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72" r:id="rId6"/>
    <p:sldId id="280" r:id="rId7"/>
    <p:sldId id="260" r:id="rId8"/>
    <p:sldId id="261" r:id="rId9"/>
    <p:sldId id="262" r:id="rId10"/>
    <p:sldId id="281" r:id="rId11"/>
    <p:sldId id="283" r:id="rId12"/>
    <p:sldId id="284" r:id="rId13"/>
    <p:sldId id="303" r:id="rId14"/>
    <p:sldId id="264" r:id="rId15"/>
    <p:sldId id="304" r:id="rId16"/>
    <p:sldId id="305" r:id="rId17"/>
    <p:sldId id="265" r:id="rId18"/>
    <p:sldId id="285" r:id="rId19"/>
    <p:sldId id="266" r:id="rId20"/>
    <p:sldId id="276" r:id="rId21"/>
    <p:sldId id="267" r:id="rId22"/>
    <p:sldId id="275" r:id="rId23"/>
    <p:sldId id="306" r:id="rId24"/>
    <p:sldId id="268" r:id="rId25"/>
    <p:sldId id="286" r:id="rId26"/>
    <p:sldId id="277" r:id="rId27"/>
    <p:sldId id="269" r:id="rId28"/>
    <p:sldId id="308" r:id="rId29"/>
    <p:sldId id="270" r:id="rId30"/>
    <p:sldId id="309" r:id="rId31"/>
    <p:sldId id="271" r:id="rId32"/>
    <p:sldId id="27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IcBAFuK4vKAXwcHAD7Z97ugTM875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020" y="45002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70" y="414655"/>
            <a:ext cx="10224770" cy="5976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9895" y="674370"/>
            <a:ext cx="63068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04</a:t>
            </a:r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培养</a:t>
            </a:r>
            <a:r>
              <a:rPr lang="en-US" altLang="zh-CN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量感</a:t>
            </a:r>
            <a:r>
              <a:rPr lang="en-US" altLang="zh-CN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的举措</a:t>
            </a:r>
            <a:endParaRPr lang="zh-CN" altLang="en-US" sz="48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34365" y="2643505"/>
            <a:ext cx="2606040" cy="1710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5400" b="0" baseline="30000">
                <a:solidFill>
                  <a:schemeClr val="tx1">
                    <a:lumMod val="85000"/>
                    <a:lumOff val="15000"/>
                  </a:schemeClr>
                </a:solidFill>
                <a:ea typeface="宋体" panose="02010600030101010101" pitchFamily="2" charset="-122"/>
              </a:rPr>
              <a:t>(2)</a:t>
            </a:r>
            <a:r>
              <a:rPr lang="zh-CN" sz="5400" b="0" baseline="30000">
                <a:solidFill>
                  <a:schemeClr val="tx1">
                    <a:lumMod val="85000"/>
                    <a:lumOff val="15000"/>
                  </a:schemeClr>
                </a:solidFill>
                <a:ea typeface="宋体" panose="02010600030101010101" pitchFamily="2" charset="-122"/>
              </a:rPr>
              <a:t>内省反思是学生形成量感的关键</a:t>
            </a:r>
            <a:endParaRPr lang="zh-CN" altLang="en-US" sz="5400" b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405" y="1660525"/>
            <a:ext cx="8556625" cy="48177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71115" y="1430655"/>
            <a:ext cx="67437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长度单位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面积单位</a:t>
            </a:r>
            <a:endParaRPr lang="zh-CN" altLang="en-US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 descr="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340" y="2117725"/>
            <a:ext cx="5200650" cy="383603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1046480" y="1459230"/>
            <a:ext cx="3836035" cy="5152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58310" y="862965"/>
            <a:ext cx="7294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认识人民币在日常生活中购物经验积累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所得。</a:t>
            </a:r>
            <a:endParaRPr lang="zh-CN" altLang="en-US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 descr="222"/>
          <p:cNvPicPr>
            <a:picLocks noChangeAspect="1"/>
          </p:cNvPicPr>
          <p:nvPr/>
        </p:nvPicPr>
        <p:blipFill>
          <a:blip r:embed="rId2"/>
          <a:srcRect l="-1097" t="20516" r="1097" b="1748"/>
          <a:stretch>
            <a:fillRect/>
          </a:stretch>
        </p:blipFill>
        <p:spPr>
          <a:xfrm>
            <a:off x="2085340" y="1691005"/>
            <a:ext cx="8722360" cy="46793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57400" y="1267460"/>
            <a:ext cx="88773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二年级观察物体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三年级认识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方向</a:t>
            </a:r>
            <a:endParaRPr lang="zh-CN" altLang="en-US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图片 6" descr="3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48410" y="1160780"/>
            <a:ext cx="3740785" cy="5445760"/>
          </a:xfrm>
          <a:prstGeom prst="rect">
            <a:avLst/>
          </a:prstGeom>
        </p:spPr>
      </p:pic>
      <p:pic>
        <p:nvPicPr>
          <p:cNvPr id="8" name="图片 7" descr="4444"/>
          <p:cNvPicPr>
            <a:picLocks noChangeAspect="1"/>
          </p:cNvPicPr>
          <p:nvPr/>
        </p:nvPicPr>
        <p:blipFill>
          <a:blip r:embed="rId3"/>
          <a:srcRect t="8189"/>
          <a:stretch>
            <a:fillRect/>
          </a:stretch>
        </p:blipFill>
        <p:spPr>
          <a:xfrm rot="5400000">
            <a:off x="7209790" y="1082040"/>
            <a:ext cx="3680460" cy="55416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2"/>
          <a:srcRect t="4789"/>
          <a:stretch>
            <a:fillRect/>
          </a:stretch>
        </p:blipFill>
        <p:spPr>
          <a:xfrm>
            <a:off x="337185" y="2181860"/>
            <a:ext cx="4672965" cy="3249930"/>
          </a:xfrm>
          <a:prstGeom prst="rect">
            <a:avLst/>
          </a:prstGeom>
        </p:spPr>
      </p:pic>
      <p:pic>
        <p:nvPicPr>
          <p:cNvPr id="3" name="图片 2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81225"/>
            <a:ext cx="6439535" cy="3250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25065" y="1480820"/>
            <a:ext cx="836549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在一年级上册学习“分一分 认识图形”的过程中</a:t>
            </a:r>
            <a:endParaRPr lang="zh-CN" altLang="en-US" sz="3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4610735" y="1171575"/>
            <a:ext cx="3538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克与千克的认识</a:t>
            </a:r>
            <a:endParaRPr lang="zh-CN" altLang="en-US" sz="3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62825" y="1365885"/>
            <a:ext cx="3681730" cy="5263515"/>
          </a:xfrm>
          <a:prstGeom prst="rect">
            <a:avLst/>
          </a:prstGeom>
        </p:spPr>
      </p:pic>
      <p:pic>
        <p:nvPicPr>
          <p:cNvPr id="4" name="图片 3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" y="2157730"/>
            <a:ext cx="5888990" cy="36817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86630" y="674370"/>
            <a:ext cx="38233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三年级上册“称体重”</a:t>
            </a:r>
            <a:endParaRPr lang="zh-CN" altLang="en-US" sz="30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376805" y="1699260"/>
            <a:ext cx="8039100" cy="44748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0" y="2658745"/>
            <a:ext cx="4173220" cy="3253740"/>
          </a:xfrm>
          <a:prstGeom prst="rect">
            <a:avLst/>
          </a:prstGeom>
        </p:spPr>
      </p:pic>
      <p:pic>
        <p:nvPicPr>
          <p:cNvPr id="4" name="图片 3" descr="44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" y="2004060"/>
            <a:ext cx="6486525" cy="4386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92725" y="824230"/>
            <a:ext cx="36449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年级</a:t>
            </a:r>
            <a:r>
              <a:rPr lang="zh-CN" altLang="en-US" sz="3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《测量长度》</a:t>
            </a:r>
            <a:endParaRPr lang="zh-CN" altLang="en-US" sz="30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705" y="2022475"/>
            <a:ext cx="5626735" cy="3938270"/>
          </a:xfrm>
          <a:prstGeom prst="rect">
            <a:avLst/>
          </a:prstGeom>
        </p:spPr>
      </p:pic>
      <p:pic>
        <p:nvPicPr>
          <p:cNvPr id="3" name="图片 2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" y="2022475"/>
            <a:ext cx="5639435" cy="3856355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3383280" y="1172845"/>
            <a:ext cx="680275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三角形</a:t>
            </a:r>
            <a:r>
              <a:rPr lang="zh-CN" sz="3000" b="1">
                <a:solidFill>
                  <a:srgbClr val="FF0000"/>
                </a:solidFill>
                <a:ea typeface="+mn-lt"/>
              </a:rPr>
              <a:t>转化</a:t>
            </a:r>
            <a:r>
              <a:rPr lang="zh-CN" sz="3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成前面学过的平行四边形</a:t>
            </a:r>
            <a:endParaRPr lang="zh-CN" altLang="en-US" sz="3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2835910" y="1375410"/>
            <a:ext cx="68027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三角形</a:t>
            </a:r>
            <a:r>
              <a:rPr 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转化成前面学过的平行四边形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" y="2233295"/>
            <a:ext cx="5652770" cy="3950335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233295"/>
            <a:ext cx="5623560" cy="39947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49750" y="1016635"/>
            <a:ext cx="38442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>
                <a:solidFill>
                  <a:srgbClr val="FF0000"/>
                </a:solidFill>
                <a:sym typeface="+mn-ea"/>
              </a:rPr>
              <a:t>三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年级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《千克的认识</a:t>
            </a:r>
            <a:r>
              <a:rPr lang="zh-CN" altLang="en-US" sz="3000">
                <a:solidFill>
                  <a:srgbClr val="FF0000"/>
                </a:solidFill>
                <a:sym typeface="+mn-ea"/>
              </a:rPr>
              <a:t>》</a:t>
            </a:r>
            <a:endParaRPr lang="zh-CN" altLang="en-US" sz="3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 descr="121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2168525"/>
            <a:ext cx="5294630" cy="3979545"/>
          </a:xfrm>
          <a:prstGeom prst="rect">
            <a:avLst/>
          </a:prstGeom>
        </p:spPr>
      </p:pic>
      <p:pic>
        <p:nvPicPr>
          <p:cNvPr id="7" name="图片 6" descr="12121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" y="2168525"/>
            <a:ext cx="5948045" cy="39789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9910" y="1016000"/>
            <a:ext cx="50031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年级《分一分</a:t>
            </a:r>
            <a:r>
              <a:rPr lang="en-US" altLang="zh-CN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认识图形》</a:t>
            </a:r>
            <a:endParaRPr lang="zh-CN" altLang="en-US" sz="3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 descr="1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90" y="1740535"/>
            <a:ext cx="8804910" cy="47421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6985" y="794385"/>
            <a:ext cx="22205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上学了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B8CDC188A80FE1AB889EE5A8A10471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7291"/>
          <a:stretch>
            <a:fillRect/>
          </a:stretch>
        </p:blipFill>
        <p:spPr>
          <a:xfrm rot="5400000">
            <a:off x="1315720" y="943610"/>
            <a:ext cx="3902075" cy="5898515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46595" y="1112520"/>
            <a:ext cx="3901440" cy="5561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4725" y="895985"/>
            <a:ext cx="2926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克、千克、吨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图片 2" descr="8DBFE7C166C8FDD8DF64B45C2744280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7130" y="1270635"/>
            <a:ext cx="3848100" cy="5288280"/>
          </a:xfrm>
          <a:prstGeom prst="rect">
            <a:avLst/>
          </a:prstGeom>
        </p:spPr>
      </p:pic>
      <p:pic>
        <p:nvPicPr>
          <p:cNvPr id="5" name="图片 4" descr="16"/>
          <p:cNvPicPr>
            <a:picLocks noChangeAspect="1"/>
          </p:cNvPicPr>
          <p:nvPr/>
        </p:nvPicPr>
        <p:blipFill>
          <a:blip r:embed="rId3"/>
          <a:srcRect t="-4925" r="-1929"/>
          <a:stretch>
            <a:fillRect/>
          </a:stretch>
        </p:blipFill>
        <p:spPr>
          <a:xfrm>
            <a:off x="5735320" y="1840230"/>
            <a:ext cx="6203315" cy="3998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15" y="454660"/>
            <a:ext cx="10230485" cy="62871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44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WPS 演示</Application>
  <PresentationFormat>宽屏</PresentationFormat>
  <Paragraphs>30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如何培养学生的量感11</dc:title>
  <dc:creator>Cyclone2.0</dc:creator>
  <cp:lastModifiedBy>黄小琦</cp:lastModifiedBy>
  <cp:revision>16</cp:revision>
  <dcterms:created xsi:type="dcterms:W3CDTF">2021-11-18T00:53:00Z</dcterms:created>
  <dcterms:modified xsi:type="dcterms:W3CDTF">2021-11-18T11:05:00Z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F89BF6F111BB4DAB843B0DB2922B6599</vt:lpwstr>
  </property>
  <property fmtid="{D5CDD505-2E9C-101B-9397-08002B2CF9AE}" pid="5" name="KSOProductBuildVer">
    <vt:lpwstr>2052-11.1.0.10938</vt:lpwstr>
  </property>
</Properties>
</file>