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8" r:id="rId2"/>
    <p:sldId id="257" r:id="rId3"/>
    <p:sldId id="307" r:id="rId4"/>
    <p:sldId id="280" r:id="rId5"/>
    <p:sldId id="279" r:id="rId6"/>
    <p:sldId id="265" r:id="rId7"/>
    <p:sldId id="282" r:id="rId8"/>
    <p:sldId id="283" r:id="rId9"/>
    <p:sldId id="284" r:id="rId10"/>
    <p:sldId id="259" r:id="rId11"/>
    <p:sldId id="286" r:id="rId12"/>
    <p:sldId id="289" r:id="rId13"/>
    <p:sldId id="291" r:id="rId14"/>
    <p:sldId id="292" r:id="rId15"/>
    <p:sldId id="309" r:id="rId16"/>
    <p:sldId id="310" r:id="rId17"/>
    <p:sldId id="311" r:id="rId18"/>
    <p:sldId id="294" r:id="rId19"/>
    <p:sldId id="293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95163804@qq.com" initials="2" lastIdx="1" clrIdx="0"/>
  <p:cmAuthor id="2" name="weihua" initials="w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78"/>
      </p:cViewPr>
      <p:guideLst>
        <p:guide orient="horz" pos="2171"/>
        <p:guide pos="27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8136862" y="530371"/>
            <a:ext cx="820283" cy="369332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第 </a:t>
            </a:r>
            <a:fld id="{2EEF1883-7A0E-4F66-9932-E581691AD397}" type="slidenum">
              <a:rPr lang="zh-CN" altLang="en-US" sz="1200">
                <a:solidFill>
                  <a:prstClr val="white"/>
                </a:solidFill>
                <a:latin typeface="Calibri" panose="020F0502020204030204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zh-CN" altLang="en-US" sz="1200" dirty="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页</a:t>
            </a:r>
          </a:p>
        </p:txBody>
      </p:sp>
      <p:pic>
        <p:nvPicPr>
          <p:cNvPr id="15" name="Picture 8" descr="91淘课logo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555555"/>
              </a:clrFrom>
              <a:clrTo>
                <a:srgbClr val="555555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886" y="6117728"/>
            <a:ext cx="81019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 userDrawn="1"/>
        </p:nvGrpSpPr>
        <p:grpSpPr>
          <a:xfrm>
            <a:off x="388637" y="914400"/>
            <a:ext cx="8348539" cy="53399"/>
            <a:chOff x="765506" y="908720"/>
            <a:chExt cx="5305500" cy="66485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765506" y="908720"/>
              <a:ext cx="5305500" cy="0"/>
            </a:xfrm>
            <a:prstGeom prst="line">
              <a:avLst/>
            </a:prstGeom>
            <a:ln>
              <a:solidFill>
                <a:srgbClr val="36B2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765506" y="975205"/>
              <a:ext cx="5305500" cy="0"/>
            </a:xfrm>
            <a:prstGeom prst="line">
              <a:avLst/>
            </a:prstGeom>
            <a:ln w="57150">
              <a:solidFill>
                <a:srgbClr val="36B2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 userDrawn="1"/>
        </p:nvSpPr>
        <p:spPr>
          <a:xfrm>
            <a:off x="305534" y="271115"/>
            <a:ext cx="55983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7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沉淀溶解平衡和溶度积</a:t>
            </a:r>
            <a:endParaRPr lang="zh-CN" altLang="zh-CN" sz="27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07950" y="44451"/>
            <a:ext cx="8928100" cy="59055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34925" y="6326188"/>
            <a:ext cx="2133600" cy="47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5C9836-7884-4EF3-A4AD-42F4A17CFCA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2021/11/10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2201865" y="6326188"/>
            <a:ext cx="4462463" cy="47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江西省鹰潭市第一中学 桂耀荣</a:t>
            </a:r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697665" y="6326188"/>
            <a:ext cx="2411413" cy="47625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0C1420-DE76-4682-B802-91DC72B9AF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77556-919E-48C9-B64A-9B865CB5984E}" type="datetimeFigureOut">
              <a:rPr lang="zh-CN" altLang="en-US" smtClean="0"/>
              <a:pPr>
                <a:defRPr/>
              </a:pPr>
              <a:t>2021/11/10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7CC29-7544-4A94-A94E-406E80DE07E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1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3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3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tile tx="0" ty="0" sx="50000" sy="66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file:///F:\&#24037;&#20316;&#23460;&#32593;&#32476;&#25945;&#30740;\&#20919;&#26157;&#28799;&#20316;&#21697;110701.mp4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24037;&#20316;&#23460;&#32593;&#32476;&#25945;&#30740;\&#20919;&#26157;&#28799;&#20316;&#21697;110701.mp4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冷昭灿作品110701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23528" y="764704"/>
            <a:ext cx="8496944" cy="5624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85192" y="2660104"/>
            <a:ext cx="7315200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56695" y="1700808"/>
            <a:ext cx="325121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应用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：沉淀的生成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908720"/>
            <a:ext cx="64087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黑体" panose="02010609060101010101" charset="-122"/>
              </a:rPr>
              <a:t>活动单元三：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探究沉淀溶解平衡的应用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1550" y="1340485"/>
            <a:ext cx="68764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实验</a:t>
            </a:r>
            <a:r>
              <a:rPr lang="zh-CN" altLang="en-US" sz="2400" b="1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探究</a:t>
            </a:r>
            <a:r>
              <a:rPr lang="en-US" altLang="zh-CN" sz="2400" b="1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Ⅱ</a:t>
            </a:r>
            <a:r>
              <a:rPr lang="zh-CN" altLang="en-US" sz="2400" b="1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：</a:t>
            </a:r>
            <a:endParaRPr lang="en-US" altLang="zh-CN" sz="24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          Mg(OH)</a:t>
            </a:r>
            <a:r>
              <a:rPr lang="en-US" altLang="zh-CN" sz="2400" b="1" baseline="-250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在饱和氯化铵溶液中是否溶解？</a:t>
            </a:r>
          </a:p>
        </p:txBody>
      </p:sp>
      <p:graphicFrame>
        <p:nvGraphicFramePr>
          <p:cNvPr id="15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87333" y="3683435"/>
          <a:ext cx="6198870" cy="1913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4624070"/>
              </a:tblGrid>
              <a:tr h="4343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试管编号</a:t>
                      </a: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②</a:t>
                      </a: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955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FF6238"/>
                        </a:solidFill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100" b="1" dirty="0">
                          <a:solidFill>
                            <a:srgbClr val="404040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  </a:t>
                      </a:r>
                      <a:endParaRPr lang="zh-CN" altLang="en-US" sz="2100" b="1" baseline="-25000" dirty="0">
                        <a:solidFill>
                          <a:srgbClr val="404040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</a:txBody>
                  <a:tcPr marL="68580" marR="68580" marT="189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945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FF6238"/>
                        </a:solidFill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900" b="1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65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 dirty="0">
                        <a:solidFill>
                          <a:srgbClr val="FF6238"/>
                        </a:solidFill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900" b="1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1388933" y="4147894"/>
            <a:ext cx="5638930" cy="1459226"/>
            <a:chOff x="1209644" y="4170903"/>
            <a:chExt cx="6986732" cy="1945634"/>
          </a:xfrm>
        </p:grpSpPr>
        <p:sp>
          <p:nvSpPr>
            <p:cNvPr id="10" name="文本框 9"/>
            <p:cNvSpPr txBox="1"/>
            <p:nvPr/>
          </p:nvSpPr>
          <p:spPr>
            <a:xfrm>
              <a:off x="1209644" y="4170903"/>
              <a:ext cx="219055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所装试剂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50681" y="4833638"/>
              <a:ext cx="196978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滴加试剂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04625" y="5439429"/>
              <a:ext cx="196978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7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实验现象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894436" y="4895192"/>
              <a:ext cx="330194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饱和</a:t>
              </a:r>
              <a:r>
                <a:rPr lang="en-US" altLang="zh-CN" sz="2100" dirty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NH</a:t>
              </a:r>
              <a:r>
                <a:rPr lang="en-US" altLang="zh-CN" sz="2100" baseline="-25000" dirty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4</a:t>
              </a:r>
              <a:r>
                <a:rPr lang="en-US" altLang="zh-CN" sz="2100" dirty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Cl</a:t>
              </a:r>
              <a:r>
                <a:rPr lang="zh-CN" altLang="en-US" sz="2100" dirty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溶液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323054" y="5159024"/>
            <a:ext cx="27446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白色沉淀溶解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5538" y="836712"/>
            <a:ext cx="527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应用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：沉淀的溶解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487332" y="2120757"/>
          <a:ext cx="6198870" cy="2038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4624070"/>
              </a:tblGrid>
              <a:tr h="1524848">
                <a:tc>
                  <a:txBody>
                    <a:bodyPr/>
                    <a:lstStyle/>
                    <a:p>
                      <a:pPr algn="ctr"/>
                      <a:endParaRPr lang="zh-CN" altLang="en-US" sz="2700" dirty="0">
                        <a:solidFill>
                          <a:schemeClr val="tx1"/>
                        </a:solidFill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320"/>
                        </a:lnSpc>
                      </a:pPr>
                      <a:r>
                        <a:rPr lang="en-US" altLang="zh-CN" sz="21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Arial" panose="020B0604020202020204" pitchFamily="34" charset="0"/>
                        </a:rPr>
                        <a:t>2mol/</a:t>
                      </a:r>
                      <a:r>
                        <a:rPr lang="en-US" altLang="zh-CN" sz="2100" b="0" kern="1200" dirty="0" err="1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Arial" panose="020B0604020202020204" pitchFamily="34" charset="0"/>
                        </a:rPr>
                        <a:t>LNaOH</a:t>
                      </a:r>
                      <a:r>
                        <a:rPr lang="zh-CN" altLang="en-US" sz="21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Arial" panose="020B0604020202020204" pitchFamily="34" charset="0"/>
                        </a:rPr>
                        <a:t>溶液、饱和</a:t>
                      </a:r>
                      <a:r>
                        <a:rPr lang="en-US" altLang="zh-CN" sz="21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Arial" panose="020B0604020202020204" pitchFamily="34" charset="0"/>
                        </a:rPr>
                        <a:t>NH</a:t>
                      </a:r>
                      <a:r>
                        <a:rPr lang="en-US" altLang="zh-CN" sz="2100" b="0" kern="1200" baseline="-250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altLang="zh-CN" sz="21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Arial" panose="020B0604020202020204" pitchFamily="34" charset="0"/>
                        </a:rPr>
                        <a:t>Cl</a:t>
                      </a:r>
                      <a:r>
                        <a:rPr lang="zh-CN" altLang="en-US" sz="21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Arial" panose="020B0604020202020204" pitchFamily="34" charset="0"/>
                        </a:rPr>
                        <a:t>溶液</a:t>
                      </a:r>
                      <a:endParaRPr lang="en-US" altLang="zh-CN" sz="2100" b="0" kern="120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4320"/>
                        </a:lnSpc>
                      </a:pPr>
                      <a:r>
                        <a:rPr lang="en-US" altLang="zh-CN" sz="21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Arial" panose="020B0604020202020204" pitchFamily="34" charset="0"/>
                        </a:rPr>
                        <a:t>            0.1mol/LMgCl</a:t>
                      </a:r>
                      <a:r>
                        <a:rPr lang="en-US" altLang="zh-CN" sz="2100" b="0" kern="1200" baseline="-250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CN" altLang="en-US" sz="21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Arial" panose="020B0604020202020204" pitchFamily="34" charset="0"/>
                        </a:rPr>
                        <a:t>溶液</a:t>
                      </a:r>
                      <a:endParaRPr lang="en-US" altLang="zh-CN" sz="2100" b="0" kern="120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2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FF6238"/>
                        </a:solidFill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1" dirty="0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黑体" panose="02010609060101010101" charset="-122"/>
                        </a:rPr>
                        <a:t>                       </a:t>
                      </a:r>
                      <a:endParaRPr lang="zh-CN" altLang="en-US" sz="2100" dirty="0"/>
                    </a:p>
                  </a:txBody>
                  <a:tcPr marL="68580" marR="68580" marT="189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1539937" y="2244267"/>
            <a:ext cx="4272267" cy="1444992"/>
            <a:chOff x="496420" y="1028934"/>
            <a:chExt cx="5696356" cy="1926656"/>
          </a:xfrm>
        </p:grpSpPr>
        <p:sp>
          <p:nvSpPr>
            <p:cNvPr id="16" name="文本框 15"/>
            <p:cNvSpPr txBox="1"/>
            <p:nvPr/>
          </p:nvSpPr>
          <p:spPr>
            <a:xfrm>
              <a:off x="496420" y="1028934"/>
              <a:ext cx="18861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实验药品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96421" y="2340037"/>
              <a:ext cx="18861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隶书" panose="02010509060101010101" pitchFamily="49" charset="-122"/>
                  <a:ea typeface="隶书" panose="02010509060101010101" pitchFamily="49" charset="-122"/>
                  <a:cs typeface="黑体" panose="02010609060101010101" charset="-122"/>
                </a:rPr>
                <a:t>实验仪器</a:t>
              </a:r>
              <a:endParaRPr lang="zh-CN" altLang="en-US" sz="2400" b="1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056013" y="2401592"/>
              <a:ext cx="113676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黑体" panose="02010609060101010101" charset="-122"/>
                </a:rPr>
                <a:t>试管</a:t>
              </a:r>
              <a:endParaRPr lang="zh-CN" altLang="en-US" sz="2100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970966" y="4192439"/>
            <a:ext cx="51280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向</a:t>
            </a:r>
            <a:r>
              <a:rPr lang="en-US" altLang="zh-CN" sz="21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1mL</a:t>
            </a:r>
            <a:r>
              <a:rPr lang="en-US" altLang="zh-CN" sz="21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MgCl</a:t>
            </a:r>
            <a:r>
              <a:rPr lang="en-US" altLang="zh-CN" sz="2100" baseline="-250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2</a:t>
            </a:r>
            <a:r>
              <a:rPr lang="zh-CN" altLang="en-US" sz="21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溶液中滴加</a:t>
            </a:r>
            <a:r>
              <a:rPr lang="en-US" altLang="zh-CN" sz="21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滴</a:t>
            </a:r>
            <a:r>
              <a:rPr lang="en-US" altLang="zh-CN" sz="21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NaOH</a:t>
            </a:r>
            <a:r>
              <a:rPr lang="zh-CN" altLang="en-US" sz="21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溶液</a:t>
            </a:r>
            <a:endParaRPr lang="zh-CN" altLang="en-US" sz="2100" baseline="-25000" dirty="0">
              <a:latin typeface="方正粗黑宋简体" panose="02000000000000000000" pitchFamily="2" charset="-122"/>
              <a:ea typeface="方正粗黑宋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87334" y="1394610"/>
            <a:ext cx="63661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实验</a:t>
            </a:r>
            <a:r>
              <a:rPr lang="zh-CN" altLang="en-US" sz="2100" b="1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探究</a:t>
            </a:r>
            <a:r>
              <a:rPr lang="en-US" altLang="zh-CN" sz="2100" b="1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Ⅲ</a:t>
            </a:r>
            <a:r>
              <a:rPr lang="zh-CN" altLang="en-US" sz="2100" b="1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：</a:t>
            </a:r>
            <a:endParaRPr lang="en-US" altLang="zh-CN" sz="21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en-US" altLang="zh-CN" sz="21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              Mg(OH)</a:t>
            </a:r>
            <a:r>
              <a:rPr lang="en-US" altLang="zh-CN" sz="2100" b="1" baseline="-250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2</a:t>
            </a:r>
            <a:r>
              <a:rPr lang="zh-CN" altLang="en-US" sz="21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沉淀能否转化为</a:t>
            </a:r>
            <a:r>
              <a:rPr lang="en-US" altLang="zh-CN" sz="21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Fe(OH)</a:t>
            </a:r>
            <a:r>
              <a:rPr lang="en-US" altLang="zh-CN" sz="2100" b="1" baseline="-250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3</a:t>
            </a:r>
            <a:r>
              <a:rPr lang="zh-CN" altLang="en-US" sz="21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沉淀？</a:t>
            </a:r>
          </a:p>
        </p:txBody>
      </p:sp>
      <p:graphicFrame>
        <p:nvGraphicFramePr>
          <p:cNvPr id="15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39665" y="3743886"/>
          <a:ext cx="6694170" cy="1922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975"/>
                <a:gridCol w="5243195"/>
              </a:tblGrid>
              <a:tr h="4343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试管编号</a:t>
                      </a: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③</a:t>
                      </a: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131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FF6238"/>
                        </a:solidFill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100" b="1" dirty="0">
                          <a:solidFill>
                            <a:srgbClr val="404040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  </a:t>
                      </a:r>
                      <a:endParaRPr lang="zh-CN" altLang="en-US" sz="2100" b="1" baseline="-25000" dirty="0">
                        <a:solidFill>
                          <a:srgbClr val="404040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</a:txBody>
                  <a:tcPr marL="68580" marR="68580" marT="189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485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FF6238"/>
                        </a:solidFill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900" b="1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 dirty="0">
                        <a:solidFill>
                          <a:srgbClr val="FF6238"/>
                        </a:solidFill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900" b="1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1093221" y="4202192"/>
            <a:ext cx="6846772" cy="1413061"/>
            <a:chOff x="1209644" y="4170903"/>
            <a:chExt cx="8483269" cy="1884080"/>
          </a:xfrm>
        </p:grpSpPr>
        <p:sp>
          <p:nvSpPr>
            <p:cNvPr id="10" name="文本框 9"/>
            <p:cNvSpPr txBox="1"/>
            <p:nvPr/>
          </p:nvSpPr>
          <p:spPr>
            <a:xfrm>
              <a:off x="1209644" y="4170903"/>
              <a:ext cx="219055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所装试剂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30417" y="4833639"/>
              <a:ext cx="196978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滴加试剂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262124" y="5439430"/>
              <a:ext cx="196978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实验现象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339112" y="4257059"/>
              <a:ext cx="635380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向</a:t>
              </a:r>
              <a:r>
                <a:rPr lang="en-US" altLang="zh-CN" sz="2100" dirty="0">
                  <a:solidFill>
                    <a:srgbClr val="FF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1mL</a:t>
              </a:r>
              <a:r>
                <a:rPr lang="en-US" altLang="zh-CN" sz="2100" dirty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MgCl</a:t>
              </a:r>
              <a:r>
                <a:rPr lang="en-US" altLang="zh-CN" sz="2100" baseline="-25000" dirty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2</a:t>
              </a:r>
              <a:r>
                <a:rPr lang="zh-CN" altLang="en-US" sz="2100" dirty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溶液中滴加</a:t>
              </a:r>
              <a:r>
                <a:rPr lang="en-US" altLang="zh-CN" sz="2100" dirty="0">
                  <a:solidFill>
                    <a:srgbClr val="FF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2</a:t>
              </a:r>
              <a:r>
                <a:rPr lang="zh-CN" altLang="en-US" sz="2100" dirty="0">
                  <a:solidFill>
                    <a:srgbClr val="FF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滴</a:t>
              </a:r>
              <a:r>
                <a:rPr lang="en-US" altLang="zh-CN" sz="2100" dirty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NaOH</a:t>
              </a:r>
              <a:r>
                <a:rPr lang="zh-CN" altLang="en-US" sz="2100" dirty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溶液</a:t>
              </a:r>
              <a:endParaRPr lang="zh-CN" altLang="en-US" sz="2100" baseline="-250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955705" y="4895190"/>
              <a:ext cx="330194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0.1mol/LFeCl</a:t>
              </a:r>
              <a:r>
                <a:rPr lang="en-US" altLang="zh-CN" sz="2100" baseline="-25000" dirty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3</a:t>
              </a:r>
              <a:r>
                <a:rPr lang="zh-CN" altLang="en-US" sz="2100" dirty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溶液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036887" y="5199752"/>
            <a:ext cx="4775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产生的白色沉淀转化为红褐色沉淀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3528" y="836712"/>
            <a:ext cx="527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应用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：沉淀的转化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239665" y="2116800"/>
          <a:ext cx="6694170" cy="2038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165"/>
                <a:gridCol w="5247005"/>
              </a:tblGrid>
              <a:tr h="1524848">
                <a:tc>
                  <a:txBody>
                    <a:bodyPr/>
                    <a:lstStyle/>
                    <a:p>
                      <a:pPr algn="ctr"/>
                      <a:endParaRPr lang="zh-CN" altLang="en-US" sz="2700" dirty="0">
                        <a:solidFill>
                          <a:schemeClr val="tx1"/>
                        </a:solidFill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4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1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Arial" panose="020B0604020202020204" pitchFamily="34" charset="0"/>
                        </a:rPr>
                        <a:t>2mol/</a:t>
                      </a:r>
                      <a:r>
                        <a:rPr lang="en-US" altLang="zh-CN" sz="2100" b="0" kern="1200" dirty="0" err="1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Arial" panose="020B0604020202020204" pitchFamily="34" charset="0"/>
                        </a:rPr>
                        <a:t>LNaOH</a:t>
                      </a:r>
                      <a:r>
                        <a:rPr lang="zh-CN" altLang="en-US" sz="21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Arial" panose="020B0604020202020204" pitchFamily="34" charset="0"/>
                        </a:rPr>
                        <a:t>溶液、</a:t>
                      </a:r>
                      <a:r>
                        <a:rPr lang="en-US" altLang="zh-CN" sz="21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Arial" panose="020B0604020202020204" pitchFamily="34" charset="0"/>
                        </a:rPr>
                        <a:t>0.1mol/LMgCl</a:t>
                      </a:r>
                      <a:r>
                        <a:rPr lang="en-US" altLang="zh-CN" sz="2100" b="0" kern="1200" baseline="-250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CN" altLang="en-US" sz="21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Arial" panose="020B0604020202020204" pitchFamily="34" charset="0"/>
                        </a:rPr>
                        <a:t>溶液</a:t>
                      </a:r>
                      <a:endParaRPr lang="en-US" altLang="zh-CN" sz="2100" b="0" kern="120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4320"/>
                        </a:lnSpc>
                      </a:pPr>
                      <a:r>
                        <a:rPr lang="en-US" altLang="zh-CN" sz="21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Arial" panose="020B0604020202020204" pitchFamily="34" charset="0"/>
                        </a:rPr>
                        <a:t>               0.1mol/LFeCl</a:t>
                      </a:r>
                      <a:r>
                        <a:rPr lang="en-US" altLang="zh-CN" sz="2100" b="0" kern="1200" baseline="-250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CN" altLang="en-US" sz="21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Arial" panose="020B0604020202020204" pitchFamily="34" charset="0"/>
                        </a:rPr>
                        <a:t>溶液</a:t>
                      </a:r>
                      <a:endParaRPr lang="en-US" altLang="zh-CN" sz="2100" b="0" kern="120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2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rgbClr val="FF6238"/>
                        </a:solidFill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1" dirty="0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黑体" panose="02010609060101010101" charset="-122"/>
                        </a:rPr>
                        <a:t>                       </a:t>
                      </a:r>
                      <a:endParaRPr lang="zh-CN" altLang="en-US" sz="2100" dirty="0"/>
                    </a:p>
                  </a:txBody>
                  <a:tcPr marL="68580" marR="68580" marT="189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1187624" y="2197804"/>
            <a:ext cx="4492046" cy="1592527"/>
            <a:chOff x="466691" y="1028934"/>
            <a:chExt cx="5989395" cy="2123371"/>
          </a:xfrm>
        </p:grpSpPr>
        <p:sp>
          <p:nvSpPr>
            <p:cNvPr id="16" name="文本框 15"/>
            <p:cNvSpPr txBox="1"/>
            <p:nvPr/>
          </p:nvSpPr>
          <p:spPr>
            <a:xfrm>
              <a:off x="496420" y="1028934"/>
              <a:ext cx="2020600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实验药品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66691" y="2536751"/>
              <a:ext cx="2118327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隶书" panose="02010509060101010101" pitchFamily="49" charset="-122"/>
                  <a:ea typeface="隶书" panose="02010509060101010101" pitchFamily="49" charset="-122"/>
                  <a:cs typeface="黑体" panose="02010609060101010101" charset="-122"/>
                </a:rPr>
                <a:t>实验仪器</a:t>
              </a:r>
              <a:endParaRPr lang="zh-CN" altLang="en-US" sz="2400" b="1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319323" y="2502546"/>
              <a:ext cx="11367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黑体" panose="02010609060101010101" charset="-122"/>
                </a:rPr>
                <a:t>试管</a:t>
              </a:r>
              <a:endParaRPr lang="zh-CN" altLang="en-US" sz="2100" dirty="0"/>
            </a:p>
          </p:txBody>
        </p:sp>
      </p:grpSp>
      <p:graphicFrame>
        <p:nvGraphicFramePr>
          <p:cNvPr id="21" name="表格 7"/>
          <p:cNvGraphicFramePr>
            <a:graphicFrameLocks noGrp="1"/>
          </p:cNvGraphicFramePr>
          <p:nvPr/>
        </p:nvGraphicFramePr>
        <p:xfrm>
          <a:off x="1259632" y="2132856"/>
          <a:ext cx="6694170" cy="1181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940"/>
                <a:gridCol w="2139315"/>
                <a:gridCol w="2113915"/>
              </a:tblGrid>
              <a:tr h="3937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>
                          <a:solidFill>
                            <a:schemeClr val="tx1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难溶电解质</a:t>
                      </a: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9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9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7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颜色</a:t>
                      </a: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7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 溶解度</a:t>
                      </a:r>
                      <a:r>
                        <a:rPr lang="en-US" altLang="zh-CN" sz="2100" b="1" dirty="0"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/g</a:t>
                      </a:r>
                      <a:r>
                        <a:rPr lang="zh-CN" altLang="en-US" sz="2100" b="1" dirty="0"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（</a:t>
                      </a:r>
                      <a:r>
                        <a:rPr lang="en-US" altLang="zh-CN" sz="2100" b="1" dirty="0"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20</a:t>
                      </a:r>
                      <a:r>
                        <a:rPr lang="zh-CN" altLang="en-US" sz="2100" b="1" dirty="0"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℃）</a:t>
                      </a: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3909562" y="2132856"/>
            <a:ext cx="3714750" cy="1218640"/>
            <a:chOff x="2644510" y="1314746"/>
            <a:chExt cx="4953000" cy="1624853"/>
          </a:xfrm>
        </p:grpSpPr>
        <p:sp>
          <p:nvSpPr>
            <p:cNvPr id="23" name="文本框 22"/>
            <p:cNvSpPr txBox="1"/>
            <p:nvPr/>
          </p:nvSpPr>
          <p:spPr>
            <a:xfrm>
              <a:off x="2738557" y="1331955"/>
              <a:ext cx="19330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dirty="0">
                  <a:solidFill>
                    <a:srgbClr val="0000FF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Mg(OH)</a:t>
              </a:r>
              <a:r>
                <a:rPr lang="en-US" altLang="zh-CN" sz="2100" baseline="-25000" dirty="0">
                  <a:solidFill>
                    <a:srgbClr val="0000FF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2</a:t>
              </a:r>
              <a:endParaRPr lang="zh-CN" altLang="en-US" sz="2100" baseline="-25000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607951" y="1314746"/>
              <a:ext cx="184323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dirty="0">
                  <a:solidFill>
                    <a:srgbClr val="0000FF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Fe(OH)</a:t>
              </a:r>
              <a:r>
                <a:rPr lang="en-US" altLang="zh-CN" sz="2100" baseline="-25000" dirty="0">
                  <a:solidFill>
                    <a:srgbClr val="0000FF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3</a:t>
              </a:r>
              <a:endParaRPr lang="zh-CN" altLang="en-US" sz="2100" baseline="-25000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730169" y="1873603"/>
              <a:ext cx="153357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dirty="0">
                  <a:solidFill>
                    <a:srgbClr val="FF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白色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48619" y="1846780"/>
              <a:ext cx="153357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dirty="0">
                  <a:solidFill>
                    <a:schemeClr val="accent2">
                      <a:lumMod val="50000"/>
                    </a:schemeClr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红褐色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644510" y="2385602"/>
              <a:ext cx="212115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dirty="0">
                  <a:solidFill>
                    <a:srgbClr val="FF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9.0×10</a:t>
              </a:r>
              <a:r>
                <a:rPr lang="en-US" altLang="zh-CN" sz="2100" baseline="30000" dirty="0">
                  <a:solidFill>
                    <a:srgbClr val="FF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-4</a:t>
              </a:r>
              <a:endParaRPr lang="zh-CN" altLang="en-US" sz="2100" baseline="300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607951" y="2385602"/>
              <a:ext cx="198955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dirty="0">
                  <a:solidFill>
                    <a:srgbClr val="FF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3.0×10</a:t>
              </a:r>
              <a:r>
                <a:rPr lang="en-US" altLang="zh-CN" sz="2100" baseline="30000" dirty="0">
                  <a:solidFill>
                    <a:srgbClr val="FF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-9</a:t>
              </a:r>
              <a:endParaRPr lang="zh-CN" altLang="en-US" sz="2100" baseline="300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22952" y="1082226"/>
            <a:ext cx="6209647" cy="580667"/>
            <a:chOff x="703630" y="94316"/>
            <a:chExt cx="8279529" cy="714195"/>
          </a:xfrm>
        </p:grpSpPr>
        <p:sp>
          <p:nvSpPr>
            <p:cNvPr id="10" name="文本框 9"/>
            <p:cNvSpPr txBox="1"/>
            <p:nvPr/>
          </p:nvSpPr>
          <p:spPr>
            <a:xfrm>
              <a:off x="703630" y="297467"/>
              <a:ext cx="8229598" cy="511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21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53561" y="94316"/>
              <a:ext cx="8229598" cy="511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rgbClr val="FF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溶解度小的沉淀是否能转化为溶解度更小的沉淀？</a:t>
              </a:r>
              <a:endParaRPr lang="zh-CN" altLang="en-US" sz="21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" name="表格 7"/>
          <p:cNvGraphicFramePr>
            <a:graphicFrameLocks noGrp="1"/>
          </p:cNvGraphicFramePr>
          <p:nvPr/>
        </p:nvGraphicFramePr>
        <p:xfrm>
          <a:off x="1560397" y="1631535"/>
          <a:ext cx="6117590" cy="1699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985"/>
                <a:gridCol w="1400810"/>
                <a:gridCol w="1529080"/>
                <a:gridCol w="1529715"/>
              </a:tblGrid>
              <a:tr h="495300">
                <a:tc>
                  <a:txBody>
                    <a:bodyPr/>
                    <a:lstStyle/>
                    <a:p>
                      <a:r>
                        <a:rPr lang="zh-CN" altLang="en-US" sz="2100" b="1" dirty="0">
                          <a:solidFill>
                            <a:schemeClr val="tx1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难溶电解质</a:t>
                      </a: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9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9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9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颜色</a:t>
                      </a: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溶解度</a:t>
                      </a:r>
                      <a:r>
                        <a:rPr lang="en-US" altLang="zh-CN" sz="2100" b="1" dirty="0"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/g</a:t>
                      </a:r>
                      <a:r>
                        <a:rPr lang="zh-CN" altLang="en-US" sz="2100" b="1" dirty="0"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（</a:t>
                      </a:r>
                      <a:r>
                        <a:rPr lang="en-US" altLang="zh-CN" sz="2100" b="1" dirty="0"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20</a:t>
                      </a:r>
                      <a:r>
                        <a:rPr lang="zh-CN" altLang="en-US" sz="2100" b="1" dirty="0"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℃）</a:t>
                      </a: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30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3111680" y="1700808"/>
            <a:ext cx="4566390" cy="1440160"/>
            <a:chOff x="2450840" y="1226104"/>
            <a:chExt cx="6088520" cy="1920213"/>
          </a:xfrm>
        </p:grpSpPr>
        <p:sp>
          <p:nvSpPr>
            <p:cNvPr id="8" name="文本框 7"/>
            <p:cNvSpPr txBox="1"/>
            <p:nvPr/>
          </p:nvSpPr>
          <p:spPr>
            <a:xfrm>
              <a:off x="2738557" y="1226104"/>
              <a:ext cx="153357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dirty="0">
                  <a:solidFill>
                    <a:srgbClr val="0000FF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AgCl</a:t>
              </a:r>
              <a:endParaRPr lang="zh-CN" altLang="en-US" sz="2100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968629" y="1226104"/>
              <a:ext cx="9395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dirty="0">
                  <a:solidFill>
                    <a:srgbClr val="0000FF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AgI</a:t>
              </a:r>
              <a:endParaRPr lang="zh-CN" altLang="en-US" sz="2100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683761" y="1226104"/>
              <a:ext cx="138854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dirty="0">
                  <a:solidFill>
                    <a:srgbClr val="0000FF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Ag</a:t>
              </a:r>
              <a:r>
                <a:rPr lang="en-US" altLang="zh-CN" sz="2100" baseline="-10000" dirty="0">
                  <a:solidFill>
                    <a:srgbClr val="0000FF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2</a:t>
              </a:r>
              <a:r>
                <a:rPr lang="en-US" altLang="zh-CN" sz="2100" dirty="0">
                  <a:solidFill>
                    <a:srgbClr val="0000FF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S</a:t>
              </a:r>
              <a:endParaRPr lang="zh-CN" altLang="en-US" sz="2100" baseline="-25000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730168" y="1873604"/>
              <a:ext cx="153357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dirty="0">
                  <a:solidFill>
                    <a:srgbClr val="FF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白色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671623" y="1865071"/>
              <a:ext cx="153357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dirty="0">
                  <a:solidFill>
                    <a:schemeClr val="accent2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黄色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648655" y="1860880"/>
              <a:ext cx="153357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dirty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黑色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450840" y="2592320"/>
              <a:ext cx="212115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dirty="0">
                  <a:solidFill>
                    <a:srgbClr val="FF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1.5×10</a:t>
              </a:r>
              <a:r>
                <a:rPr lang="en-US" altLang="zh-CN" sz="2100" baseline="30000" dirty="0">
                  <a:solidFill>
                    <a:srgbClr val="FF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-4</a:t>
              </a:r>
              <a:endParaRPr lang="zh-CN" altLang="en-US" sz="2100" baseline="300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549801" y="2559957"/>
              <a:ext cx="198955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dirty="0">
                  <a:solidFill>
                    <a:srgbClr val="FF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1.3×10</a:t>
              </a:r>
              <a:r>
                <a:rPr lang="en-US" altLang="zh-CN" sz="2100" baseline="30000" dirty="0">
                  <a:solidFill>
                    <a:srgbClr val="FF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-16</a:t>
              </a:r>
              <a:endParaRPr lang="zh-CN" altLang="en-US" sz="2100" baseline="300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560243" y="2579321"/>
              <a:ext cx="198955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dirty="0">
                  <a:solidFill>
                    <a:srgbClr val="FF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3.0×10</a:t>
              </a:r>
              <a:r>
                <a:rPr lang="en-US" altLang="zh-CN" sz="2100" baseline="30000" dirty="0">
                  <a:solidFill>
                    <a:srgbClr val="FF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Arial" panose="020B0604020202020204" pitchFamily="34" charset="0"/>
                </a:rPr>
                <a:t>-7</a:t>
              </a:r>
              <a:endParaRPr lang="zh-CN" altLang="en-US" sz="2100" baseline="300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661066" y="3480426"/>
            <a:ext cx="5405047" cy="1041400"/>
            <a:chOff x="506599" y="3081029"/>
            <a:chExt cx="7206729" cy="1388534"/>
          </a:xfrm>
        </p:grpSpPr>
        <p:sp>
          <p:nvSpPr>
            <p:cNvPr id="2" name="文本框 1"/>
            <p:cNvSpPr txBox="1"/>
            <p:nvPr/>
          </p:nvSpPr>
          <p:spPr>
            <a:xfrm>
              <a:off x="506599" y="3081029"/>
              <a:ext cx="27063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 smtClean="0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转化</a:t>
              </a:r>
              <a:r>
                <a:rPr lang="zh-CN" altLang="en-US" sz="2100" dirty="0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方向：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384438" y="3773213"/>
              <a:ext cx="6328890" cy="696350"/>
              <a:chOff x="1135579" y="3636087"/>
              <a:chExt cx="6328890" cy="696350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1135579" y="3636087"/>
                <a:ext cx="6328890" cy="696350"/>
                <a:chOff x="2207447" y="1218072"/>
                <a:chExt cx="6328890" cy="696350"/>
              </a:xfrm>
            </p:grpSpPr>
            <p:sp>
              <p:nvSpPr>
                <p:cNvPr id="27" name="文本框 26"/>
                <p:cNvSpPr txBox="1"/>
                <p:nvPr/>
              </p:nvSpPr>
              <p:spPr>
                <a:xfrm>
                  <a:off x="2207447" y="1298868"/>
                  <a:ext cx="1533577" cy="615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2400" dirty="0">
                      <a:solidFill>
                        <a:srgbClr val="0000FF"/>
                      </a:solidFill>
                      <a:latin typeface="方正粗黑宋简体" panose="02000000000000000000" pitchFamily="2" charset="-122"/>
                      <a:ea typeface="方正粗黑宋简体" panose="02000000000000000000" pitchFamily="2" charset="-122"/>
                      <a:cs typeface="Arial" panose="020B0604020202020204" pitchFamily="34" charset="0"/>
                    </a:rPr>
                    <a:t>AgCl</a:t>
                  </a:r>
                  <a:endParaRPr lang="zh-CN" altLang="en-US" sz="2400" dirty="0">
                    <a:solidFill>
                      <a:srgbClr val="0000FF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4974624" y="1231263"/>
                  <a:ext cx="939567" cy="615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2400" dirty="0">
                      <a:solidFill>
                        <a:srgbClr val="0000FF"/>
                      </a:solidFill>
                      <a:latin typeface="方正粗黑宋简体" panose="02000000000000000000" pitchFamily="2" charset="-122"/>
                      <a:ea typeface="方正粗黑宋简体" panose="02000000000000000000" pitchFamily="2" charset="-122"/>
                      <a:cs typeface="Arial" panose="020B0604020202020204" pitchFamily="34" charset="0"/>
                    </a:rPr>
                    <a:t>AgI</a:t>
                  </a:r>
                  <a:endParaRPr lang="zh-CN" altLang="en-US" sz="2400" dirty="0">
                    <a:solidFill>
                      <a:srgbClr val="0000FF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7147790" y="1218072"/>
                  <a:ext cx="1388547" cy="615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2400" dirty="0">
                      <a:solidFill>
                        <a:srgbClr val="0000FF"/>
                      </a:solidFill>
                      <a:latin typeface="方正粗黑宋简体" panose="02000000000000000000" pitchFamily="2" charset="-122"/>
                      <a:ea typeface="方正粗黑宋简体" panose="02000000000000000000" pitchFamily="2" charset="-122"/>
                      <a:cs typeface="Arial" panose="020B0604020202020204" pitchFamily="34" charset="0"/>
                    </a:rPr>
                    <a:t>Ag</a:t>
                  </a:r>
                  <a:r>
                    <a:rPr lang="en-US" altLang="zh-CN" sz="2400" baseline="-10000" dirty="0">
                      <a:solidFill>
                        <a:srgbClr val="0000FF"/>
                      </a:solidFill>
                      <a:latin typeface="方正粗黑宋简体" panose="02000000000000000000" pitchFamily="2" charset="-122"/>
                      <a:ea typeface="方正粗黑宋简体" panose="02000000000000000000" pitchFamily="2" charset="-122"/>
                      <a:cs typeface="Arial" panose="020B0604020202020204" pitchFamily="34" charset="0"/>
                    </a:rPr>
                    <a:t>2</a:t>
                  </a:r>
                  <a:r>
                    <a:rPr lang="en-US" altLang="zh-CN" sz="2400" dirty="0">
                      <a:solidFill>
                        <a:srgbClr val="0000FF"/>
                      </a:solidFill>
                      <a:latin typeface="方正粗黑宋简体" panose="02000000000000000000" pitchFamily="2" charset="-122"/>
                      <a:ea typeface="方正粗黑宋简体" panose="02000000000000000000" pitchFamily="2" charset="-122"/>
                      <a:cs typeface="Arial" panose="020B0604020202020204" pitchFamily="34" charset="0"/>
                    </a:rPr>
                    <a:t>S</a:t>
                  </a:r>
                  <a:endParaRPr lang="zh-CN" altLang="en-US" sz="2400" baseline="-25000" dirty="0">
                    <a:solidFill>
                      <a:srgbClr val="0000FF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" name="箭头: 右 2"/>
              <p:cNvSpPr/>
              <p:nvPr/>
            </p:nvSpPr>
            <p:spPr>
              <a:xfrm>
                <a:off x="2767426" y="3898102"/>
                <a:ext cx="838899" cy="18744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  <p:sp>
            <p:nvSpPr>
              <p:cNvPr id="36" name="箭头: 右 35"/>
              <p:cNvSpPr/>
              <p:nvPr/>
            </p:nvSpPr>
            <p:spPr>
              <a:xfrm>
                <a:off x="5138754" y="3828395"/>
                <a:ext cx="838899" cy="20015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987824" y="2827433"/>
            <a:ext cx="1098486" cy="1062780"/>
            <a:chOff x="3286827" y="3264646"/>
            <a:chExt cx="1464648" cy="1417040"/>
          </a:xfrm>
        </p:grpSpPr>
        <p:cxnSp>
          <p:nvCxnSpPr>
            <p:cNvPr id="6" name="直接箭头连接符 5"/>
            <p:cNvCxnSpPr/>
            <p:nvPr/>
          </p:nvCxnSpPr>
          <p:spPr>
            <a:xfrm>
              <a:off x="3741893" y="3264646"/>
              <a:ext cx="0" cy="10050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3286827" y="4127685"/>
              <a:ext cx="1396328" cy="554001"/>
              <a:chOff x="3286827" y="4127685"/>
              <a:chExt cx="1396328" cy="554001"/>
            </a:xfrm>
          </p:grpSpPr>
          <p:sp>
            <p:nvSpPr>
              <p:cNvPr id="72" name="文本框 71"/>
              <p:cNvSpPr txBox="1"/>
              <p:nvPr/>
            </p:nvSpPr>
            <p:spPr>
              <a:xfrm>
                <a:off x="3286827" y="4127685"/>
                <a:ext cx="910132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b="1" dirty="0"/>
                  <a:t>AgI</a:t>
                </a:r>
                <a:endParaRPr lang="zh-CN" altLang="en-US" sz="2100" b="1" baseline="30000" dirty="0">
                  <a:solidFill>
                    <a:srgbClr val="DF2405"/>
                  </a:solidFill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3919971" y="4127689"/>
                <a:ext cx="763184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b="1" dirty="0"/>
                  <a:t>(S)</a:t>
                </a:r>
                <a:endParaRPr lang="zh-CN" altLang="en-US" sz="2100" b="1" baseline="-25000" dirty="0"/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3681622" y="3334862"/>
              <a:ext cx="106985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rgbClr val="FF0000"/>
                  </a:solidFill>
                </a:rPr>
                <a:t>+ I</a:t>
              </a:r>
              <a:r>
                <a:rPr lang="en-US" altLang="zh-CN" sz="2100" b="1" baseline="30000" dirty="0">
                  <a:solidFill>
                    <a:srgbClr val="FF0000"/>
                  </a:solidFill>
                </a:rPr>
                <a:t>-</a:t>
              </a:r>
              <a:endParaRPr lang="zh-CN" altLang="en-US" sz="2100" b="1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75656" y="2448560"/>
            <a:ext cx="4341248" cy="433162"/>
            <a:chOff x="1102250" y="2221542"/>
            <a:chExt cx="5788331" cy="577547"/>
          </a:xfrm>
        </p:grpSpPr>
        <p:sp>
          <p:nvSpPr>
            <p:cNvPr id="84" name="文本框 83"/>
            <p:cNvSpPr txBox="1"/>
            <p:nvPr/>
          </p:nvSpPr>
          <p:spPr>
            <a:xfrm>
              <a:off x="2034754" y="2234697"/>
              <a:ext cx="763184" cy="55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/>
                <a:t>(S)</a:t>
              </a:r>
              <a:endParaRPr lang="zh-CN" altLang="en-US" sz="2100" b="1" baseline="-25000" dirty="0"/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4140666" y="2236166"/>
              <a:ext cx="1069855" cy="55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/>
                <a:t>(</a:t>
              </a:r>
              <a:r>
                <a:rPr lang="en-US" altLang="zh-CN" sz="2100" b="1" dirty="0" err="1"/>
                <a:t>aq</a:t>
              </a:r>
              <a:r>
                <a:rPr lang="en-US" altLang="zh-CN" sz="2100" b="1" dirty="0"/>
                <a:t>)</a:t>
              </a:r>
              <a:endParaRPr lang="zh-CN" altLang="en-US" sz="1800" b="1" baseline="30000" dirty="0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102250" y="2221542"/>
              <a:ext cx="5788331" cy="577547"/>
              <a:chOff x="1026102" y="2693508"/>
              <a:chExt cx="5788331" cy="577547"/>
            </a:xfrm>
          </p:grpSpPr>
          <p:grpSp>
            <p:nvGrpSpPr>
              <p:cNvPr id="86" name="Group 4"/>
              <p:cNvGrpSpPr>
                <a:grpSpLocks noChangeAspect="1"/>
              </p:cNvGrpSpPr>
              <p:nvPr/>
            </p:nvGrpSpPr>
            <p:grpSpPr bwMode="auto">
              <a:xfrm>
                <a:off x="2296775" y="2728660"/>
                <a:ext cx="1098958" cy="378443"/>
                <a:chOff x="399" y="2108"/>
                <a:chExt cx="1554" cy="169"/>
              </a:xfrm>
            </p:grpSpPr>
            <p:sp>
              <p:nvSpPr>
                <p:cNvPr id="90" name="Rectangle 6"/>
                <p:cNvSpPr>
                  <a:spLocks noChangeArrowheads="1"/>
                </p:cNvSpPr>
                <p:nvPr/>
              </p:nvSpPr>
              <p:spPr bwMode="auto">
                <a:xfrm>
                  <a:off x="399" y="2108"/>
                  <a:ext cx="0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zh-CN" altLang="zh-CN" sz="100" dirty="0"/>
                </a:p>
              </p:txBody>
            </p:sp>
            <p:sp>
              <p:nvSpPr>
                <p:cNvPr id="91" name="Freeform 31"/>
                <p:cNvSpPr/>
                <p:nvPr/>
              </p:nvSpPr>
              <p:spPr bwMode="auto">
                <a:xfrm>
                  <a:off x="1799" y="2172"/>
                  <a:ext cx="154" cy="43"/>
                </a:xfrm>
                <a:custGeom>
                  <a:avLst/>
                  <a:gdLst>
                    <a:gd name="T0" fmla="*/ 154 w 154"/>
                    <a:gd name="T1" fmla="*/ 43 h 43"/>
                    <a:gd name="T2" fmla="*/ 18 w 154"/>
                    <a:gd name="T3" fmla="*/ 43 h 43"/>
                    <a:gd name="T4" fmla="*/ 0 w 154"/>
                    <a:gd name="T5" fmla="*/ 0 h 43"/>
                    <a:gd name="T6" fmla="*/ 154 w 154"/>
                    <a:gd name="T7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4" h="43">
                      <a:moveTo>
                        <a:pt x="154" y="43"/>
                      </a:moveTo>
                      <a:lnTo>
                        <a:pt x="18" y="43"/>
                      </a:lnTo>
                      <a:lnTo>
                        <a:pt x="0" y="0"/>
                      </a:lnTo>
                      <a:lnTo>
                        <a:pt x="15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0"/>
                </a:p>
              </p:txBody>
            </p:sp>
            <p:sp>
              <p:nvSpPr>
                <p:cNvPr id="92" name="Freeform 32"/>
                <p:cNvSpPr/>
                <p:nvPr/>
              </p:nvSpPr>
              <p:spPr bwMode="auto">
                <a:xfrm>
                  <a:off x="1006" y="2239"/>
                  <a:ext cx="155" cy="38"/>
                </a:xfrm>
                <a:custGeom>
                  <a:avLst/>
                  <a:gdLst>
                    <a:gd name="T0" fmla="*/ 0 w 155"/>
                    <a:gd name="T1" fmla="*/ 0 h 38"/>
                    <a:gd name="T2" fmla="*/ 136 w 155"/>
                    <a:gd name="T3" fmla="*/ 0 h 38"/>
                    <a:gd name="T4" fmla="*/ 155 w 155"/>
                    <a:gd name="T5" fmla="*/ 38 h 38"/>
                    <a:gd name="T6" fmla="*/ 0 w 155"/>
                    <a:gd name="T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5" h="38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55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0"/>
                </a:p>
              </p:txBody>
            </p:sp>
            <p:sp>
              <p:nvSpPr>
                <p:cNvPr id="93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012" y="2202"/>
                  <a:ext cx="79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0"/>
                </a:p>
              </p:txBody>
            </p:sp>
            <p:sp>
              <p:nvSpPr>
                <p:cNvPr id="94" name="Rectangle 34"/>
                <p:cNvSpPr>
                  <a:spLocks noChangeArrowheads="1"/>
                </p:cNvSpPr>
                <p:nvPr/>
              </p:nvSpPr>
              <p:spPr bwMode="auto">
                <a:xfrm>
                  <a:off x="1006" y="2196"/>
                  <a:ext cx="811" cy="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0"/>
                </a:p>
              </p:txBody>
            </p:sp>
            <p:sp>
              <p:nvSpPr>
                <p:cNvPr id="95" name="Line 35"/>
                <p:cNvSpPr>
                  <a:spLocks noChangeShapeType="1"/>
                </p:cNvSpPr>
                <p:nvPr/>
              </p:nvSpPr>
              <p:spPr bwMode="auto">
                <a:xfrm>
                  <a:off x="1148" y="2246"/>
                  <a:ext cx="79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0"/>
                </a:p>
              </p:txBody>
            </p:sp>
            <p:sp>
              <p:nvSpPr>
                <p:cNvPr id="96" name="Rectangle 36"/>
                <p:cNvSpPr>
                  <a:spLocks noChangeArrowheads="1"/>
                </p:cNvSpPr>
                <p:nvPr/>
              </p:nvSpPr>
              <p:spPr bwMode="auto">
                <a:xfrm>
                  <a:off x="1142" y="2239"/>
                  <a:ext cx="811" cy="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0"/>
                </a:p>
              </p:txBody>
            </p:sp>
          </p:grpSp>
          <p:sp>
            <p:nvSpPr>
              <p:cNvPr id="113" name="文本框 112"/>
              <p:cNvSpPr txBox="1"/>
              <p:nvPr/>
            </p:nvSpPr>
            <p:spPr>
              <a:xfrm>
                <a:off x="3356181" y="2693508"/>
                <a:ext cx="1457587" cy="553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b="1" dirty="0"/>
                  <a:t>Ag</a:t>
                </a:r>
                <a:r>
                  <a:rPr lang="en-US" altLang="zh-CN" sz="2100" b="1" baseline="30000" dirty="0"/>
                  <a:t>+</a:t>
                </a:r>
                <a:endParaRPr lang="zh-CN" altLang="en-US" sz="2100" b="1" baseline="30000" dirty="0">
                  <a:solidFill>
                    <a:srgbClr val="DF2405"/>
                  </a:solidFill>
                </a:endParaRPr>
              </a:p>
            </p:txBody>
          </p:sp>
          <p:sp>
            <p:nvSpPr>
              <p:cNvPr id="114" name="文本框 113"/>
              <p:cNvSpPr txBox="1"/>
              <p:nvPr/>
            </p:nvSpPr>
            <p:spPr>
              <a:xfrm>
                <a:off x="5744578" y="2693508"/>
                <a:ext cx="1069855" cy="553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b="1" dirty="0"/>
                  <a:t>(</a:t>
                </a:r>
                <a:r>
                  <a:rPr lang="en-US" altLang="zh-CN" sz="2100" b="1" dirty="0" err="1"/>
                  <a:t>aq</a:t>
                </a:r>
                <a:r>
                  <a:rPr lang="en-US" altLang="zh-CN" sz="2100" b="1" dirty="0"/>
                  <a:t>)</a:t>
                </a:r>
                <a:endParaRPr lang="zh-CN" altLang="en-US" sz="1800" b="1" baseline="30000" dirty="0"/>
              </a:p>
            </p:txBody>
          </p:sp>
          <p:sp>
            <p:nvSpPr>
              <p:cNvPr id="88" name="文本框 87"/>
              <p:cNvSpPr txBox="1"/>
              <p:nvPr/>
            </p:nvSpPr>
            <p:spPr>
              <a:xfrm>
                <a:off x="4900977" y="2717059"/>
                <a:ext cx="1069853" cy="553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b="1" dirty="0"/>
                  <a:t>+ Cl</a:t>
                </a:r>
                <a:r>
                  <a:rPr lang="en-US" altLang="zh-CN" sz="2100" b="1" baseline="30000" dirty="0"/>
                  <a:t>-</a:t>
                </a:r>
                <a:endParaRPr lang="zh-CN" altLang="en-US" sz="2100" b="1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9" name="文本框 88"/>
              <p:cNvSpPr txBox="1"/>
              <p:nvPr/>
            </p:nvSpPr>
            <p:spPr>
              <a:xfrm>
                <a:off x="1026102" y="2716937"/>
                <a:ext cx="1820263" cy="553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b="1" dirty="0"/>
                  <a:t>AgCl</a:t>
                </a:r>
                <a:endParaRPr lang="zh-CN" altLang="en-US" sz="2100" b="1" baseline="30000" dirty="0">
                  <a:solidFill>
                    <a:srgbClr val="DF2405"/>
                  </a:solidFill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1227289" y="1484080"/>
            <a:ext cx="6511953" cy="88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700" b="1" dirty="0">
                <a:latin typeface="隶书" panose="02010509060101010101" pitchFamily="49" charset="-122"/>
                <a:ea typeface="隶书" panose="02010509060101010101" pitchFamily="49" charset="-122"/>
                <a:cs typeface="黑体" panose="02010609060101010101" charset="-122"/>
              </a:rPr>
              <a:t>  </a:t>
            </a:r>
            <a:r>
              <a:rPr lang="zh-CN" altLang="en-US" sz="21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黑体" panose="02010609060101010101" charset="-122"/>
              </a:rPr>
              <a:t>请同学们从沉淀溶解平衡移动角度出发，解释为什么</a:t>
            </a:r>
            <a:r>
              <a:rPr lang="en-US" altLang="zh-CN" sz="21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AgCl</a:t>
            </a:r>
            <a:r>
              <a:rPr lang="zh-CN" altLang="en-US" sz="21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黑体" panose="02010609060101010101" charset="-122"/>
              </a:rPr>
              <a:t>能转化为</a:t>
            </a:r>
            <a:r>
              <a:rPr lang="en-US" altLang="zh-CN" sz="21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AgI</a:t>
            </a:r>
            <a:r>
              <a:rPr lang="zh-CN" altLang="en-US" sz="21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，</a:t>
            </a:r>
            <a:r>
              <a:rPr lang="en-US" altLang="zh-CN" sz="21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AgI</a:t>
            </a:r>
            <a:r>
              <a:rPr lang="zh-CN" altLang="en-US" sz="21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黑体" panose="02010609060101010101" charset="-122"/>
              </a:rPr>
              <a:t>又能转化为</a:t>
            </a:r>
            <a:r>
              <a:rPr lang="en-US" altLang="zh-CN" sz="21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Ag</a:t>
            </a:r>
            <a:r>
              <a:rPr lang="en-US" altLang="zh-CN" sz="2100" b="1" baseline="-250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2</a:t>
            </a:r>
            <a:r>
              <a:rPr lang="en-US" altLang="zh-CN" sz="21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S</a:t>
            </a:r>
            <a:r>
              <a:rPr lang="zh-CN" altLang="en-US" sz="21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黑体" panose="02010609060101010101" charset="-122"/>
              </a:rPr>
              <a:t>？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432423" y="1037546"/>
            <a:ext cx="2095247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楷体" panose="02010609060101010101" pitchFamily="49" charset="-122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楷体" panose="02010609060101010101" pitchFamily="49" charset="-122"/>
              </a:rPr>
              <a:t>微观探析</a:t>
            </a:r>
            <a:r>
              <a:rPr lang="en-US" altLang="zh-CN" sz="24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楷体" panose="02010609060101010101" pitchFamily="49" charset="-122"/>
              </a:rPr>
              <a:t>】</a:t>
            </a:r>
            <a:endParaRPr lang="zh-CN" altLang="en-US" sz="24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189135" y="2425493"/>
            <a:ext cx="726000" cy="426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11" name="组合 10"/>
          <p:cNvGrpSpPr/>
          <p:nvPr/>
        </p:nvGrpSpPr>
        <p:grpSpPr>
          <a:xfrm>
            <a:off x="3707904" y="3429000"/>
            <a:ext cx="3295270" cy="455091"/>
            <a:chOff x="4207740" y="4107573"/>
            <a:chExt cx="4393693" cy="606787"/>
          </a:xfrm>
        </p:grpSpPr>
        <p:sp>
          <p:nvSpPr>
            <p:cNvPr id="122" name="文本框 121"/>
            <p:cNvSpPr txBox="1"/>
            <p:nvPr/>
          </p:nvSpPr>
          <p:spPr>
            <a:xfrm>
              <a:off x="6775210" y="4160362"/>
              <a:ext cx="10698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/>
                <a:t>+  l</a:t>
              </a:r>
              <a:r>
                <a:rPr lang="en-US" altLang="zh-CN" sz="2100" b="1" baseline="30000" dirty="0"/>
                <a:t>-</a:t>
              </a:r>
              <a:endParaRPr lang="zh-CN" altLang="en-US" sz="21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7531578" y="4140426"/>
              <a:ext cx="106985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/>
                <a:t>(</a:t>
              </a:r>
              <a:r>
                <a:rPr lang="en-US" altLang="zh-CN" sz="2100" b="1" dirty="0" err="1"/>
                <a:t>aq</a:t>
              </a:r>
              <a:r>
                <a:rPr lang="en-US" altLang="zh-CN" sz="2100" b="1" dirty="0"/>
                <a:t>)</a:t>
              </a:r>
              <a:endParaRPr lang="zh-CN" altLang="en-US" sz="1800" b="1" baseline="30000" dirty="0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207740" y="4107573"/>
              <a:ext cx="2881840" cy="571914"/>
              <a:chOff x="4247040" y="4107573"/>
              <a:chExt cx="2881840" cy="571914"/>
            </a:xfrm>
          </p:grpSpPr>
          <p:sp>
            <p:nvSpPr>
              <p:cNvPr id="121" name="文本框 120"/>
              <p:cNvSpPr txBox="1"/>
              <p:nvPr/>
            </p:nvSpPr>
            <p:spPr>
              <a:xfrm>
                <a:off x="5379217" y="4107573"/>
                <a:ext cx="1457587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b="1" dirty="0"/>
                  <a:t>Ag</a:t>
                </a:r>
                <a:r>
                  <a:rPr lang="en-US" altLang="zh-CN" sz="2100" b="1" baseline="30000" dirty="0"/>
                  <a:t>+</a:t>
                </a:r>
                <a:endParaRPr lang="zh-CN" altLang="en-US" sz="2100" b="1" baseline="30000" dirty="0">
                  <a:solidFill>
                    <a:srgbClr val="DF2405"/>
                  </a:solidFill>
                </a:endParaRPr>
              </a:p>
            </p:txBody>
          </p:sp>
          <p:sp>
            <p:nvSpPr>
              <p:cNvPr id="123" name="文本框 122"/>
              <p:cNvSpPr txBox="1"/>
              <p:nvPr/>
            </p:nvSpPr>
            <p:spPr>
              <a:xfrm>
                <a:off x="6059025" y="4125490"/>
                <a:ext cx="1069855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b="1" dirty="0"/>
                  <a:t>(</a:t>
                </a:r>
                <a:r>
                  <a:rPr lang="en-US" altLang="zh-CN" sz="2100" b="1" dirty="0" err="1"/>
                  <a:t>aq</a:t>
                </a:r>
                <a:r>
                  <a:rPr lang="en-US" altLang="zh-CN" sz="2100" b="1" dirty="0"/>
                  <a:t>)</a:t>
                </a:r>
                <a:endParaRPr lang="zh-CN" altLang="en-US" sz="1800" b="1" baseline="30000" dirty="0"/>
              </a:p>
            </p:txBody>
          </p:sp>
          <p:grpSp>
            <p:nvGrpSpPr>
              <p:cNvPr id="125" name="Group 4"/>
              <p:cNvGrpSpPr>
                <a:grpSpLocks noChangeAspect="1"/>
              </p:cNvGrpSpPr>
              <p:nvPr/>
            </p:nvGrpSpPr>
            <p:grpSpPr bwMode="auto">
              <a:xfrm>
                <a:off x="4247040" y="4142304"/>
                <a:ext cx="1098957" cy="378445"/>
                <a:chOff x="399" y="2108"/>
                <a:chExt cx="1554" cy="169"/>
              </a:xfrm>
            </p:grpSpPr>
            <p:sp>
              <p:nvSpPr>
                <p:cNvPr id="126" name="Rectangle 6"/>
                <p:cNvSpPr>
                  <a:spLocks noChangeArrowheads="1"/>
                </p:cNvSpPr>
                <p:nvPr/>
              </p:nvSpPr>
              <p:spPr bwMode="auto">
                <a:xfrm>
                  <a:off x="399" y="2108"/>
                  <a:ext cx="0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zh-CN" altLang="zh-CN" sz="100" dirty="0"/>
                </a:p>
              </p:txBody>
            </p:sp>
            <p:sp>
              <p:nvSpPr>
                <p:cNvPr id="127" name="Freeform 31"/>
                <p:cNvSpPr/>
                <p:nvPr/>
              </p:nvSpPr>
              <p:spPr bwMode="auto">
                <a:xfrm>
                  <a:off x="1799" y="2172"/>
                  <a:ext cx="154" cy="43"/>
                </a:xfrm>
                <a:custGeom>
                  <a:avLst/>
                  <a:gdLst>
                    <a:gd name="T0" fmla="*/ 154 w 154"/>
                    <a:gd name="T1" fmla="*/ 43 h 43"/>
                    <a:gd name="T2" fmla="*/ 18 w 154"/>
                    <a:gd name="T3" fmla="*/ 43 h 43"/>
                    <a:gd name="T4" fmla="*/ 0 w 154"/>
                    <a:gd name="T5" fmla="*/ 0 h 43"/>
                    <a:gd name="T6" fmla="*/ 154 w 154"/>
                    <a:gd name="T7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4" h="43">
                      <a:moveTo>
                        <a:pt x="154" y="43"/>
                      </a:moveTo>
                      <a:lnTo>
                        <a:pt x="18" y="43"/>
                      </a:lnTo>
                      <a:lnTo>
                        <a:pt x="0" y="0"/>
                      </a:lnTo>
                      <a:lnTo>
                        <a:pt x="15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0"/>
                </a:p>
              </p:txBody>
            </p:sp>
            <p:sp>
              <p:nvSpPr>
                <p:cNvPr id="128" name="Freeform 32"/>
                <p:cNvSpPr/>
                <p:nvPr/>
              </p:nvSpPr>
              <p:spPr bwMode="auto">
                <a:xfrm>
                  <a:off x="1006" y="2239"/>
                  <a:ext cx="155" cy="38"/>
                </a:xfrm>
                <a:custGeom>
                  <a:avLst/>
                  <a:gdLst>
                    <a:gd name="T0" fmla="*/ 0 w 155"/>
                    <a:gd name="T1" fmla="*/ 0 h 38"/>
                    <a:gd name="T2" fmla="*/ 136 w 155"/>
                    <a:gd name="T3" fmla="*/ 0 h 38"/>
                    <a:gd name="T4" fmla="*/ 155 w 155"/>
                    <a:gd name="T5" fmla="*/ 38 h 38"/>
                    <a:gd name="T6" fmla="*/ 0 w 155"/>
                    <a:gd name="T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5" h="38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55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0"/>
                </a:p>
              </p:txBody>
            </p:sp>
            <p:sp>
              <p:nvSpPr>
                <p:cNvPr id="129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012" y="2202"/>
                  <a:ext cx="79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0"/>
                </a:p>
              </p:txBody>
            </p:sp>
            <p:sp>
              <p:nvSpPr>
                <p:cNvPr id="130" name="Rectangle 34"/>
                <p:cNvSpPr>
                  <a:spLocks noChangeArrowheads="1"/>
                </p:cNvSpPr>
                <p:nvPr/>
              </p:nvSpPr>
              <p:spPr bwMode="auto">
                <a:xfrm>
                  <a:off x="1006" y="2196"/>
                  <a:ext cx="811" cy="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0"/>
                </a:p>
              </p:txBody>
            </p:sp>
            <p:sp>
              <p:nvSpPr>
                <p:cNvPr id="131" name="Line 35"/>
                <p:cNvSpPr>
                  <a:spLocks noChangeShapeType="1"/>
                </p:cNvSpPr>
                <p:nvPr/>
              </p:nvSpPr>
              <p:spPr bwMode="auto">
                <a:xfrm>
                  <a:off x="1148" y="2246"/>
                  <a:ext cx="79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0"/>
                </a:p>
              </p:txBody>
            </p:sp>
            <p:sp>
              <p:nvSpPr>
                <p:cNvPr id="132" name="Rectangle 36"/>
                <p:cNvSpPr>
                  <a:spLocks noChangeArrowheads="1"/>
                </p:cNvSpPr>
                <p:nvPr/>
              </p:nvSpPr>
              <p:spPr bwMode="auto">
                <a:xfrm>
                  <a:off x="1142" y="2239"/>
                  <a:ext cx="811" cy="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0"/>
                </a:p>
              </p:txBody>
            </p:sp>
          </p:grpSp>
        </p:grpSp>
      </p:grpSp>
      <p:grpSp>
        <p:nvGrpSpPr>
          <p:cNvPr id="133" name="组合 132"/>
          <p:cNvGrpSpPr/>
          <p:nvPr/>
        </p:nvGrpSpPr>
        <p:grpSpPr>
          <a:xfrm>
            <a:off x="4427984" y="3867082"/>
            <a:ext cx="1252667" cy="1110495"/>
            <a:chOff x="3286827" y="3216726"/>
            <a:chExt cx="1670223" cy="1480659"/>
          </a:xfrm>
        </p:grpSpPr>
        <p:cxnSp>
          <p:nvCxnSpPr>
            <p:cNvPr id="134" name="直接箭头连接符 133"/>
            <p:cNvCxnSpPr/>
            <p:nvPr/>
          </p:nvCxnSpPr>
          <p:spPr>
            <a:xfrm>
              <a:off x="3677712" y="3216726"/>
              <a:ext cx="0" cy="10050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组合 134"/>
            <p:cNvGrpSpPr/>
            <p:nvPr/>
          </p:nvGrpSpPr>
          <p:grpSpPr>
            <a:xfrm>
              <a:off x="3286827" y="4127685"/>
              <a:ext cx="1670223" cy="569700"/>
              <a:chOff x="3286827" y="4127685"/>
              <a:chExt cx="1670223" cy="569700"/>
            </a:xfrm>
          </p:grpSpPr>
          <p:sp>
            <p:nvSpPr>
              <p:cNvPr id="137" name="文本框 136"/>
              <p:cNvSpPr txBox="1"/>
              <p:nvPr/>
            </p:nvSpPr>
            <p:spPr>
              <a:xfrm>
                <a:off x="3286827" y="4127685"/>
                <a:ext cx="1299558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b="1" dirty="0"/>
                  <a:t>Ag</a:t>
                </a:r>
                <a:r>
                  <a:rPr lang="en-US" altLang="zh-CN" sz="2100" b="1" baseline="-25000" dirty="0"/>
                  <a:t>2</a:t>
                </a:r>
                <a:r>
                  <a:rPr lang="en-US" altLang="zh-CN" sz="2100" b="1" dirty="0"/>
                  <a:t>S</a:t>
                </a:r>
                <a:endParaRPr lang="zh-CN" altLang="en-US" sz="2100" b="1" baseline="30000" dirty="0">
                  <a:solidFill>
                    <a:srgbClr val="DF2405"/>
                  </a:solidFill>
                </a:endParaRPr>
              </a:p>
            </p:txBody>
          </p:sp>
          <p:sp>
            <p:nvSpPr>
              <p:cNvPr id="138" name="文本框 137"/>
              <p:cNvSpPr txBox="1"/>
              <p:nvPr/>
            </p:nvSpPr>
            <p:spPr>
              <a:xfrm>
                <a:off x="4193866" y="4143388"/>
                <a:ext cx="763184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b="1" dirty="0"/>
                  <a:t>(S)</a:t>
                </a:r>
                <a:endParaRPr lang="zh-CN" altLang="en-US" sz="2100" b="1" baseline="-25000" dirty="0"/>
              </a:p>
            </p:txBody>
          </p:sp>
        </p:grpSp>
        <p:sp>
          <p:nvSpPr>
            <p:cNvPr id="136" name="文本框 135"/>
            <p:cNvSpPr txBox="1"/>
            <p:nvPr/>
          </p:nvSpPr>
          <p:spPr>
            <a:xfrm>
              <a:off x="3613302" y="3334515"/>
              <a:ext cx="106985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rgbClr val="FF0000"/>
                  </a:solidFill>
                </a:rPr>
                <a:t>+ S</a:t>
              </a:r>
              <a:r>
                <a:rPr lang="en-US" altLang="zh-CN" sz="2100" b="1" baseline="30000" dirty="0">
                  <a:solidFill>
                    <a:srgbClr val="FF0000"/>
                  </a:solidFill>
                </a:rPr>
                <a:t>2-</a:t>
              </a:r>
              <a:endParaRPr lang="zh-CN" altLang="en-US" sz="2100" b="1" baseline="-250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5" name="直接箭头连接符 14"/>
          <p:cNvCxnSpPr/>
          <p:nvPr/>
        </p:nvCxnSpPr>
        <p:spPr>
          <a:xfrm>
            <a:off x="1835696" y="2859805"/>
            <a:ext cx="1191239" cy="8016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/>
          <p:cNvCxnSpPr/>
          <p:nvPr/>
        </p:nvCxnSpPr>
        <p:spPr>
          <a:xfrm>
            <a:off x="3347864" y="3855143"/>
            <a:ext cx="1191239" cy="8016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椭圆 139"/>
          <p:cNvSpPr/>
          <p:nvPr/>
        </p:nvSpPr>
        <p:spPr>
          <a:xfrm>
            <a:off x="4520691" y="3440737"/>
            <a:ext cx="830522" cy="4048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59" name="组合 58"/>
          <p:cNvGrpSpPr/>
          <p:nvPr/>
        </p:nvGrpSpPr>
        <p:grpSpPr>
          <a:xfrm>
            <a:off x="5292080" y="4509118"/>
            <a:ext cx="3391789" cy="463202"/>
            <a:chOff x="4207740" y="4087396"/>
            <a:chExt cx="4522384" cy="617603"/>
          </a:xfrm>
        </p:grpSpPr>
        <p:sp>
          <p:nvSpPr>
            <p:cNvPr id="60" name="文本框 59"/>
            <p:cNvSpPr txBox="1"/>
            <p:nvPr/>
          </p:nvSpPr>
          <p:spPr>
            <a:xfrm>
              <a:off x="6954605" y="4087396"/>
              <a:ext cx="106985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/>
                <a:t>+ </a:t>
              </a:r>
              <a:r>
                <a:rPr lang="en-US" altLang="zh-CN" sz="2100" b="1" dirty="0" smtClean="0"/>
                <a:t>S</a:t>
              </a:r>
              <a:r>
                <a:rPr lang="en-US" altLang="zh-CN" sz="2100" b="1" baseline="30000" dirty="0" smtClean="0"/>
                <a:t>2-</a:t>
              </a:r>
              <a:endParaRPr lang="zh-CN" altLang="en-US" sz="21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722690" y="4087399"/>
              <a:ext cx="10074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/>
                <a:t>(</a:t>
              </a:r>
              <a:r>
                <a:rPr lang="en-US" altLang="zh-CN" sz="2100" b="1" dirty="0" err="1"/>
                <a:t>aq</a:t>
              </a:r>
              <a:r>
                <a:rPr lang="en-US" altLang="zh-CN" sz="2100" b="1" dirty="0"/>
                <a:t>)</a:t>
              </a:r>
              <a:endParaRPr lang="zh-CN" altLang="en-US" sz="1800" b="1" baseline="30000" dirty="0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4207740" y="4125326"/>
              <a:ext cx="3059282" cy="579673"/>
              <a:chOff x="4247040" y="4125326"/>
              <a:chExt cx="3059282" cy="579673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5388454" y="4151001"/>
                <a:ext cx="145758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b="1" dirty="0"/>
                  <a:t>2Ag</a:t>
                </a:r>
                <a:r>
                  <a:rPr lang="en-US" altLang="zh-CN" sz="2100" b="1" baseline="30000" dirty="0"/>
                  <a:t>+</a:t>
                </a:r>
                <a:endParaRPr lang="zh-CN" altLang="en-US" sz="2100" b="1" baseline="30000" dirty="0">
                  <a:solidFill>
                    <a:srgbClr val="DF2405"/>
                  </a:solidFill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6236468" y="4125326"/>
                <a:ext cx="106985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b="1" dirty="0"/>
                  <a:t>(</a:t>
                </a:r>
                <a:r>
                  <a:rPr lang="en-US" altLang="zh-CN" sz="2100" b="1" dirty="0" err="1"/>
                  <a:t>aq</a:t>
                </a:r>
                <a:r>
                  <a:rPr lang="en-US" altLang="zh-CN" sz="2100" b="1" dirty="0"/>
                  <a:t>)</a:t>
                </a:r>
                <a:endParaRPr lang="zh-CN" altLang="en-US" sz="1800" b="1" baseline="30000" dirty="0"/>
              </a:p>
            </p:txBody>
          </p:sp>
          <p:grpSp>
            <p:nvGrpSpPr>
              <p:cNvPr id="65" name="Group 4"/>
              <p:cNvGrpSpPr>
                <a:grpSpLocks noChangeAspect="1"/>
              </p:cNvGrpSpPr>
              <p:nvPr/>
            </p:nvGrpSpPr>
            <p:grpSpPr bwMode="auto">
              <a:xfrm>
                <a:off x="4247040" y="4142304"/>
                <a:ext cx="1098957" cy="378445"/>
                <a:chOff x="399" y="2108"/>
                <a:chExt cx="1554" cy="169"/>
              </a:xfrm>
            </p:grpSpPr>
            <p:sp>
              <p:nvSpPr>
                <p:cNvPr id="66" name="Rectangle 6"/>
                <p:cNvSpPr>
                  <a:spLocks noChangeArrowheads="1"/>
                </p:cNvSpPr>
                <p:nvPr/>
              </p:nvSpPr>
              <p:spPr bwMode="auto">
                <a:xfrm>
                  <a:off x="399" y="2108"/>
                  <a:ext cx="0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zh-CN" altLang="zh-CN" sz="100" dirty="0"/>
                </a:p>
              </p:txBody>
            </p:sp>
            <p:sp>
              <p:nvSpPr>
                <p:cNvPr id="67" name="Freeform 31"/>
                <p:cNvSpPr/>
                <p:nvPr/>
              </p:nvSpPr>
              <p:spPr bwMode="auto">
                <a:xfrm>
                  <a:off x="1799" y="2172"/>
                  <a:ext cx="154" cy="43"/>
                </a:xfrm>
                <a:custGeom>
                  <a:avLst/>
                  <a:gdLst>
                    <a:gd name="T0" fmla="*/ 154 w 154"/>
                    <a:gd name="T1" fmla="*/ 43 h 43"/>
                    <a:gd name="T2" fmla="*/ 18 w 154"/>
                    <a:gd name="T3" fmla="*/ 43 h 43"/>
                    <a:gd name="T4" fmla="*/ 0 w 154"/>
                    <a:gd name="T5" fmla="*/ 0 h 43"/>
                    <a:gd name="T6" fmla="*/ 154 w 154"/>
                    <a:gd name="T7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4" h="43">
                      <a:moveTo>
                        <a:pt x="154" y="43"/>
                      </a:moveTo>
                      <a:lnTo>
                        <a:pt x="18" y="43"/>
                      </a:lnTo>
                      <a:lnTo>
                        <a:pt x="0" y="0"/>
                      </a:lnTo>
                      <a:lnTo>
                        <a:pt x="15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0"/>
                </a:p>
              </p:txBody>
            </p:sp>
            <p:sp>
              <p:nvSpPr>
                <p:cNvPr id="68" name="Freeform 32"/>
                <p:cNvSpPr/>
                <p:nvPr/>
              </p:nvSpPr>
              <p:spPr bwMode="auto">
                <a:xfrm>
                  <a:off x="1006" y="2239"/>
                  <a:ext cx="155" cy="38"/>
                </a:xfrm>
                <a:custGeom>
                  <a:avLst/>
                  <a:gdLst>
                    <a:gd name="T0" fmla="*/ 0 w 155"/>
                    <a:gd name="T1" fmla="*/ 0 h 38"/>
                    <a:gd name="T2" fmla="*/ 136 w 155"/>
                    <a:gd name="T3" fmla="*/ 0 h 38"/>
                    <a:gd name="T4" fmla="*/ 155 w 155"/>
                    <a:gd name="T5" fmla="*/ 38 h 38"/>
                    <a:gd name="T6" fmla="*/ 0 w 155"/>
                    <a:gd name="T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5" h="38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55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0"/>
                </a:p>
              </p:txBody>
            </p:sp>
            <p:sp>
              <p:nvSpPr>
                <p:cNvPr id="69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012" y="2202"/>
                  <a:ext cx="79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0"/>
                </a:p>
              </p:txBody>
            </p:sp>
            <p:sp>
              <p:nvSpPr>
                <p:cNvPr id="70" name="Rectangle 34"/>
                <p:cNvSpPr>
                  <a:spLocks noChangeArrowheads="1"/>
                </p:cNvSpPr>
                <p:nvPr/>
              </p:nvSpPr>
              <p:spPr bwMode="auto">
                <a:xfrm>
                  <a:off x="1006" y="2196"/>
                  <a:ext cx="811" cy="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0"/>
                </a:p>
              </p:txBody>
            </p:sp>
            <p:sp>
              <p:nvSpPr>
                <p:cNvPr id="71" name="Line 35"/>
                <p:cNvSpPr>
                  <a:spLocks noChangeShapeType="1"/>
                </p:cNvSpPr>
                <p:nvPr/>
              </p:nvSpPr>
              <p:spPr bwMode="auto">
                <a:xfrm>
                  <a:off x="1148" y="2246"/>
                  <a:ext cx="79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0"/>
                </a:p>
              </p:txBody>
            </p:sp>
            <p:sp>
              <p:nvSpPr>
                <p:cNvPr id="75" name="Rectangle 36"/>
                <p:cNvSpPr>
                  <a:spLocks noChangeArrowheads="1"/>
                </p:cNvSpPr>
                <p:nvPr/>
              </p:nvSpPr>
              <p:spPr bwMode="auto">
                <a:xfrm>
                  <a:off x="1142" y="2239"/>
                  <a:ext cx="811" cy="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0"/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78" grpId="0" bldLvl="0" animBg="1"/>
      <p:bldP spid="14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/>
        </p:nvSpPr>
        <p:spPr>
          <a:xfrm>
            <a:off x="1296990" y="150814"/>
            <a:ext cx="6905625" cy="6016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 anchorCtr="0"/>
          <a:lstStyle/>
          <a:p>
            <a:pPr algn="r">
              <a:lnSpc>
                <a:spcPct val="90000"/>
              </a:lnSpc>
            </a:pPr>
            <a:r>
              <a:rPr lang="zh-CN" altLang="en-US" sz="3200">
                <a:solidFill>
                  <a:schemeClr val="bg1"/>
                </a:solidFill>
                <a:latin typeface="Arial Black" panose="020B0A04020102020204" charset="0"/>
                <a:ea typeface="微软雅黑" panose="020B0503020204020204" charset="-122"/>
                <a:sym typeface="微软雅黑" panose="020B0503020204020204" charset="-122"/>
              </a:rPr>
              <a:t>学以致用</a:t>
            </a:r>
            <a:endParaRPr lang="zh-CN" altLang="en-US" sz="3200">
              <a:solidFill>
                <a:schemeClr val="bg1"/>
              </a:solidFill>
              <a:latin typeface="Arial Black" panose="020B0A04020102020204" charset="0"/>
              <a:ea typeface="微软雅黑" panose="020B0503020204020204" charset="-122"/>
            </a:endParaRPr>
          </a:p>
        </p:txBody>
      </p:sp>
      <p:sp>
        <p:nvSpPr>
          <p:cNvPr id="23555" name="文本框 69633"/>
          <p:cNvSpPr txBox="1"/>
          <p:nvPr/>
        </p:nvSpPr>
        <p:spPr>
          <a:xfrm>
            <a:off x="353060" y="980729"/>
            <a:ext cx="8001000" cy="584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cs"/>
              </a:rPr>
              <a:t>过多食用甜食为何容易出现蛀牙？</a:t>
            </a:r>
          </a:p>
        </p:txBody>
      </p:sp>
      <p:grpSp>
        <p:nvGrpSpPr>
          <p:cNvPr id="69642" name="组合 69641"/>
          <p:cNvGrpSpPr/>
          <p:nvPr/>
        </p:nvGrpSpPr>
        <p:grpSpPr>
          <a:xfrm>
            <a:off x="282577" y="2763520"/>
            <a:ext cx="10309225" cy="523875"/>
            <a:chOff x="283" y="971"/>
            <a:chExt cx="7376" cy="330"/>
          </a:xfrm>
        </p:grpSpPr>
        <p:sp>
          <p:nvSpPr>
            <p:cNvPr id="29700" name="矩形 69642"/>
            <p:cNvSpPr/>
            <p:nvPr/>
          </p:nvSpPr>
          <p:spPr>
            <a:xfrm>
              <a:off x="283" y="971"/>
              <a:ext cx="2688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黑体" panose="02010609060101010101" charset="-122"/>
                </a:rPr>
                <a:t>Ca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黑体" panose="02010609060101010101" charset="-122"/>
                </a:rPr>
                <a:t>5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charset="-122"/>
                </a:rPr>
                <a:t>(PO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黑体" panose="02010609060101010101" charset="-122"/>
                </a:rPr>
                <a:t>4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charset="-122"/>
                </a:rPr>
                <a:t>)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黑体" panose="02010609060101010101" charset="-122"/>
                </a:rPr>
                <a:t>3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charset="-122"/>
                </a:rPr>
                <a:t>OH(s)</a:t>
              </a:r>
            </a:p>
          </p:txBody>
        </p:sp>
        <p:sp>
          <p:nvSpPr>
            <p:cNvPr id="29701" name="文本框 69643"/>
            <p:cNvSpPr txBox="1"/>
            <p:nvPr/>
          </p:nvSpPr>
          <p:spPr>
            <a:xfrm>
              <a:off x="2859" y="971"/>
              <a:ext cx="4800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黑体" panose="02010609060101010101" charset="-122"/>
                </a:rPr>
                <a:t>5Ca</a:t>
              </a:r>
              <a:r>
                <a:rPr lang="en-US" altLang="zh-CN" sz="2800" b="1" baseline="30000">
                  <a:latin typeface="Times New Roman" panose="02020603050405020304" pitchFamily="18" charset="0"/>
                  <a:ea typeface="黑体" panose="02010609060101010101" charset="-122"/>
                </a:rPr>
                <a:t>2+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charset="-122"/>
                </a:rPr>
                <a:t>(aq) + 3PO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黑体" panose="02010609060101010101" charset="-122"/>
                </a:rPr>
                <a:t>4</a:t>
              </a:r>
              <a:r>
                <a:rPr lang="en-US" altLang="zh-CN" sz="2800" b="1" baseline="30000">
                  <a:latin typeface="Times New Roman" panose="02020603050405020304" pitchFamily="18" charset="0"/>
                  <a:ea typeface="黑体" panose="02010609060101010101" charset="-122"/>
                </a:rPr>
                <a:t>3-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charset="-122"/>
                </a:rPr>
                <a:t>(aq) + 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OH</a:t>
              </a:r>
              <a:r>
                <a:rPr lang="en-US" altLang="zh-CN" sz="2800" b="1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- 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charset="-122"/>
                </a:rPr>
                <a:t>(</a:t>
              </a:r>
              <a:r>
                <a:rPr lang="en-US" altLang="zh-CN" sz="2800" b="1" err="1">
                  <a:latin typeface="Times New Roman" panose="02020603050405020304" pitchFamily="18" charset="0"/>
                  <a:ea typeface="黑体" panose="02010609060101010101" charset="-122"/>
                </a:rPr>
                <a:t>aq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charset="-122"/>
                </a:rPr>
                <a:t>)</a:t>
              </a:r>
            </a:p>
          </p:txBody>
        </p:sp>
        <p:pic>
          <p:nvPicPr>
            <p:cNvPr id="29702" name="图片 6964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4" y="971"/>
              <a:ext cx="783" cy="30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9646" name="云形标注 69645"/>
          <p:cNvSpPr/>
          <p:nvPr/>
        </p:nvSpPr>
        <p:spPr>
          <a:xfrm flipH="1">
            <a:off x="5418138" y="3480436"/>
            <a:ext cx="3300412" cy="2549525"/>
          </a:xfrm>
          <a:prstGeom prst="cloudCallout">
            <a:avLst>
              <a:gd name="adj1" fmla="val 60963"/>
              <a:gd name="adj2" fmla="val 4015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/>
            <a:r>
              <a:rPr lang="zh-CN" altLang="en-US" sz="2800" dirty="0">
                <a:solidFill>
                  <a:srgbClr val="30303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提示</a:t>
            </a:r>
            <a:r>
              <a:rPr lang="en-US" altLang="zh-CN" sz="2800">
                <a:solidFill>
                  <a:srgbClr val="30303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:</a:t>
            </a:r>
            <a:r>
              <a:rPr lang="zh-CN" altLang="en-US" sz="2800" dirty="0">
                <a:solidFill>
                  <a:srgbClr val="30303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糖在酶的作用下产生了一种</a:t>
            </a:r>
            <a:r>
              <a:rPr lang="zh-CN" altLang="en-US" sz="2800" dirty="0">
                <a:solidFill>
                  <a:srgbClr val="FF006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有机弱酸</a:t>
            </a:r>
          </a:p>
        </p:txBody>
      </p:sp>
      <p:sp>
        <p:nvSpPr>
          <p:cNvPr id="23566" name="矩形 69642"/>
          <p:cNvSpPr/>
          <p:nvPr/>
        </p:nvSpPr>
        <p:spPr>
          <a:xfrm>
            <a:off x="352427" y="1712279"/>
            <a:ext cx="909002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/>
            <a:r>
              <a:rPr lang="zh-CN" altLang="en-US" sz="3200" b="1" strike="noStrike" noProof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牙齿表面有一层硬的、组成为Ca</a:t>
            </a:r>
            <a:r>
              <a:rPr lang="zh-CN" altLang="en-US" sz="3200" b="1" strike="noStrike" baseline="-25000" noProof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5</a:t>
            </a:r>
            <a:r>
              <a:rPr lang="zh-CN" altLang="en-US" sz="3200" b="1" strike="noStrike" noProof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(PO</a:t>
            </a:r>
            <a:r>
              <a:rPr lang="zh-CN" altLang="en-US" sz="3200" b="1" strike="noStrike" baseline="-25000" noProof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4</a:t>
            </a:r>
            <a:r>
              <a:rPr lang="zh-CN" altLang="en-US" sz="3200" b="1" strike="noStrike" noProof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)</a:t>
            </a:r>
            <a:r>
              <a:rPr lang="zh-CN" altLang="en-US" sz="3200" b="1" strike="noStrike" baseline="-25000" noProof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3</a:t>
            </a:r>
            <a:r>
              <a:rPr lang="zh-CN" altLang="en-US" sz="3200" b="1" strike="noStrike" noProof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OH的难溶电解质保护着，它在唾液中存在下列平衡</a:t>
            </a:r>
            <a:endParaRPr lang="zh-CN" altLang="en-US" sz="3200" b="1" strike="noStrike" noProof="1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/>
        </p:nvSpPr>
        <p:spPr>
          <a:xfrm>
            <a:off x="1119190" y="201614"/>
            <a:ext cx="6905625" cy="6016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 anchorCtr="0"/>
          <a:lstStyle/>
          <a:p>
            <a:pPr algn="r">
              <a:lnSpc>
                <a:spcPct val="90000"/>
              </a:lnSpc>
            </a:pPr>
            <a:r>
              <a:rPr lang="zh-CN" altLang="en-US" sz="3200">
                <a:solidFill>
                  <a:schemeClr val="bg1"/>
                </a:solidFill>
                <a:latin typeface="Arial Black" panose="020B0A04020102020204" charset="0"/>
                <a:ea typeface="微软雅黑" panose="020B0503020204020204" charset="-122"/>
                <a:sym typeface="微软雅黑" panose="020B0503020204020204" charset="-122"/>
              </a:rPr>
              <a:t>学以致用</a:t>
            </a:r>
            <a:endParaRPr lang="zh-CN" altLang="en-US" sz="3200">
              <a:solidFill>
                <a:schemeClr val="bg1"/>
              </a:solidFill>
              <a:latin typeface="Arial Black" panose="020B0A04020102020204" charset="0"/>
              <a:ea typeface="微软雅黑" panose="020B0503020204020204" charset="-122"/>
            </a:endParaRPr>
          </a:p>
        </p:txBody>
      </p:sp>
      <p:sp>
        <p:nvSpPr>
          <p:cNvPr id="69636" name="文本框 69635"/>
          <p:cNvSpPr txBox="1"/>
          <p:nvPr/>
        </p:nvSpPr>
        <p:spPr>
          <a:xfrm>
            <a:off x="442594" y="971550"/>
            <a:ext cx="7275196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cs"/>
              </a:rPr>
              <a:t>使用含氟牙膏为什么能够有效预防蛀牙？</a:t>
            </a:r>
            <a:endParaRPr lang="zh-CN" altLang="en-US" sz="2800" b="1" noProof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69637" name="组合 69636"/>
          <p:cNvGrpSpPr/>
          <p:nvPr/>
        </p:nvGrpSpPr>
        <p:grpSpPr>
          <a:xfrm>
            <a:off x="1126173" y="2679387"/>
            <a:ext cx="6553200" cy="604838"/>
            <a:chOff x="480" y="2754"/>
            <a:chExt cx="4128" cy="381"/>
          </a:xfrm>
        </p:grpSpPr>
        <p:sp>
          <p:nvSpPr>
            <p:cNvPr id="30724" name="文本框 69637"/>
            <p:cNvSpPr txBox="1"/>
            <p:nvPr/>
          </p:nvSpPr>
          <p:spPr>
            <a:xfrm>
              <a:off x="480" y="2784"/>
              <a:ext cx="4128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黑体" panose="02010609060101010101" charset="-122"/>
                </a:rPr>
                <a:t>5Ca</a:t>
              </a:r>
              <a:r>
                <a:rPr lang="en-US" altLang="zh-CN" sz="2800" b="1" baseline="30000">
                  <a:latin typeface="Times New Roman" panose="02020603050405020304" pitchFamily="18" charset="0"/>
                  <a:ea typeface="黑体" panose="02010609060101010101" charset="-122"/>
                </a:rPr>
                <a:t>2+ 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charset="-122"/>
                </a:rPr>
                <a:t>+ 3PO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黑体" panose="02010609060101010101" charset="-122"/>
                </a:rPr>
                <a:t>4</a:t>
              </a:r>
              <a:r>
                <a:rPr lang="en-US" altLang="zh-CN" sz="2800" b="1" baseline="30000">
                  <a:latin typeface="Times New Roman" panose="02020603050405020304" pitchFamily="18" charset="0"/>
                  <a:ea typeface="黑体" panose="02010609060101010101" charset="-122"/>
                </a:rPr>
                <a:t>3- 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charset="-122"/>
                </a:rPr>
                <a:t>+ F</a:t>
              </a:r>
              <a:r>
                <a:rPr lang="en-US" altLang="zh-CN" sz="2800" b="1" baseline="30000">
                  <a:latin typeface="Times New Roman" panose="02020603050405020304" pitchFamily="18" charset="0"/>
                  <a:ea typeface="黑体" panose="02010609060101010101" charset="-122"/>
                </a:rPr>
                <a:t>- 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charset="-122"/>
                </a:rPr>
                <a:t>=   </a:t>
              </a:r>
            </a:p>
          </p:txBody>
        </p:sp>
        <p:sp>
          <p:nvSpPr>
            <p:cNvPr id="30725" name="矩形 69638"/>
            <p:cNvSpPr/>
            <p:nvPr/>
          </p:nvSpPr>
          <p:spPr>
            <a:xfrm>
              <a:off x="2605" y="2754"/>
              <a:ext cx="1814" cy="381"/>
            </a:xfrm>
            <a:prstGeom prst="rect">
              <a:avLst/>
            </a:prstGeom>
            <a:noFill/>
            <a:ln w="104775" cap="rnd" cmpd="sng">
              <a:solidFill>
                <a:srgbClr val="FF00FF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eaLnBrk="0" hangingPunct="0"/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charset="-122"/>
                </a:rPr>
                <a:t>Ca</a:t>
              </a:r>
              <a:r>
                <a:rPr lang="en-US" altLang="zh-CN" sz="2800" b="1" baseline="-25000" dirty="0">
                  <a:latin typeface="Times New Roman" panose="02020603050405020304" pitchFamily="18" charset="0"/>
                  <a:ea typeface="黑体" panose="02010609060101010101" charset="-122"/>
                </a:rPr>
                <a:t>5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charset="-122"/>
                </a:rPr>
                <a:t>(PO</a:t>
              </a:r>
              <a:r>
                <a:rPr lang="en-US" altLang="zh-CN" sz="2800" b="1" baseline="-25000" dirty="0">
                  <a:latin typeface="Times New Roman" panose="02020603050405020304" pitchFamily="18" charset="0"/>
                  <a:ea typeface="黑体" panose="02010609060101010101" charset="-122"/>
                </a:rPr>
                <a:t>4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charset="-122"/>
                </a:rPr>
                <a:t>)</a:t>
              </a:r>
              <a:r>
                <a:rPr lang="en-US" altLang="zh-CN" sz="2800" b="1" baseline="-25000" dirty="0">
                  <a:latin typeface="Times New Roman" panose="02020603050405020304" pitchFamily="18" charset="0"/>
                  <a:ea typeface="黑体" panose="02010609060101010101" charset="-122"/>
                </a:rPr>
                <a:t>3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charset="-122"/>
                </a:rPr>
                <a:t>F</a:t>
              </a:r>
              <a:endParaRPr lang="en-US" altLang="zh-CN" b="1" dirty="0">
                <a:latin typeface="Times New Roman" panose="02020603050405020304" pitchFamily="18" charset="0"/>
                <a:ea typeface="黑体" panose="02010609060101010101" charset="-122"/>
              </a:endParaRPr>
            </a:p>
            <a:p>
              <a:pPr eaLnBrk="0" hangingPunct="0"/>
              <a:endParaRPr lang="en-US" altLang="zh-CN" b="1" dirty="0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</p:grpSp>
      <p:sp>
        <p:nvSpPr>
          <p:cNvPr id="3" name="文本框 1"/>
          <p:cNvSpPr txBox="1"/>
          <p:nvPr/>
        </p:nvSpPr>
        <p:spPr>
          <a:xfrm>
            <a:off x="683568" y="3861048"/>
            <a:ext cx="7700963" cy="954107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noProof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  <a:sym typeface="+mn-ea"/>
              </a:rPr>
              <a:t>Ca</a:t>
            </a:r>
            <a:r>
              <a:rPr lang="en-US" altLang="zh-CN" sz="2800" b="1" baseline="-25000" noProof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  <a:sym typeface="+mn-ea"/>
              </a:rPr>
              <a:t>5</a:t>
            </a:r>
            <a:r>
              <a:rPr lang="en-US" altLang="zh-CN" sz="2800" b="1" noProof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  <a:sym typeface="+mn-ea"/>
              </a:rPr>
              <a:t>(PO</a:t>
            </a:r>
            <a:r>
              <a:rPr lang="en-US" altLang="zh-CN" sz="2800" b="1" baseline="-25000" noProof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  <a:sym typeface="+mn-ea"/>
              </a:rPr>
              <a:t>4</a:t>
            </a:r>
            <a:r>
              <a:rPr lang="en-US" altLang="zh-CN" sz="2800" b="1" noProof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  <a:sym typeface="+mn-ea"/>
              </a:rPr>
              <a:t>)</a:t>
            </a:r>
            <a:r>
              <a:rPr lang="en-US" altLang="zh-CN" sz="2800" b="1" baseline="-25000" noProof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  <a:sym typeface="+mn-ea"/>
              </a:rPr>
              <a:t>3</a:t>
            </a:r>
            <a:r>
              <a:rPr lang="en-US" altLang="zh-CN" sz="2800" b="1" noProof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  <a:sym typeface="+mn-ea"/>
              </a:rPr>
              <a:t>F</a:t>
            </a:r>
            <a:r>
              <a:rPr lang="zh-CN" altLang="en-US" sz="28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是一种比</a:t>
            </a:r>
            <a:r>
              <a:rPr lang="zh-CN" altLang="en-US" sz="28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Ca</a:t>
            </a:r>
            <a:r>
              <a:rPr lang="zh-CN" altLang="en-US" sz="2800" b="1" baseline="-250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5</a:t>
            </a:r>
            <a:r>
              <a:rPr lang="zh-CN" altLang="en-US" sz="28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(PO</a:t>
            </a:r>
            <a:r>
              <a:rPr lang="zh-CN" altLang="en-US" sz="2800" b="1" baseline="-250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4</a:t>
            </a:r>
            <a:r>
              <a:rPr lang="zh-CN" altLang="en-US" sz="28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)</a:t>
            </a:r>
            <a:r>
              <a:rPr lang="zh-CN" altLang="en-US" sz="2800" b="1" baseline="-250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3</a:t>
            </a:r>
            <a:r>
              <a:rPr lang="zh-CN" altLang="en-US" sz="28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OH</a:t>
            </a:r>
            <a:r>
              <a:rPr lang="zh-CN" altLang="en-US" sz="28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更能抵抗酸侵蚀的难溶电解质,使牙齿更坚固</a:t>
            </a:r>
          </a:p>
        </p:txBody>
      </p:sp>
      <p:sp>
        <p:nvSpPr>
          <p:cNvPr id="30727" name="文本框 69643"/>
          <p:cNvSpPr txBox="1"/>
          <p:nvPr/>
        </p:nvSpPr>
        <p:spPr>
          <a:xfrm>
            <a:off x="3720465" y="1830069"/>
            <a:ext cx="58064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5Ca</a:t>
            </a:r>
            <a:r>
              <a:rPr lang="en-US" altLang="zh-CN" sz="2800" b="1" baseline="30000">
                <a:latin typeface="Times New Roman" panose="02020603050405020304" pitchFamily="18" charset="0"/>
                <a:ea typeface="黑体" panose="02010609060101010101" charset="-122"/>
              </a:rPr>
              <a:t>2+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(aq) + 3PO</a:t>
            </a:r>
            <a:r>
              <a:rPr lang="en-US" altLang="zh-CN" sz="2800" b="1" baseline="-25000">
                <a:latin typeface="Times New Roman" panose="02020603050405020304" pitchFamily="18" charset="0"/>
                <a:ea typeface="黑体" panose="02010609060101010101" charset="-122"/>
              </a:rPr>
              <a:t>4</a:t>
            </a:r>
            <a:r>
              <a:rPr lang="en-US" altLang="zh-CN" sz="2800" b="1" baseline="30000">
                <a:latin typeface="Times New Roman" panose="02020603050405020304" pitchFamily="18" charset="0"/>
                <a:ea typeface="黑体" panose="02010609060101010101" charset="-122"/>
              </a:rPr>
              <a:t>3-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(aq) + </a:t>
            </a:r>
            <a:r>
              <a:rPr lang="en-US" altLang="zh-CN" sz="2800" b="1">
                <a:solidFill>
                  <a:srgbClr val="303030"/>
                </a:solidFill>
                <a:latin typeface="Times New Roman" panose="02020603050405020304" pitchFamily="18" charset="0"/>
                <a:ea typeface="黑体" panose="02010609060101010101" charset="-122"/>
              </a:rPr>
              <a:t>OH</a:t>
            </a:r>
            <a:r>
              <a:rPr lang="en-US" altLang="zh-CN" sz="2800" b="1" baseline="30000">
                <a:solidFill>
                  <a:srgbClr val="303030"/>
                </a:solidFill>
                <a:latin typeface="Times New Roman" panose="02020603050405020304" pitchFamily="18" charset="0"/>
                <a:ea typeface="黑体" panose="02010609060101010101" charset="-122"/>
              </a:rPr>
              <a:t>-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en-US" altLang="zh-CN" sz="2800" b="1" err="1">
                <a:latin typeface="Times New Roman" panose="02020603050405020304" pitchFamily="18" charset="0"/>
                <a:ea typeface="黑体" panose="02010609060101010101" charset="-122"/>
              </a:rPr>
              <a:t>aq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</a:p>
        </p:txBody>
      </p:sp>
      <p:pic>
        <p:nvPicPr>
          <p:cNvPr id="30728" name="图片 696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0825" y="1813244"/>
            <a:ext cx="1095375" cy="48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9" name="矩形 69642"/>
          <p:cNvSpPr/>
          <p:nvPr/>
        </p:nvSpPr>
        <p:spPr>
          <a:xfrm>
            <a:off x="343853" y="1793240"/>
            <a:ext cx="3757612" cy="5232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Ca</a:t>
            </a:r>
            <a:r>
              <a:rPr lang="en-US" altLang="zh-CN" sz="2800" b="1" baseline="-25000">
                <a:latin typeface="Times New Roman" panose="02020603050405020304" pitchFamily="18" charset="0"/>
                <a:ea typeface="黑体" panose="02010609060101010101" charset="-122"/>
              </a:rPr>
              <a:t>5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(PO</a:t>
            </a:r>
            <a:r>
              <a:rPr lang="en-US" altLang="zh-CN" sz="2800" b="1" baseline="-25000">
                <a:latin typeface="Times New Roman" panose="02020603050405020304" pitchFamily="18" charset="0"/>
                <a:ea typeface="黑体" panose="02010609060101010101" charset="-122"/>
              </a:rPr>
              <a:t>4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r>
              <a:rPr lang="en-US" altLang="zh-CN" sz="2800" b="1" baseline="-25000"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OH(s)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3ILQ6K_XKY)@JBSUK0F(C9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705" y="1503680"/>
            <a:ext cx="1704975" cy="2943225"/>
          </a:xfrm>
          <a:prstGeom prst="rect">
            <a:avLst/>
          </a:prstGeom>
        </p:spPr>
      </p:pic>
      <p:pic>
        <p:nvPicPr>
          <p:cNvPr id="9" name="图片 8" descr="MXPGWLNG6)TSEXRWMG{TUC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3716655"/>
            <a:ext cx="1524000" cy="2190750"/>
          </a:xfrm>
          <a:prstGeom prst="rect">
            <a:avLst/>
          </a:prstGeom>
        </p:spPr>
      </p:pic>
      <p:pic>
        <p:nvPicPr>
          <p:cNvPr id="8" name="图片 7" descr="DC8WS[G)J@2T64LSCBF)4EB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6810" y="3212465"/>
            <a:ext cx="1390650" cy="2152650"/>
          </a:xfrm>
          <a:prstGeom prst="rect">
            <a:avLst/>
          </a:prstGeom>
        </p:spPr>
      </p:pic>
      <p:pic>
        <p:nvPicPr>
          <p:cNvPr id="5" name="图片 4" descr="FY81E62L47WR8W_TC~YZIC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3270" y="1772285"/>
            <a:ext cx="2209800" cy="1333500"/>
          </a:xfrm>
          <a:prstGeom prst="rect">
            <a:avLst/>
          </a:prstGeom>
        </p:spPr>
      </p:pic>
      <p:pic>
        <p:nvPicPr>
          <p:cNvPr id="7" name="图片 6" descr="YD1C]NM_XA@W2N42UQ(CJUW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145" y="3716655"/>
            <a:ext cx="1581150" cy="1466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4210" y="1503680"/>
            <a:ext cx="1449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小结：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58" y="908973"/>
            <a:ext cx="230425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活动单元四</a:t>
            </a:r>
          </a:p>
        </p:txBody>
      </p:sp>
      <p:pic>
        <p:nvPicPr>
          <p:cNvPr id="4" name="图片 3" descr="NV$[5WN{G~LYF9$P(]BRO5N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575" y="3034030"/>
            <a:ext cx="2028825" cy="1228725"/>
          </a:xfrm>
          <a:prstGeom prst="rect">
            <a:avLst/>
          </a:prstGeom>
        </p:spPr>
      </p:pic>
      <p:pic>
        <p:nvPicPr>
          <p:cNvPr id="6" name="图片 5" descr="Y)@]P3OVHME5Z7N9I0[QE5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4175" y="1412240"/>
            <a:ext cx="1228725" cy="1762125"/>
          </a:xfrm>
          <a:prstGeom prst="rect">
            <a:avLst/>
          </a:prstGeom>
        </p:spPr>
      </p:pic>
      <p:pic>
        <p:nvPicPr>
          <p:cNvPr id="10" name="图片 9" descr="F~[PI0]L9UT399%BWB(M(]O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22450" y="2204085"/>
            <a:ext cx="138112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219778" y="1255107"/>
            <a:ext cx="6698150" cy="133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0000"/>
            </a:pPr>
            <a:r>
              <a:rPr lang="zh-CN" altLang="en-US" sz="2700" b="1" dirty="0">
                <a:latin typeface="隶书" panose="02010509060101010101" pitchFamily="49" charset="-122"/>
                <a:ea typeface="隶书" panose="02010509060101010101" pitchFamily="49" charset="-122"/>
              </a:rPr>
              <a:t>  锅炉水垢</a:t>
            </a:r>
            <a:r>
              <a:rPr lang="zh-CN" altLang="en-US" sz="2100" b="1" dirty="0">
                <a:latin typeface="微软雅黑" panose="020B0503020204020204" charset="-122"/>
                <a:ea typeface="隶书" panose="02010509060101010101" pitchFamily="49" charset="-122"/>
                <a:cs typeface="Arial" panose="020B0604020202020204" pitchFamily="34" charset="0"/>
              </a:rPr>
              <a:t>[</a:t>
            </a:r>
            <a:r>
              <a:rPr lang="en-US" altLang="zh-CN" sz="2100" b="1" dirty="0">
                <a:ea typeface="隶书" panose="02010509060101010101" pitchFamily="49" charset="-122"/>
                <a:cs typeface="Arial" panose="020B0604020202020204" pitchFamily="34" charset="0"/>
              </a:rPr>
              <a:t>CaCO</a:t>
            </a:r>
            <a:r>
              <a:rPr lang="en-US" altLang="zh-CN" sz="2100" b="1" baseline="-25000" dirty="0">
                <a:ea typeface="隶书" panose="020105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100" b="1" dirty="0">
                <a:ea typeface="隶书" panose="020105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zh-CN" sz="2100" b="1" dirty="0">
                <a:ea typeface="隶书" panose="02010509060101010101" pitchFamily="49" charset="-122"/>
                <a:cs typeface="Arial" panose="020B0604020202020204" pitchFamily="34" charset="0"/>
              </a:rPr>
              <a:t>CaSO</a:t>
            </a:r>
            <a:r>
              <a:rPr lang="en-US" altLang="zh-CN" sz="2100" b="1" baseline="-25000" dirty="0">
                <a:ea typeface="隶书" panose="020105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100" b="1" dirty="0">
                <a:ea typeface="隶书" panose="020105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zh-CN" sz="2100" b="1" dirty="0">
                <a:ea typeface="方正粗黑宋简体" panose="02000000000000000000" pitchFamily="2" charset="-122"/>
                <a:cs typeface="Arial" panose="020B0604020202020204" pitchFamily="34" charset="0"/>
              </a:rPr>
              <a:t>Mg(OH)</a:t>
            </a:r>
            <a:r>
              <a:rPr lang="en-US" altLang="zh-CN" sz="2100" b="1" baseline="-25000" dirty="0">
                <a:ea typeface="方正粗黑宋简体" panose="02000000000000000000" pitchFamily="2" charset="-122"/>
                <a:cs typeface="Arial" panose="020B0604020202020204" pitchFamily="34" charset="0"/>
              </a:rPr>
              <a:t>2</a:t>
            </a:r>
            <a:r>
              <a:rPr lang="zh-CN" altLang="en-US" sz="2100" b="1" dirty="0">
                <a:latin typeface="微软雅黑" panose="020B0503020204020204" charset="-122"/>
                <a:ea typeface="隶书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100" b="1" dirty="0">
                <a:latin typeface="微软雅黑" panose="020B0503020204020204" charset="-122"/>
                <a:cs typeface="Arial" panose="020B0604020202020204" pitchFamily="34" charset="0"/>
              </a:rPr>
              <a:t>]</a:t>
            </a:r>
            <a:r>
              <a:rPr lang="en-US" altLang="zh-CN" sz="2100" b="1" dirty="0">
                <a:ea typeface="隶书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700" b="1" dirty="0">
                <a:latin typeface="隶书" panose="02010509060101010101" pitchFamily="49" charset="-122"/>
                <a:ea typeface="隶书" panose="02010509060101010101" pitchFamily="49" charset="-122"/>
              </a:rPr>
              <a:t>既会降低燃料的利用率、影响锅炉的使用寿命，还可能造成安全隐患。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482756" y="847459"/>
            <a:ext cx="2095151" cy="46952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楷体" panose="02010609060101010101" pitchFamily="49" charset="-122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楷体" panose="02010609060101010101" pitchFamily="49" charset="-122"/>
              </a:rPr>
              <a:t>学以致用</a:t>
            </a:r>
            <a:r>
              <a:rPr lang="en-US" altLang="zh-CN" sz="24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楷体" panose="02010609060101010101" pitchFamily="49" charset="-122"/>
              </a:rPr>
              <a:t>】</a:t>
            </a:r>
            <a:endParaRPr lang="en-US" altLang="zh-CN" sz="27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楷体" panose="02010609060101010101" pitchFamily="49" charset="-122"/>
            </a:endParaRP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1219778" y="3596106"/>
            <a:ext cx="6698150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buClr>
                <a:schemeClr val="hlink"/>
              </a:buClr>
              <a:buSzPct val="70000"/>
            </a:pPr>
            <a:r>
              <a:rPr lang="en-US" altLang="zh-CN" sz="27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27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请利用本节课所学知识选择合适的试剂，帮助工人师傅除去水垢</a:t>
            </a:r>
            <a:endParaRPr lang="zh-CN" altLang="en-US" sz="27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1219778" y="2658833"/>
            <a:ext cx="6698150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buClr>
                <a:schemeClr val="hlink"/>
              </a:buClr>
              <a:buSzPct val="70000"/>
            </a:pPr>
            <a:r>
              <a:rPr lang="en-US" altLang="zh-CN" sz="27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2700" b="1" dirty="0">
                <a:latin typeface="隶书" panose="02010509060101010101" pitchFamily="49" charset="-122"/>
                <a:ea typeface="隶书" panose="02010509060101010101" pitchFamily="49" charset="-122"/>
              </a:rPr>
              <a:t>水垢主要成分中的</a:t>
            </a:r>
            <a:r>
              <a:rPr lang="en-US" altLang="zh-CN" sz="24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Mg</a:t>
            </a:r>
            <a:r>
              <a:rPr lang="zh-CN" altLang="en-US" sz="2700" b="1" dirty="0">
                <a:latin typeface="隶书" panose="02010509060101010101" pitchFamily="49" charset="-122"/>
                <a:ea typeface="隶书" panose="02010509060101010101" pitchFamily="49" charset="-122"/>
              </a:rPr>
              <a:t>元素以</a:t>
            </a:r>
            <a:r>
              <a:rPr lang="en-US" altLang="zh-CN" sz="2100" b="1" dirty="0">
                <a:ea typeface="方正粗黑宋简体" panose="02000000000000000000" pitchFamily="2" charset="-122"/>
                <a:cs typeface="Arial" panose="020B0604020202020204" pitchFamily="34" charset="0"/>
              </a:rPr>
              <a:t>Mg(OH)</a:t>
            </a:r>
            <a:r>
              <a:rPr lang="en-US" altLang="zh-CN" sz="2100" b="1" baseline="-25000" dirty="0">
                <a:ea typeface="方正粗黑宋简体" panose="02000000000000000000" pitchFamily="2" charset="-122"/>
                <a:cs typeface="Arial" panose="020B0604020202020204" pitchFamily="34" charset="0"/>
              </a:rPr>
              <a:t>2</a:t>
            </a:r>
            <a:r>
              <a:rPr lang="zh-CN" altLang="en-US" sz="2700" b="1" dirty="0">
                <a:latin typeface="隶书" panose="02010509060101010101" pitchFamily="49" charset="-122"/>
                <a:ea typeface="隶书" panose="02010509060101010101" pitchFamily="49" charset="-122"/>
              </a:rPr>
              <a:t>形式存在，为什么不以</a:t>
            </a:r>
            <a:r>
              <a:rPr lang="en-US" altLang="zh-CN" sz="2400" b="1" dirty="0">
                <a:ea typeface="方正粗黑宋简体" panose="02000000000000000000" pitchFamily="2" charset="-122"/>
                <a:cs typeface="Arial" panose="020B0604020202020204" pitchFamily="34" charset="0"/>
              </a:rPr>
              <a:t>Mg</a:t>
            </a:r>
            <a:r>
              <a:rPr lang="en-US" altLang="zh-CN" sz="2400" b="1" dirty="0">
                <a:ea typeface="隶书" panose="02010509060101010101" pitchFamily="49" charset="-122"/>
                <a:cs typeface="Arial" panose="020B0604020202020204" pitchFamily="34" charset="0"/>
              </a:rPr>
              <a:t>CO</a:t>
            </a:r>
            <a:r>
              <a:rPr lang="en-US" altLang="zh-CN" sz="2400" b="1" baseline="-25000" dirty="0">
                <a:ea typeface="隶书" panose="020105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700" b="1" dirty="0">
                <a:latin typeface="隶书" panose="02010509060101010101" pitchFamily="49" charset="-122"/>
                <a:ea typeface="隶书" panose="02010509060101010101" pitchFamily="49" charset="-122"/>
              </a:rPr>
              <a:t>存在？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219835" y="4652646"/>
            <a:ext cx="6697980" cy="1292662"/>
            <a:chOff x="354546" y="3165998"/>
            <a:chExt cx="8756539" cy="1723534"/>
          </a:xfrm>
        </p:grpSpPr>
        <p:cxnSp>
          <p:nvCxnSpPr>
            <p:cNvPr id="5" name="直接箭头连接符 4"/>
            <p:cNvCxnSpPr/>
            <p:nvPr/>
          </p:nvCxnSpPr>
          <p:spPr>
            <a:xfrm flipV="1">
              <a:off x="1811201" y="3925043"/>
              <a:ext cx="2588004" cy="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5857361" y="3925043"/>
              <a:ext cx="230226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354546" y="3165998"/>
              <a:ext cx="8756539" cy="1723534"/>
              <a:chOff x="358743" y="4773278"/>
              <a:chExt cx="8756539" cy="1723534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358743" y="4982352"/>
                <a:ext cx="1451295" cy="123109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dirty="0">
                    <a:ea typeface="隶书" panose="02010509060101010101" pitchFamily="49" charset="-122"/>
                    <a:cs typeface="Arial" panose="020B0604020202020204" pitchFamily="34" charset="0"/>
                  </a:rPr>
                  <a:t>CaCO</a:t>
                </a:r>
                <a:r>
                  <a:rPr lang="en-US" altLang="zh-CN" sz="1800" b="1" baseline="-25000" dirty="0">
                    <a:ea typeface="隶书" panose="02010509060101010101" pitchFamily="49" charset="-122"/>
                    <a:cs typeface="Arial" panose="020B0604020202020204" pitchFamily="34" charset="0"/>
                  </a:rPr>
                  <a:t>3</a:t>
                </a:r>
              </a:p>
              <a:p>
                <a:r>
                  <a:rPr lang="en-US" altLang="zh-CN" sz="1800" b="1" dirty="0">
                    <a:solidFill>
                      <a:srgbClr val="C00000"/>
                    </a:solidFill>
                    <a:ea typeface="隶书" panose="02010509060101010101" pitchFamily="49" charset="-122"/>
                    <a:cs typeface="Arial" panose="020B0604020202020204" pitchFamily="34" charset="0"/>
                  </a:rPr>
                  <a:t>CaSO</a:t>
                </a:r>
                <a:r>
                  <a:rPr lang="en-US" altLang="zh-CN" sz="1800" b="1" baseline="-25000" dirty="0">
                    <a:solidFill>
                      <a:srgbClr val="C00000"/>
                    </a:solidFill>
                    <a:ea typeface="隶书" panose="02010509060101010101" pitchFamily="49" charset="-122"/>
                    <a:cs typeface="Arial" panose="020B0604020202020204" pitchFamily="34" charset="0"/>
                  </a:rPr>
                  <a:t>4</a:t>
                </a:r>
              </a:p>
              <a:p>
                <a:r>
                  <a:rPr lang="en-US" altLang="zh-CN" sz="1800" b="1" dirty="0">
                    <a:ea typeface="方正粗黑宋简体" panose="02000000000000000000" pitchFamily="2" charset="-122"/>
                    <a:cs typeface="Arial" panose="020B0604020202020204" pitchFamily="34" charset="0"/>
                  </a:rPr>
                  <a:t>Mg(OH)</a:t>
                </a:r>
                <a:r>
                  <a:rPr lang="en-US" altLang="zh-CN" sz="1800" b="1" baseline="-25000" dirty="0">
                    <a:ea typeface="方正粗黑宋简体" panose="02000000000000000000" pitchFamily="2" charset="-122"/>
                    <a:cs typeface="Arial" panose="020B0604020202020204" pitchFamily="34" charset="0"/>
                  </a:rPr>
                  <a:t>2</a:t>
                </a:r>
                <a:endParaRPr lang="zh-CN" altLang="en-US" sz="1800" dirty="0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829152" y="5055268"/>
                <a:ext cx="2588006" cy="984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100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用饱和</a:t>
                </a:r>
                <a:r>
                  <a:rPr lang="en-US" altLang="zh-CN" sz="1800" b="1" dirty="0">
                    <a:ea typeface="隶书" panose="02010509060101010101" pitchFamily="49" charset="-122"/>
                    <a:cs typeface="Arial" panose="020B0604020202020204" pitchFamily="34" charset="0"/>
                  </a:rPr>
                  <a:t>Na</a:t>
                </a:r>
                <a:r>
                  <a:rPr lang="en-US" altLang="zh-CN" sz="1800" b="1" baseline="-25000" dirty="0">
                    <a:ea typeface="隶书" panose="02010509060101010101" pitchFamily="49" charset="-122"/>
                    <a:cs typeface="Arial" panose="020B0604020202020204" pitchFamily="34" charset="0"/>
                  </a:rPr>
                  <a:t>2</a:t>
                </a:r>
                <a:r>
                  <a:rPr lang="en-US" altLang="zh-CN" sz="1800" b="1" dirty="0">
                    <a:ea typeface="隶书" panose="02010509060101010101" pitchFamily="49" charset="-122"/>
                    <a:cs typeface="Arial" panose="020B0604020202020204" pitchFamily="34" charset="0"/>
                  </a:rPr>
                  <a:t>CO</a:t>
                </a:r>
                <a:r>
                  <a:rPr lang="en-US" altLang="zh-CN" sz="1800" b="1" baseline="-25000" dirty="0">
                    <a:ea typeface="隶书" panose="02010509060101010101" pitchFamily="49" charset="-122"/>
                    <a:cs typeface="Arial" panose="020B0604020202020204" pitchFamily="34" charset="0"/>
                  </a:rPr>
                  <a:t>3</a:t>
                </a:r>
                <a:endParaRPr lang="en-US" altLang="zh-CN" sz="2100" b="1" baseline="-25000" dirty="0">
                  <a:ea typeface="隶书" panose="02010509060101010101" pitchFamily="49" charset="-122"/>
                  <a:cs typeface="Arial" panose="020B0604020202020204" pitchFamily="34" charset="0"/>
                </a:endParaRPr>
              </a:p>
              <a:p>
                <a:r>
                  <a:rPr lang="zh-CN" altLang="en-US" sz="2100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溶液浸泡数天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382748" y="4773278"/>
                <a:ext cx="1451295" cy="172353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100" b="1" dirty="0">
                    <a:solidFill>
                      <a:srgbClr val="C00000"/>
                    </a:solidFill>
                    <a:ea typeface="隶书" panose="02010509060101010101" pitchFamily="49" charset="-122"/>
                    <a:cs typeface="Arial" panose="020B0604020202020204" pitchFamily="34" charset="0"/>
                  </a:rPr>
                  <a:t>疏松的</a:t>
                </a:r>
                <a:endParaRPr lang="en-US" altLang="zh-CN" sz="2100" b="1" dirty="0">
                  <a:solidFill>
                    <a:srgbClr val="C00000"/>
                  </a:solidFill>
                  <a:ea typeface="隶书" panose="02010509060101010101" pitchFamily="49" charset="-122"/>
                  <a:cs typeface="Arial" panose="020B0604020202020204" pitchFamily="34" charset="0"/>
                </a:endParaRPr>
              </a:p>
              <a:p>
                <a:r>
                  <a:rPr lang="zh-CN" altLang="en-US" sz="2100" b="1" dirty="0">
                    <a:solidFill>
                      <a:srgbClr val="C00000"/>
                    </a:solidFill>
                    <a:ea typeface="隶书" panose="02010509060101010101" pitchFamily="49" charset="-122"/>
                    <a:cs typeface="Arial" panose="020B0604020202020204" pitchFamily="34" charset="0"/>
                  </a:rPr>
                  <a:t>水垢</a:t>
                </a:r>
                <a:endParaRPr lang="en-US" altLang="zh-CN" sz="2100" b="1" dirty="0">
                  <a:solidFill>
                    <a:srgbClr val="C00000"/>
                  </a:solidFill>
                  <a:ea typeface="隶书" panose="02010509060101010101" pitchFamily="49" charset="-122"/>
                  <a:cs typeface="Arial" panose="020B0604020202020204" pitchFamily="34" charset="0"/>
                </a:endParaRPr>
              </a:p>
              <a:p>
                <a:r>
                  <a:rPr lang="en-US" altLang="zh-CN" sz="1800" b="1" dirty="0">
                    <a:solidFill>
                      <a:srgbClr val="C00000"/>
                    </a:solidFill>
                    <a:ea typeface="隶书" panose="02010509060101010101" pitchFamily="49" charset="-122"/>
                    <a:cs typeface="Arial" panose="020B0604020202020204" pitchFamily="34" charset="0"/>
                  </a:rPr>
                  <a:t>CaCO</a:t>
                </a:r>
                <a:r>
                  <a:rPr lang="en-US" altLang="zh-CN" sz="1800" b="1" baseline="-25000" dirty="0">
                    <a:solidFill>
                      <a:srgbClr val="C00000"/>
                    </a:solidFill>
                    <a:ea typeface="隶书" panose="02010509060101010101" pitchFamily="49" charset="-122"/>
                    <a:cs typeface="Arial" panose="020B0604020202020204" pitchFamily="34" charset="0"/>
                  </a:rPr>
                  <a:t>3</a:t>
                </a:r>
              </a:p>
              <a:p>
                <a:r>
                  <a:rPr lang="en-US" altLang="zh-CN" sz="1800" b="1" dirty="0">
                    <a:ea typeface="方正粗黑宋简体" panose="02000000000000000000" pitchFamily="2" charset="-122"/>
                    <a:cs typeface="Arial" panose="020B0604020202020204" pitchFamily="34" charset="0"/>
                  </a:rPr>
                  <a:t>Mg(OH)</a:t>
                </a:r>
                <a:r>
                  <a:rPr lang="en-US" altLang="zh-CN" sz="1800" b="1" baseline="-25000" dirty="0">
                    <a:ea typeface="方正粗黑宋简体" panose="02000000000000000000" pitchFamily="2" charset="-122"/>
                    <a:cs typeface="Arial" panose="020B0604020202020204" pitchFamily="34" charset="0"/>
                  </a:rPr>
                  <a:t>2</a:t>
                </a:r>
                <a:endParaRPr lang="zh-CN" altLang="en-US" sz="1800" dirty="0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757694" y="5055267"/>
                <a:ext cx="2588006" cy="984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100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  用盐酸或</a:t>
                </a:r>
                <a:endParaRPr lang="en-US" altLang="zh-CN" sz="2100" b="1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  <a:p>
                <a:r>
                  <a:rPr lang="zh-CN" altLang="en-US" sz="2100" b="1" dirty="0">
                    <a:solidFill>
                      <a:srgbClr val="C000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饱和</a:t>
                </a:r>
                <a:r>
                  <a:rPr lang="en-US" altLang="zh-CN" sz="1800" b="1" dirty="0">
                    <a:solidFill>
                      <a:srgbClr val="C00000"/>
                    </a:solidFill>
                    <a:ea typeface="隶书" panose="02010509060101010101" pitchFamily="49" charset="-122"/>
                    <a:cs typeface="Arial" panose="020B0604020202020204" pitchFamily="34" charset="0"/>
                  </a:rPr>
                  <a:t>NH</a:t>
                </a:r>
                <a:r>
                  <a:rPr lang="en-US" altLang="zh-CN" sz="1800" b="1" baseline="-25000" dirty="0">
                    <a:solidFill>
                      <a:srgbClr val="C00000"/>
                    </a:solidFill>
                    <a:ea typeface="隶书" panose="02010509060101010101" pitchFamily="49" charset="-122"/>
                    <a:cs typeface="Arial" panose="020B0604020202020204" pitchFamily="34" charset="0"/>
                  </a:rPr>
                  <a:t>4</a:t>
                </a:r>
                <a:r>
                  <a:rPr lang="en-US" altLang="zh-CN" sz="1800" b="1" dirty="0">
                    <a:solidFill>
                      <a:srgbClr val="C00000"/>
                    </a:solidFill>
                    <a:ea typeface="隶书" panose="02010509060101010101" pitchFamily="49" charset="-122"/>
                    <a:cs typeface="Arial" panose="020B0604020202020204" pitchFamily="34" charset="0"/>
                  </a:rPr>
                  <a:t>Cl</a:t>
                </a:r>
                <a:r>
                  <a:rPr lang="zh-CN" altLang="en-US" sz="2100" b="1" dirty="0">
                    <a:solidFill>
                      <a:srgbClr val="C000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溶液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8163825" y="5118699"/>
                <a:ext cx="951457" cy="98487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100" b="1" dirty="0"/>
                  <a:t>除去</a:t>
                </a:r>
                <a:endParaRPr lang="en-US" altLang="zh-CN" sz="2100" b="1" dirty="0"/>
              </a:p>
              <a:p>
                <a:r>
                  <a:rPr lang="zh-CN" altLang="en-US" sz="2100" b="1" dirty="0"/>
                  <a:t>水垢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6285" y="1628140"/>
            <a:ext cx="7727315" cy="328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作业</a:t>
            </a:r>
            <a:endParaRPr lang="en-US" altLang="zh-CN" sz="48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                          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导学案课后练习</a:t>
            </a:r>
            <a:endParaRPr lang="en-US" altLang="zh-CN" sz="36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       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教材</a:t>
            </a:r>
            <a:r>
              <a:rPr lang="en-US" altLang="zh-CN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P</a:t>
            </a:r>
            <a:r>
              <a:rPr lang="en-US" altLang="zh-CN" sz="3600" b="1" baseline="-25000" dirty="0">
                <a:latin typeface="隶书" panose="02010509060101010101" pitchFamily="49" charset="-122"/>
                <a:ea typeface="隶书" panose="02010509060101010101" pitchFamily="49" charset="-122"/>
              </a:rPr>
              <a:t>67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r>
              <a:rPr lang="en-US" altLang="zh-CN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5</a:t>
            </a:r>
          </a:p>
          <a:p>
            <a:pPr algn="ctr">
              <a:lnSpc>
                <a:spcPts val="3300"/>
              </a:lnSpc>
            </a:pPr>
            <a:endParaRPr lang="en-US" altLang="zh-CN" sz="36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40815" y="2276475"/>
            <a:ext cx="691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/>
              <a:t>第三章：水溶液中的离子平衡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29817" y="3572512"/>
            <a:ext cx="4636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第</a:t>
            </a:r>
            <a:r>
              <a:rPr lang="en-US" altLang="zh-CN" sz="2400" b="1">
                <a:solidFill>
                  <a:srgbClr val="FF0000"/>
                </a:solidFill>
              </a:rPr>
              <a:t>4</a:t>
            </a:r>
            <a:r>
              <a:rPr lang="zh-CN" altLang="en-US" sz="2400" b="1">
                <a:solidFill>
                  <a:srgbClr val="FF0000"/>
                </a:solidFill>
              </a:rPr>
              <a:t>节：难溶电解质的溶解平衡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71552" y="1196340"/>
            <a:ext cx="3261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学习目标：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31597" y="2132965"/>
            <a:ext cx="6938645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30000"/>
              </a:lnSpc>
              <a:buAutoNum type="arabicPeriod"/>
            </a:pPr>
            <a:r>
              <a:rPr lang="zh-CN" altLang="en-US" sz="2400" b="1" dirty="0"/>
              <a:t>了解沉淀溶解平衡真实存在，建立宏观辨识与微观探析的理念。</a:t>
            </a:r>
          </a:p>
          <a:p>
            <a:pPr marL="457200" indent="-457200" algn="l">
              <a:lnSpc>
                <a:spcPct val="130000"/>
              </a:lnSpc>
              <a:buAutoNum type="arabicPeriod"/>
            </a:pPr>
            <a:r>
              <a:rPr lang="zh-CN" altLang="en-US" sz="2400" b="1" dirty="0"/>
              <a:t>理解沉淀溶解平衡的建立及平衡移动原理，建立变化观念和平衡思想。</a:t>
            </a:r>
          </a:p>
          <a:p>
            <a:pPr marL="457200" indent="-457200" algn="l">
              <a:lnSpc>
                <a:spcPct val="130000"/>
              </a:lnSpc>
              <a:buAutoNum type="arabicPeriod"/>
            </a:pPr>
            <a:r>
              <a:rPr lang="zh-CN" altLang="en-US" sz="2400" b="1" dirty="0"/>
              <a:t>通过实验设计、操作、分析现象、得出结论，让学生认识到证据推理和模型认知的重要性。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3022" y="1399540"/>
            <a:ext cx="6751955" cy="460692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3347620" y="3572761"/>
            <a:ext cx="537944" cy="366451"/>
          </a:xfrm>
          <a:prstGeom prst="ellipse">
            <a:avLst/>
          </a:prstGeom>
          <a:noFill/>
          <a:ln w="38100">
            <a:solidFill>
              <a:srgbClr val="DF2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5" name="椭圆 4"/>
          <p:cNvSpPr/>
          <p:nvPr/>
        </p:nvSpPr>
        <p:spPr>
          <a:xfrm>
            <a:off x="5219759" y="5085013"/>
            <a:ext cx="537944" cy="366451"/>
          </a:xfrm>
          <a:prstGeom prst="ellipse">
            <a:avLst/>
          </a:prstGeom>
          <a:noFill/>
          <a:ln w="38100">
            <a:solidFill>
              <a:srgbClr val="DF2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6" name="椭圆 5"/>
          <p:cNvSpPr/>
          <p:nvPr/>
        </p:nvSpPr>
        <p:spPr>
          <a:xfrm>
            <a:off x="6227928" y="3069085"/>
            <a:ext cx="537944" cy="366451"/>
          </a:xfrm>
          <a:prstGeom prst="ellipse">
            <a:avLst/>
          </a:prstGeom>
          <a:noFill/>
          <a:ln w="38100">
            <a:solidFill>
              <a:srgbClr val="DF2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9" name="文本框 8"/>
          <p:cNvSpPr txBox="1"/>
          <p:nvPr/>
        </p:nvSpPr>
        <p:spPr>
          <a:xfrm>
            <a:off x="4643757" y="5445126"/>
            <a:ext cx="1650365" cy="307777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zh-CN" altLang="en-US" sz="1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619252" y="692150"/>
            <a:ext cx="6048375" cy="6924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latin typeface="Times New Roman" panose="02020603050405020304"/>
                <a:ea typeface="宋体" panose="02010600030101010101" pitchFamily="2" charset="-122"/>
                <a:cs typeface="+mn-cs"/>
              </a:rPr>
              <a:t>表</a:t>
            </a:r>
            <a:r>
              <a:rPr kumimoji="0" lang="en-US" altLang="zh-CN" sz="2600" b="1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latin typeface="Times New Roman" panose="02020603050405020304"/>
                <a:ea typeface="宋体" panose="02010600030101010101" pitchFamily="2" charset="-122"/>
                <a:cs typeface="+mn-cs"/>
              </a:rPr>
              <a:t>3</a:t>
            </a:r>
            <a:r>
              <a:rPr kumimoji="0" lang="en-US" altLang="zh-CN" sz="2600" b="1" kern="1200" cap="none" spc="0" normalizeH="0" baseline="20000" noProof="0" dirty="0">
                <a:solidFill>
                  <a:schemeClr val="tx1">
                    <a:lumMod val="50000"/>
                  </a:schemeClr>
                </a:solidFill>
                <a:latin typeface="Times New Roman" panose="02020603050405020304"/>
                <a:ea typeface="宋体" panose="02010600030101010101" pitchFamily="2" charset="-122"/>
                <a:cs typeface="+mn-cs"/>
              </a:rPr>
              <a:t>-</a:t>
            </a:r>
            <a:r>
              <a:rPr kumimoji="0" lang="en-US" altLang="zh-CN" sz="2600" b="1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latin typeface="Times New Roman" panose="02020603050405020304"/>
                <a:ea typeface="宋体" panose="02010600030101010101" pitchFamily="2" charset="-122"/>
                <a:cs typeface="+mn-cs"/>
              </a:rPr>
              <a:t>4    </a:t>
            </a:r>
            <a:r>
              <a:rPr kumimoji="0" lang="zh-CN" altLang="en-US" sz="2600" b="1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latin typeface="Times New Roman" panose="02020603050405020304"/>
                <a:ea typeface="宋体" panose="02010600030101010101" pitchFamily="2" charset="-122"/>
                <a:cs typeface="+mn-cs"/>
              </a:rPr>
              <a:t>几种电解质的溶解度</a:t>
            </a:r>
            <a:r>
              <a:rPr kumimoji="0" lang="en-US" altLang="zh-CN" sz="2600" b="1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latin typeface="Times New Roman" panose="02020603050405020304"/>
                <a:ea typeface="宋体" panose="02010600030101010101" pitchFamily="2" charset="-122"/>
                <a:cs typeface="+mn-cs"/>
              </a:rPr>
              <a:t>(20 ℃)</a:t>
            </a:r>
          </a:p>
        </p:txBody>
      </p:sp>
      <p:graphicFrame>
        <p:nvGraphicFramePr>
          <p:cNvPr id="206851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341313" y="1487488"/>
          <a:ext cx="8461374" cy="4960620"/>
        </p:xfrm>
        <a:graphic>
          <a:graphicData uri="http://schemas.openxmlformats.org/drawingml/2006/table">
            <a:tbl>
              <a:tblPr/>
              <a:tblGrid>
                <a:gridCol w="2113821"/>
                <a:gridCol w="2116866"/>
                <a:gridCol w="2116866"/>
                <a:gridCol w="2113821"/>
              </a:tblGrid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</a:rPr>
                        <a:t>化学式</a:t>
                      </a:r>
                    </a:p>
                  </a:txBody>
                  <a:tcPr marL="91455" marR="914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</a:rPr>
                        <a:t>溶解度</a:t>
                      </a:r>
                      <a:r>
                        <a:rPr kumimoji="0" lang="en-US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</a:rPr>
                        <a:t>/g</a:t>
                      </a:r>
                    </a:p>
                  </a:txBody>
                  <a:tcPr marL="91455" marR="914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</a:rPr>
                        <a:t>化学式</a:t>
                      </a:r>
                    </a:p>
                  </a:txBody>
                  <a:tcPr marL="91455" marR="914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</a:rPr>
                        <a:t>溶解度</a:t>
                      </a:r>
                      <a:r>
                        <a:rPr kumimoji="0" lang="en-US" altLang="zh-CN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</a:rPr>
                        <a:t>/g</a:t>
                      </a:r>
                    </a:p>
                  </a:txBody>
                  <a:tcPr marL="91455" marR="914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AgCl</a:t>
                      </a:r>
                      <a:endParaRPr kumimoji="0" lang="en-US" altLang="zh-CN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55" marR="914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1.5×10</a:t>
                      </a:r>
                      <a:r>
                        <a:rPr kumimoji="0" lang="en-US" altLang="zh-CN" sz="2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 marL="91455" marR="914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Ba(OH)</a:t>
                      </a:r>
                      <a:r>
                        <a:rPr kumimoji="0" lang="en-US" altLang="zh-CN" sz="27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55" marR="914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3.89</a:t>
                      </a:r>
                    </a:p>
                  </a:txBody>
                  <a:tcPr marL="91455" marR="914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AgNO</a:t>
                      </a:r>
                      <a:r>
                        <a:rPr kumimoji="0" lang="en-US" altLang="zh-CN" sz="2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55" marR="914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222</a:t>
                      </a:r>
                    </a:p>
                  </a:txBody>
                  <a:tcPr marL="91455" marR="914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BaSO</a:t>
                      </a:r>
                      <a:r>
                        <a:rPr kumimoji="0" lang="en-US" altLang="zh-CN" sz="27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55" marR="914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2.4×10</a:t>
                      </a:r>
                      <a:r>
                        <a:rPr kumimoji="0" lang="en-US" altLang="zh-CN" sz="2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 marL="91455" marR="914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AgBr</a:t>
                      </a:r>
                    </a:p>
                  </a:txBody>
                  <a:tcPr marL="91455" marR="914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8.4×10</a:t>
                      </a:r>
                      <a:r>
                        <a:rPr kumimoji="0" lang="en-US" altLang="zh-CN" sz="2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-6</a:t>
                      </a:r>
                    </a:p>
                  </a:txBody>
                  <a:tcPr marL="91455" marR="914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kumimoji="0" lang="en-US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(OH)</a:t>
                      </a:r>
                      <a:r>
                        <a:rPr kumimoji="0" lang="en-US" altLang="zh-CN" sz="27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55" marR="914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0.165</a:t>
                      </a:r>
                    </a:p>
                  </a:txBody>
                  <a:tcPr marL="91455" marR="914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Ag</a:t>
                      </a:r>
                      <a:r>
                        <a:rPr kumimoji="0" lang="en-US" altLang="zh-CN" sz="2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kumimoji="0" lang="en-US" altLang="zh-CN" sz="2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55" marR="914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0.796</a:t>
                      </a:r>
                    </a:p>
                  </a:txBody>
                  <a:tcPr marL="91455" marR="914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CaSO</a:t>
                      </a:r>
                      <a:r>
                        <a:rPr kumimoji="0" lang="en-US" altLang="zh-CN" sz="2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55" marR="914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0.21</a:t>
                      </a:r>
                    </a:p>
                  </a:txBody>
                  <a:tcPr marL="91455" marR="914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Ag</a:t>
                      </a:r>
                      <a:r>
                        <a:rPr kumimoji="0" lang="en-US" altLang="zh-CN" sz="2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91455" marR="914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1.3×10</a:t>
                      </a:r>
                      <a:r>
                        <a:rPr kumimoji="0" lang="en-US" altLang="zh-CN" sz="2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-16</a:t>
                      </a:r>
                    </a:p>
                  </a:txBody>
                  <a:tcPr marL="91455" marR="914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Mg(OH)</a:t>
                      </a:r>
                      <a:r>
                        <a:rPr kumimoji="0" lang="en-US" altLang="zh-CN" sz="2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55" marR="914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9×10</a:t>
                      </a:r>
                      <a:r>
                        <a:rPr kumimoji="0" lang="en-US" altLang="zh-CN" sz="2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 marL="91455" marR="914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BaCl</a:t>
                      </a:r>
                      <a:r>
                        <a:rPr kumimoji="0" lang="en-US" altLang="zh-CN" sz="2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55" marR="914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35.7</a:t>
                      </a:r>
                    </a:p>
                  </a:txBody>
                  <a:tcPr marL="91455" marR="914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Fe(OH)</a:t>
                      </a:r>
                      <a:r>
                        <a:rPr kumimoji="0" lang="en-US" altLang="zh-CN" sz="27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55" marR="914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3×10</a:t>
                      </a:r>
                      <a:r>
                        <a:rPr kumimoji="0" lang="en-US" altLang="zh-CN" sz="2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-9</a:t>
                      </a:r>
                    </a:p>
                  </a:txBody>
                  <a:tcPr marL="91455" marR="914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椭圆 3"/>
          <p:cNvSpPr/>
          <p:nvPr/>
        </p:nvSpPr>
        <p:spPr>
          <a:xfrm>
            <a:off x="4859655" y="3051810"/>
            <a:ext cx="1452880" cy="635000"/>
          </a:xfrm>
          <a:prstGeom prst="ellipse">
            <a:avLst/>
          </a:prstGeom>
          <a:noFill/>
          <a:ln w="38100">
            <a:solidFill>
              <a:srgbClr val="DF2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椭圆 1"/>
          <p:cNvSpPr/>
          <p:nvPr/>
        </p:nvSpPr>
        <p:spPr>
          <a:xfrm>
            <a:off x="4716145" y="5085080"/>
            <a:ext cx="1791335" cy="741045"/>
          </a:xfrm>
          <a:prstGeom prst="ellipse">
            <a:avLst/>
          </a:prstGeom>
          <a:noFill/>
          <a:ln w="38100">
            <a:solidFill>
              <a:srgbClr val="DF2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3" name="椭圆 2"/>
          <p:cNvSpPr/>
          <p:nvPr/>
        </p:nvSpPr>
        <p:spPr>
          <a:xfrm>
            <a:off x="971550" y="2348865"/>
            <a:ext cx="979170" cy="619760"/>
          </a:xfrm>
          <a:prstGeom prst="ellipse">
            <a:avLst/>
          </a:prstGeom>
          <a:noFill/>
          <a:ln w="38100">
            <a:solidFill>
              <a:srgbClr val="DF2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5536" y="764704"/>
            <a:ext cx="7277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黑体" panose="02010609060101010101" charset="-122"/>
              </a:rPr>
              <a:t>活动单元一：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探究</a:t>
            </a:r>
            <a:r>
              <a:rPr lang="en-US" altLang="zh-CN" sz="2800" b="1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AgCl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的悬浊液中有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Ag</a:t>
            </a:r>
            <a:r>
              <a:rPr lang="en-US" altLang="zh-CN" sz="2800" b="1" baseline="300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吗？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4098" y="1844825"/>
            <a:ext cx="7560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实验步骤：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向盛有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滴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0.1mol/L AgNO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溶液中滴加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0.1mol/L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NaCl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溶液，至不再有白色沉淀生成。向其中滴加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0.1mol/L KI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溶液，观察、记录现象；再向其中滴加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0.1mol/L Na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溶液，观察并记录现象。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83570" y="3256658"/>
            <a:ext cx="723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注意事项：</a:t>
            </a:r>
            <a:r>
              <a:rPr lang="zh-CN" altLang="en-US" sz="2400" b="1" dirty="0"/>
              <a:t>注意实验</a:t>
            </a:r>
            <a:r>
              <a:rPr lang="zh-CN" altLang="en-US" sz="2400" b="1" dirty="0">
                <a:solidFill>
                  <a:srgbClr val="FF0000"/>
                </a:solidFill>
              </a:rPr>
              <a:t>安全</a:t>
            </a:r>
            <a:r>
              <a:rPr lang="zh-CN" altLang="en-US" sz="2400" b="1" dirty="0"/>
              <a:t>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3570" y="3717032"/>
            <a:ext cx="720110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注意分工协作，安排实验现象记录人员，发言代表！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3568" y="4327249"/>
            <a:ext cx="7539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已知：</a:t>
            </a:r>
            <a:r>
              <a:rPr lang="en-US" altLang="zh-CN" sz="2400" b="1" dirty="0" err="1">
                <a:latin typeface="宋体" panose="02010600030101010101" pitchFamily="2" charset="-122"/>
                <a:cs typeface="宋体" panose="02010600030101010101" pitchFamily="2" charset="-122"/>
              </a:rPr>
              <a:t>AgCl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是白色沉淀，</a:t>
            </a:r>
            <a:r>
              <a:rPr lang="en-US" altLang="zh-CN" sz="2400" b="1" dirty="0" err="1">
                <a:latin typeface="宋体" panose="02010600030101010101" pitchFamily="2" charset="-122"/>
                <a:cs typeface="宋体" panose="02010600030101010101" pitchFamily="2" charset="-122"/>
              </a:rPr>
              <a:t>AgI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是黄色沉淀，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Ag</a:t>
            </a:r>
            <a:r>
              <a:rPr lang="en-US" altLang="zh-CN" sz="2400" b="1" baseline="-25000" dirty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S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是黑色沉淀。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515719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现象：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566124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结论：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70" y="1340769"/>
            <a:ext cx="599821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实验探究</a:t>
            </a:r>
            <a:r>
              <a:rPr lang="en-US" altLang="zh-CN" sz="2400" b="1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Ⅰ</a:t>
            </a:r>
            <a:r>
              <a:rPr lang="zh-CN" altLang="en-US" sz="2400" b="1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：探究溶解平衡是否真实存在？</a:t>
            </a:r>
            <a:endParaRPr lang="en-US" altLang="zh-CN" sz="24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15060" y="1556385"/>
            <a:ext cx="7134860" cy="15927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7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黑体" panose="02010609060101010101" charset="-122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</a:rPr>
              <a:t>难溶又称不溶，</a:t>
            </a:r>
            <a:r>
              <a:rPr lang="zh-CN" altLang="en-US" sz="24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  <a:sym typeface="+mn-ea"/>
              </a:rPr>
              <a:t>没有绝对不溶的</a:t>
            </a:r>
            <a:r>
              <a:rPr lang="zh-CN" altLang="en-US" sz="2400" dirty="0" smtClean="0"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  <a:sym typeface="+mn-ea"/>
              </a:rPr>
              <a:t>物质</a:t>
            </a:r>
            <a:r>
              <a:rPr lang="zh-CN" altLang="en-US" sz="2400" dirty="0" smtClean="0"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</a:rPr>
              <a:t>。</a:t>
            </a:r>
            <a:r>
              <a:rPr lang="zh-CN" altLang="en-US" sz="24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</a:rPr>
              <a:t>溶解性表中的</a:t>
            </a:r>
            <a:r>
              <a:rPr lang="en-US" altLang="zh-CN" sz="24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</a:rPr>
              <a:t>不</a:t>
            </a:r>
            <a:r>
              <a:rPr lang="en-US" altLang="zh-CN" sz="24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</a:rPr>
              <a:t>指的其实就是溶解度小于</a:t>
            </a:r>
            <a:r>
              <a:rPr lang="en-US" altLang="zh-CN" sz="24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</a:rPr>
              <a:t>0.01g</a:t>
            </a:r>
            <a:r>
              <a:rPr lang="zh-CN" altLang="en-US" sz="24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</a:rPr>
              <a:t>的难溶电解质。</a:t>
            </a:r>
            <a:endParaRPr lang="en-US" altLang="zh-CN" sz="2400" dirty="0">
              <a:latin typeface="方正粗黑宋简体" panose="02000000000000000000" pitchFamily="2" charset="-122"/>
              <a:ea typeface="方正粗黑宋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18501" y="4604720"/>
            <a:ext cx="68580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6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700" b="1" dirty="0">
                <a:latin typeface="隶书" panose="02010509060101010101" pitchFamily="49" charset="-122"/>
                <a:ea typeface="隶书" panose="02010509060101010101" pitchFamily="49" charset="-122"/>
                <a:cs typeface="宋体" panose="02010600030101010101" pitchFamily="2" charset="-122"/>
              </a:rPr>
              <a:t>化学上通常认为残留在溶液中的离子浓度</a:t>
            </a:r>
            <a:endParaRPr lang="en-US" altLang="zh-CN" sz="2700" b="1" dirty="0">
              <a:latin typeface="隶书" panose="02010509060101010101" pitchFamily="49" charset="-122"/>
              <a:ea typeface="隶书" panose="02010509060101010101" pitchFamily="49" charset="-122"/>
              <a:cs typeface="宋体" panose="02010600030101010101" pitchFamily="2" charset="-122"/>
            </a:endParaRPr>
          </a:p>
          <a:p>
            <a:pPr>
              <a:lnSpc>
                <a:spcPts val="5600"/>
              </a:lnSpc>
            </a:pPr>
            <a:r>
              <a:rPr lang="zh-CN" altLang="en-US" sz="27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宋体" panose="02010600030101010101" pitchFamily="2" charset="-122"/>
              </a:rPr>
              <a:t>小于</a:t>
            </a:r>
            <a:r>
              <a:rPr lang="en-US" altLang="zh-CN" sz="2400" b="1" dirty="0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1×10</a:t>
            </a:r>
            <a:r>
              <a:rPr lang="en-US" altLang="zh-CN" sz="2400" b="1" baseline="30000" dirty="0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-5</a:t>
            </a:r>
            <a:r>
              <a:rPr lang="en-US" altLang="zh-CN" sz="2400" b="1" dirty="0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mol/L</a:t>
            </a:r>
            <a:r>
              <a:rPr lang="zh-CN" altLang="en-US" sz="2400" b="1" dirty="0">
                <a:solidFill>
                  <a:srgbClr val="FF0000"/>
                </a:solidFill>
                <a:ea typeface="隶书" panose="02010509060101010101" pitchFamily="49" charset="-122"/>
                <a:cs typeface="Arial" panose="020B0604020202020204" pitchFamily="34" charset="0"/>
              </a:rPr>
              <a:t>时</a:t>
            </a:r>
            <a:r>
              <a:rPr lang="en-US" altLang="zh-CN" sz="27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宋体" panose="02010600030101010101" pitchFamily="2" charset="-122"/>
              </a:rPr>
              <a:t>,</a:t>
            </a:r>
            <a:r>
              <a:rPr lang="zh-CN" altLang="en-US" sz="27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  <a:cs typeface="宋体" panose="02010600030101010101" pitchFamily="2" charset="-122"/>
              </a:rPr>
              <a:t>沉淀就达完全。</a:t>
            </a:r>
            <a:endParaRPr lang="zh-CN" altLang="en-US" sz="2400" b="1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81469" y="3573019"/>
            <a:ext cx="5483666" cy="844789"/>
            <a:chOff x="425983" y="4909515"/>
            <a:chExt cx="7311554" cy="1126385"/>
          </a:xfrm>
        </p:grpSpPr>
        <p:grpSp>
          <p:nvGrpSpPr>
            <p:cNvPr id="7" name="组合 6"/>
            <p:cNvGrpSpPr/>
            <p:nvPr/>
          </p:nvGrpSpPr>
          <p:grpSpPr>
            <a:xfrm>
              <a:off x="1406462" y="4909515"/>
              <a:ext cx="6331075" cy="1126385"/>
              <a:chOff x="1317072" y="5051400"/>
              <a:chExt cx="6331075" cy="1126385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317072" y="5343787"/>
                <a:ext cx="6331075" cy="833998"/>
                <a:chOff x="1317072" y="5343787"/>
                <a:chExt cx="6331075" cy="833998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1317072" y="5343787"/>
                  <a:ext cx="6331075" cy="309835"/>
                  <a:chOff x="1876204" y="5402510"/>
                  <a:chExt cx="5405262" cy="309835"/>
                </a:xfrm>
              </p:grpSpPr>
              <p:sp>
                <p:nvSpPr>
                  <p:cNvPr id="18" name="矩形 17"/>
                  <p:cNvSpPr/>
                  <p:nvPr/>
                </p:nvSpPr>
                <p:spPr>
                  <a:xfrm>
                    <a:off x="1876204" y="5637402"/>
                    <a:ext cx="5405262" cy="74943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19" name="矩形 18"/>
                  <p:cNvSpPr/>
                  <p:nvPr/>
                </p:nvSpPr>
                <p:spPr>
                  <a:xfrm>
                    <a:off x="2830904" y="5402510"/>
                    <a:ext cx="45719" cy="234892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3829030" y="5402510"/>
                    <a:ext cx="45719" cy="234892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5956183" y="5402510"/>
                    <a:ext cx="45719" cy="234892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  <p:sp>
              <p:nvSpPr>
                <p:cNvPr id="15" name="文本框 14"/>
                <p:cNvSpPr txBox="1"/>
                <p:nvPr/>
              </p:nvSpPr>
              <p:spPr>
                <a:xfrm>
                  <a:off x="5763237" y="5685338"/>
                  <a:ext cx="1065402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800" b="1" dirty="0">
                      <a:solidFill>
                        <a:srgbClr val="FF0000"/>
                      </a:solidFill>
                    </a:rPr>
                    <a:t>10g</a:t>
                  </a:r>
                  <a:endParaRPr lang="zh-CN" altLang="en-US" sz="1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3355596" y="5662571"/>
                  <a:ext cx="66273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800" b="1" dirty="0">
                      <a:solidFill>
                        <a:srgbClr val="FF0000"/>
                      </a:solidFill>
                    </a:rPr>
                    <a:t>1g</a:t>
                  </a:r>
                  <a:endParaRPr lang="zh-CN" altLang="en-US" sz="1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1753045" y="5685342"/>
                  <a:ext cx="118364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800" b="1" dirty="0">
                      <a:solidFill>
                        <a:srgbClr val="FF0000"/>
                      </a:solidFill>
                    </a:rPr>
                    <a:t>0.01g</a:t>
                  </a:r>
                  <a:endParaRPr lang="zh-CN" altLang="en-US" sz="18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0" name="文本框 9"/>
              <p:cNvSpPr txBox="1"/>
              <p:nvPr/>
            </p:nvSpPr>
            <p:spPr>
              <a:xfrm>
                <a:off x="1411788" y="5051400"/>
                <a:ext cx="112424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FF0000"/>
                    </a:solidFill>
                  </a:rPr>
                  <a:t>难溶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711814" y="5185045"/>
                <a:ext cx="88923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800" b="1" dirty="0">
                    <a:solidFill>
                      <a:schemeClr val="accent2">
                        <a:lumMod val="50000"/>
                      </a:schemeClr>
                    </a:solidFill>
                  </a:rPr>
                  <a:t>微溶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482609" y="5170947"/>
                <a:ext cx="88923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800" b="1" dirty="0">
                    <a:solidFill>
                      <a:schemeClr val="accent2">
                        <a:lumMod val="50000"/>
                      </a:schemeClr>
                    </a:solidFill>
                  </a:rPr>
                  <a:t>可溶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454167" y="5170944"/>
                <a:ext cx="88923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800" b="1" dirty="0">
                    <a:solidFill>
                      <a:schemeClr val="accent2">
                        <a:lumMod val="50000"/>
                      </a:schemeClr>
                    </a:solidFill>
                  </a:rPr>
                  <a:t>易溶</a:t>
                </a: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5983" y="5201903"/>
              <a:ext cx="112424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/>
                <a:t>20</a:t>
              </a:r>
              <a:r>
                <a:rPr lang="zh-CN" altLang="en-US" sz="2100" b="1" dirty="0"/>
                <a:t>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1529" y="3354250"/>
            <a:ext cx="3079664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kumimoji="1"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沉淀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溶解平衡方程式</a:t>
            </a:r>
            <a:endParaRPr lang="zh-CN" altLang="en-US" sz="18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3429" y="4674748"/>
            <a:ext cx="5838738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沉淀溶解平衡的特征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16454" y="1052399"/>
            <a:ext cx="675104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buClr>
                <a:schemeClr val="hlink"/>
              </a:buClr>
              <a:buSzPct val="70000"/>
            </a:pPr>
            <a:r>
              <a:rPr kumimoji="1"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kumimoji="1"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定义</a:t>
            </a:r>
            <a:endParaRPr kumimoji="1" lang="en-US" altLang="zh-CN" sz="2100" b="1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4000"/>
              </a:lnSpc>
              <a:buClr>
                <a:schemeClr val="hlink"/>
              </a:buClr>
              <a:buSzPct val="70000"/>
            </a:pPr>
            <a:r>
              <a:rPr kumimoji="1" lang="en-US" altLang="zh-CN" sz="21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  </a:t>
            </a:r>
            <a:r>
              <a:rPr kumimoji="1" lang="zh-CN" altLang="en-US" sz="2400" b="1" dirty="0">
                <a:latin typeface="宋体" panose="02010600030101010101" pitchFamily="2" charset="-122"/>
              </a:rPr>
              <a:t>一定温度下，当沉淀生成与沉淀溶解的速率相等时，形成了难溶电解质的饱和溶液，此时难溶电解质与溶液中离子间存在平衡。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03932" y="5251722"/>
            <a:ext cx="295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rgbClr val="1F2DA8"/>
                </a:solidFill>
                <a:latin typeface="宋体" panose="02010600030101010101" pitchFamily="2" charset="-122"/>
              </a:rPr>
              <a:t>逆、等、动、定、</a:t>
            </a:r>
            <a:r>
              <a:rPr kumimoji="1"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变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954270" y="5345426"/>
            <a:ext cx="2440937" cy="368300"/>
            <a:chOff x="5896116" y="6405041"/>
            <a:chExt cx="2673544" cy="491067"/>
          </a:xfrm>
        </p:grpSpPr>
        <p:cxnSp>
          <p:nvCxnSpPr>
            <p:cNvPr id="8" name="直接箭头连接符 7"/>
            <p:cNvCxnSpPr/>
            <p:nvPr/>
          </p:nvCxnSpPr>
          <p:spPr>
            <a:xfrm>
              <a:off x="5896116" y="6660739"/>
              <a:ext cx="867303" cy="14393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6798887" y="6405041"/>
              <a:ext cx="1770773" cy="491067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>
                  <a:solidFill>
                    <a:srgbClr val="FF0000"/>
                  </a:solidFill>
                </a:rPr>
                <a:t> 同离子效应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03802" y="5834383"/>
            <a:ext cx="1687195" cy="466327"/>
            <a:chOff x="5905850" y="5748254"/>
            <a:chExt cx="1866487" cy="621614"/>
          </a:xfrm>
        </p:grpSpPr>
        <p:cxnSp>
          <p:nvCxnSpPr>
            <p:cNvPr id="26" name="直接箭头连接符 25"/>
            <p:cNvCxnSpPr/>
            <p:nvPr/>
          </p:nvCxnSpPr>
          <p:spPr>
            <a:xfrm>
              <a:off x="5905850" y="5748254"/>
              <a:ext cx="838899" cy="40594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6849548" y="5877548"/>
              <a:ext cx="922789" cy="4923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dirty="0"/>
                <a:t> 浓度</a:t>
              </a: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2483485" y="836295"/>
            <a:ext cx="411670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难溶电解质的溶解平衡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700020" y="3926206"/>
            <a:ext cx="489331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dirty="0" smtClean="0">
                <a:latin typeface="Times New Roman" panose="02020603050405020304" pitchFamily="18" charset="0"/>
                <a:ea typeface="黑体" panose="02010609060101010101" charset="-122"/>
              </a:rPr>
              <a:t>           </a:t>
            </a:r>
            <a:r>
              <a:rPr lang="en-US" altLang="zh-CN" sz="2100" b="1" dirty="0" err="1" smtClean="0">
                <a:latin typeface="Times New Roman" panose="02020603050405020304" pitchFamily="18" charset="0"/>
                <a:ea typeface="黑体" panose="02010609060101010101" charset="-122"/>
              </a:rPr>
              <a:t>AgCl</a:t>
            </a:r>
            <a:r>
              <a:rPr lang="en-US" altLang="zh-CN" sz="2100" b="1" dirty="0" smtClean="0">
                <a:latin typeface="Times New Roman" panose="02020603050405020304" pitchFamily="18" charset="0"/>
                <a:ea typeface="黑体" panose="02010609060101010101" charset="-122"/>
              </a:rPr>
              <a:t>(s</a:t>
            </a:r>
            <a:r>
              <a:rPr lang="en-US" altLang="zh-CN" sz="2100" b="1" dirty="0">
                <a:latin typeface="Times New Roman" panose="02020603050405020304" pitchFamily="18" charset="0"/>
                <a:ea typeface="黑体" panose="02010609060101010101" charset="-122"/>
              </a:rPr>
              <a:t>)    </a:t>
            </a:r>
            <a:r>
              <a:rPr lang="en-US" altLang="zh-CN" sz="2100" b="1" dirty="0" smtClean="0">
                <a:latin typeface="Times New Roman" panose="02020603050405020304" pitchFamily="18" charset="0"/>
                <a:ea typeface="黑体" panose="02010609060101010101" charset="-122"/>
              </a:rPr>
              <a:t>         </a:t>
            </a:r>
            <a:r>
              <a:rPr lang="en-US" altLang="zh-CN" sz="2100" b="1" dirty="0">
                <a:latin typeface="Times New Roman" panose="02020603050405020304" pitchFamily="18" charset="0"/>
                <a:ea typeface="黑体" panose="02010609060101010101" charset="-122"/>
              </a:rPr>
              <a:t>Ag</a:t>
            </a:r>
            <a:r>
              <a:rPr lang="en-US" altLang="zh-CN" sz="2100" b="1" baseline="30000" dirty="0">
                <a:latin typeface="Times New Roman" panose="02020603050405020304" pitchFamily="18" charset="0"/>
                <a:ea typeface="黑体" panose="02010609060101010101" charset="-122"/>
              </a:rPr>
              <a:t>+</a:t>
            </a:r>
            <a:r>
              <a:rPr lang="en-US" altLang="zh-CN" sz="2100" b="1" dirty="0">
                <a:latin typeface="Times New Roman" panose="02020603050405020304" pitchFamily="18" charset="0"/>
                <a:ea typeface="黑体" panose="02010609060101010101" charset="-122"/>
              </a:rPr>
              <a:t>(aq)</a:t>
            </a:r>
            <a:r>
              <a:rPr lang="en-US" altLang="zh-CN" sz="2100" b="1" baseline="-25000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100" b="1" dirty="0">
                <a:latin typeface="Times New Roman" panose="02020603050405020304" pitchFamily="18" charset="0"/>
                <a:ea typeface="黑体" panose="02010609060101010101" charset="-122"/>
              </a:rPr>
              <a:t> +  </a:t>
            </a:r>
            <a:r>
              <a:rPr lang="en-US" altLang="zh-CN" sz="2100" b="1" dirty="0" err="1">
                <a:latin typeface="Times New Roman" panose="02020603050405020304" pitchFamily="18" charset="0"/>
                <a:ea typeface="黑体" panose="02010609060101010101" charset="-122"/>
              </a:rPr>
              <a:t>Cl</a:t>
            </a:r>
            <a:r>
              <a:rPr lang="en-US" altLang="zh-CN" sz="2400" b="1" baseline="50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charset="-122"/>
              </a:rPr>
              <a:t>-</a:t>
            </a:r>
            <a:r>
              <a:rPr lang="en-US" altLang="zh-CN" sz="2100" b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(aq)</a:t>
            </a:r>
            <a:r>
              <a:rPr lang="en-US" altLang="zh-CN" sz="2100" b="1" baseline="-250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</a:t>
            </a:r>
            <a:r>
              <a:rPr lang="en-US" altLang="zh-CN" sz="2100" b="1" baseline="30000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499610" y="3716655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溶解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499610" y="4214495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沉淀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610" y="4004311"/>
            <a:ext cx="647700" cy="25908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918707" y="4796786"/>
            <a:ext cx="1687195" cy="387044"/>
            <a:chOff x="5905850" y="5162980"/>
            <a:chExt cx="1847975" cy="516059"/>
          </a:xfrm>
        </p:grpSpPr>
        <p:cxnSp>
          <p:nvCxnSpPr>
            <p:cNvPr id="7" name="直接箭头连接符 6"/>
            <p:cNvCxnSpPr/>
            <p:nvPr/>
          </p:nvCxnSpPr>
          <p:spPr>
            <a:xfrm flipV="1">
              <a:off x="5905850" y="5393813"/>
              <a:ext cx="838899" cy="28522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6831036" y="5162980"/>
              <a:ext cx="922789" cy="49244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dirty="0"/>
                <a:t> 温度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ldLvl="0" animBg="1"/>
      <p:bldP spid="11" grpId="0"/>
      <p:bldP spid="3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403502" y="3069085"/>
          <a:ext cx="6036945" cy="1704976"/>
        </p:xfrm>
        <a:graphic>
          <a:graphicData uri="http://schemas.openxmlformats.org/drawingml/2006/table">
            <a:tbl>
              <a:tblPr/>
              <a:tblGrid>
                <a:gridCol w="1910715"/>
                <a:gridCol w="1529080"/>
                <a:gridCol w="1348740"/>
                <a:gridCol w="1248410"/>
              </a:tblGrid>
              <a:tr h="393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改变条件</a:t>
                      </a: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移动方向</a:t>
                      </a: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c(A</a:t>
                      </a:r>
                      <a:r>
                        <a:rPr kumimoji="0" lang="en-US" altLang="zh-CN" sz="2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g</a:t>
                      </a:r>
                      <a:r>
                        <a:rPr kumimoji="0" lang="en-US" altLang="zh-CN" sz="2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+</a:t>
                      </a:r>
                      <a:r>
                        <a:rPr kumimoji="0" lang="en-US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c(</a:t>
                      </a:r>
                      <a:r>
                        <a:rPr kumimoji="0" lang="en-US" altLang="zh-CN" sz="2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Cl</a:t>
                      </a:r>
                      <a:r>
                        <a:rPr kumimoji="0" lang="en-US" altLang="zh-CN" sz="2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r>
                        <a:rPr kumimoji="0" lang="en-US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en-US" sz="21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</a:t>
                      </a:r>
                      <a:r>
                        <a:rPr lang="en-US" altLang="zh-CN" sz="21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KI</a:t>
                      </a:r>
                      <a:r>
                        <a:rPr lang="zh-CN" altLang="en-US" sz="21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固体</a:t>
                      </a:r>
                      <a:endParaRPr lang="zh-CN" altLang="en-US" sz="2100" b="1" baseline="-250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en-US" sz="21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加盐酸</a:t>
                      </a:r>
                      <a:endParaRPr lang="en-US" altLang="zh-CN" sz="2100" b="1" baseline="-250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en-US" sz="2100" b="1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加热</a:t>
                      </a:r>
                      <a:endParaRPr lang="zh-CN" altLang="en-US" sz="21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1" marB="342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3702740" y="3444671"/>
            <a:ext cx="3489485" cy="430926"/>
            <a:chOff x="4175820" y="3874946"/>
            <a:chExt cx="4652647" cy="574568"/>
          </a:xfrm>
        </p:grpSpPr>
        <p:sp>
          <p:nvSpPr>
            <p:cNvPr id="9" name="文本框 8"/>
            <p:cNvSpPr txBox="1"/>
            <p:nvPr/>
          </p:nvSpPr>
          <p:spPr>
            <a:xfrm>
              <a:off x="4175820" y="3874946"/>
              <a:ext cx="64858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</a:pPr>
              <a:r>
                <a:rPr lang="zh-CN" altLang="en-US" sz="21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右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57693" y="3884055"/>
              <a:ext cx="117445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</a:pPr>
              <a:r>
                <a:rPr lang="zh-CN" altLang="en-US" sz="21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减小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654008" y="3895517"/>
              <a:ext cx="117445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</a:pPr>
              <a:r>
                <a:rPr lang="zh-CN" altLang="en-US" sz="21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增大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605091" y="1941688"/>
            <a:ext cx="399875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>
                <a:solidFill>
                  <a:srgbClr val="C00000"/>
                </a:solidFill>
                <a:latin typeface="宋体" panose="02010600030101010101" pitchFamily="2" charset="-122"/>
              </a:rPr>
              <a:t>难溶电解质溶解平衡的移动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707909" y="3927120"/>
            <a:ext cx="3492569" cy="447742"/>
            <a:chOff x="4081623" y="4392154"/>
            <a:chExt cx="4656759" cy="596989"/>
          </a:xfrm>
        </p:grpSpPr>
        <p:sp>
          <p:nvSpPr>
            <p:cNvPr id="16" name="文本框 15"/>
            <p:cNvSpPr txBox="1"/>
            <p:nvPr/>
          </p:nvSpPr>
          <p:spPr>
            <a:xfrm>
              <a:off x="5808136" y="4435146"/>
              <a:ext cx="117445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</a:pPr>
              <a:r>
                <a:rPr lang="zh-CN" altLang="en-US" sz="21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减小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4081623" y="4392154"/>
              <a:ext cx="64858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</a:pPr>
              <a:r>
                <a:rPr lang="zh-CN" altLang="en-US" sz="21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左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563923" y="4417134"/>
              <a:ext cx="117445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</a:pPr>
              <a:r>
                <a:rPr lang="zh-CN" altLang="en-US" sz="21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增大</a:t>
              </a:r>
            </a:p>
          </p:txBody>
        </p:sp>
      </p:grpSp>
      <p:pic>
        <p:nvPicPr>
          <p:cNvPr id="2" name="图片 1" descr="E_K@~KP$NY_}X9$1E`5Z9BQ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195" y="2418081"/>
            <a:ext cx="4381500" cy="523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03912" y="4331938"/>
            <a:ext cx="8808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00582" y="4331303"/>
            <a:ext cx="8808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31595" y="4796790"/>
            <a:ext cx="70459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结论：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同离子效应；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对于大多数固体物质，升温，溶解度增大，溶解平衡向正向移动，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等少数物质除外。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07765" y="4308477"/>
            <a:ext cx="72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右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484120" y="952500"/>
            <a:ext cx="6409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讨论与交流：影响沉淀溶解平衡的因素？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555877" y="1424307"/>
            <a:ext cx="4885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如何影响？小组站立讨论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3min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908720"/>
            <a:ext cx="20162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黑体" panose="02010609060101010101" charset="-122"/>
              </a:rPr>
              <a:t>活动单元二：</a:t>
            </a:r>
          </a:p>
        </p:txBody>
      </p:sp>
    </p:spTree>
    <p:custDataLst>
      <p:tags r:id="rId1"/>
    </p:custData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d94a3dd-8224-4feb-a4bf-e4b704a883d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8b090b8-0c1e-4adf-adbe-2332a360fc6c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520,&quot;width&quot;:1152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fa495cd-ed9b-4ae6-834c-d12e1fcb1245}"/>
  <p:tag name="TABLE_EMPHASIZE_COLOR" val="16736824"/>
  <p:tag name="TABLE_SKINIDX" val="2"/>
  <p:tag name="TABLE_COLORIDX" val="3"/>
  <p:tag name="TABLE_COLOR_RGB" val="0x000000*0xFFFFFF*0x212121*0xFFFFFF*0xFF6238*0xFFD147*0xFFB57D*0xFF7A51*0xFFD791*0xFF8C6D"/>
  <p:tag name="TABLE_ENDDRAG_ORIGIN_RECT" val="516*186"/>
  <p:tag name="TABLE_ENDDRAG_RECT" val="55*198*516*1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1d3b23e-f844-412b-a8d9-627745dd408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fa495cd-ed9b-4ae6-834c-d12e1fcb1245}"/>
  <p:tag name="TABLE_EMPHASIZE_COLOR" val="16736824"/>
  <p:tag name="TABLE_SKINIDX" val="2"/>
  <p:tag name="TABLE_COLORIDX" val="3"/>
  <p:tag name="TABLE_COLOR_RGB" val="0x000000*0xFFFFFF*0x212121*0xFFFFFF*0xFF6238*0xFFD147*0xFFB57D*0xFF7A51*0xFFD791*0xFF8C6D"/>
  <p:tag name="TABLE_ENDDRAG_ORIGIN_RECT" val="516*186"/>
  <p:tag name="TABLE_ENDDRAG_RECT" val="55*198*516*186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1006</Words>
  <Application>Microsoft Office PowerPoint</Application>
  <PresentationFormat>全屏显示(4:3)</PresentationFormat>
  <Paragraphs>209</Paragraphs>
  <Slides>19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ASUS</dc:creator>
  <cp:lastModifiedBy>Micorosoft</cp:lastModifiedBy>
  <cp:revision>33</cp:revision>
  <dcterms:created xsi:type="dcterms:W3CDTF">2021-06-17T16:27:00Z</dcterms:created>
  <dcterms:modified xsi:type="dcterms:W3CDTF">2021-11-10T05:52:25Z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90EEA21C04FC47AE937F850CC5B76A25</vt:lpwstr>
  </property>
</Properties>
</file>