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5"/>
  </p:notesMasterIdLst>
  <p:sldIdLst>
    <p:sldId id="256" r:id="rId4"/>
    <p:sldId id="8664" r:id="rId6"/>
    <p:sldId id="8673" r:id="rId7"/>
    <p:sldId id="8661" r:id="rId8"/>
    <p:sldId id="8674" r:id="rId9"/>
    <p:sldId id="8340" r:id="rId10"/>
    <p:sldId id="3821" r:id="rId11"/>
    <p:sldId id="8675" r:id="rId12"/>
    <p:sldId id="8676" r:id="rId13"/>
    <p:sldId id="8677" r:id="rId14"/>
    <p:sldId id="8678" r:id="rId15"/>
    <p:sldId id="8679" r:id="rId16"/>
    <p:sldId id="3684" r:id="rId17"/>
    <p:sldId id="8680" r:id="rId18"/>
    <p:sldId id="517" r:id="rId19"/>
    <p:sldId id="8671" r:id="rId20"/>
    <p:sldId id="8668"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B172"/>
    <a:srgbClr val="FFFFFF"/>
    <a:srgbClr val="DDE2B7"/>
    <a:srgbClr val="669455"/>
    <a:srgbClr val="E2E4BF"/>
    <a:srgbClr val="F0E2D7"/>
    <a:srgbClr val="6B9958"/>
    <a:srgbClr val="FDF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6023" autoAdjust="0"/>
  </p:normalViewPr>
  <p:slideViewPr>
    <p:cSldViewPr snapToGrid="0">
      <p:cViewPr varScale="1">
        <p:scale>
          <a:sx n="110" d="100"/>
          <a:sy n="110" d="100"/>
        </p:scale>
        <p:origin x="720" y="78"/>
      </p:cViewPr>
      <p:guideLst>
        <p:guide orient="horz" pos="2160"/>
        <p:guide pos="3840"/>
      </p:guideLst>
    </p:cSldViewPr>
  </p:slideViewPr>
  <p:outlineViewPr>
    <p:cViewPr>
      <p:scale>
        <a:sx n="33" d="100"/>
        <a:sy n="33" d="100"/>
      </p:scale>
      <p:origin x="0" y="-133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8A3558EA-7D43-4CFD-8A83-107709249CE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A3558EA-7D43-4CFD-8A83-107709249CE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A3043BF-D1A4-4C91-8FCE-AE11E63873D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9B2E6E-5889-4D30-AE35-1CE0EE728D6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grpSp>
        <p:nvGrpSpPr>
          <p:cNvPr id="4" name="组合 3"/>
          <p:cNvGrpSpPr/>
          <p:nvPr userDrawn="1"/>
        </p:nvGrpSpPr>
        <p:grpSpPr>
          <a:xfrm>
            <a:off x="0" y="0"/>
            <a:ext cx="12217400" cy="6873643"/>
            <a:chOff x="-12700" y="-1"/>
            <a:chExt cx="12217400" cy="6873643"/>
          </a:xfrm>
        </p:grpSpPr>
        <p:grpSp>
          <p:nvGrpSpPr>
            <p:cNvPr id="5" name="组合 4"/>
            <p:cNvGrpSpPr/>
            <p:nvPr/>
          </p:nvGrpSpPr>
          <p:grpSpPr>
            <a:xfrm>
              <a:off x="-12700" y="-1"/>
              <a:ext cx="12217400" cy="6873643"/>
              <a:chOff x="-12700" y="-1"/>
              <a:chExt cx="12217400" cy="6873643"/>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32963" r="62471"/>
              <a:stretch>
                <a:fillRect/>
              </a:stretch>
            </p:blipFill>
            <p:spPr>
              <a:xfrm rot="5400000" flipH="1">
                <a:off x="957382" y="910782"/>
                <a:ext cx="4994035" cy="6908799"/>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32963" r="62471"/>
              <a:stretch>
                <a:fillRect/>
              </a:stretch>
            </p:blipFill>
            <p:spPr>
              <a:xfrm rot="5400000" flipH="1" flipV="1">
                <a:off x="6240583" y="922225"/>
                <a:ext cx="4994035" cy="6908799"/>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32963" r="62471"/>
              <a:stretch>
                <a:fillRect/>
              </a:stretch>
            </p:blipFill>
            <p:spPr>
              <a:xfrm rot="5400000" flipV="1">
                <a:off x="6253283" y="-957382"/>
                <a:ext cx="4994035" cy="6908799"/>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32963" r="62471"/>
              <a:stretch>
                <a:fillRect/>
              </a:stretch>
            </p:blipFill>
            <p:spPr>
              <a:xfrm rot="16200000" flipH="1" flipV="1">
                <a:off x="944682" y="-957383"/>
                <a:ext cx="4994035" cy="6908799"/>
              </a:xfrm>
              <a:prstGeom prst="rect">
                <a:avLst/>
              </a:prstGeom>
            </p:spPr>
          </p:pic>
        </p:grpSp>
        <p:sp>
          <p:nvSpPr>
            <p:cNvPr id="6" name="矩形 5"/>
            <p:cNvSpPr/>
            <p:nvPr/>
          </p:nvSpPr>
          <p:spPr>
            <a:xfrm>
              <a:off x="335666" y="324091"/>
              <a:ext cx="11516810" cy="6123008"/>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
        <p:nvSpPr>
          <p:cNvPr id="11" name="TextBox 10"/>
          <p:cNvSpPr txBox="1"/>
          <p:nvPr userDrawn="1"/>
        </p:nvSpPr>
        <p:spPr>
          <a:xfrm>
            <a:off x="13743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4E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microsoft.com/office/2007/relationships/hdphoto" Target="../media/image8.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4EE"/>
        </a:solidFill>
        <a:effectLst/>
      </p:bgPr>
    </p:bg>
    <p:spTree>
      <p:nvGrpSpPr>
        <p:cNvPr id="1" name=""/>
        <p:cNvGrpSpPr/>
        <p:nvPr/>
      </p:nvGrpSpPr>
      <p:grpSpPr>
        <a:xfrm>
          <a:off x="0" y="0"/>
          <a:ext cx="0" cy="0"/>
          <a:chOff x="0" y="0"/>
          <a:chExt cx="0" cy="0"/>
        </a:xfrm>
      </p:grpSpPr>
      <p:grpSp>
        <p:nvGrpSpPr>
          <p:cNvPr id="22" name="组合 21"/>
          <p:cNvGrpSpPr/>
          <p:nvPr/>
        </p:nvGrpSpPr>
        <p:grpSpPr>
          <a:xfrm>
            <a:off x="6792886" y="0"/>
            <a:ext cx="5399114" cy="6858002"/>
            <a:chOff x="6792886" y="0"/>
            <a:chExt cx="5399114" cy="6858002"/>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r="47505"/>
            <a:stretch>
              <a:fillRect/>
            </a:stretch>
          </p:blipFill>
          <p:spPr>
            <a:xfrm flipH="1" flipV="1">
              <a:off x="6792886" y="0"/>
              <a:ext cx="5399114" cy="6858000"/>
            </a:xfrm>
            <a:prstGeom prst="rect">
              <a:avLst/>
            </a:prstGeom>
          </p:spPr>
        </p:pic>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H="1">
              <a:off x="9017091" y="3683093"/>
              <a:ext cx="3142577" cy="3207241"/>
            </a:xfrm>
            <a:prstGeom prst="rect">
              <a:avLst/>
            </a:prstGeom>
          </p:spPr>
        </p:pic>
      </p:grpSp>
      <p:grpSp>
        <p:nvGrpSpPr>
          <p:cNvPr id="21" name="组合 20"/>
          <p:cNvGrpSpPr/>
          <p:nvPr/>
        </p:nvGrpSpPr>
        <p:grpSpPr>
          <a:xfrm>
            <a:off x="0" y="-3208"/>
            <a:ext cx="5399114" cy="6912008"/>
            <a:chOff x="0" y="-3208"/>
            <a:chExt cx="5399114" cy="6912008"/>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47505"/>
            <a:stretch>
              <a:fillRect/>
            </a:stretch>
          </p:blipFill>
          <p:spPr>
            <a:xfrm>
              <a:off x="0" y="0"/>
              <a:ext cx="5399114" cy="6908800"/>
            </a:xfrm>
            <a:prstGeom prst="rect">
              <a:avLst/>
            </a:prstGeom>
          </p:spPr>
        </p:pic>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V="1">
              <a:off x="35216" y="-35540"/>
              <a:ext cx="3142577" cy="3207241"/>
            </a:xfrm>
            <a:prstGeom prst="rect">
              <a:avLst/>
            </a:prstGeom>
          </p:spPr>
        </p:pic>
      </p:grpSp>
      <p:sp>
        <p:nvSpPr>
          <p:cNvPr id="10" name="矩形 9"/>
          <p:cNvSpPr/>
          <p:nvPr/>
        </p:nvSpPr>
        <p:spPr>
          <a:xfrm>
            <a:off x="1282700" y="1612900"/>
            <a:ext cx="9563100" cy="3733800"/>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1"/>
          <p:cNvSpPr txBox="1"/>
          <p:nvPr/>
        </p:nvSpPr>
        <p:spPr>
          <a:xfrm>
            <a:off x="3670299" y="1792752"/>
            <a:ext cx="485140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u="none" strike="noStrike" kern="1200" cap="none" spc="600" normalizeH="0" baseline="0" noProof="0" dirty="0">
                <a:ln>
                  <a:noFill/>
                </a:ln>
                <a:solidFill>
                  <a:srgbClr val="86B172"/>
                </a:solidFill>
                <a:effectLst/>
                <a:uLnTx/>
                <a:uFillTx/>
                <a:cs typeface="+mn-ea"/>
                <a:sym typeface="+mn-lt"/>
              </a:rPr>
              <a:t>POWERPOINT</a:t>
            </a:r>
            <a:endParaRPr kumimoji="0" lang="zh-CN" altLang="en-US" sz="4400" b="1" u="none" strike="noStrike" kern="1200" cap="none" spc="600" normalizeH="0" baseline="0" noProof="0" dirty="0">
              <a:ln>
                <a:noFill/>
              </a:ln>
              <a:solidFill>
                <a:srgbClr val="86B172"/>
              </a:solidFill>
              <a:effectLst/>
              <a:uLnTx/>
              <a:uFillTx/>
              <a:cs typeface="+mn-ea"/>
              <a:sym typeface="+mn-lt"/>
            </a:endParaRPr>
          </a:p>
        </p:txBody>
      </p:sp>
      <p:sp>
        <p:nvSpPr>
          <p:cNvPr id="7" name="TextBox 2"/>
          <p:cNvSpPr txBox="1"/>
          <p:nvPr/>
        </p:nvSpPr>
        <p:spPr>
          <a:xfrm>
            <a:off x="1976625" y="2293489"/>
            <a:ext cx="8403992" cy="21646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ts val="8500"/>
              </a:lnSpc>
              <a:spcBef>
                <a:spcPts val="0"/>
              </a:spcBef>
              <a:spcAft>
                <a:spcPts val="0"/>
              </a:spcAft>
              <a:buClrTx/>
              <a:buSzTx/>
              <a:buFontTx/>
              <a:buNone/>
              <a:defRPr/>
            </a:pPr>
            <a:r>
              <a:rPr lang="zh-CN" altLang="en-US" sz="5400" b="1" spc="600" dirty="0">
                <a:solidFill>
                  <a:schemeClr val="tx1">
                    <a:lumMod val="75000"/>
                    <a:lumOff val="25000"/>
                  </a:schemeClr>
                </a:solidFill>
                <a:cs typeface="+mn-ea"/>
                <a:sym typeface="+mn-lt"/>
              </a:rPr>
              <a:t>低张型脑瘫儿童</a:t>
            </a:r>
            <a:endParaRPr lang="en-US" altLang="zh-CN" sz="5400" b="1" spc="600" dirty="0">
              <a:solidFill>
                <a:schemeClr val="tx1">
                  <a:lumMod val="75000"/>
                  <a:lumOff val="25000"/>
                </a:schemeClr>
              </a:solidFill>
              <a:cs typeface="+mn-ea"/>
              <a:sym typeface="+mn-lt"/>
            </a:endParaRPr>
          </a:p>
          <a:p>
            <a:pPr marL="0" marR="0" lvl="0" indent="0" algn="ctr" defTabSz="914400" rtl="0" eaLnBrk="1" fontAlgn="auto" latinLnBrk="0" hangingPunct="1">
              <a:lnSpc>
                <a:spcPts val="8500"/>
              </a:lnSpc>
              <a:spcBef>
                <a:spcPts val="0"/>
              </a:spcBef>
              <a:spcAft>
                <a:spcPts val="0"/>
              </a:spcAft>
              <a:buClrTx/>
              <a:buSzTx/>
              <a:buFontTx/>
              <a:buNone/>
              <a:defRPr/>
            </a:pPr>
            <a:r>
              <a:rPr lang="zh-CN" altLang="en-US" sz="5400" b="1" spc="600" dirty="0">
                <a:solidFill>
                  <a:schemeClr val="tx1">
                    <a:lumMod val="75000"/>
                    <a:lumOff val="25000"/>
                  </a:schemeClr>
                </a:solidFill>
                <a:cs typeface="+mn-ea"/>
                <a:sym typeface="+mn-lt"/>
              </a:rPr>
              <a:t>动作评估及训练展示</a:t>
            </a:r>
            <a:endParaRPr kumimoji="0" lang="zh-CN" altLang="en-US" sz="5400" b="1" u="none" strike="noStrike" kern="1200" cap="none" spc="600" normalizeH="0" baseline="0" noProof="0" dirty="0">
              <a:ln>
                <a:noFill/>
              </a:ln>
              <a:solidFill>
                <a:schemeClr val="tx1">
                  <a:lumMod val="75000"/>
                  <a:lumOff val="25000"/>
                </a:schemeClr>
              </a:solidFill>
              <a:uLnTx/>
              <a:uFillTx/>
              <a:cs typeface="+mn-ea"/>
              <a:sym typeface="+mn-lt"/>
            </a:endParaRPr>
          </a:p>
        </p:txBody>
      </p:sp>
      <p:sp>
        <p:nvSpPr>
          <p:cNvPr id="9" name="矩形 8"/>
          <p:cNvSpPr/>
          <p:nvPr/>
        </p:nvSpPr>
        <p:spPr>
          <a:xfrm>
            <a:off x="4115995" y="5027146"/>
            <a:ext cx="3772827" cy="763812"/>
          </a:xfrm>
          <a:prstGeom prst="rect">
            <a:avLst/>
          </a:prstGeom>
          <a:solidFill>
            <a:srgbClr val="86B1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600" dirty="0">
                <a:solidFill>
                  <a:schemeClr val="bg1"/>
                </a:solidFill>
                <a:cs typeface="+mn-ea"/>
                <a:sym typeface="+mn-lt"/>
              </a:rPr>
              <a:t>泸县中宏特殊教育学校     赵春梅</a:t>
            </a:r>
            <a:endParaRPr kumimoji="0" lang="zh-CN" altLang="en-US" sz="1600" i="0" u="none" strike="noStrike" kern="1200" cap="none" spc="0" normalizeH="0" baseline="0" noProof="0" dirty="0">
              <a:ln>
                <a:noFill/>
              </a:ln>
              <a:solidFill>
                <a:schemeClr val="bg1"/>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700602"/>
            <a:chOff x="6492501" y="1854421"/>
            <a:chExt cx="4609044" cy="1700602"/>
          </a:xfrm>
        </p:grpSpPr>
        <p:grpSp>
          <p:nvGrpSpPr>
            <p:cNvPr id="6" name="组合 5"/>
            <p:cNvGrpSpPr/>
            <p:nvPr/>
          </p:nvGrpSpPr>
          <p:grpSpPr bwMode="auto">
            <a:xfrm flipH="1">
              <a:off x="7398074" y="1854421"/>
              <a:ext cx="3703471" cy="1700602"/>
              <a:chOff x="3216573" y="364103"/>
              <a:chExt cx="2783087" cy="1227009"/>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8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dirty="0">
                    <a:effectLst/>
                    <a:ea typeface="宋体" panose="02010600030101010101" pitchFamily="2" charset="-122"/>
                    <a:cs typeface="Times New Roman" panose="02020603050405020304" pitchFamily="18" charset="0"/>
                  </a:rPr>
                  <a:t>为了训练个案躯干和下肢的伸直，为长短期目标动作实现打基础，同时能区分左边和右边。</a:t>
                </a:r>
                <a:endParaRPr lang="zh-CN" altLang="en-US" sz="105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4"/>
            <a:ext cx="4668946" cy="1224339"/>
            <a:chOff x="746584" y="4613954"/>
            <a:chExt cx="5212200" cy="1679079"/>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213887" y="4786061"/>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4.</a:t>
              </a:r>
              <a:r>
                <a:rPr lang="zh-CN" altLang="en-US" sz="2000" b="1" dirty="0">
                  <a:solidFill>
                    <a:schemeClr val="tx1">
                      <a:lumMod val="75000"/>
                      <a:lumOff val="25000"/>
                    </a:schemeClr>
                  </a:solidFill>
                  <a:cs typeface="+mn-ea"/>
                  <a:sym typeface="+mn-lt"/>
                </a:rPr>
                <a:t>扶</a:t>
              </a:r>
              <a:r>
                <a:rPr lang="en-US" altLang="zh-CN" sz="2000" b="1" dirty="0">
                  <a:solidFill>
                    <a:schemeClr val="tx1">
                      <a:lumMod val="75000"/>
                      <a:lumOff val="25000"/>
                    </a:schemeClr>
                  </a:solidFill>
                  <a:cs typeface="+mn-ea"/>
                  <a:sym typeface="+mn-lt"/>
                </a:rPr>
                <a:t>TB</a:t>
              </a:r>
              <a:r>
                <a:rPr lang="zh-CN" altLang="en-US" sz="2000" b="1" dirty="0">
                  <a:solidFill>
                    <a:schemeClr val="tx1">
                      <a:lumMod val="75000"/>
                      <a:lumOff val="25000"/>
                    </a:schemeClr>
                  </a:solidFill>
                  <a:cs typeface="+mn-ea"/>
                  <a:sym typeface="+mn-lt"/>
                </a:rPr>
                <a:t>架站立交替拍手</a:t>
              </a:r>
              <a:endParaRPr lang="en-US" altLang="zh-CN" sz="2000" b="1" dirty="0">
                <a:solidFill>
                  <a:schemeClr val="tx1">
                    <a:lumMod val="75000"/>
                    <a:lumOff val="25000"/>
                  </a:schemeClr>
                </a:solidFill>
                <a:cs typeface="+mn-ea"/>
                <a:sym typeface="+mn-lt"/>
              </a:endParaRPr>
            </a:p>
            <a:p>
              <a:pPr marL="0" indent="0" defTabSz="866140">
                <a:lnSpc>
                  <a:spcPct val="150000"/>
                </a:lnSpc>
                <a:buNone/>
                <a:defRPr/>
              </a:pPr>
              <a:r>
                <a:rPr lang="zh-CN" altLang="en-US" sz="2000" b="1" dirty="0">
                  <a:solidFill>
                    <a:schemeClr val="tx1">
                      <a:lumMod val="75000"/>
                      <a:lumOff val="25000"/>
                    </a:schemeClr>
                  </a:solidFill>
                  <a:cs typeface="+mn-ea"/>
                  <a:sym typeface="+mn-lt"/>
                </a:rPr>
                <a:t>（加区分左右）</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655445"/>
            <a:ext cx="4863476" cy="2785379"/>
            <a:chOff x="6492501" y="4126560"/>
            <a:chExt cx="4609044" cy="2785379"/>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785379"/>
              <a:chOff x="3216573" y="364103"/>
              <a:chExt cx="2783087" cy="2009690"/>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741614"/>
                <a:ext cx="2783087" cy="163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①</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注意安全，扶稳</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TB</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架，必要时安排助教辅助训练；</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②</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一定要保证正确的站立姿势</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r>
                  <a:rPr lang="zh-CN" altLang="zh-CN" sz="1600" dirty="0">
                    <a:effectLst/>
                    <a:ea typeface="宋体" panose="02010600030101010101" pitchFamily="2" charset="-122"/>
                    <a:cs typeface="Times New Roman" panose="02020603050405020304" pitchFamily="18" charset="0"/>
                  </a:rPr>
                  <a:t>③</a:t>
                </a:r>
                <a:r>
                  <a:rPr lang="zh-CN" altLang="en-US" sz="1600" dirty="0">
                    <a:effectLst/>
                    <a:ea typeface="宋体" panose="02010600030101010101" pitchFamily="2" charset="-122"/>
                    <a:cs typeface="Times New Roman" panose="02020603050405020304" pitchFamily="18" charset="0"/>
                  </a:rPr>
                  <a:t>有意多训练个案弱势侧；</a:t>
                </a:r>
                <a:endParaRPr lang="en-US" altLang="zh-CN" sz="1600" dirty="0">
                  <a:effectLst/>
                  <a:ea typeface="宋体" panose="02010600030101010101" pitchFamily="2" charset="-122"/>
                  <a:cs typeface="Times New Roman" panose="02020603050405020304" pitchFamily="18" charset="0"/>
                </a:endParaRPr>
              </a:p>
              <a:p>
                <a:pPr>
                  <a:lnSpc>
                    <a:spcPct val="150000"/>
                  </a:lnSpc>
                </a:pPr>
                <a:r>
                  <a:rPr lang="zh-CN" altLang="en-US" sz="1600" dirty="0">
                    <a:ea typeface="宋体" panose="02010600030101010101" pitchFamily="2" charset="-122"/>
                    <a:cs typeface="Times New Roman" panose="02020603050405020304" pitchFamily="18" charset="0"/>
                  </a:rPr>
                  <a:t>④</a:t>
                </a:r>
                <a:r>
                  <a:rPr lang="zh-CN" altLang="zh-CN" sz="1600" dirty="0">
                    <a:effectLst/>
                    <a:ea typeface="宋体" panose="02010600030101010101" pitchFamily="2" charset="-122"/>
                    <a:cs typeface="Times New Roman" panose="02020603050405020304" pitchFamily="18" charset="0"/>
                  </a:rPr>
                  <a:t>根据个案能力现状及配合情况合理适量安排训练数量。</a:t>
                </a:r>
                <a:endParaRPr lang="zh-CN" altLang="en-US" sz="1100" dirty="0">
                  <a:solidFill>
                    <a:schemeClr val="tx1">
                      <a:lumMod val="75000"/>
                      <a:lumOff val="25000"/>
                    </a:schemeClr>
                  </a:solidFill>
                  <a:latin typeface="+mn-lt"/>
                  <a:ea typeface="+mn-ea"/>
                  <a:cs typeface="+mn-ea"/>
                  <a:sym typeface="+mn-lt"/>
                </a:endParaRPr>
              </a:p>
            </p:txBody>
          </p:sp>
        </p:grpSp>
      </p:gr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5782" t="16000" r="34601" b="8879"/>
          <a:stretch>
            <a:fillRect/>
          </a:stretch>
        </p:blipFill>
        <p:spPr>
          <a:xfrm>
            <a:off x="2337242" y="2977941"/>
            <a:ext cx="2088414" cy="34628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700602"/>
            <a:chOff x="6492501" y="1854421"/>
            <a:chExt cx="4609044" cy="1700602"/>
          </a:xfrm>
        </p:grpSpPr>
        <p:grpSp>
          <p:nvGrpSpPr>
            <p:cNvPr id="6" name="组合 5"/>
            <p:cNvGrpSpPr/>
            <p:nvPr/>
          </p:nvGrpSpPr>
          <p:grpSpPr bwMode="auto">
            <a:xfrm flipH="1">
              <a:off x="7398074" y="1854421"/>
              <a:ext cx="3703471" cy="1700602"/>
              <a:chOff x="3216573" y="364103"/>
              <a:chExt cx="2783087" cy="1227009"/>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8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dirty="0">
                    <a:effectLst/>
                    <a:ea typeface="宋体" panose="02010600030101010101" pitchFamily="2" charset="-122"/>
                    <a:cs typeface="Times New Roman" panose="02020603050405020304" pitchFamily="18" charset="0"/>
                  </a:rPr>
                  <a:t>主要是为了训练个案腹侧肌左右屈曲和肌力，同时还训练了个案手的抓握能力及颜色辨认能力。</a:t>
                </a:r>
                <a:endParaRPr lang="zh-CN" altLang="en-US" sz="100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4"/>
            <a:ext cx="4668946" cy="1224339"/>
            <a:chOff x="746584" y="4613954"/>
            <a:chExt cx="5212200" cy="1679079"/>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213887" y="4786061"/>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5.</a:t>
              </a:r>
              <a:r>
                <a:rPr lang="zh-CN" altLang="en-US" sz="2000" b="1" dirty="0">
                  <a:solidFill>
                    <a:schemeClr val="tx1">
                      <a:lumMod val="75000"/>
                      <a:lumOff val="25000"/>
                    </a:schemeClr>
                  </a:solidFill>
                  <a:cs typeface="+mn-ea"/>
                  <a:sym typeface="+mn-lt"/>
                </a:rPr>
                <a:t>跨坐滚筒左右侧身取物</a:t>
              </a:r>
              <a:endParaRPr lang="en-US" altLang="zh-CN" sz="2000" b="1" dirty="0">
                <a:solidFill>
                  <a:schemeClr val="tx1">
                    <a:lumMod val="75000"/>
                    <a:lumOff val="25000"/>
                  </a:schemeClr>
                </a:solidFill>
                <a:cs typeface="+mn-ea"/>
                <a:sym typeface="+mn-lt"/>
              </a:endParaRPr>
            </a:p>
            <a:p>
              <a:pPr marL="0" indent="0" defTabSz="866140">
                <a:lnSpc>
                  <a:spcPct val="150000"/>
                </a:lnSpc>
                <a:buNone/>
                <a:defRPr/>
              </a:pPr>
              <a:r>
                <a:rPr lang="zh-CN" altLang="en-US" sz="2000" b="1" dirty="0">
                  <a:solidFill>
                    <a:schemeClr val="tx1">
                      <a:lumMod val="75000"/>
                      <a:lumOff val="25000"/>
                    </a:schemeClr>
                  </a:solidFill>
                  <a:cs typeface="+mn-ea"/>
                  <a:sym typeface="+mn-lt"/>
                </a:rPr>
                <a:t>（加颜色辨认）</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655445"/>
            <a:ext cx="5107316" cy="2416046"/>
            <a:chOff x="6492501" y="4126560"/>
            <a:chExt cx="4609044" cy="2416046"/>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416046"/>
              <a:chOff x="3216573" y="364103"/>
              <a:chExt cx="2783087" cy="1743211"/>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741614"/>
                <a:ext cx="2783087" cy="13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①</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注意安全，稳定滚筒，必要时安排助教辅助训练；</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②</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注意侧身取物时的质量，身体不可以前倾</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r>
                  <a:rPr lang="zh-CN" altLang="zh-CN" sz="1600" dirty="0">
                    <a:ea typeface="宋体" panose="02010600030101010101" pitchFamily="2" charset="-122"/>
                    <a:cs typeface="Times New Roman" panose="02020603050405020304" pitchFamily="18" charset="0"/>
                  </a:rPr>
                  <a:t>③根据个案能力现状及配合情况合理适量安排训练数量。</a:t>
                </a:r>
                <a:endParaRPr lang="zh-CN" altLang="en-US" sz="1100" dirty="0">
                  <a:solidFill>
                    <a:schemeClr val="tx1">
                      <a:lumMod val="75000"/>
                      <a:lumOff val="25000"/>
                    </a:schemeClr>
                  </a:solidFill>
                  <a:latin typeface="+mn-lt"/>
                  <a:ea typeface="+mn-ea"/>
                  <a:cs typeface="+mn-ea"/>
                  <a:sym typeface="+mn-lt"/>
                </a:endParaRPr>
              </a:p>
            </p:txBody>
          </p:sp>
        </p:grpSp>
      </p:grpSp>
      <p:pic>
        <p:nvPicPr>
          <p:cNvPr id="5" name="图片 4"/>
          <p:cNvPicPr>
            <a:picLocks noChangeAspect="1"/>
          </p:cNvPicPr>
          <p:nvPr/>
        </p:nvPicPr>
        <p:blipFill rotWithShape="1">
          <a:blip r:embed="rId1"/>
          <a:srcRect l="-2384" t="15376" r="1049" b="-3395"/>
          <a:stretch>
            <a:fillRect/>
          </a:stretch>
        </p:blipFill>
        <p:spPr>
          <a:xfrm>
            <a:off x="1221208" y="3066270"/>
            <a:ext cx="4525120" cy="3252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331270"/>
            <a:chOff x="6492501" y="1854421"/>
            <a:chExt cx="4609044" cy="1331270"/>
          </a:xfrm>
        </p:grpSpPr>
        <p:grpSp>
          <p:nvGrpSpPr>
            <p:cNvPr id="6" name="组合 5"/>
            <p:cNvGrpSpPr/>
            <p:nvPr/>
          </p:nvGrpSpPr>
          <p:grpSpPr bwMode="auto">
            <a:xfrm flipH="1">
              <a:off x="7398074" y="1854421"/>
              <a:ext cx="3703471" cy="1331270"/>
              <a:chOff x="3216573" y="364103"/>
              <a:chExt cx="2783087" cy="960530"/>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56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dirty="0">
                    <a:effectLst/>
                    <a:ea typeface="宋体" panose="02010600030101010101" pitchFamily="2" charset="-122"/>
                    <a:cs typeface="Times New Roman" panose="02020603050405020304" pitchFamily="18" charset="0"/>
                  </a:rPr>
                  <a:t>为了训练个案髂腰肌的屈曲能力和腹肌的肌力。</a:t>
                </a:r>
                <a:endParaRPr lang="zh-CN" altLang="en-US" sz="90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3"/>
            <a:ext cx="4668946" cy="1313521"/>
            <a:chOff x="746584" y="4613954"/>
            <a:chExt cx="5212200" cy="1801385"/>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069208" y="5080477"/>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6.</a:t>
              </a:r>
              <a:r>
                <a:rPr lang="zh-CN" altLang="en-US" sz="2000" b="1" dirty="0">
                  <a:solidFill>
                    <a:schemeClr val="tx1">
                      <a:lumMod val="75000"/>
                      <a:lumOff val="25000"/>
                    </a:schemeClr>
                  </a:solidFill>
                  <a:cs typeface="+mn-ea"/>
                  <a:sym typeface="+mn-lt"/>
                </a:rPr>
                <a:t>倒坐三角垫屈腿仰卧起坐</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655445"/>
            <a:ext cx="5107316" cy="2785379"/>
            <a:chOff x="6492501" y="4126560"/>
            <a:chExt cx="4609044" cy="2785379"/>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785379"/>
              <a:chOff x="3216573" y="364103"/>
              <a:chExt cx="2783087" cy="2009690"/>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741614"/>
                <a:ext cx="2783087" cy="163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①</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注意是屈腿仰卧起坐，目的是为了避免个案在起的过程中出现身体代偿；</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②</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在辅助过程中，训练人员注意个案脚步姿势维持，避免脚部过多伸直</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r>
                  <a:rPr lang="zh-CN" altLang="zh-CN" sz="1600" dirty="0">
                    <a:ea typeface="宋体" panose="02010600030101010101" pitchFamily="2" charset="-122"/>
                    <a:cs typeface="Times New Roman" panose="02020603050405020304" pitchFamily="18" charset="0"/>
                  </a:rPr>
                  <a:t>③根据个案能力现状及配合情况合理适量安排训练数量。</a:t>
                </a:r>
                <a:endParaRPr lang="zh-CN" altLang="en-US" sz="1100" dirty="0">
                  <a:solidFill>
                    <a:schemeClr val="tx1">
                      <a:lumMod val="75000"/>
                      <a:lumOff val="25000"/>
                    </a:schemeClr>
                  </a:solidFill>
                  <a:latin typeface="+mn-lt"/>
                  <a:ea typeface="+mn-ea"/>
                  <a:cs typeface="+mn-ea"/>
                  <a:sym typeface="+mn-lt"/>
                </a:endParaRPr>
              </a:p>
            </p:txBody>
          </p:sp>
        </p:grpSp>
      </p:grpSp>
      <p:pic>
        <p:nvPicPr>
          <p:cNvPr id="5" name="图片 4"/>
          <p:cNvPicPr>
            <a:picLocks noChangeAspect="1"/>
          </p:cNvPicPr>
          <p:nvPr/>
        </p:nvPicPr>
        <p:blipFill>
          <a:blip r:embed="rId1"/>
          <a:stretch>
            <a:fillRect/>
          </a:stretch>
        </p:blipFill>
        <p:spPr>
          <a:xfrm>
            <a:off x="1322598" y="2944394"/>
            <a:ext cx="4497312" cy="3279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536665" y="1750383"/>
            <a:ext cx="3980239" cy="4095898"/>
            <a:chOff x="7560757" y="1769621"/>
            <a:chExt cx="3980239" cy="4095898"/>
          </a:xfrm>
        </p:grpSpPr>
        <p:sp>
          <p:nvSpPr>
            <p:cNvPr id="7" name="TextBox 39"/>
            <p:cNvSpPr txBox="1"/>
            <p:nvPr/>
          </p:nvSpPr>
          <p:spPr>
            <a:xfrm>
              <a:off x="7560757" y="1769621"/>
              <a:ext cx="3279284" cy="630455"/>
            </a:xfrm>
            <a:prstGeom prst="rect">
              <a:avLst/>
            </a:prstGeom>
            <a:noFill/>
          </p:spPr>
          <p:txBody>
            <a:bodyPr wrap="square" lIns="136790" tIns="68395" rIns="136790" bIns="68395" rtlCol="0">
              <a:spAutoFit/>
            </a:bodyPr>
            <a:lstStyle/>
            <a:p>
              <a:pPr defTabSz="914400">
                <a:defRPr/>
              </a:pPr>
              <a:r>
                <a:rPr lang="zh-CN" altLang="en-US" sz="3200" kern="0" dirty="0">
                  <a:solidFill>
                    <a:schemeClr val="tx1">
                      <a:lumMod val="75000"/>
                    </a:schemeClr>
                  </a:solidFill>
                  <a:cs typeface="+mn-ea"/>
                  <a:sym typeface="+mn-lt"/>
                </a:rPr>
                <a:t>训练项目</a:t>
              </a:r>
              <a:endParaRPr lang="zh-CN" altLang="en-US" sz="3200" kern="0" dirty="0">
                <a:solidFill>
                  <a:schemeClr val="tx1">
                    <a:lumMod val="75000"/>
                  </a:schemeClr>
                </a:solidFill>
                <a:cs typeface="+mn-ea"/>
                <a:sym typeface="+mn-lt"/>
              </a:endParaRPr>
            </a:p>
          </p:txBody>
        </p:sp>
        <p:sp>
          <p:nvSpPr>
            <p:cNvPr id="8" name="矩形 7"/>
            <p:cNvSpPr>
              <a:spLocks noChangeArrowheads="1"/>
            </p:cNvSpPr>
            <p:nvPr/>
          </p:nvSpPr>
          <p:spPr bwMode="auto">
            <a:xfrm>
              <a:off x="7560757" y="2528376"/>
              <a:ext cx="3980239" cy="333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6790" tIns="68395" rIns="136790" bIns="68395">
              <a:spAutoFit/>
            </a:bodyPr>
            <a:lstStyle/>
            <a:p>
              <a:pPr marL="0" indent="0" defTabSz="866140">
                <a:lnSpc>
                  <a:spcPct val="200000"/>
                </a:lnSpc>
                <a:buNone/>
                <a:defRPr/>
              </a:pPr>
              <a:r>
                <a:rPr lang="en-US" altLang="zh-CN" sz="1600" dirty="0">
                  <a:solidFill>
                    <a:schemeClr val="tx1">
                      <a:lumMod val="75000"/>
                      <a:lumOff val="25000"/>
                    </a:schemeClr>
                  </a:solidFill>
                  <a:cs typeface="+mn-ea"/>
                  <a:sym typeface="+mn-lt"/>
                </a:rPr>
                <a:t>1.</a:t>
              </a:r>
              <a:r>
                <a:rPr lang="zh-CN" altLang="en-US" sz="1600" dirty="0">
                  <a:solidFill>
                    <a:schemeClr val="tx1">
                      <a:lumMod val="75000"/>
                      <a:lumOff val="25000"/>
                    </a:schemeClr>
                  </a:solidFill>
                  <a:cs typeface="+mn-ea"/>
                  <a:sym typeface="+mn-lt"/>
                </a:rPr>
                <a:t>双手扶</a:t>
              </a:r>
              <a:r>
                <a:rPr lang="en-US" altLang="zh-CN" sz="1600" dirty="0">
                  <a:solidFill>
                    <a:schemeClr val="tx1">
                      <a:lumMod val="75000"/>
                      <a:lumOff val="25000"/>
                    </a:schemeClr>
                  </a:solidFill>
                  <a:cs typeface="+mn-ea"/>
                  <a:sym typeface="+mn-lt"/>
                </a:rPr>
                <a:t>TB</a:t>
              </a:r>
              <a:r>
                <a:rPr lang="zh-CN" altLang="en-US" sz="1600" dirty="0">
                  <a:solidFill>
                    <a:schemeClr val="tx1">
                      <a:lumMod val="75000"/>
                      <a:lumOff val="25000"/>
                    </a:schemeClr>
                  </a:solidFill>
                  <a:cs typeface="+mn-ea"/>
                  <a:sym typeface="+mn-lt"/>
                </a:rPr>
                <a:t>架跪坐跪立起（加数数训练）</a:t>
              </a:r>
              <a:endParaRPr lang="en-US" altLang="zh-CN" sz="1600" spc="100" dirty="0">
                <a:solidFill>
                  <a:srgbClr val="FFFFFF">
                    <a:lumMod val="50000"/>
                  </a:srgbClr>
                </a:solidFill>
                <a:cs typeface="+mn-ea"/>
                <a:sym typeface="+mn-lt"/>
              </a:endParaRPr>
            </a:p>
            <a:p>
              <a:pPr>
                <a:lnSpc>
                  <a:spcPct val="200000"/>
                </a:lnSpc>
              </a:pPr>
              <a:r>
                <a:rPr lang="en-US" altLang="zh-CN" sz="1600" dirty="0">
                  <a:solidFill>
                    <a:schemeClr val="tx1">
                      <a:lumMod val="75000"/>
                      <a:lumOff val="25000"/>
                    </a:schemeClr>
                  </a:solidFill>
                  <a:cs typeface="+mn-ea"/>
                  <a:sym typeface="+mn-lt"/>
                </a:rPr>
                <a:t>2.</a:t>
              </a:r>
              <a:r>
                <a:rPr lang="zh-CN" altLang="en-US" sz="1600" dirty="0">
                  <a:solidFill>
                    <a:schemeClr val="tx1">
                      <a:lumMod val="75000"/>
                      <a:lumOff val="25000"/>
                    </a:schemeClr>
                  </a:solidFill>
                  <a:cs typeface="+mn-ea"/>
                  <a:sym typeface="+mn-lt"/>
                </a:rPr>
                <a:t>双手推</a:t>
              </a:r>
              <a:r>
                <a:rPr lang="en-US" altLang="zh-CN" sz="1600" dirty="0">
                  <a:solidFill>
                    <a:schemeClr val="tx1">
                      <a:lumMod val="75000"/>
                      <a:lumOff val="25000"/>
                    </a:schemeClr>
                  </a:solidFill>
                  <a:cs typeface="+mn-ea"/>
                  <a:sym typeface="+mn-lt"/>
                </a:rPr>
                <a:t>TB</a:t>
              </a:r>
              <a:r>
                <a:rPr lang="zh-CN" altLang="en-US" sz="1600" dirty="0">
                  <a:solidFill>
                    <a:schemeClr val="tx1">
                      <a:lumMod val="75000"/>
                      <a:lumOff val="25000"/>
                    </a:schemeClr>
                  </a:solidFill>
                  <a:cs typeface="+mn-ea"/>
                  <a:sym typeface="+mn-lt"/>
                </a:rPr>
                <a:t>架向前跪走</a:t>
              </a:r>
              <a:endParaRPr lang="en-US" altLang="zh-CN" sz="1600" dirty="0">
                <a:solidFill>
                  <a:schemeClr val="tx1">
                    <a:lumMod val="75000"/>
                    <a:lumOff val="25000"/>
                  </a:schemeClr>
                </a:solidFill>
                <a:cs typeface="+mn-ea"/>
                <a:sym typeface="+mn-lt"/>
              </a:endParaRPr>
            </a:p>
            <a:p>
              <a:pPr>
                <a:lnSpc>
                  <a:spcPct val="200000"/>
                </a:lnSpc>
              </a:pPr>
              <a:r>
                <a:rPr lang="en-US" altLang="zh-CN" sz="1600" dirty="0">
                  <a:solidFill>
                    <a:schemeClr val="tx1">
                      <a:lumMod val="75000"/>
                      <a:lumOff val="25000"/>
                    </a:schemeClr>
                  </a:solidFill>
                  <a:cs typeface="+mn-ea"/>
                  <a:sym typeface="+mn-lt"/>
                </a:rPr>
                <a:t>3.</a:t>
              </a:r>
              <a:r>
                <a:rPr lang="zh-CN" altLang="en-US" sz="1600" dirty="0">
                  <a:solidFill>
                    <a:schemeClr val="tx1">
                      <a:lumMod val="75000"/>
                      <a:lumOff val="25000"/>
                    </a:schemeClr>
                  </a:solidFill>
                  <a:cs typeface="+mn-ea"/>
                  <a:sym typeface="+mn-lt"/>
                </a:rPr>
                <a:t>双腿向前伸直蹬</a:t>
              </a:r>
              <a:r>
                <a:rPr lang="en-US" altLang="zh-CN" sz="1600" dirty="0">
                  <a:solidFill>
                    <a:schemeClr val="tx1">
                      <a:lumMod val="75000"/>
                      <a:lumOff val="25000"/>
                    </a:schemeClr>
                  </a:solidFill>
                  <a:cs typeface="+mn-ea"/>
                  <a:sym typeface="+mn-lt"/>
                </a:rPr>
                <a:t>TB</a:t>
              </a:r>
              <a:r>
                <a:rPr lang="zh-CN" altLang="en-US" sz="1600" dirty="0">
                  <a:solidFill>
                    <a:schemeClr val="tx1">
                      <a:lumMod val="75000"/>
                      <a:lumOff val="25000"/>
                    </a:schemeClr>
                  </a:solidFill>
                  <a:cs typeface="+mn-ea"/>
                  <a:sym typeface="+mn-lt"/>
                </a:rPr>
                <a:t>架</a:t>
              </a:r>
              <a:endParaRPr lang="en-US" altLang="zh-CN" sz="1600" dirty="0">
                <a:solidFill>
                  <a:schemeClr val="tx1">
                    <a:lumMod val="75000"/>
                    <a:lumOff val="25000"/>
                  </a:schemeClr>
                </a:solidFill>
                <a:cs typeface="+mn-ea"/>
                <a:sym typeface="+mn-lt"/>
              </a:endParaRPr>
            </a:p>
            <a:p>
              <a:pPr marL="0" indent="0" defTabSz="866140">
                <a:lnSpc>
                  <a:spcPct val="200000"/>
                </a:lnSpc>
                <a:buNone/>
                <a:defRPr/>
              </a:pPr>
              <a:r>
                <a:rPr lang="en-US" altLang="zh-CN" sz="1600" dirty="0">
                  <a:solidFill>
                    <a:schemeClr val="tx1">
                      <a:lumMod val="75000"/>
                      <a:lumOff val="25000"/>
                    </a:schemeClr>
                  </a:solidFill>
                  <a:cs typeface="+mn-ea"/>
                  <a:sym typeface="+mn-lt"/>
                </a:rPr>
                <a:t>4.</a:t>
              </a:r>
              <a:r>
                <a:rPr lang="zh-CN" altLang="en-US" sz="1600" dirty="0">
                  <a:solidFill>
                    <a:schemeClr val="tx1">
                      <a:lumMod val="75000"/>
                      <a:lumOff val="25000"/>
                    </a:schemeClr>
                  </a:solidFill>
                  <a:cs typeface="+mn-ea"/>
                  <a:sym typeface="+mn-lt"/>
                </a:rPr>
                <a:t>扶</a:t>
              </a:r>
              <a:r>
                <a:rPr lang="en-US" altLang="zh-CN" sz="1600" dirty="0">
                  <a:solidFill>
                    <a:schemeClr val="tx1">
                      <a:lumMod val="75000"/>
                      <a:lumOff val="25000"/>
                    </a:schemeClr>
                  </a:solidFill>
                  <a:cs typeface="+mn-ea"/>
                  <a:sym typeface="+mn-lt"/>
                </a:rPr>
                <a:t>TB</a:t>
              </a:r>
              <a:r>
                <a:rPr lang="zh-CN" altLang="en-US" sz="1600" dirty="0">
                  <a:solidFill>
                    <a:schemeClr val="tx1">
                      <a:lumMod val="75000"/>
                      <a:lumOff val="25000"/>
                    </a:schemeClr>
                  </a:solidFill>
                  <a:cs typeface="+mn-ea"/>
                  <a:sym typeface="+mn-lt"/>
                </a:rPr>
                <a:t>架站立交替拍手（加区分左右）</a:t>
              </a:r>
              <a:endParaRPr lang="en-US" altLang="zh-CN" sz="1600" dirty="0">
                <a:solidFill>
                  <a:schemeClr val="tx1">
                    <a:lumMod val="75000"/>
                    <a:lumOff val="25000"/>
                  </a:schemeClr>
                </a:solidFill>
                <a:cs typeface="+mn-ea"/>
                <a:sym typeface="+mn-lt"/>
              </a:endParaRPr>
            </a:p>
            <a:p>
              <a:pPr marL="0" indent="0" defTabSz="866140">
                <a:lnSpc>
                  <a:spcPct val="200000"/>
                </a:lnSpc>
                <a:buNone/>
                <a:defRPr/>
              </a:pPr>
              <a:r>
                <a:rPr lang="en-US" altLang="zh-CN" sz="1600" dirty="0">
                  <a:solidFill>
                    <a:schemeClr val="tx1">
                      <a:lumMod val="75000"/>
                      <a:lumOff val="25000"/>
                    </a:schemeClr>
                  </a:solidFill>
                  <a:cs typeface="+mn-ea"/>
                  <a:sym typeface="+mn-lt"/>
                </a:rPr>
                <a:t>5.</a:t>
              </a:r>
              <a:r>
                <a:rPr lang="zh-CN" altLang="en-US" sz="1600" dirty="0">
                  <a:solidFill>
                    <a:schemeClr val="tx1">
                      <a:lumMod val="75000"/>
                      <a:lumOff val="25000"/>
                    </a:schemeClr>
                  </a:solidFill>
                  <a:cs typeface="+mn-ea"/>
                  <a:sym typeface="+mn-lt"/>
                </a:rPr>
                <a:t>跨坐滚筒左右侧身取物（加颜色辨认）</a:t>
              </a:r>
              <a:endParaRPr lang="en-US" altLang="zh-CN" sz="1600" dirty="0">
                <a:solidFill>
                  <a:schemeClr val="tx1">
                    <a:lumMod val="75000"/>
                    <a:lumOff val="25000"/>
                  </a:schemeClr>
                </a:solidFill>
                <a:cs typeface="+mn-ea"/>
                <a:sym typeface="+mn-lt"/>
              </a:endParaRPr>
            </a:p>
            <a:p>
              <a:pPr defTabSz="866140">
                <a:lnSpc>
                  <a:spcPct val="200000"/>
                </a:lnSpc>
                <a:defRPr/>
              </a:pPr>
              <a:r>
                <a:rPr lang="en-US" altLang="zh-CN" sz="1600" dirty="0">
                  <a:solidFill>
                    <a:schemeClr val="tx1">
                      <a:lumMod val="75000"/>
                      <a:lumOff val="25000"/>
                    </a:schemeClr>
                  </a:solidFill>
                  <a:cs typeface="+mn-ea"/>
                  <a:sym typeface="+mn-lt"/>
                </a:rPr>
                <a:t>6.</a:t>
              </a:r>
              <a:r>
                <a:rPr lang="zh-CN" altLang="en-US" sz="1600" dirty="0">
                  <a:solidFill>
                    <a:schemeClr val="tx1">
                      <a:lumMod val="75000"/>
                      <a:lumOff val="25000"/>
                    </a:schemeClr>
                  </a:solidFill>
                  <a:cs typeface="+mn-ea"/>
                  <a:sym typeface="+mn-lt"/>
                </a:rPr>
                <a:t>倒坐三角垫屈腿仰卧起坐</a:t>
              </a:r>
              <a:endParaRPr lang="zh-CN" altLang="en-US" sz="1600" dirty="0">
                <a:solidFill>
                  <a:schemeClr val="tx1">
                    <a:lumMod val="75000"/>
                    <a:lumOff val="25000"/>
                  </a:schemeClr>
                </a:solidFill>
                <a:cs typeface="+mn-ea"/>
                <a:sym typeface="+mn-lt"/>
              </a:endParaRPr>
            </a:p>
            <a:p>
              <a:pPr>
                <a:lnSpc>
                  <a:spcPct val="150000"/>
                </a:lnSpc>
              </a:pPr>
              <a:endParaRPr lang="en-US" altLang="zh-CN" sz="1200" spc="100" dirty="0">
                <a:solidFill>
                  <a:srgbClr val="FFFFFF">
                    <a:lumMod val="50000"/>
                  </a:srgbClr>
                </a:solidFill>
                <a:cs typeface="+mn-ea"/>
                <a:sym typeface="+mn-lt"/>
              </a:endParaRPr>
            </a:p>
          </p:txBody>
        </p:sp>
      </p:grpSp>
      <p:grpSp>
        <p:nvGrpSpPr>
          <p:cNvPr id="2" name="组合 1"/>
          <p:cNvGrpSpPr/>
          <p:nvPr/>
        </p:nvGrpSpPr>
        <p:grpSpPr>
          <a:xfrm>
            <a:off x="978941" y="1610520"/>
            <a:ext cx="5956869" cy="4489922"/>
            <a:chOff x="978941" y="1610520"/>
            <a:chExt cx="5956869" cy="4489922"/>
          </a:xfrm>
        </p:grpSpPr>
        <p:cxnSp>
          <p:nvCxnSpPr>
            <p:cNvPr id="4" name="直接连接符 3"/>
            <p:cNvCxnSpPr/>
            <p:nvPr/>
          </p:nvCxnSpPr>
          <p:spPr>
            <a:xfrm>
              <a:off x="3063138" y="2145562"/>
              <a:ext cx="455931" cy="3363349"/>
            </a:xfrm>
            <a:prstGeom prst="line">
              <a:avLst/>
            </a:prstGeom>
            <a:noFill/>
            <a:ln w="6350" cap="flat" cmpd="sng" algn="ctr">
              <a:solidFill>
                <a:schemeClr val="bg1">
                  <a:lumMod val="50000"/>
                </a:schemeClr>
              </a:solidFill>
              <a:prstDash val="solid"/>
            </a:ln>
            <a:effectLst/>
          </p:spPr>
        </p:cxnSp>
        <p:cxnSp>
          <p:nvCxnSpPr>
            <p:cNvPr id="5" name="直接连接符 4"/>
            <p:cNvCxnSpPr/>
            <p:nvPr/>
          </p:nvCxnSpPr>
          <p:spPr>
            <a:xfrm flipV="1">
              <a:off x="1706911" y="4411463"/>
              <a:ext cx="4236890" cy="152406"/>
            </a:xfrm>
            <a:prstGeom prst="line">
              <a:avLst/>
            </a:prstGeom>
            <a:noFill/>
            <a:ln w="6350" cap="flat" cmpd="sng" algn="ctr">
              <a:solidFill>
                <a:schemeClr val="bg1">
                  <a:lumMod val="50000"/>
                </a:schemeClr>
              </a:solidFill>
              <a:prstDash val="solid"/>
            </a:ln>
            <a:effectLst/>
          </p:spPr>
        </p:cxnSp>
        <p:sp>
          <p:nvSpPr>
            <p:cNvPr id="6" name="任意多边形 38"/>
            <p:cNvSpPr/>
            <p:nvPr/>
          </p:nvSpPr>
          <p:spPr>
            <a:xfrm>
              <a:off x="2024959" y="2362912"/>
              <a:ext cx="3918843" cy="2960997"/>
            </a:xfrm>
            <a:custGeom>
              <a:avLst/>
              <a:gdLst>
                <a:gd name="connsiteX0" fmla="*/ 0 w 3381829"/>
                <a:gd name="connsiteY0" fmla="*/ 1814286 h 2554514"/>
                <a:gd name="connsiteX1" fmla="*/ 1059543 w 3381829"/>
                <a:gd name="connsiteY1" fmla="*/ 0 h 2554514"/>
                <a:gd name="connsiteX2" fmla="*/ 3251200 w 3381829"/>
                <a:gd name="connsiteY2" fmla="*/ 246743 h 2554514"/>
                <a:gd name="connsiteX3" fmla="*/ 3381829 w 3381829"/>
                <a:gd name="connsiteY3" fmla="*/ 2148114 h 2554514"/>
                <a:gd name="connsiteX4" fmla="*/ 1335315 w 3381829"/>
                <a:gd name="connsiteY4" fmla="*/ 2554514 h 2554514"/>
                <a:gd name="connsiteX5" fmla="*/ 0 w 3381829"/>
                <a:gd name="connsiteY5" fmla="*/ 1814286 h 25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829" h="2554514">
                  <a:moveTo>
                    <a:pt x="0" y="1814286"/>
                  </a:moveTo>
                  <a:lnTo>
                    <a:pt x="1059543" y="0"/>
                  </a:lnTo>
                  <a:lnTo>
                    <a:pt x="3251200" y="246743"/>
                  </a:lnTo>
                  <a:lnTo>
                    <a:pt x="3381829" y="2148114"/>
                  </a:lnTo>
                  <a:lnTo>
                    <a:pt x="1335315" y="2554514"/>
                  </a:lnTo>
                  <a:lnTo>
                    <a:pt x="0" y="1814286"/>
                  </a:lnTo>
                  <a:close/>
                </a:path>
              </a:pathLst>
            </a:custGeom>
            <a:noFill/>
            <a:ln w="6350" cap="flat" cmpd="sng" algn="ctr">
              <a:solidFill>
                <a:srgbClr val="669455"/>
              </a:solidFill>
              <a:prstDash val="solid"/>
            </a:ln>
            <a:effectLst/>
          </p:spPr>
          <p:txBody>
            <a:bodyPr rtlCol="0" anchor="ctr"/>
            <a:lstStyle/>
            <a:p>
              <a:pPr algn="ctr" defTabSz="914400">
                <a:defRPr/>
              </a:pPr>
              <a:endParaRPr lang="zh-CN" altLang="en-US" sz="1400" kern="0">
                <a:solidFill>
                  <a:sysClr val="window" lastClr="FFFFFF"/>
                </a:solidFill>
                <a:cs typeface="+mn-ea"/>
                <a:sym typeface="+mn-lt"/>
              </a:endParaRPr>
            </a:p>
          </p:txBody>
        </p:sp>
        <p:sp>
          <p:nvSpPr>
            <p:cNvPr id="23" name="椭圆 22"/>
            <p:cNvSpPr/>
            <p:nvPr/>
          </p:nvSpPr>
          <p:spPr>
            <a:xfrm>
              <a:off x="978941" y="3862469"/>
              <a:ext cx="1429440" cy="1429586"/>
            </a:xfrm>
            <a:prstGeom prst="ellipse">
              <a:avLst/>
            </a:prstGeom>
            <a:solidFill>
              <a:srgbClr val="669455"/>
            </a:solidFill>
            <a:ln w="7938" cap="flat">
              <a:noFill/>
              <a:prstDash val="solid"/>
              <a:miter lim="800000"/>
            </a:ln>
            <a:effectLst/>
          </p:spPr>
          <p:txBody>
            <a:bodyPr vert="horz" wrap="square" lIns="91419" tIns="45709" rIns="91419" bIns="45709" numCol="1" anchor="t" anchorCtr="0" compatLnSpc="1"/>
            <a:lstStyle/>
            <a:p>
              <a:pPr defTabSz="914400">
                <a:defRPr/>
              </a:pPr>
              <a:endParaRPr lang="zh-CN" altLang="en-US" sz="1400" kern="0">
                <a:solidFill>
                  <a:sysClr val="windowText" lastClr="000000"/>
                </a:solidFill>
                <a:cs typeface="+mn-ea"/>
                <a:sym typeface="+mn-lt"/>
              </a:endParaRPr>
            </a:p>
          </p:txBody>
        </p:sp>
        <p:sp>
          <p:nvSpPr>
            <p:cNvPr id="21" name="椭圆 20"/>
            <p:cNvSpPr/>
            <p:nvPr/>
          </p:nvSpPr>
          <p:spPr>
            <a:xfrm>
              <a:off x="5138120" y="1610520"/>
              <a:ext cx="1707363" cy="1707535"/>
            </a:xfrm>
            <a:prstGeom prst="ellipse">
              <a:avLst/>
            </a:prstGeom>
            <a:solidFill>
              <a:srgbClr val="DDE2B7"/>
            </a:solidFill>
            <a:ln w="7938" cap="flat">
              <a:noFill/>
              <a:prstDash val="solid"/>
              <a:miter lim="800000"/>
            </a:ln>
            <a:effectLst/>
          </p:spPr>
          <p:txBody>
            <a:bodyPr vert="horz" wrap="square" lIns="91419" tIns="45709" rIns="91419" bIns="45709" numCol="1" anchor="t" anchorCtr="0" compatLnSpc="1"/>
            <a:lstStyle/>
            <a:p>
              <a:pPr defTabSz="914400">
                <a:defRPr/>
              </a:pPr>
              <a:endParaRPr lang="zh-CN" altLang="en-US" sz="1400" kern="0">
                <a:solidFill>
                  <a:sysClr val="windowText" lastClr="000000"/>
                </a:solidFill>
                <a:cs typeface="+mn-ea"/>
                <a:sym typeface="+mn-lt"/>
              </a:endParaRPr>
            </a:p>
          </p:txBody>
        </p:sp>
        <p:grpSp>
          <p:nvGrpSpPr>
            <p:cNvPr id="12" name="组合 11"/>
            <p:cNvGrpSpPr/>
            <p:nvPr/>
          </p:nvGrpSpPr>
          <p:grpSpPr>
            <a:xfrm>
              <a:off x="5598145" y="4258108"/>
              <a:ext cx="1337665" cy="1337801"/>
              <a:chOff x="5708358" y="4756533"/>
              <a:chExt cx="1727131" cy="1727306"/>
            </a:xfrm>
          </p:grpSpPr>
          <p:sp>
            <p:nvSpPr>
              <p:cNvPr id="19" name="椭圆 18"/>
              <p:cNvSpPr/>
              <p:nvPr/>
            </p:nvSpPr>
            <p:spPr>
              <a:xfrm>
                <a:off x="5708358" y="4756533"/>
                <a:ext cx="1727131" cy="1727306"/>
              </a:xfrm>
              <a:prstGeom prst="ellipse">
                <a:avLst/>
              </a:prstGeom>
              <a:solidFill>
                <a:srgbClr val="669455"/>
              </a:solidFill>
              <a:ln w="7938" cap="flat">
                <a:noFill/>
                <a:prstDash val="solid"/>
                <a:miter lim="800000"/>
              </a:ln>
              <a:effectLst/>
            </p:spPr>
            <p:txBody>
              <a:bodyPr vert="horz" wrap="square" lIns="91419" tIns="45709" rIns="91419" bIns="45709" numCol="1" anchor="t" anchorCtr="0" compatLnSpc="1"/>
              <a:lstStyle/>
              <a:p>
                <a:pPr defTabSz="914400">
                  <a:defRPr/>
                </a:pPr>
                <a:endParaRPr lang="zh-CN" altLang="en-US" sz="1400" kern="0">
                  <a:solidFill>
                    <a:sysClr val="windowText" lastClr="000000"/>
                  </a:solidFill>
                  <a:cs typeface="+mn-ea"/>
                  <a:sym typeface="+mn-lt"/>
                </a:endParaRPr>
              </a:p>
            </p:txBody>
          </p:sp>
          <p:sp>
            <p:nvSpPr>
              <p:cNvPr id="20" name="TextBox 54"/>
              <p:cNvSpPr txBox="1"/>
              <p:nvPr/>
            </p:nvSpPr>
            <p:spPr>
              <a:xfrm>
                <a:off x="6460250" y="5351029"/>
                <a:ext cx="238515" cy="556341"/>
              </a:xfrm>
              <a:prstGeom prst="rect">
                <a:avLst/>
              </a:prstGeom>
              <a:noFill/>
            </p:spPr>
            <p:txBody>
              <a:bodyPr wrap="none" rtlCol="0">
                <a:spAutoFit/>
              </a:bodyPr>
              <a:lstStyle/>
              <a:p>
                <a:pPr algn="ctr" defTabSz="914400">
                  <a:defRPr/>
                </a:pPr>
                <a:endParaRPr lang="zh-CN" altLang="en-US" sz="2200" kern="0" dirty="0">
                  <a:solidFill>
                    <a:sysClr val="window" lastClr="FFFFFF"/>
                  </a:solidFill>
                  <a:effectLst>
                    <a:outerShdw blurRad="38100" dist="38100" dir="2700000" algn="tl">
                      <a:srgbClr val="000000">
                        <a:alpha val="43137"/>
                      </a:srgbClr>
                    </a:outerShdw>
                  </a:effectLst>
                  <a:cs typeface="+mn-ea"/>
                  <a:sym typeface="+mn-lt"/>
                </a:endParaRPr>
              </a:p>
            </p:txBody>
          </p:sp>
        </p:grpSp>
        <p:grpSp>
          <p:nvGrpSpPr>
            <p:cNvPr id="13" name="组合 12"/>
            <p:cNvGrpSpPr/>
            <p:nvPr/>
          </p:nvGrpSpPr>
          <p:grpSpPr>
            <a:xfrm>
              <a:off x="2982048" y="4955372"/>
              <a:ext cx="1144956" cy="1145070"/>
              <a:chOff x="2835960" y="5544849"/>
              <a:chExt cx="1478312" cy="1478461"/>
            </a:xfrm>
          </p:grpSpPr>
          <p:sp>
            <p:nvSpPr>
              <p:cNvPr id="17" name="椭圆 16"/>
              <p:cNvSpPr/>
              <p:nvPr/>
            </p:nvSpPr>
            <p:spPr>
              <a:xfrm>
                <a:off x="2835960" y="5544849"/>
                <a:ext cx="1478312" cy="1478461"/>
              </a:xfrm>
              <a:prstGeom prst="ellipse">
                <a:avLst/>
              </a:prstGeom>
              <a:solidFill>
                <a:srgbClr val="DDE2B7"/>
              </a:solidFill>
              <a:ln w="7938" cap="flat">
                <a:noFill/>
                <a:prstDash val="solid"/>
                <a:miter lim="800000"/>
              </a:ln>
              <a:effectLst/>
            </p:spPr>
            <p:txBody>
              <a:bodyPr vert="horz" wrap="square" lIns="91419" tIns="45709" rIns="91419" bIns="45709" numCol="1" anchor="t" anchorCtr="0" compatLnSpc="1"/>
              <a:lstStyle/>
              <a:p>
                <a:pPr defTabSz="914400">
                  <a:defRPr/>
                </a:pPr>
                <a:endParaRPr lang="zh-CN" altLang="en-US" sz="1400" kern="0">
                  <a:solidFill>
                    <a:sysClr val="windowText" lastClr="000000"/>
                  </a:solidFill>
                  <a:cs typeface="+mn-ea"/>
                  <a:sym typeface="+mn-lt"/>
                </a:endParaRPr>
              </a:p>
            </p:txBody>
          </p:sp>
          <p:sp>
            <p:nvSpPr>
              <p:cNvPr id="18" name="TextBox 59"/>
              <p:cNvSpPr txBox="1"/>
              <p:nvPr/>
            </p:nvSpPr>
            <p:spPr>
              <a:xfrm>
                <a:off x="3455859" y="5979558"/>
                <a:ext cx="238514" cy="556341"/>
              </a:xfrm>
              <a:prstGeom prst="rect">
                <a:avLst/>
              </a:prstGeom>
              <a:noFill/>
            </p:spPr>
            <p:txBody>
              <a:bodyPr wrap="none" rtlCol="0">
                <a:spAutoFit/>
              </a:bodyPr>
              <a:lstStyle/>
              <a:p>
                <a:pPr algn="ctr" defTabSz="914400">
                  <a:defRPr/>
                </a:pPr>
                <a:endParaRPr lang="zh-CN" altLang="en-US" sz="2200" kern="0" dirty="0">
                  <a:solidFill>
                    <a:sysClr val="window" lastClr="FFFFFF"/>
                  </a:solidFill>
                  <a:effectLst>
                    <a:outerShdw blurRad="38100" dist="38100" dir="2700000" algn="tl">
                      <a:srgbClr val="000000">
                        <a:alpha val="43137"/>
                      </a:srgbClr>
                    </a:outerShdw>
                  </a:effectLst>
                  <a:cs typeface="+mn-ea"/>
                  <a:sym typeface="+mn-lt"/>
                </a:endParaRPr>
              </a:p>
            </p:txBody>
          </p:sp>
        </p:grpSp>
        <p:grpSp>
          <p:nvGrpSpPr>
            <p:cNvPr id="14" name="组合 13"/>
            <p:cNvGrpSpPr/>
            <p:nvPr/>
          </p:nvGrpSpPr>
          <p:grpSpPr>
            <a:xfrm>
              <a:off x="2629340" y="1711723"/>
              <a:ext cx="867593" cy="867682"/>
              <a:chOff x="2472118" y="1986998"/>
              <a:chExt cx="1120195" cy="1120310"/>
            </a:xfrm>
          </p:grpSpPr>
          <p:sp>
            <p:nvSpPr>
              <p:cNvPr id="15" name="椭圆 14"/>
              <p:cNvSpPr/>
              <p:nvPr/>
            </p:nvSpPr>
            <p:spPr>
              <a:xfrm>
                <a:off x="2472118" y="1986998"/>
                <a:ext cx="1120195" cy="1120310"/>
              </a:xfrm>
              <a:prstGeom prst="ellipse">
                <a:avLst/>
              </a:prstGeom>
              <a:solidFill>
                <a:srgbClr val="DDE2B7"/>
              </a:solidFill>
              <a:ln w="7938" cap="flat">
                <a:noFill/>
                <a:prstDash val="solid"/>
                <a:miter lim="800000"/>
              </a:ln>
              <a:effectLst/>
            </p:spPr>
            <p:txBody>
              <a:bodyPr vert="horz" wrap="square" lIns="91419" tIns="45709" rIns="91419" bIns="45709" numCol="1" anchor="t" anchorCtr="0" compatLnSpc="1"/>
              <a:lstStyle/>
              <a:p>
                <a:pPr defTabSz="914400">
                  <a:defRPr/>
                </a:pPr>
                <a:endParaRPr lang="zh-CN" altLang="en-US" sz="1400" kern="0">
                  <a:solidFill>
                    <a:sysClr val="windowText" lastClr="000000"/>
                  </a:solidFill>
                  <a:cs typeface="+mn-ea"/>
                  <a:sym typeface="+mn-lt"/>
                </a:endParaRPr>
              </a:p>
            </p:txBody>
          </p:sp>
          <p:sp>
            <p:nvSpPr>
              <p:cNvPr id="16" name="TextBox 64"/>
              <p:cNvSpPr txBox="1"/>
              <p:nvPr/>
            </p:nvSpPr>
            <p:spPr>
              <a:xfrm>
                <a:off x="2908478" y="2297035"/>
                <a:ext cx="238516" cy="476864"/>
              </a:xfrm>
              <a:prstGeom prst="rect">
                <a:avLst/>
              </a:prstGeom>
              <a:noFill/>
            </p:spPr>
            <p:txBody>
              <a:bodyPr wrap="none" rtlCol="0">
                <a:spAutoFit/>
              </a:bodyPr>
              <a:lstStyle/>
              <a:p>
                <a:pPr algn="ctr" defTabSz="914400">
                  <a:defRPr/>
                </a:pPr>
                <a:endParaRPr lang="zh-CN" altLang="en-US" kern="0" dirty="0">
                  <a:solidFill>
                    <a:sysClr val="window" lastClr="FFFFFF"/>
                  </a:solidFill>
                  <a:effectLst>
                    <a:outerShdw blurRad="38100" dist="38100" dir="2700000" algn="tl">
                      <a:srgbClr val="000000">
                        <a:alpha val="43137"/>
                      </a:srgbClr>
                    </a:outerShdw>
                  </a:effectLst>
                  <a:cs typeface="+mn-ea"/>
                  <a:sym typeface="+mn-lt"/>
                </a:endParaRPr>
              </a:p>
            </p:txBody>
          </p:sp>
        </p:grpSp>
      </p:grpSp>
      <p:sp>
        <p:nvSpPr>
          <p:cNvPr id="27"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3208"/>
            <a:ext cx="12192000" cy="6912008"/>
            <a:chOff x="0" y="-3208"/>
            <a:chExt cx="12192000" cy="6912008"/>
          </a:xfrm>
        </p:grpSpPr>
        <p:grpSp>
          <p:nvGrpSpPr>
            <p:cNvPr id="28" name="组合 27"/>
            <p:cNvGrpSpPr/>
            <p:nvPr/>
          </p:nvGrpSpPr>
          <p:grpSpPr>
            <a:xfrm>
              <a:off x="6792886" y="0"/>
              <a:ext cx="5399114" cy="6858002"/>
              <a:chOff x="6792886" y="0"/>
              <a:chExt cx="5399114" cy="6858002"/>
            </a:xfrm>
          </p:grpSpPr>
          <p:pic>
            <p:nvPicPr>
              <p:cNvPr id="32" name="图片 31"/>
              <p:cNvPicPr>
                <a:picLocks noChangeAspect="1"/>
              </p:cNvPicPr>
              <p:nvPr/>
            </p:nvPicPr>
            <p:blipFill rotWithShape="1">
              <a:blip r:embed="rId1" cstate="print">
                <a:extLst>
                  <a:ext uri="{28A0092B-C50C-407E-A947-70E740481C1C}">
                    <a14:useLocalDpi xmlns:a14="http://schemas.microsoft.com/office/drawing/2010/main" val="0"/>
                  </a:ext>
                </a:extLst>
              </a:blip>
              <a:srcRect r="47505"/>
              <a:stretch>
                <a:fillRect/>
              </a:stretch>
            </p:blipFill>
            <p:spPr>
              <a:xfrm flipH="1" flipV="1">
                <a:off x="6792886" y="0"/>
                <a:ext cx="5399114" cy="6858000"/>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H="1">
                <a:off x="9017091" y="3683093"/>
                <a:ext cx="3142577" cy="3207241"/>
              </a:xfrm>
              <a:prstGeom prst="rect">
                <a:avLst/>
              </a:prstGeom>
            </p:spPr>
          </p:pic>
        </p:grpSp>
        <p:grpSp>
          <p:nvGrpSpPr>
            <p:cNvPr id="29" name="组合 28"/>
            <p:cNvGrpSpPr/>
            <p:nvPr/>
          </p:nvGrpSpPr>
          <p:grpSpPr>
            <a:xfrm>
              <a:off x="0" y="-3208"/>
              <a:ext cx="5399114" cy="6912008"/>
              <a:chOff x="0" y="-3208"/>
              <a:chExt cx="5399114" cy="6912008"/>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r="47505"/>
              <a:stretch>
                <a:fillRect/>
              </a:stretch>
            </p:blipFill>
            <p:spPr>
              <a:xfrm>
                <a:off x="0" y="0"/>
                <a:ext cx="5399114" cy="6908800"/>
              </a:xfrm>
              <a:prstGeom prst="rect">
                <a:avLst/>
              </a:prstGeom>
            </p:spPr>
          </p:pic>
          <p:pic>
            <p:nvPicPr>
              <p:cNvPr id="31" name="图片 30"/>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V="1">
                <a:off x="35216" y="-35540"/>
                <a:ext cx="3142577" cy="3207241"/>
              </a:xfrm>
              <a:prstGeom prst="rect">
                <a:avLst/>
              </a:prstGeom>
            </p:spPr>
          </p:pic>
        </p:grpSp>
      </p:grpSp>
      <p:sp>
        <p:nvSpPr>
          <p:cNvPr id="8" name="矩形 7"/>
          <p:cNvSpPr/>
          <p:nvPr/>
        </p:nvSpPr>
        <p:spPr>
          <a:xfrm>
            <a:off x="1282700" y="1612900"/>
            <a:ext cx="9563100" cy="3733800"/>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4991877" y="2414530"/>
            <a:ext cx="2208245" cy="480053"/>
          </a:xfrm>
          <a:prstGeom prst="rect">
            <a:avLst/>
          </a:prstGeom>
          <a:solidFill>
            <a:srgbClr val="86B1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300" normalizeH="0" baseline="0" noProof="0" dirty="0">
                <a:ln>
                  <a:noFill/>
                </a:ln>
                <a:solidFill>
                  <a:schemeClr val="bg1"/>
                </a:solidFill>
                <a:effectLst/>
                <a:uLnTx/>
                <a:uFillTx/>
                <a:cs typeface="+mn-ea"/>
                <a:sym typeface="+mn-lt"/>
              </a:rPr>
              <a:t>活动二</a:t>
            </a:r>
            <a:endParaRPr kumimoji="0" lang="zh-CN" altLang="en-US" sz="3600" b="0" i="0" u="none" strike="noStrike" kern="1200" cap="none" spc="300" normalizeH="0" baseline="0" noProof="0" dirty="0">
              <a:ln>
                <a:noFill/>
              </a:ln>
              <a:solidFill>
                <a:schemeClr val="bg1"/>
              </a:solidFill>
              <a:effectLst/>
              <a:uLnTx/>
              <a:uFillTx/>
              <a:cs typeface="+mn-ea"/>
              <a:sym typeface="+mn-lt"/>
            </a:endParaRPr>
          </a:p>
        </p:txBody>
      </p:sp>
      <p:sp>
        <p:nvSpPr>
          <p:cNvPr id="11" name="文本框 10"/>
          <p:cNvSpPr txBox="1"/>
          <p:nvPr/>
        </p:nvSpPr>
        <p:spPr>
          <a:xfrm>
            <a:off x="2641599" y="4171258"/>
            <a:ext cx="6908800" cy="33669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spc="100" dirty="0">
                <a:cs typeface="+mn-ea"/>
                <a:sym typeface="+mn-lt"/>
              </a:rPr>
              <a:t>动作评估</a:t>
            </a:r>
            <a:r>
              <a:rPr lang="en-US" altLang="zh-CN" sz="1200" spc="100" dirty="0">
                <a:cs typeface="+mn-ea"/>
                <a:sym typeface="+mn-lt"/>
              </a:rPr>
              <a:t>+</a:t>
            </a:r>
            <a:r>
              <a:rPr lang="zh-CN" altLang="en-US" sz="1200" spc="100" dirty="0">
                <a:cs typeface="+mn-ea"/>
                <a:sym typeface="+mn-lt"/>
              </a:rPr>
              <a:t>评估结果分析</a:t>
            </a:r>
            <a:r>
              <a:rPr lang="en-US" altLang="zh-CN" sz="1200" spc="100" dirty="0">
                <a:cs typeface="+mn-ea"/>
                <a:sym typeface="+mn-lt"/>
              </a:rPr>
              <a:t>+</a:t>
            </a:r>
            <a:r>
              <a:rPr lang="zh-CN" altLang="en-US" sz="1200" spc="100" dirty="0">
                <a:cs typeface="+mn-ea"/>
                <a:sym typeface="+mn-lt"/>
              </a:rPr>
              <a:t>目标设定</a:t>
            </a:r>
            <a:r>
              <a:rPr lang="en-US" altLang="zh-CN" sz="1200" spc="100" dirty="0">
                <a:cs typeface="+mn-ea"/>
                <a:sym typeface="+mn-lt"/>
              </a:rPr>
              <a:t>+</a:t>
            </a:r>
            <a:r>
              <a:rPr lang="zh-CN" altLang="en-US" sz="1200" spc="100" dirty="0">
                <a:cs typeface="+mn-ea"/>
                <a:sym typeface="+mn-lt"/>
              </a:rPr>
              <a:t>训练项目设计</a:t>
            </a:r>
            <a:endParaRPr lang="zh-CN" altLang="en-US" sz="1200" spc="100" dirty="0">
              <a:cs typeface="+mn-ea"/>
              <a:sym typeface="+mn-lt"/>
            </a:endParaRPr>
          </a:p>
        </p:txBody>
      </p:sp>
      <p:grpSp>
        <p:nvGrpSpPr>
          <p:cNvPr id="12" name="组合 11"/>
          <p:cNvGrpSpPr/>
          <p:nvPr/>
        </p:nvGrpSpPr>
        <p:grpSpPr>
          <a:xfrm>
            <a:off x="3454200" y="3398449"/>
            <a:ext cx="5236029" cy="656181"/>
            <a:chOff x="4648200" y="3438748"/>
            <a:chExt cx="2895600" cy="656181"/>
          </a:xfrm>
        </p:grpSpPr>
        <p:sp>
          <p:nvSpPr>
            <p:cNvPr id="13" name="矩形 12"/>
            <p:cNvSpPr/>
            <p:nvPr/>
          </p:nvSpPr>
          <p:spPr>
            <a:xfrm>
              <a:off x="4648200" y="3438748"/>
              <a:ext cx="2895600" cy="4979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chemeClr val="tx1">
                      <a:lumMod val="75000"/>
                      <a:lumOff val="25000"/>
                    </a:schemeClr>
                  </a:solidFill>
                  <a:cs typeface="+mn-ea"/>
                  <a:sym typeface="+mn-lt"/>
                </a:rPr>
                <a:t>低张型脑瘫个案动作评估及训练设计</a:t>
              </a:r>
              <a:endParaRPr lang="zh-CN" altLang="en-US" sz="2400" b="1" dirty="0">
                <a:solidFill>
                  <a:schemeClr val="tx1">
                    <a:lumMod val="75000"/>
                    <a:lumOff val="25000"/>
                  </a:schemeClr>
                </a:solidFill>
                <a:cs typeface="+mn-ea"/>
                <a:sym typeface="+mn-lt"/>
              </a:endParaRPr>
            </a:p>
          </p:txBody>
        </p:sp>
        <p:cxnSp>
          <p:nvCxnSpPr>
            <p:cNvPr id="14" name="直接连接符 13"/>
            <p:cNvCxnSpPr/>
            <p:nvPr/>
          </p:nvCxnSpPr>
          <p:spPr>
            <a:xfrm>
              <a:off x="5676900" y="4094929"/>
              <a:ext cx="838200" cy="0"/>
            </a:xfrm>
            <a:prstGeom prst="line">
              <a:avLst/>
            </a:prstGeom>
            <a:ln w="28575">
              <a:solidFill>
                <a:srgbClr val="86B17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个案二情况介绍</a:t>
            </a:r>
            <a:endParaRPr lang="zh-CN" altLang="en-US" sz="3200" b="1" dirty="0">
              <a:solidFill>
                <a:schemeClr val="tx1">
                  <a:lumMod val="75000"/>
                  <a:lumOff val="25000"/>
                </a:schemeClr>
              </a:solidFill>
              <a:cs typeface="+mn-ea"/>
              <a:sym typeface="+mn-lt"/>
            </a:endParaRPr>
          </a:p>
        </p:txBody>
      </p:sp>
      <p:grpSp>
        <p:nvGrpSpPr>
          <p:cNvPr id="2" name="组合 1"/>
          <p:cNvGrpSpPr/>
          <p:nvPr/>
        </p:nvGrpSpPr>
        <p:grpSpPr>
          <a:xfrm>
            <a:off x="4091940" y="1397635"/>
            <a:ext cx="7246620" cy="4513580"/>
            <a:chOff x="4091940" y="1397635"/>
            <a:chExt cx="7246620" cy="4513580"/>
          </a:xfrm>
        </p:grpSpPr>
        <p:sp>
          <p:nvSpPr>
            <p:cNvPr id="46" name="矩形 45"/>
            <p:cNvSpPr/>
            <p:nvPr/>
          </p:nvSpPr>
          <p:spPr>
            <a:xfrm>
              <a:off x="4552950" y="1964055"/>
              <a:ext cx="6785610" cy="3947160"/>
            </a:xfrm>
            <a:prstGeom prst="rect">
              <a:avLst/>
            </a:prstGeom>
            <a:solidFill>
              <a:schemeClr val="bg1"/>
            </a:solidFill>
            <a:ln>
              <a:noFill/>
            </a:ln>
            <a:effectLst>
              <a:outerShdw blurRad="1016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5085080" y="2843941"/>
              <a:ext cx="539750" cy="539750"/>
            </a:xfrm>
            <a:prstGeom prst="rect">
              <a:avLst/>
            </a:prstGeom>
            <a:solidFill>
              <a:srgbClr val="86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sp>
          <p:nvSpPr>
            <p:cNvPr id="49" name="矩形 48"/>
            <p:cNvSpPr/>
            <p:nvPr/>
          </p:nvSpPr>
          <p:spPr>
            <a:xfrm>
              <a:off x="4091940" y="1397635"/>
              <a:ext cx="6257925" cy="354965"/>
            </a:xfrm>
            <a:prstGeom prst="rect">
              <a:avLst/>
            </a:prstGeom>
            <a:solidFill>
              <a:srgbClr val="669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5085080" y="4107703"/>
              <a:ext cx="539750" cy="539750"/>
            </a:xfrm>
            <a:prstGeom prst="rect">
              <a:avLst/>
            </a:prstGeom>
            <a:solidFill>
              <a:srgbClr val="DD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sp>
          <p:nvSpPr>
            <p:cNvPr id="51" name="矩形 50"/>
            <p:cNvSpPr/>
            <p:nvPr/>
          </p:nvSpPr>
          <p:spPr>
            <a:xfrm>
              <a:off x="5880100" y="2172092"/>
              <a:ext cx="3199130" cy="379656"/>
            </a:xfrm>
            <a:prstGeom prst="rect">
              <a:avLst/>
            </a:prstGeom>
          </p:spPr>
          <p:txBody>
            <a:bodyPr wrap="square">
              <a:spAutoFit/>
            </a:bodyPr>
            <a:lstStyle/>
            <a:p>
              <a:pPr lvl="0" algn="just"/>
              <a:r>
                <a:rPr lang="zh-CN" altLang="en-US" sz="1865" spc="600" dirty="0">
                  <a:solidFill>
                    <a:prstClr val="black">
                      <a:lumMod val="75000"/>
                    </a:prstClr>
                  </a:solidFill>
                  <a:cs typeface="+mn-ea"/>
                  <a:sym typeface="+mn-lt"/>
                </a:rPr>
                <a:t>赖某</a:t>
              </a:r>
              <a:endParaRPr lang="zh-CN" altLang="en-US" sz="1865" spc="600" dirty="0">
                <a:solidFill>
                  <a:prstClr val="black">
                    <a:lumMod val="75000"/>
                  </a:prstClr>
                </a:solidFill>
                <a:cs typeface="+mn-ea"/>
                <a:sym typeface="+mn-lt"/>
              </a:endParaRPr>
            </a:p>
          </p:txBody>
        </p:sp>
        <p:sp>
          <p:nvSpPr>
            <p:cNvPr id="52" name="矩形 51"/>
            <p:cNvSpPr/>
            <p:nvPr/>
          </p:nvSpPr>
          <p:spPr>
            <a:xfrm>
              <a:off x="5880100" y="2759785"/>
              <a:ext cx="5068570" cy="2030095"/>
            </a:xfrm>
            <a:prstGeom prst="rect">
              <a:avLst/>
            </a:prstGeom>
          </p:spPr>
          <p:txBody>
            <a:bodyPr wrap="square">
              <a:spAutoFit/>
            </a:bodyPr>
            <a:lstStyle/>
            <a:p>
              <a:pPr>
                <a:lnSpc>
                  <a:spcPct val="150000"/>
                </a:lnSpc>
              </a:pPr>
              <a:r>
                <a:rPr lang="zh-CN" altLang="en-US" sz="1400" dirty="0">
                  <a:cs typeface="+mn-ea"/>
                  <a:sym typeface="+mn-lt"/>
                </a:rPr>
                <a:t>五岁，属于低张型脑瘫中的共济失调型，全身肌张力偏低，肌力低，现有能力发展至交替半跪，但姿势不佳且不稳定，动作发展阶段属于下肢控制阶段，障碍部位重复偏瘫右侧，有使用矫正鞋。</a:t>
              </a:r>
              <a:endParaRPr lang="en-US" altLang="zh-CN" sz="1400" dirty="0">
                <a:cs typeface="+mn-ea"/>
                <a:sym typeface="+mn-lt"/>
              </a:endParaRPr>
            </a:p>
            <a:p>
              <a:pPr>
                <a:lnSpc>
                  <a:spcPct val="150000"/>
                </a:lnSpc>
              </a:pPr>
              <a:r>
                <a:rPr lang="zh-CN" altLang="en-US" sz="1400" dirty="0">
                  <a:cs typeface="+mn-ea"/>
                  <a:sym typeface="+mn-lt"/>
                </a:rPr>
                <a:t>认知水平较好，语言表达障碍，口齿不清，有流口水症状，能够服从教师指令完成任务。</a:t>
              </a:r>
              <a:endParaRPr lang="en-US" altLang="zh-CN" sz="1400" dirty="0">
                <a:cs typeface="+mn-ea"/>
                <a:sym typeface="+mn-lt"/>
              </a:endParaRPr>
            </a:p>
          </p:txBody>
        </p:sp>
      </p:grpSp>
      <p:pic>
        <p:nvPicPr>
          <p:cNvPr id="6" name="图片 5"/>
          <p:cNvPicPr>
            <a:picLocks noChangeAspect="1"/>
          </p:cNvPicPr>
          <p:nvPr/>
        </p:nvPicPr>
        <p:blipFill>
          <a:blip r:embed="rId1"/>
          <a:stretch>
            <a:fillRect/>
          </a:stretch>
        </p:blipFill>
        <p:spPr>
          <a:xfrm>
            <a:off x="1362632" y="1964055"/>
            <a:ext cx="2971429" cy="3714286"/>
          </a:xfrm>
          <a:prstGeom prst="rect">
            <a:avLst/>
          </a:prstGeom>
        </p:spPr>
      </p:pic>
      <p:sp>
        <p:nvSpPr>
          <p:cNvPr id="3" name="笑脸 2"/>
          <p:cNvSpPr/>
          <p:nvPr/>
        </p:nvSpPr>
        <p:spPr>
          <a:xfrm>
            <a:off x="2056130" y="2499995"/>
            <a:ext cx="1056005" cy="100457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355090" y="5818505"/>
            <a:ext cx="2978785" cy="306705"/>
          </a:xfrm>
          <a:prstGeom prst="rect">
            <a:avLst/>
          </a:prstGeom>
          <a:noFill/>
        </p:spPr>
        <p:txBody>
          <a:bodyPr wrap="square" rtlCol="0">
            <a:spAutoFit/>
          </a:bodyPr>
          <a:p>
            <a:r>
              <a:rPr lang="zh-CN" altLang="en-US" sz="1400" dirty="0">
                <a:cs typeface="+mn-ea"/>
              </a:rPr>
              <a:t>视频资料太大，未插入。</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3208"/>
            <a:ext cx="12192000" cy="6912008"/>
            <a:chOff x="0" y="-3208"/>
            <a:chExt cx="12192000" cy="6912008"/>
          </a:xfrm>
        </p:grpSpPr>
        <p:grpSp>
          <p:nvGrpSpPr>
            <p:cNvPr id="28" name="组合 27"/>
            <p:cNvGrpSpPr/>
            <p:nvPr/>
          </p:nvGrpSpPr>
          <p:grpSpPr>
            <a:xfrm>
              <a:off x="6792886" y="0"/>
              <a:ext cx="5399114" cy="6858002"/>
              <a:chOff x="6792886" y="0"/>
              <a:chExt cx="5399114" cy="6858002"/>
            </a:xfrm>
          </p:grpSpPr>
          <p:pic>
            <p:nvPicPr>
              <p:cNvPr id="32" name="图片 31"/>
              <p:cNvPicPr>
                <a:picLocks noChangeAspect="1"/>
              </p:cNvPicPr>
              <p:nvPr/>
            </p:nvPicPr>
            <p:blipFill rotWithShape="1">
              <a:blip r:embed="rId1" cstate="print">
                <a:extLst>
                  <a:ext uri="{28A0092B-C50C-407E-A947-70E740481C1C}">
                    <a14:useLocalDpi xmlns:a14="http://schemas.microsoft.com/office/drawing/2010/main" val="0"/>
                  </a:ext>
                </a:extLst>
              </a:blip>
              <a:srcRect r="47505"/>
              <a:stretch>
                <a:fillRect/>
              </a:stretch>
            </p:blipFill>
            <p:spPr>
              <a:xfrm flipH="1" flipV="1">
                <a:off x="6792886" y="0"/>
                <a:ext cx="5399114" cy="6858000"/>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H="1">
                <a:off x="9017091" y="3683093"/>
                <a:ext cx="3142577" cy="3207241"/>
              </a:xfrm>
              <a:prstGeom prst="rect">
                <a:avLst/>
              </a:prstGeom>
            </p:spPr>
          </p:pic>
        </p:grpSp>
        <p:grpSp>
          <p:nvGrpSpPr>
            <p:cNvPr id="29" name="组合 28"/>
            <p:cNvGrpSpPr/>
            <p:nvPr/>
          </p:nvGrpSpPr>
          <p:grpSpPr>
            <a:xfrm>
              <a:off x="0" y="-3208"/>
              <a:ext cx="5399114" cy="6912008"/>
              <a:chOff x="0" y="-3208"/>
              <a:chExt cx="5399114" cy="6912008"/>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r="47505"/>
              <a:stretch>
                <a:fillRect/>
              </a:stretch>
            </p:blipFill>
            <p:spPr>
              <a:xfrm>
                <a:off x="0" y="0"/>
                <a:ext cx="5399114" cy="6908800"/>
              </a:xfrm>
              <a:prstGeom prst="rect">
                <a:avLst/>
              </a:prstGeom>
            </p:spPr>
          </p:pic>
          <p:pic>
            <p:nvPicPr>
              <p:cNvPr id="31" name="图片 30"/>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V="1">
                <a:off x="35216" y="-35540"/>
                <a:ext cx="3142577" cy="3207241"/>
              </a:xfrm>
              <a:prstGeom prst="rect">
                <a:avLst/>
              </a:prstGeom>
            </p:spPr>
          </p:pic>
        </p:grpSp>
      </p:grpSp>
      <p:sp>
        <p:nvSpPr>
          <p:cNvPr id="8" name="矩形 7"/>
          <p:cNvSpPr/>
          <p:nvPr/>
        </p:nvSpPr>
        <p:spPr>
          <a:xfrm>
            <a:off x="1282700" y="1612900"/>
            <a:ext cx="9563100" cy="3733800"/>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矩形 9"/>
          <p:cNvSpPr/>
          <p:nvPr/>
        </p:nvSpPr>
        <p:spPr>
          <a:xfrm>
            <a:off x="4991877" y="2414530"/>
            <a:ext cx="2208245" cy="480053"/>
          </a:xfrm>
          <a:prstGeom prst="rect">
            <a:avLst/>
          </a:prstGeom>
          <a:solidFill>
            <a:srgbClr val="86B1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300" normalizeH="0" baseline="0" noProof="0" dirty="0">
                <a:ln>
                  <a:noFill/>
                </a:ln>
                <a:solidFill>
                  <a:prstClr val="white"/>
                </a:solidFill>
                <a:effectLst/>
                <a:uLnTx/>
                <a:uFillTx/>
                <a:cs typeface="+mn-ea"/>
                <a:sym typeface="+mn-lt"/>
              </a:rPr>
              <a:t>三</a:t>
            </a:r>
            <a:endParaRPr kumimoji="0" lang="zh-CN" altLang="en-US" sz="3600" b="0" i="0" u="none" strike="noStrike" kern="1200" cap="none" spc="300" normalizeH="0" baseline="0" noProof="0" dirty="0">
              <a:ln>
                <a:noFill/>
              </a:ln>
              <a:solidFill>
                <a:prstClr val="white"/>
              </a:solidFill>
              <a:effectLst/>
              <a:uLnTx/>
              <a:uFillTx/>
              <a:cs typeface="+mn-ea"/>
              <a:sym typeface="+mn-lt"/>
            </a:endParaRPr>
          </a:p>
        </p:txBody>
      </p:sp>
      <p:grpSp>
        <p:nvGrpSpPr>
          <p:cNvPr id="12" name="组合 11"/>
          <p:cNvGrpSpPr/>
          <p:nvPr/>
        </p:nvGrpSpPr>
        <p:grpSpPr>
          <a:xfrm>
            <a:off x="4648200" y="3248841"/>
            <a:ext cx="2895600" cy="656181"/>
            <a:chOff x="4648200" y="3438748"/>
            <a:chExt cx="2895600" cy="656181"/>
          </a:xfrm>
        </p:grpSpPr>
        <p:sp>
          <p:nvSpPr>
            <p:cNvPr id="13" name="矩形 12"/>
            <p:cNvSpPr/>
            <p:nvPr/>
          </p:nvSpPr>
          <p:spPr>
            <a:xfrm>
              <a:off x="4648200" y="3438748"/>
              <a:ext cx="2895600" cy="497957"/>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cs typeface="+mn-ea"/>
                  <a:sym typeface="+mn-lt"/>
                </a:rPr>
                <a:t>活动总结</a:t>
              </a:r>
              <a:endParaRPr kumimoji="0" lang="zh-CN" altLang="en-US" sz="2400" b="1" i="0" u="none" strike="noStrike" kern="1200" cap="none" spc="0" normalizeH="0" baseline="0" noProof="0" dirty="0">
                <a:ln>
                  <a:noFill/>
                </a:ln>
                <a:solidFill>
                  <a:prstClr val="black">
                    <a:lumMod val="75000"/>
                    <a:lumOff val="25000"/>
                  </a:prstClr>
                </a:solidFill>
                <a:effectLst/>
                <a:uLnTx/>
                <a:uFillTx/>
                <a:cs typeface="+mn-ea"/>
                <a:sym typeface="+mn-lt"/>
              </a:endParaRPr>
            </a:p>
          </p:txBody>
        </p:sp>
        <p:cxnSp>
          <p:nvCxnSpPr>
            <p:cNvPr id="14" name="直接连接符 13"/>
            <p:cNvCxnSpPr/>
            <p:nvPr/>
          </p:nvCxnSpPr>
          <p:spPr>
            <a:xfrm>
              <a:off x="5676900" y="4094929"/>
              <a:ext cx="838200" cy="0"/>
            </a:xfrm>
            <a:prstGeom prst="line">
              <a:avLst/>
            </a:prstGeom>
            <a:ln w="28575">
              <a:solidFill>
                <a:srgbClr val="86B17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4EE"/>
        </a:solidFill>
        <a:effectLst/>
      </p:bgPr>
    </p:bg>
    <p:spTree>
      <p:nvGrpSpPr>
        <p:cNvPr id="1" name=""/>
        <p:cNvGrpSpPr/>
        <p:nvPr/>
      </p:nvGrpSpPr>
      <p:grpSpPr>
        <a:xfrm>
          <a:off x="0" y="0"/>
          <a:ext cx="0" cy="0"/>
          <a:chOff x="0" y="0"/>
          <a:chExt cx="0" cy="0"/>
        </a:xfrm>
      </p:grpSpPr>
      <p:grpSp>
        <p:nvGrpSpPr>
          <p:cNvPr id="23" name="组合 22"/>
          <p:cNvGrpSpPr/>
          <p:nvPr/>
        </p:nvGrpSpPr>
        <p:grpSpPr>
          <a:xfrm>
            <a:off x="0" y="-3208"/>
            <a:ext cx="12192000" cy="6912008"/>
            <a:chOff x="0" y="-3208"/>
            <a:chExt cx="12192000" cy="6912008"/>
          </a:xfrm>
        </p:grpSpPr>
        <p:grpSp>
          <p:nvGrpSpPr>
            <p:cNvPr id="22" name="组合 21"/>
            <p:cNvGrpSpPr/>
            <p:nvPr/>
          </p:nvGrpSpPr>
          <p:grpSpPr>
            <a:xfrm>
              <a:off x="6792886" y="0"/>
              <a:ext cx="5399114" cy="6858002"/>
              <a:chOff x="6792886" y="0"/>
              <a:chExt cx="5399114" cy="6858002"/>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r="47505"/>
              <a:stretch>
                <a:fillRect/>
              </a:stretch>
            </p:blipFill>
            <p:spPr>
              <a:xfrm flipH="1" flipV="1">
                <a:off x="6792886" y="0"/>
                <a:ext cx="5399114" cy="6858000"/>
              </a:xfrm>
              <a:prstGeom prst="rect">
                <a:avLst/>
              </a:prstGeom>
            </p:spPr>
          </p:pic>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H="1">
                <a:off x="9017091" y="3683093"/>
                <a:ext cx="3142577" cy="3207241"/>
              </a:xfrm>
              <a:prstGeom prst="rect">
                <a:avLst/>
              </a:prstGeom>
            </p:spPr>
          </p:pic>
        </p:grpSp>
        <p:grpSp>
          <p:nvGrpSpPr>
            <p:cNvPr id="21" name="组合 20"/>
            <p:cNvGrpSpPr/>
            <p:nvPr/>
          </p:nvGrpSpPr>
          <p:grpSpPr>
            <a:xfrm>
              <a:off x="0" y="-3208"/>
              <a:ext cx="5399114" cy="6912008"/>
              <a:chOff x="0" y="-3208"/>
              <a:chExt cx="5399114" cy="6912008"/>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47505"/>
              <a:stretch>
                <a:fillRect/>
              </a:stretch>
            </p:blipFill>
            <p:spPr>
              <a:xfrm>
                <a:off x="0" y="0"/>
                <a:ext cx="5399114" cy="6908800"/>
              </a:xfrm>
              <a:prstGeom prst="rect">
                <a:avLst/>
              </a:prstGeom>
            </p:spPr>
          </p:pic>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V="1">
                <a:off x="35216" y="-35540"/>
                <a:ext cx="3142577" cy="3207241"/>
              </a:xfrm>
              <a:prstGeom prst="rect">
                <a:avLst/>
              </a:prstGeom>
            </p:spPr>
          </p:pic>
        </p:grpSp>
      </p:grpSp>
      <p:sp>
        <p:nvSpPr>
          <p:cNvPr id="10" name="矩形 9"/>
          <p:cNvSpPr/>
          <p:nvPr/>
        </p:nvSpPr>
        <p:spPr>
          <a:xfrm>
            <a:off x="1247866" y="1678332"/>
            <a:ext cx="9563100" cy="3733800"/>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TextBox 1"/>
          <p:cNvSpPr txBox="1"/>
          <p:nvPr/>
        </p:nvSpPr>
        <p:spPr>
          <a:xfrm>
            <a:off x="3670299" y="2314197"/>
            <a:ext cx="485140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600" normalizeH="0" baseline="0" noProof="0" dirty="0">
                <a:ln>
                  <a:noFill/>
                </a:ln>
                <a:solidFill>
                  <a:prstClr val="black">
                    <a:lumMod val="95000"/>
                    <a:lumOff val="5000"/>
                  </a:prstClr>
                </a:solidFill>
                <a:effectLst/>
                <a:uLnTx/>
                <a:uFillTx/>
                <a:cs typeface="+mn-ea"/>
                <a:sym typeface="+mn-lt"/>
              </a:rPr>
              <a:t>GOOD BYE</a:t>
            </a:r>
            <a:endParaRPr kumimoji="0" lang="zh-CN" altLang="en-US" sz="4400" b="1" i="0" u="none" strike="noStrike" kern="1200" cap="none" spc="600" normalizeH="0" baseline="0" noProof="0" dirty="0">
              <a:ln>
                <a:noFill/>
              </a:ln>
              <a:solidFill>
                <a:prstClr val="black">
                  <a:lumMod val="95000"/>
                  <a:lumOff val="5000"/>
                </a:prstClr>
              </a:solidFill>
              <a:effectLst/>
              <a:uLnTx/>
              <a:uFillTx/>
              <a:cs typeface="+mn-ea"/>
              <a:sym typeface="+mn-lt"/>
            </a:endParaRPr>
          </a:p>
        </p:txBody>
      </p:sp>
      <p:sp>
        <p:nvSpPr>
          <p:cNvPr id="7" name="TextBox 2"/>
          <p:cNvSpPr txBox="1"/>
          <p:nvPr/>
        </p:nvSpPr>
        <p:spPr>
          <a:xfrm>
            <a:off x="2011460" y="3428017"/>
            <a:ext cx="7785904" cy="923330"/>
          </a:xfrm>
          <a:prstGeom prst="rect">
            <a:avLst/>
          </a:prstGeom>
          <a:noFill/>
        </p:spPr>
        <p:txBody>
          <a:bodyPr wrap="square" rtlCol="0">
            <a:spAutoFit/>
            <a:scene3d>
              <a:camera prst="orthographicFront"/>
              <a:lightRig rig="threePt" dir="t"/>
            </a:scene3d>
            <a:sp3d contourW="12700"/>
          </a:bodyPr>
          <a:lstStyle/>
          <a:p>
            <a:pPr lvl="0" algn="ctr">
              <a:defRPr/>
            </a:pPr>
            <a:r>
              <a:rPr lang="zh-CN" altLang="en-US" sz="5400" i="1" spc="600" dirty="0">
                <a:solidFill>
                  <a:prstClr val="black">
                    <a:lumMod val="95000"/>
                    <a:lumOff val="5000"/>
                  </a:prstClr>
                </a:solidFill>
                <a:latin typeface="方正正黑简体" panose="02000000000000000000" pitchFamily="2" charset="-122"/>
                <a:ea typeface="方正正黑简体" panose="02000000000000000000" pitchFamily="2" charset="-122"/>
                <a:cs typeface="+mn-ea"/>
                <a:sym typeface="+mn-lt"/>
              </a:rPr>
              <a:t>再 见</a:t>
            </a:r>
            <a:endParaRPr kumimoji="0" lang="zh-CN" altLang="en-US" sz="5400" i="1" u="none" strike="noStrike" kern="1200" cap="none" spc="600" normalizeH="0" baseline="0" noProof="0" dirty="0">
              <a:ln>
                <a:noFill/>
              </a:ln>
              <a:solidFill>
                <a:prstClr val="black">
                  <a:lumMod val="95000"/>
                  <a:lumOff val="5000"/>
                </a:prstClr>
              </a:solidFill>
              <a:effectLst/>
              <a:uLnTx/>
              <a:uFillTx/>
              <a:latin typeface="方正正黑简体" panose="02000000000000000000" pitchFamily="2" charset="-122"/>
              <a:ea typeface="方正正黑简体" panose="02000000000000000000"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3208"/>
            <a:ext cx="12192000" cy="6912008"/>
            <a:chOff x="0" y="-3208"/>
            <a:chExt cx="12192000" cy="6912008"/>
          </a:xfrm>
        </p:grpSpPr>
        <p:grpSp>
          <p:nvGrpSpPr>
            <p:cNvPr id="28" name="组合 27"/>
            <p:cNvGrpSpPr/>
            <p:nvPr/>
          </p:nvGrpSpPr>
          <p:grpSpPr>
            <a:xfrm>
              <a:off x="6792886" y="0"/>
              <a:ext cx="5399114" cy="6858002"/>
              <a:chOff x="6792886" y="0"/>
              <a:chExt cx="5399114" cy="6858002"/>
            </a:xfrm>
          </p:grpSpPr>
          <p:pic>
            <p:nvPicPr>
              <p:cNvPr id="32" name="图片 31"/>
              <p:cNvPicPr>
                <a:picLocks noChangeAspect="1"/>
              </p:cNvPicPr>
              <p:nvPr/>
            </p:nvPicPr>
            <p:blipFill rotWithShape="1">
              <a:blip r:embed="rId1" cstate="print">
                <a:extLst>
                  <a:ext uri="{28A0092B-C50C-407E-A947-70E740481C1C}">
                    <a14:useLocalDpi xmlns:a14="http://schemas.microsoft.com/office/drawing/2010/main" val="0"/>
                  </a:ext>
                </a:extLst>
              </a:blip>
              <a:srcRect r="47505"/>
              <a:stretch>
                <a:fillRect/>
              </a:stretch>
            </p:blipFill>
            <p:spPr>
              <a:xfrm flipH="1" flipV="1">
                <a:off x="6792886" y="0"/>
                <a:ext cx="5399114" cy="6858000"/>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H="1">
                <a:off x="9017091" y="3683093"/>
                <a:ext cx="3142577" cy="3207241"/>
              </a:xfrm>
              <a:prstGeom prst="rect">
                <a:avLst/>
              </a:prstGeom>
            </p:spPr>
          </p:pic>
        </p:grpSp>
        <p:grpSp>
          <p:nvGrpSpPr>
            <p:cNvPr id="29" name="组合 28"/>
            <p:cNvGrpSpPr/>
            <p:nvPr/>
          </p:nvGrpSpPr>
          <p:grpSpPr>
            <a:xfrm>
              <a:off x="0" y="-3208"/>
              <a:ext cx="5399114" cy="6912008"/>
              <a:chOff x="0" y="-3208"/>
              <a:chExt cx="5399114" cy="6912008"/>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r="47505"/>
              <a:stretch>
                <a:fillRect/>
              </a:stretch>
            </p:blipFill>
            <p:spPr>
              <a:xfrm>
                <a:off x="0" y="0"/>
                <a:ext cx="5399114" cy="6908800"/>
              </a:xfrm>
              <a:prstGeom prst="rect">
                <a:avLst/>
              </a:prstGeom>
            </p:spPr>
          </p:pic>
          <p:pic>
            <p:nvPicPr>
              <p:cNvPr id="31" name="图片 30"/>
              <p:cNvPicPr>
                <a:picLocks noChangeAspect="1"/>
              </p:cNvPicPr>
              <p:nvPr/>
            </p:nvPicPr>
            <p:blipFill rotWithShape="1">
              <a:blip r:embed="rId2">
                <a:extLst>
                  <a:ext uri="{28A0092B-C50C-407E-A947-70E740481C1C}">
                    <a14:useLocalDpi xmlns:a14="http://schemas.microsoft.com/office/drawing/2010/main" val="0"/>
                  </a:ext>
                </a:extLst>
              </a:blip>
              <a:srcRect r="6996" b="17219"/>
              <a:stretch>
                <a:fillRect/>
              </a:stretch>
            </p:blipFill>
            <p:spPr>
              <a:xfrm rot="16200000" flipV="1">
                <a:off x="35216" y="-35540"/>
                <a:ext cx="3142577" cy="3207241"/>
              </a:xfrm>
              <a:prstGeom prst="rect">
                <a:avLst/>
              </a:prstGeom>
            </p:spPr>
          </p:pic>
        </p:grpSp>
      </p:grpSp>
      <p:sp>
        <p:nvSpPr>
          <p:cNvPr id="8" name="矩形 7"/>
          <p:cNvSpPr/>
          <p:nvPr/>
        </p:nvSpPr>
        <p:spPr>
          <a:xfrm>
            <a:off x="1282700" y="1612900"/>
            <a:ext cx="9563100" cy="3733800"/>
          </a:xfrm>
          <a:prstGeom prst="rect">
            <a:avLst/>
          </a:prstGeom>
          <a:solidFill>
            <a:schemeClr val="bg1"/>
          </a:solidFill>
          <a:ln w="57150">
            <a:solidFill>
              <a:srgbClr val="F0E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4991877" y="2414530"/>
            <a:ext cx="2208245" cy="480053"/>
          </a:xfrm>
          <a:prstGeom prst="rect">
            <a:avLst/>
          </a:prstGeom>
          <a:solidFill>
            <a:srgbClr val="86B1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300" normalizeH="0" baseline="0" noProof="0" dirty="0">
                <a:ln>
                  <a:noFill/>
                </a:ln>
                <a:solidFill>
                  <a:schemeClr val="bg1"/>
                </a:solidFill>
                <a:effectLst/>
                <a:uLnTx/>
                <a:uFillTx/>
                <a:cs typeface="+mn-ea"/>
                <a:sym typeface="+mn-lt"/>
              </a:rPr>
              <a:t>活动一</a:t>
            </a:r>
            <a:endParaRPr kumimoji="0" lang="zh-CN" altLang="en-US" sz="3600" b="0" i="0" u="none" strike="noStrike" kern="1200" cap="none" spc="300" normalizeH="0" baseline="0" noProof="0" dirty="0">
              <a:ln>
                <a:noFill/>
              </a:ln>
              <a:solidFill>
                <a:schemeClr val="bg1"/>
              </a:solidFill>
              <a:effectLst/>
              <a:uLnTx/>
              <a:uFillTx/>
              <a:cs typeface="+mn-ea"/>
              <a:sym typeface="+mn-lt"/>
            </a:endParaRPr>
          </a:p>
        </p:txBody>
      </p:sp>
      <p:sp>
        <p:nvSpPr>
          <p:cNvPr id="11" name="文本框 10"/>
          <p:cNvSpPr txBox="1"/>
          <p:nvPr/>
        </p:nvSpPr>
        <p:spPr>
          <a:xfrm>
            <a:off x="2641599" y="4171258"/>
            <a:ext cx="6908800" cy="33669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spc="100" dirty="0">
                <a:cs typeface="+mn-ea"/>
                <a:sym typeface="+mn-lt"/>
              </a:rPr>
              <a:t>动作评估</a:t>
            </a:r>
            <a:r>
              <a:rPr lang="en-US" altLang="zh-CN" sz="1200" spc="100" dirty="0">
                <a:cs typeface="+mn-ea"/>
                <a:sym typeface="+mn-lt"/>
              </a:rPr>
              <a:t>+</a:t>
            </a:r>
            <a:r>
              <a:rPr lang="zh-CN" altLang="en-US" sz="1200" spc="100" dirty="0">
                <a:cs typeface="+mn-ea"/>
                <a:sym typeface="+mn-lt"/>
              </a:rPr>
              <a:t>评估结果分析</a:t>
            </a:r>
            <a:r>
              <a:rPr lang="en-US" altLang="zh-CN" sz="1200" spc="100" dirty="0">
                <a:cs typeface="+mn-ea"/>
                <a:sym typeface="+mn-lt"/>
              </a:rPr>
              <a:t>+</a:t>
            </a:r>
            <a:r>
              <a:rPr lang="zh-CN" altLang="en-US" sz="1200" spc="100" dirty="0">
                <a:cs typeface="+mn-ea"/>
                <a:sym typeface="+mn-lt"/>
              </a:rPr>
              <a:t>目标设定</a:t>
            </a:r>
            <a:r>
              <a:rPr lang="en-US" altLang="zh-CN" sz="1200" spc="100" dirty="0">
                <a:cs typeface="+mn-ea"/>
                <a:sym typeface="+mn-lt"/>
              </a:rPr>
              <a:t>+</a:t>
            </a:r>
            <a:r>
              <a:rPr lang="zh-CN" altLang="en-US" sz="1200" spc="100" dirty="0">
                <a:cs typeface="+mn-ea"/>
                <a:sym typeface="+mn-lt"/>
              </a:rPr>
              <a:t>训练项目设计及演示</a:t>
            </a:r>
            <a:endParaRPr lang="zh-CN" altLang="en-US" sz="1200" spc="100" dirty="0">
              <a:cs typeface="+mn-ea"/>
              <a:sym typeface="+mn-lt"/>
            </a:endParaRPr>
          </a:p>
        </p:txBody>
      </p:sp>
      <p:grpSp>
        <p:nvGrpSpPr>
          <p:cNvPr id="12" name="组合 11"/>
          <p:cNvGrpSpPr/>
          <p:nvPr/>
        </p:nvGrpSpPr>
        <p:grpSpPr>
          <a:xfrm>
            <a:off x="3454200" y="3398449"/>
            <a:ext cx="5236029" cy="941155"/>
            <a:chOff x="4648200" y="3438748"/>
            <a:chExt cx="2895600" cy="941155"/>
          </a:xfrm>
        </p:grpSpPr>
        <p:sp>
          <p:nvSpPr>
            <p:cNvPr id="13" name="矩形 12"/>
            <p:cNvSpPr/>
            <p:nvPr/>
          </p:nvSpPr>
          <p:spPr>
            <a:xfrm>
              <a:off x="4648200" y="3438748"/>
              <a:ext cx="2895600" cy="94115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chemeClr val="tx1">
                      <a:lumMod val="75000"/>
                      <a:lumOff val="25000"/>
                    </a:schemeClr>
                  </a:solidFill>
                  <a:cs typeface="+mn-ea"/>
                  <a:sym typeface="+mn-lt"/>
                </a:rPr>
                <a:t>低张型脑瘫个案动作评估及训练演示</a:t>
              </a:r>
              <a:endParaRPr lang="zh-CN" altLang="en-US" sz="2400" b="1" dirty="0">
                <a:solidFill>
                  <a:schemeClr val="tx1">
                    <a:lumMod val="75000"/>
                    <a:lumOff val="25000"/>
                  </a:schemeClr>
                </a:solidFill>
                <a:cs typeface="+mn-ea"/>
                <a:sym typeface="+mn-lt"/>
              </a:endParaRPr>
            </a:p>
          </p:txBody>
        </p:sp>
        <p:cxnSp>
          <p:nvCxnSpPr>
            <p:cNvPr id="14" name="直接连接符 13"/>
            <p:cNvCxnSpPr/>
            <p:nvPr/>
          </p:nvCxnSpPr>
          <p:spPr>
            <a:xfrm>
              <a:off x="5676900" y="4094929"/>
              <a:ext cx="838200" cy="0"/>
            </a:xfrm>
            <a:prstGeom prst="line">
              <a:avLst/>
            </a:prstGeom>
            <a:ln w="28575">
              <a:solidFill>
                <a:srgbClr val="86B17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8"/>
          <p:cNvSpPr txBox="1"/>
          <p:nvPr/>
        </p:nvSpPr>
        <p:spPr>
          <a:xfrm>
            <a:off x="4224485" y="693501"/>
            <a:ext cx="3743030" cy="369332"/>
          </a:xfrm>
          <a:prstGeom prst="rect">
            <a:avLst/>
          </a:prstGeom>
          <a:noFill/>
        </p:spPr>
        <p:txBody>
          <a:bodyPr wrap="square" lIns="0" tIns="0" rIns="0" bIns="0" rtlCol="0" anchor="ctr">
            <a:spAutoFit/>
          </a:bodyPr>
          <a:lstStyle/>
          <a:p>
            <a:r>
              <a:rPr lang="zh-CN" altLang="en-US" sz="2400" b="1" dirty="0">
                <a:solidFill>
                  <a:schemeClr val="tx1">
                    <a:lumMod val="75000"/>
                    <a:lumOff val="25000"/>
                  </a:schemeClr>
                </a:solidFill>
                <a:cs typeface="+mn-ea"/>
                <a:sym typeface="+mn-lt"/>
              </a:rPr>
              <a:t>一、个案一情况介绍</a:t>
            </a:r>
            <a:endParaRPr lang="zh-CN" altLang="en-US" sz="3200" b="1" dirty="0">
              <a:solidFill>
                <a:schemeClr val="tx1">
                  <a:lumMod val="75000"/>
                  <a:lumOff val="25000"/>
                </a:schemeClr>
              </a:solidFill>
              <a:cs typeface="+mn-ea"/>
              <a:sym typeface="+mn-lt"/>
            </a:endParaRPr>
          </a:p>
        </p:txBody>
      </p:sp>
      <p:grpSp>
        <p:nvGrpSpPr>
          <p:cNvPr id="2" name="组合 1"/>
          <p:cNvGrpSpPr/>
          <p:nvPr/>
        </p:nvGrpSpPr>
        <p:grpSpPr>
          <a:xfrm>
            <a:off x="4091940" y="1397635"/>
            <a:ext cx="7268380" cy="4407535"/>
            <a:chOff x="4091940" y="1397635"/>
            <a:chExt cx="7268380" cy="4407535"/>
          </a:xfrm>
        </p:grpSpPr>
        <p:sp>
          <p:nvSpPr>
            <p:cNvPr id="46" name="矩形 45"/>
            <p:cNvSpPr/>
            <p:nvPr/>
          </p:nvSpPr>
          <p:spPr>
            <a:xfrm>
              <a:off x="4574710" y="1858010"/>
              <a:ext cx="6785610" cy="3947160"/>
            </a:xfrm>
            <a:prstGeom prst="rect">
              <a:avLst/>
            </a:prstGeom>
            <a:solidFill>
              <a:schemeClr val="bg1"/>
            </a:solidFill>
            <a:ln>
              <a:noFill/>
            </a:ln>
            <a:effectLst>
              <a:outerShdw blurRad="1016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5085080" y="2843941"/>
              <a:ext cx="539750" cy="539750"/>
            </a:xfrm>
            <a:prstGeom prst="rect">
              <a:avLst/>
            </a:prstGeom>
            <a:solidFill>
              <a:srgbClr val="86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sp>
          <p:nvSpPr>
            <p:cNvPr id="49" name="矩形 48"/>
            <p:cNvSpPr/>
            <p:nvPr/>
          </p:nvSpPr>
          <p:spPr>
            <a:xfrm>
              <a:off x="4091940" y="1397635"/>
              <a:ext cx="6257925" cy="354965"/>
            </a:xfrm>
            <a:prstGeom prst="rect">
              <a:avLst/>
            </a:prstGeom>
            <a:solidFill>
              <a:srgbClr val="669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5085080" y="4107703"/>
              <a:ext cx="539750" cy="539750"/>
            </a:xfrm>
            <a:prstGeom prst="rect">
              <a:avLst/>
            </a:prstGeom>
            <a:solidFill>
              <a:srgbClr val="DD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sp>
          <p:nvSpPr>
            <p:cNvPr id="51" name="矩形 50"/>
            <p:cNvSpPr/>
            <p:nvPr/>
          </p:nvSpPr>
          <p:spPr>
            <a:xfrm>
              <a:off x="5749471" y="2187778"/>
              <a:ext cx="3199130" cy="523220"/>
            </a:xfrm>
            <a:prstGeom prst="rect">
              <a:avLst/>
            </a:prstGeom>
          </p:spPr>
          <p:txBody>
            <a:bodyPr wrap="square">
              <a:spAutoFit/>
            </a:bodyPr>
            <a:lstStyle/>
            <a:p>
              <a:pPr lvl="0" algn="just"/>
              <a:r>
                <a:rPr lang="zh-CN" altLang="en-US" sz="2800" spc="600" dirty="0">
                  <a:solidFill>
                    <a:prstClr val="black">
                      <a:lumMod val="75000"/>
                    </a:prstClr>
                  </a:solidFill>
                  <a:cs typeface="+mn-ea"/>
                  <a:sym typeface="+mn-lt"/>
                </a:rPr>
                <a:t>杨某</a:t>
              </a:r>
              <a:endParaRPr lang="zh-CN" altLang="en-US" sz="2800" spc="600" dirty="0">
                <a:solidFill>
                  <a:prstClr val="black">
                    <a:lumMod val="75000"/>
                  </a:prstClr>
                </a:solidFill>
                <a:cs typeface="+mn-ea"/>
                <a:sym typeface="+mn-lt"/>
              </a:endParaRPr>
            </a:p>
          </p:txBody>
        </p:sp>
        <p:sp>
          <p:nvSpPr>
            <p:cNvPr id="52" name="矩形 51"/>
            <p:cNvSpPr/>
            <p:nvPr/>
          </p:nvSpPr>
          <p:spPr>
            <a:xfrm>
              <a:off x="5880100" y="2710998"/>
              <a:ext cx="5068570" cy="2117887"/>
            </a:xfrm>
            <a:prstGeom prst="rect">
              <a:avLst/>
            </a:prstGeom>
          </p:spPr>
          <p:txBody>
            <a:bodyPr wrap="square">
              <a:spAutoFit/>
            </a:bodyPr>
            <a:lstStyle/>
            <a:p>
              <a:pPr>
                <a:lnSpc>
                  <a:spcPct val="150000"/>
                </a:lnSpc>
              </a:pPr>
              <a:r>
                <a:rPr lang="en-US" altLang="zh-CN" sz="1800" dirty="0">
                  <a:effectLst/>
                  <a:latin typeface="宋体" panose="02010600030101010101" pitchFamily="2" charset="-122"/>
                  <a:cs typeface="Times New Roman" panose="02020603050405020304" pitchFamily="18" charset="0"/>
                </a:rPr>
                <a:t>    5</a:t>
              </a:r>
              <a:r>
                <a:rPr lang="zh-CN" altLang="zh-CN" sz="1800" dirty="0">
                  <a:effectLst/>
                  <a:ea typeface="宋体" panose="02010600030101010101" pitchFamily="2" charset="-122"/>
                  <a:cs typeface="Times New Roman" panose="02020603050405020304" pitchFamily="18" charset="0"/>
                </a:rPr>
                <a:t>岁，医学鉴定为广发性发育迟缓，在动作、认知五大领域均明显落后于同龄儿童。在动作上，个案全身肌张力偏低，肌张力低下，在情绪紧张时身体会出现过直现象，现阶段个案的现有能力只能到独立高跪且不稳定。</a:t>
              </a:r>
              <a:endParaRPr lang="zh-CN" altLang="en-US" sz="1400" spc="300" dirty="0">
                <a:solidFill>
                  <a:srgbClr val="404040"/>
                </a:solidFill>
                <a:cs typeface="+mn-ea"/>
                <a:sym typeface="+mn-lt"/>
              </a:endParaRPr>
            </a:p>
          </p:txBody>
        </p: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1268" y="1397635"/>
            <a:ext cx="3250672" cy="4476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650596" y="1963469"/>
            <a:ext cx="2226328" cy="3408557"/>
            <a:chOff x="3650596" y="1963469"/>
            <a:chExt cx="2226328" cy="3408557"/>
          </a:xfrm>
        </p:grpSpPr>
        <p:sp>
          <p:nvSpPr>
            <p:cNvPr id="16" name="Arc 48"/>
            <p:cNvSpPr/>
            <p:nvPr/>
          </p:nvSpPr>
          <p:spPr>
            <a:xfrm>
              <a:off x="4484568" y="2216018"/>
              <a:ext cx="1392356" cy="3156008"/>
            </a:xfrm>
            <a:prstGeom prst="arc">
              <a:avLst>
                <a:gd name="adj1" fmla="val 16200000"/>
                <a:gd name="adj2" fmla="val 20517103"/>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endParaRPr sz="1600">
                <a:cs typeface="+mn-ea"/>
                <a:sym typeface="+mn-lt"/>
              </a:endParaRPr>
            </a:p>
          </p:txBody>
        </p:sp>
        <p:grpSp>
          <p:nvGrpSpPr>
            <p:cNvPr id="4" name="组合 3"/>
            <p:cNvGrpSpPr/>
            <p:nvPr/>
          </p:nvGrpSpPr>
          <p:grpSpPr>
            <a:xfrm>
              <a:off x="3650596" y="1963469"/>
              <a:ext cx="1485179" cy="505099"/>
              <a:chOff x="3650596" y="1963469"/>
              <a:chExt cx="1485179" cy="505099"/>
            </a:xfrm>
          </p:grpSpPr>
          <p:sp>
            <p:nvSpPr>
              <p:cNvPr id="19" name="Rectangle: Rounded Corners 51"/>
              <p:cNvSpPr/>
              <p:nvPr/>
            </p:nvSpPr>
            <p:spPr bwMode="auto">
              <a:xfrm flipH="1">
                <a:off x="3650596" y="1963469"/>
                <a:ext cx="1485179" cy="505099"/>
              </a:xfrm>
              <a:prstGeom prst="roundRect">
                <a:avLst>
                  <a:gd name="adj" fmla="val 50000"/>
                </a:avLst>
              </a:prstGeom>
              <a:solidFill>
                <a:srgbClr val="86B172"/>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50" name="矩形 49"/>
              <p:cNvSpPr/>
              <p:nvPr/>
            </p:nvSpPr>
            <p:spPr>
              <a:xfrm>
                <a:off x="3650596" y="2027475"/>
                <a:ext cx="1485179" cy="36279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现有能力评估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grpSp>
        <p:nvGrpSpPr>
          <p:cNvPr id="28" name="组合 27"/>
          <p:cNvGrpSpPr/>
          <p:nvPr/>
        </p:nvGrpSpPr>
        <p:grpSpPr>
          <a:xfrm>
            <a:off x="6389102" y="1963469"/>
            <a:ext cx="2181358" cy="3393368"/>
            <a:chOff x="6389102" y="1963469"/>
            <a:chExt cx="2181358" cy="3393368"/>
          </a:xfrm>
        </p:grpSpPr>
        <p:sp>
          <p:nvSpPr>
            <p:cNvPr id="15" name="Arc 47"/>
            <p:cNvSpPr/>
            <p:nvPr/>
          </p:nvSpPr>
          <p:spPr>
            <a:xfrm flipH="1">
              <a:off x="6389102" y="2200829"/>
              <a:ext cx="1392356" cy="3156008"/>
            </a:xfrm>
            <a:prstGeom prst="arc">
              <a:avLst>
                <a:gd name="adj1" fmla="val 16200000"/>
                <a:gd name="adj2" fmla="val 20450314"/>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endParaRPr sz="1600" dirty="0">
                <a:cs typeface="+mn-ea"/>
                <a:sym typeface="+mn-lt"/>
              </a:endParaRPr>
            </a:p>
          </p:txBody>
        </p:sp>
        <p:grpSp>
          <p:nvGrpSpPr>
            <p:cNvPr id="6" name="组合 5"/>
            <p:cNvGrpSpPr/>
            <p:nvPr/>
          </p:nvGrpSpPr>
          <p:grpSpPr>
            <a:xfrm>
              <a:off x="7079351" y="1963469"/>
              <a:ext cx="1491109" cy="505099"/>
              <a:chOff x="7079351" y="1963469"/>
              <a:chExt cx="1491109" cy="505099"/>
            </a:xfrm>
          </p:grpSpPr>
          <p:sp>
            <p:nvSpPr>
              <p:cNvPr id="17" name="Rectangle: Rounded Corners 49"/>
              <p:cNvSpPr/>
              <p:nvPr/>
            </p:nvSpPr>
            <p:spPr bwMode="auto">
              <a:xfrm>
                <a:off x="7079351" y="1963469"/>
                <a:ext cx="1485179" cy="505099"/>
              </a:xfrm>
              <a:prstGeom prst="roundRect">
                <a:avLst>
                  <a:gd name="adj" fmla="val 50000"/>
                </a:avLst>
              </a:prstGeom>
              <a:solidFill>
                <a:srgbClr val="86B172"/>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63" name="矩形 62"/>
              <p:cNvSpPr/>
              <p:nvPr/>
            </p:nvSpPr>
            <p:spPr>
              <a:xfrm>
                <a:off x="7085280" y="2027476"/>
                <a:ext cx="1485180" cy="36279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障碍部位评估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grpSp>
        <p:nvGrpSpPr>
          <p:cNvPr id="30" name="组合 29"/>
          <p:cNvGrpSpPr/>
          <p:nvPr/>
        </p:nvGrpSpPr>
        <p:grpSpPr>
          <a:xfrm>
            <a:off x="6392791" y="2200829"/>
            <a:ext cx="2524026" cy="3414428"/>
            <a:chOff x="6392791" y="2200829"/>
            <a:chExt cx="2524026" cy="3414428"/>
          </a:xfrm>
        </p:grpSpPr>
        <p:sp>
          <p:nvSpPr>
            <p:cNvPr id="24" name="Arc 83"/>
            <p:cNvSpPr/>
            <p:nvPr/>
          </p:nvSpPr>
          <p:spPr>
            <a:xfrm flipH="1">
              <a:off x="6392791" y="2200829"/>
              <a:ext cx="1392356" cy="3156008"/>
            </a:xfrm>
            <a:prstGeom prst="arc">
              <a:avLst>
                <a:gd name="adj1" fmla="val 1151936"/>
                <a:gd name="adj2" fmla="val 5432290"/>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endParaRPr sz="1600">
                <a:cs typeface="+mn-ea"/>
                <a:sym typeface="+mn-lt"/>
              </a:endParaRPr>
            </a:p>
          </p:txBody>
        </p:sp>
        <p:grpSp>
          <p:nvGrpSpPr>
            <p:cNvPr id="8" name="组合 7"/>
            <p:cNvGrpSpPr/>
            <p:nvPr/>
          </p:nvGrpSpPr>
          <p:grpSpPr>
            <a:xfrm>
              <a:off x="7018212" y="5110158"/>
              <a:ext cx="1898605" cy="505099"/>
              <a:chOff x="7018212" y="5110158"/>
              <a:chExt cx="1898605" cy="505099"/>
            </a:xfrm>
          </p:grpSpPr>
          <p:sp>
            <p:nvSpPr>
              <p:cNvPr id="18" name="Rectangle: Rounded Corners 50"/>
              <p:cNvSpPr/>
              <p:nvPr/>
            </p:nvSpPr>
            <p:spPr bwMode="auto">
              <a:xfrm>
                <a:off x="7079351" y="5110158"/>
                <a:ext cx="1699724" cy="505099"/>
              </a:xfrm>
              <a:prstGeom prst="roundRect">
                <a:avLst>
                  <a:gd name="adj" fmla="val 50000"/>
                </a:avLst>
              </a:prstGeom>
              <a:solidFill>
                <a:srgbClr val="DDE2B7"/>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64" name="矩形 63"/>
              <p:cNvSpPr/>
              <p:nvPr/>
            </p:nvSpPr>
            <p:spPr>
              <a:xfrm>
                <a:off x="7018212" y="5164293"/>
                <a:ext cx="1898605" cy="36279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其他感知能力评估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grpSp>
        <p:nvGrpSpPr>
          <p:cNvPr id="27" name="组合 26"/>
          <p:cNvGrpSpPr/>
          <p:nvPr/>
        </p:nvGrpSpPr>
        <p:grpSpPr>
          <a:xfrm>
            <a:off x="3503623" y="2200829"/>
            <a:ext cx="2321700" cy="3414428"/>
            <a:chOff x="3503623" y="2200829"/>
            <a:chExt cx="2321700" cy="3414428"/>
          </a:xfrm>
        </p:grpSpPr>
        <p:sp>
          <p:nvSpPr>
            <p:cNvPr id="2" name="Arc 44"/>
            <p:cNvSpPr/>
            <p:nvPr/>
          </p:nvSpPr>
          <p:spPr>
            <a:xfrm>
              <a:off x="4432967" y="2200829"/>
              <a:ext cx="1392356" cy="3156008"/>
            </a:xfrm>
            <a:prstGeom prst="arc">
              <a:avLst>
                <a:gd name="adj1" fmla="val 962184"/>
                <a:gd name="adj2" fmla="val 5432290"/>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endParaRPr sz="1600">
                <a:cs typeface="+mn-ea"/>
                <a:sym typeface="+mn-lt"/>
              </a:endParaRPr>
            </a:p>
          </p:txBody>
        </p:sp>
        <p:grpSp>
          <p:nvGrpSpPr>
            <p:cNvPr id="10" name="组合 9"/>
            <p:cNvGrpSpPr/>
            <p:nvPr/>
          </p:nvGrpSpPr>
          <p:grpSpPr>
            <a:xfrm>
              <a:off x="3503623" y="5110158"/>
              <a:ext cx="1632151" cy="505099"/>
              <a:chOff x="3503623" y="5110158"/>
              <a:chExt cx="1632151" cy="505099"/>
            </a:xfrm>
          </p:grpSpPr>
          <p:sp>
            <p:nvSpPr>
              <p:cNvPr id="20" name="Rectangle: Rounded Corners 52"/>
              <p:cNvSpPr/>
              <p:nvPr/>
            </p:nvSpPr>
            <p:spPr bwMode="auto">
              <a:xfrm flipH="1">
                <a:off x="3509553" y="5110158"/>
                <a:ext cx="1626221" cy="505099"/>
              </a:xfrm>
              <a:prstGeom prst="roundRect">
                <a:avLst>
                  <a:gd name="adj" fmla="val 50000"/>
                </a:avLst>
              </a:prstGeom>
              <a:solidFill>
                <a:srgbClr val="DDE2B7"/>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74" name="矩形 73"/>
              <p:cNvSpPr/>
              <p:nvPr/>
            </p:nvSpPr>
            <p:spPr>
              <a:xfrm>
                <a:off x="3503623" y="5170766"/>
                <a:ext cx="1626221" cy="36279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异常肌张力评估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grpSp>
        <p:nvGrpSpPr>
          <p:cNvPr id="26" name="组合 25"/>
          <p:cNvGrpSpPr/>
          <p:nvPr/>
        </p:nvGrpSpPr>
        <p:grpSpPr>
          <a:xfrm>
            <a:off x="2997483" y="3521669"/>
            <a:ext cx="2223306" cy="742351"/>
            <a:chOff x="2997483" y="3521669"/>
            <a:chExt cx="2223306" cy="742351"/>
          </a:xfrm>
        </p:grpSpPr>
        <p:cxnSp>
          <p:nvCxnSpPr>
            <p:cNvPr id="14" name="Straight Connector 46"/>
            <p:cNvCxnSpPr/>
            <p:nvPr/>
          </p:nvCxnSpPr>
          <p:spPr>
            <a:xfrm>
              <a:off x="4478118" y="3777756"/>
              <a:ext cx="742671" cy="2151"/>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997483" y="3521669"/>
              <a:ext cx="1485179" cy="742351"/>
              <a:chOff x="2997483" y="3521669"/>
              <a:chExt cx="1485179" cy="742351"/>
            </a:xfrm>
          </p:grpSpPr>
          <p:sp>
            <p:nvSpPr>
              <p:cNvPr id="23" name="Rectangle: Rounded Corners 76"/>
              <p:cNvSpPr/>
              <p:nvPr/>
            </p:nvSpPr>
            <p:spPr bwMode="auto">
              <a:xfrm>
                <a:off x="2997483" y="3521669"/>
                <a:ext cx="1485179" cy="742351"/>
              </a:xfrm>
              <a:prstGeom prst="roundRect">
                <a:avLst>
                  <a:gd name="adj" fmla="val 50000"/>
                </a:avLst>
              </a:prstGeom>
              <a:solidFill>
                <a:srgbClr val="DDE2B7"/>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75" name="矩形 74"/>
              <p:cNvSpPr/>
              <p:nvPr/>
            </p:nvSpPr>
            <p:spPr>
              <a:xfrm>
                <a:off x="3002615" y="3563715"/>
                <a:ext cx="1471814" cy="6582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动作发展阶段训练评估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grpSp>
        <p:nvGrpSpPr>
          <p:cNvPr id="5" name="组合 4"/>
          <p:cNvGrpSpPr/>
          <p:nvPr/>
        </p:nvGrpSpPr>
        <p:grpSpPr>
          <a:xfrm>
            <a:off x="5222695" y="3593956"/>
            <a:ext cx="1780197" cy="505099"/>
            <a:chOff x="5218595" y="3526282"/>
            <a:chExt cx="1780197" cy="505099"/>
          </a:xfrm>
        </p:grpSpPr>
        <p:sp>
          <p:nvSpPr>
            <p:cNvPr id="21" name="Rectangle: Rounded Corners 53"/>
            <p:cNvSpPr/>
            <p:nvPr/>
          </p:nvSpPr>
          <p:spPr bwMode="auto">
            <a:xfrm>
              <a:off x="5218595" y="3526282"/>
              <a:ext cx="1780197" cy="505099"/>
            </a:xfrm>
            <a:prstGeom prst="roundRect">
              <a:avLst>
                <a:gd name="adj" fmla="val 50000"/>
              </a:avLst>
            </a:prstGeom>
            <a:solidFill>
              <a:srgbClr val="86B172"/>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76" name="矩形 75"/>
            <p:cNvSpPr/>
            <p:nvPr/>
          </p:nvSpPr>
          <p:spPr>
            <a:xfrm>
              <a:off x="5338372" y="3570758"/>
              <a:ext cx="1485180" cy="36279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动作评估</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nvGrpSpPr>
          <p:cNvPr id="29" name="组合 28"/>
          <p:cNvGrpSpPr/>
          <p:nvPr/>
        </p:nvGrpSpPr>
        <p:grpSpPr>
          <a:xfrm>
            <a:off x="7018212" y="3413532"/>
            <a:ext cx="2226562" cy="1041622"/>
            <a:chOff x="7000938" y="3521669"/>
            <a:chExt cx="2226562" cy="707346"/>
          </a:xfrm>
        </p:grpSpPr>
        <p:cxnSp>
          <p:nvCxnSpPr>
            <p:cNvPr id="13" name="Straight Connector 45"/>
            <p:cNvCxnSpPr/>
            <p:nvPr/>
          </p:nvCxnSpPr>
          <p:spPr>
            <a:xfrm>
              <a:off x="7000938" y="3777756"/>
              <a:ext cx="742671" cy="2151"/>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742320" y="3521669"/>
              <a:ext cx="1485180" cy="707346"/>
              <a:chOff x="7742320" y="3521669"/>
              <a:chExt cx="1485180" cy="707346"/>
            </a:xfrm>
          </p:grpSpPr>
          <p:sp>
            <p:nvSpPr>
              <p:cNvPr id="22" name="Rectangle: Rounded Corners 75"/>
              <p:cNvSpPr/>
              <p:nvPr/>
            </p:nvSpPr>
            <p:spPr bwMode="auto">
              <a:xfrm>
                <a:off x="7742320" y="3521669"/>
                <a:ext cx="1485179" cy="505099"/>
              </a:xfrm>
              <a:prstGeom prst="roundRect">
                <a:avLst>
                  <a:gd name="adj" fmla="val 50000"/>
                </a:avLst>
              </a:prstGeom>
              <a:solidFill>
                <a:srgbClr val="DDE2B7"/>
              </a:solidFill>
              <a:ln w="19050">
                <a:noFill/>
                <a:round/>
              </a:ln>
            </p:spPr>
            <p:txBody>
              <a:bodyPr vert="horz" wrap="none" lIns="91440" tIns="45720" rIns="91440" bIns="45720" anchor="ctr" anchorCtr="1" compatLnSpc="1">
                <a:normAutofit/>
              </a:bodyPr>
              <a:lstStyle/>
              <a:p>
                <a:pPr algn="ctr"/>
                <a:endParaRPr lang="zh-CN" altLang="en-US" sz="1100" b="1" dirty="0">
                  <a:solidFill>
                    <a:schemeClr val="bg1"/>
                  </a:solidFill>
                  <a:cs typeface="+mn-ea"/>
                  <a:sym typeface="+mn-lt"/>
                </a:endParaRPr>
              </a:p>
            </p:txBody>
          </p:sp>
          <p:sp>
            <p:nvSpPr>
              <p:cNvPr id="77" name="矩形 76"/>
              <p:cNvSpPr/>
              <p:nvPr/>
            </p:nvSpPr>
            <p:spPr>
              <a:xfrm>
                <a:off x="7742320" y="3570758"/>
                <a:ext cx="1485180" cy="6582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effectLst>
                      <a:outerShdw blurRad="38100" dist="38100" dir="2700000" algn="tl">
                        <a:srgbClr val="000000">
                          <a:alpha val="43137"/>
                        </a:srgbClr>
                      </a:outerShdw>
                    </a:effectLst>
                    <a:cs typeface="+mn-ea"/>
                    <a:sym typeface="+mn-lt"/>
                  </a:rPr>
                  <a:t>评估异常肌张力分布情况</a:t>
                </a:r>
                <a:endParaRPr lang="zh-CN" altLang="en-US" sz="1600" b="1" dirty="0">
                  <a:solidFill>
                    <a:schemeClr val="bg1"/>
                  </a:solidFill>
                  <a:effectLst>
                    <a:outerShdw blurRad="38100" dist="38100" dir="2700000" algn="tl">
                      <a:srgbClr val="000000">
                        <a:alpha val="43137"/>
                      </a:srgbClr>
                    </a:outerShdw>
                  </a:effectLst>
                  <a:cs typeface="+mn-ea"/>
                  <a:sym typeface="+mn-lt"/>
                </a:endParaRPr>
              </a:p>
            </p:txBody>
          </p:sp>
        </p:grpSp>
      </p:grpSp>
      <p:sp>
        <p:nvSpPr>
          <p:cNvPr id="36" name="TextBox 15"/>
          <p:cNvSpPr txBox="1"/>
          <p:nvPr/>
        </p:nvSpPr>
        <p:spPr>
          <a:xfrm>
            <a:off x="1295400" y="1922358"/>
            <a:ext cx="2195239" cy="92456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sym typeface="+mn-lt"/>
              </a:rPr>
              <a:t>        </a:t>
            </a:r>
            <a:r>
              <a:rPr lang="zh-CN" altLang="en-US" sz="1200" dirty="0">
                <a:solidFill>
                  <a:schemeClr val="tx1">
                    <a:lumMod val="85000"/>
                    <a:lumOff val="15000"/>
                  </a:schemeClr>
                </a:solidFill>
                <a:cs typeface="+mn-ea"/>
                <a:sym typeface="+mn-lt"/>
              </a:rPr>
              <a:t>从头直立开始测试，主要测试个案现阶段所能达到的水平。</a:t>
            </a:r>
            <a:endParaRPr lang="en-US" altLang="zh-CN" sz="1200" dirty="0">
              <a:solidFill>
                <a:schemeClr val="tx1">
                  <a:lumMod val="85000"/>
                  <a:lumOff val="15000"/>
                </a:schemeClr>
              </a:solidFill>
              <a:cs typeface="+mn-ea"/>
              <a:sym typeface="+mn-lt"/>
            </a:endParaRPr>
          </a:p>
        </p:txBody>
      </p:sp>
      <p:sp>
        <p:nvSpPr>
          <p:cNvPr id="37" name="TextBox 15"/>
          <p:cNvSpPr txBox="1"/>
          <p:nvPr/>
        </p:nvSpPr>
        <p:spPr>
          <a:xfrm>
            <a:off x="8576389" y="1907835"/>
            <a:ext cx="2064600" cy="64770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sym typeface="+mn-lt"/>
              </a:rPr>
              <a:t>       </a:t>
            </a:r>
            <a:r>
              <a:rPr lang="zh-CN" altLang="en-US" sz="1200" dirty="0">
                <a:solidFill>
                  <a:schemeClr val="tx1">
                    <a:lumMod val="85000"/>
                    <a:lumOff val="15000"/>
                  </a:schemeClr>
                </a:solidFill>
                <a:cs typeface="+mn-ea"/>
                <a:sym typeface="+mn-lt"/>
              </a:rPr>
              <a:t>根据前面的几项评估判断个案哪个部位有障碍。</a:t>
            </a:r>
            <a:endParaRPr lang="en-US" altLang="zh-CN" sz="1200" dirty="0">
              <a:solidFill>
                <a:schemeClr val="tx1">
                  <a:lumMod val="85000"/>
                  <a:lumOff val="15000"/>
                </a:schemeClr>
              </a:solidFill>
              <a:cs typeface="+mn-ea"/>
              <a:sym typeface="+mn-lt"/>
            </a:endParaRPr>
          </a:p>
        </p:txBody>
      </p:sp>
      <p:sp>
        <p:nvSpPr>
          <p:cNvPr id="38" name="TextBox 15"/>
          <p:cNvSpPr txBox="1"/>
          <p:nvPr/>
        </p:nvSpPr>
        <p:spPr>
          <a:xfrm>
            <a:off x="573405" y="3583305"/>
            <a:ext cx="2415540" cy="64770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sym typeface="+mn-lt"/>
              </a:rPr>
              <a:t>       </a:t>
            </a:r>
            <a:r>
              <a:rPr lang="zh-CN" altLang="en-US" sz="1200" dirty="0">
                <a:solidFill>
                  <a:schemeClr val="tx1">
                    <a:lumMod val="85000"/>
                    <a:lumOff val="15000"/>
                  </a:schemeClr>
                </a:solidFill>
                <a:cs typeface="+mn-ea"/>
                <a:sym typeface="+mn-lt"/>
              </a:rPr>
              <a:t>根据个案现有能力情况判断其动作发展训练属于哪个阶段。</a:t>
            </a:r>
            <a:endParaRPr lang="en-US" altLang="zh-CN" sz="1200" dirty="0">
              <a:solidFill>
                <a:schemeClr val="tx1">
                  <a:lumMod val="85000"/>
                  <a:lumOff val="15000"/>
                </a:schemeClr>
              </a:solidFill>
              <a:cs typeface="+mn-ea"/>
              <a:sym typeface="+mn-lt"/>
            </a:endParaRPr>
          </a:p>
        </p:txBody>
      </p:sp>
      <p:sp>
        <p:nvSpPr>
          <p:cNvPr id="39" name="TextBox 15"/>
          <p:cNvSpPr txBox="1"/>
          <p:nvPr/>
        </p:nvSpPr>
        <p:spPr>
          <a:xfrm>
            <a:off x="9245600" y="3353435"/>
            <a:ext cx="2483485" cy="92456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sym typeface="+mn-lt"/>
              </a:rPr>
              <a:t>       </a:t>
            </a:r>
            <a:r>
              <a:rPr lang="zh-CN" altLang="en-US" sz="1200" dirty="0">
                <a:solidFill>
                  <a:schemeClr val="tx1">
                    <a:lumMod val="85000"/>
                    <a:lumOff val="15000"/>
                  </a:schemeClr>
                </a:solidFill>
                <a:cs typeface="+mn-ea"/>
                <a:sym typeface="+mn-lt"/>
              </a:rPr>
              <a:t>根据个案的姿态，结合异常肌张力分布的主要特点，判断个案属于什么类型的异常肌张力分布。</a:t>
            </a:r>
            <a:endParaRPr lang="en-US" altLang="zh-CN" sz="1200" dirty="0">
              <a:solidFill>
                <a:schemeClr val="tx1">
                  <a:lumMod val="85000"/>
                  <a:lumOff val="15000"/>
                </a:schemeClr>
              </a:solidFill>
              <a:cs typeface="+mn-ea"/>
              <a:sym typeface="+mn-lt"/>
            </a:endParaRPr>
          </a:p>
        </p:txBody>
      </p:sp>
      <p:sp>
        <p:nvSpPr>
          <p:cNvPr id="40" name="TextBox 15"/>
          <p:cNvSpPr txBox="1"/>
          <p:nvPr/>
        </p:nvSpPr>
        <p:spPr>
          <a:xfrm>
            <a:off x="606264" y="4736791"/>
            <a:ext cx="2937085" cy="120142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rPr>
              <a:t>        </a:t>
            </a:r>
            <a:r>
              <a:rPr lang="zh-CN" altLang="zh-CN" sz="1200" dirty="0">
                <a:solidFill>
                  <a:srgbClr val="FF0000"/>
                </a:solidFill>
                <a:cs typeface="+mn-ea"/>
              </a:rPr>
              <a:t>评估顺序：</a:t>
            </a:r>
            <a:r>
              <a:rPr lang="zh-CN" altLang="zh-CN" sz="1200" dirty="0">
                <a:solidFill>
                  <a:schemeClr val="tx1">
                    <a:lumMod val="85000"/>
                    <a:lumOff val="15000"/>
                  </a:schemeClr>
                </a:solidFill>
                <a:cs typeface="+mn-ea"/>
              </a:rPr>
              <a:t>内收肌—髂腰肌—臀肌—外展肌—骨盆歪斜—股骨长短—比目鱼肌—腓肠肌—膝反张—股四头肌—阔筋膜张肌—胫骨长短—全长</a:t>
            </a:r>
            <a:r>
              <a:rPr lang="zh-CN" altLang="en-US" sz="1200" dirty="0">
                <a:solidFill>
                  <a:schemeClr val="tx1">
                    <a:lumMod val="85000"/>
                    <a:lumOff val="15000"/>
                  </a:schemeClr>
                </a:solidFill>
                <a:cs typeface="+mn-ea"/>
              </a:rPr>
              <a:t>。</a:t>
            </a:r>
            <a:endParaRPr lang="zh-CN" altLang="zh-CN" sz="1200" dirty="0">
              <a:solidFill>
                <a:srgbClr val="FF0000"/>
              </a:solidFill>
              <a:cs typeface="+mn-ea"/>
            </a:endParaRPr>
          </a:p>
        </p:txBody>
      </p:sp>
      <p:sp>
        <p:nvSpPr>
          <p:cNvPr id="41" name="TextBox 15"/>
          <p:cNvSpPr txBox="1"/>
          <p:nvPr/>
        </p:nvSpPr>
        <p:spPr>
          <a:xfrm>
            <a:off x="8858250" y="5045075"/>
            <a:ext cx="2811145" cy="924560"/>
          </a:xfrm>
          <a:prstGeom prst="rect">
            <a:avLst/>
          </a:prstGeom>
          <a:noFill/>
        </p:spPr>
        <p:txBody>
          <a:bodyPr wrap="square" lIns="94085" tIns="47043" rIns="94085" bIns="47043" rtlCol="0">
            <a:spAutoFit/>
          </a:bodyPr>
          <a:lstStyle/>
          <a:p>
            <a:pPr>
              <a:lnSpc>
                <a:spcPct val="150000"/>
              </a:lnSpc>
            </a:pPr>
            <a:r>
              <a:rPr lang="en-US" altLang="zh-CN" sz="1200" dirty="0">
                <a:solidFill>
                  <a:schemeClr val="tx1">
                    <a:lumMod val="85000"/>
                    <a:lumOff val="15000"/>
                  </a:schemeClr>
                </a:solidFill>
                <a:cs typeface="+mn-ea"/>
                <a:sym typeface="+mn-lt"/>
              </a:rPr>
              <a:t>       </a:t>
            </a:r>
            <a:r>
              <a:rPr lang="zh-CN" altLang="en-US" sz="1200" dirty="0">
                <a:solidFill>
                  <a:schemeClr val="tx1">
                    <a:lumMod val="85000"/>
                    <a:lumOff val="15000"/>
                  </a:schemeClr>
                </a:solidFill>
                <a:cs typeface="+mn-ea"/>
                <a:sym typeface="+mn-lt"/>
              </a:rPr>
              <a:t>主要通过观察及交谈评估个案的视觉、听觉、触觉、前庭觉、情绪反应、认知反应、语言能力、畏缩反应等。</a:t>
            </a:r>
            <a:endParaRPr lang="en-US" altLang="zh-CN" sz="1200" dirty="0">
              <a:solidFill>
                <a:schemeClr val="tx1">
                  <a:lumMod val="85000"/>
                  <a:lumOff val="15000"/>
                </a:schemeClr>
              </a:solidFill>
              <a:cs typeface="+mn-ea"/>
              <a:sym typeface="+mn-lt"/>
            </a:endParaRPr>
          </a:p>
        </p:txBody>
      </p:sp>
      <p:sp>
        <p:nvSpPr>
          <p:cNvPr id="33"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二、动作评估演示</a:t>
            </a:r>
            <a:endParaRPr lang="zh-CN" altLang="en-US" sz="32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righ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righ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righ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三、评估结果分析</a:t>
            </a:r>
            <a:endParaRPr lang="zh-CN" altLang="en-US" sz="3200" b="1" dirty="0">
              <a:solidFill>
                <a:schemeClr val="tx1">
                  <a:lumMod val="75000"/>
                  <a:lumOff val="25000"/>
                </a:schemeClr>
              </a:solidFill>
              <a:cs typeface="+mn-ea"/>
              <a:sym typeface="+mn-lt"/>
            </a:endParaRPr>
          </a:p>
        </p:txBody>
      </p:sp>
      <p:grpSp>
        <p:nvGrpSpPr>
          <p:cNvPr id="2" name="组合 1"/>
          <p:cNvGrpSpPr/>
          <p:nvPr/>
        </p:nvGrpSpPr>
        <p:grpSpPr>
          <a:xfrm>
            <a:off x="4378085" y="1936999"/>
            <a:ext cx="1620617" cy="1620618"/>
            <a:chOff x="4378085" y="1936999"/>
            <a:chExt cx="1620617" cy="1620618"/>
          </a:xfrm>
        </p:grpSpPr>
        <p:sp>
          <p:nvSpPr>
            <p:cNvPr id="78" name="单圆角矩形 46"/>
            <p:cNvSpPr/>
            <p:nvPr/>
          </p:nvSpPr>
          <p:spPr>
            <a:xfrm flipH="1">
              <a:off x="4378085" y="1936999"/>
              <a:ext cx="1620617" cy="1620618"/>
            </a:xfrm>
            <a:prstGeom prst="round1Rect">
              <a:avLst>
                <a:gd name="adj" fmla="val 21387"/>
              </a:avLst>
            </a:prstGeom>
            <a:gradFill>
              <a:gsLst>
                <a:gs pos="100000">
                  <a:srgbClr val="F5F5F5"/>
                </a:gs>
                <a:gs pos="0">
                  <a:schemeClr val="bg1">
                    <a:lumMod val="85000"/>
                  </a:schemeClr>
                </a:gs>
              </a:gsLst>
              <a:lin ang="8100000" scaled="0"/>
            </a:gradFill>
            <a:ln w="31750">
              <a:gradFill>
                <a:gsLst>
                  <a:gs pos="0">
                    <a:schemeClr val="bg1"/>
                  </a:gs>
                  <a:gs pos="100000">
                    <a:schemeClr val="bg1">
                      <a:lumMod val="75000"/>
                    </a:schemeClr>
                  </a:gs>
                </a:gsLst>
                <a:lin ang="8100000" scaled="0"/>
              </a:gradFill>
            </a:ln>
            <a:effectLst>
              <a:outerShdw blurRad="2921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cs typeface="+mn-ea"/>
                <a:sym typeface="+mn-lt"/>
              </a:endParaRPr>
            </a:p>
          </p:txBody>
        </p:sp>
        <p:sp>
          <p:nvSpPr>
            <p:cNvPr id="84" name="单圆角矩形 51"/>
            <p:cNvSpPr/>
            <p:nvPr/>
          </p:nvSpPr>
          <p:spPr>
            <a:xfrm flipH="1">
              <a:off x="4538933" y="2097847"/>
              <a:ext cx="1298921" cy="1298921"/>
            </a:xfrm>
            <a:prstGeom prst="round1Rect">
              <a:avLst/>
            </a:prstGeom>
            <a:solidFill>
              <a:srgbClr val="DDE2B7"/>
            </a:solidFill>
            <a:ln w="25400">
              <a:gradFill>
                <a:gsLst>
                  <a:gs pos="0">
                    <a:schemeClr val="bg1">
                      <a:lumMod val="65000"/>
                    </a:schemeClr>
                  </a:gs>
                  <a:gs pos="100000">
                    <a:schemeClr val="bg1"/>
                  </a:gs>
                </a:gsLst>
                <a:lin ang="8100000" scaled="0"/>
              </a:gradFill>
            </a:ln>
            <a:effectLst>
              <a:innerShdw blurRad="101600" dist="254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865" dirty="0">
                <a:cs typeface="+mn-ea"/>
                <a:sym typeface="+mn-lt"/>
              </a:endParaRPr>
            </a:p>
          </p:txBody>
        </p:sp>
        <p:sp>
          <p:nvSpPr>
            <p:cNvPr id="87" name="文本框 86"/>
            <p:cNvSpPr txBox="1"/>
            <p:nvPr/>
          </p:nvSpPr>
          <p:spPr>
            <a:xfrm>
              <a:off x="4758050" y="2286700"/>
              <a:ext cx="1076428" cy="913327"/>
            </a:xfrm>
            <a:prstGeom prst="rect">
              <a:avLst/>
            </a:prstGeom>
            <a:noFill/>
          </p:spPr>
          <p:txBody>
            <a:bodyPr wrap="square" lIns="91440" tIns="45720" rIns="91440" bIns="45720" rtlCol="0">
              <a:spAutoFit/>
            </a:bodyPr>
            <a:lstStyle/>
            <a:p>
              <a:r>
                <a:rPr lang="en-US" altLang="zh-CN" sz="5335" dirty="0">
                  <a:solidFill>
                    <a:schemeClr val="bg1"/>
                  </a:solidFill>
                  <a:effectLst>
                    <a:outerShdw blurRad="38100" dist="38100" dir="2700000" algn="tl">
                      <a:srgbClr val="000000">
                        <a:alpha val="43137"/>
                      </a:srgbClr>
                    </a:outerShdw>
                  </a:effectLst>
                  <a:cs typeface="+mn-ea"/>
                  <a:sym typeface="+mn-lt"/>
                </a:rPr>
                <a:t>01</a:t>
              </a:r>
              <a:endParaRPr lang="zh-CN" altLang="en-US" sz="5335" dirty="0">
                <a:solidFill>
                  <a:schemeClr val="bg1"/>
                </a:solidFill>
                <a:effectLst>
                  <a:outerShdw blurRad="38100" dist="38100" dir="2700000" algn="tl">
                    <a:srgbClr val="000000">
                      <a:alpha val="43137"/>
                    </a:srgbClr>
                  </a:outerShdw>
                </a:effectLst>
                <a:cs typeface="+mn-ea"/>
                <a:sym typeface="+mn-lt"/>
              </a:endParaRPr>
            </a:p>
          </p:txBody>
        </p:sp>
      </p:grpSp>
      <p:grpSp>
        <p:nvGrpSpPr>
          <p:cNvPr id="3" name="组合 2"/>
          <p:cNvGrpSpPr/>
          <p:nvPr/>
        </p:nvGrpSpPr>
        <p:grpSpPr>
          <a:xfrm>
            <a:off x="6193297" y="1936999"/>
            <a:ext cx="1620617" cy="1620618"/>
            <a:chOff x="6193297" y="1936999"/>
            <a:chExt cx="1620617" cy="1620618"/>
          </a:xfrm>
        </p:grpSpPr>
        <p:sp>
          <p:nvSpPr>
            <p:cNvPr id="82" name="矩形 81"/>
            <p:cNvSpPr/>
            <p:nvPr/>
          </p:nvSpPr>
          <p:spPr>
            <a:xfrm>
              <a:off x="6193297" y="1936999"/>
              <a:ext cx="1620617" cy="1620618"/>
            </a:xfrm>
            <a:prstGeom prst="rect">
              <a:avLst/>
            </a:prstGeom>
            <a:gradFill flip="none" rotWithShape="1">
              <a:gsLst>
                <a:gs pos="100000">
                  <a:srgbClr val="F5F5F5"/>
                </a:gs>
                <a:gs pos="0">
                  <a:schemeClr val="bg1">
                    <a:lumMod val="85000"/>
                  </a:schemeClr>
                </a:gs>
              </a:gsLst>
              <a:lin ang="2700000" scaled="1"/>
              <a:tileRect/>
            </a:gradFill>
            <a:ln w="31750">
              <a:gradFill flip="none" rotWithShape="1">
                <a:gsLst>
                  <a:gs pos="0">
                    <a:schemeClr val="bg1"/>
                  </a:gs>
                  <a:gs pos="100000">
                    <a:schemeClr val="bg1">
                      <a:lumMod val="75000"/>
                    </a:schemeClr>
                  </a:gs>
                </a:gsLst>
                <a:lin ang="2700000" scaled="1"/>
                <a:tileRect/>
              </a:gradFill>
            </a:ln>
            <a:effectLst>
              <a:outerShdw blurRad="2921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cs typeface="+mn-ea"/>
                <a:sym typeface="+mn-lt"/>
              </a:endParaRPr>
            </a:p>
          </p:txBody>
        </p:sp>
        <p:sp>
          <p:nvSpPr>
            <p:cNvPr id="83" name="矩形 82"/>
            <p:cNvSpPr/>
            <p:nvPr/>
          </p:nvSpPr>
          <p:spPr>
            <a:xfrm>
              <a:off x="6354145" y="2097847"/>
              <a:ext cx="1298921" cy="1298921"/>
            </a:xfrm>
            <a:prstGeom prst="rect">
              <a:avLst/>
            </a:prstGeom>
            <a:solidFill>
              <a:srgbClr val="669455"/>
            </a:solidFill>
            <a:ln w="25400">
              <a:gradFill flip="none" rotWithShape="1">
                <a:gsLst>
                  <a:gs pos="0">
                    <a:schemeClr val="bg1">
                      <a:lumMod val="65000"/>
                    </a:schemeClr>
                  </a:gs>
                  <a:gs pos="100000">
                    <a:schemeClr val="bg1"/>
                  </a:gs>
                </a:gsLst>
                <a:lin ang="2700000" scaled="1"/>
                <a:tileRect/>
              </a:gra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865">
                <a:cs typeface="+mn-ea"/>
                <a:sym typeface="+mn-lt"/>
              </a:endParaRPr>
            </a:p>
          </p:txBody>
        </p:sp>
        <p:sp>
          <p:nvSpPr>
            <p:cNvPr id="88" name="文本框 87"/>
            <p:cNvSpPr txBox="1"/>
            <p:nvPr/>
          </p:nvSpPr>
          <p:spPr>
            <a:xfrm>
              <a:off x="6556204" y="2286700"/>
              <a:ext cx="1044444" cy="913327"/>
            </a:xfrm>
            <a:prstGeom prst="rect">
              <a:avLst/>
            </a:prstGeom>
            <a:noFill/>
          </p:spPr>
          <p:txBody>
            <a:bodyPr wrap="square" lIns="91440" tIns="45720" rIns="91440" bIns="45720" rtlCol="0">
              <a:spAutoFit/>
            </a:bodyPr>
            <a:lstStyle/>
            <a:p>
              <a:r>
                <a:rPr lang="en-US" altLang="zh-CN" sz="5335" dirty="0">
                  <a:solidFill>
                    <a:schemeClr val="bg1"/>
                  </a:solidFill>
                  <a:effectLst>
                    <a:outerShdw blurRad="38100" dist="38100" dir="2700000" algn="tl">
                      <a:srgbClr val="000000">
                        <a:alpha val="43137"/>
                      </a:srgbClr>
                    </a:outerShdw>
                  </a:effectLst>
                  <a:cs typeface="+mn-ea"/>
                  <a:sym typeface="+mn-lt"/>
                </a:rPr>
                <a:t>02</a:t>
              </a:r>
              <a:endParaRPr lang="en-US" altLang="zh-CN" sz="5335" dirty="0">
                <a:solidFill>
                  <a:schemeClr val="bg1"/>
                </a:solidFill>
                <a:effectLst>
                  <a:outerShdw blurRad="38100" dist="38100" dir="2700000" algn="tl">
                    <a:srgbClr val="000000">
                      <a:alpha val="43137"/>
                    </a:srgbClr>
                  </a:outerShdw>
                </a:effectLst>
                <a:cs typeface="+mn-ea"/>
                <a:sym typeface="+mn-lt"/>
              </a:endParaRPr>
            </a:p>
          </p:txBody>
        </p:sp>
      </p:grpSp>
      <p:grpSp>
        <p:nvGrpSpPr>
          <p:cNvPr id="5" name="组合 4"/>
          <p:cNvGrpSpPr/>
          <p:nvPr/>
        </p:nvGrpSpPr>
        <p:grpSpPr>
          <a:xfrm>
            <a:off x="4378085" y="3734456"/>
            <a:ext cx="1620617" cy="1620618"/>
            <a:chOff x="4378085" y="3734456"/>
            <a:chExt cx="1620617" cy="1620618"/>
          </a:xfrm>
        </p:grpSpPr>
        <p:sp>
          <p:nvSpPr>
            <p:cNvPr id="81" name="矩形 80"/>
            <p:cNvSpPr/>
            <p:nvPr/>
          </p:nvSpPr>
          <p:spPr>
            <a:xfrm>
              <a:off x="4378085" y="3734456"/>
              <a:ext cx="1620617" cy="1620618"/>
            </a:xfrm>
            <a:prstGeom prst="rect">
              <a:avLst/>
            </a:prstGeom>
            <a:gradFill flip="none" rotWithShape="1">
              <a:gsLst>
                <a:gs pos="100000">
                  <a:srgbClr val="F5F5F5"/>
                </a:gs>
                <a:gs pos="0">
                  <a:schemeClr val="bg1">
                    <a:lumMod val="85000"/>
                  </a:schemeClr>
                </a:gs>
              </a:gsLst>
              <a:lin ang="2700000" scaled="1"/>
              <a:tileRect/>
            </a:gradFill>
            <a:ln w="31750">
              <a:gradFill flip="none" rotWithShape="1">
                <a:gsLst>
                  <a:gs pos="0">
                    <a:schemeClr val="bg1"/>
                  </a:gs>
                  <a:gs pos="100000">
                    <a:schemeClr val="bg1">
                      <a:lumMod val="75000"/>
                    </a:schemeClr>
                  </a:gs>
                </a:gsLst>
                <a:lin ang="2700000" scaled="1"/>
                <a:tileRect/>
              </a:gradFill>
            </a:ln>
            <a:effectLst>
              <a:outerShdw blurRad="2921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cs typeface="+mn-ea"/>
                <a:sym typeface="+mn-lt"/>
              </a:endParaRPr>
            </a:p>
          </p:txBody>
        </p:sp>
        <p:sp>
          <p:nvSpPr>
            <p:cNvPr id="86" name="矩形 85"/>
            <p:cNvSpPr/>
            <p:nvPr/>
          </p:nvSpPr>
          <p:spPr>
            <a:xfrm>
              <a:off x="4535557" y="3895304"/>
              <a:ext cx="1298921" cy="1298921"/>
            </a:xfrm>
            <a:prstGeom prst="rect">
              <a:avLst/>
            </a:prstGeom>
            <a:solidFill>
              <a:srgbClr val="669455"/>
            </a:solidFill>
            <a:ln w="25400">
              <a:gradFill flip="none" rotWithShape="1">
                <a:gsLst>
                  <a:gs pos="0">
                    <a:schemeClr val="bg1">
                      <a:lumMod val="65000"/>
                    </a:schemeClr>
                  </a:gs>
                  <a:gs pos="100000">
                    <a:schemeClr val="bg1"/>
                  </a:gs>
                </a:gsLst>
                <a:lin ang="2700000" scaled="1"/>
                <a:tileRect/>
              </a:gra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865" dirty="0">
                <a:cs typeface="+mn-ea"/>
                <a:sym typeface="+mn-lt"/>
              </a:endParaRPr>
            </a:p>
          </p:txBody>
        </p:sp>
        <p:sp>
          <p:nvSpPr>
            <p:cNvPr id="89" name="文本框 88"/>
            <p:cNvSpPr txBox="1"/>
            <p:nvPr/>
          </p:nvSpPr>
          <p:spPr>
            <a:xfrm>
              <a:off x="4719309" y="4092448"/>
              <a:ext cx="1076428" cy="913327"/>
            </a:xfrm>
            <a:prstGeom prst="rect">
              <a:avLst/>
            </a:prstGeom>
            <a:noFill/>
          </p:spPr>
          <p:txBody>
            <a:bodyPr wrap="square" lIns="91440" tIns="45720" rIns="91440" bIns="45720" rtlCol="0">
              <a:spAutoFit/>
            </a:bodyPr>
            <a:lstStyle/>
            <a:p>
              <a:r>
                <a:rPr lang="en-US" altLang="zh-CN" sz="5335" dirty="0">
                  <a:solidFill>
                    <a:schemeClr val="bg1"/>
                  </a:solidFill>
                  <a:effectLst>
                    <a:outerShdw blurRad="38100" dist="38100" dir="2700000" algn="tl">
                      <a:srgbClr val="000000">
                        <a:alpha val="43137"/>
                      </a:srgbClr>
                    </a:outerShdw>
                  </a:effectLst>
                  <a:cs typeface="+mn-ea"/>
                  <a:sym typeface="+mn-lt"/>
                </a:rPr>
                <a:t>03</a:t>
              </a:r>
              <a:endParaRPr lang="en-US" altLang="zh-CN" sz="5335" dirty="0">
                <a:solidFill>
                  <a:schemeClr val="bg1"/>
                </a:solidFill>
                <a:effectLst>
                  <a:outerShdw blurRad="38100" dist="38100" dir="2700000" algn="tl">
                    <a:srgbClr val="000000">
                      <a:alpha val="43137"/>
                    </a:srgbClr>
                  </a:outerShdw>
                </a:effectLst>
                <a:cs typeface="+mn-ea"/>
                <a:sym typeface="+mn-lt"/>
              </a:endParaRPr>
            </a:p>
          </p:txBody>
        </p:sp>
      </p:grpSp>
      <p:grpSp>
        <p:nvGrpSpPr>
          <p:cNvPr id="4" name="组合 3"/>
          <p:cNvGrpSpPr/>
          <p:nvPr/>
        </p:nvGrpSpPr>
        <p:grpSpPr>
          <a:xfrm>
            <a:off x="6193297" y="3734456"/>
            <a:ext cx="1620617" cy="1620618"/>
            <a:chOff x="6193297" y="3734456"/>
            <a:chExt cx="1620617" cy="1620618"/>
          </a:xfrm>
        </p:grpSpPr>
        <p:sp>
          <p:nvSpPr>
            <p:cNvPr id="79" name="单圆角矩形 47"/>
            <p:cNvSpPr/>
            <p:nvPr/>
          </p:nvSpPr>
          <p:spPr>
            <a:xfrm flipV="1">
              <a:off x="6193297" y="3734456"/>
              <a:ext cx="1620617" cy="1620618"/>
            </a:xfrm>
            <a:prstGeom prst="round1Rect">
              <a:avLst>
                <a:gd name="adj" fmla="val 21387"/>
              </a:avLst>
            </a:prstGeom>
            <a:gradFill>
              <a:gsLst>
                <a:gs pos="100000">
                  <a:srgbClr val="F5F5F5"/>
                </a:gs>
                <a:gs pos="0">
                  <a:schemeClr val="bg1">
                    <a:lumMod val="85000"/>
                  </a:schemeClr>
                </a:gs>
              </a:gsLst>
              <a:lin ang="18900000" scaled="0"/>
            </a:gradFill>
            <a:ln w="31750">
              <a:gradFill>
                <a:gsLst>
                  <a:gs pos="0">
                    <a:schemeClr val="bg1"/>
                  </a:gs>
                  <a:gs pos="100000">
                    <a:schemeClr val="bg1">
                      <a:lumMod val="75000"/>
                    </a:schemeClr>
                  </a:gs>
                </a:gsLst>
                <a:lin ang="18900000" scaled="0"/>
              </a:gradFill>
            </a:ln>
            <a:effectLst>
              <a:outerShdw blurRad="2921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cs typeface="+mn-ea"/>
                <a:sym typeface="+mn-lt"/>
              </a:endParaRPr>
            </a:p>
          </p:txBody>
        </p:sp>
        <p:sp>
          <p:nvSpPr>
            <p:cNvPr id="85" name="单圆角矩形 52"/>
            <p:cNvSpPr/>
            <p:nvPr/>
          </p:nvSpPr>
          <p:spPr>
            <a:xfrm flipV="1">
              <a:off x="6354145" y="3895304"/>
              <a:ext cx="1298921" cy="1298921"/>
            </a:xfrm>
            <a:prstGeom prst="round1Rect">
              <a:avLst/>
            </a:prstGeom>
            <a:solidFill>
              <a:srgbClr val="DDE2B7"/>
            </a:solidFill>
            <a:ln w="25400">
              <a:gradFill>
                <a:gsLst>
                  <a:gs pos="0">
                    <a:schemeClr val="bg1">
                      <a:lumMod val="65000"/>
                    </a:schemeClr>
                  </a:gs>
                  <a:gs pos="100000">
                    <a:schemeClr val="bg1"/>
                  </a:gs>
                </a:gsLst>
                <a:lin ang="18900000" scaled="0"/>
              </a:gradFill>
            </a:ln>
            <a:effectLst>
              <a:innerShdw blurRad="1016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865">
                <a:cs typeface="+mn-ea"/>
                <a:sym typeface="+mn-lt"/>
              </a:endParaRPr>
            </a:p>
          </p:txBody>
        </p:sp>
        <p:sp>
          <p:nvSpPr>
            <p:cNvPr id="90" name="文本框 89"/>
            <p:cNvSpPr txBox="1"/>
            <p:nvPr/>
          </p:nvSpPr>
          <p:spPr>
            <a:xfrm>
              <a:off x="6509812" y="4091432"/>
              <a:ext cx="1044444" cy="913327"/>
            </a:xfrm>
            <a:prstGeom prst="rect">
              <a:avLst/>
            </a:prstGeom>
            <a:noFill/>
          </p:spPr>
          <p:txBody>
            <a:bodyPr wrap="square" lIns="91440" tIns="45720" rIns="91440" bIns="45720" rtlCol="0">
              <a:spAutoFit/>
            </a:bodyPr>
            <a:lstStyle/>
            <a:p>
              <a:r>
                <a:rPr lang="en-US" altLang="zh-CN" sz="5335" dirty="0">
                  <a:solidFill>
                    <a:schemeClr val="bg1"/>
                  </a:solidFill>
                  <a:effectLst>
                    <a:outerShdw blurRad="38100" dist="38100" dir="2700000" algn="tl">
                      <a:srgbClr val="000000">
                        <a:alpha val="43137"/>
                      </a:srgbClr>
                    </a:outerShdw>
                  </a:effectLst>
                  <a:cs typeface="+mn-ea"/>
                  <a:sym typeface="+mn-lt"/>
                </a:rPr>
                <a:t>04</a:t>
              </a:r>
              <a:endParaRPr lang="zh-CN" altLang="en-US" sz="5335" dirty="0">
                <a:solidFill>
                  <a:schemeClr val="bg1"/>
                </a:solidFill>
                <a:effectLst>
                  <a:outerShdw blurRad="38100" dist="38100" dir="2700000" algn="tl">
                    <a:srgbClr val="000000">
                      <a:alpha val="43137"/>
                    </a:srgbClr>
                  </a:outerShdw>
                </a:effectLst>
                <a:cs typeface="+mn-ea"/>
                <a:sym typeface="+mn-lt"/>
              </a:endParaRPr>
            </a:p>
          </p:txBody>
        </p:sp>
      </p:grpSp>
      <p:grpSp>
        <p:nvGrpSpPr>
          <p:cNvPr id="91" name="组合 90"/>
          <p:cNvGrpSpPr/>
          <p:nvPr/>
        </p:nvGrpSpPr>
        <p:grpSpPr>
          <a:xfrm>
            <a:off x="1110087" y="1859328"/>
            <a:ext cx="2846553" cy="1377854"/>
            <a:chOff x="1044486" y="1645075"/>
            <a:chExt cx="2322713" cy="1033390"/>
          </a:xfrm>
        </p:grpSpPr>
        <p:sp>
          <p:nvSpPr>
            <p:cNvPr id="92" name="TextBox 210"/>
            <p:cNvSpPr txBox="1"/>
            <p:nvPr/>
          </p:nvSpPr>
          <p:spPr>
            <a:xfrm>
              <a:off x="1044486" y="1917418"/>
              <a:ext cx="2322713" cy="761047"/>
            </a:xfrm>
            <a:prstGeom prst="rect">
              <a:avLst/>
            </a:prstGeom>
            <a:noFill/>
          </p:spPr>
          <p:txBody>
            <a:bodyPr wrap="square" lIns="0" tIns="0" rtlCol="0" anchor="t">
              <a:spAutoFit/>
            </a:bodyPr>
            <a:lstStyle/>
            <a:p>
              <a:pPr marL="0" marR="0" lvl="0" indent="0" defTabSz="86614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rPr>
                <a:t>       </a:t>
              </a:r>
              <a:r>
                <a:rPr kumimoji="0" lang="zh-CN" altLang="en-US" sz="1400" b="0" i="0" u="none" strike="noStrike" kern="1200" cap="none" spc="0" normalizeH="0" baseline="0" noProof="0" dirty="0">
                  <a:ln>
                    <a:noFill/>
                  </a:ln>
                  <a:solidFill>
                    <a:prstClr val="black">
                      <a:lumMod val="75000"/>
                      <a:lumOff val="25000"/>
                    </a:prstClr>
                  </a:solidFill>
                  <a:effectLst/>
                  <a:uLnTx/>
                  <a:uFillTx/>
                  <a:cs typeface="+mn-ea"/>
                  <a:sym typeface="+mn-lt"/>
                </a:rPr>
                <a:t>针对个案现有能力、动作发展训练阶段、障碍类别等进行一般陈诉性分析。</a:t>
              </a:r>
              <a:endPar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93" name="TextBox 211"/>
            <p:cNvSpPr txBox="1"/>
            <p:nvPr/>
          </p:nvSpPr>
          <p:spPr>
            <a:xfrm>
              <a:off x="1735546" y="1645075"/>
              <a:ext cx="894678" cy="246413"/>
            </a:xfrm>
            <a:prstGeom prst="rect">
              <a:avLst/>
            </a:prstGeom>
            <a:noFill/>
          </p:spPr>
          <p:txBody>
            <a:bodyPr wrap="none" lIns="0" tIns="0" rIns="0" bIns="0" rtlCol="0" anchor="t">
              <a:spAutoFit/>
            </a:bodyPr>
            <a:lstStyle/>
            <a:p>
              <a:pPr algn="ctr"/>
              <a:r>
                <a:rPr lang="zh-CN" altLang="en-US" sz="2135" dirty="0">
                  <a:cs typeface="+mn-ea"/>
                  <a:sym typeface="+mn-lt"/>
                </a:rPr>
                <a:t>一般分析</a:t>
              </a:r>
              <a:endParaRPr lang="zh-CN" altLang="en-US" sz="2135" dirty="0">
                <a:cs typeface="+mn-ea"/>
                <a:sym typeface="+mn-lt"/>
              </a:endParaRPr>
            </a:p>
          </p:txBody>
        </p:sp>
      </p:grpSp>
      <p:grpSp>
        <p:nvGrpSpPr>
          <p:cNvPr id="103" name="组合 102"/>
          <p:cNvGrpSpPr/>
          <p:nvPr/>
        </p:nvGrpSpPr>
        <p:grpSpPr>
          <a:xfrm>
            <a:off x="1110087" y="4091432"/>
            <a:ext cx="2846553" cy="1432283"/>
            <a:chOff x="1021529" y="1645075"/>
            <a:chExt cx="2322713" cy="1074212"/>
          </a:xfrm>
        </p:grpSpPr>
        <p:sp>
          <p:nvSpPr>
            <p:cNvPr id="104" name="TextBox 210"/>
            <p:cNvSpPr txBox="1"/>
            <p:nvPr/>
          </p:nvSpPr>
          <p:spPr>
            <a:xfrm>
              <a:off x="1021529" y="1958240"/>
              <a:ext cx="2322713" cy="761047"/>
            </a:xfrm>
            <a:prstGeom prst="rect">
              <a:avLst/>
            </a:prstGeom>
            <a:noFill/>
          </p:spPr>
          <p:txBody>
            <a:bodyPr wrap="square" lIns="0" tIns="0" rtlCol="0" anchor="t">
              <a:spAutoFit/>
            </a:bodyPr>
            <a:lstStyle/>
            <a:p>
              <a:pPr marL="0" marR="0" lvl="0" indent="0" defTabSz="86614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rPr>
                <a:t>       </a:t>
              </a:r>
              <a:r>
                <a:rPr kumimoji="0" lang="zh-CN" altLang="en-US" sz="1400" b="0" i="0" u="none" strike="noStrike" kern="1200" cap="none" spc="0" normalizeH="0" baseline="0" noProof="0" dirty="0">
                  <a:ln>
                    <a:noFill/>
                  </a:ln>
                  <a:solidFill>
                    <a:prstClr val="black">
                      <a:lumMod val="75000"/>
                      <a:lumOff val="25000"/>
                    </a:prstClr>
                  </a:solidFill>
                  <a:effectLst/>
                  <a:uLnTx/>
                  <a:uFillTx/>
                  <a:cs typeface="+mn-ea"/>
                  <a:sym typeface="+mn-lt"/>
                </a:rPr>
                <a:t>结合个案评估的主要问题对个案的主要学习区进行细致分析，为其接下来的训练找准点。</a:t>
              </a:r>
              <a:endPar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105" name="TextBox 211"/>
            <p:cNvSpPr txBox="1"/>
            <p:nvPr/>
          </p:nvSpPr>
          <p:spPr>
            <a:xfrm>
              <a:off x="1735545" y="1645075"/>
              <a:ext cx="894679" cy="246413"/>
            </a:xfrm>
            <a:prstGeom prst="rect">
              <a:avLst/>
            </a:prstGeom>
            <a:noFill/>
          </p:spPr>
          <p:txBody>
            <a:bodyPr wrap="none" lIns="0" tIns="0" rIns="0" bIns="0" rtlCol="0" anchor="t">
              <a:spAutoFit/>
            </a:bodyPr>
            <a:lstStyle/>
            <a:p>
              <a:pPr algn="ctr"/>
              <a:r>
                <a:rPr lang="zh-CN" altLang="en-US" sz="2135" dirty="0">
                  <a:cs typeface="+mn-ea"/>
                  <a:sym typeface="+mn-lt"/>
                </a:rPr>
                <a:t>细致分析</a:t>
              </a:r>
              <a:endParaRPr lang="zh-CN" altLang="en-US" sz="2135" dirty="0">
                <a:cs typeface="+mn-ea"/>
                <a:sym typeface="+mn-lt"/>
              </a:endParaRPr>
            </a:p>
          </p:txBody>
        </p:sp>
      </p:grpSp>
      <p:grpSp>
        <p:nvGrpSpPr>
          <p:cNvPr id="106" name="组合 105"/>
          <p:cNvGrpSpPr/>
          <p:nvPr/>
        </p:nvGrpSpPr>
        <p:grpSpPr>
          <a:xfrm>
            <a:off x="8353033" y="1860407"/>
            <a:ext cx="2846553" cy="1432284"/>
            <a:chOff x="1021529" y="1645075"/>
            <a:chExt cx="2322713" cy="1074213"/>
          </a:xfrm>
        </p:grpSpPr>
        <p:sp>
          <p:nvSpPr>
            <p:cNvPr id="107" name="TextBox 210"/>
            <p:cNvSpPr txBox="1"/>
            <p:nvPr/>
          </p:nvSpPr>
          <p:spPr>
            <a:xfrm>
              <a:off x="1021529" y="1958240"/>
              <a:ext cx="2322713" cy="761048"/>
            </a:xfrm>
            <a:prstGeom prst="rect">
              <a:avLst/>
            </a:prstGeom>
            <a:noFill/>
          </p:spPr>
          <p:txBody>
            <a:bodyPr wrap="square" lIns="0" tIns="0" rtlCol="0" anchor="t">
              <a:spAutoFit/>
            </a:bodyPr>
            <a:lstStyle/>
            <a:p>
              <a:pPr marL="0" marR="0" lvl="0" indent="0" defTabSz="86614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rPr>
                <a:t>       </a:t>
              </a:r>
              <a:r>
                <a:rPr kumimoji="0" lang="zh-CN" altLang="en-US" sz="1400" b="0" i="0" u="none" strike="noStrike" kern="1200" cap="none" spc="0" normalizeH="0" baseline="0" noProof="0" dirty="0">
                  <a:ln>
                    <a:noFill/>
                  </a:ln>
                  <a:solidFill>
                    <a:prstClr val="black">
                      <a:lumMod val="75000"/>
                      <a:lumOff val="25000"/>
                    </a:prstClr>
                  </a:solidFill>
                  <a:effectLst/>
                  <a:uLnTx/>
                  <a:uFillTx/>
                  <a:cs typeface="+mn-ea"/>
                  <a:sym typeface="+mn-lt"/>
                </a:rPr>
                <a:t>针对个案在评估过程中所表现出的主要问题进行具体描述，深入分析。</a:t>
              </a:r>
              <a:endPar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108" name="TextBox 211"/>
            <p:cNvSpPr txBox="1"/>
            <p:nvPr/>
          </p:nvSpPr>
          <p:spPr>
            <a:xfrm>
              <a:off x="1735545" y="1645075"/>
              <a:ext cx="894679" cy="246413"/>
            </a:xfrm>
            <a:prstGeom prst="rect">
              <a:avLst/>
            </a:prstGeom>
            <a:noFill/>
          </p:spPr>
          <p:txBody>
            <a:bodyPr wrap="none" lIns="0" tIns="0" rIns="0" bIns="0" rtlCol="0" anchor="t">
              <a:spAutoFit/>
            </a:bodyPr>
            <a:lstStyle/>
            <a:p>
              <a:pPr algn="ctr"/>
              <a:r>
                <a:rPr lang="zh-CN" altLang="en-US" sz="2135" dirty="0">
                  <a:cs typeface="+mn-ea"/>
                  <a:sym typeface="+mn-lt"/>
                </a:rPr>
                <a:t>具体分析</a:t>
              </a:r>
              <a:endParaRPr lang="zh-CN" altLang="en-US" sz="2135" dirty="0">
                <a:cs typeface="+mn-ea"/>
                <a:sym typeface="+mn-lt"/>
              </a:endParaRPr>
            </a:p>
          </p:txBody>
        </p:sp>
      </p:grpSp>
      <p:grpSp>
        <p:nvGrpSpPr>
          <p:cNvPr id="109" name="组合 108"/>
          <p:cNvGrpSpPr/>
          <p:nvPr/>
        </p:nvGrpSpPr>
        <p:grpSpPr>
          <a:xfrm>
            <a:off x="8265947" y="4044058"/>
            <a:ext cx="2846553" cy="1755499"/>
            <a:chOff x="1021529" y="1645075"/>
            <a:chExt cx="2322713" cy="1316624"/>
          </a:xfrm>
        </p:grpSpPr>
        <p:sp>
          <p:nvSpPr>
            <p:cNvPr id="110" name="TextBox 210"/>
            <p:cNvSpPr txBox="1"/>
            <p:nvPr/>
          </p:nvSpPr>
          <p:spPr>
            <a:xfrm>
              <a:off x="1021529" y="1958240"/>
              <a:ext cx="2322713" cy="1003459"/>
            </a:xfrm>
            <a:prstGeom prst="rect">
              <a:avLst/>
            </a:prstGeom>
            <a:noFill/>
          </p:spPr>
          <p:txBody>
            <a:bodyPr wrap="square" lIns="0" tIns="0" rtlCol="0" anchor="t">
              <a:spAutoFit/>
            </a:bodyPr>
            <a:lstStyle/>
            <a:p>
              <a:pPr marL="0" marR="0" lvl="0" indent="0" defTabSz="86614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rPr>
                <a:t>       </a:t>
              </a:r>
              <a:r>
                <a:rPr kumimoji="0" lang="zh-CN" altLang="en-US" sz="1400" b="0" i="0" u="none" strike="noStrike" kern="1200" cap="none" spc="0" normalizeH="0" baseline="0" noProof="0" dirty="0">
                  <a:ln>
                    <a:noFill/>
                  </a:ln>
                  <a:solidFill>
                    <a:prstClr val="black">
                      <a:lumMod val="75000"/>
                      <a:lumOff val="25000"/>
                    </a:prstClr>
                  </a:solidFill>
                  <a:effectLst/>
                  <a:uLnTx/>
                  <a:uFillTx/>
                  <a:cs typeface="+mn-ea"/>
                  <a:sym typeface="+mn-lt"/>
                </a:rPr>
                <a:t>结合低张型个案的普遍障碍针对个案评估的具体问题及主要学习区进行细致化分析，为其接下来的训练做铺垫。</a:t>
              </a:r>
              <a:endParaRPr kumimoji="0" lang="en-US" altLang="zh-CN" sz="14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111" name="TextBox 211"/>
            <p:cNvSpPr txBox="1"/>
            <p:nvPr/>
          </p:nvSpPr>
          <p:spPr>
            <a:xfrm>
              <a:off x="1623711" y="1645075"/>
              <a:ext cx="1118348" cy="246413"/>
            </a:xfrm>
            <a:prstGeom prst="rect">
              <a:avLst/>
            </a:prstGeom>
            <a:noFill/>
          </p:spPr>
          <p:txBody>
            <a:bodyPr wrap="none" lIns="0" tIns="0" rIns="0" bIns="0" rtlCol="0" anchor="t">
              <a:spAutoFit/>
            </a:bodyPr>
            <a:lstStyle/>
            <a:p>
              <a:pPr algn="ctr"/>
              <a:r>
                <a:rPr lang="zh-CN" altLang="en-US" sz="2135" dirty="0">
                  <a:cs typeface="+mn-ea"/>
                  <a:sym typeface="+mn-lt"/>
                </a:rPr>
                <a:t>个性化分析</a:t>
              </a:r>
              <a:endParaRPr lang="zh-CN" altLang="en-US" sz="2135" dirty="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randombar(horizontal)">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randombar(horizontal)">
                                      <p:cBhvr>
                                        <p:cTn id="4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75201" y="2458871"/>
            <a:ext cx="5942049" cy="2816521"/>
            <a:chOff x="4475201" y="2458871"/>
            <a:chExt cx="5942049" cy="2816521"/>
          </a:xfrm>
        </p:grpSpPr>
        <p:grpSp>
          <p:nvGrpSpPr>
            <p:cNvPr id="12" name="组合 11"/>
            <p:cNvGrpSpPr/>
            <p:nvPr/>
          </p:nvGrpSpPr>
          <p:grpSpPr>
            <a:xfrm flipH="1">
              <a:off x="4475201" y="3136868"/>
              <a:ext cx="1148240" cy="83099"/>
              <a:chOff x="6710082" y="1986736"/>
              <a:chExt cx="1148240" cy="83099"/>
            </a:xfrm>
          </p:grpSpPr>
          <p:cxnSp>
            <p:nvCxnSpPr>
              <p:cNvPr id="13" name="出自【趣你的PPT】(微信:qunideppt)：最优质的PPT资源库"/>
              <p:cNvCxnSpPr/>
              <p:nvPr/>
            </p:nvCxnSpPr>
            <p:spPr>
              <a:xfrm>
                <a:off x="6710082" y="2026001"/>
                <a:ext cx="10892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出自【趣你的PPT】(微信:qunideppt)：最优质的PPT资源库"/>
              <p:cNvSpPr/>
              <p:nvPr/>
            </p:nvSpPr>
            <p:spPr>
              <a:xfrm>
                <a:off x="7775223" y="1986736"/>
                <a:ext cx="83099" cy="8309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grpSp>
        <p:grpSp>
          <p:nvGrpSpPr>
            <p:cNvPr id="15" name="组合 14"/>
            <p:cNvGrpSpPr/>
            <p:nvPr/>
          </p:nvGrpSpPr>
          <p:grpSpPr>
            <a:xfrm>
              <a:off x="5623441" y="2458871"/>
              <a:ext cx="1267385" cy="1470167"/>
              <a:chOff x="5474030" y="2205319"/>
              <a:chExt cx="1267385" cy="1470167"/>
            </a:xfrm>
          </p:grpSpPr>
          <p:sp>
            <p:nvSpPr>
              <p:cNvPr id="16" name="出自【趣你的PPT】(微信:qunideppt)：最优质的PPT资源库"/>
              <p:cNvSpPr/>
              <p:nvPr/>
            </p:nvSpPr>
            <p:spPr>
              <a:xfrm rot="5400000">
                <a:off x="5372639" y="2306710"/>
                <a:ext cx="1470167" cy="1267385"/>
              </a:xfrm>
              <a:prstGeom prst="triangle">
                <a:avLst/>
              </a:prstGeom>
              <a:solidFill>
                <a:srgbClr val="DD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sp>
            <p:nvSpPr>
              <p:cNvPr id="17" name="出自【趣你的PPT】(微信:qunideppt)：最优质的PPT资源库"/>
              <p:cNvSpPr>
                <a:spLocks noEditPoints="1"/>
              </p:cNvSpPr>
              <p:nvPr/>
            </p:nvSpPr>
            <p:spPr bwMode="auto">
              <a:xfrm>
                <a:off x="5688307" y="2691740"/>
                <a:ext cx="365271" cy="445994"/>
              </a:xfrm>
              <a:custGeom>
                <a:avLst/>
                <a:gdLst>
                  <a:gd name="T0" fmla="*/ 36 w 79"/>
                  <a:gd name="T1" fmla="*/ 27 h 97"/>
                  <a:gd name="T2" fmla="*/ 40 w 79"/>
                  <a:gd name="T3" fmla="*/ 1 h 97"/>
                  <a:gd name="T4" fmla="*/ 46 w 79"/>
                  <a:gd name="T5" fmla="*/ 5 h 97"/>
                  <a:gd name="T6" fmla="*/ 41 w 79"/>
                  <a:gd name="T7" fmla="*/ 27 h 97"/>
                  <a:gd name="T8" fmla="*/ 39 w 79"/>
                  <a:gd name="T9" fmla="*/ 27 h 97"/>
                  <a:gd name="T10" fmla="*/ 36 w 79"/>
                  <a:gd name="T11" fmla="*/ 27 h 97"/>
                  <a:gd name="T12" fmla="*/ 38 w 79"/>
                  <a:gd name="T13" fmla="*/ 67 h 97"/>
                  <a:gd name="T14" fmla="*/ 34 w 79"/>
                  <a:gd name="T15" fmla="*/ 58 h 97"/>
                  <a:gd name="T16" fmla="*/ 29 w 79"/>
                  <a:gd name="T17" fmla="*/ 64 h 97"/>
                  <a:gd name="T18" fmla="*/ 38 w 79"/>
                  <a:gd name="T19" fmla="*/ 67 h 97"/>
                  <a:gd name="T20" fmla="*/ 41 w 79"/>
                  <a:gd name="T21" fmla="*/ 67 h 97"/>
                  <a:gd name="T22" fmla="*/ 46 w 79"/>
                  <a:gd name="T23" fmla="*/ 58 h 97"/>
                  <a:gd name="T24" fmla="*/ 50 w 79"/>
                  <a:gd name="T25" fmla="*/ 64 h 97"/>
                  <a:gd name="T26" fmla="*/ 41 w 79"/>
                  <a:gd name="T27" fmla="*/ 67 h 97"/>
                  <a:gd name="T28" fmla="*/ 40 w 79"/>
                  <a:gd name="T29" fmla="*/ 94 h 97"/>
                  <a:gd name="T30" fmla="*/ 25 w 79"/>
                  <a:gd name="T31" fmla="*/ 96 h 97"/>
                  <a:gd name="T32" fmla="*/ 16 w 79"/>
                  <a:gd name="T33" fmla="*/ 89 h 97"/>
                  <a:gd name="T34" fmla="*/ 10 w 79"/>
                  <a:gd name="T35" fmla="*/ 81 h 97"/>
                  <a:gd name="T36" fmla="*/ 5 w 79"/>
                  <a:gd name="T37" fmla="*/ 72 h 97"/>
                  <a:gd name="T38" fmla="*/ 0 w 79"/>
                  <a:gd name="T39" fmla="*/ 55 h 97"/>
                  <a:gd name="T40" fmla="*/ 7 w 79"/>
                  <a:gd name="T41" fmla="*/ 37 h 97"/>
                  <a:gd name="T42" fmla="*/ 22 w 79"/>
                  <a:gd name="T43" fmla="*/ 30 h 97"/>
                  <a:gd name="T44" fmla="*/ 40 w 79"/>
                  <a:gd name="T45" fmla="*/ 31 h 97"/>
                  <a:gd name="T46" fmla="*/ 57 w 79"/>
                  <a:gd name="T47" fmla="*/ 30 h 97"/>
                  <a:gd name="T48" fmla="*/ 72 w 79"/>
                  <a:gd name="T49" fmla="*/ 37 h 97"/>
                  <a:gd name="T50" fmla="*/ 79 w 79"/>
                  <a:gd name="T51" fmla="*/ 55 h 97"/>
                  <a:gd name="T52" fmla="*/ 74 w 79"/>
                  <a:gd name="T53" fmla="*/ 72 h 97"/>
                  <a:gd name="T54" fmla="*/ 69 w 79"/>
                  <a:gd name="T55" fmla="*/ 81 h 97"/>
                  <a:gd name="T56" fmla="*/ 63 w 79"/>
                  <a:gd name="T57" fmla="*/ 89 h 97"/>
                  <a:gd name="T58" fmla="*/ 54 w 79"/>
                  <a:gd name="T59" fmla="*/ 96 h 97"/>
                  <a:gd name="T60" fmla="*/ 40 w 79"/>
                  <a:gd name="T61" fmla="*/ 94 h 97"/>
                  <a:gd name="T62" fmla="*/ 29 w 79"/>
                  <a:gd name="T63" fmla="*/ 86 h 97"/>
                  <a:gd name="T64" fmla="*/ 24 w 79"/>
                  <a:gd name="T65" fmla="*/ 82 h 97"/>
                  <a:gd name="T66" fmla="*/ 19 w 79"/>
                  <a:gd name="T67" fmla="*/ 75 h 97"/>
                  <a:gd name="T68" fmla="*/ 15 w 79"/>
                  <a:gd name="T69" fmla="*/ 68 h 97"/>
                  <a:gd name="T70" fmla="*/ 11 w 79"/>
                  <a:gd name="T71" fmla="*/ 56 h 97"/>
                  <a:gd name="T72" fmla="*/ 16 w 79"/>
                  <a:gd name="T73" fmla="*/ 45 h 97"/>
                  <a:gd name="T74" fmla="*/ 25 w 79"/>
                  <a:gd name="T75" fmla="*/ 40 h 97"/>
                  <a:gd name="T76" fmla="*/ 39 w 79"/>
                  <a:gd name="T77" fmla="*/ 41 h 97"/>
                  <a:gd name="T78" fmla="*/ 40 w 79"/>
                  <a:gd name="T79" fmla="*/ 41 h 97"/>
                  <a:gd name="T80" fmla="*/ 40 w 79"/>
                  <a:gd name="T81" fmla="*/ 41 h 97"/>
                  <a:gd name="T82" fmla="*/ 54 w 79"/>
                  <a:gd name="T83" fmla="*/ 40 h 97"/>
                  <a:gd name="T84" fmla="*/ 63 w 79"/>
                  <a:gd name="T85" fmla="*/ 45 h 97"/>
                  <a:gd name="T86" fmla="*/ 68 w 79"/>
                  <a:gd name="T87" fmla="*/ 56 h 97"/>
                  <a:gd name="T88" fmla="*/ 64 w 79"/>
                  <a:gd name="T89" fmla="*/ 68 h 97"/>
                  <a:gd name="T90" fmla="*/ 60 w 79"/>
                  <a:gd name="T91" fmla="*/ 75 h 97"/>
                  <a:gd name="T92" fmla="*/ 55 w 79"/>
                  <a:gd name="T93" fmla="*/ 82 h 97"/>
                  <a:gd name="T94" fmla="*/ 50 w 79"/>
                  <a:gd name="T95" fmla="*/ 86 h 97"/>
                  <a:gd name="T96" fmla="*/ 41 w 79"/>
                  <a:gd name="T97" fmla="*/ 83 h 97"/>
                  <a:gd name="T98" fmla="*/ 40 w 79"/>
                  <a:gd name="T99" fmla="*/ 83 h 97"/>
                  <a:gd name="T100" fmla="*/ 38 w 79"/>
                  <a:gd name="T101" fmla="*/ 83 h 97"/>
                  <a:gd name="T102" fmla="*/ 29 w 79"/>
                  <a:gd name="T103" fmla="*/ 86 h 97"/>
                  <a:gd name="T104" fmla="*/ 43 w 79"/>
                  <a:gd name="T105" fmla="*/ 15 h 97"/>
                  <a:gd name="T106" fmla="*/ 45 w 79"/>
                  <a:gd name="T107" fmla="*/ 13 h 97"/>
                  <a:gd name="T108" fmla="*/ 65 w 79"/>
                  <a:gd name="T109" fmla="*/ 10 h 97"/>
                  <a:gd name="T110" fmla="*/ 44 w 79"/>
                  <a:gd name="T111" fmla="*/ 20 h 97"/>
                  <a:gd name="T112" fmla="*/ 59 w 79"/>
                  <a:gd name="T113" fmla="*/ 23 h 97"/>
                  <a:gd name="T114" fmla="*/ 78 w 79"/>
                  <a:gd name="T115" fmla="*/ 11 h 97"/>
                  <a:gd name="T116" fmla="*/ 54 w 79"/>
                  <a:gd name="T117" fmla="*/ 3 h 97"/>
                  <a:gd name="T118" fmla="*/ 43 w 79"/>
                  <a:gd name="T119" fmla="*/ 1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97">
                    <a:moveTo>
                      <a:pt x="36" y="27"/>
                    </a:moveTo>
                    <a:cubicBezTo>
                      <a:pt x="33" y="18"/>
                      <a:pt x="30" y="8"/>
                      <a:pt x="40" y="1"/>
                    </a:cubicBezTo>
                    <a:cubicBezTo>
                      <a:pt x="46" y="5"/>
                      <a:pt x="46" y="5"/>
                      <a:pt x="46" y="5"/>
                    </a:cubicBezTo>
                    <a:cubicBezTo>
                      <a:pt x="38" y="11"/>
                      <a:pt x="39" y="20"/>
                      <a:pt x="41" y="27"/>
                    </a:cubicBezTo>
                    <a:cubicBezTo>
                      <a:pt x="40" y="27"/>
                      <a:pt x="40" y="27"/>
                      <a:pt x="39" y="27"/>
                    </a:cubicBezTo>
                    <a:cubicBezTo>
                      <a:pt x="38" y="27"/>
                      <a:pt x="37" y="27"/>
                      <a:pt x="36" y="27"/>
                    </a:cubicBezTo>
                    <a:close/>
                    <a:moveTo>
                      <a:pt x="38" y="67"/>
                    </a:moveTo>
                    <a:cubicBezTo>
                      <a:pt x="38" y="67"/>
                      <a:pt x="38" y="59"/>
                      <a:pt x="34" y="58"/>
                    </a:cubicBezTo>
                    <a:cubicBezTo>
                      <a:pt x="30" y="58"/>
                      <a:pt x="28" y="62"/>
                      <a:pt x="29" y="64"/>
                    </a:cubicBezTo>
                    <a:cubicBezTo>
                      <a:pt x="30" y="66"/>
                      <a:pt x="38" y="67"/>
                      <a:pt x="38" y="67"/>
                    </a:cubicBezTo>
                    <a:close/>
                    <a:moveTo>
                      <a:pt x="41" y="67"/>
                    </a:moveTo>
                    <a:cubicBezTo>
                      <a:pt x="41" y="67"/>
                      <a:pt x="42" y="59"/>
                      <a:pt x="46" y="58"/>
                    </a:cubicBezTo>
                    <a:cubicBezTo>
                      <a:pt x="50" y="58"/>
                      <a:pt x="52" y="62"/>
                      <a:pt x="50" y="64"/>
                    </a:cubicBezTo>
                    <a:cubicBezTo>
                      <a:pt x="49" y="66"/>
                      <a:pt x="41" y="67"/>
                      <a:pt x="41" y="67"/>
                    </a:cubicBezTo>
                    <a:close/>
                    <a:moveTo>
                      <a:pt x="40" y="94"/>
                    </a:moveTo>
                    <a:cubicBezTo>
                      <a:pt x="33" y="97"/>
                      <a:pt x="29" y="97"/>
                      <a:pt x="25" y="96"/>
                    </a:cubicBezTo>
                    <a:cubicBezTo>
                      <a:pt x="21" y="95"/>
                      <a:pt x="19" y="93"/>
                      <a:pt x="16" y="89"/>
                    </a:cubicBezTo>
                    <a:cubicBezTo>
                      <a:pt x="14" y="86"/>
                      <a:pt x="12" y="83"/>
                      <a:pt x="10" y="81"/>
                    </a:cubicBezTo>
                    <a:cubicBezTo>
                      <a:pt x="8" y="78"/>
                      <a:pt x="7" y="75"/>
                      <a:pt x="5" y="72"/>
                    </a:cubicBezTo>
                    <a:cubicBezTo>
                      <a:pt x="3" y="67"/>
                      <a:pt x="0" y="61"/>
                      <a:pt x="0" y="55"/>
                    </a:cubicBezTo>
                    <a:cubicBezTo>
                      <a:pt x="0" y="48"/>
                      <a:pt x="1" y="42"/>
                      <a:pt x="7" y="37"/>
                    </a:cubicBezTo>
                    <a:cubicBezTo>
                      <a:pt x="11" y="33"/>
                      <a:pt x="16" y="31"/>
                      <a:pt x="22" y="30"/>
                    </a:cubicBezTo>
                    <a:cubicBezTo>
                      <a:pt x="27" y="29"/>
                      <a:pt x="33" y="29"/>
                      <a:pt x="40" y="31"/>
                    </a:cubicBezTo>
                    <a:cubicBezTo>
                      <a:pt x="46" y="29"/>
                      <a:pt x="52" y="29"/>
                      <a:pt x="57" y="30"/>
                    </a:cubicBezTo>
                    <a:cubicBezTo>
                      <a:pt x="63" y="31"/>
                      <a:pt x="68" y="33"/>
                      <a:pt x="72" y="37"/>
                    </a:cubicBezTo>
                    <a:cubicBezTo>
                      <a:pt x="78" y="42"/>
                      <a:pt x="79" y="48"/>
                      <a:pt x="79" y="55"/>
                    </a:cubicBezTo>
                    <a:cubicBezTo>
                      <a:pt x="79" y="61"/>
                      <a:pt x="76" y="67"/>
                      <a:pt x="74" y="72"/>
                    </a:cubicBezTo>
                    <a:cubicBezTo>
                      <a:pt x="72" y="75"/>
                      <a:pt x="71" y="78"/>
                      <a:pt x="69" y="81"/>
                    </a:cubicBezTo>
                    <a:cubicBezTo>
                      <a:pt x="67" y="83"/>
                      <a:pt x="65" y="86"/>
                      <a:pt x="63" y="89"/>
                    </a:cubicBezTo>
                    <a:cubicBezTo>
                      <a:pt x="60" y="93"/>
                      <a:pt x="58" y="95"/>
                      <a:pt x="54" y="96"/>
                    </a:cubicBezTo>
                    <a:cubicBezTo>
                      <a:pt x="50" y="97"/>
                      <a:pt x="46" y="97"/>
                      <a:pt x="40" y="94"/>
                    </a:cubicBezTo>
                    <a:close/>
                    <a:moveTo>
                      <a:pt x="29" y="86"/>
                    </a:moveTo>
                    <a:cubicBezTo>
                      <a:pt x="27" y="86"/>
                      <a:pt x="26" y="84"/>
                      <a:pt x="24" y="82"/>
                    </a:cubicBezTo>
                    <a:cubicBezTo>
                      <a:pt x="22" y="80"/>
                      <a:pt x="21" y="77"/>
                      <a:pt x="19" y="75"/>
                    </a:cubicBezTo>
                    <a:cubicBezTo>
                      <a:pt x="18" y="73"/>
                      <a:pt x="17" y="71"/>
                      <a:pt x="15" y="68"/>
                    </a:cubicBezTo>
                    <a:cubicBezTo>
                      <a:pt x="13" y="64"/>
                      <a:pt x="12" y="60"/>
                      <a:pt x="11" y="56"/>
                    </a:cubicBezTo>
                    <a:cubicBezTo>
                      <a:pt x="11" y="52"/>
                      <a:pt x="12" y="48"/>
                      <a:pt x="16" y="45"/>
                    </a:cubicBezTo>
                    <a:cubicBezTo>
                      <a:pt x="18" y="42"/>
                      <a:pt x="21" y="41"/>
                      <a:pt x="25" y="40"/>
                    </a:cubicBezTo>
                    <a:cubicBezTo>
                      <a:pt x="29" y="40"/>
                      <a:pt x="34" y="40"/>
                      <a:pt x="39" y="41"/>
                    </a:cubicBezTo>
                    <a:cubicBezTo>
                      <a:pt x="40" y="41"/>
                      <a:pt x="40" y="41"/>
                      <a:pt x="40" y="41"/>
                    </a:cubicBezTo>
                    <a:cubicBezTo>
                      <a:pt x="40" y="41"/>
                      <a:pt x="40" y="41"/>
                      <a:pt x="40" y="41"/>
                    </a:cubicBezTo>
                    <a:cubicBezTo>
                      <a:pt x="45" y="40"/>
                      <a:pt x="50" y="40"/>
                      <a:pt x="54" y="40"/>
                    </a:cubicBezTo>
                    <a:cubicBezTo>
                      <a:pt x="58" y="41"/>
                      <a:pt x="61" y="42"/>
                      <a:pt x="63" y="45"/>
                    </a:cubicBezTo>
                    <a:cubicBezTo>
                      <a:pt x="67" y="48"/>
                      <a:pt x="68" y="52"/>
                      <a:pt x="68" y="56"/>
                    </a:cubicBezTo>
                    <a:cubicBezTo>
                      <a:pt x="67" y="60"/>
                      <a:pt x="66" y="64"/>
                      <a:pt x="64" y="68"/>
                    </a:cubicBezTo>
                    <a:cubicBezTo>
                      <a:pt x="62" y="71"/>
                      <a:pt x="61" y="73"/>
                      <a:pt x="60" y="75"/>
                    </a:cubicBezTo>
                    <a:cubicBezTo>
                      <a:pt x="58" y="77"/>
                      <a:pt x="57" y="80"/>
                      <a:pt x="55" y="82"/>
                    </a:cubicBezTo>
                    <a:cubicBezTo>
                      <a:pt x="53" y="84"/>
                      <a:pt x="52" y="86"/>
                      <a:pt x="50" y="86"/>
                    </a:cubicBezTo>
                    <a:cubicBezTo>
                      <a:pt x="48" y="87"/>
                      <a:pt x="45" y="86"/>
                      <a:pt x="41" y="83"/>
                    </a:cubicBezTo>
                    <a:cubicBezTo>
                      <a:pt x="40" y="83"/>
                      <a:pt x="40" y="83"/>
                      <a:pt x="40" y="83"/>
                    </a:cubicBezTo>
                    <a:cubicBezTo>
                      <a:pt x="38" y="83"/>
                      <a:pt x="38" y="83"/>
                      <a:pt x="38" y="83"/>
                    </a:cubicBezTo>
                    <a:cubicBezTo>
                      <a:pt x="34" y="86"/>
                      <a:pt x="31" y="87"/>
                      <a:pt x="29" y="86"/>
                    </a:cubicBezTo>
                    <a:close/>
                    <a:moveTo>
                      <a:pt x="43" y="15"/>
                    </a:moveTo>
                    <a:cubicBezTo>
                      <a:pt x="44" y="14"/>
                      <a:pt x="44" y="14"/>
                      <a:pt x="45" y="13"/>
                    </a:cubicBezTo>
                    <a:cubicBezTo>
                      <a:pt x="52" y="11"/>
                      <a:pt x="65" y="10"/>
                      <a:pt x="65" y="10"/>
                    </a:cubicBezTo>
                    <a:cubicBezTo>
                      <a:pt x="58" y="12"/>
                      <a:pt x="49" y="15"/>
                      <a:pt x="44" y="20"/>
                    </a:cubicBezTo>
                    <a:cubicBezTo>
                      <a:pt x="47" y="22"/>
                      <a:pt x="51" y="25"/>
                      <a:pt x="59" y="23"/>
                    </a:cubicBezTo>
                    <a:cubicBezTo>
                      <a:pt x="68" y="22"/>
                      <a:pt x="78" y="11"/>
                      <a:pt x="78" y="11"/>
                    </a:cubicBezTo>
                    <a:cubicBezTo>
                      <a:pt x="78" y="11"/>
                      <a:pt x="62" y="0"/>
                      <a:pt x="54" y="3"/>
                    </a:cubicBezTo>
                    <a:cubicBezTo>
                      <a:pt x="48" y="5"/>
                      <a:pt x="44" y="11"/>
                      <a:pt x="43" y="15"/>
                    </a:cubicBezTo>
                    <a:close/>
                  </a:path>
                </a:pathLst>
              </a:custGeom>
              <a:solidFill>
                <a:schemeClr val="bg1"/>
              </a:solidFill>
              <a:ln>
                <a:noFill/>
              </a:ln>
            </p:spPr>
            <p:txBody>
              <a:bodyPr lIns="80296" tIns="40148" rIns="80296" bIns="40148"/>
              <a:lstStyle/>
              <a:p>
                <a:pPr>
                  <a:defRPr/>
                </a:pPr>
                <a:endParaRPr lang="zh-CN" altLang="en-US" sz="1400" dirty="0">
                  <a:solidFill>
                    <a:prstClr val="black">
                      <a:lumMod val="75000"/>
                      <a:lumOff val="25000"/>
                    </a:prstClr>
                  </a:solidFill>
                  <a:cs typeface="+mn-ea"/>
                  <a:sym typeface="+mn-lt"/>
                </a:endParaRPr>
              </a:p>
            </p:txBody>
          </p:sp>
        </p:grpSp>
        <p:sp>
          <p:nvSpPr>
            <p:cNvPr id="30" name="矩形 29"/>
            <p:cNvSpPr/>
            <p:nvPr/>
          </p:nvSpPr>
          <p:spPr>
            <a:xfrm>
              <a:off x="8162926" y="3928485"/>
              <a:ext cx="2254324" cy="1346907"/>
            </a:xfrm>
            <a:prstGeom prst="rect">
              <a:avLst/>
            </a:prstGeom>
          </p:spPr>
          <p:txBody>
            <a:bodyPr wrap="square">
              <a:spAutoFit/>
            </a:bodyPr>
            <a:lstStyle/>
            <a:p>
              <a:pPr defTabSz="866140">
                <a:lnSpc>
                  <a:spcPct val="150000"/>
                </a:lnSpc>
                <a:defRPr/>
              </a:pPr>
              <a:r>
                <a:rPr lang="zh-CN" altLang="zh-CN" sz="1400" dirty="0">
                  <a:solidFill>
                    <a:schemeClr val="tx1">
                      <a:lumMod val="75000"/>
                    </a:schemeClr>
                  </a:solidFill>
                  <a:cs typeface="+mn-ea"/>
                </a:rPr>
                <a:t>训练的长期目标是现有能力的</a:t>
              </a:r>
              <a:r>
                <a:rPr lang="zh-CN" altLang="zh-CN" sz="1400" dirty="0">
                  <a:solidFill>
                    <a:srgbClr val="FF0000"/>
                  </a:solidFill>
                  <a:cs typeface="+mn-ea"/>
                </a:rPr>
                <a:t>下阶段能力</a:t>
              </a:r>
              <a:r>
                <a:rPr lang="zh-CN" altLang="zh-CN" sz="1400" dirty="0">
                  <a:solidFill>
                    <a:schemeClr val="tx1">
                      <a:lumMod val="75000"/>
                    </a:schemeClr>
                  </a:solidFill>
                  <a:cs typeface="+mn-ea"/>
                </a:rPr>
                <a:t>。</a:t>
              </a:r>
              <a:endParaRPr lang="zh-CN" altLang="zh-CN" sz="1400" dirty="0">
                <a:solidFill>
                  <a:schemeClr val="tx1">
                    <a:lumMod val="75000"/>
                  </a:schemeClr>
                </a:solidFill>
                <a:cs typeface="+mn-ea"/>
              </a:endParaRPr>
            </a:p>
            <a:p>
              <a:pPr defTabSz="866140">
                <a:lnSpc>
                  <a:spcPct val="150000"/>
                </a:lnSpc>
                <a:defRPr/>
              </a:pPr>
              <a:endParaRPr lang="zh-CN" altLang="en-US" sz="1400" dirty="0">
                <a:solidFill>
                  <a:schemeClr val="tx1">
                    <a:lumMod val="75000"/>
                  </a:schemeClr>
                </a:solidFill>
                <a:cs typeface="+mn-ea"/>
                <a:sym typeface="+mn-lt"/>
              </a:endParaRPr>
            </a:p>
            <a:p>
              <a:pPr>
                <a:lnSpc>
                  <a:spcPct val="150000"/>
                </a:lnSpc>
              </a:pPr>
              <a:endParaRPr lang="zh-CN" altLang="en-US" sz="1400" dirty="0">
                <a:solidFill>
                  <a:schemeClr val="tx1">
                    <a:lumMod val="85000"/>
                    <a:lumOff val="15000"/>
                  </a:schemeClr>
                </a:solidFill>
                <a:cs typeface="+mn-ea"/>
                <a:sym typeface="+mn-lt"/>
              </a:endParaRPr>
            </a:p>
          </p:txBody>
        </p:sp>
      </p:grpSp>
      <p:grpSp>
        <p:nvGrpSpPr>
          <p:cNvPr id="6" name="组合 5"/>
          <p:cNvGrpSpPr/>
          <p:nvPr/>
        </p:nvGrpSpPr>
        <p:grpSpPr>
          <a:xfrm>
            <a:off x="2080805" y="4287674"/>
            <a:ext cx="4816206" cy="1470167"/>
            <a:chOff x="2080805" y="4287674"/>
            <a:chExt cx="4816206" cy="1470167"/>
          </a:xfrm>
        </p:grpSpPr>
        <p:grpSp>
          <p:nvGrpSpPr>
            <p:cNvPr id="24" name="组合 23"/>
            <p:cNvGrpSpPr/>
            <p:nvPr/>
          </p:nvGrpSpPr>
          <p:grpSpPr>
            <a:xfrm flipH="1">
              <a:off x="4487571" y="4981207"/>
              <a:ext cx="1148240" cy="83099"/>
              <a:chOff x="6710082" y="1986736"/>
              <a:chExt cx="1148240" cy="83099"/>
            </a:xfrm>
          </p:grpSpPr>
          <p:cxnSp>
            <p:nvCxnSpPr>
              <p:cNvPr id="25" name="出自【趣你的PPT】(微信:qunideppt)：最优质的PPT资源库"/>
              <p:cNvCxnSpPr/>
              <p:nvPr/>
            </p:nvCxnSpPr>
            <p:spPr>
              <a:xfrm>
                <a:off x="6710082" y="2026001"/>
                <a:ext cx="10892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出自【趣你的PPT】(微信:qunideppt)：最优质的PPT资源库"/>
              <p:cNvSpPr/>
              <p:nvPr/>
            </p:nvSpPr>
            <p:spPr>
              <a:xfrm>
                <a:off x="7775223" y="1986736"/>
                <a:ext cx="83099" cy="8309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grpSp>
        <p:grpSp>
          <p:nvGrpSpPr>
            <p:cNvPr id="27" name="组合 26"/>
            <p:cNvGrpSpPr/>
            <p:nvPr/>
          </p:nvGrpSpPr>
          <p:grpSpPr>
            <a:xfrm>
              <a:off x="5629626" y="4287674"/>
              <a:ext cx="1267385" cy="1470167"/>
              <a:chOff x="5480215" y="4034122"/>
              <a:chExt cx="1267385" cy="1470167"/>
            </a:xfrm>
          </p:grpSpPr>
          <p:sp>
            <p:nvSpPr>
              <p:cNvPr id="28" name="出自【趣你的PPT】(微信:qunideppt)：最优质的PPT资源库"/>
              <p:cNvSpPr/>
              <p:nvPr/>
            </p:nvSpPr>
            <p:spPr>
              <a:xfrm rot="5400000">
                <a:off x="5378824" y="4135513"/>
                <a:ext cx="1470167" cy="1267385"/>
              </a:xfrm>
              <a:prstGeom prst="triangle">
                <a:avLst/>
              </a:prstGeom>
              <a:solidFill>
                <a:srgbClr val="DD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sp>
            <p:nvSpPr>
              <p:cNvPr id="29" name="出自【趣你的PPT】(微信:qunideppt)：最优质的PPT资源库"/>
              <p:cNvSpPr>
                <a:spLocks noEditPoints="1"/>
              </p:cNvSpPr>
              <p:nvPr/>
            </p:nvSpPr>
            <p:spPr bwMode="auto">
              <a:xfrm>
                <a:off x="5638842" y="4557510"/>
                <a:ext cx="505572" cy="418820"/>
              </a:xfrm>
              <a:custGeom>
                <a:avLst/>
                <a:gdLst>
                  <a:gd name="T0" fmla="*/ 122 w 300"/>
                  <a:gd name="T1" fmla="*/ 0 h 247"/>
                  <a:gd name="T2" fmla="*/ 208 w 300"/>
                  <a:gd name="T3" fmla="*/ 36 h 247"/>
                  <a:gd name="T4" fmla="*/ 244 w 300"/>
                  <a:gd name="T5" fmla="*/ 122 h 247"/>
                  <a:gd name="T6" fmla="*/ 208 w 300"/>
                  <a:gd name="T7" fmla="*/ 208 h 247"/>
                  <a:gd name="T8" fmla="*/ 122 w 300"/>
                  <a:gd name="T9" fmla="*/ 244 h 247"/>
                  <a:gd name="T10" fmla="*/ 35 w 300"/>
                  <a:gd name="T11" fmla="*/ 208 h 247"/>
                  <a:gd name="T12" fmla="*/ 0 w 300"/>
                  <a:gd name="T13" fmla="*/ 122 h 247"/>
                  <a:gd name="T14" fmla="*/ 35 w 300"/>
                  <a:gd name="T15" fmla="*/ 36 h 247"/>
                  <a:gd name="T16" fmla="*/ 122 w 300"/>
                  <a:gd name="T17" fmla="*/ 0 h 247"/>
                  <a:gd name="T18" fmla="*/ 175 w 300"/>
                  <a:gd name="T19" fmla="*/ 245 h 247"/>
                  <a:gd name="T20" fmla="*/ 300 w 300"/>
                  <a:gd name="T21" fmla="*/ 158 h 247"/>
                  <a:gd name="T22" fmla="*/ 298 w 300"/>
                  <a:gd name="T23" fmla="*/ 126 h 247"/>
                  <a:gd name="T24" fmla="*/ 175 w 300"/>
                  <a:gd name="T25" fmla="*/ 245 h 247"/>
                  <a:gd name="T26" fmla="*/ 130 w 300"/>
                  <a:gd name="T27" fmla="*/ 80 h 247"/>
                  <a:gd name="T28" fmla="*/ 151 w 300"/>
                  <a:gd name="T29" fmla="*/ 91 h 247"/>
                  <a:gd name="T30" fmla="*/ 181 w 300"/>
                  <a:gd name="T31" fmla="*/ 71 h 247"/>
                  <a:gd name="T32" fmla="*/ 177 w 300"/>
                  <a:gd name="T33" fmla="*/ 66 h 247"/>
                  <a:gd name="T34" fmla="*/ 130 w 300"/>
                  <a:gd name="T35" fmla="*/ 44 h 247"/>
                  <a:gd name="T36" fmla="*/ 130 w 300"/>
                  <a:gd name="T37" fmla="*/ 80 h 247"/>
                  <a:gd name="T38" fmla="*/ 162 w 300"/>
                  <a:gd name="T39" fmla="*/ 108 h 247"/>
                  <a:gd name="T40" fmla="*/ 164 w 300"/>
                  <a:gd name="T41" fmla="*/ 122 h 247"/>
                  <a:gd name="T42" fmla="*/ 161 w 300"/>
                  <a:gd name="T43" fmla="*/ 138 h 247"/>
                  <a:gd name="T44" fmla="*/ 192 w 300"/>
                  <a:gd name="T45" fmla="*/ 157 h 247"/>
                  <a:gd name="T46" fmla="*/ 200 w 300"/>
                  <a:gd name="T47" fmla="*/ 122 h 247"/>
                  <a:gd name="T48" fmla="*/ 192 w 300"/>
                  <a:gd name="T49" fmla="*/ 87 h 247"/>
                  <a:gd name="T50" fmla="*/ 162 w 300"/>
                  <a:gd name="T51" fmla="*/ 108 h 247"/>
                  <a:gd name="T52" fmla="*/ 149 w 300"/>
                  <a:gd name="T53" fmla="*/ 154 h 247"/>
                  <a:gd name="T54" fmla="*/ 130 w 300"/>
                  <a:gd name="T55" fmla="*/ 164 h 247"/>
                  <a:gd name="T56" fmla="*/ 130 w 300"/>
                  <a:gd name="T57" fmla="*/ 200 h 247"/>
                  <a:gd name="T58" fmla="*/ 177 w 300"/>
                  <a:gd name="T59" fmla="*/ 178 h 247"/>
                  <a:gd name="T60" fmla="*/ 181 w 300"/>
                  <a:gd name="T61" fmla="*/ 174 h 247"/>
                  <a:gd name="T62" fmla="*/ 149 w 300"/>
                  <a:gd name="T63" fmla="*/ 154 h 247"/>
                  <a:gd name="T64" fmla="*/ 110 w 300"/>
                  <a:gd name="T65" fmla="*/ 163 h 247"/>
                  <a:gd name="T66" fmla="*/ 94 w 300"/>
                  <a:gd name="T67" fmla="*/ 155 h 247"/>
                  <a:gd name="T68" fmla="*/ 64 w 300"/>
                  <a:gd name="T69" fmla="*/ 176 h 247"/>
                  <a:gd name="T70" fmla="*/ 66 w 300"/>
                  <a:gd name="T71" fmla="*/ 178 h 247"/>
                  <a:gd name="T72" fmla="*/ 110 w 300"/>
                  <a:gd name="T73" fmla="*/ 200 h 247"/>
                  <a:gd name="T74" fmla="*/ 110 w 300"/>
                  <a:gd name="T75" fmla="*/ 163 h 247"/>
                  <a:gd name="T76" fmla="*/ 82 w 300"/>
                  <a:gd name="T77" fmla="*/ 139 h 247"/>
                  <a:gd name="T78" fmla="*/ 79 w 300"/>
                  <a:gd name="T79" fmla="*/ 122 h 247"/>
                  <a:gd name="T80" fmla="*/ 80 w 300"/>
                  <a:gd name="T81" fmla="*/ 111 h 247"/>
                  <a:gd name="T82" fmla="*/ 49 w 300"/>
                  <a:gd name="T83" fmla="*/ 92 h 247"/>
                  <a:gd name="T84" fmla="*/ 43 w 300"/>
                  <a:gd name="T85" fmla="*/ 122 h 247"/>
                  <a:gd name="T86" fmla="*/ 52 w 300"/>
                  <a:gd name="T87" fmla="*/ 159 h 247"/>
                  <a:gd name="T88" fmla="*/ 82 w 300"/>
                  <a:gd name="T89" fmla="*/ 139 h 247"/>
                  <a:gd name="T90" fmla="*/ 90 w 300"/>
                  <a:gd name="T91" fmla="*/ 94 h 247"/>
                  <a:gd name="T92" fmla="*/ 91 w 300"/>
                  <a:gd name="T93" fmla="*/ 92 h 247"/>
                  <a:gd name="T94" fmla="*/ 110 w 300"/>
                  <a:gd name="T95" fmla="*/ 81 h 247"/>
                  <a:gd name="T96" fmla="*/ 110 w 300"/>
                  <a:gd name="T97" fmla="*/ 44 h 247"/>
                  <a:gd name="T98" fmla="*/ 66 w 300"/>
                  <a:gd name="T99" fmla="*/ 66 h 247"/>
                  <a:gd name="T100" fmla="*/ 59 w 300"/>
                  <a:gd name="T101" fmla="*/ 74 h 247"/>
                  <a:gd name="T102" fmla="*/ 90 w 300"/>
                  <a:gd name="T103" fmla="*/ 9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47">
                    <a:moveTo>
                      <a:pt x="122" y="0"/>
                    </a:moveTo>
                    <a:cubicBezTo>
                      <a:pt x="155" y="0"/>
                      <a:pt x="186" y="14"/>
                      <a:pt x="208" y="36"/>
                    </a:cubicBezTo>
                    <a:cubicBezTo>
                      <a:pt x="230" y="58"/>
                      <a:pt x="244" y="88"/>
                      <a:pt x="244" y="122"/>
                    </a:cubicBezTo>
                    <a:cubicBezTo>
                      <a:pt x="244" y="156"/>
                      <a:pt x="230" y="186"/>
                      <a:pt x="208" y="208"/>
                    </a:cubicBezTo>
                    <a:cubicBezTo>
                      <a:pt x="186" y="230"/>
                      <a:pt x="155" y="244"/>
                      <a:pt x="122" y="244"/>
                    </a:cubicBezTo>
                    <a:cubicBezTo>
                      <a:pt x="88" y="244"/>
                      <a:pt x="57" y="230"/>
                      <a:pt x="35" y="208"/>
                    </a:cubicBezTo>
                    <a:cubicBezTo>
                      <a:pt x="13" y="186"/>
                      <a:pt x="0" y="156"/>
                      <a:pt x="0" y="122"/>
                    </a:cubicBezTo>
                    <a:cubicBezTo>
                      <a:pt x="0" y="88"/>
                      <a:pt x="13" y="58"/>
                      <a:pt x="35" y="36"/>
                    </a:cubicBezTo>
                    <a:cubicBezTo>
                      <a:pt x="57" y="14"/>
                      <a:pt x="88" y="0"/>
                      <a:pt x="122" y="0"/>
                    </a:cubicBezTo>
                    <a:close/>
                    <a:moveTo>
                      <a:pt x="175" y="245"/>
                    </a:moveTo>
                    <a:cubicBezTo>
                      <a:pt x="292" y="247"/>
                      <a:pt x="257" y="150"/>
                      <a:pt x="300" y="158"/>
                    </a:cubicBezTo>
                    <a:cubicBezTo>
                      <a:pt x="298" y="126"/>
                      <a:pt x="298" y="126"/>
                      <a:pt x="298" y="126"/>
                    </a:cubicBezTo>
                    <a:cubicBezTo>
                      <a:pt x="230" y="122"/>
                      <a:pt x="286" y="229"/>
                      <a:pt x="175" y="245"/>
                    </a:cubicBezTo>
                    <a:close/>
                    <a:moveTo>
                      <a:pt x="130" y="80"/>
                    </a:moveTo>
                    <a:cubicBezTo>
                      <a:pt x="139" y="82"/>
                      <a:pt x="146" y="86"/>
                      <a:pt x="151" y="91"/>
                    </a:cubicBezTo>
                    <a:cubicBezTo>
                      <a:pt x="181" y="71"/>
                      <a:pt x="181" y="71"/>
                      <a:pt x="181" y="71"/>
                    </a:cubicBezTo>
                    <a:cubicBezTo>
                      <a:pt x="180" y="69"/>
                      <a:pt x="179" y="68"/>
                      <a:pt x="177" y="66"/>
                    </a:cubicBezTo>
                    <a:cubicBezTo>
                      <a:pt x="165" y="54"/>
                      <a:pt x="149" y="46"/>
                      <a:pt x="130" y="44"/>
                    </a:cubicBezTo>
                    <a:cubicBezTo>
                      <a:pt x="130" y="80"/>
                      <a:pt x="130" y="80"/>
                      <a:pt x="130" y="80"/>
                    </a:cubicBezTo>
                    <a:close/>
                    <a:moveTo>
                      <a:pt x="162" y="108"/>
                    </a:moveTo>
                    <a:cubicBezTo>
                      <a:pt x="164" y="112"/>
                      <a:pt x="164" y="117"/>
                      <a:pt x="164" y="122"/>
                    </a:cubicBezTo>
                    <a:cubicBezTo>
                      <a:pt x="164" y="128"/>
                      <a:pt x="163" y="133"/>
                      <a:pt x="161" y="138"/>
                    </a:cubicBezTo>
                    <a:cubicBezTo>
                      <a:pt x="192" y="157"/>
                      <a:pt x="192" y="157"/>
                      <a:pt x="192" y="157"/>
                    </a:cubicBezTo>
                    <a:cubicBezTo>
                      <a:pt x="197" y="147"/>
                      <a:pt x="200" y="135"/>
                      <a:pt x="200" y="122"/>
                    </a:cubicBezTo>
                    <a:cubicBezTo>
                      <a:pt x="200" y="110"/>
                      <a:pt x="197" y="98"/>
                      <a:pt x="192" y="87"/>
                    </a:cubicBezTo>
                    <a:cubicBezTo>
                      <a:pt x="162" y="108"/>
                      <a:pt x="162" y="108"/>
                      <a:pt x="162" y="108"/>
                    </a:cubicBezTo>
                    <a:close/>
                    <a:moveTo>
                      <a:pt x="149" y="154"/>
                    </a:moveTo>
                    <a:cubicBezTo>
                      <a:pt x="144" y="159"/>
                      <a:pt x="138" y="162"/>
                      <a:pt x="130" y="164"/>
                    </a:cubicBezTo>
                    <a:cubicBezTo>
                      <a:pt x="130" y="200"/>
                      <a:pt x="130" y="200"/>
                      <a:pt x="130" y="200"/>
                    </a:cubicBezTo>
                    <a:cubicBezTo>
                      <a:pt x="149" y="198"/>
                      <a:pt x="165" y="190"/>
                      <a:pt x="177" y="178"/>
                    </a:cubicBezTo>
                    <a:cubicBezTo>
                      <a:pt x="178" y="176"/>
                      <a:pt x="180" y="175"/>
                      <a:pt x="181" y="174"/>
                    </a:cubicBezTo>
                    <a:cubicBezTo>
                      <a:pt x="149" y="154"/>
                      <a:pt x="149" y="154"/>
                      <a:pt x="149" y="154"/>
                    </a:cubicBezTo>
                    <a:close/>
                    <a:moveTo>
                      <a:pt x="110" y="163"/>
                    </a:moveTo>
                    <a:cubicBezTo>
                      <a:pt x="104" y="162"/>
                      <a:pt x="99" y="159"/>
                      <a:pt x="94" y="155"/>
                    </a:cubicBezTo>
                    <a:cubicBezTo>
                      <a:pt x="64" y="176"/>
                      <a:pt x="64" y="176"/>
                      <a:pt x="64" y="176"/>
                    </a:cubicBezTo>
                    <a:cubicBezTo>
                      <a:pt x="65" y="176"/>
                      <a:pt x="65" y="177"/>
                      <a:pt x="66" y="178"/>
                    </a:cubicBezTo>
                    <a:cubicBezTo>
                      <a:pt x="78" y="189"/>
                      <a:pt x="93" y="197"/>
                      <a:pt x="110" y="200"/>
                    </a:cubicBezTo>
                    <a:cubicBezTo>
                      <a:pt x="110" y="163"/>
                      <a:pt x="110" y="163"/>
                      <a:pt x="110" y="163"/>
                    </a:cubicBezTo>
                    <a:close/>
                    <a:moveTo>
                      <a:pt x="82" y="139"/>
                    </a:moveTo>
                    <a:cubicBezTo>
                      <a:pt x="80" y="134"/>
                      <a:pt x="79" y="128"/>
                      <a:pt x="79" y="122"/>
                    </a:cubicBezTo>
                    <a:cubicBezTo>
                      <a:pt x="79" y="118"/>
                      <a:pt x="79" y="115"/>
                      <a:pt x="80" y="111"/>
                    </a:cubicBezTo>
                    <a:cubicBezTo>
                      <a:pt x="49" y="92"/>
                      <a:pt x="49" y="92"/>
                      <a:pt x="49" y="92"/>
                    </a:cubicBezTo>
                    <a:cubicBezTo>
                      <a:pt x="45" y="101"/>
                      <a:pt x="43" y="111"/>
                      <a:pt x="43" y="122"/>
                    </a:cubicBezTo>
                    <a:cubicBezTo>
                      <a:pt x="43" y="135"/>
                      <a:pt x="46" y="148"/>
                      <a:pt x="52" y="159"/>
                    </a:cubicBezTo>
                    <a:cubicBezTo>
                      <a:pt x="82" y="139"/>
                      <a:pt x="82" y="139"/>
                      <a:pt x="82" y="139"/>
                    </a:cubicBezTo>
                    <a:close/>
                    <a:moveTo>
                      <a:pt x="90" y="94"/>
                    </a:moveTo>
                    <a:cubicBezTo>
                      <a:pt x="90" y="93"/>
                      <a:pt x="91" y="92"/>
                      <a:pt x="91" y="92"/>
                    </a:cubicBezTo>
                    <a:cubicBezTo>
                      <a:pt x="97" y="86"/>
                      <a:pt x="103" y="83"/>
                      <a:pt x="110" y="81"/>
                    </a:cubicBezTo>
                    <a:cubicBezTo>
                      <a:pt x="110" y="44"/>
                      <a:pt x="110" y="44"/>
                      <a:pt x="110" y="44"/>
                    </a:cubicBezTo>
                    <a:cubicBezTo>
                      <a:pt x="93" y="46"/>
                      <a:pt x="78" y="55"/>
                      <a:pt x="66" y="66"/>
                    </a:cubicBezTo>
                    <a:cubicBezTo>
                      <a:pt x="63" y="69"/>
                      <a:pt x="61" y="72"/>
                      <a:pt x="59" y="74"/>
                    </a:cubicBezTo>
                    <a:lnTo>
                      <a:pt x="90" y="94"/>
                    </a:lnTo>
                    <a:close/>
                  </a:path>
                </a:pathLst>
              </a:custGeom>
              <a:solidFill>
                <a:schemeClr val="bg1"/>
              </a:solidFill>
              <a:ln>
                <a:noFill/>
              </a:ln>
            </p:spPr>
            <p:txBody>
              <a:bodyPr lIns="80296" tIns="40148" rIns="80296" bIns="40148"/>
              <a:lstStyle/>
              <a:p>
                <a:pPr>
                  <a:defRPr/>
                </a:pPr>
                <a:endParaRPr lang="zh-CN" altLang="en-US" sz="1400" dirty="0">
                  <a:solidFill>
                    <a:prstClr val="black">
                      <a:lumMod val="75000"/>
                      <a:lumOff val="25000"/>
                    </a:prstClr>
                  </a:solidFill>
                  <a:cs typeface="+mn-ea"/>
                  <a:sym typeface="+mn-lt"/>
                </a:endParaRPr>
              </a:p>
            </p:txBody>
          </p:sp>
        </p:grpSp>
        <p:sp>
          <p:nvSpPr>
            <p:cNvPr id="31" name="矩形 30"/>
            <p:cNvSpPr/>
            <p:nvPr/>
          </p:nvSpPr>
          <p:spPr>
            <a:xfrm>
              <a:off x="2080805" y="4792501"/>
              <a:ext cx="2254324" cy="377411"/>
            </a:xfrm>
            <a:prstGeom prst="rect">
              <a:avLst/>
            </a:prstGeom>
          </p:spPr>
          <p:txBody>
            <a:bodyPr wrap="square">
              <a:spAutoFit/>
            </a:bodyPr>
            <a:lstStyle/>
            <a:p>
              <a:pPr defTabSz="866140">
                <a:lnSpc>
                  <a:spcPct val="150000"/>
                </a:lnSpc>
                <a:defRPr/>
              </a:pPr>
              <a:r>
                <a:rPr lang="zh-CN" altLang="en-US" sz="1400" dirty="0">
                  <a:solidFill>
                    <a:schemeClr val="tx1">
                      <a:lumMod val="75000"/>
                    </a:schemeClr>
                  </a:solidFill>
                  <a:cs typeface="+mn-ea"/>
                  <a:sym typeface="+mn-lt"/>
                </a:rPr>
                <a:t>切忌</a:t>
              </a:r>
              <a:r>
                <a:rPr lang="zh-CN" altLang="en-US" sz="1400" dirty="0">
                  <a:solidFill>
                    <a:srgbClr val="FF0000"/>
                  </a:solidFill>
                  <a:cs typeface="+mn-ea"/>
                  <a:sym typeface="+mn-lt"/>
                </a:rPr>
                <a:t>操之过急</a:t>
              </a:r>
              <a:r>
                <a:rPr lang="zh-CN" altLang="en-US" sz="1400" dirty="0">
                  <a:solidFill>
                    <a:schemeClr val="tx1">
                      <a:lumMod val="75000"/>
                    </a:schemeClr>
                  </a:solidFill>
                  <a:cs typeface="+mn-ea"/>
                  <a:sym typeface="+mn-lt"/>
                </a:rPr>
                <a:t>。</a:t>
              </a:r>
              <a:endParaRPr lang="zh-CN" altLang="en-US" sz="1400" dirty="0">
                <a:solidFill>
                  <a:schemeClr val="tx1">
                    <a:lumMod val="85000"/>
                    <a:lumOff val="15000"/>
                  </a:schemeClr>
                </a:solidFill>
                <a:cs typeface="+mn-ea"/>
                <a:sym typeface="+mn-lt"/>
              </a:endParaRPr>
            </a:p>
          </p:txBody>
        </p:sp>
      </p:grpSp>
      <p:grpSp>
        <p:nvGrpSpPr>
          <p:cNvPr id="2" name="组合 1"/>
          <p:cNvGrpSpPr/>
          <p:nvPr/>
        </p:nvGrpSpPr>
        <p:grpSpPr>
          <a:xfrm>
            <a:off x="5629626" y="1544470"/>
            <a:ext cx="4797074" cy="1548790"/>
            <a:chOff x="5629626" y="1544470"/>
            <a:chExt cx="4797074" cy="1548790"/>
          </a:xfrm>
        </p:grpSpPr>
        <p:grpSp>
          <p:nvGrpSpPr>
            <p:cNvPr id="5" name="组合 4"/>
            <p:cNvGrpSpPr/>
            <p:nvPr/>
          </p:nvGrpSpPr>
          <p:grpSpPr>
            <a:xfrm>
              <a:off x="6903196" y="2238003"/>
              <a:ext cx="1148240" cy="83099"/>
              <a:chOff x="6710082" y="1986736"/>
              <a:chExt cx="1148240" cy="83099"/>
            </a:xfrm>
          </p:grpSpPr>
          <p:cxnSp>
            <p:nvCxnSpPr>
              <p:cNvPr id="7" name="出自【趣你的PPT】(微信:qunideppt)：最优质的PPT资源库"/>
              <p:cNvCxnSpPr/>
              <p:nvPr/>
            </p:nvCxnSpPr>
            <p:spPr>
              <a:xfrm>
                <a:off x="6710082" y="2026001"/>
                <a:ext cx="10892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出自【趣你的PPT】(微信:qunideppt)：最优质的PPT资源库"/>
              <p:cNvSpPr/>
              <p:nvPr/>
            </p:nvSpPr>
            <p:spPr>
              <a:xfrm>
                <a:off x="7775223" y="1986736"/>
                <a:ext cx="83099" cy="8309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grpSp>
        <p:grpSp>
          <p:nvGrpSpPr>
            <p:cNvPr id="9" name="组合 8"/>
            <p:cNvGrpSpPr/>
            <p:nvPr/>
          </p:nvGrpSpPr>
          <p:grpSpPr>
            <a:xfrm>
              <a:off x="5629626" y="1544470"/>
              <a:ext cx="1267385" cy="1470167"/>
              <a:chOff x="5480215" y="1290918"/>
              <a:chExt cx="1267385" cy="1470167"/>
            </a:xfrm>
          </p:grpSpPr>
          <p:sp>
            <p:nvSpPr>
              <p:cNvPr id="10" name="出自【趣你的PPT】(微信:qunideppt)：最优质的PPT资源库"/>
              <p:cNvSpPr/>
              <p:nvPr/>
            </p:nvSpPr>
            <p:spPr>
              <a:xfrm rot="16200000">
                <a:off x="5378824" y="1392309"/>
                <a:ext cx="1470167" cy="1267385"/>
              </a:xfrm>
              <a:prstGeom prst="triangle">
                <a:avLst/>
              </a:prstGeom>
              <a:solidFill>
                <a:srgbClr val="669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sp>
            <p:nvSpPr>
              <p:cNvPr id="11" name="出自【趣你的PPT】(微信:qunideppt)：最优质的PPT资源库"/>
              <p:cNvSpPr>
                <a:spLocks noEditPoints="1"/>
              </p:cNvSpPr>
              <p:nvPr/>
            </p:nvSpPr>
            <p:spPr bwMode="auto">
              <a:xfrm>
                <a:off x="6120092" y="1846683"/>
                <a:ext cx="423007" cy="400954"/>
              </a:xfrm>
              <a:custGeom>
                <a:avLst/>
                <a:gdLst>
                  <a:gd name="T0" fmla="*/ 89 w 93"/>
                  <a:gd name="T1" fmla="*/ 0 h 88"/>
                  <a:gd name="T2" fmla="*/ 93 w 93"/>
                  <a:gd name="T3" fmla="*/ 5 h 88"/>
                  <a:gd name="T4" fmla="*/ 93 w 93"/>
                  <a:gd name="T5" fmla="*/ 74 h 88"/>
                  <a:gd name="T6" fmla="*/ 81 w 93"/>
                  <a:gd name="T7" fmla="*/ 74 h 88"/>
                  <a:gd name="T8" fmla="*/ 82 w 93"/>
                  <a:gd name="T9" fmla="*/ 65 h 88"/>
                  <a:gd name="T10" fmla="*/ 84 w 93"/>
                  <a:gd name="T11" fmla="*/ 10 h 88"/>
                  <a:gd name="T12" fmla="*/ 10 w 93"/>
                  <a:gd name="T13" fmla="*/ 65 h 88"/>
                  <a:gd name="T14" fmla="*/ 48 w 93"/>
                  <a:gd name="T15" fmla="*/ 72 h 88"/>
                  <a:gd name="T16" fmla="*/ 5 w 93"/>
                  <a:gd name="T17" fmla="*/ 74 h 88"/>
                  <a:gd name="T18" fmla="*/ 0 w 93"/>
                  <a:gd name="T19" fmla="*/ 69 h 88"/>
                  <a:gd name="T20" fmla="*/ 0 w 93"/>
                  <a:gd name="T21" fmla="*/ 0 h 88"/>
                  <a:gd name="T22" fmla="*/ 64 w 93"/>
                  <a:gd name="T23" fmla="*/ 51 h 88"/>
                  <a:gd name="T24" fmla="*/ 55 w 93"/>
                  <a:gd name="T25" fmla="*/ 71 h 88"/>
                  <a:gd name="T26" fmla="*/ 57 w 93"/>
                  <a:gd name="T27" fmla="*/ 82 h 88"/>
                  <a:gd name="T28" fmla="*/ 64 w 93"/>
                  <a:gd name="T29" fmla="*/ 78 h 88"/>
                  <a:gd name="T30" fmla="*/ 72 w 93"/>
                  <a:gd name="T31" fmla="*/ 84 h 88"/>
                  <a:gd name="T32" fmla="*/ 74 w 93"/>
                  <a:gd name="T33" fmla="*/ 71 h 88"/>
                  <a:gd name="T34" fmla="*/ 64 w 93"/>
                  <a:gd name="T35" fmla="*/ 51 h 88"/>
                  <a:gd name="T36" fmla="*/ 64 w 93"/>
                  <a:gd name="T37" fmla="*/ 69 h 88"/>
                  <a:gd name="T38" fmla="*/ 64 w 93"/>
                  <a:gd name="T39" fmla="*/ 72 h 88"/>
                  <a:gd name="T40" fmla="*/ 62 w 93"/>
                  <a:gd name="T41" fmla="*/ 55 h 88"/>
                  <a:gd name="T42" fmla="*/ 71 w 93"/>
                  <a:gd name="T43" fmla="*/ 64 h 88"/>
                  <a:gd name="T44" fmla="*/ 62 w 93"/>
                  <a:gd name="T45" fmla="*/ 55 h 88"/>
                  <a:gd name="T46" fmla="*/ 18 w 93"/>
                  <a:gd name="T47" fmla="*/ 46 h 88"/>
                  <a:gd name="T48" fmla="*/ 77 w 93"/>
                  <a:gd name="T49" fmla="*/ 41 h 88"/>
                  <a:gd name="T50" fmla="*/ 47 w 93"/>
                  <a:gd name="T51" fmla="*/ 29 h 88"/>
                  <a:gd name="T52" fmla="*/ 77 w 93"/>
                  <a:gd name="T53" fmla="*/ 34 h 88"/>
                  <a:gd name="T54" fmla="*/ 47 w 93"/>
                  <a:gd name="T55" fmla="*/ 29 h 88"/>
                  <a:gd name="T56" fmla="*/ 47 w 93"/>
                  <a:gd name="T57" fmla="*/ 22 h 88"/>
                  <a:gd name="T58" fmla="*/ 77 w 93"/>
                  <a:gd name="T59" fmla="*/ 17 h 88"/>
                  <a:gd name="T60" fmla="*/ 18 w 93"/>
                  <a:gd name="T61" fmla="*/ 17 h 88"/>
                  <a:gd name="T62" fmla="*/ 40 w 93"/>
                  <a:gd name="T63" fmla="*/ 35 h 88"/>
                  <a:gd name="T64" fmla="*/ 18 w 93"/>
                  <a:gd name="T65" fmla="*/ 1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88">
                    <a:moveTo>
                      <a:pt x="5" y="0"/>
                    </a:moveTo>
                    <a:cubicBezTo>
                      <a:pt x="89" y="0"/>
                      <a:pt x="89" y="0"/>
                      <a:pt x="89" y="0"/>
                    </a:cubicBezTo>
                    <a:cubicBezTo>
                      <a:pt x="93" y="0"/>
                      <a:pt x="93" y="0"/>
                      <a:pt x="93" y="0"/>
                    </a:cubicBezTo>
                    <a:cubicBezTo>
                      <a:pt x="93" y="5"/>
                      <a:pt x="93" y="5"/>
                      <a:pt x="93" y="5"/>
                    </a:cubicBezTo>
                    <a:cubicBezTo>
                      <a:pt x="93" y="69"/>
                      <a:pt x="93" y="69"/>
                      <a:pt x="93" y="69"/>
                    </a:cubicBezTo>
                    <a:cubicBezTo>
                      <a:pt x="93" y="74"/>
                      <a:pt x="93" y="74"/>
                      <a:pt x="93" y="74"/>
                    </a:cubicBezTo>
                    <a:cubicBezTo>
                      <a:pt x="89" y="74"/>
                      <a:pt x="89" y="74"/>
                      <a:pt x="89" y="74"/>
                    </a:cubicBezTo>
                    <a:cubicBezTo>
                      <a:pt x="81" y="74"/>
                      <a:pt x="81" y="74"/>
                      <a:pt x="81" y="74"/>
                    </a:cubicBezTo>
                    <a:cubicBezTo>
                      <a:pt x="80" y="72"/>
                      <a:pt x="80" y="72"/>
                      <a:pt x="80" y="72"/>
                    </a:cubicBezTo>
                    <a:cubicBezTo>
                      <a:pt x="81" y="69"/>
                      <a:pt x="82" y="67"/>
                      <a:pt x="82" y="65"/>
                    </a:cubicBezTo>
                    <a:cubicBezTo>
                      <a:pt x="84" y="65"/>
                      <a:pt x="84" y="65"/>
                      <a:pt x="84" y="65"/>
                    </a:cubicBezTo>
                    <a:cubicBezTo>
                      <a:pt x="84" y="10"/>
                      <a:pt x="84" y="10"/>
                      <a:pt x="84" y="10"/>
                    </a:cubicBezTo>
                    <a:cubicBezTo>
                      <a:pt x="10" y="10"/>
                      <a:pt x="10" y="10"/>
                      <a:pt x="10" y="10"/>
                    </a:cubicBezTo>
                    <a:cubicBezTo>
                      <a:pt x="10" y="65"/>
                      <a:pt x="10" y="65"/>
                      <a:pt x="10" y="65"/>
                    </a:cubicBezTo>
                    <a:cubicBezTo>
                      <a:pt x="46" y="65"/>
                      <a:pt x="46" y="65"/>
                      <a:pt x="46" y="65"/>
                    </a:cubicBezTo>
                    <a:cubicBezTo>
                      <a:pt x="46" y="67"/>
                      <a:pt x="47" y="69"/>
                      <a:pt x="48" y="72"/>
                    </a:cubicBezTo>
                    <a:cubicBezTo>
                      <a:pt x="47" y="74"/>
                      <a:pt x="47" y="74"/>
                      <a:pt x="47" y="74"/>
                    </a:cubicBezTo>
                    <a:cubicBezTo>
                      <a:pt x="5" y="74"/>
                      <a:pt x="5" y="74"/>
                      <a:pt x="5" y="74"/>
                    </a:cubicBezTo>
                    <a:cubicBezTo>
                      <a:pt x="0" y="74"/>
                      <a:pt x="0" y="74"/>
                      <a:pt x="0" y="74"/>
                    </a:cubicBezTo>
                    <a:cubicBezTo>
                      <a:pt x="0" y="69"/>
                      <a:pt x="0" y="69"/>
                      <a:pt x="0" y="69"/>
                    </a:cubicBezTo>
                    <a:cubicBezTo>
                      <a:pt x="0" y="5"/>
                      <a:pt x="0" y="5"/>
                      <a:pt x="0" y="5"/>
                    </a:cubicBezTo>
                    <a:cubicBezTo>
                      <a:pt x="0" y="0"/>
                      <a:pt x="0" y="0"/>
                      <a:pt x="0" y="0"/>
                    </a:cubicBezTo>
                    <a:cubicBezTo>
                      <a:pt x="5" y="0"/>
                      <a:pt x="5" y="0"/>
                      <a:pt x="5" y="0"/>
                    </a:cubicBezTo>
                    <a:close/>
                    <a:moveTo>
                      <a:pt x="64" y="51"/>
                    </a:moveTo>
                    <a:cubicBezTo>
                      <a:pt x="57" y="51"/>
                      <a:pt x="52" y="56"/>
                      <a:pt x="52" y="63"/>
                    </a:cubicBezTo>
                    <a:cubicBezTo>
                      <a:pt x="52" y="66"/>
                      <a:pt x="53" y="69"/>
                      <a:pt x="55" y="71"/>
                    </a:cubicBezTo>
                    <a:cubicBezTo>
                      <a:pt x="50" y="82"/>
                      <a:pt x="50" y="82"/>
                      <a:pt x="50" y="82"/>
                    </a:cubicBezTo>
                    <a:cubicBezTo>
                      <a:pt x="57" y="82"/>
                      <a:pt x="57" y="82"/>
                      <a:pt x="57" y="82"/>
                    </a:cubicBezTo>
                    <a:cubicBezTo>
                      <a:pt x="61" y="86"/>
                      <a:pt x="61" y="86"/>
                      <a:pt x="61" y="86"/>
                    </a:cubicBezTo>
                    <a:cubicBezTo>
                      <a:pt x="64" y="78"/>
                      <a:pt x="64" y="78"/>
                      <a:pt x="64" y="78"/>
                    </a:cubicBezTo>
                    <a:cubicBezTo>
                      <a:pt x="68" y="88"/>
                      <a:pt x="68" y="88"/>
                      <a:pt x="68" y="88"/>
                    </a:cubicBezTo>
                    <a:cubicBezTo>
                      <a:pt x="72" y="84"/>
                      <a:pt x="72" y="84"/>
                      <a:pt x="72" y="84"/>
                    </a:cubicBezTo>
                    <a:cubicBezTo>
                      <a:pt x="78" y="84"/>
                      <a:pt x="78" y="84"/>
                      <a:pt x="78" y="84"/>
                    </a:cubicBezTo>
                    <a:cubicBezTo>
                      <a:pt x="74" y="71"/>
                      <a:pt x="74" y="71"/>
                      <a:pt x="74" y="71"/>
                    </a:cubicBezTo>
                    <a:cubicBezTo>
                      <a:pt x="75" y="69"/>
                      <a:pt x="76" y="66"/>
                      <a:pt x="76" y="63"/>
                    </a:cubicBezTo>
                    <a:cubicBezTo>
                      <a:pt x="76" y="56"/>
                      <a:pt x="71" y="51"/>
                      <a:pt x="64" y="51"/>
                    </a:cubicBezTo>
                    <a:close/>
                    <a:moveTo>
                      <a:pt x="71" y="67"/>
                    </a:moveTo>
                    <a:cubicBezTo>
                      <a:pt x="69" y="68"/>
                      <a:pt x="67" y="69"/>
                      <a:pt x="64" y="69"/>
                    </a:cubicBezTo>
                    <a:cubicBezTo>
                      <a:pt x="62" y="69"/>
                      <a:pt x="59" y="68"/>
                      <a:pt x="57" y="67"/>
                    </a:cubicBezTo>
                    <a:cubicBezTo>
                      <a:pt x="58" y="69"/>
                      <a:pt x="61" y="72"/>
                      <a:pt x="64" y="72"/>
                    </a:cubicBezTo>
                    <a:cubicBezTo>
                      <a:pt x="67" y="72"/>
                      <a:pt x="70" y="70"/>
                      <a:pt x="71" y="67"/>
                    </a:cubicBezTo>
                    <a:close/>
                    <a:moveTo>
                      <a:pt x="62" y="55"/>
                    </a:moveTo>
                    <a:cubicBezTo>
                      <a:pt x="64" y="55"/>
                      <a:pt x="66" y="56"/>
                      <a:pt x="68" y="58"/>
                    </a:cubicBezTo>
                    <a:cubicBezTo>
                      <a:pt x="70" y="60"/>
                      <a:pt x="71" y="62"/>
                      <a:pt x="71" y="64"/>
                    </a:cubicBezTo>
                    <a:cubicBezTo>
                      <a:pt x="73" y="62"/>
                      <a:pt x="72" y="58"/>
                      <a:pt x="70" y="56"/>
                    </a:cubicBezTo>
                    <a:cubicBezTo>
                      <a:pt x="68" y="54"/>
                      <a:pt x="65" y="54"/>
                      <a:pt x="62" y="55"/>
                    </a:cubicBezTo>
                    <a:close/>
                    <a:moveTo>
                      <a:pt x="18" y="41"/>
                    </a:moveTo>
                    <a:cubicBezTo>
                      <a:pt x="18" y="46"/>
                      <a:pt x="18" y="46"/>
                      <a:pt x="18" y="46"/>
                    </a:cubicBezTo>
                    <a:cubicBezTo>
                      <a:pt x="77" y="46"/>
                      <a:pt x="77" y="46"/>
                      <a:pt x="77" y="46"/>
                    </a:cubicBezTo>
                    <a:cubicBezTo>
                      <a:pt x="77" y="41"/>
                      <a:pt x="77" y="41"/>
                      <a:pt x="77" y="41"/>
                    </a:cubicBezTo>
                    <a:cubicBezTo>
                      <a:pt x="18" y="41"/>
                      <a:pt x="18" y="41"/>
                      <a:pt x="18" y="41"/>
                    </a:cubicBezTo>
                    <a:close/>
                    <a:moveTo>
                      <a:pt x="47" y="29"/>
                    </a:moveTo>
                    <a:cubicBezTo>
                      <a:pt x="47" y="34"/>
                      <a:pt x="47" y="34"/>
                      <a:pt x="47" y="34"/>
                    </a:cubicBezTo>
                    <a:cubicBezTo>
                      <a:pt x="77" y="34"/>
                      <a:pt x="77" y="34"/>
                      <a:pt x="77" y="34"/>
                    </a:cubicBezTo>
                    <a:cubicBezTo>
                      <a:pt x="77" y="29"/>
                      <a:pt x="77" y="29"/>
                      <a:pt x="77" y="29"/>
                    </a:cubicBezTo>
                    <a:cubicBezTo>
                      <a:pt x="47" y="29"/>
                      <a:pt x="47" y="29"/>
                      <a:pt x="47" y="29"/>
                    </a:cubicBezTo>
                    <a:close/>
                    <a:moveTo>
                      <a:pt x="47" y="17"/>
                    </a:moveTo>
                    <a:cubicBezTo>
                      <a:pt x="47" y="22"/>
                      <a:pt x="47" y="22"/>
                      <a:pt x="47" y="22"/>
                    </a:cubicBezTo>
                    <a:cubicBezTo>
                      <a:pt x="77" y="22"/>
                      <a:pt x="77" y="22"/>
                      <a:pt x="77" y="22"/>
                    </a:cubicBezTo>
                    <a:cubicBezTo>
                      <a:pt x="77" y="17"/>
                      <a:pt x="77" y="17"/>
                      <a:pt x="77" y="17"/>
                    </a:cubicBezTo>
                    <a:cubicBezTo>
                      <a:pt x="47" y="17"/>
                      <a:pt x="47" y="17"/>
                      <a:pt x="47" y="17"/>
                    </a:cubicBezTo>
                    <a:close/>
                    <a:moveTo>
                      <a:pt x="18" y="17"/>
                    </a:moveTo>
                    <a:cubicBezTo>
                      <a:pt x="18" y="35"/>
                      <a:pt x="18" y="35"/>
                      <a:pt x="18" y="35"/>
                    </a:cubicBezTo>
                    <a:cubicBezTo>
                      <a:pt x="40" y="35"/>
                      <a:pt x="40" y="35"/>
                      <a:pt x="40" y="35"/>
                    </a:cubicBezTo>
                    <a:cubicBezTo>
                      <a:pt x="40" y="17"/>
                      <a:pt x="40" y="17"/>
                      <a:pt x="40" y="17"/>
                    </a:cubicBezTo>
                    <a:lnTo>
                      <a:pt x="18" y="17"/>
                    </a:lnTo>
                    <a:close/>
                  </a:path>
                </a:pathLst>
              </a:custGeom>
              <a:solidFill>
                <a:schemeClr val="bg1"/>
              </a:solidFill>
              <a:ln>
                <a:noFill/>
              </a:ln>
            </p:spPr>
            <p:txBody>
              <a:bodyPr lIns="80296" tIns="40148" rIns="80296" bIns="40148"/>
              <a:lstStyle/>
              <a:p>
                <a:pPr>
                  <a:defRPr/>
                </a:pPr>
                <a:endParaRPr lang="zh-CN" altLang="en-US" sz="1400" dirty="0">
                  <a:solidFill>
                    <a:prstClr val="black">
                      <a:lumMod val="75000"/>
                      <a:lumOff val="25000"/>
                    </a:prstClr>
                  </a:solidFill>
                  <a:cs typeface="+mn-ea"/>
                  <a:sym typeface="+mn-lt"/>
                </a:endParaRPr>
              </a:p>
            </p:txBody>
          </p:sp>
        </p:grpSp>
        <p:sp>
          <p:nvSpPr>
            <p:cNvPr id="32" name="矩形 31"/>
            <p:cNvSpPr/>
            <p:nvPr/>
          </p:nvSpPr>
          <p:spPr>
            <a:xfrm>
              <a:off x="8152641" y="1972569"/>
              <a:ext cx="2274059" cy="1120691"/>
            </a:xfrm>
            <a:prstGeom prst="rect">
              <a:avLst/>
            </a:prstGeom>
          </p:spPr>
          <p:txBody>
            <a:bodyPr wrap="square">
              <a:spAutoFit/>
            </a:bodyPr>
            <a:lstStyle/>
            <a:p>
              <a:pPr algn="just">
                <a:lnSpc>
                  <a:spcPct val="115000"/>
                </a:lnSpc>
              </a:pPr>
              <a:r>
                <a:rPr lang="zh-CN" altLang="zh-CN" sz="1400" dirty="0">
                  <a:solidFill>
                    <a:schemeClr val="tx1">
                      <a:lumMod val="75000"/>
                    </a:schemeClr>
                  </a:solidFill>
                  <a:cs typeface="+mn-ea"/>
                </a:rPr>
                <a:t>训练目标设定的依据是个案的</a:t>
              </a:r>
              <a:r>
                <a:rPr lang="zh-CN" altLang="zh-CN" sz="1400" dirty="0">
                  <a:solidFill>
                    <a:srgbClr val="FF0000"/>
                  </a:solidFill>
                  <a:cs typeface="+mn-ea"/>
                </a:rPr>
                <a:t>主要问题</a:t>
              </a:r>
              <a:r>
                <a:rPr lang="zh-CN" altLang="zh-CN" sz="1400" dirty="0">
                  <a:solidFill>
                    <a:schemeClr val="tx1">
                      <a:lumMod val="75000"/>
                    </a:schemeClr>
                  </a:solidFill>
                  <a:cs typeface="+mn-ea"/>
                </a:rPr>
                <a:t>及</a:t>
              </a:r>
              <a:r>
                <a:rPr lang="zh-CN" altLang="zh-CN" sz="1400" dirty="0">
                  <a:solidFill>
                    <a:srgbClr val="FF0000"/>
                  </a:solidFill>
                  <a:cs typeface="+mn-ea"/>
                </a:rPr>
                <a:t>主要学习区</a:t>
              </a:r>
              <a:r>
                <a:rPr lang="zh-CN" altLang="zh-CN" sz="1400" dirty="0">
                  <a:solidFill>
                    <a:schemeClr val="tx1">
                      <a:lumMod val="75000"/>
                    </a:schemeClr>
                  </a:solidFill>
                  <a:cs typeface="+mn-ea"/>
                </a:rPr>
                <a:t>。</a:t>
              </a:r>
              <a:endParaRPr lang="zh-CN" altLang="zh-CN" sz="1400" dirty="0">
                <a:solidFill>
                  <a:schemeClr val="tx1">
                    <a:lumMod val="75000"/>
                  </a:schemeClr>
                </a:solidFill>
                <a:cs typeface="+mn-ea"/>
              </a:endParaRPr>
            </a:p>
            <a:p>
              <a:pPr>
                <a:lnSpc>
                  <a:spcPct val="150000"/>
                </a:lnSpc>
              </a:pPr>
              <a:endParaRPr lang="zh-CN" altLang="en-US" sz="1400" dirty="0">
                <a:solidFill>
                  <a:schemeClr val="tx1">
                    <a:lumMod val="85000"/>
                    <a:lumOff val="15000"/>
                  </a:schemeClr>
                </a:solidFill>
                <a:cs typeface="+mn-ea"/>
                <a:sym typeface="+mn-lt"/>
              </a:endParaRPr>
            </a:p>
          </p:txBody>
        </p:sp>
      </p:grpSp>
      <p:grpSp>
        <p:nvGrpSpPr>
          <p:cNvPr id="4" name="组合 3"/>
          <p:cNvGrpSpPr/>
          <p:nvPr/>
        </p:nvGrpSpPr>
        <p:grpSpPr>
          <a:xfrm>
            <a:off x="2087756" y="2682387"/>
            <a:ext cx="5934166" cy="2161053"/>
            <a:chOff x="2087756" y="2682387"/>
            <a:chExt cx="5934166" cy="2161053"/>
          </a:xfrm>
        </p:grpSpPr>
        <p:grpSp>
          <p:nvGrpSpPr>
            <p:cNvPr id="18" name="组合 17"/>
            <p:cNvGrpSpPr/>
            <p:nvPr/>
          </p:nvGrpSpPr>
          <p:grpSpPr>
            <a:xfrm>
              <a:off x="6873682" y="4062304"/>
              <a:ext cx="1148240" cy="83099"/>
              <a:chOff x="6710082" y="1986736"/>
              <a:chExt cx="1148240" cy="83099"/>
            </a:xfrm>
          </p:grpSpPr>
          <p:cxnSp>
            <p:nvCxnSpPr>
              <p:cNvPr id="19" name="出自【趣你的PPT】(微信:qunideppt)：最优质的PPT资源库"/>
              <p:cNvCxnSpPr/>
              <p:nvPr/>
            </p:nvCxnSpPr>
            <p:spPr>
              <a:xfrm>
                <a:off x="6710082" y="2026001"/>
                <a:ext cx="10892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出自【趣你的PPT】(微信:qunideppt)：最优质的PPT资源库"/>
              <p:cNvSpPr/>
              <p:nvPr/>
            </p:nvSpPr>
            <p:spPr>
              <a:xfrm>
                <a:off x="7775223" y="1986736"/>
                <a:ext cx="83099" cy="8309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grpSp>
        <p:grpSp>
          <p:nvGrpSpPr>
            <p:cNvPr id="21" name="组合 20"/>
            <p:cNvGrpSpPr/>
            <p:nvPr/>
          </p:nvGrpSpPr>
          <p:grpSpPr>
            <a:xfrm>
              <a:off x="5635811" y="3373273"/>
              <a:ext cx="1267385" cy="1470167"/>
              <a:chOff x="5486400" y="3119721"/>
              <a:chExt cx="1267385" cy="1470167"/>
            </a:xfrm>
          </p:grpSpPr>
          <p:sp>
            <p:nvSpPr>
              <p:cNvPr id="22" name="出自【趣你的PPT】(微信:qunideppt)：最优质的PPT资源库"/>
              <p:cNvSpPr/>
              <p:nvPr/>
            </p:nvSpPr>
            <p:spPr>
              <a:xfrm rot="16200000">
                <a:off x="5385009" y="3221112"/>
                <a:ext cx="1470167" cy="1267385"/>
              </a:xfrm>
              <a:prstGeom prst="triangle">
                <a:avLst/>
              </a:prstGeom>
              <a:solidFill>
                <a:srgbClr val="669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cs typeface="+mn-ea"/>
                  <a:sym typeface="+mn-lt"/>
                </a:endParaRPr>
              </a:p>
            </p:txBody>
          </p:sp>
          <p:sp>
            <p:nvSpPr>
              <p:cNvPr id="23" name="出自【趣你的PPT】(微信:qunideppt)：最优质的PPT资源库"/>
              <p:cNvSpPr>
                <a:spLocks noEditPoints="1"/>
              </p:cNvSpPr>
              <p:nvPr/>
            </p:nvSpPr>
            <p:spPr bwMode="auto">
              <a:xfrm>
                <a:off x="6173778" y="3618057"/>
                <a:ext cx="315633" cy="381390"/>
              </a:xfrm>
              <a:custGeom>
                <a:avLst/>
                <a:gdLst>
                  <a:gd name="T0" fmla="*/ 18 w 213"/>
                  <a:gd name="T1" fmla="*/ 54 h 256"/>
                  <a:gd name="T2" fmla="*/ 42 w 213"/>
                  <a:gd name="T3" fmla="*/ 30 h 256"/>
                  <a:gd name="T4" fmla="*/ 80 w 213"/>
                  <a:gd name="T5" fmla="*/ 26 h 256"/>
                  <a:gd name="T6" fmla="*/ 112 w 213"/>
                  <a:gd name="T7" fmla="*/ 0 h 256"/>
                  <a:gd name="T8" fmla="*/ 135 w 213"/>
                  <a:gd name="T9" fmla="*/ 10 h 256"/>
                  <a:gd name="T10" fmla="*/ 153 w 213"/>
                  <a:gd name="T11" fmla="*/ 21 h 256"/>
                  <a:gd name="T12" fmla="*/ 204 w 213"/>
                  <a:gd name="T13" fmla="*/ 76 h 256"/>
                  <a:gd name="T14" fmla="*/ 35 w 213"/>
                  <a:gd name="T15" fmla="*/ 256 h 256"/>
                  <a:gd name="T16" fmla="*/ 89 w 213"/>
                  <a:gd name="T17" fmla="*/ 153 h 256"/>
                  <a:gd name="T18" fmla="*/ 88 w 213"/>
                  <a:gd name="T19" fmla="*/ 139 h 256"/>
                  <a:gd name="T20" fmla="*/ 77 w 213"/>
                  <a:gd name="T21" fmla="*/ 164 h 256"/>
                  <a:gd name="T22" fmla="*/ 84 w 213"/>
                  <a:gd name="T23" fmla="*/ 149 h 256"/>
                  <a:gd name="T24" fmla="*/ 83 w 213"/>
                  <a:gd name="T25" fmla="*/ 151 h 256"/>
                  <a:gd name="T26" fmla="*/ 106 w 213"/>
                  <a:gd name="T27" fmla="*/ 164 h 256"/>
                  <a:gd name="T28" fmla="*/ 113 w 213"/>
                  <a:gd name="T29" fmla="*/ 143 h 256"/>
                  <a:gd name="T30" fmla="*/ 99 w 213"/>
                  <a:gd name="T31" fmla="*/ 160 h 256"/>
                  <a:gd name="T32" fmla="*/ 106 w 213"/>
                  <a:gd name="T33" fmla="*/ 141 h 256"/>
                  <a:gd name="T34" fmla="*/ 106 w 213"/>
                  <a:gd name="T35" fmla="*/ 161 h 256"/>
                  <a:gd name="T36" fmla="*/ 134 w 213"/>
                  <a:gd name="T37" fmla="*/ 153 h 256"/>
                  <a:gd name="T38" fmla="*/ 134 w 213"/>
                  <a:gd name="T39" fmla="*/ 139 h 256"/>
                  <a:gd name="T40" fmla="*/ 122 w 213"/>
                  <a:gd name="T41" fmla="*/ 164 h 256"/>
                  <a:gd name="T42" fmla="*/ 130 w 213"/>
                  <a:gd name="T43" fmla="*/ 149 h 256"/>
                  <a:gd name="T44" fmla="*/ 128 w 213"/>
                  <a:gd name="T45" fmla="*/ 151 h 256"/>
                  <a:gd name="T46" fmla="*/ 90 w 213"/>
                  <a:gd name="T47" fmla="*/ 173 h 256"/>
                  <a:gd name="T48" fmla="*/ 77 w 213"/>
                  <a:gd name="T49" fmla="*/ 190 h 256"/>
                  <a:gd name="T50" fmla="*/ 90 w 213"/>
                  <a:gd name="T51" fmla="*/ 191 h 256"/>
                  <a:gd name="T52" fmla="*/ 84 w 213"/>
                  <a:gd name="T53" fmla="*/ 191 h 256"/>
                  <a:gd name="T54" fmla="*/ 83 w 213"/>
                  <a:gd name="T55" fmla="*/ 173 h 256"/>
                  <a:gd name="T56" fmla="*/ 84 w 213"/>
                  <a:gd name="T57" fmla="*/ 178 h 256"/>
                  <a:gd name="T58" fmla="*/ 97 w 213"/>
                  <a:gd name="T59" fmla="*/ 195 h 256"/>
                  <a:gd name="T60" fmla="*/ 104 w 213"/>
                  <a:gd name="T61" fmla="*/ 173 h 256"/>
                  <a:gd name="T62" fmla="*/ 91 w 213"/>
                  <a:gd name="T63" fmla="*/ 190 h 256"/>
                  <a:gd name="T64" fmla="*/ 97 w 213"/>
                  <a:gd name="T65" fmla="*/ 172 h 256"/>
                  <a:gd name="T66" fmla="*/ 97 w 213"/>
                  <a:gd name="T67" fmla="*/ 192 h 256"/>
                  <a:gd name="T68" fmla="*/ 118 w 213"/>
                  <a:gd name="T69" fmla="*/ 188 h 256"/>
                  <a:gd name="T70" fmla="*/ 119 w 213"/>
                  <a:gd name="T71" fmla="*/ 176 h 256"/>
                  <a:gd name="T72" fmla="*/ 112 w 213"/>
                  <a:gd name="T73" fmla="*/ 169 h 256"/>
                  <a:gd name="T74" fmla="*/ 111 w 213"/>
                  <a:gd name="T75" fmla="*/ 195 h 256"/>
                  <a:gd name="T76" fmla="*/ 113 w 213"/>
                  <a:gd name="T77" fmla="*/ 187 h 256"/>
                  <a:gd name="T78" fmla="*/ 114 w 213"/>
                  <a:gd name="T79" fmla="*/ 195 h 256"/>
                  <a:gd name="T80" fmla="*/ 113 w 213"/>
                  <a:gd name="T81" fmla="*/ 173 h 256"/>
                  <a:gd name="T82" fmla="*/ 113 w 213"/>
                  <a:gd name="T83" fmla="*/ 178 h 256"/>
                  <a:gd name="T84" fmla="*/ 130 w 213"/>
                  <a:gd name="T85" fmla="*/ 169 h 256"/>
                  <a:gd name="T86" fmla="*/ 120 w 213"/>
                  <a:gd name="T87" fmla="*/ 169 h 256"/>
                  <a:gd name="T88" fmla="*/ 125 w 213"/>
                  <a:gd name="T89" fmla="*/ 181 h 256"/>
                  <a:gd name="T90" fmla="*/ 29 w 213"/>
                  <a:gd name="T91" fmla="*/ 76 h 256"/>
                  <a:gd name="T92" fmla="*/ 174 w 213"/>
                  <a:gd name="T93" fmla="*/ 51 h 256"/>
                  <a:gd name="T94" fmla="*/ 139 w 213"/>
                  <a:gd name="T95" fmla="*/ 45 h 256"/>
                  <a:gd name="T96" fmla="*/ 124 w 213"/>
                  <a:gd name="T97" fmla="*/ 34 h 256"/>
                  <a:gd name="T98" fmla="*/ 120 w 213"/>
                  <a:gd name="T99" fmla="*/ 24 h 256"/>
                  <a:gd name="T100" fmla="*/ 103 w 213"/>
                  <a:gd name="T101" fmla="*/ 24 h 256"/>
                  <a:gd name="T102" fmla="*/ 101 w 213"/>
                  <a:gd name="T103" fmla="*/ 38 h 256"/>
                  <a:gd name="T104" fmla="*/ 96 w 213"/>
                  <a:gd name="T105" fmla="*/ 52 h 256"/>
                  <a:gd name="T106" fmla="*/ 90 w 213"/>
                  <a:gd name="T107" fmla="*/ 55 h 256"/>
                  <a:gd name="T108" fmla="*/ 69 w 213"/>
                  <a:gd name="T109" fmla="*/ 44 h 256"/>
                  <a:gd name="T110" fmla="*/ 56 w 213"/>
                  <a:gd name="T111" fmla="*/ 45 h 256"/>
                  <a:gd name="T112" fmla="*/ 44 w 213"/>
                  <a:gd name="T113" fmla="*/ 62 h 256"/>
                  <a:gd name="T114" fmla="*/ 179 w 213"/>
                  <a:gd name="T115" fmla="*/ 131 h 256"/>
                  <a:gd name="T116" fmla="*/ 167 w 213"/>
                  <a:gd name="T117" fmla="*/ 20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 h="256">
                    <a:moveTo>
                      <a:pt x="0" y="76"/>
                    </a:moveTo>
                    <a:cubicBezTo>
                      <a:pt x="8" y="76"/>
                      <a:pt x="8" y="76"/>
                      <a:pt x="8" y="76"/>
                    </a:cubicBezTo>
                    <a:cubicBezTo>
                      <a:pt x="9" y="68"/>
                      <a:pt x="13" y="60"/>
                      <a:pt x="18" y="54"/>
                    </a:cubicBezTo>
                    <a:cubicBezTo>
                      <a:pt x="22" y="49"/>
                      <a:pt x="28" y="46"/>
                      <a:pt x="34" y="43"/>
                    </a:cubicBezTo>
                    <a:cubicBezTo>
                      <a:pt x="35" y="38"/>
                      <a:pt x="38" y="34"/>
                      <a:pt x="42" y="30"/>
                    </a:cubicBezTo>
                    <a:cubicBezTo>
                      <a:pt x="42" y="30"/>
                      <a:pt x="42" y="30"/>
                      <a:pt x="42" y="30"/>
                    </a:cubicBezTo>
                    <a:cubicBezTo>
                      <a:pt x="42" y="30"/>
                      <a:pt x="42" y="30"/>
                      <a:pt x="42" y="30"/>
                    </a:cubicBezTo>
                    <a:cubicBezTo>
                      <a:pt x="47" y="24"/>
                      <a:pt x="55" y="21"/>
                      <a:pt x="63" y="21"/>
                    </a:cubicBezTo>
                    <a:cubicBezTo>
                      <a:pt x="69" y="21"/>
                      <a:pt x="75" y="23"/>
                      <a:pt x="80" y="26"/>
                    </a:cubicBezTo>
                    <a:cubicBezTo>
                      <a:pt x="81" y="20"/>
                      <a:pt x="84" y="14"/>
                      <a:pt x="89" y="10"/>
                    </a:cubicBezTo>
                    <a:cubicBezTo>
                      <a:pt x="89" y="10"/>
                      <a:pt x="89" y="10"/>
                      <a:pt x="89" y="10"/>
                    </a:cubicBezTo>
                    <a:cubicBezTo>
                      <a:pt x="95" y="4"/>
                      <a:pt x="103" y="0"/>
                      <a:pt x="112" y="0"/>
                    </a:cubicBezTo>
                    <a:cubicBezTo>
                      <a:pt x="121" y="0"/>
                      <a:pt x="129" y="4"/>
                      <a:pt x="135" y="10"/>
                    </a:cubicBezTo>
                    <a:cubicBezTo>
                      <a:pt x="135" y="10"/>
                      <a:pt x="135" y="10"/>
                      <a:pt x="135" y="10"/>
                    </a:cubicBezTo>
                    <a:cubicBezTo>
                      <a:pt x="135" y="10"/>
                      <a:pt x="135" y="10"/>
                      <a:pt x="135" y="10"/>
                    </a:cubicBezTo>
                    <a:cubicBezTo>
                      <a:pt x="135" y="10"/>
                      <a:pt x="135" y="10"/>
                      <a:pt x="135" y="10"/>
                    </a:cubicBezTo>
                    <a:cubicBezTo>
                      <a:pt x="138" y="13"/>
                      <a:pt x="141" y="17"/>
                      <a:pt x="143" y="22"/>
                    </a:cubicBezTo>
                    <a:cubicBezTo>
                      <a:pt x="146" y="21"/>
                      <a:pt x="149" y="21"/>
                      <a:pt x="153" y="21"/>
                    </a:cubicBezTo>
                    <a:cubicBezTo>
                      <a:pt x="167" y="21"/>
                      <a:pt x="180" y="27"/>
                      <a:pt x="189" y="36"/>
                    </a:cubicBezTo>
                    <a:cubicBezTo>
                      <a:pt x="198" y="45"/>
                      <a:pt x="204" y="58"/>
                      <a:pt x="204" y="72"/>
                    </a:cubicBezTo>
                    <a:cubicBezTo>
                      <a:pt x="204" y="73"/>
                      <a:pt x="204" y="75"/>
                      <a:pt x="204" y="76"/>
                    </a:cubicBezTo>
                    <a:cubicBezTo>
                      <a:pt x="213" y="76"/>
                      <a:pt x="213" y="76"/>
                      <a:pt x="213" y="76"/>
                    </a:cubicBezTo>
                    <a:cubicBezTo>
                      <a:pt x="182" y="256"/>
                      <a:pt x="182" y="256"/>
                      <a:pt x="182" y="256"/>
                    </a:cubicBezTo>
                    <a:cubicBezTo>
                      <a:pt x="35" y="256"/>
                      <a:pt x="35" y="256"/>
                      <a:pt x="35" y="256"/>
                    </a:cubicBezTo>
                    <a:cubicBezTo>
                      <a:pt x="0" y="76"/>
                      <a:pt x="0" y="76"/>
                      <a:pt x="0" y="76"/>
                    </a:cubicBezTo>
                    <a:close/>
                    <a:moveTo>
                      <a:pt x="83" y="154"/>
                    </a:moveTo>
                    <a:cubicBezTo>
                      <a:pt x="86" y="154"/>
                      <a:pt x="88" y="154"/>
                      <a:pt x="89" y="153"/>
                    </a:cubicBezTo>
                    <a:cubicBezTo>
                      <a:pt x="90" y="153"/>
                      <a:pt x="90" y="151"/>
                      <a:pt x="90" y="150"/>
                    </a:cubicBezTo>
                    <a:cubicBezTo>
                      <a:pt x="90" y="142"/>
                      <a:pt x="90" y="142"/>
                      <a:pt x="90" y="142"/>
                    </a:cubicBezTo>
                    <a:cubicBezTo>
                      <a:pt x="90" y="141"/>
                      <a:pt x="90" y="139"/>
                      <a:pt x="88" y="139"/>
                    </a:cubicBezTo>
                    <a:cubicBezTo>
                      <a:pt x="87" y="138"/>
                      <a:pt x="85" y="138"/>
                      <a:pt x="83" y="138"/>
                    </a:cubicBezTo>
                    <a:cubicBezTo>
                      <a:pt x="77" y="138"/>
                      <a:pt x="77" y="138"/>
                      <a:pt x="77" y="138"/>
                    </a:cubicBezTo>
                    <a:cubicBezTo>
                      <a:pt x="77" y="164"/>
                      <a:pt x="77" y="164"/>
                      <a:pt x="77" y="164"/>
                    </a:cubicBezTo>
                    <a:cubicBezTo>
                      <a:pt x="83" y="164"/>
                      <a:pt x="83" y="164"/>
                      <a:pt x="83" y="164"/>
                    </a:cubicBezTo>
                    <a:cubicBezTo>
                      <a:pt x="83" y="154"/>
                      <a:pt x="83" y="154"/>
                      <a:pt x="83" y="154"/>
                    </a:cubicBezTo>
                    <a:close/>
                    <a:moveTo>
                      <a:pt x="84" y="149"/>
                    </a:moveTo>
                    <a:cubicBezTo>
                      <a:pt x="84" y="143"/>
                      <a:pt x="84" y="143"/>
                      <a:pt x="84" y="143"/>
                    </a:cubicBezTo>
                    <a:cubicBezTo>
                      <a:pt x="84" y="142"/>
                      <a:pt x="84" y="142"/>
                      <a:pt x="83" y="142"/>
                    </a:cubicBezTo>
                    <a:cubicBezTo>
                      <a:pt x="83" y="151"/>
                      <a:pt x="83" y="151"/>
                      <a:pt x="83" y="151"/>
                    </a:cubicBezTo>
                    <a:cubicBezTo>
                      <a:pt x="84" y="151"/>
                      <a:pt x="84" y="150"/>
                      <a:pt x="84" y="149"/>
                    </a:cubicBezTo>
                    <a:close/>
                    <a:moveTo>
                      <a:pt x="99" y="160"/>
                    </a:moveTo>
                    <a:cubicBezTo>
                      <a:pt x="99" y="163"/>
                      <a:pt x="102" y="164"/>
                      <a:pt x="106" y="164"/>
                    </a:cubicBezTo>
                    <a:cubicBezTo>
                      <a:pt x="108" y="164"/>
                      <a:pt x="110" y="164"/>
                      <a:pt x="111" y="163"/>
                    </a:cubicBezTo>
                    <a:cubicBezTo>
                      <a:pt x="112" y="162"/>
                      <a:pt x="113" y="161"/>
                      <a:pt x="113" y="160"/>
                    </a:cubicBezTo>
                    <a:cubicBezTo>
                      <a:pt x="113" y="143"/>
                      <a:pt x="113" y="143"/>
                      <a:pt x="113" y="143"/>
                    </a:cubicBezTo>
                    <a:cubicBezTo>
                      <a:pt x="113" y="139"/>
                      <a:pt x="110" y="138"/>
                      <a:pt x="106" y="138"/>
                    </a:cubicBezTo>
                    <a:cubicBezTo>
                      <a:pt x="102" y="138"/>
                      <a:pt x="99" y="139"/>
                      <a:pt x="99" y="143"/>
                    </a:cubicBezTo>
                    <a:cubicBezTo>
                      <a:pt x="99" y="160"/>
                      <a:pt x="99" y="160"/>
                      <a:pt x="99" y="160"/>
                    </a:cubicBezTo>
                    <a:close/>
                    <a:moveTo>
                      <a:pt x="107" y="160"/>
                    </a:moveTo>
                    <a:cubicBezTo>
                      <a:pt x="107" y="142"/>
                      <a:pt x="107" y="142"/>
                      <a:pt x="107" y="142"/>
                    </a:cubicBezTo>
                    <a:cubicBezTo>
                      <a:pt x="107" y="141"/>
                      <a:pt x="107" y="141"/>
                      <a:pt x="106" y="141"/>
                    </a:cubicBezTo>
                    <a:cubicBezTo>
                      <a:pt x="105" y="141"/>
                      <a:pt x="105" y="141"/>
                      <a:pt x="105" y="142"/>
                    </a:cubicBezTo>
                    <a:cubicBezTo>
                      <a:pt x="105" y="160"/>
                      <a:pt x="105" y="160"/>
                      <a:pt x="105" y="160"/>
                    </a:cubicBezTo>
                    <a:cubicBezTo>
                      <a:pt x="105" y="160"/>
                      <a:pt x="105" y="161"/>
                      <a:pt x="106" y="161"/>
                    </a:cubicBezTo>
                    <a:cubicBezTo>
                      <a:pt x="107" y="161"/>
                      <a:pt x="107" y="160"/>
                      <a:pt x="107" y="160"/>
                    </a:cubicBezTo>
                    <a:close/>
                    <a:moveTo>
                      <a:pt x="128" y="154"/>
                    </a:moveTo>
                    <a:cubicBezTo>
                      <a:pt x="131" y="154"/>
                      <a:pt x="133" y="154"/>
                      <a:pt x="134" y="153"/>
                    </a:cubicBezTo>
                    <a:cubicBezTo>
                      <a:pt x="135" y="153"/>
                      <a:pt x="135" y="151"/>
                      <a:pt x="135" y="150"/>
                    </a:cubicBezTo>
                    <a:cubicBezTo>
                      <a:pt x="135" y="142"/>
                      <a:pt x="135" y="142"/>
                      <a:pt x="135" y="142"/>
                    </a:cubicBezTo>
                    <a:cubicBezTo>
                      <a:pt x="135" y="141"/>
                      <a:pt x="135" y="139"/>
                      <a:pt x="134" y="139"/>
                    </a:cubicBezTo>
                    <a:cubicBezTo>
                      <a:pt x="132" y="138"/>
                      <a:pt x="131" y="138"/>
                      <a:pt x="128" y="138"/>
                    </a:cubicBezTo>
                    <a:cubicBezTo>
                      <a:pt x="122" y="138"/>
                      <a:pt x="122" y="138"/>
                      <a:pt x="122" y="138"/>
                    </a:cubicBezTo>
                    <a:cubicBezTo>
                      <a:pt x="122" y="164"/>
                      <a:pt x="122" y="164"/>
                      <a:pt x="122" y="164"/>
                    </a:cubicBezTo>
                    <a:cubicBezTo>
                      <a:pt x="128" y="164"/>
                      <a:pt x="128" y="164"/>
                      <a:pt x="128" y="164"/>
                    </a:cubicBezTo>
                    <a:cubicBezTo>
                      <a:pt x="128" y="154"/>
                      <a:pt x="128" y="154"/>
                      <a:pt x="128" y="154"/>
                    </a:cubicBezTo>
                    <a:close/>
                    <a:moveTo>
                      <a:pt x="130" y="149"/>
                    </a:moveTo>
                    <a:cubicBezTo>
                      <a:pt x="130" y="143"/>
                      <a:pt x="130" y="143"/>
                      <a:pt x="130" y="143"/>
                    </a:cubicBezTo>
                    <a:cubicBezTo>
                      <a:pt x="130" y="142"/>
                      <a:pt x="129" y="142"/>
                      <a:pt x="128" y="142"/>
                    </a:cubicBezTo>
                    <a:cubicBezTo>
                      <a:pt x="128" y="151"/>
                      <a:pt x="128" y="151"/>
                      <a:pt x="128" y="151"/>
                    </a:cubicBezTo>
                    <a:cubicBezTo>
                      <a:pt x="129" y="151"/>
                      <a:pt x="130" y="150"/>
                      <a:pt x="130" y="149"/>
                    </a:cubicBezTo>
                    <a:close/>
                    <a:moveTo>
                      <a:pt x="90" y="178"/>
                    </a:moveTo>
                    <a:cubicBezTo>
                      <a:pt x="90" y="173"/>
                      <a:pt x="90" y="173"/>
                      <a:pt x="90" y="173"/>
                    </a:cubicBezTo>
                    <a:cubicBezTo>
                      <a:pt x="90" y="170"/>
                      <a:pt x="88" y="168"/>
                      <a:pt x="84" y="168"/>
                    </a:cubicBezTo>
                    <a:cubicBezTo>
                      <a:pt x="79" y="168"/>
                      <a:pt x="77" y="170"/>
                      <a:pt x="77" y="173"/>
                    </a:cubicBezTo>
                    <a:cubicBezTo>
                      <a:pt x="77" y="190"/>
                      <a:pt x="77" y="190"/>
                      <a:pt x="77" y="190"/>
                    </a:cubicBezTo>
                    <a:cubicBezTo>
                      <a:pt x="77" y="194"/>
                      <a:pt x="79" y="195"/>
                      <a:pt x="84" y="195"/>
                    </a:cubicBezTo>
                    <a:cubicBezTo>
                      <a:pt x="85" y="195"/>
                      <a:pt x="87" y="195"/>
                      <a:pt x="88" y="194"/>
                    </a:cubicBezTo>
                    <a:cubicBezTo>
                      <a:pt x="89" y="193"/>
                      <a:pt x="90" y="192"/>
                      <a:pt x="90" y="191"/>
                    </a:cubicBezTo>
                    <a:cubicBezTo>
                      <a:pt x="90" y="184"/>
                      <a:pt x="90" y="184"/>
                      <a:pt x="90" y="184"/>
                    </a:cubicBezTo>
                    <a:cubicBezTo>
                      <a:pt x="84" y="184"/>
                      <a:pt x="84" y="184"/>
                      <a:pt x="84" y="184"/>
                    </a:cubicBezTo>
                    <a:cubicBezTo>
                      <a:pt x="84" y="191"/>
                      <a:pt x="84" y="191"/>
                      <a:pt x="84" y="191"/>
                    </a:cubicBezTo>
                    <a:cubicBezTo>
                      <a:pt x="84" y="191"/>
                      <a:pt x="84" y="192"/>
                      <a:pt x="84" y="192"/>
                    </a:cubicBezTo>
                    <a:cubicBezTo>
                      <a:pt x="83" y="192"/>
                      <a:pt x="83" y="191"/>
                      <a:pt x="83" y="191"/>
                    </a:cubicBezTo>
                    <a:cubicBezTo>
                      <a:pt x="83" y="173"/>
                      <a:pt x="83" y="173"/>
                      <a:pt x="83" y="173"/>
                    </a:cubicBezTo>
                    <a:cubicBezTo>
                      <a:pt x="83" y="172"/>
                      <a:pt x="83" y="172"/>
                      <a:pt x="84" y="172"/>
                    </a:cubicBezTo>
                    <a:cubicBezTo>
                      <a:pt x="84" y="172"/>
                      <a:pt x="84" y="172"/>
                      <a:pt x="84" y="173"/>
                    </a:cubicBezTo>
                    <a:cubicBezTo>
                      <a:pt x="84" y="178"/>
                      <a:pt x="84" y="178"/>
                      <a:pt x="84" y="178"/>
                    </a:cubicBezTo>
                    <a:cubicBezTo>
                      <a:pt x="90" y="178"/>
                      <a:pt x="90" y="178"/>
                      <a:pt x="90" y="178"/>
                    </a:cubicBezTo>
                    <a:close/>
                    <a:moveTo>
                      <a:pt x="91" y="190"/>
                    </a:moveTo>
                    <a:cubicBezTo>
                      <a:pt x="91" y="194"/>
                      <a:pt x="93" y="195"/>
                      <a:pt x="97" y="195"/>
                    </a:cubicBezTo>
                    <a:cubicBezTo>
                      <a:pt x="99" y="195"/>
                      <a:pt x="101" y="195"/>
                      <a:pt x="102" y="194"/>
                    </a:cubicBezTo>
                    <a:cubicBezTo>
                      <a:pt x="103" y="193"/>
                      <a:pt x="104" y="192"/>
                      <a:pt x="104" y="190"/>
                    </a:cubicBezTo>
                    <a:cubicBezTo>
                      <a:pt x="104" y="173"/>
                      <a:pt x="104" y="173"/>
                      <a:pt x="104" y="173"/>
                    </a:cubicBezTo>
                    <a:cubicBezTo>
                      <a:pt x="104" y="170"/>
                      <a:pt x="102" y="168"/>
                      <a:pt x="97" y="168"/>
                    </a:cubicBezTo>
                    <a:cubicBezTo>
                      <a:pt x="93" y="168"/>
                      <a:pt x="91" y="170"/>
                      <a:pt x="91" y="173"/>
                    </a:cubicBezTo>
                    <a:cubicBezTo>
                      <a:pt x="91" y="190"/>
                      <a:pt x="91" y="190"/>
                      <a:pt x="91" y="190"/>
                    </a:cubicBezTo>
                    <a:close/>
                    <a:moveTo>
                      <a:pt x="98" y="191"/>
                    </a:moveTo>
                    <a:cubicBezTo>
                      <a:pt x="98" y="173"/>
                      <a:pt x="98" y="173"/>
                      <a:pt x="98" y="173"/>
                    </a:cubicBezTo>
                    <a:cubicBezTo>
                      <a:pt x="98" y="172"/>
                      <a:pt x="98" y="172"/>
                      <a:pt x="97" y="172"/>
                    </a:cubicBezTo>
                    <a:cubicBezTo>
                      <a:pt x="97" y="172"/>
                      <a:pt x="96" y="172"/>
                      <a:pt x="96" y="173"/>
                    </a:cubicBezTo>
                    <a:cubicBezTo>
                      <a:pt x="96" y="191"/>
                      <a:pt x="96" y="191"/>
                      <a:pt x="96" y="191"/>
                    </a:cubicBezTo>
                    <a:cubicBezTo>
                      <a:pt x="96" y="191"/>
                      <a:pt x="97" y="192"/>
                      <a:pt x="97" y="192"/>
                    </a:cubicBezTo>
                    <a:cubicBezTo>
                      <a:pt x="98" y="192"/>
                      <a:pt x="98" y="191"/>
                      <a:pt x="98" y="191"/>
                    </a:cubicBezTo>
                    <a:close/>
                    <a:moveTo>
                      <a:pt x="120" y="195"/>
                    </a:moveTo>
                    <a:cubicBezTo>
                      <a:pt x="119" y="194"/>
                      <a:pt x="118" y="192"/>
                      <a:pt x="118" y="188"/>
                    </a:cubicBezTo>
                    <a:cubicBezTo>
                      <a:pt x="119" y="185"/>
                      <a:pt x="119" y="185"/>
                      <a:pt x="119" y="185"/>
                    </a:cubicBezTo>
                    <a:cubicBezTo>
                      <a:pt x="119" y="183"/>
                      <a:pt x="117" y="181"/>
                      <a:pt x="115" y="181"/>
                    </a:cubicBezTo>
                    <a:cubicBezTo>
                      <a:pt x="117" y="180"/>
                      <a:pt x="119" y="178"/>
                      <a:pt x="119" y="176"/>
                    </a:cubicBezTo>
                    <a:cubicBezTo>
                      <a:pt x="119" y="173"/>
                      <a:pt x="119" y="173"/>
                      <a:pt x="119" y="173"/>
                    </a:cubicBezTo>
                    <a:cubicBezTo>
                      <a:pt x="119" y="172"/>
                      <a:pt x="118" y="170"/>
                      <a:pt x="117" y="170"/>
                    </a:cubicBezTo>
                    <a:cubicBezTo>
                      <a:pt x="116" y="169"/>
                      <a:pt x="114" y="169"/>
                      <a:pt x="112" y="169"/>
                    </a:cubicBezTo>
                    <a:cubicBezTo>
                      <a:pt x="105" y="169"/>
                      <a:pt x="105" y="169"/>
                      <a:pt x="105" y="169"/>
                    </a:cubicBezTo>
                    <a:cubicBezTo>
                      <a:pt x="105" y="195"/>
                      <a:pt x="105" y="195"/>
                      <a:pt x="105" y="195"/>
                    </a:cubicBezTo>
                    <a:cubicBezTo>
                      <a:pt x="111" y="195"/>
                      <a:pt x="111" y="195"/>
                      <a:pt x="111" y="195"/>
                    </a:cubicBezTo>
                    <a:cubicBezTo>
                      <a:pt x="111" y="182"/>
                      <a:pt x="111" y="182"/>
                      <a:pt x="111" y="182"/>
                    </a:cubicBezTo>
                    <a:cubicBezTo>
                      <a:pt x="112" y="182"/>
                      <a:pt x="113" y="183"/>
                      <a:pt x="113" y="184"/>
                    </a:cubicBezTo>
                    <a:cubicBezTo>
                      <a:pt x="113" y="184"/>
                      <a:pt x="113" y="185"/>
                      <a:pt x="113" y="187"/>
                    </a:cubicBezTo>
                    <a:cubicBezTo>
                      <a:pt x="113" y="189"/>
                      <a:pt x="113" y="189"/>
                      <a:pt x="113" y="189"/>
                    </a:cubicBezTo>
                    <a:cubicBezTo>
                      <a:pt x="113" y="189"/>
                      <a:pt x="113" y="189"/>
                      <a:pt x="113" y="189"/>
                    </a:cubicBezTo>
                    <a:cubicBezTo>
                      <a:pt x="113" y="192"/>
                      <a:pt x="113" y="194"/>
                      <a:pt x="114" y="195"/>
                    </a:cubicBezTo>
                    <a:cubicBezTo>
                      <a:pt x="120" y="195"/>
                      <a:pt x="120" y="195"/>
                      <a:pt x="120" y="195"/>
                    </a:cubicBezTo>
                    <a:close/>
                    <a:moveTo>
                      <a:pt x="113" y="178"/>
                    </a:moveTo>
                    <a:cubicBezTo>
                      <a:pt x="113" y="173"/>
                      <a:pt x="113" y="173"/>
                      <a:pt x="113" y="173"/>
                    </a:cubicBezTo>
                    <a:cubicBezTo>
                      <a:pt x="113" y="172"/>
                      <a:pt x="112" y="172"/>
                      <a:pt x="111" y="172"/>
                    </a:cubicBezTo>
                    <a:cubicBezTo>
                      <a:pt x="111" y="179"/>
                      <a:pt x="111" y="179"/>
                      <a:pt x="111" y="179"/>
                    </a:cubicBezTo>
                    <a:cubicBezTo>
                      <a:pt x="112" y="179"/>
                      <a:pt x="113" y="179"/>
                      <a:pt x="113" y="178"/>
                    </a:cubicBezTo>
                    <a:close/>
                    <a:moveTo>
                      <a:pt x="135" y="195"/>
                    </a:moveTo>
                    <a:cubicBezTo>
                      <a:pt x="135" y="169"/>
                      <a:pt x="135" y="169"/>
                      <a:pt x="135" y="169"/>
                    </a:cubicBezTo>
                    <a:cubicBezTo>
                      <a:pt x="130" y="169"/>
                      <a:pt x="130" y="169"/>
                      <a:pt x="130" y="169"/>
                    </a:cubicBezTo>
                    <a:cubicBezTo>
                      <a:pt x="130" y="181"/>
                      <a:pt x="130" y="181"/>
                      <a:pt x="130" y="181"/>
                    </a:cubicBezTo>
                    <a:cubicBezTo>
                      <a:pt x="127" y="169"/>
                      <a:pt x="127" y="169"/>
                      <a:pt x="127" y="169"/>
                    </a:cubicBezTo>
                    <a:cubicBezTo>
                      <a:pt x="120" y="169"/>
                      <a:pt x="120" y="169"/>
                      <a:pt x="120" y="169"/>
                    </a:cubicBezTo>
                    <a:cubicBezTo>
                      <a:pt x="120" y="195"/>
                      <a:pt x="120" y="195"/>
                      <a:pt x="120" y="195"/>
                    </a:cubicBezTo>
                    <a:cubicBezTo>
                      <a:pt x="125" y="195"/>
                      <a:pt x="125" y="195"/>
                      <a:pt x="125" y="195"/>
                    </a:cubicBezTo>
                    <a:cubicBezTo>
                      <a:pt x="125" y="181"/>
                      <a:pt x="125" y="181"/>
                      <a:pt x="125" y="181"/>
                    </a:cubicBezTo>
                    <a:cubicBezTo>
                      <a:pt x="129" y="195"/>
                      <a:pt x="129" y="195"/>
                      <a:pt x="129" y="195"/>
                    </a:cubicBezTo>
                    <a:cubicBezTo>
                      <a:pt x="135" y="195"/>
                      <a:pt x="135" y="195"/>
                      <a:pt x="135" y="195"/>
                    </a:cubicBezTo>
                    <a:close/>
                    <a:moveTo>
                      <a:pt x="29" y="76"/>
                    </a:moveTo>
                    <a:cubicBezTo>
                      <a:pt x="183" y="76"/>
                      <a:pt x="183" y="76"/>
                      <a:pt x="183" y="76"/>
                    </a:cubicBezTo>
                    <a:cubicBezTo>
                      <a:pt x="183" y="75"/>
                      <a:pt x="183" y="73"/>
                      <a:pt x="183" y="72"/>
                    </a:cubicBezTo>
                    <a:cubicBezTo>
                      <a:pt x="183" y="64"/>
                      <a:pt x="180" y="56"/>
                      <a:pt x="174" y="51"/>
                    </a:cubicBezTo>
                    <a:cubicBezTo>
                      <a:pt x="169" y="45"/>
                      <a:pt x="161" y="42"/>
                      <a:pt x="153" y="42"/>
                    </a:cubicBezTo>
                    <a:cubicBezTo>
                      <a:pt x="150" y="42"/>
                      <a:pt x="148" y="42"/>
                      <a:pt x="145" y="43"/>
                    </a:cubicBezTo>
                    <a:cubicBezTo>
                      <a:pt x="143" y="43"/>
                      <a:pt x="141" y="44"/>
                      <a:pt x="139" y="45"/>
                    </a:cubicBezTo>
                    <a:cubicBezTo>
                      <a:pt x="137" y="46"/>
                      <a:pt x="135" y="47"/>
                      <a:pt x="132" y="46"/>
                    </a:cubicBezTo>
                    <a:cubicBezTo>
                      <a:pt x="127" y="45"/>
                      <a:pt x="123" y="40"/>
                      <a:pt x="124" y="34"/>
                    </a:cubicBezTo>
                    <a:cubicBezTo>
                      <a:pt x="124" y="34"/>
                      <a:pt x="124" y="34"/>
                      <a:pt x="124" y="34"/>
                    </a:cubicBezTo>
                    <a:cubicBezTo>
                      <a:pt x="124" y="33"/>
                      <a:pt x="124" y="33"/>
                      <a:pt x="124" y="33"/>
                    </a:cubicBezTo>
                    <a:cubicBezTo>
                      <a:pt x="124" y="29"/>
                      <a:pt x="122" y="26"/>
                      <a:pt x="120" y="24"/>
                    </a:cubicBezTo>
                    <a:cubicBezTo>
                      <a:pt x="120" y="24"/>
                      <a:pt x="120" y="24"/>
                      <a:pt x="120" y="24"/>
                    </a:cubicBezTo>
                    <a:cubicBezTo>
                      <a:pt x="118" y="22"/>
                      <a:pt x="115" y="21"/>
                      <a:pt x="112" y="21"/>
                    </a:cubicBezTo>
                    <a:cubicBezTo>
                      <a:pt x="109" y="21"/>
                      <a:pt x="106" y="22"/>
                      <a:pt x="104" y="24"/>
                    </a:cubicBezTo>
                    <a:cubicBezTo>
                      <a:pt x="103" y="24"/>
                      <a:pt x="103" y="24"/>
                      <a:pt x="103" y="24"/>
                    </a:cubicBezTo>
                    <a:cubicBezTo>
                      <a:pt x="101" y="26"/>
                      <a:pt x="100" y="29"/>
                      <a:pt x="100" y="33"/>
                    </a:cubicBezTo>
                    <a:cubicBezTo>
                      <a:pt x="100" y="34"/>
                      <a:pt x="100" y="34"/>
                      <a:pt x="100" y="35"/>
                    </a:cubicBezTo>
                    <a:cubicBezTo>
                      <a:pt x="101" y="36"/>
                      <a:pt x="101" y="37"/>
                      <a:pt x="101" y="38"/>
                    </a:cubicBezTo>
                    <a:cubicBezTo>
                      <a:pt x="101" y="38"/>
                      <a:pt x="101" y="38"/>
                      <a:pt x="101" y="38"/>
                    </a:cubicBezTo>
                    <a:cubicBezTo>
                      <a:pt x="101" y="38"/>
                      <a:pt x="101" y="38"/>
                      <a:pt x="101" y="38"/>
                    </a:cubicBezTo>
                    <a:cubicBezTo>
                      <a:pt x="103" y="43"/>
                      <a:pt x="101" y="49"/>
                      <a:pt x="96" y="52"/>
                    </a:cubicBezTo>
                    <a:cubicBezTo>
                      <a:pt x="95" y="52"/>
                      <a:pt x="94" y="53"/>
                      <a:pt x="92" y="53"/>
                    </a:cubicBezTo>
                    <a:cubicBezTo>
                      <a:pt x="91" y="54"/>
                      <a:pt x="91" y="55"/>
                      <a:pt x="90" y="55"/>
                    </a:cubicBezTo>
                    <a:cubicBezTo>
                      <a:pt x="90" y="55"/>
                      <a:pt x="90" y="55"/>
                      <a:pt x="90" y="55"/>
                    </a:cubicBezTo>
                    <a:cubicBezTo>
                      <a:pt x="88" y="56"/>
                      <a:pt x="87" y="57"/>
                      <a:pt x="85" y="58"/>
                    </a:cubicBezTo>
                    <a:cubicBezTo>
                      <a:pt x="79" y="59"/>
                      <a:pt x="74" y="55"/>
                      <a:pt x="73" y="49"/>
                    </a:cubicBezTo>
                    <a:cubicBezTo>
                      <a:pt x="72" y="47"/>
                      <a:pt x="71" y="45"/>
                      <a:pt x="69" y="44"/>
                    </a:cubicBezTo>
                    <a:cubicBezTo>
                      <a:pt x="68" y="43"/>
                      <a:pt x="66" y="42"/>
                      <a:pt x="63" y="42"/>
                    </a:cubicBezTo>
                    <a:cubicBezTo>
                      <a:pt x="61" y="42"/>
                      <a:pt x="58" y="43"/>
                      <a:pt x="56" y="45"/>
                    </a:cubicBezTo>
                    <a:cubicBezTo>
                      <a:pt x="56" y="45"/>
                      <a:pt x="56" y="45"/>
                      <a:pt x="56" y="45"/>
                    </a:cubicBezTo>
                    <a:cubicBezTo>
                      <a:pt x="55" y="46"/>
                      <a:pt x="54" y="49"/>
                      <a:pt x="54" y="51"/>
                    </a:cubicBezTo>
                    <a:cubicBezTo>
                      <a:pt x="54" y="51"/>
                      <a:pt x="54" y="51"/>
                      <a:pt x="54" y="51"/>
                    </a:cubicBezTo>
                    <a:cubicBezTo>
                      <a:pt x="54" y="57"/>
                      <a:pt x="50" y="62"/>
                      <a:pt x="44" y="62"/>
                    </a:cubicBezTo>
                    <a:cubicBezTo>
                      <a:pt x="40" y="63"/>
                      <a:pt x="36" y="65"/>
                      <a:pt x="33" y="68"/>
                    </a:cubicBezTo>
                    <a:cubicBezTo>
                      <a:pt x="31" y="70"/>
                      <a:pt x="30" y="73"/>
                      <a:pt x="29" y="76"/>
                    </a:cubicBezTo>
                    <a:close/>
                    <a:moveTo>
                      <a:pt x="179" y="131"/>
                    </a:moveTo>
                    <a:cubicBezTo>
                      <a:pt x="35" y="131"/>
                      <a:pt x="35" y="131"/>
                      <a:pt x="35" y="131"/>
                    </a:cubicBezTo>
                    <a:cubicBezTo>
                      <a:pt x="48" y="200"/>
                      <a:pt x="48" y="200"/>
                      <a:pt x="48" y="200"/>
                    </a:cubicBezTo>
                    <a:cubicBezTo>
                      <a:pt x="167" y="200"/>
                      <a:pt x="167" y="200"/>
                      <a:pt x="167" y="200"/>
                    </a:cubicBezTo>
                    <a:lnTo>
                      <a:pt x="179" y="131"/>
                    </a:lnTo>
                    <a:close/>
                  </a:path>
                </a:pathLst>
              </a:custGeom>
              <a:solidFill>
                <a:schemeClr val="bg1"/>
              </a:solidFill>
              <a:ln>
                <a:noFill/>
              </a:ln>
            </p:spPr>
            <p:txBody>
              <a:bodyPr lIns="80296" tIns="40148" rIns="80296" bIns="40148"/>
              <a:lstStyle/>
              <a:p>
                <a:pPr>
                  <a:defRPr/>
                </a:pPr>
                <a:endParaRPr lang="zh-CN" altLang="en-US" sz="1400" dirty="0">
                  <a:solidFill>
                    <a:prstClr val="black">
                      <a:lumMod val="75000"/>
                      <a:lumOff val="25000"/>
                    </a:prstClr>
                  </a:solidFill>
                  <a:cs typeface="+mn-ea"/>
                  <a:sym typeface="+mn-lt"/>
                </a:endParaRPr>
              </a:p>
            </p:txBody>
          </p:sp>
        </p:grpSp>
        <p:sp>
          <p:nvSpPr>
            <p:cNvPr id="33" name="矩形 32"/>
            <p:cNvSpPr/>
            <p:nvPr/>
          </p:nvSpPr>
          <p:spPr>
            <a:xfrm>
              <a:off x="2087756" y="2682387"/>
              <a:ext cx="2274059" cy="1023742"/>
            </a:xfrm>
            <a:prstGeom prst="rect">
              <a:avLst/>
            </a:prstGeom>
          </p:spPr>
          <p:txBody>
            <a:bodyPr wrap="square">
              <a:spAutoFit/>
            </a:bodyPr>
            <a:lstStyle/>
            <a:p>
              <a:pPr defTabSz="866140">
                <a:lnSpc>
                  <a:spcPct val="150000"/>
                </a:lnSpc>
                <a:defRPr/>
              </a:pPr>
              <a:r>
                <a:rPr lang="zh-CN" altLang="zh-CN" sz="1400" dirty="0">
                  <a:solidFill>
                    <a:schemeClr val="tx1">
                      <a:lumMod val="75000"/>
                    </a:schemeClr>
                  </a:solidFill>
                  <a:cs typeface="+mn-ea"/>
                </a:rPr>
                <a:t>训练的短期目标是现有能力的</a:t>
              </a:r>
              <a:r>
                <a:rPr lang="zh-CN" altLang="zh-CN" sz="1400" dirty="0">
                  <a:solidFill>
                    <a:srgbClr val="FF0000"/>
                  </a:solidFill>
                  <a:cs typeface="+mn-ea"/>
                </a:rPr>
                <a:t>一小步进阶</a:t>
              </a:r>
              <a:r>
                <a:rPr lang="zh-CN" altLang="zh-CN" sz="1400" dirty="0">
                  <a:solidFill>
                    <a:schemeClr val="tx1">
                      <a:lumMod val="75000"/>
                    </a:schemeClr>
                  </a:solidFill>
                  <a:cs typeface="+mn-ea"/>
                </a:rPr>
                <a:t>，是为下阶段能力发展作铺垫。</a:t>
              </a:r>
              <a:endParaRPr lang="zh-CN" altLang="zh-CN" sz="1400" dirty="0">
                <a:solidFill>
                  <a:schemeClr val="tx1">
                    <a:lumMod val="75000"/>
                  </a:schemeClr>
                </a:solidFill>
                <a:cs typeface="+mn-ea"/>
              </a:endParaRPr>
            </a:p>
          </p:txBody>
        </p:sp>
      </p:grpSp>
      <p:sp>
        <p:nvSpPr>
          <p:cNvPr id="37" name="TextBox 8"/>
          <p:cNvSpPr txBox="1"/>
          <p:nvPr/>
        </p:nvSpPr>
        <p:spPr>
          <a:xfrm>
            <a:off x="4224485" y="693501"/>
            <a:ext cx="3743030" cy="369332"/>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四、训练目标的设定（依据）</a:t>
            </a:r>
            <a:endParaRPr lang="zh-CN" altLang="en-US" sz="32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621799"/>
            <a:chOff x="6492501" y="1854421"/>
            <a:chExt cx="4609044" cy="1621799"/>
          </a:xfrm>
        </p:grpSpPr>
        <p:grpSp>
          <p:nvGrpSpPr>
            <p:cNvPr id="6" name="组合 5"/>
            <p:cNvGrpSpPr/>
            <p:nvPr/>
          </p:nvGrpSpPr>
          <p:grpSpPr bwMode="auto">
            <a:xfrm flipH="1">
              <a:off x="7398074" y="1854421"/>
              <a:ext cx="3703471" cy="1621799"/>
              <a:chOff x="3216573" y="364103"/>
              <a:chExt cx="2783087" cy="1170151"/>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77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为了训练个案骨盆的伸和屈，巩固高跪；数数的目的是为了训练个案的数字认知。</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defTabSz="866140">
                  <a:lnSpc>
                    <a:spcPct val="150000"/>
                  </a:lnSpc>
                  <a:defRPr/>
                </a:pPr>
                <a:endParaRPr lang="zh-CN" altLang="en-US" sz="120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4"/>
            <a:ext cx="4668946" cy="1224339"/>
            <a:chOff x="746584" y="4613954"/>
            <a:chExt cx="5212200" cy="1679079"/>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069208" y="4739273"/>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1.</a:t>
              </a:r>
              <a:r>
                <a:rPr lang="zh-CN" altLang="en-US" sz="2000" b="1" dirty="0">
                  <a:solidFill>
                    <a:schemeClr val="tx1">
                      <a:lumMod val="75000"/>
                      <a:lumOff val="25000"/>
                    </a:schemeClr>
                  </a:solidFill>
                  <a:cs typeface="+mn-ea"/>
                  <a:sym typeface="+mn-lt"/>
                </a:rPr>
                <a:t>双手扶</a:t>
              </a:r>
              <a:r>
                <a:rPr lang="en-US" altLang="zh-CN" sz="2000" b="1" dirty="0">
                  <a:solidFill>
                    <a:schemeClr val="tx1">
                      <a:lumMod val="75000"/>
                      <a:lumOff val="25000"/>
                    </a:schemeClr>
                  </a:solidFill>
                  <a:cs typeface="+mn-ea"/>
                  <a:sym typeface="+mn-lt"/>
                </a:rPr>
                <a:t>TB</a:t>
              </a:r>
              <a:r>
                <a:rPr lang="zh-CN" altLang="en-US" sz="2000" b="1" dirty="0">
                  <a:solidFill>
                    <a:schemeClr val="tx1">
                      <a:lumMod val="75000"/>
                      <a:lumOff val="25000"/>
                    </a:schemeClr>
                  </a:solidFill>
                  <a:cs typeface="+mn-ea"/>
                  <a:sym typeface="+mn-lt"/>
                </a:rPr>
                <a:t>架跪坐跪立起</a:t>
              </a:r>
              <a:endParaRPr lang="en-US" altLang="zh-CN" sz="2000" b="1" dirty="0">
                <a:solidFill>
                  <a:schemeClr val="tx1">
                    <a:lumMod val="75000"/>
                    <a:lumOff val="25000"/>
                  </a:schemeClr>
                </a:solidFill>
                <a:cs typeface="+mn-ea"/>
                <a:sym typeface="+mn-lt"/>
              </a:endParaRPr>
            </a:p>
            <a:p>
              <a:pPr marL="0" indent="0" defTabSz="866140">
                <a:lnSpc>
                  <a:spcPct val="150000"/>
                </a:lnSpc>
                <a:buNone/>
                <a:defRPr/>
              </a:pPr>
              <a:r>
                <a:rPr lang="zh-CN" altLang="en-US" sz="2000" b="1" dirty="0">
                  <a:solidFill>
                    <a:schemeClr val="tx1">
                      <a:lumMod val="75000"/>
                      <a:lumOff val="25000"/>
                    </a:schemeClr>
                  </a:solidFill>
                  <a:cs typeface="+mn-ea"/>
                  <a:sym typeface="+mn-lt"/>
                </a:rPr>
                <a:t>（数数训练）</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881868"/>
            <a:ext cx="4863476" cy="2505222"/>
            <a:chOff x="6492501" y="4126560"/>
            <a:chExt cx="4609044" cy="2505222"/>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505222"/>
              <a:chOff x="3216573" y="364103"/>
              <a:chExt cx="2783087" cy="1807553"/>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805955"/>
                <a:ext cx="2783087" cy="136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①注意安全，扶稳</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TB</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架，必要时安排助教辅助训练；</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②注意跪坐跪立起的速度与质量；</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r>
                  <a:rPr lang="zh-CN" altLang="zh-CN" sz="1600" dirty="0">
                    <a:effectLst/>
                    <a:ea typeface="宋体" panose="02010600030101010101" pitchFamily="2" charset="-122"/>
                    <a:cs typeface="Times New Roman" panose="02020603050405020304" pitchFamily="18" charset="0"/>
                  </a:rPr>
                  <a:t>③根据个案能力现状及配合情况合理适量安排训练数量。</a:t>
                </a:r>
                <a:endParaRPr lang="zh-CN" altLang="en-US" sz="1100" dirty="0">
                  <a:solidFill>
                    <a:schemeClr val="tx1">
                      <a:lumMod val="75000"/>
                      <a:lumOff val="25000"/>
                    </a:schemeClr>
                  </a:solidFill>
                  <a:latin typeface="+mn-lt"/>
                  <a:ea typeface="+mn-ea"/>
                  <a:cs typeface="+mn-ea"/>
                  <a:sym typeface="+mn-lt"/>
                </a:endParaRPr>
              </a:p>
            </p:txBody>
          </p:sp>
        </p:grpSp>
      </p:gr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25113" r="392" b="18858"/>
          <a:stretch>
            <a:fillRect/>
          </a:stretch>
        </p:blipFill>
        <p:spPr>
          <a:xfrm>
            <a:off x="1358181" y="3048001"/>
            <a:ext cx="4415602" cy="3195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700601"/>
            <a:chOff x="6492501" y="1854421"/>
            <a:chExt cx="4609044" cy="1700601"/>
          </a:xfrm>
        </p:grpSpPr>
        <p:grpSp>
          <p:nvGrpSpPr>
            <p:cNvPr id="6" name="组合 5"/>
            <p:cNvGrpSpPr/>
            <p:nvPr/>
          </p:nvGrpSpPr>
          <p:grpSpPr bwMode="auto">
            <a:xfrm flipH="1">
              <a:off x="7398074" y="1854421"/>
              <a:ext cx="3703471" cy="1700601"/>
              <a:chOff x="3216573" y="364103"/>
              <a:chExt cx="2783087" cy="1227008"/>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83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dirty="0">
                    <a:effectLst/>
                    <a:ea typeface="宋体" panose="02010600030101010101" pitchFamily="2" charset="-122"/>
                    <a:cs typeface="Times New Roman" panose="02020603050405020304" pitchFamily="18" charset="0"/>
                  </a:rPr>
                  <a:t>为了巩固个案的髂腰肌控制能力，让个案体验骨盆的弯曲，让个案初步有向前抬腿的意识，为以后的行走打基础。</a:t>
                </a:r>
                <a:endParaRPr lang="zh-CN" altLang="en-US" sz="110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3"/>
            <a:ext cx="4668946" cy="1258537"/>
            <a:chOff x="746584" y="4613954"/>
            <a:chExt cx="5212200" cy="1725979"/>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069208" y="5005071"/>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2.</a:t>
              </a:r>
              <a:r>
                <a:rPr lang="zh-CN" altLang="en-US" sz="2000" b="1" dirty="0">
                  <a:solidFill>
                    <a:schemeClr val="tx1">
                      <a:lumMod val="75000"/>
                      <a:lumOff val="25000"/>
                    </a:schemeClr>
                  </a:solidFill>
                  <a:cs typeface="+mn-ea"/>
                  <a:sym typeface="+mn-lt"/>
                </a:rPr>
                <a:t>双手推</a:t>
              </a:r>
              <a:r>
                <a:rPr lang="en-US" altLang="zh-CN" sz="2000" b="1" dirty="0">
                  <a:solidFill>
                    <a:schemeClr val="tx1">
                      <a:lumMod val="75000"/>
                      <a:lumOff val="25000"/>
                    </a:schemeClr>
                  </a:solidFill>
                  <a:cs typeface="+mn-ea"/>
                  <a:sym typeface="+mn-lt"/>
                </a:rPr>
                <a:t>TB</a:t>
              </a:r>
              <a:r>
                <a:rPr lang="zh-CN" altLang="en-US" sz="2000" b="1" dirty="0">
                  <a:solidFill>
                    <a:schemeClr val="tx1">
                      <a:lumMod val="75000"/>
                      <a:lumOff val="25000"/>
                    </a:schemeClr>
                  </a:solidFill>
                  <a:cs typeface="+mn-ea"/>
                  <a:sym typeface="+mn-lt"/>
                </a:rPr>
                <a:t>架向前跪走</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881868"/>
            <a:ext cx="4863476" cy="2274838"/>
            <a:chOff x="6492501" y="4126560"/>
            <a:chExt cx="4609044" cy="2274838"/>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274838"/>
              <a:chOff x="3216573" y="364103"/>
              <a:chExt cx="2783087" cy="1641328"/>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805955"/>
                <a:ext cx="2783087" cy="11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15000"/>
                  </a:lnSpc>
                </a:pP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①注意安全，扶稳</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TB</a:t>
                </a: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架，必要时安排助教辅助训练；</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219200" indent="-1219200">
                  <a:lnSpc>
                    <a:spcPct val="115000"/>
                  </a:lnSpc>
                </a:pP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②</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注意观察</a:t>
                </a:r>
                <a:r>
                  <a:rPr lang="zh-CN" altLang="en-US" sz="1800" kern="100" dirty="0">
                    <a:latin typeface="等线" panose="02010600030101010101" pitchFamily="2" charset="-122"/>
                    <a:ea typeface="宋体" panose="02010600030101010101" pitchFamily="2" charset="-122"/>
                    <a:cs typeface="Times New Roman" panose="02020603050405020304" pitchFamily="18" charset="0"/>
                  </a:rPr>
                  <a:t>、</a:t>
                </a:r>
                <a:r>
                  <a:rPr lang="zh-CN" altLang="zh-CN" sz="1800" kern="100" dirty="0">
                    <a:latin typeface="等线" panose="02010600030101010101" pitchFamily="2" charset="-122"/>
                    <a:ea typeface="宋体" panose="02010600030101010101" pitchFamily="2" charset="-122"/>
                    <a:cs typeface="Times New Roman" panose="02020603050405020304" pitchFamily="18" charset="0"/>
                  </a:rPr>
                  <a:t>提醒个案</a:t>
                </a: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跪走</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的</a:t>
                </a: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质量；</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15000"/>
                  </a:lnSpc>
                </a:pP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③根据个案能力现状及配合情况合理适量安排训练数量。</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grpSp>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t="14224" r="392" b="33497"/>
          <a:stretch>
            <a:fillRect/>
          </a:stretch>
        </p:blipFill>
        <p:spPr>
          <a:xfrm>
            <a:off x="1403187" y="3086390"/>
            <a:ext cx="4213542" cy="2948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2501" y="1854421"/>
            <a:ext cx="4609044" cy="1000792"/>
            <a:chOff x="6492501" y="1854421"/>
            <a:chExt cx="4609044" cy="1000792"/>
          </a:xfrm>
        </p:grpSpPr>
        <p:grpSp>
          <p:nvGrpSpPr>
            <p:cNvPr id="6" name="组合 5"/>
            <p:cNvGrpSpPr/>
            <p:nvPr/>
          </p:nvGrpSpPr>
          <p:grpSpPr bwMode="auto">
            <a:xfrm flipH="1">
              <a:off x="7398074" y="1854421"/>
              <a:ext cx="3703471" cy="961938"/>
              <a:chOff x="3216573" y="364103"/>
              <a:chExt cx="2783087" cy="694052"/>
            </a:xfrm>
          </p:grpSpPr>
          <p:sp>
            <p:nvSpPr>
              <p:cNvPr id="9"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训练目的</a:t>
                </a:r>
                <a:endParaRPr lang="zh-CN" altLang="en-US" sz="2800" dirty="0">
                  <a:solidFill>
                    <a:schemeClr val="tx1">
                      <a:lumMod val="75000"/>
                      <a:lumOff val="25000"/>
                    </a:schemeClr>
                  </a:solidFill>
                  <a:latin typeface="+mn-lt"/>
                  <a:ea typeface="+mn-ea"/>
                  <a:cs typeface="+mn-ea"/>
                  <a:sym typeface="+mn-lt"/>
                </a:endParaRPr>
              </a:p>
            </p:txBody>
          </p:sp>
          <p:sp>
            <p:nvSpPr>
              <p:cNvPr id="10" name="文本框 66"/>
              <p:cNvSpPr txBox="1">
                <a:spLocks noChangeArrowheads="1"/>
              </p:cNvSpPr>
              <p:nvPr/>
            </p:nvSpPr>
            <p:spPr bwMode="auto">
              <a:xfrm>
                <a:off x="3216573" y="758367"/>
                <a:ext cx="2783087" cy="29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dirty="0">
                    <a:effectLst/>
                    <a:ea typeface="宋体" panose="02010600030101010101" pitchFamily="2" charset="-122"/>
                    <a:cs typeface="Times New Roman" panose="02020603050405020304" pitchFamily="18" charset="0"/>
                  </a:rPr>
                  <a:t>为了训练个案双下肢肌力和伸直。</a:t>
                </a:r>
                <a:endParaRPr lang="zh-CN" altLang="en-US" sz="1100" dirty="0">
                  <a:solidFill>
                    <a:schemeClr val="tx1">
                      <a:lumMod val="75000"/>
                      <a:lumOff val="25000"/>
                    </a:schemeClr>
                  </a:solidFill>
                  <a:latin typeface="+mn-lt"/>
                  <a:ea typeface="+mn-ea"/>
                  <a:cs typeface="+mn-ea"/>
                  <a:sym typeface="+mn-lt"/>
                </a:endParaRPr>
              </a:p>
            </p:txBody>
          </p:sp>
        </p:grpSp>
        <p:grpSp>
          <p:nvGrpSpPr>
            <p:cNvPr id="15" name="组合 14"/>
            <p:cNvGrpSpPr/>
            <p:nvPr/>
          </p:nvGrpSpPr>
          <p:grpSpPr bwMode="auto">
            <a:xfrm>
              <a:off x="6492501" y="2089421"/>
              <a:ext cx="732885" cy="765792"/>
              <a:chOff x="2307521" y="2283162"/>
              <a:chExt cx="551398" cy="551398"/>
            </a:xfrm>
            <a:noFill/>
          </p:grpSpPr>
          <p:sp>
            <p:nvSpPr>
              <p:cNvPr id="16" name="矩形 15"/>
              <p:cNvSpPr/>
              <p:nvPr/>
            </p:nvSpPr>
            <p:spPr>
              <a:xfrm>
                <a:off x="2307521" y="2283162"/>
                <a:ext cx="551398" cy="551398"/>
              </a:xfrm>
              <a:prstGeom prst="rect">
                <a:avLst/>
              </a:prstGeom>
              <a:solidFill>
                <a:srgbClr val="66945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7" name="五角星 1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grpSp>
        <p:nvGrpSpPr>
          <p:cNvPr id="26" name="组合 25"/>
          <p:cNvGrpSpPr/>
          <p:nvPr/>
        </p:nvGrpSpPr>
        <p:grpSpPr>
          <a:xfrm>
            <a:off x="1236781" y="1630874"/>
            <a:ext cx="4668946" cy="1322614"/>
            <a:chOff x="746584" y="4613954"/>
            <a:chExt cx="5212200" cy="1813855"/>
          </a:xfrm>
        </p:grpSpPr>
        <p:sp>
          <p:nvSpPr>
            <p:cNvPr id="27" name="Rectangle 3"/>
            <p:cNvSpPr/>
            <p:nvPr/>
          </p:nvSpPr>
          <p:spPr>
            <a:xfrm flipH="1">
              <a:off x="746584" y="4613954"/>
              <a:ext cx="5212200" cy="1679079"/>
            </a:xfrm>
            <a:prstGeom prst="rect">
              <a:avLst/>
            </a:prstGeom>
            <a:noFill/>
            <a:ln>
              <a:solidFill>
                <a:srgbClr val="86B17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a:cs typeface="+mn-ea"/>
                <a:sym typeface="+mn-lt"/>
              </a:endParaRPr>
            </a:p>
          </p:txBody>
        </p:sp>
        <p:sp>
          <p:nvSpPr>
            <p:cNvPr id="28" name="Subtitle 2"/>
            <p:cNvSpPr txBox="1"/>
            <p:nvPr/>
          </p:nvSpPr>
          <p:spPr>
            <a:xfrm flipH="1">
              <a:off x="1069208" y="5092947"/>
              <a:ext cx="4566951" cy="1334862"/>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866140">
                <a:lnSpc>
                  <a:spcPct val="150000"/>
                </a:lnSpc>
                <a:buNone/>
                <a:defRPr/>
              </a:pPr>
              <a:r>
                <a:rPr lang="en-US" altLang="zh-CN" sz="2000" b="1" dirty="0">
                  <a:solidFill>
                    <a:schemeClr val="tx1">
                      <a:lumMod val="75000"/>
                      <a:lumOff val="25000"/>
                    </a:schemeClr>
                  </a:solidFill>
                  <a:cs typeface="+mn-ea"/>
                  <a:sym typeface="+mn-lt"/>
                </a:rPr>
                <a:t>3.</a:t>
              </a:r>
              <a:r>
                <a:rPr lang="zh-CN" altLang="en-US" sz="2000" b="1" dirty="0">
                  <a:solidFill>
                    <a:schemeClr val="tx1">
                      <a:lumMod val="75000"/>
                      <a:lumOff val="25000"/>
                    </a:schemeClr>
                  </a:solidFill>
                  <a:cs typeface="+mn-ea"/>
                  <a:sym typeface="+mn-lt"/>
                </a:rPr>
                <a:t>双腿向前伸直蹬</a:t>
              </a:r>
              <a:r>
                <a:rPr lang="en-US" altLang="zh-CN" sz="2000" b="1" dirty="0">
                  <a:solidFill>
                    <a:schemeClr val="tx1">
                      <a:lumMod val="75000"/>
                      <a:lumOff val="25000"/>
                    </a:schemeClr>
                  </a:solidFill>
                  <a:cs typeface="+mn-ea"/>
                  <a:sym typeface="+mn-lt"/>
                </a:rPr>
                <a:t>TB</a:t>
              </a:r>
              <a:r>
                <a:rPr lang="zh-CN" altLang="en-US" sz="2000" b="1" dirty="0">
                  <a:solidFill>
                    <a:schemeClr val="tx1">
                      <a:lumMod val="75000"/>
                      <a:lumOff val="25000"/>
                    </a:schemeClr>
                  </a:solidFill>
                  <a:cs typeface="+mn-ea"/>
                  <a:sym typeface="+mn-lt"/>
                </a:rPr>
                <a:t>架</a:t>
              </a:r>
              <a:endParaRPr lang="zh-CN" altLang="en-US" sz="2000" b="1" dirty="0">
                <a:solidFill>
                  <a:schemeClr val="tx1">
                    <a:lumMod val="75000"/>
                    <a:lumOff val="25000"/>
                  </a:schemeClr>
                </a:solidFill>
                <a:cs typeface="+mn-ea"/>
                <a:sym typeface="+mn-lt"/>
              </a:endParaRPr>
            </a:p>
          </p:txBody>
        </p:sp>
      </p:grpSp>
      <p:sp>
        <p:nvSpPr>
          <p:cNvPr id="29" name="TextBox 8"/>
          <p:cNvSpPr txBox="1"/>
          <p:nvPr/>
        </p:nvSpPr>
        <p:spPr>
          <a:xfrm>
            <a:off x="4224485" y="693567"/>
            <a:ext cx="3743030" cy="369199"/>
          </a:xfrm>
          <a:prstGeom prst="rect">
            <a:avLst/>
          </a:prstGeom>
          <a:noFill/>
        </p:spPr>
        <p:txBody>
          <a:bodyPr wrap="square" lIns="0" tIns="0" rIns="0" bIns="0" rtlCol="0" anchor="ctr">
            <a:spAutoFit/>
          </a:bodyPr>
          <a:lstStyle/>
          <a:p>
            <a:pPr algn="ctr"/>
            <a:r>
              <a:rPr lang="zh-CN" altLang="en-US" sz="2400" b="1" dirty="0">
                <a:solidFill>
                  <a:schemeClr val="tx1">
                    <a:lumMod val="75000"/>
                    <a:lumOff val="25000"/>
                  </a:schemeClr>
                </a:solidFill>
                <a:cs typeface="+mn-ea"/>
                <a:sym typeface="+mn-lt"/>
              </a:rPr>
              <a:t>五、训练项目设计及演示</a:t>
            </a:r>
            <a:endParaRPr lang="zh-CN" altLang="en-US" sz="3200" b="1" dirty="0">
              <a:solidFill>
                <a:schemeClr val="tx1">
                  <a:lumMod val="75000"/>
                  <a:lumOff val="25000"/>
                </a:schemeClr>
              </a:solidFill>
              <a:cs typeface="+mn-ea"/>
              <a:sym typeface="+mn-lt"/>
            </a:endParaRPr>
          </a:p>
        </p:txBody>
      </p:sp>
      <p:grpSp>
        <p:nvGrpSpPr>
          <p:cNvPr id="3" name="组合 2"/>
          <p:cNvGrpSpPr/>
          <p:nvPr/>
        </p:nvGrpSpPr>
        <p:grpSpPr>
          <a:xfrm>
            <a:off x="6492501" y="3516108"/>
            <a:ext cx="4863476" cy="2874554"/>
            <a:chOff x="6492501" y="4126560"/>
            <a:chExt cx="4609044" cy="2874554"/>
          </a:xfrm>
        </p:grpSpPr>
        <p:grpSp>
          <p:nvGrpSpPr>
            <p:cNvPr id="23" name="组合 22"/>
            <p:cNvGrpSpPr/>
            <p:nvPr/>
          </p:nvGrpSpPr>
          <p:grpSpPr bwMode="auto">
            <a:xfrm>
              <a:off x="6492501" y="4250876"/>
              <a:ext cx="732885" cy="765792"/>
              <a:chOff x="2307521" y="2283162"/>
              <a:chExt cx="551398" cy="551398"/>
            </a:xfrm>
            <a:noFill/>
          </p:grpSpPr>
          <p:sp>
            <p:nvSpPr>
              <p:cNvPr id="24" name="矩形 23"/>
              <p:cNvSpPr/>
              <p:nvPr/>
            </p:nvSpPr>
            <p:spPr>
              <a:xfrm>
                <a:off x="2307521" y="2283162"/>
                <a:ext cx="551398" cy="551398"/>
              </a:xfrm>
              <a:prstGeom prst="rect">
                <a:avLst/>
              </a:prstGeom>
              <a:solidFill>
                <a:srgbClr val="DDE2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
            <p:nvSpPr>
              <p:cNvPr id="25" name="五角星 25"/>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grpSp>
          <p:nvGrpSpPr>
            <p:cNvPr id="30" name="组合 29"/>
            <p:cNvGrpSpPr/>
            <p:nvPr/>
          </p:nvGrpSpPr>
          <p:grpSpPr bwMode="auto">
            <a:xfrm flipH="1">
              <a:off x="7398074" y="4126560"/>
              <a:ext cx="3703471" cy="2874554"/>
              <a:chOff x="3216573" y="364103"/>
              <a:chExt cx="2783087" cy="2074031"/>
            </a:xfrm>
          </p:grpSpPr>
          <p:sp>
            <p:nvSpPr>
              <p:cNvPr id="31" name="文本框 13"/>
              <p:cNvSpPr txBox="1">
                <a:spLocks noChangeArrowheads="1"/>
              </p:cNvSpPr>
              <p:nvPr/>
            </p:nvSpPr>
            <p:spPr bwMode="auto">
              <a:xfrm>
                <a:off x="4781542" y="364103"/>
                <a:ext cx="1218118" cy="3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tx1">
                        <a:lumMod val="75000"/>
                        <a:lumOff val="25000"/>
                      </a:schemeClr>
                    </a:solidFill>
                    <a:latin typeface="+mn-lt"/>
                    <a:ea typeface="+mn-ea"/>
                    <a:cs typeface="+mn-ea"/>
                    <a:sym typeface="+mn-lt"/>
                  </a:rPr>
                  <a:t>注意事项</a:t>
                </a:r>
                <a:endParaRPr lang="zh-CN" altLang="en-US" sz="2800" dirty="0">
                  <a:solidFill>
                    <a:schemeClr val="tx1">
                      <a:lumMod val="75000"/>
                      <a:lumOff val="25000"/>
                    </a:schemeClr>
                  </a:solidFill>
                  <a:latin typeface="+mn-lt"/>
                  <a:ea typeface="+mn-ea"/>
                  <a:cs typeface="+mn-ea"/>
                  <a:sym typeface="+mn-lt"/>
                </a:endParaRPr>
              </a:p>
            </p:txBody>
          </p:sp>
          <p:sp>
            <p:nvSpPr>
              <p:cNvPr id="32" name="文本框 66"/>
              <p:cNvSpPr txBox="1">
                <a:spLocks noChangeArrowheads="1"/>
              </p:cNvSpPr>
              <p:nvPr/>
            </p:nvSpPr>
            <p:spPr bwMode="auto">
              <a:xfrm>
                <a:off x="3216573" y="805955"/>
                <a:ext cx="2783087" cy="163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①</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安排助教辅助训练，在扶稳</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TB</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架的同时也要确保个案能够坐直，身体不会下滑</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lnSpc>
                    <a:spcPct val="150000"/>
                  </a:lnSpc>
                </a:pP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②</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适当增加</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TB</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架重量来提升个案蹬腿时的阻力，训练个案双下肢能力</a:t>
                </a:r>
                <a:r>
                  <a:rPr lang="zh-CN" alt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r>
                  <a:rPr lang="zh-CN" altLang="zh-CN" sz="1600" dirty="0">
                    <a:effectLst/>
                    <a:ea typeface="宋体" panose="02010600030101010101" pitchFamily="2" charset="-122"/>
                    <a:cs typeface="Times New Roman" panose="02020603050405020304" pitchFamily="18" charset="0"/>
                  </a:rPr>
                  <a:t>③根据个案能力现状及配合情况合理适量安排训练数量。</a:t>
                </a:r>
                <a:endParaRPr lang="zh-CN" altLang="en-US" sz="1100" dirty="0">
                  <a:solidFill>
                    <a:schemeClr val="tx1">
                      <a:lumMod val="75000"/>
                      <a:lumOff val="25000"/>
                    </a:schemeClr>
                  </a:solidFill>
                  <a:latin typeface="+mn-lt"/>
                  <a:ea typeface="+mn-ea"/>
                  <a:cs typeface="+mn-ea"/>
                  <a:sym typeface="+mn-lt"/>
                </a:endParaRPr>
              </a:p>
            </p:txBody>
          </p:sp>
        </p:grpSp>
      </p:grpSp>
      <p:pic>
        <p:nvPicPr>
          <p:cNvPr id="5" name="图片 4"/>
          <p:cNvPicPr>
            <a:picLocks noChangeAspect="1"/>
          </p:cNvPicPr>
          <p:nvPr/>
        </p:nvPicPr>
        <p:blipFill>
          <a:blip r:embed="rId1"/>
          <a:stretch>
            <a:fillRect/>
          </a:stretch>
        </p:blipFill>
        <p:spPr>
          <a:xfrm>
            <a:off x="1289690" y="2953488"/>
            <a:ext cx="4563128" cy="3180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000">
        <p:random/>
      </p:transition>
    </mc:Choice>
    <mc:Fallback>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cg1rfjv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2017</Words>
  <Application>WPS 演示</Application>
  <PresentationFormat>宽屏</PresentationFormat>
  <Paragraphs>210</Paragraphs>
  <Slides>17</Slides>
  <Notes>14</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17</vt:i4>
      </vt:variant>
    </vt:vector>
  </HeadingPairs>
  <TitlesOfParts>
    <vt:vector size="33" baseType="lpstr">
      <vt:lpstr>Arial</vt:lpstr>
      <vt:lpstr>宋体</vt:lpstr>
      <vt:lpstr>Wingdings</vt:lpstr>
      <vt:lpstr>Times New Roman</vt:lpstr>
      <vt:lpstr>Calibri</vt:lpstr>
      <vt:lpstr>Simply City Light</vt:lpstr>
      <vt:lpstr>Yu Gothic UI Light</vt:lpstr>
      <vt:lpstr>SimSun-ExtB</vt:lpstr>
      <vt:lpstr>等线</vt:lpstr>
      <vt:lpstr>Arial</vt:lpstr>
      <vt:lpstr>方正正黑简体</vt:lpstr>
      <vt:lpstr>黑体</vt:lpstr>
      <vt:lpstr>微软雅黑</vt:lpstr>
      <vt:lpstr>Arial Unicode MS</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绿色清新叶子</dc:title>
  <dc:creator>第一PPT</dc:creator>
  <cp:keywords>www.1ppt.com</cp:keywords>
  <dc:description>www.1ppt.com</dc:description>
  <cp:lastModifiedBy>张大胆</cp:lastModifiedBy>
  <cp:revision>101</cp:revision>
  <dcterms:created xsi:type="dcterms:W3CDTF">2018-04-10T08:10:00Z</dcterms:created>
  <dcterms:modified xsi:type="dcterms:W3CDTF">2022-01-05T01:20:39Z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A5A0D9FD7E0B432499F9926920109B81</vt:lpwstr>
  </property>
  <property fmtid="{D5CDD505-2E9C-101B-9397-08002B2CF9AE}" pid="3" name="KSOProductBuildVer">
    <vt:lpwstr>2052-11.1.0.11194</vt:lpwstr>
  </property>
</Properties>
</file>