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3" r:id="rId11"/>
    <p:sldId id="287" r:id="rId12"/>
    <p:sldId id="265" r:id="rId13"/>
    <p:sldId id="288" r:id="rId14"/>
    <p:sldId id="274" r:id="rId15"/>
    <p:sldId id="275" r:id="rId16"/>
    <p:sldId id="276" r:id="rId17"/>
    <p:sldId id="309" r:id="rId18"/>
    <p:sldId id="282" r:id="rId19"/>
    <p:sldId id="308" r:id="rId20"/>
    <p:sldId id="281" r:id="rId21"/>
    <p:sldId id="280" r:id="rId22"/>
    <p:sldId id="279" r:id="rId23"/>
    <p:sldId id="278" r:id="rId24"/>
    <p:sldId id="277" r:id="rId25"/>
    <p:sldId id="286" r:id="rId26"/>
    <p:sldId id="285" r:id="rId27"/>
    <p:sldId id="268" r:id="rId28"/>
    <p:sldId id="270" r:id="rId29"/>
    <p:sldId id="310" r:id="rId30"/>
    <p:sldId id="289" r:id="rId31"/>
    <p:sldId id="311" r:id="rId32"/>
    <p:sldId id="290" r:id="rId33"/>
    <p:sldId id="271" r:id="rId34"/>
    <p:sldId id="272" r:id="rId3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7" autoAdjust="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3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4A6289-4400-4C0C-AADA-444C0E5680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03A637-230F-41B5-A2EC-86116248284F}" type="slidenum">
              <a:rPr lang="zh-CN" altLang="en-US" smtClean="0"/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836930"/>
            <a:ext cx="7772400" cy="2056130"/>
          </a:xfrm>
        </p:spPr>
        <p:txBody>
          <a:bodyPr>
            <a:normAutofit/>
          </a:bodyPr>
          <a:lstStyle/>
          <a:p>
            <a:pPr algn="ctr"/>
            <a:r>
              <a:rPr lang="zh-CN" altLang="en-US" sz="7200" dirty="0" smtClean="0"/>
              <a:t>脑瘫儿童康复</a:t>
            </a:r>
            <a:endParaRPr lang="zh-CN" altLang="en-US" sz="7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>
            <a:noAutofit/>
          </a:bodyPr>
          <a:lstStyle/>
          <a:p>
            <a:pPr algn="ctr"/>
            <a:r>
              <a:rPr lang="zh-CN" altLang="en-US" sz="3200" b="1" dirty="0" smtClean="0"/>
              <a:t>泸县人民医院康复科：郑瑞清</a:t>
            </a:r>
            <a:endParaRPr lang="en-US" altLang="zh-CN" sz="3200" b="1" dirty="0" smtClean="0"/>
          </a:p>
          <a:p>
            <a:pPr algn="ctr"/>
            <a:r>
              <a:rPr lang="en-US" altLang="zh-CN" sz="3200" dirty="0" smtClean="0"/>
              <a:t>Tel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13980199662</a:t>
            </a:r>
            <a:endParaRPr lang="en-US" altLang="zh-CN" sz="32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标题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康复治疗</a:t>
            </a:r>
            <a:endParaRPr lang="zh-CN" altLang="en-US" dirty="0"/>
          </a:p>
        </p:txBody>
      </p:sp>
      <p:sp>
        <p:nvSpPr>
          <p:cNvPr id="28" name="内容占位符 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这种疾病没有普遍适用的治疗方法。</a:t>
            </a:r>
            <a:r>
              <a:rPr lang="zh-CN" altLang="en-US" b="1" dirty="0" smtClean="0">
                <a:solidFill>
                  <a:srgbClr val="FF0000"/>
                </a:solidFill>
              </a:rPr>
              <a:t>早期治疗很重要！！</a:t>
            </a:r>
            <a:r>
              <a:rPr lang="en-US" altLang="zh-CN" b="1" dirty="0" smtClean="0">
                <a:solidFill>
                  <a:srgbClr val="FF0000"/>
                </a:solidFill>
              </a:rPr>
              <a:t>!</a:t>
            </a:r>
            <a:r>
              <a:rPr lang="zh-CN" altLang="en-US" dirty="0" smtClean="0"/>
              <a:t>医生将注重于帮助孩子更容易走动、减轻疼痛，以及顺利进行日常活动。</a:t>
            </a:r>
            <a:endParaRPr lang="zh-CN" altLang="en-US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治疗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CN" altLang="en-US" b="1" dirty="0" smtClean="0"/>
          </a:p>
          <a:p>
            <a:r>
              <a:rPr lang="zh-CN" altLang="en-US" b="1" dirty="0" smtClean="0"/>
              <a:t>治疗目标：</a:t>
            </a:r>
            <a:r>
              <a:rPr lang="zh-CN" altLang="en-US" dirty="0" smtClean="0"/>
              <a:t>促进各系统功能的恢复和发育、纠正异常姿势、减轻伤残程度。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zh-CN" altLang="en-US" b="1" dirty="0" smtClean="0"/>
              <a:t>治疗原则：</a:t>
            </a:r>
            <a:r>
              <a:rPr lang="zh-CN" altLang="en-US" dirty="0" smtClean="0"/>
              <a:t>及早干预、综合治疗、家庭训练和长期坚持。</a:t>
            </a:r>
            <a:endParaRPr lang="en-US" altLang="zh-CN" dirty="0" smtClean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90466"/>
          </a:xfrm>
        </p:spPr>
        <p:txBody>
          <a:bodyPr vert="horz">
            <a:normAutofit/>
          </a:bodyPr>
          <a:lstStyle/>
          <a:p>
            <a:pPr algn="just"/>
            <a:r>
              <a:rPr lang="zh-CN" altLang="en-US" sz="3600" dirty="0" smtClean="0"/>
              <a:t>通过进行康复治疗，可以帮助增加患儿的关节活动度，降低患儿肌张力，增强患儿本体感觉等，从而提高孩子的运动能力、协调能力，帮助孩子掌握基本的生活技能。</a:t>
            </a:r>
            <a:endParaRPr lang="zh-CN" altLang="en-US" sz="36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43205"/>
            <a:ext cx="8229600" cy="669925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痉挛型脑瘫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74090"/>
            <a:ext cx="8229600" cy="5350510"/>
          </a:xfrm>
        </p:spPr>
        <p:txBody>
          <a:bodyPr/>
          <a:lstStyle/>
          <a:p>
            <a:r>
              <a:rPr lang="zh-CN" altLang="en-US" b="1" dirty="0" smtClean="0"/>
              <a:t>降张：</a:t>
            </a:r>
            <a:r>
              <a:rPr lang="zh-CN" altLang="en-US" dirty="0" smtClean="0"/>
              <a:t>手法牵伸、拮抗肌训练、姿势控制（后支撑坐位与抱球</a:t>
            </a:r>
            <a:r>
              <a:rPr lang="zh-CN" altLang="en-US" dirty="0" smtClean="0"/>
              <a:t>姿</a:t>
            </a:r>
            <a:r>
              <a:rPr lang="zh-CN" altLang="en-US" dirty="0" smtClean="0"/>
              <a:t>势：家</a:t>
            </a:r>
            <a:r>
              <a:rPr lang="zh-CN" altLang="en-US" dirty="0" smtClean="0"/>
              <a:t>长坐在床上，与小儿面对面，将小儿双下肢屈曲，双上肢交叉在胸前，家长用双手从小儿背后将头抱住，使肩部和头部慢慢地前倾前屈。小儿形如球状，持续</a:t>
            </a:r>
            <a:r>
              <a:rPr lang="en-US" altLang="zh-CN" dirty="0" smtClean="0"/>
              <a:t>3</a:t>
            </a:r>
            <a:r>
              <a:rPr lang="zh-CN" altLang="en-US" dirty="0" smtClean="0"/>
              <a:t>分钟。家长也可将小儿前后轻轻摇动，进行平衡训练</a:t>
            </a:r>
            <a:r>
              <a:rPr lang="zh-CN" altLang="en-US" dirty="0" smtClean="0"/>
              <a:t>。）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zh-CN" altLang="en-US" b="1" dirty="0" smtClean="0"/>
              <a:t>功能性活动：</a:t>
            </a:r>
            <a:r>
              <a:rPr lang="zh-CN" altLang="en-US" dirty="0" smtClean="0"/>
              <a:t>根据患儿兴趣爱好及功能情况，设计套圈，插棍等活动，改善患儿上肢主动活动性。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注</a:t>
            </a:r>
            <a:r>
              <a:rPr lang="zh-CN" altLang="en-US" dirty="0" smtClean="0"/>
              <a:t>意事项：患儿功能性活动时注意姿势体态（如躯干稳定性、异常姿势）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4795"/>
            <a:ext cx="8229600" cy="63627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偏瘫患儿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70940"/>
            <a:ext cx="8229600" cy="5153660"/>
          </a:xfrm>
        </p:spPr>
        <p:txBody>
          <a:bodyPr>
            <a:normAutofit lnSpcReduction="10000"/>
          </a:bodyPr>
          <a:lstStyle/>
          <a:p>
            <a:r>
              <a:rPr lang="zh-CN" altLang="en-US" sz="3200" b="1" dirty="0" smtClean="0"/>
              <a:t>治疗重点：</a:t>
            </a:r>
            <a:endParaRPr lang="en-US" altLang="zh-CN" sz="3200" b="1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患儿功能情况较差，生活活动目标不明确的患儿：</a:t>
            </a:r>
            <a:r>
              <a:rPr lang="zh-CN" altLang="en-US" dirty="0"/>
              <a:t>核</a:t>
            </a:r>
            <a:r>
              <a:rPr lang="zh-CN" altLang="en-US" dirty="0" smtClean="0"/>
              <a:t>心肌群力量、上下肢异常模式纠正、精细抓握及协调、</a:t>
            </a:r>
            <a:r>
              <a:rPr lang="en-US" altLang="zh-CN" dirty="0" smtClean="0"/>
              <a:t>ADL</a:t>
            </a:r>
            <a:r>
              <a:rPr lang="zh-CN" altLang="en-US" dirty="0" smtClean="0"/>
              <a:t>能力训练。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患儿功能情况较好，生活活动目标明确的患儿：以</a:t>
            </a:r>
            <a:r>
              <a:rPr lang="en-US" altLang="zh-CN" dirty="0" smtClean="0"/>
              <a:t>ADL</a:t>
            </a:r>
            <a:r>
              <a:rPr lang="zh-CN" altLang="en-US" dirty="0" smtClean="0"/>
              <a:t>为准，对目标进行活动分析，找出其中的生理功能短板，针对性的训练。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注意事项：</a:t>
            </a:r>
            <a:r>
              <a:rPr lang="zh-CN" altLang="en-US" dirty="0" smtClean="0"/>
              <a:t>该类患儿功能锻炼方面，双手协调配合能力是重点。</a:t>
            </a:r>
            <a:endParaRPr lang="en-US" altLang="zh-CN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73152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手足徐动患儿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51865"/>
            <a:ext cx="8229600" cy="5372735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前期：</a:t>
            </a:r>
            <a:r>
              <a:rPr lang="zh-CN" altLang="en-US" dirty="0" smtClean="0"/>
              <a:t>以改善患儿异常姿势，加强对称性中线位为主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、设计双上肢协同一起的活动，如双手拉坐、双手拿套圈往前放，双手往前推球等。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、设计上肢中线位活动或过中线位活动。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、为增加双上肢稳定性，可以给双上肢绑上沙袋。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zh-CN" altLang="en-US" b="1" dirty="0" smtClean="0"/>
              <a:t>后期：</a:t>
            </a:r>
            <a:r>
              <a:rPr lang="zh-CN" altLang="en-US" dirty="0" smtClean="0"/>
              <a:t>根据患儿家属需求，综合考虑目标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 dirty="0" smtClean="0">
                <a:solidFill>
                  <a:srgbClr val="FF0000"/>
                </a:solidFill>
                <a:sym typeface="+mn-ea"/>
              </a:rPr>
              <a:t>注意事项</a:t>
            </a:r>
            <a:r>
              <a:rPr lang="zh-CN" altLang="en-US" dirty="0" smtClean="0">
                <a:solidFill>
                  <a:srgbClr val="FF0000"/>
                </a:solidFill>
                <a:sym typeface="+mn-ea"/>
              </a:rPr>
              <a:t>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329815"/>
            <a:ext cx="8229600" cy="3994785"/>
          </a:xfrm>
        </p:spPr>
        <p:txBody>
          <a:bodyPr/>
          <a:p>
            <a:r>
              <a:rPr lang="en-US" altLang="zh-CN" dirty="0" smtClean="0">
                <a:sym typeface="+mn-ea"/>
              </a:rPr>
              <a:t>1</a:t>
            </a:r>
            <a:r>
              <a:rPr lang="zh-CN" altLang="en-US" dirty="0" smtClean="0">
                <a:sym typeface="+mn-ea"/>
              </a:rPr>
              <a:t>、患儿被动活动时，不建议侧卧位体位（避免出现不对称姿势）</a:t>
            </a:r>
            <a:endParaRPr lang="zh-CN" altLang="en-US" dirty="0" smtClean="0">
              <a:sym typeface="+mn-ea"/>
            </a:endParaRPr>
          </a:p>
          <a:p>
            <a:endParaRPr lang="en-US" altLang="zh-CN" dirty="0" smtClean="0"/>
          </a:p>
          <a:p>
            <a:r>
              <a:rPr lang="en-US" altLang="zh-CN" dirty="0" smtClean="0">
                <a:sym typeface="+mn-ea"/>
              </a:rPr>
              <a:t>2</a:t>
            </a:r>
            <a:r>
              <a:rPr lang="zh-CN" altLang="en-US" dirty="0" smtClean="0">
                <a:sym typeface="+mn-ea"/>
              </a:rPr>
              <a:t>、患儿主动活动时，注意躯干姿势的稳定性，必要时可以给双下肢绑上沙袋。</a:t>
            </a:r>
            <a:endParaRPr lang="zh-CN" altLang="en-US" dirty="0"/>
          </a:p>
          <a:p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软瘫性脑瘫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900680"/>
            <a:ext cx="8229600" cy="342392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肌张力低下可能导致患儿关节活动度增大，无法正常站立等，常常需要使用辅</a:t>
            </a:r>
            <a:r>
              <a:rPr lang="zh-CN" altLang="en-US" dirty="0" smtClean="0"/>
              <a:t>具。可</a:t>
            </a:r>
            <a:r>
              <a:rPr lang="zh-CN" altLang="en-US" dirty="0" smtClean="0"/>
              <a:t>通过关节挤压</a:t>
            </a:r>
            <a:r>
              <a:rPr lang="zh-CN" altLang="en-US" dirty="0" smtClean="0"/>
              <a:t>，触</a:t>
            </a:r>
            <a:r>
              <a:rPr lang="zh-CN" altLang="en-US" dirty="0" smtClean="0"/>
              <a:t>觉刷刺</a:t>
            </a:r>
            <a:r>
              <a:rPr lang="zh-CN" altLang="en-US" dirty="0" smtClean="0"/>
              <a:t>激皮肤等</a:t>
            </a:r>
            <a:r>
              <a:rPr lang="zh-CN" altLang="en-US" dirty="0" smtClean="0"/>
              <a:t>增强患儿肌张力及本体感觉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 dirty="0" smtClean="0">
                <a:sym typeface="+mn-ea"/>
              </a:rPr>
              <a:t>治疗：</a:t>
            </a:r>
            <a:br>
              <a:rPr lang="en-US" altLang="zh-CN" dirty="0" smtClean="0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3970"/>
            <a:ext cx="8229600" cy="5040630"/>
          </a:xfrm>
        </p:spPr>
        <p:txBody>
          <a:bodyPr/>
          <a:p>
            <a:r>
              <a:rPr lang="en-US" altLang="zh-CN" dirty="0" smtClean="0">
                <a:sym typeface="+mn-ea"/>
              </a:rPr>
              <a:t>1</a:t>
            </a:r>
            <a:r>
              <a:rPr lang="zh-CN" altLang="en-US" dirty="0" smtClean="0">
                <a:sym typeface="+mn-ea"/>
              </a:rPr>
              <a:t>减少被动关节活动。</a:t>
            </a:r>
            <a:endParaRPr lang="zh-CN" altLang="en-US" dirty="0" smtClean="0">
              <a:sym typeface="+mn-ea"/>
            </a:endParaRPr>
          </a:p>
          <a:p>
            <a:endParaRPr lang="en-US" altLang="zh-CN" dirty="0" smtClean="0"/>
          </a:p>
          <a:p>
            <a:r>
              <a:rPr lang="en-US" altLang="zh-CN" dirty="0" smtClean="0">
                <a:sym typeface="+mn-ea"/>
              </a:rPr>
              <a:t>2</a:t>
            </a:r>
            <a:r>
              <a:rPr lang="zh-CN" altLang="en-US" dirty="0" smtClean="0">
                <a:sym typeface="+mn-ea"/>
              </a:rPr>
              <a:t>皮肤刺激、关节刺激等刺激肌肉收缩，增强肌肉张力。</a:t>
            </a:r>
            <a:endParaRPr lang="en-US" altLang="zh-CN" dirty="0" smtClean="0"/>
          </a:p>
          <a:p>
            <a:endParaRPr lang="en-US" altLang="zh-CN" dirty="0" smtClean="0">
              <a:sym typeface="+mn-ea"/>
            </a:endParaRPr>
          </a:p>
          <a:p>
            <a:r>
              <a:rPr lang="en-US" altLang="zh-CN" dirty="0" smtClean="0">
                <a:sym typeface="+mn-ea"/>
              </a:rPr>
              <a:t>3</a:t>
            </a:r>
            <a:r>
              <a:rPr lang="zh-CN" altLang="en-US" dirty="0" smtClean="0">
                <a:sym typeface="+mn-ea"/>
              </a:rPr>
              <a:t>训练患儿各肌群力量。</a:t>
            </a:r>
            <a:endParaRPr lang="zh-CN" altLang="en-US" dirty="0" smtClean="0">
              <a:sym typeface="+mn-ea"/>
            </a:endParaRPr>
          </a:p>
          <a:p>
            <a:endParaRPr lang="en-US" altLang="zh-CN" dirty="0" smtClean="0"/>
          </a:p>
          <a:p>
            <a:r>
              <a:rPr lang="en-US" altLang="zh-CN" dirty="0" smtClean="0">
                <a:sym typeface="+mn-ea"/>
              </a:rPr>
              <a:t>4</a:t>
            </a:r>
            <a:r>
              <a:rPr lang="zh-CN" altLang="en-US" dirty="0" smtClean="0">
                <a:sym typeface="+mn-ea"/>
              </a:rPr>
              <a:t>训练患儿粗大运动。</a:t>
            </a:r>
            <a:endParaRPr lang="zh-CN" altLang="en-US" dirty="0" smtClean="0">
              <a:sym typeface="+mn-ea"/>
            </a:endParaRPr>
          </a:p>
          <a:p>
            <a:endParaRPr lang="en-US" altLang="zh-CN" dirty="0" smtClean="0"/>
          </a:p>
          <a:p>
            <a:r>
              <a:rPr lang="zh-CN" altLang="en-US" b="1" dirty="0" smtClean="0">
                <a:solidFill>
                  <a:srgbClr val="FF0000"/>
                </a:solidFill>
                <a:sym typeface="+mn-ea"/>
              </a:rPr>
              <a:t>注意事项</a:t>
            </a:r>
            <a:r>
              <a:rPr lang="zh-CN" altLang="en-US" dirty="0" smtClean="0">
                <a:sym typeface="+mn-ea"/>
              </a:rPr>
              <a:t>：训练时注意安全，患儿受伤指数较高（如拉坐）</a:t>
            </a:r>
            <a:endParaRPr lang="en-US" altLang="zh-CN" dirty="0" smtClean="0"/>
          </a:p>
          <a:p>
            <a:endParaRPr lang="zh-CN" altLang="en-US" dirty="0"/>
          </a:p>
          <a:p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09575"/>
            <a:ext cx="8229600" cy="77089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几类脑瘫患儿的抱法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19885"/>
            <a:ext cx="8229600" cy="4915535"/>
          </a:xfrm>
        </p:spPr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b="1" dirty="0" smtClean="0"/>
              <a:t>运动发育迟缓患儿的抱法：</a:t>
            </a:r>
            <a:endParaRPr lang="zh-CN" altLang="en-US" b="1" dirty="0" smtClean="0"/>
          </a:p>
          <a:p>
            <a:endParaRPr lang="en-US" altLang="zh-CN" b="1" dirty="0" smtClean="0"/>
          </a:p>
          <a:p>
            <a:r>
              <a:rPr lang="zh-CN" altLang="en-US" dirty="0" smtClean="0"/>
              <a:t>怀</a:t>
            </a:r>
            <a:r>
              <a:rPr lang="zh-CN" altLang="en-US" dirty="0" smtClean="0"/>
              <a:t>抱患儿时，应避免其面部靠近家长胸前，防止患儿丧失观察周围环境的机会。</a:t>
            </a:r>
            <a:endParaRPr lang="zh-CN" altLang="en-US" dirty="0"/>
          </a:p>
        </p:txBody>
      </p:sp>
      <p:pic>
        <p:nvPicPr>
          <p:cNvPr id="4" name="图片 3" descr="F43625ED563E868B59CED1EE43F4CF74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267585" y="3573145"/>
            <a:ext cx="5177790" cy="2848610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flipV="1">
            <a:off x="457200" y="116632"/>
            <a:ext cx="8229600" cy="1584176"/>
          </a:xfrm>
        </p:spPr>
        <p:txBody>
          <a:bodyPr>
            <a:normAutofit/>
          </a:bodyPr>
          <a:lstStyle/>
          <a:p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605" y="169545"/>
            <a:ext cx="8229600" cy="5984875"/>
          </a:xfrm>
        </p:spPr>
        <p:txBody>
          <a:bodyPr/>
          <a:lstStyle/>
          <a:p>
            <a:endParaRPr lang="en-US" altLang="zh-CN" sz="3200" b="1" dirty="0" smtClean="0"/>
          </a:p>
          <a:p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、脑瘫概述</a:t>
            </a:r>
            <a:endParaRPr lang="zh-CN" altLang="en-US" sz="3200" b="1" dirty="0" smtClean="0"/>
          </a:p>
          <a:p>
            <a:endParaRPr lang="en-US" altLang="zh-CN" dirty="0" smtClean="0"/>
          </a:p>
          <a:p>
            <a:pPr algn="l"/>
            <a:r>
              <a:rPr lang="en-US" altLang="zh-CN" sz="3200" b="1" dirty="0" smtClean="0"/>
              <a:t>2、脑瘫分类</a:t>
            </a:r>
            <a:endParaRPr lang="en-US" altLang="zh-CN" sz="3200" b="1" dirty="0" smtClean="0"/>
          </a:p>
          <a:p>
            <a:endParaRPr lang="zh-CN" altLang="en-US" dirty="0" smtClean="0"/>
          </a:p>
          <a:p>
            <a:pPr algn="l"/>
            <a:r>
              <a:rPr lang="en-US" altLang="zh-CN" sz="3200" b="1" dirty="0" smtClean="0"/>
              <a:t>3、临床表现</a:t>
            </a:r>
            <a:endParaRPr lang="en-US" altLang="zh-CN" sz="3200" b="1" dirty="0" smtClean="0"/>
          </a:p>
          <a:p>
            <a:endParaRPr lang="zh-CN" altLang="en-US" dirty="0" smtClean="0"/>
          </a:p>
          <a:p>
            <a:pPr algn="l"/>
            <a:r>
              <a:rPr lang="en-US" altLang="zh-CN" sz="3200" b="1" dirty="0" smtClean="0"/>
              <a:t>4、康复治疗</a:t>
            </a:r>
            <a:endParaRPr lang="en-US" altLang="zh-CN" sz="3200" b="1" dirty="0" smtClean="0"/>
          </a:p>
          <a:p>
            <a:endParaRPr lang="zh-CN" altLang="en-US" dirty="0" smtClean="0"/>
          </a:p>
          <a:p>
            <a:pPr algn="l"/>
            <a:r>
              <a:rPr lang="en-US" altLang="zh-CN" sz="3200" b="1" dirty="0" smtClean="0"/>
              <a:t>5、家庭宣教</a:t>
            </a:r>
            <a:endParaRPr lang="en-US" altLang="zh-CN" sz="3200" b="1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37185"/>
            <a:ext cx="8229600" cy="826135"/>
          </a:xfrm>
        </p:spPr>
        <p:txBody>
          <a:bodyPr/>
          <a:lstStyle/>
          <a:p>
            <a:r>
              <a:rPr lang="zh-CN" altLang="en-US" dirty="0" smtClean="0"/>
              <a:t>痉挛型脑瘫患儿的抱法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44320"/>
            <a:ext cx="8229600" cy="4780280"/>
          </a:xfrm>
        </p:spPr>
        <p:txBody>
          <a:bodyPr/>
          <a:lstStyle/>
          <a:p>
            <a:r>
              <a:rPr lang="zh-CN" altLang="en-US" dirty="0" smtClean="0"/>
              <a:t>家长一手托住患儿臀部，一手扶住其肩背部，将患儿竖直抱在怀里，将其双腿分开，分别搁置在两侧，以达到缓解下肢痉挛的目的。</a:t>
            </a:r>
            <a:endParaRPr lang="zh-CN" altLang="en-US" dirty="0"/>
          </a:p>
        </p:txBody>
      </p:sp>
      <p:pic>
        <p:nvPicPr>
          <p:cNvPr id="4" name="图片 3" descr="2432A9EA50379BBA05549DD6C591519C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807970" y="3206750"/>
            <a:ext cx="5508625" cy="3003550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32410"/>
            <a:ext cx="8229600" cy="80264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手足徐动型脑瘫患儿的抱法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2380"/>
            <a:ext cx="8229600" cy="5062220"/>
          </a:xfrm>
        </p:spPr>
        <p:txBody>
          <a:bodyPr/>
          <a:lstStyle/>
          <a:p>
            <a:r>
              <a:rPr lang="zh-CN" altLang="en-US" dirty="0" smtClean="0"/>
              <a:t>手足徐动患儿主要特点时姿势不对称，怀抱患儿时，应注意保持患儿姿势对称，头居正中位，防止因头部姿势变换导致的刺激性紧张出现。</a:t>
            </a:r>
            <a:endParaRPr lang="zh-CN" altLang="en-US" dirty="0"/>
          </a:p>
        </p:txBody>
      </p:sp>
      <p:pic>
        <p:nvPicPr>
          <p:cNvPr id="4" name="图片 3" descr="97F1EBB977B03374C33B4647328AE09C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051685" y="3429000"/>
            <a:ext cx="6105525" cy="3179445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82575"/>
            <a:ext cx="8229600" cy="930910"/>
          </a:xfrm>
        </p:spPr>
        <p:txBody>
          <a:bodyPr/>
          <a:lstStyle/>
          <a:p>
            <a:r>
              <a:rPr lang="zh-CN" altLang="en-US" dirty="0" smtClean="0"/>
              <a:t>软瘫患儿的抱法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1</a:t>
            </a:r>
            <a:r>
              <a:rPr lang="zh-CN" altLang="en-US" sz="2400" dirty="0" smtClean="0"/>
              <a:t>怀抱软瘫患儿时，使患儿头、躯干竖直居中，家属用双手托住患儿臀部，使患儿面朝前背靠家属胸部，以防止发生脊柱后突或侧弯畸形，也有利于患儿的正确躯干立直姿势。</a:t>
            </a:r>
            <a:endParaRPr lang="zh-CN" altLang="en-US" sz="2400" dirty="0"/>
          </a:p>
        </p:txBody>
      </p:sp>
      <p:sp>
        <p:nvSpPr>
          <p:cNvPr id="7" name="内容占位符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把患儿环抱，仅给予头和躯干的侧面支持，患儿获得的支持面减少有助于自己逐渐维持躯干平衡的能力。</a:t>
            </a:r>
            <a:endParaRPr lang="zh-CN" altLang="en-US" dirty="0"/>
          </a:p>
        </p:txBody>
      </p:sp>
      <p:pic>
        <p:nvPicPr>
          <p:cNvPr id="8" name="图片 7" descr="0169BFCBD2800985EDBB59487BD69DA4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99592" y="4581128"/>
            <a:ext cx="3168352" cy="1743100"/>
          </a:xfrm>
          <a:prstGeom prst="rect">
            <a:avLst/>
          </a:prstGeom>
        </p:spPr>
      </p:pic>
      <p:pic>
        <p:nvPicPr>
          <p:cNvPr id="9" name="图片 8" descr="27FF7255B9288C24DA4ADCBE6DDA7DD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4005064"/>
            <a:ext cx="3312368" cy="2096666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1285"/>
            <a:ext cx="8229600" cy="118173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孩子的某些评估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79195"/>
            <a:ext cx="8229600" cy="5145405"/>
          </a:xfrm>
        </p:spPr>
        <p:txBody>
          <a:bodyPr/>
          <a:lstStyle/>
          <a:p>
            <a:endParaRPr lang="zh-CN" altLang="en-US" dirty="0" smtClean="0"/>
          </a:p>
          <a:p>
            <a:r>
              <a:rPr lang="zh-CN" altLang="en-US" b="1" dirty="0" smtClean="0"/>
              <a:t>肌力评估：</a:t>
            </a:r>
            <a:r>
              <a:rPr lang="zh-CN" altLang="en-US" dirty="0" smtClean="0"/>
              <a:t>主要是看孩子能不能自己负重，不强调精准数字，可刺激某些原始反射看他们反应来评估。如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降落</a:t>
            </a:r>
            <a:r>
              <a:rPr lang="zh-CN" altLang="en-US" dirty="0" smtClean="0"/>
              <a:t>伞反射：上肢承重能力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跨</a:t>
            </a:r>
            <a:r>
              <a:rPr lang="zh-CN" altLang="en-US" dirty="0" smtClean="0"/>
              <a:t>步反射：下肢承重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翻</a:t>
            </a:r>
            <a:r>
              <a:rPr lang="zh-CN" altLang="en-US" dirty="0" smtClean="0"/>
              <a:t>正反射：躯干力量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4985"/>
            <a:ext cx="8229600" cy="906145"/>
          </a:xfrm>
        </p:spPr>
        <p:txBody>
          <a:bodyPr/>
          <a:lstStyle/>
          <a:p>
            <a:r>
              <a:rPr lang="zh-CN" altLang="en-US" dirty="0" smtClean="0"/>
              <a:t>肌张力的评估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1</a:t>
            </a:r>
            <a:r>
              <a:rPr lang="zh-CN" altLang="en-US" b="1" dirty="0" smtClean="0"/>
              <a:t>高张力：</a:t>
            </a:r>
            <a:r>
              <a:rPr lang="zh-CN" altLang="en-US" dirty="0" smtClean="0"/>
              <a:t>主要是通过一些异常的运动模式观察。</a:t>
            </a:r>
            <a:endParaRPr lang="en-US" altLang="zh-CN" dirty="0" smtClean="0"/>
          </a:p>
          <a:p>
            <a:r>
              <a:rPr lang="zh-CN" altLang="en-US" dirty="0" smtClean="0"/>
              <a:t>如：脚踝的被动活动可引起踝阵挛，提示高张力</a:t>
            </a:r>
            <a:endParaRPr lang="en-US" altLang="zh-CN" dirty="0" smtClean="0"/>
          </a:p>
          <a:p>
            <a:r>
              <a:rPr lang="zh-CN" altLang="en-US" dirty="0" smtClean="0"/>
              <a:t>下肢伸直会内旋，提示高张力</a:t>
            </a:r>
            <a:endParaRPr lang="en-US" altLang="zh-CN" dirty="0" smtClean="0"/>
          </a:p>
          <a:p>
            <a:r>
              <a:rPr lang="zh-CN" altLang="en-US" dirty="0" smtClean="0"/>
              <a:t>上肢也是如此</a:t>
            </a:r>
            <a:endParaRPr lang="en-US" altLang="zh-CN" dirty="0" smtClean="0"/>
          </a:p>
          <a:p>
            <a:r>
              <a:rPr lang="zh-CN" altLang="en-US" dirty="0" smtClean="0"/>
              <a:t>处</a:t>
            </a:r>
            <a:r>
              <a:rPr lang="zh-CN" altLang="en-US" dirty="0" smtClean="0"/>
              <a:t>理方法：手法牵伸、拮抗肌训练、姿势控制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b="1" dirty="0" smtClean="0"/>
              <a:t>低</a:t>
            </a:r>
            <a:r>
              <a:rPr lang="zh-CN" altLang="en-US" b="1" dirty="0" smtClean="0"/>
              <a:t>张力</a:t>
            </a:r>
            <a:r>
              <a:rPr lang="zh-CN" altLang="en-US" dirty="0" smtClean="0"/>
              <a:t>：原始反射反应较差</a:t>
            </a:r>
            <a:endParaRPr lang="en-US" altLang="zh-CN" dirty="0" smtClean="0"/>
          </a:p>
          <a:p>
            <a:r>
              <a:rPr lang="zh-CN" altLang="en-US" dirty="0" smtClean="0"/>
              <a:t>处</a:t>
            </a:r>
            <a:r>
              <a:rPr lang="zh-CN" altLang="en-US" dirty="0" smtClean="0"/>
              <a:t>理方式：训练肌力</a:t>
            </a:r>
            <a:endParaRPr lang="zh-CN" alt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08940"/>
            <a:ext cx="8229600" cy="101092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重</a:t>
            </a:r>
            <a:r>
              <a:rPr lang="zh-CN" altLang="en-US" dirty="0" smtClean="0"/>
              <a:t>心转移技术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体位的转移是通过重心的调整来完成，需要活动的肢体部位首先进行重心转移。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如：腹爬动作：对角线爬行：一侧下肢屈曲对侧上肢伸直，重心转移至对侧，屈曲的下肢使力，对侧上肢配合完成爬行</a:t>
            </a:r>
            <a:endParaRPr lang="zh-CN" alt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3555"/>
            <a:ext cx="8229600" cy="103378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家庭宣教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抚养脑瘫患儿十分困难。父母了解的信息越多，就越能为患儿提供更好的关怀与照护。在积极进行医学治疗之余，良好的家庭照料和社会心理支持，能够帮助孩子尽可能地发挥其潜能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title"/>
          </p:nvPr>
        </p:nvSpPr>
        <p:spPr>
          <a:xfrm>
            <a:off x="457200" y="381635"/>
            <a:ext cx="8229600" cy="95948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日常有哪些注意事项？</a:t>
            </a:r>
            <a:endParaRPr lang="zh-CN" altLang="en-US" dirty="0"/>
          </a:p>
        </p:txBody>
      </p: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467360" y="1825625"/>
            <a:ext cx="8229600" cy="42576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2800" dirty="0" smtClean="0"/>
              <a:t>  </a:t>
            </a:r>
            <a:r>
              <a:rPr lang="zh-CN" altLang="en-US" sz="2800" b="1" dirty="0" smtClean="0"/>
              <a:t>观察病情</a:t>
            </a:r>
            <a:r>
              <a:rPr lang="zh-CN" altLang="en-US" sz="2800" dirty="0" smtClean="0"/>
              <a:t>：观察是否出现发育落后、运动姿势异常、</a:t>
            </a:r>
            <a:r>
              <a:rPr lang="en-US" altLang="zh-CN" sz="2800" dirty="0" smtClean="0"/>
              <a:t> </a:t>
            </a:r>
            <a:r>
              <a:rPr lang="zh-CN" altLang="en-US" sz="2800" dirty="0" smtClean="0"/>
              <a:t>肌张力异常等症状。</a:t>
            </a:r>
            <a:br>
              <a:rPr lang="zh-CN" altLang="en-US" sz="2800" dirty="0" smtClean="0"/>
            </a:br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  </a:t>
            </a:r>
            <a:r>
              <a:rPr lang="zh-CN" altLang="en-US" sz="2800" b="1" dirty="0" smtClean="0"/>
              <a:t>复查</a:t>
            </a:r>
            <a:r>
              <a:rPr lang="zh-CN" altLang="en-US" sz="2800" dirty="0" smtClean="0"/>
              <a:t>：定期复查患儿脑部情况。</a:t>
            </a:r>
            <a:br>
              <a:rPr lang="zh-CN" altLang="en-US" sz="2800" dirty="0" smtClean="0"/>
            </a:br>
            <a:r>
              <a:rPr lang="zh-CN" altLang="en-US" sz="2800" dirty="0" smtClean="0"/>
              <a:t> </a:t>
            </a:r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 </a:t>
            </a:r>
            <a:r>
              <a:rPr lang="en-US" altLang="zh-CN" sz="2800" b="1" dirty="0" smtClean="0"/>
              <a:t> </a:t>
            </a:r>
            <a:r>
              <a:rPr lang="zh-CN" altLang="en-US" sz="2800" b="1" dirty="0" smtClean="0"/>
              <a:t>做好心理疏导</a:t>
            </a:r>
            <a:r>
              <a:rPr lang="zh-CN" altLang="en-US" sz="2800" dirty="0" smtClean="0"/>
              <a:t>：脑瘫患者也有正常人的需求，比如恋爱、结婚，</a:t>
            </a:r>
            <a:r>
              <a:rPr lang="en-US" altLang="zh-CN" sz="2800" dirty="0" smtClean="0"/>
              <a:t> </a:t>
            </a:r>
            <a:r>
              <a:rPr lang="zh-CN" altLang="en-US" sz="2800" dirty="0" smtClean="0"/>
              <a:t>这些都需要专业的指导和父母的关爱。</a:t>
            </a:r>
            <a:br>
              <a:rPr lang="zh-CN" altLang="en-US" sz="1800" dirty="0" smtClean="0"/>
            </a:b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     </a:t>
            </a:r>
            <a:endParaRPr lang="zh-CN" altLang="en-US" sz="1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54330"/>
            <a:ext cx="8229600" cy="897255"/>
          </a:xfrm>
        </p:spPr>
        <p:txBody>
          <a:bodyPr>
            <a:normAutofit/>
          </a:bodyPr>
          <a:p>
            <a:r>
              <a:rPr lang="zh-CN" altLang="en-US" dirty="0" smtClean="0">
                <a:sym typeface="+mn-ea"/>
              </a:rPr>
              <a:t>日常有哪些注意事项？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lang="en-US" altLang="zh-CN" b="1" dirty="0" smtClean="0">
                <a:sym typeface="+mn-ea"/>
              </a:rPr>
              <a:t> </a:t>
            </a:r>
            <a:r>
              <a:rPr lang="zh-CN" altLang="en-US" b="1" dirty="0" smtClean="0">
                <a:sym typeface="+mn-ea"/>
              </a:rPr>
              <a:t>锻炼：</a:t>
            </a:r>
            <a:r>
              <a:rPr lang="zh-CN" altLang="en-US" dirty="0" smtClean="0">
                <a:sym typeface="+mn-ea"/>
              </a:rPr>
              <a:t>家长需要配合医务人员的指导来帮助患儿练习没有完成的动作，例如头控、翻身、爬行、双（单）膝跪地、扶站、扶走、上下楼梯、用手持物等。</a:t>
            </a:r>
            <a:endParaRPr lang="en-US" altLang="zh-CN" dirty="0" smtClean="0"/>
          </a:p>
          <a:p>
            <a:pPr>
              <a:buNone/>
            </a:pPr>
            <a:endParaRPr lang="zh-CN" altLang="en-US" dirty="0" smtClean="0">
              <a:sym typeface="+mn-ea"/>
            </a:endParaRPr>
          </a:p>
          <a:p>
            <a:pPr>
              <a:buNone/>
            </a:pPr>
            <a:r>
              <a:rPr lang="zh-CN" altLang="en-US" b="1" dirty="0" smtClean="0">
                <a:sym typeface="+mn-ea"/>
              </a:rPr>
              <a:t>口腔护理：</a:t>
            </a:r>
            <a:r>
              <a:rPr lang="zh-CN" altLang="en-US" dirty="0" smtClean="0">
                <a:sym typeface="+mn-ea"/>
              </a:rPr>
              <a:t>定期洗牙和使用专用的清洁设备（如洗牙器），可有一定帮助。</a:t>
            </a:r>
            <a:br>
              <a:rPr lang="zh-CN" altLang="en-US" dirty="0" smtClean="0">
                <a:sym typeface="+mn-ea"/>
              </a:rPr>
            </a:br>
            <a:endParaRPr lang="en-US" altLang="zh-CN" dirty="0" smtClean="0"/>
          </a:p>
          <a:p>
            <a:pPr>
              <a:buNone/>
            </a:pPr>
            <a:r>
              <a:rPr lang="en-US" altLang="zh-CN" b="1" dirty="0" smtClean="0">
                <a:sym typeface="+mn-ea"/>
              </a:rPr>
              <a:t> </a:t>
            </a:r>
            <a:r>
              <a:rPr lang="zh-CN" altLang="en-US" b="1" dirty="0" smtClean="0">
                <a:sym typeface="+mn-ea"/>
              </a:rPr>
              <a:t>皮肤护理：</a:t>
            </a:r>
            <a:r>
              <a:rPr lang="zh-CN" altLang="en-US" dirty="0" smtClean="0">
                <a:sym typeface="+mn-ea"/>
              </a:rPr>
              <a:t>流涎可刺激下巴、嘴和胸部周围皮肤。可以吸干（而非擦拭）口水、用布覆盖胸部，以及在皮肤刺激部位涂抹乳液，可保护患儿皮肤。</a:t>
            </a:r>
            <a:endParaRPr lang="zh-CN" altLang="en-US" dirty="0"/>
          </a:p>
          <a:p>
            <a:endParaRPr lang="zh-CN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988695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早期</a:t>
            </a:r>
            <a:r>
              <a:rPr lang="zh-CN" altLang="en-US" dirty="0" smtClean="0">
                <a:solidFill>
                  <a:srgbClr val="FF0000"/>
                </a:solidFill>
              </a:rPr>
              <a:t>预警信号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4940300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新生儿期：</a:t>
            </a:r>
            <a:r>
              <a:rPr lang="zh-CN" altLang="en-US" dirty="0" smtClean="0"/>
              <a:t>当宝宝仰卧位时，双下肢过度伸直，而双上肢屈曲，手握的很紧，活动减少，尤其是手部很少活动。双下肢难分开，换尿布困难。喂养困难吸吮及吞咽不协调，护理困难，频繁吐沫，以及持续体重不增。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b="1" dirty="0" smtClean="0"/>
              <a:t>1-3</a:t>
            </a:r>
            <a:r>
              <a:rPr lang="zh-CN" altLang="en-US" b="1" dirty="0" smtClean="0"/>
              <a:t>个月：</a:t>
            </a:r>
            <a:r>
              <a:rPr lang="zh-CN" altLang="en-US" dirty="0" smtClean="0"/>
              <a:t>入睡困难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b="1" dirty="0" smtClean="0"/>
              <a:t>3-5</a:t>
            </a:r>
            <a:r>
              <a:rPr lang="zh-CN" altLang="en-US" b="1" dirty="0" smtClean="0"/>
              <a:t>个月：</a:t>
            </a:r>
            <a:r>
              <a:rPr lang="zh-CN" altLang="en-US" dirty="0" smtClean="0"/>
              <a:t>宝宝不能做双手举到眼前反复玩弄的动作。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定义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050540"/>
            <a:ext cx="8229600" cy="3274060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脑瘫（脑性瘫痪）</a:t>
            </a:r>
            <a:r>
              <a:rPr lang="zh-CN" altLang="en-US" dirty="0" smtClean="0"/>
              <a:t>：是指婴儿出生前到出生后一个月内，由于各种原因导致的非进行性脑损害综合征。主要表现为先天性运动障碍及姿势异常。</a:t>
            </a:r>
            <a:endParaRPr lang="en-US" altLang="zh-CN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70180"/>
            <a:ext cx="8229600" cy="1482090"/>
          </a:xfrm>
        </p:spPr>
        <p:txBody>
          <a:bodyPr>
            <a:normAutofit fontScale="90000"/>
          </a:bodyPr>
          <a:p>
            <a:r>
              <a:rPr lang="zh-CN" altLang="en-US" dirty="0" smtClean="0">
                <a:solidFill>
                  <a:srgbClr val="FF0000"/>
                </a:solidFill>
                <a:sym typeface="+mn-ea"/>
              </a:rPr>
              <a:t>早期预警信号</a:t>
            </a:r>
            <a:br>
              <a:rPr lang="zh-CN" altLang="en-US" dirty="0">
                <a:solidFill>
                  <a:srgbClr val="FF0000"/>
                </a:solidFill>
              </a:rPr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39520"/>
            <a:ext cx="8229600" cy="5085080"/>
          </a:xfrm>
        </p:spPr>
        <p:txBody>
          <a:bodyPr/>
          <a:p>
            <a:r>
              <a:rPr lang="en-US" altLang="zh-CN" b="1" dirty="0" smtClean="0">
                <a:sym typeface="+mn-ea"/>
              </a:rPr>
              <a:t>7-8</a:t>
            </a:r>
            <a:r>
              <a:rPr lang="zh-CN" altLang="en-US" b="1" dirty="0" smtClean="0">
                <a:sym typeface="+mn-ea"/>
              </a:rPr>
              <a:t>个月：</a:t>
            </a:r>
            <a:r>
              <a:rPr lang="zh-CN" altLang="en-US" dirty="0" smtClean="0">
                <a:sym typeface="+mn-ea"/>
              </a:rPr>
              <a:t>宝宝仍不会坐，强扶成坐位时，双下肢呈屈曲状，膝关节处不能伸直；强扶成前倾体位后松手，宝宝向后倾倒；扶腋下站立位时，宝宝的髋及膝过度伸直，甚至交叉成剪刀状。</a:t>
            </a:r>
            <a:endParaRPr lang="zh-CN" altLang="en-US" dirty="0" smtClean="0">
              <a:sym typeface="+mn-ea"/>
            </a:endParaRPr>
          </a:p>
          <a:p>
            <a:endParaRPr lang="en-US" altLang="zh-CN" dirty="0" smtClean="0"/>
          </a:p>
          <a:p>
            <a:r>
              <a:rPr lang="en-US" altLang="zh-CN" b="1" dirty="0" smtClean="0">
                <a:sym typeface="+mn-ea"/>
              </a:rPr>
              <a:t>8</a:t>
            </a:r>
            <a:r>
              <a:rPr lang="zh-CN" altLang="en-US" b="1" dirty="0" smtClean="0">
                <a:sym typeface="+mn-ea"/>
              </a:rPr>
              <a:t>个月后：</a:t>
            </a:r>
            <a:r>
              <a:rPr lang="zh-CN" altLang="en-US" dirty="0" smtClean="0">
                <a:sym typeface="+mn-ea"/>
              </a:rPr>
              <a:t>宝宝不会爬，或爬行时只表现为上肢活动，下肢没有屈伸的交替运动。</a:t>
            </a:r>
            <a:endParaRPr lang="zh-CN" altLang="en-US" dirty="0" smtClean="0">
              <a:sym typeface="+mn-ea"/>
            </a:endParaRPr>
          </a:p>
          <a:p>
            <a:endParaRPr lang="en-US" altLang="zh-CN" dirty="0" smtClean="0"/>
          </a:p>
          <a:p>
            <a:r>
              <a:rPr lang="en-US" altLang="zh-CN" b="1" dirty="0" smtClean="0">
                <a:sym typeface="+mn-ea"/>
              </a:rPr>
              <a:t>1</a:t>
            </a:r>
            <a:r>
              <a:rPr lang="zh-CN" altLang="en-US" b="1" dirty="0" smtClean="0">
                <a:sym typeface="+mn-ea"/>
              </a:rPr>
              <a:t>岁以内：</a:t>
            </a:r>
            <a:r>
              <a:rPr lang="zh-CN" altLang="en-US" dirty="0" smtClean="0">
                <a:sym typeface="+mn-ea"/>
              </a:rPr>
              <a:t>宝宝用手不分左右，只会一只手去拿东西，面部经常出现异样表情，出现节律性吐舌动作。</a:t>
            </a:r>
            <a:endParaRPr lang="zh-CN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31775"/>
            <a:ext cx="8229600" cy="81153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发育规律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5725"/>
            <a:ext cx="8229600" cy="4968875"/>
          </a:xfrm>
        </p:spPr>
        <p:txBody>
          <a:bodyPr/>
          <a:lstStyle/>
          <a:p>
            <a:r>
              <a:rPr lang="zh-CN" altLang="en-US" sz="2800" dirty="0" smtClean="0"/>
              <a:t>婴儿大运动发育顺序为从上到下，由近及远，先抬头，后抬胸，再会坐、立、行。</a:t>
            </a:r>
            <a:endParaRPr lang="zh-CN" altLang="en-US" sz="2800" dirty="0" smtClean="0"/>
          </a:p>
          <a:p>
            <a:endParaRPr lang="zh-CN" altLang="en-US" sz="2800" dirty="0" smtClean="0"/>
          </a:p>
          <a:p>
            <a:r>
              <a:rPr lang="zh-CN" altLang="en-US" sz="2800" b="1" dirty="0" smtClean="0"/>
              <a:t>具体如下：</a:t>
            </a:r>
            <a:endParaRPr lang="zh-CN" altLang="en-US" sz="2800" b="1" dirty="0" smtClean="0"/>
          </a:p>
          <a:p>
            <a:r>
              <a:rPr lang="en-US" altLang="zh-CN" sz="2800" dirty="0" smtClean="0"/>
              <a:t>2</a:t>
            </a:r>
            <a:r>
              <a:rPr lang="zh-CN" altLang="en-US" sz="2800" dirty="0" smtClean="0"/>
              <a:t>个月能抬头，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个月抬头很稳，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个月会翻身，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个月能扶坐，</a:t>
            </a:r>
            <a:r>
              <a:rPr lang="en-US" altLang="zh-CN" sz="2800" dirty="0" smtClean="0"/>
              <a:t>8</a:t>
            </a:r>
            <a:r>
              <a:rPr lang="zh-CN" altLang="en-US" sz="2800" dirty="0" smtClean="0"/>
              <a:t>个月能坐稳，</a:t>
            </a:r>
            <a:r>
              <a:rPr lang="en-US" altLang="zh-CN" sz="2800" dirty="0" smtClean="0"/>
              <a:t>8-9</a:t>
            </a:r>
            <a:r>
              <a:rPr lang="zh-CN" altLang="en-US" sz="2800" dirty="0" smtClean="0"/>
              <a:t>月能够用上肢爬，</a:t>
            </a:r>
            <a:r>
              <a:rPr lang="en-US" altLang="zh-CN" sz="2800" dirty="0" smtClean="0"/>
              <a:t>9</a:t>
            </a:r>
            <a:r>
              <a:rPr lang="zh-CN" altLang="en-US" sz="2800" dirty="0" smtClean="0"/>
              <a:t>个月能扶站，</a:t>
            </a:r>
            <a:r>
              <a:rPr lang="en-US" altLang="zh-CN" sz="2800" dirty="0" smtClean="0"/>
              <a:t>11</a:t>
            </a:r>
            <a:r>
              <a:rPr lang="zh-CN" altLang="en-US" sz="2800" dirty="0" smtClean="0"/>
              <a:t>个月能独站片刻，</a:t>
            </a:r>
            <a:r>
              <a:rPr lang="en-US" altLang="zh-CN" sz="2800" dirty="0" smtClean="0"/>
              <a:t>12</a:t>
            </a:r>
            <a:r>
              <a:rPr lang="zh-CN" altLang="en-US" sz="2800" dirty="0" smtClean="0"/>
              <a:t>个月可独走，</a:t>
            </a:r>
            <a:r>
              <a:rPr lang="en-US" altLang="zh-CN" sz="2800" dirty="0" smtClean="0"/>
              <a:t>15</a:t>
            </a:r>
            <a:r>
              <a:rPr lang="zh-CN" altLang="en-US" sz="2800" dirty="0" smtClean="0"/>
              <a:t>个月可独自走得很稳，</a:t>
            </a:r>
            <a:r>
              <a:rPr lang="en-US" altLang="zh-CN" sz="2800" dirty="0" smtClean="0"/>
              <a:t>18</a:t>
            </a:r>
            <a:r>
              <a:rPr lang="zh-CN" altLang="en-US" sz="2800" dirty="0" smtClean="0"/>
              <a:t>个月能爬台阶，</a:t>
            </a:r>
            <a:r>
              <a:rPr lang="en-US" altLang="zh-CN" sz="2800" dirty="0" smtClean="0"/>
              <a:t>2</a:t>
            </a:r>
            <a:r>
              <a:rPr lang="zh-CN" altLang="en-US" sz="2800" dirty="0" smtClean="0"/>
              <a:t>岁可以双脚跳，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岁能跑，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岁可以爬梯子。</a:t>
            </a:r>
            <a:endParaRPr lang="zh-CN" altLang="en-US" sz="2800" dirty="0" smtClean="0"/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99758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预防脑瘫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36065"/>
            <a:ext cx="8229600" cy="4788535"/>
          </a:xfrm>
        </p:spPr>
        <p:txBody>
          <a:bodyPr>
            <a:normAutofit lnSpcReduction="10000"/>
          </a:bodyPr>
          <a:lstStyle/>
          <a:p>
            <a:r>
              <a:rPr lang="zh-CN" altLang="en-US" b="1" dirty="0" smtClean="0"/>
              <a:t>孕前注意：</a:t>
            </a:r>
            <a:r>
              <a:rPr lang="zh-CN" altLang="en-US" dirty="0" smtClean="0"/>
              <a:t>戒除吸烟、饮酒等不良嗜好，勿滥用麻醉剂、镇静剂。预防病毒感染，可接种流感、风疹等疫苗。注意勿接触有害有毒物质。</a:t>
            </a:r>
            <a:br>
              <a:rPr lang="zh-CN" altLang="en-US" dirty="0" smtClean="0"/>
            </a:br>
            <a:endParaRPr lang="en-US" altLang="zh-CN" dirty="0" smtClean="0"/>
          </a:p>
          <a:p>
            <a:r>
              <a:rPr lang="zh-CN" altLang="en-US" b="1" dirty="0" smtClean="0"/>
              <a:t>孕期注意：</a:t>
            </a:r>
            <a:r>
              <a:rPr lang="zh-CN" altLang="en-US" dirty="0" smtClean="0"/>
              <a:t>大龄孕妇，近亲结婚，不明原因流产、早产、死胎史及双方家属有癫痫、脑瘫及其他遗传病史者需定期产检，积极做产前检查。</a:t>
            </a:r>
            <a:br>
              <a:rPr lang="zh-CN" altLang="en-US" dirty="0" smtClean="0"/>
            </a:br>
            <a:endParaRPr lang="en-US" altLang="zh-CN" dirty="0" smtClean="0"/>
          </a:p>
          <a:p>
            <a:r>
              <a:rPr lang="zh-CN" altLang="en-US" b="1" dirty="0" smtClean="0"/>
              <a:t>宝宝出生：</a:t>
            </a:r>
            <a:r>
              <a:rPr lang="zh-CN" altLang="en-US" dirty="0" smtClean="0"/>
              <a:t>加强护理与喂养，积极预防感染及外伤。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847725"/>
            <a:ext cx="8229600" cy="3572510"/>
          </a:xfrm>
        </p:spPr>
        <p:txBody>
          <a:bodyPr>
            <a:normAutofit/>
          </a:bodyPr>
          <a:lstStyle/>
          <a:p>
            <a:pPr algn="ctr"/>
            <a:r>
              <a:rPr lang="zh-CN" altLang="en-US" sz="8000" dirty="0" smtClean="0">
                <a:sym typeface="+mn-ea"/>
              </a:rPr>
              <a:t>谢谢聆听！</a:t>
            </a:r>
            <a:br>
              <a:rPr lang="zh-CN" altLang="en-US" dirty="0"/>
            </a:br>
            <a:endParaRPr lang="zh-CN" altLang="en-US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72085"/>
            <a:ext cx="8229600" cy="119507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分类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69110"/>
            <a:ext cx="8229600" cy="4555490"/>
          </a:xfrm>
        </p:spPr>
        <p:txBody>
          <a:bodyPr>
            <a:normAutofit fontScale="90000" lnSpcReduction="20000"/>
          </a:bodyPr>
          <a:lstStyle/>
          <a:p>
            <a:pPr algn="l"/>
            <a:r>
              <a:rPr lang="en-US" altLang="zh-CN" sz="3200" b="1" dirty="0" smtClean="0"/>
              <a:t>1、痉挛型</a:t>
            </a:r>
            <a:endParaRPr lang="en-US" altLang="zh-CN" sz="3200" b="1" dirty="0" smtClean="0"/>
          </a:p>
          <a:p>
            <a:pPr algn="l"/>
            <a:endParaRPr lang="en-US" altLang="zh-CN" sz="3200" b="1" dirty="0" smtClean="0"/>
          </a:p>
          <a:p>
            <a:r>
              <a:rPr lang="en-US" altLang="zh-CN" sz="3200" b="1" dirty="0" smtClean="0"/>
              <a:t>2</a:t>
            </a:r>
            <a:r>
              <a:rPr lang="zh-CN" altLang="en-US" sz="3200" b="1" dirty="0" smtClean="0"/>
              <a:t>、不随意运动型</a:t>
            </a:r>
            <a:endParaRPr lang="zh-CN" altLang="en-US" sz="3200" b="1" dirty="0" smtClean="0"/>
          </a:p>
          <a:p>
            <a:endParaRPr lang="en-US" altLang="zh-CN" sz="3200" b="1" dirty="0" smtClean="0"/>
          </a:p>
          <a:p>
            <a:r>
              <a:rPr lang="en-US" altLang="zh-CN" sz="3200" b="1" dirty="0" smtClean="0"/>
              <a:t>3</a:t>
            </a:r>
            <a:r>
              <a:rPr lang="zh-CN" altLang="en-US" sz="3200" b="1" dirty="0" smtClean="0"/>
              <a:t>、共济失调型</a:t>
            </a:r>
            <a:endParaRPr lang="zh-CN" altLang="en-US" sz="3200" b="1" dirty="0" smtClean="0"/>
          </a:p>
          <a:p>
            <a:endParaRPr lang="en-US" altLang="zh-CN" sz="3200" b="1" dirty="0" smtClean="0"/>
          </a:p>
          <a:p>
            <a:r>
              <a:rPr lang="en-US" altLang="zh-CN" sz="3200" b="1" dirty="0" smtClean="0"/>
              <a:t>4</a:t>
            </a:r>
            <a:r>
              <a:rPr lang="zh-CN" altLang="en-US" sz="3200" b="1" dirty="0" smtClean="0"/>
              <a:t>、肌张力低下型</a:t>
            </a:r>
            <a:endParaRPr lang="zh-CN" altLang="en-US" sz="3200" b="1" dirty="0" smtClean="0"/>
          </a:p>
          <a:p>
            <a:endParaRPr lang="en-US" altLang="zh-CN" sz="3200" b="1" dirty="0" smtClean="0"/>
          </a:p>
          <a:p>
            <a:r>
              <a:rPr lang="en-US" altLang="zh-CN" sz="3200" b="1" dirty="0" smtClean="0"/>
              <a:t>5</a:t>
            </a:r>
            <a:r>
              <a:rPr lang="zh-CN" altLang="en-US" sz="3200" b="1" dirty="0" smtClean="0"/>
              <a:t>、混合型</a:t>
            </a:r>
            <a:endParaRPr lang="en-US" altLang="zh-CN" sz="3200" b="1" dirty="0" smtClean="0"/>
          </a:p>
          <a:p>
            <a:pPr>
              <a:buNone/>
            </a:pPr>
            <a:r>
              <a:rPr lang="en-US" altLang="zh-CN" sz="3200" dirty="0" smtClean="0"/>
              <a:t> </a:t>
            </a:r>
            <a:endParaRPr lang="en-US" altLang="zh-CN" sz="3200" dirty="0" smtClean="0"/>
          </a:p>
          <a:p>
            <a:pPr>
              <a:buNone/>
            </a:pP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7495"/>
            <a:ext cx="8229600" cy="95440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痉挛型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71295"/>
            <a:ext cx="8229600" cy="509651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3025" b="1" dirty="0" smtClean="0"/>
              <a:t>痉挛型四肢瘫：</a:t>
            </a:r>
            <a:r>
              <a:rPr lang="zh-CN" altLang="en-US" dirty="0" smtClean="0"/>
              <a:t>以椎体系统受损为主，患者四肢以及躯干和脸部均受到影响，也可能会有癫痫发作和语言障碍。这是最严重的痉挛型脑瘫。患者四肢以及躯干和脸部均受到影响，也可能会有癫痫发作和语言障碍。这是最严重的痉挛型脑瘫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zh-CN" altLang="en-US" sz="3025" b="1" dirty="0" smtClean="0"/>
              <a:t>痉挛型双瘫：</a:t>
            </a:r>
            <a:r>
              <a:rPr lang="zh-CN" altLang="en-US" dirty="0" smtClean="0"/>
              <a:t>主要涉及腿部肌肉僵硬。患者的双腿在膝盖处屈曲，腿部和臀部的肌肉紧绷，可能会导致行走困难。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zh-CN" altLang="en-US" sz="3025" b="1" dirty="0" smtClean="0"/>
              <a:t>痉挛型偏瘫：</a:t>
            </a:r>
            <a:r>
              <a:rPr lang="zh-CN" altLang="en-US" dirty="0" smtClean="0"/>
              <a:t>患者身体的一侧受到影响。患侧手臂和腿可能会更短更瘦，这可能导致用脚尖行走；会出现脊柱弯曲；癫痫发作和语言障碍也可能是痉挛型偏瘫的一部分症状。</a:t>
            </a:r>
            <a:endParaRPr lang="en-US" altLang="zh-CN" dirty="0" smtClean="0"/>
          </a:p>
          <a:p>
            <a:pPr lvl="1">
              <a:buNone/>
            </a:pPr>
            <a:endParaRPr lang="zh-CN" alt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5425"/>
            <a:ext cx="8229600" cy="1211580"/>
          </a:xfrm>
        </p:spPr>
        <p:txBody>
          <a:bodyPr/>
          <a:lstStyle/>
          <a:p>
            <a:r>
              <a:rPr lang="zh-CN" altLang="en-US" dirty="0" smtClean="0"/>
              <a:t>不随意运动型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以椎体外系受损为主，患者的肌肉张力可能太高或太低，动作不受控制：要么缓慢而扭曲，要么快速而不稳定。如果患者面部或嘴部的肌肉受到影响，可能会出现皱眉、流口水和语言障碍等症状。</a:t>
            </a:r>
            <a:endParaRPr lang="zh-CN" altLang="en-US" dirty="0" smtClean="0"/>
          </a:p>
          <a:p>
            <a:br>
              <a:rPr lang="zh-CN" altLang="en-US" dirty="0" smtClean="0"/>
            </a:br>
            <a:r>
              <a:rPr lang="zh-CN" altLang="en-US" dirty="0" smtClean="0"/>
              <a:t>手足徐动型</a:t>
            </a:r>
            <a:r>
              <a:rPr lang="en-US" altLang="zh-CN" dirty="0" smtClean="0"/>
              <a:t>:</a:t>
            </a:r>
            <a:r>
              <a:rPr lang="zh-CN" altLang="en-US" dirty="0" smtClean="0"/>
              <a:t>动作扭动、缓慢、弯曲。</a:t>
            </a:r>
            <a:br>
              <a:rPr lang="zh-CN" altLang="en-US" dirty="0" smtClean="0"/>
            </a:br>
            <a:r>
              <a:rPr lang="zh-CN" altLang="en-US" dirty="0" smtClean="0"/>
              <a:t>舞蹈病手足徐动</a:t>
            </a:r>
            <a:r>
              <a:rPr lang="zh-CN" altLang="en-US" dirty="0" smtClean="0"/>
              <a:t>型：运</a:t>
            </a:r>
            <a:r>
              <a:rPr lang="zh-CN" altLang="en-US" dirty="0" smtClean="0"/>
              <a:t>动漫无目的且不受控制。</a:t>
            </a:r>
            <a:br>
              <a:rPr lang="zh-CN" altLang="en-US" dirty="0" smtClean="0"/>
            </a:b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共济失调型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以小脑受损为主，伴椎体系、椎体外系损伤。比较罕见，会导致协调和平衡问题。患者走路可能会不稳定，还可能颤抖，很难完成需要保持稳定的任务，例如写作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肌张力低下型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724150"/>
            <a:ext cx="8229600" cy="3600450"/>
          </a:xfrm>
        </p:spPr>
        <p:txBody>
          <a:bodyPr/>
          <a:lstStyle/>
          <a:p>
            <a:r>
              <a:rPr lang="zh-CN" altLang="en-US" dirty="0" smtClean="0"/>
              <a:t>躯干和四肢肌肉张力明显低下，关节活动幅度过大，运动障碍严重，不能维持直立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混合型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脑性瘫痪各型的典型症状混同存在者，称为混合型</a:t>
            </a:r>
            <a:endParaRPr lang="zh-CN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3208</Words>
  <Application>WPS 演示</Application>
  <PresentationFormat>全屏显示(4:3)</PresentationFormat>
  <Paragraphs>234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3" baseType="lpstr">
      <vt:lpstr>Arial</vt:lpstr>
      <vt:lpstr>宋体</vt:lpstr>
      <vt:lpstr>Wingdings</vt:lpstr>
      <vt:lpstr>Wingdings 2</vt:lpstr>
      <vt:lpstr>Constantia</vt:lpstr>
      <vt:lpstr>隶书</vt:lpstr>
      <vt:lpstr>Calibri</vt:lpstr>
      <vt:lpstr>微软雅黑</vt:lpstr>
      <vt:lpstr>Arial Unicode MS</vt:lpstr>
      <vt:lpstr>流畅</vt:lpstr>
      <vt:lpstr>脑瘫儿童康复</vt:lpstr>
      <vt:lpstr> </vt:lpstr>
      <vt:lpstr>定义</vt:lpstr>
      <vt:lpstr>分类</vt:lpstr>
      <vt:lpstr>痉挛型</vt:lpstr>
      <vt:lpstr>不随意运动型</vt:lpstr>
      <vt:lpstr>共济失调型</vt:lpstr>
      <vt:lpstr>肌张力低下型</vt:lpstr>
      <vt:lpstr>混合型</vt:lpstr>
      <vt:lpstr>康复治疗</vt:lpstr>
      <vt:lpstr>治疗</vt:lpstr>
      <vt:lpstr>通过进行康复治疗，可以帮助增加患儿的关节活动度，降低患儿肌张力，增强患儿本体感觉等，从而提高孩子的运动能力、协调能力，帮助孩子掌握基本的生活技能。</vt:lpstr>
      <vt:lpstr>痉挛型脑瘫</vt:lpstr>
      <vt:lpstr>偏瘫患儿</vt:lpstr>
      <vt:lpstr>手足徐动患儿</vt:lpstr>
      <vt:lpstr>注意事项：</vt:lpstr>
      <vt:lpstr>软瘫性脑瘫</vt:lpstr>
      <vt:lpstr>治疗： </vt:lpstr>
      <vt:lpstr>几类脑瘫患儿的抱法</vt:lpstr>
      <vt:lpstr>痉挛型脑瘫患儿的抱法</vt:lpstr>
      <vt:lpstr>手足徐动型脑瘫患儿的抱法</vt:lpstr>
      <vt:lpstr>软瘫患儿的抱法</vt:lpstr>
      <vt:lpstr>孩子的某些评估</vt:lpstr>
      <vt:lpstr>肌张力的评估</vt:lpstr>
      <vt:lpstr>重心转移技术</vt:lpstr>
      <vt:lpstr>家庭宣教</vt:lpstr>
      <vt:lpstr>日常有哪些注意事项？</vt:lpstr>
      <vt:lpstr>日常有哪些注意事项？</vt:lpstr>
      <vt:lpstr>早期预警信号</vt:lpstr>
      <vt:lpstr>早期预警信号 </vt:lpstr>
      <vt:lpstr>发育规律</vt:lpstr>
      <vt:lpstr>预防脑瘫</vt:lpstr>
      <vt:lpstr>谢谢聆听！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脑瘫儿童康复</dc:title>
  <dc:creator>脑瘫儿童康复</dc:creator>
  <cp:lastModifiedBy>张大胆</cp:lastModifiedBy>
  <cp:revision>67</cp:revision>
  <dcterms:created xsi:type="dcterms:W3CDTF">2021-12-13T09:41:00Z</dcterms:created>
  <dcterms:modified xsi:type="dcterms:W3CDTF">2022-01-04T02:32:49Z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D26F328AC4944CCF8E8284BFE300E5BE</vt:lpwstr>
  </property>
  <property fmtid="{D5CDD505-2E9C-101B-9397-08002B2CF9AE}" pid="3" name="KSOProductBuildVer">
    <vt:lpwstr>2052-11.1.0.11194</vt:lpwstr>
  </property>
</Properties>
</file>