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73" r:id="rId2"/>
    <p:sldId id="534" r:id="rId3"/>
    <p:sldId id="463" r:id="rId4"/>
    <p:sldId id="527" r:id="rId5"/>
    <p:sldId id="465" r:id="rId6"/>
    <p:sldId id="466" r:id="rId7"/>
    <p:sldId id="468" r:id="rId8"/>
    <p:sldId id="526" r:id="rId9"/>
    <p:sldId id="756" r:id="rId10"/>
    <p:sldId id="282" r:id="rId11"/>
    <p:sldId id="286" r:id="rId12"/>
    <p:sldId id="759" r:id="rId13"/>
    <p:sldId id="771" r:id="rId14"/>
    <p:sldId id="521" r:id="rId15"/>
    <p:sldId id="770" r:id="rId16"/>
    <p:sldId id="283" r:id="rId17"/>
    <p:sldId id="668" r:id="rId18"/>
    <p:sldId id="392" r:id="rId19"/>
    <p:sldId id="548" r:id="rId20"/>
    <p:sldId id="670" r:id="rId21"/>
    <p:sldId id="280" r:id="rId22"/>
    <p:sldId id="779" r:id="rId23"/>
    <p:sldId id="641" r:id="rId24"/>
    <p:sldId id="277" r:id="rId25"/>
    <p:sldId id="535" r:id="rId26"/>
    <p:sldId id="536" r:id="rId27"/>
    <p:sldId id="537" r:id="rId28"/>
    <p:sldId id="538" r:id="rId29"/>
    <p:sldId id="539" r:id="rId30"/>
    <p:sldId id="542" r:id="rId31"/>
    <p:sldId id="540" r:id="rId32"/>
    <p:sldId id="541" r:id="rId33"/>
    <p:sldId id="278" r:id="rId34"/>
    <p:sldId id="673" r:id="rId35"/>
    <p:sldId id="393" r:id="rId36"/>
    <p:sldId id="394" r:id="rId37"/>
    <p:sldId id="674" r:id="rId38"/>
    <p:sldId id="773" r:id="rId39"/>
    <p:sldId id="284" r:id="rId40"/>
    <p:sldId id="680" r:id="rId41"/>
    <p:sldId id="774" r:id="rId42"/>
    <p:sldId id="646" r:id="rId43"/>
    <p:sldId id="775" r:id="rId44"/>
    <p:sldId id="688" r:id="rId45"/>
    <p:sldId id="776" r:id="rId46"/>
    <p:sldId id="801" r:id="rId47"/>
    <p:sldId id="797" r:id="rId48"/>
    <p:sldId id="800" r:id="rId49"/>
    <p:sldId id="798" r:id="rId50"/>
    <p:sldId id="279" r:id="rId51"/>
    <p:sldId id="281" r:id="rId52"/>
    <p:sldId id="799" r:id="rId53"/>
    <p:sldId id="272" r:id="rId54"/>
    <p:sldId id="289" r:id="rId55"/>
    <p:sldId id="274" r:id="rId56"/>
    <p:sldId id="275" r:id="rId57"/>
    <p:sldId id="276" r:id="rId58"/>
    <p:sldId id="293" r:id="rId59"/>
    <p:sldId id="267" r:id="rId60"/>
    <p:sldId id="317" r:id="rId61"/>
    <p:sldId id="297" r:id="rId62"/>
    <p:sldId id="778"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75" autoAdjust="0"/>
    <p:restoredTop sz="94660"/>
  </p:normalViewPr>
  <p:slideViewPr>
    <p:cSldViewPr snapToGrid="0" showGuides="1">
      <p:cViewPr varScale="1">
        <p:scale>
          <a:sx n="104" d="100"/>
          <a:sy n="104" d="100"/>
        </p:scale>
        <p:origin x="-522" y="-84"/>
      </p:cViewPr>
      <p:guideLst>
        <p:guide orient="horz" pos="2137"/>
        <p:guide pos="290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4D5B5-FDA2-46BA-831B-8C6C17B29D1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6B249389-1BBD-495C-9B27-705BA036C79A}">
      <dgm:prSet phldrT="[文本]" custT="1"/>
      <dgm:spPr/>
      <dgm:t>
        <a:bodyPr/>
        <a:lstStyle/>
        <a:p>
          <a:r>
            <a:rPr lang="zh-CN" altLang="en-US" sz="3600" dirty="0">
              <a:latin typeface="楷体" panose="02010609060101010101" pitchFamily="49" charset="-122"/>
              <a:ea typeface="楷体" panose="02010609060101010101" pitchFamily="49" charset="-122"/>
            </a:rPr>
            <a:t>提纲</a:t>
          </a:r>
        </a:p>
      </dgm:t>
    </dgm:pt>
    <dgm:pt modelId="{C5203F02-1830-43C9-A368-4D262C0350C1}" type="parTrans" cxnId="{D9AA81A6-7843-48DD-8A49-788E8342DDAE}">
      <dgm:prSet/>
      <dgm:spPr/>
      <dgm:t>
        <a:bodyPr/>
        <a:lstStyle/>
        <a:p>
          <a:endParaRPr lang="zh-CN" altLang="en-US"/>
        </a:p>
      </dgm:t>
    </dgm:pt>
    <dgm:pt modelId="{D216D985-4463-481A-A6AE-82BB1D426745}" type="sibTrans" cxnId="{D9AA81A6-7843-48DD-8A49-788E8342DDAE}">
      <dgm:prSet/>
      <dgm:spPr/>
      <dgm:t>
        <a:bodyPr/>
        <a:lstStyle/>
        <a:p>
          <a:endParaRPr lang="zh-CN" altLang="en-US"/>
        </a:p>
      </dgm:t>
    </dgm:pt>
    <dgm:pt modelId="{8740D7CA-88E1-43B6-B56C-1293E31DC608}">
      <dgm:prSet phldrT="[文本]" custT="1"/>
      <dgm:spPr/>
      <dgm:t>
        <a:bodyPr/>
        <a:lstStyle/>
        <a:p>
          <a:pPr algn="l"/>
          <a:r>
            <a:rPr lang="zh-CN" altLang="en-US" sz="3200" dirty="0">
              <a:latin typeface="楷体" panose="02010609060101010101" pitchFamily="49" charset="-122"/>
              <a:ea typeface="楷体" panose="02010609060101010101" pitchFamily="49" charset="-122"/>
            </a:rPr>
            <a:t> 怎么观察</a:t>
          </a:r>
        </a:p>
      </dgm:t>
    </dgm:pt>
    <dgm:pt modelId="{3AFD98DF-E4B2-48FD-96E9-5742336EC985}" type="parTrans" cxnId="{84ADB5E2-D1B3-4E17-B889-C9C381FA4141}">
      <dgm:prSet/>
      <dgm:spPr/>
      <dgm:t>
        <a:bodyPr/>
        <a:lstStyle/>
        <a:p>
          <a:endParaRPr lang="zh-CN" altLang="en-US"/>
        </a:p>
      </dgm:t>
    </dgm:pt>
    <dgm:pt modelId="{8DA2A0D9-496A-4C5B-925F-3DEC226CE632}" type="sibTrans" cxnId="{84ADB5E2-D1B3-4E17-B889-C9C381FA4141}">
      <dgm:prSet/>
      <dgm:spPr/>
      <dgm:t>
        <a:bodyPr/>
        <a:lstStyle/>
        <a:p>
          <a:endParaRPr lang="zh-CN" altLang="en-US"/>
        </a:p>
      </dgm:t>
    </dgm:pt>
    <dgm:pt modelId="{9A5CF9F3-0CD4-4F16-BCF6-2DC2E1E0B0F9}">
      <dgm:prSet phldrT="[文本]" custT="1"/>
      <dgm:spPr/>
      <dgm:t>
        <a:bodyPr/>
        <a:lstStyle/>
        <a:p>
          <a:pPr algn="l"/>
          <a:r>
            <a:rPr lang="zh-CN" altLang="en-US" sz="3200" dirty="0">
              <a:latin typeface="楷体" panose="02010609060101010101" pitchFamily="49" charset="-122"/>
              <a:ea typeface="楷体" panose="02010609060101010101" pitchFamily="49" charset="-122"/>
            </a:rPr>
            <a:t> 为什么观察</a:t>
          </a:r>
        </a:p>
      </dgm:t>
    </dgm:pt>
    <dgm:pt modelId="{049687BD-1DC3-4D22-A440-DBBBC8C8D007}" type="sibTrans" cxnId="{A0A38A06-3318-4175-BA87-CCF075540058}">
      <dgm:prSet/>
      <dgm:spPr/>
      <dgm:t>
        <a:bodyPr/>
        <a:lstStyle/>
        <a:p>
          <a:endParaRPr lang="zh-CN" altLang="en-US"/>
        </a:p>
      </dgm:t>
    </dgm:pt>
    <dgm:pt modelId="{273142E7-01B8-4A58-8342-17F0E2ECDB2E}" type="parTrans" cxnId="{A0A38A06-3318-4175-BA87-CCF075540058}">
      <dgm:prSet/>
      <dgm:spPr/>
      <dgm:t>
        <a:bodyPr/>
        <a:lstStyle/>
        <a:p>
          <a:endParaRPr lang="zh-CN" altLang="en-US"/>
        </a:p>
      </dgm:t>
    </dgm:pt>
    <dgm:pt modelId="{A2815E7F-6B3F-4F97-BEA3-1C68AF240A4B}">
      <dgm:prSet phldrT="[文本]" custT="1"/>
      <dgm:spPr/>
      <dgm:t>
        <a:bodyPr/>
        <a:lstStyle/>
        <a:p>
          <a:r>
            <a:rPr lang="zh-CN" altLang="en-US" sz="3200" dirty="0">
              <a:latin typeface="楷体" panose="02010609060101010101" pitchFamily="49" charset="-122"/>
              <a:ea typeface="楷体" panose="02010609060101010101" pitchFamily="49" charset="-122"/>
            </a:rPr>
            <a:t>观察以后干什么</a:t>
          </a:r>
        </a:p>
      </dgm:t>
    </dgm:pt>
    <dgm:pt modelId="{4D4BE0CF-058C-4942-9059-3363BB5C80CA}" type="parTrans" cxnId="{4E77C1C6-FE65-4A1A-83A9-E17AD20BD136}">
      <dgm:prSet/>
      <dgm:spPr/>
      <dgm:t>
        <a:bodyPr/>
        <a:lstStyle/>
        <a:p>
          <a:endParaRPr lang="zh-CN" altLang="en-US"/>
        </a:p>
      </dgm:t>
    </dgm:pt>
    <dgm:pt modelId="{AD1D4585-BB6C-4FF0-9A79-1857D15809B8}" type="sibTrans" cxnId="{4E77C1C6-FE65-4A1A-83A9-E17AD20BD136}">
      <dgm:prSet/>
      <dgm:spPr/>
      <dgm:t>
        <a:bodyPr/>
        <a:lstStyle/>
        <a:p>
          <a:endParaRPr lang="zh-CN" altLang="en-US"/>
        </a:p>
      </dgm:t>
    </dgm:pt>
    <dgm:pt modelId="{646A2C2C-3331-40E4-A1FA-00F154ACFEC8}" type="pres">
      <dgm:prSet presAssocID="{4FF4D5B5-FDA2-46BA-831B-8C6C17B29D1E}" presName="Name0" presStyleCnt="0">
        <dgm:presLayoutVars>
          <dgm:chPref val="1"/>
          <dgm:dir/>
          <dgm:animOne val="branch"/>
          <dgm:animLvl val="lvl"/>
          <dgm:resizeHandles val="exact"/>
        </dgm:presLayoutVars>
      </dgm:prSet>
      <dgm:spPr/>
      <dgm:t>
        <a:bodyPr/>
        <a:lstStyle/>
        <a:p>
          <a:endParaRPr lang="zh-CN" altLang="en-US"/>
        </a:p>
      </dgm:t>
    </dgm:pt>
    <dgm:pt modelId="{BA906F33-AAAE-4A8E-86B8-383A72384A52}" type="pres">
      <dgm:prSet presAssocID="{6B249389-1BBD-495C-9B27-705BA036C79A}" presName="root1" presStyleCnt="0"/>
      <dgm:spPr/>
    </dgm:pt>
    <dgm:pt modelId="{D74A5052-8326-406C-A300-12A22185CC96}" type="pres">
      <dgm:prSet presAssocID="{6B249389-1BBD-495C-9B27-705BA036C79A}" presName="LevelOneTextNode" presStyleLbl="node0" presStyleIdx="0" presStyleCnt="1" custAng="5400000" custScaleY="36797" custLinFactX="-25588" custLinFactNeighborX="-100000" custLinFactNeighborY="0">
        <dgm:presLayoutVars>
          <dgm:chPref val="3"/>
        </dgm:presLayoutVars>
      </dgm:prSet>
      <dgm:spPr/>
      <dgm:t>
        <a:bodyPr/>
        <a:lstStyle/>
        <a:p>
          <a:endParaRPr lang="zh-CN" altLang="en-US"/>
        </a:p>
      </dgm:t>
    </dgm:pt>
    <dgm:pt modelId="{C150A596-F44C-4D1A-A910-18B41C80BCEE}" type="pres">
      <dgm:prSet presAssocID="{6B249389-1BBD-495C-9B27-705BA036C79A}" presName="level2hierChild" presStyleCnt="0"/>
      <dgm:spPr/>
    </dgm:pt>
    <dgm:pt modelId="{C29B9925-1836-49FB-A067-215CD27FA475}" type="pres">
      <dgm:prSet presAssocID="{273142E7-01B8-4A58-8342-17F0E2ECDB2E}" presName="conn2-1" presStyleLbl="parChTrans1D2" presStyleIdx="0" presStyleCnt="3"/>
      <dgm:spPr/>
      <dgm:t>
        <a:bodyPr/>
        <a:lstStyle/>
        <a:p>
          <a:endParaRPr lang="zh-CN" altLang="en-US"/>
        </a:p>
      </dgm:t>
    </dgm:pt>
    <dgm:pt modelId="{9AAD1724-4146-473F-9CCF-3A648B246E28}" type="pres">
      <dgm:prSet presAssocID="{273142E7-01B8-4A58-8342-17F0E2ECDB2E}" presName="connTx" presStyleLbl="parChTrans1D2" presStyleIdx="0" presStyleCnt="3"/>
      <dgm:spPr/>
      <dgm:t>
        <a:bodyPr/>
        <a:lstStyle/>
        <a:p>
          <a:endParaRPr lang="zh-CN" altLang="en-US"/>
        </a:p>
      </dgm:t>
    </dgm:pt>
    <dgm:pt modelId="{28D5F4EB-BF17-4107-842E-3637E7B3FAB0}" type="pres">
      <dgm:prSet presAssocID="{9A5CF9F3-0CD4-4F16-BCF6-2DC2E1E0B0F9}" presName="root2" presStyleCnt="0"/>
      <dgm:spPr/>
    </dgm:pt>
    <dgm:pt modelId="{FDDCA3A2-5D4A-487B-8E1F-287283683407}" type="pres">
      <dgm:prSet presAssocID="{9A5CF9F3-0CD4-4F16-BCF6-2DC2E1E0B0F9}" presName="LevelTwoTextNode" presStyleLbl="node2" presStyleIdx="0" presStyleCnt="3" custScaleX="119084" custLinFactNeighborX="-11363" custLinFactNeighborY="0">
        <dgm:presLayoutVars>
          <dgm:chPref val="3"/>
        </dgm:presLayoutVars>
      </dgm:prSet>
      <dgm:spPr/>
      <dgm:t>
        <a:bodyPr/>
        <a:lstStyle/>
        <a:p>
          <a:endParaRPr lang="zh-CN" altLang="en-US"/>
        </a:p>
      </dgm:t>
    </dgm:pt>
    <dgm:pt modelId="{C741719C-D55D-45F6-B899-C3A2B6F72397}" type="pres">
      <dgm:prSet presAssocID="{9A5CF9F3-0CD4-4F16-BCF6-2DC2E1E0B0F9}" presName="level3hierChild" presStyleCnt="0"/>
      <dgm:spPr/>
    </dgm:pt>
    <dgm:pt modelId="{E6CB7C7B-B000-49A1-A07B-9E5AF37CA59E}" type="pres">
      <dgm:prSet presAssocID="{3AFD98DF-E4B2-48FD-96E9-5742336EC985}" presName="conn2-1" presStyleLbl="parChTrans1D2" presStyleIdx="1" presStyleCnt="3"/>
      <dgm:spPr/>
      <dgm:t>
        <a:bodyPr/>
        <a:lstStyle/>
        <a:p>
          <a:endParaRPr lang="zh-CN" altLang="en-US"/>
        </a:p>
      </dgm:t>
    </dgm:pt>
    <dgm:pt modelId="{8E6D93E5-4D6D-4267-B68E-236ABF3A1352}" type="pres">
      <dgm:prSet presAssocID="{3AFD98DF-E4B2-48FD-96E9-5742336EC985}" presName="connTx" presStyleLbl="parChTrans1D2" presStyleIdx="1" presStyleCnt="3"/>
      <dgm:spPr/>
      <dgm:t>
        <a:bodyPr/>
        <a:lstStyle/>
        <a:p>
          <a:endParaRPr lang="zh-CN" altLang="en-US"/>
        </a:p>
      </dgm:t>
    </dgm:pt>
    <dgm:pt modelId="{FA7048AC-A9BE-4AA4-8DF3-D7884516630C}" type="pres">
      <dgm:prSet presAssocID="{8740D7CA-88E1-43B6-B56C-1293E31DC608}" presName="root2" presStyleCnt="0"/>
      <dgm:spPr/>
    </dgm:pt>
    <dgm:pt modelId="{12AA5B08-6671-4F80-A9AD-35BF6C694928}" type="pres">
      <dgm:prSet presAssocID="{8740D7CA-88E1-43B6-B56C-1293E31DC608}" presName="LevelTwoTextNode" presStyleLbl="node2" presStyleIdx="1" presStyleCnt="3" custScaleX="119579" custLinFactNeighborX="-10996" custLinFactNeighborY="0">
        <dgm:presLayoutVars>
          <dgm:chPref val="3"/>
        </dgm:presLayoutVars>
      </dgm:prSet>
      <dgm:spPr/>
      <dgm:t>
        <a:bodyPr/>
        <a:lstStyle/>
        <a:p>
          <a:endParaRPr lang="zh-CN" altLang="en-US"/>
        </a:p>
      </dgm:t>
    </dgm:pt>
    <dgm:pt modelId="{7619EA2F-086F-4D34-88E3-4FE102956263}" type="pres">
      <dgm:prSet presAssocID="{8740D7CA-88E1-43B6-B56C-1293E31DC608}" presName="level3hierChild" presStyleCnt="0"/>
      <dgm:spPr/>
    </dgm:pt>
    <dgm:pt modelId="{1C34A5B6-DC51-4CD4-A289-F16DF9038CCE}" type="pres">
      <dgm:prSet presAssocID="{4D4BE0CF-058C-4942-9059-3363BB5C80CA}" presName="conn2-1" presStyleLbl="parChTrans1D2" presStyleIdx="2" presStyleCnt="3"/>
      <dgm:spPr/>
      <dgm:t>
        <a:bodyPr/>
        <a:lstStyle/>
        <a:p>
          <a:endParaRPr lang="zh-CN" altLang="en-US"/>
        </a:p>
      </dgm:t>
    </dgm:pt>
    <dgm:pt modelId="{0F40F1DB-69C6-4346-8A2B-517A1F3B6D22}" type="pres">
      <dgm:prSet presAssocID="{4D4BE0CF-058C-4942-9059-3363BB5C80CA}" presName="connTx" presStyleLbl="parChTrans1D2" presStyleIdx="2" presStyleCnt="3"/>
      <dgm:spPr/>
      <dgm:t>
        <a:bodyPr/>
        <a:lstStyle/>
        <a:p>
          <a:endParaRPr lang="zh-CN" altLang="en-US"/>
        </a:p>
      </dgm:t>
    </dgm:pt>
    <dgm:pt modelId="{07FB5AB8-2DB7-4BB9-934E-88C339C4F426}" type="pres">
      <dgm:prSet presAssocID="{A2815E7F-6B3F-4F97-BEA3-1C68AF240A4B}" presName="root2" presStyleCnt="0"/>
      <dgm:spPr/>
    </dgm:pt>
    <dgm:pt modelId="{7EE77435-F982-4C8C-9A6B-481D2B666A2C}" type="pres">
      <dgm:prSet presAssocID="{A2815E7F-6B3F-4F97-BEA3-1C68AF240A4B}" presName="LevelTwoTextNode" presStyleLbl="node2" presStyleIdx="2" presStyleCnt="3" custScaleX="118814" custLinFactNeighborX="-10629" custLinFactNeighborY="-4809">
        <dgm:presLayoutVars>
          <dgm:chPref val="3"/>
        </dgm:presLayoutVars>
      </dgm:prSet>
      <dgm:spPr/>
      <dgm:t>
        <a:bodyPr/>
        <a:lstStyle/>
        <a:p>
          <a:endParaRPr lang="zh-CN" altLang="en-US"/>
        </a:p>
      </dgm:t>
    </dgm:pt>
    <dgm:pt modelId="{07330974-D1A8-4E53-A785-E092228FE05F}" type="pres">
      <dgm:prSet presAssocID="{A2815E7F-6B3F-4F97-BEA3-1C68AF240A4B}" presName="level3hierChild" presStyleCnt="0"/>
      <dgm:spPr/>
    </dgm:pt>
  </dgm:ptLst>
  <dgm:cxnLst>
    <dgm:cxn modelId="{A07B8D5C-27C9-468F-9CEF-E6490768E223}" type="presOf" srcId="{4FF4D5B5-FDA2-46BA-831B-8C6C17B29D1E}" destId="{646A2C2C-3331-40E4-A1FA-00F154ACFEC8}" srcOrd="0" destOrd="0" presId="urn:microsoft.com/office/officeart/2008/layout/HorizontalMultiLevelHierarchy"/>
    <dgm:cxn modelId="{9705E17F-4283-4258-9ACE-48970F6160E6}" type="presOf" srcId="{4D4BE0CF-058C-4942-9059-3363BB5C80CA}" destId="{0F40F1DB-69C6-4346-8A2B-517A1F3B6D22}" srcOrd="1" destOrd="0" presId="urn:microsoft.com/office/officeart/2008/layout/HorizontalMultiLevelHierarchy"/>
    <dgm:cxn modelId="{B6B83D63-04D1-4EDA-9465-9B88891ED6F9}" type="presOf" srcId="{8740D7CA-88E1-43B6-B56C-1293E31DC608}" destId="{12AA5B08-6671-4F80-A9AD-35BF6C694928}" srcOrd="0" destOrd="0" presId="urn:microsoft.com/office/officeart/2008/layout/HorizontalMultiLevelHierarchy"/>
    <dgm:cxn modelId="{84ADB5E2-D1B3-4E17-B889-C9C381FA4141}" srcId="{6B249389-1BBD-495C-9B27-705BA036C79A}" destId="{8740D7CA-88E1-43B6-B56C-1293E31DC608}" srcOrd="1" destOrd="0" parTransId="{3AFD98DF-E4B2-48FD-96E9-5742336EC985}" sibTransId="{8DA2A0D9-496A-4C5B-925F-3DEC226CE632}"/>
    <dgm:cxn modelId="{1C4E2319-E630-4301-853F-BA519BE99401}" type="presOf" srcId="{6B249389-1BBD-495C-9B27-705BA036C79A}" destId="{D74A5052-8326-406C-A300-12A22185CC96}" srcOrd="0" destOrd="0" presId="urn:microsoft.com/office/officeart/2008/layout/HorizontalMultiLevelHierarchy"/>
    <dgm:cxn modelId="{F288CC3E-2191-4054-BE14-7886E76AF782}" type="presOf" srcId="{3AFD98DF-E4B2-48FD-96E9-5742336EC985}" destId="{E6CB7C7B-B000-49A1-A07B-9E5AF37CA59E}" srcOrd="0" destOrd="0" presId="urn:microsoft.com/office/officeart/2008/layout/HorizontalMultiLevelHierarchy"/>
    <dgm:cxn modelId="{2B2B4E1F-1AB9-499A-B9BE-8C5A512A8B1C}" type="presOf" srcId="{273142E7-01B8-4A58-8342-17F0E2ECDB2E}" destId="{C29B9925-1836-49FB-A067-215CD27FA475}" srcOrd="0" destOrd="0" presId="urn:microsoft.com/office/officeart/2008/layout/HorizontalMultiLevelHierarchy"/>
    <dgm:cxn modelId="{E86E40FA-1F7C-4F41-AB84-CEB9A5ADD50E}" type="presOf" srcId="{4D4BE0CF-058C-4942-9059-3363BB5C80CA}" destId="{1C34A5B6-DC51-4CD4-A289-F16DF9038CCE}" srcOrd="0" destOrd="0" presId="urn:microsoft.com/office/officeart/2008/layout/HorizontalMultiLevelHierarchy"/>
    <dgm:cxn modelId="{0F388A14-E358-4E1F-8898-D688685D46CF}" type="presOf" srcId="{273142E7-01B8-4A58-8342-17F0E2ECDB2E}" destId="{9AAD1724-4146-473F-9CCF-3A648B246E28}" srcOrd="1" destOrd="0" presId="urn:microsoft.com/office/officeart/2008/layout/HorizontalMultiLevelHierarchy"/>
    <dgm:cxn modelId="{4E77C1C6-FE65-4A1A-83A9-E17AD20BD136}" srcId="{6B249389-1BBD-495C-9B27-705BA036C79A}" destId="{A2815E7F-6B3F-4F97-BEA3-1C68AF240A4B}" srcOrd="2" destOrd="0" parTransId="{4D4BE0CF-058C-4942-9059-3363BB5C80CA}" sibTransId="{AD1D4585-BB6C-4FF0-9A79-1857D15809B8}"/>
    <dgm:cxn modelId="{A0A38A06-3318-4175-BA87-CCF075540058}" srcId="{6B249389-1BBD-495C-9B27-705BA036C79A}" destId="{9A5CF9F3-0CD4-4F16-BCF6-2DC2E1E0B0F9}" srcOrd="0" destOrd="0" parTransId="{273142E7-01B8-4A58-8342-17F0E2ECDB2E}" sibTransId="{049687BD-1DC3-4D22-A440-DBBBC8C8D007}"/>
    <dgm:cxn modelId="{D9AA81A6-7843-48DD-8A49-788E8342DDAE}" srcId="{4FF4D5B5-FDA2-46BA-831B-8C6C17B29D1E}" destId="{6B249389-1BBD-495C-9B27-705BA036C79A}" srcOrd="0" destOrd="0" parTransId="{C5203F02-1830-43C9-A368-4D262C0350C1}" sibTransId="{D216D985-4463-481A-A6AE-82BB1D426745}"/>
    <dgm:cxn modelId="{895B1440-1329-46C4-A9B1-F07A766215A9}" type="presOf" srcId="{A2815E7F-6B3F-4F97-BEA3-1C68AF240A4B}" destId="{7EE77435-F982-4C8C-9A6B-481D2B666A2C}" srcOrd="0" destOrd="0" presId="urn:microsoft.com/office/officeart/2008/layout/HorizontalMultiLevelHierarchy"/>
    <dgm:cxn modelId="{1EB499EE-3671-4A6F-8AF7-65A6AE52722D}" type="presOf" srcId="{3AFD98DF-E4B2-48FD-96E9-5742336EC985}" destId="{8E6D93E5-4D6D-4267-B68E-236ABF3A1352}" srcOrd="1" destOrd="0" presId="urn:microsoft.com/office/officeart/2008/layout/HorizontalMultiLevelHierarchy"/>
    <dgm:cxn modelId="{FCC05C72-6D1C-479D-87A0-976365DF97D7}" type="presOf" srcId="{9A5CF9F3-0CD4-4F16-BCF6-2DC2E1E0B0F9}" destId="{FDDCA3A2-5D4A-487B-8E1F-287283683407}" srcOrd="0" destOrd="0" presId="urn:microsoft.com/office/officeart/2008/layout/HorizontalMultiLevelHierarchy"/>
    <dgm:cxn modelId="{5EFB4334-6382-4873-8BF2-ABB7C572E9A9}" type="presParOf" srcId="{646A2C2C-3331-40E4-A1FA-00F154ACFEC8}" destId="{BA906F33-AAAE-4A8E-86B8-383A72384A52}" srcOrd="0" destOrd="0" presId="urn:microsoft.com/office/officeart/2008/layout/HorizontalMultiLevelHierarchy"/>
    <dgm:cxn modelId="{9DAD70B4-0577-41FD-95EE-75BC68CCA6D7}" type="presParOf" srcId="{BA906F33-AAAE-4A8E-86B8-383A72384A52}" destId="{D74A5052-8326-406C-A300-12A22185CC96}" srcOrd="0" destOrd="0" presId="urn:microsoft.com/office/officeart/2008/layout/HorizontalMultiLevelHierarchy"/>
    <dgm:cxn modelId="{F0347A7F-B3BA-4DD3-9FC4-97C7C44D687D}" type="presParOf" srcId="{BA906F33-AAAE-4A8E-86B8-383A72384A52}" destId="{C150A596-F44C-4D1A-A910-18B41C80BCEE}" srcOrd="1" destOrd="0" presId="urn:microsoft.com/office/officeart/2008/layout/HorizontalMultiLevelHierarchy"/>
    <dgm:cxn modelId="{13D0D01F-0C3F-4C63-9E07-CFD121A133D8}" type="presParOf" srcId="{C150A596-F44C-4D1A-A910-18B41C80BCEE}" destId="{C29B9925-1836-49FB-A067-215CD27FA475}" srcOrd="0" destOrd="0" presId="urn:microsoft.com/office/officeart/2008/layout/HorizontalMultiLevelHierarchy"/>
    <dgm:cxn modelId="{298C78F6-F7B0-45CB-B9A2-124D46428DDF}" type="presParOf" srcId="{C29B9925-1836-49FB-A067-215CD27FA475}" destId="{9AAD1724-4146-473F-9CCF-3A648B246E28}" srcOrd="0" destOrd="0" presId="urn:microsoft.com/office/officeart/2008/layout/HorizontalMultiLevelHierarchy"/>
    <dgm:cxn modelId="{4BBE6F52-0B6F-420D-BFAE-A91C618410B1}" type="presParOf" srcId="{C150A596-F44C-4D1A-A910-18B41C80BCEE}" destId="{28D5F4EB-BF17-4107-842E-3637E7B3FAB0}" srcOrd="1" destOrd="0" presId="urn:microsoft.com/office/officeart/2008/layout/HorizontalMultiLevelHierarchy"/>
    <dgm:cxn modelId="{14686084-FFA5-4EE6-B1AB-77CB136CDD51}" type="presParOf" srcId="{28D5F4EB-BF17-4107-842E-3637E7B3FAB0}" destId="{FDDCA3A2-5D4A-487B-8E1F-287283683407}" srcOrd="0" destOrd="0" presId="urn:microsoft.com/office/officeart/2008/layout/HorizontalMultiLevelHierarchy"/>
    <dgm:cxn modelId="{E3E3E59A-2972-4FCE-9105-0D67E356AAEC}" type="presParOf" srcId="{28D5F4EB-BF17-4107-842E-3637E7B3FAB0}" destId="{C741719C-D55D-45F6-B899-C3A2B6F72397}" srcOrd="1" destOrd="0" presId="urn:microsoft.com/office/officeart/2008/layout/HorizontalMultiLevelHierarchy"/>
    <dgm:cxn modelId="{553423D5-0353-4487-BB26-890218B99479}" type="presParOf" srcId="{C150A596-F44C-4D1A-A910-18B41C80BCEE}" destId="{E6CB7C7B-B000-49A1-A07B-9E5AF37CA59E}" srcOrd="2" destOrd="0" presId="urn:microsoft.com/office/officeart/2008/layout/HorizontalMultiLevelHierarchy"/>
    <dgm:cxn modelId="{3390B79D-C67F-4624-B4AE-624DA677E280}" type="presParOf" srcId="{E6CB7C7B-B000-49A1-A07B-9E5AF37CA59E}" destId="{8E6D93E5-4D6D-4267-B68E-236ABF3A1352}" srcOrd="0" destOrd="0" presId="urn:microsoft.com/office/officeart/2008/layout/HorizontalMultiLevelHierarchy"/>
    <dgm:cxn modelId="{24F5FF5B-2FDB-4D29-BC36-C74A8299B50F}" type="presParOf" srcId="{C150A596-F44C-4D1A-A910-18B41C80BCEE}" destId="{FA7048AC-A9BE-4AA4-8DF3-D7884516630C}" srcOrd="3" destOrd="0" presId="urn:microsoft.com/office/officeart/2008/layout/HorizontalMultiLevelHierarchy"/>
    <dgm:cxn modelId="{35D02A82-F251-4FFE-BBC8-634D60A94006}" type="presParOf" srcId="{FA7048AC-A9BE-4AA4-8DF3-D7884516630C}" destId="{12AA5B08-6671-4F80-A9AD-35BF6C694928}" srcOrd="0" destOrd="0" presId="urn:microsoft.com/office/officeart/2008/layout/HorizontalMultiLevelHierarchy"/>
    <dgm:cxn modelId="{834FA66C-3A81-471B-A479-6D7D1FE0CA28}" type="presParOf" srcId="{FA7048AC-A9BE-4AA4-8DF3-D7884516630C}" destId="{7619EA2F-086F-4D34-88E3-4FE102956263}" srcOrd="1" destOrd="0" presId="urn:microsoft.com/office/officeart/2008/layout/HorizontalMultiLevelHierarchy"/>
    <dgm:cxn modelId="{601D449A-7C98-4D5A-B204-E72FE760BC11}" type="presParOf" srcId="{C150A596-F44C-4D1A-A910-18B41C80BCEE}" destId="{1C34A5B6-DC51-4CD4-A289-F16DF9038CCE}" srcOrd="4" destOrd="0" presId="urn:microsoft.com/office/officeart/2008/layout/HorizontalMultiLevelHierarchy"/>
    <dgm:cxn modelId="{6D4E35C4-3BFA-48F7-87AE-3B98AC0772F4}" type="presParOf" srcId="{1C34A5B6-DC51-4CD4-A289-F16DF9038CCE}" destId="{0F40F1DB-69C6-4346-8A2B-517A1F3B6D22}" srcOrd="0" destOrd="0" presId="urn:microsoft.com/office/officeart/2008/layout/HorizontalMultiLevelHierarchy"/>
    <dgm:cxn modelId="{6E85DD96-DDF1-41D7-AF91-66D9A07FE6B3}" type="presParOf" srcId="{C150A596-F44C-4D1A-A910-18B41C80BCEE}" destId="{07FB5AB8-2DB7-4BB9-934E-88C339C4F426}" srcOrd="5" destOrd="0" presId="urn:microsoft.com/office/officeart/2008/layout/HorizontalMultiLevelHierarchy"/>
    <dgm:cxn modelId="{50D4F0E7-6A12-4E12-9AB7-08C39E9284C1}" type="presParOf" srcId="{07FB5AB8-2DB7-4BB9-934E-88C339C4F426}" destId="{7EE77435-F982-4C8C-9A6B-481D2B666A2C}" srcOrd="0" destOrd="0" presId="urn:microsoft.com/office/officeart/2008/layout/HorizontalMultiLevelHierarchy"/>
    <dgm:cxn modelId="{E728899A-C747-4F60-88A6-9E899BBD0018}" type="presParOf" srcId="{07FB5AB8-2DB7-4BB9-934E-88C339C4F426}" destId="{07330974-D1A8-4E53-A785-E092228FE05F}"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4D5B5-FDA2-46BA-831B-8C6C17B29D1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6B249389-1BBD-495C-9B27-705BA036C79A}">
      <dgm:prSet phldrT="[文本]" custT="1"/>
      <dgm:spPr>
        <a:solidFill>
          <a:schemeClr val="bg1"/>
        </a:solidFill>
        <a:ln>
          <a:solidFill>
            <a:schemeClr val="tx1"/>
          </a:solidFill>
        </a:ln>
      </dgm:spPr>
      <dgm:t>
        <a:bodyPr/>
        <a:lstStyle/>
        <a:p>
          <a:r>
            <a:rPr lang="zh-CN" altLang="en-US" sz="3600" dirty="0">
              <a:solidFill>
                <a:schemeClr val="tx1"/>
              </a:solidFill>
              <a:latin typeface="楷体" panose="02010609060101010101" pitchFamily="49" charset="-122"/>
              <a:ea typeface="楷体" panose="02010609060101010101" pitchFamily="49" charset="-122"/>
            </a:rPr>
            <a:t>两个</a:t>
          </a:r>
          <a:r>
            <a:rPr lang="zh-CN" altLang="en-US" sz="3600" dirty="0">
              <a:solidFill>
                <a:srgbClr val="C00000"/>
              </a:solidFill>
              <a:latin typeface="楷体" panose="02010609060101010101" pitchFamily="49" charset="-122"/>
              <a:ea typeface="楷体" panose="02010609060101010101" pitchFamily="49" charset="-122"/>
            </a:rPr>
            <a:t>目的</a:t>
          </a:r>
        </a:p>
      </dgm:t>
    </dgm:pt>
    <dgm:pt modelId="{C5203F02-1830-43C9-A368-4D262C0350C1}" type="parTrans" cxnId="{D9AA81A6-7843-48DD-8A49-788E8342DDAE}">
      <dgm:prSet/>
      <dgm:spPr/>
      <dgm:t>
        <a:bodyPr/>
        <a:lstStyle/>
        <a:p>
          <a:endParaRPr lang="zh-CN" altLang="en-US"/>
        </a:p>
      </dgm:t>
    </dgm:pt>
    <dgm:pt modelId="{D216D985-4463-481A-A6AE-82BB1D426745}" type="sibTrans" cxnId="{D9AA81A6-7843-48DD-8A49-788E8342DDAE}">
      <dgm:prSet/>
      <dgm:spPr/>
      <dgm:t>
        <a:bodyPr/>
        <a:lstStyle/>
        <a:p>
          <a:endParaRPr lang="zh-CN" altLang="en-US"/>
        </a:p>
      </dgm:t>
    </dgm:pt>
    <dgm:pt modelId="{9A5CF9F3-0CD4-4F16-BCF6-2DC2E1E0B0F9}">
      <dgm:prSet phldrT="[文本]" custT="1"/>
      <dgm:spPr>
        <a:noFill/>
        <a:ln>
          <a:solidFill>
            <a:schemeClr val="tx1"/>
          </a:solidFill>
        </a:ln>
      </dgm:spPr>
      <dgm:t>
        <a:bodyPr/>
        <a:lstStyle/>
        <a:p>
          <a:r>
            <a:rPr lang="zh-CN" altLang="en-US" sz="3200" dirty="0">
              <a:solidFill>
                <a:schemeClr val="tx1"/>
              </a:solidFill>
              <a:latin typeface="楷体" panose="02010609060101010101" pitchFamily="49" charset="-122"/>
              <a:ea typeface="楷体" panose="02010609060101010101" pitchFamily="49" charset="-122"/>
            </a:rPr>
            <a:t>为了</a:t>
          </a:r>
          <a:r>
            <a:rPr lang="zh-CN" altLang="en-US" sz="3200" dirty="0">
              <a:solidFill>
                <a:srgbClr val="C00000"/>
              </a:solidFill>
              <a:latin typeface="楷体" panose="02010609060101010101" pitchFamily="49" charset="-122"/>
              <a:ea typeface="楷体" panose="02010609060101010101" pitchFamily="49" charset="-122"/>
            </a:rPr>
            <a:t>幼儿</a:t>
          </a:r>
        </a:p>
      </dgm:t>
    </dgm:pt>
    <dgm:pt modelId="{273142E7-01B8-4A58-8342-17F0E2ECDB2E}" type="parTrans" cxnId="{A0A38A06-3318-4175-BA87-CCF075540058}">
      <dgm:prSet/>
      <dgm:spPr/>
      <dgm:t>
        <a:bodyPr/>
        <a:lstStyle/>
        <a:p>
          <a:endParaRPr lang="zh-CN" altLang="en-US"/>
        </a:p>
      </dgm:t>
    </dgm:pt>
    <dgm:pt modelId="{049687BD-1DC3-4D22-A440-DBBBC8C8D007}" type="sibTrans" cxnId="{A0A38A06-3318-4175-BA87-CCF075540058}">
      <dgm:prSet/>
      <dgm:spPr/>
      <dgm:t>
        <a:bodyPr/>
        <a:lstStyle/>
        <a:p>
          <a:endParaRPr lang="zh-CN" altLang="en-US"/>
        </a:p>
      </dgm:t>
    </dgm:pt>
    <dgm:pt modelId="{8740D7CA-88E1-43B6-B56C-1293E31DC608}">
      <dgm:prSet phldrT="[文本]" custT="1"/>
      <dgm:spPr>
        <a:noFill/>
        <a:ln>
          <a:solidFill>
            <a:schemeClr val="tx1"/>
          </a:solidFill>
        </a:ln>
      </dgm:spPr>
      <dgm:t>
        <a:bodyPr/>
        <a:lstStyle/>
        <a:p>
          <a:r>
            <a:rPr lang="zh-CN" altLang="en-US" sz="3200" dirty="0">
              <a:solidFill>
                <a:schemeClr val="tx1"/>
              </a:solidFill>
              <a:latin typeface="楷体" panose="02010609060101010101" pitchFamily="49" charset="-122"/>
              <a:ea typeface="楷体" panose="02010609060101010101" pitchFamily="49" charset="-122"/>
            </a:rPr>
            <a:t>为了</a:t>
          </a:r>
          <a:r>
            <a:rPr lang="zh-CN" altLang="en-US" sz="3200" dirty="0">
              <a:solidFill>
                <a:srgbClr val="C00000"/>
              </a:solidFill>
              <a:latin typeface="楷体" panose="02010609060101010101" pitchFamily="49" charset="-122"/>
              <a:ea typeface="楷体" panose="02010609060101010101" pitchFamily="49" charset="-122"/>
            </a:rPr>
            <a:t>自己</a:t>
          </a:r>
        </a:p>
      </dgm:t>
    </dgm:pt>
    <dgm:pt modelId="{3AFD98DF-E4B2-48FD-96E9-5742336EC985}" type="parTrans" cxnId="{84ADB5E2-D1B3-4E17-B889-C9C381FA4141}">
      <dgm:prSet/>
      <dgm:spPr/>
      <dgm:t>
        <a:bodyPr/>
        <a:lstStyle/>
        <a:p>
          <a:endParaRPr lang="zh-CN" altLang="en-US"/>
        </a:p>
      </dgm:t>
    </dgm:pt>
    <dgm:pt modelId="{8DA2A0D9-496A-4C5B-925F-3DEC226CE632}" type="sibTrans" cxnId="{84ADB5E2-D1B3-4E17-B889-C9C381FA4141}">
      <dgm:prSet/>
      <dgm:spPr/>
      <dgm:t>
        <a:bodyPr/>
        <a:lstStyle/>
        <a:p>
          <a:endParaRPr lang="zh-CN" altLang="en-US"/>
        </a:p>
      </dgm:t>
    </dgm:pt>
    <dgm:pt modelId="{646A2C2C-3331-40E4-A1FA-00F154ACFEC8}" type="pres">
      <dgm:prSet presAssocID="{4FF4D5B5-FDA2-46BA-831B-8C6C17B29D1E}" presName="Name0" presStyleCnt="0">
        <dgm:presLayoutVars>
          <dgm:chPref val="1"/>
          <dgm:dir/>
          <dgm:animOne val="branch"/>
          <dgm:animLvl val="lvl"/>
          <dgm:resizeHandles val="exact"/>
        </dgm:presLayoutVars>
      </dgm:prSet>
      <dgm:spPr/>
      <dgm:t>
        <a:bodyPr/>
        <a:lstStyle/>
        <a:p>
          <a:endParaRPr lang="zh-CN" altLang="en-US"/>
        </a:p>
      </dgm:t>
    </dgm:pt>
    <dgm:pt modelId="{BA906F33-AAAE-4A8E-86B8-383A72384A52}" type="pres">
      <dgm:prSet presAssocID="{6B249389-1BBD-495C-9B27-705BA036C79A}" presName="root1" presStyleCnt="0"/>
      <dgm:spPr/>
    </dgm:pt>
    <dgm:pt modelId="{D74A5052-8326-406C-A300-12A22185CC96}" type="pres">
      <dgm:prSet presAssocID="{6B249389-1BBD-495C-9B27-705BA036C79A}" presName="LevelOneTextNode" presStyleLbl="node0" presStyleIdx="0" presStyleCnt="1" custAng="5400000" custScaleY="50001" custLinFactX="-56285" custLinFactNeighborX="-100000" custLinFactNeighborY="0">
        <dgm:presLayoutVars>
          <dgm:chPref val="3"/>
        </dgm:presLayoutVars>
      </dgm:prSet>
      <dgm:spPr/>
      <dgm:t>
        <a:bodyPr/>
        <a:lstStyle/>
        <a:p>
          <a:endParaRPr lang="zh-CN" altLang="en-US"/>
        </a:p>
      </dgm:t>
    </dgm:pt>
    <dgm:pt modelId="{C150A596-F44C-4D1A-A910-18B41C80BCEE}" type="pres">
      <dgm:prSet presAssocID="{6B249389-1BBD-495C-9B27-705BA036C79A}" presName="level2hierChild" presStyleCnt="0"/>
      <dgm:spPr/>
    </dgm:pt>
    <dgm:pt modelId="{C29B9925-1836-49FB-A067-215CD27FA475}" type="pres">
      <dgm:prSet presAssocID="{273142E7-01B8-4A58-8342-17F0E2ECDB2E}" presName="conn2-1" presStyleLbl="parChTrans1D2" presStyleIdx="0" presStyleCnt="2"/>
      <dgm:spPr/>
      <dgm:t>
        <a:bodyPr/>
        <a:lstStyle/>
        <a:p>
          <a:endParaRPr lang="zh-CN" altLang="en-US"/>
        </a:p>
      </dgm:t>
    </dgm:pt>
    <dgm:pt modelId="{9AAD1724-4146-473F-9CCF-3A648B246E28}" type="pres">
      <dgm:prSet presAssocID="{273142E7-01B8-4A58-8342-17F0E2ECDB2E}" presName="connTx" presStyleLbl="parChTrans1D2" presStyleIdx="0" presStyleCnt="2"/>
      <dgm:spPr/>
      <dgm:t>
        <a:bodyPr/>
        <a:lstStyle/>
        <a:p>
          <a:endParaRPr lang="zh-CN" altLang="en-US"/>
        </a:p>
      </dgm:t>
    </dgm:pt>
    <dgm:pt modelId="{28D5F4EB-BF17-4107-842E-3637E7B3FAB0}" type="pres">
      <dgm:prSet presAssocID="{9A5CF9F3-0CD4-4F16-BCF6-2DC2E1E0B0F9}" presName="root2" presStyleCnt="0"/>
      <dgm:spPr/>
    </dgm:pt>
    <dgm:pt modelId="{FDDCA3A2-5D4A-487B-8E1F-287283683407}" type="pres">
      <dgm:prSet presAssocID="{9A5CF9F3-0CD4-4F16-BCF6-2DC2E1E0B0F9}" presName="LevelTwoTextNode" presStyleLbl="node2" presStyleIdx="0" presStyleCnt="2" custScaleX="71199" custLinFactNeighborX="-11363" custLinFactNeighborY="0">
        <dgm:presLayoutVars>
          <dgm:chPref val="3"/>
        </dgm:presLayoutVars>
      </dgm:prSet>
      <dgm:spPr/>
      <dgm:t>
        <a:bodyPr/>
        <a:lstStyle/>
        <a:p>
          <a:endParaRPr lang="zh-CN" altLang="en-US"/>
        </a:p>
      </dgm:t>
    </dgm:pt>
    <dgm:pt modelId="{C741719C-D55D-45F6-B899-C3A2B6F72397}" type="pres">
      <dgm:prSet presAssocID="{9A5CF9F3-0CD4-4F16-BCF6-2DC2E1E0B0F9}" presName="level3hierChild" presStyleCnt="0"/>
      <dgm:spPr/>
    </dgm:pt>
    <dgm:pt modelId="{E6CB7C7B-B000-49A1-A07B-9E5AF37CA59E}" type="pres">
      <dgm:prSet presAssocID="{3AFD98DF-E4B2-48FD-96E9-5742336EC985}" presName="conn2-1" presStyleLbl="parChTrans1D2" presStyleIdx="1" presStyleCnt="2"/>
      <dgm:spPr/>
      <dgm:t>
        <a:bodyPr/>
        <a:lstStyle/>
        <a:p>
          <a:endParaRPr lang="zh-CN" altLang="en-US"/>
        </a:p>
      </dgm:t>
    </dgm:pt>
    <dgm:pt modelId="{8E6D93E5-4D6D-4267-B68E-236ABF3A1352}" type="pres">
      <dgm:prSet presAssocID="{3AFD98DF-E4B2-48FD-96E9-5742336EC985}" presName="connTx" presStyleLbl="parChTrans1D2" presStyleIdx="1" presStyleCnt="2"/>
      <dgm:spPr/>
      <dgm:t>
        <a:bodyPr/>
        <a:lstStyle/>
        <a:p>
          <a:endParaRPr lang="zh-CN" altLang="en-US"/>
        </a:p>
      </dgm:t>
    </dgm:pt>
    <dgm:pt modelId="{FA7048AC-A9BE-4AA4-8DF3-D7884516630C}" type="pres">
      <dgm:prSet presAssocID="{8740D7CA-88E1-43B6-B56C-1293E31DC608}" presName="root2" presStyleCnt="0"/>
      <dgm:spPr/>
    </dgm:pt>
    <dgm:pt modelId="{12AA5B08-6671-4F80-A9AD-35BF6C694928}" type="pres">
      <dgm:prSet presAssocID="{8740D7CA-88E1-43B6-B56C-1293E31DC608}" presName="LevelTwoTextNode" presStyleLbl="node2" presStyleIdx="1" presStyleCnt="2" custScaleX="70465" custLinFactNeighborX="-10996" custLinFactNeighborY="-3607">
        <dgm:presLayoutVars>
          <dgm:chPref val="3"/>
        </dgm:presLayoutVars>
      </dgm:prSet>
      <dgm:spPr/>
      <dgm:t>
        <a:bodyPr/>
        <a:lstStyle/>
        <a:p>
          <a:endParaRPr lang="zh-CN" altLang="en-US"/>
        </a:p>
      </dgm:t>
    </dgm:pt>
    <dgm:pt modelId="{7619EA2F-086F-4D34-88E3-4FE102956263}" type="pres">
      <dgm:prSet presAssocID="{8740D7CA-88E1-43B6-B56C-1293E31DC608}" presName="level3hierChild" presStyleCnt="0"/>
      <dgm:spPr/>
    </dgm:pt>
  </dgm:ptLst>
  <dgm:cxnLst>
    <dgm:cxn modelId="{1C4E2319-E630-4301-853F-BA519BE99401}" type="presOf" srcId="{6B249389-1BBD-495C-9B27-705BA036C79A}" destId="{D74A5052-8326-406C-A300-12A22185CC96}" srcOrd="0" destOrd="0" presId="urn:microsoft.com/office/officeart/2008/layout/HorizontalMultiLevelHierarchy"/>
    <dgm:cxn modelId="{84ADB5E2-D1B3-4E17-B889-C9C381FA4141}" srcId="{6B249389-1BBD-495C-9B27-705BA036C79A}" destId="{8740D7CA-88E1-43B6-B56C-1293E31DC608}" srcOrd="1" destOrd="0" parTransId="{3AFD98DF-E4B2-48FD-96E9-5742336EC985}" sibTransId="{8DA2A0D9-496A-4C5B-925F-3DEC226CE632}"/>
    <dgm:cxn modelId="{D9AA81A6-7843-48DD-8A49-788E8342DDAE}" srcId="{4FF4D5B5-FDA2-46BA-831B-8C6C17B29D1E}" destId="{6B249389-1BBD-495C-9B27-705BA036C79A}" srcOrd="0" destOrd="0" parTransId="{C5203F02-1830-43C9-A368-4D262C0350C1}" sibTransId="{D216D985-4463-481A-A6AE-82BB1D426745}"/>
    <dgm:cxn modelId="{A07B8D5C-27C9-468F-9CEF-E6490768E223}" type="presOf" srcId="{4FF4D5B5-FDA2-46BA-831B-8C6C17B29D1E}" destId="{646A2C2C-3331-40E4-A1FA-00F154ACFEC8}" srcOrd="0" destOrd="0" presId="urn:microsoft.com/office/officeart/2008/layout/HorizontalMultiLevelHierarchy"/>
    <dgm:cxn modelId="{0F388A14-E358-4E1F-8898-D688685D46CF}" type="presOf" srcId="{273142E7-01B8-4A58-8342-17F0E2ECDB2E}" destId="{9AAD1724-4146-473F-9CCF-3A648B246E28}" srcOrd="1" destOrd="0" presId="urn:microsoft.com/office/officeart/2008/layout/HorizontalMultiLevelHierarchy"/>
    <dgm:cxn modelId="{F288CC3E-2191-4054-BE14-7886E76AF782}" type="presOf" srcId="{3AFD98DF-E4B2-48FD-96E9-5742336EC985}" destId="{E6CB7C7B-B000-49A1-A07B-9E5AF37CA59E}" srcOrd="0" destOrd="0" presId="urn:microsoft.com/office/officeart/2008/layout/HorizontalMultiLevelHierarchy"/>
    <dgm:cxn modelId="{2B2B4E1F-1AB9-499A-B9BE-8C5A512A8B1C}" type="presOf" srcId="{273142E7-01B8-4A58-8342-17F0E2ECDB2E}" destId="{C29B9925-1836-49FB-A067-215CD27FA475}" srcOrd="0" destOrd="0" presId="urn:microsoft.com/office/officeart/2008/layout/HorizontalMultiLevelHierarchy"/>
    <dgm:cxn modelId="{A0A38A06-3318-4175-BA87-CCF075540058}" srcId="{6B249389-1BBD-495C-9B27-705BA036C79A}" destId="{9A5CF9F3-0CD4-4F16-BCF6-2DC2E1E0B0F9}" srcOrd="0" destOrd="0" parTransId="{273142E7-01B8-4A58-8342-17F0E2ECDB2E}" sibTransId="{049687BD-1DC3-4D22-A440-DBBBC8C8D007}"/>
    <dgm:cxn modelId="{B6B83D63-04D1-4EDA-9465-9B88891ED6F9}" type="presOf" srcId="{8740D7CA-88E1-43B6-B56C-1293E31DC608}" destId="{12AA5B08-6671-4F80-A9AD-35BF6C694928}" srcOrd="0" destOrd="0" presId="urn:microsoft.com/office/officeart/2008/layout/HorizontalMultiLevelHierarchy"/>
    <dgm:cxn modelId="{FCC05C72-6D1C-479D-87A0-976365DF97D7}" type="presOf" srcId="{9A5CF9F3-0CD4-4F16-BCF6-2DC2E1E0B0F9}" destId="{FDDCA3A2-5D4A-487B-8E1F-287283683407}" srcOrd="0" destOrd="0" presId="urn:microsoft.com/office/officeart/2008/layout/HorizontalMultiLevelHierarchy"/>
    <dgm:cxn modelId="{1EB499EE-3671-4A6F-8AF7-65A6AE52722D}" type="presOf" srcId="{3AFD98DF-E4B2-48FD-96E9-5742336EC985}" destId="{8E6D93E5-4D6D-4267-B68E-236ABF3A1352}" srcOrd="1" destOrd="0" presId="urn:microsoft.com/office/officeart/2008/layout/HorizontalMultiLevelHierarchy"/>
    <dgm:cxn modelId="{5EFB4334-6382-4873-8BF2-ABB7C572E9A9}" type="presParOf" srcId="{646A2C2C-3331-40E4-A1FA-00F154ACFEC8}" destId="{BA906F33-AAAE-4A8E-86B8-383A72384A52}" srcOrd="0" destOrd="0" presId="urn:microsoft.com/office/officeart/2008/layout/HorizontalMultiLevelHierarchy"/>
    <dgm:cxn modelId="{9DAD70B4-0577-41FD-95EE-75BC68CCA6D7}" type="presParOf" srcId="{BA906F33-AAAE-4A8E-86B8-383A72384A52}" destId="{D74A5052-8326-406C-A300-12A22185CC96}" srcOrd="0" destOrd="0" presId="urn:microsoft.com/office/officeart/2008/layout/HorizontalMultiLevelHierarchy"/>
    <dgm:cxn modelId="{F0347A7F-B3BA-4DD3-9FC4-97C7C44D687D}" type="presParOf" srcId="{BA906F33-AAAE-4A8E-86B8-383A72384A52}" destId="{C150A596-F44C-4D1A-A910-18B41C80BCEE}" srcOrd="1" destOrd="0" presId="urn:microsoft.com/office/officeart/2008/layout/HorizontalMultiLevelHierarchy"/>
    <dgm:cxn modelId="{13D0D01F-0C3F-4C63-9E07-CFD121A133D8}" type="presParOf" srcId="{C150A596-F44C-4D1A-A910-18B41C80BCEE}" destId="{C29B9925-1836-49FB-A067-215CD27FA475}" srcOrd="0" destOrd="0" presId="urn:microsoft.com/office/officeart/2008/layout/HorizontalMultiLevelHierarchy"/>
    <dgm:cxn modelId="{298C78F6-F7B0-45CB-B9A2-124D46428DDF}" type="presParOf" srcId="{C29B9925-1836-49FB-A067-215CD27FA475}" destId="{9AAD1724-4146-473F-9CCF-3A648B246E28}" srcOrd="0" destOrd="0" presId="urn:microsoft.com/office/officeart/2008/layout/HorizontalMultiLevelHierarchy"/>
    <dgm:cxn modelId="{4BBE6F52-0B6F-420D-BFAE-A91C618410B1}" type="presParOf" srcId="{C150A596-F44C-4D1A-A910-18B41C80BCEE}" destId="{28D5F4EB-BF17-4107-842E-3637E7B3FAB0}" srcOrd="1" destOrd="0" presId="urn:microsoft.com/office/officeart/2008/layout/HorizontalMultiLevelHierarchy"/>
    <dgm:cxn modelId="{14686084-FFA5-4EE6-B1AB-77CB136CDD51}" type="presParOf" srcId="{28D5F4EB-BF17-4107-842E-3637E7B3FAB0}" destId="{FDDCA3A2-5D4A-487B-8E1F-287283683407}" srcOrd="0" destOrd="0" presId="urn:microsoft.com/office/officeart/2008/layout/HorizontalMultiLevelHierarchy"/>
    <dgm:cxn modelId="{E3E3E59A-2972-4FCE-9105-0D67E356AAEC}" type="presParOf" srcId="{28D5F4EB-BF17-4107-842E-3637E7B3FAB0}" destId="{C741719C-D55D-45F6-B899-C3A2B6F72397}" srcOrd="1" destOrd="0" presId="urn:microsoft.com/office/officeart/2008/layout/HorizontalMultiLevelHierarchy"/>
    <dgm:cxn modelId="{553423D5-0353-4487-BB26-890218B99479}" type="presParOf" srcId="{C150A596-F44C-4D1A-A910-18B41C80BCEE}" destId="{E6CB7C7B-B000-49A1-A07B-9E5AF37CA59E}" srcOrd="2" destOrd="0" presId="urn:microsoft.com/office/officeart/2008/layout/HorizontalMultiLevelHierarchy"/>
    <dgm:cxn modelId="{3390B79D-C67F-4624-B4AE-624DA677E280}" type="presParOf" srcId="{E6CB7C7B-B000-49A1-A07B-9E5AF37CA59E}" destId="{8E6D93E5-4D6D-4267-B68E-236ABF3A1352}" srcOrd="0" destOrd="0" presId="urn:microsoft.com/office/officeart/2008/layout/HorizontalMultiLevelHierarchy"/>
    <dgm:cxn modelId="{24F5FF5B-2FDB-4D29-BC36-C74A8299B50F}" type="presParOf" srcId="{C150A596-F44C-4D1A-A910-18B41C80BCEE}" destId="{FA7048AC-A9BE-4AA4-8DF3-D7884516630C}" srcOrd="3" destOrd="0" presId="urn:microsoft.com/office/officeart/2008/layout/HorizontalMultiLevelHierarchy"/>
    <dgm:cxn modelId="{35D02A82-F251-4FFE-BBC8-634D60A94006}" type="presParOf" srcId="{FA7048AC-A9BE-4AA4-8DF3-D7884516630C}" destId="{12AA5B08-6671-4F80-A9AD-35BF6C694928}" srcOrd="0" destOrd="0" presId="urn:microsoft.com/office/officeart/2008/layout/HorizontalMultiLevelHierarchy"/>
    <dgm:cxn modelId="{834FA66C-3A81-471B-A479-6D7D1FE0CA28}" type="presParOf" srcId="{FA7048AC-A9BE-4AA4-8DF3-D7884516630C}" destId="{7619EA2F-086F-4D34-88E3-4FE102956263}"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73A53-64D6-4571-A958-0B7B6EA4D9EB}" type="doc">
      <dgm:prSet loTypeId="urn:microsoft.com/office/officeart/2005/8/layout/arrow2" loCatId="process" qsTypeId="urn:microsoft.com/office/officeart/2005/8/quickstyle/simple1" qsCatId="simple" csTypeId="urn:microsoft.com/office/officeart/2005/8/colors/accent1_2" csCatId="accent1" phldr="1"/>
      <dgm:spPr/>
    </dgm:pt>
    <dgm:pt modelId="{CC86BBE9-C080-45E5-90B9-8D04BA0C7A91}">
      <dgm:prSet phldrT="[文本]" custT="1"/>
      <dgm:spPr/>
      <dgm:t>
        <a:bodyPr/>
        <a:lstStyle/>
        <a:p>
          <a:r>
            <a:rPr lang="zh-CN" altLang="en-US" sz="3200" dirty="0">
              <a:latin typeface="楷体" panose="02010609060101010101" pitchFamily="49" charset="-122"/>
              <a:ea typeface="楷体" panose="02010609060101010101" pitchFamily="49" charset="-122"/>
            </a:rPr>
            <a:t>教师观察</a:t>
          </a:r>
        </a:p>
      </dgm:t>
    </dgm:pt>
    <dgm:pt modelId="{F1A4BFDA-0959-4D76-926F-6260C2831429}" type="parTrans" cxnId="{6CFD79CF-3B41-4CDD-8E0F-C21530069BBB}">
      <dgm:prSet/>
      <dgm:spPr/>
      <dgm:t>
        <a:bodyPr/>
        <a:lstStyle/>
        <a:p>
          <a:endParaRPr lang="zh-CN" altLang="en-US"/>
        </a:p>
      </dgm:t>
    </dgm:pt>
    <dgm:pt modelId="{A7274AD4-0A22-4E67-9E1D-735E40BD8D6F}" type="sibTrans" cxnId="{6CFD79CF-3B41-4CDD-8E0F-C21530069BBB}">
      <dgm:prSet/>
      <dgm:spPr/>
      <dgm:t>
        <a:bodyPr/>
        <a:lstStyle/>
        <a:p>
          <a:endParaRPr lang="zh-CN" altLang="en-US"/>
        </a:p>
      </dgm:t>
    </dgm:pt>
    <dgm:pt modelId="{9685A0AE-BC0B-4368-8600-DE5C587B8FA8}">
      <dgm:prSet phldrT="[文本]" custT="1"/>
      <dgm:spPr/>
      <dgm:t>
        <a:bodyPr/>
        <a:lstStyle/>
        <a:p>
          <a:r>
            <a:rPr lang="zh-CN" altLang="en-US" sz="3200" dirty="0">
              <a:latin typeface="楷体" panose="02010609060101010101" pitchFamily="49" charset="-122"/>
              <a:ea typeface="楷体" panose="02010609060101010101" pitchFamily="49" charset="-122"/>
            </a:rPr>
            <a:t>教育反思</a:t>
          </a:r>
        </a:p>
      </dgm:t>
    </dgm:pt>
    <dgm:pt modelId="{5BD8007A-7D97-4252-8039-1512DFD0C802}" type="parTrans" cxnId="{18E6E6F7-B961-4F10-B27E-A26528972A05}">
      <dgm:prSet/>
      <dgm:spPr/>
      <dgm:t>
        <a:bodyPr/>
        <a:lstStyle/>
        <a:p>
          <a:endParaRPr lang="zh-CN" altLang="en-US"/>
        </a:p>
      </dgm:t>
    </dgm:pt>
    <dgm:pt modelId="{5073346F-3213-4F44-8769-161D376001F9}" type="sibTrans" cxnId="{18E6E6F7-B961-4F10-B27E-A26528972A05}">
      <dgm:prSet/>
      <dgm:spPr/>
      <dgm:t>
        <a:bodyPr/>
        <a:lstStyle/>
        <a:p>
          <a:endParaRPr lang="zh-CN" altLang="en-US"/>
        </a:p>
      </dgm:t>
    </dgm:pt>
    <dgm:pt modelId="{A66BBFAA-5E31-4ADC-B0D2-BDD258B7055A}">
      <dgm:prSet phldrT="[文本]" custT="1"/>
      <dgm:spPr/>
      <dgm:t>
        <a:bodyPr/>
        <a:lstStyle/>
        <a:p>
          <a:r>
            <a:rPr lang="zh-CN" altLang="en-US" sz="3200" dirty="0">
              <a:latin typeface="楷体" panose="02010609060101010101" pitchFamily="49" charset="-122"/>
              <a:ea typeface="楷体" panose="02010609060101010101" pitchFamily="49" charset="-122"/>
            </a:rPr>
            <a:t>行为改变</a:t>
          </a:r>
        </a:p>
      </dgm:t>
    </dgm:pt>
    <dgm:pt modelId="{522993DF-4D71-4F2C-860A-E682109D1BAB}" type="parTrans" cxnId="{1DFBC191-4A30-4648-A897-F9BE4A32EC58}">
      <dgm:prSet/>
      <dgm:spPr/>
      <dgm:t>
        <a:bodyPr/>
        <a:lstStyle/>
        <a:p>
          <a:endParaRPr lang="zh-CN" altLang="en-US"/>
        </a:p>
      </dgm:t>
    </dgm:pt>
    <dgm:pt modelId="{05A9CD87-74E3-4801-908B-BA811D89547F}" type="sibTrans" cxnId="{1DFBC191-4A30-4648-A897-F9BE4A32EC58}">
      <dgm:prSet/>
      <dgm:spPr/>
      <dgm:t>
        <a:bodyPr/>
        <a:lstStyle/>
        <a:p>
          <a:endParaRPr lang="zh-CN" altLang="en-US"/>
        </a:p>
      </dgm:t>
    </dgm:pt>
    <dgm:pt modelId="{B5D3ABE4-C83D-4D5C-80C6-EFCDB2611648}" type="pres">
      <dgm:prSet presAssocID="{5A873A53-64D6-4571-A958-0B7B6EA4D9EB}" presName="arrowDiagram" presStyleCnt="0">
        <dgm:presLayoutVars>
          <dgm:chMax val="5"/>
          <dgm:dir/>
          <dgm:resizeHandles val="exact"/>
        </dgm:presLayoutVars>
      </dgm:prSet>
      <dgm:spPr/>
    </dgm:pt>
    <dgm:pt modelId="{1B488A1E-B641-4B7C-879E-74C1987492CA}" type="pres">
      <dgm:prSet presAssocID="{5A873A53-64D6-4571-A958-0B7B6EA4D9EB}" presName="arrow" presStyleLbl="bgShp" presStyleIdx="0" presStyleCnt="1" custLinFactNeighborX="-1527" custLinFactNeighborY="977"/>
      <dgm:spPr/>
    </dgm:pt>
    <dgm:pt modelId="{4206C245-CE5A-4B00-B8D1-F14EF420FD1E}" type="pres">
      <dgm:prSet presAssocID="{5A873A53-64D6-4571-A958-0B7B6EA4D9EB}" presName="arrowDiagram3" presStyleCnt="0"/>
      <dgm:spPr/>
    </dgm:pt>
    <dgm:pt modelId="{94B89E45-93A7-4FA3-B95A-70BD9A3C0124}" type="pres">
      <dgm:prSet presAssocID="{CC86BBE9-C080-45E5-90B9-8D04BA0C7A91}" presName="bullet3a" presStyleLbl="node1" presStyleIdx="0" presStyleCnt="3"/>
      <dgm:spPr/>
    </dgm:pt>
    <dgm:pt modelId="{4C2A6722-167D-4982-9FC2-582952B6E97C}" type="pres">
      <dgm:prSet presAssocID="{CC86BBE9-C080-45E5-90B9-8D04BA0C7A91}" presName="textBox3a" presStyleLbl="revTx" presStyleIdx="0" presStyleCnt="3" custScaleX="108074">
        <dgm:presLayoutVars>
          <dgm:bulletEnabled val="1"/>
        </dgm:presLayoutVars>
      </dgm:prSet>
      <dgm:spPr/>
      <dgm:t>
        <a:bodyPr/>
        <a:lstStyle/>
        <a:p>
          <a:endParaRPr lang="zh-CN" altLang="en-US"/>
        </a:p>
      </dgm:t>
    </dgm:pt>
    <dgm:pt modelId="{399D9BBF-3A80-4D57-9E40-B08ADDA5F3CA}" type="pres">
      <dgm:prSet presAssocID="{9685A0AE-BC0B-4368-8600-DE5C587B8FA8}" presName="bullet3b" presStyleLbl="node1" presStyleIdx="1" presStyleCnt="3"/>
      <dgm:spPr/>
    </dgm:pt>
    <dgm:pt modelId="{FD7B87CC-8A12-4AB5-A99C-02E9A63FD8A7}" type="pres">
      <dgm:prSet presAssocID="{9685A0AE-BC0B-4368-8600-DE5C587B8FA8}" presName="textBox3b" presStyleLbl="revTx" presStyleIdx="1" presStyleCnt="3" custScaleX="119630" custScaleY="96692" custLinFactNeighborX="0" custLinFactNeighborY="4941">
        <dgm:presLayoutVars>
          <dgm:bulletEnabled val="1"/>
        </dgm:presLayoutVars>
      </dgm:prSet>
      <dgm:spPr/>
      <dgm:t>
        <a:bodyPr/>
        <a:lstStyle/>
        <a:p>
          <a:endParaRPr lang="zh-CN" altLang="en-US"/>
        </a:p>
      </dgm:t>
    </dgm:pt>
    <dgm:pt modelId="{94026601-7DFF-47F4-9A5F-ABFE3841AF98}" type="pres">
      <dgm:prSet presAssocID="{A66BBFAA-5E31-4ADC-B0D2-BDD258B7055A}" presName="bullet3c" presStyleLbl="node1" presStyleIdx="2" presStyleCnt="3"/>
      <dgm:spPr/>
    </dgm:pt>
    <dgm:pt modelId="{D0831E35-5EB2-4EFC-A3F6-8D344FF5F27F}" type="pres">
      <dgm:prSet presAssocID="{A66BBFAA-5E31-4ADC-B0D2-BDD258B7055A}" presName="textBox3c" presStyleLbl="revTx" presStyleIdx="2" presStyleCnt="3" custScaleX="116301" custScaleY="91226">
        <dgm:presLayoutVars>
          <dgm:bulletEnabled val="1"/>
        </dgm:presLayoutVars>
      </dgm:prSet>
      <dgm:spPr/>
      <dgm:t>
        <a:bodyPr/>
        <a:lstStyle/>
        <a:p>
          <a:endParaRPr lang="zh-CN" altLang="en-US"/>
        </a:p>
      </dgm:t>
    </dgm:pt>
  </dgm:ptLst>
  <dgm:cxnLst>
    <dgm:cxn modelId="{F45E4884-D9D5-4B2C-8353-7AD66FDBF563}" type="presOf" srcId="{9685A0AE-BC0B-4368-8600-DE5C587B8FA8}" destId="{FD7B87CC-8A12-4AB5-A99C-02E9A63FD8A7}" srcOrd="0" destOrd="0" presId="urn:microsoft.com/office/officeart/2005/8/layout/arrow2"/>
    <dgm:cxn modelId="{6CFD79CF-3B41-4CDD-8E0F-C21530069BBB}" srcId="{5A873A53-64D6-4571-A958-0B7B6EA4D9EB}" destId="{CC86BBE9-C080-45E5-90B9-8D04BA0C7A91}" srcOrd="0" destOrd="0" parTransId="{F1A4BFDA-0959-4D76-926F-6260C2831429}" sibTransId="{A7274AD4-0A22-4E67-9E1D-735E40BD8D6F}"/>
    <dgm:cxn modelId="{95FACC90-1C1D-46FE-A876-96680E3E1B24}" type="presOf" srcId="{CC86BBE9-C080-45E5-90B9-8D04BA0C7A91}" destId="{4C2A6722-167D-4982-9FC2-582952B6E97C}" srcOrd="0" destOrd="0" presId="urn:microsoft.com/office/officeart/2005/8/layout/arrow2"/>
    <dgm:cxn modelId="{1DFBC191-4A30-4648-A897-F9BE4A32EC58}" srcId="{5A873A53-64D6-4571-A958-0B7B6EA4D9EB}" destId="{A66BBFAA-5E31-4ADC-B0D2-BDD258B7055A}" srcOrd="2" destOrd="0" parTransId="{522993DF-4D71-4F2C-860A-E682109D1BAB}" sibTransId="{05A9CD87-74E3-4801-908B-BA811D89547F}"/>
    <dgm:cxn modelId="{18E6E6F7-B961-4F10-B27E-A26528972A05}" srcId="{5A873A53-64D6-4571-A958-0B7B6EA4D9EB}" destId="{9685A0AE-BC0B-4368-8600-DE5C587B8FA8}" srcOrd="1" destOrd="0" parTransId="{5BD8007A-7D97-4252-8039-1512DFD0C802}" sibTransId="{5073346F-3213-4F44-8769-161D376001F9}"/>
    <dgm:cxn modelId="{D6B507E6-4083-4670-B7A0-3E2ADA555B9B}" type="presOf" srcId="{A66BBFAA-5E31-4ADC-B0D2-BDD258B7055A}" destId="{D0831E35-5EB2-4EFC-A3F6-8D344FF5F27F}" srcOrd="0" destOrd="0" presId="urn:microsoft.com/office/officeart/2005/8/layout/arrow2"/>
    <dgm:cxn modelId="{FDB229B7-C615-4FDD-8E41-A6D8D97542FF}" type="presOf" srcId="{5A873A53-64D6-4571-A958-0B7B6EA4D9EB}" destId="{B5D3ABE4-C83D-4D5C-80C6-EFCDB2611648}" srcOrd="0" destOrd="0" presId="urn:microsoft.com/office/officeart/2005/8/layout/arrow2"/>
    <dgm:cxn modelId="{22B648C9-D0EC-47F7-BA68-6362193DB32D}" type="presParOf" srcId="{B5D3ABE4-C83D-4D5C-80C6-EFCDB2611648}" destId="{1B488A1E-B641-4B7C-879E-74C1987492CA}" srcOrd="0" destOrd="0" presId="urn:microsoft.com/office/officeart/2005/8/layout/arrow2"/>
    <dgm:cxn modelId="{14A50133-15E2-40A8-A273-08C2D421ED48}" type="presParOf" srcId="{B5D3ABE4-C83D-4D5C-80C6-EFCDB2611648}" destId="{4206C245-CE5A-4B00-B8D1-F14EF420FD1E}" srcOrd="1" destOrd="0" presId="urn:microsoft.com/office/officeart/2005/8/layout/arrow2"/>
    <dgm:cxn modelId="{46F21049-49EC-4C92-97F6-79157CE8AEED}" type="presParOf" srcId="{4206C245-CE5A-4B00-B8D1-F14EF420FD1E}" destId="{94B89E45-93A7-4FA3-B95A-70BD9A3C0124}" srcOrd="0" destOrd="0" presId="urn:microsoft.com/office/officeart/2005/8/layout/arrow2"/>
    <dgm:cxn modelId="{1BB40A4C-B05C-478E-89E1-9396582A7102}" type="presParOf" srcId="{4206C245-CE5A-4B00-B8D1-F14EF420FD1E}" destId="{4C2A6722-167D-4982-9FC2-582952B6E97C}" srcOrd="1" destOrd="0" presId="urn:microsoft.com/office/officeart/2005/8/layout/arrow2"/>
    <dgm:cxn modelId="{5D5817C1-2DAA-4940-B1C0-03A1B5006E1C}" type="presParOf" srcId="{4206C245-CE5A-4B00-B8D1-F14EF420FD1E}" destId="{399D9BBF-3A80-4D57-9E40-B08ADDA5F3CA}" srcOrd="2" destOrd="0" presId="urn:microsoft.com/office/officeart/2005/8/layout/arrow2"/>
    <dgm:cxn modelId="{DB6C0861-3025-41F0-AEAD-EB60847E1E3B}" type="presParOf" srcId="{4206C245-CE5A-4B00-B8D1-F14EF420FD1E}" destId="{FD7B87CC-8A12-4AB5-A99C-02E9A63FD8A7}" srcOrd="3" destOrd="0" presId="urn:microsoft.com/office/officeart/2005/8/layout/arrow2"/>
    <dgm:cxn modelId="{17BDBA0D-D692-4143-ADB3-5D6B58324F76}" type="presParOf" srcId="{4206C245-CE5A-4B00-B8D1-F14EF420FD1E}" destId="{94026601-7DFF-47F4-9A5F-ABFE3841AF98}" srcOrd="4" destOrd="0" presId="urn:microsoft.com/office/officeart/2005/8/layout/arrow2"/>
    <dgm:cxn modelId="{7C8BEC0D-AE92-4115-A0EB-5B252FD88D22}" type="presParOf" srcId="{4206C245-CE5A-4B00-B8D1-F14EF420FD1E}" destId="{D0831E35-5EB2-4EFC-A3F6-8D344FF5F27F}"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873A53-64D6-4571-A958-0B7B6EA4D9EB}" type="doc">
      <dgm:prSet loTypeId="urn:microsoft.com/office/officeart/2005/8/layout/arrow2" loCatId="process" qsTypeId="urn:microsoft.com/office/officeart/2005/8/quickstyle/simple1" qsCatId="simple" csTypeId="urn:microsoft.com/office/officeart/2005/8/colors/accent1_2" csCatId="accent1" phldr="1"/>
      <dgm:spPr/>
    </dgm:pt>
    <dgm:pt modelId="{CC86BBE9-C080-45E5-90B9-8D04BA0C7A91}">
      <dgm:prSet phldrT="[文本]" custT="1"/>
      <dgm:spPr/>
      <dgm:t>
        <a:bodyPr/>
        <a:lstStyle/>
        <a:p>
          <a:r>
            <a:rPr lang="zh-CN" altLang="en-US" sz="3200" dirty="0">
              <a:latin typeface="楷体" panose="02010609060101010101" pitchFamily="49" charset="-122"/>
              <a:ea typeface="楷体" panose="02010609060101010101" pitchFamily="49" charset="-122"/>
            </a:rPr>
            <a:t>教师观察</a:t>
          </a:r>
        </a:p>
      </dgm:t>
    </dgm:pt>
    <dgm:pt modelId="{F1A4BFDA-0959-4D76-926F-6260C2831429}" type="parTrans" cxnId="{6CFD79CF-3B41-4CDD-8E0F-C21530069BBB}">
      <dgm:prSet/>
      <dgm:spPr/>
      <dgm:t>
        <a:bodyPr/>
        <a:lstStyle/>
        <a:p>
          <a:endParaRPr lang="zh-CN" altLang="en-US"/>
        </a:p>
      </dgm:t>
    </dgm:pt>
    <dgm:pt modelId="{A7274AD4-0A22-4E67-9E1D-735E40BD8D6F}" type="sibTrans" cxnId="{6CFD79CF-3B41-4CDD-8E0F-C21530069BBB}">
      <dgm:prSet/>
      <dgm:spPr/>
      <dgm:t>
        <a:bodyPr/>
        <a:lstStyle/>
        <a:p>
          <a:endParaRPr lang="zh-CN" altLang="en-US"/>
        </a:p>
      </dgm:t>
    </dgm:pt>
    <dgm:pt modelId="{9685A0AE-BC0B-4368-8600-DE5C587B8FA8}">
      <dgm:prSet phldrT="[文本]" custT="1"/>
      <dgm:spPr/>
      <dgm:t>
        <a:bodyPr/>
        <a:lstStyle/>
        <a:p>
          <a:r>
            <a:rPr lang="zh-CN" altLang="en-US" sz="3200" dirty="0">
              <a:latin typeface="楷体" panose="02010609060101010101" pitchFamily="49" charset="-122"/>
              <a:ea typeface="楷体" panose="02010609060101010101" pitchFamily="49" charset="-122"/>
            </a:rPr>
            <a:t>理解幼儿</a:t>
          </a:r>
        </a:p>
      </dgm:t>
    </dgm:pt>
    <dgm:pt modelId="{5BD8007A-7D97-4252-8039-1512DFD0C802}" type="parTrans" cxnId="{18E6E6F7-B961-4F10-B27E-A26528972A05}">
      <dgm:prSet/>
      <dgm:spPr/>
      <dgm:t>
        <a:bodyPr/>
        <a:lstStyle/>
        <a:p>
          <a:endParaRPr lang="zh-CN" altLang="en-US"/>
        </a:p>
      </dgm:t>
    </dgm:pt>
    <dgm:pt modelId="{5073346F-3213-4F44-8769-161D376001F9}" type="sibTrans" cxnId="{18E6E6F7-B961-4F10-B27E-A26528972A05}">
      <dgm:prSet/>
      <dgm:spPr/>
      <dgm:t>
        <a:bodyPr/>
        <a:lstStyle/>
        <a:p>
          <a:endParaRPr lang="zh-CN" altLang="en-US"/>
        </a:p>
      </dgm:t>
    </dgm:pt>
    <dgm:pt modelId="{A66BBFAA-5E31-4ADC-B0D2-BDD258B7055A}">
      <dgm:prSet phldrT="[文本]" custT="1"/>
      <dgm:spPr/>
      <dgm:t>
        <a:bodyPr/>
        <a:lstStyle/>
        <a:p>
          <a:r>
            <a:rPr lang="zh-CN" altLang="en-US" sz="3200" dirty="0">
              <a:latin typeface="楷体" panose="02010609060101010101" pitchFamily="49" charset="-122"/>
              <a:ea typeface="楷体" panose="02010609060101010101" pitchFamily="49" charset="-122"/>
            </a:rPr>
            <a:t>支持游戏</a:t>
          </a:r>
        </a:p>
      </dgm:t>
    </dgm:pt>
    <dgm:pt modelId="{522993DF-4D71-4F2C-860A-E682109D1BAB}" type="parTrans" cxnId="{1DFBC191-4A30-4648-A897-F9BE4A32EC58}">
      <dgm:prSet/>
      <dgm:spPr/>
      <dgm:t>
        <a:bodyPr/>
        <a:lstStyle/>
        <a:p>
          <a:endParaRPr lang="zh-CN" altLang="en-US"/>
        </a:p>
      </dgm:t>
    </dgm:pt>
    <dgm:pt modelId="{05A9CD87-74E3-4801-908B-BA811D89547F}" type="sibTrans" cxnId="{1DFBC191-4A30-4648-A897-F9BE4A32EC58}">
      <dgm:prSet/>
      <dgm:spPr/>
      <dgm:t>
        <a:bodyPr/>
        <a:lstStyle/>
        <a:p>
          <a:endParaRPr lang="zh-CN" altLang="en-US"/>
        </a:p>
      </dgm:t>
    </dgm:pt>
    <dgm:pt modelId="{B5D3ABE4-C83D-4D5C-80C6-EFCDB2611648}" type="pres">
      <dgm:prSet presAssocID="{5A873A53-64D6-4571-A958-0B7B6EA4D9EB}" presName="arrowDiagram" presStyleCnt="0">
        <dgm:presLayoutVars>
          <dgm:chMax val="5"/>
          <dgm:dir/>
          <dgm:resizeHandles val="exact"/>
        </dgm:presLayoutVars>
      </dgm:prSet>
      <dgm:spPr/>
    </dgm:pt>
    <dgm:pt modelId="{1B488A1E-B641-4B7C-879E-74C1987492CA}" type="pres">
      <dgm:prSet presAssocID="{5A873A53-64D6-4571-A958-0B7B6EA4D9EB}" presName="arrow" presStyleLbl="bgShp" presStyleIdx="0" presStyleCnt="1"/>
      <dgm:spPr/>
    </dgm:pt>
    <dgm:pt modelId="{4206C245-CE5A-4B00-B8D1-F14EF420FD1E}" type="pres">
      <dgm:prSet presAssocID="{5A873A53-64D6-4571-A958-0B7B6EA4D9EB}" presName="arrowDiagram3" presStyleCnt="0"/>
      <dgm:spPr/>
    </dgm:pt>
    <dgm:pt modelId="{94B89E45-93A7-4FA3-B95A-70BD9A3C0124}" type="pres">
      <dgm:prSet presAssocID="{CC86BBE9-C080-45E5-90B9-8D04BA0C7A91}" presName="bullet3a" presStyleLbl="node1" presStyleIdx="0" presStyleCnt="3"/>
      <dgm:spPr/>
    </dgm:pt>
    <dgm:pt modelId="{4C2A6722-167D-4982-9FC2-582952B6E97C}" type="pres">
      <dgm:prSet presAssocID="{CC86BBE9-C080-45E5-90B9-8D04BA0C7A91}" presName="textBox3a" presStyleLbl="revTx" presStyleIdx="0" presStyleCnt="3" custScaleX="108074">
        <dgm:presLayoutVars>
          <dgm:bulletEnabled val="1"/>
        </dgm:presLayoutVars>
      </dgm:prSet>
      <dgm:spPr/>
      <dgm:t>
        <a:bodyPr/>
        <a:lstStyle/>
        <a:p>
          <a:endParaRPr lang="zh-CN" altLang="en-US"/>
        </a:p>
      </dgm:t>
    </dgm:pt>
    <dgm:pt modelId="{399D9BBF-3A80-4D57-9E40-B08ADDA5F3CA}" type="pres">
      <dgm:prSet presAssocID="{9685A0AE-BC0B-4368-8600-DE5C587B8FA8}" presName="bullet3b" presStyleLbl="node1" presStyleIdx="1" presStyleCnt="3"/>
      <dgm:spPr/>
    </dgm:pt>
    <dgm:pt modelId="{FD7B87CC-8A12-4AB5-A99C-02E9A63FD8A7}" type="pres">
      <dgm:prSet presAssocID="{9685A0AE-BC0B-4368-8600-DE5C587B8FA8}" presName="textBox3b" presStyleLbl="revTx" presStyleIdx="1" presStyleCnt="3" custScaleX="119630" custScaleY="96692" custLinFactNeighborX="0" custLinFactNeighborY="4941">
        <dgm:presLayoutVars>
          <dgm:bulletEnabled val="1"/>
        </dgm:presLayoutVars>
      </dgm:prSet>
      <dgm:spPr/>
      <dgm:t>
        <a:bodyPr/>
        <a:lstStyle/>
        <a:p>
          <a:endParaRPr lang="zh-CN" altLang="en-US"/>
        </a:p>
      </dgm:t>
    </dgm:pt>
    <dgm:pt modelId="{94026601-7DFF-47F4-9A5F-ABFE3841AF98}" type="pres">
      <dgm:prSet presAssocID="{A66BBFAA-5E31-4ADC-B0D2-BDD258B7055A}" presName="bullet3c" presStyleLbl="node1" presStyleIdx="2" presStyleCnt="3"/>
      <dgm:spPr/>
    </dgm:pt>
    <dgm:pt modelId="{D0831E35-5EB2-4EFC-A3F6-8D344FF5F27F}" type="pres">
      <dgm:prSet presAssocID="{A66BBFAA-5E31-4ADC-B0D2-BDD258B7055A}" presName="textBox3c" presStyleLbl="revTx" presStyleIdx="2" presStyleCnt="3" custScaleX="116301" custScaleY="91226">
        <dgm:presLayoutVars>
          <dgm:bulletEnabled val="1"/>
        </dgm:presLayoutVars>
      </dgm:prSet>
      <dgm:spPr/>
      <dgm:t>
        <a:bodyPr/>
        <a:lstStyle/>
        <a:p>
          <a:endParaRPr lang="zh-CN" altLang="en-US"/>
        </a:p>
      </dgm:t>
    </dgm:pt>
  </dgm:ptLst>
  <dgm:cxnLst>
    <dgm:cxn modelId="{F45E4884-D9D5-4B2C-8353-7AD66FDBF563}" type="presOf" srcId="{9685A0AE-BC0B-4368-8600-DE5C587B8FA8}" destId="{FD7B87CC-8A12-4AB5-A99C-02E9A63FD8A7}" srcOrd="0" destOrd="0" presId="urn:microsoft.com/office/officeart/2005/8/layout/arrow2"/>
    <dgm:cxn modelId="{6CFD79CF-3B41-4CDD-8E0F-C21530069BBB}" srcId="{5A873A53-64D6-4571-A958-0B7B6EA4D9EB}" destId="{CC86BBE9-C080-45E5-90B9-8D04BA0C7A91}" srcOrd="0" destOrd="0" parTransId="{F1A4BFDA-0959-4D76-926F-6260C2831429}" sibTransId="{A7274AD4-0A22-4E67-9E1D-735E40BD8D6F}"/>
    <dgm:cxn modelId="{95FACC90-1C1D-46FE-A876-96680E3E1B24}" type="presOf" srcId="{CC86BBE9-C080-45E5-90B9-8D04BA0C7A91}" destId="{4C2A6722-167D-4982-9FC2-582952B6E97C}" srcOrd="0" destOrd="0" presId="urn:microsoft.com/office/officeart/2005/8/layout/arrow2"/>
    <dgm:cxn modelId="{1DFBC191-4A30-4648-A897-F9BE4A32EC58}" srcId="{5A873A53-64D6-4571-A958-0B7B6EA4D9EB}" destId="{A66BBFAA-5E31-4ADC-B0D2-BDD258B7055A}" srcOrd="2" destOrd="0" parTransId="{522993DF-4D71-4F2C-860A-E682109D1BAB}" sibTransId="{05A9CD87-74E3-4801-908B-BA811D89547F}"/>
    <dgm:cxn modelId="{18E6E6F7-B961-4F10-B27E-A26528972A05}" srcId="{5A873A53-64D6-4571-A958-0B7B6EA4D9EB}" destId="{9685A0AE-BC0B-4368-8600-DE5C587B8FA8}" srcOrd="1" destOrd="0" parTransId="{5BD8007A-7D97-4252-8039-1512DFD0C802}" sibTransId="{5073346F-3213-4F44-8769-161D376001F9}"/>
    <dgm:cxn modelId="{D6B507E6-4083-4670-B7A0-3E2ADA555B9B}" type="presOf" srcId="{A66BBFAA-5E31-4ADC-B0D2-BDD258B7055A}" destId="{D0831E35-5EB2-4EFC-A3F6-8D344FF5F27F}" srcOrd="0" destOrd="0" presId="urn:microsoft.com/office/officeart/2005/8/layout/arrow2"/>
    <dgm:cxn modelId="{FDB229B7-C615-4FDD-8E41-A6D8D97542FF}" type="presOf" srcId="{5A873A53-64D6-4571-A958-0B7B6EA4D9EB}" destId="{B5D3ABE4-C83D-4D5C-80C6-EFCDB2611648}" srcOrd="0" destOrd="0" presId="urn:microsoft.com/office/officeart/2005/8/layout/arrow2"/>
    <dgm:cxn modelId="{22B648C9-D0EC-47F7-BA68-6362193DB32D}" type="presParOf" srcId="{B5D3ABE4-C83D-4D5C-80C6-EFCDB2611648}" destId="{1B488A1E-B641-4B7C-879E-74C1987492CA}" srcOrd="0" destOrd="0" presId="urn:microsoft.com/office/officeart/2005/8/layout/arrow2"/>
    <dgm:cxn modelId="{14A50133-15E2-40A8-A273-08C2D421ED48}" type="presParOf" srcId="{B5D3ABE4-C83D-4D5C-80C6-EFCDB2611648}" destId="{4206C245-CE5A-4B00-B8D1-F14EF420FD1E}" srcOrd="1" destOrd="0" presId="urn:microsoft.com/office/officeart/2005/8/layout/arrow2"/>
    <dgm:cxn modelId="{46F21049-49EC-4C92-97F6-79157CE8AEED}" type="presParOf" srcId="{4206C245-CE5A-4B00-B8D1-F14EF420FD1E}" destId="{94B89E45-93A7-4FA3-B95A-70BD9A3C0124}" srcOrd="0" destOrd="0" presId="urn:microsoft.com/office/officeart/2005/8/layout/arrow2"/>
    <dgm:cxn modelId="{1BB40A4C-B05C-478E-89E1-9396582A7102}" type="presParOf" srcId="{4206C245-CE5A-4B00-B8D1-F14EF420FD1E}" destId="{4C2A6722-167D-4982-9FC2-582952B6E97C}" srcOrd="1" destOrd="0" presId="urn:microsoft.com/office/officeart/2005/8/layout/arrow2"/>
    <dgm:cxn modelId="{5D5817C1-2DAA-4940-B1C0-03A1B5006E1C}" type="presParOf" srcId="{4206C245-CE5A-4B00-B8D1-F14EF420FD1E}" destId="{399D9BBF-3A80-4D57-9E40-B08ADDA5F3CA}" srcOrd="2" destOrd="0" presId="urn:microsoft.com/office/officeart/2005/8/layout/arrow2"/>
    <dgm:cxn modelId="{DB6C0861-3025-41F0-AEAD-EB60847E1E3B}" type="presParOf" srcId="{4206C245-CE5A-4B00-B8D1-F14EF420FD1E}" destId="{FD7B87CC-8A12-4AB5-A99C-02E9A63FD8A7}" srcOrd="3" destOrd="0" presId="urn:microsoft.com/office/officeart/2005/8/layout/arrow2"/>
    <dgm:cxn modelId="{17BDBA0D-D692-4143-ADB3-5D6B58324F76}" type="presParOf" srcId="{4206C245-CE5A-4B00-B8D1-F14EF420FD1E}" destId="{94026601-7DFF-47F4-9A5F-ABFE3841AF98}" srcOrd="4" destOrd="0" presId="urn:microsoft.com/office/officeart/2005/8/layout/arrow2"/>
    <dgm:cxn modelId="{7C8BEC0D-AE92-4115-A0EB-5B252FD88D22}" type="presParOf" srcId="{4206C245-CE5A-4B00-B8D1-F14EF420FD1E}" destId="{D0831E35-5EB2-4EFC-A3F6-8D344FF5F27F}" srcOrd="5" destOrd="0" presId="urn:microsoft.com/office/officeart/2005/8/layout/arrow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C94862-A1CA-44CE-86BF-20D38558333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2549A7F6-4D32-4178-8AE0-1A1528D43B39}">
      <dgm:prSet phldrT="[文本]" custT="1"/>
      <dgm:spPr/>
      <dgm:t>
        <a:bodyPr/>
        <a:lstStyle/>
        <a:p>
          <a:r>
            <a:rPr lang="zh-CN" altLang="en-US" sz="3000" b="1" dirty="0">
              <a:latin typeface="华文楷体" panose="02010600040101010101" pitchFamily="2" charset="-122"/>
              <a:ea typeface="华文楷体" panose="02010600040101010101" pitchFamily="2" charset="-122"/>
            </a:rPr>
            <a:t>检验支持</a:t>
          </a:r>
        </a:p>
      </dgm:t>
    </dgm:pt>
    <dgm:pt modelId="{418B3878-CF68-4FE0-AA25-03A1C3E168DC}" type="parTrans" cxnId="{4C9DCC89-0D19-4EAB-8D28-944D7A6E535C}">
      <dgm:prSet/>
      <dgm:spPr/>
      <dgm:t>
        <a:bodyPr/>
        <a:lstStyle/>
        <a:p>
          <a:endParaRPr lang="zh-CN" altLang="en-US"/>
        </a:p>
      </dgm:t>
    </dgm:pt>
    <dgm:pt modelId="{70F92CDD-BC62-4F7D-A4FA-62707716AC5E}" type="sibTrans" cxnId="{4C9DCC89-0D19-4EAB-8D28-944D7A6E535C}">
      <dgm:prSet/>
      <dgm:spPr/>
      <dgm:t>
        <a:bodyPr/>
        <a:lstStyle/>
        <a:p>
          <a:endParaRPr lang="zh-CN" altLang="en-US"/>
        </a:p>
      </dgm:t>
    </dgm:pt>
    <dgm:pt modelId="{460E1B2E-5C2A-40D9-BD2F-5A3C06191FB6}">
      <dgm:prSet phldrT="[文本]"/>
      <dgm:spPr/>
      <dgm:t>
        <a:bodyPr/>
        <a:lstStyle/>
        <a:p>
          <a:r>
            <a:rPr lang="zh-CN" altLang="en-US" b="1" dirty="0">
              <a:latin typeface="华文楷体" panose="02010600040101010101" pitchFamily="2" charset="-122"/>
              <a:ea typeface="华文楷体" panose="02010600040101010101" pitchFamily="2" charset="-122"/>
            </a:rPr>
            <a:t>是否尊重了孩子主体意愿</a:t>
          </a:r>
          <a:endParaRPr lang="zh-CN" altLang="en-US" dirty="0">
            <a:latin typeface="华文楷体" panose="02010600040101010101" pitchFamily="2" charset="-122"/>
            <a:ea typeface="华文楷体" panose="02010600040101010101" pitchFamily="2" charset="-122"/>
          </a:endParaRPr>
        </a:p>
      </dgm:t>
    </dgm:pt>
    <dgm:pt modelId="{FE37CA6E-6C17-4830-B30D-BC772DC6CBF1}" type="parTrans" cxnId="{36B52A58-5DD0-4886-88BB-79BFB397990B}">
      <dgm:prSet/>
      <dgm:spPr/>
      <dgm:t>
        <a:bodyPr/>
        <a:lstStyle/>
        <a:p>
          <a:endParaRPr lang="zh-CN" altLang="en-US"/>
        </a:p>
      </dgm:t>
    </dgm:pt>
    <dgm:pt modelId="{7146ED3C-90FB-448B-A995-945FA5011482}" type="sibTrans" cxnId="{36B52A58-5DD0-4886-88BB-79BFB397990B}">
      <dgm:prSet/>
      <dgm:spPr/>
      <dgm:t>
        <a:bodyPr/>
        <a:lstStyle/>
        <a:p>
          <a:endParaRPr lang="zh-CN" altLang="en-US"/>
        </a:p>
      </dgm:t>
    </dgm:pt>
    <dgm:pt modelId="{AD6E2721-3159-4A52-B367-CB3F5EE30680}">
      <dgm:prSet phldrT="[文本]"/>
      <dgm:spPr/>
      <dgm:t>
        <a:bodyPr/>
        <a:lstStyle/>
        <a:p>
          <a:r>
            <a:rPr lang="zh-CN" altLang="en-US" b="1" dirty="0">
              <a:latin typeface="华文楷体" panose="02010600040101010101" pitchFamily="2" charset="-122"/>
              <a:ea typeface="华文楷体" panose="02010600040101010101" pitchFamily="2" charset="-122"/>
            </a:rPr>
            <a:t>是否</a:t>
          </a:r>
          <a:r>
            <a:rPr lang="zh-CN" b="1" dirty="0">
              <a:latin typeface="华文楷体" panose="02010600040101010101" pitchFamily="2" charset="-122"/>
              <a:ea typeface="华文楷体" panose="02010600040101010101" pitchFamily="2" charset="-122"/>
            </a:rPr>
            <a:t>得到了孩子积极响应</a:t>
          </a:r>
          <a:endParaRPr lang="zh-CN" altLang="en-US" dirty="0">
            <a:latin typeface="华文楷体" panose="02010600040101010101" pitchFamily="2" charset="-122"/>
            <a:ea typeface="华文楷体" panose="02010600040101010101" pitchFamily="2" charset="-122"/>
          </a:endParaRPr>
        </a:p>
      </dgm:t>
    </dgm:pt>
    <dgm:pt modelId="{0ED5F90F-0D84-46E7-A68C-E9AFD41A7217}" type="parTrans" cxnId="{8D28D3AA-7027-4D73-B1DC-E126AFFBD971}">
      <dgm:prSet/>
      <dgm:spPr/>
      <dgm:t>
        <a:bodyPr/>
        <a:lstStyle/>
        <a:p>
          <a:endParaRPr lang="zh-CN" altLang="en-US"/>
        </a:p>
      </dgm:t>
    </dgm:pt>
    <dgm:pt modelId="{240491E7-E7EF-4B95-8712-7AE8BF7CC4D0}" type="sibTrans" cxnId="{8D28D3AA-7027-4D73-B1DC-E126AFFBD971}">
      <dgm:prSet/>
      <dgm:spPr/>
      <dgm:t>
        <a:bodyPr/>
        <a:lstStyle/>
        <a:p>
          <a:endParaRPr lang="zh-CN" altLang="en-US"/>
        </a:p>
      </dgm:t>
    </dgm:pt>
    <dgm:pt modelId="{0C509A96-276F-4F67-95DB-3A0A1773B332}">
      <dgm:prSet phldrT="[文本]"/>
      <dgm:spPr/>
      <dgm:t>
        <a:bodyPr/>
        <a:lstStyle/>
        <a:p>
          <a:r>
            <a:rPr lang="zh-CN" altLang="en-US" b="1" dirty="0">
              <a:latin typeface="华文楷体" panose="02010600040101010101" pitchFamily="2" charset="-122"/>
              <a:ea typeface="华文楷体" panose="02010600040101010101" pitchFamily="2" charset="-122"/>
            </a:rPr>
            <a:t>是否支持孩子获得有益经验</a:t>
          </a:r>
          <a:endParaRPr lang="zh-CN" altLang="en-US" dirty="0">
            <a:latin typeface="华文楷体" panose="02010600040101010101" pitchFamily="2" charset="-122"/>
            <a:ea typeface="华文楷体" panose="02010600040101010101" pitchFamily="2" charset="-122"/>
          </a:endParaRPr>
        </a:p>
      </dgm:t>
    </dgm:pt>
    <dgm:pt modelId="{382844F8-F2A7-41D4-A3BA-7DCF75FC4736}" type="parTrans" cxnId="{491478CA-B525-4109-92B0-012793CE87D3}">
      <dgm:prSet/>
      <dgm:spPr/>
      <dgm:t>
        <a:bodyPr/>
        <a:lstStyle/>
        <a:p>
          <a:endParaRPr lang="zh-CN" altLang="en-US"/>
        </a:p>
      </dgm:t>
    </dgm:pt>
    <dgm:pt modelId="{22924B20-580E-4119-9049-089917F6E4E7}" type="sibTrans" cxnId="{491478CA-B525-4109-92B0-012793CE87D3}">
      <dgm:prSet/>
      <dgm:spPr/>
      <dgm:t>
        <a:bodyPr/>
        <a:lstStyle/>
        <a:p>
          <a:endParaRPr lang="zh-CN" altLang="en-US"/>
        </a:p>
      </dgm:t>
    </dgm:pt>
    <dgm:pt modelId="{0E0BC4C5-ACBB-4CC0-BDA5-D729FD9C2AF6}" type="pres">
      <dgm:prSet presAssocID="{CDC94862-A1CA-44CE-86BF-20D385583338}" presName="cycle" presStyleCnt="0">
        <dgm:presLayoutVars>
          <dgm:chMax val="1"/>
          <dgm:dir/>
          <dgm:animLvl val="ctr"/>
          <dgm:resizeHandles val="exact"/>
        </dgm:presLayoutVars>
      </dgm:prSet>
      <dgm:spPr/>
      <dgm:t>
        <a:bodyPr/>
        <a:lstStyle/>
        <a:p>
          <a:endParaRPr lang="zh-CN" altLang="en-US"/>
        </a:p>
      </dgm:t>
    </dgm:pt>
    <dgm:pt modelId="{ACBA6FE8-4DDA-4F65-A1B2-E963A948B279}" type="pres">
      <dgm:prSet presAssocID="{2549A7F6-4D32-4178-8AE0-1A1528D43B39}" presName="centerShape" presStyleLbl="node0" presStyleIdx="0" presStyleCnt="1" custScaleX="75595" custScaleY="71526" custLinFactNeighborX="-786" custLinFactNeighborY="-1332"/>
      <dgm:spPr/>
      <dgm:t>
        <a:bodyPr/>
        <a:lstStyle/>
        <a:p>
          <a:endParaRPr lang="zh-CN" altLang="en-US"/>
        </a:p>
      </dgm:t>
    </dgm:pt>
    <dgm:pt modelId="{B977620A-567B-4754-A409-10FA9AF3C8CB}" type="pres">
      <dgm:prSet presAssocID="{FE37CA6E-6C17-4830-B30D-BC772DC6CBF1}" presName="parTrans" presStyleLbl="bgSibTrans2D1" presStyleIdx="0" presStyleCnt="3"/>
      <dgm:spPr/>
      <dgm:t>
        <a:bodyPr/>
        <a:lstStyle/>
        <a:p>
          <a:endParaRPr lang="zh-CN" altLang="en-US"/>
        </a:p>
      </dgm:t>
    </dgm:pt>
    <dgm:pt modelId="{FB3B13A3-49D1-4C2A-9555-9EC54FBD2A68}" type="pres">
      <dgm:prSet presAssocID="{460E1B2E-5C2A-40D9-BD2F-5A3C06191FB6}" presName="node" presStyleLbl="node1" presStyleIdx="0" presStyleCnt="3" custScaleX="128352" custRadScaleRad="121254" custRadScaleInc="-8135">
        <dgm:presLayoutVars>
          <dgm:bulletEnabled val="1"/>
        </dgm:presLayoutVars>
      </dgm:prSet>
      <dgm:spPr/>
      <dgm:t>
        <a:bodyPr/>
        <a:lstStyle/>
        <a:p>
          <a:endParaRPr lang="zh-CN" altLang="en-US"/>
        </a:p>
      </dgm:t>
    </dgm:pt>
    <dgm:pt modelId="{7A416BE1-D4E7-4F2C-921A-D6FB3049513E}" type="pres">
      <dgm:prSet presAssocID="{0ED5F90F-0D84-46E7-A68C-E9AFD41A7217}" presName="parTrans" presStyleLbl="bgSibTrans2D1" presStyleIdx="1" presStyleCnt="3"/>
      <dgm:spPr/>
      <dgm:t>
        <a:bodyPr/>
        <a:lstStyle/>
        <a:p>
          <a:endParaRPr lang="zh-CN" altLang="en-US"/>
        </a:p>
      </dgm:t>
    </dgm:pt>
    <dgm:pt modelId="{E72E7985-8F82-4C00-A998-B23F11B90376}" type="pres">
      <dgm:prSet presAssocID="{AD6E2721-3159-4A52-B367-CB3F5EE30680}" presName="node" presStyleLbl="node1" presStyleIdx="1" presStyleCnt="3" custScaleX="127345">
        <dgm:presLayoutVars>
          <dgm:bulletEnabled val="1"/>
        </dgm:presLayoutVars>
      </dgm:prSet>
      <dgm:spPr/>
      <dgm:t>
        <a:bodyPr/>
        <a:lstStyle/>
        <a:p>
          <a:endParaRPr lang="zh-CN" altLang="en-US"/>
        </a:p>
      </dgm:t>
    </dgm:pt>
    <dgm:pt modelId="{2D62A940-0D8A-4C31-8D20-04A0551CAB46}" type="pres">
      <dgm:prSet presAssocID="{382844F8-F2A7-41D4-A3BA-7DCF75FC4736}" presName="parTrans" presStyleLbl="bgSibTrans2D1" presStyleIdx="2" presStyleCnt="3" custLinFactNeighborX="-4041" custLinFactNeighborY="-6104"/>
      <dgm:spPr/>
      <dgm:t>
        <a:bodyPr/>
        <a:lstStyle/>
        <a:p>
          <a:endParaRPr lang="zh-CN" altLang="en-US"/>
        </a:p>
      </dgm:t>
    </dgm:pt>
    <dgm:pt modelId="{0C0C5965-CE46-4285-BF1A-AB0D308FB9D6}" type="pres">
      <dgm:prSet presAssocID="{0C509A96-276F-4F67-95DB-3A0A1773B332}" presName="node" presStyleLbl="node1" presStyleIdx="2" presStyleCnt="3" custScaleX="127242" custRadScaleRad="122944" custRadScaleInc="8895">
        <dgm:presLayoutVars>
          <dgm:bulletEnabled val="1"/>
        </dgm:presLayoutVars>
      </dgm:prSet>
      <dgm:spPr/>
      <dgm:t>
        <a:bodyPr/>
        <a:lstStyle/>
        <a:p>
          <a:endParaRPr lang="zh-CN" altLang="en-US"/>
        </a:p>
      </dgm:t>
    </dgm:pt>
  </dgm:ptLst>
  <dgm:cxnLst>
    <dgm:cxn modelId="{8D28D3AA-7027-4D73-B1DC-E126AFFBD971}" srcId="{2549A7F6-4D32-4178-8AE0-1A1528D43B39}" destId="{AD6E2721-3159-4A52-B367-CB3F5EE30680}" srcOrd="1" destOrd="0" parTransId="{0ED5F90F-0D84-46E7-A68C-E9AFD41A7217}" sibTransId="{240491E7-E7EF-4B95-8712-7AE8BF7CC4D0}"/>
    <dgm:cxn modelId="{BF1A09F2-804C-4FA4-814D-F106E27D8B85}" type="presOf" srcId="{382844F8-F2A7-41D4-A3BA-7DCF75FC4736}" destId="{2D62A940-0D8A-4C31-8D20-04A0551CAB46}" srcOrd="0" destOrd="0" presId="urn:microsoft.com/office/officeart/2005/8/layout/radial4"/>
    <dgm:cxn modelId="{A4420549-DC70-4D84-80EC-D63CC9F5D7C3}" type="presOf" srcId="{460E1B2E-5C2A-40D9-BD2F-5A3C06191FB6}" destId="{FB3B13A3-49D1-4C2A-9555-9EC54FBD2A68}" srcOrd="0" destOrd="0" presId="urn:microsoft.com/office/officeart/2005/8/layout/radial4"/>
    <dgm:cxn modelId="{D1591397-1BF8-4585-9A31-F2D2C2A08B99}" type="presOf" srcId="{FE37CA6E-6C17-4830-B30D-BC772DC6CBF1}" destId="{B977620A-567B-4754-A409-10FA9AF3C8CB}" srcOrd="0" destOrd="0" presId="urn:microsoft.com/office/officeart/2005/8/layout/radial4"/>
    <dgm:cxn modelId="{4C9DCC89-0D19-4EAB-8D28-944D7A6E535C}" srcId="{CDC94862-A1CA-44CE-86BF-20D385583338}" destId="{2549A7F6-4D32-4178-8AE0-1A1528D43B39}" srcOrd="0" destOrd="0" parTransId="{418B3878-CF68-4FE0-AA25-03A1C3E168DC}" sibTransId="{70F92CDD-BC62-4F7D-A4FA-62707716AC5E}"/>
    <dgm:cxn modelId="{1BB60FDD-C029-450E-B6B9-50C0BF8C18D5}" type="presOf" srcId="{AD6E2721-3159-4A52-B367-CB3F5EE30680}" destId="{E72E7985-8F82-4C00-A998-B23F11B90376}" srcOrd="0" destOrd="0" presId="urn:microsoft.com/office/officeart/2005/8/layout/radial4"/>
    <dgm:cxn modelId="{36B52A58-5DD0-4886-88BB-79BFB397990B}" srcId="{2549A7F6-4D32-4178-8AE0-1A1528D43B39}" destId="{460E1B2E-5C2A-40D9-BD2F-5A3C06191FB6}" srcOrd="0" destOrd="0" parTransId="{FE37CA6E-6C17-4830-B30D-BC772DC6CBF1}" sibTransId="{7146ED3C-90FB-448B-A995-945FA5011482}"/>
    <dgm:cxn modelId="{671D8D30-740E-489B-AC1C-C452E0DFEE90}" type="presOf" srcId="{2549A7F6-4D32-4178-8AE0-1A1528D43B39}" destId="{ACBA6FE8-4DDA-4F65-A1B2-E963A948B279}" srcOrd="0" destOrd="0" presId="urn:microsoft.com/office/officeart/2005/8/layout/radial4"/>
    <dgm:cxn modelId="{151D718B-7294-4125-B57F-A6FCE625BB29}" type="presOf" srcId="{CDC94862-A1CA-44CE-86BF-20D385583338}" destId="{0E0BC4C5-ACBB-4CC0-BDA5-D729FD9C2AF6}" srcOrd="0" destOrd="0" presId="urn:microsoft.com/office/officeart/2005/8/layout/radial4"/>
    <dgm:cxn modelId="{7AEB5569-2A3C-41DF-8BE9-6EE52282EAC0}" type="presOf" srcId="{0ED5F90F-0D84-46E7-A68C-E9AFD41A7217}" destId="{7A416BE1-D4E7-4F2C-921A-D6FB3049513E}" srcOrd="0" destOrd="0" presId="urn:microsoft.com/office/officeart/2005/8/layout/radial4"/>
    <dgm:cxn modelId="{491478CA-B525-4109-92B0-012793CE87D3}" srcId="{2549A7F6-4D32-4178-8AE0-1A1528D43B39}" destId="{0C509A96-276F-4F67-95DB-3A0A1773B332}" srcOrd="2" destOrd="0" parTransId="{382844F8-F2A7-41D4-A3BA-7DCF75FC4736}" sibTransId="{22924B20-580E-4119-9049-089917F6E4E7}"/>
    <dgm:cxn modelId="{6C7FFDF1-8774-4C93-968B-EB197B5337F9}" type="presOf" srcId="{0C509A96-276F-4F67-95DB-3A0A1773B332}" destId="{0C0C5965-CE46-4285-BF1A-AB0D308FB9D6}" srcOrd="0" destOrd="0" presId="urn:microsoft.com/office/officeart/2005/8/layout/radial4"/>
    <dgm:cxn modelId="{18F66303-2CC6-4C9C-BAAA-3022CED343FB}" type="presParOf" srcId="{0E0BC4C5-ACBB-4CC0-BDA5-D729FD9C2AF6}" destId="{ACBA6FE8-4DDA-4F65-A1B2-E963A948B279}" srcOrd="0" destOrd="0" presId="urn:microsoft.com/office/officeart/2005/8/layout/radial4"/>
    <dgm:cxn modelId="{6221A44B-CCD2-46A8-A3AD-2C0B8EB5A3BC}" type="presParOf" srcId="{0E0BC4C5-ACBB-4CC0-BDA5-D729FD9C2AF6}" destId="{B977620A-567B-4754-A409-10FA9AF3C8CB}" srcOrd="1" destOrd="0" presId="urn:microsoft.com/office/officeart/2005/8/layout/radial4"/>
    <dgm:cxn modelId="{C466796C-AA94-4DE2-8935-A7630C075247}" type="presParOf" srcId="{0E0BC4C5-ACBB-4CC0-BDA5-D729FD9C2AF6}" destId="{FB3B13A3-49D1-4C2A-9555-9EC54FBD2A68}" srcOrd="2" destOrd="0" presId="urn:microsoft.com/office/officeart/2005/8/layout/radial4"/>
    <dgm:cxn modelId="{BE7E6C74-A083-4E31-BC66-4B0B730B68C8}" type="presParOf" srcId="{0E0BC4C5-ACBB-4CC0-BDA5-D729FD9C2AF6}" destId="{7A416BE1-D4E7-4F2C-921A-D6FB3049513E}" srcOrd="3" destOrd="0" presId="urn:microsoft.com/office/officeart/2005/8/layout/radial4"/>
    <dgm:cxn modelId="{D9DF26EC-F692-4EB9-B414-6CE998D593E9}" type="presParOf" srcId="{0E0BC4C5-ACBB-4CC0-BDA5-D729FD9C2AF6}" destId="{E72E7985-8F82-4C00-A998-B23F11B90376}" srcOrd="4" destOrd="0" presId="urn:microsoft.com/office/officeart/2005/8/layout/radial4"/>
    <dgm:cxn modelId="{D28191ED-EBFA-4B55-88FF-D79D1121577F}" type="presParOf" srcId="{0E0BC4C5-ACBB-4CC0-BDA5-D729FD9C2AF6}" destId="{2D62A940-0D8A-4C31-8D20-04A0551CAB46}" srcOrd="5" destOrd="0" presId="urn:microsoft.com/office/officeart/2005/8/layout/radial4"/>
    <dgm:cxn modelId="{4946AD48-DD2E-4F49-A6E9-484CA6F9537C}" type="presParOf" srcId="{0E0BC4C5-ACBB-4CC0-BDA5-D729FD9C2AF6}" destId="{0C0C5965-CE46-4285-BF1A-AB0D308FB9D6}"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4A5B6-DC51-4CD4-A289-F16DF9038CCE}">
      <dsp:nvSpPr>
        <dsp:cNvPr id="0" name=""/>
        <dsp:cNvSpPr/>
      </dsp:nvSpPr>
      <dsp:spPr>
        <a:xfrm>
          <a:off x="1430818" y="2175669"/>
          <a:ext cx="1289899" cy="991744"/>
        </a:xfrm>
        <a:custGeom>
          <a:avLst/>
          <a:gdLst/>
          <a:ahLst/>
          <a:cxnLst/>
          <a:rect l="0" t="0" r="0" b="0"/>
          <a:pathLst>
            <a:path>
              <a:moveTo>
                <a:pt x="0" y="0"/>
              </a:moveTo>
              <a:lnTo>
                <a:pt x="644949" y="0"/>
              </a:lnTo>
              <a:lnTo>
                <a:pt x="644949" y="991744"/>
              </a:lnTo>
              <a:lnTo>
                <a:pt x="1289899" y="9917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035090" y="2630864"/>
        <a:ext cx="81354" cy="81354"/>
      </dsp:txXfrm>
    </dsp:sp>
    <dsp:sp modelId="{E6CB7C7B-B000-49A1-A07B-9E5AF37CA59E}">
      <dsp:nvSpPr>
        <dsp:cNvPr id="0" name=""/>
        <dsp:cNvSpPr/>
      </dsp:nvSpPr>
      <dsp:spPr>
        <a:xfrm>
          <a:off x="1430818" y="2129948"/>
          <a:ext cx="1279966" cy="91440"/>
        </a:xfrm>
        <a:custGeom>
          <a:avLst/>
          <a:gdLst/>
          <a:ahLst/>
          <a:cxnLst/>
          <a:rect l="0" t="0" r="0" b="0"/>
          <a:pathLst>
            <a:path>
              <a:moveTo>
                <a:pt x="0" y="45720"/>
              </a:moveTo>
              <a:lnTo>
                <a:pt x="127996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038802" y="2143669"/>
        <a:ext cx="63998" cy="63998"/>
      </dsp:txXfrm>
    </dsp:sp>
    <dsp:sp modelId="{C29B9925-1836-49FB-A067-215CD27FA475}">
      <dsp:nvSpPr>
        <dsp:cNvPr id="0" name=""/>
        <dsp:cNvSpPr/>
      </dsp:nvSpPr>
      <dsp:spPr>
        <a:xfrm>
          <a:off x="1430818" y="1144243"/>
          <a:ext cx="1270034" cy="1031425"/>
        </a:xfrm>
        <a:custGeom>
          <a:avLst/>
          <a:gdLst/>
          <a:ahLst/>
          <a:cxnLst/>
          <a:rect l="0" t="0" r="0" b="0"/>
          <a:pathLst>
            <a:path>
              <a:moveTo>
                <a:pt x="0" y="1031425"/>
              </a:moveTo>
              <a:lnTo>
                <a:pt x="635017" y="1031425"/>
              </a:lnTo>
              <a:lnTo>
                <a:pt x="635017" y="0"/>
              </a:lnTo>
              <a:lnTo>
                <a:pt x="12700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024932" y="1619053"/>
        <a:ext cx="81805" cy="81805"/>
      </dsp:txXfrm>
    </dsp:sp>
    <dsp:sp modelId="{D74A5052-8326-406C-A300-12A22185CC96}">
      <dsp:nvSpPr>
        <dsp:cNvPr id="0" name=""/>
        <dsp:cNvSpPr/>
      </dsp:nvSpPr>
      <dsp:spPr>
        <a:xfrm>
          <a:off x="219229" y="1763098"/>
          <a:ext cx="1598036" cy="8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latin typeface="楷体" panose="02010609060101010101" pitchFamily="49" charset="-122"/>
              <a:ea typeface="楷体" panose="02010609060101010101" pitchFamily="49" charset="-122"/>
            </a:rPr>
            <a:t>提纲</a:t>
          </a:r>
        </a:p>
      </dsp:txBody>
      <dsp:txXfrm>
        <a:off x="219229" y="1763098"/>
        <a:ext cx="1598036" cy="825140"/>
      </dsp:txXfrm>
    </dsp:sp>
    <dsp:sp modelId="{FDDCA3A2-5D4A-487B-8E1F-287283683407}">
      <dsp:nvSpPr>
        <dsp:cNvPr id="0" name=""/>
        <dsp:cNvSpPr/>
      </dsp:nvSpPr>
      <dsp:spPr>
        <a:xfrm>
          <a:off x="2700852" y="731673"/>
          <a:ext cx="3222960" cy="8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latin typeface="楷体" panose="02010609060101010101" pitchFamily="49" charset="-122"/>
              <a:ea typeface="楷体" panose="02010609060101010101" pitchFamily="49" charset="-122"/>
            </a:rPr>
            <a:t> 为什么观察</a:t>
          </a:r>
        </a:p>
      </dsp:txBody>
      <dsp:txXfrm>
        <a:off x="2700852" y="731673"/>
        <a:ext cx="3222960" cy="825140"/>
      </dsp:txXfrm>
    </dsp:sp>
    <dsp:sp modelId="{12AA5B08-6671-4F80-A9AD-35BF6C694928}">
      <dsp:nvSpPr>
        <dsp:cNvPr id="0" name=""/>
        <dsp:cNvSpPr/>
      </dsp:nvSpPr>
      <dsp:spPr>
        <a:xfrm>
          <a:off x="2710784" y="1763098"/>
          <a:ext cx="3236357" cy="8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latin typeface="楷体" panose="02010609060101010101" pitchFamily="49" charset="-122"/>
              <a:ea typeface="楷体" panose="02010609060101010101" pitchFamily="49" charset="-122"/>
            </a:rPr>
            <a:t> 怎么观察</a:t>
          </a:r>
        </a:p>
      </dsp:txBody>
      <dsp:txXfrm>
        <a:off x="2710784" y="1763098"/>
        <a:ext cx="3236357" cy="825140"/>
      </dsp:txXfrm>
    </dsp:sp>
    <dsp:sp modelId="{7EE77435-F982-4C8C-9A6B-481D2B666A2C}">
      <dsp:nvSpPr>
        <dsp:cNvPr id="0" name=""/>
        <dsp:cNvSpPr/>
      </dsp:nvSpPr>
      <dsp:spPr>
        <a:xfrm>
          <a:off x="2720717" y="2754843"/>
          <a:ext cx="3215653" cy="8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latin typeface="楷体" panose="02010609060101010101" pitchFamily="49" charset="-122"/>
              <a:ea typeface="楷体" panose="02010609060101010101" pitchFamily="49" charset="-122"/>
            </a:rPr>
            <a:t>观察以后干什么</a:t>
          </a:r>
        </a:p>
      </dsp:txBody>
      <dsp:txXfrm>
        <a:off x="2720717" y="2754843"/>
        <a:ext cx="3215653" cy="825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B7C7B-B000-49A1-A07B-9E5AF37CA59E}">
      <dsp:nvSpPr>
        <dsp:cNvPr id="0" name=""/>
        <dsp:cNvSpPr/>
      </dsp:nvSpPr>
      <dsp:spPr>
        <a:xfrm>
          <a:off x="1828088" y="2175669"/>
          <a:ext cx="1536259" cy="486900"/>
        </a:xfrm>
        <a:custGeom>
          <a:avLst/>
          <a:gdLst/>
          <a:ahLst/>
          <a:cxnLst/>
          <a:rect l="0" t="0" r="0" b="0"/>
          <a:pathLst>
            <a:path>
              <a:moveTo>
                <a:pt x="0" y="0"/>
              </a:moveTo>
              <a:lnTo>
                <a:pt x="768129" y="0"/>
              </a:lnTo>
              <a:lnTo>
                <a:pt x="768129" y="486900"/>
              </a:lnTo>
              <a:lnTo>
                <a:pt x="1536259" y="4869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55928" y="2378829"/>
        <a:ext cx="80578" cy="80578"/>
      </dsp:txXfrm>
    </dsp:sp>
    <dsp:sp modelId="{C29B9925-1836-49FB-A067-215CD27FA475}">
      <dsp:nvSpPr>
        <dsp:cNvPr id="0" name=""/>
        <dsp:cNvSpPr/>
      </dsp:nvSpPr>
      <dsp:spPr>
        <a:xfrm>
          <a:off x="1828088" y="1658947"/>
          <a:ext cx="1526307" cy="516721"/>
        </a:xfrm>
        <a:custGeom>
          <a:avLst/>
          <a:gdLst/>
          <a:ahLst/>
          <a:cxnLst/>
          <a:rect l="0" t="0" r="0" b="0"/>
          <a:pathLst>
            <a:path>
              <a:moveTo>
                <a:pt x="0" y="516721"/>
              </a:moveTo>
              <a:lnTo>
                <a:pt x="763153" y="516721"/>
              </a:lnTo>
              <a:lnTo>
                <a:pt x="763153" y="0"/>
              </a:lnTo>
              <a:lnTo>
                <a:pt x="15263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50956" y="1877023"/>
        <a:ext cx="80570" cy="80570"/>
      </dsp:txXfrm>
    </dsp:sp>
    <dsp:sp modelId="{D74A5052-8326-406C-A300-12A22185CC96}">
      <dsp:nvSpPr>
        <dsp:cNvPr id="0" name=""/>
        <dsp:cNvSpPr/>
      </dsp:nvSpPr>
      <dsp:spPr>
        <a:xfrm>
          <a:off x="326854" y="1762291"/>
          <a:ext cx="2175712" cy="82675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solidFill>
                <a:schemeClr val="tx1"/>
              </a:solidFill>
              <a:latin typeface="楷体" panose="02010609060101010101" pitchFamily="49" charset="-122"/>
              <a:ea typeface="楷体" panose="02010609060101010101" pitchFamily="49" charset="-122"/>
            </a:rPr>
            <a:t>两个</a:t>
          </a:r>
          <a:r>
            <a:rPr lang="zh-CN" altLang="en-US" sz="3600" kern="1200" dirty="0">
              <a:solidFill>
                <a:srgbClr val="C00000"/>
              </a:solidFill>
              <a:latin typeface="楷体" panose="02010609060101010101" pitchFamily="49" charset="-122"/>
              <a:ea typeface="楷体" panose="02010609060101010101" pitchFamily="49" charset="-122"/>
            </a:rPr>
            <a:t>目的</a:t>
          </a:r>
        </a:p>
      </dsp:txBody>
      <dsp:txXfrm>
        <a:off x="326854" y="1762291"/>
        <a:ext cx="2175712" cy="826754"/>
      </dsp:txXfrm>
    </dsp:sp>
    <dsp:sp modelId="{FDDCA3A2-5D4A-487B-8E1F-287283683407}">
      <dsp:nvSpPr>
        <dsp:cNvPr id="0" name=""/>
        <dsp:cNvSpPr/>
      </dsp:nvSpPr>
      <dsp:spPr>
        <a:xfrm>
          <a:off x="3354395" y="1245570"/>
          <a:ext cx="1930741" cy="826754"/>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chemeClr val="tx1"/>
              </a:solidFill>
              <a:latin typeface="楷体" panose="02010609060101010101" pitchFamily="49" charset="-122"/>
              <a:ea typeface="楷体" panose="02010609060101010101" pitchFamily="49" charset="-122"/>
            </a:rPr>
            <a:t>为了</a:t>
          </a:r>
          <a:r>
            <a:rPr lang="zh-CN" altLang="en-US" sz="3200" kern="1200" dirty="0">
              <a:solidFill>
                <a:srgbClr val="C00000"/>
              </a:solidFill>
              <a:latin typeface="楷体" panose="02010609060101010101" pitchFamily="49" charset="-122"/>
              <a:ea typeface="楷体" panose="02010609060101010101" pitchFamily="49" charset="-122"/>
            </a:rPr>
            <a:t>幼儿</a:t>
          </a:r>
        </a:p>
      </dsp:txBody>
      <dsp:txXfrm>
        <a:off x="3354395" y="1245570"/>
        <a:ext cx="1930741" cy="826754"/>
      </dsp:txXfrm>
    </dsp:sp>
    <dsp:sp modelId="{12AA5B08-6671-4F80-A9AD-35BF6C694928}">
      <dsp:nvSpPr>
        <dsp:cNvPr id="0" name=""/>
        <dsp:cNvSpPr/>
      </dsp:nvSpPr>
      <dsp:spPr>
        <a:xfrm>
          <a:off x="3364347" y="2249192"/>
          <a:ext cx="1910837" cy="826754"/>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chemeClr val="tx1"/>
              </a:solidFill>
              <a:latin typeface="楷体" panose="02010609060101010101" pitchFamily="49" charset="-122"/>
              <a:ea typeface="楷体" panose="02010609060101010101" pitchFamily="49" charset="-122"/>
            </a:rPr>
            <a:t>为了</a:t>
          </a:r>
          <a:r>
            <a:rPr lang="zh-CN" altLang="en-US" sz="3200" kern="1200" dirty="0">
              <a:solidFill>
                <a:srgbClr val="C00000"/>
              </a:solidFill>
              <a:latin typeface="楷体" panose="02010609060101010101" pitchFamily="49" charset="-122"/>
              <a:ea typeface="楷体" panose="02010609060101010101" pitchFamily="49" charset="-122"/>
            </a:rPr>
            <a:t>自己</a:t>
          </a:r>
        </a:p>
      </dsp:txBody>
      <dsp:txXfrm>
        <a:off x="3364347" y="2249192"/>
        <a:ext cx="1910837" cy="826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88A1E-B641-4B7C-879E-74C1987492CA}">
      <dsp:nvSpPr>
        <dsp:cNvPr id="0" name=""/>
        <dsp:cNvSpPr/>
      </dsp:nvSpPr>
      <dsp:spPr>
        <a:xfrm>
          <a:off x="355967" y="0"/>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89E45-93A7-4FA3-B95A-70BD9A3C0124}">
      <dsp:nvSpPr>
        <dsp:cNvPr id="0" name=""/>
        <dsp:cNvSpPr/>
      </dsp:nvSpPr>
      <dsp:spPr>
        <a:xfrm>
          <a:off x="1346471" y="3003293"/>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A6722-167D-4982-9FC2-582952B6E97C}">
      <dsp:nvSpPr>
        <dsp:cNvPr id="0" name=""/>
        <dsp:cNvSpPr/>
      </dsp:nvSpPr>
      <dsp:spPr>
        <a:xfrm>
          <a:off x="1371491" y="3093801"/>
          <a:ext cx="1753153"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marL="0" lvl="0" indent="0" algn="l" defTabSz="1422400">
            <a:lnSpc>
              <a:spcPct val="90000"/>
            </a:lnSpc>
            <a:spcBef>
              <a:spcPct val="0"/>
            </a:spcBef>
            <a:spcAft>
              <a:spcPct val="35000"/>
            </a:spcAft>
            <a:buNone/>
          </a:pPr>
          <a:r>
            <a:rPr lang="zh-CN" altLang="en-US" sz="3200" kern="1200" dirty="0">
              <a:latin typeface="楷体" panose="02010609060101010101" pitchFamily="49" charset="-122"/>
              <a:ea typeface="楷体" panose="02010609060101010101" pitchFamily="49" charset="-122"/>
            </a:rPr>
            <a:t>教师观察</a:t>
          </a:r>
        </a:p>
      </dsp:txBody>
      <dsp:txXfrm>
        <a:off x="1371491" y="3093801"/>
        <a:ext cx="1753153" cy="1257536"/>
      </dsp:txXfrm>
    </dsp:sp>
    <dsp:sp modelId="{399D9BBF-3A80-4D57-9E40-B08ADDA5F3CA}">
      <dsp:nvSpPr>
        <dsp:cNvPr id="0" name=""/>
        <dsp:cNvSpPr/>
      </dsp:nvSpPr>
      <dsp:spPr>
        <a:xfrm>
          <a:off x="2944282" y="1820599"/>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B87CC-8A12-4AB5-A99C-02E9A63FD8A7}">
      <dsp:nvSpPr>
        <dsp:cNvPr id="0" name=""/>
        <dsp:cNvSpPr/>
      </dsp:nvSpPr>
      <dsp:spPr>
        <a:xfrm>
          <a:off x="2943892" y="2062514"/>
          <a:ext cx="1998914" cy="228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marL="0" lvl="0" indent="0" algn="l" defTabSz="1422400">
            <a:lnSpc>
              <a:spcPct val="90000"/>
            </a:lnSpc>
            <a:spcBef>
              <a:spcPct val="0"/>
            </a:spcBef>
            <a:spcAft>
              <a:spcPct val="35000"/>
            </a:spcAft>
            <a:buNone/>
          </a:pPr>
          <a:r>
            <a:rPr lang="zh-CN" altLang="en-US" sz="3200" kern="1200" dirty="0">
              <a:latin typeface="楷体" panose="02010609060101010101" pitchFamily="49" charset="-122"/>
              <a:ea typeface="楷体" panose="02010609060101010101" pitchFamily="49" charset="-122"/>
            </a:rPr>
            <a:t>教育反思</a:t>
          </a:r>
        </a:p>
      </dsp:txBody>
      <dsp:txXfrm>
        <a:off x="2943892" y="2062514"/>
        <a:ext cx="1998914" cy="2288823"/>
      </dsp:txXfrm>
    </dsp:sp>
    <dsp:sp modelId="{94026601-7DFF-47F4-9A5F-ABFE3841AF98}">
      <dsp:nvSpPr>
        <dsp:cNvPr id="0" name=""/>
        <dsp:cNvSpPr/>
      </dsp:nvSpPr>
      <dsp:spPr>
        <a:xfrm>
          <a:off x="4865833" y="1100888"/>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31E35-5EB2-4EFC-A3F6-8D344FF5F27F}">
      <dsp:nvSpPr>
        <dsp:cNvPr id="0" name=""/>
        <dsp:cNvSpPr/>
      </dsp:nvSpPr>
      <dsp:spPr>
        <a:xfrm>
          <a:off x="4955915" y="1459828"/>
          <a:ext cx="1943289" cy="275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marL="0" lvl="0" indent="0" algn="l" defTabSz="1422400">
            <a:lnSpc>
              <a:spcPct val="90000"/>
            </a:lnSpc>
            <a:spcBef>
              <a:spcPct val="0"/>
            </a:spcBef>
            <a:spcAft>
              <a:spcPct val="35000"/>
            </a:spcAft>
            <a:buNone/>
          </a:pPr>
          <a:r>
            <a:rPr lang="zh-CN" altLang="en-US" sz="3200" kern="1200" dirty="0">
              <a:latin typeface="楷体" panose="02010609060101010101" pitchFamily="49" charset="-122"/>
              <a:ea typeface="楷体" panose="02010609060101010101" pitchFamily="49" charset="-122"/>
            </a:rPr>
            <a:t>行为改变</a:t>
          </a:r>
        </a:p>
      </dsp:txBody>
      <dsp:txXfrm>
        <a:off x="4955915" y="1459828"/>
        <a:ext cx="1943289" cy="2758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88A1E-B641-4B7C-879E-74C1987492CA}">
      <dsp:nvSpPr>
        <dsp:cNvPr id="0" name=""/>
        <dsp:cNvSpPr/>
      </dsp:nvSpPr>
      <dsp:spPr>
        <a:xfrm>
          <a:off x="462279" y="0"/>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89E45-93A7-4FA3-B95A-70BD9A3C0124}">
      <dsp:nvSpPr>
        <dsp:cNvPr id="0" name=""/>
        <dsp:cNvSpPr/>
      </dsp:nvSpPr>
      <dsp:spPr>
        <a:xfrm>
          <a:off x="1346471" y="3003293"/>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A6722-167D-4982-9FC2-582952B6E97C}">
      <dsp:nvSpPr>
        <dsp:cNvPr id="0" name=""/>
        <dsp:cNvSpPr/>
      </dsp:nvSpPr>
      <dsp:spPr>
        <a:xfrm>
          <a:off x="1371491" y="3093801"/>
          <a:ext cx="1753153"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marL="0" lvl="0" indent="0" algn="l" defTabSz="1422400">
            <a:lnSpc>
              <a:spcPct val="90000"/>
            </a:lnSpc>
            <a:spcBef>
              <a:spcPct val="0"/>
            </a:spcBef>
            <a:spcAft>
              <a:spcPct val="35000"/>
            </a:spcAft>
            <a:buNone/>
          </a:pPr>
          <a:r>
            <a:rPr lang="zh-CN" altLang="en-US" sz="3200" kern="1200" dirty="0">
              <a:latin typeface="楷体" panose="02010609060101010101" pitchFamily="49" charset="-122"/>
              <a:ea typeface="楷体" panose="02010609060101010101" pitchFamily="49" charset="-122"/>
            </a:rPr>
            <a:t>教师观察</a:t>
          </a:r>
        </a:p>
      </dsp:txBody>
      <dsp:txXfrm>
        <a:off x="1371491" y="3093801"/>
        <a:ext cx="1753153" cy="1257536"/>
      </dsp:txXfrm>
    </dsp:sp>
    <dsp:sp modelId="{399D9BBF-3A80-4D57-9E40-B08ADDA5F3CA}">
      <dsp:nvSpPr>
        <dsp:cNvPr id="0" name=""/>
        <dsp:cNvSpPr/>
      </dsp:nvSpPr>
      <dsp:spPr>
        <a:xfrm>
          <a:off x="2944282" y="1820599"/>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B87CC-8A12-4AB5-A99C-02E9A63FD8A7}">
      <dsp:nvSpPr>
        <dsp:cNvPr id="0" name=""/>
        <dsp:cNvSpPr/>
      </dsp:nvSpPr>
      <dsp:spPr>
        <a:xfrm>
          <a:off x="2943892" y="2062514"/>
          <a:ext cx="1998914" cy="228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marL="0" lvl="0" indent="0" algn="l" defTabSz="1422400">
            <a:lnSpc>
              <a:spcPct val="90000"/>
            </a:lnSpc>
            <a:spcBef>
              <a:spcPct val="0"/>
            </a:spcBef>
            <a:spcAft>
              <a:spcPct val="35000"/>
            </a:spcAft>
            <a:buNone/>
          </a:pPr>
          <a:r>
            <a:rPr lang="zh-CN" altLang="en-US" sz="3200" kern="1200" dirty="0">
              <a:latin typeface="楷体" panose="02010609060101010101" pitchFamily="49" charset="-122"/>
              <a:ea typeface="楷体" panose="02010609060101010101" pitchFamily="49" charset="-122"/>
            </a:rPr>
            <a:t>理解幼儿</a:t>
          </a:r>
        </a:p>
      </dsp:txBody>
      <dsp:txXfrm>
        <a:off x="2943892" y="2062514"/>
        <a:ext cx="1998914" cy="2288823"/>
      </dsp:txXfrm>
    </dsp:sp>
    <dsp:sp modelId="{94026601-7DFF-47F4-9A5F-ABFE3841AF98}">
      <dsp:nvSpPr>
        <dsp:cNvPr id="0" name=""/>
        <dsp:cNvSpPr/>
      </dsp:nvSpPr>
      <dsp:spPr>
        <a:xfrm>
          <a:off x="4865833" y="1100888"/>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31E35-5EB2-4EFC-A3F6-8D344FF5F27F}">
      <dsp:nvSpPr>
        <dsp:cNvPr id="0" name=""/>
        <dsp:cNvSpPr/>
      </dsp:nvSpPr>
      <dsp:spPr>
        <a:xfrm>
          <a:off x="4955915" y="1459828"/>
          <a:ext cx="1943289" cy="275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marL="0" lvl="0" indent="0" algn="l" defTabSz="1422400">
            <a:lnSpc>
              <a:spcPct val="90000"/>
            </a:lnSpc>
            <a:spcBef>
              <a:spcPct val="0"/>
            </a:spcBef>
            <a:spcAft>
              <a:spcPct val="35000"/>
            </a:spcAft>
            <a:buNone/>
          </a:pPr>
          <a:r>
            <a:rPr lang="zh-CN" altLang="en-US" sz="3200" kern="1200" dirty="0">
              <a:latin typeface="楷体" panose="02010609060101010101" pitchFamily="49" charset="-122"/>
              <a:ea typeface="楷体" panose="02010609060101010101" pitchFamily="49" charset="-122"/>
            </a:rPr>
            <a:t>支持游戏</a:t>
          </a:r>
        </a:p>
      </dsp:txBody>
      <dsp:txXfrm>
        <a:off x="4955915" y="1459828"/>
        <a:ext cx="1943289" cy="2758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A6FE8-4DDA-4F65-A1B2-E963A948B279}">
      <dsp:nvSpPr>
        <dsp:cNvPr id="0" name=""/>
        <dsp:cNvSpPr/>
      </dsp:nvSpPr>
      <dsp:spPr>
        <a:xfrm>
          <a:off x="3035059" y="2724343"/>
          <a:ext cx="1502266" cy="14214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latin typeface="华文楷体" panose="02010600040101010101" pitchFamily="2" charset="-122"/>
              <a:ea typeface="华文楷体" panose="02010600040101010101" pitchFamily="2" charset="-122"/>
            </a:rPr>
            <a:t>检验支持</a:t>
          </a:r>
        </a:p>
      </dsp:txBody>
      <dsp:txXfrm>
        <a:off x="3255061" y="2932503"/>
        <a:ext cx="1062262" cy="1005084"/>
      </dsp:txXfrm>
    </dsp:sp>
    <dsp:sp modelId="{B977620A-567B-4754-A409-10FA9AF3C8CB}">
      <dsp:nvSpPr>
        <dsp:cNvPr id="0" name=""/>
        <dsp:cNvSpPr/>
      </dsp:nvSpPr>
      <dsp:spPr>
        <a:xfrm rot="12630112">
          <a:off x="1064576" y="2174328"/>
          <a:ext cx="2124433" cy="5663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B13A3-49D1-4C2A-9555-9EC54FBD2A68}">
      <dsp:nvSpPr>
        <dsp:cNvPr id="0" name=""/>
        <dsp:cNvSpPr/>
      </dsp:nvSpPr>
      <dsp:spPr>
        <a:xfrm>
          <a:off x="0" y="1163209"/>
          <a:ext cx="2423148" cy="151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zh-CN" altLang="en-US" sz="2700" b="1" kern="1200" dirty="0">
              <a:latin typeface="华文楷体" panose="02010600040101010101" pitchFamily="2" charset="-122"/>
              <a:ea typeface="华文楷体" panose="02010600040101010101" pitchFamily="2" charset="-122"/>
            </a:rPr>
            <a:t>是否尊重了孩子主体意愿</a:t>
          </a:r>
          <a:endParaRPr lang="zh-CN" altLang="en-US" sz="2700" kern="1200" dirty="0">
            <a:latin typeface="华文楷体" panose="02010600040101010101" pitchFamily="2" charset="-122"/>
            <a:ea typeface="华文楷体" panose="02010600040101010101" pitchFamily="2" charset="-122"/>
          </a:endParaRPr>
        </a:p>
      </dsp:txBody>
      <dsp:txXfrm>
        <a:off x="44236" y="1207445"/>
        <a:ext cx="2334676" cy="1421842"/>
      </dsp:txXfrm>
    </dsp:sp>
    <dsp:sp modelId="{7A416BE1-D4E7-4F2C-921A-D6FB3049513E}">
      <dsp:nvSpPr>
        <dsp:cNvPr id="0" name=""/>
        <dsp:cNvSpPr/>
      </dsp:nvSpPr>
      <dsp:spPr>
        <a:xfrm rot="16255516">
          <a:off x="2949973" y="1477624"/>
          <a:ext cx="1726517" cy="5663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2E7985-8F82-4C00-A998-B23F11B90376}">
      <dsp:nvSpPr>
        <dsp:cNvPr id="0" name=""/>
        <dsp:cNvSpPr/>
      </dsp:nvSpPr>
      <dsp:spPr>
        <a:xfrm>
          <a:off x="2625103" y="142504"/>
          <a:ext cx="2404137" cy="151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zh-CN" altLang="en-US" sz="2700" b="1" kern="1200" dirty="0">
              <a:latin typeface="华文楷体" panose="02010600040101010101" pitchFamily="2" charset="-122"/>
              <a:ea typeface="华文楷体" panose="02010600040101010101" pitchFamily="2" charset="-122"/>
            </a:rPr>
            <a:t>是否</a:t>
          </a:r>
          <a:r>
            <a:rPr lang="zh-CN" sz="2700" b="1" kern="1200" dirty="0">
              <a:latin typeface="华文楷体" panose="02010600040101010101" pitchFamily="2" charset="-122"/>
              <a:ea typeface="华文楷体" panose="02010600040101010101" pitchFamily="2" charset="-122"/>
            </a:rPr>
            <a:t>得到了孩子积极响应</a:t>
          </a:r>
          <a:endParaRPr lang="zh-CN" altLang="en-US" sz="2700" kern="1200" dirty="0">
            <a:latin typeface="华文楷体" panose="02010600040101010101" pitchFamily="2" charset="-122"/>
            <a:ea typeface="华文楷体" panose="02010600040101010101" pitchFamily="2" charset="-122"/>
          </a:endParaRPr>
        </a:p>
      </dsp:txBody>
      <dsp:txXfrm>
        <a:off x="2669339" y="186740"/>
        <a:ext cx="2315665" cy="1421842"/>
      </dsp:txXfrm>
    </dsp:sp>
    <dsp:sp modelId="{2D62A940-0D8A-4C31-8D20-04A0551CAB46}">
      <dsp:nvSpPr>
        <dsp:cNvPr id="0" name=""/>
        <dsp:cNvSpPr/>
      </dsp:nvSpPr>
      <dsp:spPr>
        <a:xfrm rot="19816646">
          <a:off x="4307397" y="2143759"/>
          <a:ext cx="2190960" cy="5663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C5965-CE46-4285-BF1A-AB0D308FB9D6}">
      <dsp:nvSpPr>
        <dsp:cNvPr id="0" name=""/>
        <dsp:cNvSpPr/>
      </dsp:nvSpPr>
      <dsp:spPr>
        <a:xfrm>
          <a:off x="5241673" y="1163217"/>
          <a:ext cx="2402192" cy="151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zh-CN" altLang="en-US" sz="2700" b="1" kern="1200" dirty="0">
              <a:latin typeface="华文楷体" panose="02010600040101010101" pitchFamily="2" charset="-122"/>
              <a:ea typeface="华文楷体" panose="02010600040101010101" pitchFamily="2" charset="-122"/>
            </a:rPr>
            <a:t>是否支持孩子获得有益经验</a:t>
          </a:r>
          <a:endParaRPr lang="zh-CN" altLang="en-US" sz="2700" kern="1200" dirty="0">
            <a:latin typeface="华文楷体" panose="02010600040101010101" pitchFamily="2" charset="-122"/>
            <a:ea typeface="华文楷体" panose="02010600040101010101" pitchFamily="2" charset="-122"/>
          </a:endParaRPr>
        </a:p>
      </dsp:txBody>
      <dsp:txXfrm>
        <a:off x="5285909" y="1207453"/>
        <a:ext cx="2313720" cy="142184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C7B58692-7CD2-419B-91E2-AC4E3629E9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E77B5CB8-B758-45F2-ADEA-3D90F772B8F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C81AC-FE93-4D7D-9718-5625366DE787}" type="datetimeFigureOut">
              <a:rPr lang="zh-CN" altLang="en-US" smtClean="0"/>
              <a:pPr/>
              <a:t>2021/7/13</a:t>
            </a:fld>
            <a:endParaRPr lang="zh-CN" altLang="en-US"/>
          </a:p>
        </p:txBody>
      </p:sp>
      <p:sp>
        <p:nvSpPr>
          <p:cNvPr id="4" name="幻灯片图像占位符 3">
            <a:extLst>
              <a:ext uri="{FF2B5EF4-FFF2-40B4-BE49-F238E27FC236}">
                <a16:creationId xmlns:a16="http://schemas.microsoft.com/office/drawing/2014/main" xmlns="" id="{848FA5CA-F5A3-48A0-A7CC-D8668AE88CD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a:extLst>
              <a:ext uri="{FF2B5EF4-FFF2-40B4-BE49-F238E27FC236}">
                <a16:creationId xmlns:a16="http://schemas.microsoft.com/office/drawing/2014/main" xmlns="" id="{A7ECF937-C3FB-4A16-A0EF-77A05419D78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a:extLst>
              <a:ext uri="{FF2B5EF4-FFF2-40B4-BE49-F238E27FC236}">
                <a16:creationId xmlns:a16="http://schemas.microsoft.com/office/drawing/2014/main" xmlns="" id="{6809D076-23F2-4F8C-AD05-17CA49AE21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a:extLst>
              <a:ext uri="{FF2B5EF4-FFF2-40B4-BE49-F238E27FC236}">
                <a16:creationId xmlns:a16="http://schemas.microsoft.com/office/drawing/2014/main" xmlns="" id="{2ED94172-E174-4C91-BE97-01B9102094A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99812-12E8-4B61-B88A-AE5047FDFD1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92018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239902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2170326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2"/>
            <a:ext cx="40386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609CCE55-4397-492A-8866-D57917BCED5A}"/>
              </a:ext>
            </a:extLst>
          </p:cNvPr>
          <p:cNvSpPr>
            <a:spLocks noGrp="1"/>
          </p:cNvSpPr>
          <p:nvPr>
            <p:ph type="dt" sz="half" idx="10"/>
          </p:nvPr>
        </p:nvSpPr>
        <p:spPr>
          <a:xfrm>
            <a:off x="457200" y="6245225"/>
            <a:ext cx="2133600" cy="476250"/>
          </a:xfrm>
        </p:spPr>
        <p:txBody>
          <a:bodyPr/>
          <a:lstStyle>
            <a:lvl1pPr>
              <a:defRPr/>
            </a:lvl1pPr>
          </a:lstStyle>
          <a:p>
            <a:pPr>
              <a:defRPr/>
            </a:pPr>
            <a:endParaRPr lang="zh-CN" altLang="zh-CN"/>
          </a:p>
        </p:txBody>
      </p:sp>
      <p:sp>
        <p:nvSpPr>
          <p:cNvPr id="6" name="页脚占位符 5">
            <a:extLst>
              <a:ext uri="{FF2B5EF4-FFF2-40B4-BE49-F238E27FC236}">
                <a16:creationId xmlns:a16="http://schemas.microsoft.com/office/drawing/2014/main" xmlns="" id="{C40A6E2B-C95B-4FD4-A7C9-9F57CBFC0FB0}"/>
              </a:ext>
            </a:extLst>
          </p:cNvPr>
          <p:cNvSpPr>
            <a:spLocks noGrp="1"/>
          </p:cNvSpPr>
          <p:nvPr>
            <p:ph type="ftr" sz="quarter" idx="11"/>
          </p:nvPr>
        </p:nvSpPr>
        <p:spPr>
          <a:xfrm>
            <a:off x="3124200" y="6245225"/>
            <a:ext cx="2895600" cy="476250"/>
          </a:xfrm>
        </p:spPr>
        <p:txBody>
          <a:bodyPr/>
          <a:lstStyle>
            <a:lvl1pPr>
              <a:defRPr/>
            </a:lvl1pPr>
          </a:lstStyle>
          <a:p>
            <a:pPr>
              <a:defRPr/>
            </a:pPr>
            <a:endParaRPr lang="zh-CN" altLang="zh-CN"/>
          </a:p>
        </p:txBody>
      </p:sp>
      <p:sp>
        <p:nvSpPr>
          <p:cNvPr id="7" name="灯片编号占位符 6">
            <a:extLst>
              <a:ext uri="{FF2B5EF4-FFF2-40B4-BE49-F238E27FC236}">
                <a16:creationId xmlns:a16="http://schemas.microsoft.com/office/drawing/2014/main" xmlns="" id="{BE1F1C52-2FE6-45F7-B76D-6DD3C356007F}"/>
              </a:ext>
            </a:extLst>
          </p:cNvPr>
          <p:cNvSpPr>
            <a:spLocks noGrp="1"/>
          </p:cNvSpPr>
          <p:nvPr>
            <p:ph type="sldNum" sz="quarter" idx="12"/>
          </p:nvPr>
        </p:nvSpPr>
        <p:spPr>
          <a:xfrm>
            <a:off x="6553200" y="6245225"/>
            <a:ext cx="2133600" cy="476250"/>
          </a:xfrm>
        </p:spPr>
        <p:txBody>
          <a:bodyPr/>
          <a:lstStyle>
            <a:lvl1pPr>
              <a:defRPr/>
            </a:lvl1pPr>
          </a:lstStyle>
          <a:p>
            <a:pPr>
              <a:defRPr/>
            </a:pPr>
            <a:fld id="{157B17E4-BD02-4206-B412-3839CB2509AF}" type="slidenum">
              <a:rPr lang="zh-CN" altLang="zh-CN"/>
              <a:pPr>
                <a:defRPr/>
              </a:pPr>
              <a:t>‹#›</a:t>
            </a:fld>
            <a:endParaRPr lang="zh-CN" altLang="zh-CN"/>
          </a:p>
        </p:txBody>
      </p:sp>
    </p:spTree>
    <p:extLst>
      <p:ext uri="{BB962C8B-B14F-4D97-AF65-F5344CB8AC3E}">
        <p14:creationId xmlns:p14="http://schemas.microsoft.com/office/powerpoint/2010/main" xmlns="" val="377858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211222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239333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380400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166498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417300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298759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215460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A9CE852-E937-4EAD-9EA0-FEF747CB382E}" type="datetimeFigureOut">
              <a:rPr lang="zh-CN" altLang="en-US" smtClean="0"/>
              <a:pPr/>
              <a:t>2021/7/13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1435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CE852-E937-4EAD-9EA0-FEF747CB382E}" type="datetimeFigureOut">
              <a:rPr lang="zh-CN" altLang="en-US" smtClean="0"/>
              <a:pPr/>
              <a:t>2021/7/13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03B1F-4B67-4996-B088-25C624376745}" type="slidenum">
              <a:rPr lang="zh-CN" altLang="en-US" smtClean="0"/>
              <a:pPr/>
              <a:t>‹#›</a:t>
            </a:fld>
            <a:endParaRPr lang="zh-CN" altLang="en-US"/>
          </a:p>
        </p:txBody>
      </p:sp>
    </p:spTree>
    <p:extLst>
      <p:ext uri="{BB962C8B-B14F-4D97-AF65-F5344CB8AC3E}">
        <p14:creationId xmlns:p14="http://schemas.microsoft.com/office/powerpoint/2010/main" xmlns="" val="2356114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dirty="0"/>
          </a:p>
        </p:txBody>
      </p:sp>
      <p:sp>
        <p:nvSpPr>
          <p:cNvPr id="6" name="矩形 5"/>
          <p:cNvSpPr/>
          <p:nvPr/>
        </p:nvSpPr>
        <p:spPr>
          <a:xfrm>
            <a:off x="8001024" y="0"/>
            <a:ext cx="1142976" cy="6858000"/>
          </a:xfrm>
          <a:prstGeom prst="rect">
            <a:avLst/>
          </a:prstGeom>
          <a:solidFill>
            <a:schemeClr val="bg1">
              <a:lumMod val="85000"/>
            </a:schemeClr>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dirty="0"/>
              <a:t>北京</a:t>
            </a:r>
          </a:p>
        </p:txBody>
      </p:sp>
      <p:sp>
        <p:nvSpPr>
          <p:cNvPr id="4" name="矩形 3"/>
          <p:cNvSpPr/>
          <p:nvPr/>
        </p:nvSpPr>
        <p:spPr>
          <a:xfrm>
            <a:off x="0" y="1714488"/>
            <a:ext cx="9144000" cy="2571768"/>
          </a:xfrm>
          <a:prstGeom prst="rect">
            <a:avLst/>
          </a:prstGeom>
          <a:solidFill>
            <a:schemeClr val="accent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0" y="4286256"/>
            <a:ext cx="8001024" cy="2571744"/>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85800" y="500042"/>
            <a:ext cx="6886596" cy="584775"/>
          </a:xfrm>
          <a:prstGeom prst="rect">
            <a:avLst/>
          </a:prstGeom>
          <a:noFill/>
        </p:spPr>
        <p:txBody>
          <a:bodyPr wrap="square" rtlCol="0">
            <a:spAutoFit/>
          </a:bodyPr>
          <a:lstStyle/>
          <a:p>
            <a:r>
              <a:rPr lang="zh-CN" altLang="en-US" sz="3200" b="1" dirty="0">
                <a:solidFill>
                  <a:schemeClr val="tx2"/>
                </a:solidFill>
                <a:latin typeface="楷体" panose="02010609060101010101" pitchFamily="49" charset="-122"/>
                <a:ea typeface="楷体" panose="02010609060101010101" pitchFamily="49" charset="-122"/>
              </a:rPr>
              <a:t>幼儿教师基本功</a:t>
            </a:r>
          </a:p>
        </p:txBody>
      </p:sp>
      <p:sp>
        <p:nvSpPr>
          <p:cNvPr id="11" name="TextBox 10"/>
          <p:cNvSpPr txBox="1"/>
          <p:nvPr/>
        </p:nvSpPr>
        <p:spPr>
          <a:xfrm>
            <a:off x="3381833" y="5134795"/>
            <a:ext cx="5214974" cy="40011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云</a:t>
            </a:r>
            <a:r>
              <a:rPr lang="zh-CN" altLang="en-US" sz="2000" b="1" dirty="0" smtClean="0">
                <a:latin typeface="楷体" panose="02010609060101010101" pitchFamily="49" charset="-122"/>
                <a:ea typeface="楷体" panose="02010609060101010101" pitchFamily="49" charset="-122"/>
              </a:rPr>
              <a:t>龙镇中心幼儿园 陈远莉</a:t>
            </a:r>
            <a:endParaRPr lang="en-US" altLang="zh-CN" sz="2000" b="1" dirty="0">
              <a:latin typeface="楷体" panose="02010609060101010101" pitchFamily="49" charset="-122"/>
              <a:ea typeface="楷体" panose="02010609060101010101" pitchFamily="49" charset="-122"/>
            </a:endParaRPr>
          </a:p>
        </p:txBody>
      </p:sp>
      <p:grpSp>
        <p:nvGrpSpPr>
          <p:cNvPr id="17" name="组合 16"/>
          <p:cNvGrpSpPr/>
          <p:nvPr/>
        </p:nvGrpSpPr>
        <p:grpSpPr>
          <a:xfrm>
            <a:off x="0" y="1714488"/>
            <a:ext cx="8001024" cy="3071834"/>
            <a:chOff x="0" y="1714488"/>
            <a:chExt cx="8001024" cy="3071834"/>
          </a:xfrm>
        </p:grpSpPr>
        <p:sp>
          <p:nvSpPr>
            <p:cNvPr id="5" name="矩形 4"/>
            <p:cNvSpPr/>
            <p:nvPr/>
          </p:nvSpPr>
          <p:spPr>
            <a:xfrm>
              <a:off x="0" y="1714488"/>
              <a:ext cx="8001024" cy="242889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descr="https://timgsa.baidu.com/timg?image&amp;quality=80&amp;size=b9999_10000&amp;sec=1489303468014&amp;di=8cb4f17eb9d80cb812de26e7f8b7d9aa&amp;imgtype=0&amp;src=http%3A%2F%2Fwww.taopic.com%2Fuploads%2Fallimg%2F120427%2F53167-12042F94S145.jpg"/>
            <p:cNvPicPr>
              <a:picLocks noChangeAspect="1" noChangeArrowheads="1"/>
            </p:cNvPicPr>
            <p:nvPr/>
          </p:nvPicPr>
          <p:blipFill>
            <a:blip r:embed="rId2" cstate="print"/>
            <a:srcRect b="24748"/>
            <a:stretch>
              <a:fillRect/>
            </a:stretch>
          </p:blipFill>
          <p:spPr bwMode="auto">
            <a:xfrm>
              <a:off x="1928794" y="1857364"/>
              <a:ext cx="1357322" cy="13802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4" descr="https://timgsa.baidu.com/timg?image&amp;quality=80&amp;size=b9999_10000&amp;sec=1489303658918&amp;di=ee2e9ba099e67c5ada42bb835704a979&amp;imgtype=0&amp;src=http%3A%2F%2Fpic11.nipic.com%2F20101212%2F3970232_182513029039_2.jpg"/>
            <p:cNvPicPr>
              <a:picLocks noChangeAspect="1" noChangeArrowheads="1"/>
            </p:cNvPicPr>
            <p:nvPr/>
          </p:nvPicPr>
          <p:blipFill>
            <a:blip r:embed="rId3" cstate="print"/>
            <a:srcRect/>
            <a:stretch>
              <a:fillRect/>
            </a:stretch>
          </p:blipFill>
          <p:spPr bwMode="auto">
            <a:xfrm>
              <a:off x="428596" y="2500306"/>
              <a:ext cx="1380758" cy="14287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6" descr="https://timgsa.baidu.com/timg?image&amp;quality=80&amp;size=b9999_10000&amp;sec=1489303815706&amp;di=e867875b8b76fc996a0eb04f9a95f8d9&amp;imgtype=0&amp;src=http%3A%2F%2Fpic14.nipic.com%2F20110608%2F3597449_154628320122_2.jpg"/>
            <p:cNvPicPr>
              <a:picLocks noChangeAspect="1" noChangeArrowheads="1"/>
            </p:cNvPicPr>
            <p:nvPr/>
          </p:nvPicPr>
          <p:blipFill>
            <a:blip r:embed="rId4" cstate="print"/>
            <a:srcRect b="30570"/>
            <a:stretch>
              <a:fillRect/>
            </a:stretch>
          </p:blipFill>
          <p:spPr bwMode="auto">
            <a:xfrm>
              <a:off x="1857356" y="3429000"/>
              <a:ext cx="1303945" cy="13573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sp>
        <p:nvSpPr>
          <p:cNvPr id="18" name="TextBox 17"/>
          <p:cNvSpPr txBox="1"/>
          <p:nvPr/>
        </p:nvSpPr>
        <p:spPr>
          <a:xfrm>
            <a:off x="3514666" y="2236304"/>
            <a:ext cx="4168282" cy="1569660"/>
          </a:xfrm>
          <a:prstGeom prst="rect">
            <a:avLst/>
          </a:prstGeom>
          <a:noFill/>
        </p:spPr>
        <p:txBody>
          <a:bodyPr wrap="square" rtlCol="0">
            <a:spAutoFit/>
          </a:bodyPr>
          <a:lstStyle/>
          <a:p>
            <a:pPr algn="ctr"/>
            <a:r>
              <a:rPr lang="zh-CN" altLang="en-US" sz="4800" b="1" dirty="0">
                <a:solidFill>
                  <a:schemeClr val="bg1"/>
                </a:solidFill>
                <a:latin typeface="楷体" panose="02010609060101010101" pitchFamily="49" charset="-122"/>
                <a:ea typeface="楷体" panose="02010609060101010101" pitchFamily="49" charset="-122"/>
              </a:rPr>
              <a:t>游戏中教师的  观察与支持</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timgsa.baidu.com/timg?image&amp;quality=80&amp;size=b9999_10000&amp;sec=1556356174155&amp;di=9ae27e1c38033b7a3e6e0111b15fcc24&amp;imgtype=0&amp;src=http%3A%2F%2Fwww.jituwang.com%2Fuploads%2Fallimg%2F121029%2F240425-12102920264455.jpg">
            <a:extLst>
              <a:ext uri="{FF2B5EF4-FFF2-40B4-BE49-F238E27FC236}">
                <a16:creationId xmlns:a16="http://schemas.microsoft.com/office/drawing/2014/main" xmlns="" id="{5D252730-2F26-4B67-A652-E25C80764B14}"/>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xmlns="" val="0"/>
              </a:ext>
            </a:extLst>
          </a:blip>
          <a:srcRect b="77246"/>
          <a:stretch/>
        </p:blipFill>
        <p:spPr bwMode="auto">
          <a:xfrm>
            <a:off x="0" y="2524539"/>
            <a:ext cx="9144000" cy="15604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a:extLst>
              <a:ext uri="{FF2B5EF4-FFF2-40B4-BE49-F238E27FC236}">
                <a16:creationId xmlns:a16="http://schemas.microsoft.com/office/drawing/2014/main" xmlns="" id="{DEB434E4-4BDA-4FF5-950E-EE254DB522C8}"/>
              </a:ext>
            </a:extLst>
          </p:cNvPr>
          <p:cNvSpPr>
            <a:spLocks noGrp="1"/>
          </p:cNvSpPr>
          <p:nvPr>
            <p:ph type="title"/>
          </p:nvPr>
        </p:nvSpPr>
        <p:spPr>
          <a:xfrm>
            <a:off x="499441" y="2631247"/>
            <a:ext cx="7886700" cy="1325563"/>
          </a:xfrm>
        </p:spPr>
        <p:txBody>
          <a:bodyPr>
            <a:normAutofit/>
          </a:bodyPr>
          <a:lstStyle/>
          <a:p>
            <a:pPr algn="ctr"/>
            <a:r>
              <a:rPr lang="zh-CN" altLang="en-US" sz="4800" dirty="0">
                <a:latin typeface="楷体" panose="02010609060101010101" pitchFamily="49" charset="-122"/>
                <a:ea typeface="楷体" panose="02010609060101010101" pitchFamily="49" charset="-122"/>
              </a:rPr>
              <a:t>一、为什么观察？</a:t>
            </a:r>
          </a:p>
        </p:txBody>
      </p:sp>
    </p:spTree>
    <p:extLst>
      <p:ext uri="{BB962C8B-B14F-4D97-AF65-F5344CB8AC3E}">
        <p14:creationId xmlns:p14="http://schemas.microsoft.com/office/powerpoint/2010/main" xmlns="" val="1280173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1D4591-C833-413E-834F-8A3E17DF00FB}"/>
              </a:ext>
            </a:extLst>
          </p:cNvPr>
          <p:cNvSpPr>
            <a:spLocks noGrp="1"/>
          </p:cNvSpPr>
          <p:nvPr>
            <p:ph type="title"/>
          </p:nvPr>
        </p:nvSpPr>
        <p:spPr/>
        <p:txBody>
          <a:bodyPr>
            <a:normAutofit/>
          </a:bodyPr>
          <a:lstStyle/>
          <a:p>
            <a:pPr algn="ctr"/>
            <a:r>
              <a:rPr lang="zh-CN" altLang="en-US" sz="3600" dirty="0">
                <a:latin typeface="楷体" panose="02010609060101010101" pitchFamily="49" charset="-122"/>
                <a:ea typeface="楷体" panose="02010609060101010101" pitchFamily="49" charset="-122"/>
              </a:rPr>
              <a:t>教师观察的目的</a:t>
            </a:r>
          </a:p>
        </p:txBody>
      </p:sp>
      <p:graphicFrame>
        <p:nvGraphicFramePr>
          <p:cNvPr id="4" name="内容占位符 3">
            <a:extLst>
              <a:ext uri="{FF2B5EF4-FFF2-40B4-BE49-F238E27FC236}">
                <a16:creationId xmlns:a16="http://schemas.microsoft.com/office/drawing/2014/main" xmlns="" id="{A338B7CB-51FE-4C59-9BC0-19A14CE02235}"/>
              </a:ext>
            </a:extLst>
          </p:cNvPr>
          <p:cNvGraphicFramePr>
            <a:graphicFrameLocks noGrp="1"/>
          </p:cNvGraphicFramePr>
          <p:nvPr>
            <p:ph idx="1"/>
            <p:extLst>
              <p:ext uri="{D42A27DB-BD31-4B8C-83A1-F6EECF244321}">
                <p14:modId xmlns:p14="http://schemas.microsoft.com/office/powerpoint/2010/main" xmlns="" val="1430830654"/>
              </p:ext>
            </p:extLst>
          </p:nvPr>
        </p:nvGraphicFramePr>
        <p:xfrm>
          <a:off x="0" y="125333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本框 5">
            <a:extLst>
              <a:ext uri="{FF2B5EF4-FFF2-40B4-BE49-F238E27FC236}">
                <a16:creationId xmlns:a16="http://schemas.microsoft.com/office/drawing/2014/main" xmlns="" id="{E0BD89CF-CC56-48CC-8DDD-A391FFF71ACF}"/>
              </a:ext>
            </a:extLst>
          </p:cNvPr>
          <p:cNvSpPr txBox="1"/>
          <p:nvPr/>
        </p:nvSpPr>
        <p:spPr>
          <a:xfrm>
            <a:off x="5446643" y="2613992"/>
            <a:ext cx="3399183" cy="523220"/>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识别意图 给予支持</a:t>
            </a:r>
          </a:p>
        </p:txBody>
      </p:sp>
      <p:sp>
        <p:nvSpPr>
          <p:cNvPr id="7" name="文本框 6">
            <a:extLst>
              <a:ext uri="{FF2B5EF4-FFF2-40B4-BE49-F238E27FC236}">
                <a16:creationId xmlns:a16="http://schemas.microsoft.com/office/drawing/2014/main" xmlns="" id="{F5BAB317-92E5-43EB-BF2F-0257EEFD5114}"/>
              </a:ext>
            </a:extLst>
          </p:cNvPr>
          <p:cNvSpPr txBox="1"/>
          <p:nvPr/>
        </p:nvSpPr>
        <p:spPr>
          <a:xfrm>
            <a:off x="5436704" y="3607905"/>
            <a:ext cx="3399183" cy="523220"/>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观察反思 自我成长</a:t>
            </a:r>
          </a:p>
        </p:txBody>
      </p:sp>
    </p:spTree>
    <p:extLst>
      <p:ext uri="{BB962C8B-B14F-4D97-AF65-F5344CB8AC3E}">
        <p14:creationId xmlns:p14="http://schemas.microsoft.com/office/powerpoint/2010/main" xmlns="" val="29419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标题 1">
            <a:extLst>
              <a:ext uri="{FF2B5EF4-FFF2-40B4-BE49-F238E27FC236}">
                <a16:creationId xmlns:a16="http://schemas.microsoft.com/office/drawing/2014/main" xmlns="" id="{EA1236FE-155F-4724-BB76-E88D055C2159}"/>
              </a:ext>
            </a:extLst>
          </p:cNvPr>
          <p:cNvSpPr>
            <a:spLocks noGrp="1"/>
          </p:cNvSpPr>
          <p:nvPr>
            <p:ph type="title"/>
          </p:nvPr>
        </p:nvSpPr>
        <p:spPr>
          <a:xfrm>
            <a:off x="628650" y="365127"/>
            <a:ext cx="7886700" cy="926960"/>
          </a:xfrm>
        </p:spPr>
        <p:txBody>
          <a:bodyPr>
            <a:normAutofit/>
          </a:bodyPr>
          <a:lstStyle/>
          <a:p>
            <a:pPr algn="ctr"/>
            <a:r>
              <a:rPr lang="en-US" altLang="zh-CN" sz="3600" dirty="0">
                <a:latin typeface="楷体" panose="02010609060101010101" pitchFamily="49" charset="-122"/>
                <a:ea typeface="楷体" panose="02010609060101010101" pitchFamily="49" charset="-122"/>
              </a:rPr>
              <a:t>1.</a:t>
            </a:r>
            <a:r>
              <a:rPr lang="zh-CN" altLang="en-US" sz="3600" dirty="0">
                <a:latin typeface="楷体" panose="02010609060101010101" pitchFamily="49" charset="-122"/>
                <a:ea typeface="楷体" panose="02010609060101010101" pitchFamily="49" charset="-122"/>
              </a:rPr>
              <a:t>为了幼儿</a:t>
            </a:r>
            <a:r>
              <a:rPr lang="en-US" altLang="zh-CN" sz="3600" dirty="0">
                <a:latin typeface="楷体" panose="02010609060101010101" pitchFamily="49" charset="-122"/>
                <a:ea typeface="楷体" panose="02010609060101010101" pitchFamily="49" charset="-122"/>
              </a:rPr>
              <a:t>——</a:t>
            </a:r>
            <a:r>
              <a:rPr lang="zh-CN" altLang="en-US" sz="3600" dirty="0">
                <a:latin typeface="楷体" panose="02010609060101010101" pitchFamily="49" charset="-122"/>
                <a:ea typeface="楷体" panose="02010609060101010101" pitchFamily="49" charset="-122"/>
              </a:rPr>
              <a:t>识别意图 支持发展</a:t>
            </a:r>
            <a:endParaRPr lang="zh-CN" altLang="en-US" sz="3600" dirty="0"/>
          </a:p>
        </p:txBody>
      </p:sp>
      <p:sp>
        <p:nvSpPr>
          <p:cNvPr id="25608" name="TextBox 9">
            <a:extLst>
              <a:ext uri="{FF2B5EF4-FFF2-40B4-BE49-F238E27FC236}">
                <a16:creationId xmlns:a16="http://schemas.microsoft.com/office/drawing/2014/main" xmlns="" id="{5BCA7EEA-6FAA-47CB-93D5-A199B2165DCC}"/>
              </a:ext>
            </a:extLst>
          </p:cNvPr>
          <p:cNvSpPr txBox="1">
            <a:spLocks noChangeArrowheads="1"/>
          </p:cNvSpPr>
          <p:nvPr/>
        </p:nvSpPr>
        <p:spPr bwMode="auto">
          <a:xfrm>
            <a:off x="3655737" y="6165160"/>
            <a:ext cx="2928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800" b="1" dirty="0">
              <a:solidFill>
                <a:srgbClr val="003366"/>
              </a:solidFill>
              <a:latin typeface="楷体" panose="02010609060101010101" pitchFamily="49" charset="-122"/>
              <a:ea typeface="楷体" panose="02010609060101010101" pitchFamily="49" charset="-122"/>
            </a:endParaRPr>
          </a:p>
        </p:txBody>
      </p:sp>
      <p:sp>
        <p:nvSpPr>
          <p:cNvPr id="12" name="文本框 11">
            <a:extLst>
              <a:ext uri="{FF2B5EF4-FFF2-40B4-BE49-F238E27FC236}">
                <a16:creationId xmlns:a16="http://schemas.microsoft.com/office/drawing/2014/main" xmlns="" id="{FD1F49BD-B878-418E-B5E4-81F84E0C840C}"/>
              </a:ext>
            </a:extLst>
          </p:cNvPr>
          <p:cNvSpPr txBox="1"/>
          <p:nvPr/>
        </p:nvSpPr>
        <p:spPr>
          <a:xfrm>
            <a:off x="2146852" y="3429000"/>
            <a:ext cx="99391" cy="369332"/>
          </a:xfrm>
          <a:prstGeom prst="rect">
            <a:avLst/>
          </a:prstGeom>
          <a:noFill/>
        </p:spPr>
        <p:txBody>
          <a:bodyPr wrap="square" rtlCol="0">
            <a:spAutoFit/>
          </a:bodyPr>
          <a:lstStyle/>
          <a:p>
            <a:endParaRPr lang="zh-CN" altLang="en-US" dirty="0"/>
          </a:p>
        </p:txBody>
      </p:sp>
      <p:sp>
        <p:nvSpPr>
          <p:cNvPr id="17" name="文本框 16">
            <a:extLst>
              <a:ext uri="{FF2B5EF4-FFF2-40B4-BE49-F238E27FC236}">
                <a16:creationId xmlns:a16="http://schemas.microsoft.com/office/drawing/2014/main" xmlns="" id="{83368855-194E-41AD-9DE6-C47C1EA22D50}"/>
              </a:ext>
            </a:extLst>
          </p:cNvPr>
          <p:cNvSpPr txBox="1"/>
          <p:nvPr/>
        </p:nvSpPr>
        <p:spPr>
          <a:xfrm>
            <a:off x="2067339" y="2188199"/>
            <a:ext cx="3812253" cy="1384995"/>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没有</a:t>
            </a:r>
            <a:r>
              <a:rPr lang="zh-CN" altLang="en-US" sz="2800" dirty="0">
                <a:solidFill>
                  <a:srgbClr val="C00000"/>
                </a:solidFill>
                <a:latin typeface="楷体" panose="02010609060101010101" pitchFamily="49" charset="-122"/>
                <a:ea typeface="楷体" panose="02010609060101010101" pitchFamily="49" charset="-122"/>
              </a:rPr>
              <a:t>观察</a:t>
            </a:r>
            <a:endParaRPr lang="en-US" altLang="zh-CN" sz="2800" dirty="0">
              <a:solidFill>
                <a:srgbClr val="C00000"/>
              </a:solidFill>
              <a:latin typeface="楷体" panose="02010609060101010101" pitchFamily="49" charset="-122"/>
              <a:ea typeface="楷体" panose="02010609060101010101" pitchFamily="49" charset="-122"/>
            </a:endParaRPr>
          </a:p>
          <a:p>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就没有</a:t>
            </a:r>
            <a:r>
              <a:rPr lang="zh-CN" altLang="en-US" sz="2800" dirty="0">
                <a:solidFill>
                  <a:srgbClr val="C00000"/>
                </a:solidFill>
                <a:latin typeface="楷体" panose="02010609060101010101" pitchFamily="49" charset="-122"/>
                <a:ea typeface="楷体" panose="02010609060101010101" pitchFamily="49" charset="-122"/>
              </a:rPr>
              <a:t>识别</a:t>
            </a:r>
          </a:p>
        </p:txBody>
      </p:sp>
      <p:sp>
        <p:nvSpPr>
          <p:cNvPr id="18" name="文本框 17">
            <a:extLst>
              <a:ext uri="{FF2B5EF4-FFF2-40B4-BE49-F238E27FC236}">
                <a16:creationId xmlns:a16="http://schemas.microsoft.com/office/drawing/2014/main" xmlns="" id="{556BFABD-B1F9-4064-82C1-63348181E134}"/>
              </a:ext>
            </a:extLst>
          </p:cNvPr>
          <p:cNvSpPr txBox="1"/>
          <p:nvPr/>
        </p:nvSpPr>
        <p:spPr>
          <a:xfrm>
            <a:off x="5029201" y="3515670"/>
            <a:ext cx="3348294" cy="1384995"/>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没有</a:t>
            </a:r>
            <a:r>
              <a:rPr lang="zh-CN" altLang="en-US" sz="2800" dirty="0">
                <a:solidFill>
                  <a:srgbClr val="C00000"/>
                </a:solidFill>
                <a:latin typeface="楷体" panose="02010609060101010101" pitchFamily="49" charset="-122"/>
                <a:ea typeface="楷体" panose="02010609060101010101" pitchFamily="49" charset="-122"/>
              </a:rPr>
              <a:t>识别</a:t>
            </a:r>
            <a:endParaRPr lang="en-US" altLang="zh-CN" sz="2800" dirty="0">
              <a:solidFill>
                <a:srgbClr val="C00000"/>
              </a:solidFill>
              <a:latin typeface="楷体" panose="02010609060101010101" pitchFamily="49" charset="-122"/>
              <a:ea typeface="楷体" panose="02010609060101010101" pitchFamily="49" charset="-122"/>
            </a:endParaRPr>
          </a:p>
          <a:p>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就没有</a:t>
            </a:r>
            <a:r>
              <a:rPr lang="zh-CN" altLang="en-US" sz="2800" dirty="0">
                <a:solidFill>
                  <a:srgbClr val="C00000"/>
                </a:solidFill>
                <a:latin typeface="楷体" panose="02010609060101010101" pitchFamily="49" charset="-122"/>
                <a:ea typeface="楷体" panose="02010609060101010101" pitchFamily="49" charset="-122"/>
              </a:rPr>
              <a:t>支持</a:t>
            </a:r>
          </a:p>
        </p:txBody>
      </p:sp>
    </p:spTree>
    <p:extLst>
      <p:ext uri="{BB962C8B-B14F-4D97-AF65-F5344CB8AC3E}">
        <p14:creationId xmlns:p14="http://schemas.microsoft.com/office/powerpoint/2010/main" xmlns="" val="1667471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5C077B-D884-4009-AD87-2D622209DB3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xmlns="" id="{C742270D-CE4F-4CD1-AF98-8FFD9ABA624E}"/>
              </a:ext>
            </a:extLst>
          </p:cNvPr>
          <p:cNvSpPr>
            <a:spLocks noGrp="1"/>
          </p:cNvSpPr>
          <p:nvPr>
            <p:ph idx="1"/>
          </p:nvPr>
        </p:nvSpPr>
        <p:spPr>
          <a:xfrm>
            <a:off x="1334386" y="1825625"/>
            <a:ext cx="6475228" cy="1566863"/>
          </a:xfrm>
        </p:spPr>
        <p:txBody>
          <a:bodyPr>
            <a:normAutofit/>
          </a:bodyPr>
          <a:lstStyle/>
          <a:p>
            <a:pPr marL="0" indent="0">
              <a:buNone/>
            </a:pPr>
            <a:r>
              <a:rPr lang="zh-CN" altLang="en-US" sz="3200" dirty="0">
                <a:latin typeface="楷体" panose="02010609060101010101" pitchFamily="49" charset="-122"/>
                <a:ea typeface="楷体" panose="02010609060101010101" pitchFamily="49" charset="-122"/>
              </a:rPr>
              <a:t>幼儿的发展在游戏中的每一个平凡时刻，有观察与无观察、有支持与无支持，都在教师的一念之间。</a:t>
            </a:r>
          </a:p>
        </p:txBody>
      </p:sp>
      <p:pic>
        <p:nvPicPr>
          <p:cNvPr id="1026" name="Picture 2" descr="https://timgsa.baidu.com/timg?image&amp;quality=80&amp;size=b9999_10000&amp;sec=1557552275261&amp;di=6eec251543b4a0ea9f917f14e8546fe3&amp;imgtype=0&amp;src=http%3A%2F%2Fb-ssl.duitang.com%2Fuploads%2Fitem%2F201410%2F15%2F20141015211834_xB5Kw.thumb.700_0.jpeg">
            <a:extLst>
              <a:ext uri="{FF2B5EF4-FFF2-40B4-BE49-F238E27FC236}">
                <a16:creationId xmlns:a16="http://schemas.microsoft.com/office/drawing/2014/main" xmlns="" id="{899D3E59-7060-49F4-93F2-488B6845B69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6782" b="34942"/>
          <a:stretch/>
        </p:blipFill>
        <p:spPr bwMode="auto">
          <a:xfrm>
            <a:off x="2806996" y="3997842"/>
            <a:ext cx="3083442" cy="2232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018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标题 1">
            <a:extLst>
              <a:ext uri="{FF2B5EF4-FFF2-40B4-BE49-F238E27FC236}">
                <a16:creationId xmlns:a16="http://schemas.microsoft.com/office/drawing/2014/main" xmlns="" id="{9B410A08-4092-40D9-B3B4-55F4BF8168CF}"/>
              </a:ext>
            </a:extLst>
          </p:cNvPr>
          <p:cNvSpPr>
            <a:spLocks noGrp="1"/>
          </p:cNvSpPr>
          <p:nvPr>
            <p:ph type="title"/>
          </p:nvPr>
        </p:nvSpPr>
        <p:spPr>
          <a:xfrm>
            <a:off x="909845" y="1404939"/>
            <a:ext cx="6395416" cy="561975"/>
          </a:xfrm>
        </p:spPr>
        <p:txBody>
          <a:bodyPr>
            <a:normAutofit/>
          </a:bodyPr>
          <a:lstStyle/>
          <a:p>
            <a:pPr eaLnBrk="1" hangingPunct="1"/>
            <a:r>
              <a:rPr lang="zh-CN" altLang="en-US" sz="2800" dirty="0">
                <a:latin typeface="楷体" panose="02010609060101010101" pitchFamily="49" charset="-122"/>
                <a:ea typeface="楷体" panose="02010609060101010101" pitchFamily="49" charset="-122"/>
              </a:rPr>
              <a:t>教师专业成长的路</a:t>
            </a:r>
            <a:r>
              <a:rPr lang="en-US" altLang="zh-CN" sz="2800" dirty="0">
                <a:latin typeface="楷体" panose="02010609060101010101" pitchFamily="49" charset="-122"/>
                <a:ea typeface="楷体" panose="02010609060101010101" pitchFamily="49" charset="-122"/>
              </a:rPr>
              <a:t>——   </a:t>
            </a:r>
            <a:endParaRPr lang="zh-CN" altLang="en-US" sz="2800" dirty="0">
              <a:latin typeface="楷体" panose="02010609060101010101" pitchFamily="49" charset="-122"/>
              <a:ea typeface="楷体" panose="02010609060101010101" pitchFamily="49" charset="-122"/>
            </a:endParaRPr>
          </a:p>
        </p:txBody>
      </p:sp>
      <p:sp>
        <p:nvSpPr>
          <p:cNvPr id="6148" name="内容占位符 9">
            <a:extLst>
              <a:ext uri="{FF2B5EF4-FFF2-40B4-BE49-F238E27FC236}">
                <a16:creationId xmlns:a16="http://schemas.microsoft.com/office/drawing/2014/main" xmlns="" id="{FDB6D7B2-81CD-4383-93A4-982791B8667D}"/>
              </a:ext>
            </a:extLst>
          </p:cNvPr>
          <p:cNvSpPr>
            <a:spLocks noGrp="1"/>
          </p:cNvSpPr>
          <p:nvPr>
            <p:ph idx="1"/>
          </p:nvPr>
        </p:nvSpPr>
        <p:spPr>
          <a:xfrm>
            <a:off x="677725" y="2067340"/>
            <a:ext cx="7358062" cy="4323522"/>
          </a:xfrm>
        </p:spPr>
        <p:txBody>
          <a:bodyPr>
            <a:normAutofit fontScale="92500" lnSpcReduction="10000"/>
          </a:bodyPr>
          <a:lstStyle/>
          <a:p>
            <a:pPr>
              <a:lnSpc>
                <a:spcPct val="130000"/>
              </a:lnSpc>
              <a:buFont typeface="Arial" panose="020B0604020202020204" pitchFamily="34" charset="0"/>
              <a:buNone/>
            </a:pPr>
            <a:r>
              <a:rPr lang="zh-CN" altLang="en-US" b="1" dirty="0"/>
              <a:t>   </a:t>
            </a:r>
            <a:r>
              <a:rPr lang="zh-CN" altLang="en-US" sz="3000" dirty="0">
                <a:latin typeface="楷体" panose="02010609060101010101" pitchFamily="49" charset="-122"/>
                <a:ea typeface="楷体" panose="02010609060101010101" pitchFamily="49" charset="-122"/>
              </a:rPr>
              <a:t>从</a:t>
            </a:r>
            <a:r>
              <a:rPr lang="zh-CN" altLang="en-US" sz="3000" dirty="0">
                <a:solidFill>
                  <a:srgbClr val="C00000"/>
                </a:solidFill>
                <a:latin typeface="楷体" panose="02010609060101010101" pitchFamily="49" charset="-122"/>
                <a:ea typeface="楷体" panose="02010609060101010101" pitchFamily="49" charset="-122"/>
              </a:rPr>
              <a:t>观察</a:t>
            </a:r>
            <a:r>
              <a:rPr lang="zh-CN" altLang="en-US" sz="3000" dirty="0">
                <a:latin typeface="楷体" panose="02010609060101010101" pitchFamily="49" charset="-122"/>
                <a:ea typeface="楷体" panose="02010609060101010101" pitchFamily="49" charset="-122"/>
              </a:rPr>
              <a:t>儿童出发，</a:t>
            </a:r>
            <a:endParaRPr lang="en-US" altLang="zh-CN" sz="3000" dirty="0">
              <a:latin typeface="楷体" panose="02010609060101010101" pitchFamily="49" charset="-122"/>
              <a:ea typeface="楷体" panose="02010609060101010101" pitchFamily="49" charset="-122"/>
            </a:endParaRPr>
          </a:p>
          <a:p>
            <a:pPr>
              <a:lnSpc>
                <a:spcPct val="130000"/>
              </a:lnSpc>
              <a:buFont typeface="Arial" panose="020B0604020202020204" pitchFamily="34" charset="0"/>
              <a:buNone/>
            </a:pPr>
            <a:r>
              <a:rPr lang="zh-CN" altLang="en-US" sz="3000" dirty="0">
                <a:solidFill>
                  <a:srgbClr val="C00000"/>
                </a:solidFill>
                <a:latin typeface="楷体" panose="02010609060101010101" pitchFamily="49" charset="-122"/>
                <a:ea typeface="楷体" panose="02010609060101010101" pitchFamily="49" charset="-122"/>
              </a:rPr>
              <a:t> 沿着</a:t>
            </a:r>
            <a:r>
              <a:rPr lang="zh-CN" altLang="en-US" sz="3000" dirty="0">
                <a:latin typeface="楷体" panose="02010609060101010101" pitchFamily="49" charset="-122"/>
                <a:ea typeface="楷体" panose="02010609060101010101" pitchFamily="49" charset="-122"/>
              </a:rPr>
              <a:t>儿童直接感知、实际操作、亲身体验的学习路径，</a:t>
            </a:r>
            <a:endParaRPr lang="en-US" altLang="zh-CN" sz="3000" dirty="0">
              <a:latin typeface="楷体" panose="02010609060101010101" pitchFamily="49" charset="-122"/>
              <a:ea typeface="楷体" panose="02010609060101010101" pitchFamily="49" charset="-122"/>
            </a:endParaRPr>
          </a:p>
          <a:p>
            <a:pPr>
              <a:lnSpc>
                <a:spcPct val="130000"/>
              </a:lnSpc>
              <a:buNone/>
            </a:pPr>
            <a:r>
              <a:rPr lang="zh-CN" altLang="en-US" sz="3000" dirty="0">
                <a:solidFill>
                  <a:srgbClr val="C00000"/>
                </a:solidFill>
                <a:latin typeface="楷体" panose="02010609060101010101" pitchFamily="49" charset="-122"/>
                <a:ea typeface="楷体" panose="02010609060101010101" pitchFamily="49" charset="-122"/>
              </a:rPr>
              <a:t> 依据</a:t>
            </a:r>
            <a:r>
              <a:rPr lang="zh-CN" altLang="en-US" sz="3000" dirty="0">
                <a:latin typeface="楷体" panose="02010609060101010101" pitchFamily="49" charset="-122"/>
                <a:ea typeface="楷体" panose="02010609060101010101" pitchFamily="49" charset="-122"/>
              </a:rPr>
              <a:t>儿童发展的速度，</a:t>
            </a:r>
            <a:endParaRPr lang="en-US" altLang="zh-CN" sz="3000" dirty="0">
              <a:latin typeface="楷体" panose="02010609060101010101" pitchFamily="49" charset="-122"/>
              <a:ea typeface="楷体" panose="02010609060101010101" pitchFamily="49" charset="-122"/>
            </a:endParaRPr>
          </a:p>
          <a:p>
            <a:pPr>
              <a:lnSpc>
                <a:spcPct val="130000"/>
              </a:lnSpc>
              <a:buFont typeface="Arial" panose="020B0604020202020204" pitchFamily="34" charset="0"/>
              <a:buNone/>
            </a:pPr>
            <a:r>
              <a:rPr lang="zh-CN" altLang="en-US" sz="3000" dirty="0">
                <a:solidFill>
                  <a:srgbClr val="C00000"/>
                </a:solidFill>
                <a:latin typeface="楷体" panose="02010609060101010101" pitchFamily="49" charset="-122"/>
                <a:ea typeface="楷体" panose="02010609060101010101" pitchFamily="49" charset="-122"/>
              </a:rPr>
              <a:t> 支持</a:t>
            </a:r>
            <a:r>
              <a:rPr lang="zh-CN" altLang="en-US" sz="3000" dirty="0">
                <a:latin typeface="楷体" panose="02010609060101010101" pitchFamily="49" charset="-122"/>
                <a:ea typeface="楷体" panose="02010609060101010101" pitchFamily="49" charset="-122"/>
              </a:rPr>
              <a:t>儿童实现自己的意图，</a:t>
            </a:r>
            <a:endParaRPr lang="en-US" altLang="zh-CN" sz="3000" dirty="0">
              <a:solidFill>
                <a:srgbClr val="C00000"/>
              </a:solidFill>
              <a:latin typeface="楷体" panose="02010609060101010101" pitchFamily="49" charset="-122"/>
              <a:ea typeface="楷体" panose="02010609060101010101" pitchFamily="49" charset="-122"/>
            </a:endParaRPr>
          </a:p>
          <a:p>
            <a:pPr>
              <a:lnSpc>
                <a:spcPct val="130000"/>
              </a:lnSpc>
              <a:buFont typeface="Arial" panose="020B0604020202020204" pitchFamily="34" charset="0"/>
              <a:buNone/>
            </a:pPr>
            <a:r>
              <a:rPr lang="en-US" altLang="zh-CN" sz="3000" dirty="0">
                <a:solidFill>
                  <a:srgbClr val="C00000"/>
                </a:solidFill>
                <a:latin typeface="楷体" panose="02010609060101010101" pitchFamily="49" charset="-122"/>
                <a:ea typeface="楷体" panose="02010609060101010101" pitchFamily="49" charset="-122"/>
              </a:rPr>
              <a:t> </a:t>
            </a:r>
            <a:r>
              <a:rPr lang="zh-CN" altLang="en-US" sz="3000" dirty="0">
                <a:latin typeface="楷体" panose="02010609060101010101" pitchFamily="49" charset="-122"/>
                <a:ea typeface="楷体" panose="02010609060101010101" pitchFamily="49" charset="-122"/>
              </a:rPr>
              <a:t>从而</a:t>
            </a:r>
            <a:r>
              <a:rPr lang="zh-CN" altLang="en-US" sz="3000" dirty="0">
                <a:solidFill>
                  <a:srgbClr val="C00000"/>
                </a:solidFill>
                <a:latin typeface="楷体" panose="02010609060101010101" pitchFamily="49" charset="-122"/>
                <a:ea typeface="楷体" panose="02010609060101010101" pitchFamily="49" charset="-122"/>
              </a:rPr>
              <a:t>分析、研究、记录</a:t>
            </a:r>
            <a:r>
              <a:rPr lang="zh-CN" altLang="en-US" sz="3000" dirty="0">
                <a:latin typeface="楷体" panose="02010609060101010101" pitchFamily="49" charset="-122"/>
                <a:ea typeface="楷体" panose="02010609060101010101" pitchFamily="49" charset="-122"/>
              </a:rPr>
              <a:t>儿童成长的历程。</a:t>
            </a:r>
            <a:endParaRPr lang="en-US" altLang="zh-CN" sz="3000" dirty="0">
              <a:latin typeface="楷体" panose="02010609060101010101" pitchFamily="49" charset="-122"/>
              <a:ea typeface="楷体" panose="02010609060101010101" pitchFamily="49" charset="-122"/>
            </a:endParaRPr>
          </a:p>
          <a:p>
            <a:pPr>
              <a:lnSpc>
                <a:spcPct val="130000"/>
              </a:lnSpc>
              <a:buFont typeface="Arial" panose="020B0604020202020204" pitchFamily="34" charset="0"/>
              <a:buNone/>
            </a:pPr>
            <a:r>
              <a:rPr lang="en-US" altLang="zh-CN" b="1" dirty="0"/>
              <a:t>     </a:t>
            </a:r>
          </a:p>
        </p:txBody>
      </p:sp>
      <p:sp>
        <p:nvSpPr>
          <p:cNvPr id="5" name="标题 1">
            <a:extLst>
              <a:ext uri="{FF2B5EF4-FFF2-40B4-BE49-F238E27FC236}">
                <a16:creationId xmlns:a16="http://schemas.microsoft.com/office/drawing/2014/main" xmlns="" id="{EF2CC2C4-2757-43D1-8E78-DBC6E01F7A11}"/>
              </a:ext>
            </a:extLst>
          </p:cNvPr>
          <p:cNvSpPr txBox="1">
            <a:spLocks/>
          </p:cNvSpPr>
          <p:nvPr/>
        </p:nvSpPr>
        <p:spPr>
          <a:xfrm>
            <a:off x="628650" y="365127"/>
            <a:ext cx="7886700" cy="926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dirty="0">
                <a:latin typeface="楷体" panose="02010609060101010101" pitchFamily="49" charset="-122"/>
                <a:ea typeface="楷体" panose="02010609060101010101" pitchFamily="49" charset="-122"/>
              </a:rPr>
              <a:t>2.</a:t>
            </a:r>
            <a:r>
              <a:rPr lang="zh-CN" altLang="en-US" sz="3600" dirty="0">
                <a:latin typeface="楷体" panose="02010609060101010101" pitchFamily="49" charset="-122"/>
                <a:ea typeface="楷体" panose="02010609060101010101" pitchFamily="49" charset="-122"/>
              </a:rPr>
              <a:t>为了教师</a:t>
            </a:r>
            <a:r>
              <a:rPr lang="en-US" altLang="zh-CN" sz="3600" dirty="0">
                <a:latin typeface="楷体" panose="02010609060101010101" pitchFamily="49" charset="-122"/>
                <a:ea typeface="楷体" panose="02010609060101010101" pitchFamily="49" charset="-122"/>
              </a:rPr>
              <a:t>——</a:t>
            </a:r>
            <a:r>
              <a:rPr lang="zh-CN" altLang="en-US" sz="3600" dirty="0">
                <a:latin typeface="楷体" panose="02010609060101010101" pitchFamily="49" charset="-122"/>
                <a:ea typeface="楷体" panose="02010609060101010101" pitchFamily="49" charset="-122"/>
              </a:rPr>
              <a:t>观察反思 自我成长</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098CE7-59E1-4F37-81CB-B9FF72186F1C}"/>
              </a:ext>
            </a:extLst>
          </p:cNvPr>
          <p:cNvSpPr>
            <a:spLocks noGrp="1"/>
          </p:cNvSpPr>
          <p:nvPr>
            <p:ph type="title"/>
          </p:nvPr>
        </p:nvSpPr>
        <p:spPr/>
        <p:txBody>
          <a:bodyPr/>
          <a:lstStyle/>
          <a:p>
            <a:endParaRPr lang="zh-CN" altLang="en-US" dirty="0"/>
          </a:p>
        </p:txBody>
      </p:sp>
      <p:graphicFrame>
        <p:nvGraphicFramePr>
          <p:cNvPr id="4" name="内容占位符 3">
            <a:extLst>
              <a:ext uri="{FF2B5EF4-FFF2-40B4-BE49-F238E27FC236}">
                <a16:creationId xmlns:a16="http://schemas.microsoft.com/office/drawing/2014/main" xmlns="" id="{4ACED0E2-418B-4906-BF9D-E8F32578ACBD}"/>
              </a:ext>
            </a:extLst>
          </p:cNvPr>
          <p:cNvGraphicFramePr>
            <a:graphicFrameLocks noGrp="1"/>
          </p:cNvGraphicFramePr>
          <p:nvPr>
            <p:ph idx="1"/>
            <p:extLst>
              <p:ext uri="{D42A27DB-BD31-4B8C-83A1-F6EECF244321}">
                <p14:modId xmlns:p14="http://schemas.microsoft.com/office/powerpoint/2010/main" xmlns="" val="3123768087"/>
              </p:ext>
            </p:extLst>
          </p:nvPr>
        </p:nvGraphicFramePr>
        <p:xfrm>
          <a:off x="-212650" y="159489"/>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a:extLst>
              <a:ext uri="{FF2B5EF4-FFF2-40B4-BE49-F238E27FC236}">
                <a16:creationId xmlns:a16="http://schemas.microsoft.com/office/drawing/2014/main" xmlns="" id="{31EB75F8-32D8-471A-A016-62206D685EEF}"/>
              </a:ext>
            </a:extLst>
          </p:cNvPr>
          <p:cNvSpPr txBox="1"/>
          <p:nvPr/>
        </p:nvSpPr>
        <p:spPr>
          <a:xfrm>
            <a:off x="7315200" y="457202"/>
            <a:ext cx="1063256" cy="1077218"/>
          </a:xfrm>
          <a:prstGeom prst="rect">
            <a:avLst/>
          </a:prstGeom>
          <a:noFill/>
          <a:ln w="19050">
            <a:solidFill>
              <a:schemeClr val="tx1"/>
            </a:solidFill>
          </a:ln>
        </p:spPr>
        <p:txBody>
          <a:bodyPr wrap="square" rtlCol="0">
            <a:spAutoFit/>
          </a:bodyPr>
          <a:lstStyle/>
          <a:p>
            <a:r>
              <a:rPr lang="zh-CN" altLang="en-US" sz="3200" dirty="0">
                <a:latin typeface="楷体" panose="02010609060101010101" pitchFamily="49" charset="-122"/>
                <a:ea typeface="楷体" panose="02010609060101010101" pitchFamily="49" charset="-122"/>
              </a:rPr>
              <a:t>专业提升</a:t>
            </a:r>
          </a:p>
        </p:txBody>
      </p:sp>
      <p:graphicFrame>
        <p:nvGraphicFramePr>
          <p:cNvPr id="6" name="内容占位符 3">
            <a:extLst>
              <a:ext uri="{FF2B5EF4-FFF2-40B4-BE49-F238E27FC236}">
                <a16:creationId xmlns:a16="http://schemas.microsoft.com/office/drawing/2014/main" xmlns="" id="{43D89968-8DBF-46D8-BB79-2664DE35C8BB}"/>
              </a:ext>
            </a:extLst>
          </p:cNvPr>
          <p:cNvGraphicFramePr>
            <a:graphicFrameLocks/>
          </p:cNvGraphicFramePr>
          <p:nvPr>
            <p:extLst>
              <p:ext uri="{D42A27DB-BD31-4B8C-83A1-F6EECF244321}">
                <p14:modId xmlns:p14="http://schemas.microsoft.com/office/powerpoint/2010/main" xmlns="" val="2149649664"/>
              </p:ext>
            </p:extLst>
          </p:nvPr>
        </p:nvGraphicFramePr>
        <p:xfrm>
          <a:off x="-53163" y="2506662"/>
          <a:ext cx="78867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文本框 6">
            <a:extLst>
              <a:ext uri="{FF2B5EF4-FFF2-40B4-BE49-F238E27FC236}">
                <a16:creationId xmlns:a16="http://schemas.microsoft.com/office/drawing/2014/main" xmlns="" id="{20627087-3AF9-4A2E-9A54-F48A8248C37F}"/>
              </a:ext>
            </a:extLst>
          </p:cNvPr>
          <p:cNvSpPr txBox="1"/>
          <p:nvPr/>
        </p:nvSpPr>
        <p:spPr>
          <a:xfrm>
            <a:off x="7389627" y="2853879"/>
            <a:ext cx="1063256" cy="1077218"/>
          </a:xfrm>
          <a:prstGeom prst="rect">
            <a:avLst/>
          </a:prstGeom>
          <a:noFill/>
          <a:ln w="19050">
            <a:solidFill>
              <a:schemeClr val="tx1"/>
            </a:solidFill>
          </a:ln>
        </p:spPr>
        <p:txBody>
          <a:bodyPr wrap="square" rtlCol="0">
            <a:spAutoFit/>
          </a:bodyPr>
          <a:lstStyle/>
          <a:p>
            <a:r>
              <a:rPr lang="zh-CN" altLang="en-US" sz="3200" dirty="0">
                <a:latin typeface="楷体" panose="02010609060101010101" pitchFamily="49" charset="-122"/>
                <a:ea typeface="楷体" panose="02010609060101010101" pitchFamily="49" charset="-122"/>
              </a:rPr>
              <a:t>实现意图</a:t>
            </a:r>
          </a:p>
        </p:txBody>
      </p:sp>
      <p:sp>
        <p:nvSpPr>
          <p:cNvPr id="8" name="文本框 7">
            <a:extLst>
              <a:ext uri="{FF2B5EF4-FFF2-40B4-BE49-F238E27FC236}">
                <a16:creationId xmlns:a16="http://schemas.microsoft.com/office/drawing/2014/main" xmlns="" id="{5AEECEC2-F8FB-4524-8B00-5D29552BA362}"/>
              </a:ext>
            </a:extLst>
          </p:cNvPr>
          <p:cNvSpPr txBox="1"/>
          <p:nvPr/>
        </p:nvSpPr>
        <p:spPr>
          <a:xfrm>
            <a:off x="6868632" y="1881963"/>
            <a:ext cx="2052084" cy="646331"/>
          </a:xfrm>
          <a:prstGeom prst="rect">
            <a:avLst/>
          </a:prstGeom>
          <a:noFill/>
          <a:ln w="19050">
            <a:solidFill>
              <a:srgbClr val="C00000"/>
            </a:solidFill>
          </a:ln>
        </p:spPr>
        <p:txBody>
          <a:bodyPr wrap="square" rtlCol="0">
            <a:spAutoFit/>
          </a:bodyPr>
          <a:lstStyle/>
          <a:p>
            <a:r>
              <a:rPr lang="zh-CN" altLang="en-US" sz="3600" dirty="0">
                <a:solidFill>
                  <a:srgbClr val="C00000"/>
                </a:solidFill>
                <a:latin typeface="楷体" panose="02010609060101010101" pitchFamily="49" charset="-122"/>
                <a:ea typeface="楷体" panose="02010609060101010101" pitchFamily="49" charset="-122"/>
              </a:rPr>
              <a:t>学习发展</a:t>
            </a:r>
          </a:p>
        </p:txBody>
      </p:sp>
    </p:spTree>
    <p:extLst>
      <p:ext uri="{BB962C8B-B14F-4D97-AF65-F5344CB8AC3E}">
        <p14:creationId xmlns:p14="http://schemas.microsoft.com/office/powerpoint/2010/main" xmlns="" val="40481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Graphic spid="6" grpId="0">
        <p:bldAsOne/>
      </p:bldGraphic>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timgsa.baidu.com/timg?image&amp;quality=80&amp;size=b9999_10000&amp;sec=1556356174155&amp;di=9ae27e1c38033b7a3e6e0111b15fcc24&amp;imgtype=0&amp;src=http%3A%2F%2Fwww.jituwang.com%2Fuploads%2Fallimg%2F121029%2F240425-12102920264455.jpg">
            <a:extLst>
              <a:ext uri="{FF2B5EF4-FFF2-40B4-BE49-F238E27FC236}">
                <a16:creationId xmlns:a16="http://schemas.microsoft.com/office/drawing/2014/main" xmlns="" id="{5D252730-2F26-4B67-A652-E25C80764B14}"/>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xmlns="" val="0"/>
              </a:ext>
            </a:extLst>
          </a:blip>
          <a:srcRect b="77246"/>
          <a:stretch/>
        </p:blipFill>
        <p:spPr bwMode="auto">
          <a:xfrm>
            <a:off x="0" y="2524539"/>
            <a:ext cx="9144000" cy="15604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a:extLst>
              <a:ext uri="{FF2B5EF4-FFF2-40B4-BE49-F238E27FC236}">
                <a16:creationId xmlns:a16="http://schemas.microsoft.com/office/drawing/2014/main" xmlns="" id="{DEB434E4-4BDA-4FF5-950E-EE254DB522C8}"/>
              </a:ext>
            </a:extLst>
          </p:cNvPr>
          <p:cNvSpPr>
            <a:spLocks noGrp="1"/>
          </p:cNvSpPr>
          <p:nvPr>
            <p:ph type="title"/>
          </p:nvPr>
        </p:nvSpPr>
        <p:spPr>
          <a:xfrm>
            <a:off x="499441" y="2631247"/>
            <a:ext cx="7886700" cy="1325563"/>
          </a:xfrm>
        </p:spPr>
        <p:txBody>
          <a:bodyPr>
            <a:normAutofit/>
          </a:bodyPr>
          <a:lstStyle/>
          <a:p>
            <a:pPr algn="ctr"/>
            <a:r>
              <a:rPr lang="zh-CN" altLang="en-US" sz="4800" dirty="0">
                <a:latin typeface="楷体" panose="02010609060101010101" pitchFamily="49" charset="-122"/>
                <a:ea typeface="楷体" panose="02010609060101010101" pitchFamily="49" charset="-122"/>
              </a:rPr>
              <a:t>二、怎样观察？</a:t>
            </a:r>
          </a:p>
        </p:txBody>
      </p:sp>
    </p:spTree>
    <p:extLst>
      <p:ext uri="{BB962C8B-B14F-4D97-AF65-F5344CB8AC3E}">
        <p14:creationId xmlns:p14="http://schemas.microsoft.com/office/powerpoint/2010/main" xmlns="" val="162063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56354978572&amp;di=a373b89354d9ffe977ea232a4ed0de0b&amp;imgtype=0&amp;src=http%3A%2F%2Fimg3.redocn.com%2Ftupian%2F20141224%2Fnazhuowenjuanmiandaiyiwendenanhai_3733166_small.jpg">
            <a:extLst>
              <a:ext uri="{FF2B5EF4-FFF2-40B4-BE49-F238E27FC236}">
                <a16:creationId xmlns:a16="http://schemas.microsoft.com/office/drawing/2014/main" xmlns="" id="{9AE6A0E0-6887-4E9D-8203-36B9B5FBE0F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747" t="1591" r="7395" b="5788"/>
          <a:stretch/>
        </p:blipFill>
        <p:spPr bwMode="auto">
          <a:xfrm>
            <a:off x="3458818" y="4134679"/>
            <a:ext cx="1500809" cy="23158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思想气泡: 云 3">
            <a:extLst>
              <a:ext uri="{FF2B5EF4-FFF2-40B4-BE49-F238E27FC236}">
                <a16:creationId xmlns:a16="http://schemas.microsoft.com/office/drawing/2014/main" xmlns="" id="{E334C522-DB32-4D2F-9D98-8A502A633451}"/>
              </a:ext>
            </a:extLst>
          </p:cNvPr>
          <p:cNvSpPr/>
          <p:nvPr/>
        </p:nvSpPr>
        <p:spPr>
          <a:xfrm>
            <a:off x="3041373" y="1262270"/>
            <a:ext cx="4502427" cy="2365513"/>
          </a:xfrm>
          <a:prstGeom prst="cloudCallou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xmlns="" id="{A307412F-5408-451A-9C1A-010F258E1F9E}"/>
              </a:ext>
            </a:extLst>
          </p:cNvPr>
          <p:cNvSpPr txBox="1"/>
          <p:nvPr/>
        </p:nvSpPr>
        <p:spPr>
          <a:xfrm>
            <a:off x="3588025" y="1997765"/>
            <a:ext cx="3458818" cy="769441"/>
          </a:xfrm>
          <a:prstGeom prst="rect">
            <a:avLst/>
          </a:prstGeom>
          <a:noFill/>
        </p:spPr>
        <p:txBody>
          <a:bodyPr wrap="square" rtlCol="0">
            <a:spAutoFit/>
          </a:bodyPr>
          <a:lstStyle/>
          <a:p>
            <a:r>
              <a:rPr lang="zh-CN" altLang="en-US" sz="4400" dirty="0">
                <a:latin typeface="楷体" panose="02010609060101010101" pitchFamily="49" charset="-122"/>
                <a:ea typeface="楷体" panose="02010609060101010101" pitchFamily="49" charset="-122"/>
              </a:rPr>
              <a:t>什么是观察？</a:t>
            </a:r>
          </a:p>
        </p:txBody>
      </p:sp>
    </p:spTree>
    <p:extLst>
      <p:ext uri="{BB962C8B-B14F-4D97-AF65-F5344CB8AC3E}">
        <p14:creationId xmlns:p14="http://schemas.microsoft.com/office/powerpoint/2010/main" xmlns="" val="410689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xmlns="" id="{99C84F5A-02C1-4E0F-9335-13BD813D1A1D}"/>
              </a:ext>
            </a:extLst>
          </p:cNvPr>
          <p:cNvSpPr>
            <a:spLocks noGrp="1" noChangeArrowheads="1"/>
          </p:cNvSpPr>
          <p:nvPr>
            <p:ph type="title"/>
          </p:nvPr>
        </p:nvSpPr>
        <p:spPr>
          <a:xfrm>
            <a:off x="1285875" y="500063"/>
            <a:ext cx="7400925" cy="917575"/>
          </a:xfrm>
        </p:spPr>
        <p:txBody>
          <a:bodyPr/>
          <a:lstStyle/>
          <a:p>
            <a:pPr eaLnBrk="1" hangingPunct="1">
              <a:defRPr/>
            </a:pPr>
            <a:r>
              <a:rPr lang="en-US" altLang="zh-CN" sz="3200" b="1" kern="0" dirty="0"/>
              <a:t> </a:t>
            </a:r>
            <a:endParaRPr lang="zh-CN" altLang="en-US" sz="3200" b="1" dirty="0"/>
          </a:p>
        </p:txBody>
      </p:sp>
      <p:sp>
        <p:nvSpPr>
          <p:cNvPr id="29700" name="TextBox 4">
            <a:extLst>
              <a:ext uri="{FF2B5EF4-FFF2-40B4-BE49-F238E27FC236}">
                <a16:creationId xmlns:a16="http://schemas.microsoft.com/office/drawing/2014/main" xmlns="" id="{61601B6E-7AA3-4E33-B27D-570F627DD4B5}"/>
              </a:ext>
            </a:extLst>
          </p:cNvPr>
          <p:cNvSpPr txBox="1">
            <a:spLocks noChangeArrowheads="1"/>
          </p:cNvSpPr>
          <p:nvPr/>
        </p:nvSpPr>
        <p:spPr bwMode="auto">
          <a:xfrm>
            <a:off x="343624" y="1622425"/>
            <a:ext cx="8456752" cy="2377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457200" indent="-457200">
              <a:lnSpc>
                <a:spcPct val="120000"/>
              </a:lnSpc>
              <a:spcBef>
                <a:spcPct val="0"/>
              </a:spcBef>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观察是一种有目的、有计划、有方向且比较持久的</a:t>
            </a:r>
            <a:r>
              <a:rPr lang="zh-CN" altLang="en-US" dirty="0">
                <a:solidFill>
                  <a:srgbClr val="C00000"/>
                </a:solidFill>
                <a:latin typeface="楷体" panose="02010609060101010101" pitchFamily="49" charset="-122"/>
                <a:ea typeface="楷体" panose="02010609060101010101" pitchFamily="49" charset="-122"/>
              </a:rPr>
              <a:t>知觉</a:t>
            </a:r>
            <a:r>
              <a:rPr lang="zh-CN" altLang="en-US" dirty="0">
                <a:latin typeface="楷体" panose="02010609060101010101" pitchFamily="49" charset="-122"/>
                <a:ea typeface="楷体" panose="02010609060101010101" pitchFamily="49" charset="-122"/>
              </a:rPr>
              <a:t>活动。</a:t>
            </a:r>
            <a:r>
              <a:rPr lang="zh-CN" altLang="en-US" sz="1000" dirty="0">
                <a:latin typeface="楷体" panose="02010609060101010101" pitchFamily="49" charset="-122"/>
                <a:ea typeface="楷体" panose="02010609060101010101" pitchFamily="49" charset="-122"/>
              </a:rPr>
              <a:t>知觉是客观事物直接作用于感官而在头脑中产生的对事物整体的认识</a:t>
            </a:r>
            <a:endParaRPr lang="en-US" altLang="zh-CN" sz="1000" dirty="0">
              <a:latin typeface="楷体" panose="02010609060101010101" pitchFamily="49" charset="-122"/>
              <a:ea typeface="楷体" panose="02010609060101010101" pitchFamily="49" charset="-122"/>
            </a:endParaRPr>
          </a:p>
          <a:p>
            <a:pPr marL="457200" indent="-457200">
              <a:lnSpc>
                <a:spcPct val="120000"/>
              </a:lnSpc>
              <a:spcBef>
                <a:spcPct val="0"/>
              </a:spcBef>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观察是科学研究的基本</a:t>
            </a:r>
            <a:r>
              <a:rPr lang="zh-CN" altLang="en-US" dirty="0">
                <a:solidFill>
                  <a:srgbClr val="C00000"/>
                </a:solidFill>
                <a:latin typeface="楷体" panose="02010609060101010101" pitchFamily="49" charset="-122"/>
                <a:ea typeface="楷体" panose="02010609060101010101" pitchFamily="49" charset="-122"/>
              </a:rPr>
              <a:t>方法，</a:t>
            </a:r>
            <a:r>
              <a:rPr lang="zh-CN" altLang="en-US" dirty="0">
                <a:latin typeface="楷体" panose="02010609060101010101" pitchFamily="49" charset="-122"/>
                <a:ea typeface="楷体" panose="02010609060101010101" pitchFamily="49" charset="-122"/>
              </a:rPr>
              <a:t>是获得</a:t>
            </a:r>
            <a:r>
              <a:rPr lang="zh-CN" altLang="en-US" dirty="0">
                <a:solidFill>
                  <a:srgbClr val="C00000"/>
                </a:solidFill>
                <a:latin typeface="楷体" panose="02010609060101010101" pitchFamily="49" charset="-122"/>
                <a:ea typeface="楷体" panose="02010609060101010101" pitchFamily="49" charset="-122"/>
              </a:rPr>
              <a:t>事实</a:t>
            </a:r>
            <a:r>
              <a:rPr lang="zh-CN" altLang="en-US" dirty="0">
                <a:latin typeface="楷体" panose="02010609060101010101" pitchFamily="49" charset="-122"/>
                <a:ea typeface="楷体" panose="02010609060101010101" pitchFamily="49" charset="-122"/>
              </a:rPr>
              <a:t>和</a:t>
            </a:r>
            <a:r>
              <a:rPr lang="zh-CN" altLang="en-US" dirty="0">
                <a:solidFill>
                  <a:srgbClr val="C00000"/>
                </a:solidFill>
                <a:latin typeface="楷体" panose="02010609060101010101" pitchFamily="49" charset="-122"/>
                <a:ea typeface="楷体" panose="02010609060101010101" pitchFamily="49" charset="-122"/>
              </a:rPr>
              <a:t>证据</a:t>
            </a:r>
            <a:r>
              <a:rPr lang="zh-CN" altLang="en-US" dirty="0">
                <a:latin typeface="楷体" panose="02010609060101010101" pitchFamily="49" charset="-122"/>
                <a:ea typeface="楷体" panose="02010609060101010101" pitchFamily="49" charset="-122"/>
              </a:rPr>
              <a:t>的基本途径。</a:t>
            </a:r>
            <a:endParaRPr lang="en-US" altLang="zh-CN" dirty="0">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标题 1">
            <a:extLst>
              <a:ext uri="{FF2B5EF4-FFF2-40B4-BE49-F238E27FC236}">
                <a16:creationId xmlns:a16="http://schemas.microsoft.com/office/drawing/2014/main" xmlns="" id="{5A7F5577-F6D3-4177-8A9C-B3BE7B9388F5}"/>
              </a:ext>
            </a:extLst>
          </p:cNvPr>
          <p:cNvSpPr>
            <a:spLocks noGrp="1"/>
          </p:cNvSpPr>
          <p:nvPr>
            <p:ph type="title"/>
          </p:nvPr>
        </p:nvSpPr>
        <p:spPr/>
        <p:txBody>
          <a:bodyPr/>
          <a:lstStyle/>
          <a:p>
            <a:pPr algn="ctr"/>
            <a:r>
              <a:rPr lang="zh-CN" altLang="en-US" sz="3600" dirty="0">
                <a:latin typeface="楷体" panose="02010609060101010101" pitchFamily="49" charset="-122"/>
                <a:ea typeface="楷体" panose="02010609060101010101" pitchFamily="49" charset="-122"/>
              </a:rPr>
              <a:t>什么是观察儿童？</a:t>
            </a:r>
          </a:p>
        </p:txBody>
      </p:sp>
      <p:sp>
        <p:nvSpPr>
          <p:cNvPr id="3" name="内容占位符 2">
            <a:extLst>
              <a:ext uri="{FF2B5EF4-FFF2-40B4-BE49-F238E27FC236}">
                <a16:creationId xmlns:a16="http://schemas.microsoft.com/office/drawing/2014/main" xmlns="" id="{25DDD737-2DA4-4EBE-9E51-B95FD0024150}"/>
              </a:ext>
            </a:extLst>
          </p:cNvPr>
          <p:cNvSpPr>
            <a:spLocks noGrp="1"/>
          </p:cNvSpPr>
          <p:nvPr>
            <p:ph idx="1"/>
          </p:nvPr>
        </p:nvSpPr>
        <p:spPr>
          <a:xfrm>
            <a:off x="468313" y="1600200"/>
            <a:ext cx="8351837" cy="1684338"/>
          </a:xfrm>
        </p:spPr>
        <p:txBody>
          <a:bodyPr/>
          <a:lstStyle/>
          <a:p>
            <a:pPr>
              <a:buFontTx/>
              <a:buNone/>
            </a:pPr>
            <a:r>
              <a:rPr lang="zh-CN" altLang="en-US" dirty="0"/>
              <a:t>     </a:t>
            </a:r>
            <a:r>
              <a:rPr lang="zh-CN" altLang="en-US" dirty="0">
                <a:latin typeface="楷体" panose="02010609060101010101" pitchFamily="49" charset="-122"/>
                <a:ea typeface="楷体" panose="02010609060101010101" pitchFamily="49" charset="-122"/>
              </a:rPr>
              <a:t>通过仔细地观看、倾听、研究了解儿童</a:t>
            </a:r>
          </a:p>
        </p:txBody>
      </p:sp>
      <p:sp>
        <p:nvSpPr>
          <p:cNvPr id="4" name="文本框 3">
            <a:extLst>
              <a:ext uri="{FF2B5EF4-FFF2-40B4-BE49-F238E27FC236}">
                <a16:creationId xmlns:a16="http://schemas.microsoft.com/office/drawing/2014/main" xmlns="" id="{37A15507-B7DA-48A3-B9DE-43DEA0EE6B85}"/>
              </a:ext>
            </a:extLst>
          </p:cNvPr>
          <p:cNvSpPr txBox="1">
            <a:spLocks noChangeArrowheads="1"/>
          </p:cNvSpPr>
          <p:nvPr/>
        </p:nvSpPr>
        <p:spPr bwMode="auto">
          <a:xfrm>
            <a:off x="2627313" y="2492375"/>
            <a:ext cx="1223962" cy="58578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b="1">
                <a:solidFill>
                  <a:srgbClr val="C00000"/>
                </a:solidFill>
                <a:latin typeface="楷体" panose="02010609060101010101" pitchFamily="49" charset="-122"/>
                <a:ea typeface="楷体" panose="02010609060101010101" pitchFamily="49" charset="-122"/>
              </a:rPr>
              <a:t>行为</a:t>
            </a:r>
          </a:p>
        </p:txBody>
      </p:sp>
      <p:sp>
        <p:nvSpPr>
          <p:cNvPr id="6" name="文本框 5">
            <a:extLst>
              <a:ext uri="{FF2B5EF4-FFF2-40B4-BE49-F238E27FC236}">
                <a16:creationId xmlns:a16="http://schemas.microsoft.com/office/drawing/2014/main" xmlns="" id="{4357AD1F-32F0-4941-9809-C5D7556CE272}"/>
              </a:ext>
            </a:extLst>
          </p:cNvPr>
          <p:cNvSpPr txBox="1">
            <a:spLocks noChangeArrowheads="1"/>
          </p:cNvSpPr>
          <p:nvPr/>
        </p:nvSpPr>
        <p:spPr bwMode="auto">
          <a:xfrm>
            <a:off x="3959225" y="2492375"/>
            <a:ext cx="1225550" cy="58578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b="1">
                <a:solidFill>
                  <a:srgbClr val="C00000"/>
                </a:solidFill>
                <a:latin typeface="楷体" panose="02010609060101010101" pitchFamily="49" charset="-122"/>
                <a:ea typeface="楷体" panose="02010609060101010101" pitchFamily="49" charset="-122"/>
              </a:rPr>
              <a:t>语言</a:t>
            </a:r>
          </a:p>
        </p:txBody>
      </p:sp>
      <p:sp>
        <p:nvSpPr>
          <p:cNvPr id="7" name="文本框 6">
            <a:extLst>
              <a:ext uri="{FF2B5EF4-FFF2-40B4-BE49-F238E27FC236}">
                <a16:creationId xmlns:a16="http://schemas.microsoft.com/office/drawing/2014/main" xmlns="" id="{6ECAF34C-510C-4DDB-ABBE-2D0FA426134B}"/>
              </a:ext>
            </a:extLst>
          </p:cNvPr>
          <p:cNvSpPr txBox="1">
            <a:spLocks noChangeArrowheads="1"/>
          </p:cNvSpPr>
          <p:nvPr/>
        </p:nvSpPr>
        <p:spPr bwMode="auto">
          <a:xfrm>
            <a:off x="5292725" y="2492375"/>
            <a:ext cx="1223963" cy="58578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b="1">
                <a:solidFill>
                  <a:srgbClr val="C00000"/>
                </a:solidFill>
                <a:latin typeface="楷体" panose="02010609060101010101" pitchFamily="49" charset="-122"/>
                <a:ea typeface="楷体" panose="02010609060101010101" pitchFamily="49" charset="-122"/>
              </a:rPr>
              <a:t>作品</a:t>
            </a:r>
            <a:endParaRPr lang="en-US" altLang="zh-CN" b="1">
              <a:solidFill>
                <a:srgbClr val="C00000"/>
              </a:solidFill>
              <a:latin typeface="楷体" panose="02010609060101010101" pitchFamily="49" charset="-122"/>
              <a:ea typeface="楷体" panose="02010609060101010101" pitchFamily="49" charset="-122"/>
            </a:endParaRPr>
          </a:p>
        </p:txBody>
      </p:sp>
      <p:sp>
        <p:nvSpPr>
          <p:cNvPr id="5" name="箭头: 下 4">
            <a:extLst>
              <a:ext uri="{FF2B5EF4-FFF2-40B4-BE49-F238E27FC236}">
                <a16:creationId xmlns:a16="http://schemas.microsoft.com/office/drawing/2014/main" xmlns="" id="{60D63785-DB27-4EF6-9680-5FC2BF2519A4}"/>
              </a:ext>
            </a:extLst>
          </p:cNvPr>
          <p:cNvSpPr/>
          <p:nvPr/>
        </p:nvSpPr>
        <p:spPr>
          <a:xfrm>
            <a:off x="3203575" y="2133600"/>
            <a:ext cx="7302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箭头: 下 8">
            <a:extLst>
              <a:ext uri="{FF2B5EF4-FFF2-40B4-BE49-F238E27FC236}">
                <a16:creationId xmlns:a16="http://schemas.microsoft.com/office/drawing/2014/main" xmlns="" id="{C71B5781-22C8-4215-92BB-C81BB0B46E4F}"/>
              </a:ext>
            </a:extLst>
          </p:cNvPr>
          <p:cNvSpPr/>
          <p:nvPr/>
        </p:nvSpPr>
        <p:spPr>
          <a:xfrm>
            <a:off x="4535488" y="2133600"/>
            <a:ext cx="7302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箭头: 下 9">
            <a:extLst>
              <a:ext uri="{FF2B5EF4-FFF2-40B4-BE49-F238E27FC236}">
                <a16:creationId xmlns:a16="http://schemas.microsoft.com/office/drawing/2014/main" xmlns="" id="{F696E5AB-B244-42C3-BFD6-E4A38DD6F588}"/>
              </a:ext>
            </a:extLst>
          </p:cNvPr>
          <p:cNvSpPr/>
          <p:nvPr/>
        </p:nvSpPr>
        <p:spPr>
          <a:xfrm>
            <a:off x="5795963" y="2133600"/>
            <a:ext cx="71437"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5"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a:extLst>
              <a:ext uri="{FF2B5EF4-FFF2-40B4-BE49-F238E27FC236}">
                <a16:creationId xmlns:a16="http://schemas.microsoft.com/office/drawing/2014/main" xmlns="" id="{918B97CE-CFB9-4FD4-839E-5F6519C39773}"/>
              </a:ext>
            </a:extLst>
          </p:cNvPr>
          <p:cNvSpPr>
            <a:spLocks noGrp="1"/>
          </p:cNvSpPr>
          <p:nvPr>
            <p:ph type="title"/>
          </p:nvPr>
        </p:nvSpPr>
        <p:spPr>
          <a:xfrm>
            <a:off x="1071563" y="274638"/>
            <a:ext cx="7615237" cy="1143000"/>
          </a:xfrm>
        </p:spPr>
        <p:txBody>
          <a:bodyPr/>
          <a:lstStyle/>
          <a:p>
            <a:pPr eaLnBrk="1" hangingPunct="1"/>
            <a:r>
              <a:rPr lang="en-US" altLang="zh-CN"/>
              <a:t>   </a:t>
            </a:r>
            <a:endParaRPr lang="zh-CN" altLang="en-US"/>
          </a:p>
        </p:txBody>
      </p:sp>
      <p:sp>
        <p:nvSpPr>
          <p:cNvPr id="10244" name="内容占位符 9">
            <a:extLst>
              <a:ext uri="{FF2B5EF4-FFF2-40B4-BE49-F238E27FC236}">
                <a16:creationId xmlns:a16="http://schemas.microsoft.com/office/drawing/2014/main" xmlns="" id="{BA415FBA-0614-4DF5-A0BB-6AB71E2F9357}"/>
              </a:ext>
            </a:extLst>
          </p:cNvPr>
          <p:cNvSpPr txBox="1">
            <a:spLocks/>
          </p:cNvSpPr>
          <p:nvPr/>
        </p:nvSpPr>
        <p:spPr bwMode="auto">
          <a:xfrm>
            <a:off x="1214438" y="1428750"/>
            <a:ext cx="7072312"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30000"/>
              </a:lnSpc>
              <a:buFontTx/>
              <a:buNone/>
            </a:pPr>
            <a:r>
              <a:rPr lang="zh-CN" altLang="en-US" b="1">
                <a:latin typeface="Arial" panose="020B0604020202020204" pitchFamily="34" charset="0"/>
              </a:rPr>
              <a:t>   </a:t>
            </a:r>
            <a:endParaRPr lang="en-US" altLang="zh-CN" b="1">
              <a:latin typeface="Arial" panose="020B0604020202020204" pitchFamily="34" charset="0"/>
            </a:endParaRPr>
          </a:p>
        </p:txBody>
      </p:sp>
      <p:sp>
        <p:nvSpPr>
          <p:cNvPr id="7" name="云形标注 6">
            <a:extLst>
              <a:ext uri="{FF2B5EF4-FFF2-40B4-BE49-F238E27FC236}">
                <a16:creationId xmlns:a16="http://schemas.microsoft.com/office/drawing/2014/main" xmlns="" id="{9E673CF1-1086-44C0-B51A-712F2CE8E69A}"/>
              </a:ext>
            </a:extLst>
          </p:cNvPr>
          <p:cNvSpPr/>
          <p:nvPr/>
        </p:nvSpPr>
        <p:spPr>
          <a:xfrm>
            <a:off x="3349625" y="846138"/>
            <a:ext cx="4143375" cy="2357437"/>
          </a:xfrm>
          <a:prstGeom prst="cloudCallou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200" dirty="0">
                <a:solidFill>
                  <a:schemeClr val="tx1"/>
                </a:solidFill>
                <a:latin typeface="楷体" panose="02010609060101010101" pitchFamily="49" charset="-122"/>
                <a:ea typeface="楷体" panose="02010609060101010101" pitchFamily="49" charset="-122"/>
              </a:rPr>
              <a:t>什么影响着我们的观察？</a:t>
            </a:r>
          </a:p>
        </p:txBody>
      </p:sp>
      <p:pic>
        <p:nvPicPr>
          <p:cNvPr id="10246" name="Picture 2" descr="http://img.taopic.com/uploads/allimg/140625/267851-140625045T977.jpg">
            <a:extLst>
              <a:ext uri="{FF2B5EF4-FFF2-40B4-BE49-F238E27FC236}">
                <a16:creationId xmlns:a16="http://schemas.microsoft.com/office/drawing/2014/main" xmlns="" id="{7E4924ED-8ACE-477D-941D-56410B8265EA}"/>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a:xfrm>
            <a:off x="3290336" y="4012234"/>
            <a:ext cx="2286000" cy="218598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9">
            <a:extLst>
              <a:ext uri="{FF2B5EF4-FFF2-40B4-BE49-F238E27FC236}">
                <a16:creationId xmlns:a16="http://schemas.microsoft.com/office/drawing/2014/main" xmlns="" id="{789356BB-FF8B-4070-9760-C3C03801CCAC}"/>
              </a:ext>
            </a:extLst>
          </p:cNvPr>
          <p:cNvSpPr>
            <a:spLocks noGrp="1"/>
          </p:cNvSpPr>
          <p:nvPr>
            <p:ph type="title"/>
          </p:nvPr>
        </p:nvSpPr>
        <p:spPr>
          <a:xfrm>
            <a:off x="1116013" y="765175"/>
            <a:ext cx="7056437" cy="628650"/>
          </a:xfrm>
        </p:spPr>
        <p:txBody>
          <a:bodyPr>
            <a:normAutofit/>
          </a:bodyPr>
          <a:lstStyle/>
          <a:p>
            <a:pPr algn="ctr"/>
            <a:r>
              <a:rPr lang="zh-CN" altLang="en-US" sz="3200" dirty="0">
                <a:latin typeface="楷体" panose="02010609060101010101" pitchFamily="49" charset="-122"/>
                <a:ea typeface="楷体" panose="02010609060101010101" pitchFamily="49" charset="-122"/>
              </a:rPr>
              <a:t>在观察方面存在的主要问题</a:t>
            </a:r>
          </a:p>
        </p:txBody>
      </p:sp>
      <p:sp>
        <p:nvSpPr>
          <p:cNvPr id="32772" name="Rectangle 3">
            <a:extLst>
              <a:ext uri="{FF2B5EF4-FFF2-40B4-BE49-F238E27FC236}">
                <a16:creationId xmlns:a16="http://schemas.microsoft.com/office/drawing/2014/main" xmlns="" id="{3E9EDC11-8E35-49D6-9B10-EC551DE0A71C}"/>
              </a:ext>
            </a:extLst>
          </p:cNvPr>
          <p:cNvSpPr>
            <a:spLocks noGrp="1"/>
          </p:cNvSpPr>
          <p:nvPr>
            <p:ph type="body" sz="half" idx="1"/>
          </p:nvPr>
        </p:nvSpPr>
        <p:spPr>
          <a:xfrm>
            <a:off x="1485900" y="2057400"/>
            <a:ext cx="57150" cy="3394075"/>
          </a:xfrm>
        </p:spPr>
        <p:txBody>
          <a:bodyPr/>
          <a:lstStyle/>
          <a:p>
            <a:pPr>
              <a:buFontTx/>
              <a:buNone/>
            </a:pPr>
            <a:endParaRPr lang="en-US" altLang="zh-CN"/>
          </a:p>
          <a:p>
            <a:pPr>
              <a:buFontTx/>
              <a:buNone/>
            </a:pPr>
            <a:endParaRPr lang="en-US" altLang="zh-CN"/>
          </a:p>
        </p:txBody>
      </p:sp>
      <p:graphicFrame>
        <p:nvGraphicFramePr>
          <p:cNvPr id="127005" name="Group 29">
            <a:extLst>
              <a:ext uri="{FF2B5EF4-FFF2-40B4-BE49-F238E27FC236}">
                <a16:creationId xmlns:a16="http://schemas.microsoft.com/office/drawing/2014/main" xmlns="" id="{C37E734F-BDB6-4BFF-8263-B0FA4081B474}"/>
              </a:ext>
            </a:extLst>
          </p:cNvPr>
          <p:cNvGraphicFramePr>
            <a:graphicFrameLocks noGrp="1"/>
          </p:cNvGraphicFramePr>
          <p:nvPr>
            <p:ph sz="half" idx="2"/>
            <p:extLst>
              <p:ext uri="{D42A27DB-BD31-4B8C-83A1-F6EECF244321}">
                <p14:modId xmlns:p14="http://schemas.microsoft.com/office/powerpoint/2010/main" xmlns="" val="2877295528"/>
              </p:ext>
            </p:extLst>
          </p:nvPr>
        </p:nvGraphicFramePr>
        <p:xfrm>
          <a:off x="839581" y="1911696"/>
          <a:ext cx="7632700" cy="3384550"/>
        </p:xfrm>
        <a:graphic>
          <a:graphicData uri="http://schemas.openxmlformats.org/drawingml/2006/table">
            <a:tbl>
              <a:tblPr/>
              <a:tblGrid>
                <a:gridCol w="1891135">
                  <a:extLst>
                    <a:ext uri="{9D8B030D-6E8A-4147-A177-3AD203B41FA5}">
                      <a16:colId xmlns:a16="http://schemas.microsoft.com/office/drawing/2014/main" xmlns="" val="997643267"/>
                    </a:ext>
                  </a:extLst>
                </a:gridCol>
                <a:gridCol w="5741565">
                  <a:extLst>
                    <a:ext uri="{9D8B030D-6E8A-4147-A177-3AD203B41FA5}">
                      <a16:colId xmlns:a16="http://schemas.microsoft.com/office/drawing/2014/main" xmlns="" val="639478717"/>
                    </a:ext>
                  </a:extLst>
                </a:gridCol>
              </a:tblGrid>
              <a:tr h="100741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rPr>
                        <a:t>观看儿童的行为</a:t>
                      </a:r>
                    </a:p>
                  </a:txBody>
                  <a:tcPr marL="68572" marR="68572"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rPr>
                        <a:t>看的少、看不懂、不连贯、视而不见</a:t>
                      </a:r>
                      <a:r>
                        <a:rPr kumimoji="0" lang="en-US" altLang="zh-CN"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rPr>
                        <a:t>……</a:t>
                      </a:r>
                    </a:p>
                  </a:txBody>
                  <a:tcPr marL="68572" marR="68572"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15196845"/>
                  </a:ext>
                </a:extLst>
              </a:tr>
              <a:tr h="136897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rPr>
                        <a:t>倾听儿童的语言</a:t>
                      </a:r>
                    </a:p>
                  </a:txBody>
                  <a:tcPr marL="68572" marR="68572"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rPr>
                        <a:t>听的少、没有耐心、心不在焉、时间很短、间断听、听自己想要的，过滤掉自己不认同或不需要的</a:t>
                      </a:r>
                      <a:r>
                        <a:rPr kumimoji="0" lang="en-US" altLang="zh-CN"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rPr>
                        <a:t>……</a:t>
                      </a:r>
                    </a:p>
                  </a:txBody>
                  <a:tcPr marL="68572" marR="68572"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0825961"/>
                  </a:ext>
                </a:extLst>
              </a:tr>
              <a:tr h="100816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rPr>
                        <a:t>研究儿童的作品</a:t>
                      </a:r>
                    </a:p>
                  </a:txBody>
                  <a:tcPr marL="68572" marR="68572"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rPr>
                        <a:t>收集、主观臆断、妄加评论、做自己想要的分析</a:t>
                      </a:r>
                      <a:r>
                        <a:rPr kumimoji="0" lang="en-US" altLang="zh-CN"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rPr>
                        <a:t>……</a:t>
                      </a:r>
                    </a:p>
                  </a:txBody>
                  <a:tcPr marL="68572" marR="68572"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74570222"/>
                  </a:ext>
                </a:extLst>
              </a:tr>
            </a:tbl>
          </a:graphicData>
        </a:graphic>
      </p:graphicFrame>
    </p:spTree>
    <p:extLst>
      <p:ext uri="{BB962C8B-B14F-4D97-AF65-F5344CB8AC3E}">
        <p14:creationId xmlns:p14="http://schemas.microsoft.com/office/powerpoint/2010/main" xmlns="" val="3502411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7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56354978572&amp;di=a373b89354d9ffe977ea232a4ed0de0b&amp;imgtype=0&amp;src=http%3A%2F%2Fimg3.redocn.com%2Ftupian%2F20141224%2Fnazhuowenjuanmiandaiyiwendenanhai_3733166_small.jpg">
            <a:extLst>
              <a:ext uri="{FF2B5EF4-FFF2-40B4-BE49-F238E27FC236}">
                <a16:creationId xmlns:a16="http://schemas.microsoft.com/office/drawing/2014/main" xmlns="" id="{9AE6A0E0-6887-4E9D-8203-36B9B5FBE0F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747" t="1591" r="7395" b="5788"/>
          <a:stretch/>
        </p:blipFill>
        <p:spPr bwMode="auto">
          <a:xfrm>
            <a:off x="3071191" y="4421759"/>
            <a:ext cx="1500809" cy="23158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思想气泡: 云 3">
            <a:extLst>
              <a:ext uri="{FF2B5EF4-FFF2-40B4-BE49-F238E27FC236}">
                <a16:creationId xmlns:a16="http://schemas.microsoft.com/office/drawing/2014/main" xmlns="" id="{E334C522-DB32-4D2F-9D98-8A502A633451}"/>
              </a:ext>
            </a:extLst>
          </p:cNvPr>
          <p:cNvSpPr/>
          <p:nvPr/>
        </p:nvSpPr>
        <p:spPr>
          <a:xfrm>
            <a:off x="2690499" y="1541721"/>
            <a:ext cx="4502427" cy="2426303"/>
          </a:xfrm>
          <a:prstGeom prst="cloudCallou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xmlns="" id="{A307412F-5408-451A-9C1A-010F258E1F9E}"/>
              </a:ext>
            </a:extLst>
          </p:cNvPr>
          <p:cNvSpPr txBox="1"/>
          <p:nvPr/>
        </p:nvSpPr>
        <p:spPr>
          <a:xfrm>
            <a:off x="3367283" y="2105561"/>
            <a:ext cx="3458818" cy="1354217"/>
          </a:xfrm>
          <a:prstGeom prst="rect">
            <a:avLst/>
          </a:prstGeom>
          <a:noFill/>
        </p:spPr>
        <p:txBody>
          <a:bodyPr wrap="square" rtlCol="0">
            <a:spAutoFit/>
          </a:bodyPr>
          <a:lstStyle/>
          <a:p>
            <a:r>
              <a:rPr lang="zh-CN" altLang="en-US" sz="3600" dirty="0">
                <a:latin typeface="楷体" panose="02010609060101010101" pitchFamily="49" charset="-122"/>
                <a:ea typeface="楷体" panose="02010609060101010101" pitchFamily="49" charset="-122"/>
              </a:rPr>
              <a:t>全班几十名孩子</a:t>
            </a:r>
            <a:endParaRPr lang="zh-CN" altLang="en-US" sz="3600" dirty="0"/>
          </a:p>
          <a:p>
            <a:r>
              <a:rPr lang="zh-CN" altLang="en-US" sz="3600" dirty="0">
                <a:latin typeface="楷体" panose="02010609060101010101" pitchFamily="49" charset="-122"/>
                <a:ea typeface="楷体" panose="02010609060101010101" pitchFamily="49" charset="-122"/>
              </a:rPr>
              <a:t>你让我观察谁？</a:t>
            </a:r>
            <a:r>
              <a:rPr lang="zh-CN" altLang="en-US" sz="1000" dirty="0">
                <a:latin typeface="楷体" panose="02010609060101010101" pitchFamily="49" charset="-122"/>
                <a:ea typeface="楷体" panose="02010609060101010101" pitchFamily="49" charset="-122"/>
              </a:rPr>
              <a:t>班额大精力有限</a:t>
            </a:r>
          </a:p>
        </p:txBody>
      </p:sp>
    </p:spTree>
    <p:extLst>
      <p:ext uri="{BB962C8B-B14F-4D97-AF65-F5344CB8AC3E}">
        <p14:creationId xmlns:p14="http://schemas.microsoft.com/office/powerpoint/2010/main" xmlns="" val="274766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标注 6">
            <a:extLst>
              <a:ext uri="{FF2B5EF4-FFF2-40B4-BE49-F238E27FC236}">
                <a16:creationId xmlns:a16="http://schemas.microsoft.com/office/drawing/2014/main" xmlns="" id="{15558BCC-83D2-4194-8D2C-81231C69904D}"/>
              </a:ext>
            </a:extLst>
          </p:cNvPr>
          <p:cNvSpPr/>
          <p:nvPr/>
        </p:nvSpPr>
        <p:spPr>
          <a:xfrm>
            <a:off x="2743200" y="542261"/>
            <a:ext cx="5263116" cy="2703846"/>
          </a:xfrm>
          <a:prstGeom prst="cloud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3200" dirty="0">
              <a:solidFill>
                <a:schemeClr val="tx1"/>
              </a:solidFill>
              <a:latin typeface="楷体" panose="02010609060101010101" pitchFamily="49" charset="-122"/>
              <a:ea typeface="楷体" panose="02010609060101010101" pitchFamily="49" charset="-122"/>
            </a:endParaRPr>
          </a:p>
        </p:txBody>
      </p:sp>
      <p:pic>
        <p:nvPicPr>
          <p:cNvPr id="6" name="Picture 8" descr="https://timgsa.baidu.com/timg?image&amp;quality=80&amp;size=b9999_10000&amp;sec=1557562961355&amp;di=ea8103476780b73b75b5fa9fda9634b2&amp;imgtype=0&amp;src=http%3A%2F%2Fimg5.duitang.com%2Fuploads%2Fblog%2F201404%2F12%2F20140412211346_dfPRX.jpeg">
            <a:extLst>
              <a:ext uri="{FF2B5EF4-FFF2-40B4-BE49-F238E27FC236}">
                <a16:creationId xmlns:a16="http://schemas.microsoft.com/office/drawing/2014/main" xmlns="" id="{1172B11E-66DB-449B-9ACE-BA0BA6D43B27}"/>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b="6262"/>
          <a:stretch/>
        </p:blipFill>
        <p:spPr bwMode="auto">
          <a:xfrm>
            <a:off x="3053339" y="3830101"/>
            <a:ext cx="3037322" cy="284714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文本框 6">
            <a:extLst>
              <a:ext uri="{FF2B5EF4-FFF2-40B4-BE49-F238E27FC236}">
                <a16:creationId xmlns:a16="http://schemas.microsoft.com/office/drawing/2014/main" xmlns="" id="{FA688D81-6CBC-4E3C-990D-65A79214C896}"/>
              </a:ext>
            </a:extLst>
          </p:cNvPr>
          <p:cNvSpPr txBox="1"/>
          <p:nvPr/>
        </p:nvSpPr>
        <p:spPr>
          <a:xfrm>
            <a:off x="3391787" y="1052623"/>
            <a:ext cx="3976576" cy="1569660"/>
          </a:xfrm>
          <a:prstGeom prst="rect">
            <a:avLst/>
          </a:prstGeom>
          <a:noFill/>
        </p:spPr>
        <p:txBody>
          <a:bodyPr wrap="square" rtlCol="0">
            <a:spAutoFit/>
          </a:bodyPr>
          <a:lstStyle/>
          <a:p>
            <a:pPr algn="ctr">
              <a:defRPr/>
            </a:pPr>
            <a:r>
              <a:rPr lang="zh-CN" altLang="en-US" sz="3200" dirty="0">
                <a:latin typeface="楷体" panose="02010609060101010101" pitchFamily="49" charset="-122"/>
                <a:ea typeface="楷体" panose="02010609060101010101" pitchFamily="49" charset="-122"/>
              </a:rPr>
              <a:t>请在几十名孩子中发现、判断、选择最需要你的那一个！</a:t>
            </a:r>
          </a:p>
        </p:txBody>
      </p:sp>
    </p:spTree>
    <p:extLst>
      <p:ext uri="{BB962C8B-B14F-4D97-AF65-F5344CB8AC3E}">
        <p14:creationId xmlns:p14="http://schemas.microsoft.com/office/powerpoint/2010/main" xmlns="" val="988483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4">
            <a:extLst>
              <a:ext uri="{FF2B5EF4-FFF2-40B4-BE49-F238E27FC236}">
                <a16:creationId xmlns:a16="http://schemas.microsoft.com/office/drawing/2014/main" xmlns="" id="{D24F356B-558A-448A-A260-6C2B5E26843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a:extLst>
              <a:ext uri="{FF2B5EF4-FFF2-40B4-BE49-F238E27FC236}">
                <a16:creationId xmlns:a16="http://schemas.microsoft.com/office/drawing/2014/main" xmlns="" id="{2C61892F-8291-407B-AF76-C28189CC0FF2}"/>
              </a:ext>
            </a:extLst>
          </p:cNvPr>
          <p:cNvSpPr>
            <a:spLocks noGrp="1"/>
          </p:cNvSpPr>
          <p:nvPr>
            <p:ph type="title"/>
          </p:nvPr>
        </p:nvSpPr>
        <p:spPr/>
        <p:txBody>
          <a:bodyPr/>
          <a:lstStyle/>
          <a:p>
            <a:pPr algn="ctr">
              <a:defRPr/>
            </a:pPr>
            <a:r>
              <a:rPr lang="zh-CN" altLang="en-US" sz="3200" b="1" dirty="0">
                <a:latin typeface="楷体" panose="02010609060101010101" pitchFamily="49" charset="-122"/>
                <a:ea typeface="楷体" panose="02010609060101010101" pitchFamily="49" charset="-122"/>
              </a:rPr>
              <a:t>教师关注的“十六种”孩子</a:t>
            </a:r>
          </a:p>
        </p:txBody>
      </p:sp>
      <p:sp>
        <p:nvSpPr>
          <p:cNvPr id="56324" name="TextBox 12">
            <a:extLst>
              <a:ext uri="{FF2B5EF4-FFF2-40B4-BE49-F238E27FC236}">
                <a16:creationId xmlns:a16="http://schemas.microsoft.com/office/drawing/2014/main" xmlns="" id="{6E13268A-A4C4-40E2-AD7E-A68956D8CF49}"/>
              </a:ext>
            </a:extLst>
          </p:cNvPr>
          <p:cNvSpPr txBox="1">
            <a:spLocks noChangeArrowheads="1"/>
          </p:cNvSpPr>
          <p:nvPr/>
        </p:nvSpPr>
        <p:spPr bwMode="auto">
          <a:xfrm rot="-386841">
            <a:off x="3671888" y="3708400"/>
            <a:ext cx="24653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3600" b="1">
                <a:solidFill>
                  <a:schemeClr val="bg1"/>
                </a:solidFill>
                <a:latin typeface="Arial" panose="020B0604020202020204" pitchFamily="34" charset="0"/>
              </a:rPr>
              <a:t>合理定位</a:t>
            </a:r>
          </a:p>
        </p:txBody>
      </p:sp>
      <p:sp>
        <p:nvSpPr>
          <p:cNvPr id="14" name="内容占位符 13">
            <a:extLst>
              <a:ext uri="{FF2B5EF4-FFF2-40B4-BE49-F238E27FC236}">
                <a16:creationId xmlns:a16="http://schemas.microsoft.com/office/drawing/2014/main" xmlns="" id="{67C2BD62-EB1E-4BC9-B492-8E051E66B513}"/>
              </a:ext>
            </a:extLst>
          </p:cNvPr>
          <p:cNvSpPr>
            <a:spLocks noGrp="1"/>
          </p:cNvSpPr>
          <p:nvPr>
            <p:ph idx="1"/>
          </p:nvPr>
        </p:nvSpPr>
        <p:spPr>
          <a:xfrm>
            <a:off x="-76200" y="1582738"/>
            <a:ext cx="4648200" cy="4143375"/>
          </a:xfrm>
        </p:spPr>
        <p:txBody>
          <a:bodyPr>
            <a:normAutofit/>
          </a:bodyPr>
          <a:lstStyle/>
          <a:p>
            <a:pPr>
              <a:buFont typeface="Arial" panose="020B0604020202020204" pitchFamily="34" charset="0"/>
              <a:buNone/>
            </a:pPr>
            <a:r>
              <a:rPr lang="zh-CN" altLang="en-US" sz="2800" b="1" dirty="0"/>
              <a:t>     </a:t>
            </a:r>
            <a:r>
              <a:rPr lang="zh-CN" altLang="en-US" sz="2800" dirty="0">
                <a:latin typeface="楷体" panose="02010609060101010101" pitchFamily="49" charset="-122"/>
                <a:ea typeface="楷体" panose="02010609060101010101" pitchFamily="49" charset="-122"/>
              </a:rPr>
              <a:t>对活动中表现出犹豫不决</a:t>
            </a:r>
            <a:endParaRPr lang="en-US" altLang="zh-CN" sz="2800" dirty="0">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停止了正在进行的游戏</a:t>
            </a:r>
            <a:endParaRPr lang="en-US" altLang="zh-CN" sz="2800" dirty="0">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请求帮助</a:t>
            </a:r>
            <a:endParaRPr lang="en-US" altLang="zh-CN" sz="2800" dirty="0">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进行新奇或耗时长的活动</a:t>
            </a:r>
            <a:endParaRPr lang="en-US" altLang="zh-CN" sz="2800" dirty="0">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很享受自己在做的游戏</a:t>
            </a:r>
            <a:endParaRPr lang="en-US" altLang="zh-CN" sz="2800" dirty="0">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自言自语</a:t>
            </a:r>
            <a:endParaRPr lang="en-US" altLang="zh-CN" sz="2800" dirty="0">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观看其他幼儿游戏</a:t>
            </a:r>
            <a:endParaRPr lang="en-US" altLang="zh-CN" sz="2800" dirty="0">
              <a:latin typeface="楷体" panose="02010609060101010101" pitchFamily="49" charset="-122"/>
              <a:ea typeface="楷体" panose="02010609060101010101" pitchFamily="49" charset="-122"/>
            </a:endParaRPr>
          </a:p>
          <a:p>
            <a:pPr>
              <a:buFont typeface="Arial" panose="020B0604020202020204" pitchFamily="34" charset="0"/>
              <a:buNone/>
            </a:pPr>
            <a:r>
              <a:rPr lang="zh-CN" altLang="en-US" sz="2800" dirty="0">
                <a:latin typeface="楷体" panose="02010609060101010101" pitchFamily="49" charset="-122"/>
                <a:ea typeface="楷体" panose="02010609060101010101" pitchFamily="49" charset="-122"/>
              </a:rPr>
              <a:t>  重复游戏</a:t>
            </a:r>
            <a:r>
              <a:rPr lang="en-US" altLang="zh-CN" sz="2800" dirty="0">
                <a:latin typeface="楷体" panose="02010609060101010101" pitchFamily="49" charset="-122"/>
                <a:ea typeface="楷体" panose="02010609060101010101" pitchFamily="49" charset="-122"/>
              </a:rPr>
              <a:t>  </a:t>
            </a:r>
          </a:p>
        </p:txBody>
      </p:sp>
      <p:sp>
        <p:nvSpPr>
          <p:cNvPr id="15" name="内容占位符 13">
            <a:extLst>
              <a:ext uri="{FF2B5EF4-FFF2-40B4-BE49-F238E27FC236}">
                <a16:creationId xmlns:a16="http://schemas.microsoft.com/office/drawing/2014/main" xmlns="" id="{6DFE5B41-B118-442F-AE5D-B518F86C6C4D}"/>
              </a:ext>
            </a:extLst>
          </p:cNvPr>
          <p:cNvSpPr txBox="1">
            <a:spLocks/>
          </p:cNvSpPr>
          <p:nvPr/>
        </p:nvSpPr>
        <p:spPr>
          <a:xfrm>
            <a:off x="3962400" y="1582738"/>
            <a:ext cx="5181600" cy="4429125"/>
          </a:xfrm>
          <a:prstGeom prst="rect">
            <a:avLst/>
          </a:prstGeom>
        </p:spPr>
        <p:txBody>
          <a:bodyPr/>
          <a:lstStyle/>
          <a:p>
            <a:pPr marL="342900" indent="-342900" eaLnBrk="1" fontAlgn="auto" hangingPunct="1">
              <a:spcBef>
                <a:spcPct val="20000"/>
              </a:spcBef>
              <a:spcAft>
                <a:spcPts val="0"/>
              </a:spcAft>
              <a:buFont typeface="Arial" pitchFamily="34" charset="0"/>
              <a:buNone/>
              <a:defRPr/>
            </a:pPr>
            <a:r>
              <a:rPr lang="zh-CN" altLang="en-US" sz="2800" b="1" dirty="0">
                <a:latin typeface="+mn-lt"/>
                <a:ea typeface="+mn-ea"/>
              </a:rPr>
              <a:t>         </a:t>
            </a:r>
            <a:r>
              <a:rPr lang="zh-CN" altLang="en-US" sz="2800" dirty="0">
                <a:latin typeface="楷体" panose="02010609060101010101" pitchFamily="49" charset="-122"/>
                <a:ea typeface="楷体" panose="02010609060101010101" pitchFamily="49" charset="-122"/>
              </a:rPr>
              <a:t>犹豫或试图加入他人游戏</a:t>
            </a:r>
            <a:endParaRPr lang="en-US" altLang="zh-CN" sz="2800" dirty="0">
              <a:latin typeface="楷体" panose="02010609060101010101" pitchFamily="49" charset="-122"/>
              <a:ea typeface="楷体" panose="02010609060101010101" pitchFamily="49" charset="-122"/>
            </a:endParaRPr>
          </a:p>
          <a:p>
            <a:pPr marL="342900" indent="-342900" eaLnBrk="1" fontAlgn="auto" hangingPunct="1">
              <a:spcBef>
                <a:spcPct val="20000"/>
              </a:spcBef>
              <a:spcAft>
                <a:spcPts val="0"/>
              </a:spcAft>
              <a:buFont typeface="Arial" pitchFamily="34" charset="0"/>
              <a:buNone/>
              <a:defRPr/>
            </a:pPr>
            <a:r>
              <a:rPr lang="zh-CN" altLang="en-US" sz="2800" dirty="0">
                <a:latin typeface="楷体" panose="02010609060101010101" pitchFamily="49" charset="-122"/>
                <a:ea typeface="楷体" panose="02010609060101010101" pitchFamily="49" charset="-122"/>
              </a:rPr>
              <a:t>    探索新材料</a:t>
            </a:r>
            <a:endParaRPr lang="en-US" altLang="zh-CN" sz="2800" dirty="0">
              <a:latin typeface="楷体" panose="02010609060101010101" pitchFamily="49" charset="-122"/>
              <a:ea typeface="楷体" panose="02010609060101010101" pitchFamily="49" charset="-122"/>
            </a:endParaRPr>
          </a:p>
          <a:p>
            <a:pPr marL="342900" indent="-342900" eaLnBrk="1" fontAlgn="auto" hangingPunct="1">
              <a:spcBef>
                <a:spcPct val="20000"/>
              </a:spcBef>
              <a:spcAft>
                <a:spcPts val="0"/>
              </a:spcAft>
              <a:buFont typeface="Arial" pitchFamily="34" charset="0"/>
              <a:buNone/>
              <a:defRPr/>
            </a:pPr>
            <a:r>
              <a:rPr lang="zh-CN" altLang="en-US" sz="2800" dirty="0">
                <a:latin typeface="楷体" panose="02010609060101010101" pitchFamily="49" charset="-122"/>
                <a:ea typeface="楷体" panose="02010609060101010101" pitchFamily="49" charset="-122"/>
              </a:rPr>
              <a:t>    尝试做一些复杂的事情</a:t>
            </a:r>
            <a:endParaRPr lang="en-US" altLang="zh-CN" sz="2800" dirty="0">
              <a:latin typeface="楷体" panose="02010609060101010101" pitchFamily="49" charset="-122"/>
              <a:ea typeface="楷体" panose="02010609060101010101" pitchFamily="49" charset="-122"/>
            </a:endParaRPr>
          </a:p>
          <a:p>
            <a:pPr marL="342900" indent="-342900" eaLnBrk="1" fontAlgn="auto" hangingPunct="1">
              <a:spcBef>
                <a:spcPct val="20000"/>
              </a:spcBef>
              <a:spcAft>
                <a:spcPts val="0"/>
              </a:spcAft>
              <a:buFont typeface="Arial" pitchFamily="34" charset="0"/>
              <a:buNone/>
              <a:defRPr/>
            </a:pPr>
            <a:r>
              <a:rPr lang="zh-CN" altLang="en-US" sz="2800" dirty="0">
                <a:latin typeface="楷体" panose="02010609060101010101" pitchFamily="49" charset="-122"/>
                <a:ea typeface="楷体" panose="02010609060101010101" pitchFamily="49" charset="-122"/>
              </a:rPr>
              <a:t>    能让其他人加入游戏</a:t>
            </a:r>
            <a:endParaRPr lang="en-US" altLang="zh-CN" sz="2800" dirty="0">
              <a:latin typeface="楷体" panose="02010609060101010101" pitchFamily="49" charset="-122"/>
              <a:ea typeface="楷体" panose="02010609060101010101" pitchFamily="49" charset="-122"/>
            </a:endParaRPr>
          </a:p>
          <a:p>
            <a:pPr marL="342900" indent="-342900" eaLnBrk="1" fontAlgn="auto" hangingPunct="1">
              <a:spcBef>
                <a:spcPct val="20000"/>
              </a:spcBef>
              <a:spcAft>
                <a:spcPts val="0"/>
              </a:spcAft>
              <a:buFont typeface="Arial" pitchFamily="34" charset="0"/>
              <a:buNone/>
              <a:defRPr/>
            </a:pPr>
            <a:r>
              <a:rPr lang="zh-CN" altLang="en-US" sz="2800" dirty="0">
                <a:latin typeface="楷体" panose="02010609060101010101" pitchFamily="49" charset="-122"/>
                <a:ea typeface="楷体" panose="02010609060101010101" pitchFamily="49" charset="-122"/>
              </a:rPr>
              <a:t>    正在进行核心学习经验</a:t>
            </a:r>
            <a:endParaRPr lang="en-US" altLang="zh-CN" sz="2800" dirty="0">
              <a:latin typeface="楷体" panose="02010609060101010101" pitchFamily="49" charset="-122"/>
              <a:ea typeface="楷体" panose="02010609060101010101" pitchFamily="49" charset="-122"/>
            </a:endParaRPr>
          </a:p>
          <a:p>
            <a:pPr marL="342900" indent="-342900" eaLnBrk="1" fontAlgn="auto" hangingPunct="1">
              <a:spcBef>
                <a:spcPct val="20000"/>
              </a:spcBef>
              <a:spcAft>
                <a:spcPts val="0"/>
              </a:spcAft>
              <a:buFont typeface="Arial" pitchFamily="34" charset="0"/>
              <a:buNone/>
              <a:defRPr/>
            </a:pPr>
            <a:r>
              <a:rPr lang="zh-CN" altLang="en-US" sz="2800" dirty="0">
                <a:latin typeface="楷体" panose="02010609060101010101" pitchFamily="49" charset="-122"/>
                <a:ea typeface="楷体" panose="02010609060101010101" pitchFamily="49" charset="-122"/>
              </a:rPr>
              <a:t>    安静或沉默</a:t>
            </a:r>
            <a:endParaRPr lang="en-US" altLang="zh-CN" sz="2800" dirty="0">
              <a:latin typeface="楷体" panose="02010609060101010101" pitchFamily="49" charset="-122"/>
              <a:ea typeface="楷体" panose="02010609060101010101" pitchFamily="49" charset="-122"/>
            </a:endParaRPr>
          </a:p>
          <a:p>
            <a:pPr marL="342900" indent="-342900" eaLnBrk="1" fontAlgn="auto" hangingPunct="1">
              <a:spcBef>
                <a:spcPct val="20000"/>
              </a:spcBef>
              <a:spcAft>
                <a:spcPts val="0"/>
              </a:spcAft>
              <a:buFont typeface="Arial" pitchFamily="34" charset="0"/>
              <a:buNone/>
              <a:defRPr/>
            </a:pPr>
            <a:r>
              <a:rPr lang="zh-CN" altLang="en-US" sz="2800" dirty="0">
                <a:latin typeface="楷体" panose="02010609060101010101" pitchFamily="49" charset="-122"/>
                <a:ea typeface="楷体" panose="02010609060101010101" pitchFamily="49" charset="-122"/>
              </a:rPr>
              <a:t>    生气或沮丧</a:t>
            </a:r>
            <a:endParaRPr lang="en-US" altLang="zh-CN" sz="2800" dirty="0">
              <a:latin typeface="楷体" panose="02010609060101010101" pitchFamily="49" charset="-122"/>
              <a:ea typeface="楷体" panose="02010609060101010101" pitchFamily="49" charset="-122"/>
            </a:endParaRPr>
          </a:p>
          <a:p>
            <a:pPr marL="342900" indent="-342900" eaLnBrk="1" fontAlgn="auto" hangingPunct="1">
              <a:spcBef>
                <a:spcPct val="20000"/>
              </a:spcBef>
              <a:spcAft>
                <a:spcPts val="0"/>
              </a:spcAft>
              <a:buFont typeface="Arial" pitchFamily="34" charset="0"/>
              <a:buNone/>
              <a:defRPr/>
            </a:pPr>
            <a:r>
              <a:rPr lang="zh-CN" altLang="en-US" sz="2800" dirty="0">
                <a:latin typeface="楷体" panose="02010609060101010101" pitchFamily="49" charset="-122"/>
                <a:ea typeface="楷体" panose="02010609060101010101" pitchFamily="49" charset="-122"/>
              </a:rPr>
              <a:t>    矛盾冲突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56354978572&amp;di=a373b89354d9ffe977ea232a4ed0de0b&amp;imgtype=0&amp;src=http%3A%2F%2Fimg3.redocn.com%2Ftupian%2F20141224%2Fnazhuowenjuanmiandaiyiwendenanhai_3733166_small.jpg">
            <a:extLst>
              <a:ext uri="{FF2B5EF4-FFF2-40B4-BE49-F238E27FC236}">
                <a16:creationId xmlns:a16="http://schemas.microsoft.com/office/drawing/2014/main" xmlns="" id="{9AE6A0E0-6887-4E9D-8203-36B9B5FBE0F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747" t="1591" r="7395" b="5788"/>
          <a:stretch/>
        </p:blipFill>
        <p:spPr bwMode="auto">
          <a:xfrm>
            <a:off x="3458818" y="4134679"/>
            <a:ext cx="1500809" cy="23158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思想气泡: 云 3">
            <a:extLst>
              <a:ext uri="{FF2B5EF4-FFF2-40B4-BE49-F238E27FC236}">
                <a16:creationId xmlns:a16="http://schemas.microsoft.com/office/drawing/2014/main" xmlns="" id="{E334C522-DB32-4D2F-9D98-8A502A633451}"/>
              </a:ext>
            </a:extLst>
          </p:cNvPr>
          <p:cNvSpPr/>
          <p:nvPr/>
        </p:nvSpPr>
        <p:spPr>
          <a:xfrm>
            <a:off x="3041373" y="1262270"/>
            <a:ext cx="4502427" cy="2365513"/>
          </a:xfrm>
          <a:prstGeom prst="cloudCallou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xmlns="" id="{A307412F-5408-451A-9C1A-010F258E1F9E}"/>
              </a:ext>
            </a:extLst>
          </p:cNvPr>
          <p:cNvSpPr txBox="1"/>
          <p:nvPr/>
        </p:nvSpPr>
        <p:spPr>
          <a:xfrm>
            <a:off x="4015870" y="1722706"/>
            <a:ext cx="2831497" cy="1200329"/>
          </a:xfrm>
          <a:prstGeom prst="rect">
            <a:avLst/>
          </a:prstGeom>
          <a:noFill/>
        </p:spPr>
        <p:txBody>
          <a:bodyPr wrap="square" rtlCol="0">
            <a:spAutoFit/>
          </a:bodyPr>
          <a:lstStyle/>
          <a:p>
            <a:r>
              <a:rPr lang="zh-CN" altLang="en-US" sz="3600" dirty="0">
                <a:latin typeface="楷体" panose="02010609060101010101" pitchFamily="49" charset="-122"/>
                <a:ea typeface="楷体" panose="02010609060101010101" pitchFamily="49" charset="-122"/>
              </a:rPr>
              <a:t>具体观察什么内容呢？</a:t>
            </a:r>
          </a:p>
        </p:txBody>
      </p:sp>
    </p:spTree>
    <p:extLst>
      <p:ext uri="{BB962C8B-B14F-4D97-AF65-F5344CB8AC3E}">
        <p14:creationId xmlns:p14="http://schemas.microsoft.com/office/powerpoint/2010/main" xmlns="" val="1976583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D45D9E-9D91-4CBB-A9CD-C52439DABC0E}"/>
              </a:ext>
            </a:extLst>
          </p:cNvPr>
          <p:cNvSpPr>
            <a:spLocks noGrp="1"/>
          </p:cNvSpPr>
          <p:nvPr>
            <p:ph type="title"/>
          </p:nvPr>
        </p:nvSpPr>
        <p:spPr/>
        <p:txBody>
          <a:bodyPr>
            <a:normAutofit/>
          </a:bodyPr>
          <a:lstStyle/>
          <a:p>
            <a:pPr algn="ctr"/>
            <a:r>
              <a:rPr lang="en-US" altLang="zh-CN" sz="3200" dirty="0">
                <a:latin typeface="楷体" panose="02010609060101010101" pitchFamily="49" charset="-122"/>
                <a:ea typeface="楷体" panose="02010609060101010101" pitchFamily="49" charset="-122"/>
              </a:rPr>
              <a:t>1.</a:t>
            </a:r>
            <a:r>
              <a:rPr lang="zh-CN" altLang="en-US" sz="3200" dirty="0">
                <a:latin typeface="楷体" panose="02010609060101010101" pitchFamily="49" charset="-122"/>
                <a:ea typeface="楷体" panose="02010609060101010101" pitchFamily="49" charset="-122"/>
              </a:rPr>
              <a:t>游戏主题</a:t>
            </a:r>
            <a:endParaRPr lang="zh-CN" altLang="en-US" sz="3200" dirty="0"/>
          </a:p>
        </p:txBody>
      </p:sp>
      <p:sp>
        <p:nvSpPr>
          <p:cNvPr id="3" name="内容占位符 2">
            <a:extLst>
              <a:ext uri="{FF2B5EF4-FFF2-40B4-BE49-F238E27FC236}">
                <a16:creationId xmlns:a16="http://schemas.microsoft.com/office/drawing/2014/main" xmlns="" id="{DCC96011-2D02-4A85-B77B-9A7A2D46B37B}"/>
              </a:ext>
            </a:extLst>
          </p:cNvPr>
          <p:cNvSpPr>
            <a:spLocks noGrp="1"/>
          </p:cNvSpPr>
          <p:nvPr>
            <p:ph idx="1"/>
          </p:nvPr>
        </p:nvSpPr>
        <p:spPr/>
        <p:txBody>
          <a:bodyPr/>
          <a:lstStyle/>
          <a:p>
            <a:pPr marL="0" indent="0" algn="ctr">
              <a:buNone/>
            </a:pPr>
            <a:r>
              <a:rPr lang="zh-CN" altLang="en-US" dirty="0">
                <a:latin typeface="楷体" panose="02010609060101010101" pitchFamily="49" charset="-122"/>
                <a:ea typeface="楷体" panose="02010609060101010101" pitchFamily="49" charset="-122"/>
              </a:rPr>
              <a:t>游戏的主题是怎么产生的？</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与其它活动的关系是什么？</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持续了多长时间？</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主题有转移吗？是怎么转移的</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79669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D4920C-E475-4D61-8067-96A4B555D9B4}"/>
              </a:ext>
            </a:extLst>
          </p:cNvPr>
          <p:cNvSpPr>
            <a:spLocks noGrp="1"/>
          </p:cNvSpPr>
          <p:nvPr>
            <p:ph type="title"/>
          </p:nvPr>
        </p:nvSpPr>
        <p:spPr/>
        <p:txBody>
          <a:bodyPr>
            <a:normAutofit/>
          </a:bodyPr>
          <a:lstStyle/>
          <a:p>
            <a:pPr algn="ctr"/>
            <a:r>
              <a:rPr lang="en-US" altLang="zh-CN" sz="3200" dirty="0">
                <a:latin typeface="楷体" panose="02010609060101010101" pitchFamily="49" charset="-122"/>
                <a:ea typeface="楷体" panose="02010609060101010101" pitchFamily="49" charset="-122"/>
              </a:rPr>
              <a:t>2.</a:t>
            </a:r>
            <a:r>
              <a:rPr lang="zh-CN" altLang="en-US" sz="3200" dirty="0">
                <a:latin typeface="楷体" panose="02010609060101010101" pitchFamily="49" charset="-122"/>
                <a:ea typeface="楷体" panose="02010609060101010101" pitchFamily="49" charset="-122"/>
              </a:rPr>
              <a:t>游戏角色</a:t>
            </a:r>
            <a:endParaRPr lang="zh-CN" altLang="en-US" sz="3200" dirty="0"/>
          </a:p>
        </p:txBody>
      </p:sp>
      <p:sp>
        <p:nvSpPr>
          <p:cNvPr id="3" name="内容占位符 2">
            <a:extLst>
              <a:ext uri="{FF2B5EF4-FFF2-40B4-BE49-F238E27FC236}">
                <a16:creationId xmlns:a16="http://schemas.microsoft.com/office/drawing/2014/main" xmlns="" id="{8FDD8069-8CB4-4960-A076-99AEFC4D9066}"/>
              </a:ext>
            </a:extLst>
          </p:cNvPr>
          <p:cNvSpPr>
            <a:spLocks noGrp="1"/>
          </p:cNvSpPr>
          <p:nvPr>
            <p:ph idx="1"/>
          </p:nvPr>
        </p:nvSpPr>
        <p:spPr/>
        <p:txBody>
          <a:bodyPr/>
          <a:lstStyle/>
          <a:p>
            <a:pPr marL="0" indent="0" algn="ctr">
              <a:buNone/>
            </a:pPr>
            <a:r>
              <a:rPr lang="zh-CN" altLang="en-US" dirty="0">
                <a:latin typeface="楷体" panose="02010609060101010101" pitchFamily="49" charset="-122"/>
                <a:ea typeface="楷体" panose="02010609060101010101" pitchFamily="49" charset="-122"/>
              </a:rPr>
              <a:t>游戏中有角色分配吗？</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是怎么分配的？</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角色分配中有争执或冲突吗？</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幼儿是怎么解决的？</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幼儿角色意识及表现如何？</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角色扮演的水平如何</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3926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28F393B-9D2E-474E-B412-BF4C6D5F8BC8}"/>
              </a:ext>
            </a:extLst>
          </p:cNvPr>
          <p:cNvSpPr>
            <a:spLocks noGrp="1"/>
          </p:cNvSpPr>
          <p:nvPr>
            <p:ph type="title"/>
          </p:nvPr>
        </p:nvSpPr>
        <p:spPr/>
        <p:txBody>
          <a:bodyPr/>
          <a:lstStyle/>
          <a:p>
            <a:pPr algn="ctr"/>
            <a:r>
              <a:rPr lang="en-US" altLang="zh-CN" sz="3200" dirty="0">
                <a:latin typeface="楷体" panose="02010609060101010101" pitchFamily="49" charset="-122"/>
                <a:ea typeface="楷体" panose="02010609060101010101" pitchFamily="49" charset="-122"/>
              </a:rPr>
              <a:t>3.</a:t>
            </a:r>
            <a:r>
              <a:rPr lang="zh-CN" altLang="en-US" sz="3200" dirty="0">
                <a:latin typeface="楷体" panose="02010609060101010101" pitchFamily="49" charset="-122"/>
                <a:ea typeface="楷体" panose="02010609060101010101" pitchFamily="49" charset="-122"/>
              </a:rPr>
              <a:t>材料的选择和运用</a:t>
            </a:r>
            <a:endParaRPr lang="zh-CN" altLang="en-US" sz="3200" dirty="0"/>
          </a:p>
        </p:txBody>
      </p:sp>
      <p:sp>
        <p:nvSpPr>
          <p:cNvPr id="3" name="内容占位符 2">
            <a:extLst>
              <a:ext uri="{FF2B5EF4-FFF2-40B4-BE49-F238E27FC236}">
                <a16:creationId xmlns:a16="http://schemas.microsoft.com/office/drawing/2014/main" xmlns="" id="{0A7F0A84-5279-468C-B6B0-36D180CEA4D0}"/>
              </a:ext>
            </a:extLst>
          </p:cNvPr>
          <p:cNvSpPr>
            <a:spLocks noGrp="1"/>
          </p:cNvSpPr>
          <p:nvPr>
            <p:ph idx="1"/>
          </p:nvPr>
        </p:nvSpPr>
        <p:spPr/>
        <p:txBody>
          <a:bodyPr/>
          <a:lstStyle/>
          <a:p>
            <a:pPr marL="0" indent="0" algn="ctr">
              <a:buNone/>
            </a:pPr>
            <a:r>
              <a:rPr lang="zh-CN" altLang="en-US" dirty="0">
                <a:latin typeface="楷体" panose="02010609060101010101" pitchFamily="49" charset="-122"/>
                <a:ea typeface="楷体" panose="02010609060101010101" pitchFamily="49" charset="-122"/>
              </a:rPr>
              <a:t>幼儿选择和使用了哪些材料？</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是怎样使用的？</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创造性的使用及表现是什么？</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有以物代物的假想性游戏行为吗？</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材料不足或不满足需要时怎样处理的</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92109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71F52D0-DD69-4ECC-A5B1-1F989CAACB28}"/>
              </a:ext>
            </a:extLst>
          </p:cNvPr>
          <p:cNvSpPr>
            <a:spLocks noGrp="1"/>
          </p:cNvSpPr>
          <p:nvPr>
            <p:ph type="title"/>
          </p:nvPr>
        </p:nvSpPr>
        <p:spPr/>
        <p:txBody>
          <a:bodyPr/>
          <a:lstStyle/>
          <a:p>
            <a:pPr algn="ctr"/>
            <a:r>
              <a:rPr lang="en-US" altLang="zh-CN" sz="3200" dirty="0">
                <a:latin typeface="楷体" panose="02010609060101010101" pitchFamily="49" charset="-122"/>
                <a:ea typeface="楷体" panose="02010609060101010101" pitchFamily="49" charset="-122"/>
              </a:rPr>
              <a:t>3.</a:t>
            </a:r>
            <a:r>
              <a:rPr lang="zh-CN" altLang="en-US" sz="3200" dirty="0">
                <a:latin typeface="楷体" panose="02010609060101010101" pitchFamily="49" charset="-122"/>
                <a:ea typeface="楷体" panose="02010609060101010101" pitchFamily="49" charset="-122"/>
              </a:rPr>
              <a:t>游戏情节发展</a:t>
            </a:r>
            <a:endParaRPr lang="zh-CN" altLang="en-US" sz="3200" dirty="0"/>
          </a:p>
        </p:txBody>
      </p:sp>
      <p:sp>
        <p:nvSpPr>
          <p:cNvPr id="3" name="内容占位符 2">
            <a:extLst>
              <a:ext uri="{FF2B5EF4-FFF2-40B4-BE49-F238E27FC236}">
                <a16:creationId xmlns:a16="http://schemas.microsoft.com/office/drawing/2014/main" xmlns="" id="{0ECF477C-19E7-4D6F-B098-BE164D61D6D7}"/>
              </a:ext>
            </a:extLst>
          </p:cNvPr>
          <p:cNvSpPr>
            <a:spLocks noGrp="1"/>
          </p:cNvSpPr>
          <p:nvPr>
            <p:ph idx="1"/>
          </p:nvPr>
        </p:nvSpPr>
        <p:spPr/>
        <p:txBody>
          <a:bodyPr/>
          <a:lstStyle/>
          <a:p>
            <a:pPr marL="0" indent="0" algn="ctr">
              <a:buNone/>
            </a:pPr>
            <a:r>
              <a:rPr lang="zh-CN" altLang="en-US" dirty="0">
                <a:latin typeface="楷体" panose="02010609060101010101" pitchFamily="49" charset="-122"/>
                <a:ea typeface="楷体" panose="02010609060101010101" pitchFamily="49" charset="-122"/>
              </a:rPr>
              <a:t>游戏中有哪些情节变化？</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变化的原因是什么？</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游戏内容丰富的程度如何</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0847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5F81DBC-12F7-451E-8EDA-2FB7A9C92AA1}"/>
              </a:ext>
            </a:extLst>
          </p:cNvPr>
          <p:cNvSpPr>
            <a:spLocks noGrp="1"/>
          </p:cNvSpPr>
          <p:nvPr>
            <p:ph type="title"/>
          </p:nvPr>
        </p:nvSpPr>
        <p:spPr/>
        <p:txBody>
          <a:bodyPr>
            <a:normAutofit/>
          </a:bodyPr>
          <a:lstStyle/>
          <a:p>
            <a:pPr algn="ctr"/>
            <a:r>
              <a:rPr lang="en-US" altLang="zh-CN" sz="3200" dirty="0">
                <a:latin typeface="楷体" panose="02010609060101010101" pitchFamily="49" charset="-122"/>
                <a:ea typeface="楷体" panose="02010609060101010101" pitchFamily="49" charset="-122"/>
              </a:rPr>
              <a:t>4.</a:t>
            </a:r>
            <a:r>
              <a:rPr lang="zh-CN" altLang="en-US" sz="3200" dirty="0">
                <a:latin typeface="楷体" panose="02010609060101010101" pitchFamily="49" charset="-122"/>
                <a:ea typeface="楷体" panose="02010609060101010101" pitchFamily="49" charset="-122"/>
              </a:rPr>
              <a:t>游戏中语言和交往</a:t>
            </a:r>
          </a:p>
        </p:txBody>
      </p:sp>
      <p:sp>
        <p:nvSpPr>
          <p:cNvPr id="3" name="内容占位符 2">
            <a:extLst>
              <a:ext uri="{FF2B5EF4-FFF2-40B4-BE49-F238E27FC236}">
                <a16:creationId xmlns:a16="http://schemas.microsoft.com/office/drawing/2014/main" xmlns="" id="{EF0CCBEC-E8A9-4D2A-9ED3-9EB8B4B3E597}"/>
              </a:ext>
            </a:extLst>
          </p:cNvPr>
          <p:cNvSpPr>
            <a:spLocks noGrp="1"/>
          </p:cNvSpPr>
          <p:nvPr>
            <p:ph idx="1"/>
          </p:nvPr>
        </p:nvSpPr>
        <p:spPr/>
        <p:txBody>
          <a:bodyPr/>
          <a:lstStyle/>
          <a:p>
            <a:pPr marL="0" indent="0" algn="ctr">
              <a:buNone/>
            </a:pPr>
            <a:r>
              <a:rPr lang="zh-CN" altLang="en-US" dirty="0">
                <a:latin typeface="楷体" panose="02010609060101010101" pitchFamily="49" charset="-122"/>
                <a:ea typeface="楷体" panose="02010609060101010101" pitchFamily="49" charset="-122"/>
              </a:rPr>
              <a:t>幼儿如何与他人进行语言交往？</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同伴关系如何？</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游戏中主动或被动的状态如何？</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冲突时有什么表现？</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化解矛盾冲突的方式有哪些</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73152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标题 1">
            <a:extLst>
              <a:ext uri="{FF2B5EF4-FFF2-40B4-BE49-F238E27FC236}">
                <a16:creationId xmlns:a16="http://schemas.microsoft.com/office/drawing/2014/main" xmlns="" id="{31738B56-F28C-465A-B559-49056D0CAD18}"/>
              </a:ext>
            </a:extLst>
          </p:cNvPr>
          <p:cNvSpPr>
            <a:spLocks noGrp="1"/>
          </p:cNvSpPr>
          <p:nvPr>
            <p:ph type="title"/>
          </p:nvPr>
        </p:nvSpPr>
        <p:spPr>
          <a:xfrm>
            <a:off x="1071563" y="571500"/>
            <a:ext cx="7615237" cy="846138"/>
          </a:xfrm>
        </p:spPr>
        <p:txBody>
          <a:bodyPr/>
          <a:lstStyle/>
          <a:p>
            <a:endParaRPr lang="zh-CN" altLang="en-US" sz="3600" b="1"/>
          </a:p>
        </p:txBody>
      </p:sp>
      <p:sp>
        <p:nvSpPr>
          <p:cNvPr id="11268" name="内容占位符 9">
            <a:extLst>
              <a:ext uri="{FF2B5EF4-FFF2-40B4-BE49-F238E27FC236}">
                <a16:creationId xmlns:a16="http://schemas.microsoft.com/office/drawing/2014/main" xmlns="" id="{4D413FA6-2F26-4FF7-9D44-2997F8BA59C3}"/>
              </a:ext>
            </a:extLst>
          </p:cNvPr>
          <p:cNvSpPr>
            <a:spLocks noGrp="1"/>
          </p:cNvSpPr>
          <p:nvPr>
            <p:ph idx="1"/>
          </p:nvPr>
        </p:nvSpPr>
        <p:spPr>
          <a:xfrm>
            <a:off x="1143000" y="1571625"/>
            <a:ext cx="7500938" cy="4268788"/>
          </a:xfrm>
        </p:spPr>
        <p:txBody>
          <a:bodyPr/>
          <a:lstStyle/>
          <a:p>
            <a:pPr>
              <a:lnSpc>
                <a:spcPct val="150000"/>
              </a:lnSpc>
              <a:buFontTx/>
              <a:buNone/>
            </a:pPr>
            <a:r>
              <a:rPr lang="zh-CN" altLang="en-US"/>
              <a:t>   </a:t>
            </a:r>
            <a:endParaRPr lang="zh-CN" altLang="en-US" b="1"/>
          </a:p>
        </p:txBody>
      </p:sp>
      <p:pic>
        <p:nvPicPr>
          <p:cNvPr id="11269" name="Picture 2" descr="D:\工作文档\讲座素材\Fw_转发_很准很好玩的心理学(祝周末开心！）\image018(09-10-11-36-12).jpg">
            <a:extLst>
              <a:ext uri="{FF2B5EF4-FFF2-40B4-BE49-F238E27FC236}">
                <a16:creationId xmlns:a16="http://schemas.microsoft.com/office/drawing/2014/main" xmlns="" id="{9712A801-6610-4EF3-A1E6-79D2FF24DCA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8582" y="397165"/>
            <a:ext cx="4858992" cy="62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399434-466F-4A08-9BB5-F2881E7EFF66}"/>
              </a:ext>
            </a:extLst>
          </p:cNvPr>
          <p:cNvSpPr>
            <a:spLocks noGrp="1"/>
          </p:cNvSpPr>
          <p:nvPr>
            <p:ph type="title"/>
          </p:nvPr>
        </p:nvSpPr>
        <p:spPr/>
        <p:txBody>
          <a:bodyPr>
            <a:normAutofit/>
          </a:bodyPr>
          <a:lstStyle/>
          <a:p>
            <a:pPr algn="ctr"/>
            <a:r>
              <a:rPr lang="en-US" altLang="zh-CN" sz="3200" dirty="0">
                <a:latin typeface="楷体" panose="02010609060101010101" pitchFamily="49" charset="-122"/>
                <a:ea typeface="楷体" panose="02010609060101010101" pitchFamily="49" charset="-122"/>
              </a:rPr>
              <a:t>5.</a:t>
            </a:r>
            <a:r>
              <a:rPr lang="zh-CN" altLang="en-US" sz="3200" dirty="0">
                <a:latin typeface="楷体" panose="02010609060101010101" pitchFamily="49" charset="-122"/>
                <a:ea typeface="楷体" panose="02010609060101010101" pitchFamily="49" charset="-122"/>
              </a:rPr>
              <a:t>游戏中的困难</a:t>
            </a:r>
          </a:p>
        </p:txBody>
      </p:sp>
      <p:sp>
        <p:nvSpPr>
          <p:cNvPr id="3" name="内容占位符 2">
            <a:extLst>
              <a:ext uri="{FF2B5EF4-FFF2-40B4-BE49-F238E27FC236}">
                <a16:creationId xmlns:a16="http://schemas.microsoft.com/office/drawing/2014/main" xmlns="" id="{C377423F-D824-42DD-B30F-2ED7F393CC0E}"/>
              </a:ext>
            </a:extLst>
          </p:cNvPr>
          <p:cNvSpPr>
            <a:spLocks noGrp="1"/>
          </p:cNvSpPr>
          <p:nvPr>
            <p:ph idx="1"/>
          </p:nvPr>
        </p:nvSpPr>
        <p:spPr/>
        <p:txBody>
          <a:bodyPr/>
          <a:lstStyle/>
          <a:p>
            <a:pPr marL="0" indent="0" algn="ctr">
              <a:buNone/>
            </a:pPr>
            <a:r>
              <a:rPr lang="zh-CN" altLang="en-US" dirty="0">
                <a:latin typeface="楷体" panose="02010609060101010101" pitchFamily="49" charset="-122"/>
                <a:ea typeface="楷体" panose="02010609060101010101" pitchFamily="49" charset="-122"/>
              </a:rPr>
              <a:t>幼儿遇到困难了吗？</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通过谁来解决的？</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尝试了哪些方法？</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成功或放弃后的表现是什么</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118218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73695C-EF7B-4146-BA50-9E6E61AECB0F}"/>
              </a:ext>
            </a:extLst>
          </p:cNvPr>
          <p:cNvSpPr>
            <a:spLocks noGrp="1"/>
          </p:cNvSpPr>
          <p:nvPr>
            <p:ph type="title"/>
          </p:nvPr>
        </p:nvSpPr>
        <p:spPr/>
        <p:txBody>
          <a:bodyPr>
            <a:normAutofit/>
          </a:bodyPr>
          <a:lstStyle/>
          <a:p>
            <a:pPr algn="ctr"/>
            <a:r>
              <a:rPr lang="en-US" altLang="zh-CN" sz="3200" dirty="0">
                <a:latin typeface="楷体" panose="02010609060101010101" pitchFamily="49" charset="-122"/>
                <a:ea typeface="楷体" panose="02010609060101010101" pitchFamily="49" charset="-122"/>
              </a:rPr>
              <a:t>6.</a:t>
            </a:r>
            <a:r>
              <a:rPr lang="zh-CN" altLang="en-US" sz="3200" dirty="0">
                <a:latin typeface="楷体" panose="02010609060101010101" pitchFamily="49" charset="-122"/>
                <a:ea typeface="楷体" panose="02010609060101010101" pitchFamily="49" charset="-122"/>
              </a:rPr>
              <a:t>游戏持续时间与兴趣</a:t>
            </a:r>
            <a:endParaRPr lang="zh-CN" altLang="en-US" sz="3200" dirty="0"/>
          </a:p>
        </p:txBody>
      </p:sp>
      <p:sp>
        <p:nvSpPr>
          <p:cNvPr id="3" name="内容占位符 2">
            <a:extLst>
              <a:ext uri="{FF2B5EF4-FFF2-40B4-BE49-F238E27FC236}">
                <a16:creationId xmlns:a16="http://schemas.microsoft.com/office/drawing/2014/main" xmlns="" id="{665766B2-CD16-410F-A175-7A950BC8A5BC}"/>
              </a:ext>
            </a:extLst>
          </p:cNvPr>
          <p:cNvSpPr>
            <a:spLocks noGrp="1"/>
          </p:cNvSpPr>
          <p:nvPr>
            <p:ph idx="1"/>
          </p:nvPr>
        </p:nvSpPr>
        <p:spPr/>
        <p:txBody>
          <a:bodyPr/>
          <a:lstStyle/>
          <a:p>
            <a:pPr marL="0" indent="0" algn="ctr">
              <a:buNone/>
            </a:pPr>
            <a:r>
              <a:rPr lang="zh-CN" altLang="en-US" dirty="0">
                <a:latin typeface="楷体" panose="02010609060101010101" pitchFamily="49" charset="-122"/>
                <a:ea typeface="楷体" panose="02010609060101010101" pitchFamily="49" charset="-122"/>
              </a:rPr>
              <a:t>幼儿持续游戏的时间多长？</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持续多久开始转移的？</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游戏投入的程度如何？</a:t>
            </a:r>
          </a:p>
        </p:txBody>
      </p:sp>
    </p:spTree>
    <p:extLst>
      <p:ext uri="{BB962C8B-B14F-4D97-AF65-F5344CB8AC3E}">
        <p14:creationId xmlns:p14="http://schemas.microsoft.com/office/powerpoint/2010/main" xmlns="" val="24146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0F3970-E0A4-4921-B2AC-5E615DCDAA05}"/>
              </a:ext>
            </a:extLst>
          </p:cNvPr>
          <p:cNvSpPr>
            <a:spLocks noGrp="1"/>
          </p:cNvSpPr>
          <p:nvPr>
            <p:ph type="title"/>
          </p:nvPr>
        </p:nvSpPr>
        <p:spPr/>
        <p:txBody>
          <a:bodyPr/>
          <a:lstStyle/>
          <a:p>
            <a:pPr algn="ctr"/>
            <a:r>
              <a:rPr lang="en-US" altLang="zh-CN" sz="3200" dirty="0">
                <a:latin typeface="楷体" panose="02010609060101010101" pitchFamily="49" charset="-122"/>
                <a:ea typeface="楷体" panose="02010609060101010101" pitchFamily="49" charset="-122"/>
              </a:rPr>
              <a:t>7.</a:t>
            </a:r>
            <a:r>
              <a:rPr lang="zh-CN" altLang="en-US" sz="3200" dirty="0">
                <a:latin typeface="楷体" panose="02010609060101010101" pitchFamily="49" charset="-122"/>
                <a:ea typeface="楷体" panose="02010609060101010101" pitchFamily="49" charset="-122"/>
              </a:rPr>
              <a:t>游戏规则的理解和遵守</a:t>
            </a:r>
            <a:endParaRPr lang="zh-CN" altLang="en-US" sz="3200" dirty="0"/>
          </a:p>
        </p:txBody>
      </p:sp>
      <p:sp>
        <p:nvSpPr>
          <p:cNvPr id="3" name="内容占位符 2">
            <a:extLst>
              <a:ext uri="{FF2B5EF4-FFF2-40B4-BE49-F238E27FC236}">
                <a16:creationId xmlns:a16="http://schemas.microsoft.com/office/drawing/2014/main" xmlns="" id="{764148AC-ED75-4C4D-9125-DBA0954EB39D}"/>
              </a:ext>
            </a:extLst>
          </p:cNvPr>
          <p:cNvSpPr>
            <a:spLocks noGrp="1"/>
          </p:cNvSpPr>
          <p:nvPr>
            <p:ph idx="1"/>
          </p:nvPr>
        </p:nvSpPr>
        <p:spPr/>
        <p:txBody>
          <a:bodyPr/>
          <a:lstStyle/>
          <a:p>
            <a:pPr marL="0" indent="0" algn="ctr">
              <a:buNone/>
            </a:pPr>
            <a:r>
              <a:rPr lang="zh-CN" altLang="en-US" dirty="0">
                <a:latin typeface="楷体" panose="02010609060101010101" pitchFamily="49" charset="-122"/>
                <a:ea typeface="楷体" panose="02010609060101010101" pitchFamily="49" charset="-122"/>
              </a:rPr>
              <a:t>幼儿有规则的意识吗？</a:t>
            </a:r>
            <a:endParaRPr lang="en-US" altLang="zh-CN"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对现有游戏规则理解吗</a:t>
            </a:r>
            <a:r>
              <a:rPr lang="zh-CN" altLang="en-US" dirty="0" smtClean="0">
                <a:latin typeface="楷体" panose="02010609060101010101" pitchFamily="49" charset="-122"/>
                <a:ea typeface="楷体" panose="02010609060101010101" pitchFamily="49" charset="-122"/>
              </a:rPr>
              <a:t>？</a:t>
            </a:r>
            <a:endParaRPr lang="en-US" altLang="zh-CN" sz="1000"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幼儿有通过协商来确定游戏规则吗</a:t>
            </a:r>
            <a:r>
              <a:rPr lang="zh-CN" altLang="en-US" dirty="0" smtClean="0">
                <a:latin typeface="楷体" panose="02010609060101010101" pitchFamily="49" charset="-122"/>
                <a:ea typeface="楷体" panose="02010609060101010101" pitchFamily="49" charset="-122"/>
              </a:rPr>
              <a:t>？</a:t>
            </a:r>
            <a:endParaRPr lang="en-US" altLang="zh-CN" sz="1000" dirty="0">
              <a:latin typeface="楷体" panose="02010609060101010101" pitchFamily="49" charset="-122"/>
              <a:ea typeface="楷体" panose="02010609060101010101" pitchFamily="49" charset="-122"/>
            </a:endParaRPr>
          </a:p>
          <a:p>
            <a:pPr marL="0" indent="0" algn="ctr">
              <a:buNone/>
            </a:pPr>
            <a:r>
              <a:rPr lang="zh-CN" altLang="en-US" dirty="0">
                <a:latin typeface="楷体" panose="02010609060101010101" pitchFamily="49" charset="-122"/>
                <a:ea typeface="楷体" panose="02010609060101010101" pitchFamily="49" charset="-122"/>
              </a:rPr>
              <a:t>幼儿能坚持遵守规则吗</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420303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56354978572&amp;di=a373b89354d9ffe977ea232a4ed0de0b&amp;imgtype=0&amp;src=http%3A%2F%2Fimg3.redocn.com%2Ftupian%2F20141224%2Fnazhuowenjuanmiandaiyiwendenanhai_3733166_small.jpg">
            <a:extLst>
              <a:ext uri="{FF2B5EF4-FFF2-40B4-BE49-F238E27FC236}">
                <a16:creationId xmlns:a16="http://schemas.microsoft.com/office/drawing/2014/main" xmlns="" id="{9AE6A0E0-6887-4E9D-8203-36B9B5FBE0F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747" t="1591" r="7395" b="5788"/>
          <a:stretch/>
        </p:blipFill>
        <p:spPr bwMode="auto">
          <a:xfrm>
            <a:off x="3458818" y="4134679"/>
            <a:ext cx="1500809" cy="23158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思想气泡: 云 3">
            <a:extLst>
              <a:ext uri="{FF2B5EF4-FFF2-40B4-BE49-F238E27FC236}">
                <a16:creationId xmlns:a16="http://schemas.microsoft.com/office/drawing/2014/main" xmlns="" id="{E334C522-DB32-4D2F-9D98-8A502A633451}"/>
              </a:ext>
            </a:extLst>
          </p:cNvPr>
          <p:cNvSpPr/>
          <p:nvPr/>
        </p:nvSpPr>
        <p:spPr>
          <a:xfrm>
            <a:off x="3041373" y="1262270"/>
            <a:ext cx="4502427" cy="2365513"/>
          </a:xfrm>
          <a:prstGeom prst="cloudCallou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xmlns="" id="{A307412F-5408-451A-9C1A-010F258E1F9E}"/>
              </a:ext>
            </a:extLst>
          </p:cNvPr>
          <p:cNvSpPr txBox="1"/>
          <p:nvPr/>
        </p:nvSpPr>
        <p:spPr>
          <a:xfrm>
            <a:off x="3856382" y="1977887"/>
            <a:ext cx="3458818" cy="769441"/>
          </a:xfrm>
          <a:prstGeom prst="rect">
            <a:avLst/>
          </a:prstGeom>
          <a:noFill/>
        </p:spPr>
        <p:txBody>
          <a:bodyPr wrap="square" rtlCol="0">
            <a:spAutoFit/>
          </a:bodyPr>
          <a:lstStyle/>
          <a:p>
            <a:r>
              <a:rPr lang="zh-CN" altLang="en-US" sz="4400" dirty="0">
                <a:latin typeface="楷体" panose="02010609060101010101" pitchFamily="49" charset="-122"/>
                <a:ea typeface="楷体" panose="02010609060101010101" pitchFamily="49" charset="-122"/>
              </a:rPr>
              <a:t>怎么观察？</a:t>
            </a:r>
          </a:p>
        </p:txBody>
      </p:sp>
    </p:spTree>
    <p:extLst>
      <p:ext uri="{BB962C8B-B14F-4D97-AF65-F5344CB8AC3E}">
        <p14:creationId xmlns:p14="http://schemas.microsoft.com/office/powerpoint/2010/main" xmlns="" val="2360725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xmlns="" id="{64E6795F-8092-46B0-845E-20F7039134FB}"/>
              </a:ext>
            </a:extLst>
          </p:cNvPr>
          <p:cNvSpPr>
            <a:spLocks noGrp="1"/>
          </p:cNvSpPr>
          <p:nvPr>
            <p:ph type="title"/>
          </p:nvPr>
        </p:nvSpPr>
        <p:spPr>
          <a:xfrm>
            <a:off x="1285875" y="500063"/>
            <a:ext cx="7400925" cy="917575"/>
          </a:xfrm>
        </p:spPr>
        <p:txBody>
          <a:bodyPr>
            <a:normAutofit/>
          </a:bodyPr>
          <a:lstStyle/>
          <a:p>
            <a:pPr algn="ctr"/>
            <a:r>
              <a:rPr lang="zh-CN" altLang="en-US" sz="3200" dirty="0">
                <a:latin typeface="楷体" panose="02010609060101010101" pitchFamily="49" charset="-122"/>
                <a:ea typeface="楷体" panose="02010609060101010101" pitchFamily="49" charset="-122"/>
              </a:rPr>
              <a:t>观察的三种类型</a:t>
            </a:r>
          </a:p>
        </p:txBody>
      </p:sp>
      <p:sp>
        <p:nvSpPr>
          <p:cNvPr id="5" name="TextBox 4">
            <a:extLst>
              <a:ext uri="{FF2B5EF4-FFF2-40B4-BE49-F238E27FC236}">
                <a16:creationId xmlns:a16="http://schemas.microsoft.com/office/drawing/2014/main" xmlns="" id="{29FE6623-E384-493D-872A-2BE802C87935}"/>
              </a:ext>
            </a:extLst>
          </p:cNvPr>
          <p:cNvSpPr txBox="1"/>
          <p:nvPr/>
        </p:nvSpPr>
        <p:spPr>
          <a:xfrm>
            <a:off x="676829" y="1320764"/>
            <a:ext cx="7358062" cy="746743"/>
          </a:xfrm>
          <a:prstGeom prst="rect">
            <a:avLst/>
          </a:prstGeom>
          <a:noFill/>
        </p:spPr>
        <p:txBody>
          <a:bodyPr>
            <a:spAutoFit/>
          </a:bodyPr>
          <a:lstStyle/>
          <a:p>
            <a:pPr eaLnBrk="1" hangingPunct="1">
              <a:lnSpc>
                <a:spcPct val="150000"/>
              </a:lnSpc>
              <a:defRPr/>
            </a:pPr>
            <a:r>
              <a:rPr lang="en-US" altLang="zh-CN" sz="3200" dirty="0">
                <a:latin typeface="楷体" panose="02010609060101010101" pitchFamily="49" charset="-122"/>
                <a:ea typeface="楷体" panose="02010609060101010101" pitchFamily="49" charset="-122"/>
              </a:rPr>
              <a:t>1.</a:t>
            </a:r>
            <a:r>
              <a:rPr lang="zh-CN" altLang="en-US" sz="3200" dirty="0">
                <a:latin typeface="楷体" panose="02010609060101010101" pitchFamily="49" charset="-122"/>
                <a:ea typeface="楷体" panose="02010609060101010101" pitchFamily="49" charset="-122"/>
              </a:rPr>
              <a:t>随机观察 ：随时随地的观察</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6" name="TextBox 5">
            <a:extLst>
              <a:ext uri="{FF2B5EF4-FFF2-40B4-BE49-F238E27FC236}">
                <a16:creationId xmlns:a16="http://schemas.microsoft.com/office/drawing/2014/main" xmlns="" id="{598116DD-6401-48EF-8334-F89F5869E3C4}"/>
              </a:ext>
            </a:extLst>
          </p:cNvPr>
          <p:cNvSpPr txBox="1"/>
          <p:nvPr/>
        </p:nvSpPr>
        <p:spPr>
          <a:xfrm>
            <a:off x="695104" y="2485694"/>
            <a:ext cx="7358063" cy="1569660"/>
          </a:xfrm>
          <a:prstGeom prst="rect">
            <a:avLst/>
          </a:prstGeom>
          <a:noFill/>
        </p:spPr>
        <p:txBody>
          <a:bodyPr>
            <a:spAutoFit/>
          </a:bodyPr>
          <a:lstStyle/>
          <a:p>
            <a:pPr eaLnBrk="1" hangingPunct="1">
              <a:lnSpc>
                <a:spcPct val="150000"/>
              </a:lnSpc>
              <a:defRPr/>
            </a:pPr>
            <a:r>
              <a:rPr lang="zh-CN" altLang="en-US" sz="3200" dirty="0">
                <a:latin typeface="楷体" panose="02010609060101010101" pitchFamily="49" charset="-122"/>
                <a:ea typeface="楷体" panose="02010609060101010101" pitchFamily="49" charset="-122"/>
              </a:rPr>
              <a:t>教师：敏锐的观察力（看见）</a:t>
            </a:r>
            <a:endParaRPr lang="en-US" altLang="zh-CN" sz="3200" dirty="0">
              <a:latin typeface="楷体" panose="02010609060101010101" pitchFamily="49" charset="-122"/>
              <a:ea typeface="楷体" panose="02010609060101010101" pitchFamily="49" charset="-122"/>
            </a:endParaRPr>
          </a:p>
          <a:p>
            <a:pPr eaLnBrk="1" hangingPunct="1">
              <a:lnSpc>
                <a:spcPct val="150000"/>
              </a:lnSpc>
              <a:defRPr/>
            </a:pPr>
            <a:r>
              <a:rPr lang="en-US" altLang="zh-CN" sz="3200" dirty="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良好的专业敏感性（看懂</a:t>
            </a:r>
            <a:r>
              <a:rPr lang="zh-CN" altLang="en-US" sz="3200" dirty="0" smtClean="0">
                <a:latin typeface="楷体" panose="02010609060101010101" pitchFamily="49" charset="-122"/>
                <a:ea typeface="楷体" panose="02010609060101010101" pitchFamily="49" charset="-122"/>
              </a:rPr>
              <a:t>）</a:t>
            </a:r>
            <a:endParaRPr lang="en-US" altLang="zh-CN" sz="3200" dirty="0">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xmlns="" id="{57726BE3-7E5D-43CB-957D-1532F613CE11}"/>
              </a:ext>
            </a:extLst>
          </p:cNvPr>
          <p:cNvSpPr>
            <a:spLocks noGrp="1"/>
          </p:cNvSpPr>
          <p:nvPr>
            <p:ph type="title"/>
          </p:nvPr>
        </p:nvSpPr>
        <p:spPr>
          <a:xfrm>
            <a:off x="1285875" y="500063"/>
            <a:ext cx="7400925" cy="917575"/>
          </a:xfrm>
        </p:spPr>
        <p:txBody>
          <a:bodyPr/>
          <a:lstStyle/>
          <a:p>
            <a:pPr eaLnBrk="1" hangingPunct="1"/>
            <a:endParaRPr lang="zh-CN" altLang="en-US"/>
          </a:p>
        </p:txBody>
      </p:sp>
      <p:sp>
        <p:nvSpPr>
          <p:cNvPr id="5" name="TextBox 4">
            <a:extLst>
              <a:ext uri="{FF2B5EF4-FFF2-40B4-BE49-F238E27FC236}">
                <a16:creationId xmlns:a16="http://schemas.microsoft.com/office/drawing/2014/main" xmlns="" id="{1BBC69F3-18F2-4909-AB5C-DD5E588A018E}"/>
              </a:ext>
            </a:extLst>
          </p:cNvPr>
          <p:cNvSpPr txBox="1"/>
          <p:nvPr/>
        </p:nvSpPr>
        <p:spPr>
          <a:xfrm>
            <a:off x="647922" y="1430079"/>
            <a:ext cx="7358063" cy="746743"/>
          </a:xfrm>
          <a:prstGeom prst="rect">
            <a:avLst/>
          </a:prstGeom>
          <a:noFill/>
        </p:spPr>
        <p:txBody>
          <a:bodyPr>
            <a:spAutoFit/>
          </a:bodyPr>
          <a:lstStyle/>
          <a:p>
            <a:pPr eaLnBrk="1" hangingPunct="1">
              <a:lnSpc>
                <a:spcPct val="150000"/>
              </a:lnSpc>
              <a:defRPr/>
            </a:pPr>
            <a:r>
              <a:rPr lang="zh-CN" altLang="en-US" dirty="0">
                <a:latin typeface="Arial" charset="0"/>
              </a:rPr>
              <a:t> </a:t>
            </a:r>
            <a:r>
              <a:rPr lang="en-US" altLang="zh-CN" sz="3200" dirty="0">
                <a:latin typeface="楷体" panose="02010609060101010101" pitchFamily="49" charset="-122"/>
                <a:ea typeface="楷体" panose="02010609060101010101" pitchFamily="49" charset="-122"/>
              </a:rPr>
              <a:t>2.</a:t>
            </a:r>
            <a:r>
              <a:rPr lang="zh-CN" altLang="en-US" sz="3200" dirty="0">
                <a:latin typeface="楷体" panose="02010609060101010101" pitchFamily="49" charset="-122"/>
                <a:ea typeface="楷体" panose="02010609060101010101" pitchFamily="49" charset="-122"/>
              </a:rPr>
              <a:t>目的观察 ：对幼儿发展某方面的观察</a:t>
            </a:r>
            <a:endParaRPr lang="en-US" altLang="zh-CN" sz="3200" dirty="0">
              <a:latin typeface="楷体" panose="02010609060101010101" pitchFamily="49" charset="-122"/>
              <a:ea typeface="楷体" panose="02010609060101010101" pitchFamily="49" charset="-122"/>
            </a:endParaRPr>
          </a:p>
        </p:txBody>
      </p:sp>
      <p:sp>
        <p:nvSpPr>
          <p:cNvPr id="6" name="TextBox 5">
            <a:extLst>
              <a:ext uri="{FF2B5EF4-FFF2-40B4-BE49-F238E27FC236}">
                <a16:creationId xmlns:a16="http://schemas.microsoft.com/office/drawing/2014/main" xmlns="" id="{CAC1A670-B02E-4A9C-818D-66DB9056F633}"/>
              </a:ext>
            </a:extLst>
          </p:cNvPr>
          <p:cNvSpPr txBox="1"/>
          <p:nvPr/>
        </p:nvSpPr>
        <p:spPr>
          <a:xfrm>
            <a:off x="674828" y="2830069"/>
            <a:ext cx="7776055" cy="1485407"/>
          </a:xfrm>
          <a:prstGeom prst="rect">
            <a:avLst/>
          </a:prstGeom>
          <a:noFill/>
        </p:spPr>
        <p:txBody>
          <a:bodyPr wrap="square">
            <a:spAutoFit/>
          </a:bodyPr>
          <a:lstStyle/>
          <a:p>
            <a:pPr eaLnBrk="1" hangingPunct="1">
              <a:lnSpc>
                <a:spcPct val="150000"/>
              </a:lnSpc>
              <a:defRPr/>
            </a:pPr>
            <a:r>
              <a:rPr lang="zh-CN" altLang="en-US" sz="3200" dirty="0">
                <a:latin typeface="楷体" panose="02010609060101010101" pitchFamily="49" charset="-122"/>
                <a:ea typeface="楷体" panose="02010609060101010101" pitchFamily="49" charset="-122"/>
              </a:rPr>
              <a:t>教师：有目的、有计划</a:t>
            </a:r>
            <a:endParaRPr lang="en-US" altLang="zh-CN" sz="3200" dirty="0">
              <a:latin typeface="楷体" panose="02010609060101010101" pitchFamily="49" charset="-122"/>
              <a:ea typeface="楷体" panose="02010609060101010101" pitchFamily="49" charset="-122"/>
            </a:endParaRPr>
          </a:p>
          <a:p>
            <a:pPr>
              <a:lnSpc>
                <a:spcPct val="150000"/>
              </a:lnSpc>
              <a:defRPr/>
            </a:pPr>
            <a:r>
              <a:rPr lang="en-US" altLang="zh-CN" sz="3200" dirty="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要追踪、连续的观察 </a:t>
            </a:r>
            <a:r>
              <a:rPr lang="zh-CN" altLang="en-US" sz="1100" dirty="0">
                <a:latin typeface="楷体" panose="02010609060101010101" pitchFamily="49" charset="-122"/>
                <a:ea typeface="楷体" panose="02010609060101010101"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6CB0A61-982E-4E02-8447-BE96AA3126D8}"/>
              </a:ext>
            </a:extLst>
          </p:cNvPr>
          <p:cNvSpPr txBox="1"/>
          <p:nvPr/>
        </p:nvSpPr>
        <p:spPr>
          <a:xfrm>
            <a:off x="616024" y="936330"/>
            <a:ext cx="7358063" cy="2308324"/>
          </a:xfrm>
          <a:prstGeom prst="rect">
            <a:avLst/>
          </a:prstGeom>
          <a:noFill/>
        </p:spPr>
        <p:txBody>
          <a:bodyPr>
            <a:spAutoFit/>
          </a:bodyPr>
          <a:lstStyle/>
          <a:p>
            <a:pPr eaLnBrk="1" hangingPunct="1">
              <a:lnSpc>
                <a:spcPct val="150000"/>
              </a:lnSpc>
              <a:defRPr/>
            </a:pPr>
            <a:r>
              <a:rPr lang="zh-CN" altLang="en-US" dirty="0">
                <a:latin typeface="Arial" charset="0"/>
              </a:rPr>
              <a:t> </a:t>
            </a:r>
            <a:r>
              <a:rPr lang="en-US" altLang="zh-CN" sz="3200" dirty="0">
                <a:latin typeface="楷体" panose="02010609060101010101" pitchFamily="49" charset="-122"/>
                <a:ea typeface="楷体" panose="02010609060101010101" pitchFamily="49" charset="-122"/>
              </a:rPr>
              <a:t>3.</a:t>
            </a:r>
            <a:r>
              <a:rPr lang="zh-CN" altLang="en-US" sz="3200" dirty="0">
                <a:latin typeface="楷体" panose="02010609060101010101" pitchFamily="49" charset="-122"/>
                <a:ea typeface="楷体" panose="02010609060101010101" pitchFamily="49" charset="-122"/>
              </a:rPr>
              <a:t>专项观察 </a:t>
            </a:r>
            <a:br>
              <a:rPr lang="zh-CN" altLang="en-US" sz="3200" dirty="0">
                <a:latin typeface="楷体" panose="02010609060101010101" pitchFamily="49" charset="-122"/>
                <a:ea typeface="楷体" panose="02010609060101010101" pitchFamily="49" charset="-122"/>
              </a:rPr>
            </a:br>
            <a:r>
              <a:rPr lang="zh-CN" altLang="en-US" sz="3200" dirty="0">
                <a:latin typeface="楷体" panose="02010609060101010101" pitchFamily="49" charset="-122"/>
                <a:ea typeface="楷体" panose="02010609060101010101" pitchFamily="49" charset="-122"/>
              </a:rPr>
              <a:t>教师对某方面有研究兴趣、研究价值而进行的观察</a:t>
            </a:r>
            <a:r>
              <a:rPr lang="zh-CN" altLang="en-US" sz="3200" dirty="0" smtClean="0">
                <a:latin typeface="楷体" panose="02010609060101010101" pitchFamily="49" charset="-122"/>
                <a:ea typeface="楷体" panose="02010609060101010101" pitchFamily="49" charset="-122"/>
              </a:rPr>
              <a:t>。</a:t>
            </a:r>
            <a:endParaRPr lang="zh-CN" altLang="en-US" sz="1200" dirty="0">
              <a:latin typeface="楷体" panose="02010609060101010101" pitchFamily="49" charset="-122"/>
              <a:ea typeface="楷体" panose="02010609060101010101" pitchFamily="49" charset="-122"/>
            </a:endParaRPr>
          </a:p>
        </p:txBody>
      </p:sp>
      <p:sp>
        <p:nvSpPr>
          <p:cNvPr id="6" name="TextBox 5">
            <a:extLst>
              <a:ext uri="{FF2B5EF4-FFF2-40B4-BE49-F238E27FC236}">
                <a16:creationId xmlns:a16="http://schemas.microsoft.com/office/drawing/2014/main" xmlns="" id="{42AE9CEC-CB7D-47F8-ABAB-6F610615BF91}"/>
              </a:ext>
            </a:extLst>
          </p:cNvPr>
          <p:cNvSpPr txBox="1"/>
          <p:nvPr/>
        </p:nvSpPr>
        <p:spPr>
          <a:xfrm>
            <a:off x="571500" y="3211697"/>
            <a:ext cx="8001000" cy="1485407"/>
          </a:xfrm>
          <a:prstGeom prst="rect">
            <a:avLst/>
          </a:prstGeom>
          <a:noFill/>
        </p:spPr>
        <p:txBody>
          <a:bodyPr>
            <a:spAutoFit/>
          </a:bodyPr>
          <a:lstStyle/>
          <a:p>
            <a:pPr eaLnBrk="1" hangingPunct="1">
              <a:lnSpc>
                <a:spcPct val="150000"/>
              </a:lnSpc>
              <a:defRPr/>
            </a:pPr>
            <a:r>
              <a:rPr lang="zh-CN" altLang="en-US" sz="3200" dirty="0">
                <a:latin typeface="楷体" panose="02010609060101010101" pitchFamily="49" charset="-122"/>
                <a:ea typeface="楷体" panose="02010609060101010101" pitchFamily="49" charset="-122"/>
              </a:rPr>
              <a:t>教师：要观察，还要制定计划、查阅资料、咨询专家、开展研讨。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1BAB432A-B21A-46AF-A1C2-D8A67C7260D2}"/>
              </a:ext>
            </a:extLst>
          </p:cNvPr>
          <p:cNvSpPr>
            <a:spLocks noGrp="1"/>
          </p:cNvSpPr>
          <p:nvPr>
            <p:ph type="title"/>
          </p:nvPr>
        </p:nvSpPr>
        <p:spPr>
          <a:xfrm>
            <a:off x="871537" y="457533"/>
            <a:ext cx="7400925" cy="917575"/>
          </a:xfrm>
        </p:spPr>
        <p:txBody>
          <a:bodyPr/>
          <a:lstStyle/>
          <a:p>
            <a:pPr eaLnBrk="1" hangingPunct="1"/>
            <a:endParaRPr lang="zh-CN" altLang="en-US"/>
          </a:p>
        </p:txBody>
      </p:sp>
      <p:sp>
        <p:nvSpPr>
          <p:cNvPr id="5" name="TextBox 4">
            <a:extLst>
              <a:ext uri="{FF2B5EF4-FFF2-40B4-BE49-F238E27FC236}">
                <a16:creationId xmlns:a16="http://schemas.microsoft.com/office/drawing/2014/main" xmlns="" id="{82C05A60-D2FC-4060-A4EC-56EE7D032A9D}"/>
              </a:ext>
            </a:extLst>
          </p:cNvPr>
          <p:cNvSpPr txBox="1"/>
          <p:nvPr/>
        </p:nvSpPr>
        <p:spPr>
          <a:xfrm>
            <a:off x="1285875" y="1143000"/>
            <a:ext cx="7358063" cy="715963"/>
          </a:xfrm>
          <a:prstGeom prst="rect">
            <a:avLst/>
          </a:prstGeom>
          <a:noFill/>
        </p:spPr>
        <p:txBody>
          <a:bodyPr>
            <a:spAutoFit/>
          </a:bodyPr>
          <a:lstStyle/>
          <a:p>
            <a:pPr eaLnBrk="1" hangingPunct="1">
              <a:lnSpc>
                <a:spcPct val="150000"/>
              </a:lnSpc>
              <a:defRPr/>
            </a:pPr>
            <a:r>
              <a:rPr lang="zh-CN" altLang="en-US" dirty="0">
                <a:latin typeface="Arial" charset="0"/>
              </a:rPr>
              <a:t> </a:t>
            </a:r>
            <a:endParaRPr lang="en-US" altLang="zh-CN" sz="3200" b="1" dirty="0">
              <a:latin typeface="+mn-ea"/>
              <a:ea typeface="+mn-ea"/>
            </a:endParaRPr>
          </a:p>
        </p:txBody>
      </p:sp>
      <p:sp>
        <p:nvSpPr>
          <p:cNvPr id="38917" name="TextBox 5">
            <a:extLst>
              <a:ext uri="{FF2B5EF4-FFF2-40B4-BE49-F238E27FC236}">
                <a16:creationId xmlns:a16="http://schemas.microsoft.com/office/drawing/2014/main" xmlns="" id="{DB00AD88-CFEA-463C-808F-BE82E36D61FD}"/>
              </a:ext>
            </a:extLst>
          </p:cNvPr>
          <p:cNvSpPr txBox="1">
            <a:spLocks noChangeArrowheads="1"/>
          </p:cNvSpPr>
          <p:nvPr/>
        </p:nvSpPr>
        <p:spPr bwMode="auto">
          <a:xfrm>
            <a:off x="1357313" y="3429000"/>
            <a:ext cx="714375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a:latin typeface="Arial" panose="020B0604020202020204" pitchFamily="34" charset="0"/>
              </a:rPr>
              <a:t> </a:t>
            </a:r>
          </a:p>
        </p:txBody>
      </p:sp>
      <p:sp>
        <p:nvSpPr>
          <p:cNvPr id="15" name="TextBox 5">
            <a:extLst>
              <a:ext uri="{FF2B5EF4-FFF2-40B4-BE49-F238E27FC236}">
                <a16:creationId xmlns:a16="http://schemas.microsoft.com/office/drawing/2014/main" xmlns="" id="{D95C95C1-7BAB-4B3C-A928-B04F6596D3BC}"/>
              </a:ext>
            </a:extLst>
          </p:cNvPr>
          <p:cNvSpPr txBox="1">
            <a:spLocks noGrp="1"/>
          </p:cNvSpPr>
          <p:nvPr>
            <p:ph idx="1"/>
          </p:nvPr>
        </p:nvSpPr>
        <p:spPr>
          <a:xfrm>
            <a:off x="736490" y="1703203"/>
            <a:ext cx="7525008" cy="2093907"/>
          </a:xfrm>
        </p:spPr>
        <p:txBody>
          <a:bodyPr wrap="square">
            <a:spAutoFit/>
          </a:bodyPr>
          <a:lstStyle/>
          <a:p>
            <a:pPr marL="0" indent="0" eaLnBrk="1" hangingPunct="1">
              <a:lnSpc>
                <a:spcPct val="150000"/>
              </a:lnSpc>
              <a:buFont typeface="Arial" panose="020B0604020202020204" pitchFamily="34" charset="0"/>
              <a:buNone/>
              <a:defRPr/>
            </a:pPr>
            <a:r>
              <a:rPr lang="zh-CN" altLang="en-US" dirty="0">
                <a:latin typeface="楷体" panose="02010609060101010101" pitchFamily="49" charset="-122"/>
                <a:ea typeface="楷体" panose="02010609060101010101" pitchFamily="49" charset="-122"/>
              </a:rPr>
              <a:t>例：使用剪刀</a:t>
            </a:r>
            <a:endParaRPr lang="en-US" altLang="zh-CN" dirty="0">
              <a:latin typeface="楷体" panose="02010609060101010101" pitchFamily="49" charset="-122"/>
              <a:ea typeface="楷体" panose="02010609060101010101" pitchFamily="49" charset="-122"/>
            </a:endParaRPr>
          </a:p>
          <a:p>
            <a:pPr marL="0" indent="0" eaLnBrk="1" hangingPunct="1">
              <a:lnSpc>
                <a:spcPct val="150000"/>
              </a:lnSpc>
              <a:buFont typeface="Arial" panose="020B0604020202020204" pitchFamily="34" charset="0"/>
              <a:buNone/>
              <a:defRPr/>
            </a:pPr>
            <a:r>
              <a:rPr lang="zh-CN" altLang="en-US" dirty="0">
                <a:latin typeface="楷体" panose="02010609060101010101" pitchFamily="49" charset="-122"/>
                <a:ea typeface="楷体" panose="02010609060101010101" pitchFamily="49" charset="-122"/>
              </a:rPr>
              <a:t>目的：发现并研究儿童使用剪刀的发展线索及支持策略。</a:t>
            </a:r>
            <a:endParaRPr lang="en-US" altLang="zh-CN" dirty="0">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D645F2-A8E6-4484-90BC-8BC723360F0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xmlns="" id="{51D3E563-8FBF-45E2-957F-FEBDF7E45C4E}"/>
              </a:ext>
            </a:extLst>
          </p:cNvPr>
          <p:cNvSpPr>
            <a:spLocks noGrp="1"/>
          </p:cNvSpPr>
          <p:nvPr>
            <p:ph idx="1"/>
          </p:nvPr>
        </p:nvSpPr>
        <p:spPr/>
        <p:txBody>
          <a:bodyPr/>
          <a:lstStyle/>
          <a:p>
            <a:pPr marL="0" indent="0">
              <a:buNone/>
            </a:pPr>
            <a:r>
              <a:rPr lang="zh-CN" altLang="en-US" dirty="0">
                <a:latin typeface="楷体" panose="02010609060101010101" pitchFamily="49" charset="-122"/>
                <a:ea typeface="楷体" panose="02010609060101010101" pitchFamily="49" charset="-122"/>
              </a:rPr>
              <a:t>怎么观察是观察技能问题，也有工作分工问题。建议：每天既有当事人的观察（带班中），也要有旁观者的观察时间。这样才能静心地观察，认真地审视，深刻的思考。</a:t>
            </a:r>
          </a:p>
        </p:txBody>
      </p:sp>
      <p:pic>
        <p:nvPicPr>
          <p:cNvPr id="2052" name="Picture 4" descr="https://timgsa.baidu.com/timg?image&amp;quality=80&amp;size=b9999_10000&amp;sec=1557555892911&amp;di=34bb05ccbb0730a9d0be8935993c3fe9&amp;imgtype=0&amp;src=http%3A%2F%2Fku.90sjimg.com%2Felement_origin_min_pic%2F18%2F04%2F02%2Fc9deaba39b9ead4248c9eff3408a76eb.jpg%2521%2Ffwfh%2F804x804%2Fquality%2F90%2Funsharp%2Ftrue%2Fcompress%2Ftrue">
            <a:extLst>
              <a:ext uri="{FF2B5EF4-FFF2-40B4-BE49-F238E27FC236}">
                <a16:creationId xmlns:a16="http://schemas.microsoft.com/office/drawing/2014/main" xmlns="" id="{0C87B95B-97D6-4D8F-B60B-2BCB63C25317}"/>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3669123" y="3827721"/>
            <a:ext cx="1805754" cy="18085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4828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timgsa.baidu.com/timg?image&amp;quality=80&amp;size=b9999_10000&amp;sec=1556356174155&amp;di=9ae27e1c38033b7a3e6e0111b15fcc24&amp;imgtype=0&amp;src=http%3A%2F%2Fwww.jituwang.com%2Fuploads%2Fallimg%2F121029%2F240425-12102920264455.jpg">
            <a:extLst>
              <a:ext uri="{FF2B5EF4-FFF2-40B4-BE49-F238E27FC236}">
                <a16:creationId xmlns:a16="http://schemas.microsoft.com/office/drawing/2014/main" xmlns="" id="{5D252730-2F26-4B67-A652-E25C80764B14}"/>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xmlns="" val="0"/>
              </a:ext>
            </a:extLst>
          </a:blip>
          <a:srcRect b="77246"/>
          <a:stretch/>
        </p:blipFill>
        <p:spPr bwMode="auto">
          <a:xfrm>
            <a:off x="0" y="2524539"/>
            <a:ext cx="9144000" cy="15604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a:extLst>
              <a:ext uri="{FF2B5EF4-FFF2-40B4-BE49-F238E27FC236}">
                <a16:creationId xmlns:a16="http://schemas.microsoft.com/office/drawing/2014/main" xmlns="" id="{DEB434E4-4BDA-4FF5-950E-EE254DB522C8}"/>
              </a:ext>
            </a:extLst>
          </p:cNvPr>
          <p:cNvSpPr>
            <a:spLocks noGrp="1"/>
          </p:cNvSpPr>
          <p:nvPr>
            <p:ph type="title"/>
          </p:nvPr>
        </p:nvSpPr>
        <p:spPr>
          <a:xfrm>
            <a:off x="499441" y="2631247"/>
            <a:ext cx="7886700" cy="1325563"/>
          </a:xfrm>
        </p:spPr>
        <p:txBody>
          <a:bodyPr>
            <a:normAutofit/>
          </a:bodyPr>
          <a:lstStyle/>
          <a:p>
            <a:pPr algn="ctr"/>
            <a:r>
              <a:rPr lang="zh-CN" altLang="en-US" sz="4800" dirty="0">
                <a:latin typeface="楷体" panose="02010609060101010101" pitchFamily="49" charset="-122"/>
                <a:ea typeface="楷体" panose="02010609060101010101" pitchFamily="49" charset="-122"/>
              </a:rPr>
              <a:t>三、观察以后干什么？</a:t>
            </a:r>
          </a:p>
        </p:txBody>
      </p:sp>
    </p:spTree>
    <p:extLst>
      <p:ext uri="{BB962C8B-B14F-4D97-AF65-F5344CB8AC3E}">
        <p14:creationId xmlns:p14="http://schemas.microsoft.com/office/powerpoint/2010/main" xmlns="" val="155718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标题 1">
            <a:extLst>
              <a:ext uri="{FF2B5EF4-FFF2-40B4-BE49-F238E27FC236}">
                <a16:creationId xmlns:a16="http://schemas.microsoft.com/office/drawing/2014/main" xmlns="" id="{CD1B1B0C-63E1-4925-B3C8-3E53D4CEAD83}"/>
              </a:ext>
            </a:extLst>
          </p:cNvPr>
          <p:cNvSpPr>
            <a:spLocks noGrp="1"/>
          </p:cNvSpPr>
          <p:nvPr>
            <p:ph type="title"/>
          </p:nvPr>
        </p:nvSpPr>
        <p:spPr/>
        <p:txBody>
          <a:bodyPr/>
          <a:lstStyle/>
          <a:p>
            <a:pPr algn="ctr" eaLnBrk="1" hangingPunct="1"/>
            <a:r>
              <a:rPr lang="zh-CN" altLang="en-US" sz="3200" dirty="0">
                <a:latin typeface="楷体" panose="02010609060101010101" pitchFamily="49" charset="-122"/>
                <a:ea typeface="楷体" panose="02010609060101010101" pitchFamily="49" charset="-122"/>
              </a:rPr>
              <a:t>观察的参照不同，结果不同</a:t>
            </a:r>
          </a:p>
        </p:txBody>
      </p:sp>
      <p:pic>
        <p:nvPicPr>
          <p:cNvPr id="14340" name="Picture 2" descr="https://timgsa.baidu.com/timg?image&amp;quality=80&amp;size=b9999_10000&amp;sec=1498406737984&amp;di=9c978102de3b5319bc4351575a9c52fe&amp;imgtype=0&amp;src=http%3A%2F%2Fa2.att.hudong.com%2F48%2F56%2F01300000098342123656563861357.jpg">
            <a:extLst>
              <a:ext uri="{FF2B5EF4-FFF2-40B4-BE49-F238E27FC236}">
                <a16:creationId xmlns:a16="http://schemas.microsoft.com/office/drawing/2014/main" xmlns="" id="{2184CB60-01C2-47A1-8ED2-8C38766B0A8E}"/>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b="7495"/>
          <a:stretch>
            <a:fillRect/>
          </a:stretch>
        </p:blipFill>
        <p:spPr>
          <a:xfrm>
            <a:off x="1643063" y="1643063"/>
            <a:ext cx="6061075" cy="3500437"/>
          </a:xfrm>
          <a:noFill/>
        </p:spPr>
      </p:pic>
      <p:sp>
        <p:nvSpPr>
          <p:cNvPr id="8" name="流程图: 联系 7">
            <a:extLst>
              <a:ext uri="{FF2B5EF4-FFF2-40B4-BE49-F238E27FC236}">
                <a16:creationId xmlns:a16="http://schemas.microsoft.com/office/drawing/2014/main" xmlns="" id="{41846AAC-DCCD-4875-9DB4-D6900C5976CE}"/>
              </a:ext>
            </a:extLst>
          </p:cNvPr>
          <p:cNvSpPr/>
          <p:nvPr/>
        </p:nvSpPr>
        <p:spPr>
          <a:xfrm>
            <a:off x="5072063" y="4214813"/>
            <a:ext cx="785812" cy="78581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流程图: 联系 9">
            <a:extLst>
              <a:ext uri="{FF2B5EF4-FFF2-40B4-BE49-F238E27FC236}">
                <a16:creationId xmlns:a16="http://schemas.microsoft.com/office/drawing/2014/main" xmlns="" id="{5A56CCE9-1F6C-4284-938B-19637BEA7FC3}"/>
              </a:ext>
            </a:extLst>
          </p:cNvPr>
          <p:cNvSpPr/>
          <p:nvPr/>
        </p:nvSpPr>
        <p:spPr>
          <a:xfrm>
            <a:off x="2714625" y="2714625"/>
            <a:ext cx="785813" cy="7858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22374F1-6386-4A3B-BA61-10D5B1FD44B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xmlns="" id="{46807CEA-571D-4A7A-9482-DBDD2857581B}"/>
              </a:ext>
            </a:extLst>
          </p:cNvPr>
          <p:cNvSpPr>
            <a:spLocks noGrp="1"/>
          </p:cNvSpPr>
          <p:nvPr>
            <p:ph idx="1"/>
          </p:nvPr>
        </p:nvSpPr>
        <p:spPr/>
        <p:txBody>
          <a:bodyPr/>
          <a:lstStyle/>
          <a:p>
            <a:pPr marL="0" indent="0">
              <a:buNone/>
            </a:pPr>
            <a:r>
              <a:rPr lang="zh-CN" altLang="en-US" dirty="0">
                <a:latin typeface="楷体" panose="02010609060101010101" pitchFamily="49" charset="-122"/>
                <a:ea typeface="楷体" panose="02010609060101010101" pitchFamily="49" charset="-122"/>
              </a:rPr>
              <a:t>   支持幼儿实现游戏意图</a:t>
            </a:r>
            <a:endParaRPr lang="en-US" altLang="zh-CN" dirty="0">
              <a:latin typeface="楷体" panose="02010609060101010101" pitchFamily="49" charset="-122"/>
              <a:ea typeface="楷体" panose="02010609060101010101" pitchFamily="49" charset="-122"/>
            </a:endParaRPr>
          </a:p>
          <a:p>
            <a:pPr marL="0" indent="0" algn="ctr">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实现在游戏中学习与发展</a:t>
            </a:r>
            <a:endParaRPr lang="en-US" altLang="zh-CN" dirty="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研究幼儿游戏中的学习与发展</a:t>
            </a:r>
            <a:endParaRPr lang="en-US" altLang="zh-CN" dirty="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实现专业上的反思与提升</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088675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22374F1-6386-4A3B-BA61-10D5B1FD44B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xmlns="" id="{46807CEA-571D-4A7A-9482-DBDD2857581B}"/>
              </a:ext>
            </a:extLst>
          </p:cNvPr>
          <p:cNvSpPr>
            <a:spLocks noGrp="1"/>
          </p:cNvSpPr>
          <p:nvPr>
            <p:ph idx="1"/>
          </p:nvPr>
        </p:nvSpPr>
        <p:spPr>
          <a:xfrm>
            <a:off x="0" y="2700670"/>
            <a:ext cx="9144000" cy="1446028"/>
          </a:xfrm>
          <a:solidFill>
            <a:schemeClr val="accent5">
              <a:lumMod val="20000"/>
              <a:lumOff val="80000"/>
            </a:schemeClr>
          </a:solidFill>
        </p:spPr>
        <p:txBody>
          <a:bodyPr>
            <a:normAutofit/>
          </a:bodyPr>
          <a:lstStyle/>
          <a:p>
            <a:pPr marL="0" indent="0">
              <a:buNone/>
            </a:pPr>
            <a:r>
              <a:rPr lang="zh-CN" altLang="en-US" dirty="0">
                <a:latin typeface="楷体" panose="02010609060101010101" pitchFamily="49" charset="-122"/>
                <a:ea typeface="楷体" panose="02010609060101010101" pitchFamily="49" charset="-122"/>
              </a:rPr>
              <a:t>   （一）</a:t>
            </a:r>
            <a:r>
              <a:rPr lang="zh-CN" altLang="en-US" sz="3600" dirty="0">
                <a:latin typeface="楷体" panose="02010609060101010101" pitchFamily="49" charset="-122"/>
                <a:ea typeface="楷体" panose="02010609060101010101" pitchFamily="49" charset="-122"/>
              </a:rPr>
              <a:t>支持幼儿实现游戏意图</a:t>
            </a:r>
            <a:endParaRPr lang="en-US" altLang="zh-CN" sz="3600" dirty="0">
              <a:latin typeface="楷体" panose="02010609060101010101" pitchFamily="49" charset="-122"/>
              <a:ea typeface="楷体" panose="02010609060101010101" pitchFamily="49" charset="-122"/>
            </a:endParaRPr>
          </a:p>
          <a:p>
            <a:pPr marL="0" indent="0" algn="ctr">
              <a:buNone/>
            </a:pPr>
            <a:r>
              <a:rPr lang="en-US" altLang="zh-CN" sz="3600" dirty="0">
                <a:latin typeface="楷体" panose="02010609060101010101" pitchFamily="49" charset="-122"/>
                <a:ea typeface="楷体" panose="02010609060101010101" pitchFamily="49" charset="-122"/>
              </a:rPr>
              <a:t>         ——</a:t>
            </a:r>
            <a:r>
              <a:rPr lang="zh-CN" altLang="en-US" sz="3600" dirty="0">
                <a:latin typeface="楷体" panose="02010609060101010101" pitchFamily="49" charset="-122"/>
                <a:ea typeface="楷体" panose="02010609060101010101" pitchFamily="49" charset="-122"/>
              </a:rPr>
              <a:t>实现在游戏中学习与发展</a:t>
            </a:r>
            <a:endParaRPr lang="en-US" altLang="zh-CN" sz="3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43975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标题 1">
            <a:extLst>
              <a:ext uri="{FF2B5EF4-FFF2-40B4-BE49-F238E27FC236}">
                <a16:creationId xmlns:a16="http://schemas.microsoft.com/office/drawing/2014/main" xmlns="" id="{A3F2E796-3D2D-4A56-A1A8-9493F0016D4B}"/>
              </a:ext>
            </a:extLst>
          </p:cNvPr>
          <p:cNvSpPr>
            <a:spLocks noGrp="1"/>
          </p:cNvSpPr>
          <p:nvPr>
            <p:ph type="title"/>
          </p:nvPr>
        </p:nvSpPr>
        <p:spPr/>
        <p:txBody>
          <a:bodyPr/>
          <a:lstStyle/>
          <a:p>
            <a:endParaRPr lang="zh-CN" altLang="en-US"/>
          </a:p>
        </p:txBody>
      </p:sp>
      <p:sp>
        <p:nvSpPr>
          <p:cNvPr id="64516" name="内容占位符 2">
            <a:extLst>
              <a:ext uri="{FF2B5EF4-FFF2-40B4-BE49-F238E27FC236}">
                <a16:creationId xmlns:a16="http://schemas.microsoft.com/office/drawing/2014/main" xmlns="" id="{30076AD5-7F3A-496D-9097-AF155EFD6760}"/>
              </a:ext>
            </a:extLst>
          </p:cNvPr>
          <p:cNvSpPr>
            <a:spLocks noGrp="1"/>
          </p:cNvSpPr>
          <p:nvPr>
            <p:ph idx="1"/>
          </p:nvPr>
        </p:nvSpPr>
        <p:spPr>
          <a:xfrm>
            <a:off x="636104" y="1745012"/>
            <a:ext cx="7871792" cy="4274171"/>
          </a:xfrm>
        </p:spPr>
        <p:txBody>
          <a:bodyPr/>
          <a:lstStyle/>
          <a:p>
            <a:pPr marL="0" indent="0">
              <a:buNone/>
            </a:pPr>
            <a:r>
              <a:rPr lang="zh-CN" altLang="en-US" dirty="0">
                <a:latin typeface="华文楷体" panose="02010600040101010101" pitchFamily="2" charset="-122"/>
                <a:ea typeface="华文楷体" panose="02010600040101010101" pitchFamily="2" charset="-122"/>
              </a:rPr>
              <a:t>直接的支持</a:t>
            </a:r>
            <a:endParaRPr lang="en-US" altLang="zh-CN" dirty="0">
              <a:latin typeface="华文楷体" panose="02010600040101010101" pitchFamily="2" charset="-122"/>
              <a:ea typeface="华文楷体" panose="02010600040101010101" pitchFamily="2" charset="-122"/>
            </a:endParaRPr>
          </a:p>
          <a:p>
            <a:pPr marL="0" indent="0">
              <a:buNone/>
            </a:pP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教师通过</a:t>
            </a:r>
            <a:r>
              <a:rPr lang="zh-CN" altLang="en-US" dirty="0">
                <a:solidFill>
                  <a:srgbClr val="C00000"/>
                </a:solidFill>
                <a:latin typeface="华文楷体" panose="02010600040101010101" pitchFamily="2" charset="-122"/>
                <a:ea typeface="华文楷体" panose="02010600040101010101" pitchFamily="2" charset="-122"/>
              </a:rPr>
              <a:t>对话、眼神、表情、动作</a:t>
            </a:r>
            <a:r>
              <a:rPr lang="zh-CN" altLang="en-US" dirty="0">
                <a:latin typeface="华文楷体" panose="02010600040101010101" pitchFamily="2" charset="-122"/>
                <a:ea typeface="华文楷体" panose="02010600040101010101" pitchFamily="2" charset="-122"/>
              </a:rPr>
              <a:t>等方式，给予幼儿支持、鼓励、帮助，促进幼儿在游戏中的发展。 </a:t>
            </a:r>
            <a:r>
              <a:rPr lang="zh-CN" altLang="en-US" sz="1000" dirty="0">
                <a:latin typeface="华文楷体" panose="02010600040101010101" pitchFamily="2" charset="-122"/>
                <a:ea typeface="华文楷体" panose="02010600040101010101" pitchFamily="2" charset="-122"/>
              </a:rPr>
              <a:t>前提：需要</a:t>
            </a:r>
            <a:endParaRPr lang="en-US" altLang="zh-CN" sz="1000" dirty="0">
              <a:latin typeface="华文楷体" panose="02010600040101010101" pitchFamily="2" charset="-122"/>
              <a:ea typeface="华文楷体" panose="0201060004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内容占位符 2">
            <a:extLst>
              <a:ext uri="{FF2B5EF4-FFF2-40B4-BE49-F238E27FC236}">
                <a16:creationId xmlns:a16="http://schemas.microsoft.com/office/drawing/2014/main" xmlns="" id="{30076AD5-7F3A-496D-9097-AF155EFD6760}"/>
              </a:ext>
            </a:extLst>
          </p:cNvPr>
          <p:cNvSpPr>
            <a:spLocks noGrp="1"/>
          </p:cNvSpPr>
          <p:nvPr>
            <p:ph idx="1"/>
          </p:nvPr>
        </p:nvSpPr>
        <p:spPr>
          <a:xfrm>
            <a:off x="800696" y="1492461"/>
            <a:ext cx="7871792" cy="4923104"/>
          </a:xfrm>
        </p:spPr>
        <p:txBody>
          <a:bodyPr/>
          <a:lstStyle/>
          <a:p>
            <a:pPr marL="0" indent="0">
              <a:buFont typeface="Arial" panose="020B0604020202020204" pitchFamily="34" charset="0"/>
              <a:buNone/>
            </a:pPr>
            <a:r>
              <a:rPr lang="zh-CN" altLang="en-US" dirty="0">
                <a:latin typeface="华文楷体" panose="02010600040101010101" pitchFamily="2" charset="-122"/>
                <a:ea typeface="华文楷体" panose="02010600040101010101" pitchFamily="2" charset="-122"/>
              </a:rPr>
              <a:t>间接的支持</a:t>
            </a:r>
            <a:endParaRPr lang="en-US" altLang="zh-CN" dirty="0">
              <a:latin typeface="华文楷体" panose="02010600040101010101" pitchFamily="2" charset="-122"/>
              <a:ea typeface="华文楷体" panose="02010600040101010101" pitchFamily="2" charset="-122"/>
            </a:endParaRPr>
          </a:p>
          <a:p>
            <a:pPr marL="0" indent="0">
              <a:buFont typeface="Arial" panose="020B0604020202020204" pitchFamily="34" charset="0"/>
              <a:buNone/>
            </a:pPr>
            <a:endParaRPr lang="en-US" altLang="zh-CN" dirty="0" smtClean="0">
              <a:latin typeface="华文楷体" panose="02010600040101010101" pitchFamily="2" charset="-122"/>
              <a:ea typeface="华文楷体" panose="02010600040101010101" pitchFamily="2" charset="-122"/>
            </a:endParaRPr>
          </a:p>
          <a:p>
            <a:pPr marL="0" indent="0">
              <a:buFont typeface="Arial" panose="020B0604020202020204" pitchFamily="34" charset="0"/>
              <a:buNone/>
            </a:pPr>
            <a:r>
              <a:rPr lang="en-US" altLang="zh-CN" dirty="0" smtClean="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教师营造适宜的</a:t>
            </a:r>
            <a:r>
              <a:rPr lang="zh-CN" altLang="en-US" dirty="0">
                <a:solidFill>
                  <a:srgbClr val="C00000"/>
                </a:solidFill>
                <a:latin typeface="华文楷体" panose="02010600040101010101" pitchFamily="2" charset="-122"/>
                <a:ea typeface="华文楷体" panose="02010600040101010101" pitchFamily="2" charset="-122"/>
              </a:rPr>
              <a:t>心理氛围</a:t>
            </a:r>
            <a:r>
              <a:rPr lang="zh-CN" altLang="en-US" dirty="0">
                <a:latin typeface="华文楷体" panose="02010600040101010101" pitchFamily="2" charset="-122"/>
                <a:ea typeface="华文楷体" panose="02010600040101010101" pitchFamily="2" charset="-122"/>
              </a:rPr>
              <a:t>，营造丰富、有趣的</a:t>
            </a:r>
            <a:r>
              <a:rPr lang="zh-CN" altLang="en-US" dirty="0">
                <a:solidFill>
                  <a:srgbClr val="C00000"/>
                </a:solidFill>
                <a:latin typeface="华文楷体" panose="02010600040101010101" pitchFamily="2" charset="-122"/>
                <a:ea typeface="华文楷体" panose="02010600040101010101" pitchFamily="2" charset="-122"/>
              </a:rPr>
              <a:t>物质环境</a:t>
            </a:r>
            <a:r>
              <a:rPr lang="zh-CN" altLang="en-US" sz="1000" dirty="0">
                <a:solidFill>
                  <a:srgbClr val="C00000"/>
                </a:solidFill>
                <a:latin typeface="华文楷体" panose="02010600040101010101" pitchFamily="2" charset="-122"/>
                <a:ea typeface="华文楷体" panose="02010600040101010101" pitchFamily="2" charset="-122"/>
              </a:rPr>
              <a:t>（</a:t>
            </a:r>
            <a:r>
              <a:rPr lang="zh-CN" altLang="en-US" sz="1000" dirty="0">
                <a:latin typeface="华文楷体" panose="02010600040101010101" pitchFamily="2" charset="-122"/>
                <a:ea typeface="华文楷体" panose="02010600040101010101" pitchFamily="2" charset="-122"/>
              </a:rPr>
              <a:t>环境的创设、材料提供）</a:t>
            </a:r>
          </a:p>
        </p:txBody>
      </p:sp>
    </p:spTree>
    <p:extLst>
      <p:ext uri="{BB962C8B-B14F-4D97-AF65-F5344CB8AC3E}">
        <p14:creationId xmlns:p14="http://schemas.microsoft.com/office/powerpoint/2010/main" xmlns="" val="3058178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标题 1">
            <a:extLst>
              <a:ext uri="{FF2B5EF4-FFF2-40B4-BE49-F238E27FC236}">
                <a16:creationId xmlns:a16="http://schemas.microsoft.com/office/drawing/2014/main" xmlns="" id="{5B5902C8-DC1C-43CC-BDB7-4D4A5D7CB4EE}"/>
              </a:ext>
            </a:extLst>
          </p:cNvPr>
          <p:cNvSpPr>
            <a:spLocks noGrp="1"/>
          </p:cNvSpPr>
          <p:nvPr>
            <p:ph type="title"/>
          </p:nvPr>
        </p:nvSpPr>
        <p:spPr>
          <a:xfrm>
            <a:off x="1187450" y="238125"/>
            <a:ext cx="7472363" cy="868363"/>
          </a:xfrm>
        </p:spPr>
        <p:txBody>
          <a:bodyPr/>
          <a:lstStyle/>
          <a:p>
            <a:pPr algn="ctr"/>
            <a:r>
              <a:rPr lang="zh-CN" altLang="en-US" sz="3600" b="1" dirty="0">
                <a:latin typeface="楷体" panose="02010609060101010101" pitchFamily="49" charset="-122"/>
                <a:ea typeface="楷体" panose="02010609060101010101" pitchFamily="49" charset="-122"/>
              </a:rPr>
              <a:t>检验教师支持的方法</a:t>
            </a:r>
          </a:p>
        </p:txBody>
      </p:sp>
      <p:graphicFrame>
        <p:nvGraphicFramePr>
          <p:cNvPr id="10" name="内容占位符 9">
            <a:extLst>
              <a:ext uri="{FF2B5EF4-FFF2-40B4-BE49-F238E27FC236}">
                <a16:creationId xmlns:a16="http://schemas.microsoft.com/office/drawing/2014/main" xmlns="" id="{9B49A4BA-52B2-4213-9B7C-8C9C07C52993}"/>
              </a:ext>
            </a:extLst>
          </p:cNvPr>
          <p:cNvGraphicFramePr>
            <a:graphicFrameLocks noGrp="1"/>
          </p:cNvGraphicFramePr>
          <p:nvPr>
            <p:ph idx="1"/>
          </p:nvPr>
        </p:nvGraphicFramePr>
        <p:xfrm>
          <a:off x="785786" y="1928802"/>
          <a:ext cx="7643866" cy="4357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1141" name="AutoShape 2" descr="http://img2.imgtn.bdimg.com/it/u=4175480082,3040483464&amp;fm=21&amp;gp=0.jpg">
            <a:extLst>
              <a:ext uri="{FF2B5EF4-FFF2-40B4-BE49-F238E27FC236}">
                <a16:creationId xmlns:a16="http://schemas.microsoft.com/office/drawing/2014/main" xmlns="" id="{A785E927-7BCA-4D01-B03C-6C34AE34846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endParaRPr lang="zh-CN" altLang="en-US" sz="1800">
              <a:latin typeface="Arial" panose="020B0604020202020204" pitchFamily="34" charset="0"/>
            </a:endParaRPr>
          </a:p>
        </p:txBody>
      </p:sp>
      <p:sp>
        <p:nvSpPr>
          <p:cNvPr id="12" name="TextBox 11">
            <a:extLst>
              <a:ext uri="{FF2B5EF4-FFF2-40B4-BE49-F238E27FC236}">
                <a16:creationId xmlns:a16="http://schemas.microsoft.com/office/drawing/2014/main" xmlns="" id="{8116DBB6-AD38-4D70-AE08-EEEEE07DF972}"/>
              </a:ext>
            </a:extLst>
          </p:cNvPr>
          <p:cNvSpPr txBox="1"/>
          <p:nvPr/>
        </p:nvSpPr>
        <p:spPr>
          <a:xfrm>
            <a:off x="1285875" y="2286000"/>
            <a:ext cx="1143000"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zh-CN" altLang="en-US" sz="3200" b="1" dirty="0">
                <a:latin typeface="楷体" panose="02010609060101010101" pitchFamily="49" charset="-122"/>
                <a:ea typeface="楷体" panose="02010609060101010101" pitchFamily="49" charset="-122"/>
              </a:rPr>
              <a:t>判断</a:t>
            </a:r>
          </a:p>
        </p:txBody>
      </p:sp>
      <p:sp>
        <p:nvSpPr>
          <p:cNvPr id="13" name="TextBox 12">
            <a:extLst>
              <a:ext uri="{FF2B5EF4-FFF2-40B4-BE49-F238E27FC236}">
                <a16:creationId xmlns:a16="http://schemas.microsoft.com/office/drawing/2014/main" xmlns="" id="{0064C555-AF7F-4551-AFCB-17582AD731A5}"/>
              </a:ext>
            </a:extLst>
          </p:cNvPr>
          <p:cNvSpPr txBox="1"/>
          <p:nvPr/>
        </p:nvSpPr>
        <p:spPr>
          <a:xfrm>
            <a:off x="4071938" y="1285875"/>
            <a:ext cx="1143000"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zh-CN" altLang="en-US" sz="3200" b="1" dirty="0">
                <a:latin typeface="楷体" panose="02010609060101010101" pitchFamily="49" charset="-122"/>
                <a:ea typeface="楷体" panose="02010609060101010101" pitchFamily="49" charset="-122"/>
              </a:rPr>
              <a:t>观察</a:t>
            </a:r>
          </a:p>
        </p:txBody>
      </p:sp>
      <p:sp>
        <p:nvSpPr>
          <p:cNvPr id="14" name="TextBox 13">
            <a:extLst>
              <a:ext uri="{FF2B5EF4-FFF2-40B4-BE49-F238E27FC236}">
                <a16:creationId xmlns:a16="http://schemas.microsoft.com/office/drawing/2014/main" xmlns="" id="{D871FDA7-ABFE-49D8-9BF4-A6D5C12A4658}"/>
              </a:ext>
            </a:extLst>
          </p:cNvPr>
          <p:cNvSpPr txBox="1"/>
          <p:nvPr/>
        </p:nvSpPr>
        <p:spPr>
          <a:xfrm>
            <a:off x="6858000" y="2286000"/>
            <a:ext cx="1143000"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zh-CN" altLang="en-US" sz="3200" b="1" dirty="0">
                <a:latin typeface="楷体" panose="02010609060101010101" pitchFamily="49" charset="-122"/>
                <a:ea typeface="楷体" panose="02010609060101010101" pitchFamily="49" charset="-122"/>
              </a:rPr>
              <a:t>分析</a:t>
            </a:r>
          </a:p>
        </p:txBody>
      </p:sp>
      <p:sp>
        <p:nvSpPr>
          <p:cNvPr id="91145" name="TextBox 10">
            <a:extLst>
              <a:ext uri="{FF2B5EF4-FFF2-40B4-BE49-F238E27FC236}">
                <a16:creationId xmlns:a16="http://schemas.microsoft.com/office/drawing/2014/main" xmlns="" id="{307A7D57-2C14-428C-A84E-EEB121D7CF9C}"/>
              </a:ext>
            </a:extLst>
          </p:cNvPr>
          <p:cNvSpPr txBox="1">
            <a:spLocks noChangeArrowheads="1"/>
          </p:cNvSpPr>
          <p:nvPr/>
        </p:nvSpPr>
        <p:spPr bwMode="auto">
          <a:xfrm>
            <a:off x="7143750" y="6429375"/>
            <a:ext cx="17145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b="1">
                <a:latin typeface="Arial" panose="020B0604020202020204" pitchFamily="34" charset="0"/>
              </a:rPr>
              <a:t>坚持、调整或改变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22374F1-6386-4A3B-BA61-10D5B1FD44B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xmlns="" id="{46807CEA-571D-4A7A-9482-DBDD2857581B}"/>
              </a:ext>
            </a:extLst>
          </p:cNvPr>
          <p:cNvSpPr>
            <a:spLocks noGrp="1"/>
          </p:cNvSpPr>
          <p:nvPr>
            <p:ph idx="1"/>
          </p:nvPr>
        </p:nvSpPr>
        <p:spPr>
          <a:xfrm>
            <a:off x="0" y="2700670"/>
            <a:ext cx="9144000" cy="1446028"/>
          </a:xfrm>
          <a:solidFill>
            <a:schemeClr val="accent5">
              <a:lumMod val="20000"/>
              <a:lumOff val="80000"/>
            </a:schemeClr>
          </a:solidFill>
        </p:spPr>
        <p:txBody>
          <a:bodyPr>
            <a:normAutofit/>
          </a:bodyPr>
          <a:lstStyle/>
          <a:p>
            <a:pPr marL="0" indent="0">
              <a:buNone/>
            </a:pPr>
            <a:r>
              <a:rPr lang="zh-CN" altLang="en-US" dirty="0">
                <a:latin typeface="楷体" panose="02010609060101010101" pitchFamily="49" charset="-122"/>
                <a:ea typeface="楷体" panose="02010609060101010101" pitchFamily="49" charset="-122"/>
              </a:rPr>
              <a:t>   （二）</a:t>
            </a:r>
            <a:r>
              <a:rPr lang="zh-CN" altLang="en-US" sz="3600" dirty="0">
                <a:latin typeface="楷体" panose="02010609060101010101" pitchFamily="49" charset="-122"/>
                <a:ea typeface="楷体" panose="02010609060101010101" pitchFamily="49" charset="-122"/>
              </a:rPr>
              <a:t>研究幼儿游戏中的学习与发展</a:t>
            </a:r>
            <a:endParaRPr lang="en-US" altLang="zh-CN" sz="3600" dirty="0">
              <a:latin typeface="楷体" panose="02010609060101010101" pitchFamily="49" charset="-122"/>
              <a:ea typeface="楷体" panose="02010609060101010101" pitchFamily="49" charset="-122"/>
            </a:endParaRPr>
          </a:p>
          <a:p>
            <a:pPr marL="0" indent="0">
              <a:buNone/>
            </a:pPr>
            <a:r>
              <a:rPr lang="en-US" altLang="zh-CN" sz="3600" dirty="0">
                <a:latin typeface="楷体" panose="02010609060101010101" pitchFamily="49" charset="-122"/>
                <a:ea typeface="楷体" panose="02010609060101010101" pitchFamily="49" charset="-122"/>
              </a:rPr>
              <a:t>           ——</a:t>
            </a:r>
            <a:r>
              <a:rPr lang="zh-CN" altLang="en-US" sz="3600" dirty="0">
                <a:latin typeface="楷体" panose="02010609060101010101" pitchFamily="49" charset="-122"/>
                <a:ea typeface="楷体" panose="02010609060101010101" pitchFamily="49" charset="-122"/>
              </a:rPr>
              <a:t>实现专业上的反思与提升</a:t>
            </a:r>
            <a:endParaRPr lang="en-US" altLang="zh-CN" sz="3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1227820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52ACAD9B-E49F-4246-914D-F22092C56AF6}"/>
              </a:ext>
            </a:extLst>
          </p:cNvPr>
          <p:cNvSpPr>
            <a:spLocks noGrp="1" noChangeArrowheads="1"/>
          </p:cNvSpPr>
          <p:nvPr>
            <p:ph type="title"/>
          </p:nvPr>
        </p:nvSpPr>
        <p:spPr/>
        <p:txBody>
          <a:bodyPr>
            <a:normAutofit/>
          </a:bodyPr>
          <a:lstStyle/>
          <a:p>
            <a:pPr algn="ctr" eaLnBrk="1" hangingPunct="1"/>
            <a:r>
              <a:rPr lang="zh-CN" altLang="en-US" sz="3600" dirty="0">
                <a:latin typeface="楷体" panose="02010609060101010101" pitchFamily="49" charset="-122"/>
                <a:ea typeface="楷体" panose="02010609060101010101" pitchFamily="49" charset="-122"/>
              </a:rPr>
              <a:t>观察记录的撰写 </a:t>
            </a:r>
          </a:p>
        </p:txBody>
      </p:sp>
      <p:sp>
        <p:nvSpPr>
          <p:cNvPr id="25604" name="Rectangle 4">
            <a:extLst>
              <a:ext uri="{FF2B5EF4-FFF2-40B4-BE49-F238E27FC236}">
                <a16:creationId xmlns:a16="http://schemas.microsoft.com/office/drawing/2014/main" xmlns="" id="{D621F258-25F4-4E35-B296-8EC7F275B9E3}"/>
              </a:ext>
            </a:extLst>
          </p:cNvPr>
          <p:cNvSpPr>
            <a:spLocks noGrp="1" noChangeArrowheads="1"/>
          </p:cNvSpPr>
          <p:nvPr>
            <p:ph type="body" idx="1"/>
          </p:nvPr>
        </p:nvSpPr>
        <p:spPr>
          <a:xfrm>
            <a:off x="546652" y="1669774"/>
            <a:ext cx="8140148" cy="4456389"/>
          </a:xfrm>
        </p:spPr>
        <p:txBody>
          <a:bodyPr/>
          <a:lstStyle/>
          <a:p>
            <a:pPr eaLnBrk="1" hangingPunct="1"/>
            <a:r>
              <a:rPr lang="zh-CN" altLang="en-US" dirty="0">
                <a:latin typeface="楷体" panose="02010609060101010101" pitchFamily="49" charset="-122"/>
                <a:ea typeface="楷体" panose="02010609060101010101" pitchFamily="49" charset="-122"/>
              </a:rPr>
              <a:t>运用描述的方式将教师观察到的事物以实录的方式记录下来，进行分析反思，找出下一步改进的措施或采取的教育行动。</a:t>
            </a:r>
            <a:endParaRPr lang="en-US" altLang="zh-CN" dirty="0">
              <a:latin typeface="楷体" panose="02010609060101010101" pitchFamily="49" charset="-122"/>
              <a:ea typeface="楷体" panose="02010609060101010101" pitchFamily="49" charset="-122"/>
            </a:endParaRPr>
          </a:p>
          <a:p>
            <a:pPr eaLnBrk="1" hangingPunct="1">
              <a:buFontTx/>
              <a:buNone/>
            </a:pPr>
            <a:r>
              <a:rPr lang="zh-CN" altLang="en-US" dirty="0">
                <a:latin typeface="楷体" panose="02010609060101010101" pitchFamily="49" charset="-122"/>
                <a:ea typeface="楷体" panose="02010609060101010101" pitchFamily="49" charset="-122"/>
              </a:rPr>
              <a:t> </a:t>
            </a:r>
            <a:endParaRPr lang="zh-CN" altLang="en-US" b="1" dirty="0"/>
          </a:p>
        </p:txBody>
      </p:sp>
      <p:pic>
        <p:nvPicPr>
          <p:cNvPr id="6"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B407EDA3-7E4F-4E9D-BFBD-55DD346AA37A}"/>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56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52ACAD9B-E49F-4246-914D-F22092C56AF6}"/>
              </a:ext>
            </a:extLst>
          </p:cNvPr>
          <p:cNvSpPr>
            <a:spLocks noGrp="1" noChangeArrowheads="1"/>
          </p:cNvSpPr>
          <p:nvPr>
            <p:ph type="title"/>
          </p:nvPr>
        </p:nvSpPr>
        <p:spPr/>
        <p:txBody>
          <a:bodyPr>
            <a:normAutofit/>
          </a:bodyPr>
          <a:lstStyle/>
          <a:p>
            <a:pPr algn="ctr" eaLnBrk="1" hangingPunct="1"/>
            <a:r>
              <a:rPr lang="zh-CN" altLang="en-US" sz="3600" dirty="0">
                <a:latin typeface="楷体" panose="02010609060101010101" pitchFamily="49" charset="-122"/>
                <a:ea typeface="楷体" panose="02010609060101010101" pitchFamily="49" charset="-122"/>
              </a:rPr>
              <a:t>观察记录的撰写 </a:t>
            </a:r>
          </a:p>
        </p:txBody>
      </p:sp>
      <p:sp>
        <p:nvSpPr>
          <p:cNvPr id="25604" name="Rectangle 4">
            <a:extLst>
              <a:ext uri="{FF2B5EF4-FFF2-40B4-BE49-F238E27FC236}">
                <a16:creationId xmlns:a16="http://schemas.microsoft.com/office/drawing/2014/main" xmlns="" id="{D621F258-25F4-4E35-B296-8EC7F275B9E3}"/>
              </a:ext>
            </a:extLst>
          </p:cNvPr>
          <p:cNvSpPr>
            <a:spLocks noGrp="1" noChangeArrowheads="1"/>
          </p:cNvSpPr>
          <p:nvPr>
            <p:ph type="body" idx="1"/>
          </p:nvPr>
        </p:nvSpPr>
        <p:spPr>
          <a:xfrm>
            <a:off x="546652" y="1669774"/>
            <a:ext cx="8140148" cy="4456389"/>
          </a:xfrm>
        </p:spPr>
        <p:txBody>
          <a:bodyPr/>
          <a:lstStyle/>
          <a:p>
            <a:pPr eaLnBrk="1" hangingPunct="1"/>
            <a:r>
              <a:rPr lang="zh-CN" altLang="en-US" dirty="0">
                <a:latin typeface="楷体" panose="02010609060101010101" pitchFamily="49" charset="-122"/>
                <a:ea typeface="楷体" panose="02010609060101010101" pitchFamily="49" charset="-122"/>
              </a:rPr>
              <a:t>运用描述的方式将教师观察到的事物以实录的方式</a:t>
            </a:r>
            <a:r>
              <a:rPr lang="zh-CN" altLang="en-US" dirty="0">
                <a:solidFill>
                  <a:srgbClr val="C00000"/>
                </a:solidFill>
                <a:latin typeface="楷体" panose="02010609060101010101" pitchFamily="49" charset="-122"/>
                <a:ea typeface="楷体" panose="02010609060101010101" pitchFamily="49" charset="-122"/>
              </a:rPr>
              <a:t>记录</a:t>
            </a:r>
            <a:r>
              <a:rPr lang="zh-CN" altLang="en-US" dirty="0">
                <a:latin typeface="楷体" panose="02010609060101010101" pitchFamily="49" charset="-122"/>
                <a:ea typeface="楷体" panose="02010609060101010101" pitchFamily="49" charset="-122"/>
              </a:rPr>
              <a:t>下来，进行</a:t>
            </a:r>
            <a:r>
              <a:rPr lang="zh-CN" altLang="en-US" dirty="0">
                <a:solidFill>
                  <a:srgbClr val="C00000"/>
                </a:solidFill>
                <a:latin typeface="楷体" panose="02010609060101010101" pitchFamily="49" charset="-122"/>
                <a:ea typeface="楷体" panose="02010609060101010101" pitchFamily="49" charset="-122"/>
              </a:rPr>
              <a:t>分析</a:t>
            </a:r>
            <a:r>
              <a:rPr lang="zh-CN" altLang="en-US" dirty="0">
                <a:latin typeface="楷体" panose="02010609060101010101" pitchFamily="49" charset="-122"/>
                <a:ea typeface="楷体" panose="02010609060101010101" pitchFamily="49" charset="-122"/>
              </a:rPr>
              <a:t>反思，找出下一步改进的措施或采取的教育</a:t>
            </a:r>
            <a:r>
              <a:rPr lang="zh-CN" altLang="en-US" dirty="0">
                <a:solidFill>
                  <a:srgbClr val="C00000"/>
                </a:solidFill>
                <a:latin typeface="楷体" panose="02010609060101010101" pitchFamily="49" charset="-122"/>
                <a:ea typeface="楷体" panose="02010609060101010101" pitchFamily="49" charset="-122"/>
              </a:rPr>
              <a:t>行动</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eaLnBrk="1" hangingPunct="1">
              <a:buFontTx/>
              <a:buNone/>
            </a:pPr>
            <a:r>
              <a:rPr lang="zh-CN" altLang="en-US" dirty="0">
                <a:latin typeface="楷体" panose="02010609060101010101" pitchFamily="49" charset="-122"/>
                <a:ea typeface="楷体" panose="02010609060101010101" pitchFamily="49" charset="-122"/>
              </a:rPr>
              <a:t> </a:t>
            </a:r>
            <a:endParaRPr lang="zh-CN" altLang="en-US" b="1" dirty="0"/>
          </a:p>
        </p:txBody>
      </p:sp>
      <p:pic>
        <p:nvPicPr>
          <p:cNvPr id="6"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B407EDA3-7E4F-4E9D-BFBD-55DD346AA37A}"/>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8F2C49-C247-412F-BAD6-65551AB1C73A}"/>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xmlns="" id="{5B877A65-C26D-482D-9FD4-7927F945BD8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12574" y="325849"/>
            <a:ext cx="3240155" cy="4733169"/>
          </a:xfrm>
        </p:spPr>
      </p:pic>
      <p:sp>
        <p:nvSpPr>
          <p:cNvPr id="6" name="矩形 5">
            <a:extLst>
              <a:ext uri="{FF2B5EF4-FFF2-40B4-BE49-F238E27FC236}">
                <a16:creationId xmlns:a16="http://schemas.microsoft.com/office/drawing/2014/main" xmlns="" id="{470A5DF2-1CBF-4130-8CCF-3A61E8D2BCD0}"/>
              </a:ext>
            </a:extLst>
          </p:cNvPr>
          <p:cNvSpPr/>
          <p:nvPr/>
        </p:nvSpPr>
        <p:spPr>
          <a:xfrm>
            <a:off x="4800600" y="1049731"/>
            <a:ext cx="2773018" cy="1384995"/>
          </a:xfrm>
          <a:prstGeom prst="rect">
            <a:avLst/>
          </a:prstGeom>
        </p:spPr>
        <p:txBody>
          <a:bodyPr wrap="square">
            <a:spAutoFit/>
          </a:bodyPr>
          <a:lstStyle/>
          <a:p>
            <a:r>
              <a:rPr lang="zh-CN" altLang="en-US" sz="2800" dirty="0">
                <a:latin typeface="楷体" panose="02010609060101010101" pitchFamily="49" charset="-122"/>
                <a:ea typeface="楷体" panose="02010609060101010101" pitchFamily="49" charset="-122"/>
              </a:rPr>
              <a:t>主要包括两部分：</a:t>
            </a:r>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幼儿的基本信息 </a:t>
            </a:r>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教师的观察分析      </a:t>
            </a:r>
            <a:r>
              <a:rPr lang="zh-CN" altLang="en-US" dirty="0">
                <a:latin typeface="楷体" panose="02010609060101010101" pitchFamily="49" charset="-122"/>
                <a:ea typeface="楷体" panose="02010609060101010101" pitchFamily="49" charset="-122"/>
              </a:rPr>
              <a:t>     </a:t>
            </a:r>
            <a:r>
              <a:rPr lang="zh-CN" altLang="en-US" b="1" dirty="0"/>
              <a:t>       </a:t>
            </a:r>
          </a:p>
        </p:txBody>
      </p:sp>
      <p:pic>
        <p:nvPicPr>
          <p:cNvPr id="7"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D2166EC4-BF84-436D-BA83-CC53B6BD2DC6}"/>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95752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xmlns="" id="{B08B7B8F-9614-463F-BA84-58F85ABA420D}"/>
              </a:ext>
            </a:extLst>
          </p:cNvPr>
          <p:cNvSpPr>
            <a:spLocks noGrp="1" noChangeArrowheads="1"/>
          </p:cNvSpPr>
          <p:nvPr>
            <p:ph type="title"/>
          </p:nvPr>
        </p:nvSpPr>
        <p:spPr/>
        <p:txBody>
          <a:bodyPr>
            <a:normAutofit/>
          </a:bodyPr>
          <a:lstStyle/>
          <a:p>
            <a:pPr algn="ctr" eaLnBrk="1" hangingPunct="1"/>
            <a:r>
              <a:rPr lang="zh-CN" altLang="en-US" sz="3200" dirty="0">
                <a:latin typeface="楷体" panose="02010609060101010101" pitchFamily="49" charset="-122"/>
                <a:ea typeface="楷体" panose="02010609060101010101" pitchFamily="49" charset="-122"/>
              </a:rPr>
              <a:t>（一）基本信息</a:t>
            </a:r>
          </a:p>
        </p:txBody>
      </p:sp>
      <p:sp>
        <p:nvSpPr>
          <p:cNvPr id="4100" name="Rectangle 4">
            <a:extLst>
              <a:ext uri="{FF2B5EF4-FFF2-40B4-BE49-F238E27FC236}">
                <a16:creationId xmlns:a16="http://schemas.microsoft.com/office/drawing/2014/main" xmlns="" id="{2FF1E514-74E1-49EB-8387-EF345962332B}"/>
              </a:ext>
            </a:extLst>
          </p:cNvPr>
          <p:cNvSpPr>
            <a:spLocks noGrp="1" noChangeArrowheads="1"/>
          </p:cNvSpPr>
          <p:nvPr>
            <p:ph type="body" idx="1"/>
          </p:nvPr>
        </p:nvSpPr>
        <p:spPr>
          <a:xfrm>
            <a:off x="626165" y="1600200"/>
            <a:ext cx="8060635" cy="4525963"/>
          </a:xfrm>
        </p:spPr>
        <p:txBody>
          <a:bodyPr/>
          <a:lstStyle/>
          <a:p>
            <a:pPr eaLnBrk="1" hangingPunct="1">
              <a:lnSpc>
                <a:spcPct val="90000"/>
              </a:lnSpc>
              <a:buFontTx/>
              <a:buNone/>
            </a:pPr>
            <a:r>
              <a:rPr lang="en-US" altLang="zh-CN" dirty="0"/>
              <a:t>    </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．观察日期、地点及起止时间</a:t>
            </a:r>
          </a:p>
          <a:p>
            <a:pPr eaLnBrk="1" hangingPunct="1">
              <a:lnSpc>
                <a:spcPct val="90000"/>
              </a:lnSpc>
              <a:buFontTx/>
              <a:buNone/>
            </a:pPr>
            <a:r>
              <a:rPr lang="zh-CN" altLang="en-US" dirty="0">
                <a:latin typeface="楷体" panose="02010609060101010101" pitchFamily="49" charset="-122"/>
                <a:ea typeface="楷体" panose="02010609060101010101" pitchFamily="49" charset="-122"/>
              </a:rPr>
              <a:t>   观察日期：如：</a:t>
            </a:r>
            <a:r>
              <a:rPr lang="en-US" altLang="zh-CN" dirty="0" smtClean="0">
                <a:latin typeface="楷体" panose="02010609060101010101" pitchFamily="49" charset="-122"/>
                <a:ea typeface="楷体" panose="02010609060101010101" pitchFamily="49" charset="-122"/>
              </a:rPr>
              <a:t>2021</a:t>
            </a:r>
            <a:r>
              <a:rPr lang="zh-CN" altLang="en-US" dirty="0" smtClean="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6</a:t>
            </a:r>
            <a:r>
              <a:rPr lang="zh-CN" altLang="en-US" dirty="0">
                <a:latin typeface="楷体" panose="02010609060101010101" pitchFamily="49" charset="-122"/>
                <a:ea typeface="楷体" panose="02010609060101010101" pitchFamily="49" charset="-122"/>
              </a:rPr>
              <a:t>日上午</a:t>
            </a:r>
            <a:endParaRPr lang="en-US" altLang="zh-CN" dirty="0">
              <a:latin typeface="楷体" panose="02010609060101010101" pitchFamily="49" charset="-122"/>
              <a:ea typeface="楷体" panose="02010609060101010101" pitchFamily="49" charset="-122"/>
            </a:endParaRPr>
          </a:p>
          <a:p>
            <a:pPr eaLnBrk="1" hangingPunct="1">
              <a:lnSpc>
                <a:spcPct val="90000"/>
              </a:lnSpc>
              <a:buFontTx/>
              <a:buNone/>
            </a:pPr>
            <a:r>
              <a:rPr lang="zh-CN" altLang="en-US" dirty="0">
                <a:latin typeface="楷体" panose="02010609060101010101" pitchFamily="49" charset="-122"/>
                <a:ea typeface="楷体" panose="02010609060101010101" pitchFamily="49" charset="-122"/>
              </a:rPr>
              <a:t>   起止时间：</a:t>
            </a:r>
            <a:r>
              <a:rPr lang="en-US" altLang="zh-CN" dirty="0">
                <a:latin typeface="楷体" panose="02010609060101010101" pitchFamily="49" charset="-122"/>
                <a:ea typeface="楷体" panose="02010609060101010101" pitchFamily="49" charset="-122"/>
              </a:rPr>
              <a:t>8</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45—9</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00</a:t>
            </a:r>
          </a:p>
          <a:p>
            <a:pPr eaLnBrk="1" hangingPunct="1">
              <a:lnSpc>
                <a:spcPct val="90000"/>
              </a:lnSpc>
              <a:buFontTx/>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（时间数据是了解幼儿的必要依据）</a:t>
            </a:r>
          </a:p>
        </p:txBody>
      </p:sp>
      <p:pic>
        <p:nvPicPr>
          <p:cNvPr id="13314"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8E8A311E-FBA2-4356-8EFF-B0E8C12CB1FB}"/>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标题 1">
            <a:extLst>
              <a:ext uri="{FF2B5EF4-FFF2-40B4-BE49-F238E27FC236}">
                <a16:creationId xmlns:a16="http://schemas.microsoft.com/office/drawing/2014/main" xmlns="" id="{60344CDA-7670-4BCD-A008-04E28EF1B071}"/>
              </a:ext>
            </a:extLst>
          </p:cNvPr>
          <p:cNvSpPr>
            <a:spLocks noGrp="1"/>
          </p:cNvSpPr>
          <p:nvPr>
            <p:ph type="title"/>
          </p:nvPr>
        </p:nvSpPr>
        <p:spPr/>
        <p:txBody>
          <a:bodyPr/>
          <a:lstStyle/>
          <a:p>
            <a:pPr algn="ctr" eaLnBrk="1" hangingPunct="1"/>
            <a:r>
              <a:rPr lang="zh-CN" altLang="en-US" sz="3200" dirty="0">
                <a:latin typeface="楷体" panose="02010609060101010101" pitchFamily="49" charset="-122"/>
                <a:ea typeface="楷体" panose="02010609060101010101" pitchFamily="49" charset="-122"/>
              </a:rPr>
              <a:t>观察的角度不同，结果不同</a:t>
            </a:r>
          </a:p>
        </p:txBody>
      </p:sp>
      <p:sp>
        <p:nvSpPr>
          <p:cNvPr id="15364" name="内容占位符 2">
            <a:extLst>
              <a:ext uri="{FF2B5EF4-FFF2-40B4-BE49-F238E27FC236}">
                <a16:creationId xmlns:a16="http://schemas.microsoft.com/office/drawing/2014/main" xmlns="" id="{52A8BA56-F5C7-4054-85CD-82946E0615A6}"/>
              </a:ext>
            </a:extLst>
          </p:cNvPr>
          <p:cNvSpPr>
            <a:spLocks noGrp="1"/>
          </p:cNvSpPr>
          <p:nvPr>
            <p:ph idx="1"/>
          </p:nvPr>
        </p:nvSpPr>
        <p:spPr>
          <a:xfrm>
            <a:off x="571500" y="2714625"/>
            <a:ext cx="8229600" cy="928688"/>
          </a:xfrm>
        </p:spPr>
        <p:txBody>
          <a:bodyPr/>
          <a:lstStyle/>
          <a:p>
            <a:pPr eaLnBrk="1" hangingPunct="1">
              <a:buFontTx/>
              <a:buNone/>
            </a:pPr>
            <a:r>
              <a:rPr lang="zh-CN" altLang="en-US" sz="4000" b="1"/>
              <a:t>        </a:t>
            </a:r>
            <a:endParaRPr lang="en-US" altLang="zh-CN" sz="4000" b="1"/>
          </a:p>
        </p:txBody>
      </p:sp>
      <p:pic>
        <p:nvPicPr>
          <p:cNvPr id="96259" name="Picture 3" descr="D:\工作文档\讲座素材\心理学图片\5385050_4.jpg">
            <a:extLst>
              <a:ext uri="{FF2B5EF4-FFF2-40B4-BE49-F238E27FC236}">
                <a16:creationId xmlns:a16="http://schemas.microsoft.com/office/drawing/2014/main" xmlns="" id="{F448F7DA-AC40-4CC6-B7F7-422AC38FA46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48976"/>
          <a:stretch>
            <a:fillRect/>
          </a:stretch>
        </p:blipFill>
        <p:spPr bwMode="auto">
          <a:xfrm>
            <a:off x="983974" y="2000250"/>
            <a:ext cx="3634064" cy="375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D:\工作文档\讲座素材\心理学图片\5385050_4.jpg">
            <a:extLst>
              <a:ext uri="{FF2B5EF4-FFF2-40B4-BE49-F238E27FC236}">
                <a16:creationId xmlns:a16="http://schemas.microsoft.com/office/drawing/2014/main" xmlns="" id="{07C30F31-2F32-4022-B2E7-4A0A3EA2AB3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r="48976"/>
          <a:stretch>
            <a:fillRect/>
          </a:stretch>
        </p:blipFill>
        <p:spPr bwMode="auto">
          <a:xfrm>
            <a:off x="4898957" y="1980273"/>
            <a:ext cx="3807721" cy="368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xmlns="" id="{6949B030-D181-4EFF-BEC1-B0E0F36050E9}"/>
              </a:ext>
            </a:extLst>
          </p:cNvPr>
          <p:cNvSpPr>
            <a:spLocks noGrp="1" noChangeArrowheads="1"/>
          </p:cNvSpPr>
          <p:nvPr>
            <p:ph type="title"/>
          </p:nvPr>
        </p:nvSpPr>
        <p:spPr/>
        <p:txBody>
          <a:bodyPr/>
          <a:lstStyle/>
          <a:p>
            <a:pPr eaLnBrk="1" hangingPunct="1"/>
            <a:endParaRPr lang="zh-CN" altLang="zh-CN" dirty="0"/>
          </a:p>
        </p:txBody>
      </p:sp>
      <p:sp>
        <p:nvSpPr>
          <p:cNvPr id="27652" name="Rectangle 4">
            <a:extLst>
              <a:ext uri="{FF2B5EF4-FFF2-40B4-BE49-F238E27FC236}">
                <a16:creationId xmlns:a16="http://schemas.microsoft.com/office/drawing/2014/main" xmlns="" id="{274586A6-75F7-4C82-AFF7-980D2241EDF5}"/>
              </a:ext>
            </a:extLst>
          </p:cNvPr>
          <p:cNvSpPr>
            <a:spLocks noGrp="1" noChangeArrowheads="1"/>
          </p:cNvSpPr>
          <p:nvPr>
            <p:ph type="body" idx="1"/>
          </p:nvPr>
        </p:nvSpPr>
        <p:spPr>
          <a:xfrm>
            <a:off x="617817" y="1399032"/>
            <a:ext cx="8007834" cy="4983163"/>
          </a:xfrm>
        </p:spPr>
        <p:txBody>
          <a:bodyPr/>
          <a:lstStyle/>
          <a:p>
            <a:pPr eaLnBrk="1" hangingPunct="1">
              <a:lnSpc>
                <a:spcPct val="90000"/>
              </a:lnSpc>
              <a:buFontTx/>
              <a:buNone/>
            </a:pPr>
            <a:r>
              <a:rPr lang="en-US" altLang="zh-CN" sz="2800" b="1" dirty="0"/>
              <a:t>    </a:t>
            </a: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．观察环境</a:t>
            </a:r>
            <a:endParaRPr lang="en-US" altLang="zh-CN" dirty="0">
              <a:latin typeface="楷体" panose="02010609060101010101" pitchFamily="49" charset="-122"/>
              <a:ea typeface="楷体" panose="02010609060101010101" pitchFamily="49" charset="-122"/>
            </a:endParaRPr>
          </a:p>
          <a:p>
            <a:pPr eaLnBrk="1" hangingPunct="1">
              <a:lnSpc>
                <a:spcPct val="90000"/>
              </a:lnSpc>
              <a:buFontTx/>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对场景进行简单描述，地点、周围环境及事件背景等。</a:t>
            </a:r>
          </a:p>
          <a:p>
            <a:pPr eaLnBrk="1" hangingPunct="1">
              <a:lnSpc>
                <a:spcPct val="90000"/>
              </a:lnSpc>
              <a:buFontTx/>
              <a:buNone/>
            </a:pPr>
            <a:r>
              <a:rPr lang="zh-CN" altLang="en-US" dirty="0">
                <a:latin typeface="楷体" panose="02010609060101010101" pitchFamily="49" charset="-122"/>
                <a:ea typeface="楷体" panose="02010609060101010101" pitchFamily="49" charset="-122"/>
              </a:rPr>
              <a:t> 幼儿的行为与所处的环境是密切相关的。观察置于背景之中，才能保证对幼儿的分析客观准确。</a:t>
            </a: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4B9F97CB-4DBA-40C5-BF85-A6B6F8E202E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xmlns="" id="{EAEDDABC-80FA-45DF-895C-5581431C0AE0}"/>
              </a:ext>
            </a:extLst>
          </p:cNvPr>
          <p:cNvSpPr>
            <a:spLocks noGrp="1" noChangeArrowheads="1"/>
          </p:cNvSpPr>
          <p:nvPr>
            <p:ph type="title"/>
          </p:nvPr>
        </p:nvSpPr>
        <p:spPr/>
        <p:txBody>
          <a:bodyPr/>
          <a:lstStyle/>
          <a:p>
            <a:pPr eaLnBrk="1" hangingPunct="1"/>
            <a:endParaRPr lang="zh-CN" altLang="zh-CN"/>
          </a:p>
        </p:txBody>
      </p:sp>
      <p:sp>
        <p:nvSpPr>
          <p:cNvPr id="28676" name="Rectangle 4">
            <a:extLst>
              <a:ext uri="{FF2B5EF4-FFF2-40B4-BE49-F238E27FC236}">
                <a16:creationId xmlns:a16="http://schemas.microsoft.com/office/drawing/2014/main" xmlns="" id="{FF7A59D6-2165-4BEE-9861-C2B34619F323}"/>
              </a:ext>
            </a:extLst>
          </p:cNvPr>
          <p:cNvSpPr>
            <a:spLocks noGrp="1" noChangeArrowheads="1"/>
          </p:cNvSpPr>
          <p:nvPr>
            <p:ph type="body" idx="1"/>
          </p:nvPr>
        </p:nvSpPr>
        <p:spPr>
          <a:xfrm>
            <a:off x="636105" y="1798983"/>
            <a:ext cx="8050696" cy="4327180"/>
          </a:xfrm>
        </p:spPr>
        <p:txBody>
          <a:bodyPr/>
          <a:lstStyle/>
          <a:p>
            <a:pPr eaLnBrk="1" hangingPunct="1">
              <a:buFontTx/>
              <a:buNone/>
            </a:pPr>
            <a:r>
              <a:rPr lang="en-US" altLang="zh-CN" dirty="0">
                <a:latin typeface="楷体" panose="02010609060101010101" pitchFamily="49" charset="-122"/>
                <a:ea typeface="楷体" panose="02010609060101010101" pitchFamily="49" charset="-122"/>
              </a:rPr>
              <a:t>  3</a:t>
            </a:r>
            <a:r>
              <a:rPr lang="zh-CN" altLang="en-US" dirty="0">
                <a:latin typeface="楷体" panose="02010609060101010101" pitchFamily="49" charset="-122"/>
                <a:ea typeface="楷体" panose="02010609060101010101" pitchFamily="49" charset="-122"/>
              </a:rPr>
              <a:t>．幼儿姓名 </a:t>
            </a:r>
            <a:endParaRPr lang="en-US" altLang="zh-CN" dirty="0">
              <a:latin typeface="楷体" panose="02010609060101010101" pitchFamily="49" charset="-122"/>
              <a:ea typeface="楷体" panose="02010609060101010101" pitchFamily="49" charset="-122"/>
            </a:endParaRPr>
          </a:p>
          <a:p>
            <a:pPr eaLnBrk="1" hangingPunct="1">
              <a:buFontTx/>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注意保护幼儿隐私权，可以不出现幼儿的真实姓名，运用字母或符号指代幼儿。</a:t>
            </a:r>
            <a:endParaRPr lang="en-US" altLang="zh-CN" dirty="0">
              <a:latin typeface="楷体" panose="02010609060101010101" pitchFamily="49" charset="-122"/>
              <a:ea typeface="楷体" panose="02010609060101010101" pitchFamily="49" charset="-122"/>
            </a:endParaRPr>
          </a:p>
          <a:p>
            <a:pPr eaLnBrk="1" hangingPunct="1">
              <a:buFontTx/>
              <a:buNone/>
            </a:pPr>
            <a:r>
              <a:rPr lang="zh-CN" altLang="en-US" dirty="0">
                <a:latin typeface="楷体" panose="02010609060101010101" pitchFamily="49" charset="-122"/>
                <a:ea typeface="楷体" panose="02010609060101010101" pitchFamily="49" charset="-122"/>
              </a:rPr>
              <a:t>  如运用到公开场合时，一定要使用简称或代号，避免出现幼儿的真实姓名，保护幼儿及家长的隐私。</a:t>
            </a: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EDC507F1-48EF-4B46-A4DA-4E6803AE7E6A}"/>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xmlns="" id="{2B87A99E-F2D9-4D78-A49B-F33F1E273D8C}"/>
              </a:ext>
            </a:extLst>
          </p:cNvPr>
          <p:cNvSpPr>
            <a:spLocks noGrp="1" noChangeArrowheads="1"/>
          </p:cNvSpPr>
          <p:nvPr>
            <p:ph type="title"/>
          </p:nvPr>
        </p:nvSpPr>
        <p:spPr/>
        <p:txBody>
          <a:bodyPr/>
          <a:lstStyle/>
          <a:p>
            <a:pPr eaLnBrk="1" hangingPunct="1"/>
            <a:endParaRPr lang="zh-CN" altLang="zh-CN"/>
          </a:p>
        </p:txBody>
      </p:sp>
      <p:sp>
        <p:nvSpPr>
          <p:cNvPr id="7172" name="Rectangle 4">
            <a:extLst>
              <a:ext uri="{FF2B5EF4-FFF2-40B4-BE49-F238E27FC236}">
                <a16:creationId xmlns:a16="http://schemas.microsoft.com/office/drawing/2014/main" xmlns="" id="{67B3133C-F5F0-4F7E-AD62-BD07734C1D06}"/>
              </a:ext>
            </a:extLst>
          </p:cNvPr>
          <p:cNvSpPr>
            <a:spLocks noGrp="1" noChangeArrowheads="1"/>
          </p:cNvSpPr>
          <p:nvPr>
            <p:ph type="body" idx="1"/>
          </p:nvPr>
        </p:nvSpPr>
        <p:spPr>
          <a:xfrm>
            <a:off x="626165" y="1729409"/>
            <a:ext cx="8060635" cy="4396754"/>
          </a:xfrm>
        </p:spPr>
        <p:txBody>
          <a:bodyPr/>
          <a:lstStyle/>
          <a:p>
            <a:pPr marL="0" indent="0" eaLnBrk="1" hangingPunct="1">
              <a:buNone/>
            </a:pP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．幼儿性别、年龄</a:t>
            </a:r>
          </a:p>
          <a:p>
            <a:pPr marL="0" indent="0" eaLnBrk="1" hangingPunct="1">
              <a:buNone/>
            </a:pPr>
            <a:r>
              <a:rPr lang="zh-CN" altLang="en-US" dirty="0">
                <a:latin typeface="楷体" panose="02010609060101010101" pitchFamily="49" charset="-122"/>
                <a:ea typeface="楷体" panose="02010609060101010101" pitchFamily="49" charset="-122"/>
              </a:rPr>
              <a:t>记录幼儿年龄以月为单位。</a:t>
            </a:r>
            <a:endParaRPr lang="en-US" altLang="zh-CN" dirty="0">
              <a:latin typeface="楷体" panose="02010609060101010101" pitchFamily="49" charset="-122"/>
              <a:ea typeface="楷体" panose="02010609060101010101" pitchFamily="49" charset="-122"/>
            </a:endParaRPr>
          </a:p>
          <a:p>
            <a:pPr marL="0" indent="0" eaLnBrk="1" hangingPunct="1">
              <a:buNone/>
            </a:pPr>
            <a:r>
              <a:rPr lang="zh-CN" altLang="en-US" dirty="0">
                <a:latin typeface="楷体" panose="02010609060101010101" pitchFamily="49" charset="-122"/>
                <a:ea typeface="楷体" panose="02010609060101010101" pitchFamily="49" charset="-122"/>
              </a:rPr>
              <a:t>为了在教研活动中能够更好地与同伴共同研究，为了更好地总结经验和问题，教师应该将幼儿的性别、年龄等基本信息填写完整、准确。</a:t>
            </a: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3B3D2E24-1891-4094-9A3B-E6CEB8180BC3}"/>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xmlns="" id="{112EB576-8589-41E1-80D8-D914BF19FD01}"/>
              </a:ext>
            </a:extLst>
          </p:cNvPr>
          <p:cNvSpPr>
            <a:spLocks noGrp="1" noChangeArrowheads="1"/>
          </p:cNvSpPr>
          <p:nvPr>
            <p:ph type="title"/>
          </p:nvPr>
        </p:nvSpPr>
        <p:spPr>
          <a:xfrm>
            <a:off x="457200" y="274638"/>
            <a:ext cx="8229600" cy="1154112"/>
          </a:xfrm>
        </p:spPr>
        <p:txBody>
          <a:bodyPr/>
          <a:lstStyle/>
          <a:p>
            <a:pPr eaLnBrk="1" hangingPunct="1"/>
            <a:endParaRPr lang="zh-CN" altLang="zh-CN"/>
          </a:p>
        </p:txBody>
      </p:sp>
      <p:sp>
        <p:nvSpPr>
          <p:cNvPr id="31748" name="Rectangle 4">
            <a:extLst>
              <a:ext uri="{FF2B5EF4-FFF2-40B4-BE49-F238E27FC236}">
                <a16:creationId xmlns:a16="http://schemas.microsoft.com/office/drawing/2014/main" xmlns="" id="{C7B88C66-FC97-4679-A8B5-AFB06E8582DD}"/>
              </a:ext>
            </a:extLst>
          </p:cNvPr>
          <p:cNvSpPr>
            <a:spLocks noGrp="1" noChangeArrowheads="1"/>
          </p:cNvSpPr>
          <p:nvPr>
            <p:ph type="body" idx="1"/>
          </p:nvPr>
        </p:nvSpPr>
        <p:spPr>
          <a:xfrm>
            <a:off x="457201" y="1510748"/>
            <a:ext cx="7829550" cy="4615415"/>
          </a:xfrm>
        </p:spPr>
        <p:txBody>
          <a:bodyPr/>
          <a:lstStyle/>
          <a:p>
            <a:pPr eaLnBrk="1" hangingPunct="1">
              <a:lnSpc>
                <a:spcPct val="90000"/>
              </a:lnSpc>
              <a:buFontTx/>
              <a:buNone/>
            </a:pPr>
            <a:r>
              <a:rPr lang="en-US" altLang="zh-CN" sz="2400" b="1" dirty="0"/>
              <a:t>    </a:t>
            </a:r>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．观察者姓名</a:t>
            </a:r>
          </a:p>
          <a:p>
            <a:pPr eaLnBrk="1" hangingPunct="1">
              <a:lnSpc>
                <a:spcPct val="90000"/>
              </a:lnSpc>
              <a:buFontTx/>
              <a:buNone/>
            </a:pPr>
            <a:r>
              <a:rPr lang="zh-CN" altLang="en-US" dirty="0">
                <a:latin typeface="楷体" panose="02010609060101010101" pitchFamily="49" charset="-122"/>
                <a:ea typeface="楷体" panose="02010609060101010101" pitchFamily="49" charset="-122"/>
              </a:rPr>
              <a:t> 第一种情况：由一位教师完成的观察记录，观察者的身份非常明确。</a:t>
            </a:r>
            <a:endParaRPr lang="en-US" altLang="zh-CN" dirty="0">
              <a:latin typeface="楷体" panose="02010609060101010101" pitchFamily="49" charset="-122"/>
              <a:ea typeface="楷体" panose="02010609060101010101" pitchFamily="49" charset="-122"/>
            </a:endParaRPr>
          </a:p>
          <a:p>
            <a:pPr eaLnBrk="1" hangingPunct="1">
              <a:lnSpc>
                <a:spcPct val="90000"/>
              </a:lnSpc>
              <a:buFontTx/>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第二种情况，由不同教师完成的观察记录。</a:t>
            </a: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AB1CB13C-369C-4C99-9ABC-5FF6401870EE}"/>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xmlns="" id="{8D20C007-CB6A-4D57-9801-81178DC091E1}"/>
              </a:ext>
            </a:extLst>
          </p:cNvPr>
          <p:cNvSpPr>
            <a:spLocks noGrp="1" noChangeArrowheads="1"/>
          </p:cNvSpPr>
          <p:nvPr>
            <p:ph type="title"/>
          </p:nvPr>
        </p:nvSpPr>
        <p:spPr/>
        <p:txBody>
          <a:bodyPr/>
          <a:lstStyle/>
          <a:p>
            <a:pPr algn="ctr" eaLnBrk="1" hangingPunct="1"/>
            <a:r>
              <a:rPr lang="zh-CN" altLang="en-US" sz="3600" b="1" dirty="0"/>
              <a:t>（</a:t>
            </a:r>
            <a:r>
              <a:rPr lang="zh-CN" altLang="en-US" sz="3200" dirty="0">
                <a:latin typeface="楷体" panose="02010609060101010101" pitchFamily="49" charset="-122"/>
                <a:ea typeface="楷体" panose="02010609060101010101" pitchFamily="49" charset="-122"/>
              </a:rPr>
              <a:t>二）记录主体部分</a:t>
            </a:r>
            <a:endParaRPr lang="zh-CN" altLang="zh-CN" sz="3200" dirty="0">
              <a:latin typeface="楷体" panose="02010609060101010101" pitchFamily="49" charset="-122"/>
              <a:ea typeface="楷体" panose="02010609060101010101" pitchFamily="49" charset="-122"/>
            </a:endParaRPr>
          </a:p>
        </p:txBody>
      </p:sp>
      <p:sp>
        <p:nvSpPr>
          <p:cNvPr id="32772" name="Rectangle 4">
            <a:extLst>
              <a:ext uri="{FF2B5EF4-FFF2-40B4-BE49-F238E27FC236}">
                <a16:creationId xmlns:a16="http://schemas.microsoft.com/office/drawing/2014/main" xmlns="" id="{B805341F-E6FA-44CF-9CD2-172A7F5982A2}"/>
              </a:ext>
            </a:extLst>
          </p:cNvPr>
          <p:cNvSpPr>
            <a:spLocks noGrp="1" noChangeArrowheads="1"/>
          </p:cNvSpPr>
          <p:nvPr>
            <p:ph type="body" idx="1"/>
          </p:nvPr>
        </p:nvSpPr>
        <p:spPr>
          <a:xfrm>
            <a:off x="1550504" y="1590261"/>
            <a:ext cx="2315818" cy="4625353"/>
          </a:xfrm>
        </p:spPr>
        <p:txBody>
          <a:bodyPr/>
          <a:lstStyle/>
          <a:p>
            <a:pPr eaLnBrk="1" hangingPunct="1">
              <a:buFontTx/>
              <a:buNone/>
            </a:pP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观察由来</a:t>
            </a:r>
            <a:endParaRPr lang="en-US" altLang="zh-CN" dirty="0">
              <a:latin typeface="楷体" panose="02010609060101010101" pitchFamily="49" charset="-122"/>
              <a:ea typeface="楷体" panose="02010609060101010101" pitchFamily="49" charset="-122"/>
            </a:endParaRPr>
          </a:p>
          <a:p>
            <a:pPr eaLnBrk="1" hangingPunct="1">
              <a:buFontTx/>
              <a:buNone/>
            </a:pP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观察项目</a:t>
            </a:r>
            <a:endParaRPr lang="en-US" altLang="zh-CN" dirty="0">
              <a:latin typeface="楷体" panose="02010609060101010101" pitchFamily="49" charset="-122"/>
              <a:ea typeface="楷体" panose="02010609060101010101" pitchFamily="49" charset="-122"/>
            </a:endParaRPr>
          </a:p>
          <a:p>
            <a:pPr eaLnBrk="1" hangingPunct="1">
              <a:buFontTx/>
              <a:buNone/>
            </a:pPr>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观察目的</a:t>
            </a:r>
            <a:endParaRPr lang="en-US" altLang="zh-CN" dirty="0">
              <a:latin typeface="楷体" panose="02010609060101010101" pitchFamily="49" charset="-122"/>
              <a:ea typeface="楷体" panose="02010609060101010101" pitchFamily="49" charset="-122"/>
            </a:endParaRPr>
          </a:p>
          <a:p>
            <a:pPr eaLnBrk="1" hangingPunct="1">
              <a:buFontTx/>
              <a:buNone/>
            </a:pP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观察策略</a:t>
            </a:r>
            <a:endParaRPr lang="en-US" altLang="zh-CN" dirty="0">
              <a:latin typeface="楷体" panose="02010609060101010101" pitchFamily="49" charset="-122"/>
              <a:ea typeface="楷体" panose="02010609060101010101" pitchFamily="49" charset="-122"/>
            </a:endParaRPr>
          </a:p>
        </p:txBody>
      </p:sp>
      <p:pic>
        <p:nvPicPr>
          <p:cNvPr id="6"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3AD54CA8-2FF9-4369-B82A-4AFC2741114B}"/>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4">
            <a:extLst>
              <a:ext uri="{FF2B5EF4-FFF2-40B4-BE49-F238E27FC236}">
                <a16:creationId xmlns:a16="http://schemas.microsoft.com/office/drawing/2014/main" xmlns="" id="{5443068A-4856-40AA-AA46-EDBA6108A304}"/>
              </a:ext>
            </a:extLst>
          </p:cNvPr>
          <p:cNvSpPr txBox="1">
            <a:spLocks noChangeArrowheads="1"/>
          </p:cNvSpPr>
          <p:nvPr/>
        </p:nvSpPr>
        <p:spPr>
          <a:xfrm>
            <a:off x="4870173" y="1560444"/>
            <a:ext cx="2266123" cy="4625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观察实录</a:t>
            </a:r>
            <a:endParaRPr lang="en-US" altLang="zh-CN" dirty="0">
              <a:latin typeface="楷体" panose="02010609060101010101" pitchFamily="49" charset="-122"/>
              <a:ea typeface="楷体" panose="02010609060101010101" pitchFamily="49" charset="-122"/>
            </a:endParaRPr>
          </a:p>
          <a:p>
            <a:pPr>
              <a:buFontTx/>
              <a:buNone/>
            </a:pPr>
            <a:r>
              <a:rPr lang="en-US" altLang="zh-CN" dirty="0">
                <a:latin typeface="楷体" panose="02010609060101010101" pitchFamily="49" charset="-122"/>
                <a:ea typeface="楷体" panose="02010609060101010101" pitchFamily="49" charset="-122"/>
              </a:rPr>
              <a:t>6.</a:t>
            </a:r>
            <a:r>
              <a:rPr lang="zh-CN" altLang="en-US" dirty="0">
                <a:latin typeface="楷体" panose="02010609060101010101" pitchFamily="49" charset="-122"/>
                <a:ea typeface="楷体" panose="02010609060101010101" pitchFamily="49" charset="-122"/>
              </a:rPr>
              <a:t>观察分析</a:t>
            </a:r>
            <a:endParaRPr lang="en-US" altLang="zh-CN" dirty="0">
              <a:latin typeface="楷体" panose="02010609060101010101" pitchFamily="49" charset="-122"/>
              <a:ea typeface="楷体" panose="02010609060101010101" pitchFamily="49" charset="-122"/>
            </a:endParaRPr>
          </a:p>
          <a:p>
            <a:pPr>
              <a:buFontTx/>
              <a:buNone/>
            </a:pP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措施建议</a:t>
            </a:r>
            <a:endParaRPr lang="en-US" altLang="zh-CN" dirty="0">
              <a:latin typeface="楷体" panose="02010609060101010101" pitchFamily="49" charset="-122"/>
              <a:ea typeface="楷体" panose="02010609060101010101" pitchFamily="49" charset="-122"/>
            </a:endParaRPr>
          </a:p>
          <a:p>
            <a:pPr>
              <a:buFontTx/>
              <a:buNone/>
            </a:pPr>
            <a:r>
              <a:rPr lang="en-US" altLang="zh-CN" dirty="0">
                <a:latin typeface="楷体" panose="02010609060101010101" pitchFamily="49" charset="-122"/>
                <a:ea typeface="楷体" panose="02010609060101010101" pitchFamily="49" charset="-122"/>
              </a:rPr>
              <a:t>8.</a:t>
            </a:r>
            <a:r>
              <a:rPr lang="zh-CN" altLang="en-US" dirty="0">
                <a:latin typeface="楷体" panose="02010609060101010101" pitchFamily="49" charset="-122"/>
                <a:ea typeface="楷体" panose="02010609060101010101" pitchFamily="49" charset="-122"/>
              </a:rPr>
              <a:t>效果反馈</a:t>
            </a:r>
            <a:endParaRPr lang="en-US" altLang="zh-CN"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xmlns="" id="{138AC8C4-F747-4E58-A2F5-4FC81A2E6CD5}"/>
              </a:ext>
            </a:extLst>
          </p:cNvPr>
          <p:cNvSpPr>
            <a:spLocks noGrp="1" noChangeArrowheads="1"/>
          </p:cNvSpPr>
          <p:nvPr>
            <p:ph type="title"/>
          </p:nvPr>
        </p:nvSpPr>
        <p:spPr/>
        <p:txBody>
          <a:bodyPr/>
          <a:lstStyle/>
          <a:p>
            <a:pPr eaLnBrk="1" hangingPunct="1"/>
            <a:endParaRPr lang="zh-CN" altLang="zh-CN" dirty="0"/>
          </a:p>
        </p:txBody>
      </p:sp>
      <p:sp>
        <p:nvSpPr>
          <p:cNvPr id="33796" name="Rectangle 4">
            <a:extLst>
              <a:ext uri="{FF2B5EF4-FFF2-40B4-BE49-F238E27FC236}">
                <a16:creationId xmlns:a16="http://schemas.microsoft.com/office/drawing/2014/main" xmlns="" id="{A65DB9E3-5B38-4C0F-991C-616A73AF5721}"/>
              </a:ext>
            </a:extLst>
          </p:cNvPr>
          <p:cNvSpPr>
            <a:spLocks noGrp="1" noChangeArrowheads="1"/>
          </p:cNvSpPr>
          <p:nvPr>
            <p:ph type="body" idx="1"/>
          </p:nvPr>
        </p:nvSpPr>
        <p:spPr>
          <a:xfrm>
            <a:off x="665922" y="735497"/>
            <a:ext cx="8020878" cy="5390666"/>
          </a:xfrm>
        </p:spPr>
        <p:txBody>
          <a:bodyPr/>
          <a:lstStyle/>
          <a:p>
            <a:pPr marL="0" indent="0" eaLnBrk="1" hangingPunct="1">
              <a:lnSpc>
                <a:spcPct val="90000"/>
              </a:lnSpc>
              <a:buNone/>
            </a:pP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观察由来：为什么观察。</a:t>
            </a:r>
          </a:p>
          <a:p>
            <a:pPr marL="0" indent="0" eaLnBrk="1" hangingPunct="1">
              <a:lnSpc>
                <a:spcPct val="90000"/>
              </a:lnSpc>
              <a:buNone/>
            </a:pP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观察项目：具体观察什么。</a:t>
            </a:r>
            <a:endParaRPr lang="en-US" altLang="zh-CN" dirty="0">
              <a:latin typeface="楷体" panose="02010609060101010101" pitchFamily="49" charset="-122"/>
              <a:ea typeface="楷体" panose="02010609060101010101" pitchFamily="49" charset="-122"/>
            </a:endParaRPr>
          </a:p>
          <a:p>
            <a:pPr marL="0" indent="0" eaLnBrk="1" hangingPunct="1">
              <a:lnSpc>
                <a:spcPct val="90000"/>
              </a:lnSpc>
              <a:buNone/>
            </a:pPr>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观察目的：通过观察想要达到什么。</a:t>
            </a:r>
            <a:endParaRPr lang="en-US" altLang="zh-CN" dirty="0">
              <a:latin typeface="楷体" panose="02010609060101010101" pitchFamily="49" charset="-122"/>
              <a:ea typeface="楷体" panose="02010609060101010101" pitchFamily="49" charset="-122"/>
            </a:endParaRPr>
          </a:p>
          <a:p>
            <a:pPr marL="0" indent="0" eaLnBrk="1" hangingPunct="1">
              <a:lnSpc>
                <a:spcPct val="90000"/>
              </a:lnSpc>
              <a:buNone/>
            </a:pPr>
            <a:r>
              <a:rPr lang="zh-CN" altLang="en-US" sz="2800" dirty="0">
                <a:latin typeface="楷体" panose="02010609060101010101" pitchFamily="49" charset="-122"/>
                <a:ea typeface="楷体" panose="02010609060101010101" pitchFamily="49" charset="-122"/>
              </a:rPr>
              <a:t>例：由来</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最近几天幼儿搭建立交桥总是重复以前的内容，没有新的突破，教师在墙上新贴了立交桥的图片。</a:t>
            </a:r>
            <a:endParaRPr lang="en-US" altLang="zh-CN" sz="2800" dirty="0">
              <a:latin typeface="楷体" panose="02010609060101010101" pitchFamily="49" charset="-122"/>
              <a:ea typeface="楷体" panose="02010609060101010101" pitchFamily="49" charset="-122"/>
            </a:endParaRPr>
          </a:p>
          <a:p>
            <a:pPr marL="0" indent="0" eaLnBrk="1" hangingPunct="1">
              <a:lnSpc>
                <a:spcPct val="90000"/>
              </a:lnSpc>
              <a:buNone/>
            </a:pPr>
            <a:r>
              <a:rPr lang="zh-CN" altLang="en-US" sz="2800" dirty="0">
                <a:latin typeface="楷体" panose="02010609060101010101" pitchFamily="49" charset="-122"/>
                <a:ea typeface="楷体" panose="02010609060101010101" pitchFamily="49" charset="-122"/>
              </a:rPr>
              <a:t>项目</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幼儿对墙饰的关注度和互动的过程。</a:t>
            </a:r>
            <a:endParaRPr lang="en-US" altLang="zh-CN" sz="2800" dirty="0">
              <a:latin typeface="楷体" panose="02010609060101010101" pitchFamily="49" charset="-122"/>
              <a:ea typeface="楷体" panose="02010609060101010101" pitchFamily="49" charset="-122"/>
            </a:endParaRPr>
          </a:p>
          <a:p>
            <a:pPr marL="0" indent="0" eaLnBrk="1" hangingPunct="1">
              <a:lnSpc>
                <a:spcPct val="90000"/>
              </a:lnSpc>
              <a:buNone/>
            </a:pPr>
            <a:r>
              <a:rPr lang="zh-CN" altLang="en-US" sz="2800" dirty="0">
                <a:latin typeface="楷体" panose="02010609060101010101" pitchFamily="49" charset="-122"/>
                <a:ea typeface="楷体" panose="02010609060101010101" pitchFamily="49" charset="-122"/>
              </a:rPr>
              <a:t>目的</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了解目前的墙饰对幼儿的学习起到的支持作用；教师应该怎样进行调整。</a:t>
            </a: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35849D3E-CE87-4123-AC83-BA31BDA86FAA}"/>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xmlns="" id="{55E5E688-2A6A-473F-B30D-D1C694910C61}"/>
              </a:ext>
            </a:extLst>
          </p:cNvPr>
          <p:cNvSpPr>
            <a:spLocks noGrp="1" noChangeArrowheads="1"/>
          </p:cNvSpPr>
          <p:nvPr>
            <p:ph type="title"/>
          </p:nvPr>
        </p:nvSpPr>
        <p:spPr/>
        <p:txBody>
          <a:bodyPr/>
          <a:lstStyle/>
          <a:p>
            <a:pPr eaLnBrk="1" hangingPunct="1"/>
            <a:endParaRPr lang="zh-CN" altLang="zh-CN" dirty="0"/>
          </a:p>
        </p:txBody>
      </p:sp>
      <p:sp>
        <p:nvSpPr>
          <p:cNvPr id="34820" name="Rectangle 4">
            <a:extLst>
              <a:ext uri="{FF2B5EF4-FFF2-40B4-BE49-F238E27FC236}">
                <a16:creationId xmlns:a16="http://schemas.microsoft.com/office/drawing/2014/main" xmlns="" id="{980DDD07-C424-4155-9143-748BFD15C7A4}"/>
              </a:ext>
            </a:extLst>
          </p:cNvPr>
          <p:cNvSpPr>
            <a:spLocks noGrp="1" noChangeArrowheads="1"/>
          </p:cNvSpPr>
          <p:nvPr>
            <p:ph type="body" idx="1"/>
          </p:nvPr>
        </p:nvSpPr>
        <p:spPr>
          <a:xfrm>
            <a:off x="655983" y="874643"/>
            <a:ext cx="8030817" cy="5251520"/>
          </a:xfrm>
        </p:spPr>
        <p:txBody>
          <a:bodyPr/>
          <a:lstStyle/>
          <a:p>
            <a:pPr marL="0" indent="0" eaLnBrk="1" hangingPunct="1">
              <a:buNone/>
            </a:pP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观察策略</a:t>
            </a:r>
          </a:p>
          <a:p>
            <a:pPr marL="0" indent="0" eaLnBrk="1" hangingPunct="1">
              <a:buNone/>
            </a:pPr>
            <a:r>
              <a:rPr lang="zh-CN" altLang="en-US" dirty="0">
                <a:latin typeface="楷体" panose="02010609060101010101" pitchFamily="49" charset="-122"/>
                <a:ea typeface="楷体" panose="02010609060101010101" pitchFamily="49" charset="-122"/>
              </a:rPr>
              <a:t>观察方法的选择，活动、环境、互动、工具等观察策略的设计等，目的是提高教师有准备观察的意识，提高观察的有效性。</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参与</a:t>
            </a:r>
            <a:r>
              <a:rPr lang="en-US" altLang="zh-CN" dirty="0">
                <a:latin typeface="楷体" panose="02010609060101010101" pitchFamily="49" charset="-122"/>
                <a:ea typeface="楷体" panose="02010609060101010101" pitchFamily="49" charset="-122"/>
              </a:rPr>
              <a:t>&amp;</a:t>
            </a:r>
            <a:r>
              <a:rPr lang="zh-CN" altLang="en-US" dirty="0">
                <a:latin typeface="楷体" panose="02010609060101010101" pitchFamily="49" charset="-122"/>
                <a:ea typeface="楷体" panose="02010609060101010101" pitchFamily="49" charset="-122"/>
              </a:rPr>
              <a:t>非参与活动</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观察人</a:t>
            </a:r>
            <a:r>
              <a:rPr lang="en-US" altLang="zh-CN" dirty="0">
                <a:latin typeface="楷体" panose="02010609060101010101" pitchFamily="49" charset="-122"/>
                <a:ea typeface="楷体" panose="02010609060101010101" pitchFamily="49" charset="-122"/>
              </a:rPr>
              <a:t>&amp;</a:t>
            </a:r>
            <a:r>
              <a:rPr lang="zh-CN" altLang="en-US" dirty="0">
                <a:latin typeface="楷体" panose="02010609060101010101" pitchFamily="49" charset="-122"/>
                <a:ea typeface="楷体" panose="02010609060101010101" pitchFamily="49" charset="-122"/>
              </a:rPr>
              <a:t>观察事</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扫描观察</a:t>
            </a:r>
            <a:r>
              <a:rPr lang="en-US" altLang="zh-CN" dirty="0">
                <a:latin typeface="楷体" panose="02010609060101010101" pitchFamily="49" charset="-122"/>
                <a:ea typeface="楷体" panose="02010609060101010101" pitchFamily="49" charset="-122"/>
              </a:rPr>
              <a:t>&amp;</a:t>
            </a:r>
            <a:r>
              <a:rPr lang="zh-CN" altLang="en-US" dirty="0">
                <a:latin typeface="楷体" panose="02010609060101010101" pitchFamily="49" charset="-122"/>
                <a:ea typeface="楷体" panose="02010609060101010101" pitchFamily="49" charset="-122"/>
              </a:rPr>
              <a:t>分时段观察</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定点观察</a:t>
            </a:r>
            <a:r>
              <a:rPr lang="en-US" altLang="zh-CN" dirty="0">
                <a:latin typeface="楷体" panose="02010609060101010101" pitchFamily="49" charset="-122"/>
                <a:ea typeface="楷体" panose="02010609060101010101" pitchFamily="49" charset="-122"/>
              </a:rPr>
              <a:t>&amp;</a:t>
            </a:r>
            <a:r>
              <a:rPr lang="zh-CN" altLang="en-US" dirty="0">
                <a:latin typeface="楷体" panose="02010609060101010101" pitchFamily="49" charset="-122"/>
                <a:ea typeface="楷体" panose="02010609060101010101" pitchFamily="49" charset="-122"/>
              </a:rPr>
              <a:t>定人观察</a:t>
            </a:r>
          </a:p>
          <a:p>
            <a:endParaRPr lang="en-US" altLang="zh-CN" dirty="0">
              <a:latin typeface="楷体" panose="02010609060101010101" pitchFamily="49" charset="-122"/>
              <a:ea typeface="楷体" panose="02010609060101010101" pitchFamily="49" charset="-122"/>
            </a:endParaRP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E5ED85B1-FF4B-40D8-AAEC-3936F9EC7070}"/>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xmlns="" id="{82BA91CA-6647-49FC-947B-DF9D4515B6A4}"/>
              </a:ext>
            </a:extLst>
          </p:cNvPr>
          <p:cNvSpPr>
            <a:spLocks noGrp="1" noChangeArrowheads="1"/>
          </p:cNvSpPr>
          <p:nvPr>
            <p:ph type="title"/>
          </p:nvPr>
        </p:nvSpPr>
        <p:spPr/>
        <p:txBody>
          <a:bodyPr/>
          <a:lstStyle/>
          <a:p>
            <a:pPr eaLnBrk="1" hangingPunct="1"/>
            <a:endParaRPr lang="zh-CN" altLang="zh-CN" dirty="0"/>
          </a:p>
        </p:txBody>
      </p:sp>
      <p:sp>
        <p:nvSpPr>
          <p:cNvPr id="41988" name="Rectangle 4">
            <a:extLst>
              <a:ext uri="{FF2B5EF4-FFF2-40B4-BE49-F238E27FC236}">
                <a16:creationId xmlns:a16="http://schemas.microsoft.com/office/drawing/2014/main" xmlns="" id="{7207F5FE-3A30-42C7-8C35-47D8CAE7BD1D}"/>
              </a:ext>
            </a:extLst>
          </p:cNvPr>
          <p:cNvSpPr>
            <a:spLocks noGrp="1" noChangeArrowheads="1"/>
          </p:cNvSpPr>
          <p:nvPr>
            <p:ph type="body" idx="1"/>
          </p:nvPr>
        </p:nvSpPr>
        <p:spPr>
          <a:xfrm>
            <a:off x="546653" y="1928191"/>
            <a:ext cx="8140148" cy="4197972"/>
          </a:xfrm>
        </p:spPr>
        <p:txBody>
          <a:bodyPr/>
          <a:lstStyle/>
          <a:p>
            <a:pPr eaLnBrk="1" hangingPunct="1">
              <a:buFontTx/>
              <a:buNone/>
            </a:pPr>
            <a:r>
              <a:rPr lang="en-US" altLang="zh-CN" b="1" dirty="0"/>
              <a:t>   </a:t>
            </a:r>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撰写记录：描写幼儿真实客观的行为。突出真实、翔实的记录。</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使用准确的语言进行描述性，以时间为线索，尽可能提供详细的情节，用第一人称或第三人称进行记述。</a:t>
            </a: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7B114106-8006-4AB7-A8AA-4201697B57B6}"/>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xmlns="" id="{891B3559-8F08-455F-9A93-E7A1190C3315}"/>
              </a:ext>
            </a:extLst>
          </p:cNvPr>
          <p:cNvSpPr>
            <a:spLocks noGrp="1" noChangeArrowheads="1"/>
          </p:cNvSpPr>
          <p:nvPr>
            <p:ph type="title"/>
          </p:nvPr>
        </p:nvSpPr>
        <p:spPr/>
        <p:txBody>
          <a:bodyPr/>
          <a:lstStyle/>
          <a:p>
            <a:pPr eaLnBrk="1" hangingPunct="1"/>
            <a:endParaRPr lang="zh-CN" altLang="zh-CN"/>
          </a:p>
        </p:txBody>
      </p:sp>
      <p:sp>
        <p:nvSpPr>
          <p:cNvPr id="43012" name="Rectangle 4">
            <a:extLst>
              <a:ext uri="{FF2B5EF4-FFF2-40B4-BE49-F238E27FC236}">
                <a16:creationId xmlns:a16="http://schemas.microsoft.com/office/drawing/2014/main" xmlns="" id="{07E37303-A95C-4A66-8D90-199B72841683}"/>
              </a:ext>
            </a:extLst>
          </p:cNvPr>
          <p:cNvSpPr>
            <a:spLocks noGrp="1" noChangeArrowheads="1"/>
          </p:cNvSpPr>
          <p:nvPr>
            <p:ph type="body" idx="1"/>
          </p:nvPr>
        </p:nvSpPr>
        <p:spPr>
          <a:xfrm>
            <a:off x="655983" y="1182757"/>
            <a:ext cx="8030817" cy="4943405"/>
          </a:xfrm>
        </p:spPr>
        <p:txBody>
          <a:bodyPr/>
          <a:lstStyle/>
          <a:p>
            <a:pPr marL="0" indent="0" eaLnBrk="1" hangingPunct="1">
              <a:buNone/>
            </a:pPr>
            <a:r>
              <a:rPr lang="en-US" altLang="zh-CN" dirty="0">
                <a:latin typeface="楷体" panose="02010609060101010101" pitchFamily="49" charset="-122"/>
                <a:ea typeface="楷体" panose="02010609060101010101" pitchFamily="49" charset="-122"/>
              </a:rPr>
              <a:t>6.</a:t>
            </a:r>
            <a:r>
              <a:rPr lang="zh-CN" altLang="en-US" dirty="0">
                <a:latin typeface="楷体" panose="02010609060101010101" pitchFamily="49" charset="-122"/>
                <a:ea typeface="楷体" panose="02010609060101010101" pitchFamily="49" charset="-122"/>
              </a:rPr>
              <a:t>观察分析</a:t>
            </a:r>
            <a:endParaRPr lang="zh-CN" altLang="en-US" sz="1000" dirty="0">
              <a:latin typeface="楷体" panose="02010609060101010101" pitchFamily="49" charset="-122"/>
              <a:ea typeface="楷体" panose="02010609060101010101" pitchFamily="49" charset="-122"/>
            </a:endParaRPr>
          </a:p>
          <a:p>
            <a:pPr eaLnBrk="1" hangingPunct="1"/>
            <a:r>
              <a:rPr lang="zh-CN" altLang="en-US" dirty="0">
                <a:latin typeface="楷体" panose="02010609060101010101" pitchFamily="49" charset="-122"/>
                <a:ea typeface="楷体" panose="02010609060101010101" pitchFamily="49" charset="-122"/>
              </a:rPr>
              <a:t>分析依据</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儿童发展的相关理论。</a:t>
            </a:r>
          </a:p>
          <a:p>
            <a:pPr eaLnBrk="1" hangingPunct="1"/>
            <a:r>
              <a:rPr lang="zh-CN" altLang="en-US" dirty="0">
                <a:latin typeface="楷体" panose="02010609060101010101" pitchFamily="49" charset="-122"/>
                <a:ea typeface="楷体" panose="02010609060101010101" pitchFamily="49" charset="-122"/>
              </a:rPr>
              <a:t>幼儿行为概述：幼儿表现是什么</a:t>
            </a:r>
            <a:r>
              <a:rPr lang="en-US" altLang="zh-CN" dirty="0">
                <a:latin typeface="楷体" panose="02010609060101010101" pitchFamily="49" charset="-122"/>
                <a:ea typeface="楷体" panose="02010609060101010101" pitchFamily="49" charset="-122"/>
              </a:rPr>
              <a:t>?</a:t>
            </a:r>
          </a:p>
          <a:p>
            <a:pPr eaLnBrk="1" hangingPunct="1"/>
            <a:r>
              <a:rPr lang="zh-CN" altLang="en-US" dirty="0">
                <a:latin typeface="楷体" panose="02010609060101010101" pitchFamily="49" charset="-122"/>
                <a:ea typeface="楷体" panose="02010609060101010101" pitchFamily="49" charset="-122"/>
              </a:rPr>
              <a:t>幼儿行为原因分析：幼儿表现说明了什么</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其背后原因是什么</a:t>
            </a:r>
            <a:r>
              <a:rPr lang="en-US" altLang="zh-CN" dirty="0">
                <a:latin typeface="楷体" panose="02010609060101010101" pitchFamily="49" charset="-122"/>
                <a:ea typeface="楷体" panose="02010609060101010101" pitchFamily="49" charset="-122"/>
              </a:rPr>
              <a:t>?</a:t>
            </a:r>
          </a:p>
          <a:p>
            <a:pPr eaLnBrk="1" hangingPunct="1"/>
            <a:r>
              <a:rPr lang="zh-CN" altLang="en-US" dirty="0">
                <a:latin typeface="楷体" panose="02010609060101010101" pitchFamily="49" charset="-122"/>
                <a:ea typeface="楷体" panose="02010609060101010101" pitchFamily="49" charset="-122"/>
              </a:rPr>
              <a:t>幼儿需求梳理：幼儿的深层需求是什么</a:t>
            </a:r>
            <a:r>
              <a:rPr lang="en-US" altLang="zh-CN" dirty="0">
                <a:latin typeface="楷体" panose="02010609060101010101" pitchFamily="49" charset="-122"/>
                <a:ea typeface="楷体" panose="02010609060101010101" pitchFamily="49" charset="-122"/>
              </a:rPr>
              <a:t>?</a:t>
            </a:r>
          </a:p>
          <a:p>
            <a:pPr eaLnBrk="1" hangingPunct="1"/>
            <a:r>
              <a:rPr lang="zh-CN" altLang="en-US" dirty="0">
                <a:latin typeface="楷体" panose="02010609060101010101" pitchFamily="49" charset="-122"/>
                <a:ea typeface="楷体" panose="02010609060101010101" pitchFamily="49" charset="-122"/>
              </a:rPr>
              <a:t>反思教育行为：现在的支持有哪些适宜和不适宜</a:t>
            </a:r>
            <a:r>
              <a:rPr lang="en-US" altLang="zh-CN" dirty="0">
                <a:latin typeface="楷体" panose="02010609060101010101" pitchFamily="49" charset="-122"/>
                <a:ea typeface="楷体" panose="02010609060101010101" pitchFamily="49" charset="-122"/>
              </a:rPr>
              <a:t>?</a:t>
            </a: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870E39C1-51F6-4ADB-B017-E4B193620E9B}"/>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xmlns="" id="{59122D0E-AAFE-4E4A-A73F-935A55E80ADD}"/>
              </a:ext>
            </a:extLst>
          </p:cNvPr>
          <p:cNvSpPr>
            <a:spLocks noGrp="1" noChangeArrowheads="1"/>
          </p:cNvSpPr>
          <p:nvPr>
            <p:ph type="title"/>
          </p:nvPr>
        </p:nvSpPr>
        <p:spPr/>
        <p:txBody>
          <a:bodyPr/>
          <a:lstStyle/>
          <a:p>
            <a:pPr eaLnBrk="1" hangingPunct="1"/>
            <a:endParaRPr lang="zh-CN" altLang="zh-CN"/>
          </a:p>
        </p:txBody>
      </p:sp>
      <p:sp>
        <p:nvSpPr>
          <p:cNvPr id="44036" name="Rectangle 4">
            <a:extLst>
              <a:ext uri="{FF2B5EF4-FFF2-40B4-BE49-F238E27FC236}">
                <a16:creationId xmlns:a16="http://schemas.microsoft.com/office/drawing/2014/main" xmlns="" id="{F774E59C-341C-4378-920D-DF7350BA38B1}"/>
              </a:ext>
            </a:extLst>
          </p:cNvPr>
          <p:cNvSpPr>
            <a:spLocks noGrp="1" noChangeArrowheads="1"/>
          </p:cNvSpPr>
          <p:nvPr>
            <p:ph type="body" idx="1"/>
          </p:nvPr>
        </p:nvSpPr>
        <p:spPr>
          <a:xfrm>
            <a:off x="675861" y="1898373"/>
            <a:ext cx="8010939" cy="4227789"/>
          </a:xfrm>
        </p:spPr>
        <p:txBody>
          <a:bodyPr/>
          <a:lstStyle/>
          <a:p>
            <a:pPr marL="0" indent="0" eaLnBrk="1" hangingPunct="1">
              <a:lnSpc>
                <a:spcPct val="110000"/>
              </a:lnSpc>
              <a:buNone/>
            </a:pP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措施建议：</a:t>
            </a:r>
            <a:endParaRPr lang="en-US" altLang="zh-CN" dirty="0">
              <a:latin typeface="楷体" panose="02010609060101010101" pitchFamily="49" charset="-122"/>
              <a:ea typeface="楷体" panose="02010609060101010101" pitchFamily="49" charset="-122"/>
            </a:endParaRPr>
          </a:p>
          <a:p>
            <a:pPr eaLnBrk="1" hangingPunct="1">
              <a:lnSpc>
                <a:spcPct val="110000"/>
              </a:lnSpc>
            </a:pPr>
            <a:r>
              <a:rPr lang="zh-CN" altLang="en-US" dirty="0">
                <a:latin typeface="楷体" panose="02010609060101010101" pitchFamily="49" charset="-122"/>
                <a:ea typeface="楷体" panose="02010609060101010101" pitchFamily="49" charset="-122"/>
              </a:rPr>
              <a:t>对幼儿：教师支持的方向，下一步重点做什么。</a:t>
            </a:r>
            <a:endParaRPr lang="en-US" altLang="zh-CN" dirty="0">
              <a:latin typeface="楷体" panose="02010609060101010101" pitchFamily="49" charset="-122"/>
              <a:ea typeface="楷体" panose="02010609060101010101" pitchFamily="49" charset="-122"/>
            </a:endParaRPr>
          </a:p>
          <a:p>
            <a:pPr eaLnBrk="1" hangingPunct="1">
              <a:lnSpc>
                <a:spcPct val="110000"/>
              </a:lnSpc>
            </a:pPr>
            <a:r>
              <a:rPr lang="zh-CN" altLang="en-US" dirty="0">
                <a:latin typeface="楷体" panose="02010609060101010101" pitchFamily="49" charset="-122"/>
                <a:ea typeface="楷体" panose="02010609060101010101" pitchFamily="49" charset="-122"/>
              </a:rPr>
              <a:t>对教师：体现促进专业发展的作用，可以列出个人学习和参考书目。</a:t>
            </a:r>
            <a:endParaRPr lang="en-US" altLang="zh-CN" dirty="0">
              <a:latin typeface="楷体" panose="02010609060101010101" pitchFamily="49" charset="-122"/>
              <a:ea typeface="楷体" panose="02010609060101010101" pitchFamily="49" charset="-122"/>
            </a:endParaRPr>
          </a:p>
          <a:p>
            <a:pPr eaLnBrk="1" hangingPunct="1">
              <a:lnSpc>
                <a:spcPct val="110000"/>
              </a:lnSpc>
            </a:pPr>
            <a:r>
              <a:rPr lang="zh-CN" altLang="en-US" dirty="0">
                <a:latin typeface="楷体" panose="02010609060101010101" pitchFamily="49" charset="-122"/>
                <a:ea typeface="楷体" panose="02010609060101010101" pitchFamily="49" charset="-122"/>
              </a:rPr>
              <a:t>对家长：家长要做的及家长需要配合的。</a:t>
            </a:r>
            <a:endParaRPr lang="en-US" altLang="zh-CN" dirty="0">
              <a:latin typeface="楷体" panose="02010609060101010101" pitchFamily="49" charset="-122"/>
              <a:ea typeface="楷体" panose="02010609060101010101" pitchFamily="49" charset="-122"/>
            </a:endParaRP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90E05686-BF3D-4F48-94A8-A7AA8B93D2E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标题 1">
            <a:extLst>
              <a:ext uri="{FF2B5EF4-FFF2-40B4-BE49-F238E27FC236}">
                <a16:creationId xmlns:a16="http://schemas.microsoft.com/office/drawing/2014/main" xmlns="" id="{D21C6F33-D8D2-485A-8F95-7668E0F6BFA0}"/>
              </a:ext>
            </a:extLst>
          </p:cNvPr>
          <p:cNvSpPr>
            <a:spLocks noGrp="1"/>
          </p:cNvSpPr>
          <p:nvPr>
            <p:ph type="title"/>
          </p:nvPr>
        </p:nvSpPr>
        <p:spPr/>
        <p:txBody>
          <a:bodyPr>
            <a:normAutofit/>
          </a:bodyPr>
          <a:lstStyle/>
          <a:p>
            <a:pPr algn="ctr" eaLnBrk="1" hangingPunct="1"/>
            <a:r>
              <a:rPr lang="zh-CN" altLang="en-US" sz="3200" dirty="0">
                <a:latin typeface="楷体" panose="02010609060101010101" pitchFamily="49" charset="-122"/>
                <a:ea typeface="楷体" panose="02010609060101010101" pitchFamily="49" charset="-122"/>
              </a:rPr>
              <a:t>观察的焦点不同，结果不同</a:t>
            </a:r>
          </a:p>
        </p:txBody>
      </p:sp>
      <p:sp>
        <p:nvSpPr>
          <p:cNvPr id="16388" name="内容占位符 2">
            <a:extLst>
              <a:ext uri="{FF2B5EF4-FFF2-40B4-BE49-F238E27FC236}">
                <a16:creationId xmlns:a16="http://schemas.microsoft.com/office/drawing/2014/main" xmlns="" id="{7E7BEFFE-2B41-406F-A67B-24DCFA4ADF73}"/>
              </a:ext>
            </a:extLst>
          </p:cNvPr>
          <p:cNvSpPr>
            <a:spLocks noGrp="1"/>
          </p:cNvSpPr>
          <p:nvPr>
            <p:ph idx="1"/>
          </p:nvPr>
        </p:nvSpPr>
        <p:spPr>
          <a:xfrm>
            <a:off x="571500" y="2714625"/>
            <a:ext cx="8229600" cy="928688"/>
          </a:xfrm>
        </p:spPr>
        <p:txBody>
          <a:bodyPr/>
          <a:lstStyle/>
          <a:p>
            <a:pPr eaLnBrk="1" hangingPunct="1">
              <a:buFontTx/>
              <a:buNone/>
            </a:pPr>
            <a:r>
              <a:rPr lang="zh-CN" altLang="en-US" sz="4000" b="1"/>
              <a:t>        </a:t>
            </a:r>
            <a:endParaRPr lang="en-US" altLang="zh-CN" sz="4000" b="1"/>
          </a:p>
        </p:txBody>
      </p:sp>
      <p:pic>
        <p:nvPicPr>
          <p:cNvPr id="16389" name="Picture 7" descr="https://timgsa.baidu.com/timg?image&amp;quality=80&amp;size=b9999_10000&amp;sec=1498406290731&amp;di=ff147751ac7603f4150e6357e52c12d9&amp;imgtype=0&amp;src=http%3A%2F%2Fa0.att.hudong.com%2F53%2F26%2F19300001208974132335264677188_950.jpg">
            <a:extLst>
              <a:ext uri="{FF2B5EF4-FFF2-40B4-BE49-F238E27FC236}">
                <a16:creationId xmlns:a16="http://schemas.microsoft.com/office/drawing/2014/main" xmlns="" id="{32E1656F-3A59-4F2E-805F-D6D7EF7C9CF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36306" y="1716364"/>
            <a:ext cx="6088608" cy="4505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xmlns="" id="{CDFB951D-CB53-4855-A479-26382D217365}"/>
              </a:ext>
            </a:extLst>
          </p:cNvPr>
          <p:cNvSpPr>
            <a:spLocks noGrp="1" noChangeArrowheads="1"/>
          </p:cNvSpPr>
          <p:nvPr>
            <p:ph type="title"/>
          </p:nvPr>
        </p:nvSpPr>
        <p:spPr/>
        <p:txBody>
          <a:bodyPr/>
          <a:lstStyle/>
          <a:p>
            <a:pPr eaLnBrk="1" hangingPunct="1"/>
            <a:endParaRPr lang="zh-CN" altLang="zh-CN"/>
          </a:p>
        </p:txBody>
      </p:sp>
      <p:sp>
        <p:nvSpPr>
          <p:cNvPr id="20484" name="Rectangle 4">
            <a:extLst>
              <a:ext uri="{FF2B5EF4-FFF2-40B4-BE49-F238E27FC236}">
                <a16:creationId xmlns:a16="http://schemas.microsoft.com/office/drawing/2014/main" xmlns="" id="{9BDA61F6-52DC-4A91-AAD8-557FAE624C81}"/>
              </a:ext>
            </a:extLst>
          </p:cNvPr>
          <p:cNvSpPr>
            <a:spLocks noGrp="1" noChangeArrowheads="1"/>
          </p:cNvSpPr>
          <p:nvPr>
            <p:ph type="body" idx="1"/>
          </p:nvPr>
        </p:nvSpPr>
        <p:spPr>
          <a:xfrm>
            <a:off x="566530" y="1828800"/>
            <a:ext cx="8120270" cy="4297363"/>
          </a:xfrm>
        </p:spPr>
        <p:txBody>
          <a:bodyPr/>
          <a:lstStyle/>
          <a:p>
            <a:pPr marL="0" indent="0" eaLnBrk="1" hangingPunct="1">
              <a:lnSpc>
                <a:spcPct val="110000"/>
              </a:lnSpc>
              <a:buNone/>
            </a:pPr>
            <a:r>
              <a:rPr lang="en-US" altLang="zh-CN" dirty="0">
                <a:latin typeface="楷体" panose="02010609060101010101" pitchFamily="49" charset="-122"/>
                <a:ea typeface="楷体" panose="02010609060101010101" pitchFamily="49" charset="-122"/>
              </a:rPr>
              <a:t>8.</a:t>
            </a:r>
            <a:r>
              <a:rPr lang="zh-CN" altLang="en-US" dirty="0">
                <a:latin typeface="楷体" panose="02010609060101010101" pitchFamily="49" charset="-122"/>
                <a:ea typeface="楷体" panose="02010609060101010101" pitchFamily="49" charset="-122"/>
              </a:rPr>
              <a:t>效果反馈</a:t>
            </a:r>
            <a:endParaRPr lang="en-US" altLang="zh-CN" dirty="0">
              <a:latin typeface="楷体" panose="02010609060101010101" pitchFamily="49" charset="-122"/>
              <a:ea typeface="楷体" panose="02010609060101010101" pitchFamily="49" charset="-122"/>
            </a:endParaRPr>
          </a:p>
          <a:p>
            <a:pPr eaLnBrk="1" hangingPunct="1">
              <a:lnSpc>
                <a:spcPct val="110000"/>
              </a:lnSpc>
              <a:buFontTx/>
              <a:buNone/>
            </a:pPr>
            <a:r>
              <a:rPr lang="zh-CN" altLang="en-US" dirty="0">
                <a:latin typeface="楷体" panose="02010609060101010101" pitchFamily="49" charset="-122"/>
                <a:ea typeface="楷体" panose="02010609060101010101" pitchFamily="49" charset="-122"/>
              </a:rPr>
              <a:t>  对“措施建议”的效果检验，以验证教育的有效性。</a:t>
            </a:r>
          </a:p>
        </p:txBody>
      </p:sp>
      <p:pic>
        <p:nvPicPr>
          <p:cNvPr id="10"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8F8E5872-5F00-4ADC-91F9-CE289EA93ED1}"/>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xmlns="" id="{F843CA2E-13BF-4BDB-B4C7-F78C0953D68F}"/>
              </a:ext>
            </a:extLst>
          </p:cNvPr>
          <p:cNvSpPr>
            <a:spLocks noGrp="1" noChangeArrowheads="1"/>
          </p:cNvSpPr>
          <p:nvPr>
            <p:ph type="title"/>
          </p:nvPr>
        </p:nvSpPr>
        <p:spPr/>
        <p:txBody>
          <a:bodyPr/>
          <a:lstStyle/>
          <a:p>
            <a:pPr eaLnBrk="1" hangingPunct="1"/>
            <a:endParaRPr lang="zh-CN" altLang="zh-CN"/>
          </a:p>
        </p:txBody>
      </p:sp>
      <p:sp>
        <p:nvSpPr>
          <p:cNvPr id="21508" name="Rectangle 4">
            <a:extLst>
              <a:ext uri="{FF2B5EF4-FFF2-40B4-BE49-F238E27FC236}">
                <a16:creationId xmlns:a16="http://schemas.microsoft.com/office/drawing/2014/main" xmlns="" id="{A8277B63-473A-4B4D-B75D-6CA1B5FB90CE}"/>
              </a:ext>
            </a:extLst>
          </p:cNvPr>
          <p:cNvSpPr>
            <a:spLocks noGrp="1" noChangeArrowheads="1"/>
          </p:cNvSpPr>
          <p:nvPr>
            <p:ph type="body" idx="1"/>
          </p:nvPr>
        </p:nvSpPr>
        <p:spPr>
          <a:xfrm>
            <a:off x="636104" y="1669774"/>
            <a:ext cx="8050696" cy="4456389"/>
          </a:xfrm>
        </p:spPr>
        <p:txBody>
          <a:bodyPr/>
          <a:lstStyle/>
          <a:p>
            <a:pPr eaLnBrk="1" hangingPunct="1">
              <a:lnSpc>
                <a:spcPct val="130000"/>
              </a:lnSpc>
            </a:pPr>
            <a:r>
              <a:rPr lang="zh-CN" altLang="en-US" dirty="0">
                <a:latin typeface="楷体" panose="02010609060101010101" pitchFamily="49" charset="-122"/>
                <a:ea typeface="楷体" panose="02010609060101010101" pitchFamily="49" charset="-122"/>
              </a:rPr>
              <a:t>运用规范的文本格式书写观察记录，可以提高观察效率、提升观察质量。</a:t>
            </a:r>
            <a:endParaRPr lang="en-US" altLang="zh-CN" dirty="0">
              <a:latin typeface="楷体" panose="02010609060101010101" pitchFamily="49" charset="-122"/>
              <a:ea typeface="楷体" panose="02010609060101010101" pitchFamily="49" charset="-122"/>
            </a:endParaRPr>
          </a:p>
          <a:p>
            <a:pPr eaLnBrk="1" hangingPunct="1">
              <a:lnSpc>
                <a:spcPct val="130000"/>
              </a:lnSpc>
            </a:pPr>
            <a:r>
              <a:rPr lang="zh-CN" altLang="en-US" dirty="0">
                <a:latin typeface="楷体" panose="02010609060101010101" pitchFamily="49" charset="-122"/>
                <a:ea typeface="楷体" panose="02010609060101010101" pitchFamily="49" charset="-122"/>
              </a:rPr>
              <a:t>观察幼儿是教师的基本功之一，需要教师深入地研究，也需要管理者在制度、技术、研修上给予教师更多的支持。</a:t>
            </a:r>
          </a:p>
        </p:txBody>
      </p:sp>
      <p:pic>
        <p:nvPicPr>
          <p:cNvPr id="5" name="Picture 2" descr="https://timgsa.baidu.com/timg?image&amp;quality=80&amp;size=b9999_10000&amp;sec=1561180888896&amp;di=cdf4d81e42cfbee3f09bdacb09a2ab3e&amp;imgtype=0&amp;src=http%3A%2F%2Fpic181.nipic.com%2Ffile%2F20180913%2F25328376_103002471000_2.jpg">
            <a:extLst>
              <a:ext uri="{FF2B5EF4-FFF2-40B4-BE49-F238E27FC236}">
                <a16:creationId xmlns:a16="http://schemas.microsoft.com/office/drawing/2014/main" xmlns="" id="{03AE7F8E-AD33-41A9-B401-AB045EBCA40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931" b="33663"/>
          <a:stretch/>
        </p:blipFill>
        <p:spPr bwMode="auto">
          <a:xfrm>
            <a:off x="2176668" y="5068956"/>
            <a:ext cx="4015409" cy="1381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04331AA-DA4F-4280-B433-1361310E9518}"/>
              </a:ext>
            </a:extLst>
          </p:cNvPr>
          <p:cNvSpPr>
            <a:spLocks noGrp="1"/>
          </p:cNvSpPr>
          <p:nvPr>
            <p:ph type="title"/>
          </p:nvPr>
        </p:nvSpPr>
        <p:spPr/>
        <p:txBody>
          <a:bodyPr>
            <a:normAutofit/>
          </a:bodyPr>
          <a:lstStyle/>
          <a:p>
            <a:pPr algn="ctr"/>
            <a:endParaRPr lang="zh-CN" altLang="en-US" sz="3600" dirty="0">
              <a:latin typeface="楷体" panose="02010609060101010101" pitchFamily="49" charset="-122"/>
              <a:ea typeface="楷体" panose="02010609060101010101" pitchFamily="49" charset="-122"/>
            </a:endParaRPr>
          </a:p>
        </p:txBody>
      </p:sp>
      <p:sp>
        <p:nvSpPr>
          <p:cNvPr id="3" name="内容占位符 2">
            <a:extLst>
              <a:ext uri="{FF2B5EF4-FFF2-40B4-BE49-F238E27FC236}">
                <a16:creationId xmlns:a16="http://schemas.microsoft.com/office/drawing/2014/main" xmlns="" id="{6CFDE466-393B-40D8-BA59-97AC08FF0801}"/>
              </a:ext>
            </a:extLst>
          </p:cNvPr>
          <p:cNvSpPr>
            <a:spLocks noGrp="1"/>
          </p:cNvSpPr>
          <p:nvPr>
            <p:ph idx="1"/>
          </p:nvPr>
        </p:nvSpPr>
        <p:spPr>
          <a:xfrm>
            <a:off x="510362" y="1711841"/>
            <a:ext cx="8059479" cy="1605517"/>
          </a:xfrm>
        </p:spPr>
        <p:txBody>
          <a:bodyPr>
            <a:noAutofit/>
          </a:bodyPr>
          <a:lstStyle/>
          <a:p>
            <a:pPr marL="0" indent="0">
              <a:buNone/>
            </a:pPr>
            <a:r>
              <a:rPr lang="zh-CN" altLang="en-US" sz="3600" dirty="0">
                <a:solidFill>
                  <a:srgbClr val="0070C0"/>
                </a:solidFill>
                <a:latin typeface="隶书" panose="02010509060101010101" pitchFamily="49" charset="-122"/>
                <a:ea typeface="隶书" panose="02010509060101010101" pitchFamily="49" charset="-122"/>
              </a:rPr>
              <a:t>专业而幸福的幼教人，从观察幼儿开始。让我们共同领悟儿童生命的真谛，读懂儿童文化的奥秘，探索儿童游戏的世界！</a:t>
            </a:r>
          </a:p>
        </p:txBody>
      </p:sp>
      <p:sp>
        <p:nvSpPr>
          <p:cNvPr id="4" name="文本框 3">
            <a:extLst>
              <a:ext uri="{FF2B5EF4-FFF2-40B4-BE49-F238E27FC236}">
                <a16:creationId xmlns:a16="http://schemas.microsoft.com/office/drawing/2014/main" xmlns="" id="{2E759FBE-4B44-40D7-A98D-E32401CB1860}"/>
              </a:ext>
            </a:extLst>
          </p:cNvPr>
          <p:cNvSpPr txBox="1"/>
          <p:nvPr/>
        </p:nvSpPr>
        <p:spPr>
          <a:xfrm>
            <a:off x="1392865" y="4008474"/>
            <a:ext cx="6113721" cy="1015663"/>
          </a:xfrm>
          <a:prstGeom prst="rect">
            <a:avLst/>
          </a:prstGeom>
          <a:noFill/>
        </p:spPr>
        <p:txBody>
          <a:bodyPr wrap="square" rtlCol="0">
            <a:spAutoFit/>
          </a:bodyPr>
          <a:lstStyle/>
          <a:p>
            <a:r>
              <a:rPr lang="zh-CN" altLang="en-US" sz="6000" dirty="0">
                <a:solidFill>
                  <a:srgbClr val="C00000"/>
                </a:solidFill>
                <a:latin typeface="楷体" panose="02010609060101010101" pitchFamily="49" charset="-122"/>
                <a:ea typeface="楷体" panose="02010609060101010101" pitchFamily="49" charset="-122"/>
              </a:rPr>
              <a:t>谢谢大家的聆听！</a:t>
            </a:r>
          </a:p>
        </p:txBody>
      </p:sp>
    </p:spTree>
    <p:extLst>
      <p:ext uri="{BB962C8B-B14F-4D97-AF65-F5344CB8AC3E}">
        <p14:creationId xmlns:p14="http://schemas.microsoft.com/office/powerpoint/2010/main" xmlns="" val="50498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标题 1">
            <a:extLst>
              <a:ext uri="{FF2B5EF4-FFF2-40B4-BE49-F238E27FC236}">
                <a16:creationId xmlns:a16="http://schemas.microsoft.com/office/drawing/2014/main" xmlns="" id="{FA1914C8-6365-412E-B4AD-FF1637F3D453}"/>
              </a:ext>
            </a:extLst>
          </p:cNvPr>
          <p:cNvSpPr>
            <a:spLocks noGrp="1"/>
          </p:cNvSpPr>
          <p:nvPr>
            <p:ph type="title"/>
          </p:nvPr>
        </p:nvSpPr>
        <p:spPr/>
        <p:txBody>
          <a:bodyPr>
            <a:normAutofit/>
          </a:bodyPr>
          <a:lstStyle/>
          <a:p>
            <a:pPr algn="ctr" eaLnBrk="1" hangingPunct="1"/>
            <a:r>
              <a:rPr lang="zh-CN" altLang="en-US" sz="3200" dirty="0">
                <a:latin typeface="楷体" panose="02010609060101010101" pitchFamily="49" charset="-122"/>
                <a:ea typeface="楷体" panose="02010609060101010101" pitchFamily="49" charset="-122"/>
              </a:rPr>
              <a:t>观察的投入不同，结果不同</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18436" name="内容占位符 2">
            <a:extLst>
              <a:ext uri="{FF2B5EF4-FFF2-40B4-BE49-F238E27FC236}">
                <a16:creationId xmlns:a16="http://schemas.microsoft.com/office/drawing/2014/main" xmlns="" id="{75F41A5A-704F-4357-8806-4CEDE14E2BE9}"/>
              </a:ext>
            </a:extLst>
          </p:cNvPr>
          <p:cNvSpPr>
            <a:spLocks noGrp="1"/>
          </p:cNvSpPr>
          <p:nvPr>
            <p:ph idx="1"/>
          </p:nvPr>
        </p:nvSpPr>
        <p:spPr>
          <a:xfrm>
            <a:off x="571500" y="2714625"/>
            <a:ext cx="8229600" cy="928688"/>
          </a:xfrm>
        </p:spPr>
        <p:txBody>
          <a:bodyPr/>
          <a:lstStyle/>
          <a:p>
            <a:pPr eaLnBrk="1" hangingPunct="1">
              <a:buFontTx/>
              <a:buNone/>
            </a:pPr>
            <a:r>
              <a:rPr lang="zh-CN" altLang="en-US" sz="4000" b="1"/>
              <a:t>        </a:t>
            </a:r>
            <a:endParaRPr lang="en-US" altLang="zh-CN" sz="4000" b="1"/>
          </a:p>
        </p:txBody>
      </p:sp>
      <p:pic>
        <p:nvPicPr>
          <p:cNvPr id="18437" name="Picture 2" descr="D:\工作文档\讲座素材\心理学图片\t01d3ed5e53a55a7143.jpg">
            <a:extLst>
              <a:ext uri="{FF2B5EF4-FFF2-40B4-BE49-F238E27FC236}">
                <a16:creationId xmlns:a16="http://schemas.microsoft.com/office/drawing/2014/main" xmlns="" id="{B6D67C8A-D456-4834-8475-0E1C6F608E5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14844"/>
          <a:stretch>
            <a:fillRect/>
          </a:stretch>
        </p:blipFill>
        <p:spPr bwMode="auto">
          <a:xfrm>
            <a:off x="857250" y="1714500"/>
            <a:ext cx="7581900"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8" name="矩形 5">
            <a:extLst>
              <a:ext uri="{FF2B5EF4-FFF2-40B4-BE49-F238E27FC236}">
                <a16:creationId xmlns:a16="http://schemas.microsoft.com/office/drawing/2014/main" xmlns="" id="{7C52C25F-D2BB-46A8-9E2E-765A506CBB73}"/>
              </a:ext>
            </a:extLst>
          </p:cNvPr>
          <p:cNvSpPr>
            <a:spLocks noChangeArrowheads="1"/>
          </p:cNvSpPr>
          <p:nvPr/>
        </p:nvSpPr>
        <p:spPr bwMode="auto">
          <a:xfrm>
            <a:off x="3143250" y="4429125"/>
            <a:ext cx="571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latin typeface="Arial" panose="020B0604020202020204" pitchFamily="34" charset="0"/>
              </a:rPr>
              <a:t>☆</a:t>
            </a:r>
            <a:endParaRPr lang="zh-CN" altLang="en-US" sz="1800">
              <a:latin typeface="Arial" panose="020B0604020202020204" pitchFamily="34" charset="0"/>
            </a:endParaRPr>
          </a:p>
        </p:txBody>
      </p:sp>
      <p:sp>
        <p:nvSpPr>
          <p:cNvPr id="18439" name="矩形 6">
            <a:extLst>
              <a:ext uri="{FF2B5EF4-FFF2-40B4-BE49-F238E27FC236}">
                <a16:creationId xmlns:a16="http://schemas.microsoft.com/office/drawing/2014/main" xmlns="" id="{16A3D4A9-B9DE-4F4A-87F2-BD6638A0F21F}"/>
              </a:ext>
            </a:extLst>
          </p:cNvPr>
          <p:cNvSpPr>
            <a:spLocks noChangeArrowheads="1"/>
          </p:cNvSpPr>
          <p:nvPr/>
        </p:nvSpPr>
        <p:spPr bwMode="auto">
          <a:xfrm>
            <a:off x="3929063" y="5072063"/>
            <a:ext cx="5715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latin typeface="Arial" panose="020B0604020202020204" pitchFamily="34" charset="0"/>
              </a:rPr>
              <a:t>☆</a:t>
            </a:r>
            <a:endParaRPr lang="zh-CN" altLang="en-US" sz="1800">
              <a:latin typeface="Arial" panose="020B0604020202020204" pitchFamily="34" charset="0"/>
            </a:endParaRPr>
          </a:p>
        </p:txBody>
      </p:sp>
      <p:sp>
        <p:nvSpPr>
          <p:cNvPr id="18440" name="矩形 7">
            <a:extLst>
              <a:ext uri="{FF2B5EF4-FFF2-40B4-BE49-F238E27FC236}">
                <a16:creationId xmlns:a16="http://schemas.microsoft.com/office/drawing/2014/main" xmlns="" id="{76532863-C640-4250-99C7-965CAFEFD336}"/>
              </a:ext>
            </a:extLst>
          </p:cNvPr>
          <p:cNvSpPr>
            <a:spLocks noChangeArrowheads="1"/>
          </p:cNvSpPr>
          <p:nvPr/>
        </p:nvSpPr>
        <p:spPr bwMode="auto">
          <a:xfrm>
            <a:off x="1571625" y="4286250"/>
            <a:ext cx="571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latin typeface="Arial" panose="020B0604020202020204" pitchFamily="34" charset="0"/>
              </a:rPr>
              <a:t>☆</a:t>
            </a:r>
            <a:endParaRPr lang="zh-CN" altLang="en-US" sz="1800">
              <a:latin typeface="Arial" panose="020B0604020202020204" pitchFamily="34" charset="0"/>
            </a:endParaRPr>
          </a:p>
        </p:txBody>
      </p:sp>
      <p:sp>
        <p:nvSpPr>
          <p:cNvPr id="18441" name="矩形 8">
            <a:extLst>
              <a:ext uri="{FF2B5EF4-FFF2-40B4-BE49-F238E27FC236}">
                <a16:creationId xmlns:a16="http://schemas.microsoft.com/office/drawing/2014/main" xmlns="" id="{D72157C3-D1C5-4E72-8D3F-F3DAABA6398B}"/>
              </a:ext>
            </a:extLst>
          </p:cNvPr>
          <p:cNvSpPr>
            <a:spLocks noChangeArrowheads="1"/>
          </p:cNvSpPr>
          <p:nvPr/>
        </p:nvSpPr>
        <p:spPr bwMode="auto">
          <a:xfrm>
            <a:off x="928688" y="1928813"/>
            <a:ext cx="5715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latin typeface="Arial" panose="020B0604020202020204" pitchFamily="34" charset="0"/>
              </a:rPr>
              <a:t>☆</a:t>
            </a:r>
            <a:endParaRPr lang="zh-CN" altLang="en-US" sz="1800">
              <a:latin typeface="Arial" panose="020B0604020202020204" pitchFamily="34" charset="0"/>
            </a:endParaRPr>
          </a:p>
        </p:txBody>
      </p:sp>
      <p:sp>
        <p:nvSpPr>
          <p:cNvPr id="18442" name="矩形 9">
            <a:extLst>
              <a:ext uri="{FF2B5EF4-FFF2-40B4-BE49-F238E27FC236}">
                <a16:creationId xmlns:a16="http://schemas.microsoft.com/office/drawing/2014/main" xmlns="" id="{3B71854F-A98F-4CB3-B8F0-BFDF2586A8C2}"/>
              </a:ext>
            </a:extLst>
          </p:cNvPr>
          <p:cNvSpPr>
            <a:spLocks noChangeArrowheads="1"/>
          </p:cNvSpPr>
          <p:nvPr/>
        </p:nvSpPr>
        <p:spPr bwMode="auto">
          <a:xfrm>
            <a:off x="4000500" y="1857375"/>
            <a:ext cx="571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latin typeface="Arial" panose="020B0604020202020204" pitchFamily="34" charset="0"/>
              </a:rPr>
              <a:t>☆</a:t>
            </a:r>
            <a:endParaRPr lang="zh-CN"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标题 1">
            <a:extLst>
              <a:ext uri="{FF2B5EF4-FFF2-40B4-BE49-F238E27FC236}">
                <a16:creationId xmlns:a16="http://schemas.microsoft.com/office/drawing/2014/main" xmlns="" id="{211F4AAF-1657-4A4C-9924-7B77518959E2}"/>
              </a:ext>
            </a:extLst>
          </p:cNvPr>
          <p:cNvSpPr>
            <a:spLocks noGrp="1"/>
          </p:cNvSpPr>
          <p:nvPr>
            <p:ph type="title"/>
          </p:nvPr>
        </p:nvSpPr>
        <p:spPr/>
        <p:txBody>
          <a:bodyPr>
            <a:normAutofit/>
          </a:bodyPr>
          <a:lstStyle/>
          <a:p>
            <a:pPr algn="ctr" eaLnBrk="1" hangingPunct="1"/>
            <a:r>
              <a:rPr lang="zh-CN" altLang="en-US" sz="3200" dirty="0">
                <a:latin typeface="楷体" panose="02010609060101010101" pitchFamily="49" charset="-122"/>
                <a:ea typeface="楷体" panose="02010609060101010101" pitchFamily="49" charset="-122"/>
              </a:rPr>
              <a:t>受影响程度不同，结果不同</a:t>
            </a:r>
          </a:p>
        </p:txBody>
      </p:sp>
      <p:sp>
        <p:nvSpPr>
          <p:cNvPr id="19460" name="内容占位符 2">
            <a:extLst>
              <a:ext uri="{FF2B5EF4-FFF2-40B4-BE49-F238E27FC236}">
                <a16:creationId xmlns:a16="http://schemas.microsoft.com/office/drawing/2014/main" xmlns="" id="{7742DC70-0518-4CA2-98DE-023EA7B335F6}"/>
              </a:ext>
            </a:extLst>
          </p:cNvPr>
          <p:cNvSpPr>
            <a:spLocks noGrp="1"/>
          </p:cNvSpPr>
          <p:nvPr>
            <p:ph idx="1"/>
          </p:nvPr>
        </p:nvSpPr>
        <p:spPr>
          <a:xfrm>
            <a:off x="571500" y="2714625"/>
            <a:ext cx="8229600" cy="928688"/>
          </a:xfrm>
        </p:spPr>
        <p:txBody>
          <a:bodyPr/>
          <a:lstStyle/>
          <a:p>
            <a:pPr eaLnBrk="1" hangingPunct="1">
              <a:buFontTx/>
              <a:buNone/>
            </a:pPr>
            <a:r>
              <a:rPr lang="zh-CN" altLang="en-US" sz="4000" b="1"/>
              <a:t>        </a:t>
            </a:r>
            <a:endParaRPr lang="en-US" altLang="zh-CN" sz="4000" b="1"/>
          </a:p>
        </p:txBody>
      </p:sp>
      <p:pic>
        <p:nvPicPr>
          <p:cNvPr id="19461" name="Picture 2" descr="http://www.xwxzzzx.cn/UploadFiles/xlzxs/2015/5/201505180959262971.jpg">
            <a:extLst>
              <a:ext uri="{FF2B5EF4-FFF2-40B4-BE49-F238E27FC236}">
                <a16:creationId xmlns:a16="http://schemas.microsoft.com/office/drawing/2014/main" xmlns="" id="{4C2D6030-5E74-4E8F-878F-886990C31D7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43460" t="6667" r="2521" b="8333"/>
          <a:stretch>
            <a:fillRect/>
          </a:stretch>
        </p:blipFill>
        <p:spPr bwMode="auto">
          <a:xfrm>
            <a:off x="2477950" y="1480930"/>
            <a:ext cx="3673056" cy="5062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1D4591-C833-413E-834F-8A3E17DF00FB}"/>
              </a:ext>
            </a:extLst>
          </p:cNvPr>
          <p:cNvSpPr>
            <a:spLocks noGrp="1"/>
          </p:cNvSpPr>
          <p:nvPr>
            <p:ph type="title"/>
          </p:nvPr>
        </p:nvSpPr>
        <p:spPr/>
        <p:txBody>
          <a:bodyPr/>
          <a:lstStyle/>
          <a:p>
            <a:endParaRPr lang="zh-CN" altLang="en-US"/>
          </a:p>
        </p:txBody>
      </p:sp>
      <p:graphicFrame>
        <p:nvGraphicFramePr>
          <p:cNvPr id="4" name="内容占位符 3">
            <a:extLst>
              <a:ext uri="{FF2B5EF4-FFF2-40B4-BE49-F238E27FC236}">
                <a16:creationId xmlns:a16="http://schemas.microsoft.com/office/drawing/2014/main" xmlns="" id="{A338B7CB-51FE-4C59-9BC0-19A14CE02235}"/>
              </a:ext>
            </a:extLst>
          </p:cNvPr>
          <p:cNvGraphicFramePr>
            <a:graphicFrameLocks noGrp="1"/>
          </p:cNvGraphicFramePr>
          <p:nvPr>
            <p:ph idx="1"/>
          </p:nvPr>
        </p:nvGraphicFramePr>
        <p:xfrm>
          <a:off x="628650" y="125333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88751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TotalTime>
  <Words>1905</Words>
  <Application>Microsoft Office PowerPoint</Application>
  <PresentationFormat>全屏显示(4:3)</PresentationFormat>
  <Paragraphs>242</Paragraphs>
  <Slides>62</Slides>
  <Notes>0</Notes>
  <HiddenSlides>0</HiddenSlides>
  <MMClips>0</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Office 主题​​</vt:lpstr>
      <vt:lpstr>幻灯片 1</vt:lpstr>
      <vt:lpstr>   </vt:lpstr>
      <vt:lpstr>幻灯片 3</vt:lpstr>
      <vt:lpstr>观察的参照不同，结果不同</vt:lpstr>
      <vt:lpstr>观察的角度不同，结果不同</vt:lpstr>
      <vt:lpstr>观察的焦点不同，结果不同</vt:lpstr>
      <vt:lpstr>观察的投入不同，结果不同</vt:lpstr>
      <vt:lpstr>受影响程度不同，结果不同</vt:lpstr>
      <vt:lpstr>幻灯片 9</vt:lpstr>
      <vt:lpstr>一、为什么观察？</vt:lpstr>
      <vt:lpstr>教师观察的目的</vt:lpstr>
      <vt:lpstr>1.为了幼儿——识别意图 支持发展</vt:lpstr>
      <vt:lpstr>幻灯片 13</vt:lpstr>
      <vt:lpstr>教师专业成长的路——   </vt:lpstr>
      <vt:lpstr>幻灯片 15</vt:lpstr>
      <vt:lpstr>二、怎样观察？</vt:lpstr>
      <vt:lpstr>幻灯片 17</vt:lpstr>
      <vt:lpstr> </vt:lpstr>
      <vt:lpstr>什么是观察儿童？</vt:lpstr>
      <vt:lpstr>在观察方面存在的主要问题</vt:lpstr>
      <vt:lpstr>幻灯片 21</vt:lpstr>
      <vt:lpstr>幻灯片 22</vt:lpstr>
      <vt:lpstr>教师关注的“十六种”孩子</vt:lpstr>
      <vt:lpstr>幻灯片 24</vt:lpstr>
      <vt:lpstr>1.游戏主题</vt:lpstr>
      <vt:lpstr>2.游戏角色</vt:lpstr>
      <vt:lpstr>3.材料的选择和运用</vt:lpstr>
      <vt:lpstr>3.游戏情节发展</vt:lpstr>
      <vt:lpstr>4.游戏中语言和交往</vt:lpstr>
      <vt:lpstr>5.游戏中的困难</vt:lpstr>
      <vt:lpstr>6.游戏持续时间与兴趣</vt:lpstr>
      <vt:lpstr>7.游戏规则的理解和遵守</vt:lpstr>
      <vt:lpstr>幻灯片 33</vt:lpstr>
      <vt:lpstr>观察的三种类型</vt:lpstr>
      <vt:lpstr>幻灯片 35</vt:lpstr>
      <vt:lpstr>幻灯片 36</vt:lpstr>
      <vt:lpstr>幻灯片 37</vt:lpstr>
      <vt:lpstr>幻灯片 38</vt:lpstr>
      <vt:lpstr>三、观察以后干什么？</vt:lpstr>
      <vt:lpstr>幻灯片 40</vt:lpstr>
      <vt:lpstr>幻灯片 41</vt:lpstr>
      <vt:lpstr>幻灯片 42</vt:lpstr>
      <vt:lpstr>幻灯片 43</vt:lpstr>
      <vt:lpstr>检验教师支持的方法</vt:lpstr>
      <vt:lpstr>幻灯片 45</vt:lpstr>
      <vt:lpstr>观察记录的撰写 </vt:lpstr>
      <vt:lpstr>观察记录的撰写 </vt:lpstr>
      <vt:lpstr>幻灯片 48</vt:lpstr>
      <vt:lpstr>（一）基本信息</vt:lpstr>
      <vt:lpstr>幻灯片 50</vt:lpstr>
      <vt:lpstr>幻灯片 51</vt:lpstr>
      <vt:lpstr>幻灯片 52</vt:lpstr>
      <vt:lpstr>幻灯片 53</vt:lpstr>
      <vt:lpstr>（二）记录主体部分</vt:lpstr>
      <vt:lpstr>幻灯片 55</vt:lpstr>
      <vt:lpstr>幻灯片 56</vt:lpstr>
      <vt:lpstr>幻灯片 57</vt:lpstr>
      <vt:lpstr>幻灯片 58</vt:lpstr>
      <vt:lpstr>幻灯片 59</vt:lpstr>
      <vt:lpstr>幻灯片 60</vt:lpstr>
      <vt:lpstr>幻灯片 61</vt:lpstr>
      <vt:lpstr>幻灯片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Jie</dc:creator>
  <cp:lastModifiedBy>Administrator</cp:lastModifiedBy>
  <cp:revision>96</cp:revision>
  <dcterms:created xsi:type="dcterms:W3CDTF">2019-04-27T05:17:19Z</dcterms:created>
  <dcterms:modified xsi:type="dcterms:W3CDTF">2021-07-13T13:03:22Z</dcterms:modified>
</cp:coreProperties>
</file>