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3"/>
    <p:sldId id="288" r:id="rId4"/>
    <p:sldId id="257" r:id="rId5"/>
    <p:sldId id="258" r:id="rId6"/>
    <p:sldId id="289" r:id="rId7"/>
    <p:sldId id="290" r:id="rId8"/>
    <p:sldId id="291" r:id="rId9"/>
    <p:sldId id="293" r:id="rId10"/>
    <p:sldId id="294" r:id="rId11"/>
    <p:sldId id="262" r:id="rId12"/>
    <p:sldId id="295" r:id="rId13"/>
    <p:sldId id="266" r:id="rId14"/>
    <p:sldId id="296" r:id="rId15"/>
    <p:sldId id="297" r:id="rId16"/>
    <p:sldId id="270" r:id="rId17"/>
    <p:sldId id="265" r:id="rId18"/>
    <p:sldId id="268" r:id="rId19"/>
    <p:sldId id="259" r:id="rId20"/>
    <p:sldId id="267" r:id="rId21"/>
    <p:sldId id="263" r:id="rId22"/>
  </p:sldIdLst>
  <p:sldSz cx="12192000" cy="6858000"/>
  <p:notesSz cx="6858000" cy="9144000"/>
  <p:embeddedFontLst>
    <p:embeddedFont>
      <p:font typeface="方正粗黑宋简体" panose="02000000000000000000" charset="-122"/>
      <p:regular r:id="rId27"/>
    </p:embeddedFont>
    <p:embeddedFont>
      <p:font typeface="Calibri Light" panose="020F0302020204030204" charset="0"/>
      <p:regular r:id="rId28"/>
      <p:italic r:id="rId29"/>
    </p:embeddedFont>
    <p:embeddedFont>
      <p:font typeface="Calibri" panose="020F0502020204030204" charset="0"/>
      <p:regular r:id="rId30"/>
      <p:bold r:id="rId31"/>
      <p:italic r:id="rId32"/>
      <p:boldItalic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96"/>
      </p:cViewPr>
      <p:guideLst>
        <p:guide orient="horz" pos="2194"/>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3.xml"/><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497077-659E-49E7-977B-4DD8E0FC4C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ABECC-7F00-4FDD-A234-CA13B7A5593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64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8.png"/><Relationship Id="rId3" Type="http://schemas.openxmlformats.org/officeDocument/2006/relationships/tags" Target="../tags/tag2.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svg"/><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0.png"/><Relationship Id="rId3" Type="http://schemas.openxmlformats.org/officeDocument/2006/relationships/image" Target="../media/image1.svg"/><Relationship Id="rId2" Type="http://schemas.openxmlformats.org/officeDocument/2006/relationships/image" Target="../media/image9.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t="974" b="69465"/>
          <a:stretch>
            <a:fillRect/>
          </a:stretch>
        </p:blipFill>
        <p:spPr>
          <a:xfrm>
            <a:off x="0" y="-6349"/>
            <a:ext cx="12192000" cy="2411896"/>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l="26735" t="15913" r="17652" b="14507"/>
          <a:stretch>
            <a:fillRect/>
          </a:stretch>
        </p:blipFill>
        <p:spPr>
          <a:xfrm flipH="1">
            <a:off x="-558161" y="2405476"/>
            <a:ext cx="6701276" cy="4452524"/>
          </a:xfrm>
          <a:prstGeom prst="rect">
            <a:avLst/>
          </a:prstGeom>
        </p:spPr>
      </p:pic>
      <p:sp>
        <p:nvSpPr>
          <p:cNvPr id="6" name="矩形 23"/>
          <p:cNvSpPr>
            <a:spLocks noChangeArrowheads="1"/>
          </p:cNvSpPr>
          <p:nvPr/>
        </p:nvSpPr>
        <p:spPr bwMode="auto">
          <a:xfrm>
            <a:off x="8441267" y="5157842"/>
            <a:ext cx="3006976" cy="1076325"/>
          </a:xfrm>
          <a:prstGeom prst="rect">
            <a:avLst/>
          </a:prstGeom>
          <a:noFill/>
          <a:ln>
            <a:noFill/>
          </a:ln>
        </p:spPr>
        <p:txBody>
          <a:bodyPr wrap="square">
            <a:spAutoFit/>
          </a:bodyPr>
          <a:lstStyle/>
          <a:p>
            <a:pPr algn="r">
              <a:lnSpc>
                <a:spcPct val="200000"/>
              </a:lnSpc>
            </a:pPr>
            <a:r>
              <a:rPr lang="zh-CN" altLang="en-US" sz="1600" b="1" dirty="0" smtClean="0">
                <a:latin typeface="汉仪乐喵体W" panose="00020600040101010101" pitchFamily="18" charset="-122"/>
                <a:ea typeface="汉仪乐喵体W" panose="00020600040101010101" pitchFamily="18" charset="-122"/>
              </a:rPr>
              <a:t>泸县方洞镇中心幼儿园   王倩</a:t>
            </a:r>
            <a:endParaRPr lang="en-US" altLang="zh-CN" sz="1600" b="1" dirty="0" smtClean="0">
              <a:latin typeface="汉仪乐喵体W" panose="00020600040101010101" pitchFamily="18" charset="-122"/>
              <a:ea typeface="汉仪乐喵体W" panose="00020600040101010101" pitchFamily="18" charset="-122"/>
            </a:endParaRPr>
          </a:p>
          <a:p>
            <a:pPr algn="r">
              <a:lnSpc>
                <a:spcPct val="200000"/>
              </a:lnSpc>
            </a:pPr>
            <a:r>
              <a:rPr lang="zh-CN" altLang="en-US" sz="1600" b="1" dirty="0" smtClean="0">
                <a:latin typeface="汉仪乐喵体W" panose="00020600040101010101" pitchFamily="18" charset="-122"/>
                <a:ea typeface="汉仪乐喵体W" panose="00020600040101010101" pitchFamily="18" charset="-122"/>
              </a:rPr>
              <a:t>二</a:t>
            </a:r>
            <a:r>
              <a:rPr lang="en-US" altLang="zh-CN" sz="1600" b="1" dirty="0" smtClean="0">
                <a:latin typeface="汉仪乐喵体W" panose="00020600040101010101" pitchFamily="18" charset="-122"/>
                <a:ea typeface="汉仪乐喵体W" panose="00020600040101010101" pitchFamily="18" charset="-122"/>
              </a:rPr>
              <a:t>0</a:t>
            </a:r>
            <a:r>
              <a:rPr lang="zh-CN" altLang="en-US" sz="1600" b="1" dirty="0" smtClean="0">
                <a:latin typeface="汉仪乐喵体W" panose="00020600040101010101" pitchFamily="18" charset="-122"/>
                <a:ea typeface="汉仪乐喵体W" panose="00020600040101010101" pitchFamily="18" charset="-122"/>
              </a:rPr>
              <a:t>二一年七月</a:t>
            </a:r>
            <a:endParaRPr lang="en-US" altLang="zh-CN" sz="1600" b="1" dirty="0" smtClean="0">
              <a:latin typeface="汉仪乐喵体W" panose="00020600040101010101" pitchFamily="18" charset="-122"/>
              <a:ea typeface="汉仪乐喵体W" panose="00020600040101010101" pitchFamily="18" charset="-122"/>
            </a:endParaRPr>
          </a:p>
        </p:txBody>
      </p:sp>
      <p:sp>
        <p:nvSpPr>
          <p:cNvPr id="7" name="矩形 23"/>
          <p:cNvSpPr>
            <a:spLocks noChangeArrowheads="1"/>
          </p:cNvSpPr>
          <p:nvPr/>
        </p:nvSpPr>
        <p:spPr bwMode="auto">
          <a:xfrm>
            <a:off x="1764030" y="2261870"/>
            <a:ext cx="9498965" cy="1568450"/>
          </a:xfrm>
          <a:prstGeom prst="rect">
            <a:avLst/>
          </a:prstGeom>
          <a:noFill/>
          <a:ln>
            <a:noFill/>
          </a:ln>
        </p:spPr>
        <p:txBody>
          <a:bodyPr wrap="square">
            <a:spAutoFit/>
          </a:bodyPr>
          <a:lstStyle/>
          <a:p>
            <a:pPr algn="r">
              <a:lnSpc>
                <a:spcPct val="200000"/>
              </a:lnSpc>
            </a:pPr>
            <a:r>
              <a:rPr lang="zh-CN" altLang="en-US" sz="4800" b="1" dirty="0" smtClean="0">
                <a:latin typeface="汉仪乐喵体W" panose="00020600040101010101" pitchFamily="18" charset="-122"/>
                <a:ea typeface="汉仪乐喵体W" panose="00020600040101010101" pitchFamily="18" charset="-122"/>
              </a:rPr>
              <a:t>幼儿园园本课程实践</a:t>
            </a:r>
            <a:endParaRPr lang="en-US" altLang="zh-CN" sz="4800" b="1" dirty="0">
              <a:latin typeface="汉仪乐喵体W" panose="00020600040101010101" pitchFamily="18" charset="-122"/>
              <a:ea typeface="汉仪乐喵体W" panose="00020600040101010101" pitchFamily="18" charset="-122"/>
            </a:endParaRPr>
          </a:p>
        </p:txBody>
      </p:sp>
      <p:pic>
        <p:nvPicPr>
          <p:cNvPr id="78" name="图片 77" descr="校徽"/>
          <p:cNvPicPr>
            <a:picLocks noChangeAspect="1"/>
          </p:cNvPicPr>
          <p:nvPr/>
        </p:nvPicPr>
        <p:blipFill>
          <a:blip r:embed="rId3">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childTnLst>
                          </p:cTn>
                        </p:par>
                        <p:par>
                          <p:cTn id="13" fill="hold">
                            <p:stCondLst>
                              <p:cond delay="25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5" presetClass="entr" presetSubtype="0" fill="hold" grpId="0" nodeType="with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t="17965" b="67145"/>
          <a:stretch>
            <a:fillRect/>
          </a:stretch>
        </p:blipFill>
        <p:spPr>
          <a:xfrm>
            <a:off x="0" y="0"/>
            <a:ext cx="2717301" cy="1454558"/>
          </a:xfrm>
          <a:prstGeom prst="rect">
            <a:avLst/>
          </a:prstGeom>
        </p:spPr>
      </p:pic>
      <p:sp>
        <p:nvSpPr>
          <p:cNvPr id="15" name="矩形 14"/>
          <p:cNvSpPr/>
          <p:nvPr/>
        </p:nvSpPr>
        <p:spPr>
          <a:xfrm>
            <a:off x="2416030" y="270172"/>
            <a:ext cx="7677896" cy="1015663"/>
          </a:xfrm>
          <a:prstGeom prst="rect">
            <a:avLst/>
          </a:prstGeom>
        </p:spPr>
        <p:txBody>
          <a:bodyPr wrap="square">
            <a:spAutoFit/>
          </a:bodyPr>
          <a:lstStyle/>
          <a:p>
            <a:pPr>
              <a:lnSpc>
                <a:spcPct val="150000"/>
              </a:lnSpc>
            </a:pPr>
            <a:r>
              <a:rPr lang="zh-CN" altLang="zh-CN" sz="4000" dirty="0">
                <a:latin typeface="方正粗黑宋简体" panose="02000000000000000000" charset="-122"/>
                <a:ea typeface="方正粗黑宋简体" panose="02000000000000000000" charset="-122"/>
              </a:rPr>
              <a:t>什么是园本课程和园本课程开发</a:t>
            </a:r>
            <a:endParaRPr lang="zh-CN" altLang="zh-CN" sz="4000" dirty="0">
              <a:latin typeface="方正粗黑宋简体" panose="02000000000000000000" charset="-122"/>
              <a:ea typeface="方正粗黑宋简体" panose="02000000000000000000" charset="-122"/>
            </a:endParaRPr>
          </a:p>
        </p:txBody>
      </p:sp>
      <p:sp>
        <p:nvSpPr>
          <p:cNvPr id="11" name="文本框 10"/>
          <p:cNvSpPr txBox="1"/>
          <p:nvPr/>
        </p:nvSpPr>
        <p:spPr>
          <a:xfrm>
            <a:off x="350520" y="1292860"/>
            <a:ext cx="11490325" cy="4061460"/>
          </a:xfrm>
          <a:prstGeom prst="rect">
            <a:avLst/>
          </a:prstGeom>
          <a:noFill/>
        </p:spPr>
        <p:txBody>
          <a:bodyPr wrap="square" rtlCol="0">
            <a:spAutoFit/>
          </a:bodyPr>
          <a:lstStyle/>
          <a:p>
            <a:pPr algn="ctr">
              <a:lnSpc>
                <a:spcPct val="150000"/>
              </a:lnSpc>
            </a:pPr>
            <a:r>
              <a:rPr lang="en-US" altLang="zh-CN" sz="3200"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何为园本课程？</a:t>
            </a:r>
            <a:endParaRPr lang="en-US" altLang="zh-CN" sz="3200"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endParaRPr>
          </a:p>
          <a:p>
            <a:pPr>
              <a:lnSpc>
                <a:spcPct val="150000"/>
              </a:lnSpc>
            </a:pPr>
            <a:r>
              <a:rPr lang="en-US" altLang="zh-CN" sz="2800" dirty="0">
                <a:latin typeface="方正粗黑宋简体" panose="02000000000000000000" charset="-122"/>
                <a:ea typeface="方正粗黑宋简体" panose="02000000000000000000" charset="-122"/>
                <a:cs typeface="方正粗黑宋简体" panose="02000000000000000000" charset="-122"/>
                <a:sym typeface="+mn-ea"/>
              </a:rPr>
              <a:t>     </a:t>
            </a:r>
            <a:r>
              <a:rPr lang="en-US" altLang="zh-CN" sz="2800" dirty="0" smtClean="0">
                <a:latin typeface="方正粗黑宋简体" panose="02000000000000000000" charset="-122"/>
                <a:ea typeface="方正粗黑宋简体" panose="02000000000000000000" charset="-122"/>
                <a:cs typeface="方正粗黑宋简体" panose="02000000000000000000" charset="-122"/>
                <a:sym typeface="+mn-ea"/>
              </a:rPr>
              <a:t>园本课程</a:t>
            </a:r>
            <a:r>
              <a:rPr lang="zh-CN" altLang="en-US" sz="2800" dirty="0" smtClean="0">
                <a:latin typeface="方正粗黑宋简体" panose="02000000000000000000" charset="-122"/>
                <a:ea typeface="方正粗黑宋简体" panose="02000000000000000000" charset="-122"/>
                <a:sym typeface="+mn-ea"/>
              </a:rPr>
              <a:t>是</a:t>
            </a:r>
            <a:r>
              <a:rPr lang="zh-CN" altLang="en-US" sz="2800" dirty="0" smtClean="0">
                <a:latin typeface="方正粗黑宋简体" panose="02000000000000000000" charset="-122"/>
                <a:ea typeface="方正粗黑宋简体" panose="02000000000000000000" charset="-122"/>
              </a:rPr>
              <a:t>以</a:t>
            </a:r>
            <a:r>
              <a:rPr lang="zh-CN" altLang="en-US" sz="2800" dirty="0" smtClean="0">
                <a:latin typeface="方正粗黑宋简体" panose="02000000000000000000" charset="-122"/>
                <a:ea typeface="方正粗黑宋简体" panose="02000000000000000000" charset="-122"/>
              </a:rPr>
              <a:t>幼儿园为基地进行课程开发的内涵幼儿园为达成教育目标，以幼儿园为主体，由参与幼儿园教育的有关人员，为改善幼儿园的教育品质所开发的富于个性化的课程</a:t>
            </a:r>
            <a:r>
              <a:rPr lang="zh-CN" altLang="en-US" sz="2800" dirty="0" smtClean="0">
                <a:latin typeface="方正粗黑宋简体" panose="02000000000000000000" charset="-122"/>
                <a:ea typeface="方正粗黑宋简体" panose="02000000000000000000" charset="-122"/>
              </a:rPr>
              <a:t>。</a:t>
            </a:r>
            <a:r>
              <a:rPr lang="zh-CN" altLang="en-US" sz="2800" dirty="0" smtClean="0">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800" dirty="0">
                <a:latin typeface="方正粗黑宋简体" panose="02000000000000000000" charset="-122"/>
                <a:ea typeface="方正粗黑宋简体" panose="02000000000000000000" charset="-122"/>
                <a:cs typeface="方正粗黑宋简体" panose="02000000000000000000" charset="-122"/>
                <a:sym typeface="+mn-ea"/>
              </a:rPr>
              <a:t>比如我们的</a:t>
            </a:r>
            <a:r>
              <a:rPr lang="en-US" altLang="zh-CN" sz="2800" dirty="0">
                <a:latin typeface="方正粗黑宋简体" panose="02000000000000000000" charset="-122"/>
                <a:ea typeface="方正粗黑宋简体" panose="02000000000000000000" charset="-122"/>
                <a:cs typeface="方正粗黑宋简体" panose="02000000000000000000" charset="-122"/>
                <a:sym typeface="+mn-ea"/>
              </a:rPr>
              <a:t>520</a:t>
            </a:r>
            <a:r>
              <a:rPr lang="zh-CN" altLang="en-US" sz="2800" dirty="0">
                <a:latin typeface="方正粗黑宋简体" panose="02000000000000000000" charset="-122"/>
                <a:ea typeface="方正粗黑宋简体" panose="02000000000000000000" charset="-122"/>
                <a:cs typeface="方正粗黑宋简体" panose="02000000000000000000" charset="-122"/>
                <a:sym typeface="+mn-ea"/>
              </a:rPr>
              <a:t>课程体系）</a:t>
            </a:r>
            <a:r>
              <a:rPr lang="en-US" altLang="zh-CN" sz="2800" dirty="0">
                <a:latin typeface="方正粗黑宋简体" panose="02000000000000000000" charset="-122"/>
                <a:ea typeface="方正粗黑宋简体" panose="02000000000000000000" charset="-122"/>
                <a:cs typeface="方正粗黑宋简体" panose="02000000000000000000" charset="-122"/>
                <a:sym typeface="+mn-ea"/>
              </a:rPr>
              <a:t>。</a:t>
            </a:r>
            <a:endParaRPr lang="en-US" altLang="zh-CN" sz="2800" dirty="0">
              <a:latin typeface="方正粗黑宋简体" panose="02000000000000000000" charset="-122"/>
              <a:ea typeface="方正粗黑宋简体" panose="02000000000000000000" charset="-122"/>
              <a:cs typeface="方正粗黑宋简体" panose="02000000000000000000" charset="-122"/>
              <a:sym typeface="+mn-ea"/>
            </a:endParaRPr>
          </a:p>
          <a:p>
            <a:pPr>
              <a:lnSpc>
                <a:spcPct val="150000"/>
              </a:lnSpc>
            </a:pPr>
            <a:r>
              <a:rPr lang="en-US" altLang="zh-CN" sz="2800" dirty="0">
                <a:latin typeface="方正粗黑宋简体" panose="02000000000000000000" charset="-122"/>
                <a:ea typeface="方正粗黑宋简体" panose="02000000000000000000" charset="-122"/>
                <a:cs typeface="方正粗黑宋简体" panose="02000000000000000000" charset="-122"/>
                <a:sym typeface="+mn-ea"/>
              </a:rPr>
              <a:t>     其目的是有效地引导幼儿健康成长，形成符合本园发展的教育目标、内容、途径和方法，使教育具有特色，使幼儿园具有特色。</a:t>
            </a:r>
            <a:endParaRPr lang="en-US" altLang="zh-CN" sz="2800" dirty="0">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23466" t="32709" r="60414" b="60257"/>
          <a:stretch>
            <a:fillRect/>
          </a:stretch>
        </p:blipFill>
        <p:spPr>
          <a:xfrm>
            <a:off x="3186491" y="1131117"/>
            <a:ext cx="1898200" cy="1171575"/>
          </a:xfrm>
          <a:prstGeom prst="rect">
            <a:avLst/>
          </a:prstGeom>
        </p:spPr>
      </p:pic>
      <p:pic>
        <p:nvPicPr>
          <p:cNvPr id="78" name="图片 77" descr="校徽"/>
          <p:cNvPicPr>
            <a:picLocks noChangeAspect="1"/>
          </p:cNvPicPr>
          <p:nvPr/>
        </p:nvPicPr>
        <p:blipFill>
          <a:blip r:embed="rId3">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76655" y="4695825"/>
            <a:ext cx="9747250" cy="1753235"/>
          </a:xfrm>
          <a:prstGeom prst="rect">
            <a:avLst/>
          </a:prstGeom>
        </p:spPr>
        <p:txBody>
          <a:bodyPr wrap="square">
            <a:spAutoFit/>
          </a:bodyPr>
          <a:lstStyle/>
          <a:p>
            <a:pPr>
              <a:lnSpc>
                <a:spcPct val="150000"/>
              </a:lnSpc>
            </a:pPr>
            <a:r>
              <a:rPr lang="en-US" altLang="zh-CN" sz="2400">
                <a:latin typeface="方正粗黑宋简体" panose="02000000000000000000" charset="-122"/>
                <a:ea typeface="方正粗黑宋简体" panose="02000000000000000000" charset="-122"/>
                <a:cs typeface="方正粗黑宋简体" panose="02000000000000000000" charset="-122"/>
              </a:rPr>
              <a:t>园本课程开发在实践中具有两个层面的意思:</a:t>
            </a:r>
            <a:endParaRPr lang="en-US" altLang="zh-CN" sz="2400">
              <a:latin typeface="方正粗黑宋简体" panose="02000000000000000000" charset="-122"/>
              <a:ea typeface="方正粗黑宋简体" panose="02000000000000000000" charset="-122"/>
              <a:cs typeface="方正粗黑宋简体" panose="02000000000000000000" charset="-122"/>
            </a:endParaRPr>
          </a:p>
          <a:p>
            <a:pPr>
              <a:lnSpc>
                <a:spcPct val="150000"/>
              </a:lnSpc>
            </a:pPr>
            <a:r>
              <a:rPr lang="en-US" altLang="zh-CN" sz="2400">
                <a:latin typeface="方正粗黑宋简体" panose="02000000000000000000" charset="-122"/>
                <a:ea typeface="方正粗黑宋简体" panose="02000000000000000000" charset="-122"/>
                <a:cs typeface="方正粗黑宋简体" panose="02000000000000000000" charset="-122"/>
              </a:rPr>
              <a:t>一是指“</a:t>
            </a:r>
            <a:r>
              <a:rPr lang="en-US" altLang="zh-CN" sz="2400">
                <a:gradFill>
                  <a:gsLst>
                    <a:gs pos="0">
                      <a:srgbClr val="7B32B2"/>
                    </a:gs>
                    <a:gs pos="100000">
                      <a:srgbClr val="401A5D"/>
                    </a:gs>
                  </a:gsLst>
                  <a:lin scaled="0"/>
                </a:gradFill>
                <a:latin typeface="方正粗黑宋简体" panose="02000000000000000000" charset="-122"/>
                <a:ea typeface="方正粗黑宋简体" panose="02000000000000000000" charset="-122"/>
                <a:cs typeface="方正粗黑宋简体" panose="02000000000000000000" charset="-122"/>
              </a:rPr>
              <a:t>园本课程的开发</a:t>
            </a:r>
            <a:r>
              <a:rPr lang="en-US" altLang="zh-CN" sz="2400">
                <a:latin typeface="方正粗黑宋简体" panose="02000000000000000000" charset="-122"/>
                <a:ea typeface="方正粗黑宋简体" panose="02000000000000000000" charset="-122"/>
                <a:cs typeface="方正粗黑宋简体" panose="02000000000000000000" charset="-122"/>
              </a:rPr>
              <a:t>”                       </a:t>
            </a:r>
            <a:r>
              <a:rPr lang="en-US" altLang="zh-CN" sz="2400">
                <a:latin typeface="方正粗黑宋简体" panose="02000000000000000000" charset="-122"/>
                <a:ea typeface="方正粗黑宋简体" panose="02000000000000000000" charset="-122"/>
                <a:cs typeface="方正粗黑宋简体" panose="02000000000000000000" charset="-122"/>
                <a:sym typeface="+mn-ea"/>
              </a:rPr>
              <a:t>创造性</a:t>
            </a:r>
            <a:endParaRPr lang="en-US" altLang="zh-CN" sz="2400">
              <a:latin typeface="方正粗黑宋简体" panose="02000000000000000000" charset="-122"/>
              <a:ea typeface="方正粗黑宋简体" panose="02000000000000000000" charset="-122"/>
              <a:cs typeface="方正粗黑宋简体" panose="02000000000000000000" charset="-122"/>
            </a:endParaRPr>
          </a:p>
          <a:p>
            <a:pPr>
              <a:lnSpc>
                <a:spcPct val="150000"/>
              </a:lnSpc>
            </a:pPr>
            <a:r>
              <a:rPr lang="en-US" altLang="zh-CN" sz="2400">
                <a:latin typeface="方正粗黑宋简体" panose="02000000000000000000" charset="-122"/>
                <a:ea typeface="方正粗黑宋简体" panose="02000000000000000000" charset="-122"/>
                <a:cs typeface="方正粗黑宋简体" panose="02000000000000000000" charset="-122"/>
              </a:rPr>
              <a:t>二是指“</a:t>
            </a:r>
            <a:r>
              <a:rPr lang="en-US" altLang="zh-CN" sz="2400">
                <a:gradFill>
                  <a:gsLst>
                    <a:gs pos="0">
                      <a:srgbClr val="7B32B2"/>
                    </a:gs>
                    <a:gs pos="100000">
                      <a:srgbClr val="401A5D"/>
                    </a:gs>
                  </a:gsLst>
                  <a:lin scaled="0"/>
                </a:gradFill>
                <a:latin typeface="方正粗黑宋简体" panose="02000000000000000000" charset="-122"/>
                <a:ea typeface="方正粗黑宋简体" panose="02000000000000000000" charset="-122"/>
                <a:cs typeface="方正粗黑宋简体" panose="02000000000000000000" charset="-122"/>
              </a:rPr>
              <a:t>课程的园本化”</a:t>
            </a:r>
            <a:r>
              <a:rPr lang="en-US" altLang="zh-CN" sz="2400">
                <a:latin typeface="方正粗黑宋简体" panose="02000000000000000000" charset="-122"/>
                <a:ea typeface="方正粗黑宋简体" panose="02000000000000000000" charset="-122"/>
                <a:cs typeface="方正粗黑宋简体" panose="02000000000000000000" charset="-122"/>
              </a:rPr>
              <a:t>                  </a:t>
            </a:r>
            <a:r>
              <a:rPr lang="en-US" altLang="zh-CN" sz="2400">
                <a:latin typeface="方正粗黑宋简体" panose="02000000000000000000" charset="-122"/>
                <a:ea typeface="方正粗黑宋简体" panose="02000000000000000000" charset="-122"/>
                <a:cs typeface="方正粗黑宋简体" panose="02000000000000000000" charset="-122"/>
                <a:sym typeface="+mn-ea"/>
              </a:rPr>
              <a:t>创编性</a:t>
            </a:r>
            <a:endParaRPr lang="en-US" altLang="zh-CN" sz="2400">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7" name="椭圆 6"/>
          <p:cNvSpPr/>
          <p:nvPr/>
        </p:nvSpPr>
        <p:spPr>
          <a:xfrm>
            <a:off x="920619" y="2510673"/>
            <a:ext cx="253218" cy="253218"/>
          </a:xfrm>
          <a:prstGeom prst="ellipse">
            <a:avLst/>
          </a:prstGeom>
          <a:solidFill>
            <a:srgbClr val="E7F2E2"/>
          </a:solidFill>
          <a:ln>
            <a:solidFill>
              <a:srgbClr val="E7F2E2"/>
            </a:solidFill>
          </a:ln>
          <a:effectLst>
            <a:outerShdw blurRad="508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23159" y="3687682"/>
            <a:ext cx="253218" cy="253218"/>
          </a:xfrm>
          <a:prstGeom prst="ellipse">
            <a:avLst/>
          </a:prstGeom>
          <a:solidFill>
            <a:srgbClr val="E7F2E2"/>
          </a:solidFill>
          <a:ln>
            <a:solidFill>
              <a:srgbClr val="E7F2E2"/>
            </a:solidFill>
          </a:ln>
          <a:effectLst>
            <a:outerShdw blurRad="508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20750" y="1558925"/>
            <a:ext cx="6541135" cy="521970"/>
          </a:xfrm>
          <a:prstGeom prst="rect">
            <a:avLst/>
          </a:prstGeom>
          <a:noFill/>
        </p:spPr>
        <p:txBody>
          <a:bodyPr wrap="square" rtlCol="0">
            <a:spAutoFit/>
          </a:bodyPr>
          <a:lstStyle/>
          <a:p>
            <a:r>
              <a:rPr lang="en-US" altLang="zh-CN" sz="2800">
                <a:latin typeface="方正粗黑宋简体" panose="02000000000000000000" charset="-122"/>
                <a:ea typeface="方正粗黑宋简体" panose="02000000000000000000" charset="-122"/>
                <a:cs typeface="方正粗黑宋简体" panose="02000000000000000000" charset="-122"/>
                <a:sym typeface="+mn-ea"/>
              </a:rPr>
              <a:t>园本课程开发有</a:t>
            </a:r>
            <a:r>
              <a:rPr lang="en-US" altLang="zh-CN" sz="280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广义和狭义</a:t>
            </a:r>
            <a:r>
              <a:rPr lang="en-US" altLang="zh-CN" sz="2800">
                <a:latin typeface="方正粗黑宋简体" panose="02000000000000000000" charset="-122"/>
                <a:ea typeface="方正粗黑宋简体" panose="02000000000000000000" charset="-122"/>
                <a:cs typeface="方正粗黑宋简体" panose="02000000000000000000" charset="-122"/>
                <a:sym typeface="+mn-ea"/>
              </a:rPr>
              <a:t>两种解释</a:t>
            </a:r>
            <a:r>
              <a:rPr lang="zh-CN" altLang="en-US" sz="2800">
                <a:latin typeface="方正粗黑宋简体" panose="02000000000000000000" charset="-122"/>
                <a:ea typeface="方正粗黑宋简体" panose="02000000000000000000" charset="-122"/>
                <a:cs typeface="方正粗黑宋简体" panose="02000000000000000000" charset="-122"/>
                <a:sym typeface="+mn-ea"/>
              </a:rPr>
              <a:t>：</a:t>
            </a:r>
            <a:endParaRPr lang="zh-CN" altLang="en-US" sz="2800">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12" name="文本框 11"/>
          <p:cNvSpPr txBox="1"/>
          <p:nvPr/>
        </p:nvSpPr>
        <p:spPr>
          <a:xfrm>
            <a:off x="1394460" y="2222500"/>
            <a:ext cx="10427335" cy="1200329"/>
          </a:xfrm>
          <a:prstGeom prst="rect">
            <a:avLst/>
          </a:prstGeom>
          <a:noFill/>
        </p:spPr>
        <p:txBody>
          <a:bodyPr wrap="square" rtlCol="0">
            <a:spAutoFit/>
          </a:bodyPr>
          <a:lstStyle/>
          <a:p>
            <a:pPr>
              <a:lnSpc>
                <a:spcPct val="150000"/>
              </a:lnSpc>
            </a:pPr>
            <a:r>
              <a:rPr lang="en-US" altLang="zh-CN" sz="2400" dirty="0">
                <a:latin typeface="方正粗黑宋简体" panose="02000000000000000000" charset="-122"/>
                <a:ea typeface="方正粗黑宋简体" panose="02000000000000000000" charset="-122"/>
                <a:cs typeface="方正粗黑宋简体" panose="02000000000000000000" charset="-122"/>
                <a:sym typeface="+mn-ea"/>
              </a:rPr>
              <a:t>广义</a:t>
            </a:r>
            <a:r>
              <a:rPr lang="zh-CN" altLang="en-US" sz="2400" dirty="0">
                <a:latin typeface="方正粗黑宋简体" panose="02000000000000000000" charset="-122"/>
                <a:ea typeface="方正粗黑宋简体" panose="02000000000000000000" charset="-122"/>
                <a:cs typeface="方正粗黑宋简体" panose="02000000000000000000" charset="-122"/>
                <a:sym typeface="+mn-ea"/>
              </a:rPr>
              <a:t>：</a:t>
            </a:r>
            <a:r>
              <a:rPr lang="en-US" altLang="zh-CN" sz="2400" dirty="0">
                <a:latin typeface="方正粗黑宋简体" panose="02000000000000000000" charset="-122"/>
                <a:ea typeface="方正粗黑宋简体" panose="02000000000000000000" charset="-122"/>
                <a:cs typeface="方正粗黑宋简体" panose="02000000000000000000" charset="-122"/>
                <a:sym typeface="+mn-ea"/>
              </a:rPr>
              <a:t>幼儿园课程开发指的是幼儿园及教师对现有课程的处理及决策</a:t>
            </a:r>
            <a:r>
              <a:rPr lang="en-US" altLang="zh-CN" sz="2400" dirty="0" smtClean="0">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400" dirty="0" smtClean="0">
                <a:latin typeface="方正粗黑宋简体" panose="02000000000000000000" charset="-122"/>
                <a:ea typeface="方正粗黑宋简体" panose="02000000000000000000" charset="-122"/>
                <a:cs typeface="方正粗黑宋简体" panose="02000000000000000000" charset="-122"/>
                <a:sym typeface="+mn-ea"/>
              </a:rPr>
              <a:t>（即课程园本化）</a:t>
            </a:r>
            <a:r>
              <a:rPr lang="en-US" altLang="zh-CN" sz="2400" dirty="0" smtClean="0">
                <a:latin typeface="方正粗黑宋简体" panose="02000000000000000000" charset="-122"/>
                <a:ea typeface="方正粗黑宋简体" panose="02000000000000000000" charset="-122"/>
                <a:cs typeface="方正粗黑宋简体" panose="02000000000000000000" charset="-122"/>
                <a:sym typeface="+mn-ea"/>
              </a:rPr>
              <a:t>这种行为在日常中比较常见</a:t>
            </a:r>
            <a:r>
              <a:rPr lang="en-US" altLang="zh-CN" sz="2400" dirty="0">
                <a:latin typeface="方正粗黑宋简体" panose="02000000000000000000" charset="-122"/>
                <a:ea typeface="方正粗黑宋简体" panose="02000000000000000000" charset="-122"/>
                <a:cs typeface="方正粗黑宋简体" panose="02000000000000000000" charset="-122"/>
                <a:sym typeface="+mn-ea"/>
              </a:rPr>
              <a:t>。</a:t>
            </a:r>
            <a:endParaRPr lang="en-US" altLang="zh-CN" sz="2400" dirty="0">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13" name="文本框 12"/>
          <p:cNvSpPr txBox="1"/>
          <p:nvPr/>
        </p:nvSpPr>
        <p:spPr>
          <a:xfrm>
            <a:off x="1522095" y="3598545"/>
            <a:ext cx="10427335" cy="1198880"/>
          </a:xfrm>
          <a:prstGeom prst="rect">
            <a:avLst/>
          </a:prstGeom>
          <a:noFill/>
        </p:spPr>
        <p:txBody>
          <a:bodyPr wrap="square" rtlCol="0">
            <a:spAutoFit/>
          </a:bodyPr>
          <a:lstStyle/>
          <a:p>
            <a:pPr>
              <a:lnSpc>
                <a:spcPct val="150000"/>
              </a:lnSpc>
            </a:pPr>
            <a:r>
              <a:rPr lang="en-US" altLang="zh-CN" sz="2400">
                <a:latin typeface="方正粗黑宋简体" panose="02000000000000000000" charset="-122"/>
                <a:ea typeface="方正粗黑宋简体" panose="02000000000000000000" charset="-122"/>
                <a:cs typeface="方正粗黑宋简体" panose="02000000000000000000" charset="-122"/>
                <a:sym typeface="+mn-ea"/>
              </a:rPr>
              <a:t>狭义</a:t>
            </a:r>
            <a:r>
              <a:rPr lang="zh-CN" altLang="en-US" sz="2400">
                <a:latin typeface="方正粗黑宋简体" panose="02000000000000000000" charset="-122"/>
                <a:ea typeface="方正粗黑宋简体" panose="02000000000000000000" charset="-122"/>
                <a:cs typeface="方正粗黑宋简体" panose="02000000000000000000" charset="-122"/>
                <a:sym typeface="+mn-ea"/>
              </a:rPr>
              <a:t>：</a:t>
            </a:r>
            <a:r>
              <a:rPr lang="en-US" altLang="zh-CN" sz="2400">
                <a:latin typeface="方正粗黑宋简体" panose="02000000000000000000" charset="-122"/>
                <a:ea typeface="方正粗黑宋简体" panose="02000000000000000000" charset="-122"/>
                <a:cs typeface="方正粗黑宋简体" panose="02000000000000000000" charset="-122"/>
                <a:sym typeface="+mn-ea"/>
              </a:rPr>
              <a:t>幼儿园课程开发则是指在课程专家的指导下各方共同参与课程的决策过程。</a:t>
            </a:r>
            <a:endParaRPr lang="en-US" altLang="zh-CN" sz="2400">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18" name="右箭头 17"/>
          <p:cNvSpPr/>
          <p:nvPr/>
        </p:nvSpPr>
        <p:spPr>
          <a:xfrm>
            <a:off x="5577840" y="5351780"/>
            <a:ext cx="944880" cy="441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60885" t="33178" r="24062" b="57760"/>
          <a:stretch>
            <a:fillRect/>
          </a:stretch>
        </p:blipFill>
        <p:spPr>
          <a:xfrm flipH="1">
            <a:off x="0" y="1292860"/>
            <a:ext cx="1176655" cy="1002030"/>
          </a:xfrm>
          <a:prstGeom prst="rect">
            <a:avLst/>
          </a:prstGeom>
        </p:spPr>
      </p:pic>
      <p:sp>
        <p:nvSpPr>
          <p:cNvPr id="5" name="右箭头 4"/>
          <p:cNvSpPr/>
          <p:nvPr/>
        </p:nvSpPr>
        <p:spPr>
          <a:xfrm>
            <a:off x="4822190" y="5935345"/>
            <a:ext cx="944880" cy="441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t="17965" b="67145"/>
          <a:stretch>
            <a:fillRect/>
          </a:stretch>
        </p:blipFill>
        <p:spPr>
          <a:xfrm>
            <a:off x="385894" y="0"/>
            <a:ext cx="2717301" cy="1454558"/>
          </a:xfrm>
          <a:prstGeom prst="rect">
            <a:avLst/>
          </a:prstGeom>
        </p:spPr>
      </p:pic>
      <p:sp>
        <p:nvSpPr>
          <p:cNvPr id="16" name="矩形 15"/>
          <p:cNvSpPr/>
          <p:nvPr/>
        </p:nvSpPr>
        <p:spPr>
          <a:xfrm>
            <a:off x="2734811" y="320506"/>
            <a:ext cx="7677896" cy="1015663"/>
          </a:xfrm>
          <a:prstGeom prst="rect">
            <a:avLst/>
          </a:prstGeom>
        </p:spPr>
        <p:txBody>
          <a:bodyPr wrap="square">
            <a:spAutoFit/>
          </a:bodyPr>
          <a:lstStyle/>
          <a:p>
            <a:pPr>
              <a:lnSpc>
                <a:spcPct val="150000"/>
              </a:lnSpc>
            </a:pPr>
            <a:r>
              <a:rPr lang="zh-CN" altLang="zh-CN" sz="4000" dirty="0">
                <a:latin typeface="方正粗黑宋简体" panose="02000000000000000000" charset="-122"/>
                <a:ea typeface="方正粗黑宋简体" panose="02000000000000000000" charset="-122"/>
              </a:rPr>
              <a:t>什么是园本课程和园本课程开发</a:t>
            </a:r>
            <a:endParaRPr lang="zh-CN" altLang="zh-CN" sz="4000" dirty="0">
              <a:latin typeface="方正粗黑宋简体" panose="02000000000000000000" charset="-122"/>
              <a:ea typeface="方正粗黑宋简体" panose="02000000000000000000" charset="-122"/>
            </a:endParaRPr>
          </a:p>
        </p:txBody>
      </p:sp>
      <p:pic>
        <p:nvPicPr>
          <p:cNvPr id="78" name="图片 77" descr="校徽"/>
          <p:cNvPicPr>
            <a:picLocks noChangeAspect="1"/>
          </p:cNvPicPr>
          <p:nvPr/>
        </p:nvPicPr>
        <p:blipFill>
          <a:blip r:embed="rId3">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1+#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9" grpId="0" bldLvl="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88695" y="303116"/>
            <a:ext cx="5525088" cy="932819"/>
          </a:xfrm>
          <a:prstGeom prst="rect">
            <a:avLst/>
          </a:prstGeom>
        </p:spPr>
        <p:txBody>
          <a:bodyPr wrap="square">
            <a:spAutoFit/>
          </a:bodyPr>
          <a:lstStyle/>
          <a:p>
            <a:pPr>
              <a:lnSpc>
                <a:spcPct val="150000"/>
              </a:lnSpc>
            </a:pPr>
            <a:r>
              <a:rPr lang="zh-CN" altLang="zh-CN" sz="4000" dirty="0">
                <a:latin typeface="方正粗黑宋简体" panose="02000000000000000000" charset="-122"/>
                <a:ea typeface="方正粗黑宋简体" panose="02000000000000000000" charset="-122"/>
              </a:rPr>
              <a:t>园本课</a:t>
            </a:r>
            <a:r>
              <a:rPr lang="zh-CN" altLang="zh-CN" sz="4000" dirty="0" smtClean="0">
                <a:latin typeface="方正粗黑宋简体" panose="02000000000000000000" charset="-122"/>
                <a:ea typeface="方正粗黑宋简体" panose="02000000000000000000" charset="-122"/>
              </a:rPr>
              <a:t>程的特</a:t>
            </a:r>
            <a:r>
              <a:rPr lang="zh-CN" altLang="en-US" sz="4000" dirty="0" smtClean="0">
                <a:latin typeface="方正粗黑宋简体" panose="02000000000000000000" charset="-122"/>
                <a:ea typeface="方正粗黑宋简体" panose="02000000000000000000" charset="-122"/>
              </a:rPr>
              <a:t>点及功能</a:t>
            </a:r>
            <a:endParaRPr lang="zh-CN" altLang="zh-CN" sz="4000" dirty="0">
              <a:latin typeface="方正粗黑宋简体" panose="02000000000000000000" charset="-122"/>
              <a:ea typeface="方正粗黑宋简体" panose="02000000000000000000"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rcRect t="32855" b="35336"/>
          <a:stretch>
            <a:fillRect/>
          </a:stretch>
        </p:blipFill>
        <p:spPr>
          <a:xfrm>
            <a:off x="1713684" y="-1469215"/>
            <a:ext cx="2569487" cy="2938430"/>
          </a:xfrm>
          <a:prstGeom prst="rect">
            <a:avLst/>
          </a:prstGeom>
        </p:spPr>
      </p:pic>
      <p:sp>
        <p:nvSpPr>
          <p:cNvPr id="11" name="TextBox 10"/>
          <p:cNvSpPr txBox="1"/>
          <p:nvPr/>
        </p:nvSpPr>
        <p:spPr>
          <a:xfrm>
            <a:off x="469783" y="2114026"/>
            <a:ext cx="11123802" cy="4196020"/>
          </a:xfrm>
          <a:prstGeom prst="rect">
            <a:avLst/>
          </a:prstGeom>
          <a:noFill/>
        </p:spPr>
        <p:txBody>
          <a:bodyPr wrap="square" rtlCol="0">
            <a:spAutoFit/>
          </a:bodyPr>
          <a:lstStyle/>
          <a:p>
            <a:pPr>
              <a:lnSpc>
                <a:spcPts val="4000"/>
              </a:lnSpc>
            </a:pPr>
            <a:r>
              <a:rPr lang="en-US" altLang="zh-CN" sz="2400" dirty="0" smtClean="0">
                <a:latin typeface="方正粗黑宋简体" panose="02000000000000000000" charset="-122"/>
                <a:ea typeface="方正粗黑宋简体" panose="02000000000000000000" charset="-122"/>
              </a:rPr>
              <a:t>1.</a:t>
            </a:r>
            <a:r>
              <a:rPr lang="zh-CN" altLang="en-US" sz="2400" dirty="0" smtClean="0">
                <a:latin typeface="方正粗黑宋简体" panose="02000000000000000000" charset="-122"/>
                <a:ea typeface="方正粗黑宋简体" panose="02000000000000000000" charset="-122"/>
              </a:rPr>
              <a:t>在课程特性方面，园本课程具有</a:t>
            </a:r>
            <a:r>
              <a:rPr lang="zh-CN" altLang="en-US" sz="2400" dirty="0" smtClean="0">
                <a:solidFill>
                  <a:srgbClr val="00B0F0"/>
                </a:solidFill>
                <a:latin typeface="方正粗黑宋简体" panose="02000000000000000000" charset="-122"/>
                <a:ea typeface="方正粗黑宋简体" panose="02000000000000000000" charset="-122"/>
              </a:rPr>
              <a:t>特色</a:t>
            </a:r>
            <a:r>
              <a:rPr lang="zh-CN" altLang="en-US" sz="2400" dirty="0" smtClean="0">
                <a:solidFill>
                  <a:srgbClr val="00B0F0"/>
                </a:solidFill>
                <a:latin typeface="方正粗黑宋简体" panose="02000000000000000000" charset="-122"/>
                <a:ea typeface="方正粗黑宋简体" panose="02000000000000000000" charset="-122"/>
              </a:rPr>
              <a:t>性</a:t>
            </a:r>
            <a:br>
              <a:rPr lang="zh-CN" altLang="en-US" sz="2400" dirty="0" smtClean="0">
                <a:latin typeface="方正粗黑宋简体" panose="02000000000000000000" charset="-122"/>
                <a:ea typeface="方正粗黑宋简体" panose="02000000000000000000" charset="-122"/>
              </a:rPr>
            </a:br>
            <a:r>
              <a:rPr lang="zh-CN" altLang="en-US" sz="2400" dirty="0" smtClean="0">
                <a:latin typeface="方正粗黑宋简体" panose="02000000000000000000" charset="-122"/>
                <a:ea typeface="方正粗黑宋简体" panose="02000000000000000000" charset="-122"/>
              </a:rPr>
              <a:t>    园</a:t>
            </a:r>
            <a:r>
              <a:rPr lang="zh-CN" altLang="en-US" sz="2400" dirty="0" smtClean="0">
                <a:latin typeface="方正粗黑宋简体" panose="02000000000000000000" charset="-122"/>
                <a:ea typeface="方正粗黑宋简体" panose="02000000000000000000" charset="-122"/>
              </a:rPr>
              <a:t>本课程虽然不能等同于幼儿园特色或办园特色，但应该体现一</a:t>
            </a:r>
            <a:r>
              <a:rPr lang="en-US" altLang="zh-CN" sz="2400" dirty="0" smtClean="0">
                <a:latin typeface="方正粗黑宋简体" panose="02000000000000000000" charset="-122"/>
                <a:ea typeface="方正粗黑宋简体" panose="02000000000000000000" charset="-122"/>
              </a:rPr>
              <a:t>-</a:t>
            </a:r>
            <a:r>
              <a:rPr lang="zh-CN" altLang="en-US" sz="2400" dirty="0" smtClean="0">
                <a:latin typeface="方正粗黑宋简体" panose="02000000000000000000" charset="-122"/>
                <a:ea typeface="方正粗黑宋简体" panose="02000000000000000000" charset="-122"/>
              </a:rPr>
              <a:t>定的特色性</a:t>
            </a:r>
            <a:r>
              <a:rPr lang="zh-CN" altLang="en-US" sz="2400" dirty="0" smtClean="0">
                <a:latin typeface="方正粗黑宋简体" panose="02000000000000000000" charset="-122"/>
                <a:ea typeface="方正粗黑宋简体" panose="02000000000000000000" charset="-122"/>
              </a:rPr>
              <a:t>。</a:t>
            </a:r>
            <a:endParaRPr lang="en-US" altLang="zh-CN" sz="2400" dirty="0" smtClean="0">
              <a:latin typeface="方正粗黑宋简体" panose="02000000000000000000" charset="-122"/>
              <a:ea typeface="方正粗黑宋简体" panose="02000000000000000000" charset="-122"/>
            </a:endParaRPr>
          </a:p>
          <a:p>
            <a:pPr>
              <a:lnSpc>
                <a:spcPts val="4000"/>
              </a:lnSpc>
            </a:pPr>
            <a:br>
              <a:rPr lang="zh-CN" altLang="en-US" sz="2400" dirty="0" smtClean="0">
                <a:latin typeface="方正粗黑宋简体" panose="02000000000000000000" charset="-122"/>
                <a:ea typeface="方正粗黑宋简体" panose="02000000000000000000" charset="-122"/>
              </a:rPr>
            </a:br>
            <a:r>
              <a:rPr lang="en-US" altLang="zh-CN" sz="2400" dirty="0" smtClean="0">
                <a:latin typeface="方正粗黑宋简体" panose="02000000000000000000" charset="-122"/>
                <a:ea typeface="方正粗黑宋简体" panose="02000000000000000000" charset="-122"/>
              </a:rPr>
              <a:t>2.</a:t>
            </a:r>
            <a:r>
              <a:rPr lang="zh-CN" altLang="en-US" sz="2400" dirty="0" smtClean="0">
                <a:latin typeface="方正粗黑宋简体" panose="02000000000000000000" charset="-122"/>
                <a:ea typeface="方正粗黑宋简体" panose="02000000000000000000" charset="-122"/>
              </a:rPr>
              <a:t>在课程权力方面，园本课程具有</a:t>
            </a:r>
            <a:r>
              <a:rPr lang="zh-CN" altLang="en-US" sz="2400" dirty="0" smtClean="0">
                <a:solidFill>
                  <a:srgbClr val="00B0F0"/>
                </a:solidFill>
                <a:latin typeface="方正粗黑宋简体" panose="02000000000000000000" charset="-122"/>
                <a:ea typeface="方正粗黑宋简体" panose="02000000000000000000" charset="-122"/>
              </a:rPr>
              <a:t>自主</a:t>
            </a:r>
            <a:r>
              <a:rPr lang="zh-CN" altLang="en-US" sz="2400" dirty="0" smtClean="0">
                <a:solidFill>
                  <a:srgbClr val="00B0F0"/>
                </a:solidFill>
                <a:latin typeface="方正粗黑宋简体" panose="02000000000000000000" charset="-122"/>
                <a:ea typeface="方正粗黑宋简体" panose="02000000000000000000" charset="-122"/>
              </a:rPr>
              <a:t>性</a:t>
            </a:r>
            <a:br>
              <a:rPr lang="zh-CN" altLang="en-US" sz="2400" dirty="0" smtClean="0">
                <a:latin typeface="方正粗黑宋简体" panose="02000000000000000000" charset="-122"/>
                <a:ea typeface="方正粗黑宋简体" panose="02000000000000000000" charset="-122"/>
              </a:rPr>
            </a:br>
            <a:r>
              <a:rPr lang="zh-CN" altLang="en-US" sz="2400" dirty="0" smtClean="0">
                <a:latin typeface="方正粗黑宋简体" panose="02000000000000000000" charset="-122"/>
                <a:ea typeface="方正粗黑宋简体" panose="02000000000000000000" charset="-122"/>
              </a:rPr>
              <a:t>    园</a:t>
            </a:r>
            <a:r>
              <a:rPr lang="zh-CN" altLang="en-US" sz="2400" dirty="0" smtClean="0">
                <a:latin typeface="方正粗黑宋简体" panose="02000000000000000000" charset="-122"/>
                <a:ea typeface="方正粗黑宋简体" panose="02000000000000000000" charset="-122"/>
              </a:rPr>
              <a:t>本课程是课程权力重新分配的产物，其前提是课程权力下放给幼儿园，使个体幼儿园拥有课程开发的权力。园本课程在实施时</a:t>
            </a:r>
            <a:r>
              <a:rPr lang="en-US" altLang="zh-CN" sz="2400" dirty="0" smtClean="0">
                <a:latin typeface="方正粗黑宋简体" panose="02000000000000000000" charset="-122"/>
                <a:ea typeface="方正粗黑宋简体" panose="02000000000000000000" charset="-122"/>
              </a:rPr>
              <a:t>,</a:t>
            </a:r>
            <a:r>
              <a:rPr lang="zh-CN" altLang="en-US" sz="2400" dirty="0" smtClean="0">
                <a:latin typeface="方正粗黑宋简体" panose="02000000000000000000" charset="-122"/>
                <a:ea typeface="方正粗黑宋简体" panose="02000000000000000000" charset="-122"/>
              </a:rPr>
              <a:t>包含了课程选择、课程改编、课程整合、课程补充、课程拓展和课程新编等活动，其中无一不体现幼儿园本身的主体性</a:t>
            </a:r>
            <a:r>
              <a:rPr lang="zh-CN" altLang="en-US" sz="2400" dirty="0" smtClean="0">
                <a:latin typeface="方正粗黑宋简体" panose="02000000000000000000" charset="-122"/>
                <a:ea typeface="方正粗黑宋简体" panose="02000000000000000000" charset="-122"/>
              </a:rPr>
              <a:t>。 </a:t>
            </a:r>
            <a:endParaRPr lang="zh-CN" altLang="en-US" sz="2400" dirty="0">
              <a:latin typeface="方正粗黑宋简体" panose="02000000000000000000" charset="-122"/>
              <a:ea typeface="方正粗黑宋简体" panose="02000000000000000000" charset="-122"/>
            </a:endParaRPr>
          </a:p>
        </p:txBody>
      </p:sp>
      <p:sp>
        <p:nvSpPr>
          <p:cNvPr id="12" name="TextBox 11"/>
          <p:cNvSpPr txBox="1"/>
          <p:nvPr/>
        </p:nvSpPr>
        <p:spPr>
          <a:xfrm>
            <a:off x="469782" y="1417739"/>
            <a:ext cx="2038525" cy="584775"/>
          </a:xfrm>
          <a:prstGeom prst="rect">
            <a:avLst/>
          </a:prstGeom>
          <a:noFill/>
        </p:spPr>
        <p:txBody>
          <a:bodyPr wrap="square" rtlCol="0">
            <a:spAutoFit/>
          </a:bodyPr>
          <a:lstStyle/>
          <a:p>
            <a:r>
              <a:rPr lang="zh-CN" altLang="en-US" sz="3200" dirty="0" smtClean="0">
                <a:solidFill>
                  <a:srgbClr val="7030A0"/>
                </a:solidFill>
                <a:latin typeface="方正粗黑宋简体" panose="02000000000000000000" charset="-122"/>
                <a:ea typeface="方正粗黑宋简体" panose="02000000000000000000" charset="-122"/>
              </a:rPr>
              <a:t>  特    点：</a:t>
            </a:r>
            <a:endParaRPr lang="zh-CN" altLang="en-US" sz="3200" dirty="0">
              <a:solidFill>
                <a:srgbClr val="7030A0"/>
              </a:solidFill>
              <a:latin typeface="方正粗黑宋简体" panose="02000000000000000000" charset="-122"/>
              <a:ea typeface="方正粗黑宋简体" panose="02000000000000000000" charset="-122"/>
            </a:endParaRPr>
          </a:p>
        </p:txBody>
      </p:sp>
      <p:pic>
        <p:nvPicPr>
          <p:cNvPr id="78" name="图片 77" descr="校徽"/>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533312" y="303116"/>
            <a:ext cx="5709646" cy="923330"/>
          </a:xfrm>
          <a:prstGeom prst="rect">
            <a:avLst/>
          </a:prstGeom>
        </p:spPr>
        <p:txBody>
          <a:bodyPr wrap="square">
            <a:spAutoFit/>
          </a:bodyPr>
          <a:lstStyle/>
          <a:p>
            <a:pPr>
              <a:lnSpc>
                <a:spcPct val="150000"/>
              </a:lnSpc>
            </a:pPr>
            <a:r>
              <a:rPr lang="zh-CN" altLang="zh-CN" sz="3600" dirty="0">
                <a:latin typeface="方正粗黑宋简体" panose="02000000000000000000" charset="-122"/>
                <a:ea typeface="方正粗黑宋简体" panose="02000000000000000000" charset="-122"/>
              </a:rPr>
              <a:t>园本课</a:t>
            </a:r>
            <a:r>
              <a:rPr lang="zh-CN" altLang="zh-CN" sz="3600" dirty="0" smtClean="0">
                <a:latin typeface="方正粗黑宋简体" panose="02000000000000000000" charset="-122"/>
                <a:ea typeface="方正粗黑宋简体" panose="02000000000000000000" charset="-122"/>
              </a:rPr>
              <a:t>程的特</a:t>
            </a:r>
            <a:r>
              <a:rPr lang="zh-CN" altLang="en-US" sz="3600" dirty="0" smtClean="0">
                <a:latin typeface="方正粗黑宋简体" panose="02000000000000000000" charset="-122"/>
                <a:ea typeface="方正粗黑宋简体" panose="02000000000000000000" charset="-122"/>
              </a:rPr>
              <a:t>点</a:t>
            </a:r>
            <a:r>
              <a:rPr lang="zh-CN" altLang="en-US" sz="3600" dirty="0" smtClean="0">
                <a:latin typeface="方正粗黑宋简体" panose="02000000000000000000" charset="-122"/>
                <a:ea typeface="方正粗黑宋简体" panose="02000000000000000000" charset="-122"/>
              </a:rPr>
              <a:t>及功能</a:t>
            </a:r>
            <a:endParaRPr lang="zh-CN" altLang="zh-CN" sz="3600" dirty="0">
              <a:latin typeface="方正粗黑宋简体" panose="02000000000000000000" charset="-122"/>
              <a:ea typeface="方正粗黑宋简体" panose="02000000000000000000"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rcRect t="32855" b="35336"/>
          <a:stretch>
            <a:fillRect/>
          </a:stretch>
        </p:blipFill>
        <p:spPr>
          <a:xfrm>
            <a:off x="2124743" y="-1469215"/>
            <a:ext cx="2569487" cy="2938430"/>
          </a:xfrm>
          <a:prstGeom prst="rect">
            <a:avLst/>
          </a:prstGeom>
        </p:spPr>
      </p:pic>
      <p:sp>
        <p:nvSpPr>
          <p:cNvPr id="11" name="TextBox 10"/>
          <p:cNvSpPr txBox="1"/>
          <p:nvPr/>
        </p:nvSpPr>
        <p:spPr>
          <a:xfrm>
            <a:off x="478172" y="1451295"/>
            <a:ext cx="11123802" cy="5221942"/>
          </a:xfrm>
          <a:prstGeom prst="rect">
            <a:avLst/>
          </a:prstGeom>
          <a:noFill/>
        </p:spPr>
        <p:txBody>
          <a:bodyPr wrap="square" rtlCol="0">
            <a:spAutoFit/>
          </a:bodyPr>
          <a:lstStyle/>
          <a:p>
            <a:pPr>
              <a:lnSpc>
                <a:spcPts val="4000"/>
              </a:lnSpc>
            </a:pPr>
            <a:r>
              <a:rPr lang="en-US" altLang="zh-CN" sz="2400" dirty="0" smtClean="0">
                <a:latin typeface="方正粗黑宋简体" panose="02000000000000000000" charset="-122"/>
                <a:ea typeface="方正粗黑宋简体" panose="02000000000000000000" charset="-122"/>
              </a:rPr>
              <a:t>3</a:t>
            </a:r>
            <a:r>
              <a:rPr lang="en-US" altLang="zh-CN" sz="2400" dirty="0" smtClean="0">
                <a:latin typeface="方正粗黑宋简体" panose="02000000000000000000" charset="-122"/>
                <a:ea typeface="方正粗黑宋简体" panose="02000000000000000000" charset="-122"/>
              </a:rPr>
              <a:t>.</a:t>
            </a:r>
            <a:r>
              <a:rPr lang="zh-CN" altLang="en-US" sz="2400" dirty="0" smtClean="0">
                <a:latin typeface="方正粗黑宋简体" panose="02000000000000000000" charset="-122"/>
                <a:ea typeface="方正粗黑宋简体" panose="02000000000000000000" charset="-122"/>
              </a:rPr>
              <a:t>在课程民主性方面，园本课程具有民主</a:t>
            </a:r>
            <a:r>
              <a:rPr lang="zh-CN" altLang="en-US" sz="2400" dirty="0" smtClean="0">
                <a:solidFill>
                  <a:srgbClr val="00B0F0"/>
                </a:solidFill>
                <a:latin typeface="方正粗黑宋简体" panose="02000000000000000000" charset="-122"/>
                <a:ea typeface="方正粗黑宋简体" panose="02000000000000000000" charset="-122"/>
              </a:rPr>
              <a:t>参与性与开放性</a:t>
            </a:r>
            <a:r>
              <a:rPr lang="zh-CN" altLang="en-US" sz="2400" dirty="0" smtClean="0">
                <a:latin typeface="方正粗黑宋简体" panose="02000000000000000000" charset="-122"/>
                <a:ea typeface="方正粗黑宋简体" panose="02000000000000000000" charset="-122"/>
              </a:rPr>
              <a:t>的特</a:t>
            </a:r>
            <a:r>
              <a:rPr lang="zh-CN" altLang="en-US" sz="2400" dirty="0" smtClean="0">
                <a:latin typeface="方正粗黑宋简体" panose="02000000000000000000" charset="-122"/>
                <a:ea typeface="方正粗黑宋简体" panose="02000000000000000000" charset="-122"/>
              </a:rPr>
              <a:t>点</a:t>
            </a:r>
            <a:endParaRPr lang="en-US" altLang="zh-CN" sz="2400" dirty="0" smtClean="0">
              <a:latin typeface="方正粗黑宋简体" panose="02000000000000000000" charset="-122"/>
              <a:ea typeface="方正粗黑宋简体" panose="02000000000000000000" charset="-122"/>
            </a:endParaRPr>
          </a:p>
          <a:p>
            <a:pPr indent="457200">
              <a:lnSpc>
                <a:spcPts val="4000"/>
              </a:lnSpc>
            </a:pPr>
            <a:r>
              <a:rPr lang="zh-CN" altLang="en-US" sz="2400" dirty="0" smtClean="0">
                <a:latin typeface="方正粗黑宋简体" panose="02000000000000000000" charset="-122"/>
                <a:ea typeface="方正粗黑宋简体" panose="02000000000000000000" charset="-122"/>
              </a:rPr>
              <a:t>园</a:t>
            </a:r>
            <a:r>
              <a:rPr lang="zh-CN" altLang="en-US" sz="2400" dirty="0" smtClean="0">
                <a:latin typeface="方正粗黑宋简体" panose="02000000000000000000" charset="-122"/>
                <a:ea typeface="方正粗黑宋简体" panose="02000000000000000000" charset="-122"/>
              </a:rPr>
              <a:t>本课程开发者既有幼儿园教育人员，也有幼儿及其家长、专家</a:t>
            </a:r>
            <a:r>
              <a:rPr lang="zh-CN" altLang="en-US" sz="2400" dirty="0" smtClean="0">
                <a:latin typeface="方正粗黑宋简体" panose="02000000000000000000" charset="-122"/>
                <a:ea typeface="方正粗黑宋简体" panose="02000000000000000000" charset="-122"/>
              </a:rPr>
              <a:t>与周边社</a:t>
            </a:r>
            <a:r>
              <a:rPr lang="zh-CN" altLang="en-US" sz="2400" dirty="0" smtClean="0">
                <a:latin typeface="方正粗黑宋简体" panose="02000000000000000000" charset="-122"/>
                <a:ea typeface="方正粗黑宋简体" panose="02000000000000000000" charset="-122"/>
              </a:rPr>
              <a:t>区人员。如此众多的人员参与其中，在课程开发过程中各自发表自己的见解，融入自己的声音，能充分体现园本课程的民主性和开放性</a:t>
            </a:r>
            <a:r>
              <a:rPr lang="zh-CN" altLang="en-US" sz="2400" dirty="0" smtClean="0">
                <a:latin typeface="方正粗黑宋简体" panose="02000000000000000000" charset="-122"/>
                <a:ea typeface="方正粗黑宋简体" panose="02000000000000000000" charset="-122"/>
              </a:rPr>
              <a:t>。</a:t>
            </a:r>
            <a:endParaRPr lang="en-US" altLang="zh-CN" sz="2400" dirty="0" smtClean="0">
              <a:latin typeface="方正粗黑宋简体" panose="02000000000000000000" charset="-122"/>
              <a:ea typeface="方正粗黑宋简体" panose="02000000000000000000" charset="-122"/>
            </a:endParaRPr>
          </a:p>
          <a:p>
            <a:pPr>
              <a:lnSpc>
                <a:spcPts val="4000"/>
              </a:lnSpc>
            </a:pPr>
            <a:r>
              <a:rPr lang="en-US" altLang="zh-CN" sz="2400" dirty="0" smtClean="0">
                <a:latin typeface="方正粗黑宋简体" panose="02000000000000000000" charset="-122"/>
                <a:ea typeface="方正粗黑宋简体" panose="02000000000000000000" charset="-122"/>
              </a:rPr>
              <a:t>4</a:t>
            </a:r>
            <a:r>
              <a:rPr lang="en-US" altLang="zh-CN" sz="2400" dirty="0" smtClean="0">
                <a:latin typeface="方正粗黑宋简体" panose="02000000000000000000" charset="-122"/>
                <a:ea typeface="方正粗黑宋简体" panose="02000000000000000000" charset="-122"/>
              </a:rPr>
              <a:t>.</a:t>
            </a:r>
            <a:r>
              <a:rPr lang="zh-CN" altLang="en-US" sz="2400" dirty="0" smtClean="0">
                <a:latin typeface="方正粗黑宋简体" panose="02000000000000000000" charset="-122"/>
                <a:ea typeface="方正粗黑宋简体" panose="02000000000000000000" charset="-122"/>
              </a:rPr>
              <a:t>在课程开发方面，园本课程具有</a:t>
            </a:r>
            <a:r>
              <a:rPr lang="zh-CN" altLang="en-US" sz="2400" dirty="0" smtClean="0">
                <a:solidFill>
                  <a:srgbClr val="00B0F0"/>
                </a:solidFill>
                <a:latin typeface="方正粗黑宋简体" panose="02000000000000000000" charset="-122"/>
                <a:ea typeface="方正粗黑宋简体" panose="02000000000000000000" charset="-122"/>
              </a:rPr>
              <a:t>生成</a:t>
            </a:r>
            <a:r>
              <a:rPr lang="zh-CN" altLang="en-US" sz="2400" dirty="0" smtClean="0">
                <a:solidFill>
                  <a:srgbClr val="00B0F0"/>
                </a:solidFill>
                <a:latin typeface="方正粗黑宋简体" panose="02000000000000000000" charset="-122"/>
                <a:ea typeface="方正粗黑宋简体" panose="02000000000000000000" charset="-122"/>
              </a:rPr>
              <a:t>性</a:t>
            </a:r>
            <a:endParaRPr lang="en-US" altLang="zh-CN" sz="2400" dirty="0" smtClean="0">
              <a:latin typeface="方正粗黑宋简体" panose="02000000000000000000" charset="-122"/>
              <a:ea typeface="方正粗黑宋简体" panose="02000000000000000000" charset="-122"/>
            </a:endParaRPr>
          </a:p>
          <a:p>
            <a:pPr indent="457200">
              <a:lnSpc>
                <a:spcPts val="4000"/>
              </a:lnSpc>
            </a:pPr>
            <a:r>
              <a:rPr lang="zh-CN" altLang="en-US" sz="2400" dirty="0" smtClean="0">
                <a:latin typeface="方正粗黑宋简体" panose="02000000000000000000" charset="-122"/>
                <a:ea typeface="方正粗黑宋简体" panose="02000000000000000000" charset="-122"/>
              </a:rPr>
              <a:t>园</a:t>
            </a:r>
            <a:r>
              <a:rPr lang="zh-CN" altLang="en-US" sz="2400" dirty="0" smtClean="0">
                <a:latin typeface="方正粗黑宋简体" panose="02000000000000000000" charset="-122"/>
                <a:ea typeface="方正粗黑宋简体" panose="02000000000000000000" charset="-122"/>
              </a:rPr>
              <a:t>本课程充分考虑到了幼儿的</a:t>
            </a:r>
            <a:r>
              <a:rPr lang="zh-CN" altLang="en-US" sz="2400" dirty="0" smtClean="0">
                <a:solidFill>
                  <a:srgbClr val="00B0F0"/>
                </a:solidFill>
                <a:latin typeface="方正粗黑宋简体" panose="02000000000000000000" charset="-122"/>
                <a:ea typeface="方正粗黑宋简体" panose="02000000000000000000" charset="-122"/>
              </a:rPr>
              <a:t>兴趣和需要</a:t>
            </a:r>
            <a:r>
              <a:rPr lang="zh-CN" altLang="en-US" sz="2400" dirty="0" smtClean="0">
                <a:latin typeface="方正粗黑宋简体" panose="02000000000000000000" charset="-122"/>
                <a:ea typeface="方正粗黑宋简体" panose="02000000000000000000" charset="-122"/>
              </a:rPr>
              <a:t>，它能够最大限度地回应幼儿的需求</a:t>
            </a:r>
            <a:r>
              <a:rPr lang="en-US" altLang="zh-CN" sz="2400" dirty="0" smtClean="0">
                <a:latin typeface="方正粗黑宋简体" panose="02000000000000000000" charset="-122"/>
                <a:ea typeface="方正粗黑宋简体" panose="02000000000000000000" charset="-122"/>
              </a:rPr>
              <a:t>;</a:t>
            </a:r>
            <a:r>
              <a:rPr lang="zh-CN" altLang="en-US" sz="2400" dirty="0" smtClean="0">
                <a:latin typeface="方正粗黑宋简体" panose="02000000000000000000" charset="-122"/>
                <a:ea typeface="方正粗黑宋简体" panose="02000000000000000000" charset="-122"/>
              </a:rPr>
              <a:t>园本课程结合社区资源和幼儿园环境，能充分体现由</a:t>
            </a:r>
            <a:r>
              <a:rPr lang="zh-CN" altLang="en-US" sz="2400" dirty="0" smtClean="0">
                <a:solidFill>
                  <a:srgbClr val="00B0F0"/>
                </a:solidFill>
                <a:latin typeface="方正粗黑宋简体" panose="02000000000000000000" charset="-122"/>
                <a:ea typeface="方正粗黑宋简体" panose="02000000000000000000" charset="-122"/>
              </a:rPr>
              <a:t>“课程创设环境、环境生成课程”</a:t>
            </a:r>
            <a:r>
              <a:rPr lang="zh-CN" altLang="en-US" sz="2400" dirty="0" smtClean="0">
                <a:latin typeface="方正粗黑宋简体" panose="02000000000000000000" charset="-122"/>
                <a:ea typeface="方正粗黑宋简体" panose="02000000000000000000" charset="-122"/>
              </a:rPr>
              <a:t>的理念。园本课程也不只意味着一个课程方案，它还意味着一个逐步建设、逐步完善的过程，幼儿园的基础、现状、条件会随着幼儿园课程的研究</a:t>
            </a:r>
            <a:r>
              <a:rPr lang="zh-CN" altLang="en-US" sz="2400" dirty="0" smtClean="0">
                <a:solidFill>
                  <a:srgbClr val="00B0F0"/>
                </a:solidFill>
                <a:latin typeface="方正粗黑宋简体" panose="02000000000000000000" charset="-122"/>
                <a:ea typeface="方正粗黑宋简体" panose="02000000000000000000" charset="-122"/>
              </a:rPr>
              <a:t>不断发生</a:t>
            </a:r>
            <a:r>
              <a:rPr lang="zh-CN" altLang="en-US" sz="2400" dirty="0" smtClean="0">
                <a:latin typeface="方正粗黑宋简体" panose="02000000000000000000" charset="-122"/>
                <a:ea typeface="方正粗黑宋简体" panose="02000000000000000000" charset="-122"/>
              </a:rPr>
              <a:t>变化。</a:t>
            </a:r>
            <a:endParaRPr lang="zh-CN" altLang="en-US" sz="2400" dirty="0">
              <a:latin typeface="方正粗黑宋简体" panose="02000000000000000000" charset="-122"/>
              <a:ea typeface="方正粗黑宋简体" panose="02000000000000000000" charset="-122"/>
            </a:endParaRPr>
          </a:p>
        </p:txBody>
      </p:sp>
      <p:sp>
        <p:nvSpPr>
          <p:cNvPr id="5" name="TextBox 4"/>
          <p:cNvSpPr txBox="1"/>
          <p:nvPr/>
        </p:nvSpPr>
        <p:spPr>
          <a:xfrm>
            <a:off x="343947" y="973123"/>
            <a:ext cx="2038525" cy="584775"/>
          </a:xfrm>
          <a:prstGeom prst="rect">
            <a:avLst/>
          </a:prstGeom>
          <a:noFill/>
        </p:spPr>
        <p:txBody>
          <a:bodyPr wrap="square" rtlCol="0">
            <a:spAutoFit/>
          </a:bodyPr>
          <a:lstStyle/>
          <a:p>
            <a:r>
              <a:rPr lang="zh-CN" altLang="en-US" sz="3200" dirty="0" smtClean="0">
                <a:solidFill>
                  <a:srgbClr val="7030A0"/>
                </a:solidFill>
                <a:latin typeface="方正粗黑宋简体" panose="02000000000000000000" charset="-122"/>
                <a:ea typeface="方正粗黑宋简体" panose="02000000000000000000" charset="-122"/>
              </a:rPr>
              <a:t>  特    点：</a:t>
            </a:r>
            <a:endParaRPr lang="zh-CN" altLang="en-US" sz="3200" dirty="0">
              <a:solidFill>
                <a:srgbClr val="7030A0"/>
              </a:solidFill>
              <a:latin typeface="方正粗黑宋简体" panose="02000000000000000000" charset="-122"/>
              <a:ea typeface="方正粗黑宋简体" panose="02000000000000000000" charset="-122"/>
            </a:endParaRPr>
          </a:p>
        </p:txBody>
      </p:sp>
      <p:pic>
        <p:nvPicPr>
          <p:cNvPr id="78" name="图片 77" descr="校徽"/>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82310" y="294727"/>
            <a:ext cx="5709646" cy="932819"/>
          </a:xfrm>
          <a:prstGeom prst="rect">
            <a:avLst/>
          </a:prstGeom>
        </p:spPr>
        <p:txBody>
          <a:bodyPr wrap="square">
            <a:spAutoFit/>
          </a:bodyPr>
          <a:lstStyle/>
          <a:p>
            <a:pPr>
              <a:lnSpc>
                <a:spcPct val="150000"/>
              </a:lnSpc>
            </a:pPr>
            <a:r>
              <a:rPr lang="zh-CN" altLang="zh-CN" sz="4000" dirty="0">
                <a:latin typeface="方正粗黑宋简体" panose="02000000000000000000" charset="-122"/>
                <a:ea typeface="方正粗黑宋简体" panose="02000000000000000000" charset="-122"/>
              </a:rPr>
              <a:t>园本课</a:t>
            </a:r>
            <a:r>
              <a:rPr lang="zh-CN" altLang="zh-CN" sz="4000" dirty="0" smtClean="0">
                <a:latin typeface="方正粗黑宋简体" panose="02000000000000000000" charset="-122"/>
                <a:ea typeface="方正粗黑宋简体" panose="02000000000000000000" charset="-122"/>
              </a:rPr>
              <a:t>程的特</a:t>
            </a:r>
            <a:r>
              <a:rPr lang="zh-CN" altLang="en-US" sz="4000" dirty="0" smtClean="0">
                <a:latin typeface="方正粗黑宋简体" panose="02000000000000000000" charset="-122"/>
                <a:ea typeface="方正粗黑宋简体" panose="02000000000000000000" charset="-122"/>
              </a:rPr>
              <a:t>点</a:t>
            </a:r>
            <a:r>
              <a:rPr lang="zh-CN" altLang="en-US" sz="4000" dirty="0" smtClean="0">
                <a:latin typeface="方正粗黑宋简体" panose="02000000000000000000" charset="-122"/>
                <a:ea typeface="方正粗黑宋简体" panose="02000000000000000000" charset="-122"/>
              </a:rPr>
              <a:t>及功能</a:t>
            </a:r>
            <a:endParaRPr lang="zh-CN" altLang="zh-CN" sz="4000" dirty="0">
              <a:latin typeface="方正粗黑宋简体" panose="02000000000000000000" charset="-122"/>
              <a:ea typeface="方正粗黑宋简体" panose="02000000000000000000"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rcRect t="32855" b="35336"/>
          <a:stretch>
            <a:fillRect/>
          </a:stretch>
        </p:blipFill>
        <p:spPr>
          <a:xfrm>
            <a:off x="2124744" y="-1469215"/>
            <a:ext cx="2569487" cy="2938430"/>
          </a:xfrm>
          <a:prstGeom prst="rect">
            <a:avLst/>
          </a:prstGeom>
        </p:spPr>
      </p:pic>
      <p:sp>
        <p:nvSpPr>
          <p:cNvPr id="11" name="TextBox 10"/>
          <p:cNvSpPr txBox="1"/>
          <p:nvPr/>
        </p:nvSpPr>
        <p:spPr>
          <a:xfrm>
            <a:off x="503339" y="1325461"/>
            <a:ext cx="1803633" cy="605294"/>
          </a:xfrm>
          <a:prstGeom prst="rect">
            <a:avLst/>
          </a:prstGeom>
          <a:noFill/>
        </p:spPr>
        <p:txBody>
          <a:bodyPr wrap="square" rtlCol="0">
            <a:spAutoFit/>
          </a:bodyPr>
          <a:lstStyle/>
          <a:p>
            <a:pPr>
              <a:lnSpc>
                <a:spcPts val="4000"/>
              </a:lnSpc>
            </a:pPr>
            <a:r>
              <a:rPr lang="zh-CN" altLang="en-US" sz="3200" dirty="0" smtClean="0">
                <a:solidFill>
                  <a:srgbClr val="7030A0"/>
                </a:solidFill>
                <a:latin typeface="方正粗黑宋简体" panose="02000000000000000000" charset="-122"/>
                <a:ea typeface="方正粗黑宋简体" panose="02000000000000000000" charset="-122"/>
              </a:rPr>
              <a:t>功  能：</a:t>
            </a:r>
            <a:endParaRPr lang="zh-CN" altLang="en-US" sz="3200" dirty="0">
              <a:solidFill>
                <a:srgbClr val="7030A0"/>
              </a:solidFill>
              <a:latin typeface="方正粗黑宋简体" panose="02000000000000000000" charset="-122"/>
              <a:ea typeface="方正粗黑宋简体" panose="02000000000000000000" charset="-122"/>
            </a:endParaRPr>
          </a:p>
        </p:txBody>
      </p:sp>
      <p:sp>
        <p:nvSpPr>
          <p:cNvPr id="5" name="TextBox 4"/>
          <p:cNvSpPr txBox="1"/>
          <p:nvPr/>
        </p:nvSpPr>
        <p:spPr>
          <a:xfrm>
            <a:off x="578840" y="2038530"/>
            <a:ext cx="10981189" cy="3683060"/>
          </a:xfrm>
          <a:prstGeom prst="rect">
            <a:avLst/>
          </a:prstGeom>
          <a:noFill/>
        </p:spPr>
        <p:txBody>
          <a:bodyPr wrap="square" rtlCol="0">
            <a:spAutoFit/>
          </a:bodyPr>
          <a:lstStyle/>
          <a:p>
            <a:pPr>
              <a:lnSpc>
                <a:spcPts val="4000"/>
              </a:lnSpc>
            </a:pPr>
            <a:r>
              <a:rPr lang="en-US" altLang="zh-CN" sz="2400" dirty="0" smtClean="0">
                <a:latin typeface="方正粗黑宋简体" panose="02000000000000000000" charset="-122"/>
                <a:ea typeface="方正粗黑宋简体" panose="02000000000000000000" charset="-122"/>
              </a:rPr>
              <a:t>1.</a:t>
            </a:r>
            <a:r>
              <a:rPr lang="zh-CN" altLang="en-US" sz="2400" dirty="0" smtClean="0">
                <a:latin typeface="方正粗黑宋简体" panose="02000000000000000000" charset="-122"/>
                <a:ea typeface="方正粗黑宋简体" panose="02000000000000000000" charset="-122"/>
              </a:rPr>
              <a:t>园</a:t>
            </a:r>
            <a:r>
              <a:rPr lang="zh-CN" altLang="en-US" sz="2400" dirty="0" smtClean="0">
                <a:latin typeface="方正粗黑宋简体" panose="02000000000000000000" charset="-122"/>
                <a:ea typeface="方正粗黑宋简体" panose="02000000000000000000" charset="-122"/>
              </a:rPr>
              <a:t>本课程容易使幼儿产生</a:t>
            </a:r>
            <a:r>
              <a:rPr lang="zh-CN" altLang="en-US" sz="2400" dirty="0" smtClean="0">
                <a:solidFill>
                  <a:srgbClr val="00B0F0"/>
                </a:solidFill>
                <a:latin typeface="方正粗黑宋简体" panose="02000000000000000000" charset="-122"/>
                <a:ea typeface="方正粗黑宋简体" panose="02000000000000000000" charset="-122"/>
              </a:rPr>
              <a:t>认同</a:t>
            </a:r>
            <a:r>
              <a:rPr lang="zh-CN" altLang="en-US" sz="2400" dirty="0" smtClean="0">
                <a:solidFill>
                  <a:srgbClr val="00B0F0"/>
                </a:solidFill>
                <a:latin typeface="方正粗黑宋简体" panose="02000000000000000000" charset="-122"/>
                <a:ea typeface="方正粗黑宋简体" panose="02000000000000000000" charset="-122"/>
              </a:rPr>
              <a:t>感</a:t>
            </a:r>
            <a:r>
              <a:rPr lang="zh-CN" altLang="en-US" sz="2400" dirty="0" smtClean="0">
                <a:latin typeface="方正粗黑宋简体" panose="02000000000000000000" charset="-122"/>
                <a:ea typeface="方正粗黑宋简体" panose="02000000000000000000" charset="-122"/>
              </a:rPr>
              <a:t>，是幼</a:t>
            </a:r>
            <a:r>
              <a:rPr lang="zh-CN" altLang="en-US" sz="2400" dirty="0" smtClean="0">
                <a:latin typeface="方正粗黑宋简体" panose="02000000000000000000" charset="-122"/>
                <a:ea typeface="方正粗黑宋简体" panose="02000000000000000000" charset="-122"/>
              </a:rPr>
              <a:t>儿发展的一种保</a:t>
            </a:r>
            <a:r>
              <a:rPr lang="zh-CN" altLang="en-US" sz="2400" dirty="0" smtClean="0">
                <a:latin typeface="方正粗黑宋简体" panose="02000000000000000000" charset="-122"/>
                <a:ea typeface="方正粗黑宋简体" panose="02000000000000000000" charset="-122"/>
              </a:rPr>
              <a:t>证。</a:t>
            </a:r>
            <a:br>
              <a:rPr lang="zh-CN" altLang="en-US" sz="2400" dirty="0" smtClean="0">
                <a:latin typeface="方正粗黑宋简体" panose="02000000000000000000" charset="-122"/>
                <a:ea typeface="方正粗黑宋简体" panose="02000000000000000000" charset="-122"/>
              </a:rPr>
            </a:br>
            <a:r>
              <a:rPr lang="zh-CN" altLang="en-US" sz="2400" dirty="0" smtClean="0">
                <a:latin typeface="方正粗黑宋简体" panose="02000000000000000000" charset="-122"/>
                <a:ea typeface="方正粗黑宋简体" panose="02000000000000000000" charset="-122"/>
              </a:rPr>
              <a:t>    在平时教学中，我</a:t>
            </a:r>
            <a:r>
              <a:rPr lang="zh-CN" altLang="en-US" sz="2400" dirty="0" smtClean="0">
                <a:latin typeface="方正粗黑宋简体" panose="02000000000000000000" charset="-122"/>
                <a:ea typeface="方正粗黑宋简体" panose="02000000000000000000" charset="-122"/>
              </a:rPr>
              <a:t>发现孩子们对</a:t>
            </a:r>
            <a:r>
              <a:rPr lang="zh-CN" altLang="en-US" sz="2400" dirty="0" smtClean="0">
                <a:latin typeface="方正粗黑宋简体" panose="02000000000000000000" charset="-122"/>
                <a:ea typeface="方正粗黑宋简体" panose="02000000000000000000" charset="-122"/>
              </a:rPr>
              <a:t>于以</a:t>
            </a:r>
            <a:r>
              <a:rPr lang="zh-CN" altLang="en-US" sz="2400" dirty="0" smtClean="0">
                <a:latin typeface="方正粗黑宋简体" panose="02000000000000000000" charset="-122"/>
                <a:ea typeface="方正粗黑宋简体" panose="02000000000000000000" charset="-122"/>
              </a:rPr>
              <a:t>自己身边能接触到的东西为课程内容的教学方式比较感兴趣</a:t>
            </a:r>
            <a:r>
              <a:rPr lang="zh-CN" altLang="en-US" sz="2400" dirty="0" smtClean="0">
                <a:latin typeface="方正粗黑宋简体" panose="02000000000000000000" charset="-122"/>
                <a:ea typeface="方正粗黑宋简体" panose="02000000000000000000" charset="-122"/>
              </a:rPr>
              <a:t>。比如班本课程（磨豆浆、惊奇一线等等）容</a:t>
            </a:r>
            <a:r>
              <a:rPr lang="zh-CN" altLang="en-US" sz="2400" dirty="0" smtClean="0">
                <a:latin typeface="方正粗黑宋简体" panose="02000000000000000000" charset="-122"/>
                <a:ea typeface="方正粗黑宋简体" panose="02000000000000000000" charset="-122"/>
              </a:rPr>
              <a:t>易使他们产生对自己所属群体的一种归属感及对自己地方文化的认同感</a:t>
            </a:r>
            <a:r>
              <a:rPr lang="zh-CN" altLang="en-US" sz="2400" dirty="0" smtClean="0">
                <a:latin typeface="方正粗黑宋简体" panose="02000000000000000000" charset="-122"/>
                <a:ea typeface="方正粗黑宋简体" panose="02000000000000000000" charset="-122"/>
              </a:rPr>
              <a:t>。</a:t>
            </a:r>
            <a:endParaRPr lang="en-US" altLang="zh-CN" sz="2400" dirty="0" smtClean="0">
              <a:latin typeface="方正粗黑宋简体" panose="02000000000000000000" charset="-122"/>
              <a:ea typeface="方正粗黑宋简体" panose="02000000000000000000" charset="-122"/>
            </a:endParaRPr>
          </a:p>
          <a:p>
            <a:pPr>
              <a:lnSpc>
                <a:spcPts val="4000"/>
              </a:lnSpc>
            </a:pPr>
            <a:br>
              <a:rPr lang="zh-CN" altLang="en-US" sz="2400" dirty="0" smtClean="0">
                <a:latin typeface="方正粗黑宋简体" panose="02000000000000000000" charset="-122"/>
                <a:ea typeface="方正粗黑宋简体" panose="02000000000000000000" charset="-122"/>
              </a:rPr>
            </a:br>
            <a:r>
              <a:rPr lang="en-US" altLang="zh-CN" sz="2400" dirty="0" smtClean="0">
                <a:latin typeface="方正粗黑宋简体" panose="02000000000000000000" charset="-122"/>
                <a:ea typeface="方正粗黑宋简体" panose="02000000000000000000" charset="-122"/>
              </a:rPr>
              <a:t>2.</a:t>
            </a:r>
            <a:r>
              <a:rPr lang="zh-CN" altLang="en-US" sz="2400" dirty="0" smtClean="0">
                <a:latin typeface="方正粗黑宋简体" panose="02000000000000000000" charset="-122"/>
                <a:ea typeface="方正粗黑宋简体" panose="02000000000000000000" charset="-122"/>
              </a:rPr>
              <a:t>园本课程促</a:t>
            </a:r>
            <a:r>
              <a:rPr lang="zh-CN" altLang="en-US" sz="2400" dirty="0" smtClean="0">
                <a:latin typeface="方正粗黑宋简体" panose="02000000000000000000" charset="-122"/>
                <a:ea typeface="方正粗黑宋简体" panose="02000000000000000000" charset="-122"/>
              </a:rPr>
              <a:t>进幼儿教师</a:t>
            </a:r>
            <a:r>
              <a:rPr lang="zh-CN" altLang="en-US" sz="2400" dirty="0" smtClean="0">
                <a:solidFill>
                  <a:srgbClr val="00B0F0"/>
                </a:solidFill>
                <a:latin typeface="方正粗黑宋简体" panose="02000000000000000000" charset="-122"/>
                <a:ea typeface="方正粗黑宋简体" panose="02000000000000000000" charset="-122"/>
              </a:rPr>
              <a:t>专业成长</a:t>
            </a:r>
            <a:r>
              <a:rPr lang="zh-CN" altLang="en-US" sz="2400" dirty="0" smtClean="0">
                <a:latin typeface="方正粗黑宋简体" panose="02000000000000000000" charset="-122"/>
                <a:ea typeface="方正粗黑宋简体" panose="02000000000000000000" charset="-122"/>
              </a:rPr>
              <a:t>的种方</a:t>
            </a:r>
            <a:r>
              <a:rPr lang="zh-CN" altLang="en-US" sz="2400" dirty="0" smtClean="0">
                <a:latin typeface="方正粗黑宋简体" panose="02000000000000000000" charset="-122"/>
                <a:ea typeface="方正粗黑宋简体" panose="02000000000000000000" charset="-122"/>
              </a:rPr>
              <a:t>式。</a:t>
            </a:r>
            <a:endParaRPr lang="en-US" altLang="zh-CN" sz="2400" dirty="0" smtClean="0">
              <a:latin typeface="方正粗黑宋简体" panose="02000000000000000000" charset="-122"/>
              <a:ea typeface="方正粗黑宋简体" panose="02000000000000000000" charset="-122"/>
            </a:endParaRPr>
          </a:p>
          <a:p>
            <a:pPr>
              <a:lnSpc>
                <a:spcPts val="4000"/>
              </a:lnSpc>
            </a:pPr>
            <a:r>
              <a:rPr lang="zh-CN" altLang="en-US" sz="2400" dirty="0" smtClean="0">
                <a:latin typeface="方正粗黑宋简体" panose="02000000000000000000" charset="-122"/>
                <a:ea typeface="方正粗黑宋简体" panose="02000000000000000000" charset="-122"/>
              </a:rPr>
              <a:t>    在课程实施中教师是实施</a:t>
            </a:r>
            <a:r>
              <a:rPr lang="zh-CN" altLang="en-US" sz="2400" dirty="0" smtClean="0">
                <a:solidFill>
                  <a:srgbClr val="00B0F0"/>
                </a:solidFill>
                <a:latin typeface="方正粗黑宋简体" panose="02000000000000000000" charset="-122"/>
                <a:ea typeface="方正粗黑宋简体" panose="02000000000000000000" charset="-122"/>
              </a:rPr>
              <a:t>主体者</a:t>
            </a:r>
            <a:r>
              <a:rPr lang="zh-CN" altLang="en-US" sz="2400" dirty="0" smtClean="0">
                <a:latin typeface="方正粗黑宋简体" panose="02000000000000000000" charset="-122"/>
                <a:ea typeface="方正粗黑宋简体" panose="02000000000000000000" charset="-122"/>
              </a:rPr>
              <a:t>，参与课程研讨、挖掘。</a:t>
            </a:r>
            <a:endParaRPr lang="en-US" altLang="zh-CN" sz="2400" dirty="0" smtClean="0">
              <a:latin typeface="方正粗黑宋简体" panose="02000000000000000000" charset="-122"/>
              <a:ea typeface="方正粗黑宋简体" panose="02000000000000000000" charset="-122"/>
            </a:endParaRPr>
          </a:p>
        </p:txBody>
      </p:sp>
      <p:pic>
        <p:nvPicPr>
          <p:cNvPr id="78" name="图片 77" descr="校徽"/>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3"/>
          <p:cNvSpPr>
            <a:spLocks noChangeArrowheads="1"/>
          </p:cNvSpPr>
          <p:nvPr/>
        </p:nvSpPr>
        <p:spPr bwMode="auto">
          <a:xfrm>
            <a:off x="402672" y="1635855"/>
            <a:ext cx="11467750" cy="5078313"/>
          </a:xfrm>
          <a:prstGeom prst="rect">
            <a:avLst/>
          </a:prstGeom>
          <a:noFill/>
          <a:ln>
            <a:noFill/>
          </a:ln>
        </p:spPr>
        <p:txBody>
          <a:bodyPr wrap="square">
            <a:spAutoFit/>
          </a:bodyPr>
          <a:lstStyle/>
          <a:p>
            <a:pPr>
              <a:lnSpc>
                <a:spcPct val="150000"/>
              </a:lnSpc>
            </a:pPr>
            <a:r>
              <a:rPr lang="en-US" altLang="zh-CN" sz="2400" dirty="0" smtClean="0">
                <a:latin typeface="方正粗黑宋简体" panose="02000000000000000000" charset="-122"/>
                <a:ea typeface="方正粗黑宋简体" panose="02000000000000000000" charset="-122"/>
              </a:rPr>
              <a:t>3.</a:t>
            </a:r>
            <a:r>
              <a:rPr lang="zh-CN" altLang="en-US" sz="2400" dirty="0" smtClean="0">
                <a:latin typeface="方正粗黑宋简体" panose="02000000000000000000" charset="-122"/>
                <a:ea typeface="方正粗黑宋简体" panose="02000000000000000000" charset="-122"/>
              </a:rPr>
              <a:t>园本课程能有效地对地方文化资源进行</a:t>
            </a:r>
            <a:r>
              <a:rPr lang="zh-CN" altLang="en-US" sz="2400" dirty="0" smtClean="0">
                <a:solidFill>
                  <a:srgbClr val="00B0F0"/>
                </a:solidFill>
                <a:latin typeface="方正粗黑宋简体" panose="02000000000000000000" charset="-122"/>
                <a:ea typeface="方正粗黑宋简体" panose="02000000000000000000" charset="-122"/>
              </a:rPr>
              <a:t>系统化、整合化</a:t>
            </a:r>
            <a:r>
              <a:rPr lang="zh-CN" altLang="en-US" sz="2400" dirty="0" smtClean="0">
                <a:latin typeface="方正粗黑宋简体" panose="02000000000000000000" charset="-122"/>
                <a:ea typeface="方正粗黑宋简体" panose="02000000000000000000" charset="-122"/>
              </a:rPr>
              <a:t>。</a:t>
            </a:r>
            <a:br>
              <a:rPr lang="zh-CN" altLang="en-US" sz="2400" dirty="0" smtClean="0">
                <a:latin typeface="方正粗黑宋简体" panose="02000000000000000000" charset="-122"/>
                <a:ea typeface="方正粗黑宋简体" panose="02000000000000000000" charset="-122"/>
              </a:rPr>
            </a:br>
            <a:r>
              <a:rPr lang="zh-CN" altLang="en-US" sz="2400" dirty="0" smtClean="0">
                <a:latin typeface="方正粗黑宋简体" panose="02000000000000000000" charset="-122"/>
                <a:ea typeface="方正粗黑宋简体" panose="02000000000000000000" charset="-122"/>
              </a:rPr>
              <a:t>    园本课程的开发有效地将地方文化资源进行了系统化、整合化，以幼儿能够接受的形式融入课程之中，让幼儿逐渐认识自己所处的文化。这样不但利于地方文化的保存，也实现了文化的可持续发展。园本课程它不仅仅是停留在对幼儿进行“知识技能”层面上的教育，它更重视从文化的角度让幼儿来了解、传承不同的文化。如</a:t>
            </a:r>
            <a:r>
              <a:rPr lang="en-US" altLang="zh-CN" sz="2400" dirty="0" smtClean="0">
                <a:latin typeface="方正粗黑宋简体" panose="02000000000000000000" charset="-122"/>
                <a:ea typeface="方正粗黑宋简体" panose="02000000000000000000" charset="-122"/>
              </a:rPr>
              <a:t>:</a:t>
            </a:r>
            <a:r>
              <a:rPr lang="zh-CN" altLang="en-US" sz="2400" dirty="0" smtClean="0">
                <a:latin typeface="方正粗黑宋简体" panose="02000000000000000000" charset="-122"/>
                <a:ea typeface="方正粗黑宋简体" panose="02000000000000000000" charset="-122"/>
              </a:rPr>
              <a:t>庄园文化、雨坛彩龙等都能在课程教学中，彰显文化品位，弘扬了文化精神。</a:t>
            </a:r>
            <a:br>
              <a:rPr lang="zh-CN" altLang="en-US" sz="2400" dirty="0" smtClean="0">
                <a:latin typeface="方正粗黑宋简体" panose="02000000000000000000" charset="-122"/>
                <a:ea typeface="方正粗黑宋简体" panose="02000000000000000000" charset="-122"/>
              </a:rPr>
            </a:br>
            <a:r>
              <a:rPr lang="zh-CN" altLang="en-US" sz="2400" dirty="0" smtClean="0">
                <a:latin typeface="方正粗黑宋简体" panose="02000000000000000000" charset="-122"/>
                <a:ea typeface="方正粗黑宋简体" panose="02000000000000000000" charset="-122"/>
              </a:rPr>
              <a:t>   幼儿园的活动既是幼儿的</a:t>
            </a:r>
            <a:r>
              <a:rPr lang="zh-CN" altLang="en-US" sz="2400" dirty="0" smtClean="0">
                <a:solidFill>
                  <a:srgbClr val="00B0F0"/>
                </a:solidFill>
                <a:latin typeface="方正粗黑宋简体" panose="02000000000000000000" charset="-122"/>
                <a:ea typeface="方正粗黑宋简体" panose="02000000000000000000" charset="-122"/>
              </a:rPr>
              <a:t>学习</a:t>
            </a:r>
            <a:r>
              <a:rPr lang="zh-CN" altLang="en-US" sz="2400" dirty="0" smtClean="0">
                <a:latin typeface="方正粗黑宋简体" panose="02000000000000000000" charset="-122"/>
                <a:ea typeface="方正粗黑宋简体" panose="02000000000000000000" charset="-122"/>
              </a:rPr>
              <a:t>也是幼儿的</a:t>
            </a:r>
            <a:r>
              <a:rPr lang="zh-CN" altLang="en-US" sz="2400" dirty="0" smtClean="0">
                <a:solidFill>
                  <a:srgbClr val="00B0F0"/>
                </a:solidFill>
                <a:latin typeface="方正粗黑宋简体" panose="02000000000000000000" charset="-122"/>
                <a:ea typeface="方正粗黑宋简体" panose="02000000000000000000" charset="-122"/>
              </a:rPr>
              <a:t>生活</a:t>
            </a:r>
            <a:r>
              <a:rPr lang="zh-CN" altLang="en-US" sz="2400" dirty="0" smtClean="0">
                <a:latin typeface="方正粗黑宋简体" panose="02000000000000000000" charset="-122"/>
                <a:ea typeface="方正粗黑宋简体" panose="02000000000000000000" charset="-122"/>
              </a:rPr>
              <a:t>。而园本课程的实施，充分发挥了促进幼儿、幼儿园、社会协调发展的功能。从宏观上看，凝聚着地方特色的园本课程，更可以在教学中促进幼儿</a:t>
            </a:r>
            <a:r>
              <a:rPr lang="zh-CN" altLang="en-US" sz="2400" dirty="0" smtClean="0">
                <a:solidFill>
                  <a:srgbClr val="00B0F0"/>
                </a:solidFill>
                <a:latin typeface="方正粗黑宋简体" panose="02000000000000000000" charset="-122"/>
                <a:ea typeface="方正粗黑宋简体" panose="02000000000000000000" charset="-122"/>
              </a:rPr>
              <a:t>多样化，个性化</a:t>
            </a:r>
            <a:r>
              <a:rPr lang="zh-CN" altLang="en-US" sz="2400" dirty="0" smtClean="0">
                <a:latin typeface="方正粗黑宋简体" panose="02000000000000000000" charset="-122"/>
                <a:ea typeface="方正粗黑宋简体" panose="02000000000000000000" charset="-122"/>
              </a:rPr>
              <a:t>的发展。</a:t>
            </a:r>
            <a:endParaRPr lang="en-US" altLang="zh-CN" sz="2400" dirty="0">
              <a:latin typeface="方正粗黑宋简体" panose="02000000000000000000" charset="-122"/>
              <a:ea typeface="方正粗黑宋简体" panose="02000000000000000000" charset="-122"/>
            </a:endParaRPr>
          </a:p>
        </p:txBody>
      </p:sp>
      <p:sp>
        <p:nvSpPr>
          <p:cNvPr id="9" name="矩形 8"/>
          <p:cNvSpPr/>
          <p:nvPr/>
        </p:nvSpPr>
        <p:spPr>
          <a:xfrm>
            <a:off x="4709480" y="219226"/>
            <a:ext cx="5709646" cy="932819"/>
          </a:xfrm>
          <a:prstGeom prst="rect">
            <a:avLst/>
          </a:prstGeom>
        </p:spPr>
        <p:txBody>
          <a:bodyPr wrap="square">
            <a:spAutoFit/>
          </a:bodyPr>
          <a:lstStyle/>
          <a:p>
            <a:pPr>
              <a:lnSpc>
                <a:spcPct val="150000"/>
              </a:lnSpc>
            </a:pPr>
            <a:r>
              <a:rPr lang="zh-CN" altLang="zh-CN" sz="4000" dirty="0">
                <a:latin typeface="方正粗黑宋简体" panose="02000000000000000000" charset="-122"/>
                <a:ea typeface="方正粗黑宋简体" panose="02000000000000000000" charset="-122"/>
              </a:rPr>
              <a:t>园本课</a:t>
            </a:r>
            <a:r>
              <a:rPr lang="zh-CN" altLang="zh-CN" sz="4000" dirty="0" smtClean="0">
                <a:latin typeface="方正粗黑宋简体" panose="02000000000000000000" charset="-122"/>
                <a:ea typeface="方正粗黑宋简体" panose="02000000000000000000" charset="-122"/>
              </a:rPr>
              <a:t>程的特</a:t>
            </a:r>
            <a:r>
              <a:rPr lang="zh-CN" altLang="en-US" sz="4000" dirty="0" smtClean="0">
                <a:latin typeface="方正粗黑宋简体" panose="02000000000000000000" charset="-122"/>
                <a:ea typeface="方正粗黑宋简体" panose="02000000000000000000" charset="-122"/>
              </a:rPr>
              <a:t>点</a:t>
            </a:r>
            <a:r>
              <a:rPr lang="zh-CN" altLang="en-US" sz="4000" dirty="0" smtClean="0">
                <a:latin typeface="方正粗黑宋简体" panose="02000000000000000000" charset="-122"/>
                <a:ea typeface="方正粗黑宋简体" panose="02000000000000000000" charset="-122"/>
              </a:rPr>
              <a:t>及功能</a:t>
            </a:r>
            <a:endParaRPr lang="zh-CN" altLang="zh-CN" sz="4000" dirty="0">
              <a:latin typeface="方正粗黑宋简体" panose="02000000000000000000" charset="-122"/>
              <a:ea typeface="方正粗黑宋简体" panose="02000000000000000000"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rcRect t="32855" b="35336"/>
          <a:stretch>
            <a:fillRect/>
          </a:stretch>
        </p:blipFill>
        <p:spPr>
          <a:xfrm>
            <a:off x="2149911" y="-1469215"/>
            <a:ext cx="2569487" cy="2938430"/>
          </a:xfrm>
          <a:prstGeom prst="rect">
            <a:avLst/>
          </a:prstGeom>
        </p:spPr>
      </p:pic>
      <p:sp>
        <p:nvSpPr>
          <p:cNvPr id="11" name="TextBox 10"/>
          <p:cNvSpPr txBox="1"/>
          <p:nvPr/>
        </p:nvSpPr>
        <p:spPr>
          <a:xfrm>
            <a:off x="528506" y="1107347"/>
            <a:ext cx="1803633" cy="605294"/>
          </a:xfrm>
          <a:prstGeom prst="rect">
            <a:avLst/>
          </a:prstGeom>
          <a:noFill/>
        </p:spPr>
        <p:txBody>
          <a:bodyPr wrap="square" rtlCol="0">
            <a:spAutoFit/>
          </a:bodyPr>
          <a:lstStyle/>
          <a:p>
            <a:pPr>
              <a:lnSpc>
                <a:spcPts val="4000"/>
              </a:lnSpc>
            </a:pPr>
            <a:r>
              <a:rPr lang="zh-CN" altLang="en-US" sz="3200" dirty="0" smtClean="0">
                <a:solidFill>
                  <a:srgbClr val="7030A0"/>
                </a:solidFill>
                <a:latin typeface="方正粗黑宋简体" panose="02000000000000000000" charset="-122"/>
                <a:ea typeface="方正粗黑宋简体" panose="02000000000000000000" charset="-122"/>
              </a:rPr>
              <a:t>功  能：</a:t>
            </a:r>
            <a:endParaRPr lang="zh-CN" altLang="en-US" sz="3200" dirty="0">
              <a:solidFill>
                <a:srgbClr val="7030A0"/>
              </a:solidFill>
              <a:latin typeface="方正粗黑宋简体" panose="02000000000000000000" charset="-122"/>
              <a:ea typeface="方正粗黑宋简体" panose="02000000000000000000" charset="-122"/>
            </a:endParaRPr>
          </a:p>
        </p:txBody>
      </p:sp>
      <p:pic>
        <p:nvPicPr>
          <p:cNvPr id="78" name="图片 77" descr="校徽"/>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rcRect l="10997" t="69436" r="12919" b="14999"/>
          <a:stretch>
            <a:fillRect/>
          </a:stretch>
        </p:blipFill>
        <p:spPr>
          <a:xfrm>
            <a:off x="2992231" y="0"/>
            <a:ext cx="1815164" cy="1335037"/>
          </a:xfrm>
          <a:prstGeom prst="rect">
            <a:avLst/>
          </a:prstGeom>
        </p:spPr>
      </p:pic>
      <p:sp>
        <p:nvSpPr>
          <p:cNvPr id="10" name="矩形 9"/>
          <p:cNvSpPr/>
          <p:nvPr/>
        </p:nvSpPr>
        <p:spPr>
          <a:xfrm>
            <a:off x="5210962" y="194346"/>
            <a:ext cx="4880994" cy="1015663"/>
          </a:xfrm>
          <a:prstGeom prst="rect">
            <a:avLst/>
          </a:prstGeom>
        </p:spPr>
        <p:txBody>
          <a:bodyPr wrap="square">
            <a:spAutoFit/>
          </a:bodyPr>
          <a:lstStyle/>
          <a:p>
            <a:pPr>
              <a:lnSpc>
                <a:spcPct val="150000"/>
              </a:lnSpc>
            </a:pPr>
            <a:r>
              <a:rPr lang="zh-CN" altLang="en-US" sz="4000" dirty="0" smtClean="0">
                <a:solidFill>
                  <a:schemeClr val="tx1"/>
                </a:solidFill>
                <a:latin typeface="方正粗黑宋简体" panose="02000000000000000000" charset="-122"/>
                <a:ea typeface="方正粗黑宋简体" panose="02000000000000000000" charset="-122"/>
              </a:rPr>
              <a:t>园本课程开发的程序</a:t>
            </a:r>
            <a:endParaRPr lang="zh-CN" altLang="en-US" sz="4000" dirty="0" smtClean="0">
              <a:solidFill>
                <a:schemeClr val="tx1"/>
              </a:solidFill>
              <a:latin typeface="方正粗黑宋简体" panose="02000000000000000000" charset="-122"/>
              <a:ea typeface="方正粗黑宋简体" panose="02000000000000000000" charset="-122"/>
            </a:endParaRPr>
          </a:p>
        </p:txBody>
      </p:sp>
      <p:sp>
        <p:nvSpPr>
          <p:cNvPr id="11" name="TextBox 10"/>
          <p:cNvSpPr txBox="1"/>
          <p:nvPr/>
        </p:nvSpPr>
        <p:spPr>
          <a:xfrm>
            <a:off x="455930" y="1123950"/>
            <a:ext cx="11500485" cy="5734050"/>
          </a:xfrm>
          <a:prstGeom prst="rect">
            <a:avLst/>
          </a:prstGeom>
          <a:noFill/>
        </p:spPr>
        <p:txBody>
          <a:bodyPr wrap="square" rtlCol="0">
            <a:spAutoFit/>
          </a:bodyPr>
          <a:lstStyle/>
          <a:p>
            <a:pPr>
              <a:lnSpc>
                <a:spcPts val="4000"/>
              </a:lnSpc>
            </a:pPr>
            <a:r>
              <a:rPr lang="en-US" altLang="zh-CN" sz="2400" dirty="0" smtClean="0">
                <a:latin typeface="方正粗黑宋简体" panose="02000000000000000000" charset="-122"/>
                <a:ea typeface="方正粗黑宋简体" panose="02000000000000000000" charset="-122"/>
              </a:rPr>
              <a:t>1</a:t>
            </a:r>
            <a:r>
              <a:rPr lang="en-US" altLang="zh-CN" sz="2400" dirty="0" smtClean="0">
                <a:latin typeface="方正粗黑宋简体" panose="02000000000000000000" charset="-122"/>
                <a:ea typeface="方正粗黑宋简体" panose="02000000000000000000" charset="-122"/>
              </a:rPr>
              <a:t>.</a:t>
            </a:r>
            <a:r>
              <a:rPr lang="zh-CN" altLang="en-US" sz="2400" dirty="0" smtClean="0">
                <a:latin typeface="方正粗黑宋简体" panose="02000000000000000000" charset="-122"/>
                <a:ea typeface="方正粗黑宋简体" panose="02000000000000000000" charset="-122"/>
              </a:rPr>
              <a:t>建立园本课程开发的组织机</a:t>
            </a:r>
            <a:r>
              <a:rPr lang="zh-CN" altLang="en-US" sz="2400" dirty="0" smtClean="0">
                <a:latin typeface="方正粗黑宋简体" panose="02000000000000000000" charset="-122"/>
                <a:ea typeface="方正粗黑宋简体" panose="02000000000000000000" charset="-122"/>
              </a:rPr>
              <a:t>构</a:t>
            </a:r>
            <a:br>
              <a:rPr lang="zh-CN" altLang="en-US" sz="2400" dirty="0" smtClean="0">
                <a:latin typeface="方正粗黑宋简体" panose="02000000000000000000" charset="-122"/>
                <a:ea typeface="方正粗黑宋简体" panose="02000000000000000000" charset="-122"/>
              </a:rPr>
            </a:br>
            <a:r>
              <a:rPr lang="zh-CN" altLang="en-US" sz="2400" dirty="0" smtClean="0">
                <a:latin typeface="方正粗黑宋简体" panose="02000000000000000000" charset="-122"/>
                <a:ea typeface="方正粗黑宋简体" panose="02000000000000000000" charset="-122"/>
              </a:rPr>
              <a:t>    成</a:t>
            </a:r>
            <a:r>
              <a:rPr lang="zh-CN" altLang="en-US" sz="2400" dirty="0" smtClean="0">
                <a:latin typeface="方正粗黑宋简体" panose="02000000000000000000" charset="-122"/>
                <a:ea typeface="方正粗黑宋简体" panose="02000000000000000000" charset="-122"/>
              </a:rPr>
              <a:t>立课程开发委员会或相应的工作小组，该组织机构中的人员应有广泛的代表性，包括园长、教师、幼儿家长、幼儿和社区代表以及课程专家</a:t>
            </a:r>
            <a:r>
              <a:rPr lang="zh-CN" altLang="en-US" sz="2400" dirty="0" smtClean="0">
                <a:latin typeface="方正粗黑宋简体" panose="02000000000000000000" charset="-122"/>
                <a:ea typeface="方正粗黑宋简体" panose="02000000000000000000" charset="-122"/>
              </a:rPr>
              <a:t>。</a:t>
            </a:r>
            <a:br>
              <a:rPr lang="zh-CN" altLang="en-US" sz="2400" dirty="0" smtClean="0">
                <a:latin typeface="方正粗黑宋简体" panose="02000000000000000000" charset="-122"/>
                <a:ea typeface="方正粗黑宋简体" panose="02000000000000000000" charset="-122"/>
              </a:rPr>
            </a:br>
            <a:r>
              <a:rPr lang="en-US" altLang="zh-CN" sz="2400" dirty="0" smtClean="0">
                <a:latin typeface="方正粗黑宋简体" panose="02000000000000000000" charset="-122"/>
                <a:ea typeface="方正粗黑宋简体" panose="02000000000000000000" charset="-122"/>
              </a:rPr>
              <a:t>2.</a:t>
            </a:r>
            <a:r>
              <a:rPr lang="zh-CN" altLang="en-US" sz="2400" dirty="0" smtClean="0">
                <a:latin typeface="方正粗黑宋简体" panose="02000000000000000000" charset="-122"/>
                <a:ea typeface="方正粗黑宋简体" panose="02000000000000000000" charset="-122"/>
              </a:rPr>
              <a:t>幼儿园现状分</a:t>
            </a:r>
            <a:r>
              <a:rPr lang="zh-CN" altLang="en-US" sz="2400" dirty="0" smtClean="0">
                <a:latin typeface="方正粗黑宋简体" panose="02000000000000000000" charset="-122"/>
                <a:ea typeface="方正粗黑宋简体" panose="02000000000000000000" charset="-122"/>
              </a:rPr>
              <a:t>析</a:t>
            </a:r>
            <a:br>
              <a:rPr lang="zh-CN" altLang="en-US" sz="2400" dirty="0" smtClean="0">
                <a:latin typeface="方正粗黑宋简体" panose="02000000000000000000" charset="-122"/>
                <a:ea typeface="方正粗黑宋简体" panose="02000000000000000000" charset="-122"/>
              </a:rPr>
            </a:br>
            <a:r>
              <a:rPr lang="zh-CN" altLang="en-US" sz="2400" dirty="0" smtClean="0">
                <a:latin typeface="方正粗黑宋简体" panose="02000000000000000000" charset="-122"/>
                <a:ea typeface="方正粗黑宋简体" panose="02000000000000000000" charset="-122"/>
              </a:rPr>
              <a:t>    幼</a:t>
            </a:r>
            <a:r>
              <a:rPr lang="zh-CN" altLang="en-US" sz="2400" dirty="0" smtClean="0">
                <a:latin typeface="方正粗黑宋简体" panose="02000000000000000000" charset="-122"/>
                <a:ea typeface="方正粗黑宋简体" panose="02000000000000000000" charset="-122"/>
              </a:rPr>
              <a:t>儿园在园本课程开发前，课程开发工作小组需要从幼儿园的</a:t>
            </a:r>
            <a:r>
              <a:rPr lang="zh-CN" altLang="en-US" sz="2400" dirty="0" smtClean="0">
                <a:solidFill>
                  <a:srgbClr val="00B0F0"/>
                </a:solidFill>
                <a:latin typeface="方正粗黑宋简体" panose="02000000000000000000" charset="-122"/>
                <a:ea typeface="方正粗黑宋简体" panose="02000000000000000000" charset="-122"/>
              </a:rPr>
              <a:t>历史背景、园本文化</a:t>
            </a:r>
            <a:r>
              <a:rPr lang="zh-CN" altLang="en-US" sz="2400" dirty="0" smtClean="0">
                <a:latin typeface="方正粗黑宋简体" panose="02000000000000000000" charset="-122"/>
                <a:ea typeface="方正粗黑宋简体" panose="02000000000000000000" charset="-122"/>
              </a:rPr>
              <a:t>、幼儿实际需求家长情况</a:t>
            </a:r>
            <a:r>
              <a:rPr lang="zh-CN" altLang="en-US" sz="2400" dirty="0" smtClean="0">
                <a:latin typeface="方正粗黑宋简体" panose="02000000000000000000" charset="-122"/>
                <a:ea typeface="方正粗黑宋简体" panose="02000000000000000000" charset="-122"/>
              </a:rPr>
              <a:t>、周边社</a:t>
            </a:r>
            <a:r>
              <a:rPr lang="zh-CN" altLang="en-US" sz="2400" dirty="0" smtClean="0">
                <a:latin typeface="方正粗黑宋简体" panose="02000000000000000000" charset="-122"/>
                <a:ea typeface="方正粗黑宋简体" panose="02000000000000000000" charset="-122"/>
              </a:rPr>
              <a:t>区情况与资源、有否专家支持等方面进行分析</a:t>
            </a:r>
            <a:r>
              <a:rPr lang="zh-CN" altLang="en-US" sz="2400" dirty="0" smtClean="0">
                <a:latin typeface="方正粗黑宋简体" panose="02000000000000000000" charset="-122"/>
                <a:ea typeface="方正粗黑宋简体" panose="02000000000000000000" charset="-122"/>
              </a:rPr>
              <a:t>。</a:t>
            </a:r>
            <a:br>
              <a:rPr lang="zh-CN" altLang="en-US" sz="2400" dirty="0" smtClean="0">
                <a:latin typeface="方正粗黑宋简体" panose="02000000000000000000" charset="-122"/>
                <a:ea typeface="方正粗黑宋简体" panose="02000000000000000000" charset="-122"/>
              </a:rPr>
            </a:br>
            <a:r>
              <a:rPr lang="zh-CN" altLang="en-US" sz="2400" dirty="0" smtClean="0">
                <a:latin typeface="方正粗黑宋简体" panose="02000000000000000000" charset="-122"/>
                <a:ea typeface="方正粗黑宋简体" panose="02000000000000000000" charset="-122"/>
              </a:rPr>
              <a:t>    同</a:t>
            </a:r>
            <a:r>
              <a:rPr lang="zh-CN" altLang="en-US" sz="2400" dirty="0" smtClean="0">
                <a:latin typeface="方正粗黑宋简体" panose="02000000000000000000" charset="-122"/>
                <a:ea typeface="方正粗黑宋简体" panose="02000000000000000000" charset="-122"/>
              </a:rPr>
              <a:t>时，还需要查阅文献了解所要开发的园本课程的相关理论和实践成果，最后确定园本课程开发的内容</a:t>
            </a:r>
            <a:r>
              <a:rPr lang="zh-CN" altLang="en-US" sz="2400" dirty="0" smtClean="0">
                <a:latin typeface="方正粗黑宋简体" panose="02000000000000000000" charset="-122"/>
                <a:ea typeface="方正粗黑宋简体" panose="02000000000000000000" charset="-122"/>
              </a:rPr>
              <a:t>。</a:t>
            </a:r>
            <a:endParaRPr lang="zh-CN" altLang="en-US" sz="2400" dirty="0" smtClean="0">
              <a:latin typeface="方正粗黑宋简体" panose="02000000000000000000" charset="-122"/>
              <a:ea typeface="方正粗黑宋简体" panose="02000000000000000000" charset="-122"/>
            </a:endParaRPr>
          </a:p>
          <a:p>
            <a:pPr>
              <a:lnSpc>
                <a:spcPts val="4000"/>
              </a:lnSpc>
            </a:pPr>
            <a:r>
              <a:rPr lang="en-US" altLang="zh-CN" sz="2400" dirty="0" smtClean="0">
                <a:latin typeface="方正粗黑宋简体" panose="02000000000000000000" charset="-122"/>
                <a:ea typeface="方正粗黑宋简体" panose="02000000000000000000" charset="-122"/>
                <a:sym typeface="+mn-ea"/>
              </a:rPr>
              <a:t>3.</a:t>
            </a:r>
            <a:r>
              <a:rPr lang="zh-CN" altLang="en-US" sz="2400" dirty="0" smtClean="0">
                <a:latin typeface="方正粗黑宋简体" panose="02000000000000000000" charset="-122"/>
                <a:ea typeface="方正粗黑宋简体" panose="02000000000000000000" charset="-122"/>
                <a:sym typeface="+mn-ea"/>
              </a:rPr>
              <a:t>编制园本课程开发方案</a:t>
            </a:r>
            <a:br>
              <a:rPr lang="zh-CN" altLang="en-US" sz="2400" dirty="0" smtClean="0">
                <a:latin typeface="方正粗黑宋简体" panose="02000000000000000000" charset="-122"/>
                <a:ea typeface="方正粗黑宋简体" panose="02000000000000000000" charset="-122"/>
                <a:sym typeface="+mn-ea"/>
              </a:rPr>
            </a:br>
            <a:r>
              <a:rPr lang="zh-CN" altLang="en-US" sz="2400" dirty="0" smtClean="0">
                <a:latin typeface="方正粗黑宋简体" panose="02000000000000000000" charset="-122"/>
                <a:ea typeface="方正粗黑宋简体" panose="02000000000000000000" charset="-122"/>
                <a:sym typeface="+mn-ea"/>
              </a:rPr>
              <a:t>    园本课程开发方案是幼儿园关于园本课程开发的总体思路的概略性描述。</a:t>
            </a:r>
            <a:endParaRPr lang="en-US" altLang="zh-CN" sz="2400" dirty="0" smtClean="0">
              <a:latin typeface="方正粗黑宋简体" panose="02000000000000000000" charset="-122"/>
              <a:ea typeface="方正粗黑宋简体" panose="02000000000000000000" charset="-122"/>
            </a:endParaRPr>
          </a:p>
          <a:p>
            <a:pPr>
              <a:lnSpc>
                <a:spcPts val="4000"/>
              </a:lnSpc>
            </a:pPr>
            <a:r>
              <a:rPr lang="zh-CN" altLang="en-US" sz="2400" dirty="0" smtClean="0">
                <a:latin typeface="方正粗黑宋简体" panose="02000000000000000000" charset="-122"/>
                <a:ea typeface="方正粗黑宋简体" panose="02000000000000000000" charset="-122"/>
                <a:sym typeface="+mn-ea"/>
              </a:rPr>
              <a:t>包括以下八个方面，比如：我园课程建设实施方案</a:t>
            </a:r>
            <a:r>
              <a:rPr lang="en-US" altLang="zh-CN" sz="2400" dirty="0" smtClean="0">
                <a:latin typeface="方正粗黑宋简体" panose="02000000000000000000" charset="-122"/>
                <a:ea typeface="方正粗黑宋简体" panose="02000000000000000000" charset="-122"/>
                <a:sym typeface="+mn-ea"/>
              </a:rPr>
              <a:t>《</a:t>
            </a:r>
            <a:r>
              <a:rPr lang="zh-CN" altLang="en-US" sz="2400" dirty="0" smtClean="0">
                <a:latin typeface="方正粗黑宋简体" panose="02000000000000000000" charset="-122"/>
                <a:ea typeface="方正粗黑宋简体" panose="02000000000000000000" charset="-122"/>
                <a:sym typeface="+mn-ea"/>
              </a:rPr>
              <a:t>五育融合，品格慧乐</a:t>
            </a:r>
            <a:r>
              <a:rPr lang="en-US" altLang="zh-CN" sz="2400" dirty="0" smtClean="0">
                <a:latin typeface="方正粗黑宋简体" panose="02000000000000000000" charset="-122"/>
                <a:ea typeface="方正粗黑宋简体" panose="02000000000000000000" charset="-122"/>
                <a:sym typeface="+mn-ea"/>
              </a:rPr>
              <a:t>》</a:t>
            </a:r>
            <a:endParaRPr lang="en-US" altLang="zh-CN" sz="2400" dirty="0" smtClean="0">
              <a:latin typeface="方正粗黑宋简体" panose="02000000000000000000" charset="-122"/>
              <a:ea typeface="方正粗黑宋简体" panose="02000000000000000000" charset="-122"/>
            </a:endParaRPr>
          </a:p>
        </p:txBody>
      </p:sp>
      <p:pic>
        <p:nvPicPr>
          <p:cNvPr id="78" name="图片 77" descr="校徽"/>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rcRect l="63688" t="25296" r="7012" b="22151"/>
          <a:stretch>
            <a:fillRect/>
          </a:stretch>
        </p:blipFill>
        <p:spPr>
          <a:xfrm>
            <a:off x="8110959" y="-211015"/>
            <a:ext cx="3086925" cy="7281816"/>
          </a:xfrm>
          <a:prstGeom prst="rect">
            <a:avLst/>
          </a:prstGeom>
        </p:spPr>
      </p:pic>
      <p:pic>
        <p:nvPicPr>
          <p:cNvPr id="21" name="图片 20" descr="5"/>
          <p:cNvPicPr>
            <a:picLocks noChangeAspect="1"/>
          </p:cNvPicPr>
          <p:nvPr/>
        </p:nvPicPr>
        <p:blipFill>
          <a:blip r:embed="rId2"/>
          <a:stretch>
            <a:fillRect/>
          </a:stretch>
        </p:blipFill>
        <p:spPr>
          <a:xfrm>
            <a:off x="5486400" y="382905"/>
            <a:ext cx="5560060" cy="6334760"/>
          </a:xfrm>
          <a:prstGeom prst="rect">
            <a:avLst/>
          </a:prstGeom>
        </p:spPr>
      </p:pic>
      <p:pic>
        <p:nvPicPr>
          <p:cNvPr id="22" name="图片 21" descr="2"/>
          <p:cNvPicPr>
            <a:picLocks noChangeAspect="1"/>
          </p:cNvPicPr>
          <p:nvPr>
            <p:custDataLst>
              <p:tags r:id="rId3"/>
            </p:custDataLst>
          </p:nvPr>
        </p:nvPicPr>
        <p:blipFill>
          <a:blip r:embed="rId4"/>
          <a:stretch>
            <a:fillRect/>
          </a:stretch>
        </p:blipFill>
        <p:spPr>
          <a:xfrm>
            <a:off x="127000" y="752475"/>
            <a:ext cx="5447030" cy="5352415"/>
          </a:xfrm>
          <a:prstGeom prst="rect">
            <a:avLst/>
          </a:prstGeom>
        </p:spPr>
      </p:pic>
      <p:pic>
        <p:nvPicPr>
          <p:cNvPr id="78" name="图片 77" descr="校徽"/>
          <p:cNvPicPr>
            <a:picLocks noChangeAspect="1"/>
          </p:cNvPicPr>
          <p:nvPr/>
        </p:nvPicPr>
        <p:blipFill>
          <a:blip r:embed="rId5">
            <a:clrChange>
              <a:clrFrom>
                <a:srgbClr val="FFFFFF">
                  <a:alpha val="100000"/>
                </a:srgbClr>
              </a:clrFrom>
              <a:clrTo>
                <a:srgbClr val="FFFFFF">
                  <a:alpha val="100000"/>
                  <a:alpha val="0"/>
                </a:srgbClr>
              </a:clrTo>
            </a:clrChange>
          </a:blip>
          <a:srcRect/>
          <a:stretch>
            <a:fillRect/>
          </a:stretch>
        </p:blipFill>
        <p:spPr>
          <a:xfrm>
            <a:off x="10629900" y="0"/>
            <a:ext cx="1562100" cy="1371600"/>
          </a:xfrm>
          <a:prstGeom prst="rect">
            <a:avLst/>
          </a:prstGeom>
        </p:spPr>
      </p:pic>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rcRect t="974" b="69465"/>
          <a:stretch>
            <a:fillRect/>
          </a:stretch>
        </p:blipFill>
        <p:spPr>
          <a:xfrm>
            <a:off x="0" y="-52070"/>
            <a:ext cx="12192000" cy="752475"/>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rcRect t="974" b="69465"/>
          <a:stretch>
            <a:fillRect/>
          </a:stretch>
        </p:blipFill>
        <p:spPr>
          <a:xfrm rot="10800000">
            <a:off x="0" y="6165850"/>
            <a:ext cx="12192000" cy="7524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250" fill="hold"/>
                                        <p:tgtEl>
                                          <p:spTgt spid="23"/>
                                        </p:tgtEl>
                                        <p:attrNameLst>
                                          <p:attrName>ppt_x</p:attrName>
                                        </p:attrNameLst>
                                      </p:cBhvr>
                                      <p:tavLst>
                                        <p:tav tm="0">
                                          <p:val>
                                            <p:strVal val="#ppt_x"/>
                                          </p:val>
                                        </p:tav>
                                        <p:tav tm="100000">
                                          <p:val>
                                            <p:strVal val="#ppt_x"/>
                                          </p:val>
                                        </p:tav>
                                      </p:tavLst>
                                    </p:anim>
                                    <p:anim calcmode="lin" valueType="num">
                                      <p:cBhvr additive="base">
                                        <p:cTn id="13" dur="125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2500"/>
                            </p:stCondLst>
                            <p:childTnLst>
                              <p:par>
                                <p:cTn id="15" presetID="2"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1250" fill="hold"/>
                                        <p:tgtEl>
                                          <p:spTgt spid="24"/>
                                        </p:tgtEl>
                                        <p:attrNameLst>
                                          <p:attrName>ppt_x</p:attrName>
                                        </p:attrNameLst>
                                      </p:cBhvr>
                                      <p:tavLst>
                                        <p:tav tm="0">
                                          <p:val>
                                            <p:strVal val="#ppt_x"/>
                                          </p:val>
                                        </p:tav>
                                        <p:tav tm="100000">
                                          <p:val>
                                            <p:strVal val="#ppt_x"/>
                                          </p:val>
                                        </p:tav>
                                      </p:tavLst>
                                    </p:anim>
                                    <p:anim calcmode="lin" valueType="num">
                                      <p:cBhvr additive="base">
                                        <p:cTn id="18" dur="125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34963" y="708619"/>
            <a:ext cx="530134" cy="545727"/>
            <a:chOff x="334963" y="708619"/>
            <a:chExt cx="530134" cy="545727"/>
          </a:xfrm>
        </p:grpSpPr>
        <p:sp>
          <p:nvSpPr>
            <p:cNvPr id="11" name="椭圆 10"/>
            <p:cNvSpPr/>
            <p:nvPr/>
          </p:nvSpPr>
          <p:spPr>
            <a:xfrm>
              <a:off x="334963" y="731832"/>
              <a:ext cx="522514" cy="5225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342583" y="708619"/>
              <a:ext cx="522514" cy="521970"/>
            </a:xfrm>
            <a:prstGeom prst="rect">
              <a:avLst/>
            </a:prstGeom>
            <a:noFill/>
          </p:spPr>
          <p:txBody>
            <a:bodyPr wrap="square" rtlCol="0">
              <a:spAutoFit/>
            </a:bodyPr>
            <a:p>
              <a:pPr algn="ctr"/>
              <a:r>
                <a:rPr lang="zh-CN" altLang="en-US" sz="2800" dirty="0">
                  <a:solidFill>
                    <a:schemeClr val="bg1"/>
                  </a:solidFill>
                  <a:latin typeface="中山行书百年纪念版" panose="02010609000101010101" pitchFamily="49" charset="-122"/>
                  <a:ea typeface="中山行书百年纪念版" panose="02010609000101010101" pitchFamily="49" charset="-122"/>
                </a:rPr>
                <a:t>课</a:t>
              </a:r>
              <a:endParaRPr lang="zh-CN" altLang="en-US" sz="2800" dirty="0">
                <a:solidFill>
                  <a:schemeClr val="bg1"/>
                </a:solidFill>
                <a:latin typeface="中山行书百年纪念版" panose="02010609000101010101" pitchFamily="49" charset="-122"/>
                <a:ea typeface="中山行书百年纪念版" panose="02010609000101010101" pitchFamily="49" charset="-122"/>
              </a:endParaRPr>
            </a:p>
          </p:txBody>
        </p:sp>
      </p:grpSp>
      <p:grpSp>
        <p:nvGrpSpPr>
          <p:cNvPr id="17" name="组合 16"/>
          <p:cNvGrpSpPr/>
          <p:nvPr/>
        </p:nvGrpSpPr>
        <p:grpSpPr>
          <a:xfrm>
            <a:off x="1032988" y="708619"/>
            <a:ext cx="530134" cy="545727"/>
            <a:chOff x="1032988" y="708619"/>
            <a:chExt cx="530134" cy="545727"/>
          </a:xfrm>
        </p:grpSpPr>
        <p:sp>
          <p:nvSpPr>
            <p:cNvPr id="28" name="椭圆 27"/>
            <p:cNvSpPr/>
            <p:nvPr/>
          </p:nvSpPr>
          <p:spPr>
            <a:xfrm>
              <a:off x="1032988" y="731832"/>
              <a:ext cx="522514" cy="5225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nvSpPr>
          <p:spPr>
            <a:xfrm>
              <a:off x="1040608" y="708619"/>
              <a:ext cx="522514" cy="521970"/>
            </a:xfrm>
            <a:prstGeom prst="rect">
              <a:avLst/>
            </a:prstGeom>
            <a:noFill/>
          </p:spPr>
          <p:txBody>
            <a:bodyPr wrap="square" rtlCol="0">
              <a:spAutoFit/>
            </a:bodyPr>
            <a:p>
              <a:pPr algn="ctr"/>
              <a:r>
                <a:rPr lang="zh-CN" altLang="en-US" sz="2800" dirty="0">
                  <a:solidFill>
                    <a:schemeClr val="bg1"/>
                  </a:solidFill>
                  <a:latin typeface="中山行书百年纪念版" panose="02010609000101010101" pitchFamily="49" charset="-122"/>
                  <a:ea typeface="中山行书百年纪念版" panose="02010609000101010101" pitchFamily="49" charset="-122"/>
                </a:rPr>
                <a:t>程</a:t>
              </a:r>
              <a:endParaRPr lang="zh-CN" altLang="en-US" sz="2800" dirty="0">
                <a:solidFill>
                  <a:schemeClr val="bg1"/>
                </a:solidFill>
                <a:latin typeface="中山行书百年纪念版" panose="02010609000101010101" pitchFamily="49" charset="-122"/>
                <a:ea typeface="中山行书百年纪念版" panose="02010609000101010101" pitchFamily="49" charset="-122"/>
              </a:endParaRPr>
            </a:p>
          </p:txBody>
        </p:sp>
      </p:grpSp>
      <p:grpSp>
        <p:nvGrpSpPr>
          <p:cNvPr id="19" name="组合 18"/>
          <p:cNvGrpSpPr/>
          <p:nvPr/>
        </p:nvGrpSpPr>
        <p:grpSpPr>
          <a:xfrm>
            <a:off x="1731013" y="708619"/>
            <a:ext cx="530134" cy="545727"/>
            <a:chOff x="1731013" y="708619"/>
            <a:chExt cx="530134" cy="545727"/>
          </a:xfrm>
        </p:grpSpPr>
        <p:sp>
          <p:nvSpPr>
            <p:cNvPr id="34" name="椭圆 33"/>
            <p:cNvSpPr/>
            <p:nvPr/>
          </p:nvSpPr>
          <p:spPr>
            <a:xfrm>
              <a:off x="1731013" y="731832"/>
              <a:ext cx="522514" cy="5225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7"/>
            <p:cNvSpPr txBox="1"/>
            <p:nvPr/>
          </p:nvSpPr>
          <p:spPr>
            <a:xfrm>
              <a:off x="1738633" y="708619"/>
              <a:ext cx="522514" cy="521970"/>
            </a:xfrm>
            <a:prstGeom prst="rect">
              <a:avLst/>
            </a:prstGeom>
            <a:noFill/>
          </p:spPr>
          <p:txBody>
            <a:bodyPr wrap="square" rtlCol="0">
              <a:spAutoFit/>
            </a:bodyPr>
            <a:p>
              <a:pPr algn="ctr"/>
              <a:endParaRPr lang="zh-CN" altLang="en-US" sz="2800" dirty="0">
                <a:solidFill>
                  <a:schemeClr val="bg1"/>
                </a:solidFill>
                <a:latin typeface="中山行书百年纪念版" panose="02010609000101010101" pitchFamily="49" charset="-122"/>
                <a:ea typeface="中山行书百年纪念版" panose="02010609000101010101" pitchFamily="49" charset="-122"/>
              </a:endParaRPr>
            </a:p>
          </p:txBody>
        </p:sp>
      </p:grpSp>
      <p:grpSp>
        <p:nvGrpSpPr>
          <p:cNvPr id="20" name="组合 19"/>
          <p:cNvGrpSpPr/>
          <p:nvPr/>
        </p:nvGrpSpPr>
        <p:grpSpPr>
          <a:xfrm>
            <a:off x="2429038" y="708619"/>
            <a:ext cx="530134" cy="545727"/>
            <a:chOff x="2429038" y="708619"/>
            <a:chExt cx="530134" cy="545727"/>
          </a:xfrm>
        </p:grpSpPr>
        <p:sp>
          <p:nvSpPr>
            <p:cNvPr id="40" name="椭圆 39"/>
            <p:cNvSpPr/>
            <p:nvPr/>
          </p:nvSpPr>
          <p:spPr>
            <a:xfrm>
              <a:off x="2429038" y="731832"/>
              <a:ext cx="522514" cy="5225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文本框 40"/>
            <p:cNvSpPr txBox="1"/>
            <p:nvPr/>
          </p:nvSpPr>
          <p:spPr>
            <a:xfrm>
              <a:off x="2436658" y="708619"/>
              <a:ext cx="522514" cy="521970"/>
            </a:xfrm>
            <a:prstGeom prst="rect">
              <a:avLst/>
            </a:prstGeom>
            <a:noFill/>
          </p:spPr>
          <p:txBody>
            <a:bodyPr wrap="square" rtlCol="0">
              <a:spAutoFit/>
            </a:bodyPr>
            <a:p>
              <a:pPr algn="ctr"/>
              <a:endParaRPr lang="zh-CN" altLang="en-US" sz="2800" dirty="0">
                <a:solidFill>
                  <a:schemeClr val="bg1"/>
                </a:solidFill>
                <a:latin typeface="中山行书百年纪念版" panose="02010609000101010101" pitchFamily="49" charset="-122"/>
                <a:ea typeface="中山行书百年纪念版" panose="02010609000101010101" pitchFamily="49" charset="-122"/>
              </a:endParaRPr>
            </a:p>
          </p:txBody>
        </p:sp>
      </p:grpSp>
      <p:sp>
        <p:nvSpPr>
          <p:cNvPr id="12" name="上箭头标注 11"/>
          <p:cNvSpPr/>
          <p:nvPr/>
        </p:nvSpPr>
        <p:spPr>
          <a:xfrm>
            <a:off x="5594350" y="1794510"/>
            <a:ext cx="1386840" cy="959485"/>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3" name="上箭头标注 12"/>
          <p:cNvSpPr/>
          <p:nvPr/>
        </p:nvSpPr>
        <p:spPr>
          <a:xfrm>
            <a:off x="2268855" y="1811020"/>
            <a:ext cx="1426210" cy="953135"/>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4" name="上箭头标注 13"/>
          <p:cNvSpPr/>
          <p:nvPr/>
        </p:nvSpPr>
        <p:spPr>
          <a:xfrm>
            <a:off x="3869690" y="1821815"/>
            <a:ext cx="1386840" cy="959485"/>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上箭头标注 14"/>
          <p:cNvSpPr/>
          <p:nvPr/>
        </p:nvSpPr>
        <p:spPr>
          <a:xfrm>
            <a:off x="9113520" y="1821815"/>
            <a:ext cx="1386840" cy="1053465"/>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8" name="上箭头标注 17"/>
          <p:cNvSpPr/>
          <p:nvPr/>
        </p:nvSpPr>
        <p:spPr>
          <a:xfrm>
            <a:off x="7249795" y="1854200"/>
            <a:ext cx="1386840" cy="959485"/>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cxnSp>
        <p:nvCxnSpPr>
          <p:cNvPr id="23" name="直接连接符 22"/>
          <p:cNvCxnSpPr/>
          <p:nvPr/>
        </p:nvCxnSpPr>
        <p:spPr>
          <a:xfrm>
            <a:off x="2906395" y="1794510"/>
            <a:ext cx="7056120" cy="16510"/>
          </a:xfrm>
          <a:prstGeom prst="line">
            <a:avLst/>
          </a:prstGeom>
        </p:spPr>
        <p:style>
          <a:lnRef idx="1">
            <a:schemeClr val="accent1"/>
          </a:lnRef>
          <a:fillRef idx="0">
            <a:schemeClr val="accent1"/>
          </a:fillRef>
          <a:effectRef idx="0">
            <a:schemeClr val="accent1"/>
          </a:effectRef>
          <a:fontRef idx="minor">
            <a:schemeClr val="tx1"/>
          </a:fontRef>
        </p:style>
      </p:cxnSp>
      <p:sp>
        <p:nvSpPr>
          <p:cNvPr id="29" name="下箭头标注 28"/>
          <p:cNvSpPr/>
          <p:nvPr/>
        </p:nvSpPr>
        <p:spPr>
          <a:xfrm flipV="1">
            <a:off x="7010400" y="4771390"/>
            <a:ext cx="3326130" cy="1153160"/>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30" name="矩形 29"/>
          <p:cNvSpPr/>
          <p:nvPr/>
        </p:nvSpPr>
        <p:spPr>
          <a:xfrm>
            <a:off x="2363470" y="2192020"/>
            <a:ext cx="1236345" cy="368300"/>
          </a:xfrm>
          <a:prstGeom prst="rect">
            <a:avLst/>
          </a:prstGeom>
          <a:noFill/>
          <a:ln>
            <a:noFill/>
          </a:ln>
          <a:extLst>
            <a:ext uri="{909E8E84-426E-40DD-AFC4-6F175D3DCCD1}">
              <a14:hiddenFill xmlns:a14="http://schemas.microsoft.com/office/drawing/2010/main">
                <a:solidFill>
                  <a:schemeClr val="accent1">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a:solidFill>
                  <a:schemeClr val="tx1"/>
                </a:solidFill>
                <a:effectLst>
                  <a:outerShdw blurRad="38100" dist="19050" dir="2700000" algn="tl" rotWithShape="0">
                    <a:schemeClr val="dk1">
                      <a:alpha val="40000"/>
                    </a:schemeClr>
                  </a:outerShdw>
                </a:effectLst>
                <a:sym typeface="+mn-ea"/>
              </a:rPr>
              <a:t>语言</a:t>
            </a:r>
            <a:endParaRPr lang="zh-CN" altLang="en-US" sz="2400" b="1">
              <a:solidFill>
                <a:schemeClr val="tx1"/>
              </a:solidFill>
              <a:effectLst>
                <a:outerShdw blurRad="38100" dist="19050" dir="2700000" algn="tl" rotWithShape="0">
                  <a:schemeClr val="dk1">
                    <a:alpha val="40000"/>
                  </a:schemeClr>
                </a:outerShdw>
              </a:effectLst>
              <a:sym typeface="+mn-ea"/>
            </a:endParaRPr>
          </a:p>
        </p:txBody>
      </p:sp>
      <p:sp>
        <p:nvSpPr>
          <p:cNvPr id="33" name="文本框 32"/>
          <p:cNvSpPr txBox="1"/>
          <p:nvPr/>
        </p:nvSpPr>
        <p:spPr>
          <a:xfrm>
            <a:off x="4090035" y="2164080"/>
            <a:ext cx="1166495" cy="583565"/>
          </a:xfrm>
          <a:prstGeom prst="rect">
            <a:avLst/>
          </a:prstGeom>
          <a:noFill/>
        </p:spPr>
        <p:txBody>
          <a:bodyPr wrap="square" rtlCol="0">
            <a:spAutoFit/>
          </a:bodyPr>
          <a:p>
            <a:r>
              <a:rPr lang="zh-CN" altLang="en-US" sz="2400" b="1">
                <a:effectLst>
                  <a:outerShdw blurRad="38100" dist="19050" dir="2700000" algn="tl" rotWithShape="0">
                    <a:schemeClr val="dk1">
                      <a:alpha val="40000"/>
                    </a:schemeClr>
                  </a:outerShdw>
                </a:effectLst>
              </a:rPr>
              <a:t>社会</a:t>
            </a:r>
            <a:endParaRPr lang="zh-CN" altLang="en-US" sz="3200" b="1">
              <a:effectLst>
                <a:outerShdw blurRad="38100" dist="19050" dir="2700000" algn="tl" rotWithShape="0">
                  <a:schemeClr val="dk1">
                    <a:alpha val="40000"/>
                  </a:schemeClr>
                </a:outerShdw>
              </a:effectLst>
            </a:endParaRPr>
          </a:p>
        </p:txBody>
      </p:sp>
      <p:sp>
        <p:nvSpPr>
          <p:cNvPr id="35" name="文本框 34"/>
          <p:cNvSpPr txBox="1"/>
          <p:nvPr/>
        </p:nvSpPr>
        <p:spPr>
          <a:xfrm>
            <a:off x="5812155" y="2084705"/>
            <a:ext cx="1076960" cy="583565"/>
          </a:xfrm>
          <a:prstGeom prst="rect">
            <a:avLst/>
          </a:prstGeom>
          <a:noFill/>
        </p:spPr>
        <p:txBody>
          <a:bodyPr wrap="square" rtlCol="0">
            <a:spAutoFit/>
          </a:bodyPr>
          <a:p>
            <a:r>
              <a:rPr lang="en-US" altLang="zh-CN" sz="3200" b="1">
                <a:effectLst>
                  <a:outerShdw blurRad="38100" dist="19050" dir="2700000" algn="tl" rotWithShape="0">
                    <a:schemeClr val="dk1">
                      <a:alpha val="40000"/>
                    </a:schemeClr>
                  </a:outerShdw>
                </a:effectLst>
              </a:rPr>
              <a:t> </a:t>
            </a:r>
            <a:r>
              <a:rPr lang="zh-CN" altLang="en-US" sz="2400" b="1">
                <a:effectLst>
                  <a:outerShdw blurRad="38100" dist="19050" dir="2700000" algn="tl" rotWithShape="0">
                    <a:schemeClr val="dk1">
                      <a:alpha val="40000"/>
                    </a:schemeClr>
                  </a:outerShdw>
                </a:effectLst>
              </a:rPr>
              <a:t>科学</a:t>
            </a:r>
            <a:endParaRPr lang="zh-CN" altLang="en-US" sz="3200" b="1">
              <a:effectLst>
                <a:outerShdw blurRad="38100" dist="19050" dir="2700000" algn="tl" rotWithShape="0">
                  <a:schemeClr val="dk1">
                    <a:alpha val="40000"/>
                  </a:schemeClr>
                </a:outerShdw>
              </a:effectLst>
            </a:endParaRPr>
          </a:p>
        </p:txBody>
      </p:sp>
      <p:sp>
        <p:nvSpPr>
          <p:cNvPr id="36" name="文本框 35"/>
          <p:cNvSpPr txBox="1"/>
          <p:nvPr/>
        </p:nvSpPr>
        <p:spPr>
          <a:xfrm>
            <a:off x="7498715" y="2207895"/>
            <a:ext cx="1481455" cy="460375"/>
          </a:xfrm>
          <a:prstGeom prst="rect">
            <a:avLst/>
          </a:prstGeom>
          <a:noFill/>
        </p:spPr>
        <p:txBody>
          <a:bodyPr wrap="square" rtlCol="0">
            <a:spAutoFit/>
          </a:bodyPr>
          <a:p>
            <a:r>
              <a:rPr lang="zh-CN" altLang="en-US" sz="2400" b="1">
                <a:effectLst>
                  <a:outerShdw blurRad="38100" dist="19050" dir="2700000" algn="tl" rotWithShape="0">
                    <a:schemeClr val="dk1">
                      <a:alpha val="40000"/>
                    </a:schemeClr>
                  </a:outerShdw>
                </a:effectLst>
              </a:rPr>
              <a:t>健康</a:t>
            </a:r>
            <a:endParaRPr lang="zh-CN" altLang="en-US" sz="2400" b="1">
              <a:effectLst>
                <a:outerShdw blurRad="38100" dist="19050" dir="2700000" algn="tl" rotWithShape="0">
                  <a:schemeClr val="dk1">
                    <a:alpha val="40000"/>
                  </a:schemeClr>
                </a:outerShdw>
              </a:effectLst>
            </a:endParaRPr>
          </a:p>
        </p:txBody>
      </p:sp>
      <p:sp>
        <p:nvSpPr>
          <p:cNvPr id="37" name="文本框 36"/>
          <p:cNvSpPr txBox="1"/>
          <p:nvPr/>
        </p:nvSpPr>
        <p:spPr>
          <a:xfrm>
            <a:off x="9366250" y="2207895"/>
            <a:ext cx="1146810" cy="583565"/>
          </a:xfrm>
          <a:prstGeom prst="rect">
            <a:avLst/>
          </a:prstGeom>
          <a:noFill/>
        </p:spPr>
        <p:txBody>
          <a:bodyPr wrap="square" rtlCol="0">
            <a:spAutoFit/>
          </a:bodyPr>
          <a:p>
            <a:r>
              <a:rPr lang="zh-CN" altLang="en-US" sz="2400" b="1">
                <a:effectLst>
                  <a:outerShdw blurRad="38100" dist="19050" dir="2700000" algn="tl" rotWithShape="0">
                    <a:schemeClr val="dk1">
                      <a:alpha val="40000"/>
                    </a:schemeClr>
                  </a:outerShdw>
                </a:effectLst>
              </a:rPr>
              <a:t>艺术</a:t>
            </a:r>
            <a:endParaRPr lang="zh-CN" altLang="en-US" sz="2400" b="1">
              <a:effectLst>
                <a:outerShdw blurRad="38100" dist="19050" dir="2700000" algn="tl" rotWithShape="0">
                  <a:schemeClr val="dk1">
                    <a:alpha val="40000"/>
                  </a:schemeClr>
                </a:outerShdw>
              </a:effectLst>
            </a:endParaRPr>
          </a:p>
        </p:txBody>
      </p:sp>
      <p:sp>
        <p:nvSpPr>
          <p:cNvPr id="39" name="圆角矩形 38"/>
          <p:cNvSpPr/>
          <p:nvPr/>
        </p:nvSpPr>
        <p:spPr>
          <a:xfrm>
            <a:off x="2436495" y="2775585"/>
            <a:ext cx="889635" cy="1305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圆角矩形 52"/>
          <p:cNvSpPr/>
          <p:nvPr/>
        </p:nvSpPr>
        <p:spPr>
          <a:xfrm>
            <a:off x="4067175" y="2781300"/>
            <a:ext cx="889635" cy="1305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圆角矩形 54"/>
          <p:cNvSpPr/>
          <p:nvPr/>
        </p:nvSpPr>
        <p:spPr>
          <a:xfrm>
            <a:off x="5906135" y="2775585"/>
            <a:ext cx="889635" cy="1305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圆角矩形 55"/>
          <p:cNvSpPr/>
          <p:nvPr/>
        </p:nvSpPr>
        <p:spPr>
          <a:xfrm>
            <a:off x="7597775" y="2781300"/>
            <a:ext cx="889635" cy="1305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圆角矩形 56"/>
          <p:cNvSpPr/>
          <p:nvPr/>
        </p:nvSpPr>
        <p:spPr>
          <a:xfrm>
            <a:off x="9361805" y="2840990"/>
            <a:ext cx="889635" cy="1305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文本框 57"/>
          <p:cNvSpPr txBox="1"/>
          <p:nvPr/>
        </p:nvSpPr>
        <p:spPr>
          <a:xfrm>
            <a:off x="2512695" y="2914015"/>
            <a:ext cx="736600" cy="1028700"/>
          </a:xfrm>
          <a:prstGeom prst="rect">
            <a:avLst/>
          </a:prstGeom>
          <a:noFill/>
        </p:spPr>
        <p:txBody>
          <a:bodyPr vert="eaVert" wrap="square" rtlCol="0">
            <a:spAutoFit/>
          </a:bodyPr>
          <a:p>
            <a:r>
              <a:rPr lang="zh-CN" altLang="en-US" b="1">
                <a:solidFill>
                  <a:schemeClr val="bg1"/>
                </a:solidFill>
              </a:rPr>
              <a:t>善于表达喜欢阅读</a:t>
            </a:r>
            <a:endParaRPr lang="zh-CN" altLang="en-US" b="1">
              <a:solidFill>
                <a:schemeClr val="bg1"/>
              </a:solidFill>
            </a:endParaRPr>
          </a:p>
        </p:txBody>
      </p:sp>
      <p:sp>
        <p:nvSpPr>
          <p:cNvPr id="59" name="文本框 58"/>
          <p:cNvSpPr txBox="1"/>
          <p:nvPr/>
        </p:nvSpPr>
        <p:spPr>
          <a:xfrm>
            <a:off x="4142740" y="2954655"/>
            <a:ext cx="736600" cy="1038225"/>
          </a:xfrm>
          <a:prstGeom prst="rect">
            <a:avLst/>
          </a:prstGeom>
          <a:noFill/>
        </p:spPr>
        <p:txBody>
          <a:bodyPr vert="eaVert" wrap="square" rtlCol="0">
            <a:spAutoFit/>
          </a:bodyPr>
          <a:p>
            <a:r>
              <a:rPr lang="zh-CN" altLang="en-US" b="1">
                <a:solidFill>
                  <a:schemeClr val="bg1"/>
                </a:solidFill>
              </a:rPr>
              <a:t>喜欢交往积极合作</a:t>
            </a:r>
            <a:endParaRPr lang="zh-CN" altLang="en-US" b="1">
              <a:solidFill>
                <a:schemeClr val="bg1"/>
              </a:solidFill>
            </a:endParaRPr>
          </a:p>
        </p:txBody>
      </p:sp>
      <p:sp>
        <p:nvSpPr>
          <p:cNvPr id="60" name="文本框 59"/>
          <p:cNvSpPr txBox="1"/>
          <p:nvPr/>
        </p:nvSpPr>
        <p:spPr>
          <a:xfrm>
            <a:off x="5982335" y="2865755"/>
            <a:ext cx="736600" cy="1127125"/>
          </a:xfrm>
          <a:prstGeom prst="rect">
            <a:avLst/>
          </a:prstGeom>
          <a:noFill/>
        </p:spPr>
        <p:txBody>
          <a:bodyPr vert="eaVert" wrap="square" rtlCol="0">
            <a:spAutoFit/>
          </a:bodyPr>
          <a:p>
            <a:r>
              <a:rPr lang="zh-CN" altLang="en-US" b="1">
                <a:solidFill>
                  <a:schemeClr val="bg1"/>
                </a:solidFill>
              </a:rPr>
              <a:t>喜欢探究敢于尝试</a:t>
            </a:r>
            <a:endParaRPr lang="zh-CN" altLang="en-US" b="1">
              <a:solidFill>
                <a:schemeClr val="bg1"/>
              </a:solidFill>
            </a:endParaRPr>
          </a:p>
        </p:txBody>
      </p:sp>
      <p:sp>
        <p:nvSpPr>
          <p:cNvPr id="61" name="文本框 60"/>
          <p:cNvSpPr txBox="1"/>
          <p:nvPr/>
        </p:nvSpPr>
        <p:spPr>
          <a:xfrm>
            <a:off x="7716520" y="2875280"/>
            <a:ext cx="736600" cy="1117600"/>
          </a:xfrm>
          <a:prstGeom prst="rect">
            <a:avLst/>
          </a:prstGeom>
          <a:noFill/>
        </p:spPr>
        <p:txBody>
          <a:bodyPr vert="eaVert" wrap="square" rtlCol="0">
            <a:spAutoFit/>
          </a:bodyPr>
          <a:p>
            <a:r>
              <a:rPr lang="zh-CN" altLang="en-US" b="1">
                <a:solidFill>
                  <a:schemeClr val="bg1"/>
                </a:solidFill>
              </a:rPr>
              <a:t>热爱艺术大胆表现</a:t>
            </a:r>
            <a:endParaRPr lang="zh-CN" altLang="en-US"/>
          </a:p>
        </p:txBody>
      </p:sp>
      <p:sp>
        <p:nvSpPr>
          <p:cNvPr id="62" name="文本框 61"/>
          <p:cNvSpPr txBox="1"/>
          <p:nvPr/>
        </p:nvSpPr>
        <p:spPr>
          <a:xfrm>
            <a:off x="9438005" y="3022600"/>
            <a:ext cx="736600" cy="1058545"/>
          </a:xfrm>
          <a:prstGeom prst="rect">
            <a:avLst/>
          </a:prstGeom>
          <a:noFill/>
        </p:spPr>
        <p:txBody>
          <a:bodyPr vert="eaVert" wrap="square" rtlCol="0">
            <a:spAutoFit/>
          </a:bodyPr>
          <a:p>
            <a:r>
              <a:rPr lang="zh-CN" altLang="en-US" b="1">
                <a:solidFill>
                  <a:schemeClr val="bg1"/>
                </a:solidFill>
              </a:rPr>
              <a:t>身心健康习惯良好</a:t>
            </a:r>
            <a:endParaRPr lang="zh-CN" altLang="en-US"/>
          </a:p>
        </p:txBody>
      </p:sp>
      <p:sp>
        <p:nvSpPr>
          <p:cNvPr id="64" name="文本框 63"/>
          <p:cNvSpPr txBox="1"/>
          <p:nvPr/>
        </p:nvSpPr>
        <p:spPr>
          <a:xfrm>
            <a:off x="7010400" y="5229860"/>
            <a:ext cx="3448050" cy="645160"/>
          </a:xfrm>
          <a:prstGeom prst="rect">
            <a:avLst/>
          </a:prstGeom>
          <a:noFill/>
        </p:spPr>
        <p:txBody>
          <a:bodyPr wrap="square" rtlCol="0">
            <a:spAutoFit/>
          </a:bodyPr>
          <a:p>
            <a:pPr algn="ctr">
              <a:buClrTx/>
              <a:buSzTx/>
              <a:buFontTx/>
            </a:pPr>
            <a:r>
              <a:rPr lang="zh-CN" altLang="en-US" sz="3600" b="1"/>
              <a:t>区域游戏</a:t>
            </a:r>
            <a:endParaRPr lang="zh-CN" altLang="en-US" sz="3600" b="1"/>
          </a:p>
        </p:txBody>
      </p:sp>
      <p:pic>
        <p:nvPicPr>
          <p:cNvPr id="78" name="图片 77" descr="校徽"/>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10564495" y="135890"/>
            <a:ext cx="1562100" cy="1371600"/>
          </a:xfrm>
          <a:prstGeom prst="rect">
            <a:avLst/>
          </a:prstGeom>
        </p:spPr>
      </p:pic>
      <p:pic>
        <p:nvPicPr>
          <p:cNvPr id="24" name="图片 23" descr="32313534363638353b32313534363637313b3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39460" y="839470"/>
            <a:ext cx="896620" cy="896620"/>
          </a:xfrm>
          <a:prstGeom prst="rect">
            <a:avLst/>
          </a:prstGeom>
        </p:spPr>
      </p:pic>
      <p:cxnSp>
        <p:nvCxnSpPr>
          <p:cNvPr id="54" name="直接连接符 53"/>
          <p:cNvCxnSpPr>
            <a:stCxn id="63" idx="2"/>
            <a:endCxn id="29" idx="2"/>
          </p:cNvCxnSpPr>
          <p:nvPr/>
        </p:nvCxnSpPr>
        <p:spPr>
          <a:xfrm>
            <a:off x="3893820" y="4771390"/>
            <a:ext cx="4779645"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下箭头标注 62"/>
          <p:cNvSpPr/>
          <p:nvPr/>
        </p:nvSpPr>
        <p:spPr>
          <a:xfrm flipV="1">
            <a:off x="2230755" y="4771390"/>
            <a:ext cx="3326130" cy="1153160"/>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pic>
        <p:nvPicPr>
          <p:cNvPr id="68" name="图片 67" descr="32313534363638353b32313534363636383b32"/>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81700" y="4259580"/>
            <a:ext cx="655320" cy="655320"/>
          </a:xfrm>
          <a:prstGeom prst="rect">
            <a:avLst/>
          </a:prstGeom>
        </p:spPr>
      </p:pic>
      <p:sp>
        <p:nvSpPr>
          <p:cNvPr id="69" name="文本框 68"/>
          <p:cNvSpPr txBox="1"/>
          <p:nvPr/>
        </p:nvSpPr>
        <p:spPr>
          <a:xfrm>
            <a:off x="6809105" y="1367790"/>
            <a:ext cx="2371725" cy="368300"/>
          </a:xfrm>
          <a:prstGeom prst="rect">
            <a:avLst/>
          </a:prstGeom>
          <a:noFill/>
        </p:spPr>
        <p:txBody>
          <a:bodyPr wrap="square" rtlCol="0">
            <a:spAutoFit/>
            <a:scene3d>
              <a:camera prst="orthographicFront"/>
              <a:lightRig rig="threePt" dir="t"/>
            </a:scene3d>
          </a:bodyPr>
          <a:p>
            <a:r>
              <a:rPr lang="zh-CN" altLang="en-US" b="1">
                <a:solidFill>
                  <a:schemeClr val="tx1"/>
                </a:solidFill>
                <a:effectLst>
                  <a:outerShdw blurRad="38100" dist="19050" dir="2700000" algn="tl" rotWithShape="0">
                    <a:schemeClr val="dk1">
                      <a:alpha val="40000"/>
                    </a:schemeClr>
                  </a:outerShdw>
                </a:effectLst>
              </a:rPr>
              <a:t>五大领域课程</a:t>
            </a:r>
            <a:endParaRPr lang="zh-CN" altLang="en-US" b="1">
              <a:solidFill>
                <a:schemeClr val="tx1"/>
              </a:solidFill>
              <a:effectLst>
                <a:outerShdw blurRad="38100" dist="19050" dir="2700000" algn="tl" rotWithShape="0">
                  <a:schemeClr val="dk1">
                    <a:alpha val="40000"/>
                  </a:schemeClr>
                </a:outerShdw>
              </a:effectLst>
            </a:endParaRPr>
          </a:p>
        </p:txBody>
      </p:sp>
      <p:sp>
        <p:nvSpPr>
          <p:cNvPr id="71" name="文本框 70"/>
          <p:cNvSpPr txBox="1"/>
          <p:nvPr/>
        </p:nvSpPr>
        <p:spPr>
          <a:xfrm>
            <a:off x="6809105" y="4403090"/>
            <a:ext cx="1827530" cy="368300"/>
          </a:xfrm>
          <a:prstGeom prst="rect">
            <a:avLst/>
          </a:prstGeom>
          <a:noFill/>
        </p:spPr>
        <p:txBody>
          <a:bodyPr wrap="square" rtlCol="0">
            <a:spAutoFit/>
            <a:scene3d>
              <a:camera prst="orthographicFront"/>
              <a:lightRig rig="threePt" dir="t"/>
            </a:scene3d>
          </a:bodyPr>
          <a:p>
            <a:r>
              <a:rPr lang="zh-CN" altLang="en-US" b="1">
                <a:solidFill>
                  <a:schemeClr val="tx1"/>
                </a:solidFill>
                <a:effectLst>
                  <a:outerShdw blurRad="38100" dist="19050" dir="2700000" algn="tl" rotWithShape="0">
                    <a:schemeClr val="dk1">
                      <a:alpha val="40000"/>
                    </a:schemeClr>
                  </a:outerShdw>
                </a:effectLst>
              </a:rPr>
              <a:t>园本特色课程</a:t>
            </a:r>
            <a:endParaRPr lang="zh-CN" altLang="en-US" b="1">
              <a:solidFill>
                <a:schemeClr val="tx1"/>
              </a:solidFill>
              <a:effectLst>
                <a:outerShdw blurRad="38100" dist="19050" dir="2700000" algn="tl" rotWithShape="0">
                  <a:schemeClr val="dk1">
                    <a:alpha val="40000"/>
                  </a:schemeClr>
                </a:outerShdw>
              </a:effectLst>
            </a:endParaRPr>
          </a:p>
        </p:txBody>
      </p:sp>
      <p:pic>
        <p:nvPicPr>
          <p:cNvPr id="72" name="图片 71" descr="32313534363638353b32313534363636363b30"/>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11850" y="5578475"/>
            <a:ext cx="751840" cy="751840"/>
          </a:xfrm>
          <a:prstGeom prst="rect">
            <a:avLst/>
          </a:prstGeom>
        </p:spPr>
      </p:pic>
      <p:sp>
        <p:nvSpPr>
          <p:cNvPr id="73" name="文本框 72"/>
          <p:cNvSpPr txBox="1"/>
          <p:nvPr/>
        </p:nvSpPr>
        <p:spPr>
          <a:xfrm>
            <a:off x="2268855" y="5229860"/>
            <a:ext cx="3325495" cy="645160"/>
          </a:xfrm>
          <a:prstGeom prst="rect">
            <a:avLst/>
          </a:prstGeom>
          <a:noFill/>
        </p:spPr>
        <p:txBody>
          <a:bodyPr wrap="square" rtlCol="0">
            <a:spAutoFit/>
          </a:bodyPr>
          <a:p>
            <a:pPr algn="ctr"/>
            <a:r>
              <a:rPr lang="zh-CN" altLang="en-US" sz="3600" b="1">
                <a:sym typeface="+mn-ea"/>
              </a:rPr>
              <a:t>童心阅读</a:t>
            </a:r>
            <a:endParaRPr lang="zh-CN" altLang="en-US" sz="3600" b="1"/>
          </a:p>
        </p:txBody>
      </p:sp>
      <p:grpSp>
        <p:nvGrpSpPr>
          <p:cNvPr id="74" name="组合 73"/>
          <p:cNvGrpSpPr/>
          <p:nvPr/>
        </p:nvGrpSpPr>
        <p:grpSpPr>
          <a:xfrm>
            <a:off x="3165003" y="731479"/>
            <a:ext cx="530134" cy="545727"/>
            <a:chOff x="2429038" y="708619"/>
            <a:chExt cx="530134" cy="545727"/>
          </a:xfrm>
        </p:grpSpPr>
        <p:sp>
          <p:nvSpPr>
            <p:cNvPr id="75" name="椭圆 74"/>
            <p:cNvSpPr/>
            <p:nvPr/>
          </p:nvSpPr>
          <p:spPr>
            <a:xfrm>
              <a:off x="2429038" y="731832"/>
              <a:ext cx="522514" cy="5225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文本框 75"/>
            <p:cNvSpPr txBox="1"/>
            <p:nvPr/>
          </p:nvSpPr>
          <p:spPr>
            <a:xfrm>
              <a:off x="2436658" y="708619"/>
              <a:ext cx="522514" cy="521970"/>
            </a:xfrm>
            <a:prstGeom prst="rect">
              <a:avLst/>
            </a:prstGeom>
            <a:noFill/>
          </p:spPr>
          <p:txBody>
            <a:bodyPr wrap="square" rtlCol="0">
              <a:spAutoFit/>
            </a:bodyPr>
            <a:p>
              <a:pPr algn="ctr"/>
              <a:endParaRPr lang="zh-CN" altLang="en-US" sz="2800" dirty="0">
                <a:solidFill>
                  <a:schemeClr val="bg1"/>
                </a:solidFill>
                <a:latin typeface="中山行书百年纪念版" panose="02010609000101010101" pitchFamily="49" charset="-122"/>
                <a:ea typeface="中山行书百年纪念版" panose="02010609000101010101" pitchFamily="49" charset="-122"/>
              </a:endParaRPr>
            </a:p>
          </p:txBody>
        </p:sp>
      </p:grpSp>
      <p:sp>
        <p:nvSpPr>
          <p:cNvPr id="81" name="文本框 80"/>
          <p:cNvSpPr txBox="1"/>
          <p:nvPr/>
        </p:nvSpPr>
        <p:spPr>
          <a:xfrm>
            <a:off x="2428875" y="755015"/>
            <a:ext cx="659765" cy="521970"/>
          </a:xfrm>
          <a:prstGeom prst="rect">
            <a:avLst/>
          </a:prstGeom>
          <a:noFill/>
        </p:spPr>
        <p:txBody>
          <a:bodyPr wrap="square" rtlCol="0">
            <a:spAutoFit/>
          </a:bodyPr>
          <a:p>
            <a:r>
              <a:rPr lang="zh-CN" altLang="en-US" sz="2800">
                <a:solidFill>
                  <a:schemeClr val="bg1"/>
                </a:solidFill>
              </a:rPr>
              <a:t>构</a:t>
            </a:r>
            <a:endParaRPr lang="zh-CN" altLang="en-US" sz="2800">
              <a:solidFill>
                <a:schemeClr val="bg1"/>
              </a:solidFill>
            </a:endParaRPr>
          </a:p>
        </p:txBody>
      </p:sp>
      <p:sp>
        <p:nvSpPr>
          <p:cNvPr id="82" name="文本框 81"/>
          <p:cNvSpPr txBox="1"/>
          <p:nvPr/>
        </p:nvSpPr>
        <p:spPr>
          <a:xfrm>
            <a:off x="1738630" y="755015"/>
            <a:ext cx="631825" cy="521970"/>
          </a:xfrm>
          <a:prstGeom prst="rect">
            <a:avLst/>
          </a:prstGeom>
          <a:noFill/>
        </p:spPr>
        <p:txBody>
          <a:bodyPr wrap="square" rtlCol="0">
            <a:spAutoFit/>
          </a:bodyPr>
          <a:p>
            <a:r>
              <a:rPr lang="zh-CN" altLang="en-US" sz="2800">
                <a:solidFill>
                  <a:schemeClr val="bg1"/>
                </a:solidFill>
              </a:rPr>
              <a:t>结</a:t>
            </a:r>
            <a:endParaRPr lang="zh-CN" altLang="en-US" sz="2800">
              <a:solidFill>
                <a:schemeClr val="bg1"/>
              </a:solidFill>
            </a:endParaRPr>
          </a:p>
        </p:txBody>
      </p:sp>
      <p:sp>
        <p:nvSpPr>
          <p:cNvPr id="83" name="文本框 82"/>
          <p:cNvSpPr txBox="1"/>
          <p:nvPr/>
        </p:nvSpPr>
        <p:spPr>
          <a:xfrm>
            <a:off x="3164840" y="755015"/>
            <a:ext cx="438150" cy="521970"/>
          </a:xfrm>
          <a:prstGeom prst="rect">
            <a:avLst/>
          </a:prstGeom>
          <a:noFill/>
        </p:spPr>
        <p:txBody>
          <a:bodyPr wrap="square" rtlCol="0">
            <a:spAutoFit/>
          </a:bodyPr>
          <a:p>
            <a:r>
              <a:rPr lang="zh-CN" altLang="en-US" sz="2800">
                <a:solidFill>
                  <a:schemeClr val="bg1"/>
                </a:solidFill>
                <a:latin typeface="中山行书百年纪念版" charset="0"/>
                <a:ea typeface="中山行书百年纪念版" charset="0"/>
              </a:rPr>
              <a:t>图</a:t>
            </a:r>
            <a:endParaRPr lang="zh-CN" altLang="en-US" sz="2800">
              <a:solidFill>
                <a:schemeClr val="bg1"/>
              </a:solidFill>
              <a:latin typeface="中山行书百年纪念版" charset="0"/>
              <a:ea typeface="中山行书百年纪念版" charset="0"/>
            </a:endParaRPr>
          </a:p>
        </p:txBody>
      </p:sp>
      <p:sp>
        <p:nvSpPr>
          <p:cNvPr id="84" name="文本框 83"/>
          <p:cNvSpPr txBox="1"/>
          <p:nvPr/>
        </p:nvSpPr>
        <p:spPr>
          <a:xfrm>
            <a:off x="6482080" y="6259830"/>
            <a:ext cx="5709920" cy="368300"/>
          </a:xfrm>
          <a:prstGeom prst="rect">
            <a:avLst/>
          </a:prstGeom>
          <a:noFill/>
        </p:spPr>
        <p:txBody>
          <a:bodyPr wrap="square" rtlCol="0">
            <a:spAutoFit/>
          </a:bodyPr>
          <a:p>
            <a:r>
              <a:rPr lang="zh-CN" altLang="en-US" b="1"/>
              <a:t>凝聚融合、</a:t>
            </a:r>
            <a:r>
              <a:rPr lang="zh-CN" altLang="en-US" b="1">
                <a:sym typeface="+mn-ea"/>
              </a:rPr>
              <a:t>智慧</a:t>
            </a:r>
            <a:r>
              <a:rPr lang="zh-CN" altLang="en-US" b="1"/>
              <a:t>创新，从爱出发，以爱为课程归宿。</a:t>
            </a:r>
            <a:endParaRPr lang="zh-CN" altLang="en-US"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1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15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175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1750"/>
                                  </p:stCondLst>
                                  <p:childTnLst>
                                    <p:set>
                                      <p:cBhvr>
                                        <p:cTn id="26" dur="1" fill="hold">
                                          <p:stCondLst>
                                            <p:cond delay="0"/>
                                          </p:stCondLst>
                                        </p:cTn>
                                        <p:tgtEl>
                                          <p:spTgt spid="74"/>
                                        </p:tgtEl>
                                        <p:attrNameLst>
                                          <p:attrName>style.visibility</p:attrName>
                                        </p:attrNameLst>
                                      </p:cBhvr>
                                      <p:to>
                                        <p:strVal val="visible"/>
                                      </p:to>
                                    </p:set>
                                    <p:anim calcmode="lin" valueType="num">
                                      <p:cBhvr>
                                        <p:cTn id="27" dur="500" fill="hold"/>
                                        <p:tgtEl>
                                          <p:spTgt spid="74"/>
                                        </p:tgtEl>
                                        <p:attrNameLst>
                                          <p:attrName>ppt_w</p:attrName>
                                        </p:attrNameLst>
                                      </p:cBhvr>
                                      <p:tavLst>
                                        <p:tav tm="0">
                                          <p:val>
                                            <p:fltVal val="0"/>
                                          </p:val>
                                        </p:tav>
                                        <p:tav tm="100000">
                                          <p:val>
                                            <p:strVal val="#ppt_w"/>
                                          </p:val>
                                        </p:tav>
                                      </p:tavLst>
                                    </p:anim>
                                    <p:anim calcmode="lin" valueType="num">
                                      <p:cBhvr>
                                        <p:cTn id="28" dur="500" fill="hold"/>
                                        <p:tgtEl>
                                          <p:spTgt spid="74"/>
                                        </p:tgtEl>
                                        <p:attrNameLst>
                                          <p:attrName>ppt_h</p:attrName>
                                        </p:attrNameLst>
                                      </p:cBhvr>
                                      <p:tavLst>
                                        <p:tav tm="0">
                                          <p:val>
                                            <p:fltVal val="0"/>
                                          </p:val>
                                        </p:tav>
                                        <p:tav tm="100000">
                                          <p:val>
                                            <p:strVal val="#ppt_h"/>
                                          </p:val>
                                        </p:tav>
                                      </p:tavLst>
                                    </p:anim>
                                    <p:animEffect transition="in" filter="fade">
                                      <p:cBhvr>
                                        <p:cTn id="2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rcRect t="974" b="69465"/>
          <a:stretch>
            <a:fillRect/>
          </a:stretch>
        </p:blipFill>
        <p:spPr>
          <a:xfrm>
            <a:off x="0" y="-104774"/>
            <a:ext cx="12192000" cy="2411896"/>
          </a:xfrm>
          <a:prstGeom prst="rect">
            <a:avLst/>
          </a:prstGeom>
        </p:spPr>
      </p:pic>
      <p:sp>
        <p:nvSpPr>
          <p:cNvPr id="6" name="矩形 23"/>
          <p:cNvSpPr>
            <a:spLocks noChangeArrowheads="1"/>
          </p:cNvSpPr>
          <p:nvPr/>
        </p:nvSpPr>
        <p:spPr bwMode="auto">
          <a:xfrm>
            <a:off x="520700" y="2396490"/>
            <a:ext cx="10645140" cy="3938270"/>
          </a:xfrm>
          <a:prstGeom prst="rect">
            <a:avLst/>
          </a:prstGeom>
          <a:noFill/>
          <a:ln>
            <a:noFill/>
          </a:ln>
        </p:spPr>
        <p:txBody>
          <a:bodyPr wrap="square">
            <a:spAutoFit/>
          </a:bodyPr>
          <a:lstStyle/>
          <a:p>
            <a:pPr indent="457200" fontAlgn="auto">
              <a:lnSpc>
                <a:spcPts val="5000"/>
              </a:lnSpc>
            </a:pPr>
            <a:r>
              <a:rPr lang="en-US" altLang="zh-CN" sz="2400">
                <a:latin typeface="方正粗黑宋简体" panose="02000000000000000000" charset="-122"/>
                <a:ea typeface="方正粗黑宋简体" panose="02000000000000000000" charset="-122"/>
                <a:cs typeface="方正粗黑宋简体" panose="02000000000000000000" charset="-122"/>
              </a:rPr>
              <a:t>  园本课程建设承载着</a:t>
            </a:r>
            <a:r>
              <a:rPr lang="zh-CN" altLang="en-US" sz="2400">
                <a:latin typeface="方正粗黑宋简体" panose="02000000000000000000" charset="-122"/>
                <a:ea typeface="方正粗黑宋简体" panose="02000000000000000000" charset="-122"/>
                <a:cs typeface="方正粗黑宋简体" panose="02000000000000000000" charset="-122"/>
              </a:rPr>
              <a:t>幼儿园</a:t>
            </a:r>
            <a:r>
              <a:rPr lang="en-US" altLang="zh-CN" sz="2400">
                <a:solidFill>
                  <a:srgbClr val="00B0F0"/>
                </a:solidFill>
                <a:latin typeface="方正粗黑宋简体" panose="02000000000000000000" charset="-122"/>
                <a:ea typeface="方正粗黑宋简体" panose="02000000000000000000" charset="-122"/>
                <a:cs typeface="方正粗黑宋简体" panose="02000000000000000000" charset="-122"/>
              </a:rPr>
              <a:t>自己的</a:t>
            </a:r>
            <a:r>
              <a:rPr lang="en-US" altLang="zh-CN" sz="2400">
                <a:latin typeface="方正粗黑宋简体" panose="02000000000000000000" charset="-122"/>
                <a:ea typeface="方正粗黑宋简体" panose="02000000000000000000" charset="-122"/>
                <a:cs typeface="方正粗黑宋简体" panose="02000000000000000000" charset="-122"/>
              </a:rPr>
              <a:t>文化，园本课程的建立还需要我们在教育</a:t>
            </a:r>
            <a:r>
              <a:rPr lang="en-US" altLang="zh-CN" sz="2400">
                <a:solidFill>
                  <a:srgbClr val="00B0F0"/>
                </a:solidFill>
                <a:latin typeface="方正粗黑宋简体" panose="02000000000000000000" charset="-122"/>
                <a:ea typeface="方正粗黑宋简体" panose="02000000000000000000" charset="-122"/>
                <a:cs typeface="方正粗黑宋简体" panose="02000000000000000000" charset="-122"/>
              </a:rPr>
              <a:t>目标、内容、方法和评价</a:t>
            </a:r>
            <a:r>
              <a:rPr lang="en-US" altLang="zh-CN" sz="2400">
                <a:latin typeface="方正粗黑宋简体" panose="02000000000000000000" charset="-122"/>
                <a:ea typeface="方正粗黑宋简体" panose="02000000000000000000" charset="-122"/>
                <a:cs typeface="方正粗黑宋简体" panose="02000000000000000000" charset="-122"/>
              </a:rPr>
              <a:t>上逐步完善，并根据新时代的</a:t>
            </a:r>
            <a:r>
              <a:rPr lang="en-US" altLang="zh-CN" sz="2400">
                <a:solidFill>
                  <a:srgbClr val="00B0F0"/>
                </a:solidFill>
                <a:latin typeface="方正粗黑宋简体" panose="02000000000000000000" charset="-122"/>
                <a:ea typeface="方正粗黑宋简体" panose="02000000000000000000" charset="-122"/>
                <a:cs typeface="方正粗黑宋简体" panose="02000000000000000000" charset="-122"/>
              </a:rPr>
              <a:t>需求和《纲要》</a:t>
            </a:r>
            <a:r>
              <a:rPr lang="en-US" altLang="zh-CN" sz="2400">
                <a:latin typeface="方正粗黑宋简体" panose="02000000000000000000" charset="-122"/>
                <a:ea typeface="方正粗黑宋简体" panose="02000000000000000000" charset="-122"/>
                <a:cs typeface="方正粗黑宋简体" panose="02000000000000000000" charset="-122"/>
              </a:rPr>
              <a:t>精神，不断改进赋予它活力。“园本课程不是</a:t>
            </a:r>
            <a:r>
              <a:rPr lang="en-US" altLang="zh-CN" sz="2400">
                <a:solidFill>
                  <a:srgbClr val="00B0F0"/>
                </a:solidFill>
                <a:latin typeface="方正粗黑宋简体" panose="02000000000000000000" charset="-122"/>
                <a:ea typeface="方正粗黑宋简体" panose="02000000000000000000" charset="-122"/>
                <a:cs typeface="方正粗黑宋简体" panose="02000000000000000000" charset="-122"/>
              </a:rPr>
              <a:t>外来</a:t>
            </a:r>
            <a:r>
              <a:rPr lang="en-US" altLang="zh-CN" sz="2400">
                <a:latin typeface="方正粗黑宋简体" panose="02000000000000000000" charset="-122"/>
                <a:ea typeface="方正粗黑宋简体" panose="02000000000000000000" charset="-122"/>
                <a:cs typeface="方正粗黑宋简体" panose="02000000000000000000" charset="-122"/>
              </a:rPr>
              <a:t>的课程</a:t>
            </a:r>
            <a:r>
              <a:rPr lang="zh-CN" altLang="en-US" sz="2400">
                <a:latin typeface="方正粗黑宋简体" panose="02000000000000000000" charset="-122"/>
                <a:ea typeface="方正粗黑宋简体" panose="02000000000000000000" charset="-122"/>
                <a:cs typeface="方正粗黑宋简体" panose="02000000000000000000" charset="-122"/>
              </a:rPr>
              <a:t>，</a:t>
            </a:r>
            <a:r>
              <a:rPr lang="en-US" altLang="zh-CN" sz="2400">
                <a:latin typeface="方正粗黑宋简体" panose="02000000000000000000" charset="-122"/>
                <a:ea typeface="方正粗黑宋简体" panose="02000000000000000000" charset="-122"/>
                <a:cs typeface="方正粗黑宋简体" panose="02000000000000000000" charset="-122"/>
              </a:rPr>
              <a:t>而是在幼儿园</a:t>
            </a:r>
            <a:r>
              <a:rPr lang="en-US" altLang="zh-CN" sz="2400">
                <a:solidFill>
                  <a:srgbClr val="00B0F0"/>
                </a:solidFill>
                <a:latin typeface="方正粗黑宋简体" panose="02000000000000000000" charset="-122"/>
                <a:ea typeface="方正粗黑宋简体" panose="02000000000000000000" charset="-122"/>
                <a:cs typeface="方正粗黑宋简体" panose="02000000000000000000" charset="-122"/>
              </a:rPr>
              <a:t>内部逐渐生长</a:t>
            </a:r>
            <a:r>
              <a:rPr lang="en-US" altLang="zh-CN" sz="2400">
                <a:latin typeface="方正粗黑宋简体" panose="02000000000000000000" charset="-122"/>
                <a:ea typeface="方正粗黑宋简体" panose="02000000000000000000" charset="-122"/>
                <a:cs typeface="方正粗黑宋简体" panose="02000000000000000000" charset="-122"/>
              </a:rPr>
              <a:t>起来的课程”。</a:t>
            </a:r>
            <a:r>
              <a:rPr lang="zh-CN" altLang="en-US" sz="2400">
                <a:latin typeface="方正粗黑宋简体" panose="02000000000000000000" charset="-122"/>
                <a:ea typeface="方正粗黑宋简体" panose="02000000000000000000" charset="-122"/>
                <a:cs typeface="方正粗黑宋简体" panose="02000000000000000000" charset="-122"/>
                <a:sym typeface="+mn-ea"/>
              </a:rPr>
              <a:t>园本课程建设是十分辛苦的工作，</a:t>
            </a:r>
            <a:r>
              <a:rPr lang="zh-CN" altLang="en-US" sz="2400">
                <a:latin typeface="方正粗黑宋简体" panose="02000000000000000000" charset="-122"/>
                <a:ea typeface="方正粗黑宋简体" panose="02000000000000000000" charset="-122"/>
                <a:cs typeface="方正粗黑宋简体" panose="02000000000000000000" charset="-122"/>
              </a:rPr>
              <a:t>希望今天的分享，对老师们有一定的帮助，我们的</a:t>
            </a:r>
            <a:r>
              <a:rPr lang="en-US" altLang="zh-CN" sz="2400">
                <a:latin typeface="方正粗黑宋简体" panose="02000000000000000000" charset="-122"/>
                <a:ea typeface="方正粗黑宋简体" panose="02000000000000000000" charset="-122"/>
                <a:cs typeface="方正粗黑宋简体" panose="02000000000000000000" charset="-122"/>
              </a:rPr>
              <a:t>520</a:t>
            </a:r>
            <a:r>
              <a:rPr lang="zh-CN" altLang="en-US" sz="2400">
                <a:latin typeface="方正粗黑宋简体" panose="02000000000000000000" charset="-122"/>
                <a:ea typeface="方正粗黑宋简体" panose="02000000000000000000" charset="-122"/>
                <a:cs typeface="方正粗黑宋简体" panose="02000000000000000000" charset="-122"/>
              </a:rPr>
              <a:t>园本课程体系还</a:t>
            </a:r>
            <a:r>
              <a:rPr lang="zh-CN" altLang="en-US" sz="2400">
                <a:latin typeface="方正粗黑宋简体" panose="02000000000000000000" charset="-122"/>
                <a:ea typeface="方正粗黑宋简体" panose="02000000000000000000" charset="-122"/>
                <a:cs typeface="方正粗黑宋简体" panose="02000000000000000000" charset="-122"/>
                <a:sym typeface="+mn-ea"/>
              </a:rPr>
              <a:t>需要老师们</a:t>
            </a:r>
            <a:r>
              <a:rPr lang="zh-CN" altLang="en-US" sz="2400">
                <a:latin typeface="方正粗黑宋简体" panose="02000000000000000000" charset="-122"/>
                <a:ea typeface="方正粗黑宋简体" panose="02000000000000000000" charset="-122"/>
                <a:cs typeface="方正粗黑宋简体" panose="02000000000000000000" charset="-122"/>
                <a:sym typeface="+mn-ea"/>
              </a:rPr>
              <a:t>凝聚智慧、</a:t>
            </a:r>
            <a:r>
              <a:rPr lang="zh-CN" altLang="en-US" sz="2400">
                <a:latin typeface="方正粗黑宋简体" panose="02000000000000000000" charset="-122"/>
                <a:ea typeface="方正粗黑宋简体" panose="02000000000000000000" charset="-122"/>
                <a:cs typeface="方正粗黑宋简体" panose="02000000000000000000" charset="-122"/>
                <a:sym typeface="+mn-ea"/>
              </a:rPr>
              <a:t>不浮不燥、潜心研究，从而深度推进课程改革，让园本课程更具生命力。</a:t>
            </a:r>
            <a:endParaRPr lang="zh-CN" altLang="en-US" sz="2400">
              <a:latin typeface="方正粗黑宋简体" panose="02000000000000000000" charset="-122"/>
              <a:ea typeface="方正粗黑宋简体" panose="02000000000000000000" charset="-122"/>
              <a:cs typeface="方正粗黑宋简体" panose="02000000000000000000" charset="-122"/>
            </a:endParaRPr>
          </a:p>
        </p:txBody>
      </p:sp>
      <p:pic>
        <p:nvPicPr>
          <p:cNvPr id="78" name="图片 77" descr="校徽"/>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10546715" y="127000"/>
            <a:ext cx="1562100" cy="1371600"/>
          </a:xfrm>
          <a:prstGeom prst="rect">
            <a:avLst/>
          </a:prstGeom>
        </p:spPr>
      </p:pic>
      <p:sp>
        <p:nvSpPr>
          <p:cNvPr id="3" name="文本框 2"/>
          <p:cNvSpPr txBox="1"/>
          <p:nvPr/>
        </p:nvSpPr>
        <p:spPr>
          <a:xfrm>
            <a:off x="642620" y="1647825"/>
            <a:ext cx="1958340" cy="583565"/>
          </a:xfrm>
          <a:prstGeom prst="rect">
            <a:avLst/>
          </a:prstGeom>
          <a:noFill/>
        </p:spPr>
        <p:txBody>
          <a:bodyPr wrap="square" rtlCol="0">
            <a:spAutoFit/>
          </a:bodyPr>
          <a:p>
            <a:r>
              <a:rPr lang="zh-CN" altLang="en-US" sz="3200">
                <a:gradFill>
                  <a:gsLst>
                    <a:gs pos="0">
                      <a:srgbClr val="7B32B2"/>
                    </a:gs>
                    <a:gs pos="100000">
                      <a:srgbClr val="401A5D"/>
                    </a:gs>
                  </a:gsLst>
                  <a:lin scaled="0"/>
                </a:gradFill>
                <a:latin typeface="方正粗黑宋简体" panose="02000000000000000000" charset="-122"/>
                <a:ea typeface="方正粗黑宋简体" panose="02000000000000000000" charset="-122"/>
              </a:rPr>
              <a:t>结束语</a:t>
            </a:r>
            <a:r>
              <a:rPr lang="zh-CN" altLang="en-US">
                <a:gradFill>
                  <a:gsLst>
                    <a:gs pos="0">
                      <a:srgbClr val="7B32B2"/>
                    </a:gs>
                    <a:gs pos="100000">
                      <a:srgbClr val="401A5D"/>
                    </a:gs>
                  </a:gsLst>
                  <a:lin scaled="0"/>
                </a:gradFill>
                <a:latin typeface="方正粗黑宋简体" panose="02000000000000000000" charset="-122"/>
                <a:ea typeface="方正粗黑宋简体" panose="02000000000000000000" charset="-122"/>
              </a:rPr>
              <a:t>：</a:t>
            </a:r>
            <a:endParaRPr lang="zh-CN" altLang="en-US">
              <a:gradFill>
                <a:gsLst>
                  <a:gs pos="0">
                    <a:srgbClr val="7B32B2"/>
                  </a:gs>
                  <a:gs pos="100000">
                    <a:srgbClr val="401A5D"/>
                  </a:gs>
                </a:gsLst>
                <a:lin scaled="0"/>
              </a:gradFill>
              <a:latin typeface="方正粗黑宋简体" panose="02000000000000000000" charset="-122"/>
              <a:ea typeface="方正粗黑宋简体" panose="02000000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66900" y="2525395"/>
            <a:ext cx="9449435" cy="2062103"/>
          </a:xfrm>
          <a:prstGeom prst="rect">
            <a:avLst/>
          </a:prstGeom>
        </p:spPr>
        <p:txBody>
          <a:bodyPr wrap="square">
            <a:spAutoFit/>
          </a:bodyPr>
          <a:lstStyle/>
          <a:p>
            <a:pPr>
              <a:lnSpc>
                <a:spcPct val="200000"/>
              </a:lnSpc>
            </a:pPr>
            <a:r>
              <a:rPr lang="en-US" altLang="zh-CN" sz="3200" dirty="0">
                <a:latin typeface="方正粗黑宋简体" panose="02000000000000000000" charset="-122"/>
                <a:ea typeface="方正粗黑宋简体" panose="02000000000000000000" charset="-122"/>
                <a:cs typeface="方正粗黑宋简体" panose="02000000000000000000" charset="-122"/>
              </a:rPr>
              <a:t>一、你对园本课程及园本课程开发</a:t>
            </a:r>
            <a:r>
              <a:rPr lang="zh-CN" altLang="en-US" sz="3200" dirty="0">
                <a:latin typeface="方正粗黑宋简体" panose="02000000000000000000" charset="-122"/>
                <a:ea typeface="方正粗黑宋简体" panose="02000000000000000000" charset="-122"/>
                <a:cs typeface="方正粗黑宋简体" panose="02000000000000000000" charset="-122"/>
              </a:rPr>
              <a:t>是怎样理解的</a:t>
            </a:r>
            <a:r>
              <a:rPr lang="en-US" altLang="zh-CN" sz="3200" dirty="0">
                <a:latin typeface="方正粗黑宋简体" panose="02000000000000000000" charset="-122"/>
                <a:ea typeface="方正粗黑宋简体" panose="02000000000000000000" charset="-122"/>
                <a:cs typeface="方正粗黑宋简体" panose="02000000000000000000" charset="-122"/>
              </a:rPr>
              <a:t>?</a:t>
            </a:r>
            <a:endParaRPr lang="en-US" altLang="zh-CN" sz="3200" dirty="0">
              <a:latin typeface="方正粗黑宋简体" panose="02000000000000000000" charset="-122"/>
              <a:ea typeface="方正粗黑宋简体" panose="02000000000000000000" charset="-122"/>
              <a:cs typeface="方正粗黑宋简体" panose="02000000000000000000" charset="-122"/>
            </a:endParaRPr>
          </a:p>
          <a:p>
            <a:pPr>
              <a:lnSpc>
                <a:spcPct val="200000"/>
              </a:lnSpc>
            </a:pPr>
            <a:r>
              <a:rPr lang="zh-CN" altLang="en-US" sz="3200" dirty="0">
                <a:latin typeface="方正粗黑宋简体" panose="02000000000000000000" charset="-122"/>
                <a:ea typeface="方正粗黑宋简体" panose="02000000000000000000" charset="-122"/>
                <a:cs typeface="方正粗黑宋简体" panose="02000000000000000000" charset="-122"/>
              </a:rPr>
              <a:t>二</a:t>
            </a:r>
            <a:r>
              <a:rPr lang="en-US" altLang="zh-CN" sz="3200" dirty="0">
                <a:latin typeface="方正粗黑宋简体" panose="02000000000000000000" charset="-122"/>
                <a:ea typeface="方正粗黑宋简体" panose="02000000000000000000" charset="-122"/>
                <a:cs typeface="方正粗黑宋简体" panose="02000000000000000000" charset="-122"/>
              </a:rPr>
              <a:t>、</a:t>
            </a:r>
            <a:r>
              <a:rPr lang="en-US" altLang="zh-CN" sz="3200" dirty="0" smtClean="0">
                <a:latin typeface="方正粗黑宋简体" panose="02000000000000000000" charset="-122"/>
                <a:ea typeface="方正粗黑宋简体" panose="02000000000000000000" charset="-122"/>
                <a:cs typeface="方正粗黑宋简体" panose="02000000000000000000" charset="-122"/>
              </a:rPr>
              <a:t>幼儿园为何要推行</a:t>
            </a:r>
            <a:r>
              <a:rPr lang="zh-CN" altLang="en-US" sz="3200" dirty="0" smtClean="0">
                <a:latin typeface="方正粗黑宋简体" panose="02000000000000000000" charset="-122"/>
                <a:ea typeface="方正粗黑宋简体" panose="02000000000000000000" charset="-122"/>
                <a:cs typeface="方正粗黑宋简体" panose="02000000000000000000" charset="-122"/>
              </a:rPr>
              <a:t>园本课</a:t>
            </a:r>
            <a:r>
              <a:rPr lang="zh-CN" altLang="en-US" sz="3200" dirty="0" smtClean="0">
                <a:latin typeface="方正粗黑宋简体" panose="02000000000000000000" charset="-122"/>
                <a:ea typeface="方正粗黑宋简体" panose="02000000000000000000" charset="-122"/>
                <a:cs typeface="方正粗黑宋简体" panose="02000000000000000000" charset="-122"/>
              </a:rPr>
              <a:t>程及</a:t>
            </a:r>
            <a:r>
              <a:rPr lang="en-US" altLang="zh-CN" sz="3200" dirty="0" smtClean="0">
                <a:latin typeface="方正粗黑宋简体" panose="02000000000000000000" charset="-122"/>
                <a:ea typeface="方正粗黑宋简体" panose="02000000000000000000" charset="-122"/>
                <a:cs typeface="方正粗黑宋简体" panose="02000000000000000000" charset="-122"/>
              </a:rPr>
              <a:t>园本课程开发?</a:t>
            </a:r>
            <a:endParaRPr lang="en-US" altLang="zh-CN" sz="3200" dirty="0">
              <a:latin typeface="方正粗黑宋简体" panose="02000000000000000000" charset="-122"/>
              <a:ea typeface="方正粗黑宋简体" panose="02000000000000000000" charset="-122"/>
              <a:cs typeface="方正粗黑宋简体" panose="02000000000000000000" charset="-122"/>
            </a:endParaRPr>
          </a:p>
        </p:txBody>
      </p:sp>
      <p:pic>
        <p:nvPicPr>
          <p:cNvPr id="7" name="图片 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l="60885" t="33178" r="24062" b="57760"/>
          <a:stretch>
            <a:fillRect/>
          </a:stretch>
        </p:blipFill>
        <p:spPr>
          <a:xfrm flipH="1">
            <a:off x="-98" y="201952"/>
            <a:ext cx="2728574" cy="2323687"/>
          </a:xfrm>
          <a:prstGeom prst="rect">
            <a:avLst/>
          </a:prstGeom>
        </p:spPr>
      </p:pic>
      <p:sp>
        <p:nvSpPr>
          <p:cNvPr id="2" name="文本框 1"/>
          <p:cNvSpPr txBox="1"/>
          <p:nvPr/>
        </p:nvSpPr>
        <p:spPr>
          <a:xfrm>
            <a:off x="4371975" y="1196340"/>
            <a:ext cx="3447415" cy="829945"/>
          </a:xfrm>
          <a:prstGeom prst="rect">
            <a:avLst/>
          </a:prstGeom>
          <a:noFill/>
        </p:spPr>
        <p:txBody>
          <a:bodyPr wrap="square" rtlCol="0">
            <a:spAutoFit/>
          </a:bodyPr>
          <a:lstStyle/>
          <a:p>
            <a:r>
              <a:rPr lang="en-US" altLang="zh-CN" sz="4800">
                <a:solidFill>
                  <a:srgbClr val="0070C0"/>
                </a:solidFill>
                <a:latin typeface="方正粗黑宋简体" panose="02000000000000000000" charset="-122"/>
                <a:ea typeface="方正粗黑宋简体" panose="02000000000000000000" charset="-122"/>
                <a:sym typeface="+mn-ea"/>
              </a:rPr>
              <a:t>问题与思考</a:t>
            </a:r>
            <a:endParaRPr lang="en-US" altLang="zh-CN" sz="4800">
              <a:solidFill>
                <a:srgbClr val="0070C0"/>
              </a:solidFill>
              <a:latin typeface="方正粗黑宋简体" panose="02000000000000000000" charset="-122"/>
              <a:ea typeface="方正粗黑宋简体" panose="02000000000000000000" charset="-122"/>
              <a:sym typeface="+mn-ea"/>
            </a:endParaRPr>
          </a:p>
        </p:txBody>
      </p:sp>
      <p:pic>
        <p:nvPicPr>
          <p:cNvPr id="78" name="图片 77" descr="校徽"/>
          <p:cNvPicPr>
            <a:picLocks noChangeAspect="1"/>
          </p:cNvPicPr>
          <p:nvPr/>
        </p:nvPicPr>
        <p:blipFill>
          <a:blip r:embed="rId3">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t="974" b="69465"/>
          <a:stretch>
            <a:fillRect/>
          </a:stretch>
        </p:blipFill>
        <p:spPr>
          <a:xfrm>
            <a:off x="0" y="1"/>
            <a:ext cx="12192000" cy="2411896"/>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l="26735" t="15913" r="17652" b="14507"/>
          <a:stretch>
            <a:fillRect/>
          </a:stretch>
        </p:blipFill>
        <p:spPr>
          <a:xfrm flipH="1">
            <a:off x="-206911" y="2597426"/>
            <a:ext cx="6701276" cy="4452524"/>
          </a:xfrm>
          <a:prstGeom prst="rect">
            <a:avLst/>
          </a:prstGeom>
        </p:spPr>
      </p:pic>
      <p:sp>
        <p:nvSpPr>
          <p:cNvPr id="7" name="矩形 23"/>
          <p:cNvSpPr>
            <a:spLocks noChangeArrowheads="1"/>
          </p:cNvSpPr>
          <p:nvPr/>
        </p:nvSpPr>
        <p:spPr bwMode="auto">
          <a:xfrm>
            <a:off x="3914463" y="2669707"/>
            <a:ext cx="6559266" cy="1568450"/>
          </a:xfrm>
          <a:prstGeom prst="rect">
            <a:avLst/>
          </a:prstGeom>
          <a:noFill/>
          <a:ln>
            <a:noFill/>
          </a:ln>
        </p:spPr>
        <p:txBody>
          <a:bodyPr wrap="square">
            <a:spAutoFit/>
          </a:bodyPr>
          <a:lstStyle/>
          <a:p>
            <a:pPr algn="r">
              <a:lnSpc>
                <a:spcPct val="200000"/>
              </a:lnSpc>
            </a:pPr>
            <a:r>
              <a:rPr lang="zh-CN" altLang="en-US" sz="4800" b="1">
                <a:latin typeface="汉仪乐喵体W" panose="00020600040101010101" pitchFamily="18" charset="-122"/>
                <a:ea typeface="汉仪乐喵体W" panose="00020600040101010101" pitchFamily="18" charset="-122"/>
              </a:rPr>
              <a:t>感谢您的观看！</a:t>
            </a:r>
            <a:endParaRPr lang="en-US" altLang="zh-CN" sz="4800" b="1">
              <a:latin typeface="汉仪乐喵体W" panose="00020600040101010101" pitchFamily="18" charset="-122"/>
              <a:ea typeface="汉仪乐喵体W" panose="00020600040101010101" pitchFamily="18" charset="-122"/>
            </a:endParaRPr>
          </a:p>
        </p:txBody>
      </p:sp>
      <p:pic>
        <p:nvPicPr>
          <p:cNvPr id="78" name="图片 77" descr="校徽"/>
          <p:cNvPicPr>
            <a:picLocks noChangeAspect="1"/>
          </p:cNvPicPr>
          <p:nvPr/>
        </p:nvPicPr>
        <p:blipFill>
          <a:blip r:embed="rId3">
            <a:clrChange>
              <a:clrFrom>
                <a:srgbClr val="FFFFFF">
                  <a:alpha val="100000"/>
                </a:srgbClr>
              </a:clrFrom>
              <a:clrTo>
                <a:srgbClr val="FFFFFF">
                  <a:alpha val="100000"/>
                  <a:alpha val="0"/>
                </a:srgbClr>
              </a:clrTo>
            </a:clrChange>
          </a:blip>
          <a:srcRect/>
          <a:stretch>
            <a:fillRect/>
          </a:stretch>
        </p:blipFill>
        <p:spPr>
          <a:xfrm>
            <a:off x="10564495" y="13589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par>
                                <p:cTn id="13" presetID="45" presetClass="entr" presetSubtype="0" fill="hold" grpId="0" nodeType="with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b="84065"/>
          <a:stretch>
            <a:fillRect/>
          </a:stretch>
        </p:blipFill>
        <p:spPr>
          <a:xfrm>
            <a:off x="369115" y="629174"/>
            <a:ext cx="2193453" cy="1256601"/>
          </a:xfrm>
          <a:prstGeom prst="rect">
            <a:avLst/>
          </a:prstGeom>
        </p:spPr>
      </p:pic>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rcRect t="32855" b="35336"/>
          <a:stretch>
            <a:fillRect/>
          </a:stretch>
        </p:blipFill>
        <p:spPr>
          <a:xfrm>
            <a:off x="2009170" y="2369753"/>
            <a:ext cx="2105974" cy="2408363"/>
          </a:xfrm>
          <a:prstGeom prst="rect">
            <a:avLst/>
          </a:prstGeom>
        </p:spPr>
      </p:pic>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t="17965" b="67145"/>
          <a:stretch>
            <a:fillRect/>
          </a:stretch>
        </p:blipFill>
        <p:spPr>
          <a:xfrm>
            <a:off x="1288420" y="2188378"/>
            <a:ext cx="2150386" cy="1151091"/>
          </a:xfrm>
          <a:prstGeom prst="rect">
            <a:avLst/>
          </a:prstGeom>
        </p:spPr>
      </p:pic>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0997" t="69436" r="12919" b="14999"/>
          <a:stretch>
            <a:fillRect/>
          </a:stretch>
        </p:blipFill>
        <p:spPr>
          <a:xfrm>
            <a:off x="3008641" y="5000246"/>
            <a:ext cx="1710788" cy="1258269"/>
          </a:xfrm>
          <a:prstGeom prst="rect">
            <a:avLst/>
          </a:prstGeom>
        </p:spPr>
      </p:pic>
      <p:sp>
        <p:nvSpPr>
          <p:cNvPr id="13" name="矩形 23"/>
          <p:cNvSpPr>
            <a:spLocks noChangeArrowheads="1"/>
          </p:cNvSpPr>
          <p:nvPr/>
        </p:nvSpPr>
        <p:spPr bwMode="auto">
          <a:xfrm>
            <a:off x="355845" y="3482734"/>
            <a:ext cx="2462314" cy="1938020"/>
          </a:xfrm>
          <a:prstGeom prst="rect">
            <a:avLst/>
          </a:prstGeom>
          <a:noFill/>
          <a:ln>
            <a:noFill/>
          </a:ln>
        </p:spPr>
        <p:txBody>
          <a:bodyPr wrap="square">
            <a:spAutoFit/>
          </a:bodyPr>
          <a:lstStyle/>
          <a:p>
            <a:pPr algn="ctr">
              <a:lnSpc>
                <a:spcPct val="200000"/>
              </a:lnSpc>
            </a:pPr>
            <a:r>
              <a:rPr lang="zh-CN" altLang="en-US" sz="6000" dirty="0">
                <a:latin typeface="方正粗黑宋简体" panose="02000000000000000000" charset="-122"/>
                <a:ea typeface="方正粗黑宋简体" panose="02000000000000000000" charset="-122"/>
                <a:cs typeface="方正粗黑宋简体" panose="02000000000000000000" charset="-122"/>
              </a:rPr>
              <a:t>目 录</a:t>
            </a:r>
            <a:endParaRPr lang="zh-CN" altLang="en-US" sz="6000" dirty="0">
              <a:latin typeface="方正粗黑宋简体" panose="02000000000000000000" charset="-122"/>
              <a:ea typeface="方正粗黑宋简体" panose="02000000000000000000" charset="-122"/>
              <a:cs typeface="方正粗黑宋简体" panose="02000000000000000000" charset="-122"/>
            </a:endParaRPr>
          </a:p>
        </p:txBody>
      </p:sp>
      <p:sp>
        <p:nvSpPr>
          <p:cNvPr id="15" name="矩形 14"/>
          <p:cNvSpPr/>
          <p:nvPr/>
        </p:nvSpPr>
        <p:spPr>
          <a:xfrm>
            <a:off x="3008426" y="2254769"/>
            <a:ext cx="6800215" cy="764697"/>
          </a:xfrm>
          <a:prstGeom prst="rect">
            <a:avLst/>
          </a:prstGeom>
        </p:spPr>
        <p:txBody>
          <a:bodyPr wrap="square">
            <a:spAutoFit/>
          </a:bodyPr>
          <a:lstStyle/>
          <a:p>
            <a:pPr>
              <a:lnSpc>
                <a:spcPct val="150000"/>
              </a:lnSpc>
            </a:pPr>
            <a:r>
              <a:rPr lang="zh-CN" altLang="zh-CN" sz="3200" dirty="0">
                <a:latin typeface="方正粗黑宋简体" panose="02000000000000000000" charset="-122"/>
                <a:ea typeface="方正粗黑宋简体" panose="02000000000000000000" charset="-122"/>
              </a:rPr>
              <a:t>什么是园本课程和园本课程开发</a:t>
            </a:r>
            <a:endParaRPr lang="zh-CN" altLang="zh-CN" sz="3200" dirty="0">
              <a:latin typeface="方正粗黑宋简体" panose="02000000000000000000" charset="-122"/>
              <a:ea typeface="方正粗黑宋简体" panose="02000000000000000000" charset="-122"/>
            </a:endParaRPr>
          </a:p>
        </p:txBody>
      </p:sp>
      <p:sp>
        <p:nvSpPr>
          <p:cNvPr id="16" name="矩形 15"/>
          <p:cNvSpPr/>
          <p:nvPr/>
        </p:nvSpPr>
        <p:spPr>
          <a:xfrm>
            <a:off x="3872574" y="3693736"/>
            <a:ext cx="4843780" cy="764697"/>
          </a:xfrm>
          <a:prstGeom prst="rect">
            <a:avLst/>
          </a:prstGeom>
        </p:spPr>
        <p:txBody>
          <a:bodyPr wrap="square">
            <a:spAutoFit/>
          </a:bodyPr>
          <a:lstStyle/>
          <a:p>
            <a:pPr>
              <a:lnSpc>
                <a:spcPct val="150000"/>
              </a:lnSpc>
            </a:pPr>
            <a:r>
              <a:rPr lang="zh-CN" altLang="zh-CN" sz="3200" dirty="0">
                <a:latin typeface="方正粗黑宋简体" panose="02000000000000000000" charset="-122"/>
                <a:ea typeface="方正粗黑宋简体" panose="02000000000000000000" charset="-122"/>
              </a:rPr>
              <a:t>园本课</a:t>
            </a:r>
            <a:r>
              <a:rPr lang="zh-CN" altLang="zh-CN" sz="3200" dirty="0" smtClean="0">
                <a:latin typeface="方正粗黑宋简体" panose="02000000000000000000" charset="-122"/>
                <a:ea typeface="方正粗黑宋简体" panose="02000000000000000000" charset="-122"/>
              </a:rPr>
              <a:t>程的特</a:t>
            </a:r>
            <a:r>
              <a:rPr lang="zh-CN" altLang="en-US" sz="3200" dirty="0" smtClean="0">
                <a:latin typeface="方正粗黑宋简体" panose="02000000000000000000" charset="-122"/>
                <a:ea typeface="方正粗黑宋简体" panose="02000000000000000000" charset="-122"/>
              </a:rPr>
              <a:t>点及功能</a:t>
            </a:r>
            <a:endParaRPr lang="zh-CN" altLang="zh-CN" sz="3200" dirty="0">
              <a:latin typeface="方正粗黑宋简体" panose="02000000000000000000" charset="-122"/>
              <a:ea typeface="方正粗黑宋简体" panose="02000000000000000000" charset="-122"/>
            </a:endParaRPr>
          </a:p>
        </p:txBody>
      </p:sp>
      <p:sp>
        <p:nvSpPr>
          <p:cNvPr id="3" name="矩形 2"/>
          <p:cNvSpPr/>
          <p:nvPr/>
        </p:nvSpPr>
        <p:spPr>
          <a:xfrm>
            <a:off x="2759978" y="914399"/>
            <a:ext cx="5512330" cy="764697"/>
          </a:xfrm>
          <a:prstGeom prst="rect">
            <a:avLst/>
          </a:prstGeom>
        </p:spPr>
        <p:txBody>
          <a:bodyPr wrap="square">
            <a:spAutoFit/>
          </a:bodyPr>
          <a:lstStyle/>
          <a:p>
            <a:pPr>
              <a:lnSpc>
                <a:spcPct val="150000"/>
              </a:lnSpc>
            </a:pPr>
            <a:r>
              <a:rPr lang="zh-CN" altLang="zh-CN" sz="3200" dirty="0">
                <a:latin typeface="方正粗黑宋简体" panose="02000000000000000000" charset="-122"/>
                <a:ea typeface="方正粗黑宋简体" panose="02000000000000000000" charset="-122"/>
              </a:rPr>
              <a:t>幼儿园园本课程开发背景</a:t>
            </a:r>
            <a:endParaRPr lang="zh-CN" altLang="zh-CN" sz="3200" dirty="0">
              <a:latin typeface="方正粗黑宋简体" panose="02000000000000000000" charset="-122"/>
              <a:ea typeface="方正粗黑宋简体" panose="02000000000000000000" charset="-122"/>
            </a:endParaRPr>
          </a:p>
        </p:txBody>
      </p:sp>
      <p:sp>
        <p:nvSpPr>
          <p:cNvPr id="18" name="矩形 17"/>
          <p:cNvSpPr/>
          <p:nvPr/>
        </p:nvSpPr>
        <p:spPr>
          <a:xfrm>
            <a:off x="4791647" y="5187607"/>
            <a:ext cx="3841778" cy="764697"/>
          </a:xfrm>
          <a:prstGeom prst="rect">
            <a:avLst/>
          </a:prstGeom>
        </p:spPr>
        <p:txBody>
          <a:bodyPr wrap="square">
            <a:spAutoFit/>
          </a:bodyPr>
          <a:lstStyle/>
          <a:p>
            <a:pPr>
              <a:lnSpc>
                <a:spcPct val="150000"/>
              </a:lnSpc>
            </a:pPr>
            <a:r>
              <a:rPr lang="zh-CN" altLang="en-US" sz="3200" dirty="0" smtClean="0">
                <a:solidFill>
                  <a:schemeClr val="tx1"/>
                </a:solidFill>
                <a:latin typeface="方正粗黑宋简体" panose="02000000000000000000" charset="-122"/>
                <a:ea typeface="方正粗黑宋简体" panose="02000000000000000000" charset="-122"/>
              </a:rPr>
              <a:t>园本课程开发的程序</a:t>
            </a:r>
            <a:endParaRPr lang="zh-CN" altLang="en-US" sz="3200" dirty="0" smtClean="0">
              <a:solidFill>
                <a:schemeClr val="tx1"/>
              </a:solidFill>
              <a:latin typeface="方正粗黑宋简体" panose="02000000000000000000" charset="-122"/>
              <a:ea typeface="方正粗黑宋简体" panose="02000000000000000000" charset="-122"/>
            </a:endParaRPr>
          </a:p>
        </p:txBody>
      </p:sp>
      <p:pic>
        <p:nvPicPr>
          <p:cNvPr id="78" name="图片 77" descr="校徽"/>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5" presetClass="entr" presetSubtype="0" fill="hold" grpId="0" nodeType="with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Effect transition="in" filter="fade">
                                      <p:cBhvr>
                                        <p:cTn id="30" dur="1250"/>
                                        <p:tgtEl>
                                          <p:spTgt spid="13"/>
                                        </p:tgtEl>
                                      </p:cBhvr>
                                    </p:animEffect>
                                    <p:anim calcmode="lin" valueType="num">
                                      <p:cBhvr>
                                        <p:cTn id="31" dur="1250" fill="hold"/>
                                        <p:tgtEl>
                                          <p:spTgt spid="13"/>
                                        </p:tgtEl>
                                        <p:attrNameLst>
                                          <p:attrName>ppt_w</p:attrName>
                                        </p:attrNameLst>
                                      </p:cBhvr>
                                      <p:tavLst>
                                        <p:tav tm="0" fmla="#ppt_w*sin(2.5*pi*$)">
                                          <p:val>
                                            <p:fltVal val="0"/>
                                          </p:val>
                                        </p:tav>
                                        <p:tav tm="100000">
                                          <p:val>
                                            <p:fltVal val="1"/>
                                          </p:val>
                                        </p:tav>
                                      </p:tavLst>
                                    </p:anim>
                                    <p:anim calcmode="lin" valueType="num">
                                      <p:cBhvr>
                                        <p:cTn id="32" dur="125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5" grpId="0"/>
      <p:bldP spid="15" grpId="1"/>
      <p:bldP spid="16" grpId="0"/>
      <p:bldP spid="16" grpId="1"/>
      <p:bldP spid="18" grpId="0"/>
      <p:bldP spid="1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b="84065"/>
          <a:stretch>
            <a:fillRect/>
          </a:stretch>
        </p:blipFill>
        <p:spPr>
          <a:xfrm>
            <a:off x="608268" y="92741"/>
            <a:ext cx="2717301" cy="1556707"/>
          </a:xfrm>
          <a:prstGeom prst="rect">
            <a:avLst/>
          </a:prstGeom>
        </p:spPr>
      </p:pic>
      <p:sp>
        <p:nvSpPr>
          <p:cNvPr id="3" name="矩形 2"/>
          <p:cNvSpPr/>
          <p:nvPr/>
        </p:nvSpPr>
        <p:spPr>
          <a:xfrm>
            <a:off x="3039110" y="363855"/>
            <a:ext cx="7308215" cy="1014730"/>
          </a:xfrm>
          <a:prstGeom prst="rect">
            <a:avLst/>
          </a:prstGeom>
        </p:spPr>
        <p:txBody>
          <a:bodyPr wrap="square">
            <a:spAutoFit/>
          </a:bodyPr>
          <a:lstStyle/>
          <a:p>
            <a:pPr>
              <a:lnSpc>
                <a:spcPct val="150000"/>
              </a:lnSpc>
            </a:pPr>
            <a:r>
              <a:rPr lang="zh-CN" altLang="zh-CN" sz="4000" b="1" dirty="0">
                <a:solidFill>
                  <a:schemeClr val="tx1"/>
                </a:solidFill>
                <a:latin typeface="方正粗黑宋简体" panose="02000000000000000000" charset="-122"/>
                <a:ea typeface="方正粗黑宋简体" panose="02000000000000000000" charset="-122"/>
              </a:rPr>
              <a:t>幼儿园园本课程开发背景</a:t>
            </a:r>
            <a:endParaRPr lang="zh-CN" altLang="zh-CN" sz="4000" b="1" dirty="0">
              <a:solidFill>
                <a:schemeClr val="tx1"/>
              </a:solidFill>
              <a:latin typeface="方正粗黑宋简体" panose="02000000000000000000" charset="-122"/>
              <a:ea typeface="方正粗黑宋简体" panose="02000000000000000000" charset="-122"/>
            </a:endParaRPr>
          </a:p>
        </p:txBody>
      </p:sp>
      <p:sp>
        <p:nvSpPr>
          <p:cNvPr id="8" name="文本框 7"/>
          <p:cNvSpPr txBox="1"/>
          <p:nvPr/>
        </p:nvSpPr>
        <p:spPr>
          <a:xfrm>
            <a:off x="719455" y="1450340"/>
            <a:ext cx="11268075" cy="4707890"/>
          </a:xfrm>
          <a:prstGeom prst="rect">
            <a:avLst/>
          </a:prstGeom>
          <a:noFill/>
        </p:spPr>
        <p:txBody>
          <a:bodyPr wrap="square" rtlCol="0">
            <a:spAutoFit/>
          </a:bodyPr>
          <a:lstStyle/>
          <a:p>
            <a:pPr algn="ctr">
              <a:lnSpc>
                <a:spcPct val="150000"/>
              </a:lnSpc>
            </a:pPr>
            <a:r>
              <a:rPr lang="zh-CN" altLang="en-US" sz="3200" b="1">
                <a:solidFill>
                  <a:srgbClr val="FF0000"/>
                </a:solidFill>
                <a:latin typeface="方正粗黑宋简体" panose="02000000000000000000" charset="-122"/>
                <a:ea typeface="方正粗黑宋简体" panose="02000000000000000000" charset="-122"/>
                <a:cs typeface="方正粗黑宋简体" panose="02000000000000000000" charset="-122"/>
              </a:rPr>
              <a:t>(一)社会变迁与经济发展的挑战</a:t>
            </a:r>
            <a:endParaRPr lang="zh-CN" altLang="en-US" sz="3200" b="1">
              <a:solidFill>
                <a:srgbClr val="FF0000"/>
              </a:solidFill>
              <a:latin typeface="方正粗黑宋简体" panose="02000000000000000000" charset="-122"/>
              <a:ea typeface="方正粗黑宋简体" panose="02000000000000000000" charset="-122"/>
              <a:cs typeface="方正粗黑宋简体" panose="02000000000000000000" charset="-122"/>
            </a:endParaRPr>
          </a:p>
          <a:p>
            <a:pPr>
              <a:lnSpc>
                <a:spcPct val="150000"/>
              </a:lnSpc>
            </a:pPr>
            <a:r>
              <a:rPr lang="zh-CN" altLang="en-US" sz="2800"/>
              <a:t>        </a:t>
            </a:r>
            <a:r>
              <a:rPr lang="zh-CN" altLang="en-US" sz="2800">
                <a:latin typeface="方正粗黑宋简体" panose="02000000000000000000" charset="-122"/>
                <a:ea typeface="方正粗黑宋简体" panose="02000000000000000000" charset="-122"/>
                <a:cs typeface="方正粗黑宋简体" panose="02000000000000000000" charset="-122"/>
              </a:rPr>
              <a:t> 在知识经济的视野里，“学会认知” “学会做事”“学会共同生活”和“学会生存”是衡量现代人的重要标准，而且“新的教育精神要使个人成为他自己文化进步的主人和创造者”，要使教育过程的“重点放在教育过程与学习过程的‘自学’原则上，而不是放在传统教与学的教学原则上”。</a:t>
            </a:r>
            <a:endParaRPr lang="zh-CN" altLang="en-US" sz="2800">
              <a:latin typeface="方正粗黑宋简体" panose="02000000000000000000" charset="-122"/>
              <a:ea typeface="方正粗黑宋简体" panose="02000000000000000000" charset="-122"/>
              <a:cs typeface="方正粗黑宋简体" panose="02000000000000000000" charset="-122"/>
            </a:endParaRPr>
          </a:p>
          <a:p>
            <a:pPr algn="r">
              <a:lnSpc>
                <a:spcPct val="150000"/>
              </a:lnSpc>
            </a:pPr>
            <a:r>
              <a:rPr lang="en-US" altLang="zh-CN" sz="2800">
                <a:latin typeface="方正粗黑宋简体" panose="02000000000000000000" charset="-122"/>
                <a:ea typeface="方正粗黑宋简体" panose="02000000000000000000" charset="-122"/>
                <a:cs typeface="方正粗黑宋简体" panose="02000000000000000000" charset="-122"/>
              </a:rPr>
              <a:t>——</a:t>
            </a:r>
            <a:r>
              <a:rPr lang="zh-CN" altLang="en-US" sz="2800">
                <a:latin typeface="方正粗黑宋简体" panose="02000000000000000000" charset="-122"/>
                <a:ea typeface="方正粗黑宋简体" panose="02000000000000000000" charset="-122"/>
                <a:cs typeface="方正粗黑宋简体" panose="02000000000000000000" charset="-122"/>
              </a:rPr>
              <a:t>《学会生存一教 育世界的今天和明天》</a:t>
            </a:r>
            <a:endParaRPr lang="zh-CN" altLang="en-US" sz="2800">
              <a:latin typeface="方正粗黑宋简体" panose="02000000000000000000" charset="-122"/>
              <a:ea typeface="方正粗黑宋简体" panose="02000000000000000000" charset="-122"/>
              <a:cs typeface="方正粗黑宋简体" panose="02000000000000000000" charset="-122"/>
            </a:endParaRPr>
          </a:p>
        </p:txBody>
      </p:sp>
      <p:pic>
        <p:nvPicPr>
          <p:cNvPr id="78" name="图片 77" descr="校徽"/>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b="84065"/>
          <a:stretch>
            <a:fillRect/>
          </a:stretch>
        </p:blipFill>
        <p:spPr>
          <a:xfrm>
            <a:off x="531433" y="92741"/>
            <a:ext cx="2717301" cy="1556707"/>
          </a:xfrm>
          <a:prstGeom prst="rect">
            <a:avLst/>
          </a:prstGeom>
        </p:spPr>
      </p:pic>
      <p:sp>
        <p:nvSpPr>
          <p:cNvPr id="8" name="矩形 7"/>
          <p:cNvSpPr/>
          <p:nvPr/>
        </p:nvSpPr>
        <p:spPr>
          <a:xfrm>
            <a:off x="3171825" y="363855"/>
            <a:ext cx="6964045" cy="1014730"/>
          </a:xfrm>
          <a:prstGeom prst="rect">
            <a:avLst/>
          </a:prstGeom>
        </p:spPr>
        <p:txBody>
          <a:bodyPr wrap="square">
            <a:spAutoFit/>
          </a:bodyPr>
          <a:lstStyle/>
          <a:p>
            <a:pPr>
              <a:lnSpc>
                <a:spcPct val="150000"/>
              </a:lnSpc>
            </a:pPr>
            <a:r>
              <a:rPr lang="zh-CN" altLang="zh-CN" sz="4000" b="1" dirty="0">
                <a:solidFill>
                  <a:schemeClr val="tx1"/>
                </a:solidFill>
                <a:latin typeface="方正粗黑宋简体" panose="02000000000000000000" charset="-122"/>
                <a:ea typeface="方正粗黑宋简体" panose="02000000000000000000" charset="-122"/>
              </a:rPr>
              <a:t>幼儿园园本课程开发背景</a:t>
            </a:r>
            <a:endParaRPr lang="zh-CN" altLang="zh-CN" sz="4000" b="1" dirty="0">
              <a:solidFill>
                <a:schemeClr val="tx1"/>
              </a:solidFill>
              <a:latin typeface="方正粗黑宋简体" panose="02000000000000000000" charset="-122"/>
              <a:ea typeface="方正粗黑宋简体" panose="02000000000000000000" charset="-122"/>
            </a:endParaRPr>
          </a:p>
        </p:txBody>
      </p:sp>
      <p:sp>
        <p:nvSpPr>
          <p:cNvPr id="10" name="文本框 9"/>
          <p:cNvSpPr txBox="1"/>
          <p:nvPr/>
        </p:nvSpPr>
        <p:spPr>
          <a:xfrm>
            <a:off x="878205" y="1977390"/>
            <a:ext cx="10741025" cy="3599815"/>
          </a:xfrm>
          <a:prstGeom prst="rect">
            <a:avLst/>
          </a:prstGeom>
          <a:noFill/>
        </p:spPr>
        <p:txBody>
          <a:bodyPr wrap="square" rtlCol="0">
            <a:spAutoFit/>
          </a:bodyPr>
          <a:lstStyle/>
          <a:p>
            <a:pPr algn="ctr">
              <a:lnSpc>
                <a:spcPct val="100000"/>
              </a:lnSpc>
            </a:pPr>
            <a:r>
              <a:rPr lang="zh-CN" altLang="en-US" sz="3200">
                <a:solidFill>
                  <a:srgbClr val="FF0000"/>
                </a:solidFill>
                <a:latin typeface="方正粗黑宋简体" panose="02000000000000000000" charset="-122"/>
                <a:ea typeface="方正粗黑宋简体" panose="02000000000000000000" charset="-122"/>
                <a:cs typeface="方正粗黑宋简体" panose="02000000000000000000" charset="-122"/>
              </a:rPr>
              <a:t>(二)对“自上而下”课程管理的质疑</a:t>
            </a:r>
            <a:endParaRPr lang="zh-CN" altLang="en-US" sz="3200">
              <a:solidFill>
                <a:srgbClr val="FF0000"/>
              </a:solidFill>
              <a:latin typeface="方正粗黑宋简体" panose="02000000000000000000" charset="-122"/>
              <a:ea typeface="方正粗黑宋简体" panose="02000000000000000000" charset="-122"/>
              <a:cs typeface="方正粗黑宋简体" panose="02000000000000000000" charset="-122"/>
            </a:endParaRPr>
          </a:p>
          <a:p>
            <a:pPr>
              <a:lnSpc>
                <a:spcPct val="100000"/>
              </a:lnSpc>
            </a:pPr>
            <a:r>
              <a:rPr lang="zh-CN" altLang="en-US" sz="2800">
                <a:latin typeface="方正粗黑宋简体" panose="02000000000000000000" charset="-122"/>
                <a:ea typeface="方正粗黑宋简体" panose="02000000000000000000" charset="-122"/>
                <a:cs typeface="方正粗黑宋简体" panose="02000000000000000000" charset="-122"/>
              </a:rPr>
              <a:t>   </a:t>
            </a:r>
            <a:endParaRPr lang="zh-CN" altLang="en-US" sz="2800">
              <a:latin typeface="方正粗黑宋简体" panose="02000000000000000000" charset="-122"/>
              <a:ea typeface="方正粗黑宋简体" panose="02000000000000000000" charset="-122"/>
              <a:cs typeface="方正粗黑宋简体" panose="02000000000000000000" charset="-122"/>
            </a:endParaRPr>
          </a:p>
          <a:p>
            <a:pPr>
              <a:lnSpc>
                <a:spcPct val="150000"/>
              </a:lnSpc>
            </a:pPr>
            <a:r>
              <a:rPr lang="zh-CN" altLang="en-US" sz="2800">
                <a:latin typeface="方正粗黑宋简体" panose="02000000000000000000" charset="-122"/>
                <a:ea typeface="方正粗黑宋简体" panose="02000000000000000000" charset="-122"/>
                <a:cs typeface="方正粗黑宋简体" panose="02000000000000000000" charset="-122"/>
              </a:rPr>
              <a:t>     课程改革远离学校现实，权力过度集中，课程改革必将失败。反之，任何课程方案或改革构想皆必须从现场使用者的需求出发。</a:t>
            </a:r>
            <a:endParaRPr lang="zh-CN" altLang="en-US" sz="2800">
              <a:latin typeface="方正粗黑宋简体" panose="02000000000000000000" charset="-122"/>
              <a:ea typeface="方正粗黑宋简体" panose="02000000000000000000" charset="-122"/>
              <a:cs typeface="方正粗黑宋简体" panose="02000000000000000000" charset="-122"/>
            </a:endParaRPr>
          </a:p>
          <a:p>
            <a:pPr>
              <a:lnSpc>
                <a:spcPct val="150000"/>
              </a:lnSpc>
            </a:pPr>
            <a:endParaRPr lang="zh-CN" altLang="en-US" sz="2800">
              <a:latin typeface="方正粗黑宋简体" panose="02000000000000000000" charset="-122"/>
              <a:ea typeface="方正粗黑宋简体" panose="02000000000000000000" charset="-122"/>
              <a:cs typeface="方正粗黑宋简体" panose="02000000000000000000" charset="-122"/>
            </a:endParaRPr>
          </a:p>
          <a:p>
            <a:pPr algn="r">
              <a:lnSpc>
                <a:spcPct val="150000"/>
              </a:lnSpc>
            </a:pPr>
            <a:r>
              <a:rPr lang="en-US" altLang="zh-CN" sz="2800">
                <a:latin typeface="方正粗黑宋简体" panose="02000000000000000000" charset="-122"/>
                <a:ea typeface="方正粗黑宋简体" panose="02000000000000000000" charset="-122"/>
                <a:cs typeface="方正粗黑宋简体" panose="02000000000000000000" charset="-122"/>
              </a:rPr>
              <a:t>——</a:t>
            </a:r>
            <a:r>
              <a:rPr lang="zh-CN" altLang="en-US" sz="2800">
                <a:latin typeface="方正粗黑宋简体" panose="02000000000000000000" charset="-122"/>
                <a:ea typeface="方正粗黑宋简体" panose="02000000000000000000" charset="-122"/>
                <a:cs typeface="方正粗黑宋简体" panose="02000000000000000000" charset="-122"/>
              </a:rPr>
              <a:t>美国60年代“新课程运动”的经历和经验</a:t>
            </a:r>
            <a:endParaRPr lang="zh-CN" altLang="en-US" sz="2800">
              <a:latin typeface="方正粗黑宋简体" panose="02000000000000000000" charset="-122"/>
              <a:ea typeface="方正粗黑宋简体" panose="02000000000000000000" charset="-122"/>
              <a:cs typeface="方正粗黑宋简体" panose="02000000000000000000" charset="-122"/>
            </a:endParaRPr>
          </a:p>
        </p:txBody>
      </p:sp>
      <p:pic>
        <p:nvPicPr>
          <p:cNvPr id="78" name="图片 77" descr="校徽"/>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b="84065"/>
          <a:stretch>
            <a:fillRect/>
          </a:stretch>
        </p:blipFill>
        <p:spPr>
          <a:xfrm>
            <a:off x="531433" y="92741"/>
            <a:ext cx="2717301" cy="1556707"/>
          </a:xfrm>
          <a:prstGeom prst="rect">
            <a:avLst/>
          </a:prstGeom>
        </p:spPr>
      </p:pic>
      <p:sp>
        <p:nvSpPr>
          <p:cNvPr id="7" name="矩形 6"/>
          <p:cNvSpPr/>
          <p:nvPr/>
        </p:nvSpPr>
        <p:spPr>
          <a:xfrm>
            <a:off x="3039110" y="363855"/>
            <a:ext cx="7308215" cy="1014730"/>
          </a:xfrm>
          <a:prstGeom prst="rect">
            <a:avLst/>
          </a:prstGeom>
        </p:spPr>
        <p:txBody>
          <a:bodyPr wrap="square">
            <a:spAutoFit/>
          </a:bodyPr>
          <a:lstStyle/>
          <a:p>
            <a:pPr>
              <a:lnSpc>
                <a:spcPct val="150000"/>
              </a:lnSpc>
            </a:pPr>
            <a:r>
              <a:rPr lang="zh-CN" altLang="zh-CN" sz="4000" b="1" dirty="0">
                <a:solidFill>
                  <a:schemeClr val="tx1"/>
                </a:solidFill>
                <a:latin typeface="方正粗黑宋简体" panose="02000000000000000000" charset="-122"/>
                <a:ea typeface="方正粗黑宋简体" panose="02000000000000000000" charset="-122"/>
              </a:rPr>
              <a:t>幼儿园园本课程开发背景</a:t>
            </a:r>
            <a:endParaRPr lang="zh-CN" altLang="zh-CN" sz="4000" b="1" dirty="0">
              <a:solidFill>
                <a:schemeClr val="tx1"/>
              </a:solidFill>
              <a:latin typeface="方正粗黑宋简体" panose="02000000000000000000" charset="-122"/>
              <a:ea typeface="方正粗黑宋简体" panose="02000000000000000000" charset="-122"/>
            </a:endParaRPr>
          </a:p>
        </p:txBody>
      </p:sp>
      <p:sp>
        <p:nvSpPr>
          <p:cNvPr id="10" name="文本框 9"/>
          <p:cNvSpPr txBox="1"/>
          <p:nvPr/>
        </p:nvSpPr>
        <p:spPr>
          <a:xfrm>
            <a:off x="868045" y="1734185"/>
            <a:ext cx="10923905" cy="4061460"/>
          </a:xfrm>
          <a:prstGeom prst="rect">
            <a:avLst/>
          </a:prstGeom>
          <a:noFill/>
        </p:spPr>
        <p:txBody>
          <a:bodyPr wrap="square" rtlCol="0">
            <a:spAutoFit/>
          </a:bodyPr>
          <a:lstStyle/>
          <a:p>
            <a:pPr algn="ctr">
              <a:lnSpc>
                <a:spcPct val="150000"/>
              </a:lnSpc>
            </a:pPr>
            <a:r>
              <a:rPr lang="zh-CN" altLang="en-US" sz="320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(三)教师角色更新的需要</a:t>
            </a:r>
            <a:endParaRPr lang="zh-CN" altLang="en-US" sz="3200">
              <a:solidFill>
                <a:srgbClr val="FF0000"/>
              </a:solidFill>
              <a:latin typeface="方正粗黑宋简体" panose="02000000000000000000" charset="-122"/>
              <a:ea typeface="方正粗黑宋简体" panose="02000000000000000000" charset="-122"/>
              <a:cs typeface="方正粗黑宋简体" panose="02000000000000000000" charset="-122"/>
            </a:endParaRPr>
          </a:p>
          <a:p>
            <a:pPr indent="457200" fontAlgn="auto">
              <a:lnSpc>
                <a:spcPct val="150000"/>
              </a:lnSpc>
            </a:pPr>
            <a:r>
              <a:rPr lang="zh-CN" altLang="en-US" sz="2800">
                <a:latin typeface="方正粗黑宋简体" panose="02000000000000000000" charset="-122"/>
                <a:ea typeface="方正粗黑宋简体" panose="02000000000000000000" charset="-122"/>
                <a:cs typeface="方正粗黑宋简体" panose="02000000000000000000" charset="-122"/>
              </a:rPr>
              <a:t>美国学者古德莱德五种形式的课程:理想的课程、正式的课程、领悟的课程、运作的课程和经验的课程。</a:t>
            </a:r>
            <a:endParaRPr lang="zh-CN" altLang="en-US" sz="2800">
              <a:latin typeface="方正粗黑宋简体" panose="02000000000000000000" charset="-122"/>
              <a:ea typeface="方正粗黑宋简体" panose="02000000000000000000" charset="-122"/>
              <a:cs typeface="方正粗黑宋简体" panose="02000000000000000000" charset="-122"/>
            </a:endParaRPr>
          </a:p>
          <a:p>
            <a:pPr indent="457200" fontAlgn="auto">
              <a:lnSpc>
                <a:spcPct val="150000"/>
              </a:lnSpc>
            </a:pPr>
            <a:r>
              <a:rPr lang="zh-CN" altLang="en-US" sz="2800">
                <a:latin typeface="方正粗黑宋简体" panose="02000000000000000000" charset="-122"/>
                <a:ea typeface="方正粗黑宋简体" panose="02000000000000000000" charset="-122"/>
                <a:cs typeface="方正粗黑宋简体" panose="02000000000000000000" charset="-122"/>
              </a:rPr>
              <a:t>表明:</a:t>
            </a:r>
            <a:endParaRPr lang="zh-CN" altLang="en-US" sz="2800">
              <a:latin typeface="方正粗黑宋简体" panose="02000000000000000000" charset="-122"/>
              <a:ea typeface="方正粗黑宋简体" panose="02000000000000000000" charset="-122"/>
              <a:cs typeface="方正粗黑宋简体" panose="02000000000000000000" charset="-122"/>
            </a:endParaRPr>
          </a:p>
          <a:p>
            <a:pPr indent="457200" fontAlgn="auto">
              <a:lnSpc>
                <a:spcPct val="150000"/>
              </a:lnSpc>
            </a:pPr>
            <a:r>
              <a:rPr lang="zh-CN" altLang="en-US" sz="2800">
                <a:latin typeface="方正粗黑宋简体" panose="02000000000000000000" charset="-122"/>
                <a:ea typeface="方正粗黑宋简体" panose="02000000000000000000" charset="-122"/>
                <a:cs typeface="方正粗黑宋简体" panose="02000000000000000000" charset="-122"/>
              </a:rPr>
              <a:t>任何国家发展的课程计划都必须通过教师在学校中的教学活动才能体现，教师是连接理想与现实、使理想走向现实的重要桥梁。</a:t>
            </a:r>
            <a:endParaRPr lang="zh-CN" altLang="en-US" sz="2800">
              <a:latin typeface="方正粗黑宋简体" panose="02000000000000000000" charset="-122"/>
              <a:ea typeface="方正粗黑宋简体" panose="02000000000000000000" charset="-122"/>
              <a:cs typeface="方正粗黑宋简体" panose="02000000000000000000" charset="-122"/>
            </a:endParaRPr>
          </a:p>
        </p:txBody>
      </p:sp>
      <p:pic>
        <p:nvPicPr>
          <p:cNvPr id="78" name="图片 77" descr="校徽"/>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b="84065"/>
          <a:stretch>
            <a:fillRect/>
          </a:stretch>
        </p:blipFill>
        <p:spPr>
          <a:xfrm>
            <a:off x="531433" y="92741"/>
            <a:ext cx="2717301" cy="1556707"/>
          </a:xfrm>
          <a:prstGeom prst="rect">
            <a:avLst/>
          </a:prstGeom>
        </p:spPr>
      </p:pic>
      <p:sp>
        <p:nvSpPr>
          <p:cNvPr id="7" name="矩形 6"/>
          <p:cNvSpPr/>
          <p:nvPr/>
        </p:nvSpPr>
        <p:spPr>
          <a:xfrm>
            <a:off x="3039110" y="363855"/>
            <a:ext cx="7308215" cy="1014730"/>
          </a:xfrm>
          <a:prstGeom prst="rect">
            <a:avLst/>
          </a:prstGeom>
        </p:spPr>
        <p:txBody>
          <a:bodyPr wrap="square">
            <a:spAutoFit/>
          </a:bodyPr>
          <a:lstStyle/>
          <a:p>
            <a:pPr>
              <a:lnSpc>
                <a:spcPct val="150000"/>
              </a:lnSpc>
            </a:pPr>
            <a:r>
              <a:rPr lang="zh-CN" altLang="zh-CN" sz="4000" b="1" dirty="0">
                <a:solidFill>
                  <a:schemeClr val="tx1"/>
                </a:solidFill>
                <a:latin typeface="方正粗黑宋简体" panose="02000000000000000000" charset="-122"/>
                <a:ea typeface="方正粗黑宋简体" panose="02000000000000000000" charset="-122"/>
              </a:rPr>
              <a:t>幼儿园园本课程开发背景</a:t>
            </a:r>
            <a:endParaRPr lang="zh-CN" altLang="zh-CN" sz="4000" b="1" dirty="0">
              <a:solidFill>
                <a:schemeClr val="tx1"/>
              </a:solidFill>
              <a:latin typeface="方正粗黑宋简体" panose="02000000000000000000" charset="-122"/>
              <a:ea typeface="方正粗黑宋简体" panose="02000000000000000000" charset="-122"/>
            </a:endParaRPr>
          </a:p>
        </p:txBody>
      </p:sp>
      <p:sp>
        <p:nvSpPr>
          <p:cNvPr id="10" name="文本框 9"/>
          <p:cNvSpPr txBox="1"/>
          <p:nvPr/>
        </p:nvSpPr>
        <p:spPr>
          <a:xfrm>
            <a:off x="868045" y="1734185"/>
            <a:ext cx="10923905" cy="4061460"/>
          </a:xfrm>
          <a:prstGeom prst="rect">
            <a:avLst/>
          </a:prstGeom>
          <a:noFill/>
        </p:spPr>
        <p:txBody>
          <a:bodyPr wrap="square" rtlCol="0">
            <a:spAutoFit/>
          </a:bodyPr>
          <a:lstStyle/>
          <a:p>
            <a:pPr algn="ctr">
              <a:lnSpc>
                <a:spcPct val="150000"/>
              </a:lnSpc>
            </a:pPr>
            <a:r>
              <a:rPr lang="zh-CN" altLang="en-US" sz="320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教师角色新的定位</a:t>
            </a:r>
            <a:endParaRPr lang="zh-CN" altLang="en-US" sz="320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endParaRPr>
          </a:p>
          <a:p>
            <a:pPr indent="457200" algn="l" fontAlgn="auto">
              <a:lnSpc>
                <a:spcPct val="150000"/>
              </a:lnSpc>
            </a:pPr>
            <a:r>
              <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一是:教师从“</a:t>
            </a:r>
            <a:r>
              <a:rPr lang="zh-CN" altLang="en-US" sz="2800">
                <a:solidFill>
                  <a:srgbClr val="00B0F0"/>
                </a:solidFill>
                <a:latin typeface="方正粗黑宋简体" panose="02000000000000000000" charset="-122"/>
                <a:ea typeface="方正粗黑宋简体" panose="02000000000000000000" charset="-122"/>
                <a:cs typeface="方正粗黑宋简体" panose="02000000000000000000" charset="-122"/>
                <a:sym typeface="+mn-ea"/>
              </a:rPr>
              <a:t>非专业化</a:t>
            </a:r>
            <a:r>
              <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”向“</a:t>
            </a:r>
            <a:r>
              <a:rPr lang="zh-CN" altLang="en-US" sz="2800">
                <a:solidFill>
                  <a:srgbClr val="00B0F0"/>
                </a:solidFill>
                <a:latin typeface="方正粗黑宋简体" panose="02000000000000000000" charset="-122"/>
                <a:ea typeface="方正粗黑宋简体" panose="02000000000000000000" charset="-122"/>
                <a:cs typeface="方正粗黑宋简体" panose="02000000000000000000" charset="-122"/>
                <a:sym typeface="+mn-ea"/>
              </a:rPr>
              <a:t>专业化</a:t>
            </a:r>
            <a:r>
              <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”转换</a:t>
            </a:r>
            <a:endPar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endParaRPr>
          </a:p>
          <a:p>
            <a:pPr indent="457200" algn="l" fontAlgn="auto">
              <a:lnSpc>
                <a:spcPct val="150000"/>
              </a:lnSpc>
            </a:pPr>
            <a:r>
              <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二是:教师从“</a:t>
            </a:r>
            <a:r>
              <a:rPr lang="zh-CN" altLang="en-US" sz="2800">
                <a:solidFill>
                  <a:srgbClr val="00B0F0"/>
                </a:solidFill>
                <a:latin typeface="方正粗黑宋简体" panose="02000000000000000000" charset="-122"/>
                <a:ea typeface="方正粗黑宋简体" panose="02000000000000000000" charset="-122"/>
                <a:cs typeface="方正粗黑宋简体" panose="02000000000000000000" charset="-122"/>
                <a:sym typeface="+mn-ea"/>
              </a:rPr>
              <a:t>非研究者</a:t>
            </a:r>
            <a:r>
              <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”向“</a:t>
            </a:r>
            <a:r>
              <a:rPr lang="zh-CN" altLang="en-US" sz="2800">
                <a:solidFill>
                  <a:srgbClr val="00B0F0"/>
                </a:solidFill>
                <a:latin typeface="方正粗黑宋简体" panose="02000000000000000000" charset="-122"/>
                <a:ea typeface="方正粗黑宋简体" panose="02000000000000000000" charset="-122"/>
                <a:cs typeface="方正粗黑宋简体" panose="02000000000000000000" charset="-122"/>
                <a:sym typeface="+mn-ea"/>
              </a:rPr>
              <a:t>研究者</a:t>
            </a:r>
            <a:r>
              <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”转换</a:t>
            </a:r>
            <a:endPar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endParaRPr>
          </a:p>
          <a:p>
            <a:pPr algn="l">
              <a:lnSpc>
                <a:spcPct val="150000"/>
              </a:lnSpc>
            </a:pPr>
            <a:r>
              <a:rPr lang="zh-CN" altLang="en-US" sz="280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如何实现转换?</a:t>
            </a:r>
            <a:endPar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endParaRPr>
          </a:p>
          <a:p>
            <a:pPr indent="457200" algn="l" fontAlgn="auto">
              <a:lnSpc>
                <a:spcPct val="150000"/>
              </a:lnSpc>
            </a:pPr>
            <a:r>
              <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幼儿园园本课程开发对幼儿教师角色的更新以及专业的成长来说，既是一种需求，一种责任，也是一种必然的结果。</a:t>
            </a:r>
            <a:endPar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78" name="图片 77" descr="校徽"/>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b="84065"/>
          <a:stretch>
            <a:fillRect/>
          </a:stretch>
        </p:blipFill>
        <p:spPr>
          <a:xfrm>
            <a:off x="531433" y="92741"/>
            <a:ext cx="2717301" cy="1556707"/>
          </a:xfrm>
          <a:prstGeom prst="rect">
            <a:avLst/>
          </a:prstGeom>
        </p:spPr>
      </p:pic>
      <p:sp>
        <p:nvSpPr>
          <p:cNvPr id="7" name="矩形 6"/>
          <p:cNvSpPr/>
          <p:nvPr/>
        </p:nvSpPr>
        <p:spPr>
          <a:xfrm>
            <a:off x="3039110" y="363855"/>
            <a:ext cx="7308215" cy="1014730"/>
          </a:xfrm>
          <a:prstGeom prst="rect">
            <a:avLst/>
          </a:prstGeom>
        </p:spPr>
        <p:txBody>
          <a:bodyPr wrap="square">
            <a:spAutoFit/>
          </a:bodyPr>
          <a:lstStyle/>
          <a:p>
            <a:pPr>
              <a:lnSpc>
                <a:spcPct val="150000"/>
              </a:lnSpc>
            </a:pPr>
            <a:r>
              <a:rPr lang="zh-CN" altLang="zh-CN" sz="4000" b="1" dirty="0">
                <a:solidFill>
                  <a:schemeClr val="tx1"/>
                </a:solidFill>
                <a:latin typeface="方正粗黑宋简体" panose="02000000000000000000" charset="-122"/>
                <a:ea typeface="方正粗黑宋简体" panose="02000000000000000000" charset="-122"/>
              </a:rPr>
              <a:t>幼儿园园本课程开发背景</a:t>
            </a:r>
            <a:endParaRPr lang="zh-CN" altLang="zh-CN" sz="4000" b="1" dirty="0">
              <a:solidFill>
                <a:schemeClr val="tx1"/>
              </a:solidFill>
              <a:latin typeface="方正粗黑宋简体" panose="02000000000000000000" charset="-122"/>
              <a:ea typeface="方正粗黑宋简体" panose="02000000000000000000" charset="-122"/>
            </a:endParaRPr>
          </a:p>
        </p:txBody>
      </p:sp>
      <p:sp>
        <p:nvSpPr>
          <p:cNvPr id="10" name="文本框 9"/>
          <p:cNvSpPr txBox="1"/>
          <p:nvPr/>
        </p:nvSpPr>
        <p:spPr>
          <a:xfrm>
            <a:off x="786765" y="1278255"/>
            <a:ext cx="10923905" cy="5354320"/>
          </a:xfrm>
          <a:prstGeom prst="rect">
            <a:avLst/>
          </a:prstGeom>
          <a:noFill/>
        </p:spPr>
        <p:txBody>
          <a:bodyPr wrap="square" rtlCol="0">
            <a:spAutoFit/>
          </a:bodyPr>
          <a:lstStyle/>
          <a:p>
            <a:pPr indent="457200" algn="ctr" fontAlgn="auto">
              <a:lnSpc>
                <a:spcPct val="150000"/>
              </a:lnSpc>
            </a:pPr>
            <a:r>
              <a:rPr lang="zh-CN" altLang="en-US" sz="320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（四）多元文化的发展</a:t>
            </a:r>
            <a:endParaRPr lang="zh-CN" altLang="en-US" sz="320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endParaRPr>
          </a:p>
          <a:p>
            <a:pPr indent="457200" algn="l" fontAlgn="auto">
              <a:lnSpc>
                <a:spcPct val="150000"/>
              </a:lnSpc>
            </a:pPr>
            <a:r>
              <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整个社会是一种物态化的存在，有相应的统一的秩序、规则等，同时也有存在多元的变化。</a:t>
            </a:r>
            <a:endPar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endParaRPr>
          </a:p>
          <a:p>
            <a:pPr indent="457200" algn="l" fontAlgn="auto">
              <a:lnSpc>
                <a:spcPct val="150000"/>
              </a:lnSpc>
            </a:pPr>
            <a:r>
              <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在教育和课程领域，人们的认识是:国家课程是为了培养统一观念及国家、 公民精神而存在的，而忽略了文化的利益及全球化的进程，也忽略了地方及幼儿园的特色，更忽略了课程主体</a:t>
            </a:r>
            <a:r>
              <a:rPr lang="en-US" altLang="zh-CN"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儿童的独特性与差异性。</a:t>
            </a:r>
            <a:endPar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endParaRPr>
          </a:p>
          <a:p>
            <a:pPr indent="457200" algn="l" fontAlgn="auto">
              <a:lnSpc>
                <a:spcPct val="150000"/>
              </a:lnSpc>
            </a:pPr>
            <a:r>
              <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而园本课程开发则顺应了多元文化发展的趋势。</a:t>
            </a:r>
            <a:endParaRPr lang="zh-CN" altLang="en-US" sz="28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78" name="图片 77" descr="校徽"/>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b="84065"/>
          <a:stretch>
            <a:fillRect/>
          </a:stretch>
        </p:blipFill>
        <p:spPr>
          <a:xfrm>
            <a:off x="531433" y="92741"/>
            <a:ext cx="2717301" cy="1556707"/>
          </a:xfrm>
          <a:prstGeom prst="rect">
            <a:avLst/>
          </a:prstGeom>
        </p:spPr>
      </p:pic>
      <p:sp>
        <p:nvSpPr>
          <p:cNvPr id="7" name="矩形 6"/>
          <p:cNvSpPr/>
          <p:nvPr/>
        </p:nvSpPr>
        <p:spPr>
          <a:xfrm>
            <a:off x="3039110" y="363855"/>
            <a:ext cx="7308215" cy="1014730"/>
          </a:xfrm>
          <a:prstGeom prst="rect">
            <a:avLst/>
          </a:prstGeom>
        </p:spPr>
        <p:txBody>
          <a:bodyPr wrap="square">
            <a:spAutoFit/>
          </a:bodyPr>
          <a:lstStyle/>
          <a:p>
            <a:pPr>
              <a:lnSpc>
                <a:spcPct val="150000"/>
              </a:lnSpc>
            </a:pPr>
            <a:r>
              <a:rPr lang="zh-CN" altLang="zh-CN" sz="4000" b="1" dirty="0">
                <a:solidFill>
                  <a:schemeClr val="tx1"/>
                </a:solidFill>
                <a:latin typeface="方正粗黑宋简体" panose="02000000000000000000" charset="-122"/>
                <a:ea typeface="方正粗黑宋简体" panose="02000000000000000000" charset="-122"/>
              </a:rPr>
              <a:t>幼儿园园本课程开发背景</a:t>
            </a:r>
            <a:endParaRPr lang="zh-CN" altLang="zh-CN" sz="4000" b="1" dirty="0">
              <a:solidFill>
                <a:schemeClr val="tx1"/>
              </a:solidFill>
              <a:latin typeface="方正粗黑宋简体" panose="02000000000000000000" charset="-122"/>
              <a:ea typeface="方正粗黑宋简体" panose="02000000000000000000" charset="-122"/>
            </a:endParaRPr>
          </a:p>
        </p:txBody>
      </p:sp>
      <p:sp>
        <p:nvSpPr>
          <p:cNvPr id="10" name="文本框 9"/>
          <p:cNvSpPr txBox="1"/>
          <p:nvPr/>
        </p:nvSpPr>
        <p:spPr>
          <a:xfrm>
            <a:off x="696723" y="1742696"/>
            <a:ext cx="10923905" cy="3661410"/>
          </a:xfrm>
          <a:prstGeom prst="rect">
            <a:avLst/>
          </a:prstGeom>
          <a:noFill/>
        </p:spPr>
        <p:txBody>
          <a:bodyPr wrap="square" rtlCol="0">
            <a:spAutoFit/>
          </a:bodyPr>
          <a:lstStyle/>
          <a:p>
            <a:pPr indent="457200" algn="ctr" fontAlgn="auto">
              <a:lnSpc>
                <a:spcPct val="200000"/>
              </a:lnSpc>
            </a:pPr>
            <a:r>
              <a:rPr lang="zh-CN" altLang="en-US" sz="3200" dirty="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（四）多元文化的发展</a:t>
            </a:r>
            <a:endParaRPr lang="zh-CN" altLang="en-US" sz="2800" dirty="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endParaRPr>
          </a:p>
          <a:p>
            <a:pPr indent="457200" algn="l" fontAlgn="auto">
              <a:lnSpc>
                <a:spcPct val="200000"/>
              </a:lnSpc>
            </a:pPr>
            <a:r>
              <a:rPr lang="zh-CN" altLang="en-US" sz="2800" dirty="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新的教育价值取向下学前教育的定位:</a:t>
            </a:r>
            <a:endParaRPr lang="zh-CN" altLang="en-US" sz="2800" dirty="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endParaRPr>
          </a:p>
          <a:p>
            <a:pPr indent="457200" algn="l" fontAlgn="auto">
              <a:lnSpc>
                <a:spcPct val="200000"/>
              </a:lnSpc>
            </a:pPr>
            <a:r>
              <a:rPr lang="zh-CN" altLang="en-US" sz="2800" dirty="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可持续发展理念下儿童的全面发展（德、智、体、美、劳），儿童的个性发展以及儿童与社会的整合发展。</a:t>
            </a:r>
            <a:endParaRPr lang="zh-CN" altLang="en-US" sz="2800" dirty="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78" name="图片 77" descr="校徽"/>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10560050" y="0"/>
            <a:ext cx="1562100" cy="1371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UNIT_PLACING_PICTURE_USER_VIEWPORT" val="{&quot;height&quot;:3659.3496062992126,&quot;width&quot;:4296.9669291338578}"/>
</p:tagLst>
</file>

<file path=ppt/tags/tag2.xml><?xml version="1.0" encoding="utf-8"?>
<p:tagLst xmlns:p="http://schemas.openxmlformats.org/presentationml/2006/main">
  <p:tag name="KSO_WM_UNIT_PLACING_PICTURE_USER_VIEWPORT" val="{&quot;height&quot;:9765,&quot;width&quot;:11565}"/>
</p:tagLst>
</file>

<file path=ppt/tags/tag3.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2977</Words>
  <Application>WPS 演示</Application>
  <PresentationFormat>自定义</PresentationFormat>
  <Paragraphs>162</Paragraphs>
  <Slides>20</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汉仪乐喵体W</vt:lpstr>
      <vt:lpstr>方正粗黑宋简体</vt:lpstr>
      <vt:lpstr>微软雅黑</vt:lpstr>
      <vt:lpstr>Arial Unicode MS</vt:lpstr>
      <vt:lpstr>Calibri Light</vt:lpstr>
      <vt:lpstr>Calibri</vt:lpstr>
      <vt:lpstr>中山行书百年纪念版</vt:lpstr>
      <vt:lpstr>中山行书百年纪念版</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admin</cp:lastModifiedBy>
  <cp:revision>55</cp:revision>
  <dcterms:created xsi:type="dcterms:W3CDTF">2015-05-05T08:02:00Z</dcterms:created>
  <dcterms:modified xsi:type="dcterms:W3CDTF">2021-07-13T15:15:42Z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KSOSaveFontToCloudKey">
    <vt:lpwstr>0_embed</vt:lpwstr>
  </property>
  <property fmtid="{D5CDD505-2E9C-101B-9397-08002B2CF9AE}" pid="4" name="ICV">
    <vt:lpwstr>AB62FDAD008D48D3A0ECFC09D5C38934</vt:lpwstr>
  </property>
</Properties>
</file>