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0" r:id="rId2"/>
    <p:sldId id="451" r:id="rId3"/>
    <p:sldId id="392" r:id="rId4"/>
    <p:sldId id="422" r:id="rId5"/>
    <p:sldId id="449" r:id="rId6"/>
    <p:sldId id="452" r:id="rId7"/>
    <p:sldId id="425" r:id="rId8"/>
    <p:sldId id="465" r:id="rId9"/>
    <p:sldId id="466" r:id="rId10"/>
    <p:sldId id="464" r:id="rId11"/>
    <p:sldId id="453" r:id="rId12"/>
    <p:sldId id="412" r:id="rId13"/>
    <p:sldId id="421" r:id="rId14"/>
    <p:sldId id="430" r:id="rId15"/>
    <p:sldId id="444" r:id="rId16"/>
  </p:sldIdLst>
  <p:sldSz cx="12190413" cy="6859588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方正姚体" pitchFamily="2" charset="-122"/>
      <p:regular r:id="rId23"/>
    </p:embeddedFont>
    <p:embeddedFont>
      <p:font typeface="微软雅黑" pitchFamily="34" charset="-122"/>
      <p:regular r:id="rId24"/>
      <p:bold r:id="rId25"/>
    </p:embeddedFont>
  </p:embeddedFontLst>
  <p:custDataLst>
    <p:tags r:id="rId26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BCC2"/>
    <a:srgbClr val="3FB7AC"/>
    <a:srgbClr val="F2F2F2"/>
    <a:srgbClr val="E39F0E"/>
    <a:srgbClr val="663300"/>
    <a:srgbClr val="45AAD9"/>
    <a:srgbClr val="0777B0"/>
    <a:srgbClr val="DCCD8C"/>
    <a:srgbClr val="FFD57C"/>
    <a:srgbClr val="F4C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4" autoAdjust="0"/>
    <p:restoredTop sz="89264" autoAdjust="0"/>
  </p:normalViewPr>
  <p:slideViewPr>
    <p:cSldViewPr>
      <p:cViewPr varScale="1">
        <p:scale>
          <a:sx n="114" d="100"/>
          <a:sy n="114" d="100"/>
        </p:scale>
        <p:origin x="-876" y="-108"/>
      </p:cViewPr>
      <p:guideLst>
        <p:guide orient="horz" pos="1581"/>
        <p:guide orient="horz" pos="2200"/>
        <p:guide orient="horz" pos="2840"/>
        <p:guide pos="2838"/>
        <p:guide pos="3838"/>
        <p:guide pos="4814"/>
      </p:guideLst>
    </p:cSldViewPr>
  </p:slideViewPr>
  <p:outlineViewPr>
    <p:cViewPr>
      <p:scale>
        <a:sx n="100" d="100"/>
        <a:sy n="100" d="100"/>
      </p:scale>
      <p:origin x="0" y="8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630" y="-84"/>
      </p:cViewPr>
      <p:guideLst>
        <p:guide orient="horz" pos="29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9C045-7090-4E19-AC84-765645423C99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44684-6712-4BED-BC66-C66EDFC1673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5896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5F932-0366-41F6-AEA5-99A1F082061B}" type="datetimeFigureOut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/>
              <a:t>*  *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FEA87-992D-4006-B086-DDDE0917DE9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9507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zh-CN" altLang="en-US"/>
              <a:t>*  *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9FEA87-992D-4006-B086-DDDE0917DE9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287768" cy="6914371"/>
            <a:chOff x="-36514" y="-20538"/>
            <a:chExt cx="9217026" cy="518457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/>
            <a:srcRect l="22431" t="23801" r="35362" b="42824"/>
            <a:stretch>
              <a:fillRect/>
            </a:stretch>
          </p:blipFill>
          <p:spPr>
            <a:xfrm>
              <a:off x="-36512" y="-20538"/>
              <a:ext cx="9217024" cy="518457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/>
            <a:srcRect l="27860" t="4202" r="48493" b="36698"/>
            <a:stretch>
              <a:fillRect/>
            </a:stretch>
          </p:blipFill>
          <p:spPr>
            <a:xfrm rot="5400000">
              <a:off x="1971724" y="-2008237"/>
              <a:ext cx="5164039" cy="91805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pattFill prst="dotDmnd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-6608" y="333450"/>
            <a:ext cx="12197021" cy="524978"/>
            <a:chOff x="-1" y="1798867"/>
            <a:chExt cx="12196957" cy="54523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-1" y="1798867"/>
              <a:ext cx="12196957" cy="54523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0" y="1798868"/>
              <a:ext cx="12040074" cy="545229"/>
            </a:xfrm>
            <a:prstGeom prst="rect">
              <a:avLst/>
            </a:prstGeom>
            <a:gradFill>
              <a:gsLst>
                <a:gs pos="1000">
                  <a:srgbClr val="4EE4D2">
                    <a:alpha val="85000"/>
                  </a:srgbClr>
                </a:gs>
                <a:gs pos="50000">
                  <a:srgbClr val="20E2CB">
                    <a:alpha val="0"/>
                  </a:srgbClr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F689-EDED-48A6-8D97-78E4DBE38DC3}" type="datetime1">
              <a:rPr lang="zh-CN" altLang="en-US" smtClean="0"/>
              <a:pPr/>
              <a:t>2022/3/11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E9D9E-9073-4F1A-91C6-5AE4C17006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hf sldNum="0"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 hidden="1"/>
          <p:cNvGrpSpPr/>
          <p:nvPr/>
        </p:nvGrpSpPr>
        <p:grpSpPr>
          <a:xfrm>
            <a:off x="5396095" y="-3767547"/>
            <a:ext cx="13815801" cy="27026075"/>
            <a:chOff x="4047598" y="-2825006"/>
            <a:chExt cx="10363200" cy="20264864"/>
          </a:xfrm>
        </p:grpSpPr>
        <p:cxnSp>
          <p:nvCxnSpPr>
            <p:cNvPr id="207" name="直接连接符 206"/>
            <p:cNvCxnSpPr/>
            <p:nvPr/>
          </p:nvCxnSpPr>
          <p:spPr>
            <a:xfrm rot="2700000">
              <a:off x="-40515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/>
          </p:nvCxnSpPr>
          <p:spPr>
            <a:xfrm rot="2700000">
              <a:off x="-38483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/>
          </p:nvCxnSpPr>
          <p:spPr>
            <a:xfrm rot="2700000">
              <a:off x="-36451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接连接符 209"/>
            <p:cNvCxnSpPr/>
            <p:nvPr/>
          </p:nvCxnSpPr>
          <p:spPr>
            <a:xfrm rot="2700000">
              <a:off x="-34419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接连接符 210"/>
            <p:cNvCxnSpPr/>
            <p:nvPr/>
          </p:nvCxnSpPr>
          <p:spPr>
            <a:xfrm rot="2700000">
              <a:off x="-32387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/>
          </p:nvCxnSpPr>
          <p:spPr>
            <a:xfrm rot="2700000">
              <a:off x="-30355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/>
          </p:nvCxnSpPr>
          <p:spPr>
            <a:xfrm rot="2700000">
              <a:off x="-28323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/>
          </p:nvCxnSpPr>
          <p:spPr>
            <a:xfrm rot="2700000">
              <a:off x="-26291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接连接符 214"/>
            <p:cNvCxnSpPr/>
            <p:nvPr/>
          </p:nvCxnSpPr>
          <p:spPr>
            <a:xfrm rot="2700000">
              <a:off x="-24259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接连接符 215"/>
            <p:cNvCxnSpPr/>
            <p:nvPr/>
          </p:nvCxnSpPr>
          <p:spPr>
            <a:xfrm rot="2700000">
              <a:off x="-22227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接连接符 216"/>
            <p:cNvCxnSpPr/>
            <p:nvPr/>
          </p:nvCxnSpPr>
          <p:spPr>
            <a:xfrm rot="2700000">
              <a:off x="-20195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直接连接符 217"/>
            <p:cNvCxnSpPr/>
            <p:nvPr/>
          </p:nvCxnSpPr>
          <p:spPr>
            <a:xfrm rot="2700000">
              <a:off x="-18163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接连接符 218"/>
            <p:cNvCxnSpPr/>
            <p:nvPr/>
          </p:nvCxnSpPr>
          <p:spPr>
            <a:xfrm rot="2700000">
              <a:off x="-16131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接连接符 219"/>
            <p:cNvCxnSpPr/>
            <p:nvPr/>
          </p:nvCxnSpPr>
          <p:spPr>
            <a:xfrm rot="2700000">
              <a:off x="-14099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接连接符 220"/>
            <p:cNvCxnSpPr/>
            <p:nvPr/>
          </p:nvCxnSpPr>
          <p:spPr>
            <a:xfrm rot="2700000">
              <a:off x="-12067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接连接符 221"/>
            <p:cNvCxnSpPr/>
            <p:nvPr/>
          </p:nvCxnSpPr>
          <p:spPr>
            <a:xfrm rot="2700000">
              <a:off x="-10035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接连接符 222"/>
            <p:cNvCxnSpPr/>
            <p:nvPr/>
          </p:nvCxnSpPr>
          <p:spPr>
            <a:xfrm rot="2700000">
              <a:off x="-8003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接连接符 223"/>
            <p:cNvCxnSpPr/>
            <p:nvPr/>
          </p:nvCxnSpPr>
          <p:spPr>
            <a:xfrm rot="2700000">
              <a:off x="-5971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接连接符 224"/>
            <p:cNvCxnSpPr/>
            <p:nvPr/>
          </p:nvCxnSpPr>
          <p:spPr>
            <a:xfrm rot="2700000">
              <a:off x="-3939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接连接符 225"/>
            <p:cNvCxnSpPr/>
            <p:nvPr/>
          </p:nvCxnSpPr>
          <p:spPr>
            <a:xfrm rot="2700000">
              <a:off x="-19074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接连接符 226"/>
            <p:cNvCxnSpPr/>
            <p:nvPr/>
          </p:nvCxnSpPr>
          <p:spPr>
            <a:xfrm rot="2700000">
              <a:off x="1246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接连接符 227"/>
            <p:cNvCxnSpPr/>
            <p:nvPr/>
          </p:nvCxnSpPr>
          <p:spPr>
            <a:xfrm rot="2700000">
              <a:off x="21566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直接连接符 228"/>
            <p:cNvCxnSpPr/>
            <p:nvPr/>
          </p:nvCxnSpPr>
          <p:spPr>
            <a:xfrm rot="2700000">
              <a:off x="41886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直接连接符 229"/>
            <p:cNvCxnSpPr/>
            <p:nvPr/>
          </p:nvCxnSpPr>
          <p:spPr>
            <a:xfrm rot="2700000">
              <a:off x="62206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直接连接符 230"/>
            <p:cNvCxnSpPr/>
            <p:nvPr/>
          </p:nvCxnSpPr>
          <p:spPr>
            <a:xfrm rot="2700000">
              <a:off x="82526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接连接符 231"/>
            <p:cNvCxnSpPr/>
            <p:nvPr/>
          </p:nvCxnSpPr>
          <p:spPr>
            <a:xfrm rot="2700000">
              <a:off x="102846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接连接符 232"/>
            <p:cNvCxnSpPr/>
            <p:nvPr/>
          </p:nvCxnSpPr>
          <p:spPr>
            <a:xfrm rot="2700000">
              <a:off x="123166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接连接符 233"/>
            <p:cNvCxnSpPr/>
            <p:nvPr/>
          </p:nvCxnSpPr>
          <p:spPr>
            <a:xfrm rot="2700000">
              <a:off x="143486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接连接符 234"/>
            <p:cNvCxnSpPr/>
            <p:nvPr/>
          </p:nvCxnSpPr>
          <p:spPr>
            <a:xfrm rot="2700000">
              <a:off x="1638060" y="5274994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接连接符 235"/>
            <p:cNvCxnSpPr/>
            <p:nvPr/>
          </p:nvCxnSpPr>
          <p:spPr>
            <a:xfrm rot="2700000">
              <a:off x="18403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接连接符 236"/>
            <p:cNvCxnSpPr/>
            <p:nvPr/>
          </p:nvCxnSpPr>
          <p:spPr>
            <a:xfrm rot="2700000">
              <a:off x="20435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接连接符 237"/>
            <p:cNvCxnSpPr/>
            <p:nvPr/>
          </p:nvCxnSpPr>
          <p:spPr>
            <a:xfrm rot="2700000">
              <a:off x="22467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接连接符 238"/>
            <p:cNvCxnSpPr/>
            <p:nvPr/>
          </p:nvCxnSpPr>
          <p:spPr>
            <a:xfrm rot="2700000">
              <a:off x="24499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直接连接符 239"/>
            <p:cNvCxnSpPr/>
            <p:nvPr/>
          </p:nvCxnSpPr>
          <p:spPr>
            <a:xfrm rot="2700000">
              <a:off x="26531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直接连接符 240"/>
            <p:cNvCxnSpPr/>
            <p:nvPr/>
          </p:nvCxnSpPr>
          <p:spPr>
            <a:xfrm rot="2700000">
              <a:off x="28563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直接连接符 241"/>
            <p:cNvCxnSpPr/>
            <p:nvPr/>
          </p:nvCxnSpPr>
          <p:spPr>
            <a:xfrm rot="2700000">
              <a:off x="30595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接连接符 242"/>
            <p:cNvCxnSpPr/>
            <p:nvPr/>
          </p:nvCxnSpPr>
          <p:spPr>
            <a:xfrm rot="2700000">
              <a:off x="32627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接连接符 243"/>
            <p:cNvCxnSpPr/>
            <p:nvPr/>
          </p:nvCxnSpPr>
          <p:spPr>
            <a:xfrm rot="2700000">
              <a:off x="34659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直接连接符 244"/>
            <p:cNvCxnSpPr/>
            <p:nvPr/>
          </p:nvCxnSpPr>
          <p:spPr>
            <a:xfrm rot="2700000">
              <a:off x="36691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直接连接符 245"/>
            <p:cNvCxnSpPr/>
            <p:nvPr/>
          </p:nvCxnSpPr>
          <p:spPr>
            <a:xfrm rot="2700000">
              <a:off x="38723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/>
            <p:cNvCxnSpPr/>
            <p:nvPr/>
          </p:nvCxnSpPr>
          <p:spPr>
            <a:xfrm rot="2700000">
              <a:off x="40755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/>
            <p:cNvCxnSpPr/>
            <p:nvPr/>
          </p:nvCxnSpPr>
          <p:spPr>
            <a:xfrm rot="2700000">
              <a:off x="42787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/>
            <p:cNvCxnSpPr/>
            <p:nvPr/>
          </p:nvCxnSpPr>
          <p:spPr>
            <a:xfrm rot="2700000">
              <a:off x="44819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/>
            <p:cNvCxnSpPr/>
            <p:nvPr/>
          </p:nvCxnSpPr>
          <p:spPr>
            <a:xfrm rot="2700000">
              <a:off x="46851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/>
            <p:cNvCxnSpPr/>
            <p:nvPr/>
          </p:nvCxnSpPr>
          <p:spPr>
            <a:xfrm rot="2700000">
              <a:off x="48883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/>
            <p:cNvCxnSpPr/>
            <p:nvPr/>
          </p:nvCxnSpPr>
          <p:spPr>
            <a:xfrm rot="2700000">
              <a:off x="50915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/>
            <p:cNvCxnSpPr/>
            <p:nvPr/>
          </p:nvCxnSpPr>
          <p:spPr>
            <a:xfrm rot="2700000">
              <a:off x="52947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/>
            <p:cNvCxnSpPr/>
            <p:nvPr/>
          </p:nvCxnSpPr>
          <p:spPr>
            <a:xfrm rot="2700000">
              <a:off x="54979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/>
            <p:cNvCxnSpPr/>
            <p:nvPr/>
          </p:nvCxnSpPr>
          <p:spPr>
            <a:xfrm rot="2700000">
              <a:off x="57011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/>
            <p:cNvCxnSpPr/>
            <p:nvPr/>
          </p:nvCxnSpPr>
          <p:spPr>
            <a:xfrm rot="2700000">
              <a:off x="59043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/>
            <p:cNvCxnSpPr/>
            <p:nvPr/>
          </p:nvCxnSpPr>
          <p:spPr>
            <a:xfrm rot="2700000">
              <a:off x="61075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/>
            <p:cNvCxnSpPr/>
            <p:nvPr/>
          </p:nvCxnSpPr>
          <p:spPr>
            <a:xfrm rot="2700000">
              <a:off x="6310798" y="5275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/>
            <p:cNvCxnSpPr/>
            <p:nvPr/>
          </p:nvCxnSpPr>
          <p:spPr>
            <a:xfrm rot="2700000">
              <a:off x="-4052402" y="54790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/>
            <p:cNvCxnSpPr/>
            <p:nvPr/>
          </p:nvCxnSpPr>
          <p:spPr>
            <a:xfrm rot="2700000">
              <a:off x="-4052402" y="56822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/>
            <p:cNvCxnSpPr/>
            <p:nvPr/>
          </p:nvCxnSpPr>
          <p:spPr>
            <a:xfrm rot="2700000">
              <a:off x="-4052402" y="58854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/>
            <p:cNvCxnSpPr/>
            <p:nvPr/>
          </p:nvCxnSpPr>
          <p:spPr>
            <a:xfrm rot="2700000">
              <a:off x="-4052402" y="60886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/>
            <p:cNvCxnSpPr/>
            <p:nvPr/>
          </p:nvCxnSpPr>
          <p:spPr>
            <a:xfrm rot="2700000">
              <a:off x="-4052402" y="6291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/>
            <p:cNvCxnSpPr/>
            <p:nvPr/>
          </p:nvCxnSpPr>
          <p:spPr>
            <a:xfrm rot="2700000">
              <a:off x="-4052402" y="64950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接连接符 264"/>
            <p:cNvCxnSpPr/>
            <p:nvPr/>
          </p:nvCxnSpPr>
          <p:spPr>
            <a:xfrm rot="2700000">
              <a:off x="-4052402" y="66982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接连接符 265"/>
            <p:cNvCxnSpPr/>
            <p:nvPr/>
          </p:nvCxnSpPr>
          <p:spPr>
            <a:xfrm rot="2700000">
              <a:off x="-4052402" y="69014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接连接符 266"/>
            <p:cNvCxnSpPr/>
            <p:nvPr/>
          </p:nvCxnSpPr>
          <p:spPr>
            <a:xfrm rot="2700000">
              <a:off x="-4052402" y="71046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直接连接符 267"/>
            <p:cNvCxnSpPr/>
            <p:nvPr/>
          </p:nvCxnSpPr>
          <p:spPr>
            <a:xfrm rot="2700000">
              <a:off x="-4052402" y="7307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直接连接符 268"/>
            <p:cNvCxnSpPr/>
            <p:nvPr/>
          </p:nvCxnSpPr>
          <p:spPr>
            <a:xfrm rot="2700000">
              <a:off x="-4052402" y="75110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接连接符 269"/>
            <p:cNvCxnSpPr/>
            <p:nvPr/>
          </p:nvCxnSpPr>
          <p:spPr>
            <a:xfrm rot="2700000">
              <a:off x="-4052402" y="77142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直接连接符 270"/>
            <p:cNvCxnSpPr/>
            <p:nvPr/>
          </p:nvCxnSpPr>
          <p:spPr>
            <a:xfrm rot="2700000">
              <a:off x="-4052402" y="79174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接连接符 271"/>
            <p:cNvCxnSpPr/>
            <p:nvPr/>
          </p:nvCxnSpPr>
          <p:spPr>
            <a:xfrm rot="2700000">
              <a:off x="-4052402" y="81206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直接连接符 272"/>
            <p:cNvCxnSpPr/>
            <p:nvPr/>
          </p:nvCxnSpPr>
          <p:spPr>
            <a:xfrm rot="2700000">
              <a:off x="-4052402" y="8323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接连接符 273"/>
            <p:cNvCxnSpPr/>
            <p:nvPr/>
          </p:nvCxnSpPr>
          <p:spPr>
            <a:xfrm rot="2700000">
              <a:off x="-4052402" y="85270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直接连接符 274"/>
            <p:cNvCxnSpPr/>
            <p:nvPr/>
          </p:nvCxnSpPr>
          <p:spPr>
            <a:xfrm rot="2700000">
              <a:off x="-4052402" y="87302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直接连接符 275"/>
            <p:cNvCxnSpPr/>
            <p:nvPr/>
          </p:nvCxnSpPr>
          <p:spPr>
            <a:xfrm rot="2700000">
              <a:off x="-4052402" y="89334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直接连接符 276"/>
            <p:cNvCxnSpPr/>
            <p:nvPr/>
          </p:nvCxnSpPr>
          <p:spPr>
            <a:xfrm rot="2700000">
              <a:off x="-4052402" y="91366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直接连接符 277"/>
            <p:cNvCxnSpPr/>
            <p:nvPr/>
          </p:nvCxnSpPr>
          <p:spPr>
            <a:xfrm rot="2700000">
              <a:off x="-4052402" y="9339858"/>
              <a:ext cx="16200000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1" name="Freeform 7"/>
          <p:cNvSpPr/>
          <p:nvPr/>
        </p:nvSpPr>
        <p:spPr bwMode="auto">
          <a:xfrm>
            <a:off x="1570386" y="341711"/>
            <a:ext cx="2039749" cy="2359914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4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4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172" name="Freeform 7"/>
          <p:cNvSpPr/>
          <p:nvPr/>
        </p:nvSpPr>
        <p:spPr bwMode="auto">
          <a:xfrm>
            <a:off x="8308976" y="364294"/>
            <a:ext cx="2039749" cy="2359914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4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4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173" name="Freeform 7"/>
          <p:cNvSpPr/>
          <p:nvPr/>
        </p:nvSpPr>
        <p:spPr bwMode="auto">
          <a:xfrm>
            <a:off x="2695855" y="-1618571"/>
            <a:ext cx="2039749" cy="2359914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4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4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8" tIns="45719" rIns="91438" bIns="45719" numCol="1" anchor="t" anchorCtr="0" compatLnSpc="1"/>
          <a:lstStyle/>
          <a:p>
            <a:endParaRPr lang="zh-CN" altLang="en-US" sz="2100"/>
          </a:p>
        </p:txBody>
      </p:sp>
      <p:sp>
        <p:nvSpPr>
          <p:cNvPr id="174" name="Freeform 7"/>
          <p:cNvSpPr/>
          <p:nvPr/>
        </p:nvSpPr>
        <p:spPr bwMode="auto">
          <a:xfrm>
            <a:off x="9445731" y="-1629862"/>
            <a:ext cx="2039749" cy="2359914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4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4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8" tIns="45719" rIns="91438" bIns="45719" numCol="1" anchor="t" anchorCtr="0" compatLnSpc="1"/>
          <a:lstStyle/>
          <a:p>
            <a:endParaRPr lang="zh-CN" altLang="en-US" sz="2100"/>
          </a:p>
        </p:txBody>
      </p:sp>
      <p:sp>
        <p:nvSpPr>
          <p:cNvPr id="175" name="Freeform 7"/>
          <p:cNvSpPr/>
          <p:nvPr/>
        </p:nvSpPr>
        <p:spPr bwMode="auto">
          <a:xfrm>
            <a:off x="7199535" y="-1629862"/>
            <a:ext cx="2039749" cy="2359914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4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4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8" tIns="45719" rIns="91438" bIns="45719" numCol="1" anchor="t" anchorCtr="0" compatLnSpc="1"/>
          <a:lstStyle/>
          <a:p>
            <a:endParaRPr lang="zh-CN" altLang="en-US" sz="2100"/>
          </a:p>
        </p:txBody>
      </p:sp>
      <p:sp>
        <p:nvSpPr>
          <p:cNvPr id="176" name="Freeform 7"/>
          <p:cNvSpPr/>
          <p:nvPr/>
        </p:nvSpPr>
        <p:spPr bwMode="auto">
          <a:xfrm>
            <a:off x="4964626" y="-1641153"/>
            <a:ext cx="2039749" cy="2359914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4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4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38" tIns="45719" rIns="91438" bIns="45719" numCol="1" anchor="t" anchorCtr="0" compatLnSpc="1"/>
          <a:lstStyle/>
          <a:p>
            <a:endParaRPr lang="zh-CN" altLang="en-US" sz="2100"/>
          </a:p>
        </p:txBody>
      </p:sp>
      <p:sp>
        <p:nvSpPr>
          <p:cNvPr id="177" name="Freeform 7"/>
          <p:cNvSpPr/>
          <p:nvPr/>
        </p:nvSpPr>
        <p:spPr bwMode="auto">
          <a:xfrm>
            <a:off x="449658" y="-1652444"/>
            <a:ext cx="2039749" cy="2359914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4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4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38" tIns="45719" rIns="91438" bIns="45719" numCol="1" anchor="t" anchorCtr="0" compatLnSpc="1"/>
          <a:lstStyle/>
          <a:p>
            <a:endParaRPr lang="zh-CN" altLang="en-US" sz="2100"/>
          </a:p>
        </p:txBody>
      </p:sp>
      <p:sp>
        <p:nvSpPr>
          <p:cNvPr id="178" name="Freeform 7"/>
          <p:cNvSpPr/>
          <p:nvPr/>
        </p:nvSpPr>
        <p:spPr bwMode="auto">
          <a:xfrm>
            <a:off x="3824597" y="371210"/>
            <a:ext cx="2039749" cy="2359914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4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4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179" name="Freeform 7"/>
          <p:cNvSpPr/>
          <p:nvPr/>
        </p:nvSpPr>
        <p:spPr bwMode="auto">
          <a:xfrm>
            <a:off x="6070793" y="348628"/>
            <a:ext cx="2039749" cy="2359914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4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4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180" name="矩形 179"/>
          <p:cNvSpPr/>
          <p:nvPr/>
        </p:nvSpPr>
        <p:spPr>
          <a:xfrm>
            <a:off x="1918970" y="3069590"/>
            <a:ext cx="8075930" cy="1597660"/>
          </a:xfrm>
          <a:prstGeom prst="rect">
            <a:avLst/>
          </a:prstGeom>
        </p:spPr>
        <p:txBody>
          <a:bodyPr wrap="square" lIns="121917" tIns="60958" rIns="121917" bIns="609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zh-CN" sz="4800" b="1" dirty="0"/>
              <a:t>从中小学衔接视角</a:t>
            </a:r>
          </a:p>
          <a:p>
            <a:pPr algn="ctr"/>
            <a:r>
              <a:rPr lang="zh-CN" altLang="zh-CN" sz="4800" b="1" dirty="0"/>
              <a:t>看小学阶段数学能力的培养</a:t>
            </a:r>
            <a:endParaRPr lang="zh-CN" altLang="en-US" sz="4800" b="1" spc="50" dirty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</a:endParaRPr>
          </a:p>
        </p:txBody>
      </p:sp>
      <p:grpSp>
        <p:nvGrpSpPr>
          <p:cNvPr id="182" name="组合 181"/>
          <p:cNvGrpSpPr>
            <a:grpSpLocks noChangeAspect="1"/>
          </p:cNvGrpSpPr>
          <p:nvPr/>
        </p:nvGrpSpPr>
        <p:grpSpPr>
          <a:xfrm>
            <a:off x="2062273" y="5595279"/>
            <a:ext cx="556364" cy="556565"/>
            <a:chOff x="6564085" y="1959430"/>
            <a:chExt cx="2148114" cy="2148114"/>
          </a:xfrm>
          <a:solidFill>
            <a:schemeClr val="bg1"/>
          </a:solidFill>
        </p:grpSpPr>
        <p:sp>
          <p:nvSpPr>
            <p:cNvPr id="183" name="椭圆 182"/>
            <p:cNvSpPr/>
            <p:nvPr/>
          </p:nvSpPr>
          <p:spPr>
            <a:xfrm>
              <a:off x="6564085" y="1959430"/>
              <a:ext cx="2148114" cy="214811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rgbClr val="313A5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84" name="组合 183"/>
            <p:cNvGrpSpPr/>
            <p:nvPr/>
          </p:nvGrpSpPr>
          <p:grpSpPr>
            <a:xfrm>
              <a:off x="7033174" y="2413982"/>
              <a:ext cx="1209936" cy="1239010"/>
              <a:chOff x="3598200" y="1732459"/>
              <a:chExt cx="1947600" cy="1994400"/>
            </a:xfrm>
            <a:grpFill/>
          </p:grpSpPr>
          <p:sp>
            <p:nvSpPr>
              <p:cNvPr id="185" name="Freeform 5"/>
              <p:cNvSpPr/>
              <p:nvPr/>
            </p:nvSpPr>
            <p:spPr bwMode="auto">
              <a:xfrm>
                <a:off x="4815450" y="1732459"/>
                <a:ext cx="417924" cy="1423836"/>
              </a:xfrm>
              <a:custGeom>
                <a:avLst/>
                <a:gdLst>
                  <a:gd name="T0" fmla="*/ 2 w 43"/>
                  <a:gd name="T1" fmla="*/ 115 h 115"/>
                  <a:gd name="T2" fmla="*/ 3 w 43"/>
                  <a:gd name="T3" fmla="*/ 115 h 115"/>
                  <a:gd name="T4" fmla="*/ 3 w 43"/>
                  <a:gd name="T5" fmla="*/ 115 h 115"/>
                  <a:gd name="T6" fmla="*/ 3 w 43"/>
                  <a:gd name="T7" fmla="*/ 115 h 115"/>
                  <a:gd name="T8" fmla="*/ 4 w 43"/>
                  <a:gd name="T9" fmla="*/ 115 h 115"/>
                  <a:gd name="T10" fmla="*/ 4 w 43"/>
                  <a:gd name="T11" fmla="*/ 115 h 115"/>
                  <a:gd name="T12" fmla="*/ 5 w 43"/>
                  <a:gd name="T13" fmla="*/ 114 h 115"/>
                  <a:gd name="T14" fmla="*/ 22 w 43"/>
                  <a:gd name="T15" fmla="*/ 98 h 115"/>
                  <a:gd name="T16" fmla="*/ 38 w 43"/>
                  <a:gd name="T17" fmla="*/ 114 h 115"/>
                  <a:gd name="T18" fmla="*/ 39 w 43"/>
                  <a:gd name="T19" fmla="*/ 115 h 115"/>
                  <a:gd name="T20" fmla="*/ 39 w 43"/>
                  <a:gd name="T21" fmla="*/ 115 h 115"/>
                  <a:gd name="T22" fmla="*/ 40 w 43"/>
                  <a:gd name="T23" fmla="*/ 115 h 115"/>
                  <a:gd name="T24" fmla="*/ 40 w 43"/>
                  <a:gd name="T25" fmla="*/ 115 h 115"/>
                  <a:gd name="T26" fmla="*/ 40 w 43"/>
                  <a:gd name="T27" fmla="*/ 115 h 115"/>
                  <a:gd name="T28" fmla="*/ 41 w 43"/>
                  <a:gd name="T29" fmla="*/ 115 h 115"/>
                  <a:gd name="T30" fmla="*/ 42 w 43"/>
                  <a:gd name="T31" fmla="*/ 114 h 115"/>
                  <a:gd name="T32" fmla="*/ 43 w 43"/>
                  <a:gd name="T33" fmla="*/ 112 h 115"/>
                  <a:gd name="T34" fmla="*/ 43 w 43"/>
                  <a:gd name="T35" fmla="*/ 27 h 115"/>
                  <a:gd name="T36" fmla="*/ 43 w 43"/>
                  <a:gd name="T37" fmla="*/ 13 h 115"/>
                  <a:gd name="T38" fmla="*/ 43 w 43"/>
                  <a:gd name="T39" fmla="*/ 3 h 115"/>
                  <a:gd name="T40" fmla="*/ 42 w 43"/>
                  <a:gd name="T41" fmla="*/ 1 h 115"/>
                  <a:gd name="T42" fmla="*/ 40 w 43"/>
                  <a:gd name="T43" fmla="*/ 0 h 115"/>
                  <a:gd name="T44" fmla="*/ 3 w 43"/>
                  <a:gd name="T45" fmla="*/ 0 h 115"/>
                  <a:gd name="T46" fmla="*/ 3 w 43"/>
                  <a:gd name="T47" fmla="*/ 0 h 115"/>
                  <a:gd name="T48" fmla="*/ 2 w 43"/>
                  <a:gd name="T49" fmla="*/ 1 h 115"/>
                  <a:gd name="T50" fmla="*/ 2 w 43"/>
                  <a:gd name="T51" fmla="*/ 1 h 115"/>
                  <a:gd name="T52" fmla="*/ 0 w 43"/>
                  <a:gd name="T53" fmla="*/ 3 h 115"/>
                  <a:gd name="T54" fmla="*/ 0 w 43"/>
                  <a:gd name="T55" fmla="*/ 13 h 115"/>
                  <a:gd name="T56" fmla="*/ 0 w 43"/>
                  <a:gd name="T57" fmla="*/ 27 h 115"/>
                  <a:gd name="T58" fmla="*/ 0 w 43"/>
                  <a:gd name="T59" fmla="*/ 112 h 115"/>
                  <a:gd name="T60" fmla="*/ 2 w 43"/>
                  <a:gd name="T6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115">
                    <a:moveTo>
                      <a:pt x="2" y="115"/>
                    </a:moveTo>
                    <a:cubicBezTo>
                      <a:pt x="2" y="115"/>
                      <a:pt x="2" y="115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5"/>
                      <a:pt x="4" y="115"/>
                      <a:pt x="4" y="115"/>
                    </a:cubicBezTo>
                    <a:cubicBezTo>
                      <a:pt x="4" y="115"/>
                      <a:pt x="4" y="115"/>
                      <a:pt x="4" y="115"/>
                    </a:cubicBezTo>
                    <a:cubicBezTo>
                      <a:pt x="4" y="115"/>
                      <a:pt x="5" y="114"/>
                      <a:pt x="5" y="114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38" y="114"/>
                      <a:pt x="39" y="115"/>
                      <a:pt x="39" y="115"/>
                    </a:cubicBezTo>
                    <a:cubicBezTo>
                      <a:pt x="39" y="115"/>
                      <a:pt x="39" y="115"/>
                      <a:pt x="39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0" y="115"/>
                      <a:pt x="40" y="115"/>
                      <a:pt x="40" y="115"/>
                    </a:cubicBezTo>
                    <a:cubicBezTo>
                      <a:pt x="41" y="115"/>
                      <a:pt x="41" y="115"/>
                      <a:pt x="41" y="115"/>
                    </a:cubicBezTo>
                    <a:cubicBezTo>
                      <a:pt x="42" y="115"/>
                      <a:pt x="42" y="114"/>
                      <a:pt x="42" y="114"/>
                    </a:cubicBezTo>
                    <a:cubicBezTo>
                      <a:pt x="43" y="114"/>
                      <a:pt x="43" y="113"/>
                      <a:pt x="43" y="112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2"/>
                      <a:pt x="42" y="1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13"/>
                      <a:pt x="1" y="114"/>
                      <a:pt x="2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rgbClr val="313A5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6" name="Freeform 6"/>
              <p:cNvSpPr/>
              <p:nvPr/>
            </p:nvSpPr>
            <p:spPr bwMode="auto">
              <a:xfrm>
                <a:off x="3853824" y="2462367"/>
                <a:ext cx="515304" cy="61683"/>
              </a:xfrm>
              <a:custGeom>
                <a:avLst/>
                <a:gdLst>
                  <a:gd name="T0" fmla="*/ 0 w 53"/>
                  <a:gd name="T1" fmla="*/ 3 h 5"/>
                  <a:gd name="T2" fmla="*/ 3 w 53"/>
                  <a:gd name="T3" fmla="*/ 5 h 5"/>
                  <a:gd name="T4" fmla="*/ 50 w 53"/>
                  <a:gd name="T5" fmla="*/ 5 h 5"/>
                  <a:gd name="T6" fmla="*/ 53 w 53"/>
                  <a:gd name="T7" fmla="*/ 3 h 5"/>
                  <a:gd name="T8" fmla="*/ 50 w 53"/>
                  <a:gd name="T9" fmla="*/ 0 h 5"/>
                  <a:gd name="T10" fmla="*/ 3 w 53"/>
                  <a:gd name="T11" fmla="*/ 0 h 5"/>
                  <a:gd name="T12" fmla="*/ 0 w 5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0" y="3"/>
                    </a:moveTo>
                    <a:cubicBezTo>
                      <a:pt x="0" y="4"/>
                      <a:pt x="2" y="5"/>
                      <a:pt x="3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2" y="5"/>
                      <a:pt x="53" y="4"/>
                      <a:pt x="53" y="3"/>
                    </a:cubicBezTo>
                    <a:cubicBezTo>
                      <a:pt x="53" y="1"/>
                      <a:pt x="52" y="0"/>
                      <a:pt x="5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rgbClr val="313A5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7"/>
              <p:cNvSpPr/>
              <p:nvPr/>
            </p:nvSpPr>
            <p:spPr bwMode="auto">
              <a:xfrm>
                <a:off x="3853824" y="2750218"/>
                <a:ext cx="515304" cy="61683"/>
              </a:xfrm>
              <a:custGeom>
                <a:avLst/>
                <a:gdLst>
                  <a:gd name="T0" fmla="*/ 50 w 53"/>
                  <a:gd name="T1" fmla="*/ 0 h 5"/>
                  <a:gd name="T2" fmla="*/ 3 w 53"/>
                  <a:gd name="T3" fmla="*/ 0 h 5"/>
                  <a:gd name="T4" fmla="*/ 0 w 53"/>
                  <a:gd name="T5" fmla="*/ 2 h 5"/>
                  <a:gd name="T6" fmla="*/ 3 w 53"/>
                  <a:gd name="T7" fmla="*/ 5 h 5"/>
                  <a:gd name="T8" fmla="*/ 50 w 53"/>
                  <a:gd name="T9" fmla="*/ 5 h 5"/>
                  <a:gd name="T10" fmla="*/ 53 w 53"/>
                  <a:gd name="T11" fmla="*/ 2 h 5"/>
                  <a:gd name="T12" fmla="*/ 50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rgbClr val="313A5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8" name="Freeform 8"/>
              <p:cNvSpPr/>
              <p:nvPr/>
            </p:nvSpPr>
            <p:spPr bwMode="auto">
              <a:xfrm>
                <a:off x="3853824" y="3032931"/>
                <a:ext cx="515304" cy="61683"/>
              </a:xfrm>
              <a:custGeom>
                <a:avLst/>
                <a:gdLst>
                  <a:gd name="T0" fmla="*/ 50 w 53"/>
                  <a:gd name="T1" fmla="*/ 0 h 5"/>
                  <a:gd name="T2" fmla="*/ 3 w 53"/>
                  <a:gd name="T3" fmla="*/ 0 h 5"/>
                  <a:gd name="T4" fmla="*/ 0 w 53"/>
                  <a:gd name="T5" fmla="*/ 2 h 5"/>
                  <a:gd name="T6" fmla="*/ 3 w 53"/>
                  <a:gd name="T7" fmla="*/ 5 h 5"/>
                  <a:gd name="T8" fmla="*/ 50 w 53"/>
                  <a:gd name="T9" fmla="*/ 5 h 5"/>
                  <a:gd name="T10" fmla="*/ 53 w 53"/>
                  <a:gd name="T11" fmla="*/ 2 h 5"/>
                  <a:gd name="T12" fmla="*/ 50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rgbClr val="313A5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"/>
              <p:cNvSpPr>
                <a:spLocks noEditPoints="1"/>
              </p:cNvSpPr>
              <p:nvPr/>
            </p:nvSpPr>
            <p:spPr bwMode="auto">
              <a:xfrm>
                <a:off x="3598200" y="1881526"/>
                <a:ext cx="1947600" cy="1845333"/>
              </a:xfrm>
              <a:custGeom>
                <a:avLst/>
                <a:gdLst>
                  <a:gd name="T0" fmla="*/ 177 w 200"/>
                  <a:gd name="T1" fmla="*/ 3 h 149"/>
                  <a:gd name="T2" fmla="*/ 177 w 200"/>
                  <a:gd name="T3" fmla="*/ 17 h 149"/>
                  <a:gd name="T4" fmla="*/ 186 w 200"/>
                  <a:gd name="T5" fmla="*/ 21 h 149"/>
                  <a:gd name="T6" fmla="*/ 186 w 200"/>
                  <a:gd name="T7" fmla="*/ 134 h 149"/>
                  <a:gd name="T8" fmla="*/ 107 w 200"/>
                  <a:gd name="T9" fmla="*/ 134 h 149"/>
                  <a:gd name="T10" fmla="*/ 107 w 200"/>
                  <a:gd name="T11" fmla="*/ 21 h 149"/>
                  <a:gd name="T12" fmla="*/ 117 w 200"/>
                  <a:gd name="T13" fmla="*/ 17 h 149"/>
                  <a:gd name="T14" fmla="*/ 117 w 200"/>
                  <a:gd name="T15" fmla="*/ 3 h 149"/>
                  <a:gd name="T16" fmla="*/ 100 w 200"/>
                  <a:gd name="T17" fmla="*/ 9 h 149"/>
                  <a:gd name="T18" fmla="*/ 53 w 200"/>
                  <a:gd name="T19" fmla="*/ 0 h 149"/>
                  <a:gd name="T20" fmla="*/ 0 w 200"/>
                  <a:gd name="T21" fmla="*/ 20 h 149"/>
                  <a:gd name="T22" fmla="*/ 0 w 200"/>
                  <a:gd name="T23" fmla="*/ 142 h 149"/>
                  <a:gd name="T24" fmla="*/ 2 w 200"/>
                  <a:gd name="T25" fmla="*/ 147 h 149"/>
                  <a:gd name="T26" fmla="*/ 8 w 200"/>
                  <a:gd name="T27" fmla="*/ 149 h 149"/>
                  <a:gd name="T28" fmla="*/ 53 w 200"/>
                  <a:gd name="T29" fmla="*/ 145 h 149"/>
                  <a:gd name="T30" fmla="*/ 99 w 200"/>
                  <a:gd name="T31" fmla="*/ 149 h 149"/>
                  <a:gd name="T32" fmla="*/ 99 w 200"/>
                  <a:gd name="T33" fmla="*/ 149 h 149"/>
                  <a:gd name="T34" fmla="*/ 100 w 200"/>
                  <a:gd name="T35" fmla="*/ 149 h 149"/>
                  <a:gd name="T36" fmla="*/ 100 w 200"/>
                  <a:gd name="T37" fmla="*/ 149 h 149"/>
                  <a:gd name="T38" fmla="*/ 101 w 200"/>
                  <a:gd name="T39" fmla="*/ 149 h 149"/>
                  <a:gd name="T40" fmla="*/ 101 w 200"/>
                  <a:gd name="T41" fmla="*/ 149 h 149"/>
                  <a:gd name="T42" fmla="*/ 146 w 200"/>
                  <a:gd name="T43" fmla="*/ 145 h 149"/>
                  <a:gd name="T44" fmla="*/ 192 w 200"/>
                  <a:gd name="T45" fmla="*/ 149 h 149"/>
                  <a:gd name="T46" fmla="*/ 193 w 200"/>
                  <a:gd name="T47" fmla="*/ 149 h 149"/>
                  <a:gd name="T48" fmla="*/ 197 w 200"/>
                  <a:gd name="T49" fmla="*/ 147 h 149"/>
                  <a:gd name="T50" fmla="*/ 200 w 200"/>
                  <a:gd name="T51" fmla="*/ 142 h 149"/>
                  <a:gd name="T52" fmla="*/ 200 w 200"/>
                  <a:gd name="T53" fmla="*/ 20 h 149"/>
                  <a:gd name="T54" fmla="*/ 177 w 200"/>
                  <a:gd name="T55" fmla="*/ 3 h 149"/>
                  <a:gd name="T56" fmla="*/ 93 w 200"/>
                  <a:gd name="T57" fmla="*/ 134 h 149"/>
                  <a:gd name="T58" fmla="*/ 53 w 200"/>
                  <a:gd name="T59" fmla="*/ 131 h 149"/>
                  <a:gd name="T60" fmla="*/ 14 w 200"/>
                  <a:gd name="T61" fmla="*/ 134 h 149"/>
                  <a:gd name="T62" fmla="*/ 14 w 200"/>
                  <a:gd name="T63" fmla="*/ 21 h 149"/>
                  <a:gd name="T64" fmla="*/ 53 w 200"/>
                  <a:gd name="T65" fmla="*/ 14 h 149"/>
                  <a:gd name="T66" fmla="*/ 93 w 200"/>
                  <a:gd name="T67" fmla="*/ 21 h 149"/>
                  <a:gd name="T68" fmla="*/ 93 w 200"/>
                  <a:gd name="T69" fmla="*/ 13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0" h="149">
                    <a:moveTo>
                      <a:pt x="177" y="3"/>
                    </a:moveTo>
                    <a:cubicBezTo>
                      <a:pt x="177" y="17"/>
                      <a:pt x="177" y="17"/>
                      <a:pt x="177" y="17"/>
                    </a:cubicBezTo>
                    <a:cubicBezTo>
                      <a:pt x="181" y="18"/>
                      <a:pt x="185" y="20"/>
                      <a:pt x="186" y="21"/>
                    </a:cubicBezTo>
                    <a:cubicBezTo>
                      <a:pt x="186" y="134"/>
                      <a:pt x="186" y="134"/>
                      <a:pt x="186" y="134"/>
                    </a:cubicBezTo>
                    <a:cubicBezTo>
                      <a:pt x="161" y="130"/>
                      <a:pt x="131" y="130"/>
                      <a:pt x="107" y="134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108" y="20"/>
                      <a:pt x="111" y="18"/>
                      <a:pt x="117" y="17"/>
                    </a:cubicBezTo>
                    <a:cubicBezTo>
                      <a:pt x="117" y="3"/>
                      <a:pt x="117" y="3"/>
                      <a:pt x="117" y="3"/>
                    </a:cubicBezTo>
                    <a:cubicBezTo>
                      <a:pt x="110" y="4"/>
                      <a:pt x="104" y="6"/>
                      <a:pt x="100" y="9"/>
                    </a:cubicBezTo>
                    <a:cubicBezTo>
                      <a:pt x="90" y="2"/>
                      <a:pt x="70" y="0"/>
                      <a:pt x="53" y="0"/>
                    </a:cubicBezTo>
                    <a:cubicBezTo>
                      <a:pt x="29" y="0"/>
                      <a:pt x="0" y="5"/>
                      <a:pt x="0" y="20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4"/>
                      <a:pt x="1" y="146"/>
                      <a:pt x="2" y="147"/>
                    </a:cubicBezTo>
                    <a:cubicBezTo>
                      <a:pt x="4" y="148"/>
                      <a:pt x="6" y="149"/>
                      <a:pt x="8" y="149"/>
                    </a:cubicBezTo>
                    <a:cubicBezTo>
                      <a:pt x="22" y="146"/>
                      <a:pt x="37" y="145"/>
                      <a:pt x="53" y="145"/>
                    </a:cubicBezTo>
                    <a:cubicBezTo>
                      <a:pt x="69" y="145"/>
                      <a:pt x="85" y="146"/>
                      <a:pt x="99" y="149"/>
                    </a:cubicBezTo>
                    <a:cubicBezTo>
                      <a:pt x="99" y="149"/>
                      <a:pt x="99" y="149"/>
                      <a:pt x="99" y="149"/>
                    </a:cubicBezTo>
                    <a:cubicBezTo>
                      <a:pt x="99" y="149"/>
                      <a:pt x="99" y="149"/>
                      <a:pt x="100" y="149"/>
                    </a:cubicBezTo>
                    <a:cubicBezTo>
                      <a:pt x="100" y="149"/>
                      <a:pt x="100" y="149"/>
                      <a:pt x="100" y="149"/>
                    </a:cubicBezTo>
                    <a:cubicBezTo>
                      <a:pt x="100" y="149"/>
                      <a:pt x="100" y="149"/>
                      <a:pt x="101" y="149"/>
                    </a:cubicBezTo>
                    <a:cubicBezTo>
                      <a:pt x="101" y="149"/>
                      <a:pt x="101" y="149"/>
                      <a:pt x="101" y="149"/>
                    </a:cubicBezTo>
                    <a:cubicBezTo>
                      <a:pt x="115" y="146"/>
                      <a:pt x="130" y="145"/>
                      <a:pt x="146" y="145"/>
                    </a:cubicBezTo>
                    <a:cubicBezTo>
                      <a:pt x="162" y="145"/>
                      <a:pt x="178" y="146"/>
                      <a:pt x="192" y="149"/>
                    </a:cubicBezTo>
                    <a:cubicBezTo>
                      <a:pt x="192" y="149"/>
                      <a:pt x="192" y="149"/>
                      <a:pt x="193" y="149"/>
                    </a:cubicBezTo>
                    <a:cubicBezTo>
                      <a:pt x="194" y="149"/>
                      <a:pt x="196" y="148"/>
                      <a:pt x="197" y="147"/>
                    </a:cubicBezTo>
                    <a:cubicBezTo>
                      <a:pt x="199" y="146"/>
                      <a:pt x="200" y="144"/>
                      <a:pt x="200" y="142"/>
                    </a:cubicBezTo>
                    <a:cubicBezTo>
                      <a:pt x="200" y="20"/>
                      <a:pt x="200" y="20"/>
                      <a:pt x="200" y="20"/>
                    </a:cubicBezTo>
                    <a:cubicBezTo>
                      <a:pt x="200" y="11"/>
                      <a:pt x="190" y="6"/>
                      <a:pt x="177" y="3"/>
                    </a:cubicBezTo>
                    <a:close/>
                    <a:moveTo>
                      <a:pt x="93" y="134"/>
                    </a:moveTo>
                    <a:cubicBezTo>
                      <a:pt x="80" y="132"/>
                      <a:pt x="67" y="131"/>
                      <a:pt x="53" y="131"/>
                    </a:cubicBezTo>
                    <a:cubicBezTo>
                      <a:pt x="40" y="131"/>
                      <a:pt x="26" y="132"/>
                      <a:pt x="14" y="134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6" y="18"/>
                      <a:pt x="30" y="14"/>
                      <a:pt x="53" y="14"/>
                    </a:cubicBezTo>
                    <a:cubicBezTo>
                      <a:pt x="76" y="14"/>
                      <a:pt x="90" y="18"/>
                      <a:pt x="93" y="21"/>
                    </a:cubicBezTo>
                    <a:lnTo>
                      <a:pt x="93" y="1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rgbClr val="313A5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1" name="组合 31"/>
          <p:cNvGrpSpPr/>
          <p:nvPr/>
        </p:nvGrpSpPr>
        <p:grpSpPr bwMode="auto">
          <a:xfrm>
            <a:off x="-20638" y="5587514"/>
            <a:ext cx="12252326" cy="1549400"/>
            <a:chOff x="0" y="5308600"/>
            <a:chExt cx="12252325" cy="1549400"/>
          </a:xfrm>
        </p:grpSpPr>
        <p:sp>
          <p:nvSpPr>
            <p:cNvPr id="282" name="等腰三角形 87"/>
            <p:cNvSpPr>
              <a:spLocks noChangeArrowheads="1"/>
            </p:cNvSpPr>
            <p:nvPr/>
          </p:nvSpPr>
          <p:spPr bwMode="auto">
            <a:xfrm>
              <a:off x="0" y="5638800"/>
              <a:ext cx="2960688" cy="12192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/>
                </a:gs>
              </a:gsLst>
              <a:lin ang="18900000" scaled="0"/>
              <a:tileRect/>
            </a:gradFill>
            <a:ln w="222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4400" b="1" kern="0">
                <a:solidFill>
                  <a:srgbClr val="FF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3" name="等腰三角形 88"/>
            <p:cNvSpPr>
              <a:spLocks noChangeArrowheads="1"/>
            </p:cNvSpPr>
            <p:nvPr/>
          </p:nvSpPr>
          <p:spPr bwMode="auto">
            <a:xfrm>
              <a:off x="2257425" y="6100763"/>
              <a:ext cx="2725738" cy="757237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/>
                </a:gs>
              </a:gsLst>
              <a:lin ang="18900000" scaled="0"/>
              <a:tileRect/>
            </a:gradFill>
            <a:ln w="222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4400" b="1" kern="0">
                <a:solidFill>
                  <a:srgbClr val="FF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4" name="等腰三角形 89"/>
            <p:cNvSpPr>
              <a:spLocks noChangeArrowheads="1"/>
            </p:cNvSpPr>
            <p:nvPr/>
          </p:nvSpPr>
          <p:spPr bwMode="auto">
            <a:xfrm>
              <a:off x="4438650" y="5730875"/>
              <a:ext cx="2563813" cy="1127125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/>
                </a:gs>
              </a:gsLst>
              <a:lin ang="18900000" scaled="0"/>
              <a:tileRect/>
            </a:gradFill>
            <a:ln w="222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4400" b="1" kern="0">
                <a:solidFill>
                  <a:srgbClr val="FF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5" name="等腰三角形 90"/>
            <p:cNvSpPr>
              <a:spLocks noChangeArrowheads="1"/>
            </p:cNvSpPr>
            <p:nvPr/>
          </p:nvSpPr>
          <p:spPr bwMode="auto">
            <a:xfrm>
              <a:off x="6657975" y="5638800"/>
              <a:ext cx="1671638" cy="12192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/>
                </a:gs>
              </a:gsLst>
              <a:lin ang="18900000" scaled="0"/>
              <a:tileRect/>
            </a:gradFill>
            <a:ln w="222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4400" b="1" kern="0">
                <a:solidFill>
                  <a:srgbClr val="FF0000"/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286" name="等腰三角形 91"/>
            <p:cNvSpPr>
              <a:spLocks noChangeArrowheads="1"/>
            </p:cNvSpPr>
            <p:nvPr/>
          </p:nvSpPr>
          <p:spPr bwMode="auto">
            <a:xfrm>
              <a:off x="7745413" y="5308600"/>
              <a:ext cx="4506912" cy="154940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/>
                </a:gs>
              </a:gsLst>
              <a:lin ang="18900000" scaled="0"/>
              <a:tileRect/>
            </a:gradFill>
            <a:ln w="222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4400" b="1" kern="0">
                <a:solidFill>
                  <a:srgbClr val="FF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120" name="文本框 119"/>
          <p:cNvSpPr txBox="1"/>
          <p:nvPr/>
        </p:nvSpPr>
        <p:spPr>
          <a:xfrm>
            <a:off x="7377543" y="5363580"/>
            <a:ext cx="39026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effectLst/>
                <a:latin typeface="+mn-ea"/>
                <a:cs typeface="Times New Roman" panose="02020603050405020304" pitchFamily="18" charset="0"/>
              </a:rPr>
              <a:t>泸县实验学校  </a:t>
            </a:r>
            <a:r>
              <a:rPr lang="zh-CN" altLang="en-US" sz="2800" b="1" dirty="0" smtClean="0">
                <a:latin typeface="+mn-ea"/>
                <a:cs typeface="Times New Roman" panose="02020603050405020304" pitchFamily="18" charset="0"/>
              </a:rPr>
              <a:t>邓小红</a:t>
            </a:r>
            <a:endParaRPr lang="zh-CN" altLang="zh-CN" sz="2800" b="1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7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7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7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7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25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8" dur="1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9" dur="1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 p14:presetBounceEnd="6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2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3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6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6" dur="2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7" dur="2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6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0" dur="2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1" dur="2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 p14:presetBounceEnd="6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4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5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 p14:presetBounceEnd="6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8" dur="2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9" dur="2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 p14:presetBounceEnd="68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42" dur="2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43" dur="2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1" grpId="0" animBg="1"/>
          <p:bldP spid="172" grpId="0" animBg="1"/>
          <p:bldP spid="173" grpId="0" animBg="1"/>
          <p:bldP spid="174" grpId="0" animBg="1"/>
          <p:bldP spid="175" grpId="0" animBg="1"/>
          <p:bldP spid="176" grpId="0" animBg="1"/>
          <p:bldP spid="177" grpId="0" animBg="1"/>
          <p:bldP spid="178" grpId="0" animBg="1"/>
          <p:bldP spid="179" grpId="0" animBg="1"/>
          <p:bldP spid="180" grpId="0"/>
          <p:bldP spid="1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7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75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7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75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325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2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2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2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25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5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42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1000"/>
                                            <p:tgtEl>
                                              <p:spTgt spid="2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2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25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25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1" grpId="0" animBg="1"/>
          <p:bldP spid="172" grpId="0" animBg="1"/>
          <p:bldP spid="173" grpId="0" animBg="1"/>
          <p:bldP spid="174" grpId="0" animBg="1"/>
          <p:bldP spid="175" grpId="0" animBg="1"/>
          <p:bldP spid="176" grpId="0" animBg="1"/>
          <p:bldP spid="177" grpId="0" animBg="1"/>
          <p:bldP spid="178" grpId="0" animBg="1"/>
          <p:bldP spid="179" grpId="0" animBg="1"/>
          <p:bldP spid="180" grpId="0"/>
          <p:bldP spid="12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3213837" y="261442"/>
            <a:ext cx="5761152" cy="609672"/>
            <a:chOff x="4143851" y="532568"/>
            <a:chExt cx="4142700" cy="584449"/>
          </a:xfrm>
        </p:grpSpPr>
        <p:sp>
          <p:nvSpPr>
            <p:cNvPr id="22" name="圆角矩形 21"/>
            <p:cNvSpPr/>
            <p:nvPr/>
          </p:nvSpPr>
          <p:spPr>
            <a:xfrm>
              <a:off x="4143851" y="532568"/>
              <a:ext cx="4142700" cy="58444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41300" dist="1778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177197" y="548816"/>
              <a:ext cx="4088103" cy="5519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484806" y="263287"/>
            <a:ext cx="521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中小学数学衔接的主要方面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六边形 45"/>
          <p:cNvSpPr/>
          <p:nvPr/>
        </p:nvSpPr>
        <p:spPr>
          <a:xfrm>
            <a:off x="1736725" y="3402330"/>
            <a:ext cx="935990" cy="918845"/>
          </a:xfrm>
          <a:prstGeom prst="hexagon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700" b="1" kern="0" spc="67" dirty="0">
              <a:ln w="11430">
                <a:noFill/>
              </a:ln>
              <a:latin typeface="微软雅黑" panose="020B0503020204020204" pitchFamily="34" charset="-122"/>
            </a:endParaRPr>
          </a:p>
        </p:txBody>
      </p:sp>
      <p:sp>
        <p:nvSpPr>
          <p:cNvPr id="47" name="六边形 46"/>
          <p:cNvSpPr/>
          <p:nvPr/>
        </p:nvSpPr>
        <p:spPr>
          <a:xfrm>
            <a:off x="276860" y="3919855"/>
            <a:ext cx="1597660" cy="1310005"/>
          </a:xfrm>
          <a:prstGeom prst="hexagon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700" b="1" kern="0" spc="67" dirty="0">
              <a:ln w="11430">
                <a:noFill/>
              </a:ln>
              <a:latin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78790" y="3862070"/>
            <a:ext cx="1409065" cy="1320165"/>
            <a:chOff x="755576" y="2737999"/>
            <a:chExt cx="1656184" cy="1427745"/>
          </a:xfrm>
        </p:grpSpPr>
        <p:sp>
          <p:nvSpPr>
            <p:cNvPr id="49" name="六边形 48"/>
            <p:cNvSpPr/>
            <p:nvPr/>
          </p:nvSpPr>
          <p:spPr>
            <a:xfrm>
              <a:off x="755576" y="2737999"/>
              <a:ext cx="1656184" cy="1427745"/>
            </a:xfrm>
            <a:prstGeom prst="hexagon">
              <a:avLst/>
            </a:pr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/>
                </a:gs>
              </a:gsLst>
              <a:lin ang="18900000" scaled="0"/>
              <a:tileRect/>
            </a:gradFill>
            <a:ln w="19050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700" b="1" kern="0" spc="67" dirty="0">
                <a:ln w="11430">
                  <a:noFill/>
                </a:ln>
                <a:latin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927502" y="2974817"/>
              <a:ext cx="1312332" cy="714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700" kern="100" dirty="0">
                  <a:solidFill>
                    <a:srgbClr val="002060"/>
                  </a:solidFill>
                  <a:latin typeface="+mn-ea"/>
                </a:rPr>
                <a:t> </a:t>
              </a:r>
              <a:endParaRPr lang="zh-CN" altLang="en-US" sz="3700" dirty="0">
                <a:solidFill>
                  <a:srgbClr val="002060"/>
                </a:solidFill>
                <a:latin typeface="+mn-ea"/>
              </a:endParaRPr>
            </a:p>
          </p:txBody>
        </p:sp>
      </p:grpSp>
      <p:sp>
        <p:nvSpPr>
          <p:cNvPr id="51" name="六边形 50"/>
          <p:cNvSpPr/>
          <p:nvPr/>
        </p:nvSpPr>
        <p:spPr>
          <a:xfrm>
            <a:off x="550543" y="2853706"/>
            <a:ext cx="860429" cy="742018"/>
          </a:xfrm>
          <a:prstGeom prst="hexagon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700" b="1" kern="0" spc="67" dirty="0">
              <a:ln w="11430">
                <a:noFill/>
              </a:ln>
              <a:latin typeface="微软雅黑" panose="020B0503020204020204" pitchFamily="34" charset="-122"/>
            </a:endParaRPr>
          </a:p>
        </p:txBody>
      </p:sp>
      <p:sp>
        <p:nvSpPr>
          <p:cNvPr id="53" name="六边形 52"/>
          <p:cNvSpPr/>
          <p:nvPr/>
        </p:nvSpPr>
        <p:spPr>
          <a:xfrm>
            <a:off x="2566670" y="4015105"/>
            <a:ext cx="904875" cy="91567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700" b="1" kern="0" spc="67" dirty="0">
              <a:ln w="11430">
                <a:noFill/>
              </a:ln>
              <a:latin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599055" y="4099560"/>
            <a:ext cx="840105" cy="409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2800" dirty="0"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1172845" y="981710"/>
            <a:ext cx="10764520" cy="1528445"/>
          </a:xfrm>
          <a:prstGeom prst="roundRect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1905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121917" tIns="60958" rIns="121917" bIns="609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altLang="zh-CN" sz="3200" b="1" dirty="0"/>
              <a:t>4</a:t>
            </a:r>
            <a:r>
              <a:rPr lang="en-US" altLang="zh-CN" sz="3200" b="1" dirty="0" smtClean="0"/>
              <a:t>.</a:t>
            </a:r>
            <a:r>
              <a:rPr lang="zh-CN" altLang="en-US" sz="3200" b="1" dirty="0"/>
              <a:t>数学思想方法的衔接</a:t>
            </a:r>
            <a:endParaRPr lang="zh-CN" altLang="en-US" sz="3200" b="1" dirty="0"/>
          </a:p>
        </p:txBody>
      </p:sp>
      <p:sp>
        <p:nvSpPr>
          <p:cNvPr id="65" name="六边形 64"/>
          <p:cNvSpPr/>
          <p:nvPr/>
        </p:nvSpPr>
        <p:spPr>
          <a:xfrm>
            <a:off x="1706301" y="4942495"/>
            <a:ext cx="860429" cy="742018"/>
          </a:xfrm>
          <a:prstGeom prst="hexagon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2700" b="1" kern="0" spc="67" dirty="0">
              <a:ln w="11430">
                <a:noFill/>
              </a:ln>
              <a:latin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862705" y="2890014"/>
            <a:ext cx="7561093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600" dirty="0" smtClean="0">
                <a:latin typeface="Calibri" panose="020F0502020204030204" pitchFamily="34" charset="0"/>
                <a:ea typeface="宋体" panose="02010600030101010101" pitchFamily="2" charset="-122"/>
              </a:rPr>
              <a:t>       在</a:t>
            </a:r>
            <a:r>
              <a:rPr lang="zh-CN" altLang="en-US" sz="3600" dirty="0">
                <a:latin typeface="Calibri" panose="020F0502020204030204" pitchFamily="34" charset="0"/>
                <a:ea typeface="宋体" panose="02010600030101010101" pitchFamily="2" charset="-122"/>
              </a:rPr>
              <a:t>小学阶段，主要以渗透为主，这个要求是与小学数学内容特点与小学生的思维展水平相适应的；中学阶段则有更明确的要求，如函数的思想、样本估计总体的思想</a:t>
            </a:r>
            <a:r>
              <a:rPr lang="zh-CN" altLang="en-US" sz="3600" dirty="0" smtClean="0">
                <a:latin typeface="Calibri" panose="020F0502020204030204" pitchFamily="34" charset="0"/>
                <a:ea typeface="宋体" panose="02010600030101010101" pitchFamily="2" charset="-122"/>
              </a:rPr>
              <a:t>等。</a:t>
            </a:r>
            <a:endParaRPr lang="zh-CN" altLang="en-US" sz="3600" b="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3213837" y="261442"/>
            <a:ext cx="5761152" cy="609672"/>
            <a:chOff x="4143851" y="532568"/>
            <a:chExt cx="4142700" cy="584449"/>
          </a:xfrm>
        </p:grpSpPr>
        <p:sp>
          <p:nvSpPr>
            <p:cNvPr id="49" name="圆角矩形 48"/>
            <p:cNvSpPr/>
            <p:nvPr/>
          </p:nvSpPr>
          <p:spPr>
            <a:xfrm>
              <a:off x="4143851" y="532568"/>
              <a:ext cx="4142700" cy="58444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41300" dist="1778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177197" y="548816"/>
              <a:ext cx="4088103" cy="5519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下箭头 5"/>
          <p:cNvSpPr/>
          <p:nvPr/>
        </p:nvSpPr>
        <p:spPr>
          <a:xfrm>
            <a:off x="1738722" y="1604535"/>
            <a:ext cx="8712968" cy="2537357"/>
          </a:xfrm>
          <a:prstGeom prst="downArrow">
            <a:avLst>
              <a:gd name="adj1" fmla="val 50000"/>
              <a:gd name="adj2" fmla="val 57696"/>
            </a:avLst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800" b="1" kern="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44" y="1110276"/>
            <a:ext cx="1893883" cy="1893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972165" y="2773750"/>
            <a:ext cx="6261313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200" b="1" dirty="0">
                <a:sym typeface="+mn-ea"/>
              </a:rPr>
              <a:t>从中小学衔接视角看小学阶段</a:t>
            </a:r>
          </a:p>
          <a:p>
            <a:pPr algn="ctr"/>
            <a:r>
              <a:rPr lang="zh-CN" altLang="zh-CN" sz="3200" b="1" dirty="0">
                <a:sym typeface="+mn-ea"/>
              </a:rPr>
              <a:t>数学能力的培养</a:t>
            </a:r>
            <a:endParaRPr lang="zh-CN" altLang="zh-CN" sz="32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98" y="3689603"/>
            <a:ext cx="2409749" cy="2409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3213837" y="261442"/>
            <a:ext cx="5761152" cy="609672"/>
            <a:chOff x="4143851" y="532568"/>
            <a:chExt cx="4142700" cy="584449"/>
          </a:xfrm>
        </p:grpSpPr>
        <p:sp>
          <p:nvSpPr>
            <p:cNvPr id="39" name="圆角矩形 38"/>
            <p:cNvSpPr/>
            <p:nvPr/>
          </p:nvSpPr>
          <p:spPr>
            <a:xfrm>
              <a:off x="4143851" y="532568"/>
              <a:ext cx="4142700" cy="58444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41300" dist="1778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4177197" y="548816"/>
              <a:ext cx="4088103" cy="5519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484806" y="405527"/>
            <a:ext cx="521921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800" b="1" dirty="0">
                <a:sym typeface="+mn-ea"/>
              </a:rPr>
              <a:t>从中小学衔接视角看小学阶段数学能力的培养</a:t>
            </a:r>
            <a:endParaRPr lang="zh-CN" altLang="zh-CN" sz="1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圆角矩形 57"/>
          <p:cNvSpPr/>
          <p:nvPr/>
        </p:nvSpPr>
        <p:spPr>
          <a:xfrm>
            <a:off x="837565" y="974090"/>
            <a:ext cx="8720455" cy="1100455"/>
          </a:xfrm>
          <a:prstGeom prst="roundRect">
            <a:avLst>
              <a:gd name="adj" fmla="val 12535"/>
            </a:avLst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09320" y="1200150"/>
            <a:ext cx="8614410" cy="612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3200" b="1" dirty="0"/>
              <a:t>1.</a:t>
            </a:r>
            <a:r>
              <a:rPr lang="zh-CN" altLang="zh-CN" sz="3200" b="1" dirty="0"/>
              <a:t>重视小学计算能力和良好的计算习惯的培养</a:t>
            </a: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2747010" y="4582160"/>
            <a:ext cx="2051685" cy="1036955"/>
          </a:xfrm>
          <a:prstGeom prst="line">
            <a:avLst/>
          </a:prstGeom>
          <a:ln w="76200">
            <a:solidFill>
              <a:srgbClr val="00638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-48676" y="5527130"/>
            <a:ext cx="2750199" cy="1332458"/>
          </a:xfrm>
          <a:prstGeom prst="line">
            <a:avLst/>
          </a:prstGeom>
          <a:ln w="76200">
            <a:solidFill>
              <a:srgbClr val="00638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4996180" y="3285490"/>
            <a:ext cx="3260090" cy="1292225"/>
          </a:xfrm>
          <a:prstGeom prst="line">
            <a:avLst/>
          </a:prstGeom>
          <a:ln w="76200">
            <a:solidFill>
              <a:srgbClr val="00638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2179922" y="4963767"/>
            <a:ext cx="1080288" cy="1080288"/>
            <a:chOff x="2179922" y="4963767"/>
            <a:chExt cx="1080288" cy="1080288"/>
          </a:xfrm>
        </p:grpSpPr>
        <p:sp>
          <p:nvSpPr>
            <p:cNvPr id="3" name="椭圆 2"/>
            <p:cNvSpPr/>
            <p:nvPr/>
          </p:nvSpPr>
          <p:spPr>
            <a:xfrm>
              <a:off x="2179922" y="4963767"/>
              <a:ext cx="1080288" cy="1080288"/>
            </a:xfrm>
            <a:prstGeom prst="ellipse">
              <a:avLst/>
            </a:pr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/>
                </a:gs>
              </a:gsLst>
              <a:lin ang="18900000" scaled="0"/>
              <a:tileRect/>
            </a:gradFill>
            <a:ln w="222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215404" y="5126663"/>
              <a:ext cx="985512" cy="829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看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94660" y="5542519"/>
            <a:ext cx="595964" cy="596179"/>
            <a:chOff x="2246286" y="4230035"/>
            <a:chExt cx="525513" cy="525513"/>
          </a:xfrm>
          <a:gradFill>
            <a:gsLst>
              <a:gs pos="100000">
                <a:srgbClr val="006382"/>
              </a:gs>
              <a:gs pos="0">
                <a:srgbClr val="4EE4D2"/>
              </a:gs>
            </a:gsLst>
            <a:lin ang="2700000" scaled="1"/>
          </a:gradFill>
        </p:grpSpPr>
        <p:sp>
          <p:nvSpPr>
            <p:cNvPr id="5" name="椭圆 4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85"/>
            <p:cNvSpPr txBox="1"/>
            <p:nvPr/>
          </p:nvSpPr>
          <p:spPr>
            <a:xfrm>
              <a:off x="2288387" y="4271916"/>
              <a:ext cx="433392" cy="434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62611" y="4149519"/>
            <a:ext cx="1288656" cy="1288656"/>
            <a:chOff x="3516451" y="1889954"/>
            <a:chExt cx="1288656" cy="1288656"/>
          </a:xfrm>
        </p:grpSpPr>
        <p:sp>
          <p:nvSpPr>
            <p:cNvPr id="8" name="椭圆 7"/>
            <p:cNvSpPr/>
            <p:nvPr/>
          </p:nvSpPr>
          <p:spPr>
            <a:xfrm>
              <a:off x="3516451" y="1889954"/>
              <a:ext cx="1288656" cy="1288656"/>
            </a:xfrm>
            <a:prstGeom prst="ellipse">
              <a:avLst/>
            </a:pr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/>
                </a:gs>
              </a:gsLst>
              <a:lin ang="18900000" scaled="0"/>
              <a:tileRect/>
            </a:gradFill>
            <a:ln w="222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790136" y="2079819"/>
              <a:ext cx="751840" cy="9220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5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想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4901292" y="4937777"/>
            <a:ext cx="595965" cy="596178"/>
            <a:chOff x="2246285" y="4230035"/>
            <a:chExt cx="525514" cy="525513"/>
          </a:xfrm>
          <a:gradFill>
            <a:gsLst>
              <a:gs pos="100000">
                <a:srgbClr val="006382"/>
              </a:gs>
              <a:gs pos="0">
                <a:srgbClr val="4EE4D2"/>
              </a:gs>
            </a:gsLst>
            <a:lin ang="2700000" scaled="1"/>
          </a:gradFill>
        </p:grpSpPr>
        <p:sp>
          <p:nvSpPr>
            <p:cNvPr id="91" name="椭圆 90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246285" y="4303623"/>
              <a:ext cx="525513" cy="434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8161658" y="4149851"/>
            <a:ext cx="616413" cy="596179"/>
            <a:chOff x="2228254" y="4230035"/>
            <a:chExt cx="543545" cy="525513"/>
          </a:xfrm>
          <a:gradFill>
            <a:gsLst>
              <a:gs pos="100000">
                <a:srgbClr val="006382"/>
              </a:gs>
              <a:gs pos="0">
                <a:srgbClr val="4EE4D2"/>
              </a:gs>
            </a:gsLst>
            <a:lin ang="2700000" scaled="1"/>
          </a:gradFill>
        </p:grpSpPr>
        <p:sp>
          <p:nvSpPr>
            <p:cNvPr id="88" name="椭圆 87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228254" y="4283278"/>
              <a:ext cx="525513" cy="434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4" name="直接连接符 13"/>
          <p:cNvCxnSpPr/>
          <p:nvPr/>
        </p:nvCxnSpPr>
        <p:spPr>
          <a:xfrm flipV="1">
            <a:off x="7823200" y="2163445"/>
            <a:ext cx="3260090" cy="1292225"/>
          </a:xfrm>
          <a:prstGeom prst="line">
            <a:avLst/>
          </a:prstGeom>
          <a:ln w="76200">
            <a:solidFill>
              <a:srgbClr val="00638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9407776" y="1700853"/>
            <a:ext cx="1888858" cy="1888858"/>
            <a:chOff x="11999862" y="1540929"/>
            <a:chExt cx="1888858" cy="1888858"/>
          </a:xfrm>
        </p:grpSpPr>
        <p:sp>
          <p:nvSpPr>
            <p:cNvPr id="12" name="椭圆 11"/>
            <p:cNvSpPr/>
            <p:nvPr/>
          </p:nvSpPr>
          <p:spPr>
            <a:xfrm>
              <a:off x="11999862" y="1540929"/>
              <a:ext cx="1888858" cy="1888858"/>
            </a:xfrm>
            <a:prstGeom prst="ellipse">
              <a:avLst/>
            </a:pr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/>
                </a:gs>
              </a:gsLst>
              <a:lin ang="18900000" scaled="0"/>
              <a:tileRect/>
            </a:gradFill>
            <a:ln w="222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TextBox 110"/>
            <p:cNvSpPr txBox="1"/>
            <p:nvPr/>
          </p:nvSpPr>
          <p:spPr>
            <a:xfrm>
              <a:off x="12433749" y="1946749"/>
              <a:ext cx="1021080" cy="110680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查</a:t>
              </a:r>
              <a:endParaRPr lang="zh-CN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0919463" y="3037331"/>
            <a:ext cx="616413" cy="596179"/>
            <a:chOff x="2228254" y="4230035"/>
            <a:chExt cx="543545" cy="525513"/>
          </a:xfrm>
          <a:gradFill>
            <a:gsLst>
              <a:gs pos="100000">
                <a:srgbClr val="006382"/>
              </a:gs>
              <a:gs pos="0">
                <a:srgbClr val="4EE4D2"/>
              </a:gs>
            </a:gsLst>
            <a:lin ang="2700000" scaled="1"/>
          </a:gradFill>
        </p:grpSpPr>
        <p:sp>
          <p:nvSpPr>
            <p:cNvPr id="16" name="椭圆 15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88"/>
            <p:cNvSpPr txBox="1"/>
            <p:nvPr/>
          </p:nvSpPr>
          <p:spPr>
            <a:xfrm>
              <a:off x="2228254" y="4283278"/>
              <a:ext cx="525513" cy="4337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44640" y="3167380"/>
            <a:ext cx="1605280" cy="1574801"/>
            <a:chOff x="11999862" y="1540929"/>
            <a:chExt cx="1888858" cy="1888858"/>
          </a:xfrm>
        </p:grpSpPr>
        <p:sp>
          <p:nvSpPr>
            <p:cNvPr id="9" name="椭圆 8"/>
            <p:cNvSpPr/>
            <p:nvPr/>
          </p:nvSpPr>
          <p:spPr>
            <a:xfrm>
              <a:off x="11999862" y="1540929"/>
              <a:ext cx="1888858" cy="1888858"/>
            </a:xfrm>
            <a:prstGeom prst="ellipse">
              <a:avLst/>
            </a:pr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/>
                </a:gs>
              </a:gsLst>
              <a:lin ang="18900000" scaled="0"/>
              <a:tileRect/>
            </a:gradFill>
            <a:ln w="222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498361" y="1841829"/>
              <a:ext cx="876935" cy="1328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6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算</a:t>
              </a:r>
              <a:endParaRPr lang="zh-CN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bldLvl="0" animBg="1"/>
      <p:bldP spid="58" grpId="1" animBg="1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213837" y="261442"/>
            <a:ext cx="5761152" cy="609672"/>
            <a:chOff x="4143851" y="532568"/>
            <a:chExt cx="4142700" cy="584449"/>
          </a:xfrm>
        </p:grpSpPr>
        <p:sp>
          <p:nvSpPr>
            <p:cNvPr id="24" name="圆角矩形 23"/>
            <p:cNvSpPr/>
            <p:nvPr/>
          </p:nvSpPr>
          <p:spPr>
            <a:xfrm>
              <a:off x="4143851" y="532568"/>
              <a:ext cx="4142700" cy="58444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41300" dist="1778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4177197" y="548816"/>
              <a:ext cx="4088103" cy="5519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484806" y="406797"/>
            <a:ext cx="521921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800" b="1" dirty="0">
                <a:sym typeface="+mn-ea"/>
              </a:rPr>
              <a:t>从中小学衔接视角看小学阶段数学能力的培养</a:t>
            </a:r>
            <a:endParaRPr lang="zh-CN" altLang="zh-CN" sz="18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5" name="圆角矩形 54"/>
          <p:cNvSpPr/>
          <p:nvPr/>
        </p:nvSpPr>
        <p:spPr>
          <a:xfrm rot="19772428">
            <a:off x="3361861" y="4549249"/>
            <a:ext cx="1965433" cy="3721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4819261" y="4103086"/>
            <a:ext cx="1965433" cy="3721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7544840" y="2978692"/>
            <a:ext cx="1965433" cy="3721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58" name="圆角矩形 57"/>
          <p:cNvSpPr/>
          <p:nvPr/>
        </p:nvSpPr>
        <p:spPr>
          <a:xfrm rot="18900000">
            <a:off x="6169980" y="3541697"/>
            <a:ext cx="1965433" cy="372134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59" name="任意多边形 58"/>
          <p:cNvSpPr/>
          <p:nvPr/>
        </p:nvSpPr>
        <p:spPr>
          <a:xfrm rot="21538">
            <a:off x="9135268" y="1759884"/>
            <a:ext cx="1560058" cy="1586070"/>
          </a:xfrm>
          <a:custGeom>
            <a:avLst/>
            <a:gdLst>
              <a:gd name="connsiteX0" fmla="*/ 676699 w 1170196"/>
              <a:gd name="connsiteY0" fmla="*/ 0 h 1189277"/>
              <a:gd name="connsiteX1" fmla="*/ 1103038 w 1170196"/>
              <a:gd name="connsiteY1" fmla="*/ 0 h 1189277"/>
              <a:gd name="connsiteX2" fmla="*/ 1164886 w 1170196"/>
              <a:gd name="connsiteY2" fmla="*/ 40996 h 1189277"/>
              <a:gd name="connsiteX3" fmla="*/ 1164913 w 1170196"/>
              <a:gd name="connsiteY3" fmla="*/ 41128 h 1189277"/>
              <a:gd name="connsiteX4" fmla="*/ 1165125 w 1170196"/>
              <a:gd name="connsiteY4" fmla="*/ 41442 h 1189277"/>
              <a:gd name="connsiteX5" fmla="*/ 1170196 w 1170196"/>
              <a:gd name="connsiteY5" fmla="*/ 66559 h 1189277"/>
              <a:gd name="connsiteX6" fmla="*/ 1170196 w 1170196"/>
              <a:gd name="connsiteY6" fmla="*/ 498085 h 1189277"/>
              <a:gd name="connsiteX7" fmla="*/ 1105667 w 1170196"/>
              <a:gd name="connsiteY7" fmla="*/ 562614 h 1189277"/>
              <a:gd name="connsiteX8" fmla="*/ 1041138 w 1170196"/>
              <a:gd name="connsiteY8" fmla="*/ 498085 h 1189277"/>
              <a:gd name="connsiteX9" fmla="*/ 1041137 w 1170196"/>
              <a:gd name="connsiteY9" fmla="*/ 335327 h 1189277"/>
              <a:gd name="connsiteX10" fmla="*/ 238788 w 1170196"/>
              <a:gd name="connsiteY10" fmla="*/ 1147793 h 1189277"/>
              <a:gd name="connsiteX11" fmla="*/ 41484 w 1170196"/>
              <a:gd name="connsiteY11" fmla="*/ 1149030 h 1189277"/>
              <a:gd name="connsiteX12" fmla="*/ 40248 w 1170196"/>
              <a:gd name="connsiteY12" fmla="*/ 951725 h 1189277"/>
              <a:gd name="connsiteX13" fmla="*/ 847548 w 1170196"/>
              <a:gd name="connsiteY13" fmla="*/ 134246 h 1189277"/>
              <a:gd name="connsiteX14" fmla="*/ 676699 w 1170196"/>
              <a:gd name="connsiteY14" fmla="*/ 134246 h 1189277"/>
              <a:gd name="connsiteX15" fmla="*/ 609576 w 1170196"/>
              <a:gd name="connsiteY15" fmla="*/ 67123 h 1189277"/>
              <a:gd name="connsiteX16" fmla="*/ 676699 w 1170196"/>
              <a:gd name="connsiteY16" fmla="*/ 0 h 1189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70196" h="1189277">
                <a:moveTo>
                  <a:pt x="676699" y="0"/>
                </a:moveTo>
                <a:lnTo>
                  <a:pt x="1103038" y="0"/>
                </a:lnTo>
                <a:cubicBezTo>
                  <a:pt x="1130841" y="0"/>
                  <a:pt x="1154697" y="16904"/>
                  <a:pt x="1164886" y="40996"/>
                </a:cubicBezTo>
                <a:lnTo>
                  <a:pt x="1164913" y="41128"/>
                </a:lnTo>
                <a:lnTo>
                  <a:pt x="1165125" y="41442"/>
                </a:lnTo>
                <a:cubicBezTo>
                  <a:pt x="1168390" y="49162"/>
                  <a:pt x="1170196" y="57650"/>
                  <a:pt x="1170196" y="66559"/>
                </a:cubicBezTo>
                <a:lnTo>
                  <a:pt x="1170196" y="498085"/>
                </a:lnTo>
                <a:cubicBezTo>
                  <a:pt x="1170195" y="533723"/>
                  <a:pt x="1141304" y="562614"/>
                  <a:pt x="1105667" y="562614"/>
                </a:cubicBezTo>
                <a:cubicBezTo>
                  <a:pt x="1070028" y="562614"/>
                  <a:pt x="1041137" y="533723"/>
                  <a:pt x="1041138" y="498085"/>
                </a:cubicBezTo>
                <a:lnTo>
                  <a:pt x="1041137" y="335327"/>
                </a:lnTo>
                <a:lnTo>
                  <a:pt x="238788" y="1147793"/>
                </a:lnTo>
                <a:cubicBezTo>
                  <a:pt x="184645" y="1202619"/>
                  <a:pt x="96310" y="1203173"/>
                  <a:pt x="41484" y="1149030"/>
                </a:cubicBezTo>
                <a:cubicBezTo>
                  <a:pt x="-13342" y="1094887"/>
                  <a:pt x="-13895" y="1006551"/>
                  <a:pt x="40248" y="951725"/>
                </a:cubicBezTo>
                <a:lnTo>
                  <a:pt x="847548" y="134246"/>
                </a:lnTo>
                <a:lnTo>
                  <a:pt x="676699" y="134246"/>
                </a:lnTo>
                <a:cubicBezTo>
                  <a:pt x="639628" y="134246"/>
                  <a:pt x="609576" y="104194"/>
                  <a:pt x="609576" y="67123"/>
                </a:cubicBezTo>
                <a:cubicBezTo>
                  <a:pt x="609576" y="30052"/>
                  <a:pt x="639628" y="0"/>
                  <a:pt x="676699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sp>
        <p:nvSpPr>
          <p:cNvPr id="60" name="TextBox 6"/>
          <p:cNvSpPr txBox="1">
            <a:spLocks noChangeArrowheads="1"/>
          </p:cNvSpPr>
          <p:nvPr/>
        </p:nvSpPr>
        <p:spPr bwMode="auto">
          <a:xfrm>
            <a:off x="5506085" y="4616450"/>
            <a:ext cx="6985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spAutoFit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</a:pPr>
            <a:r>
              <a:rPr lang="zh-CN" altLang="zh-CN" sz="6000" dirty="0"/>
              <a:t>勾</a:t>
            </a:r>
            <a:endParaRPr lang="zh-CN" altLang="zh-CN" sz="6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8255776" y="3573909"/>
            <a:ext cx="2824234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spAutoFit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</a:pPr>
            <a:r>
              <a:rPr lang="zh-CN" altLang="zh-CN" sz="6000" dirty="0"/>
              <a:t>思</a:t>
            </a:r>
            <a:endParaRPr lang="zh-CN" altLang="zh-CN" sz="6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62" name="TextBox 6"/>
          <p:cNvSpPr txBox="1">
            <a:spLocks noChangeArrowheads="1"/>
          </p:cNvSpPr>
          <p:nvPr/>
        </p:nvSpPr>
        <p:spPr bwMode="auto">
          <a:xfrm>
            <a:off x="1999615" y="4293870"/>
            <a:ext cx="15049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lnSpc>
                <a:spcPct val="130000"/>
              </a:lnSpc>
              <a:spcBef>
                <a:spcPct val="0"/>
              </a:spcBef>
            </a:pPr>
            <a:r>
              <a:rPr lang="zh-CN" altLang="zh-CN" sz="6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读</a:t>
            </a:r>
            <a:endParaRPr lang="zh-CN" altLang="zh-CN" sz="6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63" name="TextBox 6"/>
          <p:cNvSpPr txBox="1">
            <a:spLocks noChangeArrowheads="1"/>
          </p:cNvSpPr>
          <p:nvPr/>
        </p:nvSpPr>
        <p:spPr bwMode="auto">
          <a:xfrm>
            <a:off x="9335136" y="909603"/>
            <a:ext cx="272648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spAutoFit/>
          </a:bodyPr>
          <a:lstStyle/>
          <a:p>
            <a:pPr lvl="0" algn="ctr">
              <a:lnSpc>
                <a:spcPct val="130000"/>
              </a:lnSpc>
              <a:spcBef>
                <a:spcPct val="0"/>
              </a:spcBef>
            </a:pPr>
            <a:r>
              <a:rPr lang="zh-CN" sz="6000" dirty="0"/>
              <a:t>定</a:t>
            </a:r>
            <a:endParaRPr lang="zh-CN" sz="60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7429456" y="2899910"/>
            <a:ext cx="623919" cy="624144"/>
            <a:chOff x="5330800" y="3921097"/>
            <a:chExt cx="468000" cy="468000"/>
          </a:xfrm>
        </p:grpSpPr>
        <p:sp>
          <p:nvSpPr>
            <p:cNvPr id="65" name="椭圆 64"/>
            <p:cNvSpPr>
              <a:spLocks noChangeAspect="1"/>
            </p:cNvSpPr>
            <p:nvPr/>
          </p:nvSpPr>
          <p:spPr>
            <a:xfrm>
              <a:off x="5330800" y="3921097"/>
              <a:ext cx="468000" cy="4680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5387385" y="4037988"/>
              <a:ext cx="349664" cy="213641"/>
              <a:chOff x="979488" y="2314575"/>
              <a:chExt cx="722312" cy="441325"/>
            </a:xfrm>
            <a:solidFill>
              <a:schemeClr val="bg1"/>
            </a:solidFill>
          </p:grpSpPr>
          <p:sp>
            <p:nvSpPr>
              <p:cNvPr id="67" name="Freeform 84"/>
              <p:cNvSpPr/>
              <p:nvPr/>
            </p:nvSpPr>
            <p:spPr bwMode="auto">
              <a:xfrm>
                <a:off x="1047750" y="2692400"/>
                <a:ext cx="87312" cy="63500"/>
              </a:xfrm>
              <a:custGeom>
                <a:avLst/>
                <a:gdLst>
                  <a:gd name="T0" fmla="*/ 34 w 34"/>
                  <a:gd name="T1" fmla="*/ 21 h 25"/>
                  <a:gd name="T2" fmla="*/ 34 w 34"/>
                  <a:gd name="T3" fmla="*/ 0 h 25"/>
                  <a:gd name="T4" fmla="*/ 1 w 34"/>
                  <a:gd name="T5" fmla="*/ 25 h 25"/>
                  <a:gd name="T6" fmla="*/ 31 w 34"/>
                  <a:gd name="T7" fmla="*/ 25 h 25"/>
                  <a:gd name="T8" fmla="*/ 34 w 34"/>
                  <a:gd name="T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34" y="21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0" y="25"/>
                      <a:pt x="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3" y="25"/>
                      <a:pt x="34" y="23"/>
                      <a:pt x="34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68" name="Freeform 85"/>
              <p:cNvSpPr/>
              <p:nvPr/>
            </p:nvSpPr>
            <p:spPr bwMode="auto">
              <a:xfrm>
                <a:off x="1163638" y="2600325"/>
                <a:ext cx="93662" cy="155575"/>
              </a:xfrm>
              <a:custGeom>
                <a:avLst/>
                <a:gdLst>
                  <a:gd name="T0" fmla="*/ 33 w 37"/>
                  <a:gd name="T1" fmla="*/ 61 h 61"/>
                  <a:gd name="T2" fmla="*/ 37 w 37"/>
                  <a:gd name="T3" fmla="*/ 57 h 61"/>
                  <a:gd name="T4" fmla="*/ 37 w 37"/>
                  <a:gd name="T5" fmla="*/ 0 h 61"/>
                  <a:gd name="T6" fmla="*/ 1 w 37"/>
                  <a:gd name="T7" fmla="*/ 27 h 61"/>
                  <a:gd name="T8" fmla="*/ 0 w 37"/>
                  <a:gd name="T9" fmla="*/ 28 h 61"/>
                  <a:gd name="T10" fmla="*/ 0 w 37"/>
                  <a:gd name="T11" fmla="*/ 57 h 61"/>
                  <a:gd name="T12" fmla="*/ 3 w 37"/>
                  <a:gd name="T13" fmla="*/ 61 h 61"/>
                  <a:gd name="T14" fmla="*/ 33 w 37"/>
                  <a:gd name="T1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61">
                    <a:moveTo>
                      <a:pt x="33" y="61"/>
                    </a:moveTo>
                    <a:cubicBezTo>
                      <a:pt x="35" y="61"/>
                      <a:pt x="37" y="59"/>
                      <a:pt x="37" y="57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9"/>
                      <a:pt x="1" y="61"/>
                      <a:pt x="3" y="61"/>
                    </a:cubicBezTo>
                    <a:lnTo>
                      <a:pt x="3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69" name="Freeform 86"/>
              <p:cNvSpPr/>
              <p:nvPr/>
            </p:nvSpPr>
            <p:spPr bwMode="auto">
              <a:xfrm>
                <a:off x="1282700" y="2525713"/>
                <a:ext cx="95250" cy="230187"/>
              </a:xfrm>
              <a:custGeom>
                <a:avLst/>
                <a:gdLst>
                  <a:gd name="T0" fmla="*/ 34 w 37"/>
                  <a:gd name="T1" fmla="*/ 90 h 90"/>
                  <a:gd name="T2" fmla="*/ 37 w 37"/>
                  <a:gd name="T3" fmla="*/ 86 h 90"/>
                  <a:gd name="T4" fmla="*/ 37 w 37"/>
                  <a:gd name="T5" fmla="*/ 11 h 90"/>
                  <a:gd name="T6" fmla="*/ 27 w 37"/>
                  <a:gd name="T7" fmla="*/ 0 h 90"/>
                  <a:gd name="T8" fmla="*/ 12 w 37"/>
                  <a:gd name="T9" fmla="*/ 12 h 90"/>
                  <a:gd name="T10" fmla="*/ 0 w 37"/>
                  <a:gd name="T11" fmla="*/ 21 h 90"/>
                  <a:gd name="T12" fmla="*/ 0 w 37"/>
                  <a:gd name="T13" fmla="*/ 86 h 90"/>
                  <a:gd name="T14" fmla="*/ 4 w 37"/>
                  <a:gd name="T15" fmla="*/ 90 h 90"/>
                  <a:gd name="T16" fmla="*/ 34 w 37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90">
                    <a:moveTo>
                      <a:pt x="34" y="90"/>
                    </a:moveTo>
                    <a:cubicBezTo>
                      <a:pt x="35" y="90"/>
                      <a:pt x="37" y="88"/>
                      <a:pt x="37" y="86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0" y="88"/>
                      <a:pt x="2" y="90"/>
                      <a:pt x="4" y="90"/>
                    </a:cubicBezTo>
                    <a:lnTo>
                      <a:pt x="34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70" name="Freeform 87"/>
              <p:cNvSpPr/>
              <p:nvPr/>
            </p:nvSpPr>
            <p:spPr bwMode="auto">
              <a:xfrm>
                <a:off x="1404938" y="2562225"/>
                <a:ext cx="92075" cy="193675"/>
              </a:xfrm>
              <a:custGeom>
                <a:avLst/>
                <a:gdLst>
                  <a:gd name="T0" fmla="*/ 33 w 36"/>
                  <a:gd name="T1" fmla="*/ 76 h 76"/>
                  <a:gd name="T2" fmla="*/ 36 w 36"/>
                  <a:gd name="T3" fmla="*/ 72 h 76"/>
                  <a:gd name="T4" fmla="*/ 36 w 36"/>
                  <a:gd name="T5" fmla="*/ 0 h 76"/>
                  <a:gd name="T6" fmla="*/ 22 w 36"/>
                  <a:gd name="T7" fmla="*/ 11 h 76"/>
                  <a:gd name="T8" fmla="*/ 18 w 36"/>
                  <a:gd name="T9" fmla="*/ 14 h 76"/>
                  <a:gd name="T10" fmla="*/ 5 w 36"/>
                  <a:gd name="T11" fmla="*/ 13 h 76"/>
                  <a:gd name="T12" fmla="*/ 4 w 36"/>
                  <a:gd name="T13" fmla="*/ 12 h 76"/>
                  <a:gd name="T14" fmla="*/ 0 w 36"/>
                  <a:gd name="T15" fmla="*/ 8 h 76"/>
                  <a:gd name="T16" fmla="*/ 0 w 36"/>
                  <a:gd name="T17" fmla="*/ 72 h 76"/>
                  <a:gd name="T18" fmla="*/ 3 w 36"/>
                  <a:gd name="T19" fmla="*/ 76 h 76"/>
                  <a:gd name="T20" fmla="*/ 33 w 36"/>
                  <a:gd name="T2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76">
                    <a:moveTo>
                      <a:pt x="33" y="76"/>
                    </a:moveTo>
                    <a:cubicBezTo>
                      <a:pt x="35" y="76"/>
                      <a:pt x="36" y="74"/>
                      <a:pt x="36" y="72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4" y="17"/>
                      <a:pt x="9" y="17"/>
                      <a:pt x="5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4"/>
                      <a:pt x="1" y="76"/>
                      <a:pt x="3" y="76"/>
                    </a:cubicBezTo>
                    <a:lnTo>
                      <a:pt x="33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71" name="Freeform 88"/>
              <p:cNvSpPr/>
              <p:nvPr/>
            </p:nvSpPr>
            <p:spPr bwMode="auto">
              <a:xfrm>
                <a:off x="1525588" y="2465388"/>
                <a:ext cx="95250" cy="290512"/>
              </a:xfrm>
              <a:custGeom>
                <a:avLst/>
                <a:gdLst>
                  <a:gd name="T0" fmla="*/ 33 w 37"/>
                  <a:gd name="T1" fmla="*/ 114 h 114"/>
                  <a:gd name="T2" fmla="*/ 37 w 37"/>
                  <a:gd name="T3" fmla="*/ 110 h 114"/>
                  <a:gd name="T4" fmla="*/ 37 w 37"/>
                  <a:gd name="T5" fmla="*/ 0 h 114"/>
                  <a:gd name="T6" fmla="*/ 15 w 37"/>
                  <a:gd name="T7" fmla="*/ 18 h 114"/>
                  <a:gd name="T8" fmla="*/ 0 w 37"/>
                  <a:gd name="T9" fmla="*/ 29 h 114"/>
                  <a:gd name="T10" fmla="*/ 0 w 37"/>
                  <a:gd name="T11" fmla="*/ 110 h 114"/>
                  <a:gd name="T12" fmla="*/ 3 w 37"/>
                  <a:gd name="T13" fmla="*/ 114 h 114"/>
                  <a:gd name="T14" fmla="*/ 33 w 37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14">
                    <a:moveTo>
                      <a:pt x="33" y="114"/>
                    </a:moveTo>
                    <a:cubicBezTo>
                      <a:pt x="35" y="114"/>
                      <a:pt x="37" y="112"/>
                      <a:pt x="37" y="11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0" y="112"/>
                      <a:pt x="1" y="114"/>
                      <a:pt x="3" y="114"/>
                    </a:cubicBezTo>
                    <a:lnTo>
                      <a:pt x="33" y="1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72" name="Freeform 89"/>
              <p:cNvSpPr/>
              <p:nvPr/>
            </p:nvSpPr>
            <p:spPr bwMode="auto">
              <a:xfrm>
                <a:off x="979488" y="2314575"/>
                <a:ext cx="722312" cy="420687"/>
              </a:xfrm>
              <a:custGeom>
                <a:avLst/>
                <a:gdLst>
                  <a:gd name="T0" fmla="*/ 283 w 283"/>
                  <a:gd name="T1" fmla="*/ 10 h 165"/>
                  <a:gd name="T2" fmla="*/ 280 w 283"/>
                  <a:gd name="T3" fmla="*/ 3 h 165"/>
                  <a:gd name="T4" fmla="*/ 273 w 283"/>
                  <a:gd name="T5" fmla="*/ 0 h 165"/>
                  <a:gd name="T6" fmla="*/ 263 w 283"/>
                  <a:gd name="T7" fmla="*/ 0 h 165"/>
                  <a:gd name="T8" fmla="*/ 229 w 283"/>
                  <a:gd name="T9" fmla="*/ 0 h 165"/>
                  <a:gd name="T10" fmla="*/ 225 w 283"/>
                  <a:gd name="T11" fmla="*/ 1 h 165"/>
                  <a:gd name="T12" fmla="*/ 225 w 283"/>
                  <a:gd name="T13" fmla="*/ 1 h 165"/>
                  <a:gd name="T14" fmla="*/ 219 w 283"/>
                  <a:gd name="T15" fmla="*/ 10 h 165"/>
                  <a:gd name="T16" fmla="*/ 225 w 283"/>
                  <a:gd name="T17" fmla="*/ 19 h 165"/>
                  <a:gd name="T18" fmla="*/ 229 w 283"/>
                  <a:gd name="T19" fmla="*/ 20 h 165"/>
                  <a:gd name="T20" fmla="*/ 240 w 283"/>
                  <a:gd name="T21" fmla="*/ 20 h 165"/>
                  <a:gd name="T22" fmla="*/ 246 w 283"/>
                  <a:gd name="T23" fmla="*/ 20 h 165"/>
                  <a:gd name="T24" fmla="*/ 235 w 283"/>
                  <a:gd name="T25" fmla="*/ 28 h 165"/>
                  <a:gd name="T26" fmla="*/ 216 w 283"/>
                  <a:gd name="T27" fmla="*/ 45 h 165"/>
                  <a:gd name="T28" fmla="*/ 205 w 283"/>
                  <a:gd name="T29" fmla="*/ 54 h 165"/>
                  <a:gd name="T30" fmla="*/ 190 w 283"/>
                  <a:gd name="T31" fmla="*/ 66 h 165"/>
                  <a:gd name="T32" fmla="*/ 181 w 283"/>
                  <a:gd name="T33" fmla="*/ 73 h 165"/>
                  <a:gd name="T34" fmla="*/ 171 w 283"/>
                  <a:gd name="T35" fmla="*/ 63 h 165"/>
                  <a:gd name="T36" fmla="*/ 167 w 283"/>
                  <a:gd name="T37" fmla="*/ 59 h 165"/>
                  <a:gd name="T38" fmla="*/ 156 w 283"/>
                  <a:gd name="T39" fmla="*/ 48 h 165"/>
                  <a:gd name="T40" fmla="*/ 154 w 283"/>
                  <a:gd name="T41" fmla="*/ 46 h 165"/>
                  <a:gd name="T42" fmla="*/ 141 w 283"/>
                  <a:gd name="T43" fmla="*/ 45 h 165"/>
                  <a:gd name="T44" fmla="*/ 131 w 283"/>
                  <a:gd name="T45" fmla="*/ 53 h 165"/>
                  <a:gd name="T46" fmla="*/ 119 w 283"/>
                  <a:gd name="T47" fmla="*/ 62 h 165"/>
                  <a:gd name="T48" fmla="*/ 112 w 283"/>
                  <a:gd name="T49" fmla="*/ 67 h 165"/>
                  <a:gd name="T50" fmla="*/ 108 w 283"/>
                  <a:gd name="T51" fmla="*/ 70 h 165"/>
                  <a:gd name="T52" fmla="*/ 71 w 283"/>
                  <a:gd name="T53" fmla="*/ 98 h 165"/>
                  <a:gd name="T54" fmla="*/ 70 w 283"/>
                  <a:gd name="T55" fmla="*/ 98 h 165"/>
                  <a:gd name="T56" fmla="*/ 59 w 283"/>
                  <a:gd name="T57" fmla="*/ 107 h 165"/>
                  <a:gd name="T58" fmla="*/ 11 w 283"/>
                  <a:gd name="T59" fmla="*/ 142 h 165"/>
                  <a:gd name="T60" fmla="*/ 6 w 283"/>
                  <a:gd name="T61" fmla="*/ 147 h 165"/>
                  <a:gd name="T62" fmla="*/ 4 w 283"/>
                  <a:gd name="T63" fmla="*/ 160 h 165"/>
                  <a:gd name="T64" fmla="*/ 13 w 283"/>
                  <a:gd name="T65" fmla="*/ 164 h 165"/>
                  <a:gd name="T66" fmla="*/ 17 w 283"/>
                  <a:gd name="T67" fmla="*/ 162 h 165"/>
                  <a:gd name="T68" fmla="*/ 59 w 283"/>
                  <a:gd name="T69" fmla="*/ 131 h 165"/>
                  <a:gd name="T70" fmla="*/ 70 w 283"/>
                  <a:gd name="T71" fmla="*/ 123 h 165"/>
                  <a:gd name="T72" fmla="*/ 71 w 283"/>
                  <a:gd name="T73" fmla="*/ 122 h 165"/>
                  <a:gd name="T74" fmla="*/ 108 w 283"/>
                  <a:gd name="T75" fmla="*/ 94 h 165"/>
                  <a:gd name="T76" fmla="*/ 112 w 283"/>
                  <a:gd name="T77" fmla="*/ 91 h 165"/>
                  <a:gd name="T78" fmla="*/ 119 w 283"/>
                  <a:gd name="T79" fmla="*/ 86 h 165"/>
                  <a:gd name="T80" fmla="*/ 131 w 283"/>
                  <a:gd name="T81" fmla="*/ 77 h 165"/>
                  <a:gd name="T82" fmla="*/ 146 w 283"/>
                  <a:gd name="T83" fmla="*/ 65 h 165"/>
                  <a:gd name="T84" fmla="*/ 156 w 283"/>
                  <a:gd name="T85" fmla="*/ 76 h 165"/>
                  <a:gd name="T86" fmla="*/ 167 w 283"/>
                  <a:gd name="T87" fmla="*/ 87 h 165"/>
                  <a:gd name="T88" fmla="*/ 171 w 283"/>
                  <a:gd name="T89" fmla="*/ 91 h 165"/>
                  <a:gd name="T90" fmla="*/ 173 w 283"/>
                  <a:gd name="T91" fmla="*/ 93 h 165"/>
                  <a:gd name="T92" fmla="*/ 186 w 283"/>
                  <a:gd name="T93" fmla="*/ 94 h 165"/>
                  <a:gd name="T94" fmla="*/ 190 w 283"/>
                  <a:gd name="T95" fmla="*/ 90 h 165"/>
                  <a:gd name="T96" fmla="*/ 205 w 283"/>
                  <a:gd name="T97" fmla="*/ 79 h 165"/>
                  <a:gd name="T98" fmla="*/ 216 w 283"/>
                  <a:gd name="T99" fmla="*/ 70 h 165"/>
                  <a:gd name="T100" fmla="*/ 231 w 283"/>
                  <a:gd name="T101" fmla="*/ 58 h 165"/>
                  <a:gd name="T102" fmla="*/ 263 w 283"/>
                  <a:gd name="T103" fmla="*/ 31 h 165"/>
                  <a:gd name="T104" fmla="*/ 264 w 283"/>
                  <a:gd name="T105" fmla="*/ 31 h 165"/>
                  <a:gd name="T106" fmla="*/ 264 w 283"/>
                  <a:gd name="T107" fmla="*/ 53 h 165"/>
                  <a:gd name="T108" fmla="*/ 274 w 283"/>
                  <a:gd name="T109" fmla="*/ 62 h 165"/>
                  <a:gd name="T110" fmla="*/ 283 w 283"/>
                  <a:gd name="T111" fmla="*/ 53 h 165"/>
                  <a:gd name="T112" fmla="*/ 283 w 283"/>
                  <a:gd name="T113" fmla="*/ 1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165">
                    <a:moveTo>
                      <a:pt x="283" y="10"/>
                    </a:moveTo>
                    <a:cubicBezTo>
                      <a:pt x="283" y="7"/>
                      <a:pt x="282" y="5"/>
                      <a:pt x="280" y="3"/>
                    </a:cubicBezTo>
                    <a:cubicBezTo>
                      <a:pt x="278" y="1"/>
                      <a:pt x="276" y="0"/>
                      <a:pt x="273" y="0"/>
                    </a:cubicBezTo>
                    <a:cubicBezTo>
                      <a:pt x="263" y="0"/>
                      <a:pt x="263" y="0"/>
                      <a:pt x="263" y="0"/>
                    </a:cubicBezTo>
                    <a:cubicBezTo>
                      <a:pt x="229" y="0"/>
                      <a:pt x="229" y="0"/>
                      <a:pt x="229" y="0"/>
                    </a:cubicBezTo>
                    <a:cubicBezTo>
                      <a:pt x="227" y="0"/>
                      <a:pt x="226" y="1"/>
                      <a:pt x="225" y="1"/>
                    </a:cubicBezTo>
                    <a:cubicBezTo>
                      <a:pt x="225" y="1"/>
                      <a:pt x="225" y="1"/>
                      <a:pt x="225" y="1"/>
                    </a:cubicBezTo>
                    <a:cubicBezTo>
                      <a:pt x="221" y="3"/>
                      <a:pt x="219" y="6"/>
                      <a:pt x="219" y="10"/>
                    </a:cubicBezTo>
                    <a:cubicBezTo>
                      <a:pt x="219" y="14"/>
                      <a:pt x="222" y="18"/>
                      <a:pt x="225" y="19"/>
                    </a:cubicBezTo>
                    <a:cubicBezTo>
                      <a:pt x="226" y="20"/>
                      <a:pt x="227" y="20"/>
                      <a:pt x="229" y="20"/>
                    </a:cubicBezTo>
                    <a:cubicBezTo>
                      <a:pt x="240" y="20"/>
                      <a:pt x="240" y="20"/>
                      <a:pt x="240" y="20"/>
                    </a:cubicBezTo>
                    <a:cubicBezTo>
                      <a:pt x="246" y="20"/>
                      <a:pt x="246" y="20"/>
                      <a:pt x="246" y="20"/>
                    </a:cubicBezTo>
                    <a:cubicBezTo>
                      <a:pt x="235" y="28"/>
                      <a:pt x="235" y="28"/>
                      <a:pt x="235" y="28"/>
                    </a:cubicBezTo>
                    <a:cubicBezTo>
                      <a:pt x="216" y="45"/>
                      <a:pt x="216" y="45"/>
                      <a:pt x="216" y="45"/>
                    </a:cubicBezTo>
                    <a:cubicBezTo>
                      <a:pt x="205" y="54"/>
                      <a:pt x="205" y="54"/>
                      <a:pt x="205" y="54"/>
                    </a:cubicBezTo>
                    <a:cubicBezTo>
                      <a:pt x="190" y="66"/>
                      <a:pt x="190" y="66"/>
                      <a:pt x="190" y="66"/>
                    </a:cubicBezTo>
                    <a:cubicBezTo>
                      <a:pt x="181" y="73"/>
                      <a:pt x="181" y="73"/>
                      <a:pt x="181" y="73"/>
                    </a:cubicBezTo>
                    <a:cubicBezTo>
                      <a:pt x="171" y="63"/>
                      <a:pt x="171" y="63"/>
                      <a:pt x="171" y="63"/>
                    </a:cubicBezTo>
                    <a:cubicBezTo>
                      <a:pt x="167" y="59"/>
                      <a:pt x="167" y="59"/>
                      <a:pt x="167" y="59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54" y="46"/>
                      <a:pt x="154" y="46"/>
                      <a:pt x="154" y="46"/>
                    </a:cubicBezTo>
                    <a:cubicBezTo>
                      <a:pt x="151" y="42"/>
                      <a:pt x="145" y="42"/>
                      <a:pt x="141" y="45"/>
                    </a:cubicBezTo>
                    <a:cubicBezTo>
                      <a:pt x="131" y="53"/>
                      <a:pt x="131" y="53"/>
                      <a:pt x="131" y="53"/>
                    </a:cubicBezTo>
                    <a:cubicBezTo>
                      <a:pt x="119" y="62"/>
                      <a:pt x="119" y="62"/>
                      <a:pt x="119" y="62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08" y="70"/>
                      <a:pt x="108" y="70"/>
                      <a:pt x="108" y="70"/>
                    </a:cubicBezTo>
                    <a:cubicBezTo>
                      <a:pt x="71" y="98"/>
                      <a:pt x="71" y="98"/>
                      <a:pt x="71" y="98"/>
                    </a:cubicBezTo>
                    <a:cubicBezTo>
                      <a:pt x="70" y="98"/>
                      <a:pt x="70" y="98"/>
                      <a:pt x="70" y="98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11" y="142"/>
                      <a:pt x="11" y="142"/>
                      <a:pt x="11" y="142"/>
                    </a:cubicBezTo>
                    <a:cubicBezTo>
                      <a:pt x="6" y="147"/>
                      <a:pt x="6" y="147"/>
                      <a:pt x="6" y="147"/>
                    </a:cubicBezTo>
                    <a:cubicBezTo>
                      <a:pt x="1" y="150"/>
                      <a:pt x="0" y="156"/>
                      <a:pt x="4" y="160"/>
                    </a:cubicBezTo>
                    <a:cubicBezTo>
                      <a:pt x="6" y="163"/>
                      <a:pt x="10" y="165"/>
                      <a:pt x="13" y="164"/>
                    </a:cubicBezTo>
                    <a:cubicBezTo>
                      <a:pt x="15" y="164"/>
                      <a:pt x="16" y="163"/>
                      <a:pt x="17" y="162"/>
                    </a:cubicBezTo>
                    <a:cubicBezTo>
                      <a:pt x="59" y="131"/>
                      <a:pt x="59" y="131"/>
                      <a:pt x="59" y="131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1" y="122"/>
                      <a:pt x="71" y="122"/>
                      <a:pt x="71" y="122"/>
                    </a:cubicBezTo>
                    <a:cubicBezTo>
                      <a:pt x="108" y="94"/>
                      <a:pt x="108" y="94"/>
                      <a:pt x="108" y="94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19" y="86"/>
                      <a:pt x="119" y="86"/>
                      <a:pt x="119" y="86"/>
                    </a:cubicBezTo>
                    <a:cubicBezTo>
                      <a:pt x="131" y="77"/>
                      <a:pt x="131" y="77"/>
                      <a:pt x="131" y="77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156" y="76"/>
                      <a:pt x="156" y="76"/>
                      <a:pt x="156" y="76"/>
                    </a:cubicBezTo>
                    <a:cubicBezTo>
                      <a:pt x="167" y="87"/>
                      <a:pt x="167" y="87"/>
                      <a:pt x="167" y="87"/>
                    </a:cubicBezTo>
                    <a:cubicBezTo>
                      <a:pt x="171" y="91"/>
                      <a:pt x="171" y="91"/>
                      <a:pt x="171" y="91"/>
                    </a:cubicBezTo>
                    <a:cubicBezTo>
                      <a:pt x="173" y="93"/>
                      <a:pt x="173" y="93"/>
                      <a:pt x="173" y="93"/>
                    </a:cubicBezTo>
                    <a:cubicBezTo>
                      <a:pt x="177" y="96"/>
                      <a:pt x="182" y="97"/>
                      <a:pt x="186" y="94"/>
                    </a:cubicBezTo>
                    <a:cubicBezTo>
                      <a:pt x="190" y="90"/>
                      <a:pt x="190" y="90"/>
                      <a:pt x="190" y="90"/>
                    </a:cubicBezTo>
                    <a:cubicBezTo>
                      <a:pt x="205" y="79"/>
                      <a:pt x="205" y="79"/>
                      <a:pt x="205" y="79"/>
                    </a:cubicBezTo>
                    <a:cubicBezTo>
                      <a:pt x="216" y="70"/>
                      <a:pt x="216" y="70"/>
                      <a:pt x="216" y="70"/>
                    </a:cubicBezTo>
                    <a:cubicBezTo>
                      <a:pt x="231" y="58"/>
                      <a:pt x="231" y="58"/>
                      <a:pt x="231" y="58"/>
                    </a:cubicBezTo>
                    <a:cubicBezTo>
                      <a:pt x="263" y="31"/>
                      <a:pt x="263" y="31"/>
                      <a:pt x="263" y="31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4" y="53"/>
                      <a:pt x="264" y="53"/>
                      <a:pt x="264" y="53"/>
                    </a:cubicBezTo>
                    <a:cubicBezTo>
                      <a:pt x="264" y="58"/>
                      <a:pt x="268" y="62"/>
                      <a:pt x="274" y="62"/>
                    </a:cubicBezTo>
                    <a:cubicBezTo>
                      <a:pt x="279" y="62"/>
                      <a:pt x="283" y="58"/>
                      <a:pt x="283" y="53"/>
                    </a:cubicBezTo>
                    <a:lnTo>
                      <a:pt x="283" y="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9047570" y="2837194"/>
            <a:ext cx="623919" cy="624144"/>
            <a:chOff x="7549152" y="3039556"/>
            <a:chExt cx="468000" cy="468000"/>
          </a:xfrm>
        </p:grpSpPr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7549152" y="3039556"/>
              <a:ext cx="468000" cy="468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7653633" y="3133118"/>
              <a:ext cx="282931" cy="283664"/>
              <a:chOff x="3465513" y="5773735"/>
              <a:chExt cx="612775" cy="614362"/>
            </a:xfrm>
            <a:solidFill>
              <a:schemeClr val="bg1"/>
            </a:solidFill>
          </p:grpSpPr>
          <p:sp>
            <p:nvSpPr>
              <p:cNvPr id="76" name="Freeform 128"/>
              <p:cNvSpPr>
                <a:spLocks noEditPoints="1"/>
              </p:cNvSpPr>
              <p:nvPr/>
            </p:nvSpPr>
            <p:spPr bwMode="auto">
              <a:xfrm>
                <a:off x="3465513" y="5773735"/>
                <a:ext cx="612775" cy="614362"/>
              </a:xfrm>
              <a:custGeom>
                <a:avLst/>
                <a:gdLst>
                  <a:gd name="T0" fmla="*/ 52 w 163"/>
                  <a:gd name="T1" fmla="*/ 28 h 163"/>
                  <a:gd name="T2" fmla="*/ 91 w 163"/>
                  <a:gd name="T3" fmla="*/ 67 h 163"/>
                  <a:gd name="T4" fmla="*/ 93 w 163"/>
                  <a:gd name="T5" fmla="*/ 55 h 163"/>
                  <a:gd name="T6" fmla="*/ 85 w 163"/>
                  <a:gd name="T7" fmla="*/ 32 h 163"/>
                  <a:gd name="T8" fmla="*/ 66 w 163"/>
                  <a:gd name="T9" fmla="*/ 13 h 163"/>
                  <a:gd name="T10" fmla="*/ 16 w 163"/>
                  <a:gd name="T11" fmla="*/ 16 h 163"/>
                  <a:gd name="T12" fmla="*/ 13 w 163"/>
                  <a:gd name="T13" fmla="*/ 66 h 163"/>
                  <a:gd name="T14" fmla="*/ 32 w 163"/>
                  <a:gd name="T15" fmla="*/ 85 h 163"/>
                  <a:gd name="T16" fmla="*/ 67 w 163"/>
                  <a:gd name="T17" fmla="*/ 91 h 163"/>
                  <a:gd name="T18" fmla="*/ 28 w 163"/>
                  <a:gd name="T19" fmla="*/ 52 h 163"/>
                  <a:gd name="T20" fmla="*/ 31 w 163"/>
                  <a:gd name="T21" fmla="*/ 31 h 163"/>
                  <a:gd name="T22" fmla="*/ 52 w 163"/>
                  <a:gd name="T23" fmla="*/ 28 h 163"/>
                  <a:gd name="T24" fmla="*/ 150 w 163"/>
                  <a:gd name="T25" fmla="*/ 97 h 163"/>
                  <a:gd name="T26" fmla="*/ 131 w 163"/>
                  <a:gd name="T27" fmla="*/ 78 h 163"/>
                  <a:gd name="T28" fmla="*/ 108 w 163"/>
                  <a:gd name="T29" fmla="*/ 70 h 163"/>
                  <a:gd name="T30" fmla="*/ 96 w 163"/>
                  <a:gd name="T31" fmla="*/ 72 h 163"/>
                  <a:gd name="T32" fmla="*/ 135 w 163"/>
                  <a:gd name="T33" fmla="*/ 110 h 163"/>
                  <a:gd name="T34" fmla="*/ 132 w 163"/>
                  <a:gd name="T35" fmla="*/ 132 h 163"/>
                  <a:gd name="T36" fmla="*/ 111 w 163"/>
                  <a:gd name="T37" fmla="*/ 135 h 163"/>
                  <a:gd name="T38" fmla="*/ 72 w 163"/>
                  <a:gd name="T39" fmla="*/ 96 h 163"/>
                  <a:gd name="T40" fmla="*/ 78 w 163"/>
                  <a:gd name="T41" fmla="*/ 131 h 163"/>
                  <a:gd name="T42" fmla="*/ 97 w 163"/>
                  <a:gd name="T43" fmla="*/ 150 h 163"/>
                  <a:gd name="T44" fmla="*/ 147 w 163"/>
                  <a:gd name="T45" fmla="*/ 147 h 163"/>
                  <a:gd name="T46" fmla="*/ 150 w 163"/>
                  <a:gd name="T47" fmla="*/ 9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3" h="163">
                    <a:moveTo>
                      <a:pt x="52" y="28"/>
                    </a:moveTo>
                    <a:cubicBezTo>
                      <a:pt x="91" y="67"/>
                      <a:pt x="91" y="67"/>
                      <a:pt x="91" y="67"/>
                    </a:cubicBezTo>
                    <a:cubicBezTo>
                      <a:pt x="92" y="63"/>
                      <a:pt x="93" y="59"/>
                      <a:pt x="93" y="55"/>
                    </a:cubicBezTo>
                    <a:cubicBezTo>
                      <a:pt x="94" y="46"/>
                      <a:pt x="91" y="38"/>
                      <a:pt x="85" y="32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53" y="0"/>
                      <a:pt x="30" y="2"/>
                      <a:pt x="16" y="16"/>
                    </a:cubicBezTo>
                    <a:cubicBezTo>
                      <a:pt x="2" y="30"/>
                      <a:pt x="0" y="53"/>
                      <a:pt x="13" y="66"/>
                    </a:cubicBezTo>
                    <a:cubicBezTo>
                      <a:pt x="32" y="85"/>
                      <a:pt x="32" y="85"/>
                      <a:pt x="32" y="85"/>
                    </a:cubicBezTo>
                    <a:cubicBezTo>
                      <a:pt x="41" y="94"/>
                      <a:pt x="54" y="96"/>
                      <a:pt x="67" y="91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3" y="47"/>
                      <a:pt x="25" y="37"/>
                      <a:pt x="31" y="31"/>
                    </a:cubicBezTo>
                    <a:cubicBezTo>
                      <a:pt x="37" y="25"/>
                      <a:pt x="47" y="23"/>
                      <a:pt x="52" y="28"/>
                    </a:cubicBezTo>
                    <a:close/>
                    <a:moveTo>
                      <a:pt x="150" y="97"/>
                    </a:moveTo>
                    <a:cubicBezTo>
                      <a:pt x="131" y="78"/>
                      <a:pt x="131" y="78"/>
                      <a:pt x="131" y="78"/>
                    </a:cubicBezTo>
                    <a:cubicBezTo>
                      <a:pt x="125" y="72"/>
                      <a:pt x="117" y="69"/>
                      <a:pt x="108" y="70"/>
                    </a:cubicBezTo>
                    <a:cubicBezTo>
                      <a:pt x="104" y="70"/>
                      <a:pt x="100" y="71"/>
                      <a:pt x="96" y="72"/>
                    </a:cubicBezTo>
                    <a:cubicBezTo>
                      <a:pt x="135" y="110"/>
                      <a:pt x="135" y="110"/>
                      <a:pt x="135" y="110"/>
                    </a:cubicBezTo>
                    <a:cubicBezTo>
                      <a:pt x="140" y="116"/>
                      <a:pt x="138" y="126"/>
                      <a:pt x="132" y="132"/>
                    </a:cubicBezTo>
                    <a:cubicBezTo>
                      <a:pt x="126" y="138"/>
                      <a:pt x="116" y="140"/>
                      <a:pt x="111" y="135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67" y="109"/>
                      <a:pt x="69" y="122"/>
                      <a:pt x="78" y="131"/>
                    </a:cubicBezTo>
                    <a:cubicBezTo>
                      <a:pt x="97" y="150"/>
                      <a:pt x="97" y="150"/>
                      <a:pt x="97" y="150"/>
                    </a:cubicBezTo>
                    <a:cubicBezTo>
                      <a:pt x="110" y="163"/>
                      <a:pt x="133" y="161"/>
                      <a:pt x="147" y="147"/>
                    </a:cubicBezTo>
                    <a:cubicBezTo>
                      <a:pt x="161" y="133"/>
                      <a:pt x="163" y="110"/>
                      <a:pt x="150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77" name="Freeform 129"/>
              <p:cNvSpPr/>
              <p:nvPr/>
            </p:nvSpPr>
            <p:spPr bwMode="auto">
              <a:xfrm>
                <a:off x="3654425" y="5962648"/>
                <a:ext cx="239713" cy="244475"/>
              </a:xfrm>
              <a:custGeom>
                <a:avLst/>
                <a:gdLst>
                  <a:gd name="T0" fmla="*/ 62 w 64"/>
                  <a:gd name="T1" fmla="*/ 48 h 65"/>
                  <a:gd name="T2" fmla="*/ 64 w 64"/>
                  <a:gd name="T3" fmla="*/ 54 h 65"/>
                  <a:gd name="T4" fmla="*/ 61 w 64"/>
                  <a:gd name="T5" fmla="*/ 61 h 65"/>
                  <a:gd name="T6" fmla="*/ 48 w 64"/>
                  <a:gd name="T7" fmla="*/ 62 h 65"/>
                  <a:gd name="T8" fmla="*/ 4 w 64"/>
                  <a:gd name="T9" fmla="*/ 17 h 65"/>
                  <a:gd name="T10" fmla="*/ 5 w 64"/>
                  <a:gd name="T11" fmla="*/ 5 h 65"/>
                  <a:gd name="T12" fmla="*/ 17 w 64"/>
                  <a:gd name="T13" fmla="*/ 4 h 65"/>
                  <a:gd name="T14" fmla="*/ 62 w 64"/>
                  <a:gd name="T15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65">
                    <a:moveTo>
                      <a:pt x="62" y="48"/>
                    </a:moveTo>
                    <a:cubicBezTo>
                      <a:pt x="63" y="49"/>
                      <a:pt x="64" y="52"/>
                      <a:pt x="64" y="54"/>
                    </a:cubicBezTo>
                    <a:cubicBezTo>
                      <a:pt x="64" y="56"/>
                      <a:pt x="63" y="59"/>
                      <a:pt x="61" y="61"/>
                    </a:cubicBezTo>
                    <a:cubicBezTo>
                      <a:pt x="57" y="64"/>
                      <a:pt x="51" y="65"/>
                      <a:pt x="48" y="62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0" y="14"/>
                      <a:pt x="1" y="8"/>
                      <a:pt x="5" y="5"/>
                    </a:cubicBezTo>
                    <a:cubicBezTo>
                      <a:pt x="8" y="1"/>
                      <a:pt x="14" y="0"/>
                      <a:pt x="17" y="4"/>
                    </a:cubicBezTo>
                    <a:lnTo>
                      <a:pt x="62" y="4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grpSp>
        <p:nvGrpSpPr>
          <p:cNvPr id="78" name="组合 77"/>
          <p:cNvGrpSpPr/>
          <p:nvPr/>
        </p:nvGrpSpPr>
        <p:grpSpPr>
          <a:xfrm>
            <a:off x="6276349" y="3930327"/>
            <a:ext cx="623919" cy="624144"/>
            <a:chOff x="5171854" y="5037689"/>
            <a:chExt cx="468000" cy="468000"/>
          </a:xfrm>
        </p:grpSpPr>
        <p:sp>
          <p:nvSpPr>
            <p:cNvPr id="79" name="椭圆 78"/>
            <p:cNvSpPr>
              <a:spLocks noChangeAspect="1"/>
            </p:cNvSpPr>
            <p:nvPr/>
          </p:nvSpPr>
          <p:spPr>
            <a:xfrm>
              <a:off x="5171854" y="5037689"/>
              <a:ext cx="468000" cy="4680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5265194" y="5154213"/>
              <a:ext cx="310472" cy="234951"/>
              <a:chOff x="2983011" y="3803020"/>
              <a:chExt cx="524883" cy="397208"/>
            </a:xfrm>
          </p:grpSpPr>
          <p:sp>
            <p:nvSpPr>
              <p:cNvPr id="81" name="Freeform 138"/>
              <p:cNvSpPr>
                <a:spLocks noEditPoints="1"/>
              </p:cNvSpPr>
              <p:nvPr/>
            </p:nvSpPr>
            <p:spPr bwMode="auto">
              <a:xfrm>
                <a:off x="3190643" y="3995176"/>
                <a:ext cx="317251" cy="167653"/>
              </a:xfrm>
              <a:custGeom>
                <a:avLst/>
                <a:gdLst>
                  <a:gd name="T0" fmla="*/ 60 w 104"/>
                  <a:gd name="T1" fmla="*/ 0 h 55"/>
                  <a:gd name="T2" fmla="*/ 49 w 104"/>
                  <a:gd name="T3" fmla="*/ 13 h 55"/>
                  <a:gd name="T4" fmla="*/ 75 w 104"/>
                  <a:gd name="T5" fmla="*/ 55 h 55"/>
                  <a:gd name="T6" fmla="*/ 104 w 104"/>
                  <a:gd name="T7" fmla="*/ 55 h 55"/>
                  <a:gd name="T8" fmla="*/ 60 w 104"/>
                  <a:gd name="T9" fmla="*/ 0 h 55"/>
                  <a:gd name="T10" fmla="*/ 0 w 104"/>
                  <a:gd name="T11" fmla="*/ 15 h 55"/>
                  <a:gd name="T12" fmla="*/ 0 w 104"/>
                  <a:gd name="T13" fmla="*/ 16 h 55"/>
                  <a:gd name="T14" fmla="*/ 1 w 104"/>
                  <a:gd name="T15" fmla="*/ 15 h 55"/>
                  <a:gd name="T16" fmla="*/ 0 w 104"/>
                  <a:gd name="T17" fmla="*/ 15 h 55"/>
                  <a:gd name="T18" fmla="*/ 0 w 104"/>
                  <a:gd name="T19" fmla="*/ 1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55">
                    <a:moveTo>
                      <a:pt x="60" y="0"/>
                    </a:moveTo>
                    <a:cubicBezTo>
                      <a:pt x="49" y="13"/>
                      <a:pt x="49" y="13"/>
                      <a:pt x="49" y="13"/>
                    </a:cubicBezTo>
                    <a:cubicBezTo>
                      <a:pt x="61" y="24"/>
                      <a:pt x="70" y="38"/>
                      <a:pt x="75" y="55"/>
                    </a:cubicBezTo>
                    <a:cubicBezTo>
                      <a:pt x="104" y="55"/>
                      <a:pt x="104" y="55"/>
                      <a:pt x="104" y="55"/>
                    </a:cubicBezTo>
                    <a:cubicBezTo>
                      <a:pt x="100" y="28"/>
                      <a:pt x="83" y="7"/>
                      <a:pt x="60" y="0"/>
                    </a:cubicBezTo>
                    <a:close/>
                    <a:moveTo>
                      <a:pt x="0" y="15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82" name="Freeform 139"/>
              <p:cNvSpPr/>
              <p:nvPr/>
            </p:nvSpPr>
            <p:spPr bwMode="auto">
              <a:xfrm>
                <a:off x="3278338" y="3803020"/>
                <a:ext cx="131543" cy="185708"/>
              </a:xfrm>
              <a:custGeom>
                <a:avLst/>
                <a:gdLst>
                  <a:gd name="T0" fmla="*/ 14 w 43"/>
                  <a:gd name="T1" fmla="*/ 35 h 61"/>
                  <a:gd name="T2" fmla="*/ 5 w 43"/>
                  <a:gd name="T3" fmla="*/ 60 h 61"/>
                  <a:gd name="T4" fmla="*/ 13 w 43"/>
                  <a:gd name="T5" fmla="*/ 61 h 61"/>
                  <a:gd name="T6" fmla="*/ 43 w 43"/>
                  <a:gd name="T7" fmla="*/ 31 h 61"/>
                  <a:gd name="T8" fmla="*/ 13 w 43"/>
                  <a:gd name="T9" fmla="*/ 0 h 61"/>
                  <a:gd name="T10" fmla="*/ 0 w 43"/>
                  <a:gd name="T11" fmla="*/ 3 h 61"/>
                  <a:gd name="T12" fmla="*/ 14 w 43"/>
                  <a:gd name="T13" fmla="*/ 3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61">
                    <a:moveTo>
                      <a:pt x="14" y="35"/>
                    </a:moveTo>
                    <a:cubicBezTo>
                      <a:pt x="14" y="44"/>
                      <a:pt x="11" y="53"/>
                      <a:pt x="5" y="60"/>
                    </a:cubicBezTo>
                    <a:cubicBezTo>
                      <a:pt x="8" y="61"/>
                      <a:pt x="10" y="61"/>
                      <a:pt x="13" y="61"/>
                    </a:cubicBezTo>
                    <a:cubicBezTo>
                      <a:pt x="30" y="61"/>
                      <a:pt x="43" y="48"/>
                      <a:pt x="43" y="31"/>
                    </a:cubicBezTo>
                    <a:cubicBezTo>
                      <a:pt x="43" y="14"/>
                      <a:pt x="30" y="0"/>
                      <a:pt x="13" y="0"/>
                    </a:cubicBezTo>
                    <a:cubicBezTo>
                      <a:pt x="8" y="0"/>
                      <a:pt x="4" y="2"/>
                      <a:pt x="0" y="3"/>
                    </a:cubicBezTo>
                    <a:cubicBezTo>
                      <a:pt x="8" y="11"/>
                      <a:pt x="14" y="23"/>
                      <a:pt x="14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83" name="Oval 140"/>
              <p:cNvSpPr>
                <a:spLocks noChangeArrowheads="1"/>
              </p:cNvSpPr>
              <p:nvPr/>
            </p:nvSpPr>
            <p:spPr bwMode="auto">
              <a:xfrm>
                <a:off x="3088761" y="3808179"/>
                <a:ext cx="202474" cy="2024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84" name="Freeform 141"/>
              <p:cNvSpPr/>
              <p:nvPr/>
            </p:nvSpPr>
            <p:spPr bwMode="auto">
              <a:xfrm>
                <a:off x="2983011" y="4015810"/>
                <a:ext cx="415264" cy="184418"/>
              </a:xfrm>
              <a:custGeom>
                <a:avLst/>
                <a:gdLst>
                  <a:gd name="T0" fmla="*/ 136 w 136"/>
                  <a:gd name="T1" fmla="*/ 60 h 60"/>
                  <a:gd name="T2" fmla="*/ 88 w 136"/>
                  <a:gd name="T3" fmla="*/ 0 h 60"/>
                  <a:gd name="T4" fmla="*/ 68 w 136"/>
                  <a:gd name="T5" fmla="*/ 23 h 60"/>
                  <a:gd name="T6" fmla="*/ 48 w 136"/>
                  <a:gd name="T7" fmla="*/ 0 h 60"/>
                  <a:gd name="T8" fmla="*/ 0 w 136"/>
                  <a:gd name="T9" fmla="*/ 60 h 60"/>
                  <a:gd name="T10" fmla="*/ 136 w 136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60">
                    <a:moveTo>
                      <a:pt x="136" y="60"/>
                    </a:moveTo>
                    <a:cubicBezTo>
                      <a:pt x="131" y="32"/>
                      <a:pt x="113" y="8"/>
                      <a:pt x="88" y="0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3" y="8"/>
                      <a:pt x="5" y="32"/>
                      <a:pt x="0" y="60"/>
                    </a:cubicBezTo>
                    <a:lnTo>
                      <a:pt x="136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4682307" y="3991367"/>
            <a:ext cx="623919" cy="624144"/>
            <a:chOff x="7561860" y="5057134"/>
            <a:chExt cx="468000" cy="468000"/>
          </a:xfrm>
        </p:grpSpPr>
        <p:sp>
          <p:nvSpPr>
            <p:cNvPr id="86" name="椭圆 85"/>
            <p:cNvSpPr>
              <a:spLocks noChangeAspect="1"/>
            </p:cNvSpPr>
            <p:nvPr/>
          </p:nvSpPr>
          <p:spPr>
            <a:xfrm>
              <a:off x="7561860" y="5057134"/>
              <a:ext cx="468000" cy="468000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</a:endParaRPr>
            </a:p>
          </p:txBody>
        </p:sp>
        <p:grpSp>
          <p:nvGrpSpPr>
            <p:cNvPr id="87" name="组合 86"/>
            <p:cNvGrpSpPr/>
            <p:nvPr/>
          </p:nvGrpSpPr>
          <p:grpSpPr>
            <a:xfrm>
              <a:off x="7703401" y="5140237"/>
              <a:ext cx="204924" cy="301794"/>
              <a:chOff x="11255376" y="7265988"/>
              <a:chExt cx="436563" cy="642938"/>
            </a:xfrm>
            <a:solidFill>
              <a:schemeClr val="bg1"/>
            </a:solidFill>
          </p:grpSpPr>
          <p:sp>
            <p:nvSpPr>
              <p:cNvPr id="88" name="Freeform 182"/>
              <p:cNvSpPr/>
              <p:nvPr/>
            </p:nvSpPr>
            <p:spPr bwMode="auto">
              <a:xfrm>
                <a:off x="11255376" y="7265988"/>
                <a:ext cx="187325" cy="142875"/>
              </a:xfrm>
              <a:custGeom>
                <a:avLst/>
                <a:gdLst>
                  <a:gd name="T0" fmla="*/ 47 w 50"/>
                  <a:gd name="T1" fmla="*/ 6 h 38"/>
                  <a:gd name="T2" fmla="*/ 33 w 50"/>
                  <a:gd name="T3" fmla="*/ 2 h 38"/>
                  <a:gd name="T4" fmla="*/ 6 w 50"/>
                  <a:gd name="T5" fmla="*/ 19 h 38"/>
                  <a:gd name="T6" fmla="*/ 3 w 50"/>
                  <a:gd name="T7" fmla="*/ 32 h 38"/>
                  <a:gd name="T8" fmla="*/ 6 w 50"/>
                  <a:gd name="T9" fmla="*/ 38 h 38"/>
                  <a:gd name="T10" fmla="*/ 50 w 50"/>
                  <a:gd name="T11" fmla="*/ 12 h 38"/>
                  <a:gd name="T12" fmla="*/ 47 w 50"/>
                  <a:gd name="T13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8">
                    <a:moveTo>
                      <a:pt x="47" y="6"/>
                    </a:moveTo>
                    <a:cubicBezTo>
                      <a:pt x="44" y="1"/>
                      <a:pt x="38" y="0"/>
                      <a:pt x="33" y="2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1" y="22"/>
                      <a:pt x="0" y="28"/>
                      <a:pt x="3" y="32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0" y="12"/>
                      <a:pt x="50" y="12"/>
                      <a:pt x="50" y="12"/>
                    </a:cubicBezTo>
                    <a:lnTo>
                      <a:pt x="4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89" name="Freeform 183"/>
              <p:cNvSpPr/>
              <p:nvPr/>
            </p:nvSpPr>
            <p:spPr bwMode="auto">
              <a:xfrm>
                <a:off x="11299826" y="7345363"/>
                <a:ext cx="188913" cy="134938"/>
              </a:xfrm>
              <a:custGeom>
                <a:avLst/>
                <a:gdLst>
                  <a:gd name="T0" fmla="*/ 0 w 119"/>
                  <a:gd name="T1" fmla="*/ 61 h 85"/>
                  <a:gd name="T2" fmla="*/ 14 w 119"/>
                  <a:gd name="T3" fmla="*/ 85 h 85"/>
                  <a:gd name="T4" fmla="*/ 119 w 119"/>
                  <a:gd name="T5" fmla="*/ 23 h 85"/>
                  <a:gd name="T6" fmla="*/ 104 w 119"/>
                  <a:gd name="T7" fmla="*/ 0 h 85"/>
                  <a:gd name="T8" fmla="*/ 0 w 119"/>
                  <a:gd name="T9" fmla="*/ 6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85">
                    <a:moveTo>
                      <a:pt x="0" y="61"/>
                    </a:moveTo>
                    <a:lnTo>
                      <a:pt x="14" y="85"/>
                    </a:lnTo>
                    <a:lnTo>
                      <a:pt x="119" y="23"/>
                    </a:lnTo>
                    <a:lnTo>
                      <a:pt x="104" y="0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90" name="Freeform 184"/>
              <p:cNvSpPr/>
              <p:nvPr/>
            </p:nvSpPr>
            <p:spPr bwMode="auto">
              <a:xfrm>
                <a:off x="11566526" y="7750175"/>
                <a:ext cx="125413" cy="147638"/>
              </a:xfrm>
              <a:custGeom>
                <a:avLst/>
                <a:gdLst>
                  <a:gd name="T0" fmla="*/ 32 w 33"/>
                  <a:gd name="T1" fmla="*/ 34 h 39"/>
                  <a:gd name="T2" fmla="*/ 28 w 33"/>
                  <a:gd name="T3" fmla="*/ 0 h 39"/>
                  <a:gd name="T4" fmla="*/ 0 w 33"/>
                  <a:gd name="T5" fmla="*/ 18 h 39"/>
                  <a:gd name="T6" fmla="*/ 28 w 33"/>
                  <a:gd name="T7" fmla="*/ 37 h 39"/>
                  <a:gd name="T8" fmla="*/ 32 w 33"/>
                  <a:gd name="T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9">
                    <a:moveTo>
                      <a:pt x="32" y="34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1" y="39"/>
                      <a:pt x="33" y="38"/>
                      <a:pt x="3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91" name="Freeform 185"/>
              <p:cNvSpPr/>
              <p:nvPr/>
            </p:nvSpPr>
            <p:spPr bwMode="auto">
              <a:xfrm>
                <a:off x="11453813" y="7416800"/>
                <a:ext cx="211138" cy="288925"/>
              </a:xfrm>
              <a:custGeom>
                <a:avLst/>
                <a:gdLst>
                  <a:gd name="T0" fmla="*/ 133 w 133"/>
                  <a:gd name="T1" fmla="*/ 161 h 182"/>
                  <a:gd name="T2" fmla="*/ 33 w 133"/>
                  <a:gd name="T3" fmla="*/ 0 h 182"/>
                  <a:gd name="T4" fmla="*/ 0 w 133"/>
                  <a:gd name="T5" fmla="*/ 21 h 182"/>
                  <a:gd name="T6" fmla="*/ 97 w 133"/>
                  <a:gd name="T7" fmla="*/ 182 h 182"/>
                  <a:gd name="T8" fmla="*/ 133 w 133"/>
                  <a:gd name="T9" fmla="*/ 16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82">
                    <a:moveTo>
                      <a:pt x="133" y="161"/>
                    </a:moveTo>
                    <a:lnTo>
                      <a:pt x="33" y="0"/>
                    </a:lnTo>
                    <a:lnTo>
                      <a:pt x="0" y="21"/>
                    </a:lnTo>
                    <a:lnTo>
                      <a:pt x="97" y="182"/>
                    </a:lnTo>
                    <a:lnTo>
                      <a:pt x="133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92" name="Freeform 186"/>
              <p:cNvSpPr/>
              <p:nvPr/>
            </p:nvSpPr>
            <p:spPr bwMode="auto">
              <a:xfrm>
                <a:off x="11341101" y="7480300"/>
                <a:ext cx="211138" cy="293688"/>
              </a:xfrm>
              <a:custGeom>
                <a:avLst/>
                <a:gdLst>
                  <a:gd name="T0" fmla="*/ 133 w 133"/>
                  <a:gd name="T1" fmla="*/ 163 h 185"/>
                  <a:gd name="T2" fmla="*/ 36 w 133"/>
                  <a:gd name="T3" fmla="*/ 0 h 185"/>
                  <a:gd name="T4" fmla="*/ 0 w 133"/>
                  <a:gd name="T5" fmla="*/ 21 h 185"/>
                  <a:gd name="T6" fmla="*/ 100 w 133"/>
                  <a:gd name="T7" fmla="*/ 185 h 185"/>
                  <a:gd name="T8" fmla="*/ 133 w 133"/>
                  <a:gd name="T9" fmla="*/ 16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85">
                    <a:moveTo>
                      <a:pt x="133" y="163"/>
                    </a:moveTo>
                    <a:lnTo>
                      <a:pt x="36" y="0"/>
                    </a:lnTo>
                    <a:lnTo>
                      <a:pt x="0" y="21"/>
                    </a:lnTo>
                    <a:lnTo>
                      <a:pt x="100" y="185"/>
                    </a:lnTo>
                    <a:lnTo>
                      <a:pt x="133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93" name="Freeform 187"/>
              <p:cNvSpPr/>
              <p:nvPr/>
            </p:nvSpPr>
            <p:spPr bwMode="auto">
              <a:xfrm>
                <a:off x="11263313" y="7878763"/>
                <a:ext cx="311150" cy="30163"/>
              </a:xfrm>
              <a:custGeom>
                <a:avLst/>
                <a:gdLst>
                  <a:gd name="T0" fmla="*/ 79 w 83"/>
                  <a:gd name="T1" fmla="*/ 0 h 8"/>
                  <a:gd name="T2" fmla="*/ 4 w 83"/>
                  <a:gd name="T3" fmla="*/ 0 h 8"/>
                  <a:gd name="T4" fmla="*/ 0 w 83"/>
                  <a:gd name="T5" fmla="*/ 4 h 8"/>
                  <a:gd name="T6" fmla="*/ 4 w 83"/>
                  <a:gd name="T7" fmla="*/ 8 h 8"/>
                  <a:gd name="T8" fmla="*/ 79 w 83"/>
                  <a:gd name="T9" fmla="*/ 8 h 8"/>
                  <a:gd name="T10" fmla="*/ 83 w 83"/>
                  <a:gd name="T11" fmla="*/ 4 h 8"/>
                  <a:gd name="T12" fmla="*/ 79 w 8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8">
                    <a:moveTo>
                      <a:pt x="7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81" y="8"/>
                      <a:pt x="83" y="6"/>
                      <a:pt x="83" y="4"/>
                    </a:cubicBezTo>
                    <a:cubicBezTo>
                      <a:pt x="83" y="2"/>
                      <a:pt x="81" y="0"/>
                      <a:pt x="7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255" y="955040"/>
            <a:ext cx="1670050" cy="17697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93265" y="1485900"/>
            <a:ext cx="6141425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b="1" kern="100" dirty="0">
                <a:effectLst/>
                <a:latin typeface="+mn-ea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zh-CN" sz="3600" b="1" kern="100" dirty="0">
                <a:effectLst/>
                <a:latin typeface="+mn-ea"/>
                <a:cs typeface="Times New Roman" panose="02020603050405020304" pitchFamily="18" charset="0"/>
                <a:sym typeface="+mn-ea"/>
              </a:rPr>
              <a:t>重</a:t>
            </a:r>
            <a:r>
              <a:rPr lang="zh-CN" altLang="zh-CN" sz="3600" b="1" kern="100" dirty="0" smtClean="0">
                <a:effectLst/>
                <a:latin typeface="+mn-ea"/>
                <a:cs typeface="Times New Roman" panose="02020603050405020304" pitchFamily="18" charset="0"/>
                <a:sym typeface="+mn-ea"/>
              </a:rPr>
              <a:t>视</a:t>
            </a:r>
            <a:r>
              <a:rPr lang="zh-CN" altLang="en-US" sz="3600" b="1" kern="100" dirty="0" smtClean="0">
                <a:effectLst/>
                <a:latin typeface="+mn-ea"/>
                <a:cs typeface="Times New Roman" panose="02020603050405020304" pitchFamily="18" charset="0"/>
                <a:sym typeface="+mn-ea"/>
              </a:rPr>
              <a:t>对</a:t>
            </a:r>
            <a:r>
              <a:rPr lang="zh-CN" altLang="zh-CN" sz="3600" b="1" kern="100" dirty="0" smtClean="0">
                <a:effectLst/>
                <a:latin typeface="+mn-ea"/>
                <a:cs typeface="Times New Roman" panose="02020603050405020304" pitchFamily="18" charset="0"/>
                <a:sym typeface="+mn-ea"/>
              </a:rPr>
              <a:t>题</a:t>
            </a:r>
            <a:r>
              <a:rPr lang="zh-CN" altLang="zh-CN" sz="3600" b="1" kern="100" dirty="0">
                <a:effectLst/>
                <a:latin typeface="+mn-ea"/>
                <a:cs typeface="Times New Roman" panose="02020603050405020304" pitchFamily="18" charset="0"/>
                <a:sym typeface="+mn-ea"/>
              </a:rPr>
              <a:t>目理解能力的训练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3213837" y="261442"/>
            <a:ext cx="5761152" cy="609672"/>
            <a:chOff x="4143851" y="532568"/>
            <a:chExt cx="4142700" cy="584449"/>
          </a:xfrm>
        </p:grpSpPr>
        <p:sp>
          <p:nvSpPr>
            <p:cNvPr id="20" name="圆角矩形 19"/>
            <p:cNvSpPr/>
            <p:nvPr/>
          </p:nvSpPr>
          <p:spPr>
            <a:xfrm>
              <a:off x="4143851" y="532568"/>
              <a:ext cx="4142700" cy="58444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41300" dist="1778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4177197" y="548816"/>
              <a:ext cx="4088103" cy="5519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85515" y="372745"/>
            <a:ext cx="54895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000" b="1" dirty="0">
                <a:sym typeface="+mn-ea"/>
              </a:rPr>
              <a:t>从中小学衔接视角看小学阶段数学能力的培养</a:t>
            </a:r>
            <a:endParaRPr lang="zh-CN" altLang="zh-CN" sz="20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2747010" y="4582160"/>
            <a:ext cx="2051685" cy="1036955"/>
          </a:xfrm>
          <a:prstGeom prst="line">
            <a:avLst/>
          </a:prstGeom>
          <a:ln w="76200">
            <a:solidFill>
              <a:srgbClr val="00638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-48676" y="5527130"/>
            <a:ext cx="2750199" cy="1332458"/>
          </a:xfrm>
          <a:prstGeom prst="line">
            <a:avLst/>
          </a:prstGeom>
          <a:ln w="76200">
            <a:solidFill>
              <a:srgbClr val="00638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5283200" y="3213735"/>
            <a:ext cx="3260090" cy="1292225"/>
          </a:xfrm>
          <a:prstGeom prst="line">
            <a:avLst/>
          </a:prstGeom>
          <a:ln w="76200">
            <a:solidFill>
              <a:srgbClr val="00638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994660" y="2493645"/>
            <a:ext cx="3988435" cy="7112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知识点和典型例题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02336" y="4127908"/>
            <a:ext cx="2611091" cy="7112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所学内容</a:t>
            </a:r>
            <a:endParaRPr lang="zh-CN" altLang="zh-CN" sz="32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751687" y="4784496"/>
            <a:ext cx="3765984" cy="71120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精挑细选的习题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5798185" y="4397951"/>
            <a:ext cx="183161" cy="183228"/>
          </a:xfrm>
          <a:prstGeom prst="ellipse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5448727" y="5220999"/>
            <a:ext cx="366322" cy="366454"/>
          </a:xfrm>
          <a:prstGeom prst="ellipse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5631888" y="5998733"/>
            <a:ext cx="183161" cy="183228"/>
          </a:xfrm>
          <a:prstGeom prst="ellipse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3686806" y="5679067"/>
            <a:ext cx="366322" cy="366454"/>
          </a:xfrm>
          <a:prstGeom prst="ellipse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4455137" y="5066772"/>
            <a:ext cx="183161" cy="183228"/>
          </a:xfrm>
          <a:prstGeom prst="ellipse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7938803" y="4386258"/>
            <a:ext cx="366322" cy="366454"/>
          </a:xfrm>
          <a:prstGeom prst="ellipse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9812151" y="4280450"/>
            <a:ext cx="222936" cy="223017"/>
          </a:xfrm>
          <a:prstGeom prst="ellipse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8748926" y="4152762"/>
            <a:ext cx="183161" cy="183228"/>
          </a:xfrm>
          <a:prstGeom prst="ellipse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6880863" y="3688720"/>
            <a:ext cx="366322" cy="366454"/>
          </a:xfrm>
          <a:prstGeom prst="ellipse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10703119" y="3077053"/>
            <a:ext cx="366322" cy="366454"/>
          </a:xfrm>
          <a:prstGeom prst="ellipse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10735947" y="2657970"/>
            <a:ext cx="203174" cy="203247"/>
          </a:xfrm>
          <a:prstGeom prst="ellipse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1288070" y="5734584"/>
            <a:ext cx="221514" cy="221594"/>
          </a:xfrm>
          <a:prstGeom prst="ellipse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79922" y="4963767"/>
            <a:ext cx="1080288" cy="1080288"/>
            <a:chOff x="2179922" y="4963767"/>
            <a:chExt cx="1080288" cy="1080288"/>
          </a:xfrm>
        </p:grpSpPr>
        <p:sp>
          <p:nvSpPr>
            <p:cNvPr id="3" name="椭圆 2"/>
            <p:cNvSpPr/>
            <p:nvPr/>
          </p:nvSpPr>
          <p:spPr>
            <a:xfrm>
              <a:off x="2179922" y="4963767"/>
              <a:ext cx="1080288" cy="1080288"/>
            </a:xfrm>
            <a:prstGeom prst="ellipse">
              <a:avLst/>
            </a:pr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/>
                </a:gs>
              </a:gsLst>
              <a:lin ang="18900000" scaled="0"/>
              <a:tileRect/>
            </a:gradFill>
            <a:ln w="222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215404" y="5126663"/>
              <a:ext cx="985512" cy="8299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4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看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2994660" y="5542519"/>
            <a:ext cx="595964" cy="596179"/>
            <a:chOff x="2246286" y="4230035"/>
            <a:chExt cx="525513" cy="525513"/>
          </a:xfrm>
          <a:gradFill>
            <a:gsLst>
              <a:gs pos="100000">
                <a:srgbClr val="006382"/>
              </a:gs>
              <a:gs pos="0">
                <a:srgbClr val="4EE4D2"/>
              </a:gs>
            </a:gsLst>
            <a:lin ang="2700000" scaled="1"/>
          </a:gradFill>
        </p:grpSpPr>
        <p:sp>
          <p:nvSpPr>
            <p:cNvPr id="85" name="椭圆 84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288387" y="4271916"/>
              <a:ext cx="433392" cy="434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49656" y="3844719"/>
            <a:ext cx="1288656" cy="1288656"/>
            <a:chOff x="4003496" y="1585154"/>
            <a:chExt cx="1288656" cy="1288656"/>
          </a:xfrm>
        </p:grpSpPr>
        <p:sp>
          <p:nvSpPr>
            <p:cNvPr id="5" name="椭圆 4"/>
            <p:cNvSpPr/>
            <p:nvPr/>
          </p:nvSpPr>
          <p:spPr>
            <a:xfrm>
              <a:off x="4003496" y="1585154"/>
              <a:ext cx="1288656" cy="1288656"/>
            </a:xfrm>
            <a:prstGeom prst="ellipse">
              <a:avLst/>
            </a:pr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/>
                </a:gs>
              </a:gsLst>
              <a:lin ang="18900000" scaled="0"/>
              <a:tileRect/>
            </a:gradFill>
            <a:ln w="222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292421" y="1864554"/>
              <a:ext cx="751840" cy="9220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sz="5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记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518512" y="4726322"/>
            <a:ext cx="595965" cy="596178"/>
            <a:chOff x="2246285" y="4230035"/>
            <a:chExt cx="525514" cy="525513"/>
          </a:xfrm>
          <a:gradFill>
            <a:gsLst>
              <a:gs pos="100000">
                <a:srgbClr val="006382"/>
              </a:gs>
              <a:gs pos="0">
                <a:srgbClr val="4EE4D2"/>
              </a:gs>
            </a:gsLst>
            <a:lin ang="2700000" scaled="1"/>
          </a:gradFill>
        </p:grpSpPr>
        <p:sp>
          <p:nvSpPr>
            <p:cNvPr id="91" name="椭圆 90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246285" y="4303623"/>
              <a:ext cx="525513" cy="434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812023" y="4006341"/>
            <a:ext cx="616413" cy="596179"/>
            <a:chOff x="2228254" y="4230035"/>
            <a:chExt cx="543545" cy="525513"/>
          </a:xfrm>
          <a:gradFill>
            <a:gsLst>
              <a:gs pos="100000">
                <a:srgbClr val="006382"/>
              </a:gs>
              <a:gs pos="0">
                <a:srgbClr val="4EE4D2"/>
              </a:gs>
            </a:gsLst>
            <a:lin ang="2700000" scaled="1"/>
          </a:gradFill>
        </p:grpSpPr>
        <p:sp>
          <p:nvSpPr>
            <p:cNvPr id="88" name="椭圆 87"/>
            <p:cNvSpPr/>
            <p:nvPr/>
          </p:nvSpPr>
          <p:spPr>
            <a:xfrm>
              <a:off x="2246286" y="4230035"/>
              <a:ext cx="525513" cy="5255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228254" y="4283278"/>
              <a:ext cx="525513" cy="434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71811" y="2232983"/>
            <a:ext cx="1888858" cy="1888858"/>
            <a:chOff x="11999862" y="1540929"/>
            <a:chExt cx="1888858" cy="1888858"/>
          </a:xfrm>
        </p:grpSpPr>
        <p:sp>
          <p:nvSpPr>
            <p:cNvPr id="9" name="椭圆 8"/>
            <p:cNvSpPr/>
            <p:nvPr/>
          </p:nvSpPr>
          <p:spPr>
            <a:xfrm>
              <a:off x="11999862" y="1540929"/>
              <a:ext cx="1888858" cy="1888858"/>
            </a:xfrm>
            <a:prstGeom prst="ellipse">
              <a:avLst/>
            </a:pr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/>
                </a:gs>
              </a:gsLst>
              <a:lin ang="18900000" scaled="0"/>
              <a:tileRect/>
            </a:gradFill>
            <a:ln w="222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2428763" y="1946749"/>
              <a:ext cx="103105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练</a:t>
              </a:r>
              <a:endParaRPr lang="zh-CN" sz="6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90500" y="1198880"/>
            <a:ext cx="8522970" cy="706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6870" algn="just"/>
            <a:r>
              <a:rPr lang="zh-CN" altLang="zh-CN" sz="2800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effectLst/>
                <a:latin typeface="+mn-ea"/>
                <a:cs typeface="Times New Roman" panose="02020603050405020304" pitchFamily="18" charset="0"/>
              </a:rPr>
              <a:t>3.</a:t>
            </a:r>
            <a:r>
              <a:rPr lang="zh-CN" altLang="zh-CN" sz="4000" b="1" dirty="0">
                <a:effectLst/>
                <a:latin typeface="+mn-ea"/>
                <a:cs typeface="Times New Roman" panose="02020603050405020304" pitchFamily="18" charset="0"/>
              </a:rPr>
              <a:t>重视归纳总结能力的培养</a:t>
            </a:r>
            <a:endParaRPr lang="zh-CN" altLang="zh-CN" sz="4000" b="1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6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6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4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8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6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4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4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"/>
          <p:cNvSpPr txBox="1">
            <a:spLocks noChangeArrowheads="1"/>
          </p:cNvSpPr>
          <p:nvPr/>
        </p:nvSpPr>
        <p:spPr bwMode="auto">
          <a:xfrm>
            <a:off x="4006850" y="3069590"/>
            <a:ext cx="4471035" cy="1597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defRPr/>
            </a:pPr>
            <a:r>
              <a:rPr lang="zh-CN" altLang="en-US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</a:p>
        </p:txBody>
      </p:sp>
      <p:sp>
        <p:nvSpPr>
          <p:cNvPr id="84" name="Freeform 7"/>
          <p:cNvSpPr/>
          <p:nvPr/>
        </p:nvSpPr>
        <p:spPr bwMode="auto">
          <a:xfrm>
            <a:off x="10152066" y="4654197"/>
            <a:ext cx="2039749" cy="2359914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4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4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8" tIns="45719" rIns="91438" bIns="45719" numCol="1" anchor="t" anchorCtr="0" compatLnSpc="1"/>
          <a:lstStyle/>
          <a:p>
            <a:endParaRPr lang="zh-CN" altLang="en-US" sz="2100"/>
          </a:p>
        </p:txBody>
      </p:sp>
      <p:sp>
        <p:nvSpPr>
          <p:cNvPr id="89" name="Freeform 7"/>
          <p:cNvSpPr/>
          <p:nvPr/>
        </p:nvSpPr>
        <p:spPr bwMode="auto">
          <a:xfrm>
            <a:off x="46118" y="-98897"/>
            <a:ext cx="2039749" cy="2359914"/>
          </a:xfrm>
          <a:custGeom>
            <a:avLst/>
            <a:gdLst>
              <a:gd name="T0" fmla="*/ 0 w 1169"/>
              <a:gd name="T1" fmla="*/ 1014 h 1352"/>
              <a:gd name="T2" fmla="*/ 0 w 1169"/>
              <a:gd name="T3" fmla="*/ 338 h 1352"/>
              <a:gd name="T4" fmla="*/ 584 w 1169"/>
              <a:gd name="T5" fmla="*/ 0 h 1352"/>
              <a:gd name="T6" fmla="*/ 1169 w 1169"/>
              <a:gd name="T7" fmla="*/ 338 h 1352"/>
              <a:gd name="T8" fmla="*/ 1169 w 1169"/>
              <a:gd name="T9" fmla="*/ 1014 h 1352"/>
              <a:gd name="T10" fmla="*/ 584 w 1169"/>
              <a:gd name="T11" fmla="*/ 1352 h 1352"/>
              <a:gd name="T12" fmla="*/ 0 w 1169"/>
              <a:gd name="T13" fmla="*/ 1014 h 1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9" h="1352">
                <a:moveTo>
                  <a:pt x="0" y="1014"/>
                </a:moveTo>
                <a:lnTo>
                  <a:pt x="0" y="338"/>
                </a:lnTo>
                <a:lnTo>
                  <a:pt x="584" y="0"/>
                </a:lnTo>
                <a:lnTo>
                  <a:pt x="1169" y="338"/>
                </a:lnTo>
                <a:lnTo>
                  <a:pt x="1169" y="1014"/>
                </a:lnTo>
                <a:lnTo>
                  <a:pt x="584" y="1352"/>
                </a:lnTo>
                <a:lnTo>
                  <a:pt x="0" y="1014"/>
                </a:lnTo>
                <a:close/>
              </a:path>
            </a:pathLst>
          </a:cu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8" tIns="45719" rIns="91438" bIns="45719" numCol="1" anchor="t" anchorCtr="0" compatLnSpc="1"/>
          <a:lstStyle/>
          <a:p>
            <a:endParaRPr lang="zh-CN" altLang="en-US" sz="2100"/>
          </a:p>
        </p:txBody>
      </p:sp>
      <p:cxnSp>
        <p:nvCxnSpPr>
          <p:cNvPr id="94" name="直接连接符 93"/>
          <p:cNvCxnSpPr/>
          <p:nvPr/>
        </p:nvCxnSpPr>
        <p:spPr>
          <a:xfrm>
            <a:off x="2528679" y="171488"/>
            <a:ext cx="6906415" cy="0"/>
          </a:xfrm>
          <a:prstGeom prst="line">
            <a:avLst/>
          </a:prstGeom>
          <a:noFill/>
          <a:ln w="28575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90500" dir="54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</p:cxnSp>
      <p:sp>
        <p:nvSpPr>
          <p:cNvPr id="180" name="矩形 179"/>
          <p:cNvSpPr/>
          <p:nvPr/>
        </p:nvSpPr>
        <p:spPr>
          <a:xfrm>
            <a:off x="1358900" y="477520"/>
            <a:ext cx="8075930" cy="1597660"/>
          </a:xfrm>
          <a:prstGeom prst="rect">
            <a:avLst/>
          </a:prstGeom>
        </p:spPr>
        <p:txBody>
          <a:bodyPr wrap="square" lIns="121917" tIns="60958" rIns="121917" bIns="60958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zh-CN" sz="4800" b="1" dirty="0"/>
              <a:t>从中小学衔接视角</a:t>
            </a:r>
          </a:p>
          <a:p>
            <a:pPr algn="ctr"/>
            <a:r>
              <a:rPr lang="zh-CN" altLang="zh-CN" sz="4800" b="1" dirty="0"/>
              <a:t>看小学阶段数学能力的培养</a:t>
            </a:r>
            <a:endParaRPr lang="zh-CN" altLang="en-US" sz="4800" b="1" spc="50" dirty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3213837" y="261442"/>
            <a:ext cx="5761152" cy="609672"/>
            <a:chOff x="4143851" y="532568"/>
            <a:chExt cx="4142700" cy="584449"/>
          </a:xfrm>
        </p:grpSpPr>
        <p:sp>
          <p:nvSpPr>
            <p:cNvPr id="49" name="圆角矩形 48"/>
            <p:cNvSpPr/>
            <p:nvPr/>
          </p:nvSpPr>
          <p:spPr>
            <a:xfrm>
              <a:off x="4143851" y="532568"/>
              <a:ext cx="4142700" cy="58444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41300" dist="1778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177197" y="548816"/>
              <a:ext cx="4088103" cy="5519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516805" y="390904"/>
            <a:ext cx="521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800" b="1" dirty="0"/>
              <a:t>从中小学衔接视角看小学阶段数学能力的培养</a:t>
            </a:r>
            <a:endParaRPr lang="zh-CN" altLang="en-US" sz="1800" b="1" spc="50" dirty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1738722" y="1604535"/>
            <a:ext cx="8712968" cy="2537357"/>
          </a:xfrm>
          <a:prstGeom prst="downArrow">
            <a:avLst>
              <a:gd name="adj1" fmla="val 50000"/>
              <a:gd name="adj2" fmla="val 57696"/>
            </a:avLst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800" b="1" kern="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44" y="1110276"/>
            <a:ext cx="1893883" cy="1893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972165" y="2773750"/>
            <a:ext cx="626131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中小学数学存在的差异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98" y="3689603"/>
            <a:ext cx="2409749" cy="2409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组合 156"/>
          <p:cNvGrpSpPr/>
          <p:nvPr/>
        </p:nvGrpSpPr>
        <p:grpSpPr>
          <a:xfrm>
            <a:off x="3213837" y="261442"/>
            <a:ext cx="5761152" cy="609672"/>
            <a:chOff x="4143851" y="532568"/>
            <a:chExt cx="4142700" cy="584449"/>
          </a:xfrm>
        </p:grpSpPr>
        <p:sp>
          <p:nvSpPr>
            <p:cNvPr id="158" name="圆角矩形 157"/>
            <p:cNvSpPr/>
            <p:nvPr/>
          </p:nvSpPr>
          <p:spPr>
            <a:xfrm>
              <a:off x="4143851" y="532568"/>
              <a:ext cx="4142700" cy="58444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41300" dist="1778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圆角矩形 158"/>
            <p:cNvSpPr/>
            <p:nvPr/>
          </p:nvSpPr>
          <p:spPr>
            <a:xfrm>
              <a:off x="4177197" y="548816"/>
              <a:ext cx="4088103" cy="5519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3484806" y="263287"/>
            <a:ext cx="521921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中小学数学存在的差异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形状 165"/>
          <p:cNvSpPr/>
          <p:nvPr/>
        </p:nvSpPr>
        <p:spPr>
          <a:xfrm>
            <a:off x="7285105" y="3468475"/>
            <a:ext cx="1076157" cy="1076547"/>
          </a:xfrm>
          <a:prstGeom prst="gear9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sp>
      <p:sp>
        <p:nvSpPr>
          <p:cNvPr id="168" name="圆角矩形 167"/>
          <p:cNvSpPr/>
          <p:nvPr/>
        </p:nvSpPr>
        <p:spPr>
          <a:xfrm>
            <a:off x="1390015" y="1809115"/>
            <a:ext cx="4264660" cy="672465"/>
          </a:xfrm>
          <a:prstGeom prst="roundRect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19050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lIns="121917" tIns="60958" rIns="121917" bIns="6095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 dirty="0"/>
              <a:t>第一，内容上的差异</a:t>
            </a:r>
            <a:endParaRPr lang="zh-CN" altLang="zh-CN" sz="3200" b="1" kern="0" spc="67" dirty="0">
              <a:ln w="11430">
                <a:noFill/>
              </a:ln>
              <a:latin typeface="微软雅黑" panose="020B0503020204020204" pitchFamily="34" charset="-122"/>
            </a:endParaRPr>
          </a:p>
        </p:txBody>
      </p:sp>
      <p:sp>
        <p:nvSpPr>
          <p:cNvPr id="169" name="形状 168"/>
          <p:cNvSpPr/>
          <p:nvPr/>
        </p:nvSpPr>
        <p:spPr>
          <a:xfrm>
            <a:off x="7653375" y="4834778"/>
            <a:ext cx="1456617" cy="1457144"/>
          </a:xfrm>
          <a:prstGeom prst="gear9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170" name="形状 169"/>
          <p:cNvSpPr/>
          <p:nvPr/>
        </p:nvSpPr>
        <p:spPr>
          <a:xfrm>
            <a:off x="6907452" y="1879117"/>
            <a:ext cx="1272862" cy="1273323"/>
          </a:xfrm>
          <a:prstGeom prst="gear9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171" name="形状 170"/>
          <p:cNvSpPr/>
          <p:nvPr/>
        </p:nvSpPr>
        <p:spPr>
          <a:xfrm>
            <a:off x="9335566" y="3526603"/>
            <a:ext cx="1060767" cy="1061151"/>
          </a:xfrm>
          <a:prstGeom prst="gear9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175" name="矩形 174"/>
          <p:cNvSpPr/>
          <p:nvPr/>
        </p:nvSpPr>
        <p:spPr>
          <a:xfrm>
            <a:off x="1422400" y="2826385"/>
            <a:ext cx="4645025" cy="299783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lvl="0">
              <a:lnSpc>
                <a:spcPct val="130000"/>
              </a:lnSpc>
              <a:spcBef>
                <a:spcPct val="0"/>
              </a:spcBef>
            </a:pPr>
            <a:r>
              <a:rPr lang="en-US" altLang="zh-CN" dirty="0"/>
              <a:t>        </a:t>
            </a:r>
            <a:r>
              <a:rPr lang="zh-CN" altLang="zh-CN" dirty="0"/>
              <a:t>小学：以基本概念和基本计算为主，内容通俗具体。</a:t>
            </a:r>
          </a:p>
          <a:p>
            <a:pPr lvl="0">
              <a:lnSpc>
                <a:spcPct val="130000"/>
              </a:lnSpc>
              <a:spcBef>
                <a:spcPct val="0"/>
              </a:spcBef>
            </a:pPr>
            <a:r>
              <a:rPr lang="en-US" altLang="zh-CN" dirty="0"/>
              <a:t>        </a:t>
            </a:r>
            <a:r>
              <a:rPr lang="zh-CN" altLang="zh-CN" dirty="0"/>
              <a:t>初中：则较为抽象，更多地研究用字母表示数、方程及图形的变化，不仅注重计算，而且还注重简单的证明。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bldLvl="0" animBg="1"/>
      <p:bldP spid="1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组合 109"/>
          <p:cNvGrpSpPr/>
          <p:nvPr/>
        </p:nvGrpSpPr>
        <p:grpSpPr>
          <a:xfrm>
            <a:off x="3213837" y="261442"/>
            <a:ext cx="5761152" cy="609672"/>
            <a:chOff x="4143851" y="532568"/>
            <a:chExt cx="4142700" cy="584449"/>
          </a:xfrm>
        </p:grpSpPr>
        <p:sp>
          <p:nvSpPr>
            <p:cNvPr id="111" name="圆角矩形 110"/>
            <p:cNvSpPr/>
            <p:nvPr/>
          </p:nvSpPr>
          <p:spPr>
            <a:xfrm>
              <a:off x="4143851" y="532568"/>
              <a:ext cx="4142700" cy="58444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41300" dist="1778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圆角矩形 111"/>
            <p:cNvSpPr/>
            <p:nvPr/>
          </p:nvSpPr>
          <p:spPr>
            <a:xfrm>
              <a:off x="4177197" y="548816"/>
              <a:ext cx="4088103" cy="5519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3484806" y="263287"/>
            <a:ext cx="521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中小学数学存在差异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Freeform 239"/>
          <p:cNvSpPr>
            <a:spLocks noEditPoints="1" noChangeArrowheads="1"/>
          </p:cNvSpPr>
          <p:nvPr/>
        </p:nvSpPr>
        <p:spPr bwMode="auto">
          <a:xfrm>
            <a:off x="3068147" y="3119450"/>
            <a:ext cx="1729425" cy="1730050"/>
          </a:xfrm>
          <a:custGeom>
            <a:avLst/>
            <a:gdLst>
              <a:gd name="T0" fmla="*/ 2147483646 w 2116"/>
              <a:gd name="T1" fmla="*/ 1262169863 h 2116"/>
              <a:gd name="T2" fmla="*/ 2147483646 w 2116"/>
              <a:gd name="T3" fmla="*/ 1059407178 h 2116"/>
              <a:gd name="T4" fmla="*/ 2147483646 w 2116"/>
              <a:gd name="T5" fmla="*/ 782257393 h 2116"/>
              <a:gd name="T6" fmla="*/ 2147483646 w 2116"/>
              <a:gd name="T7" fmla="*/ 683875654 h 2116"/>
              <a:gd name="T8" fmla="*/ 2147483646 w 2116"/>
              <a:gd name="T9" fmla="*/ 365933012 h 2116"/>
              <a:gd name="T10" fmla="*/ 1857261195 w 2116"/>
              <a:gd name="T11" fmla="*/ 385130037 h 2116"/>
              <a:gd name="T12" fmla="*/ 1756479555 w 2116"/>
              <a:gd name="T13" fmla="*/ 95982932 h 2116"/>
              <a:gd name="T14" fmla="*/ 1480530267 w 2116"/>
              <a:gd name="T15" fmla="*/ 229158320 h 2116"/>
              <a:gd name="T16" fmla="*/ 1262169863 w 2116"/>
              <a:gd name="T17" fmla="*/ 0 h 2116"/>
              <a:gd name="T18" fmla="*/ 1060606582 w 2116"/>
              <a:gd name="T19" fmla="*/ 229158320 h 2116"/>
              <a:gd name="T20" fmla="*/ 783456796 w 2116"/>
              <a:gd name="T21" fmla="*/ 93583030 h 2116"/>
              <a:gd name="T22" fmla="*/ 683875654 w 2116"/>
              <a:gd name="T23" fmla="*/ 385130037 h 2116"/>
              <a:gd name="T24" fmla="*/ 365933012 w 2116"/>
              <a:gd name="T25" fmla="*/ 376730928 h 2116"/>
              <a:gd name="T26" fmla="*/ 386329440 w 2116"/>
              <a:gd name="T27" fmla="*/ 681475752 h 2116"/>
              <a:gd name="T28" fmla="*/ 97182336 w 2116"/>
              <a:gd name="T29" fmla="*/ 782257393 h 2116"/>
              <a:gd name="T30" fmla="*/ 230357723 w 2116"/>
              <a:gd name="T31" fmla="*/ 1058206680 h 2116"/>
              <a:gd name="T32" fmla="*/ 0 w 2116"/>
              <a:gd name="T33" fmla="*/ 1276567084 h 2116"/>
              <a:gd name="T34" fmla="*/ 229158320 w 2116"/>
              <a:gd name="T35" fmla="*/ 1479329769 h 2116"/>
              <a:gd name="T36" fmla="*/ 93583030 w 2116"/>
              <a:gd name="T37" fmla="*/ 1755280151 h 2116"/>
              <a:gd name="T38" fmla="*/ 385130037 w 2116"/>
              <a:gd name="T39" fmla="*/ 1854861293 h 2116"/>
              <a:gd name="T40" fmla="*/ 376730928 w 2116"/>
              <a:gd name="T41" fmla="*/ 2147483646 h 2116"/>
              <a:gd name="T42" fmla="*/ 682675155 w 2116"/>
              <a:gd name="T43" fmla="*/ 2147483646 h 2116"/>
              <a:gd name="T44" fmla="*/ 783456796 w 2116"/>
              <a:gd name="T45" fmla="*/ 2147483646 h 2116"/>
              <a:gd name="T46" fmla="*/ 1058206680 w 2116"/>
              <a:gd name="T47" fmla="*/ 2147483646 h 2116"/>
              <a:gd name="T48" fmla="*/ 1276567084 w 2116"/>
              <a:gd name="T49" fmla="*/ 2147483646 h 2116"/>
              <a:gd name="T50" fmla="*/ 1479329769 w 2116"/>
              <a:gd name="T51" fmla="*/ 2147483646 h 2116"/>
              <a:gd name="T52" fmla="*/ 1756479555 w 2116"/>
              <a:gd name="T53" fmla="*/ 2147483646 h 2116"/>
              <a:gd name="T54" fmla="*/ 1854861293 w 2116"/>
              <a:gd name="T55" fmla="*/ 2147483646 h 2116"/>
              <a:gd name="T56" fmla="*/ 2147483646 w 2116"/>
              <a:gd name="T57" fmla="*/ 2147483646 h 2116"/>
              <a:gd name="T58" fmla="*/ 2147483646 w 2116"/>
              <a:gd name="T59" fmla="*/ 1856061792 h 2116"/>
              <a:gd name="T60" fmla="*/ 2147483646 w 2116"/>
              <a:gd name="T61" fmla="*/ 1755280151 h 2116"/>
              <a:gd name="T62" fmla="*/ 2147483646 w 2116"/>
              <a:gd name="T63" fmla="*/ 1480530267 h 2116"/>
              <a:gd name="T64" fmla="*/ 1629302279 w 2116"/>
              <a:gd name="T65" fmla="*/ 2002434997 h 2116"/>
              <a:gd name="T66" fmla="*/ 910634072 w 2116"/>
              <a:gd name="T67" fmla="*/ 536301950 h 2116"/>
              <a:gd name="T68" fmla="*/ 1629302279 w 2116"/>
              <a:gd name="T69" fmla="*/ 2002434997 h 211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116"/>
              <a:gd name="T106" fmla="*/ 0 h 2116"/>
              <a:gd name="T107" fmla="*/ 2116 w 2116"/>
              <a:gd name="T108" fmla="*/ 2116 h 211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5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Freeform 240"/>
          <p:cNvSpPr>
            <a:spLocks noEditPoints="1" noChangeArrowheads="1"/>
          </p:cNvSpPr>
          <p:nvPr/>
        </p:nvSpPr>
        <p:spPr bwMode="auto">
          <a:xfrm>
            <a:off x="1296729" y="2185781"/>
            <a:ext cx="1503178" cy="1503723"/>
          </a:xfrm>
          <a:custGeom>
            <a:avLst/>
            <a:gdLst>
              <a:gd name="T0" fmla="*/ 2147483646 w 1840"/>
              <a:gd name="T1" fmla="*/ 1155559799 h 1840"/>
              <a:gd name="T2" fmla="*/ 2016235029 w 1840"/>
              <a:gd name="T3" fmla="*/ 968560309 h 1840"/>
              <a:gd name="T4" fmla="*/ 2146895336 w 1840"/>
              <a:gd name="T5" fmla="*/ 736010363 h 1840"/>
              <a:gd name="T6" fmla="*/ 1891569068 w 1840"/>
              <a:gd name="T7" fmla="*/ 624529772 h 1840"/>
              <a:gd name="T8" fmla="*/ 1920338641 w 1840"/>
              <a:gd name="T9" fmla="*/ 360812515 h 1840"/>
              <a:gd name="T10" fmla="*/ 1653025871 w 1840"/>
              <a:gd name="T11" fmla="*/ 363210253 h 1840"/>
              <a:gd name="T12" fmla="*/ 1579903616 w 1840"/>
              <a:gd name="T13" fmla="*/ 107883984 h 1840"/>
              <a:gd name="T14" fmla="*/ 1322180704 w 1840"/>
              <a:gd name="T15" fmla="*/ 207376980 h 1840"/>
              <a:gd name="T16" fmla="*/ 1155559799 w 1840"/>
              <a:gd name="T17" fmla="*/ 0 h 1840"/>
              <a:gd name="T18" fmla="*/ 968560309 w 1840"/>
              <a:gd name="T19" fmla="*/ 190595002 h 1840"/>
              <a:gd name="T20" fmla="*/ 734811494 w 1840"/>
              <a:gd name="T21" fmla="*/ 58736921 h 1840"/>
              <a:gd name="T22" fmla="*/ 624529772 w 1840"/>
              <a:gd name="T23" fmla="*/ 314063190 h 1840"/>
              <a:gd name="T24" fmla="*/ 360812515 w 1840"/>
              <a:gd name="T25" fmla="*/ 286492485 h 1840"/>
              <a:gd name="T26" fmla="*/ 363210253 w 1840"/>
              <a:gd name="T27" fmla="*/ 552606386 h 1840"/>
              <a:gd name="T28" fmla="*/ 106685115 w 1840"/>
              <a:gd name="T29" fmla="*/ 625728641 h 1840"/>
              <a:gd name="T30" fmla="*/ 207376980 w 1840"/>
              <a:gd name="T31" fmla="*/ 883451553 h 1840"/>
              <a:gd name="T32" fmla="*/ 0 w 1840"/>
              <a:gd name="T33" fmla="*/ 1051271327 h 1840"/>
              <a:gd name="T34" fmla="*/ 190595002 w 1840"/>
              <a:gd name="T35" fmla="*/ 1237071948 h 1840"/>
              <a:gd name="T36" fmla="*/ 58736921 w 1840"/>
              <a:gd name="T37" fmla="*/ 1470820763 h 1840"/>
              <a:gd name="T38" fmla="*/ 314063190 w 1840"/>
              <a:gd name="T39" fmla="*/ 1582301354 h 1840"/>
              <a:gd name="T40" fmla="*/ 286492485 w 1840"/>
              <a:gd name="T41" fmla="*/ 1846018612 h 1840"/>
              <a:gd name="T42" fmla="*/ 552606386 w 1840"/>
              <a:gd name="T43" fmla="*/ 1843620874 h 1840"/>
              <a:gd name="T44" fmla="*/ 625728641 w 1840"/>
              <a:gd name="T45" fmla="*/ 2098947142 h 1840"/>
              <a:gd name="T46" fmla="*/ 883451553 w 1840"/>
              <a:gd name="T47" fmla="*/ 1999453052 h 1840"/>
              <a:gd name="T48" fmla="*/ 1050072458 w 1840"/>
              <a:gd name="T49" fmla="*/ 2147483646 h 1840"/>
              <a:gd name="T50" fmla="*/ 1237071948 w 1840"/>
              <a:gd name="T51" fmla="*/ 2016235029 h 1840"/>
              <a:gd name="T52" fmla="*/ 1470820763 w 1840"/>
              <a:gd name="T53" fmla="*/ 2146895336 h 1840"/>
              <a:gd name="T54" fmla="*/ 1581102485 w 1840"/>
              <a:gd name="T55" fmla="*/ 1892767937 h 1840"/>
              <a:gd name="T56" fmla="*/ 1846018612 w 1840"/>
              <a:gd name="T57" fmla="*/ 1920338641 h 1840"/>
              <a:gd name="T58" fmla="*/ 1843620874 w 1840"/>
              <a:gd name="T59" fmla="*/ 1654223646 h 1840"/>
              <a:gd name="T60" fmla="*/ 2098947142 w 1840"/>
              <a:gd name="T61" fmla="*/ 1579903616 h 1840"/>
              <a:gd name="T62" fmla="*/ 1999453052 w 1840"/>
              <a:gd name="T63" fmla="*/ 1323379573 h 1840"/>
              <a:gd name="T64" fmla="*/ 1295808869 w 1840"/>
              <a:gd name="T65" fmla="*/ 1786082822 h 1840"/>
              <a:gd name="T66" fmla="*/ 909823388 w 1840"/>
              <a:gd name="T67" fmla="*/ 420748305 h 1840"/>
              <a:gd name="T68" fmla="*/ 1295808869 w 1840"/>
              <a:gd name="T69" fmla="*/ 1786082822 h 18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40"/>
              <a:gd name="T106" fmla="*/ 0 h 1840"/>
              <a:gd name="T107" fmla="*/ 1840 w 1840"/>
              <a:gd name="T108" fmla="*/ 1840 h 18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 w="317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Freeform 241"/>
          <p:cNvSpPr>
            <a:spLocks noEditPoints="1" noChangeArrowheads="1"/>
          </p:cNvSpPr>
          <p:nvPr/>
        </p:nvSpPr>
        <p:spPr bwMode="auto">
          <a:xfrm>
            <a:off x="2920274" y="1518833"/>
            <a:ext cx="1509463" cy="1511651"/>
          </a:xfrm>
          <a:custGeom>
            <a:avLst/>
            <a:gdLst>
              <a:gd name="T0" fmla="*/ 1597797940 w 1335"/>
              <a:gd name="T1" fmla="*/ 838420400 h 1335"/>
              <a:gd name="T2" fmla="*/ 1460159764 w 1335"/>
              <a:gd name="T3" fmla="*/ 702881009 h 1335"/>
              <a:gd name="T4" fmla="*/ 1555908393 w 1335"/>
              <a:gd name="T5" fmla="*/ 533758497 h 1335"/>
              <a:gd name="T6" fmla="*/ 1370396449 w 1335"/>
              <a:gd name="T7" fmla="*/ 453394036 h 1335"/>
              <a:gd name="T8" fmla="*/ 1390742800 w 1335"/>
              <a:gd name="T9" fmla="*/ 261481570 h 1335"/>
              <a:gd name="T10" fmla="*/ 1198048697 w 1335"/>
              <a:gd name="T11" fmla="*/ 262680811 h 1335"/>
              <a:gd name="T12" fmla="*/ 1144190708 w 1335"/>
              <a:gd name="T13" fmla="*/ 77964884 h 1335"/>
              <a:gd name="T14" fmla="*/ 958678764 w 1335"/>
              <a:gd name="T15" fmla="*/ 149932470 h 1335"/>
              <a:gd name="T16" fmla="*/ 836599562 w 1335"/>
              <a:gd name="T17" fmla="*/ 0 h 1335"/>
              <a:gd name="T18" fmla="*/ 701355074 w 1335"/>
              <a:gd name="T19" fmla="*/ 137937872 h 1335"/>
              <a:gd name="T20" fmla="*/ 532598949 w 1335"/>
              <a:gd name="T21" fmla="*/ 41981092 h 1335"/>
              <a:gd name="T22" fmla="*/ 452410388 w 1335"/>
              <a:gd name="T23" fmla="*/ 227896259 h 1335"/>
              <a:gd name="T24" fmla="*/ 260914222 w 1335"/>
              <a:gd name="T25" fmla="*/ 207505881 h 1335"/>
              <a:gd name="T26" fmla="*/ 263307911 w 1335"/>
              <a:gd name="T27" fmla="*/ 400618683 h 1335"/>
              <a:gd name="T28" fmla="*/ 77794873 w 1335"/>
              <a:gd name="T29" fmla="*/ 454594372 h 1335"/>
              <a:gd name="T30" fmla="*/ 149606618 w 1335"/>
              <a:gd name="T31" fmla="*/ 641708780 h 1335"/>
              <a:gd name="T32" fmla="*/ 0 w 1335"/>
              <a:gd name="T33" fmla="*/ 762853997 h 1335"/>
              <a:gd name="T34" fmla="*/ 137638176 w 1335"/>
              <a:gd name="T35" fmla="*/ 898393388 h 1335"/>
              <a:gd name="T36" fmla="*/ 41889547 w 1335"/>
              <a:gd name="T37" fmla="*/ 1067515899 h 1335"/>
              <a:gd name="T38" fmla="*/ 227401491 w 1335"/>
              <a:gd name="T39" fmla="*/ 1147880360 h 1335"/>
              <a:gd name="T40" fmla="*/ 207055140 w 1335"/>
              <a:gd name="T41" fmla="*/ 1339792827 h 1335"/>
              <a:gd name="T42" fmla="*/ 399749243 w 1335"/>
              <a:gd name="T43" fmla="*/ 1338593586 h 1335"/>
              <a:gd name="T44" fmla="*/ 453607232 w 1335"/>
              <a:gd name="T45" fmla="*/ 1523309513 h 1335"/>
              <a:gd name="T46" fmla="*/ 640316020 w 1335"/>
              <a:gd name="T47" fmla="*/ 1451341927 h 1335"/>
              <a:gd name="T48" fmla="*/ 761198378 w 1335"/>
              <a:gd name="T49" fmla="*/ 1601274397 h 1335"/>
              <a:gd name="T50" fmla="*/ 896442866 w 1335"/>
              <a:gd name="T51" fmla="*/ 1463336525 h 1335"/>
              <a:gd name="T52" fmla="*/ 1065198991 w 1335"/>
              <a:gd name="T53" fmla="*/ 1558094065 h 1335"/>
              <a:gd name="T54" fmla="*/ 1145387552 w 1335"/>
              <a:gd name="T55" fmla="*/ 1373378138 h 1335"/>
              <a:gd name="T56" fmla="*/ 1336883718 w 1335"/>
              <a:gd name="T57" fmla="*/ 1393768516 h 1335"/>
              <a:gd name="T58" fmla="*/ 1335686873 w 1335"/>
              <a:gd name="T59" fmla="*/ 1200655714 h 1335"/>
              <a:gd name="T60" fmla="*/ 1521199912 w 1335"/>
              <a:gd name="T61" fmla="*/ 1146680024 h 1335"/>
              <a:gd name="T62" fmla="*/ 1448191322 w 1335"/>
              <a:gd name="T63" fmla="*/ 960764857 h 1335"/>
              <a:gd name="T64" fmla="*/ 928757659 w 1335"/>
              <a:gd name="T65" fmla="*/ 1259429461 h 1335"/>
              <a:gd name="T66" fmla="*/ 670237125 w 1335"/>
              <a:gd name="T67" fmla="*/ 343044177 h 1335"/>
              <a:gd name="T68" fmla="*/ 928757659 w 1335"/>
              <a:gd name="T69" fmla="*/ 1259429461 h 13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335"/>
              <a:gd name="T106" fmla="*/ 0 h 1335"/>
              <a:gd name="T107" fmla="*/ 1335 w 1335"/>
              <a:gd name="T108" fmla="*/ 1335 h 13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sp>
        <p:nvSpPr>
          <p:cNvPr id="45" name="Freeform 242"/>
          <p:cNvSpPr>
            <a:spLocks noEditPoints="1" noChangeArrowheads="1"/>
          </p:cNvSpPr>
          <p:nvPr/>
        </p:nvSpPr>
        <p:spPr bwMode="auto">
          <a:xfrm>
            <a:off x="2621164" y="5047511"/>
            <a:ext cx="1185345" cy="1184260"/>
          </a:xfrm>
          <a:custGeom>
            <a:avLst/>
            <a:gdLst>
              <a:gd name="T0" fmla="*/ 1214977973 w 1135"/>
              <a:gd name="T1" fmla="*/ 651949556 h 1134"/>
              <a:gd name="T2" fmla="*/ 1361302936 w 1135"/>
              <a:gd name="T3" fmla="*/ 565661760 h 1134"/>
              <a:gd name="T4" fmla="*/ 1327719709 w 1135"/>
              <a:gd name="T5" fmla="*/ 439825711 h 1134"/>
              <a:gd name="T6" fmla="*/ 1157407352 w 1135"/>
              <a:gd name="T7" fmla="*/ 438628075 h 1134"/>
              <a:gd name="T8" fmla="*/ 1038668493 w 1135"/>
              <a:gd name="T9" fmla="*/ 284029063 h 1134"/>
              <a:gd name="T10" fmla="*/ 1080646159 w 1135"/>
              <a:gd name="T11" fmla="*/ 118644761 h 1134"/>
              <a:gd name="T12" fmla="*/ 969103628 w 1135"/>
              <a:gd name="T13" fmla="*/ 53929735 h 1134"/>
              <a:gd name="T14" fmla="*/ 846766058 w 1135"/>
              <a:gd name="T15" fmla="*/ 172574496 h 1134"/>
              <a:gd name="T16" fmla="*/ 652466308 w 1135"/>
              <a:gd name="T17" fmla="*/ 147407724 h 1134"/>
              <a:gd name="T18" fmla="*/ 566110376 w 1135"/>
              <a:gd name="T19" fmla="*/ 0 h 1134"/>
              <a:gd name="T20" fmla="*/ 440174095 w 1135"/>
              <a:gd name="T21" fmla="*/ 33555696 h 1134"/>
              <a:gd name="T22" fmla="*/ 437775684 w 1135"/>
              <a:gd name="T23" fmla="*/ 203733826 h 1134"/>
              <a:gd name="T24" fmla="*/ 284254394 w 1135"/>
              <a:gd name="T25" fmla="*/ 322379681 h 1134"/>
              <a:gd name="T26" fmla="*/ 118738858 w 1135"/>
              <a:gd name="T27" fmla="*/ 280433966 h 1134"/>
              <a:gd name="T28" fmla="*/ 53971910 w 1135"/>
              <a:gd name="T29" fmla="*/ 391888534 h 1134"/>
              <a:gd name="T30" fmla="*/ 172711863 w 1135"/>
              <a:gd name="T31" fmla="*/ 514129486 h 1134"/>
              <a:gd name="T32" fmla="*/ 147524169 w 1135"/>
              <a:gd name="T33" fmla="*/ 707076927 h 1134"/>
              <a:gd name="T34" fmla="*/ 0 w 1135"/>
              <a:gd name="T35" fmla="*/ 794563452 h 1134"/>
              <a:gd name="T36" fmla="*/ 33583227 w 1135"/>
              <a:gd name="T37" fmla="*/ 919200771 h 1134"/>
              <a:gd name="T38" fmla="*/ 205094790 w 1135"/>
              <a:gd name="T39" fmla="*/ 921597137 h 1134"/>
              <a:gd name="T40" fmla="*/ 322634442 w 1135"/>
              <a:gd name="T41" fmla="*/ 1076195055 h 1134"/>
              <a:gd name="T42" fmla="*/ 280656777 w 1135"/>
              <a:gd name="T43" fmla="*/ 1241579357 h 1134"/>
              <a:gd name="T44" fmla="*/ 393398513 w 1135"/>
              <a:gd name="T45" fmla="*/ 1306295477 h 1134"/>
              <a:gd name="T46" fmla="*/ 514536877 w 1135"/>
              <a:gd name="T47" fmla="*/ 1187649622 h 1134"/>
              <a:gd name="T48" fmla="*/ 708836628 w 1135"/>
              <a:gd name="T49" fmla="*/ 1212817488 h 1134"/>
              <a:gd name="T50" fmla="*/ 796391765 w 1135"/>
              <a:gd name="T51" fmla="*/ 1359026482 h 1134"/>
              <a:gd name="T52" fmla="*/ 921128841 w 1135"/>
              <a:gd name="T53" fmla="*/ 1325470786 h 1134"/>
              <a:gd name="T54" fmla="*/ 923527251 w 1135"/>
              <a:gd name="T55" fmla="*/ 1155292656 h 1134"/>
              <a:gd name="T56" fmla="*/ 1078247748 w 1135"/>
              <a:gd name="T57" fmla="*/ 1036646801 h 1134"/>
              <a:gd name="T58" fmla="*/ 1242564078 w 1135"/>
              <a:gd name="T59" fmla="*/ 1078592516 h 1134"/>
              <a:gd name="T60" fmla="*/ 1307331026 w 1135"/>
              <a:gd name="T61" fmla="*/ 967137948 h 1134"/>
              <a:gd name="T62" fmla="*/ 1189790278 w 1135"/>
              <a:gd name="T63" fmla="*/ 844896996 h 1134"/>
              <a:gd name="T64" fmla="*/ 1214977973 w 1135"/>
              <a:gd name="T65" fmla="*/ 651949556 h 1134"/>
              <a:gd name="T66" fmla="*/ 711236134 w 1135"/>
              <a:gd name="T67" fmla="*/ 1053425744 h 1134"/>
              <a:gd name="T68" fmla="*/ 307042582 w 1135"/>
              <a:gd name="T69" fmla="*/ 710673118 h 1134"/>
              <a:gd name="T70" fmla="*/ 651266007 w 1135"/>
              <a:gd name="T71" fmla="*/ 306799469 h 1134"/>
              <a:gd name="T72" fmla="*/ 1054260354 w 1135"/>
              <a:gd name="T73" fmla="*/ 649552095 h 1134"/>
              <a:gd name="T74" fmla="*/ 711236134 w 1135"/>
              <a:gd name="T75" fmla="*/ 1053425744 h 11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5"/>
              <a:gd name="T115" fmla="*/ 0 h 1134"/>
              <a:gd name="T116" fmla="*/ 1135 w 1135"/>
              <a:gd name="T117" fmla="*/ 1134 h 113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4400" b="1" kern="0">
              <a:solidFill>
                <a:srgbClr val="FF0000"/>
              </a:solidFill>
            </a:endParaRPr>
          </a:p>
        </p:txBody>
      </p:sp>
      <p:grpSp>
        <p:nvGrpSpPr>
          <p:cNvPr id="46" name="组合 10"/>
          <p:cNvGrpSpPr/>
          <p:nvPr/>
        </p:nvGrpSpPr>
        <p:grpSpPr bwMode="auto">
          <a:xfrm>
            <a:off x="1447627" y="4224893"/>
            <a:ext cx="1320997" cy="2633126"/>
            <a:chOff x="0" y="0"/>
            <a:chExt cx="960900" cy="1913939"/>
          </a:xfrm>
          <a:solidFill>
            <a:schemeClr val="accent1"/>
          </a:solidFill>
        </p:grpSpPr>
        <p:sp>
          <p:nvSpPr>
            <p:cNvPr id="47" name="Freeform 254"/>
            <p:cNvSpPr>
              <a:spLocks noChangeArrowheads="1"/>
            </p:cNvSpPr>
            <p:nvPr/>
          </p:nvSpPr>
          <p:spPr bwMode="auto">
            <a:xfrm>
              <a:off x="99379" y="0"/>
              <a:ext cx="478886" cy="229617"/>
            </a:xfrm>
            <a:custGeom>
              <a:avLst/>
              <a:gdLst>
                <a:gd name="T0" fmla="*/ 340912396 w 651"/>
                <a:gd name="T1" fmla="*/ 146920401 h 313"/>
                <a:gd name="T2" fmla="*/ 318726219 w 651"/>
                <a:gd name="T3" fmla="*/ 146920401 h 313"/>
                <a:gd name="T4" fmla="*/ 164503594 w 651"/>
                <a:gd name="T5" fmla="*/ 0 h 313"/>
                <a:gd name="T6" fmla="*/ 10281704 w 651"/>
                <a:gd name="T7" fmla="*/ 145844209 h 313"/>
                <a:gd name="T8" fmla="*/ 0 w 651"/>
                <a:gd name="T9" fmla="*/ 157145326 h 313"/>
                <a:gd name="T10" fmla="*/ 11363796 w 651"/>
                <a:gd name="T11" fmla="*/ 168447178 h 313"/>
                <a:gd name="T12" fmla="*/ 340912396 w 651"/>
                <a:gd name="T13" fmla="*/ 168447178 h 313"/>
                <a:gd name="T14" fmla="*/ 352276192 w 651"/>
                <a:gd name="T15" fmla="*/ 157683789 h 313"/>
                <a:gd name="T16" fmla="*/ 340912396 w 651"/>
                <a:gd name="T17" fmla="*/ 146920401 h 3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1"/>
                <a:gd name="T28" fmla="*/ 0 h 313"/>
                <a:gd name="T29" fmla="*/ 651 w 651"/>
                <a:gd name="T30" fmla="*/ 313 h 3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1" h="313">
                  <a:moveTo>
                    <a:pt x="630" y="273"/>
                  </a:moveTo>
                  <a:cubicBezTo>
                    <a:pt x="589" y="273"/>
                    <a:pt x="589" y="273"/>
                    <a:pt x="589" y="273"/>
                  </a:cubicBezTo>
                  <a:cubicBezTo>
                    <a:pt x="578" y="113"/>
                    <a:pt x="454" y="0"/>
                    <a:pt x="304" y="0"/>
                  </a:cubicBezTo>
                  <a:cubicBezTo>
                    <a:pt x="153" y="0"/>
                    <a:pt x="30" y="116"/>
                    <a:pt x="19" y="271"/>
                  </a:cubicBezTo>
                  <a:cubicBezTo>
                    <a:pt x="9" y="272"/>
                    <a:pt x="0" y="281"/>
                    <a:pt x="0" y="292"/>
                  </a:cubicBezTo>
                  <a:cubicBezTo>
                    <a:pt x="0" y="303"/>
                    <a:pt x="10" y="313"/>
                    <a:pt x="21" y="313"/>
                  </a:cubicBezTo>
                  <a:cubicBezTo>
                    <a:pt x="630" y="313"/>
                    <a:pt x="630" y="313"/>
                    <a:pt x="630" y="313"/>
                  </a:cubicBezTo>
                  <a:cubicBezTo>
                    <a:pt x="642" y="313"/>
                    <a:pt x="651" y="304"/>
                    <a:pt x="651" y="293"/>
                  </a:cubicBezTo>
                  <a:cubicBezTo>
                    <a:pt x="651" y="282"/>
                    <a:pt x="642" y="273"/>
                    <a:pt x="630" y="273"/>
                  </a:cubicBezTo>
                  <a:close/>
                </a:path>
              </a:pathLst>
            </a:custGeom>
            <a:grpFill/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255"/>
            <p:cNvSpPr>
              <a:spLocks noChangeArrowheads="1"/>
            </p:cNvSpPr>
            <p:nvPr/>
          </p:nvSpPr>
          <p:spPr bwMode="auto">
            <a:xfrm>
              <a:off x="0" y="71987"/>
              <a:ext cx="960900" cy="1841952"/>
            </a:xfrm>
            <a:custGeom>
              <a:avLst/>
              <a:gdLst>
                <a:gd name="T0" fmla="*/ 348206783 w 1488"/>
                <a:gd name="T1" fmla="*/ 298653736 h 2854"/>
                <a:gd name="T2" fmla="*/ 354878839 w 1488"/>
                <a:gd name="T3" fmla="*/ 294904647 h 2854"/>
                <a:gd name="T4" fmla="*/ 520850421 w 1488"/>
                <a:gd name="T5" fmla="*/ 28324368 h 2854"/>
                <a:gd name="T6" fmla="*/ 590908942 w 1488"/>
                <a:gd name="T7" fmla="*/ 14995064 h 2854"/>
                <a:gd name="T8" fmla="*/ 605087383 w 1488"/>
                <a:gd name="T9" fmla="*/ 82889776 h 2854"/>
                <a:gd name="T10" fmla="*/ 371142459 w 1488"/>
                <a:gd name="T11" fmla="*/ 447355541 h 2854"/>
                <a:gd name="T12" fmla="*/ 369891610 w 1488"/>
                <a:gd name="T13" fmla="*/ 451937832 h 2854"/>
                <a:gd name="T14" fmla="*/ 369891610 w 1488"/>
                <a:gd name="T15" fmla="*/ 766002910 h 2854"/>
                <a:gd name="T16" fmla="*/ 369891610 w 1488"/>
                <a:gd name="T17" fmla="*/ 793910355 h 2854"/>
                <a:gd name="T18" fmla="*/ 369891610 w 1488"/>
                <a:gd name="T19" fmla="*/ 1134217118 h 2854"/>
                <a:gd name="T20" fmla="*/ 313177200 w 1488"/>
                <a:gd name="T21" fmla="*/ 1188783171 h 2854"/>
                <a:gd name="T22" fmla="*/ 312343516 w 1488"/>
                <a:gd name="T23" fmla="*/ 1188783171 h 2854"/>
                <a:gd name="T24" fmla="*/ 256046270 w 1488"/>
                <a:gd name="T25" fmla="*/ 1134217118 h 2854"/>
                <a:gd name="T26" fmla="*/ 256046270 w 1488"/>
                <a:gd name="T27" fmla="*/ 801824811 h 2854"/>
                <a:gd name="T28" fmla="*/ 248123366 w 1488"/>
                <a:gd name="T29" fmla="*/ 793910355 h 2854"/>
                <a:gd name="T30" fmla="*/ 240199815 w 1488"/>
                <a:gd name="T31" fmla="*/ 793910355 h 2854"/>
                <a:gd name="T32" fmla="*/ 232276910 w 1488"/>
                <a:gd name="T33" fmla="*/ 801824811 h 2854"/>
                <a:gd name="T34" fmla="*/ 232276910 w 1488"/>
                <a:gd name="T35" fmla="*/ 1134217118 h 2854"/>
                <a:gd name="T36" fmla="*/ 175563146 w 1488"/>
                <a:gd name="T37" fmla="*/ 1188783171 h 2854"/>
                <a:gd name="T38" fmla="*/ 174728816 w 1488"/>
                <a:gd name="T39" fmla="*/ 1188783171 h 2854"/>
                <a:gd name="T40" fmla="*/ 118015052 w 1488"/>
                <a:gd name="T41" fmla="*/ 1134217118 h 2854"/>
                <a:gd name="T42" fmla="*/ 118015052 w 1488"/>
                <a:gd name="T43" fmla="*/ 793910355 h 2854"/>
                <a:gd name="T44" fmla="*/ 118015052 w 1488"/>
                <a:gd name="T45" fmla="*/ 766002910 h 2854"/>
                <a:gd name="T46" fmla="*/ 118015052 w 1488"/>
                <a:gd name="T47" fmla="*/ 459435364 h 2854"/>
                <a:gd name="T48" fmla="*/ 109674336 w 1488"/>
                <a:gd name="T49" fmla="*/ 451937832 h 2854"/>
                <a:gd name="T50" fmla="*/ 109674336 w 1488"/>
                <a:gd name="T51" fmla="*/ 451937832 h 2854"/>
                <a:gd name="T52" fmla="*/ 102585116 w 1488"/>
                <a:gd name="T53" fmla="*/ 459435364 h 2854"/>
                <a:gd name="T54" fmla="*/ 102585116 w 1488"/>
                <a:gd name="T55" fmla="*/ 713103262 h 2854"/>
                <a:gd name="T56" fmla="*/ 51292558 w 1488"/>
                <a:gd name="T57" fmla="*/ 762253822 h 2854"/>
                <a:gd name="T58" fmla="*/ 0 w 1488"/>
                <a:gd name="T59" fmla="*/ 713103262 h 2854"/>
                <a:gd name="T60" fmla="*/ 0 w 1488"/>
                <a:gd name="T61" fmla="*/ 487342808 h 2854"/>
                <a:gd name="T62" fmla="*/ 0 w 1488"/>
                <a:gd name="T63" fmla="*/ 426529350 h 2854"/>
                <a:gd name="T64" fmla="*/ 0 w 1488"/>
                <a:gd name="T65" fmla="*/ 306567546 h 2854"/>
                <a:gd name="T66" fmla="*/ 7923550 w 1488"/>
                <a:gd name="T67" fmla="*/ 298653736 h 2854"/>
                <a:gd name="T68" fmla="*/ 348206783 w 1488"/>
                <a:gd name="T69" fmla="*/ 298653736 h 28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8"/>
                <a:gd name="T106" fmla="*/ 0 h 2854"/>
                <a:gd name="T107" fmla="*/ 1488 w 1488"/>
                <a:gd name="T108" fmla="*/ 2854 h 28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256"/>
            <p:cNvSpPr>
              <a:spLocks noChangeArrowheads="1"/>
            </p:cNvSpPr>
            <p:nvPr/>
          </p:nvSpPr>
          <p:spPr bwMode="auto">
            <a:xfrm>
              <a:off x="124449" y="273027"/>
              <a:ext cx="394073" cy="213068"/>
            </a:xfrm>
            <a:custGeom>
              <a:avLst/>
              <a:gdLst>
                <a:gd name="T0" fmla="*/ 542863 w 535"/>
                <a:gd name="T1" fmla="*/ 0 h 290"/>
                <a:gd name="T2" fmla="*/ 0 w 535"/>
                <a:gd name="T3" fmla="*/ 11875969 h 290"/>
                <a:gd name="T4" fmla="*/ 144862708 w 535"/>
                <a:gd name="T5" fmla="*/ 156544733 h 290"/>
                <a:gd name="T6" fmla="*/ 290268279 w 535"/>
                <a:gd name="T7" fmla="*/ 11875969 h 290"/>
                <a:gd name="T8" fmla="*/ 289725416 w 535"/>
                <a:gd name="T9" fmla="*/ 0 h 290"/>
                <a:gd name="T10" fmla="*/ 542863 w 535"/>
                <a:gd name="T11" fmla="*/ 0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5"/>
                <a:gd name="T19" fmla="*/ 0 h 290"/>
                <a:gd name="T20" fmla="*/ 535 w 535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5" h="290">
                  <a:moveTo>
                    <a:pt x="1" y="0"/>
                  </a:moveTo>
                  <a:cubicBezTo>
                    <a:pt x="0" y="7"/>
                    <a:pt x="0" y="15"/>
                    <a:pt x="0" y="22"/>
                  </a:cubicBezTo>
                  <a:cubicBezTo>
                    <a:pt x="0" y="170"/>
                    <a:pt x="120" y="290"/>
                    <a:pt x="267" y="290"/>
                  </a:cubicBezTo>
                  <a:cubicBezTo>
                    <a:pt x="415" y="290"/>
                    <a:pt x="535" y="170"/>
                    <a:pt x="535" y="22"/>
                  </a:cubicBezTo>
                  <a:cubicBezTo>
                    <a:pt x="535" y="15"/>
                    <a:pt x="534" y="7"/>
                    <a:pt x="534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3175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79465" y="1541145"/>
            <a:ext cx="4624705" cy="644525"/>
            <a:chOff x="6677809" y="1760943"/>
            <a:chExt cx="2441733" cy="461772"/>
          </a:xfrm>
        </p:grpSpPr>
        <p:sp>
          <p:nvSpPr>
            <p:cNvPr id="51" name="矩形 14"/>
            <p:cNvSpPr>
              <a:spLocks noChangeArrowheads="1"/>
            </p:cNvSpPr>
            <p:nvPr/>
          </p:nvSpPr>
          <p:spPr bwMode="auto">
            <a:xfrm>
              <a:off x="6677809" y="1763476"/>
              <a:ext cx="2441733" cy="435719"/>
            </a:xfrm>
            <a:prstGeom prst="rect">
              <a:avLst/>
            </a:prstGeom>
            <a:gradFill flip="none" rotWithShape="1">
              <a:gsLst>
                <a:gs pos="50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  <a:gs pos="0">
                  <a:sysClr val="window" lastClr="FFFFFF"/>
                </a:gs>
              </a:gsLst>
              <a:lin ang="18900000" scaled="0"/>
              <a:tileRect/>
            </a:gradFill>
            <a:ln w="22225" cap="flat" cmpd="sng" algn="ctr">
              <a:gradFill>
                <a:gsLst>
                  <a:gs pos="100000">
                    <a:sysClr val="window" lastClr="FFFFFF">
                      <a:lumMod val="85000"/>
                    </a:sysClr>
                  </a:gs>
                  <a:gs pos="0">
                    <a:sysClr val="window" lastClr="FFFFFF"/>
                  </a:gs>
                </a:gsLst>
                <a:lin ang="8100000" scaled="0"/>
              </a:gradFill>
              <a:prstDash val="solid"/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4400" b="1" kern="0">
                <a:solidFill>
                  <a:schemeClr val="tx1">
                    <a:lumMod val="75000"/>
                    <a:lumOff val="25000"/>
                  </a:schemeClr>
                </a:solidFill>
                <a:sym typeface="宋体" panose="02010600030101010101" pitchFamily="2" charset="-122"/>
              </a:endParaRPr>
            </a:p>
          </p:txBody>
        </p:sp>
        <p:sp>
          <p:nvSpPr>
            <p:cNvPr id="52" name="文本框 11"/>
            <p:cNvSpPr>
              <a:spLocks noChangeArrowheads="1"/>
            </p:cNvSpPr>
            <p:nvPr/>
          </p:nvSpPr>
          <p:spPr bwMode="auto">
            <a:xfrm>
              <a:off x="6759537" y="1760943"/>
              <a:ext cx="2215616" cy="46177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3200" b="1" dirty="0"/>
                <a:t>第二，方法上的差异</a:t>
              </a:r>
              <a:endParaRPr lang="zh-CN" altLang="zh-CN" sz="3200" b="1" kern="0" spc="67" dirty="0">
                <a:ln w="11430">
                  <a:noFill/>
                </a:ln>
                <a:latin typeface="微软雅黑" panose="020B0503020204020204" pitchFamily="34" charset="-122"/>
              </a:endParaRPr>
            </a:p>
          </p:txBody>
        </p:sp>
      </p:grpSp>
      <p:sp>
        <p:nvSpPr>
          <p:cNvPr id="53" name="矩形 17"/>
          <p:cNvSpPr>
            <a:spLocks noChangeArrowheads="1"/>
          </p:cNvSpPr>
          <p:nvPr/>
        </p:nvSpPr>
        <p:spPr bwMode="auto">
          <a:xfrm>
            <a:off x="6489065" y="2362200"/>
            <a:ext cx="5266055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lvl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+mn-ea"/>
                <a:ea typeface="+mn-ea"/>
              </a:rPr>
              <a:t>        </a:t>
            </a:r>
            <a:r>
              <a:rPr lang="zh-CN" altLang="zh-CN" sz="2400" dirty="0">
                <a:latin typeface="+mn-ea"/>
                <a:ea typeface="+mn-ea"/>
              </a:rPr>
              <a:t>小学：孩子们只要上课专心听讲，课后认真完成作业，在考试时普遍会取得不错的成绩。</a:t>
            </a:r>
          </a:p>
          <a:p>
            <a:pPr lvl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zh-CN" sz="2400" dirty="0">
                <a:latin typeface="+mn-ea"/>
                <a:ea typeface="+mn-ea"/>
              </a:rPr>
              <a:t> </a:t>
            </a:r>
            <a:r>
              <a:rPr lang="en-US" altLang="zh-CN" sz="2400" dirty="0">
                <a:latin typeface="+mn-ea"/>
                <a:ea typeface="+mn-ea"/>
              </a:rPr>
              <a:t>       </a:t>
            </a:r>
            <a:r>
              <a:rPr lang="zh-CN" altLang="zh-CN" sz="2400" dirty="0">
                <a:latin typeface="+mn-ea"/>
                <a:ea typeface="+mn-ea"/>
              </a:rPr>
              <a:t>初中：更注重对知识的理解，强调用理性思维去分析这些知识点，要求学生们勤于思考，善于归纳总结。</a:t>
            </a:r>
            <a:endParaRPr lang="zh-CN" altLang="zh-CN" sz="240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ea typeface="+mn-ea"/>
              <a:sym typeface="方正兰亭黑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9" dur="1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1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3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35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213837" y="261442"/>
            <a:ext cx="5761152" cy="609672"/>
            <a:chOff x="4143851" y="532568"/>
            <a:chExt cx="4142700" cy="584449"/>
          </a:xfrm>
        </p:grpSpPr>
        <p:sp>
          <p:nvSpPr>
            <p:cNvPr id="15" name="圆角矩形 14"/>
            <p:cNvSpPr/>
            <p:nvPr/>
          </p:nvSpPr>
          <p:spPr>
            <a:xfrm>
              <a:off x="4143851" y="532568"/>
              <a:ext cx="4142700" cy="58444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41300" dist="1778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177197" y="548816"/>
              <a:ext cx="4088103" cy="5519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84806" y="263287"/>
            <a:ext cx="521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3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中小学数学存在差异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62890" y="2709545"/>
            <a:ext cx="4185285" cy="3376930"/>
          </a:xfrm>
          <a:prstGeom prst="rect">
            <a:avLst/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0" name="流程图: 延期 4"/>
          <p:cNvSpPr/>
          <p:nvPr/>
        </p:nvSpPr>
        <p:spPr>
          <a:xfrm>
            <a:off x="4871085" y="1557655"/>
            <a:ext cx="4401185" cy="643255"/>
          </a:xfrm>
          <a:custGeom>
            <a:avLst/>
            <a:gdLst/>
            <a:ahLst/>
            <a:cxnLst/>
            <a:rect l="l" t="t" r="r" b="b"/>
            <a:pathLst>
              <a:path w="2946920" h="498648">
                <a:moveTo>
                  <a:pt x="0" y="0"/>
                </a:moveTo>
                <a:lnTo>
                  <a:pt x="2448272" y="0"/>
                </a:lnTo>
                <a:lnTo>
                  <a:pt x="2697596" y="0"/>
                </a:lnTo>
                <a:cubicBezTo>
                  <a:pt x="2835294" y="0"/>
                  <a:pt x="2946920" y="111626"/>
                  <a:pt x="2946920" y="249324"/>
                </a:cubicBezTo>
                <a:cubicBezTo>
                  <a:pt x="2946920" y="387022"/>
                  <a:pt x="2835294" y="498648"/>
                  <a:pt x="2697596" y="498648"/>
                </a:cubicBezTo>
                <a:lnTo>
                  <a:pt x="2448272" y="498647"/>
                </a:lnTo>
                <a:lnTo>
                  <a:pt x="0" y="498647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 dirty="0"/>
              <a:t>第三，习惯上的差异</a:t>
            </a:r>
            <a:endParaRPr lang="zh-CN" altLang="zh-CN" sz="3200" b="1" kern="0" spc="67" dirty="0">
              <a:ln w="11430">
                <a:noFill/>
              </a:ln>
              <a:latin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78790" y="2997835"/>
            <a:ext cx="3817620" cy="28003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6" name="文本框 32"/>
          <p:cNvSpPr txBox="1"/>
          <p:nvPr/>
        </p:nvSpPr>
        <p:spPr>
          <a:xfrm>
            <a:off x="5087620" y="2277745"/>
            <a:ext cx="6443980" cy="345376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noAutofit/>
          </a:bodyPr>
          <a:lstStyle>
            <a:defPPr>
              <a:defRPr lang="zh-CN"/>
            </a:defPPr>
            <a:lvl1pPr>
              <a:lnSpc>
                <a:spcPct val="100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altLang="zh-CN" sz="1800" dirty="0"/>
              <a:t>      </a:t>
            </a:r>
            <a:r>
              <a:rPr lang="en-US" altLang="zh-CN" sz="2400" dirty="0"/>
              <a:t>  </a:t>
            </a:r>
            <a:r>
              <a:rPr lang="zh-CN" altLang="zh-CN" sz="2400" dirty="0"/>
              <a:t>小学：不善于预习，看不出问题和疑点；课后往往急于完成书面作业，为交作业而做作业。</a:t>
            </a:r>
          </a:p>
          <a:p>
            <a:pPr>
              <a:lnSpc>
                <a:spcPct val="120000"/>
              </a:lnSpc>
            </a:pPr>
            <a:r>
              <a:rPr lang="zh-CN" altLang="zh-CN" sz="2400" dirty="0"/>
              <a:t> </a:t>
            </a:r>
            <a:r>
              <a:rPr lang="en-US" altLang="zh-CN" sz="2400" dirty="0"/>
              <a:t>      </a:t>
            </a:r>
            <a:r>
              <a:rPr lang="zh-CN" altLang="zh-CN" sz="2400" dirty="0"/>
              <a:t>初中：学习要先预习，后听讲；先复习，</a:t>
            </a:r>
            <a:r>
              <a:rPr lang="zh-CN" altLang="zh-CN" sz="2400" dirty="0" smtClean="0"/>
              <a:t>后作</a:t>
            </a:r>
            <a:r>
              <a:rPr lang="zh-CN" altLang="zh-CN" sz="2400" dirty="0"/>
              <a:t>业；先独立思考，后交流讨论。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50" grpId="0" bldLvl="0" animBg="1"/>
      <p:bldP spid="54" grpId="0" bldLvl="0" animBg="1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3213837" y="261442"/>
            <a:ext cx="5761152" cy="609672"/>
            <a:chOff x="4143851" y="532568"/>
            <a:chExt cx="4142700" cy="584449"/>
          </a:xfrm>
        </p:grpSpPr>
        <p:sp>
          <p:nvSpPr>
            <p:cNvPr id="49" name="圆角矩形 48"/>
            <p:cNvSpPr/>
            <p:nvPr/>
          </p:nvSpPr>
          <p:spPr>
            <a:xfrm>
              <a:off x="4143851" y="532568"/>
              <a:ext cx="4142700" cy="58444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41300" dist="1778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4177197" y="548816"/>
              <a:ext cx="4088103" cy="5519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516805" y="390904"/>
            <a:ext cx="5219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1800" b="1" dirty="0"/>
              <a:t>从中小学衔接视角看小学阶段数学能力的培养</a:t>
            </a:r>
            <a:endParaRPr lang="zh-CN" altLang="en-US" sz="1800" b="1" spc="50" dirty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ea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1515110" y="1604645"/>
            <a:ext cx="8936355" cy="2793365"/>
          </a:xfrm>
          <a:prstGeom prst="downArrow">
            <a:avLst>
              <a:gd name="adj1" fmla="val 50000"/>
              <a:gd name="adj2" fmla="val 57696"/>
            </a:avLst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  <a:gs pos="0">
                <a:sysClr val="window" lastClr="FFFFFF"/>
              </a:gs>
            </a:gsLst>
            <a:lin ang="18900000" scaled="0"/>
            <a:tileRect/>
          </a:gradFill>
          <a:ln w="22225" cap="flat" cmpd="sng" algn="ctr">
            <a:gradFill>
              <a:gsLst>
                <a:gs pos="100000">
                  <a:sysClr val="window" lastClr="FFFFFF">
                    <a:lumMod val="85000"/>
                  </a:sysClr>
                </a:gs>
                <a:gs pos="0">
                  <a:sysClr val="window" lastClr="FFFFFF"/>
                </a:gs>
              </a:gsLst>
              <a:lin ang="8100000" scaled="0"/>
            </a:gradFill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4800" b="1" kern="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44" y="1110276"/>
            <a:ext cx="1893883" cy="1893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972165" y="2773750"/>
            <a:ext cx="6261313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6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中小学数学衔接的主要方面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98" y="3689603"/>
            <a:ext cx="2409749" cy="2409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28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bldLvl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3213837" y="261442"/>
            <a:ext cx="5761152" cy="609672"/>
            <a:chOff x="4143851" y="532568"/>
            <a:chExt cx="4142700" cy="584449"/>
          </a:xfrm>
        </p:grpSpPr>
        <p:sp>
          <p:nvSpPr>
            <p:cNvPr id="36" name="圆角矩形 35"/>
            <p:cNvSpPr/>
            <p:nvPr/>
          </p:nvSpPr>
          <p:spPr>
            <a:xfrm>
              <a:off x="4143851" y="532568"/>
              <a:ext cx="4142700" cy="58444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41300" dist="1778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4177197" y="548816"/>
              <a:ext cx="4088103" cy="5519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3484806" y="263287"/>
            <a:ext cx="521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中小学数学衔接的主要方面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5" name="组合 144"/>
          <p:cNvGrpSpPr/>
          <p:nvPr/>
        </p:nvGrpSpPr>
        <p:grpSpPr>
          <a:xfrm>
            <a:off x="10945485" y="944935"/>
            <a:ext cx="1055863" cy="1059002"/>
            <a:chOff x="831318" y="3289015"/>
            <a:chExt cx="792000" cy="794068"/>
          </a:xfrm>
        </p:grpSpPr>
        <p:sp>
          <p:nvSpPr>
            <p:cNvPr id="146" name="Oval 166"/>
            <p:cNvSpPr>
              <a:spLocks noChangeAspect="1" noChangeArrowheads="1"/>
            </p:cNvSpPr>
            <p:nvPr/>
          </p:nvSpPr>
          <p:spPr bwMode="auto">
            <a:xfrm>
              <a:off x="831318" y="3289015"/>
              <a:ext cx="792000" cy="79406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147" name="组合 146"/>
            <p:cNvGrpSpPr/>
            <p:nvPr/>
          </p:nvGrpSpPr>
          <p:grpSpPr>
            <a:xfrm>
              <a:off x="1000485" y="3459589"/>
              <a:ext cx="450850" cy="450850"/>
              <a:chOff x="8939213" y="-560388"/>
              <a:chExt cx="450850" cy="450850"/>
            </a:xfrm>
          </p:grpSpPr>
          <p:sp>
            <p:nvSpPr>
              <p:cNvPr id="148" name="Freeform 26"/>
              <p:cNvSpPr/>
              <p:nvPr/>
            </p:nvSpPr>
            <p:spPr bwMode="auto">
              <a:xfrm>
                <a:off x="8939213" y="-560388"/>
                <a:ext cx="450850" cy="450850"/>
              </a:xfrm>
              <a:custGeom>
                <a:avLst/>
                <a:gdLst>
                  <a:gd name="T0" fmla="*/ 120 w 120"/>
                  <a:gd name="T1" fmla="*/ 68 h 120"/>
                  <a:gd name="T2" fmla="*/ 120 w 120"/>
                  <a:gd name="T3" fmla="*/ 53 h 120"/>
                  <a:gd name="T4" fmla="*/ 108 w 120"/>
                  <a:gd name="T5" fmla="*/ 52 h 120"/>
                  <a:gd name="T6" fmla="*/ 100 w 120"/>
                  <a:gd name="T7" fmla="*/ 33 h 120"/>
                  <a:gd name="T8" fmla="*/ 108 w 120"/>
                  <a:gd name="T9" fmla="*/ 23 h 120"/>
                  <a:gd name="T10" fmla="*/ 97 w 120"/>
                  <a:gd name="T11" fmla="*/ 13 h 120"/>
                  <a:gd name="T12" fmla="*/ 88 w 120"/>
                  <a:gd name="T13" fmla="*/ 20 h 120"/>
                  <a:gd name="T14" fmla="*/ 69 w 120"/>
                  <a:gd name="T15" fmla="*/ 13 h 120"/>
                  <a:gd name="T16" fmla="*/ 67 w 120"/>
                  <a:gd name="T17" fmla="*/ 0 h 120"/>
                  <a:gd name="T18" fmla="*/ 53 w 120"/>
                  <a:gd name="T19" fmla="*/ 0 h 120"/>
                  <a:gd name="T20" fmla="*/ 51 w 120"/>
                  <a:gd name="T21" fmla="*/ 13 h 120"/>
                  <a:gd name="T22" fmla="*/ 33 w 120"/>
                  <a:gd name="T23" fmla="*/ 20 h 120"/>
                  <a:gd name="T24" fmla="*/ 23 w 120"/>
                  <a:gd name="T25" fmla="*/ 13 h 120"/>
                  <a:gd name="T26" fmla="*/ 13 w 120"/>
                  <a:gd name="T27" fmla="*/ 23 h 120"/>
                  <a:gd name="T28" fmla="*/ 20 w 120"/>
                  <a:gd name="T29" fmla="*/ 33 h 120"/>
                  <a:gd name="T30" fmla="*/ 13 w 120"/>
                  <a:gd name="T31" fmla="*/ 52 h 120"/>
                  <a:gd name="T32" fmla="*/ 0 w 120"/>
                  <a:gd name="T33" fmla="*/ 53 h 120"/>
                  <a:gd name="T34" fmla="*/ 0 w 120"/>
                  <a:gd name="T35" fmla="*/ 68 h 120"/>
                  <a:gd name="T36" fmla="*/ 13 w 120"/>
                  <a:gd name="T37" fmla="*/ 69 h 120"/>
                  <a:gd name="T38" fmla="*/ 20 w 120"/>
                  <a:gd name="T39" fmla="*/ 88 h 120"/>
                  <a:gd name="T40" fmla="*/ 13 w 120"/>
                  <a:gd name="T41" fmla="*/ 97 h 120"/>
                  <a:gd name="T42" fmla="*/ 23 w 120"/>
                  <a:gd name="T43" fmla="*/ 108 h 120"/>
                  <a:gd name="T44" fmla="*/ 33 w 120"/>
                  <a:gd name="T45" fmla="*/ 100 h 120"/>
                  <a:gd name="T46" fmla="*/ 51 w 120"/>
                  <a:gd name="T47" fmla="*/ 108 h 120"/>
                  <a:gd name="T48" fmla="*/ 53 w 120"/>
                  <a:gd name="T49" fmla="*/ 120 h 120"/>
                  <a:gd name="T50" fmla="*/ 67 w 120"/>
                  <a:gd name="T51" fmla="*/ 120 h 120"/>
                  <a:gd name="T52" fmla="*/ 69 w 120"/>
                  <a:gd name="T53" fmla="*/ 108 h 120"/>
                  <a:gd name="T54" fmla="*/ 88 w 120"/>
                  <a:gd name="T55" fmla="*/ 100 h 120"/>
                  <a:gd name="T56" fmla="*/ 97 w 120"/>
                  <a:gd name="T57" fmla="*/ 108 h 120"/>
                  <a:gd name="T58" fmla="*/ 108 w 120"/>
                  <a:gd name="T59" fmla="*/ 98 h 120"/>
                  <a:gd name="T60" fmla="*/ 100 w 120"/>
                  <a:gd name="T61" fmla="*/ 88 h 120"/>
                  <a:gd name="T62" fmla="*/ 108 w 120"/>
                  <a:gd name="T63" fmla="*/ 69 h 120"/>
                  <a:gd name="T64" fmla="*/ 120 w 120"/>
                  <a:gd name="T65" fmla="*/ 6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0" h="120">
                    <a:moveTo>
                      <a:pt x="120" y="68"/>
                    </a:moveTo>
                    <a:cubicBezTo>
                      <a:pt x="120" y="53"/>
                      <a:pt x="120" y="53"/>
                      <a:pt x="120" y="53"/>
                    </a:cubicBezTo>
                    <a:cubicBezTo>
                      <a:pt x="108" y="52"/>
                      <a:pt x="108" y="52"/>
                      <a:pt x="108" y="52"/>
                    </a:cubicBezTo>
                    <a:cubicBezTo>
                      <a:pt x="107" y="45"/>
                      <a:pt x="104" y="38"/>
                      <a:pt x="100" y="33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2" y="16"/>
                      <a:pt x="76" y="14"/>
                      <a:pt x="69" y="13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44" y="14"/>
                      <a:pt x="38" y="17"/>
                      <a:pt x="33" y="20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17" y="38"/>
                      <a:pt x="14" y="45"/>
                      <a:pt x="13" y="52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4" y="76"/>
                      <a:pt x="17" y="82"/>
                      <a:pt x="20" y="88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23" y="108"/>
                      <a:pt x="23" y="108"/>
                      <a:pt x="23" y="108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8" y="104"/>
                      <a:pt x="44" y="107"/>
                      <a:pt x="51" y="108"/>
                    </a:cubicBezTo>
                    <a:cubicBezTo>
                      <a:pt x="53" y="120"/>
                      <a:pt x="53" y="120"/>
                      <a:pt x="53" y="120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9" y="108"/>
                      <a:pt x="69" y="108"/>
                      <a:pt x="69" y="108"/>
                    </a:cubicBezTo>
                    <a:cubicBezTo>
                      <a:pt x="76" y="107"/>
                      <a:pt x="82" y="104"/>
                      <a:pt x="88" y="100"/>
                    </a:cubicBezTo>
                    <a:cubicBezTo>
                      <a:pt x="97" y="108"/>
                      <a:pt x="97" y="108"/>
                      <a:pt x="97" y="108"/>
                    </a:cubicBezTo>
                    <a:cubicBezTo>
                      <a:pt x="108" y="98"/>
                      <a:pt x="108" y="98"/>
                      <a:pt x="108" y="98"/>
                    </a:cubicBezTo>
                    <a:cubicBezTo>
                      <a:pt x="100" y="88"/>
                      <a:pt x="100" y="88"/>
                      <a:pt x="100" y="88"/>
                    </a:cubicBezTo>
                    <a:cubicBezTo>
                      <a:pt x="104" y="82"/>
                      <a:pt x="107" y="76"/>
                      <a:pt x="108" y="69"/>
                    </a:cubicBezTo>
                    <a:lnTo>
                      <a:pt x="120" y="68"/>
                    </a:lnTo>
                    <a:close/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49" name="Oval 27"/>
              <p:cNvSpPr>
                <a:spLocks noChangeArrowheads="1"/>
              </p:cNvSpPr>
              <p:nvPr/>
            </p:nvSpPr>
            <p:spPr bwMode="auto">
              <a:xfrm>
                <a:off x="9120188" y="-379413"/>
                <a:ext cx="88900" cy="88900"/>
              </a:xfrm>
              <a:prstGeom prst="ellipse">
                <a:avLst/>
              </a:pr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grpSp>
        <p:nvGrpSpPr>
          <p:cNvPr id="150" name="组合 149"/>
          <p:cNvGrpSpPr/>
          <p:nvPr/>
        </p:nvGrpSpPr>
        <p:grpSpPr>
          <a:xfrm>
            <a:off x="10855856" y="2268219"/>
            <a:ext cx="1055863" cy="1053487"/>
            <a:chOff x="2152537" y="3291830"/>
            <a:chExt cx="792000" cy="789932"/>
          </a:xfrm>
        </p:grpSpPr>
        <p:sp>
          <p:nvSpPr>
            <p:cNvPr id="151" name="Oval 125"/>
            <p:cNvSpPr>
              <a:spLocks noChangeAspect="1" noChangeArrowheads="1"/>
            </p:cNvSpPr>
            <p:nvPr/>
          </p:nvSpPr>
          <p:spPr bwMode="auto">
            <a:xfrm>
              <a:off x="2152537" y="3291830"/>
              <a:ext cx="792000" cy="7899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2330063" y="3469995"/>
              <a:ext cx="450850" cy="360363"/>
              <a:chOff x="3624263" y="6099175"/>
              <a:chExt cx="450850" cy="360363"/>
            </a:xfrm>
          </p:grpSpPr>
          <p:sp>
            <p:nvSpPr>
              <p:cNvPr id="153" name="Freeform 79"/>
              <p:cNvSpPr/>
              <p:nvPr/>
            </p:nvSpPr>
            <p:spPr bwMode="auto">
              <a:xfrm>
                <a:off x="3624263" y="6099175"/>
                <a:ext cx="450850" cy="165100"/>
              </a:xfrm>
              <a:custGeom>
                <a:avLst/>
                <a:gdLst>
                  <a:gd name="T0" fmla="*/ 284 w 284"/>
                  <a:gd name="T1" fmla="*/ 104 h 104"/>
                  <a:gd name="T2" fmla="*/ 142 w 284"/>
                  <a:gd name="T3" fmla="*/ 0 h 104"/>
                  <a:gd name="T4" fmla="*/ 0 w 284"/>
                  <a:gd name="T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4" h="104">
                    <a:moveTo>
                      <a:pt x="284" y="104"/>
                    </a:moveTo>
                    <a:lnTo>
                      <a:pt x="142" y="0"/>
                    </a:lnTo>
                    <a:lnTo>
                      <a:pt x="0" y="104"/>
                    </a:lnTo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54" name="Freeform 80"/>
              <p:cNvSpPr/>
              <p:nvPr/>
            </p:nvSpPr>
            <p:spPr bwMode="auto">
              <a:xfrm>
                <a:off x="3676650" y="6223000"/>
                <a:ext cx="346075" cy="236538"/>
              </a:xfrm>
              <a:custGeom>
                <a:avLst/>
                <a:gdLst>
                  <a:gd name="T0" fmla="*/ 218 w 218"/>
                  <a:gd name="T1" fmla="*/ 0 h 149"/>
                  <a:gd name="T2" fmla="*/ 218 w 218"/>
                  <a:gd name="T3" fmla="*/ 149 h 149"/>
                  <a:gd name="T4" fmla="*/ 140 w 218"/>
                  <a:gd name="T5" fmla="*/ 149 h 149"/>
                  <a:gd name="T6" fmla="*/ 140 w 218"/>
                  <a:gd name="T7" fmla="*/ 52 h 149"/>
                  <a:gd name="T8" fmla="*/ 78 w 218"/>
                  <a:gd name="T9" fmla="*/ 52 h 149"/>
                  <a:gd name="T10" fmla="*/ 78 w 218"/>
                  <a:gd name="T11" fmla="*/ 149 h 149"/>
                  <a:gd name="T12" fmla="*/ 0 w 218"/>
                  <a:gd name="T13" fmla="*/ 149 h 149"/>
                  <a:gd name="T14" fmla="*/ 0 w 218"/>
                  <a:gd name="T15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8" h="149">
                    <a:moveTo>
                      <a:pt x="218" y="0"/>
                    </a:moveTo>
                    <a:lnTo>
                      <a:pt x="218" y="149"/>
                    </a:lnTo>
                    <a:lnTo>
                      <a:pt x="140" y="149"/>
                    </a:lnTo>
                    <a:lnTo>
                      <a:pt x="140" y="52"/>
                    </a:lnTo>
                    <a:lnTo>
                      <a:pt x="78" y="52"/>
                    </a:lnTo>
                    <a:lnTo>
                      <a:pt x="78" y="149"/>
                    </a:lnTo>
                    <a:lnTo>
                      <a:pt x="0" y="149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grpSp>
        <p:nvGrpSpPr>
          <p:cNvPr id="155" name="组合 154"/>
          <p:cNvGrpSpPr/>
          <p:nvPr/>
        </p:nvGrpSpPr>
        <p:grpSpPr>
          <a:xfrm>
            <a:off x="10944605" y="3785234"/>
            <a:ext cx="1055863" cy="1056245"/>
            <a:chOff x="3476571" y="3291830"/>
            <a:chExt cx="792000" cy="792000"/>
          </a:xfrm>
        </p:grpSpPr>
        <p:sp>
          <p:nvSpPr>
            <p:cNvPr id="156" name="Oval 137"/>
            <p:cNvSpPr>
              <a:spLocks noChangeAspect="1" noChangeArrowheads="1"/>
            </p:cNvSpPr>
            <p:nvPr/>
          </p:nvSpPr>
          <p:spPr bwMode="auto">
            <a:xfrm>
              <a:off x="3476571" y="3291830"/>
              <a:ext cx="792000" cy="7920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157" name="组合 156"/>
            <p:cNvGrpSpPr/>
            <p:nvPr/>
          </p:nvGrpSpPr>
          <p:grpSpPr>
            <a:xfrm>
              <a:off x="3706064" y="3447693"/>
              <a:ext cx="330200" cy="450850"/>
              <a:chOff x="9007475" y="6049962"/>
              <a:chExt cx="330200" cy="450850"/>
            </a:xfrm>
          </p:grpSpPr>
          <p:sp>
            <p:nvSpPr>
              <p:cNvPr id="158" name="Freeform 87"/>
              <p:cNvSpPr/>
              <p:nvPr/>
            </p:nvSpPr>
            <p:spPr bwMode="auto">
              <a:xfrm>
                <a:off x="9029700" y="6167437"/>
                <a:ext cx="307975" cy="333375"/>
              </a:xfrm>
              <a:custGeom>
                <a:avLst/>
                <a:gdLst>
                  <a:gd name="T0" fmla="*/ 82 w 82"/>
                  <a:gd name="T1" fmla="*/ 49 h 89"/>
                  <a:gd name="T2" fmla="*/ 75 w 82"/>
                  <a:gd name="T3" fmla="*/ 42 h 89"/>
                  <a:gd name="T4" fmla="*/ 74 w 82"/>
                  <a:gd name="T5" fmla="*/ 42 h 89"/>
                  <a:gd name="T6" fmla="*/ 67 w 82"/>
                  <a:gd name="T7" fmla="*/ 48 h 89"/>
                  <a:gd name="T8" fmla="*/ 67 w 82"/>
                  <a:gd name="T9" fmla="*/ 42 h 89"/>
                  <a:gd name="T10" fmla="*/ 61 w 82"/>
                  <a:gd name="T11" fmla="*/ 35 h 89"/>
                  <a:gd name="T12" fmla="*/ 60 w 82"/>
                  <a:gd name="T13" fmla="*/ 35 h 89"/>
                  <a:gd name="T14" fmla="*/ 53 w 82"/>
                  <a:gd name="T15" fmla="*/ 41 h 89"/>
                  <a:gd name="T16" fmla="*/ 53 w 82"/>
                  <a:gd name="T17" fmla="*/ 35 h 89"/>
                  <a:gd name="T18" fmla="*/ 46 w 82"/>
                  <a:gd name="T19" fmla="*/ 28 h 89"/>
                  <a:gd name="T20" fmla="*/ 45 w 82"/>
                  <a:gd name="T21" fmla="*/ 28 h 89"/>
                  <a:gd name="T22" fmla="*/ 39 w 82"/>
                  <a:gd name="T23" fmla="*/ 34 h 89"/>
                  <a:gd name="T24" fmla="*/ 39 w 82"/>
                  <a:gd name="T25" fmla="*/ 6 h 89"/>
                  <a:gd name="T26" fmla="*/ 32 w 82"/>
                  <a:gd name="T27" fmla="*/ 0 h 89"/>
                  <a:gd name="T28" fmla="*/ 31 w 82"/>
                  <a:gd name="T29" fmla="*/ 0 h 89"/>
                  <a:gd name="T30" fmla="*/ 24 w 82"/>
                  <a:gd name="T31" fmla="*/ 6 h 89"/>
                  <a:gd name="T32" fmla="*/ 24 w 82"/>
                  <a:gd name="T33" fmla="*/ 65 h 89"/>
                  <a:gd name="T34" fmla="*/ 13 w 82"/>
                  <a:gd name="T35" fmla="*/ 54 h 89"/>
                  <a:gd name="T36" fmla="*/ 3 w 82"/>
                  <a:gd name="T37" fmla="*/ 54 h 89"/>
                  <a:gd name="T38" fmla="*/ 3 w 82"/>
                  <a:gd name="T39" fmla="*/ 55 h 89"/>
                  <a:gd name="T40" fmla="*/ 3 w 82"/>
                  <a:gd name="T41" fmla="*/ 64 h 89"/>
                  <a:gd name="T42" fmla="*/ 24 w 82"/>
                  <a:gd name="T43" fmla="*/ 87 h 89"/>
                  <a:gd name="T44" fmla="*/ 28 w 82"/>
                  <a:gd name="T45" fmla="*/ 89 h 89"/>
                  <a:gd name="T46" fmla="*/ 76 w 82"/>
                  <a:gd name="T47" fmla="*/ 89 h 89"/>
                  <a:gd name="T48" fmla="*/ 82 w 82"/>
                  <a:gd name="T49" fmla="*/ 84 h 89"/>
                  <a:gd name="T50" fmla="*/ 82 w 82"/>
                  <a:gd name="T51" fmla="*/ 84 h 89"/>
                  <a:gd name="T52" fmla="*/ 82 w 82"/>
                  <a:gd name="T53" fmla="*/ 84 h 89"/>
                  <a:gd name="T54" fmla="*/ 82 w 82"/>
                  <a:gd name="T55" fmla="*/ 4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2" h="89">
                    <a:moveTo>
                      <a:pt x="82" y="49"/>
                    </a:moveTo>
                    <a:cubicBezTo>
                      <a:pt x="82" y="45"/>
                      <a:pt x="79" y="42"/>
                      <a:pt x="75" y="42"/>
                    </a:cubicBezTo>
                    <a:cubicBezTo>
                      <a:pt x="74" y="42"/>
                      <a:pt x="74" y="42"/>
                      <a:pt x="74" y="42"/>
                    </a:cubicBezTo>
                    <a:cubicBezTo>
                      <a:pt x="71" y="42"/>
                      <a:pt x="68" y="45"/>
                      <a:pt x="67" y="48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7" y="38"/>
                      <a:pt x="64" y="35"/>
                      <a:pt x="61" y="35"/>
                    </a:cubicBezTo>
                    <a:cubicBezTo>
                      <a:pt x="60" y="35"/>
                      <a:pt x="60" y="35"/>
                      <a:pt x="60" y="35"/>
                    </a:cubicBezTo>
                    <a:cubicBezTo>
                      <a:pt x="56" y="35"/>
                      <a:pt x="54" y="38"/>
                      <a:pt x="53" y="41"/>
                    </a:cubicBezTo>
                    <a:cubicBezTo>
                      <a:pt x="53" y="35"/>
                      <a:pt x="53" y="35"/>
                      <a:pt x="53" y="35"/>
                    </a:cubicBezTo>
                    <a:cubicBezTo>
                      <a:pt x="53" y="31"/>
                      <a:pt x="50" y="28"/>
                      <a:pt x="46" y="28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2" y="28"/>
                      <a:pt x="39" y="30"/>
                      <a:pt x="39" y="34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3"/>
                      <a:pt x="36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27" y="0"/>
                      <a:pt x="24" y="3"/>
                      <a:pt x="24" y="6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0" y="52"/>
                      <a:pt x="6" y="52"/>
                      <a:pt x="3" y="54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0" y="57"/>
                      <a:pt x="0" y="62"/>
                      <a:pt x="3" y="64"/>
                    </a:cubicBezTo>
                    <a:cubicBezTo>
                      <a:pt x="24" y="87"/>
                      <a:pt x="24" y="87"/>
                      <a:pt x="24" y="87"/>
                    </a:cubicBezTo>
                    <a:cubicBezTo>
                      <a:pt x="25" y="89"/>
                      <a:pt x="26" y="89"/>
                      <a:pt x="28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9" y="89"/>
                      <a:pt x="82" y="87"/>
                      <a:pt x="82" y="84"/>
                    </a:cubicBezTo>
                    <a:cubicBezTo>
                      <a:pt x="82" y="84"/>
                      <a:pt x="82" y="84"/>
                      <a:pt x="82" y="84"/>
                    </a:cubicBezTo>
                    <a:cubicBezTo>
                      <a:pt x="82" y="84"/>
                      <a:pt x="82" y="84"/>
                      <a:pt x="82" y="84"/>
                    </a:cubicBezTo>
                    <a:lnTo>
                      <a:pt x="82" y="49"/>
                    </a:lnTo>
                    <a:close/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59" name="Freeform 88"/>
              <p:cNvSpPr/>
              <p:nvPr/>
            </p:nvSpPr>
            <p:spPr bwMode="auto">
              <a:xfrm>
                <a:off x="9007475" y="6173787"/>
                <a:ext cx="47625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60" name="Freeform 89"/>
              <p:cNvSpPr/>
              <p:nvPr/>
            </p:nvSpPr>
            <p:spPr bwMode="auto">
              <a:xfrm>
                <a:off x="9150350" y="6049962"/>
                <a:ext cx="0" cy="49213"/>
              </a:xfrm>
              <a:custGeom>
                <a:avLst/>
                <a:gdLst>
                  <a:gd name="T0" fmla="*/ 0 h 31"/>
                  <a:gd name="T1" fmla="*/ 0 h 31"/>
                  <a:gd name="T2" fmla="*/ 31 h 31"/>
                  <a:gd name="T3" fmla="*/ 0 h 3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1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61" name="Freeform 90"/>
              <p:cNvSpPr/>
              <p:nvPr/>
            </p:nvSpPr>
            <p:spPr bwMode="auto">
              <a:xfrm>
                <a:off x="9055100" y="6091237"/>
                <a:ext cx="38100" cy="34925"/>
              </a:xfrm>
              <a:custGeom>
                <a:avLst/>
                <a:gdLst>
                  <a:gd name="T0" fmla="*/ 10 w 10"/>
                  <a:gd name="T1" fmla="*/ 9 h 9"/>
                  <a:gd name="T2" fmla="*/ 10 w 10"/>
                  <a:gd name="T3" fmla="*/ 9 h 9"/>
                  <a:gd name="T4" fmla="*/ 0 w 10"/>
                  <a:gd name="T5" fmla="*/ 0 h 9"/>
                  <a:gd name="T6" fmla="*/ 10 w 10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10" y="9"/>
                    </a:moveTo>
                    <a:cubicBezTo>
                      <a:pt x="10" y="9"/>
                      <a:pt x="10" y="9"/>
                      <a:pt x="10" y="9"/>
                    </a:cubicBezTo>
                    <a:cubicBezTo>
                      <a:pt x="8" y="8"/>
                      <a:pt x="2" y="1"/>
                      <a:pt x="0" y="0"/>
                    </a:cubicBezTo>
                    <a:lnTo>
                      <a:pt x="10" y="9"/>
                    </a:lnTo>
                    <a:close/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62" name="Freeform 91"/>
              <p:cNvSpPr/>
              <p:nvPr/>
            </p:nvSpPr>
            <p:spPr bwMode="auto">
              <a:xfrm>
                <a:off x="9239250" y="6173787"/>
                <a:ext cx="49213" cy="0"/>
              </a:xfrm>
              <a:custGeom>
                <a:avLst/>
                <a:gdLst>
                  <a:gd name="T0" fmla="*/ 31 w 31"/>
                  <a:gd name="T1" fmla="*/ 31 w 31"/>
                  <a:gd name="T2" fmla="*/ 0 w 31"/>
                  <a:gd name="T3" fmla="*/ 31 w 3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63" name="Freeform 92"/>
              <p:cNvSpPr/>
              <p:nvPr/>
            </p:nvSpPr>
            <p:spPr bwMode="auto">
              <a:xfrm>
                <a:off x="9202738" y="6091237"/>
                <a:ext cx="36513" cy="34925"/>
              </a:xfrm>
              <a:custGeom>
                <a:avLst/>
                <a:gdLst>
                  <a:gd name="T0" fmla="*/ 10 w 10"/>
                  <a:gd name="T1" fmla="*/ 0 h 9"/>
                  <a:gd name="T2" fmla="*/ 10 w 10"/>
                  <a:gd name="T3" fmla="*/ 0 h 9"/>
                  <a:gd name="T4" fmla="*/ 0 w 10"/>
                  <a:gd name="T5" fmla="*/ 9 h 9"/>
                  <a:gd name="T6" fmla="*/ 10 w 10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8" y="1"/>
                      <a:pt x="2" y="8"/>
                      <a:pt x="0" y="9"/>
                    </a:cubicBezTo>
                    <a:lnTo>
                      <a:pt x="10" y="0"/>
                    </a:lnTo>
                    <a:close/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grpSp>
        <p:nvGrpSpPr>
          <p:cNvPr id="164" name="组合 163"/>
          <p:cNvGrpSpPr/>
          <p:nvPr/>
        </p:nvGrpSpPr>
        <p:grpSpPr>
          <a:xfrm>
            <a:off x="10847992" y="5302305"/>
            <a:ext cx="1055863" cy="1056245"/>
            <a:chOff x="4797791" y="3289015"/>
            <a:chExt cx="792000" cy="792000"/>
          </a:xfrm>
        </p:grpSpPr>
        <p:sp>
          <p:nvSpPr>
            <p:cNvPr id="165" name="Oval 190"/>
            <p:cNvSpPr>
              <a:spLocks noChangeAspect="1" noChangeArrowheads="1"/>
            </p:cNvSpPr>
            <p:nvPr/>
          </p:nvSpPr>
          <p:spPr bwMode="auto">
            <a:xfrm>
              <a:off x="4797791" y="3289015"/>
              <a:ext cx="792000" cy="792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</a:endParaRPr>
            </a:p>
          </p:txBody>
        </p:sp>
        <p:grpSp>
          <p:nvGrpSpPr>
            <p:cNvPr id="166" name="组合 165"/>
            <p:cNvGrpSpPr/>
            <p:nvPr/>
          </p:nvGrpSpPr>
          <p:grpSpPr>
            <a:xfrm>
              <a:off x="4946311" y="3465818"/>
              <a:ext cx="536654" cy="438393"/>
              <a:chOff x="6281738" y="4456112"/>
              <a:chExt cx="450850" cy="368300"/>
            </a:xfrm>
          </p:grpSpPr>
          <p:sp>
            <p:nvSpPr>
              <p:cNvPr id="167" name="Freeform 108"/>
              <p:cNvSpPr/>
              <p:nvPr/>
            </p:nvSpPr>
            <p:spPr bwMode="auto">
              <a:xfrm>
                <a:off x="6281738" y="4456112"/>
                <a:ext cx="428625" cy="368300"/>
              </a:xfrm>
              <a:custGeom>
                <a:avLst/>
                <a:gdLst>
                  <a:gd name="T0" fmla="*/ 67 w 114"/>
                  <a:gd name="T1" fmla="*/ 90 h 98"/>
                  <a:gd name="T2" fmla="*/ 57 w 114"/>
                  <a:gd name="T3" fmla="*/ 91 h 98"/>
                  <a:gd name="T4" fmla="*/ 37 w 114"/>
                  <a:gd name="T5" fmla="*/ 88 h 98"/>
                  <a:gd name="T6" fmla="*/ 19 w 114"/>
                  <a:gd name="T7" fmla="*/ 96 h 98"/>
                  <a:gd name="T8" fmla="*/ 21 w 114"/>
                  <a:gd name="T9" fmla="*/ 81 h 98"/>
                  <a:gd name="T10" fmla="*/ 0 w 114"/>
                  <a:gd name="T11" fmla="*/ 45 h 98"/>
                  <a:gd name="T12" fmla="*/ 57 w 114"/>
                  <a:gd name="T13" fmla="*/ 0 h 98"/>
                  <a:gd name="T14" fmla="*/ 114 w 114"/>
                  <a:gd name="T15" fmla="*/ 45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98">
                    <a:moveTo>
                      <a:pt x="67" y="90"/>
                    </a:moveTo>
                    <a:cubicBezTo>
                      <a:pt x="64" y="90"/>
                      <a:pt x="60" y="91"/>
                      <a:pt x="57" y="91"/>
                    </a:cubicBezTo>
                    <a:cubicBezTo>
                      <a:pt x="51" y="91"/>
                      <a:pt x="42" y="89"/>
                      <a:pt x="37" y="88"/>
                    </a:cubicBezTo>
                    <a:cubicBezTo>
                      <a:pt x="33" y="87"/>
                      <a:pt x="29" y="98"/>
                      <a:pt x="19" y="96"/>
                    </a:cubicBezTo>
                    <a:cubicBezTo>
                      <a:pt x="19" y="96"/>
                      <a:pt x="28" y="84"/>
                      <a:pt x="21" y="81"/>
                    </a:cubicBezTo>
                    <a:cubicBezTo>
                      <a:pt x="8" y="72"/>
                      <a:pt x="0" y="60"/>
                      <a:pt x="0" y="45"/>
                    </a:cubicBezTo>
                    <a:cubicBezTo>
                      <a:pt x="0" y="20"/>
                      <a:pt x="26" y="0"/>
                      <a:pt x="57" y="0"/>
                    </a:cubicBezTo>
                    <a:cubicBezTo>
                      <a:pt x="89" y="0"/>
                      <a:pt x="114" y="20"/>
                      <a:pt x="114" y="45"/>
                    </a:cubicBezTo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  <p:sp>
            <p:nvSpPr>
              <p:cNvPr id="168" name="Freeform 109"/>
              <p:cNvSpPr/>
              <p:nvPr/>
            </p:nvSpPr>
            <p:spPr bwMode="auto">
              <a:xfrm>
                <a:off x="6446838" y="4576762"/>
                <a:ext cx="285750" cy="242888"/>
              </a:xfrm>
              <a:custGeom>
                <a:avLst/>
                <a:gdLst>
                  <a:gd name="T0" fmla="*/ 0 w 76"/>
                  <a:gd name="T1" fmla="*/ 30 h 65"/>
                  <a:gd name="T2" fmla="*/ 38 w 76"/>
                  <a:gd name="T3" fmla="*/ 60 h 65"/>
                  <a:gd name="T4" fmla="*/ 52 w 76"/>
                  <a:gd name="T5" fmla="*/ 59 h 65"/>
                  <a:gd name="T6" fmla="*/ 64 w 76"/>
                  <a:gd name="T7" fmla="*/ 64 h 65"/>
                  <a:gd name="T8" fmla="*/ 62 w 76"/>
                  <a:gd name="T9" fmla="*/ 54 h 65"/>
                  <a:gd name="T10" fmla="*/ 76 w 76"/>
                  <a:gd name="T11" fmla="*/ 30 h 65"/>
                  <a:gd name="T12" fmla="*/ 38 w 76"/>
                  <a:gd name="T13" fmla="*/ 0 h 65"/>
                  <a:gd name="T14" fmla="*/ 0 w 76"/>
                  <a:gd name="T15" fmla="*/ 3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65">
                    <a:moveTo>
                      <a:pt x="0" y="30"/>
                    </a:moveTo>
                    <a:cubicBezTo>
                      <a:pt x="0" y="47"/>
                      <a:pt x="17" y="60"/>
                      <a:pt x="38" y="60"/>
                    </a:cubicBezTo>
                    <a:cubicBezTo>
                      <a:pt x="42" y="60"/>
                      <a:pt x="48" y="60"/>
                      <a:pt x="52" y="59"/>
                    </a:cubicBezTo>
                    <a:cubicBezTo>
                      <a:pt x="54" y="58"/>
                      <a:pt x="57" y="65"/>
                      <a:pt x="64" y="64"/>
                    </a:cubicBezTo>
                    <a:cubicBezTo>
                      <a:pt x="64" y="64"/>
                      <a:pt x="58" y="56"/>
                      <a:pt x="62" y="54"/>
                    </a:cubicBezTo>
                    <a:cubicBezTo>
                      <a:pt x="71" y="48"/>
                      <a:pt x="76" y="40"/>
                      <a:pt x="76" y="30"/>
                    </a:cubicBezTo>
                    <a:cubicBezTo>
                      <a:pt x="76" y="14"/>
                      <a:pt x="59" y="0"/>
                      <a:pt x="38" y="0"/>
                    </a:cubicBezTo>
                    <a:cubicBezTo>
                      <a:pt x="17" y="0"/>
                      <a:pt x="0" y="14"/>
                      <a:pt x="0" y="30"/>
                    </a:cubicBezTo>
                    <a:close/>
                  </a:path>
                </a:pathLst>
              </a:custGeom>
              <a:noFill/>
              <a:ln w="30163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</a:endParaRPr>
              </a:p>
            </p:txBody>
          </p:sp>
        </p:grpSp>
      </p:grpSp>
      <p:sp>
        <p:nvSpPr>
          <p:cNvPr id="170" name="矩形 169"/>
          <p:cNvSpPr/>
          <p:nvPr/>
        </p:nvSpPr>
        <p:spPr>
          <a:xfrm>
            <a:off x="950208" y="2986422"/>
            <a:ext cx="84842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ea"/>
              </a:rPr>
              <a:t>  “数与代数”</a:t>
            </a:r>
            <a:r>
              <a:rPr lang="zh-CN" altLang="en-US" dirty="0">
                <a:latin typeface="+mn-ea"/>
              </a:rPr>
              <a:t>是中小学数学的基本内容。在小学，主要学算术数（整数、分数、小数），到初中，把数的范围扩充到有理数领域，数的运算也相应地由加、减、乘、除四则运算拓宽到乘方、开方等运算</a:t>
            </a:r>
            <a:r>
              <a:rPr lang="zh-CN" altLang="en-US" dirty="0" smtClean="0">
                <a:latin typeface="+mn-ea"/>
              </a:rPr>
              <a:t>。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0630" y="2126239"/>
            <a:ext cx="3499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1</a:t>
            </a:r>
            <a:r>
              <a:rPr lang="en-US" altLang="zh-CN" b="1" dirty="0" smtClean="0"/>
              <a:t>.</a:t>
            </a:r>
            <a:r>
              <a:rPr lang="zh-CN" altLang="en-US" b="1" dirty="0"/>
              <a:t>数与代数领域的衔接。</a:t>
            </a:r>
            <a:endParaRPr lang="zh-CN" altLang="zh-CN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838622" y="2726011"/>
            <a:ext cx="6985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下箭头 35"/>
          <p:cNvSpPr/>
          <p:nvPr/>
        </p:nvSpPr>
        <p:spPr>
          <a:xfrm rot="16200000">
            <a:off x="3465830" y="-2705735"/>
            <a:ext cx="1530350" cy="8946515"/>
          </a:xfrm>
          <a:prstGeom prst="downArrow">
            <a:avLst/>
          </a:prstGeom>
          <a:gradFill>
            <a:gsLst>
              <a:gs pos="0">
                <a:schemeClr val="accent3">
                  <a:tint val="79000"/>
                  <a:satMod val="180000"/>
                  <a:alpha val="32000"/>
                </a:schemeClr>
              </a:gs>
              <a:gs pos="34000">
                <a:schemeClr val="accent3">
                  <a:tint val="52000"/>
                  <a:satMod val="250000"/>
                  <a:alpha val="20000"/>
                </a:schemeClr>
              </a:gs>
              <a:gs pos="100000">
                <a:schemeClr val="accent3">
                  <a:tint val="29000"/>
                  <a:satMod val="30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213837" y="261442"/>
            <a:ext cx="5761152" cy="609672"/>
            <a:chOff x="4143851" y="532568"/>
            <a:chExt cx="4142700" cy="584449"/>
          </a:xfrm>
        </p:grpSpPr>
        <p:sp>
          <p:nvSpPr>
            <p:cNvPr id="28" name="圆角矩形 27"/>
            <p:cNvSpPr/>
            <p:nvPr/>
          </p:nvSpPr>
          <p:spPr>
            <a:xfrm>
              <a:off x="4143851" y="532568"/>
              <a:ext cx="4142700" cy="58444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41300" dist="1778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177197" y="548816"/>
              <a:ext cx="4088103" cy="5519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484806" y="263287"/>
            <a:ext cx="521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中小学数学衔接的主要方面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4815" y="3847465"/>
            <a:ext cx="1244600" cy="2448560"/>
            <a:chOff x="1145383" y="1955111"/>
            <a:chExt cx="2706213" cy="4157807"/>
          </a:xfrm>
        </p:grpSpPr>
        <p:grpSp>
          <p:nvGrpSpPr>
            <p:cNvPr id="141" name="组合 140"/>
            <p:cNvGrpSpPr/>
            <p:nvPr/>
          </p:nvGrpSpPr>
          <p:grpSpPr>
            <a:xfrm>
              <a:off x="1145383" y="1955111"/>
              <a:ext cx="2706213" cy="4157807"/>
              <a:chOff x="982638" y="1955111"/>
              <a:chExt cx="2706213" cy="4157807"/>
            </a:xfrm>
          </p:grpSpPr>
          <p:sp>
            <p:nvSpPr>
              <p:cNvPr id="142" name="圆角矩形 141"/>
              <p:cNvSpPr/>
              <p:nvPr/>
            </p:nvSpPr>
            <p:spPr>
              <a:xfrm>
                <a:off x="982638" y="1955111"/>
                <a:ext cx="2706213" cy="4157807"/>
              </a:xfrm>
              <a:prstGeom prst="roundRect">
                <a:avLst/>
              </a:prstGeom>
              <a:gradFill flip="none" rotWithShape="1">
                <a:gsLst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  <a:gs pos="0">
                    <a:sysClr val="window" lastClr="FFFFFF"/>
                  </a:gs>
                </a:gsLst>
                <a:lin ang="18900000" scaled="0"/>
                <a:tileRect/>
              </a:gradFill>
              <a:ln w="22225" cap="flat" cmpd="sng" algn="ctr">
                <a:gradFill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indent="0" algn="ctr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3" name="组合 142"/>
              <p:cNvGrpSpPr/>
              <p:nvPr/>
            </p:nvGrpSpPr>
            <p:grpSpPr>
              <a:xfrm>
                <a:off x="2031359" y="2127512"/>
                <a:ext cx="608769" cy="86153"/>
                <a:chOff x="2347118" y="2347453"/>
                <a:chExt cx="554507" cy="78474"/>
              </a:xfrm>
            </p:grpSpPr>
            <p:sp>
              <p:nvSpPr>
                <p:cNvPr id="145" name="圆角矩形 144"/>
                <p:cNvSpPr/>
                <p:nvPr/>
              </p:nvSpPr>
              <p:spPr>
                <a:xfrm>
                  <a:off x="2347118" y="2350917"/>
                  <a:ext cx="440314" cy="7154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382AD"/>
                </a:solidFill>
                <a:ln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0"/>
                  </a:gradFill>
                </a:ln>
                <a:effectLst>
                  <a:innerShdw blurRad="127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6" name="椭圆 145"/>
                <p:cNvSpPr/>
                <p:nvPr/>
              </p:nvSpPr>
              <p:spPr>
                <a:xfrm>
                  <a:off x="2823151" y="2347453"/>
                  <a:ext cx="78474" cy="78474"/>
                </a:xfrm>
                <a:prstGeom prst="ellipse">
                  <a:avLst/>
                </a:prstGeom>
                <a:solidFill>
                  <a:srgbClr val="2382AD"/>
                </a:solidFill>
                <a:ln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0"/>
                  </a:gradFill>
                </a:ln>
                <a:effectLst>
                  <a:innerShdw blurRad="127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4" name="椭圆 143"/>
              <p:cNvSpPr/>
              <p:nvPr/>
            </p:nvSpPr>
            <p:spPr>
              <a:xfrm>
                <a:off x="2224202" y="5734050"/>
                <a:ext cx="223084" cy="223084"/>
              </a:xfrm>
              <a:prstGeom prst="ellipse">
                <a:avLst/>
              </a:prstGeom>
              <a:solidFill>
                <a:srgbClr val="2382AD"/>
              </a:solidFill>
              <a:ln w="635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7" name="矩形 146"/>
            <p:cNvSpPr/>
            <p:nvPr/>
          </p:nvSpPr>
          <p:spPr>
            <a:xfrm>
              <a:off x="1418369" y="2421682"/>
              <a:ext cx="2160240" cy="309634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2900680" y="2611755"/>
            <a:ext cx="7990205" cy="2999105"/>
          </a:xfrm>
          <a:prstGeom prst="rect">
            <a:avLst/>
          </a:prstGeom>
          <a:noFill/>
          <a:ln w="38100" cap="rnd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00680" y="2676958"/>
            <a:ext cx="79902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         在</a:t>
            </a:r>
            <a:r>
              <a:rPr lang="zh-CN" altLang="en-US" dirty="0"/>
              <a:t>小学阶段，空间与图形领域主要包括图形的认识、测量、图形与变换、图形与位置等初步知识，认识的主要手段是通过直观感知。初中在此基础上，增加了图形与坐标、图形与证明等内容。认识</a:t>
            </a:r>
            <a:r>
              <a:rPr lang="zh-CN" altLang="en-US" dirty="0" smtClean="0"/>
              <a:t>方式直观</a:t>
            </a:r>
            <a:r>
              <a:rPr lang="zh-CN" altLang="en-US" dirty="0"/>
              <a:t>感知逐步过渡到逻辑</a:t>
            </a:r>
            <a:r>
              <a:rPr lang="zh-CN" altLang="en-US" dirty="0" smtClean="0"/>
              <a:t>论证</a:t>
            </a:r>
            <a:r>
              <a:rPr lang="zh-CN" altLang="en-US" dirty="0"/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921275" y="1073590"/>
            <a:ext cx="1555256" cy="1555256"/>
            <a:chOff x="8564202" y="1666777"/>
            <a:chExt cx="1707468" cy="1707468"/>
          </a:xfrm>
        </p:grpSpPr>
        <p:sp>
          <p:nvSpPr>
            <p:cNvPr id="48" name="椭圆 47"/>
            <p:cNvSpPr/>
            <p:nvPr/>
          </p:nvSpPr>
          <p:spPr>
            <a:xfrm>
              <a:off x="8564202" y="1666777"/>
              <a:ext cx="1707468" cy="170746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12278" y="1881706"/>
              <a:ext cx="1095887" cy="574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558290" y="1557020"/>
            <a:ext cx="8055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effectLst/>
                <a:latin typeface="+mn-ea"/>
                <a:cs typeface="Times New Roman" panose="02020603050405020304" pitchFamily="18" charset="0"/>
              </a:rPr>
              <a:t>2</a:t>
            </a:r>
            <a:r>
              <a:rPr lang="en-US" altLang="zh-CN" sz="2800" b="1" dirty="0" smtClean="0">
                <a:effectLst/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+mn-ea"/>
                <a:cs typeface="Times New Roman" panose="02020603050405020304" pitchFamily="18" charset="0"/>
              </a:rPr>
              <a:t>空间与图形领域的衔接</a:t>
            </a:r>
            <a:endParaRPr lang="zh-CN" altLang="en-US" sz="2800" b="1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40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下箭头 35"/>
          <p:cNvSpPr/>
          <p:nvPr/>
        </p:nvSpPr>
        <p:spPr>
          <a:xfrm rot="16200000">
            <a:off x="3465830" y="-2705735"/>
            <a:ext cx="1530350" cy="8946515"/>
          </a:xfrm>
          <a:prstGeom prst="downArrow">
            <a:avLst/>
          </a:prstGeom>
          <a:gradFill>
            <a:gsLst>
              <a:gs pos="0">
                <a:schemeClr val="accent3">
                  <a:tint val="79000"/>
                  <a:satMod val="180000"/>
                  <a:alpha val="32000"/>
                </a:schemeClr>
              </a:gs>
              <a:gs pos="34000">
                <a:schemeClr val="accent3">
                  <a:tint val="52000"/>
                  <a:satMod val="250000"/>
                  <a:alpha val="20000"/>
                </a:schemeClr>
              </a:gs>
              <a:gs pos="100000">
                <a:schemeClr val="accent3">
                  <a:tint val="29000"/>
                  <a:satMod val="30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213837" y="261442"/>
            <a:ext cx="5761152" cy="609672"/>
            <a:chOff x="4143851" y="532568"/>
            <a:chExt cx="4142700" cy="584449"/>
          </a:xfrm>
        </p:grpSpPr>
        <p:sp>
          <p:nvSpPr>
            <p:cNvPr id="28" name="圆角矩形 27"/>
            <p:cNvSpPr/>
            <p:nvPr/>
          </p:nvSpPr>
          <p:spPr>
            <a:xfrm>
              <a:off x="4143851" y="532568"/>
              <a:ext cx="4142700" cy="58444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61000">
                  <a:srgbClr val="F6F6F6"/>
                </a:gs>
                <a:gs pos="30000">
                  <a:srgbClr val="E0E0E0"/>
                </a:gs>
                <a:gs pos="1000">
                  <a:srgbClr val="DEDEDE"/>
                </a:gs>
                <a:gs pos="100000">
                  <a:schemeClr val="bg1"/>
                </a:gs>
              </a:gsLst>
              <a:lin ang="13500000" scaled="1"/>
              <a:tileRect/>
            </a:gradFill>
            <a:ln w="19050">
              <a:noFill/>
            </a:ln>
            <a:effectLst>
              <a:outerShdw blurRad="241300" dist="177800" dir="2700000" algn="tl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177197" y="548816"/>
              <a:ext cx="4088103" cy="55195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89000"/>
                  </a:schemeClr>
                </a:gs>
                <a:gs pos="67000">
                  <a:srgbClr val="F9F9F9"/>
                </a:gs>
              </a:gsLst>
              <a:lin ang="2700000" scaled="1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484806" y="263287"/>
            <a:ext cx="521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中小学数学衔接的主要方面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4815" y="3847465"/>
            <a:ext cx="1244600" cy="2448560"/>
            <a:chOff x="1145383" y="1955111"/>
            <a:chExt cx="2706213" cy="4157807"/>
          </a:xfrm>
        </p:grpSpPr>
        <p:grpSp>
          <p:nvGrpSpPr>
            <p:cNvPr id="141" name="组合 140"/>
            <p:cNvGrpSpPr/>
            <p:nvPr/>
          </p:nvGrpSpPr>
          <p:grpSpPr>
            <a:xfrm>
              <a:off x="1145383" y="1955111"/>
              <a:ext cx="2706213" cy="4157807"/>
              <a:chOff x="982638" y="1955111"/>
              <a:chExt cx="2706213" cy="4157807"/>
            </a:xfrm>
          </p:grpSpPr>
          <p:sp>
            <p:nvSpPr>
              <p:cNvPr id="142" name="圆角矩形 141"/>
              <p:cNvSpPr/>
              <p:nvPr/>
            </p:nvSpPr>
            <p:spPr>
              <a:xfrm>
                <a:off x="982638" y="1955111"/>
                <a:ext cx="2706213" cy="4157807"/>
              </a:xfrm>
              <a:prstGeom prst="roundRect">
                <a:avLst/>
              </a:prstGeom>
              <a:gradFill flip="none" rotWithShape="1">
                <a:gsLst>
                  <a:gs pos="50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  <a:gs pos="0">
                    <a:sysClr val="window" lastClr="FFFFFF"/>
                  </a:gs>
                </a:gsLst>
                <a:lin ang="18900000" scaled="0"/>
                <a:tileRect/>
              </a:gradFill>
              <a:ln w="22225" cap="flat" cmpd="sng" algn="ctr">
                <a:gradFill>
                  <a:gsLst>
                    <a:gs pos="100000">
                      <a:sysClr val="window" lastClr="FFFFFF">
                        <a:lumMod val="85000"/>
                      </a:sysClr>
                    </a:gs>
                    <a:gs pos="0">
                      <a:sysClr val="window" lastClr="FFFFFF"/>
                    </a:gs>
                  </a:gsLst>
                  <a:lin ang="8100000" scaled="0"/>
                </a:gradFill>
                <a:prstDash val="solid"/>
              </a:ln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indent="0" algn="ctr" defTabSz="91440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43" name="组合 142"/>
              <p:cNvGrpSpPr/>
              <p:nvPr/>
            </p:nvGrpSpPr>
            <p:grpSpPr>
              <a:xfrm>
                <a:off x="2031359" y="2127512"/>
                <a:ext cx="608769" cy="86153"/>
                <a:chOff x="2347118" y="2347453"/>
                <a:chExt cx="554507" cy="78474"/>
              </a:xfrm>
            </p:grpSpPr>
            <p:sp>
              <p:nvSpPr>
                <p:cNvPr id="145" name="圆角矩形 144"/>
                <p:cNvSpPr/>
                <p:nvPr/>
              </p:nvSpPr>
              <p:spPr>
                <a:xfrm>
                  <a:off x="2347118" y="2350917"/>
                  <a:ext cx="440314" cy="7154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382AD"/>
                </a:solidFill>
                <a:ln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0"/>
                  </a:gradFill>
                </a:ln>
                <a:effectLst>
                  <a:innerShdw blurRad="127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46" name="椭圆 145"/>
                <p:cNvSpPr/>
                <p:nvPr/>
              </p:nvSpPr>
              <p:spPr>
                <a:xfrm>
                  <a:off x="2823151" y="2347453"/>
                  <a:ext cx="78474" cy="78474"/>
                </a:xfrm>
                <a:prstGeom prst="ellipse">
                  <a:avLst/>
                </a:prstGeom>
                <a:solidFill>
                  <a:srgbClr val="2382AD"/>
                </a:solidFill>
                <a:ln>
                  <a:gradFill>
                    <a:gsLst>
                      <a:gs pos="0">
                        <a:schemeClr val="bg1">
                          <a:lumMod val="95000"/>
                        </a:schemeClr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0"/>
                  </a:gradFill>
                </a:ln>
                <a:effectLst>
                  <a:innerShdw blurRad="127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44" name="椭圆 143"/>
              <p:cNvSpPr/>
              <p:nvPr/>
            </p:nvSpPr>
            <p:spPr>
              <a:xfrm>
                <a:off x="2224202" y="5734050"/>
                <a:ext cx="223084" cy="223084"/>
              </a:xfrm>
              <a:prstGeom prst="ellipse">
                <a:avLst/>
              </a:prstGeom>
              <a:solidFill>
                <a:srgbClr val="2382AD"/>
              </a:solidFill>
              <a:ln w="6350"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0"/>
                </a:gradFill>
              </a:ln>
              <a:effectLst>
                <a:outerShdw blurRad="889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7" name="矩形 146"/>
            <p:cNvSpPr/>
            <p:nvPr/>
          </p:nvSpPr>
          <p:spPr>
            <a:xfrm>
              <a:off x="1418369" y="2421682"/>
              <a:ext cx="2160240" cy="309634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2225" cap="flat" cmpd="sng" algn="ctr">
              <a:noFill/>
              <a:prstDash val="soli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marL="0" marR="0" indent="0" algn="ctr" defTabSz="91440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146833" y="2640327"/>
            <a:ext cx="8394792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中小学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的新教材在编写上的特点是：“螺旋上升、逐层深入”，所以有很多知识点都是分年段逐层递进教学的，有些知识点在中小学教材中甚至是交叉出现的。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921275" y="1073590"/>
            <a:ext cx="1555256" cy="1555256"/>
            <a:chOff x="8564202" y="1666777"/>
            <a:chExt cx="1707468" cy="1707468"/>
          </a:xfrm>
        </p:grpSpPr>
        <p:sp>
          <p:nvSpPr>
            <p:cNvPr id="48" name="椭圆 47"/>
            <p:cNvSpPr/>
            <p:nvPr/>
          </p:nvSpPr>
          <p:spPr>
            <a:xfrm>
              <a:off x="8564202" y="1666777"/>
              <a:ext cx="1707468" cy="1707468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812278" y="1881706"/>
              <a:ext cx="1095887" cy="574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558290" y="1557020"/>
            <a:ext cx="80556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+mn-ea"/>
                <a:cs typeface="Times New Roman" panose="02020603050405020304" pitchFamily="18" charset="0"/>
              </a:rPr>
              <a:t>3</a:t>
            </a:r>
            <a:r>
              <a:rPr lang="en-US" altLang="zh-CN" sz="2800" b="1" dirty="0" smtClean="0">
                <a:effectLst/>
                <a:latin typeface="+mn-ea"/>
                <a:cs typeface="Times New Roman" panose="02020603050405020304" pitchFamily="18" charset="0"/>
              </a:rPr>
              <a:t>.</a:t>
            </a:r>
            <a:r>
              <a:rPr lang="zh-CN" altLang="en-US" sz="2800" b="1" dirty="0">
                <a:latin typeface="+mn-ea"/>
                <a:cs typeface="Times New Roman" panose="02020603050405020304" pitchFamily="18" charset="0"/>
              </a:rPr>
              <a:t>统计和概率领域的衔接</a:t>
            </a:r>
            <a:endParaRPr lang="zh-CN" altLang="en-US" sz="2800" b="1" dirty="0">
              <a:latin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40" grpId="0"/>
      <p:bldP spid="40" grpId="1" build="allAtOnce" bldLvl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数学公开课说课PPT模板"/>
</p:tagLst>
</file>

<file path=ppt/theme/theme1.xml><?xml version="1.0" encoding="utf-8"?>
<a:theme xmlns:a="http://schemas.openxmlformats.org/drawingml/2006/main" name="www.99ppt.com​​">
  <a:themeElements>
    <a:clrScheme name="自定义 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4B4"/>
      </a:accent1>
      <a:accent2>
        <a:srgbClr val="49C1AD"/>
      </a:accent2>
      <a:accent3>
        <a:srgbClr val="02B9E7"/>
      </a:accent3>
      <a:accent4>
        <a:srgbClr val="1F497D"/>
      </a:accent4>
      <a:accent5>
        <a:srgbClr val="3EBAC0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Calibri"/>
        <a:ea typeface="方正姚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50000">
              <a:sysClr val="window" lastClr="FFFFFF">
                <a:lumMod val="95000"/>
              </a:sysClr>
            </a:gs>
            <a:gs pos="100000">
              <a:sysClr val="window" lastClr="FFFFFF">
                <a:lumMod val="75000"/>
              </a:sysClr>
            </a:gs>
            <a:gs pos="0">
              <a:sysClr val="window" lastClr="FFFFFF"/>
            </a:gs>
          </a:gsLst>
          <a:lin ang="18900000" scaled="0"/>
          <a:tileRect/>
        </a:gradFill>
        <a:ln w="22225" cap="flat" cmpd="sng" algn="ctr">
          <a:gradFill>
            <a:gsLst>
              <a:gs pos="100000">
                <a:sysClr val="window" lastClr="FFFFFF">
                  <a:lumMod val="85000"/>
                </a:sysClr>
              </a:gs>
              <a:gs pos="0">
                <a:sysClr val="window" lastClr="FFFFFF"/>
              </a:gs>
            </a:gsLst>
            <a:lin ang="8100000" scaled="0"/>
          </a:gradFill>
          <a:prstDash val="solid"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marL="0" marR="0" indent="0" algn="ctr" defTabSz="914400" eaLnBrk="1" fontAlgn="base" latinLnBrk="0" hangingPunct="1"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4400" b="1" i="0" u="none" strike="noStrike" kern="0" cap="none" spc="0" normalizeH="0" baseline="0" noProof="0" dirty="0" smtClean="0">
            <a:ln>
              <a:noFill/>
            </a:ln>
            <a:solidFill>
              <a:srgbClr val="FF0000"/>
            </a:solidFill>
            <a:effectLst/>
            <a:uLnTx/>
            <a:uFillTx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457</TotalTime>
  <Words>670</Words>
  <Application>Microsoft Office PowerPoint</Application>
  <PresentationFormat>自定义</PresentationFormat>
  <Paragraphs>94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Calibri</vt:lpstr>
      <vt:lpstr>方正姚体</vt:lpstr>
      <vt:lpstr>微软雅黑</vt:lpstr>
      <vt:lpstr>方正兰亭黑_GBK</vt:lpstr>
      <vt:lpstr>Times New Roman</vt:lpstr>
      <vt:lpstr>www.99ppt.com​​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www.99ppt.com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数学公开课说课PPT模板</dc:title>
  <dc:subject>www.99ppt.com</dc:subject>
  <dc:creator>www.99ppt.com</dc:creator>
  <cp:keywords>www.99ppt.com</cp:keywords>
  <dc:description>www.99ppt.com</dc:description>
  <cp:lastModifiedBy>Windows 10</cp:lastModifiedBy>
  <cp:revision>45</cp:revision>
  <dcterms:created xsi:type="dcterms:W3CDTF">2015-01-08T03:06:00Z</dcterms:created>
  <dcterms:modified xsi:type="dcterms:W3CDTF">2022-03-11T08:10:12Z</dcterms:modified>
  <cp:category>www.99ppt.com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65032599C0E241988195382CC5193665</vt:lpwstr>
  </property>
  <property fmtid="{D5CDD505-2E9C-101B-9397-08002B2CF9AE}" pid="3" name="KSOProductBuildVer">
    <vt:lpwstr>2052-11.1.0.10938</vt:lpwstr>
  </property>
</Properties>
</file>