
<file path=[Content_Types].xml><?xml version="1.0" encoding="utf-8"?>
<Types xmlns="http://schemas.openxmlformats.org/package/2006/content-types">
  <Default Extension="png" ContentType="image/png"/>
  <Default Extension="wdp" ContentType="image/vnd.ms-photo"/>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9" r:id="rId5"/>
    <p:sldId id="258" r:id="rId6"/>
    <p:sldId id="265" r:id="rId7"/>
    <p:sldId id="280" r:id="rId8"/>
    <p:sldId id="260" r:id="rId9"/>
    <p:sldId id="262" r:id="rId10"/>
    <p:sldId id="263" r:id="rId11"/>
    <p:sldId id="264" r:id="rId12"/>
    <p:sldId id="266" r:id="rId13"/>
    <p:sldId id="267" r:id="rId14"/>
    <p:sldId id="269" r:id="rId15"/>
    <p:sldId id="270" r:id="rId16"/>
    <p:sldId id="271" r:id="rId17"/>
    <p:sldId id="268" r:id="rId18"/>
    <p:sldId id="272" r:id="rId19"/>
    <p:sldId id="273" r:id="rId20"/>
    <p:sldId id="274" r:id="rId21"/>
    <p:sldId id="296" r:id="rId22"/>
    <p:sldId id="277"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83"/>
        <p:guide pos="387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A6B95-0738-4EEB-BAD0-F5799B67187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B5549A63-1780-4C2F-9933-63C394F9F62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0876B5-D4B2-4616-864B-BAF601566486}" type="slidenum">
              <a:rPr lang="zh-CN" altLang="en-US" smtClean="0"/>
            </a:fld>
            <a:endParaRPr lang="zh-CN" altLang="en-US"/>
          </a:p>
        </p:txBody>
      </p:sp>
      <p:pic>
        <p:nvPicPr>
          <p:cNvPr id="8" name="图片 7"/>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r="40509" b="55290"/>
          <a:stretch>
            <a:fillRect/>
          </a:stretch>
        </p:blipFill>
        <p:spPr>
          <a:xfrm>
            <a:off x="-6622" y="-9104"/>
            <a:ext cx="2282322" cy="1715268"/>
          </a:xfrm>
          <a:prstGeom prst="rect">
            <a:avLst/>
          </a:prstGeom>
        </p:spPr>
      </p:pic>
      <p:pic>
        <p:nvPicPr>
          <p:cNvPr id="9" name="图片 8"/>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l="58270" t="19268" r="516" b="-703"/>
          <a:stretch>
            <a:fillRect/>
          </a:stretch>
        </p:blipFill>
        <p:spPr>
          <a:xfrm>
            <a:off x="10622445" y="3769282"/>
            <a:ext cx="1581150" cy="3124200"/>
          </a:xfrm>
          <a:prstGeom prst="rect">
            <a:avLst/>
          </a:prstGeom>
        </p:spPr>
      </p:pic>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8824" y="465348"/>
            <a:ext cx="11345224" cy="61061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5549A63-1780-4C2F-9933-63C394F9F62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0876B5-D4B2-4616-864B-BAF60156648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5549A63-1780-4C2F-9933-63C394F9F62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0876B5-D4B2-4616-864B-BAF60156648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竖排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5549A63-1780-4C2F-9933-63C394F9F62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0876B5-D4B2-4616-864B-BAF601566486}" type="slidenum">
              <a:rPr lang="zh-CN" altLang="en-US" smtClean="0"/>
            </a:fld>
            <a:endParaRPr lang="zh-CN" altLang="en-US"/>
          </a:p>
        </p:txBody>
      </p:sp>
      <p:pic>
        <p:nvPicPr>
          <p:cNvPr id="9" name="图片 8"/>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r="40509" b="55290"/>
          <a:stretch>
            <a:fillRect/>
          </a:stretch>
        </p:blipFill>
        <p:spPr>
          <a:xfrm>
            <a:off x="-6622" y="-9104"/>
            <a:ext cx="4067758" cy="3057104"/>
          </a:xfrm>
          <a:prstGeom prst="rect">
            <a:avLst/>
          </a:prstGeom>
        </p:spPr>
      </p:pic>
      <p:pic>
        <p:nvPicPr>
          <p:cNvPr id="10" name="图片 9"/>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l="58270" t="19268" r="516" b="-703"/>
          <a:stretch>
            <a:fillRect/>
          </a:stretch>
        </p:blipFill>
        <p:spPr>
          <a:xfrm>
            <a:off x="8936736" y="438483"/>
            <a:ext cx="3266859" cy="6454999"/>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04288" y="890016"/>
            <a:ext cx="7132320" cy="52016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B5549A63-1780-4C2F-9933-63C394F9F62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0876B5-D4B2-4616-864B-BAF60156648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5549A63-1780-4C2F-9933-63C394F9F62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0876B5-D4B2-4616-864B-BAF60156648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5549A63-1780-4C2F-9933-63C394F9F62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00876B5-D4B2-4616-864B-BAF60156648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5549A63-1780-4C2F-9933-63C394F9F62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00876B5-D4B2-4616-864B-BAF60156648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549A63-1780-4C2F-9933-63C394F9F62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00876B5-D4B2-4616-864B-BAF601566486}" type="slidenum">
              <a:rPr lang="zh-CN" altLang="en-US" smtClean="0"/>
            </a:fld>
            <a:endParaRPr lang="zh-CN" altLang="en-US"/>
          </a:p>
        </p:txBody>
      </p:sp>
      <p:pic>
        <p:nvPicPr>
          <p:cNvPr id="7" name="图片 6"/>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r="40509" b="55290"/>
          <a:stretch>
            <a:fillRect/>
          </a:stretch>
        </p:blipFill>
        <p:spPr>
          <a:xfrm>
            <a:off x="-6622" y="-9104"/>
            <a:ext cx="2282322" cy="1715268"/>
          </a:xfrm>
          <a:prstGeom prst="rect">
            <a:avLst/>
          </a:prstGeom>
        </p:spPr>
      </p:pic>
      <p:pic>
        <p:nvPicPr>
          <p:cNvPr id="8" name="图片 7"/>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l="58270" t="19268" r="516" b="-703"/>
          <a:stretch>
            <a:fillRect/>
          </a:stretch>
        </p:blipFill>
        <p:spPr>
          <a:xfrm>
            <a:off x="10622445" y="3769282"/>
            <a:ext cx="1581150" cy="3124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B5549A63-1780-4C2F-9933-63C394F9F62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0876B5-D4B2-4616-864B-BAF60156648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B5549A63-1780-4C2F-9933-63C394F9F62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0876B5-D4B2-4616-864B-BAF60156648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49A63-1780-4C2F-9933-63C394F9F62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876B5-D4B2-4616-864B-BAF60156648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6.jpeg"/><Relationship Id="rId4" Type="http://schemas.microsoft.com/office/2007/relationships/hdphoto" Target="../media/image2.wdp"/><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image" Target="../media/image6.jpe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1.xml"/><Relationship Id="rId5" Type="http://schemas.openxmlformats.org/officeDocument/2006/relationships/image" Target="../media/image6.jpeg"/><Relationship Id="rId4" Type="http://schemas.microsoft.com/office/2007/relationships/hdphoto" Target="../media/image2.wdp"/><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622" y="-9104"/>
            <a:ext cx="12198622" cy="6867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98824" y="465348"/>
            <a:ext cx="11345224" cy="6106140"/>
          </a:xfrm>
          <a:prstGeom prst="rect">
            <a:avLst/>
          </a:prstGeom>
        </p:spPr>
      </p:pic>
      <p:grpSp>
        <p:nvGrpSpPr>
          <p:cNvPr id="21" name="组合 20"/>
          <p:cNvGrpSpPr/>
          <p:nvPr/>
        </p:nvGrpSpPr>
        <p:grpSpPr>
          <a:xfrm>
            <a:off x="2301781" y="2158892"/>
            <a:ext cx="6968490" cy="1601737"/>
            <a:chOff x="2809412" y="2678717"/>
            <a:chExt cx="6968490" cy="1601737"/>
          </a:xfrm>
        </p:grpSpPr>
        <p:sp>
          <p:nvSpPr>
            <p:cNvPr id="18" name="文本框 17"/>
            <p:cNvSpPr txBox="1"/>
            <p:nvPr/>
          </p:nvSpPr>
          <p:spPr>
            <a:xfrm>
              <a:off x="2809412" y="2678717"/>
              <a:ext cx="6968490" cy="11068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6600" b="1" dirty="0">
                  <a:solidFill>
                    <a:srgbClr val="3B6058"/>
                  </a:solidFill>
                  <a:latin typeface="微软雅黑" panose="020B0503020204020204" pitchFamily="34" charset="-122"/>
                  <a:ea typeface="微软雅黑" panose="020B0503020204020204" pitchFamily="34" charset="-122"/>
                </a:rPr>
                <a:t>在园本教研中成长</a:t>
              </a:r>
              <a:endParaRPr lang="zh-CN" altLang="en-US" sz="6600" b="1" dirty="0">
                <a:solidFill>
                  <a:srgbClr val="3B6058"/>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3255817" y="3912154"/>
              <a:ext cx="5749639"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smtClean="0">
                  <a:solidFill>
                    <a:srgbClr val="3B6058"/>
                  </a:solidFill>
                  <a:latin typeface="微软雅黑" panose="020B0503020204020204" pitchFamily="34" charset="-122"/>
                  <a:ea typeface="微软雅黑" panose="020B0503020204020204" pitchFamily="34" charset="-122"/>
                </a:rPr>
                <a:t> </a:t>
              </a:r>
              <a:r>
                <a:rPr lang="en-US" altLang="zh-CN" dirty="0" smtClean="0">
                  <a:solidFill>
                    <a:srgbClr val="3B6058"/>
                  </a:solidFill>
                  <a:latin typeface="微软雅黑" panose="020B0503020204020204" pitchFamily="34" charset="-122"/>
                  <a:ea typeface="微软雅黑" panose="020B0503020204020204" pitchFamily="34" charset="-122"/>
                </a:rPr>
                <a:t>| </a:t>
              </a:r>
              <a:r>
                <a:rPr lang="zh-CN" altLang="en-US" dirty="0" smtClean="0">
                  <a:solidFill>
                    <a:srgbClr val="3B6058"/>
                  </a:solidFill>
                  <a:latin typeface="微软雅黑" panose="020B0503020204020204" pitchFamily="34" charset="-122"/>
                  <a:ea typeface="微软雅黑" panose="020B0503020204020204" pitchFamily="34" charset="-122"/>
                </a:rPr>
                <a:t>泸县城东幼儿园 </a:t>
              </a:r>
              <a:r>
                <a:rPr lang="zh-CN" altLang="en-US" dirty="0" smtClean="0">
                  <a:solidFill>
                    <a:srgbClr val="3B6058"/>
                  </a:solidFill>
                  <a:latin typeface="微软雅黑" panose="020B0503020204020204" pitchFamily="34" charset="-122"/>
                  <a:ea typeface="微软雅黑" panose="020B0503020204020204" pitchFamily="34" charset="-122"/>
                </a:rPr>
                <a:t> </a:t>
              </a:r>
              <a:r>
                <a:rPr lang="en-US" altLang="zh-CN" dirty="0" smtClean="0">
                  <a:solidFill>
                    <a:srgbClr val="3B6058"/>
                  </a:solidFill>
                  <a:latin typeface="微软雅黑" panose="020B0503020204020204" pitchFamily="34" charset="-122"/>
                  <a:ea typeface="微软雅黑" panose="020B0503020204020204" pitchFamily="34" charset="-122"/>
                </a:rPr>
                <a:t>| </a:t>
              </a:r>
              <a:endParaRPr lang="zh-CN" altLang="en-US" dirty="0">
                <a:solidFill>
                  <a:srgbClr val="3B6058"/>
                </a:solidFill>
                <a:latin typeface="微软雅黑" panose="020B0503020204020204" pitchFamily="34" charset="-122"/>
                <a:ea typeface="微软雅黑" panose="020B0503020204020204" pitchFamily="34" charset="-122"/>
              </a:endParaRPr>
            </a:p>
          </p:txBody>
        </p:sp>
      </p:grpSp>
      <p:sp>
        <p:nvSpPr>
          <p:cNvPr id="22" name="矩形: 圆角 21"/>
          <p:cNvSpPr/>
          <p:nvPr/>
        </p:nvSpPr>
        <p:spPr>
          <a:xfrm>
            <a:off x="3257561" y="4119289"/>
            <a:ext cx="4730887" cy="422280"/>
          </a:xfrm>
          <a:prstGeom prst="roundRect">
            <a:avLst>
              <a:gd name="adj" fmla="val 50000"/>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smtClean="0">
                <a:solidFill>
                  <a:schemeClr val="bg1"/>
                </a:solidFill>
                <a:latin typeface="微软雅黑" panose="020B0503020204020204" pitchFamily="34" charset="-122"/>
                <a:ea typeface="微软雅黑" panose="020B0503020204020204" pitchFamily="34" charset="-122"/>
                <a:sym typeface="+mn-ea"/>
              </a:rPr>
              <a:t>莫乾梅</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7825" y="-379847"/>
            <a:ext cx="3694176" cy="7237847"/>
          </a:xfrm>
          <a:prstGeom prst="rect">
            <a:avLst/>
          </a:prstGeom>
        </p:spPr>
      </p:pic>
      <p:pic>
        <p:nvPicPr>
          <p:cNvPr id="14" name="图片 13"/>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r="40509" b="55290"/>
          <a:stretch>
            <a:fillRect/>
          </a:stretch>
        </p:blipFill>
        <p:spPr>
          <a:xfrm>
            <a:off x="-6622" y="-9104"/>
            <a:ext cx="4067758" cy="3057104"/>
          </a:xfrm>
          <a:prstGeom prst="rect">
            <a:avLst/>
          </a:prstGeom>
        </p:spPr>
      </p:pic>
      <p:pic>
        <p:nvPicPr>
          <p:cNvPr id="3" name="图片 2" descr="0102"/>
          <p:cNvPicPr>
            <a:picLocks noChangeAspect="1"/>
          </p:cNvPicPr>
          <p:nvPr/>
        </p:nvPicPr>
        <p:blipFill>
          <a:blip r:embed="rId5">
            <a:clrChange>
              <a:clrFrom>
                <a:srgbClr val="FEFEFE">
                  <a:alpha val="100000"/>
                </a:srgbClr>
              </a:clrFrom>
              <a:clrTo>
                <a:srgbClr val="FEFEFE">
                  <a:alpha val="100000"/>
                  <a:alpha val="0"/>
                </a:srgbClr>
              </a:clrTo>
            </a:clrChange>
          </a:blip>
          <a:stretch>
            <a:fillRect/>
          </a:stretch>
        </p:blipFill>
        <p:spPr>
          <a:xfrm>
            <a:off x="5127625" y="465455"/>
            <a:ext cx="1172210" cy="14941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44"/>
          <p:cNvSpPr txBox="1"/>
          <p:nvPr/>
        </p:nvSpPr>
        <p:spPr>
          <a:xfrm>
            <a:off x="4229757" y="1635995"/>
            <a:ext cx="3303600" cy="2637064"/>
          </a:xfrm>
          <a:prstGeom prst="rect">
            <a:avLst/>
          </a:prstGeom>
          <a:noFill/>
        </p:spPr>
        <p:txBody>
          <a:bodyPr wrap="square" rIns="144000" bIns="36000" numCol="1" spcCol="360000" rtlCol="0">
            <a:spAutoFit/>
          </a:bodyPr>
          <a:lstStyle/>
          <a:p>
            <a:pPr algn="ctr"/>
            <a:r>
              <a:rPr lang="en-US" altLang="zh-CN" sz="16600" dirty="0" smtClean="0">
                <a:solidFill>
                  <a:srgbClr val="429177"/>
                </a:solidFill>
                <a:latin typeface="Agency FB" panose="020B0503020202020204" pitchFamily="34" charset="0"/>
                <a:ea typeface="微软雅黑" panose="020B0503020204020204" pitchFamily="34" charset="-122"/>
                <a:sym typeface="Agency FB" panose="020B0503020202020204" pitchFamily="34" charset="0"/>
              </a:rPr>
              <a:t>02</a:t>
            </a:r>
            <a:endParaRPr lang="en-US" altLang="zh-CN" sz="16600" dirty="0">
              <a:solidFill>
                <a:srgbClr val="429177"/>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4" name="TextBox 45"/>
          <p:cNvSpPr txBox="1"/>
          <p:nvPr/>
        </p:nvSpPr>
        <p:spPr>
          <a:xfrm>
            <a:off x="3743548" y="4574541"/>
            <a:ext cx="4536504" cy="484505"/>
          </a:xfrm>
          <a:prstGeom prst="rect">
            <a:avLst/>
          </a:prstGeom>
          <a:noFill/>
        </p:spPr>
        <p:txBody>
          <a:bodyPr wrap="square" lIns="0" tIns="0" rIns="0" bIns="0" rtlCol="0">
            <a:spAutoFit/>
          </a:bodyPr>
          <a:lstStyle>
            <a:defPPr>
              <a:defRPr lang="zh-CN"/>
            </a:defPPr>
            <a:lvl1pPr algn="just">
              <a:lnSpc>
                <a:spcPts val="2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fontAlgn="base">
              <a:lnSpc>
                <a:spcPct val="150000"/>
              </a:lnSpc>
              <a:spcBef>
                <a:spcPct val="0"/>
              </a:spcBef>
              <a:spcAft>
                <a:spcPct val="0"/>
              </a:spcAft>
            </a:pPr>
            <a:r>
              <a:rPr lang="zh-CN" altLang="en-US" sz="1050" dirty="0">
                <a:solidFill>
                  <a:schemeClr val="bg1">
                    <a:lumMod val="65000"/>
                  </a:schemeClr>
                </a:solidFill>
                <a:latin typeface="Agency FB" panose="020B0503020202020204" pitchFamily="34" charset="0"/>
                <a:ea typeface="微软雅黑" panose="020B0503020204020204" pitchFamily="34" charset="-122"/>
                <a:sym typeface="Agency FB" panose="020B0503020202020204" pitchFamily="34" charset="0"/>
              </a:rPr>
              <a:t>此处添加详细文本描述，建议与标题相关并符合整体语言风格，语言描述尽量简。尽量将每页幻灯片字数控制在 。</a:t>
            </a:r>
            <a:endParaRPr lang="en-US" altLang="zh-CN" sz="1050" dirty="0">
              <a:solidFill>
                <a:schemeClr val="bg1">
                  <a:lumMod val="65000"/>
                </a:schemeClr>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5" name="TextBox 46"/>
          <p:cNvSpPr txBox="1"/>
          <p:nvPr/>
        </p:nvSpPr>
        <p:spPr>
          <a:xfrm>
            <a:off x="4103588" y="3940758"/>
            <a:ext cx="3960440" cy="492125"/>
          </a:xfrm>
          <a:prstGeom prst="rect">
            <a:avLst/>
          </a:prstGeom>
          <a:noFill/>
        </p:spPr>
        <p:txBody>
          <a:bodyPr wrap="square" lIns="0" tIns="0" rIns="0" bIns="0" rtlCol="0">
            <a:spAutoFit/>
          </a:bodyPr>
          <a:lstStyle/>
          <a:p>
            <a:pPr lvl="0"/>
            <a:r>
              <a:rPr lang="zh-CN" altLang="en-US" sz="3200" b="1" dirty="0">
                <a:solidFill>
                  <a:srgbClr val="3B6058"/>
                </a:solidFill>
                <a:latin typeface="微软雅黑" panose="020B0503020204020204" pitchFamily="34" charset="-122"/>
                <a:ea typeface="微软雅黑" panose="020B0503020204020204" pitchFamily="34" charset="-122"/>
                <a:cs typeface="钻石甜心手机字体" panose="02000500000000000000" pitchFamily="2" charset="-122"/>
                <a:sym typeface="Arial" panose="020B0604020202020204"/>
              </a:rPr>
              <a:t>教研与科研有机结合</a:t>
            </a:r>
            <a:endParaRPr lang="zh-CN" altLang="en-US" sz="3200" dirty="0">
              <a:solidFill>
                <a:srgbClr val="429177"/>
              </a:solidFill>
              <a:latin typeface="Agency FB" panose="020B0503020202020204" pitchFamily="34" charset="0"/>
              <a:ea typeface="微软雅黑" panose="020B0503020204020204" pitchFamily="34" charset="-122"/>
              <a:sym typeface="Agency FB" panose="020B0503020202020204" pitchFamily="34" charset="0"/>
            </a:endParaRPr>
          </a:p>
        </p:txBody>
      </p:sp>
      <p:pic>
        <p:nvPicPr>
          <p:cNvPr id="2" name="图片 1" descr="0102"/>
          <p:cNvPicPr>
            <a:picLocks noChangeAspect="1"/>
          </p:cNvPicPr>
          <p:nvPr/>
        </p:nvPicPr>
        <p:blipFill>
          <a:blip r:embed="rId1"/>
          <a:stretch>
            <a:fillRect/>
          </a:stretch>
        </p:blipFill>
        <p:spPr>
          <a:xfrm>
            <a:off x="812165" y="405130"/>
            <a:ext cx="758825" cy="9671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729189" y="3720857"/>
            <a:ext cx="1090629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6" name="ïş1îḓè"/>
          <p:cNvSpPr/>
          <p:nvPr/>
        </p:nvSpPr>
        <p:spPr>
          <a:xfrm>
            <a:off x="932476" y="3505509"/>
            <a:ext cx="430697" cy="430696"/>
          </a:xfrm>
          <a:prstGeom prst="ellipse">
            <a:avLst/>
          </a:prstGeom>
          <a:solidFill>
            <a:srgbClr val="3B605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lnSpcReduction="10000"/>
          </a:bodyPr>
          <a:lstStyle/>
          <a:p>
            <a:pPr algn="ctr"/>
            <a:r>
              <a:rPr lang="en-US" altLang="zh-CN" sz="1400" b="1" i="1" dirty="0">
                <a:solidFill>
                  <a:schemeClr val="bg1"/>
                </a:solidFill>
              </a:rPr>
              <a:t>1</a:t>
            </a:r>
            <a:endParaRPr lang="zh-CN" altLang="en-US" sz="1400" b="1" i="1" dirty="0">
              <a:solidFill>
                <a:schemeClr val="bg1"/>
              </a:solidFill>
            </a:endParaRPr>
          </a:p>
        </p:txBody>
      </p:sp>
      <p:sp>
        <p:nvSpPr>
          <p:cNvPr id="8" name="ïšļídé"/>
          <p:cNvSpPr/>
          <p:nvPr/>
        </p:nvSpPr>
        <p:spPr>
          <a:xfrm>
            <a:off x="7038935" y="3505509"/>
            <a:ext cx="430697" cy="430696"/>
          </a:xfrm>
          <a:prstGeom prst="ellipse">
            <a:avLst/>
          </a:prstGeom>
          <a:solidFill>
            <a:srgbClr val="3B605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lnSpcReduction="10000"/>
          </a:bodyPr>
          <a:lstStyle/>
          <a:p>
            <a:pPr algn="ctr"/>
            <a:r>
              <a:rPr lang="en-US" altLang="zh-CN" sz="1400" b="1" i="1" dirty="0">
                <a:solidFill>
                  <a:schemeClr val="bg1"/>
                </a:solidFill>
              </a:rPr>
              <a:t>2</a:t>
            </a:r>
            <a:endParaRPr lang="zh-CN" altLang="en-US" sz="1400" b="1" i="1" dirty="0">
              <a:solidFill>
                <a:schemeClr val="bg1"/>
              </a:solidFill>
            </a:endParaRPr>
          </a:p>
        </p:txBody>
      </p:sp>
      <p:sp>
        <p:nvSpPr>
          <p:cNvPr id="11" name="îṥ1iḋè"/>
          <p:cNvSpPr/>
          <p:nvPr/>
        </p:nvSpPr>
        <p:spPr bwMode="auto">
          <a:xfrm>
            <a:off x="1222375" y="4314190"/>
            <a:ext cx="3920490" cy="169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zh-CN" altLang="en-US" sz="1000" dirty="0" smtClean="0">
                <a:solidFill>
                  <a:schemeClr val="tx1"/>
                </a:solidFill>
                <a:latin typeface="微软雅黑" panose="020B0503020204020204" pitchFamily="34" charset="-122"/>
                <a:ea typeface="微软雅黑" panose="020B0503020204020204" pitchFamily="34" charset="-122"/>
              </a:rPr>
              <a:t>我们鼓励教师选取教学实践中碰到的一个具体问题，</a:t>
            </a:r>
            <a:endParaRPr lang="zh-CN" altLang="en-US" sz="1000" dirty="0" smtClean="0">
              <a:solidFill>
                <a:schemeClr val="tx1"/>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en-US" sz="1000" dirty="0" smtClean="0">
                <a:solidFill>
                  <a:schemeClr val="tx1"/>
                </a:solidFill>
                <a:latin typeface="微软雅黑" panose="020B0503020204020204" pitchFamily="34" charset="-122"/>
                <a:ea typeface="微软雅黑" panose="020B0503020204020204" pitchFamily="34" charset="-122"/>
              </a:rPr>
              <a:t>学一点相关理论，</a:t>
            </a:r>
            <a:endParaRPr lang="zh-CN" altLang="en-US" sz="1000" dirty="0" smtClean="0">
              <a:solidFill>
                <a:schemeClr val="tx1"/>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en-US" sz="1000" dirty="0" smtClean="0">
                <a:solidFill>
                  <a:schemeClr val="tx1"/>
                </a:solidFill>
                <a:latin typeface="微软雅黑" panose="020B0503020204020204" pitchFamily="34" charset="-122"/>
                <a:ea typeface="微软雅黑" panose="020B0503020204020204" pitchFamily="34" charset="-122"/>
              </a:rPr>
              <a:t>作一点思考，</a:t>
            </a:r>
            <a:endParaRPr lang="zh-CN" altLang="en-US" sz="1000" dirty="0" smtClean="0">
              <a:solidFill>
                <a:schemeClr val="tx1"/>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en-US" sz="1000" dirty="0" smtClean="0">
                <a:solidFill>
                  <a:schemeClr val="tx1"/>
                </a:solidFill>
                <a:latin typeface="微软雅黑" panose="020B0503020204020204" pitchFamily="34" charset="-122"/>
                <a:ea typeface="微软雅黑" panose="020B0503020204020204" pitchFamily="34" charset="-122"/>
              </a:rPr>
              <a:t>大胆进行改革实验，</a:t>
            </a:r>
            <a:endParaRPr lang="zh-CN" altLang="en-US" sz="1000" dirty="0" smtClean="0">
              <a:solidFill>
                <a:schemeClr val="tx1"/>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en-US" sz="1000" dirty="0" smtClean="0">
                <a:solidFill>
                  <a:schemeClr val="tx1"/>
                </a:solidFill>
                <a:latin typeface="微软雅黑" panose="020B0503020204020204" pitchFamily="34" charset="-122"/>
                <a:ea typeface="微软雅黑" panose="020B0503020204020204" pitchFamily="34" charset="-122"/>
              </a:rPr>
              <a:t>不断进行总结提高，取得突破。</a:t>
            </a:r>
            <a:endParaRPr lang="zh-CN" altLang="en-US" sz="1000" dirty="0" smtClean="0">
              <a:solidFill>
                <a:schemeClr val="tx1"/>
              </a:solidFill>
              <a:latin typeface="微软雅黑" panose="020B0503020204020204" pitchFamily="34" charset="-122"/>
              <a:ea typeface="微软雅黑" panose="020B0503020204020204" pitchFamily="34" charset="-122"/>
            </a:endParaRPr>
          </a:p>
        </p:txBody>
      </p:sp>
      <p:sp>
        <p:nvSpPr>
          <p:cNvPr id="12" name="i$ḻïḑe"/>
          <p:cNvSpPr txBox="1"/>
          <p:nvPr/>
        </p:nvSpPr>
        <p:spPr bwMode="auto">
          <a:xfrm>
            <a:off x="1273500" y="3872233"/>
            <a:ext cx="279494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zh-CN" altLang="en-US" b="1" dirty="0" smtClean="0">
                <a:latin typeface="微软雅黑" panose="020B0503020204020204" pitchFamily="34" charset="-122"/>
                <a:ea typeface="微软雅黑" panose="020B0503020204020204" pitchFamily="34" charset="-122"/>
              </a:rPr>
              <a:t>开展园本教研的过程中</a:t>
            </a:r>
            <a:endParaRPr lang="zh-CN" altLang="en-US" b="1" dirty="0" smtClean="0">
              <a:latin typeface="微软雅黑" panose="020B0503020204020204" pitchFamily="34" charset="-122"/>
              <a:ea typeface="微软雅黑" panose="020B0503020204020204" pitchFamily="34" charset="-122"/>
            </a:endParaRPr>
          </a:p>
        </p:txBody>
      </p:sp>
      <p:sp>
        <p:nvSpPr>
          <p:cNvPr id="13" name="ísḷïde"/>
          <p:cNvSpPr/>
          <p:nvPr/>
        </p:nvSpPr>
        <p:spPr bwMode="auto">
          <a:xfrm>
            <a:off x="7408670" y="4314039"/>
            <a:ext cx="3422144" cy="90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zh-CN" altLang="en-US" sz="1000" dirty="0" smtClean="0">
                <a:solidFill>
                  <a:schemeClr val="tx1"/>
                </a:solidFill>
                <a:latin typeface="微软雅黑" panose="020B0503020204020204" pitchFamily="34" charset="-122"/>
                <a:ea typeface="微软雅黑" panose="020B0503020204020204" pitchFamily="34" charset="-122"/>
              </a:rPr>
              <a:t>教师逐步认识教育科研，对教育科研产生兴趣，使广大教师能主动参与教育科研</a:t>
            </a:r>
            <a:endParaRPr lang="zh-CN" altLang="en-US" sz="1000" dirty="0" smtClean="0">
              <a:solidFill>
                <a:schemeClr val="tx1"/>
              </a:solidFill>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en-US" sz="1000" dirty="0" smtClean="0">
                <a:solidFill>
                  <a:schemeClr val="tx1"/>
                </a:solidFill>
                <a:latin typeface="微软雅黑" panose="020B0503020204020204" pitchFamily="34" charset="-122"/>
                <a:ea typeface="微软雅黑" panose="020B0503020204020204" pitchFamily="34" charset="-122"/>
              </a:rPr>
              <a:t>再引导教师在纷繁的问题中选取有一定价值和一定可行性的问题，上升为课题，提出设想，大胆进行追踪尝试，及时总结经验，不断进行反思改进，使老师们自觉把自身的教育研究和课题结合起来，使学习、实践、研讨更加明确化、规范化、科学化。</a:t>
            </a:r>
            <a:endParaRPr lang="zh-CN" altLang="en-US" sz="1000" dirty="0" smtClean="0">
              <a:solidFill>
                <a:schemeClr val="tx1"/>
              </a:solidFill>
              <a:latin typeface="微软雅黑" panose="020B0503020204020204" pitchFamily="34" charset="-122"/>
              <a:ea typeface="微软雅黑" panose="020B0503020204020204" pitchFamily="34" charset="-122"/>
            </a:endParaRPr>
          </a:p>
        </p:txBody>
      </p:sp>
      <p:sp>
        <p:nvSpPr>
          <p:cNvPr id="14" name="iSļiḍê"/>
          <p:cNvSpPr txBox="1"/>
          <p:nvPr/>
        </p:nvSpPr>
        <p:spPr bwMode="auto">
          <a:xfrm>
            <a:off x="7408670" y="3872233"/>
            <a:ext cx="279494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zh-CN" altLang="en-US" b="1" dirty="0" smtClean="0">
                <a:latin typeface="微软雅黑" panose="020B0503020204020204" pitchFamily="34" charset="-122"/>
                <a:ea typeface="微软雅黑" panose="020B0503020204020204" pitchFamily="34" charset="-122"/>
              </a:rPr>
              <a:t>在这一过程中</a:t>
            </a:r>
            <a:endParaRPr lang="zh-CN" altLang="en-US" b="1" dirty="0" smtClean="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37156" b="42400"/>
          <a:stretch>
            <a:fillRect/>
          </a:stretch>
        </p:blipFill>
        <p:spPr>
          <a:xfrm>
            <a:off x="2507778" y="403849"/>
            <a:ext cx="6761553" cy="1844071"/>
          </a:xfrm>
          <a:prstGeom prst="rect">
            <a:avLst/>
          </a:prstGeom>
        </p:spPr>
      </p:pic>
      <p:sp>
        <p:nvSpPr>
          <p:cNvPr id="170" name="矩形 169"/>
          <p:cNvSpPr>
            <a:spLocks noChangeArrowheads="1"/>
          </p:cNvSpPr>
          <p:nvPr/>
        </p:nvSpPr>
        <p:spPr bwMode="auto">
          <a:xfrm>
            <a:off x="1820545" y="2350770"/>
            <a:ext cx="919924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ctr">
              <a:lnSpc>
                <a:spcPct val="150000"/>
              </a:lnSpc>
              <a:spcBef>
                <a:spcPct val="0"/>
              </a:spcBef>
              <a:buFont typeface="Wingdings" panose="05000000000000000000" charset="0"/>
              <a:buChar char="p"/>
            </a:pPr>
            <a:r>
              <a:rPr lang="zh-CN" altLang="en-US" sz="1400" b="1" dirty="0">
                <a:solidFill>
                  <a:srgbClr val="00B050"/>
                </a:solidFill>
                <a:latin typeface="Arial" panose="020B0604020202020204"/>
                <a:ea typeface="微软雅黑" panose="020B0503020204020204" pitchFamily="34" charset="-122"/>
                <a:sym typeface="Arial" panose="020B0604020202020204"/>
              </a:rPr>
              <a:t>以园为本的教学研究是一种以课程实施过程中幼儿园所面对的各种具体问题为对象的理论指导下的实践性研究，既注重切实解决实际问题，又注重概括、提升,总结经验，探索规律，是一种实实在在的教育科研。</a:t>
            </a:r>
            <a:endParaRPr lang="zh-CN" altLang="en-US" sz="1400" b="1" dirty="0">
              <a:solidFill>
                <a:srgbClr val="00B050"/>
              </a:solidFill>
              <a:latin typeface="Arial" panose="020B0604020202020204"/>
              <a:ea typeface="微软雅黑" panose="020B0503020204020204" pitchFamily="34" charset="-122"/>
              <a:sym typeface="Arial" panose="020B0604020202020204"/>
            </a:endParaRPr>
          </a:p>
        </p:txBody>
      </p:sp>
      <p:pic>
        <p:nvPicPr>
          <p:cNvPr id="3" name="图片 2" descr="0102"/>
          <p:cNvPicPr>
            <a:picLocks noChangeAspect="1"/>
          </p:cNvPicPr>
          <p:nvPr/>
        </p:nvPicPr>
        <p:blipFill>
          <a:blip r:embed="rId2"/>
          <a:stretch>
            <a:fillRect/>
          </a:stretch>
        </p:blipFill>
        <p:spPr>
          <a:xfrm>
            <a:off x="728980" y="548005"/>
            <a:ext cx="758825" cy="9671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3785" y="2405380"/>
            <a:ext cx="3290570" cy="2306955"/>
          </a:xfrm>
          <a:prstGeom prst="rect">
            <a:avLst/>
          </a:prstGeom>
          <a:noFill/>
        </p:spPr>
        <p:txBody>
          <a:bodyPr wrap="square" rtlCol="0" anchor="t">
            <a:spAutoFit/>
          </a:bodyPr>
          <a:p>
            <a:pPr marL="285750" indent="-285750">
              <a:lnSpc>
                <a:spcPct val="150000"/>
              </a:lnSpc>
              <a:buFont typeface="Wingdings" panose="05000000000000000000" charset="0"/>
              <a:buChar char="Ø"/>
            </a:pPr>
            <a:r>
              <a:rPr lang="zh-CN" sz="1600">
                <a:latin typeface="微软雅黑" panose="020B0503020204020204" pitchFamily="34" charset="-122"/>
                <a:ea typeface="微软雅黑" panose="020B0503020204020204" pitchFamily="34" charset="-122"/>
                <a:sym typeface="+mn-ea"/>
              </a:rPr>
              <a:t>应该评价什么，</a:t>
            </a:r>
            <a:endParaRPr lang="zh-CN" sz="1600">
              <a:latin typeface="微软雅黑" panose="020B0503020204020204" pitchFamily="34" charset="-122"/>
              <a:ea typeface="微软雅黑" panose="020B0503020204020204" pitchFamily="34" charset="-122"/>
              <a:sym typeface="+mn-ea"/>
            </a:endParaRPr>
          </a:p>
          <a:p>
            <a:pPr marL="285750" indent="-285750">
              <a:lnSpc>
                <a:spcPct val="150000"/>
              </a:lnSpc>
              <a:buFont typeface="Wingdings" panose="05000000000000000000" charset="0"/>
              <a:buChar char="Ø"/>
            </a:pPr>
            <a:r>
              <a:rPr lang="zh-CN" sz="1600">
                <a:latin typeface="微软雅黑" panose="020B0503020204020204" pitchFamily="34" charset="-122"/>
                <a:ea typeface="微软雅黑" panose="020B0503020204020204" pitchFamily="34" charset="-122"/>
                <a:sym typeface="+mn-ea"/>
              </a:rPr>
              <a:t>收集什么样的资料，</a:t>
            </a:r>
            <a:endParaRPr lang="zh-CN" sz="1600">
              <a:latin typeface="微软雅黑" panose="020B0503020204020204" pitchFamily="34" charset="-122"/>
              <a:ea typeface="微软雅黑" panose="020B0503020204020204" pitchFamily="34" charset="-122"/>
              <a:sym typeface="+mn-ea"/>
            </a:endParaRPr>
          </a:p>
          <a:p>
            <a:pPr marL="285750" indent="-285750">
              <a:lnSpc>
                <a:spcPct val="150000"/>
              </a:lnSpc>
              <a:buFont typeface="Wingdings" panose="05000000000000000000" charset="0"/>
              <a:buChar char="Ø"/>
            </a:pPr>
            <a:r>
              <a:rPr lang="zh-CN" sz="1600">
                <a:latin typeface="微软雅黑" panose="020B0503020204020204" pitchFamily="34" charset="-122"/>
                <a:ea typeface="微软雅黑" panose="020B0503020204020204" pitchFamily="34" charset="-122"/>
                <a:sym typeface="+mn-ea"/>
              </a:rPr>
              <a:t>怎样体现幼儿个性化的发展，</a:t>
            </a:r>
            <a:endParaRPr lang="zh-CN" sz="1600">
              <a:latin typeface="微软雅黑" panose="020B0503020204020204" pitchFamily="34" charset="-122"/>
              <a:ea typeface="微软雅黑" panose="020B0503020204020204" pitchFamily="34" charset="-122"/>
              <a:sym typeface="+mn-ea"/>
            </a:endParaRPr>
          </a:p>
          <a:p>
            <a:pPr marL="285750" indent="-285750">
              <a:lnSpc>
                <a:spcPct val="150000"/>
              </a:lnSpc>
              <a:buFont typeface="Wingdings" panose="05000000000000000000" charset="0"/>
              <a:buChar char="Ø"/>
            </a:pPr>
            <a:r>
              <a:rPr lang="zh-CN" sz="1600">
                <a:latin typeface="微软雅黑" panose="020B0503020204020204" pitchFamily="34" charset="-122"/>
                <a:ea typeface="微软雅黑" panose="020B0503020204020204" pitchFamily="34" charset="-122"/>
                <a:sym typeface="+mn-ea"/>
              </a:rPr>
              <a:t>如何通过评价指导教学等等，</a:t>
            </a:r>
            <a:endParaRPr lang="zh-CN" sz="1600">
              <a:latin typeface="微软雅黑" panose="020B0503020204020204" pitchFamily="34" charset="-122"/>
              <a:ea typeface="微软雅黑" panose="020B0503020204020204" pitchFamily="34" charset="-122"/>
              <a:sym typeface="+mn-ea"/>
            </a:endParaRPr>
          </a:p>
          <a:p>
            <a:pPr marL="285750" indent="-285750">
              <a:lnSpc>
                <a:spcPct val="150000"/>
              </a:lnSpc>
              <a:buFont typeface="Wingdings" panose="05000000000000000000" charset="0"/>
              <a:buChar char="Ø"/>
            </a:pPr>
            <a:r>
              <a:rPr lang="zh-CN" sz="1600">
                <a:latin typeface="微软雅黑" panose="020B0503020204020204" pitchFamily="34" charset="-122"/>
                <a:ea typeface="微软雅黑" panose="020B0503020204020204" pitchFamily="34" charset="-122"/>
                <a:sym typeface="+mn-ea"/>
              </a:rPr>
              <a:t>围绕教师急需解决的问题，</a:t>
            </a:r>
            <a:endParaRPr lang="zh-CN" sz="1600">
              <a:latin typeface="微软雅黑" panose="020B0503020204020204" pitchFamily="34" charset="-122"/>
              <a:ea typeface="微软雅黑" panose="020B0503020204020204" pitchFamily="34" charset="-122"/>
              <a:sym typeface="+mn-ea"/>
            </a:endParaRPr>
          </a:p>
          <a:p>
            <a:pPr marL="285750" indent="-285750">
              <a:lnSpc>
                <a:spcPct val="150000"/>
              </a:lnSpc>
              <a:buFont typeface="Wingdings" panose="05000000000000000000" charset="0"/>
              <a:buChar char="Ø"/>
            </a:pPr>
            <a:endParaRPr lang="zh-CN" altLang="en-US" sz="1600">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1073785" y="1269365"/>
            <a:ext cx="10456545" cy="991870"/>
          </a:xfrm>
          <a:prstGeom prst="rect">
            <a:avLst/>
          </a:prstGeom>
          <a:solidFill>
            <a:srgbClr val="95C0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nSpc>
                <a:spcPct val="150000"/>
              </a:lnSpc>
              <a:buFont typeface="Wingdings" panose="05000000000000000000" charset="0"/>
              <a:buNone/>
            </a:pPr>
            <a:r>
              <a:rPr lang="zh-CN" sz="1600" b="1">
                <a:solidFill>
                  <a:schemeClr val="tx1"/>
                </a:solidFill>
                <a:latin typeface="微软雅黑" panose="020B0503020204020204" pitchFamily="34" charset="-122"/>
                <a:ea typeface="微软雅黑" panose="020B0503020204020204" pitchFamily="34" charset="-122"/>
                <a:sym typeface="+mn-ea"/>
              </a:rPr>
              <a:t>例如：在教学实践中如何通过幼儿成长档案对幼儿进行客观的发展性评价是教师在实践中所遇到的共性问题</a:t>
            </a:r>
            <a:endParaRPr lang="zh-CN" altLang="en-US" sz="1600" b="1">
              <a:solidFill>
                <a:schemeClr val="tx1"/>
              </a:solidFill>
              <a:latin typeface="微软雅黑" panose="020B0503020204020204" pitchFamily="34" charset="-122"/>
              <a:ea typeface="微软雅黑" panose="020B0503020204020204" pitchFamily="34" charset="-122"/>
              <a:cs typeface="+mn-ea"/>
              <a:sym typeface="+mn-ea"/>
            </a:endParaRPr>
          </a:p>
        </p:txBody>
      </p:sp>
      <p:grpSp>
        <p:nvGrpSpPr>
          <p:cNvPr id="7" name="组合 6"/>
          <p:cNvGrpSpPr/>
          <p:nvPr/>
        </p:nvGrpSpPr>
        <p:grpSpPr>
          <a:xfrm>
            <a:off x="4364355" y="2480945"/>
            <a:ext cx="6119367" cy="3939540"/>
            <a:chOff x="3641" y="2648"/>
            <a:chExt cx="11930" cy="7680"/>
          </a:xfrm>
        </p:grpSpPr>
        <p:sp>
          <p:nvSpPr>
            <p:cNvPr id="8" name="Freeform 23"/>
            <p:cNvSpPr/>
            <p:nvPr/>
          </p:nvSpPr>
          <p:spPr bwMode="auto">
            <a:xfrm>
              <a:off x="5079" y="5699"/>
              <a:ext cx="3660" cy="2651"/>
            </a:xfrm>
            <a:custGeom>
              <a:avLst/>
              <a:gdLst>
                <a:gd name="T0" fmla="*/ 0 w 735"/>
                <a:gd name="T1" fmla="*/ 0 h 532"/>
                <a:gd name="T2" fmla="*/ 735 w 735"/>
                <a:gd name="T3" fmla="*/ 532 h 532"/>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T0" t="T1" r="T2" b="T3"/>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accent6">
                <a:lumMod val="40000"/>
                <a:lumOff val="60000"/>
              </a:schemeClr>
            </a:solidFill>
            <a:ln w="9525">
              <a:noFill/>
              <a:round/>
            </a:ln>
            <a:effectLst/>
          </p:spPr>
          <p:txBody>
            <a:bodyPr wrap="none" lIns="118297" tIns="59149" rIns="118297" bIns="59149" anchor="ctr"/>
            <a:p>
              <a:pPr>
                <a:defRPr/>
              </a:pPr>
              <a:endParaRPr lang="zh-CN" altLang="en-US" sz="2160" kern="0">
                <a:solidFill>
                  <a:sysClr val="windowText" lastClr="000000"/>
                </a:solidFill>
                <a:ea typeface="华文新魏" panose="02010800040101010101" pitchFamily="2" charset="-122"/>
                <a:cs typeface="+mn-ea"/>
              </a:endParaRPr>
            </a:p>
          </p:txBody>
        </p:sp>
        <p:grpSp>
          <p:nvGrpSpPr>
            <p:cNvPr id="11" name="组合 10"/>
            <p:cNvGrpSpPr/>
            <p:nvPr/>
          </p:nvGrpSpPr>
          <p:grpSpPr>
            <a:xfrm>
              <a:off x="3641" y="2648"/>
              <a:ext cx="3749" cy="3051"/>
              <a:chOff x="2025650" y="1289050"/>
              <a:chExt cx="1544563" cy="1257131"/>
            </a:xfrm>
            <a:solidFill>
              <a:srgbClr val="95C0AE"/>
            </a:solidFill>
          </p:grpSpPr>
          <p:sp>
            <p:nvSpPr>
              <p:cNvPr id="12" name="AutoShape 10"/>
              <p:cNvSpPr>
                <a:spLocks noChangeArrowheads="1"/>
              </p:cNvSpPr>
              <p:nvPr/>
            </p:nvSpPr>
            <p:spPr bwMode="auto">
              <a:xfrm>
                <a:off x="2025650" y="1289050"/>
                <a:ext cx="1544563" cy="1257131"/>
              </a:xfrm>
              <a:prstGeom prst="roundRect">
                <a:avLst>
                  <a:gd name="adj" fmla="val 7333"/>
                </a:avLst>
              </a:prstGeom>
              <a:grpFill/>
              <a:ln w="9525">
                <a:noFill/>
                <a:round/>
              </a:ln>
              <a:effectLst/>
            </p:spPr>
            <p:txBody>
              <a:bodyPr anchor="ctr"/>
              <a:p>
                <a:pPr>
                  <a:defRPr/>
                </a:pPr>
                <a:endParaRPr lang="zh-CN" altLang="en-US" sz="2160" kern="0">
                  <a:solidFill>
                    <a:sysClr val="windowText" lastClr="000000"/>
                  </a:solidFill>
                  <a:ea typeface="华文新魏" panose="02010800040101010101" pitchFamily="2" charset="-122"/>
                  <a:cs typeface="+mn-ea"/>
                </a:endParaRPr>
              </a:p>
            </p:txBody>
          </p:sp>
          <p:sp>
            <p:nvSpPr>
              <p:cNvPr id="13" name="Text Box 12"/>
              <p:cNvSpPr txBox="1">
                <a:spLocks noChangeArrowheads="1"/>
              </p:cNvSpPr>
              <p:nvPr/>
            </p:nvSpPr>
            <p:spPr bwMode="auto">
              <a:xfrm>
                <a:off x="2091317" y="1463109"/>
                <a:ext cx="1432364" cy="958927"/>
              </a:xfrm>
              <a:prstGeom prst="rect">
                <a:avLst/>
              </a:prstGeom>
              <a:grpFill/>
              <a:ln w="9525">
                <a:noFill/>
                <a:miter lim="800000"/>
              </a:ln>
              <a:effectLst/>
            </p:spPr>
            <p:txBody>
              <a:bodyPr wrap="square" lIns="87089" tIns="43544" rIns="87089" bIns="43544">
                <a:spAutoFit/>
              </a:bodyPr>
              <a:p>
                <a:pPr marL="171450" indent="-171450">
                  <a:lnSpc>
                    <a:spcPct val="150000"/>
                  </a:lnSpc>
                  <a:buFont typeface="Arial" panose="020B0604020202020204" pitchFamily="34" charset="0"/>
                  <a:buChar char="•"/>
                  <a:defRPr/>
                </a:pPr>
                <a:r>
                  <a:rPr lang="zh-CN" altLang="en-US" sz="1200" kern="0" dirty="0">
                    <a:solidFill>
                      <a:schemeClr val="tx1"/>
                    </a:solidFill>
                    <a:latin typeface="微软雅黑" panose="020B0503020204020204" pitchFamily="34" charset="-122"/>
                    <a:ea typeface="微软雅黑" panose="020B0503020204020204" pitchFamily="34" charset="-122"/>
                    <a:cs typeface="+mn-ea"/>
                  </a:rPr>
                  <a:t>促进了教师对幼儿各年龄段思维、能力的发展有了更深刻的理解和掌握</a:t>
                </a:r>
                <a:endParaRPr lang="zh-CN" altLang="en-US" sz="1200" kern="0" dirty="0">
                  <a:solidFill>
                    <a:schemeClr val="tx1"/>
                  </a:solidFill>
                  <a:latin typeface="微软雅黑" panose="020B0503020204020204" pitchFamily="34" charset="-122"/>
                  <a:ea typeface="微软雅黑" panose="020B0503020204020204" pitchFamily="34" charset="-122"/>
                  <a:cs typeface="+mn-ea"/>
                </a:endParaRPr>
              </a:p>
            </p:txBody>
          </p:sp>
        </p:grpSp>
        <p:sp>
          <p:nvSpPr>
            <p:cNvPr id="14" name="Freeform 24"/>
            <p:cNvSpPr/>
            <p:nvPr/>
          </p:nvSpPr>
          <p:spPr bwMode="auto">
            <a:xfrm>
              <a:off x="9274" y="5699"/>
              <a:ext cx="706" cy="2651"/>
            </a:xfrm>
            <a:custGeom>
              <a:avLst/>
              <a:gdLst>
                <a:gd name="T0" fmla="*/ 0 w 142"/>
                <a:gd name="T1" fmla="*/ 0 h 604"/>
                <a:gd name="T2" fmla="*/ 142 w 142"/>
                <a:gd name="T3" fmla="*/ 604 h 604"/>
              </a:gdLst>
              <a:ahLst/>
              <a:cxnLst>
                <a:cxn ang="0">
                  <a:pos x="37" y="1"/>
                </a:cxn>
                <a:cxn ang="0">
                  <a:pos x="45" y="472"/>
                </a:cxn>
                <a:cxn ang="0">
                  <a:pos x="0" y="474"/>
                </a:cxn>
                <a:cxn ang="0">
                  <a:pos x="72" y="604"/>
                </a:cxn>
                <a:cxn ang="0">
                  <a:pos x="142" y="474"/>
                </a:cxn>
                <a:cxn ang="0">
                  <a:pos x="100" y="474"/>
                </a:cxn>
                <a:cxn ang="0">
                  <a:pos x="99" y="0"/>
                </a:cxn>
                <a:cxn ang="0">
                  <a:pos x="37" y="1"/>
                </a:cxn>
              </a:cxnLst>
              <a:rect l="T0" t="T1" r="T2" b="T3"/>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6">
                <a:lumMod val="40000"/>
                <a:lumOff val="60000"/>
              </a:schemeClr>
            </a:solidFill>
            <a:ln w="9525">
              <a:noFill/>
              <a:round/>
            </a:ln>
            <a:effectLst/>
          </p:spPr>
          <p:txBody>
            <a:bodyPr wrap="none" lIns="118297" tIns="59149" rIns="118297" bIns="59149" anchor="ctr"/>
            <a:p>
              <a:pPr>
                <a:defRPr/>
              </a:pPr>
              <a:endParaRPr lang="zh-CN" altLang="en-US" sz="2160" kern="0">
                <a:solidFill>
                  <a:sysClr val="windowText" lastClr="000000"/>
                </a:solidFill>
                <a:ea typeface="华文新魏" panose="02010800040101010101" pitchFamily="2" charset="-122"/>
                <a:cs typeface="+mn-ea"/>
              </a:endParaRPr>
            </a:p>
          </p:txBody>
        </p:sp>
        <p:grpSp>
          <p:nvGrpSpPr>
            <p:cNvPr id="50" name="组合 49"/>
            <p:cNvGrpSpPr/>
            <p:nvPr/>
          </p:nvGrpSpPr>
          <p:grpSpPr>
            <a:xfrm>
              <a:off x="7741" y="2648"/>
              <a:ext cx="3749" cy="3051"/>
              <a:chOff x="3714750" y="1289050"/>
              <a:chExt cx="1544638" cy="1257131"/>
            </a:xfrm>
            <a:solidFill>
              <a:srgbClr val="95C0AE"/>
            </a:solidFill>
          </p:grpSpPr>
          <p:sp>
            <p:nvSpPr>
              <p:cNvPr id="51" name="AutoShape 14"/>
              <p:cNvSpPr>
                <a:spLocks noChangeArrowheads="1"/>
              </p:cNvSpPr>
              <p:nvPr/>
            </p:nvSpPr>
            <p:spPr bwMode="auto">
              <a:xfrm>
                <a:off x="3714750" y="1289050"/>
                <a:ext cx="1544638" cy="1257131"/>
              </a:xfrm>
              <a:prstGeom prst="roundRect">
                <a:avLst>
                  <a:gd name="adj" fmla="val 7333"/>
                </a:avLst>
              </a:prstGeom>
              <a:grpFill/>
              <a:ln w="9525">
                <a:noFill/>
                <a:round/>
              </a:ln>
              <a:effectLst/>
            </p:spPr>
            <p:txBody>
              <a:bodyPr anchor="ctr"/>
              <a:p>
                <a:pPr>
                  <a:defRPr/>
                </a:pPr>
                <a:endParaRPr lang="zh-CN" altLang="en-US" sz="2160" kern="0">
                  <a:solidFill>
                    <a:sysClr val="windowText" lastClr="000000"/>
                  </a:solidFill>
                  <a:ea typeface="华文新魏" panose="02010800040101010101" pitchFamily="2" charset="-122"/>
                  <a:cs typeface="+mn-ea"/>
                </a:endParaRPr>
              </a:p>
            </p:txBody>
          </p:sp>
          <p:sp>
            <p:nvSpPr>
              <p:cNvPr id="52" name="Text Box 16"/>
              <p:cNvSpPr txBox="1">
                <a:spLocks noChangeArrowheads="1"/>
              </p:cNvSpPr>
              <p:nvPr/>
            </p:nvSpPr>
            <p:spPr bwMode="auto">
              <a:xfrm>
                <a:off x="3831455" y="1463109"/>
                <a:ext cx="1427933" cy="514148"/>
              </a:xfrm>
              <a:prstGeom prst="rect">
                <a:avLst/>
              </a:prstGeom>
              <a:grpFill/>
              <a:ln w="9525">
                <a:noFill/>
                <a:miter lim="800000"/>
              </a:ln>
              <a:effectLst/>
            </p:spPr>
            <p:txBody>
              <a:bodyPr wrap="square" lIns="87089" tIns="43544" rIns="87089" bIns="43544">
                <a:spAutoFit/>
              </a:bodyPr>
              <a:p>
                <a:pPr marL="171450" indent="-171450" algn="l">
                  <a:lnSpc>
                    <a:spcPct val="150000"/>
                  </a:lnSpc>
                  <a:buClrTx/>
                  <a:buSzTx/>
                  <a:buFont typeface="Arial" panose="020B0604020202020204" pitchFamily="34" charset="0"/>
                  <a:buChar char="•"/>
                  <a:defRPr/>
                </a:pPr>
                <a:r>
                  <a:rPr lang="zh-CN" altLang="en-US" sz="1200" kern="0" dirty="0">
                    <a:latin typeface="微软雅黑" panose="020B0503020204020204" pitchFamily="34" charset="-122"/>
                    <a:ea typeface="微软雅黑" panose="020B0503020204020204" pitchFamily="34" charset="-122"/>
                    <a:cs typeface="+mn-ea"/>
                  </a:rPr>
                  <a:t>提升了教师的教育理论修养</a:t>
                </a:r>
                <a:endParaRPr lang="zh-CN" altLang="en-US" sz="1200" kern="0" dirty="0">
                  <a:latin typeface="微软雅黑" panose="020B0503020204020204" pitchFamily="34" charset="-122"/>
                  <a:ea typeface="微软雅黑" panose="020B0503020204020204" pitchFamily="34" charset="-122"/>
                  <a:cs typeface="+mn-ea"/>
                </a:endParaRPr>
              </a:p>
            </p:txBody>
          </p:sp>
        </p:grpSp>
        <p:sp>
          <p:nvSpPr>
            <p:cNvPr id="53" name="Freeform 25"/>
            <p:cNvSpPr/>
            <p:nvPr/>
          </p:nvSpPr>
          <p:spPr bwMode="auto">
            <a:xfrm flipH="1">
              <a:off x="10519" y="5699"/>
              <a:ext cx="3662" cy="2651"/>
            </a:xfrm>
            <a:custGeom>
              <a:avLst/>
              <a:gdLst>
                <a:gd name="T0" fmla="*/ 0 w 735"/>
                <a:gd name="T1" fmla="*/ 0 h 532"/>
                <a:gd name="T2" fmla="*/ 735 w 735"/>
                <a:gd name="T3" fmla="*/ 532 h 532"/>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T0" t="T1" r="T2" b="T3"/>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accent6">
                <a:lumMod val="40000"/>
                <a:lumOff val="60000"/>
              </a:schemeClr>
            </a:solidFill>
            <a:ln w="9525">
              <a:noFill/>
              <a:round/>
            </a:ln>
            <a:effectLst/>
          </p:spPr>
          <p:txBody>
            <a:bodyPr wrap="none" lIns="118297" tIns="59149" rIns="118297" bIns="59149" anchor="ctr"/>
            <a:p>
              <a:pPr>
                <a:defRPr/>
              </a:pPr>
              <a:endParaRPr lang="zh-CN" altLang="en-US" sz="2160" kern="0">
                <a:solidFill>
                  <a:sysClr val="windowText" lastClr="000000"/>
                </a:solidFill>
                <a:ea typeface="华文新魏" panose="02010800040101010101" pitchFamily="2" charset="-122"/>
                <a:cs typeface="+mn-ea"/>
              </a:endParaRPr>
            </a:p>
          </p:txBody>
        </p:sp>
        <p:grpSp>
          <p:nvGrpSpPr>
            <p:cNvPr id="54" name="组合 53"/>
            <p:cNvGrpSpPr/>
            <p:nvPr/>
          </p:nvGrpSpPr>
          <p:grpSpPr>
            <a:xfrm>
              <a:off x="11824" y="2648"/>
              <a:ext cx="3744" cy="3051"/>
              <a:chOff x="5396633" y="1289050"/>
              <a:chExt cx="1542330" cy="1257131"/>
            </a:xfrm>
            <a:solidFill>
              <a:srgbClr val="95C0AE"/>
            </a:solidFill>
          </p:grpSpPr>
          <p:sp>
            <p:nvSpPr>
              <p:cNvPr id="55" name="AutoShape 18"/>
              <p:cNvSpPr>
                <a:spLocks noChangeArrowheads="1"/>
              </p:cNvSpPr>
              <p:nvPr/>
            </p:nvSpPr>
            <p:spPr bwMode="auto">
              <a:xfrm>
                <a:off x="5396633" y="1289050"/>
                <a:ext cx="1542330" cy="1257131"/>
              </a:xfrm>
              <a:prstGeom prst="roundRect">
                <a:avLst>
                  <a:gd name="adj" fmla="val 7333"/>
                </a:avLst>
              </a:prstGeom>
              <a:grpFill/>
              <a:ln w="9525">
                <a:noFill/>
                <a:round/>
              </a:ln>
              <a:effectLst/>
            </p:spPr>
            <p:txBody>
              <a:bodyPr anchor="ctr"/>
              <a:p>
                <a:pPr>
                  <a:defRPr/>
                </a:pPr>
                <a:endParaRPr lang="zh-CN" altLang="en-US" sz="2160" kern="0">
                  <a:solidFill>
                    <a:sysClr val="windowText" lastClr="000000"/>
                  </a:solidFill>
                  <a:ea typeface="华文新魏" panose="02010800040101010101" pitchFamily="2" charset="-122"/>
                  <a:cs typeface="+mn-ea"/>
                </a:endParaRPr>
              </a:p>
            </p:txBody>
          </p:sp>
          <p:sp>
            <p:nvSpPr>
              <p:cNvPr id="56" name="Text Box 20"/>
              <p:cNvSpPr txBox="1">
                <a:spLocks noChangeArrowheads="1"/>
              </p:cNvSpPr>
              <p:nvPr/>
            </p:nvSpPr>
            <p:spPr bwMode="auto">
              <a:xfrm>
                <a:off x="5450156" y="1525895"/>
                <a:ext cx="1430940" cy="291759"/>
              </a:xfrm>
              <a:prstGeom prst="rect">
                <a:avLst/>
              </a:prstGeom>
              <a:grpFill/>
              <a:ln w="9525">
                <a:noFill/>
                <a:miter lim="800000"/>
              </a:ln>
              <a:effectLst/>
            </p:spPr>
            <p:txBody>
              <a:bodyPr wrap="square" lIns="87089" tIns="43544" rIns="87089" bIns="43544">
                <a:spAutoFit/>
              </a:bodyPr>
              <a:p>
                <a:pPr marL="171450" indent="-171450" algn="l">
                  <a:lnSpc>
                    <a:spcPct val="150000"/>
                  </a:lnSpc>
                  <a:buClrTx/>
                  <a:buSzTx/>
                  <a:buFont typeface="Arial" panose="020B0604020202020204" pitchFamily="34" charset="0"/>
                  <a:buChar char="•"/>
                  <a:defRPr/>
                </a:pPr>
                <a:r>
                  <a:rPr lang="zh-CN" altLang="en-US" sz="1200" kern="0" dirty="0">
                    <a:latin typeface="微软雅黑" panose="020B0503020204020204" pitchFamily="34" charset="-122"/>
                    <a:ea typeface="微软雅黑" panose="020B0503020204020204" pitchFamily="34" charset="-122"/>
                    <a:cs typeface="+mn-ea"/>
                  </a:rPr>
                  <a:t>提高了教育质量</a:t>
                </a:r>
                <a:endParaRPr lang="en-US" altLang="zh-CN" sz="1200" kern="0" dirty="0">
                  <a:latin typeface="微软雅黑" panose="020B0503020204020204" pitchFamily="34" charset="-122"/>
                  <a:ea typeface="微软雅黑" panose="020B0503020204020204" pitchFamily="34" charset="-122"/>
                  <a:cs typeface="+mn-ea"/>
                </a:endParaRPr>
              </a:p>
            </p:txBody>
          </p:sp>
        </p:grpSp>
        <p:grpSp>
          <p:nvGrpSpPr>
            <p:cNvPr id="57" name="组合 56"/>
            <p:cNvGrpSpPr/>
            <p:nvPr/>
          </p:nvGrpSpPr>
          <p:grpSpPr>
            <a:xfrm>
              <a:off x="3649" y="8740"/>
              <a:ext cx="11922" cy="1588"/>
              <a:chOff x="2316955" y="5550200"/>
              <a:chExt cx="7570725" cy="1008088"/>
            </a:xfrm>
            <a:solidFill>
              <a:schemeClr val="accent6">
                <a:lumMod val="40000"/>
                <a:lumOff val="60000"/>
              </a:schemeClr>
            </a:solidFill>
          </p:grpSpPr>
          <p:sp>
            <p:nvSpPr>
              <p:cNvPr id="58" name="AutoShape 8"/>
              <p:cNvSpPr>
                <a:spLocks noChangeArrowheads="1"/>
              </p:cNvSpPr>
              <p:nvPr/>
            </p:nvSpPr>
            <p:spPr bwMode="auto">
              <a:xfrm>
                <a:off x="2316955" y="5550200"/>
                <a:ext cx="7570725" cy="1008088"/>
              </a:xfrm>
              <a:prstGeom prst="roundRect">
                <a:avLst>
                  <a:gd name="adj" fmla="val 7333"/>
                </a:avLst>
              </a:prstGeom>
              <a:grpFill/>
              <a:ln w="38100">
                <a:noFill/>
                <a:round/>
              </a:ln>
              <a:effectLst/>
            </p:spPr>
            <p:txBody>
              <a:bodyPr lIns="118297" tIns="59149" rIns="118297" bIns="59149" anchor="ctr"/>
              <a:p>
                <a:pPr>
                  <a:defRPr/>
                </a:pPr>
                <a:endParaRPr lang="zh-CN" altLang="en-US" sz="2160" kern="0">
                  <a:solidFill>
                    <a:sysClr val="windowText" lastClr="000000"/>
                  </a:solidFill>
                  <a:ea typeface="华文新魏" panose="02010800040101010101" pitchFamily="2" charset="-122"/>
                  <a:cs typeface="+mn-ea"/>
                </a:endParaRPr>
              </a:p>
            </p:txBody>
          </p:sp>
          <p:sp>
            <p:nvSpPr>
              <p:cNvPr id="59" name="Text Box 21"/>
              <p:cNvSpPr txBox="1">
                <a:spLocks noChangeArrowheads="1"/>
              </p:cNvSpPr>
              <p:nvPr/>
            </p:nvSpPr>
            <p:spPr bwMode="auto">
              <a:xfrm>
                <a:off x="3762869" y="5826241"/>
                <a:ext cx="4677324" cy="457362"/>
              </a:xfrm>
              <a:prstGeom prst="rect">
                <a:avLst/>
              </a:prstGeom>
              <a:grpFill/>
              <a:ln w="9525">
                <a:noFill/>
                <a:miter lim="800000"/>
              </a:ln>
              <a:effectLst/>
            </p:spPr>
            <p:txBody>
              <a:bodyPr wrap="square" lIns="93890" tIns="46945" rIns="93890" bIns="46945">
                <a:spAutoFit/>
              </a:bodyPr>
              <a:p>
                <a:pPr algn="ctr">
                  <a:defRPr/>
                </a:pPr>
                <a:r>
                  <a:rPr lang="zh-CN" altLang="en-US" kern="0" dirty="0">
                    <a:solidFill>
                      <a:schemeClr val="tx1"/>
                    </a:solidFill>
                    <a:latin typeface="微软雅黑" panose="020B0503020204020204" pitchFamily="34" charset="-122"/>
                    <a:ea typeface="微软雅黑" panose="020B0503020204020204" pitchFamily="34" charset="-122"/>
                    <a:cs typeface="+mn-ea"/>
                  </a:rPr>
                  <a:t>围绕五大领域课程内容设计评价表</a:t>
                </a:r>
                <a:endParaRPr lang="zh-CN" altLang="en-US" kern="0" dirty="0">
                  <a:solidFill>
                    <a:schemeClr val="tx1"/>
                  </a:solidFill>
                  <a:latin typeface="微软雅黑" panose="020B0503020204020204" pitchFamily="34" charset="-122"/>
                  <a:ea typeface="微软雅黑" panose="020B0503020204020204" pitchFamily="34" charset="-122"/>
                  <a:cs typeface="+mn-ea"/>
                </a:endParaRPr>
              </a:p>
            </p:txBody>
          </p:sp>
        </p:grpSp>
      </p:grpSp>
      <p:pic>
        <p:nvPicPr>
          <p:cNvPr id="60" name="图片 59" descr="0102"/>
          <p:cNvPicPr>
            <a:picLocks noChangeAspect="1"/>
          </p:cNvPicPr>
          <p:nvPr/>
        </p:nvPicPr>
        <p:blipFill>
          <a:blip r:embed="rId1"/>
          <a:stretch>
            <a:fillRect/>
          </a:stretch>
        </p:blipFill>
        <p:spPr>
          <a:xfrm>
            <a:off x="454025" y="302260"/>
            <a:ext cx="758825" cy="9671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44"/>
          <p:cNvSpPr txBox="1"/>
          <p:nvPr/>
        </p:nvSpPr>
        <p:spPr>
          <a:xfrm>
            <a:off x="4229757" y="1635995"/>
            <a:ext cx="3303600" cy="2635885"/>
          </a:xfrm>
          <a:prstGeom prst="rect">
            <a:avLst/>
          </a:prstGeom>
          <a:noFill/>
        </p:spPr>
        <p:txBody>
          <a:bodyPr wrap="square" rIns="144000" bIns="36000" numCol="1" spcCol="360000" rtlCol="0">
            <a:spAutoFit/>
          </a:bodyPr>
          <a:lstStyle/>
          <a:p>
            <a:pPr algn="ctr"/>
            <a:r>
              <a:rPr lang="en-US" altLang="zh-CN" sz="16600" dirty="0" smtClean="0">
                <a:solidFill>
                  <a:srgbClr val="429177"/>
                </a:solidFill>
                <a:latin typeface="Agency FB" panose="020B0503020202020204" pitchFamily="34" charset="0"/>
                <a:ea typeface="微软雅黑" panose="020B0503020204020204" pitchFamily="34" charset="-122"/>
                <a:sym typeface="Agency FB" panose="020B0503020202020204" pitchFamily="34" charset="0"/>
              </a:rPr>
              <a:t>03</a:t>
            </a:r>
            <a:endParaRPr lang="en-US" altLang="zh-CN" sz="16600" dirty="0">
              <a:solidFill>
                <a:srgbClr val="429177"/>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5" name="TextBox 46"/>
          <p:cNvSpPr txBox="1"/>
          <p:nvPr/>
        </p:nvSpPr>
        <p:spPr>
          <a:xfrm>
            <a:off x="3408045" y="3966210"/>
            <a:ext cx="5163185" cy="492125"/>
          </a:xfrm>
          <a:prstGeom prst="rect">
            <a:avLst/>
          </a:prstGeom>
          <a:noFill/>
        </p:spPr>
        <p:txBody>
          <a:bodyPr wrap="square" lIns="0" tIns="0" rIns="0" bIns="0" rtlCol="0">
            <a:spAutoFit/>
          </a:bodyPr>
          <a:lstStyle/>
          <a:p>
            <a:pPr lvl="0"/>
            <a:r>
              <a:rPr lang="zh-CN" altLang="en-US" sz="3200" b="1" dirty="0">
                <a:solidFill>
                  <a:srgbClr val="3B6058"/>
                </a:solidFill>
                <a:latin typeface="微软雅黑" panose="020B0503020204020204" pitchFamily="34" charset="-122"/>
                <a:ea typeface="微软雅黑" panose="020B0503020204020204" pitchFamily="34" charset="-122"/>
                <a:cs typeface="钻石甜心手机字体" panose="02000500000000000000" pitchFamily="2" charset="-122"/>
                <a:sym typeface="Arial" panose="020B0604020202020204"/>
              </a:rPr>
              <a:t>自我引领和专家引领相结合</a:t>
            </a:r>
            <a:endParaRPr lang="zh-CN" altLang="en-US" sz="3200" dirty="0">
              <a:solidFill>
                <a:srgbClr val="429177"/>
              </a:solidFill>
              <a:latin typeface="Agency FB" panose="020B0503020202020204" pitchFamily="34" charset="0"/>
              <a:ea typeface="微软雅黑" panose="020B0503020204020204" pitchFamily="34" charset="-122"/>
              <a:sym typeface="Agency FB" panose="020B0503020202020204" pitchFamily="34" charset="0"/>
            </a:endParaRPr>
          </a:p>
        </p:txBody>
      </p:sp>
      <p:pic>
        <p:nvPicPr>
          <p:cNvPr id="2" name="图片 1" descr="0102"/>
          <p:cNvPicPr>
            <a:picLocks noChangeAspect="1"/>
          </p:cNvPicPr>
          <p:nvPr/>
        </p:nvPicPr>
        <p:blipFill>
          <a:blip r:embed="rId1"/>
          <a:stretch>
            <a:fillRect/>
          </a:stretch>
        </p:blipFill>
        <p:spPr>
          <a:xfrm>
            <a:off x="894715" y="396875"/>
            <a:ext cx="758825" cy="9671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52570" y="3496945"/>
            <a:ext cx="3168650" cy="3400425"/>
            <a:chOff x="2890838" y="7938"/>
            <a:chExt cx="6397625" cy="6850062"/>
          </a:xfrm>
        </p:grpSpPr>
        <p:sp>
          <p:nvSpPr>
            <p:cNvPr id="3" name="Freeform 6"/>
            <p:cNvSpPr/>
            <p:nvPr/>
          </p:nvSpPr>
          <p:spPr bwMode="auto">
            <a:xfrm>
              <a:off x="5695950" y="307975"/>
              <a:ext cx="1662113" cy="3429000"/>
            </a:xfrm>
            <a:custGeom>
              <a:avLst/>
              <a:gdLst>
                <a:gd name="T0" fmla="*/ 359 w 1047"/>
                <a:gd name="T1" fmla="*/ 1 h 2160"/>
                <a:gd name="T2" fmla="*/ 377 w 1047"/>
                <a:gd name="T3" fmla="*/ 15 h 2160"/>
                <a:gd name="T4" fmla="*/ 412 w 1047"/>
                <a:gd name="T5" fmla="*/ 42 h 2160"/>
                <a:gd name="T6" fmla="*/ 461 w 1047"/>
                <a:gd name="T7" fmla="*/ 82 h 2160"/>
                <a:gd name="T8" fmla="*/ 520 w 1047"/>
                <a:gd name="T9" fmla="*/ 135 h 2160"/>
                <a:gd name="T10" fmla="*/ 585 w 1047"/>
                <a:gd name="T11" fmla="*/ 199 h 2160"/>
                <a:gd name="T12" fmla="*/ 657 w 1047"/>
                <a:gd name="T13" fmla="*/ 273 h 2160"/>
                <a:gd name="T14" fmla="*/ 729 w 1047"/>
                <a:gd name="T15" fmla="*/ 360 h 2160"/>
                <a:gd name="T16" fmla="*/ 801 w 1047"/>
                <a:gd name="T17" fmla="*/ 455 h 2160"/>
                <a:gd name="T18" fmla="*/ 868 w 1047"/>
                <a:gd name="T19" fmla="*/ 561 h 2160"/>
                <a:gd name="T20" fmla="*/ 929 w 1047"/>
                <a:gd name="T21" fmla="*/ 677 h 2160"/>
                <a:gd name="T22" fmla="*/ 981 w 1047"/>
                <a:gd name="T23" fmla="*/ 800 h 2160"/>
                <a:gd name="T24" fmla="*/ 1018 w 1047"/>
                <a:gd name="T25" fmla="*/ 932 h 2160"/>
                <a:gd name="T26" fmla="*/ 1042 w 1047"/>
                <a:gd name="T27" fmla="*/ 1071 h 2160"/>
                <a:gd name="T28" fmla="*/ 1047 w 1047"/>
                <a:gd name="T29" fmla="*/ 1217 h 2160"/>
                <a:gd name="T30" fmla="*/ 1030 w 1047"/>
                <a:gd name="T31" fmla="*/ 1369 h 2160"/>
                <a:gd name="T32" fmla="*/ 990 w 1047"/>
                <a:gd name="T33" fmla="*/ 1529 h 2160"/>
                <a:gd name="T34" fmla="*/ 923 w 1047"/>
                <a:gd name="T35" fmla="*/ 1692 h 2160"/>
                <a:gd name="T36" fmla="*/ 826 w 1047"/>
                <a:gd name="T37" fmla="*/ 1863 h 2160"/>
                <a:gd name="T38" fmla="*/ 695 w 1047"/>
                <a:gd name="T39" fmla="*/ 2035 h 2160"/>
                <a:gd name="T40" fmla="*/ 617 w 1047"/>
                <a:gd name="T41" fmla="*/ 2120 h 2160"/>
                <a:gd name="T42" fmla="*/ 610 w 1047"/>
                <a:gd name="T43" fmla="*/ 2089 h 2160"/>
                <a:gd name="T44" fmla="*/ 598 w 1047"/>
                <a:gd name="T45" fmla="*/ 2031 h 2160"/>
                <a:gd name="T46" fmla="*/ 583 w 1047"/>
                <a:gd name="T47" fmla="*/ 1952 h 2160"/>
                <a:gd name="T48" fmla="*/ 564 w 1047"/>
                <a:gd name="T49" fmla="*/ 1853 h 2160"/>
                <a:gd name="T50" fmla="*/ 545 w 1047"/>
                <a:gd name="T51" fmla="*/ 1742 h 2160"/>
                <a:gd name="T52" fmla="*/ 526 w 1047"/>
                <a:gd name="T53" fmla="*/ 1620 h 2160"/>
                <a:gd name="T54" fmla="*/ 509 w 1047"/>
                <a:gd name="T55" fmla="*/ 1493 h 2160"/>
                <a:gd name="T56" fmla="*/ 496 w 1047"/>
                <a:gd name="T57" fmla="*/ 1365 h 2160"/>
                <a:gd name="T58" fmla="*/ 488 w 1047"/>
                <a:gd name="T59" fmla="*/ 1241 h 2160"/>
                <a:gd name="T60" fmla="*/ 487 w 1047"/>
                <a:gd name="T61" fmla="*/ 1123 h 2160"/>
                <a:gd name="T62" fmla="*/ 494 w 1047"/>
                <a:gd name="T63" fmla="*/ 1017 h 2160"/>
                <a:gd name="T64" fmla="*/ 499 w 1047"/>
                <a:gd name="T65" fmla="*/ 974 h 2160"/>
                <a:gd name="T66" fmla="*/ 492 w 1047"/>
                <a:gd name="T67" fmla="*/ 1003 h 2160"/>
                <a:gd name="T68" fmla="*/ 479 w 1047"/>
                <a:gd name="T69" fmla="*/ 1056 h 2160"/>
                <a:gd name="T70" fmla="*/ 463 w 1047"/>
                <a:gd name="T71" fmla="*/ 1132 h 2160"/>
                <a:gd name="T72" fmla="*/ 445 w 1047"/>
                <a:gd name="T73" fmla="*/ 1225 h 2160"/>
                <a:gd name="T74" fmla="*/ 427 w 1047"/>
                <a:gd name="T75" fmla="*/ 1332 h 2160"/>
                <a:gd name="T76" fmla="*/ 410 w 1047"/>
                <a:gd name="T77" fmla="*/ 1450 h 2160"/>
                <a:gd name="T78" fmla="*/ 395 w 1047"/>
                <a:gd name="T79" fmla="*/ 1575 h 2160"/>
                <a:gd name="T80" fmla="*/ 387 w 1047"/>
                <a:gd name="T81" fmla="*/ 1700 h 2160"/>
                <a:gd name="T82" fmla="*/ 386 w 1047"/>
                <a:gd name="T83" fmla="*/ 1826 h 2160"/>
                <a:gd name="T84" fmla="*/ 393 w 1047"/>
                <a:gd name="T85" fmla="*/ 1948 h 2160"/>
                <a:gd name="T86" fmla="*/ 410 w 1047"/>
                <a:gd name="T87" fmla="*/ 2060 h 2160"/>
                <a:gd name="T88" fmla="*/ 440 w 1047"/>
                <a:gd name="T89" fmla="*/ 2160 h 2160"/>
                <a:gd name="T90" fmla="*/ 432 w 1047"/>
                <a:gd name="T91" fmla="*/ 2153 h 2160"/>
                <a:gd name="T92" fmla="*/ 410 w 1047"/>
                <a:gd name="T93" fmla="*/ 2132 h 2160"/>
                <a:gd name="T94" fmla="*/ 377 w 1047"/>
                <a:gd name="T95" fmla="*/ 2098 h 2160"/>
                <a:gd name="T96" fmla="*/ 336 w 1047"/>
                <a:gd name="T97" fmla="*/ 2050 h 2160"/>
                <a:gd name="T98" fmla="*/ 289 w 1047"/>
                <a:gd name="T99" fmla="*/ 1990 h 2160"/>
                <a:gd name="T100" fmla="*/ 238 w 1047"/>
                <a:gd name="T101" fmla="*/ 1916 h 2160"/>
                <a:gd name="T102" fmla="*/ 187 w 1047"/>
                <a:gd name="T103" fmla="*/ 1830 h 2160"/>
                <a:gd name="T104" fmla="*/ 136 w 1047"/>
                <a:gd name="T105" fmla="*/ 1730 h 2160"/>
                <a:gd name="T106" fmla="*/ 90 w 1047"/>
                <a:gd name="T107" fmla="*/ 1619 h 2160"/>
                <a:gd name="T108" fmla="*/ 51 w 1047"/>
                <a:gd name="T109" fmla="*/ 1496 h 2160"/>
                <a:gd name="T110" fmla="*/ 22 w 1047"/>
                <a:gd name="T111" fmla="*/ 1361 h 2160"/>
                <a:gd name="T112" fmla="*/ 4 w 1047"/>
                <a:gd name="T113" fmla="*/ 1216 h 2160"/>
                <a:gd name="T114" fmla="*/ 1 w 1047"/>
                <a:gd name="T115" fmla="*/ 1057 h 2160"/>
                <a:gd name="T116" fmla="*/ 14 w 1047"/>
                <a:gd name="T117" fmla="*/ 889 h 2160"/>
                <a:gd name="T118" fmla="*/ 48 w 1047"/>
                <a:gd name="T119" fmla="*/ 709 h 2160"/>
                <a:gd name="T120" fmla="*/ 103 w 1047"/>
                <a:gd name="T121" fmla="*/ 519 h 2160"/>
                <a:gd name="T122" fmla="*/ 183 w 1047"/>
                <a:gd name="T123" fmla="*/ 319 h 2160"/>
                <a:gd name="T124" fmla="*/ 291 w 1047"/>
                <a:gd name="T125" fmla="*/ 10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7" h="2160">
                  <a:moveTo>
                    <a:pt x="356" y="0"/>
                  </a:moveTo>
                  <a:lnTo>
                    <a:pt x="359" y="1"/>
                  </a:lnTo>
                  <a:lnTo>
                    <a:pt x="365" y="6"/>
                  </a:lnTo>
                  <a:lnTo>
                    <a:pt x="377" y="15"/>
                  </a:lnTo>
                  <a:lnTo>
                    <a:pt x="393" y="27"/>
                  </a:lnTo>
                  <a:lnTo>
                    <a:pt x="412" y="42"/>
                  </a:lnTo>
                  <a:lnTo>
                    <a:pt x="435" y="60"/>
                  </a:lnTo>
                  <a:lnTo>
                    <a:pt x="461" y="82"/>
                  </a:lnTo>
                  <a:lnTo>
                    <a:pt x="488" y="107"/>
                  </a:lnTo>
                  <a:lnTo>
                    <a:pt x="520" y="135"/>
                  </a:lnTo>
                  <a:lnTo>
                    <a:pt x="551" y="165"/>
                  </a:lnTo>
                  <a:lnTo>
                    <a:pt x="585" y="199"/>
                  </a:lnTo>
                  <a:lnTo>
                    <a:pt x="621" y="234"/>
                  </a:lnTo>
                  <a:lnTo>
                    <a:pt x="657" y="273"/>
                  </a:lnTo>
                  <a:lnTo>
                    <a:pt x="693" y="315"/>
                  </a:lnTo>
                  <a:lnTo>
                    <a:pt x="729" y="360"/>
                  </a:lnTo>
                  <a:lnTo>
                    <a:pt x="766" y="406"/>
                  </a:lnTo>
                  <a:lnTo>
                    <a:pt x="801" y="455"/>
                  </a:lnTo>
                  <a:lnTo>
                    <a:pt x="835" y="506"/>
                  </a:lnTo>
                  <a:lnTo>
                    <a:pt x="868" y="561"/>
                  </a:lnTo>
                  <a:lnTo>
                    <a:pt x="899" y="618"/>
                  </a:lnTo>
                  <a:lnTo>
                    <a:pt x="929" y="677"/>
                  </a:lnTo>
                  <a:lnTo>
                    <a:pt x="956" y="737"/>
                  </a:lnTo>
                  <a:lnTo>
                    <a:pt x="981" y="800"/>
                  </a:lnTo>
                  <a:lnTo>
                    <a:pt x="1001" y="864"/>
                  </a:lnTo>
                  <a:lnTo>
                    <a:pt x="1018" y="932"/>
                  </a:lnTo>
                  <a:lnTo>
                    <a:pt x="1033" y="1000"/>
                  </a:lnTo>
                  <a:lnTo>
                    <a:pt x="1042" y="1071"/>
                  </a:lnTo>
                  <a:lnTo>
                    <a:pt x="1047" y="1143"/>
                  </a:lnTo>
                  <a:lnTo>
                    <a:pt x="1047" y="1217"/>
                  </a:lnTo>
                  <a:lnTo>
                    <a:pt x="1042" y="1292"/>
                  </a:lnTo>
                  <a:lnTo>
                    <a:pt x="1030" y="1369"/>
                  </a:lnTo>
                  <a:lnTo>
                    <a:pt x="1013" y="1449"/>
                  </a:lnTo>
                  <a:lnTo>
                    <a:pt x="990" y="1529"/>
                  </a:lnTo>
                  <a:lnTo>
                    <a:pt x="960" y="1610"/>
                  </a:lnTo>
                  <a:lnTo>
                    <a:pt x="923" y="1692"/>
                  </a:lnTo>
                  <a:lnTo>
                    <a:pt x="878" y="1776"/>
                  </a:lnTo>
                  <a:lnTo>
                    <a:pt x="826" y="1863"/>
                  </a:lnTo>
                  <a:lnTo>
                    <a:pt x="765" y="1949"/>
                  </a:lnTo>
                  <a:lnTo>
                    <a:pt x="695" y="2035"/>
                  </a:lnTo>
                  <a:lnTo>
                    <a:pt x="618" y="2124"/>
                  </a:lnTo>
                  <a:lnTo>
                    <a:pt x="617" y="2120"/>
                  </a:lnTo>
                  <a:lnTo>
                    <a:pt x="614" y="2109"/>
                  </a:lnTo>
                  <a:lnTo>
                    <a:pt x="610" y="2089"/>
                  </a:lnTo>
                  <a:lnTo>
                    <a:pt x="605" y="2064"/>
                  </a:lnTo>
                  <a:lnTo>
                    <a:pt x="598" y="2031"/>
                  </a:lnTo>
                  <a:lnTo>
                    <a:pt x="590" y="1995"/>
                  </a:lnTo>
                  <a:lnTo>
                    <a:pt x="583" y="1952"/>
                  </a:lnTo>
                  <a:lnTo>
                    <a:pt x="573" y="1904"/>
                  </a:lnTo>
                  <a:lnTo>
                    <a:pt x="564" y="1853"/>
                  </a:lnTo>
                  <a:lnTo>
                    <a:pt x="554" y="1800"/>
                  </a:lnTo>
                  <a:lnTo>
                    <a:pt x="545" y="1742"/>
                  </a:lnTo>
                  <a:lnTo>
                    <a:pt x="535" y="1682"/>
                  </a:lnTo>
                  <a:lnTo>
                    <a:pt x="526" y="1620"/>
                  </a:lnTo>
                  <a:lnTo>
                    <a:pt x="517" y="1558"/>
                  </a:lnTo>
                  <a:lnTo>
                    <a:pt x="509" y="1493"/>
                  </a:lnTo>
                  <a:lnTo>
                    <a:pt x="503" y="1429"/>
                  </a:lnTo>
                  <a:lnTo>
                    <a:pt x="496" y="1365"/>
                  </a:lnTo>
                  <a:lnTo>
                    <a:pt x="492" y="1302"/>
                  </a:lnTo>
                  <a:lnTo>
                    <a:pt x="488" y="1241"/>
                  </a:lnTo>
                  <a:lnTo>
                    <a:pt x="487" y="1181"/>
                  </a:lnTo>
                  <a:lnTo>
                    <a:pt x="487" y="1123"/>
                  </a:lnTo>
                  <a:lnTo>
                    <a:pt x="490" y="1068"/>
                  </a:lnTo>
                  <a:lnTo>
                    <a:pt x="494" y="1017"/>
                  </a:lnTo>
                  <a:lnTo>
                    <a:pt x="500" y="970"/>
                  </a:lnTo>
                  <a:lnTo>
                    <a:pt x="499" y="974"/>
                  </a:lnTo>
                  <a:lnTo>
                    <a:pt x="496" y="984"/>
                  </a:lnTo>
                  <a:lnTo>
                    <a:pt x="492" y="1003"/>
                  </a:lnTo>
                  <a:lnTo>
                    <a:pt x="486" y="1026"/>
                  </a:lnTo>
                  <a:lnTo>
                    <a:pt x="479" y="1056"/>
                  </a:lnTo>
                  <a:lnTo>
                    <a:pt x="471" y="1092"/>
                  </a:lnTo>
                  <a:lnTo>
                    <a:pt x="463" y="1132"/>
                  </a:lnTo>
                  <a:lnTo>
                    <a:pt x="454" y="1177"/>
                  </a:lnTo>
                  <a:lnTo>
                    <a:pt x="445" y="1225"/>
                  </a:lnTo>
                  <a:lnTo>
                    <a:pt x="435" y="1277"/>
                  </a:lnTo>
                  <a:lnTo>
                    <a:pt x="427" y="1332"/>
                  </a:lnTo>
                  <a:lnTo>
                    <a:pt x="418" y="1390"/>
                  </a:lnTo>
                  <a:lnTo>
                    <a:pt x="410" y="1450"/>
                  </a:lnTo>
                  <a:lnTo>
                    <a:pt x="402" y="1512"/>
                  </a:lnTo>
                  <a:lnTo>
                    <a:pt x="395" y="1575"/>
                  </a:lnTo>
                  <a:lnTo>
                    <a:pt x="391" y="1637"/>
                  </a:lnTo>
                  <a:lnTo>
                    <a:pt x="387" y="1700"/>
                  </a:lnTo>
                  <a:lnTo>
                    <a:pt x="385" y="1764"/>
                  </a:lnTo>
                  <a:lnTo>
                    <a:pt x="386" y="1826"/>
                  </a:lnTo>
                  <a:lnTo>
                    <a:pt x="387" y="1887"/>
                  </a:lnTo>
                  <a:lnTo>
                    <a:pt x="393" y="1948"/>
                  </a:lnTo>
                  <a:lnTo>
                    <a:pt x="399" y="2005"/>
                  </a:lnTo>
                  <a:lnTo>
                    <a:pt x="410" y="2060"/>
                  </a:lnTo>
                  <a:lnTo>
                    <a:pt x="423" y="2111"/>
                  </a:lnTo>
                  <a:lnTo>
                    <a:pt x="440" y="2160"/>
                  </a:lnTo>
                  <a:lnTo>
                    <a:pt x="437" y="2158"/>
                  </a:lnTo>
                  <a:lnTo>
                    <a:pt x="432" y="2153"/>
                  </a:lnTo>
                  <a:lnTo>
                    <a:pt x="423" y="2144"/>
                  </a:lnTo>
                  <a:lnTo>
                    <a:pt x="410" y="2132"/>
                  </a:lnTo>
                  <a:lnTo>
                    <a:pt x="395" y="2117"/>
                  </a:lnTo>
                  <a:lnTo>
                    <a:pt x="377" y="2098"/>
                  </a:lnTo>
                  <a:lnTo>
                    <a:pt x="357" y="2076"/>
                  </a:lnTo>
                  <a:lnTo>
                    <a:pt x="336" y="2050"/>
                  </a:lnTo>
                  <a:lnTo>
                    <a:pt x="313" y="2021"/>
                  </a:lnTo>
                  <a:lnTo>
                    <a:pt x="289" y="1990"/>
                  </a:lnTo>
                  <a:lnTo>
                    <a:pt x="264" y="1954"/>
                  </a:lnTo>
                  <a:lnTo>
                    <a:pt x="238" y="1916"/>
                  </a:lnTo>
                  <a:lnTo>
                    <a:pt x="212" y="1874"/>
                  </a:lnTo>
                  <a:lnTo>
                    <a:pt x="187" y="1830"/>
                  </a:lnTo>
                  <a:lnTo>
                    <a:pt x="161" y="1781"/>
                  </a:lnTo>
                  <a:lnTo>
                    <a:pt x="136" y="1730"/>
                  </a:lnTo>
                  <a:lnTo>
                    <a:pt x="113" y="1677"/>
                  </a:lnTo>
                  <a:lnTo>
                    <a:pt x="90" y="1619"/>
                  </a:lnTo>
                  <a:lnTo>
                    <a:pt x="71" y="1560"/>
                  </a:lnTo>
                  <a:lnTo>
                    <a:pt x="51" y="1496"/>
                  </a:lnTo>
                  <a:lnTo>
                    <a:pt x="35" y="1431"/>
                  </a:lnTo>
                  <a:lnTo>
                    <a:pt x="22" y="1361"/>
                  </a:lnTo>
                  <a:lnTo>
                    <a:pt x="12" y="1291"/>
                  </a:lnTo>
                  <a:lnTo>
                    <a:pt x="4" y="1216"/>
                  </a:lnTo>
                  <a:lnTo>
                    <a:pt x="0" y="1139"/>
                  </a:lnTo>
                  <a:lnTo>
                    <a:pt x="1" y="1057"/>
                  </a:lnTo>
                  <a:lnTo>
                    <a:pt x="5" y="975"/>
                  </a:lnTo>
                  <a:lnTo>
                    <a:pt x="14" y="889"/>
                  </a:lnTo>
                  <a:lnTo>
                    <a:pt x="29" y="801"/>
                  </a:lnTo>
                  <a:lnTo>
                    <a:pt x="48" y="709"/>
                  </a:lnTo>
                  <a:lnTo>
                    <a:pt x="73" y="616"/>
                  </a:lnTo>
                  <a:lnTo>
                    <a:pt x="103" y="519"/>
                  </a:lnTo>
                  <a:lnTo>
                    <a:pt x="140" y="420"/>
                  </a:lnTo>
                  <a:lnTo>
                    <a:pt x="183" y="319"/>
                  </a:lnTo>
                  <a:lnTo>
                    <a:pt x="234" y="214"/>
                  </a:lnTo>
                  <a:lnTo>
                    <a:pt x="291" y="108"/>
                  </a:lnTo>
                  <a:lnTo>
                    <a:pt x="356" y="0"/>
                  </a:lnTo>
                  <a:close/>
                </a:path>
              </a:pathLst>
            </a:custGeom>
            <a:solidFill>
              <a:srgbClr val="3B6058"/>
            </a:solidFill>
            <a:ln w="0">
              <a:noFill/>
              <a:prstDash val="solid"/>
              <a:round/>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4" name="Freeform 7"/>
            <p:cNvSpPr/>
            <p:nvPr/>
          </p:nvSpPr>
          <p:spPr bwMode="auto">
            <a:xfrm>
              <a:off x="4446588" y="947738"/>
              <a:ext cx="1022350" cy="1298575"/>
            </a:xfrm>
            <a:custGeom>
              <a:avLst/>
              <a:gdLst>
                <a:gd name="T0" fmla="*/ 3 w 644"/>
                <a:gd name="T1" fmla="*/ 0 h 818"/>
                <a:gd name="T2" fmla="*/ 20 w 644"/>
                <a:gd name="T3" fmla="*/ 1 h 818"/>
                <a:gd name="T4" fmla="*/ 53 w 644"/>
                <a:gd name="T5" fmla="*/ 4 h 818"/>
                <a:gd name="T6" fmla="*/ 97 w 644"/>
                <a:gd name="T7" fmla="*/ 12 h 818"/>
                <a:gd name="T8" fmla="*/ 152 w 644"/>
                <a:gd name="T9" fmla="*/ 24 h 818"/>
                <a:gd name="T10" fmla="*/ 214 w 644"/>
                <a:gd name="T11" fmla="*/ 41 h 818"/>
                <a:gd name="T12" fmla="*/ 280 w 644"/>
                <a:gd name="T13" fmla="*/ 64 h 818"/>
                <a:gd name="T14" fmla="*/ 347 w 644"/>
                <a:gd name="T15" fmla="*/ 96 h 818"/>
                <a:gd name="T16" fmla="*/ 414 w 644"/>
                <a:gd name="T17" fmla="*/ 136 h 818"/>
                <a:gd name="T18" fmla="*/ 477 w 644"/>
                <a:gd name="T19" fmla="*/ 186 h 818"/>
                <a:gd name="T20" fmla="*/ 534 w 644"/>
                <a:gd name="T21" fmla="*/ 247 h 818"/>
                <a:gd name="T22" fmla="*/ 581 w 644"/>
                <a:gd name="T23" fmla="*/ 321 h 818"/>
                <a:gd name="T24" fmla="*/ 618 w 644"/>
                <a:gd name="T25" fmla="*/ 408 h 818"/>
                <a:gd name="T26" fmla="*/ 639 w 644"/>
                <a:gd name="T27" fmla="*/ 509 h 818"/>
                <a:gd name="T28" fmla="*/ 644 w 644"/>
                <a:gd name="T29" fmla="*/ 626 h 818"/>
                <a:gd name="T30" fmla="*/ 629 w 644"/>
                <a:gd name="T31" fmla="*/ 759 h 818"/>
                <a:gd name="T32" fmla="*/ 619 w 644"/>
                <a:gd name="T33" fmla="*/ 750 h 818"/>
                <a:gd name="T34" fmla="*/ 595 w 644"/>
                <a:gd name="T35" fmla="*/ 724 h 818"/>
                <a:gd name="T36" fmla="*/ 557 w 644"/>
                <a:gd name="T37" fmla="*/ 686 h 818"/>
                <a:gd name="T38" fmla="*/ 512 w 644"/>
                <a:gd name="T39" fmla="*/ 636 h 818"/>
                <a:gd name="T40" fmla="*/ 462 w 644"/>
                <a:gd name="T41" fmla="*/ 579 h 818"/>
                <a:gd name="T42" fmla="*/ 411 w 644"/>
                <a:gd name="T43" fmla="*/ 518 h 818"/>
                <a:gd name="T44" fmla="*/ 364 w 644"/>
                <a:gd name="T45" fmla="*/ 456 h 818"/>
                <a:gd name="T46" fmla="*/ 325 w 644"/>
                <a:gd name="T47" fmla="*/ 395 h 818"/>
                <a:gd name="T48" fmla="*/ 296 w 644"/>
                <a:gd name="T49" fmla="*/ 340 h 818"/>
                <a:gd name="T50" fmla="*/ 301 w 644"/>
                <a:gd name="T51" fmla="*/ 355 h 818"/>
                <a:gd name="T52" fmla="*/ 314 w 644"/>
                <a:gd name="T53" fmla="*/ 393 h 818"/>
                <a:gd name="T54" fmla="*/ 337 w 644"/>
                <a:gd name="T55" fmla="*/ 449 h 818"/>
                <a:gd name="T56" fmla="*/ 367 w 644"/>
                <a:gd name="T57" fmla="*/ 518 h 818"/>
                <a:gd name="T58" fmla="*/ 402 w 644"/>
                <a:gd name="T59" fmla="*/ 593 h 818"/>
                <a:gd name="T60" fmla="*/ 444 w 644"/>
                <a:gd name="T61" fmla="*/ 669 h 818"/>
                <a:gd name="T62" fmla="*/ 491 w 644"/>
                <a:gd name="T63" fmla="*/ 738 h 818"/>
                <a:gd name="T64" fmla="*/ 541 w 644"/>
                <a:gd name="T65" fmla="*/ 796 h 818"/>
                <a:gd name="T66" fmla="*/ 566 w 644"/>
                <a:gd name="T67" fmla="*/ 817 h 818"/>
                <a:gd name="T68" fmla="*/ 549 w 644"/>
                <a:gd name="T69" fmla="*/ 814 h 818"/>
                <a:gd name="T70" fmla="*/ 517 w 644"/>
                <a:gd name="T71" fmla="*/ 806 h 818"/>
                <a:gd name="T72" fmla="*/ 475 w 644"/>
                <a:gd name="T73" fmla="*/ 792 h 818"/>
                <a:gd name="T74" fmla="*/ 423 w 644"/>
                <a:gd name="T75" fmla="*/ 770 h 818"/>
                <a:gd name="T76" fmla="*/ 365 w 644"/>
                <a:gd name="T77" fmla="*/ 738 h 818"/>
                <a:gd name="T78" fmla="*/ 303 w 644"/>
                <a:gd name="T79" fmla="*/ 698 h 818"/>
                <a:gd name="T80" fmla="*/ 241 w 644"/>
                <a:gd name="T81" fmla="*/ 644 h 818"/>
                <a:gd name="T82" fmla="*/ 180 w 644"/>
                <a:gd name="T83" fmla="*/ 579 h 818"/>
                <a:gd name="T84" fmla="*/ 125 w 644"/>
                <a:gd name="T85" fmla="*/ 497 h 818"/>
                <a:gd name="T86" fmla="*/ 75 w 644"/>
                <a:gd name="T87" fmla="*/ 401 h 818"/>
                <a:gd name="T88" fmla="*/ 37 w 644"/>
                <a:gd name="T89" fmla="*/ 287 h 818"/>
                <a:gd name="T90" fmla="*/ 11 w 644"/>
                <a:gd name="T91" fmla="*/ 153 h 818"/>
                <a:gd name="T92" fmla="*/ 0 w 644"/>
                <a:gd name="T9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4" h="818">
                  <a:moveTo>
                    <a:pt x="0" y="0"/>
                  </a:moveTo>
                  <a:lnTo>
                    <a:pt x="3" y="0"/>
                  </a:lnTo>
                  <a:lnTo>
                    <a:pt x="9" y="0"/>
                  </a:lnTo>
                  <a:lnTo>
                    <a:pt x="20" y="1"/>
                  </a:lnTo>
                  <a:lnTo>
                    <a:pt x="34" y="3"/>
                  </a:lnTo>
                  <a:lnTo>
                    <a:pt x="53" y="4"/>
                  </a:lnTo>
                  <a:lnTo>
                    <a:pt x="74" y="8"/>
                  </a:lnTo>
                  <a:lnTo>
                    <a:pt x="97" y="12"/>
                  </a:lnTo>
                  <a:lnTo>
                    <a:pt x="123" y="17"/>
                  </a:lnTo>
                  <a:lnTo>
                    <a:pt x="152" y="24"/>
                  </a:lnTo>
                  <a:lnTo>
                    <a:pt x="182" y="30"/>
                  </a:lnTo>
                  <a:lnTo>
                    <a:pt x="214" y="41"/>
                  </a:lnTo>
                  <a:lnTo>
                    <a:pt x="246" y="51"/>
                  </a:lnTo>
                  <a:lnTo>
                    <a:pt x="280" y="64"/>
                  </a:lnTo>
                  <a:lnTo>
                    <a:pt x="313" y="78"/>
                  </a:lnTo>
                  <a:lnTo>
                    <a:pt x="347" y="96"/>
                  </a:lnTo>
                  <a:lnTo>
                    <a:pt x="381" y="114"/>
                  </a:lnTo>
                  <a:lnTo>
                    <a:pt x="414" y="136"/>
                  </a:lnTo>
                  <a:lnTo>
                    <a:pt x="447" y="160"/>
                  </a:lnTo>
                  <a:lnTo>
                    <a:pt x="477" y="186"/>
                  </a:lnTo>
                  <a:lnTo>
                    <a:pt x="507" y="216"/>
                  </a:lnTo>
                  <a:lnTo>
                    <a:pt x="534" y="247"/>
                  </a:lnTo>
                  <a:lnTo>
                    <a:pt x="559" y="283"/>
                  </a:lnTo>
                  <a:lnTo>
                    <a:pt x="581" y="321"/>
                  </a:lnTo>
                  <a:lnTo>
                    <a:pt x="601" y="363"/>
                  </a:lnTo>
                  <a:lnTo>
                    <a:pt x="618" y="408"/>
                  </a:lnTo>
                  <a:lnTo>
                    <a:pt x="630" y="457"/>
                  </a:lnTo>
                  <a:lnTo>
                    <a:pt x="639" y="509"/>
                  </a:lnTo>
                  <a:lnTo>
                    <a:pt x="644" y="565"/>
                  </a:lnTo>
                  <a:lnTo>
                    <a:pt x="644" y="626"/>
                  </a:lnTo>
                  <a:lnTo>
                    <a:pt x="639" y="691"/>
                  </a:lnTo>
                  <a:lnTo>
                    <a:pt x="629" y="759"/>
                  </a:lnTo>
                  <a:lnTo>
                    <a:pt x="626" y="757"/>
                  </a:lnTo>
                  <a:lnTo>
                    <a:pt x="619" y="750"/>
                  </a:lnTo>
                  <a:lnTo>
                    <a:pt x="609" y="740"/>
                  </a:lnTo>
                  <a:lnTo>
                    <a:pt x="595" y="724"/>
                  </a:lnTo>
                  <a:lnTo>
                    <a:pt x="578" y="707"/>
                  </a:lnTo>
                  <a:lnTo>
                    <a:pt x="557" y="686"/>
                  </a:lnTo>
                  <a:lnTo>
                    <a:pt x="536" y="661"/>
                  </a:lnTo>
                  <a:lnTo>
                    <a:pt x="512" y="636"/>
                  </a:lnTo>
                  <a:lnTo>
                    <a:pt x="487" y="609"/>
                  </a:lnTo>
                  <a:lnTo>
                    <a:pt x="462" y="579"/>
                  </a:lnTo>
                  <a:lnTo>
                    <a:pt x="436" y="548"/>
                  </a:lnTo>
                  <a:lnTo>
                    <a:pt x="411" y="518"/>
                  </a:lnTo>
                  <a:lnTo>
                    <a:pt x="388" y="487"/>
                  </a:lnTo>
                  <a:lnTo>
                    <a:pt x="364" y="456"/>
                  </a:lnTo>
                  <a:lnTo>
                    <a:pt x="343" y="425"/>
                  </a:lnTo>
                  <a:lnTo>
                    <a:pt x="325" y="395"/>
                  </a:lnTo>
                  <a:lnTo>
                    <a:pt x="309" y="368"/>
                  </a:lnTo>
                  <a:lnTo>
                    <a:pt x="296" y="340"/>
                  </a:lnTo>
                  <a:lnTo>
                    <a:pt x="297" y="344"/>
                  </a:lnTo>
                  <a:lnTo>
                    <a:pt x="301" y="355"/>
                  </a:lnTo>
                  <a:lnTo>
                    <a:pt x="307" y="372"/>
                  </a:lnTo>
                  <a:lnTo>
                    <a:pt x="314" y="393"/>
                  </a:lnTo>
                  <a:lnTo>
                    <a:pt x="325" y="419"/>
                  </a:lnTo>
                  <a:lnTo>
                    <a:pt x="337" y="449"/>
                  </a:lnTo>
                  <a:lnTo>
                    <a:pt x="351" y="483"/>
                  </a:lnTo>
                  <a:lnTo>
                    <a:pt x="367" y="518"/>
                  </a:lnTo>
                  <a:lnTo>
                    <a:pt x="384" y="555"/>
                  </a:lnTo>
                  <a:lnTo>
                    <a:pt x="402" y="593"/>
                  </a:lnTo>
                  <a:lnTo>
                    <a:pt x="422" y="631"/>
                  </a:lnTo>
                  <a:lnTo>
                    <a:pt x="444" y="669"/>
                  </a:lnTo>
                  <a:lnTo>
                    <a:pt x="466" y="704"/>
                  </a:lnTo>
                  <a:lnTo>
                    <a:pt x="491" y="738"/>
                  </a:lnTo>
                  <a:lnTo>
                    <a:pt x="516" y="768"/>
                  </a:lnTo>
                  <a:lnTo>
                    <a:pt x="541" y="796"/>
                  </a:lnTo>
                  <a:lnTo>
                    <a:pt x="568" y="818"/>
                  </a:lnTo>
                  <a:lnTo>
                    <a:pt x="566" y="817"/>
                  </a:lnTo>
                  <a:lnTo>
                    <a:pt x="559" y="816"/>
                  </a:lnTo>
                  <a:lnTo>
                    <a:pt x="549" y="814"/>
                  </a:lnTo>
                  <a:lnTo>
                    <a:pt x="536" y="810"/>
                  </a:lnTo>
                  <a:lnTo>
                    <a:pt x="517" y="806"/>
                  </a:lnTo>
                  <a:lnTo>
                    <a:pt x="498" y="800"/>
                  </a:lnTo>
                  <a:lnTo>
                    <a:pt x="475" y="792"/>
                  </a:lnTo>
                  <a:lnTo>
                    <a:pt x="449" y="781"/>
                  </a:lnTo>
                  <a:lnTo>
                    <a:pt x="423" y="770"/>
                  </a:lnTo>
                  <a:lnTo>
                    <a:pt x="394" y="755"/>
                  </a:lnTo>
                  <a:lnTo>
                    <a:pt x="365" y="738"/>
                  </a:lnTo>
                  <a:lnTo>
                    <a:pt x="334" y="720"/>
                  </a:lnTo>
                  <a:lnTo>
                    <a:pt x="303" y="698"/>
                  </a:lnTo>
                  <a:lnTo>
                    <a:pt x="271" y="673"/>
                  </a:lnTo>
                  <a:lnTo>
                    <a:pt x="241" y="644"/>
                  </a:lnTo>
                  <a:lnTo>
                    <a:pt x="210" y="613"/>
                  </a:lnTo>
                  <a:lnTo>
                    <a:pt x="180" y="579"/>
                  </a:lnTo>
                  <a:lnTo>
                    <a:pt x="151" y="539"/>
                  </a:lnTo>
                  <a:lnTo>
                    <a:pt x="125" y="497"/>
                  </a:lnTo>
                  <a:lnTo>
                    <a:pt x="98" y="452"/>
                  </a:lnTo>
                  <a:lnTo>
                    <a:pt x="75" y="401"/>
                  </a:lnTo>
                  <a:lnTo>
                    <a:pt x="54" y="346"/>
                  </a:lnTo>
                  <a:lnTo>
                    <a:pt x="37" y="287"/>
                  </a:lnTo>
                  <a:lnTo>
                    <a:pt x="21" y="222"/>
                  </a:lnTo>
                  <a:lnTo>
                    <a:pt x="11" y="153"/>
                  </a:lnTo>
                  <a:lnTo>
                    <a:pt x="3" y="78"/>
                  </a:lnTo>
                  <a:lnTo>
                    <a:pt x="0" y="0"/>
                  </a:lnTo>
                  <a:close/>
                </a:path>
              </a:pathLst>
            </a:custGeom>
            <a:solidFill>
              <a:srgbClr val="5F9B8E"/>
            </a:solidFill>
            <a:ln w="0">
              <a:noFill/>
              <a:prstDash val="solid"/>
              <a:round/>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5" name="Freeform 8"/>
            <p:cNvSpPr/>
            <p:nvPr/>
          </p:nvSpPr>
          <p:spPr bwMode="auto">
            <a:xfrm>
              <a:off x="7610475" y="1089025"/>
              <a:ext cx="1238250" cy="1084263"/>
            </a:xfrm>
            <a:custGeom>
              <a:avLst/>
              <a:gdLst>
                <a:gd name="T0" fmla="*/ 780 w 780"/>
                <a:gd name="T1" fmla="*/ 3 h 683"/>
                <a:gd name="T2" fmla="*/ 780 w 780"/>
                <a:gd name="T3" fmla="*/ 22 h 683"/>
                <a:gd name="T4" fmla="*/ 779 w 780"/>
                <a:gd name="T5" fmla="*/ 58 h 683"/>
                <a:gd name="T6" fmla="*/ 773 w 780"/>
                <a:gd name="T7" fmla="*/ 107 h 683"/>
                <a:gd name="T8" fmla="*/ 764 w 780"/>
                <a:gd name="T9" fmla="*/ 166 h 683"/>
                <a:gd name="T10" fmla="*/ 749 w 780"/>
                <a:gd name="T11" fmla="*/ 233 h 683"/>
                <a:gd name="T12" fmla="*/ 726 w 780"/>
                <a:gd name="T13" fmla="*/ 305 h 683"/>
                <a:gd name="T14" fmla="*/ 695 w 780"/>
                <a:gd name="T15" fmla="*/ 378 h 683"/>
                <a:gd name="T16" fmla="*/ 653 w 780"/>
                <a:gd name="T17" fmla="*/ 450 h 683"/>
                <a:gd name="T18" fmla="*/ 599 w 780"/>
                <a:gd name="T19" fmla="*/ 517 h 683"/>
                <a:gd name="T20" fmla="*/ 532 w 780"/>
                <a:gd name="T21" fmla="*/ 576 h 683"/>
                <a:gd name="T22" fmla="*/ 451 w 780"/>
                <a:gd name="T23" fmla="*/ 626 h 683"/>
                <a:gd name="T24" fmla="*/ 354 w 780"/>
                <a:gd name="T25" fmla="*/ 661 h 683"/>
                <a:gd name="T26" fmla="*/ 239 w 780"/>
                <a:gd name="T27" fmla="*/ 681 h 683"/>
                <a:gd name="T28" fmla="*/ 120 w 780"/>
                <a:gd name="T29" fmla="*/ 682 h 683"/>
                <a:gd name="T30" fmla="*/ 64 w 780"/>
                <a:gd name="T31" fmla="*/ 674 h 683"/>
                <a:gd name="T32" fmla="*/ 81 w 780"/>
                <a:gd name="T33" fmla="*/ 655 h 683"/>
                <a:gd name="T34" fmla="*/ 111 w 780"/>
                <a:gd name="T35" fmla="*/ 622 h 683"/>
                <a:gd name="T36" fmla="*/ 153 w 780"/>
                <a:gd name="T37" fmla="*/ 576 h 683"/>
                <a:gd name="T38" fmla="*/ 204 w 780"/>
                <a:gd name="T39" fmla="*/ 525 h 683"/>
                <a:gd name="T40" fmla="*/ 259 w 780"/>
                <a:gd name="T41" fmla="*/ 471 h 683"/>
                <a:gd name="T42" fmla="*/ 318 w 780"/>
                <a:gd name="T43" fmla="*/ 418 h 683"/>
                <a:gd name="T44" fmla="*/ 377 w 780"/>
                <a:gd name="T45" fmla="*/ 370 h 683"/>
                <a:gd name="T46" fmla="*/ 433 w 780"/>
                <a:gd name="T47" fmla="*/ 332 h 683"/>
                <a:gd name="T48" fmla="*/ 455 w 780"/>
                <a:gd name="T49" fmla="*/ 319 h 683"/>
                <a:gd name="T50" fmla="*/ 429 w 780"/>
                <a:gd name="T51" fmla="*/ 330 h 683"/>
                <a:gd name="T52" fmla="*/ 382 w 780"/>
                <a:gd name="T53" fmla="*/ 351 h 683"/>
                <a:gd name="T54" fmla="*/ 320 w 780"/>
                <a:gd name="T55" fmla="*/ 381 h 683"/>
                <a:gd name="T56" fmla="*/ 250 w 780"/>
                <a:gd name="T57" fmla="*/ 419 h 683"/>
                <a:gd name="T58" fmla="*/ 176 w 780"/>
                <a:gd name="T59" fmla="*/ 462 h 683"/>
                <a:gd name="T60" fmla="*/ 107 w 780"/>
                <a:gd name="T61" fmla="*/ 511 h 683"/>
                <a:gd name="T62" fmla="*/ 46 w 780"/>
                <a:gd name="T63" fmla="*/ 564 h 683"/>
                <a:gd name="T64" fmla="*/ 0 w 780"/>
                <a:gd name="T65" fmla="*/ 619 h 683"/>
                <a:gd name="T66" fmla="*/ 1 w 780"/>
                <a:gd name="T67" fmla="*/ 611 h 683"/>
                <a:gd name="T68" fmla="*/ 5 w 780"/>
                <a:gd name="T69" fmla="*/ 586 h 683"/>
                <a:gd name="T70" fmla="*/ 14 w 780"/>
                <a:gd name="T71" fmla="*/ 548 h 683"/>
                <a:gd name="T72" fmla="*/ 28 w 780"/>
                <a:gd name="T73" fmla="*/ 499 h 683"/>
                <a:gd name="T74" fmla="*/ 51 w 780"/>
                <a:gd name="T75" fmla="*/ 442 h 683"/>
                <a:gd name="T76" fmla="*/ 83 w 780"/>
                <a:gd name="T77" fmla="*/ 380 h 683"/>
                <a:gd name="T78" fmla="*/ 125 w 780"/>
                <a:gd name="T79" fmla="*/ 314 h 683"/>
                <a:gd name="T80" fmla="*/ 182 w 780"/>
                <a:gd name="T81" fmla="*/ 249 h 683"/>
                <a:gd name="T82" fmla="*/ 251 w 780"/>
                <a:gd name="T83" fmla="*/ 186 h 683"/>
                <a:gd name="T84" fmla="*/ 336 w 780"/>
                <a:gd name="T85" fmla="*/ 127 h 683"/>
                <a:gd name="T86" fmla="*/ 438 w 780"/>
                <a:gd name="T87" fmla="*/ 77 h 683"/>
                <a:gd name="T88" fmla="*/ 560 w 780"/>
                <a:gd name="T89" fmla="*/ 37 h 683"/>
                <a:gd name="T90" fmla="*/ 701 w 780"/>
                <a:gd name="T91" fmla="*/ 9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0" h="683">
                  <a:moveTo>
                    <a:pt x="780" y="0"/>
                  </a:moveTo>
                  <a:lnTo>
                    <a:pt x="780" y="3"/>
                  </a:lnTo>
                  <a:lnTo>
                    <a:pt x="780" y="10"/>
                  </a:lnTo>
                  <a:lnTo>
                    <a:pt x="780" y="22"/>
                  </a:lnTo>
                  <a:lnTo>
                    <a:pt x="780" y="38"/>
                  </a:lnTo>
                  <a:lnTo>
                    <a:pt x="779" y="58"/>
                  </a:lnTo>
                  <a:lnTo>
                    <a:pt x="776" y="81"/>
                  </a:lnTo>
                  <a:lnTo>
                    <a:pt x="773" y="107"/>
                  </a:lnTo>
                  <a:lnTo>
                    <a:pt x="769" y="136"/>
                  </a:lnTo>
                  <a:lnTo>
                    <a:pt x="764" y="166"/>
                  </a:lnTo>
                  <a:lnTo>
                    <a:pt x="758" y="199"/>
                  </a:lnTo>
                  <a:lnTo>
                    <a:pt x="749" y="233"/>
                  </a:lnTo>
                  <a:lnTo>
                    <a:pt x="738" y="268"/>
                  </a:lnTo>
                  <a:lnTo>
                    <a:pt x="726" y="305"/>
                  </a:lnTo>
                  <a:lnTo>
                    <a:pt x="712" y="342"/>
                  </a:lnTo>
                  <a:lnTo>
                    <a:pt x="695" y="378"/>
                  </a:lnTo>
                  <a:lnTo>
                    <a:pt x="675" y="414"/>
                  </a:lnTo>
                  <a:lnTo>
                    <a:pt x="653" y="450"/>
                  </a:lnTo>
                  <a:lnTo>
                    <a:pt x="628" y="484"/>
                  </a:lnTo>
                  <a:lnTo>
                    <a:pt x="599" y="517"/>
                  </a:lnTo>
                  <a:lnTo>
                    <a:pt x="568" y="547"/>
                  </a:lnTo>
                  <a:lnTo>
                    <a:pt x="532" y="576"/>
                  </a:lnTo>
                  <a:lnTo>
                    <a:pt x="495" y="602"/>
                  </a:lnTo>
                  <a:lnTo>
                    <a:pt x="451" y="626"/>
                  </a:lnTo>
                  <a:lnTo>
                    <a:pt x="406" y="645"/>
                  </a:lnTo>
                  <a:lnTo>
                    <a:pt x="354" y="661"/>
                  </a:lnTo>
                  <a:lnTo>
                    <a:pt x="299" y="673"/>
                  </a:lnTo>
                  <a:lnTo>
                    <a:pt x="239" y="681"/>
                  </a:lnTo>
                  <a:lnTo>
                    <a:pt x="175" y="683"/>
                  </a:lnTo>
                  <a:lnTo>
                    <a:pt x="120" y="682"/>
                  </a:lnTo>
                  <a:lnTo>
                    <a:pt x="61" y="677"/>
                  </a:lnTo>
                  <a:lnTo>
                    <a:pt x="64" y="674"/>
                  </a:lnTo>
                  <a:lnTo>
                    <a:pt x="70" y="666"/>
                  </a:lnTo>
                  <a:lnTo>
                    <a:pt x="81" y="655"/>
                  </a:lnTo>
                  <a:lnTo>
                    <a:pt x="94" y="640"/>
                  </a:lnTo>
                  <a:lnTo>
                    <a:pt x="111" y="622"/>
                  </a:lnTo>
                  <a:lnTo>
                    <a:pt x="131" y="600"/>
                  </a:lnTo>
                  <a:lnTo>
                    <a:pt x="153" y="576"/>
                  </a:lnTo>
                  <a:lnTo>
                    <a:pt x="178" y="551"/>
                  </a:lnTo>
                  <a:lnTo>
                    <a:pt x="204" y="525"/>
                  </a:lnTo>
                  <a:lnTo>
                    <a:pt x="231" y="499"/>
                  </a:lnTo>
                  <a:lnTo>
                    <a:pt x="259" y="471"/>
                  </a:lnTo>
                  <a:lnTo>
                    <a:pt x="289" y="444"/>
                  </a:lnTo>
                  <a:lnTo>
                    <a:pt x="318" y="418"/>
                  </a:lnTo>
                  <a:lnTo>
                    <a:pt x="348" y="394"/>
                  </a:lnTo>
                  <a:lnTo>
                    <a:pt x="377" y="370"/>
                  </a:lnTo>
                  <a:lnTo>
                    <a:pt x="406" y="349"/>
                  </a:lnTo>
                  <a:lnTo>
                    <a:pt x="433" y="332"/>
                  </a:lnTo>
                  <a:lnTo>
                    <a:pt x="459" y="318"/>
                  </a:lnTo>
                  <a:lnTo>
                    <a:pt x="455" y="319"/>
                  </a:lnTo>
                  <a:lnTo>
                    <a:pt x="445" y="323"/>
                  </a:lnTo>
                  <a:lnTo>
                    <a:pt x="429" y="330"/>
                  </a:lnTo>
                  <a:lnTo>
                    <a:pt x="408" y="340"/>
                  </a:lnTo>
                  <a:lnTo>
                    <a:pt x="382" y="351"/>
                  </a:lnTo>
                  <a:lnTo>
                    <a:pt x="352" y="365"/>
                  </a:lnTo>
                  <a:lnTo>
                    <a:pt x="320" y="381"/>
                  </a:lnTo>
                  <a:lnTo>
                    <a:pt x="285" y="399"/>
                  </a:lnTo>
                  <a:lnTo>
                    <a:pt x="250" y="419"/>
                  </a:lnTo>
                  <a:lnTo>
                    <a:pt x="213" y="440"/>
                  </a:lnTo>
                  <a:lnTo>
                    <a:pt x="176" y="462"/>
                  </a:lnTo>
                  <a:lnTo>
                    <a:pt x="141" y="486"/>
                  </a:lnTo>
                  <a:lnTo>
                    <a:pt x="107" y="511"/>
                  </a:lnTo>
                  <a:lnTo>
                    <a:pt x="74" y="537"/>
                  </a:lnTo>
                  <a:lnTo>
                    <a:pt x="46" y="564"/>
                  </a:lnTo>
                  <a:lnTo>
                    <a:pt x="21" y="592"/>
                  </a:lnTo>
                  <a:lnTo>
                    <a:pt x="0" y="619"/>
                  </a:lnTo>
                  <a:lnTo>
                    <a:pt x="0" y="618"/>
                  </a:lnTo>
                  <a:lnTo>
                    <a:pt x="1" y="611"/>
                  </a:lnTo>
                  <a:lnTo>
                    <a:pt x="2" y="601"/>
                  </a:lnTo>
                  <a:lnTo>
                    <a:pt x="5" y="586"/>
                  </a:lnTo>
                  <a:lnTo>
                    <a:pt x="9" y="568"/>
                  </a:lnTo>
                  <a:lnTo>
                    <a:pt x="14" y="548"/>
                  </a:lnTo>
                  <a:lnTo>
                    <a:pt x="21" y="525"/>
                  </a:lnTo>
                  <a:lnTo>
                    <a:pt x="28" y="499"/>
                  </a:lnTo>
                  <a:lnTo>
                    <a:pt x="39" y="471"/>
                  </a:lnTo>
                  <a:lnTo>
                    <a:pt x="51" y="442"/>
                  </a:lnTo>
                  <a:lnTo>
                    <a:pt x="65" y="411"/>
                  </a:lnTo>
                  <a:lnTo>
                    <a:pt x="83" y="380"/>
                  </a:lnTo>
                  <a:lnTo>
                    <a:pt x="103" y="347"/>
                  </a:lnTo>
                  <a:lnTo>
                    <a:pt x="125" y="314"/>
                  </a:lnTo>
                  <a:lnTo>
                    <a:pt x="152" y="281"/>
                  </a:lnTo>
                  <a:lnTo>
                    <a:pt x="182" y="249"/>
                  </a:lnTo>
                  <a:lnTo>
                    <a:pt x="214" y="217"/>
                  </a:lnTo>
                  <a:lnTo>
                    <a:pt x="251" y="186"/>
                  </a:lnTo>
                  <a:lnTo>
                    <a:pt x="292" y="156"/>
                  </a:lnTo>
                  <a:lnTo>
                    <a:pt x="336" y="127"/>
                  </a:lnTo>
                  <a:lnTo>
                    <a:pt x="385" y="101"/>
                  </a:lnTo>
                  <a:lnTo>
                    <a:pt x="438" y="77"/>
                  </a:lnTo>
                  <a:lnTo>
                    <a:pt x="496" y="55"/>
                  </a:lnTo>
                  <a:lnTo>
                    <a:pt x="560" y="37"/>
                  </a:lnTo>
                  <a:lnTo>
                    <a:pt x="628" y="21"/>
                  </a:lnTo>
                  <a:lnTo>
                    <a:pt x="701" y="9"/>
                  </a:lnTo>
                  <a:lnTo>
                    <a:pt x="780" y="0"/>
                  </a:lnTo>
                  <a:close/>
                </a:path>
              </a:pathLst>
            </a:custGeom>
            <a:solidFill>
              <a:srgbClr val="5F9B8E"/>
            </a:solidFill>
            <a:ln w="0">
              <a:noFill/>
              <a:prstDash val="solid"/>
              <a:round/>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6" name="Freeform 9"/>
            <p:cNvSpPr/>
            <p:nvPr/>
          </p:nvSpPr>
          <p:spPr bwMode="auto">
            <a:xfrm>
              <a:off x="2890838" y="3619500"/>
              <a:ext cx="1244600" cy="601663"/>
            </a:xfrm>
            <a:custGeom>
              <a:avLst/>
              <a:gdLst>
                <a:gd name="T0" fmla="*/ 458 w 784"/>
                <a:gd name="T1" fmla="*/ 2 h 379"/>
                <a:gd name="T2" fmla="*/ 546 w 784"/>
                <a:gd name="T3" fmla="*/ 21 h 379"/>
                <a:gd name="T4" fmla="*/ 636 w 784"/>
                <a:gd name="T5" fmla="*/ 65 h 379"/>
                <a:gd name="T6" fmla="*/ 728 w 784"/>
                <a:gd name="T7" fmla="*/ 135 h 379"/>
                <a:gd name="T8" fmla="*/ 771 w 784"/>
                <a:gd name="T9" fmla="*/ 182 h 379"/>
                <a:gd name="T10" fmla="*/ 743 w 784"/>
                <a:gd name="T11" fmla="*/ 185 h 379"/>
                <a:gd name="T12" fmla="*/ 695 w 784"/>
                <a:gd name="T13" fmla="*/ 192 h 379"/>
                <a:gd name="T14" fmla="*/ 631 w 784"/>
                <a:gd name="T15" fmla="*/ 198 h 379"/>
                <a:gd name="T16" fmla="*/ 557 w 784"/>
                <a:gd name="T17" fmla="*/ 203 h 379"/>
                <a:gd name="T18" fmla="*/ 483 w 784"/>
                <a:gd name="T19" fmla="*/ 205 h 379"/>
                <a:gd name="T20" fmla="*/ 413 w 784"/>
                <a:gd name="T21" fmla="*/ 202 h 379"/>
                <a:gd name="T22" fmla="*/ 354 w 784"/>
                <a:gd name="T23" fmla="*/ 194 h 379"/>
                <a:gd name="T24" fmla="*/ 368 w 784"/>
                <a:gd name="T25" fmla="*/ 198 h 379"/>
                <a:gd name="T26" fmla="*/ 402 w 784"/>
                <a:gd name="T27" fmla="*/ 209 h 379"/>
                <a:gd name="T28" fmla="*/ 453 w 784"/>
                <a:gd name="T29" fmla="*/ 222 h 379"/>
                <a:gd name="T30" fmla="*/ 515 w 784"/>
                <a:gd name="T31" fmla="*/ 237 h 379"/>
                <a:gd name="T32" fmla="*/ 585 w 784"/>
                <a:gd name="T33" fmla="*/ 249 h 379"/>
                <a:gd name="T34" fmla="*/ 657 w 784"/>
                <a:gd name="T35" fmla="*/ 257 h 379"/>
                <a:gd name="T36" fmla="*/ 725 w 784"/>
                <a:gd name="T37" fmla="*/ 257 h 379"/>
                <a:gd name="T38" fmla="*/ 784 w 784"/>
                <a:gd name="T39" fmla="*/ 247 h 379"/>
                <a:gd name="T40" fmla="*/ 775 w 784"/>
                <a:gd name="T41" fmla="*/ 256 h 379"/>
                <a:gd name="T42" fmla="*/ 747 w 784"/>
                <a:gd name="T43" fmla="*/ 277 h 379"/>
                <a:gd name="T44" fmla="*/ 703 w 784"/>
                <a:gd name="T45" fmla="*/ 305 h 379"/>
                <a:gd name="T46" fmla="*/ 644 w 784"/>
                <a:gd name="T47" fmla="*/ 336 h 379"/>
                <a:gd name="T48" fmla="*/ 569 w 784"/>
                <a:gd name="T49" fmla="*/ 362 h 379"/>
                <a:gd name="T50" fmla="*/ 480 w 784"/>
                <a:gd name="T51" fmla="*/ 377 h 379"/>
                <a:gd name="T52" fmla="*/ 385 w 784"/>
                <a:gd name="T53" fmla="*/ 377 h 379"/>
                <a:gd name="T54" fmla="*/ 285 w 784"/>
                <a:gd name="T55" fmla="*/ 360 h 379"/>
                <a:gd name="T56" fmla="*/ 178 w 784"/>
                <a:gd name="T57" fmla="*/ 324 h 379"/>
                <a:gd name="T58" fmla="*/ 61 w 784"/>
                <a:gd name="T59" fmla="*/ 261 h 379"/>
                <a:gd name="T60" fmla="*/ 2 w 784"/>
                <a:gd name="T61" fmla="*/ 218 h 379"/>
                <a:gd name="T62" fmla="*/ 18 w 784"/>
                <a:gd name="T63" fmla="*/ 199 h 379"/>
                <a:gd name="T64" fmla="*/ 48 w 784"/>
                <a:gd name="T65" fmla="*/ 169 h 379"/>
                <a:gd name="T66" fmla="*/ 91 w 784"/>
                <a:gd name="T67" fmla="*/ 130 h 379"/>
                <a:gd name="T68" fmla="*/ 148 w 784"/>
                <a:gd name="T69" fmla="*/ 89 h 379"/>
                <a:gd name="T70" fmla="*/ 213 w 784"/>
                <a:gd name="T71" fmla="*/ 51 h 379"/>
                <a:gd name="T72" fmla="*/ 289 w 784"/>
                <a:gd name="T73" fmla="*/ 20 h 379"/>
                <a:gd name="T74" fmla="*/ 373 w 784"/>
                <a:gd name="T75" fmla="*/ 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4" h="379">
                  <a:moveTo>
                    <a:pt x="416" y="0"/>
                  </a:moveTo>
                  <a:lnTo>
                    <a:pt x="458" y="2"/>
                  </a:lnTo>
                  <a:lnTo>
                    <a:pt x="501" y="10"/>
                  </a:lnTo>
                  <a:lnTo>
                    <a:pt x="546" y="21"/>
                  </a:lnTo>
                  <a:lnTo>
                    <a:pt x="590" y="40"/>
                  </a:lnTo>
                  <a:lnTo>
                    <a:pt x="636" y="65"/>
                  </a:lnTo>
                  <a:lnTo>
                    <a:pt x="682" y="96"/>
                  </a:lnTo>
                  <a:lnTo>
                    <a:pt x="728" y="135"/>
                  </a:lnTo>
                  <a:lnTo>
                    <a:pt x="775" y="181"/>
                  </a:lnTo>
                  <a:lnTo>
                    <a:pt x="771" y="182"/>
                  </a:lnTo>
                  <a:lnTo>
                    <a:pt x="760" y="184"/>
                  </a:lnTo>
                  <a:lnTo>
                    <a:pt x="743" y="185"/>
                  </a:lnTo>
                  <a:lnTo>
                    <a:pt x="721" y="189"/>
                  </a:lnTo>
                  <a:lnTo>
                    <a:pt x="695" y="192"/>
                  </a:lnTo>
                  <a:lnTo>
                    <a:pt x="663" y="195"/>
                  </a:lnTo>
                  <a:lnTo>
                    <a:pt x="631" y="198"/>
                  </a:lnTo>
                  <a:lnTo>
                    <a:pt x="594" y="201"/>
                  </a:lnTo>
                  <a:lnTo>
                    <a:pt x="557" y="203"/>
                  </a:lnTo>
                  <a:lnTo>
                    <a:pt x="519" y="205"/>
                  </a:lnTo>
                  <a:lnTo>
                    <a:pt x="483" y="205"/>
                  </a:lnTo>
                  <a:lnTo>
                    <a:pt x="447" y="205"/>
                  </a:lnTo>
                  <a:lnTo>
                    <a:pt x="413" y="202"/>
                  </a:lnTo>
                  <a:lnTo>
                    <a:pt x="382" y="199"/>
                  </a:lnTo>
                  <a:lnTo>
                    <a:pt x="354" y="194"/>
                  </a:lnTo>
                  <a:lnTo>
                    <a:pt x="358" y="194"/>
                  </a:lnTo>
                  <a:lnTo>
                    <a:pt x="368" y="198"/>
                  </a:lnTo>
                  <a:lnTo>
                    <a:pt x="382" y="202"/>
                  </a:lnTo>
                  <a:lnTo>
                    <a:pt x="402" y="209"/>
                  </a:lnTo>
                  <a:lnTo>
                    <a:pt x="425" y="215"/>
                  </a:lnTo>
                  <a:lnTo>
                    <a:pt x="453" y="222"/>
                  </a:lnTo>
                  <a:lnTo>
                    <a:pt x="483" y="230"/>
                  </a:lnTo>
                  <a:lnTo>
                    <a:pt x="515" y="237"/>
                  </a:lnTo>
                  <a:lnTo>
                    <a:pt x="550" y="244"/>
                  </a:lnTo>
                  <a:lnTo>
                    <a:pt x="585" y="249"/>
                  </a:lnTo>
                  <a:lnTo>
                    <a:pt x="622" y="254"/>
                  </a:lnTo>
                  <a:lnTo>
                    <a:pt x="657" y="257"/>
                  </a:lnTo>
                  <a:lnTo>
                    <a:pt x="692" y="258"/>
                  </a:lnTo>
                  <a:lnTo>
                    <a:pt x="725" y="257"/>
                  </a:lnTo>
                  <a:lnTo>
                    <a:pt x="755" y="253"/>
                  </a:lnTo>
                  <a:lnTo>
                    <a:pt x="784" y="247"/>
                  </a:lnTo>
                  <a:lnTo>
                    <a:pt x="781" y="249"/>
                  </a:lnTo>
                  <a:lnTo>
                    <a:pt x="775" y="256"/>
                  </a:lnTo>
                  <a:lnTo>
                    <a:pt x="763" y="265"/>
                  </a:lnTo>
                  <a:lnTo>
                    <a:pt x="747" y="277"/>
                  </a:lnTo>
                  <a:lnTo>
                    <a:pt x="728" y="290"/>
                  </a:lnTo>
                  <a:lnTo>
                    <a:pt x="703" y="305"/>
                  </a:lnTo>
                  <a:lnTo>
                    <a:pt x="675" y="321"/>
                  </a:lnTo>
                  <a:lnTo>
                    <a:pt x="644" y="336"/>
                  </a:lnTo>
                  <a:lnTo>
                    <a:pt x="608" y="349"/>
                  </a:lnTo>
                  <a:lnTo>
                    <a:pt x="569" y="362"/>
                  </a:lnTo>
                  <a:lnTo>
                    <a:pt x="526" y="371"/>
                  </a:lnTo>
                  <a:lnTo>
                    <a:pt x="480" y="377"/>
                  </a:lnTo>
                  <a:lnTo>
                    <a:pt x="430" y="379"/>
                  </a:lnTo>
                  <a:lnTo>
                    <a:pt x="385" y="377"/>
                  </a:lnTo>
                  <a:lnTo>
                    <a:pt x="336" y="371"/>
                  </a:lnTo>
                  <a:lnTo>
                    <a:pt x="285" y="360"/>
                  </a:lnTo>
                  <a:lnTo>
                    <a:pt x="233" y="345"/>
                  </a:lnTo>
                  <a:lnTo>
                    <a:pt x="178" y="324"/>
                  </a:lnTo>
                  <a:lnTo>
                    <a:pt x="120" y="296"/>
                  </a:lnTo>
                  <a:lnTo>
                    <a:pt x="61" y="261"/>
                  </a:lnTo>
                  <a:lnTo>
                    <a:pt x="0" y="220"/>
                  </a:lnTo>
                  <a:lnTo>
                    <a:pt x="2" y="218"/>
                  </a:lnTo>
                  <a:lnTo>
                    <a:pt x="8" y="211"/>
                  </a:lnTo>
                  <a:lnTo>
                    <a:pt x="18" y="199"/>
                  </a:lnTo>
                  <a:lnTo>
                    <a:pt x="31" y="186"/>
                  </a:lnTo>
                  <a:lnTo>
                    <a:pt x="48" y="169"/>
                  </a:lnTo>
                  <a:lnTo>
                    <a:pt x="69" y="151"/>
                  </a:lnTo>
                  <a:lnTo>
                    <a:pt x="91" y="130"/>
                  </a:lnTo>
                  <a:lnTo>
                    <a:pt x="119" y="110"/>
                  </a:lnTo>
                  <a:lnTo>
                    <a:pt x="148" y="89"/>
                  </a:lnTo>
                  <a:lnTo>
                    <a:pt x="179" y="70"/>
                  </a:lnTo>
                  <a:lnTo>
                    <a:pt x="213" y="51"/>
                  </a:lnTo>
                  <a:lnTo>
                    <a:pt x="250" y="34"/>
                  </a:lnTo>
                  <a:lnTo>
                    <a:pt x="289" y="20"/>
                  </a:lnTo>
                  <a:lnTo>
                    <a:pt x="330" y="10"/>
                  </a:lnTo>
                  <a:lnTo>
                    <a:pt x="373" y="3"/>
                  </a:lnTo>
                  <a:lnTo>
                    <a:pt x="416" y="0"/>
                  </a:lnTo>
                  <a:close/>
                </a:path>
              </a:pathLst>
            </a:custGeom>
            <a:solidFill>
              <a:srgbClr val="5F9B8E"/>
            </a:solidFill>
            <a:ln w="0">
              <a:noFill/>
              <a:prstDash val="solid"/>
              <a:round/>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7" name="Freeform 10"/>
            <p:cNvSpPr/>
            <p:nvPr/>
          </p:nvSpPr>
          <p:spPr bwMode="auto">
            <a:xfrm>
              <a:off x="3246438" y="2224088"/>
              <a:ext cx="2749550" cy="1765300"/>
            </a:xfrm>
            <a:custGeom>
              <a:avLst/>
              <a:gdLst>
                <a:gd name="T0" fmla="*/ 684 w 1732"/>
                <a:gd name="T1" fmla="*/ 0 h 1112"/>
                <a:gd name="T2" fmla="*/ 793 w 1732"/>
                <a:gd name="T3" fmla="*/ 9 h 1112"/>
                <a:gd name="T4" fmla="*/ 904 w 1732"/>
                <a:gd name="T5" fmla="*/ 29 h 1112"/>
                <a:gd name="T6" fmla="*/ 1014 w 1732"/>
                <a:gd name="T7" fmla="*/ 59 h 1112"/>
                <a:gd name="T8" fmla="*/ 1124 w 1732"/>
                <a:gd name="T9" fmla="*/ 103 h 1112"/>
                <a:gd name="T10" fmla="*/ 1230 w 1732"/>
                <a:gd name="T11" fmla="*/ 162 h 1112"/>
                <a:gd name="T12" fmla="*/ 1332 w 1732"/>
                <a:gd name="T13" fmla="*/ 238 h 1112"/>
                <a:gd name="T14" fmla="*/ 1429 w 1732"/>
                <a:gd name="T15" fmla="*/ 332 h 1112"/>
                <a:gd name="T16" fmla="*/ 1519 w 1732"/>
                <a:gd name="T17" fmla="*/ 446 h 1112"/>
                <a:gd name="T18" fmla="*/ 1601 w 1732"/>
                <a:gd name="T19" fmla="*/ 581 h 1112"/>
                <a:gd name="T20" fmla="*/ 1671 w 1732"/>
                <a:gd name="T21" fmla="*/ 739 h 1112"/>
                <a:gd name="T22" fmla="*/ 1732 w 1732"/>
                <a:gd name="T23" fmla="*/ 923 h 1112"/>
                <a:gd name="T24" fmla="*/ 1716 w 1732"/>
                <a:gd name="T25" fmla="*/ 917 h 1112"/>
                <a:gd name="T26" fmla="*/ 1675 w 1732"/>
                <a:gd name="T27" fmla="*/ 902 h 1112"/>
                <a:gd name="T28" fmla="*/ 1611 w 1732"/>
                <a:gd name="T29" fmla="*/ 878 h 1112"/>
                <a:gd name="T30" fmla="*/ 1530 w 1732"/>
                <a:gd name="T31" fmla="*/ 848 h 1112"/>
                <a:gd name="T32" fmla="*/ 1434 w 1732"/>
                <a:gd name="T33" fmla="*/ 810 h 1112"/>
                <a:gd name="T34" fmla="*/ 1331 w 1732"/>
                <a:gd name="T35" fmla="*/ 766 h 1112"/>
                <a:gd name="T36" fmla="*/ 1224 w 1732"/>
                <a:gd name="T37" fmla="*/ 717 h 1112"/>
                <a:gd name="T38" fmla="*/ 1115 w 1732"/>
                <a:gd name="T39" fmla="*/ 666 h 1112"/>
                <a:gd name="T40" fmla="*/ 1011 w 1732"/>
                <a:gd name="T41" fmla="*/ 611 h 1112"/>
                <a:gd name="T42" fmla="*/ 917 w 1732"/>
                <a:gd name="T43" fmla="*/ 555 h 1112"/>
                <a:gd name="T44" fmla="*/ 836 w 1732"/>
                <a:gd name="T45" fmla="*/ 498 h 1112"/>
                <a:gd name="T46" fmla="*/ 803 w 1732"/>
                <a:gd name="T47" fmla="*/ 472 h 1112"/>
                <a:gd name="T48" fmla="*/ 823 w 1732"/>
                <a:gd name="T49" fmla="*/ 492 h 1112"/>
                <a:gd name="T50" fmla="*/ 857 w 1732"/>
                <a:gd name="T51" fmla="*/ 527 h 1112"/>
                <a:gd name="T52" fmla="*/ 907 w 1732"/>
                <a:gd name="T53" fmla="*/ 574 h 1112"/>
                <a:gd name="T54" fmla="*/ 970 w 1732"/>
                <a:gd name="T55" fmla="*/ 632 h 1112"/>
                <a:gd name="T56" fmla="*/ 1042 w 1732"/>
                <a:gd name="T57" fmla="*/ 696 h 1112"/>
                <a:gd name="T58" fmla="*/ 1123 w 1732"/>
                <a:gd name="T59" fmla="*/ 764 h 1112"/>
                <a:gd name="T60" fmla="*/ 1210 w 1732"/>
                <a:gd name="T61" fmla="*/ 832 h 1112"/>
                <a:gd name="T62" fmla="*/ 1302 w 1732"/>
                <a:gd name="T63" fmla="*/ 898 h 1112"/>
                <a:gd name="T64" fmla="*/ 1396 w 1732"/>
                <a:gd name="T65" fmla="*/ 958 h 1112"/>
                <a:gd name="T66" fmla="*/ 1492 w 1732"/>
                <a:gd name="T67" fmla="*/ 1010 h 1112"/>
                <a:gd name="T68" fmla="*/ 1585 w 1732"/>
                <a:gd name="T69" fmla="*/ 1050 h 1112"/>
                <a:gd name="T70" fmla="*/ 1675 w 1732"/>
                <a:gd name="T71" fmla="*/ 1074 h 1112"/>
                <a:gd name="T72" fmla="*/ 1661 w 1732"/>
                <a:gd name="T73" fmla="*/ 1078 h 1112"/>
                <a:gd name="T74" fmla="*/ 1620 w 1732"/>
                <a:gd name="T75" fmla="*/ 1088 h 1112"/>
                <a:gd name="T76" fmla="*/ 1557 w 1732"/>
                <a:gd name="T77" fmla="*/ 1099 h 1112"/>
                <a:gd name="T78" fmla="*/ 1472 w 1732"/>
                <a:gd name="T79" fmla="*/ 1109 h 1112"/>
                <a:gd name="T80" fmla="*/ 1370 w 1732"/>
                <a:gd name="T81" fmla="*/ 1112 h 1112"/>
                <a:gd name="T82" fmla="*/ 1272 w 1732"/>
                <a:gd name="T83" fmla="*/ 1109 h 1112"/>
                <a:gd name="T84" fmla="*/ 1165 w 1732"/>
                <a:gd name="T85" fmla="*/ 1097 h 1112"/>
                <a:gd name="T86" fmla="*/ 1049 w 1732"/>
                <a:gd name="T87" fmla="*/ 1073 h 1112"/>
                <a:gd name="T88" fmla="*/ 929 w 1732"/>
                <a:gd name="T89" fmla="*/ 1037 h 1112"/>
                <a:gd name="T90" fmla="*/ 803 w 1732"/>
                <a:gd name="T91" fmla="*/ 985 h 1112"/>
                <a:gd name="T92" fmla="*/ 676 w 1732"/>
                <a:gd name="T93" fmla="*/ 916 h 1112"/>
                <a:gd name="T94" fmla="*/ 547 w 1732"/>
                <a:gd name="T95" fmla="*/ 827 h 1112"/>
                <a:gd name="T96" fmla="*/ 418 w 1732"/>
                <a:gd name="T97" fmla="*/ 716 h 1112"/>
                <a:gd name="T98" fmla="*/ 293 w 1732"/>
                <a:gd name="T99" fmla="*/ 581 h 1112"/>
                <a:gd name="T100" fmla="*/ 171 w 1732"/>
                <a:gd name="T101" fmla="*/ 420 h 1112"/>
                <a:gd name="T102" fmla="*/ 55 w 1732"/>
                <a:gd name="T103" fmla="*/ 230 h 1112"/>
                <a:gd name="T104" fmla="*/ 2 w 1732"/>
                <a:gd name="T105" fmla="*/ 123 h 1112"/>
                <a:gd name="T106" fmla="*/ 28 w 1732"/>
                <a:gd name="T107" fmla="*/ 114 h 1112"/>
                <a:gd name="T108" fmla="*/ 75 w 1732"/>
                <a:gd name="T109" fmla="*/ 95 h 1112"/>
                <a:gd name="T110" fmla="*/ 145 w 1732"/>
                <a:gd name="T111" fmla="*/ 73 h 1112"/>
                <a:gd name="T112" fmla="*/ 230 w 1732"/>
                <a:gd name="T113" fmla="*/ 51 h 1112"/>
                <a:gd name="T114" fmla="*/ 331 w 1732"/>
                <a:gd name="T115" fmla="*/ 29 h 1112"/>
                <a:gd name="T116" fmla="*/ 445 w 1732"/>
                <a:gd name="T117" fmla="*/ 12 h 1112"/>
                <a:gd name="T118" fmla="*/ 566 w 1732"/>
                <a:gd name="T119" fmla="*/ 1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32" h="1112">
                  <a:moveTo>
                    <a:pt x="631" y="0"/>
                  </a:moveTo>
                  <a:lnTo>
                    <a:pt x="684" y="0"/>
                  </a:lnTo>
                  <a:lnTo>
                    <a:pt x="738" y="4"/>
                  </a:lnTo>
                  <a:lnTo>
                    <a:pt x="793" y="9"/>
                  </a:lnTo>
                  <a:lnTo>
                    <a:pt x="848" y="17"/>
                  </a:lnTo>
                  <a:lnTo>
                    <a:pt x="904" y="29"/>
                  </a:lnTo>
                  <a:lnTo>
                    <a:pt x="959" y="42"/>
                  </a:lnTo>
                  <a:lnTo>
                    <a:pt x="1014" y="59"/>
                  </a:lnTo>
                  <a:lnTo>
                    <a:pt x="1069" y="80"/>
                  </a:lnTo>
                  <a:lnTo>
                    <a:pt x="1124" y="103"/>
                  </a:lnTo>
                  <a:lnTo>
                    <a:pt x="1178" y="131"/>
                  </a:lnTo>
                  <a:lnTo>
                    <a:pt x="1230" y="162"/>
                  </a:lnTo>
                  <a:lnTo>
                    <a:pt x="1282" y="197"/>
                  </a:lnTo>
                  <a:lnTo>
                    <a:pt x="1332" y="238"/>
                  </a:lnTo>
                  <a:lnTo>
                    <a:pt x="1382" y="282"/>
                  </a:lnTo>
                  <a:lnTo>
                    <a:pt x="1429" y="332"/>
                  </a:lnTo>
                  <a:lnTo>
                    <a:pt x="1475" y="386"/>
                  </a:lnTo>
                  <a:lnTo>
                    <a:pt x="1519" y="446"/>
                  </a:lnTo>
                  <a:lnTo>
                    <a:pt x="1560" y="510"/>
                  </a:lnTo>
                  <a:lnTo>
                    <a:pt x="1601" y="581"/>
                  </a:lnTo>
                  <a:lnTo>
                    <a:pt x="1637" y="657"/>
                  </a:lnTo>
                  <a:lnTo>
                    <a:pt x="1671" y="739"/>
                  </a:lnTo>
                  <a:lnTo>
                    <a:pt x="1703" y="827"/>
                  </a:lnTo>
                  <a:lnTo>
                    <a:pt x="1732" y="923"/>
                  </a:lnTo>
                  <a:lnTo>
                    <a:pt x="1728" y="921"/>
                  </a:lnTo>
                  <a:lnTo>
                    <a:pt x="1716" y="917"/>
                  </a:lnTo>
                  <a:lnTo>
                    <a:pt x="1699" y="911"/>
                  </a:lnTo>
                  <a:lnTo>
                    <a:pt x="1675" y="902"/>
                  </a:lnTo>
                  <a:lnTo>
                    <a:pt x="1645" y="891"/>
                  </a:lnTo>
                  <a:lnTo>
                    <a:pt x="1611" y="878"/>
                  </a:lnTo>
                  <a:lnTo>
                    <a:pt x="1572" y="864"/>
                  </a:lnTo>
                  <a:lnTo>
                    <a:pt x="1530" y="848"/>
                  </a:lnTo>
                  <a:lnTo>
                    <a:pt x="1484" y="830"/>
                  </a:lnTo>
                  <a:lnTo>
                    <a:pt x="1434" y="810"/>
                  </a:lnTo>
                  <a:lnTo>
                    <a:pt x="1383" y="788"/>
                  </a:lnTo>
                  <a:lnTo>
                    <a:pt x="1331" y="766"/>
                  </a:lnTo>
                  <a:lnTo>
                    <a:pt x="1277" y="742"/>
                  </a:lnTo>
                  <a:lnTo>
                    <a:pt x="1224" y="717"/>
                  </a:lnTo>
                  <a:lnTo>
                    <a:pt x="1169" y="692"/>
                  </a:lnTo>
                  <a:lnTo>
                    <a:pt x="1115" y="666"/>
                  </a:lnTo>
                  <a:lnTo>
                    <a:pt x="1063" y="639"/>
                  </a:lnTo>
                  <a:lnTo>
                    <a:pt x="1011" y="611"/>
                  </a:lnTo>
                  <a:lnTo>
                    <a:pt x="963" y="584"/>
                  </a:lnTo>
                  <a:lnTo>
                    <a:pt x="917" y="555"/>
                  </a:lnTo>
                  <a:lnTo>
                    <a:pt x="874" y="527"/>
                  </a:lnTo>
                  <a:lnTo>
                    <a:pt x="836" y="498"/>
                  </a:lnTo>
                  <a:lnTo>
                    <a:pt x="802" y="471"/>
                  </a:lnTo>
                  <a:lnTo>
                    <a:pt x="803" y="472"/>
                  </a:lnTo>
                  <a:lnTo>
                    <a:pt x="811" y="480"/>
                  </a:lnTo>
                  <a:lnTo>
                    <a:pt x="823" y="492"/>
                  </a:lnTo>
                  <a:lnTo>
                    <a:pt x="837" y="508"/>
                  </a:lnTo>
                  <a:lnTo>
                    <a:pt x="857" y="527"/>
                  </a:lnTo>
                  <a:lnTo>
                    <a:pt x="881" y="550"/>
                  </a:lnTo>
                  <a:lnTo>
                    <a:pt x="907" y="574"/>
                  </a:lnTo>
                  <a:lnTo>
                    <a:pt x="937" y="602"/>
                  </a:lnTo>
                  <a:lnTo>
                    <a:pt x="970" y="632"/>
                  </a:lnTo>
                  <a:lnTo>
                    <a:pt x="1004" y="663"/>
                  </a:lnTo>
                  <a:lnTo>
                    <a:pt x="1042" y="696"/>
                  </a:lnTo>
                  <a:lnTo>
                    <a:pt x="1081" y="730"/>
                  </a:lnTo>
                  <a:lnTo>
                    <a:pt x="1123" y="764"/>
                  </a:lnTo>
                  <a:lnTo>
                    <a:pt x="1166" y="798"/>
                  </a:lnTo>
                  <a:lnTo>
                    <a:pt x="1210" y="832"/>
                  </a:lnTo>
                  <a:lnTo>
                    <a:pt x="1256" y="866"/>
                  </a:lnTo>
                  <a:lnTo>
                    <a:pt x="1302" y="898"/>
                  </a:lnTo>
                  <a:lnTo>
                    <a:pt x="1349" y="929"/>
                  </a:lnTo>
                  <a:lnTo>
                    <a:pt x="1396" y="958"/>
                  </a:lnTo>
                  <a:lnTo>
                    <a:pt x="1445" y="985"/>
                  </a:lnTo>
                  <a:lnTo>
                    <a:pt x="1492" y="1010"/>
                  </a:lnTo>
                  <a:lnTo>
                    <a:pt x="1539" y="1031"/>
                  </a:lnTo>
                  <a:lnTo>
                    <a:pt x="1585" y="1050"/>
                  </a:lnTo>
                  <a:lnTo>
                    <a:pt x="1631" y="1064"/>
                  </a:lnTo>
                  <a:lnTo>
                    <a:pt x="1675" y="1074"/>
                  </a:lnTo>
                  <a:lnTo>
                    <a:pt x="1671" y="1076"/>
                  </a:lnTo>
                  <a:lnTo>
                    <a:pt x="1661" y="1078"/>
                  </a:lnTo>
                  <a:lnTo>
                    <a:pt x="1644" y="1082"/>
                  </a:lnTo>
                  <a:lnTo>
                    <a:pt x="1620" y="1088"/>
                  </a:lnTo>
                  <a:lnTo>
                    <a:pt x="1591" y="1093"/>
                  </a:lnTo>
                  <a:lnTo>
                    <a:pt x="1557" y="1099"/>
                  </a:lnTo>
                  <a:lnTo>
                    <a:pt x="1518" y="1103"/>
                  </a:lnTo>
                  <a:lnTo>
                    <a:pt x="1472" y="1109"/>
                  </a:lnTo>
                  <a:lnTo>
                    <a:pt x="1424" y="1111"/>
                  </a:lnTo>
                  <a:lnTo>
                    <a:pt x="1370" y="1112"/>
                  </a:lnTo>
                  <a:lnTo>
                    <a:pt x="1323" y="1111"/>
                  </a:lnTo>
                  <a:lnTo>
                    <a:pt x="1272" y="1109"/>
                  </a:lnTo>
                  <a:lnTo>
                    <a:pt x="1220" y="1103"/>
                  </a:lnTo>
                  <a:lnTo>
                    <a:pt x="1165" y="1097"/>
                  </a:lnTo>
                  <a:lnTo>
                    <a:pt x="1108" y="1086"/>
                  </a:lnTo>
                  <a:lnTo>
                    <a:pt x="1049" y="1073"/>
                  </a:lnTo>
                  <a:lnTo>
                    <a:pt x="991" y="1056"/>
                  </a:lnTo>
                  <a:lnTo>
                    <a:pt x="929" y="1037"/>
                  </a:lnTo>
                  <a:lnTo>
                    <a:pt x="867" y="1013"/>
                  </a:lnTo>
                  <a:lnTo>
                    <a:pt x="803" y="985"/>
                  </a:lnTo>
                  <a:lnTo>
                    <a:pt x="741" y="953"/>
                  </a:lnTo>
                  <a:lnTo>
                    <a:pt x="676" y="916"/>
                  </a:lnTo>
                  <a:lnTo>
                    <a:pt x="611" y="874"/>
                  </a:lnTo>
                  <a:lnTo>
                    <a:pt x="547" y="827"/>
                  </a:lnTo>
                  <a:lnTo>
                    <a:pt x="483" y="775"/>
                  </a:lnTo>
                  <a:lnTo>
                    <a:pt x="418" y="716"/>
                  </a:lnTo>
                  <a:lnTo>
                    <a:pt x="356" y="652"/>
                  </a:lnTo>
                  <a:lnTo>
                    <a:pt x="293" y="581"/>
                  </a:lnTo>
                  <a:lnTo>
                    <a:pt x="231" y="504"/>
                  </a:lnTo>
                  <a:lnTo>
                    <a:pt x="171" y="420"/>
                  </a:lnTo>
                  <a:lnTo>
                    <a:pt x="112" y="330"/>
                  </a:lnTo>
                  <a:lnTo>
                    <a:pt x="55" y="230"/>
                  </a:lnTo>
                  <a:lnTo>
                    <a:pt x="0" y="124"/>
                  </a:lnTo>
                  <a:lnTo>
                    <a:pt x="2" y="123"/>
                  </a:lnTo>
                  <a:lnTo>
                    <a:pt x="13" y="119"/>
                  </a:lnTo>
                  <a:lnTo>
                    <a:pt x="28" y="114"/>
                  </a:lnTo>
                  <a:lnTo>
                    <a:pt x="49" y="104"/>
                  </a:lnTo>
                  <a:lnTo>
                    <a:pt x="75" y="95"/>
                  </a:lnTo>
                  <a:lnTo>
                    <a:pt x="108" y="85"/>
                  </a:lnTo>
                  <a:lnTo>
                    <a:pt x="145" y="73"/>
                  </a:lnTo>
                  <a:lnTo>
                    <a:pt x="185" y="63"/>
                  </a:lnTo>
                  <a:lnTo>
                    <a:pt x="230" y="51"/>
                  </a:lnTo>
                  <a:lnTo>
                    <a:pt x="280" y="39"/>
                  </a:lnTo>
                  <a:lnTo>
                    <a:pt x="331" y="29"/>
                  </a:lnTo>
                  <a:lnTo>
                    <a:pt x="386" y="19"/>
                  </a:lnTo>
                  <a:lnTo>
                    <a:pt x="445" y="12"/>
                  </a:lnTo>
                  <a:lnTo>
                    <a:pt x="505" y="5"/>
                  </a:lnTo>
                  <a:lnTo>
                    <a:pt x="566" y="1"/>
                  </a:lnTo>
                  <a:lnTo>
                    <a:pt x="631" y="0"/>
                  </a:lnTo>
                  <a:close/>
                </a:path>
              </a:pathLst>
            </a:custGeom>
            <a:solidFill>
              <a:srgbClr val="3B6058"/>
            </a:solidFill>
            <a:ln w="0">
              <a:noFill/>
              <a:prstDash val="solid"/>
              <a:round/>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8" name="Freeform 11"/>
            <p:cNvSpPr/>
            <p:nvPr/>
          </p:nvSpPr>
          <p:spPr bwMode="auto">
            <a:xfrm>
              <a:off x="3706813" y="4092575"/>
              <a:ext cx="1912938" cy="1011238"/>
            </a:xfrm>
            <a:custGeom>
              <a:avLst/>
              <a:gdLst>
                <a:gd name="T0" fmla="*/ 771 w 1205"/>
                <a:gd name="T1" fmla="*/ 2 h 637"/>
                <a:gd name="T2" fmla="*/ 892 w 1205"/>
                <a:gd name="T3" fmla="*/ 23 h 637"/>
                <a:gd name="T4" fmla="*/ 1023 w 1205"/>
                <a:gd name="T5" fmla="*/ 68 h 637"/>
                <a:gd name="T6" fmla="*/ 1163 w 1205"/>
                <a:gd name="T7" fmla="*/ 137 h 637"/>
                <a:gd name="T8" fmla="*/ 1148 w 1205"/>
                <a:gd name="T9" fmla="*/ 144 h 637"/>
                <a:gd name="T10" fmla="*/ 1112 w 1205"/>
                <a:gd name="T11" fmla="*/ 161 h 637"/>
                <a:gd name="T12" fmla="*/ 1055 w 1205"/>
                <a:gd name="T13" fmla="*/ 185 h 637"/>
                <a:gd name="T14" fmla="*/ 985 w 1205"/>
                <a:gd name="T15" fmla="*/ 216 h 637"/>
                <a:gd name="T16" fmla="*/ 903 w 1205"/>
                <a:gd name="T17" fmla="*/ 248 h 637"/>
                <a:gd name="T18" fmla="*/ 816 w 1205"/>
                <a:gd name="T19" fmla="*/ 280 h 637"/>
                <a:gd name="T20" fmla="*/ 727 w 1205"/>
                <a:gd name="T21" fmla="*/ 309 h 637"/>
                <a:gd name="T22" fmla="*/ 640 w 1205"/>
                <a:gd name="T23" fmla="*/ 332 h 637"/>
                <a:gd name="T24" fmla="*/ 563 w 1205"/>
                <a:gd name="T25" fmla="*/ 347 h 637"/>
                <a:gd name="T26" fmla="*/ 532 w 1205"/>
                <a:gd name="T27" fmla="*/ 350 h 637"/>
                <a:gd name="T28" fmla="*/ 558 w 1205"/>
                <a:gd name="T29" fmla="*/ 350 h 637"/>
                <a:gd name="T30" fmla="*/ 613 w 1205"/>
                <a:gd name="T31" fmla="*/ 350 h 637"/>
                <a:gd name="T32" fmla="*/ 698 w 1205"/>
                <a:gd name="T33" fmla="*/ 348 h 637"/>
                <a:gd name="T34" fmla="*/ 799 w 1205"/>
                <a:gd name="T35" fmla="*/ 341 h 637"/>
                <a:gd name="T36" fmla="*/ 909 w 1205"/>
                <a:gd name="T37" fmla="*/ 328 h 637"/>
                <a:gd name="T38" fmla="*/ 1019 w 1205"/>
                <a:gd name="T39" fmla="*/ 307 h 637"/>
                <a:gd name="T40" fmla="*/ 1121 w 1205"/>
                <a:gd name="T41" fmla="*/ 276 h 637"/>
                <a:gd name="T42" fmla="*/ 1205 w 1205"/>
                <a:gd name="T43" fmla="*/ 233 h 637"/>
                <a:gd name="T44" fmla="*/ 1199 w 1205"/>
                <a:gd name="T45" fmla="*/ 243 h 637"/>
                <a:gd name="T46" fmla="*/ 1181 w 1205"/>
                <a:gd name="T47" fmla="*/ 272 h 637"/>
                <a:gd name="T48" fmla="*/ 1150 w 1205"/>
                <a:gd name="T49" fmla="*/ 314 h 637"/>
                <a:gd name="T50" fmla="*/ 1105 w 1205"/>
                <a:gd name="T51" fmla="*/ 365 h 637"/>
                <a:gd name="T52" fmla="*/ 1047 w 1205"/>
                <a:gd name="T53" fmla="*/ 421 h 637"/>
                <a:gd name="T54" fmla="*/ 974 w 1205"/>
                <a:gd name="T55" fmla="*/ 477 h 637"/>
                <a:gd name="T56" fmla="*/ 886 w 1205"/>
                <a:gd name="T57" fmla="*/ 532 h 637"/>
                <a:gd name="T58" fmla="*/ 783 w 1205"/>
                <a:gd name="T59" fmla="*/ 580 h 637"/>
                <a:gd name="T60" fmla="*/ 664 w 1205"/>
                <a:gd name="T61" fmla="*/ 615 h 637"/>
                <a:gd name="T62" fmla="*/ 526 w 1205"/>
                <a:gd name="T63" fmla="*/ 635 h 637"/>
                <a:gd name="T64" fmla="*/ 385 w 1205"/>
                <a:gd name="T65" fmla="*/ 635 h 637"/>
                <a:gd name="T66" fmla="*/ 241 w 1205"/>
                <a:gd name="T67" fmla="*/ 617 h 637"/>
                <a:gd name="T68" fmla="*/ 84 w 1205"/>
                <a:gd name="T69" fmla="*/ 581 h 637"/>
                <a:gd name="T70" fmla="*/ 1 w 1205"/>
                <a:gd name="T71" fmla="*/ 549 h 637"/>
                <a:gd name="T72" fmla="*/ 13 w 1205"/>
                <a:gd name="T73" fmla="*/ 526 h 637"/>
                <a:gd name="T74" fmla="*/ 36 w 1205"/>
                <a:gd name="T75" fmla="*/ 480 h 637"/>
                <a:gd name="T76" fmla="*/ 70 w 1205"/>
                <a:gd name="T77" fmla="*/ 421 h 637"/>
                <a:gd name="T78" fmla="*/ 115 w 1205"/>
                <a:gd name="T79" fmla="*/ 352 h 637"/>
                <a:gd name="T80" fmla="*/ 173 w 1205"/>
                <a:gd name="T81" fmla="*/ 277 h 637"/>
                <a:gd name="T82" fmla="*/ 242 w 1205"/>
                <a:gd name="T83" fmla="*/ 203 h 637"/>
                <a:gd name="T84" fmla="*/ 325 w 1205"/>
                <a:gd name="T85" fmla="*/ 133 h 637"/>
                <a:gd name="T86" fmla="*/ 420 w 1205"/>
                <a:gd name="T87" fmla="*/ 73 h 637"/>
                <a:gd name="T88" fmla="*/ 528 w 1205"/>
                <a:gd name="T89" fmla="*/ 28 h 637"/>
                <a:gd name="T90" fmla="*/ 648 w 1205"/>
                <a:gd name="T91" fmla="*/ 4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5" h="637">
                  <a:moveTo>
                    <a:pt x="714" y="0"/>
                  </a:moveTo>
                  <a:lnTo>
                    <a:pt x="771" y="2"/>
                  </a:lnTo>
                  <a:lnTo>
                    <a:pt x="830" y="10"/>
                  </a:lnTo>
                  <a:lnTo>
                    <a:pt x="892" y="23"/>
                  </a:lnTo>
                  <a:lnTo>
                    <a:pt x="956" y="41"/>
                  </a:lnTo>
                  <a:lnTo>
                    <a:pt x="1023" y="68"/>
                  </a:lnTo>
                  <a:lnTo>
                    <a:pt x="1091" y="99"/>
                  </a:lnTo>
                  <a:lnTo>
                    <a:pt x="1163" y="137"/>
                  </a:lnTo>
                  <a:lnTo>
                    <a:pt x="1159" y="140"/>
                  </a:lnTo>
                  <a:lnTo>
                    <a:pt x="1148" y="144"/>
                  </a:lnTo>
                  <a:lnTo>
                    <a:pt x="1133" y="151"/>
                  </a:lnTo>
                  <a:lnTo>
                    <a:pt x="1112" y="161"/>
                  </a:lnTo>
                  <a:lnTo>
                    <a:pt x="1085" y="172"/>
                  </a:lnTo>
                  <a:lnTo>
                    <a:pt x="1055" y="185"/>
                  </a:lnTo>
                  <a:lnTo>
                    <a:pt x="1021" y="200"/>
                  </a:lnTo>
                  <a:lnTo>
                    <a:pt x="985" y="216"/>
                  </a:lnTo>
                  <a:lnTo>
                    <a:pt x="944" y="231"/>
                  </a:lnTo>
                  <a:lnTo>
                    <a:pt x="903" y="248"/>
                  </a:lnTo>
                  <a:lnTo>
                    <a:pt x="859" y="264"/>
                  </a:lnTo>
                  <a:lnTo>
                    <a:pt x="816" y="280"/>
                  </a:lnTo>
                  <a:lnTo>
                    <a:pt x="771" y="295"/>
                  </a:lnTo>
                  <a:lnTo>
                    <a:pt x="727" y="309"/>
                  </a:lnTo>
                  <a:lnTo>
                    <a:pt x="684" y="322"/>
                  </a:lnTo>
                  <a:lnTo>
                    <a:pt x="640" y="332"/>
                  </a:lnTo>
                  <a:lnTo>
                    <a:pt x="601" y="340"/>
                  </a:lnTo>
                  <a:lnTo>
                    <a:pt x="563" y="347"/>
                  </a:lnTo>
                  <a:lnTo>
                    <a:pt x="528" y="350"/>
                  </a:lnTo>
                  <a:lnTo>
                    <a:pt x="532" y="350"/>
                  </a:lnTo>
                  <a:lnTo>
                    <a:pt x="542" y="350"/>
                  </a:lnTo>
                  <a:lnTo>
                    <a:pt x="558" y="350"/>
                  </a:lnTo>
                  <a:lnTo>
                    <a:pt x="580" y="350"/>
                  </a:lnTo>
                  <a:lnTo>
                    <a:pt x="613" y="350"/>
                  </a:lnTo>
                  <a:lnTo>
                    <a:pt x="652" y="349"/>
                  </a:lnTo>
                  <a:lnTo>
                    <a:pt x="698" y="348"/>
                  </a:lnTo>
                  <a:lnTo>
                    <a:pt x="746" y="345"/>
                  </a:lnTo>
                  <a:lnTo>
                    <a:pt x="799" y="341"/>
                  </a:lnTo>
                  <a:lnTo>
                    <a:pt x="854" y="335"/>
                  </a:lnTo>
                  <a:lnTo>
                    <a:pt x="909" y="328"/>
                  </a:lnTo>
                  <a:lnTo>
                    <a:pt x="965" y="319"/>
                  </a:lnTo>
                  <a:lnTo>
                    <a:pt x="1019" y="307"/>
                  </a:lnTo>
                  <a:lnTo>
                    <a:pt x="1071" y="293"/>
                  </a:lnTo>
                  <a:lnTo>
                    <a:pt x="1121" y="276"/>
                  </a:lnTo>
                  <a:lnTo>
                    <a:pt x="1165" y="256"/>
                  </a:lnTo>
                  <a:lnTo>
                    <a:pt x="1205" y="233"/>
                  </a:lnTo>
                  <a:lnTo>
                    <a:pt x="1203" y="237"/>
                  </a:lnTo>
                  <a:lnTo>
                    <a:pt x="1199" y="243"/>
                  </a:lnTo>
                  <a:lnTo>
                    <a:pt x="1191" y="256"/>
                  </a:lnTo>
                  <a:lnTo>
                    <a:pt x="1181" y="272"/>
                  </a:lnTo>
                  <a:lnTo>
                    <a:pt x="1167" y="292"/>
                  </a:lnTo>
                  <a:lnTo>
                    <a:pt x="1150" y="314"/>
                  </a:lnTo>
                  <a:lnTo>
                    <a:pt x="1130" y="337"/>
                  </a:lnTo>
                  <a:lnTo>
                    <a:pt x="1105" y="365"/>
                  </a:lnTo>
                  <a:lnTo>
                    <a:pt x="1078" y="392"/>
                  </a:lnTo>
                  <a:lnTo>
                    <a:pt x="1047" y="421"/>
                  </a:lnTo>
                  <a:lnTo>
                    <a:pt x="1012" y="450"/>
                  </a:lnTo>
                  <a:lnTo>
                    <a:pt x="974" y="477"/>
                  </a:lnTo>
                  <a:lnTo>
                    <a:pt x="932" y="506"/>
                  </a:lnTo>
                  <a:lnTo>
                    <a:pt x="886" y="532"/>
                  </a:lnTo>
                  <a:lnTo>
                    <a:pt x="837" y="557"/>
                  </a:lnTo>
                  <a:lnTo>
                    <a:pt x="783" y="580"/>
                  </a:lnTo>
                  <a:lnTo>
                    <a:pt x="725" y="598"/>
                  </a:lnTo>
                  <a:lnTo>
                    <a:pt x="664" y="615"/>
                  </a:lnTo>
                  <a:lnTo>
                    <a:pt x="597" y="627"/>
                  </a:lnTo>
                  <a:lnTo>
                    <a:pt x="526" y="635"/>
                  </a:lnTo>
                  <a:lnTo>
                    <a:pt x="452" y="637"/>
                  </a:lnTo>
                  <a:lnTo>
                    <a:pt x="385" y="635"/>
                  </a:lnTo>
                  <a:lnTo>
                    <a:pt x="314" y="628"/>
                  </a:lnTo>
                  <a:lnTo>
                    <a:pt x="241" y="617"/>
                  </a:lnTo>
                  <a:lnTo>
                    <a:pt x="164" y="602"/>
                  </a:lnTo>
                  <a:lnTo>
                    <a:pt x="84" y="581"/>
                  </a:lnTo>
                  <a:lnTo>
                    <a:pt x="0" y="553"/>
                  </a:lnTo>
                  <a:lnTo>
                    <a:pt x="1" y="549"/>
                  </a:lnTo>
                  <a:lnTo>
                    <a:pt x="5" y="540"/>
                  </a:lnTo>
                  <a:lnTo>
                    <a:pt x="13" y="526"/>
                  </a:lnTo>
                  <a:lnTo>
                    <a:pt x="22" y="505"/>
                  </a:lnTo>
                  <a:lnTo>
                    <a:pt x="36" y="480"/>
                  </a:lnTo>
                  <a:lnTo>
                    <a:pt x="51" y="453"/>
                  </a:lnTo>
                  <a:lnTo>
                    <a:pt x="70" y="421"/>
                  </a:lnTo>
                  <a:lnTo>
                    <a:pt x="91" y="387"/>
                  </a:lnTo>
                  <a:lnTo>
                    <a:pt x="115" y="352"/>
                  </a:lnTo>
                  <a:lnTo>
                    <a:pt x="143" y="314"/>
                  </a:lnTo>
                  <a:lnTo>
                    <a:pt x="173" y="277"/>
                  </a:lnTo>
                  <a:lnTo>
                    <a:pt x="207" y="239"/>
                  </a:lnTo>
                  <a:lnTo>
                    <a:pt x="242" y="203"/>
                  </a:lnTo>
                  <a:lnTo>
                    <a:pt x="283" y="166"/>
                  </a:lnTo>
                  <a:lnTo>
                    <a:pt x="325" y="133"/>
                  </a:lnTo>
                  <a:lnTo>
                    <a:pt x="371" y="102"/>
                  </a:lnTo>
                  <a:lnTo>
                    <a:pt x="420" y="73"/>
                  </a:lnTo>
                  <a:lnTo>
                    <a:pt x="473" y="48"/>
                  </a:lnTo>
                  <a:lnTo>
                    <a:pt x="528" y="28"/>
                  </a:lnTo>
                  <a:lnTo>
                    <a:pt x="587" y="13"/>
                  </a:lnTo>
                  <a:lnTo>
                    <a:pt x="648" y="4"/>
                  </a:lnTo>
                  <a:lnTo>
                    <a:pt x="714" y="0"/>
                  </a:lnTo>
                  <a:close/>
                </a:path>
              </a:pathLst>
            </a:custGeom>
            <a:solidFill>
              <a:srgbClr val="3B6058"/>
            </a:solidFill>
            <a:ln w="0">
              <a:noFill/>
              <a:prstDash val="solid"/>
              <a:round/>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9" name="Freeform 12"/>
            <p:cNvSpPr/>
            <p:nvPr/>
          </p:nvSpPr>
          <p:spPr bwMode="auto">
            <a:xfrm>
              <a:off x="3476625" y="1219200"/>
              <a:ext cx="879475" cy="617538"/>
            </a:xfrm>
            <a:custGeom>
              <a:avLst/>
              <a:gdLst>
                <a:gd name="T0" fmla="*/ 204 w 554"/>
                <a:gd name="T1" fmla="*/ 2 h 389"/>
                <a:gd name="T2" fmla="*/ 263 w 554"/>
                <a:gd name="T3" fmla="*/ 8 h 389"/>
                <a:gd name="T4" fmla="*/ 323 w 554"/>
                <a:gd name="T5" fmla="*/ 25 h 389"/>
                <a:gd name="T6" fmla="*/ 382 w 554"/>
                <a:gd name="T7" fmla="*/ 54 h 389"/>
                <a:gd name="T8" fmla="*/ 437 w 554"/>
                <a:gd name="T9" fmla="*/ 97 h 389"/>
                <a:gd name="T10" fmla="*/ 486 w 554"/>
                <a:gd name="T11" fmla="*/ 156 h 389"/>
                <a:gd name="T12" fmla="*/ 525 w 554"/>
                <a:gd name="T13" fmla="*/ 235 h 389"/>
                <a:gd name="T14" fmla="*/ 554 w 554"/>
                <a:gd name="T15" fmla="*/ 334 h 389"/>
                <a:gd name="T16" fmla="*/ 541 w 554"/>
                <a:gd name="T17" fmla="*/ 329 h 389"/>
                <a:gd name="T18" fmla="*/ 508 w 554"/>
                <a:gd name="T19" fmla="*/ 313 h 389"/>
                <a:gd name="T20" fmla="*/ 461 w 554"/>
                <a:gd name="T21" fmla="*/ 291 h 389"/>
                <a:gd name="T22" fmla="*/ 406 w 554"/>
                <a:gd name="T23" fmla="*/ 262 h 389"/>
                <a:gd name="T24" fmla="*/ 349 w 554"/>
                <a:gd name="T25" fmla="*/ 230 h 389"/>
                <a:gd name="T26" fmla="*/ 297 w 554"/>
                <a:gd name="T27" fmla="*/ 195 h 389"/>
                <a:gd name="T28" fmla="*/ 258 w 554"/>
                <a:gd name="T29" fmla="*/ 161 h 389"/>
                <a:gd name="T30" fmla="*/ 266 w 554"/>
                <a:gd name="T31" fmla="*/ 171 h 389"/>
                <a:gd name="T32" fmla="*/ 287 w 554"/>
                <a:gd name="T33" fmla="*/ 195 h 389"/>
                <a:gd name="T34" fmla="*/ 319 w 554"/>
                <a:gd name="T35" fmla="*/ 231 h 389"/>
                <a:gd name="T36" fmla="*/ 361 w 554"/>
                <a:gd name="T37" fmla="*/ 271 h 389"/>
                <a:gd name="T38" fmla="*/ 407 w 554"/>
                <a:gd name="T39" fmla="*/ 312 h 389"/>
                <a:gd name="T40" fmla="*/ 457 w 554"/>
                <a:gd name="T41" fmla="*/ 349 h 389"/>
                <a:gd name="T42" fmla="*/ 506 w 554"/>
                <a:gd name="T43" fmla="*/ 375 h 389"/>
                <a:gd name="T44" fmla="*/ 527 w 554"/>
                <a:gd name="T45" fmla="*/ 384 h 389"/>
                <a:gd name="T46" fmla="*/ 505 w 554"/>
                <a:gd name="T47" fmla="*/ 388 h 389"/>
                <a:gd name="T48" fmla="*/ 462 w 554"/>
                <a:gd name="T49" fmla="*/ 389 h 389"/>
                <a:gd name="T50" fmla="*/ 412 w 554"/>
                <a:gd name="T51" fmla="*/ 387 h 389"/>
                <a:gd name="T52" fmla="*/ 353 w 554"/>
                <a:gd name="T53" fmla="*/ 376 h 389"/>
                <a:gd name="T54" fmla="*/ 289 w 554"/>
                <a:gd name="T55" fmla="*/ 354 h 389"/>
                <a:gd name="T56" fmla="*/ 221 w 554"/>
                <a:gd name="T57" fmla="*/ 317 h 389"/>
                <a:gd name="T58" fmla="*/ 153 w 554"/>
                <a:gd name="T59" fmla="*/ 262 h 389"/>
                <a:gd name="T60" fmla="*/ 88 w 554"/>
                <a:gd name="T61" fmla="*/ 188 h 389"/>
                <a:gd name="T62" fmla="*/ 27 w 554"/>
                <a:gd name="T63" fmla="*/ 88 h 389"/>
                <a:gd name="T64" fmla="*/ 4 w 554"/>
                <a:gd name="T65" fmla="*/ 27 h 389"/>
                <a:gd name="T66" fmla="*/ 30 w 554"/>
                <a:gd name="T67" fmla="*/ 19 h 389"/>
                <a:gd name="T68" fmla="*/ 77 w 554"/>
                <a:gd name="T69" fmla="*/ 8 h 389"/>
                <a:gd name="T70" fmla="*/ 140 w 554"/>
                <a:gd name="T71" fmla="*/ 2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4" h="389">
                  <a:moveTo>
                    <a:pt x="175" y="0"/>
                  </a:moveTo>
                  <a:lnTo>
                    <a:pt x="204" y="2"/>
                  </a:lnTo>
                  <a:lnTo>
                    <a:pt x="233" y="4"/>
                  </a:lnTo>
                  <a:lnTo>
                    <a:pt x="263" y="8"/>
                  </a:lnTo>
                  <a:lnTo>
                    <a:pt x="293" y="16"/>
                  </a:lnTo>
                  <a:lnTo>
                    <a:pt x="323" y="25"/>
                  </a:lnTo>
                  <a:lnTo>
                    <a:pt x="353" y="38"/>
                  </a:lnTo>
                  <a:lnTo>
                    <a:pt x="382" y="54"/>
                  </a:lnTo>
                  <a:lnTo>
                    <a:pt x="411" y="74"/>
                  </a:lnTo>
                  <a:lnTo>
                    <a:pt x="437" y="97"/>
                  </a:lnTo>
                  <a:lnTo>
                    <a:pt x="463" y="125"/>
                  </a:lnTo>
                  <a:lnTo>
                    <a:pt x="486" y="156"/>
                  </a:lnTo>
                  <a:lnTo>
                    <a:pt x="506" y="193"/>
                  </a:lnTo>
                  <a:lnTo>
                    <a:pt x="525" y="235"/>
                  </a:lnTo>
                  <a:lnTo>
                    <a:pt x="541" y="282"/>
                  </a:lnTo>
                  <a:lnTo>
                    <a:pt x="554" y="334"/>
                  </a:lnTo>
                  <a:lnTo>
                    <a:pt x="550" y="333"/>
                  </a:lnTo>
                  <a:lnTo>
                    <a:pt x="541" y="329"/>
                  </a:lnTo>
                  <a:lnTo>
                    <a:pt x="526" y="322"/>
                  </a:lnTo>
                  <a:lnTo>
                    <a:pt x="508" y="313"/>
                  </a:lnTo>
                  <a:lnTo>
                    <a:pt x="486" y="303"/>
                  </a:lnTo>
                  <a:lnTo>
                    <a:pt x="461" y="291"/>
                  </a:lnTo>
                  <a:lnTo>
                    <a:pt x="433" y="277"/>
                  </a:lnTo>
                  <a:lnTo>
                    <a:pt x="406" y="262"/>
                  </a:lnTo>
                  <a:lnTo>
                    <a:pt x="377" y="247"/>
                  </a:lnTo>
                  <a:lnTo>
                    <a:pt x="349" y="230"/>
                  </a:lnTo>
                  <a:lnTo>
                    <a:pt x="322" y="213"/>
                  </a:lnTo>
                  <a:lnTo>
                    <a:pt x="297" y="195"/>
                  </a:lnTo>
                  <a:lnTo>
                    <a:pt x="276" y="178"/>
                  </a:lnTo>
                  <a:lnTo>
                    <a:pt x="258" y="161"/>
                  </a:lnTo>
                  <a:lnTo>
                    <a:pt x="259" y="164"/>
                  </a:lnTo>
                  <a:lnTo>
                    <a:pt x="266" y="171"/>
                  </a:lnTo>
                  <a:lnTo>
                    <a:pt x="275" y="182"/>
                  </a:lnTo>
                  <a:lnTo>
                    <a:pt x="287" y="195"/>
                  </a:lnTo>
                  <a:lnTo>
                    <a:pt x="302" y="213"/>
                  </a:lnTo>
                  <a:lnTo>
                    <a:pt x="319" y="231"/>
                  </a:lnTo>
                  <a:lnTo>
                    <a:pt x="339" y="250"/>
                  </a:lnTo>
                  <a:lnTo>
                    <a:pt x="361" y="271"/>
                  </a:lnTo>
                  <a:lnTo>
                    <a:pt x="383" y="292"/>
                  </a:lnTo>
                  <a:lnTo>
                    <a:pt x="407" y="312"/>
                  </a:lnTo>
                  <a:lnTo>
                    <a:pt x="432" y="332"/>
                  </a:lnTo>
                  <a:lnTo>
                    <a:pt x="457" y="349"/>
                  </a:lnTo>
                  <a:lnTo>
                    <a:pt x="482" y="363"/>
                  </a:lnTo>
                  <a:lnTo>
                    <a:pt x="506" y="375"/>
                  </a:lnTo>
                  <a:lnTo>
                    <a:pt x="531" y="384"/>
                  </a:lnTo>
                  <a:lnTo>
                    <a:pt x="527" y="384"/>
                  </a:lnTo>
                  <a:lnTo>
                    <a:pt x="520" y="385"/>
                  </a:lnTo>
                  <a:lnTo>
                    <a:pt x="505" y="388"/>
                  </a:lnTo>
                  <a:lnTo>
                    <a:pt x="486" y="389"/>
                  </a:lnTo>
                  <a:lnTo>
                    <a:pt x="462" y="389"/>
                  </a:lnTo>
                  <a:lnTo>
                    <a:pt x="438" y="389"/>
                  </a:lnTo>
                  <a:lnTo>
                    <a:pt x="412" y="387"/>
                  </a:lnTo>
                  <a:lnTo>
                    <a:pt x="383" y="383"/>
                  </a:lnTo>
                  <a:lnTo>
                    <a:pt x="353" y="376"/>
                  </a:lnTo>
                  <a:lnTo>
                    <a:pt x="322" y="367"/>
                  </a:lnTo>
                  <a:lnTo>
                    <a:pt x="289" y="354"/>
                  </a:lnTo>
                  <a:lnTo>
                    <a:pt x="255" y="338"/>
                  </a:lnTo>
                  <a:lnTo>
                    <a:pt x="221" y="317"/>
                  </a:lnTo>
                  <a:lnTo>
                    <a:pt x="187" y="292"/>
                  </a:lnTo>
                  <a:lnTo>
                    <a:pt x="153" y="262"/>
                  </a:lnTo>
                  <a:lnTo>
                    <a:pt x="119" y="228"/>
                  </a:lnTo>
                  <a:lnTo>
                    <a:pt x="88" y="188"/>
                  </a:lnTo>
                  <a:lnTo>
                    <a:pt x="56" y="141"/>
                  </a:lnTo>
                  <a:lnTo>
                    <a:pt x="27" y="88"/>
                  </a:lnTo>
                  <a:lnTo>
                    <a:pt x="0" y="28"/>
                  </a:lnTo>
                  <a:lnTo>
                    <a:pt x="4" y="27"/>
                  </a:lnTo>
                  <a:lnTo>
                    <a:pt x="14" y="23"/>
                  </a:lnTo>
                  <a:lnTo>
                    <a:pt x="30" y="19"/>
                  </a:lnTo>
                  <a:lnTo>
                    <a:pt x="51" y="14"/>
                  </a:lnTo>
                  <a:lnTo>
                    <a:pt x="77" y="8"/>
                  </a:lnTo>
                  <a:lnTo>
                    <a:pt x="107" y="4"/>
                  </a:lnTo>
                  <a:lnTo>
                    <a:pt x="140" y="2"/>
                  </a:lnTo>
                  <a:lnTo>
                    <a:pt x="175" y="0"/>
                  </a:lnTo>
                  <a:close/>
                </a:path>
              </a:pathLst>
            </a:custGeom>
            <a:solidFill>
              <a:srgbClr val="5F9B8E"/>
            </a:solidFill>
            <a:ln w="0">
              <a:noFill/>
              <a:prstDash val="solid"/>
              <a:round/>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10" name="Freeform 13"/>
            <p:cNvSpPr/>
            <p:nvPr/>
          </p:nvSpPr>
          <p:spPr bwMode="auto">
            <a:xfrm>
              <a:off x="5186363" y="7938"/>
              <a:ext cx="501650" cy="1000125"/>
            </a:xfrm>
            <a:custGeom>
              <a:avLst/>
              <a:gdLst>
                <a:gd name="T0" fmla="*/ 70 w 316"/>
                <a:gd name="T1" fmla="*/ 2 h 630"/>
                <a:gd name="T2" fmla="*/ 88 w 316"/>
                <a:gd name="T3" fmla="*/ 11 h 630"/>
                <a:gd name="T4" fmla="*/ 118 w 316"/>
                <a:gd name="T5" fmla="*/ 32 h 630"/>
                <a:gd name="T6" fmla="*/ 156 w 316"/>
                <a:gd name="T7" fmla="*/ 60 h 630"/>
                <a:gd name="T8" fmla="*/ 198 w 316"/>
                <a:gd name="T9" fmla="*/ 100 h 630"/>
                <a:gd name="T10" fmla="*/ 240 w 316"/>
                <a:gd name="T11" fmla="*/ 148 h 630"/>
                <a:gd name="T12" fmla="*/ 276 w 316"/>
                <a:gd name="T13" fmla="*/ 204 h 630"/>
                <a:gd name="T14" fmla="*/ 303 w 316"/>
                <a:gd name="T15" fmla="*/ 270 h 630"/>
                <a:gd name="T16" fmla="*/ 316 w 316"/>
                <a:gd name="T17" fmla="*/ 345 h 630"/>
                <a:gd name="T18" fmla="*/ 309 w 316"/>
                <a:gd name="T19" fmla="*/ 426 h 630"/>
                <a:gd name="T20" fmla="*/ 279 w 316"/>
                <a:gd name="T21" fmla="*/ 516 h 630"/>
                <a:gd name="T22" fmla="*/ 222 w 316"/>
                <a:gd name="T23" fmla="*/ 613 h 630"/>
                <a:gd name="T24" fmla="*/ 218 w 316"/>
                <a:gd name="T25" fmla="*/ 601 h 630"/>
                <a:gd name="T26" fmla="*/ 206 w 316"/>
                <a:gd name="T27" fmla="*/ 566 h 630"/>
                <a:gd name="T28" fmla="*/ 190 w 316"/>
                <a:gd name="T29" fmla="*/ 516 h 630"/>
                <a:gd name="T30" fmla="*/ 173 w 316"/>
                <a:gd name="T31" fmla="*/ 456 h 630"/>
                <a:gd name="T32" fmla="*/ 159 w 316"/>
                <a:gd name="T33" fmla="*/ 393 h 630"/>
                <a:gd name="T34" fmla="*/ 148 w 316"/>
                <a:gd name="T35" fmla="*/ 331 h 630"/>
                <a:gd name="T36" fmla="*/ 146 w 316"/>
                <a:gd name="T37" fmla="*/ 279 h 630"/>
                <a:gd name="T38" fmla="*/ 143 w 316"/>
                <a:gd name="T39" fmla="*/ 295 h 630"/>
                <a:gd name="T40" fmla="*/ 139 w 316"/>
                <a:gd name="T41" fmla="*/ 337 h 630"/>
                <a:gd name="T42" fmla="*/ 136 w 316"/>
                <a:gd name="T43" fmla="*/ 397 h 630"/>
                <a:gd name="T44" fmla="*/ 138 w 316"/>
                <a:gd name="T45" fmla="*/ 468 h 630"/>
                <a:gd name="T46" fmla="*/ 144 w 316"/>
                <a:gd name="T47" fmla="*/ 538 h 630"/>
                <a:gd name="T48" fmla="*/ 159 w 316"/>
                <a:gd name="T49" fmla="*/ 604 h 630"/>
                <a:gd name="T50" fmla="*/ 169 w 316"/>
                <a:gd name="T51" fmla="*/ 629 h 630"/>
                <a:gd name="T52" fmla="*/ 155 w 316"/>
                <a:gd name="T53" fmla="*/ 618 h 630"/>
                <a:gd name="T54" fmla="*/ 130 w 316"/>
                <a:gd name="T55" fmla="*/ 596 h 630"/>
                <a:gd name="T56" fmla="*/ 100 w 316"/>
                <a:gd name="T57" fmla="*/ 562 h 630"/>
                <a:gd name="T58" fmla="*/ 68 w 316"/>
                <a:gd name="T59" fmla="*/ 517 h 630"/>
                <a:gd name="T60" fmla="*/ 38 w 316"/>
                <a:gd name="T61" fmla="*/ 461 h 630"/>
                <a:gd name="T62" fmla="*/ 15 w 316"/>
                <a:gd name="T63" fmla="*/ 393 h 630"/>
                <a:gd name="T64" fmla="*/ 2 w 316"/>
                <a:gd name="T65" fmla="*/ 313 h 630"/>
                <a:gd name="T66" fmla="*/ 3 w 316"/>
                <a:gd name="T67" fmla="*/ 220 h 630"/>
                <a:gd name="T68" fmla="*/ 24 w 316"/>
                <a:gd name="T69" fmla="*/ 117 h 630"/>
                <a:gd name="T70" fmla="*/ 68 w 316"/>
                <a:gd name="T71"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6" h="630">
                  <a:moveTo>
                    <a:pt x="68" y="0"/>
                  </a:moveTo>
                  <a:lnTo>
                    <a:pt x="70" y="2"/>
                  </a:lnTo>
                  <a:lnTo>
                    <a:pt x="78" y="5"/>
                  </a:lnTo>
                  <a:lnTo>
                    <a:pt x="88" y="11"/>
                  </a:lnTo>
                  <a:lnTo>
                    <a:pt x="101" y="20"/>
                  </a:lnTo>
                  <a:lnTo>
                    <a:pt x="118" y="32"/>
                  </a:lnTo>
                  <a:lnTo>
                    <a:pt x="136" y="45"/>
                  </a:lnTo>
                  <a:lnTo>
                    <a:pt x="156" y="60"/>
                  </a:lnTo>
                  <a:lnTo>
                    <a:pt x="177" y="79"/>
                  </a:lnTo>
                  <a:lnTo>
                    <a:pt x="198" y="100"/>
                  </a:lnTo>
                  <a:lnTo>
                    <a:pt x="220" y="123"/>
                  </a:lnTo>
                  <a:lnTo>
                    <a:pt x="240" y="148"/>
                  </a:lnTo>
                  <a:lnTo>
                    <a:pt x="259" y="176"/>
                  </a:lnTo>
                  <a:lnTo>
                    <a:pt x="276" y="204"/>
                  </a:lnTo>
                  <a:lnTo>
                    <a:pt x="291" y="236"/>
                  </a:lnTo>
                  <a:lnTo>
                    <a:pt x="303" y="270"/>
                  </a:lnTo>
                  <a:lnTo>
                    <a:pt x="312" y="307"/>
                  </a:lnTo>
                  <a:lnTo>
                    <a:pt x="316" y="345"/>
                  </a:lnTo>
                  <a:lnTo>
                    <a:pt x="314" y="384"/>
                  </a:lnTo>
                  <a:lnTo>
                    <a:pt x="309" y="426"/>
                  </a:lnTo>
                  <a:lnTo>
                    <a:pt x="297" y="470"/>
                  </a:lnTo>
                  <a:lnTo>
                    <a:pt x="279" y="516"/>
                  </a:lnTo>
                  <a:lnTo>
                    <a:pt x="254" y="563"/>
                  </a:lnTo>
                  <a:lnTo>
                    <a:pt x="222" y="613"/>
                  </a:lnTo>
                  <a:lnTo>
                    <a:pt x="220" y="610"/>
                  </a:lnTo>
                  <a:lnTo>
                    <a:pt x="218" y="601"/>
                  </a:lnTo>
                  <a:lnTo>
                    <a:pt x="212" y="585"/>
                  </a:lnTo>
                  <a:lnTo>
                    <a:pt x="206" y="566"/>
                  </a:lnTo>
                  <a:lnTo>
                    <a:pt x="198" y="542"/>
                  </a:lnTo>
                  <a:lnTo>
                    <a:pt x="190" y="516"/>
                  </a:lnTo>
                  <a:lnTo>
                    <a:pt x="182" y="487"/>
                  </a:lnTo>
                  <a:lnTo>
                    <a:pt x="173" y="456"/>
                  </a:lnTo>
                  <a:lnTo>
                    <a:pt x="165" y="424"/>
                  </a:lnTo>
                  <a:lnTo>
                    <a:pt x="159" y="393"/>
                  </a:lnTo>
                  <a:lnTo>
                    <a:pt x="152" y="362"/>
                  </a:lnTo>
                  <a:lnTo>
                    <a:pt x="148" y="331"/>
                  </a:lnTo>
                  <a:lnTo>
                    <a:pt x="146" y="304"/>
                  </a:lnTo>
                  <a:lnTo>
                    <a:pt x="146" y="279"/>
                  </a:lnTo>
                  <a:lnTo>
                    <a:pt x="144" y="283"/>
                  </a:lnTo>
                  <a:lnTo>
                    <a:pt x="143" y="295"/>
                  </a:lnTo>
                  <a:lnTo>
                    <a:pt x="142" y="313"/>
                  </a:lnTo>
                  <a:lnTo>
                    <a:pt x="139" y="337"/>
                  </a:lnTo>
                  <a:lnTo>
                    <a:pt x="138" y="365"/>
                  </a:lnTo>
                  <a:lnTo>
                    <a:pt x="136" y="397"/>
                  </a:lnTo>
                  <a:lnTo>
                    <a:pt x="136" y="431"/>
                  </a:lnTo>
                  <a:lnTo>
                    <a:pt x="138" y="468"/>
                  </a:lnTo>
                  <a:lnTo>
                    <a:pt x="139" y="503"/>
                  </a:lnTo>
                  <a:lnTo>
                    <a:pt x="144" y="538"/>
                  </a:lnTo>
                  <a:lnTo>
                    <a:pt x="150" y="572"/>
                  </a:lnTo>
                  <a:lnTo>
                    <a:pt x="159" y="604"/>
                  </a:lnTo>
                  <a:lnTo>
                    <a:pt x="170" y="630"/>
                  </a:lnTo>
                  <a:lnTo>
                    <a:pt x="169" y="629"/>
                  </a:lnTo>
                  <a:lnTo>
                    <a:pt x="164" y="625"/>
                  </a:lnTo>
                  <a:lnTo>
                    <a:pt x="155" y="618"/>
                  </a:lnTo>
                  <a:lnTo>
                    <a:pt x="144" y="608"/>
                  </a:lnTo>
                  <a:lnTo>
                    <a:pt x="130" y="596"/>
                  </a:lnTo>
                  <a:lnTo>
                    <a:pt x="115" y="580"/>
                  </a:lnTo>
                  <a:lnTo>
                    <a:pt x="100" y="562"/>
                  </a:lnTo>
                  <a:lnTo>
                    <a:pt x="84" y="541"/>
                  </a:lnTo>
                  <a:lnTo>
                    <a:pt x="68" y="517"/>
                  </a:lnTo>
                  <a:lnTo>
                    <a:pt x="53" y="491"/>
                  </a:lnTo>
                  <a:lnTo>
                    <a:pt x="38" y="461"/>
                  </a:lnTo>
                  <a:lnTo>
                    <a:pt x="25" y="428"/>
                  </a:lnTo>
                  <a:lnTo>
                    <a:pt x="15" y="393"/>
                  </a:lnTo>
                  <a:lnTo>
                    <a:pt x="7" y="354"/>
                  </a:lnTo>
                  <a:lnTo>
                    <a:pt x="2" y="313"/>
                  </a:lnTo>
                  <a:lnTo>
                    <a:pt x="0" y="269"/>
                  </a:lnTo>
                  <a:lnTo>
                    <a:pt x="3" y="220"/>
                  </a:lnTo>
                  <a:lnTo>
                    <a:pt x="11" y="170"/>
                  </a:lnTo>
                  <a:lnTo>
                    <a:pt x="24" y="117"/>
                  </a:lnTo>
                  <a:lnTo>
                    <a:pt x="42" y="59"/>
                  </a:lnTo>
                  <a:lnTo>
                    <a:pt x="68" y="0"/>
                  </a:lnTo>
                  <a:close/>
                </a:path>
              </a:pathLst>
            </a:custGeom>
            <a:solidFill>
              <a:srgbClr val="5F9B8E"/>
            </a:solidFill>
            <a:ln w="0">
              <a:noFill/>
              <a:prstDash val="solid"/>
              <a:round/>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11" name="Freeform 14"/>
            <p:cNvSpPr/>
            <p:nvPr/>
          </p:nvSpPr>
          <p:spPr bwMode="auto">
            <a:xfrm>
              <a:off x="7404100" y="506413"/>
              <a:ext cx="515938" cy="985838"/>
            </a:xfrm>
            <a:custGeom>
              <a:avLst/>
              <a:gdLst>
                <a:gd name="T0" fmla="*/ 225 w 325"/>
                <a:gd name="T1" fmla="*/ 3 h 621"/>
                <a:gd name="T2" fmla="*/ 237 w 325"/>
                <a:gd name="T3" fmla="*/ 19 h 621"/>
                <a:gd name="T4" fmla="*/ 255 w 325"/>
                <a:gd name="T5" fmla="*/ 50 h 621"/>
                <a:gd name="T6" fmla="*/ 278 w 325"/>
                <a:gd name="T7" fmla="*/ 93 h 621"/>
                <a:gd name="T8" fmla="*/ 299 w 325"/>
                <a:gd name="T9" fmla="*/ 146 h 621"/>
                <a:gd name="T10" fmla="*/ 317 w 325"/>
                <a:gd name="T11" fmla="*/ 207 h 621"/>
                <a:gd name="T12" fmla="*/ 325 w 325"/>
                <a:gd name="T13" fmla="*/ 274 h 621"/>
                <a:gd name="T14" fmla="*/ 321 w 325"/>
                <a:gd name="T15" fmla="*/ 345 h 621"/>
                <a:gd name="T16" fmla="*/ 301 w 325"/>
                <a:gd name="T17" fmla="*/ 418 h 621"/>
                <a:gd name="T18" fmla="*/ 261 w 325"/>
                <a:gd name="T19" fmla="*/ 489 h 621"/>
                <a:gd name="T20" fmla="*/ 195 w 325"/>
                <a:gd name="T21" fmla="*/ 558 h 621"/>
                <a:gd name="T22" fmla="*/ 102 w 325"/>
                <a:gd name="T23" fmla="*/ 621 h 621"/>
                <a:gd name="T24" fmla="*/ 104 w 325"/>
                <a:gd name="T25" fmla="*/ 605 h 621"/>
                <a:gd name="T26" fmla="*/ 109 w 325"/>
                <a:gd name="T27" fmla="*/ 565 h 621"/>
                <a:gd name="T28" fmla="*/ 117 w 325"/>
                <a:gd name="T29" fmla="*/ 506 h 621"/>
                <a:gd name="T30" fmla="*/ 128 w 325"/>
                <a:gd name="T31" fmla="*/ 439 h 621"/>
                <a:gd name="T32" fmla="*/ 144 w 325"/>
                <a:gd name="T33" fmla="*/ 371 h 621"/>
                <a:gd name="T34" fmla="*/ 164 w 325"/>
                <a:gd name="T35" fmla="*/ 311 h 621"/>
                <a:gd name="T36" fmla="*/ 173 w 325"/>
                <a:gd name="T37" fmla="*/ 290 h 621"/>
                <a:gd name="T38" fmla="*/ 160 w 325"/>
                <a:gd name="T39" fmla="*/ 312 h 621"/>
                <a:gd name="T40" fmla="*/ 136 w 325"/>
                <a:gd name="T41" fmla="*/ 351 h 621"/>
                <a:gd name="T42" fmla="*/ 109 w 325"/>
                <a:gd name="T43" fmla="*/ 405 h 621"/>
                <a:gd name="T44" fmla="*/ 83 w 325"/>
                <a:gd name="T45" fmla="*/ 465 h 621"/>
                <a:gd name="T46" fmla="*/ 60 w 325"/>
                <a:gd name="T47" fmla="*/ 528 h 621"/>
                <a:gd name="T48" fmla="*/ 49 w 325"/>
                <a:gd name="T49" fmla="*/ 587 h 621"/>
                <a:gd name="T50" fmla="*/ 47 w 325"/>
                <a:gd name="T51" fmla="*/ 612 h 621"/>
                <a:gd name="T52" fmla="*/ 37 w 325"/>
                <a:gd name="T53" fmla="*/ 591 h 621"/>
                <a:gd name="T54" fmla="*/ 21 w 325"/>
                <a:gd name="T55" fmla="*/ 550 h 621"/>
                <a:gd name="T56" fmla="*/ 7 w 325"/>
                <a:gd name="T57" fmla="*/ 493 h 621"/>
                <a:gd name="T58" fmla="*/ 0 w 325"/>
                <a:gd name="T59" fmla="*/ 422 h 621"/>
                <a:gd name="T60" fmla="*/ 7 w 325"/>
                <a:gd name="T61" fmla="*/ 339 h 621"/>
                <a:gd name="T62" fmla="*/ 33 w 325"/>
                <a:gd name="T63" fmla="*/ 249 h 621"/>
                <a:gd name="T64" fmla="*/ 85 w 325"/>
                <a:gd name="T65" fmla="*/ 151 h 621"/>
                <a:gd name="T66" fmla="*/ 168 w 325"/>
                <a:gd name="T67" fmla="*/ 5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5" h="621">
                  <a:moveTo>
                    <a:pt x="224" y="0"/>
                  </a:moveTo>
                  <a:lnTo>
                    <a:pt x="225" y="3"/>
                  </a:lnTo>
                  <a:lnTo>
                    <a:pt x="229" y="8"/>
                  </a:lnTo>
                  <a:lnTo>
                    <a:pt x="237" y="19"/>
                  </a:lnTo>
                  <a:lnTo>
                    <a:pt x="245" y="33"/>
                  </a:lnTo>
                  <a:lnTo>
                    <a:pt x="255" y="50"/>
                  </a:lnTo>
                  <a:lnTo>
                    <a:pt x="266" y="70"/>
                  </a:lnTo>
                  <a:lnTo>
                    <a:pt x="278" y="93"/>
                  </a:lnTo>
                  <a:lnTo>
                    <a:pt x="288" y="118"/>
                  </a:lnTo>
                  <a:lnTo>
                    <a:pt x="299" y="146"/>
                  </a:lnTo>
                  <a:lnTo>
                    <a:pt x="309" y="176"/>
                  </a:lnTo>
                  <a:lnTo>
                    <a:pt x="317" y="207"/>
                  </a:lnTo>
                  <a:lnTo>
                    <a:pt x="322" y="240"/>
                  </a:lnTo>
                  <a:lnTo>
                    <a:pt x="325" y="274"/>
                  </a:lnTo>
                  <a:lnTo>
                    <a:pt x="325" y="309"/>
                  </a:lnTo>
                  <a:lnTo>
                    <a:pt x="321" y="345"/>
                  </a:lnTo>
                  <a:lnTo>
                    <a:pt x="314" y="381"/>
                  </a:lnTo>
                  <a:lnTo>
                    <a:pt x="301" y="418"/>
                  </a:lnTo>
                  <a:lnTo>
                    <a:pt x="284" y="453"/>
                  </a:lnTo>
                  <a:lnTo>
                    <a:pt x="261" y="489"/>
                  </a:lnTo>
                  <a:lnTo>
                    <a:pt x="232" y="524"/>
                  </a:lnTo>
                  <a:lnTo>
                    <a:pt x="195" y="558"/>
                  </a:lnTo>
                  <a:lnTo>
                    <a:pt x="152" y="590"/>
                  </a:lnTo>
                  <a:lnTo>
                    <a:pt x="102" y="621"/>
                  </a:lnTo>
                  <a:lnTo>
                    <a:pt x="102" y="617"/>
                  </a:lnTo>
                  <a:lnTo>
                    <a:pt x="104" y="605"/>
                  </a:lnTo>
                  <a:lnTo>
                    <a:pt x="106" y="588"/>
                  </a:lnTo>
                  <a:lnTo>
                    <a:pt x="109" y="565"/>
                  </a:lnTo>
                  <a:lnTo>
                    <a:pt x="113" y="537"/>
                  </a:lnTo>
                  <a:lnTo>
                    <a:pt x="117" y="506"/>
                  </a:lnTo>
                  <a:lnTo>
                    <a:pt x="122" y="473"/>
                  </a:lnTo>
                  <a:lnTo>
                    <a:pt x="128" y="439"/>
                  </a:lnTo>
                  <a:lnTo>
                    <a:pt x="136" y="404"/>
                  </a:lnTo>
                  <a:lnTo>
                    <a:pt x="144" y="371"/>
                  </a:lnTo>
                  <a:lnTo>
                    <a:pt x="153" y="339"/>
                  </a:lnTo>
                  <a:lnTo>
                    <a:pt x="164" y="311"/>
                  </a:lnTo>
                  <a:lnTo>
                    <a:pt x="174" y="286"/>
                  </a:lnTo>
                  <a:lnTo>
                    <a:pt x="173" y="290"/>
                  </a:lnTo>
                  <a:lnTo>
                    <a:pt x="168" y="298"/>
                  </a:lnTo>
                  <a:lnTo>
                    <a:pt x="160" y="312"/>
                  </a:lnTo>
                  <a:lnTo>
                    <a:pt x="148" y="330"/>
                  </a:lnTo>
                  <a:lnTo>
                    <a:pt x="136" y="351"/>
                  </a:lnTo>
                  <a:lnTo>
                    <a:pt x="123" y="377"/>
                  </a:lnTo>
                  <a:lnTo>
                    <a:pt x="109" y="405"/>
                  </a:lnTo>
                  <a:lnTo>
                    <a:pt x="96" y="434"/>
                  </a:lnTo>
                  <a:lnTo>
                    <a:pt x="83" y="465"/>
                  </a:lnTo>
                  <a:lnTo>
                    <a:pt x="71" y="497"/>
                  </a:lnTo>
                  <a:lnTo>
                    <a:pt x="60" y="528"/>
                  </a:lnTo>
                  <a:lnTo>
                    <a:pt x="54" y="558"/>
                  </a:lnTo>
                  <a:lnTo>
                    <a:pt x="49" y="587"/>
                  </a:lnTo>
                  <a:lnTo>
                    <a:pt x="49" y="614"/>
                  </a:lnTo>
                  <a:lnTo>
                    <a:pt x="47" y="612"/>
                  </a:lnTo>
                  <a:lnTo>
                    <a:pt x="42" y="604"/>
                  </a:lnTo>
                  <a:lnTo>
                    <a:pt x="37" y="591"/>
                  </a:lnTo>
                  <a:lnTo>
                    <a:pt x="29" y="572"/>
                  </a:lnTo>
                  <a:lnTo>
                    <a:pt x="21" y="550"/>
                  </a:lnTo>
                  <a:lnTo>
                    <a:pt x="13" y="523"/>
                  </a:lnTo>
                  <a:lnTo>
                    <a:pt x="7" y="493"/>
                  </a:lnTo>
                  <a:lnTo>
                    <a:pt x="3" y="459"/>
                  </a:lnTo>
                  <a:lnTo>
                    <a:pt x="0" y="422"/>
                  </a:lnTo>
                  <a:lnTo>
                    <a:pt x="1" y="381"/>
                  </a:lnTo>
                  <a:lnTo>
                    <a:pt x="7" y="339"/>
                  </a:lnTo>
                  <a:lnTo>
                    <a:pt x="17" y="295"/>
                  </a:lnTo>
                  <a:lnTo>
                    <a:pt x="33" y="249"/>
                  </a:lnTo>
                  <a:lnTo>
                    <a:pt x="55" y="201"/>
                  </a:lnTo>
                  <a:lnTo>
                    <a:pt x="85" y="151"/>
                  </a:lnTo>
                  <a:lnTo>
                    <a:pt x="122" y="101"/>
                  </a:lnTo>
                  <a:lnTo>
                    <a:pt x="168" y="51"/>
                  </a:lnTo>
                  <a:lnTo>
                    <a:pt x="224" y="0"/>
                  </a:lnTo>
                  <a:close/>
                </a:path>
              </a:pathLst>
            </a:custGeom>
            <a:solidFill>
              <a:srgbClr val="5F9B8E"/>
            </a:solidFill>
            <a:ln w="0">
              <a:noFill/>
              <a:prstDash val="solid"/>
              <a:round/>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12" name="Freeform 15"/>
            <p:cNvSpPr/>
            <p:nvPr/>
          </p:nvSpPr>
          <p:spPr bwMode="auto">
            <a:xfrm>
              <a:off x="7605713" y="4249738"/>
              <a:ext cx="1366838" cy="687388"/>
            </a:xfrm>
            <a:custGeom>
              <a:avLst/>
              <a:gdLst>
                <a:gd name="T0" fmla="*/ 365 w 861"/>
                <a:gd name="T1" fmla="*/ 1 h 433"/>
                <a:gd name="T2" fmla="*/ 465 w 861"/>
                <a:gd name="T3" fmla="*/ 17 h 433"/>
                <a:gd name="T4" fmla="*/ 571 w 861"/>
                <a:gd name="T5" fmla="*/ 54 h 433"/>
                <a:gd name="T6" fmla="*/ 683 w 861"/>
                <a:gd name="T7" fmla="*/ 114 h 433"/>
                <a:gd name="T8" fmla="*/ 801 w 861"/>
                <a:gd name="T9" fmla="*/ 203 h 433"/>
                <a:gd name="T10" fmla="*/ 859 w 861"/>
                <a:gd name="T11" fmla="*/ 262 h 433"/>
                <a:gd name="T12" fmla="*/ 841 w 861"/>
                <a:gd name="T13" fmla="*/ 278 h 433"/>
                <a:gd name="T14" fmla="*/ 803 w 861"/>
                <a:gd name="T15" fmla="*/ 305 h 433"/>
                <a:gd name="T16" fmla="*/ 752 w 861"/>
                <a:gd name="T17" fmla="*/ 338 h 433"/>
                <a:gd name="T18" fmla="*/ 686 w 861"/>
                <a:gd name="T19" fmla="*/ 373 h 433"/>
                <a:gd name="T20" fmla="*/ 610 w 861"/>
                <a:gd name="T21" fmla="*/ 403 h 433"/>
                <a:gd name="T22" fmla="*/ 526 w 861"/>
                <a:gd name="T23" fmla="*/ 426 h 433"/>
                <a:gd name="T24" fmla="*/ 435 w 861"/>
                <a:gd name="T25" fmla="*/ 433 h 433"/>
                <a:gd name="T26" fmla="*/ 348 w 861"/>
                <a:gd name="T27" fmla="*/ 426 h 433"/>
                <a:gd name="T28" fmla="*/ 261 w 861"/>
                <a:gd name="T29" fmla="*/ 398 h 433"/>
                <a:gd name="T30" fmla="*/ 172 w 861"/>
                <a:gd name="T31" fmla="*/ 348 h 433"/>
                <a:gd name="T32" fmla="*/ 84 w 861"/>
                <a:gd name="T33" fmla="*/ 271 h 433"/>
                <a:gd name="T34" fmla="*/ 0 w 861"/>
                <a:gd name="T35" fmla="*/ 165 h 433"/>
                <a:gd name="T36" fmla="*/ 18 w 861"/>
                <a:gd name="T37" fmla="*/ 165 h 433"/>
                <a:gd name="T38" fmla="*/ 68 w 861"/>
                <a:gd name="T39" fmla="*/ 166 h 433"/>
                <a:gd name="T40" fmla="*/ 140 w 861"/>
                <a:gd name="T41" fmla="*/ 170 h 433"/>
                <a:gd name="T42" fmla="*/ 225 w 861"/>
                <a:gd name="T43" fmla="*/ 177 h 433"/>
                <a:gd name="T44" fmla="*/ 314 w 861"/>
                <a:gd name="T45" fmla="*/ 189 h 433"/>
                <a:gd name="T46" fmla="*/ 397 w 861"/>
                <a:gd name="T47" fmla="*/ 204 h 433"/>
                <a:gd name="T48" fmla="*/ 466 w 861"/>
                <a:gd name="T49" fmla="*/ 225 h 433"/>
                <a:gd name="T50" fmla="*/ 454 w 861"/>
                <a:gd name="T51" fmla="*/ 220 h 433"/>
                <a:gd name="T52" fmla="*/ 423 w 861"/>
                <a:gd name="T53" fmla="*/ 204 h 433"/>
                <a:gd name="T54" fmla="*/ 376 w 861"/>
                <a:gd name="T55" fmla="*/ 182 h 433"/>
                <a:gd name="T56" fmla="*/ 316 w 861"/>
                <a:gd name="T57" fmla="*/ 157 h 433"/>
                <a:gd name="T58" fmla="*/ 247 w 861"/>
                <a:gd name="T59" fmla="*/ 132 h 433"/>
                <a:gd name="T60" fmla="*/ 177 w 861"/>
                <a:gd name="T61" fmla="*/ 110 h 433"/>
                <a:gd name="T62" fmla="*/ 105 w 861"/>
                <a:gd name="T63" fmla="*/ 94 h 433"/>
                <a:gd name="T64" fmla="*/ 38 w 861"/>
                <a:gd name="T65" fmla="*/ 89 h 433"/>
                <a:gd name="T66" fmla="*/ 5 w 861"/>
                <a:gd name="T67" fmla="*/ 89 h 433"/>
                <a:gd name="T68" fmla="*/ 25 w 861"/>
                <a:gd name="T69" fmla="*/ 77 h 433"/>
                <a:gd name="T70" fmla="*/ 63 w 861"/>
                <a:gd name="T71" fmla="*/ 56 h 433"/>
                <a:gd name="T72" fmla="*/ 119 w 861"/>
                <a:gd name="T73" fmla="*/ 34 h 433"/>
                <a:gd name="T74" fmla="*/ 189 w 861"/>
                <a:gd name="T75" fmla="*/ 14 h 433"/>
                <a:gd name="T76" fmla="*/ 272 w 861"/>
                <a:gd name="T77" fmla="*/ 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1" h="433">
                  <a:moveTo>
                    <a:pt x="318" y="0"/>
                  </a:moveTo>
                  <a:lnTo>
                    <a:pt x="365" y="1"/>
                  </a:lnTo>
                  <a:lnTo>
                    <a:pt x="414" y="7"/>
                  </a:lnTo>
                  <a:lnTo>
                    <a:pt x="465" y="17"/>
                  </a:lnTo>
                  <a:lnTo>
                    <a:pt x="517" y="33"/>
                  </a:lnTo>
                  <a:lnTo>
                    <a:pt x="571" y="54"/>
                  </a:lnTo>
                  <a:lnTo>
                    <a:pt x="627" y="80"/>
                  </a:lnTo>
                  <a:lnTo>
                    <a:pt x="683" y="114"/>
                  </a:lnTo>
                  <a:lnTo>
                    <a:pt x="742" y="155"/>
                  </a:lnTo>
                  <a:lnTo>
                    <a:pt x="801" y="203"/>
                  </a:lnTo>
                  <a:lnTo>
                    <a:pt x="861" y="259"/>
                  </a:lnTo>
                  <a:lnTo>
                    <a:pt x="859" y="262"/>
                  </a:lnTo>
                  <a:lnTo>
                    <a:pt x="852" y="268"/>
                  </a:lnTo>
                  <a:lnTo>
                    <a:pt x="841" y="278"/>
                  </a:lnTo>
                  <a:lnTo>
                    <a:pt x="824" y="291"/>
                  </a:lnTo>
                  <a:lnTo>
                    <a:pt x="803" y="305"/>
                  </a:lnTo>
                  <a:lnTo>
                    <a:pt x="779" y="321"/>
                  </a:lnTo>
                  <a:lnTo>
                    <a:pt x="752" y="338"/>
                  </a:lnTo>
                  <a:lnTo>
                    <a:pt x="720" y="355"/>
                  </a:lnTo>
                  <a:lnTo>
                    <a:pt x="686" y="373"/>
                  </a:lnTo>
                  <a:lnTo>
                    <a:pt x="649" y="389"/>
                  </a:lnTo>
                  <a:lnTo>
                    <a:pt x="610" y="403"/>
                  </a:lnTo>
                  <a:lnTo>
                    <a:pt x="570" y="416"/>
                  </a:lnTo>
                  <a:lnTo>
                    <a:pt x="526" y="426"/>
                  </a:lnTo>
                  <a:lnTo>
                    <a:pt x="482" y="432"/>
                  </a:lnTo>
                  <a:lnTo>
                    <a:pt x="435" y="433"/>
                  </a:lnTo>
                  <a:lnTo>
                    <a:pt x="393" y="432"/>
                  </a:lnTo>
                  <a:lnTo>
                    <a:pt x="348" y="426"/>
                  </a:lnTo>
                  <a:lnTo>
                    <a:pt x="305" y="415"/>
                  </a:lnTo>
                  <a:lnTo>
                    <a:pt x="261" y="398"/>
                  </a:lnTo>
                  <a:lnTo>
                    <a:pt x="216" y="376"/>
                  </a:lnTo>
                  <a:lnTo>
                    <a:pt x="172" y="348"/>
                  </a:lnTo>
                  <a:lnTo>
                    <a:pt x="128" y="313"/>
                  </a:lnTo>
                  <a:lnTo>
                    <a:pt x="84" y="271"/>
                  </a:lnTo>
                  <a:lnTo>
                    <a:pt x="42" y="223"/>
                  </a:lnTo>
                  <a:lnTo>
                    <a:pt x="0" y="165"/>
                  </a:lnTo>
                  <a:lnTo>
                    <a:pt x="5" y="165"/>
                  </a:lnTo>
                  <a:lnTo>
                    <a:pt x="18" y="165"/>
                  </a:lnTo>
                  <a:lnTo>
                    <a:pt x="41" y="165"/>
                  </a:lnTo>
                  <a:lnTo>
                    <a:pt x="68" y="166"/>
                  </a:lnTo>
                  <a:lnTo>
                    <a:pt x="102" y="168"/>
                  </a:lnTo>
                  <a:lnTo>
                    <a:pt x="140" y="170"/>
                  </a:lnTo>
                  <a:lnTo>
                    <a:pt x="182" y="173"/>
                  </a:lnTo>
                  <a:lnTo>
                    <a:pt x="225" y="177"/>
                  </a:lnTo>
                  <a:lnTo>
                    <a:pt x="270" y="182"/>
                  </a:lnTo>
                  <a:lnTo>
                    <a:pt x="314" y="189"/>
                  </a:lnTo>
                  <a:lnTo>
                    <a:pt x="357" y="195"/>
                  </a:lnTo>
                  <a:lnTo>
                    <a:pt x="397" y="204"/>
                  </a:lnTo>
                  <a:lnTo>
                    <a:pt x="433" y="215"/>
                  </a:lnTo>
                  <a:lnTo>
                    <a:pt x="466" y="225"/>
                  </a:lnTo>
                  <a:lnTo>
                    <a:pt x="463" y="224"/>
                  </a:lnTo>
                  <a:lnTo>
                    <a:pt x="454" y="220"/>
                  </a:lnTo>
                  <a:lnTo>
                    <a:pt x="441" y="213"/>
                  </a:lnTo>
                  <a:lnTo>
                    <a:pt x="423" y="204"/>
                  </a:lnTo>
                  <a:lnTo>
                    <a:pt x="401" y="194"/>
                  </a:lnTo>
                  <a:lnTo>
                    <a:pt x="376" y="182"/>
                  </a:lnTo>
                  <a:lnTo>
                    <a:pt x="347" y="170"/>
                  </a:lnTo>
                  <a:lnTo>
                    <a:pt x="316" y="157"/>
                  </a:lnTo>
                  <a:lnTo>
                    <a:pt x="283" y="144"/>
                  </a:lnTo>
                  <a:lnTo>
                    <a:pt x="247" y="132"/>
                  </a:lnTo>
                  <a:lnTo>
                    <a:pt x="212" y="121"/>
                  </a:lnTo>
                  <a:lnTo>
                    <a:pt x="177" y="110"/>
                  </a:lnTo>
                  <a:lnTo>
                    <a:pt x="140" y="101"/>
                  </a:lnTo>
                  <a:lnTo>
                    <a:pt x="105" y="94"/>
                  </a:lnTo>
                  <a:lnTo>
                    <a:pt x="71" y="90"/>
                  </a:lnTo>
                  <a:lnTo>
                    <a:pt x="38" y="89"/>
                  </a:lnTo>
                  <a:lnTo>
                    <a:pt x="3" y="90"/>
                  </a:lnTo>
                  <a:lnTo>
                    <a:pt x="5" y="89"/>
                  </a:lnTo>
                  <a:lnTo>
                    <a:pt x="13" y="84"/>
                  </a:lnTo>
                  <a:lnTo>
                    <a:pt x="25" y="77"/>
                  </a:lnTo>
                  <a:lnTo>
                    <a:pt x="42" y="67"/>
                  </a:lnTo>
                  <a:lnTo>
                    <a:pt x="63" y="56"/>
                  </a:lnTo>
                  <a:lnTo>
                    <a:pt x="89" y="46"/>
                  </a:lnTo>
                  <a:lnTo>
                    <a:pt x="119" y="34"/>
                  </a:lnTo>
                  <a:lnTo>
                    <a:pt x="152" y="24"/>
                  </a:lnTo>
                  <a:lnTo>
                    <a:pt x="189" y="14"/>
                  </a:lnTo>
                  <a:lnTo>
                    <a:pt x="229" y="7"/>
                  </a:lnTo>
                  <a:lnTo>
                    <a:pt x="272" y="1"/>
                  </a:lnTo>
                  <a:lnTo>
                    <a:pt x="318" y="0"/>
                  </a:lnTo>
                  <a:close/>
                </a:path>
              </a:pathLst>
            </a:custGeom>
            <a:solidFill>
              <a:srgbClr val="3B6058"/>
            </a:solidFill>
            <a:ln w="0">
              <a:noFill/>
              <a:prstDash val="solid"/>
              <a:round/>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13" name="Freeform 16"/>
            <p:cNvSpPr/>
            <p:nvPr/>
          </p:nvSpPr>
          <p:spPr bwMode="auto">
            <a:xfrm>
              <a:off x="6880225" y="2116138"/>
              <a:ext cx="2408238" cy="2014538"/>
            </a:xfrm>
            <a:custGeom>
              <a:avLst/>
              <a:gdLst>
                <a:gd name="T0" fmla="*/ 1517 w 1517"/>
                <a:gd name="T1" fmla="*/ 10 h 1269"/>
                <a:gd name="T2" fmla="*/ 1515 w 1517"/>
                <a:gd name="T3" fmla="*/ 60 h 1269"/>
                <a:gd name="T4" fmla="*/ 1507 w 1517"/>
                <a:gd name="T5" fmla="*/ 145 h 1269"/>
                <a:gd name="T6" fmla="*/ 1490 w 1517"/>
                <a:gd name="T7" fmla="*/ 258 h 1269"/>
                <a:gd name="T8" fmla="*/ 1461 w 1517"/>
                <a:gd name="T9" fmla="*/ 390 h 1269"/>
                <a:gd name="T10" fmla="*/ 1415 w 1517"/>
                <a:gd name="T11" fmla="*/ 535 h 1269"/>
                <a:gd name="T12" fmla="*/ 1351 w 1517"/>
                <a:gd name="T13" fmla="*/ 684 h 1269"/>
                <a:gd name="T14" fmla="*/ 1265 w 1517"/>
                <a:gd name="T15" fmla="*/ 832 h 1269"/>
                <a:gd name="T16" fmla="*/ 1152 w 1517"/>
                <a:gd name="T17" fmla="*/ 970 h 1269"/>
                <a:gd name="T18" fmla="*/ 1010 w 1517"/>
                <a:gd name="T19" fmla="*/ 1090 h 1269"/>
                <a:gd name="T20" fmla="*/ 834 w 1517"/>
                <a:gd name="T21" fmla="*/ 1184 h 1269"/>
                <a:gd name="T22" fmla="*/ 623 w 1517"/>
                <a:gd name="T23" fmla="*/ 1247 h 1269"/>
                <a:gd name="T24" fmla="*/ 372 w 1517"/>
                <a:gd name="T25" fmla="*/ 1269 h 1269"/>
                <a:gd name="T26" fmla="*/ 115 w 1517"/>
                <a:gd name="T27" fmla="*/ 1250 h 1269"/>
                <a:gd name="T28" fmla="*/ 135 w 1517"/>
                <a:gd name="T29" fmla="*/ 1229 h 1269"/>
                <a:gd name="T30" fmla="*/ 190 w 1517"/>
                <a:gd name="T31" fmla="*/ 1171 h 1269"/>
                <a:gd name="T32" fmla="*/ 271 w 1517"/>
                <a:gd name="T33" fmla="*/ 1089 h 1269"/>
                <a:gd name="T34" fmla="*/ 375 w 1517"/>
                <a:gd name="T35" fmla="*/ 988 h 1269"/>
                <a:gd name="T36" fmla="*/ 491 w 1517"/>
                <a:gd name="T37" fmla="*/ 879 h 1269"/>
                <a:gd name="T38" fmla="*/ 614 w 1517"/>
                <a:gd name="T39" fmla="*/ 773 h 1269"/>
                <a:gd name="T40" fmla="*/ 737 w 1517"/>
                <a:gd name="T41" fmla="*/ 679 h 1269"/>
                <a:gd name="T42" fmla="*/ 854 w 1517"/>
                <a:gd name="T43" fmla="*/ 606 h 1269"/>
                <a:gd name="T44" fmla="*/ 876 w 1517"/>
                <a:gd name="T45" fmla="*/ 594 h 1269"/>
                <a:gd name="T46" fmla="*/ 811 w 1517"/>
                <a:gd name="T47" fmla="*/ 619 h 1269"/>
                <a:gd name="T48" fmla="*/ 704 w 1517"/>
                <a:gd name="T49" fmla="*/ 665 h 1269"/>
                <a:gd name="T50" fmla="*/ 570 w 1517"/>
                <a:gd name="T51" fmla="*/ 726 h 1269"/>
                <a:gd name="T52" fmla="*/ 422 w 1517"/>
                <a:gd name="T53" fmla="*/ 805 h 1269"/>
                <a:gd name="T54" fmla="*/ 272 w 1517"/>
                <a:gd name="T55" fmla="*/ 894 h 1269"/>
                <a:gd name="T56" fmla="*/ 136 w 1517"/>
                <a:gd name="T57" fmla="*/ 995 h 1269"/>
                <a:gd name="T58" fmla="*/ 28 w 1517"/>
                <a:gd name="T59" fmla="*/ 1102 h 1269"/>
                <a:gd name="T60" fmla="*/ 1 w 1517"/>
                <a:gd name="T61" fmla="*/ 1131 h 1269"/>
                <a:gd name="T62" fmla="*/ 9 w 1517"/>
                <a:gd name="T63" fmla="*/ 1086 h 1269"/>
                <a:gd name="T64" fmla="*/ 28 w 1517"/>
                <a:gd name="T65" fmla="*/ 1010 h 1269"/>
                <a:gd name="T66" fmla="*/ 60 w 1517"/>
                <a:gd name="T67" fmla="*/ 911 h 1269"/>
                <a:gd name="T68" fmla="*/ 113 w 1517"/>
                <a:gd name="T69" fmla="*/ 792 h 1269"/>
                <a:gd name="T70" fmla="*/ 186 w 1517"/>
                <a:gd name="T71" fmla="*/ 662 h 1269"/>
                <a:gd name="T72" fmla="*/ 286 w 1517"/>
                <a:gd name="T73" fmla="*/ 529 h 1269"/>
                <a:gd name="T74" fmla="*/ 414 w 1517"/>
                <a:gd name="T75" fmla="*/ 396 h 1269"/>
                <a:gd name="T76" fmla="*/ 576 w 1517"/>
                <a:gd name="T77" fmla="*/ 273 h 1269"/>
                <a:gd name="T78" fmla="*/ 775 w 1517"/>
                <a:gd name="T79" fmla="*/ 165 h 1269"/>
                <a:gd name="T80" fmla="*/ 1016 w 1517"/>
                <a:gd name="T81" fmla="*/ 78 h 1269"/>
                <a:gd name="T82" fmla="*/ 1300 w 1517"/>
                <a:gd name="T83" fmla="*/ 19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7" h="1269">
                  <a:moveTo>
                    <a:pt x="1517" y="0"/>
                  </a:moveTo>
                  <a:lnTo>
                    <a:pt x="1517" y="2"/>
                  </a:lnTo>
                  <a:lnTo>
                    <a:pt x="1517" y="10"/>
                  </a:lnTo>
                  <a:lnTo>
                    <a:pt x="1516" y="22"/>
                  </a:lnTo>
                  <a:lnTo>
                    <a:pt x="1516" y="39"/>
                  </a:lnTo>
                  <a:lnTo>
                    <a:pt x="1515" y="60"/>
                  </a:lnTo>
                  <a:lnTo>
                    <a:pt x="1512" y="85"/>
                  </a:lnTo>
                  <a:lnTo>
                    <a:pt x="1510" y="114"/>
                  </a:lnTo>
                  <a:lnTo>
                    <a:pt x="1507" y="145"/>
                  </a:lnTo>
                  <a:lnTo>
                    <a:pt x="1502" y="180"/>
                  </a:lnTo>
                  <a:lnTo>
                    <a:pt x="1497" y="217"/>
                  </a:lnTo>
                  <a:lnTo>
                    <a:pt x="1490" y="258"/>
                  </a:lnTo>
                  <a:lnTo>
                    <a:pt x="1482" y="299"/>
                  </a:lnTo>
                  <a:lnTo>
                    <a:pt x="1472" y="344"/>
                  </a:lnTo>
                  <a:lnTo>
                    <a:pt x="1461" y="390"/>
                  </a:lnTo>
                  <a:lnTo>
                    <a:pt x="1448" y="437"/>
                  </a:lnTo>
                  <a:lnTo>
                    <a:pt x="1432" y="485"/>
                  </a:lnTo>
                  <a:lnTo>
                    <a:pt x="1415" y="535"/>
                  </a:lnTo>
                  <a:lnTo>
                    <a:pt x="1397" y="585"/>
                  </a:lnTo>
                  <a:lnTo>
                    <a:pt x="1375" y="635"/>
                  </a:lnTo>
                  <a:lnTo>
                    <a:pt x="1351" y="684"/>
                  </a:lnTo>
                  <a:lnTo>
                    <a:pt x="1325" y="734"/>
                  </a:lnTo>
                  <a:lnTo>
                    <a:pt x="1296" y="784"/>
                  </a:lnTo>
                  <a:lnTo>
                    <a:pt x="1265" y="832"/>
                  </a:lnTo>
                  <a:lnTo>
                    <a:pt x="1229" y="879"/>
                  </a:lnTo>
                  <a:lnTo>
                    <a:pt x="1193" y="925"/>
                  </a:lnTo>
                  <a:lnTo>
                    <a:pt x="1152" y="970"/>
                  </a:lnTo>
                  <a:lnTo>
                    <a:pt x="1108" y="1012"/>
                  </a:lnTo>
                  <a:lnTo>
                    <a:pt x="1061" y="1052"/>
                  </a:lnTo>
                  <a:lnTo>
                    <a:pt x="1010" y="1090"/>
                  </a:lnTo>
                  <a:lnTo>
                    <a:pt x="955" y="1124"/>
                  </a:lnTo>
                  <a:lnTo>
                    <a:pt x="897" y="1156"/>
                  </a:lnTo>
                  <a:lnTo>
                    <a:pt x="834" y="1184"/>
                  </a:lnTo>
                  <a:lnTo>
                    <a:pt x="769" y="1209"/>
                  </a:lnTo>
                  <a:lnTo>
                    <a:pt x="698" y="1230"/>
                  </a:lnTo>
                  <a:lnTo>
                    <a:pt x="623" y="1247"/>
                  </a:lnTo>
                  <a:lnTo>
                    <a:pt x="545" y="1259"/>
                  </a:lnTo>
                  <a:lnTo>
                    <a:pt x="461" y="1267"/>
                  </a:lnTo>
                  <a:lnTo>
                    <a:pt x="372" y="1269"/>
                  </a:lnTo>
                  <a:lnTo>
                    <a:pt x="291" y="1268"/>
                  </a:lnTo>
                  <a:lnTo>
                    <a:pt x="204" y="1262"/>
                  </a:lnTo>
                  <a:lnTo>
                    <a:pt x="115" y="1250"/>
                  </a:lnTo>
                  <a:lnTo>
                    <a:pt x="118" y="1247"/>
                  </a:lnTo>
                  <a:lnTo>
                    <a:pt x="125" y="1241"/>
                  </a:lnTo>
                  <a:lnTo>
                    <a:pt x="135" y="1229"/>
                  </a:lnTo>
                  <a:lnTo>
                    <a:pt x="149" y="1213"/>
                  </a:lnTo>
                  <a:lnTo>
                    <a:pt x="168" y="1195"/>
                  </a:lnTo>
                  <a:lnTo>
                    <a:pt x="190" y="1171"/>
                  </a:lnTo>
                  <a:lnTo>
                    <a:pt x="214" y="1146"/>
                  </a:lnTo>
                  <a:lnTo>
                    <a:pt x="241" y="1119"/>
                  </a:lnTo>
                  <a:lnTo>
                    <a:pt x="271" y="1089"/>
                  </a:lnTo>
                  <a:lnTo>
                    <a:pt x="304" y="1056"/>
                  </a:lnTo>
                  <a:lnTo>
                    <a:pt x="338" y="1022"/>
                  </a:lnTo>
                  <a:lnTo>
                    <a:pt x="375" y="988"/>
                  </a:lnTo>
                  <a:lnTo>
                    <a:pt x="413" y="953"/>
                  </a:lnTo>
                  <a:lnTo>
                    <a:pt x="451" y="916"/>
                  </a:lnTo>
                  <a:lnTo>
                    <a:pt x="491" y="879"/>
                  </a:lnTo>
                  <a:lnTo>
                    <a:pt x="532" y="844"/>
                  </a:lnTo>
                  <a:lnTo>
                    <a:pt x="574" y="809"/>
                  </a:lnTo>
                  <a:lnTo>
                    <a:pt x="614" y="773"/>
                  </a:lnTo>
                  <a:lnTo>
                    <a:pt x="656" y="741"/>
                  </a:lnTo>
                  <a:lnTo>
                    <a:pt x="697" y="709"/>
                  </a:lnTo>
                  <a:lnTo>
                    <a:pt x="737" y="679"/>
                  </a:lnTo>
                  <a:lnTo>
                    <a:pt x="778" y="653"/>
                  </a:lnTo>
                  <a:lnTo>
                    <a:pt x="816" y="628"/>
                  </a:lnTo>
                  <a:lnTo>
                    <a:pt x="854" y="606"/>
                  </a:lnTo>
                  <a:lnTo>
                    <a:pt x="889" y="589"/>
                  </a:lnTo>
                  <a:lnTo>
                    <a:pt x="885" y="590"/>
                  </a:lnTo>
                  <a:lnTo>
                    <a:pt x="876" y="594"/>
                  </a:lnTo>
                  <a:lnTo>
                    <a:pt x="859" y="599"/>
                  </a:lnTo>
                  <a:lnTo>
                    <a:pt x="838" y="608"/>
                  </a:lnTo>
                  <a:lnTo>
                    <a:pt x="811" y="619"/>
                  </a:lnTo>
                  <a:lnTo>
                    <a:pt x="779" y="632"/>
                  </a:lnTo>
                  <a:lnTo>
                    <a:pt x="744" y="648"/>
                  </a:lnTo>
                  <a:lnTo>
                    <a:pt x="704" y="665"/>
                  </a:lnTo>
                  <a:lnTo>
                    <a:pt x="661" y="683"/>
                  </a:lnTo>
                  <a:lnTo>
                    <a:pt x="617" y="704"/>
                  </a:lnTo>
                  <a:lnTo>
                    <a:pt x="570" y="726"/>
                  </a:lnTo>
                  <a:lnTo>
                    <a:pt x="521" y="751"/>
                  </a:lnTo>
                  <a:lnTo>
                    <a:pt x="471" y="777"/>
                  </a:lnTo>
                  <a:lnTo>
                    <a:pt x="422" y="805"/>
                  </a:lnTo>
                  <a:lnTo>
                    <a:pt x="371" y="832"/>
                  </a:lnTo>
                  <a:lnTo>
                    <a:pt x="321" y="862"/>
                  </a:lnTo>
                  <a:lnTo>
                    <a:pt x="272" y="894"/>
                  </a:lnTo>
                  <a:lnTo>
                    <a:pt x="225" y="926"/>
                  </a:lnTo>
                  <a:lnTo>
                    <a:pt x="180" y="959"/>
                  </a:lnTo>
                  <a:lnTo>
                    <a:pt x="136" y="995"/>
                  </a:lnTo>
                  <a:lnTo>
                    <a:pt x="97" y="1030"/>
                  </a:lnTo>
                  <a:lnTo>
                    <a:pt x="60" y="1065"/>
                  </a:lnTo>
                  <a:lnTo>
                    <a:pt x="28" y="1102"/>
                  </a:lnTo>
                  <a:lnTo>
                    <a:pt x="0" y="1140"/>
                  </a:lnTo>
                  <a:lnTo>
                    <a:pt x="0" y="1137"/>
                  </a:lnTo>
                  <a:lnTo>
                    <a:pt x="1" y="1131"/>
                  </a:lnTo>
                  <a:lnTo>
                    <a:pt x="3" y="1120"/>
                  </a:lnTo>
                  <a:lnTo>
                    <a:pt x="5" y="1105"/>
                  </a:lnTo>
                  <a:lnTo>
                    <a:pt x="9" y="1086"/>
                  </a:lnTo>
                  <a:lnTo>
                    <a:pt x="15" y="1064"/>
                  </a:lnTo>
                  <a:lnTo>
                    <a:pt x="20" y="1039"/>
                  </a:lnTo>
                  <a:lnTo>
                    <a:pt x="28" y="1010"/>
                  </a:lnTo>
                  <a:lnTo>
                    <a:pt x="37" y="980"/>
                  </a:lnTo>
                  <a:lnTo>
                    <a:pt x="49" y="946"/>
                  </a:lnTo>
                  <a:lnTo>
                    <a:pt x="60" y="911"/>
                  </a:lnTo>
                  <a:lnTo>
                    <a:pt x="76" y="873"/>
                  </a:lnTo>
                  <a:lnTo>
                    <a:pt x="93" y="834"/>
                  </a:lnTo>
                  <a:lnTo>
                    <a:pt x="113" y="792"/>
                  </a:lnTo>
                  <a:lnTo>
                    <a:pt x="134" y="750"/>
                  </a:lnTo>
                  <a:lnTo>
                    <a:pt x="159" y="707"/>
                  </a:lnTo>
                  <a:lnTo>
                    <a:pt x="186" y="662"/>
                  </a:lnTo>
                  <a:lnTo>
                    <a:pt x="216" y="618"/>
                  </a:lnTo>
                  <a:lnTo>
                    <a:pt x="249" y="573"/>
                  </a:lnTo>
                  <a:lnTo>
                    <a:pt x="286" y="529"/>
                  </a:lnTo>
                  <a:lnTo>
                    <a:pt x="325" y="484"/>
                  </a:lnTo>
                  <a:lnTo>
                    <a:pt x="368" y="440"/>
                  </a:lnTo>
                  <a:lnTo>
                    <a:pt x="414" y="396"/>
                  </a:lnTo>
                  <a:lnTo>
                    <a:pt x="464" y="354"/>
                  </a:lnTo>
                  <a:lnTo>
                    <a:pt x="519" y="313"/>
                  </a:lnTo>
                  <a:lnTo>
                    <a:pt x="576" y="273"/>
                  </a:lnTo>
                  <a:lnTo>
                    <a:pt x="638" y="234"/>
                  </a:lnTo>
                  <a:lnTo>
                    <a:pt x="704" y="199"/>
                  </a:lnTo>
                  <a:lnTo>
                    <a:pt x="775" y="165"/>
                  </a:lnTo>
                  <a:lnTo>
                    <a:pt x="851" y="133"/>
                  </a:lnTo>
                  <a:lnTo>
                    <a:pt x="931" y="103"/>
                  </a:lnTo>
                  <a:lnTo>
                    <a:pt x="1016" y="78"/>
                  </a:lnTo>
                  <a:lnTo>
                    <a:pt x="1105" y="55"/>
                  </a:lnTo>
                  <a:lnTo>
                    <a:pt x="1201" y="35"/>
                  </a:lnTo>
                  <a:lnTo>
                    <a:pt x="1300" y="19"/>
                  </a:lnTo>
                  <a:lnTo>
                    <a:pt x="1406" y="8"/>
                  </a:lnTo>
                  <a:lnTo>
                    <a:pt x="1517" y="0"/>
                  </a:lnTo>
                  <a:close/>
                </a:path>
              </a:pathLst>
            </a:custGeom>
            <a:solidFill>
              <a:srgbClr val="3B6058"/>
            </a:solidFill>
            <a:ln w="0">
              <a:noFill/>
              <a:prstDash val="solid"/>
              <a:round/>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14" name="Freeform 17"/>
            <p:cNvSpPr/>
            <p:nvPr/>
          </p:nvSpPr>
          <p:spPr bwMode="auto">
            <a:xfrm>
              <a:off x="5664200" y="3759200"/>
              <a:ext cx="1868488" cy="3098800"/>
            </a:xfrm>
            <a:custGeom>
              <a:avLst/>
              <a:gdLst>
                <a:gd name="T0" fmla="*/ 571 w 1177"/>
                <a:gd name="T1" fmla="*/ 7 h 1952"/>
                <a:gd name="T2" fmla="*/ 620 w 1177"/>
                <a:gd name="T3" fmla="*/ 84 h 1952"/>
                <a:gd name="T4" fmla="*/ 659 w 1177"/>
                <a:gd name="T5" fmla="*/ 224 h 1952"/>
                <a:gd name="T6" fmla="*/ 702 w 1177"/>
                <a:gd name="T7" fmla="*/ 368 h 1952"/>
                <a:gd name="T8" fmla="*/ 760 w 1177"/>
                <a:gd name="T9" fmla="*/ 457 h 1952"/>
                <a:gd name="T10" fmla="*/ 871 w 1177"/>
                <a:gd name="T11" fmla="*/ 453 h 1952"/>
                <a:gd name="T12" fmla="*/ 987 w 1177"/>
                <a:gd name="T13" fmla="*/ 369 h 1952"/>
                <a:gd name="T14" fmla="*/ 1052 w 1177"/>
                <a:gd name="T15" fmla="*/ 283 h 1952"/>
                <a:gd name="T16" fmla="*/ 1130 w 1177"/>
                <a:gd name="T17" fmla="*/ 242 h 1952"/>
                <a:gd name="T18" fmla="*/ 1176 w 1177"/>
                <a:gd name="T19" fmla="*/ 279 h 1952"/>
                <a:gd name="T20" fmla="*/ 1152 w 1177"/>
                <a:gd name="T21" fmla="*/ 341 h 1952"/>
                <a:gd name="T22" fmla="*/ 1073 w 1177"/>
                <a:gd name="T23" fmla="*/ 447 h 1952"/>
                <a:gd name="T24" fmla="*/ 966 w 1177"/>
                <a:gd name="T25" fmla="*/ 631 h 1952"/>
                <a:gd name="T26" fmla="*/ 874 w 1177"/>
                <a:gd name="T27" fmla="*/ 899 h 1952"/>
                <a:gd name="T28" fmla="*/ 843 w 1177"/>
                <a:gd name="T29" fmla="*/ 1144 h 1952"/>
                <a:gd name="T30" fmla="*/ 850 w 1177"/>
                <a:gd name="T31" fmla="*/ 1400 h 1952"/>
                <a:gd name="T32" fmla="*/ 876 w 1177"/>
                <a:gd name="T33" fmla="*/ 1638 h 1952"/>
                <a:gd name="T34" fmla="*/ 908 w 1177"/>
                <a:gd name="T35" fmla="*/ 1826 h 1952"/>
                <a:gd name="T36" fmla="*/ 931 w 1177"/>
                <a:gd name="T37" fmla="*/ 1935 h 1952"/>
                <a:gd name="T38" fmla="*/ 426 w 1177"/>
                <a:gd name="T39" fmla="*/ 1948 h 1952"/>
                <a:gd name="T40" fmla="*/ 435 w 1177"/>
                <a:gd name="T41" fmla="*/ 1855 h 1952"/>
                <a:gd name="T42" fmla="*/ 453 w 1177"/>
                <a:gd name="T43" fmla="*/ 1676 h 1952"/>
                <a:gd name="T44" fmla="*/ 474 w 1177"/>
                <a:gd name="T45" fmla="*/ 1451 h 1952"/>
                <a:gd name="T46" fmla="*/ 490 w 1177"/>
                <a:gd name="T47" fmla="*/ 1223 h 1952"/>
                <a:gd name="T48" fmla="*/ 497 w 1177"/>
                <a:gd name="T49" fmla="*/ 1036 h 1952"/>
                <a:gd name="T50" fmla="*/ 456 w 1177"/>
                <a:gd name="T51" fmla="*/ 876 h 1952"/>
                <a:gd name="T52" fmla="*/ 359 w 1177"/>
                <a:gd name="T53" fmla="*/ 763 h 1952"/>
                <a:gd name="T54" fmla="*/ 240 w 1177"/>
                <a:gd name="T55" fmla="*/ 686 h 1952"/>
                <a:gd name="T56" fmla="*/ 134 w 1177"/>
                <a:gd name="T57" fmla="*/ 629 h 1952"/>
                <a:gd name="T58" fmla="*/ 38 w 1177"/>
                <a:gd name="T59" fmla="*/ 554 h 1952"/>
                <a:gd name="T60" fmla="*/ 8 w 1177"/>
                <a:gd name="T61" fmla="*/ 488 h 1952"/>
                <a:gd name="T62" fmla="*/ 41 w 1177"/>
                <a:gd name="T63" fmla="*/ 470 h 1952"/>
                <a:gd name="T64" fmla="*/ 121 w 1177"/>
                <a:gd name="T65" fmla="*/ 503 h 1952"/>
                <a:gd name="T66" fmla="*/ 215 w 1177"/>
                <a:gd name="T67" fmla="*/ 559 h 1952"/>
                <a:gd name="T68" fmla="*/ 279 w 1177"/>
                <a:gd name="T69" fmla="*/ 589 h 1952"/>
                <a:gd name="T70" fmla="*/ 284 w 1177"/>
                <a:gd name="T71" fmla="*/ 580 h 1952"/>
                <a:gd name="T72" fmla="*/ 240 w 1177"/>
                <a:gd name="T73" fmla="*/ 526 h 1952"/>
                <a:gd name="T74" fmla="*/ 152 w 1177"/>
                <a:gd name="T75" fmla="*/ 445 h 1952"/>
                <a:gd name="T76" fmla="*/ 65 w 1177"/>
                <a:gd name="T77" fmla="*/ 359 h 1952"/>
                <a:gd name="T78" fmla="*/ 8 w 1177"/>
                <a:gd name="T79" fmla="*/ 278 h 1952"/>
                <a:gd name="T80" fmla="*/ 6 w 1177"/>
                <a:gd name="T81" fmla="*/ 227 h 1952"/>
                <a:gd name="T82" fmla="*/ 34 w 1177"/>
                <a:gd name="T83" fmla="*/ 204 h 1952"/>
                <a:gd name="T84" fmla="*/ 61 w 1177"/>
                <a:gd name="T85" fmla="*/ 211 h 1952"/>
                <a:gd name="T86" fmla="*/ 131 w 1177"/>
                <a:gd name="T87" fmla="*/ 270 h 1952"/>
                <a:gd name="T88" fmla="*/ 222 w 1177"/>
                <a:gd name="T89" fmla="*/ 354 h 1952"/>
                <a:gd name="T90" fmla="*/ 305 w 1177"/>
                <a:gd name="T91" fmla="*/ 430 h 1952"/>
                <a:gd name="T92" fmla="*/ 351 w 1177"/>
                <a:gd name="T93" fmla="*/ 464 h 1952"/>
                <a:gd name="T94" fmla="*/ 345 w 1177"/>
                <a:gd name="T95" fmla="*/ 430 h 1952"/>
                <a:gd name="T96" fmla="*/ 296 w 1177"/>
                <a:gd name="T97" fmla="*/ 333 h 1952"/>
                <a:gd name="T98" fmla="*/ 232 w 1177"/>
                <a:gd name="T99" fmla="*/ 214 h 1952"/>
                <a:gd name="T100" fmla="*/ 181 w 1177"/>
                <a:gd name="T101" fmla="*/ 114 h 1952"/>
                <a:gd name="T102" fmla="*/ 176 w 1177"/>
                <a:gd name="T103" fmla="*/ 68 h 1952"/>
                <a:gd name="T104" fmla="*/ 220 w 1177"/>
                <a:gd name="T105" fmla="*/ 50 h 1952"/>
                <a:gd name="T106" fmla="*/ 275 w 1177"/>
                <a:gd name="T107" fmla="*/ 96 h 1952"/>
                <a:gd name="T108" fmla="*/ 349 w 1177"/>
                <a:gd name="T109" fmla="*/ 225 h 1952"/>
                <a:gd name="T110" fmla="*/ 438 w 1177"/>
                <a:gd name="T111" fmla="*/ 346 h 1952"/>
                <a:gd name="T112" fmla="*/ 515 w 1177"/>
                <a:gd name="T113" fmla="*/ 390 h 1952"/>
                <a:gd name="T114" fmla="*/ 545 w 1177"/>
                <a:gd name="T115" fmla="*/ 355 h 1952"/>
                <a:gd name="T116" fmla="*/ 531 w 1177"/>
                <a:gd name="T117" fmla="*/ 236 h 1952"/>
                <a:gd name="T118" fmla="*/ 517 w 1177"/>
                <a:gd name="T119" fmla="*/ 101 h 1952"/>
                <a:gd name="T120" fmla="*/ 531 w 1177"/>
                <a:gd name="T121" fmla="*/ 13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7" h="1952">
                  <a:moveTo>
                    <a:pt x="551" y="0"/>
                  </a:moveTo>
                  <a:lnTo>
                    <a:pt x="558" y="1"/>
                  </a:lnTo>
                  <a:lnTo>
                    <a:pt x="565" y="3"/>
                  </a:lnTo>
                  <a:lnTo>
                    <a:pt x="571" y="7"/>
                  </a:lnTo>
                  <a:lnTo>
                    <a:pt x="584" y="17"/>
                  </a:lnTo>
                  <a:lnTo>
                    <a:pt x="597" y="34"/>
                  </a:lnTo>
                  <a:lnTo>
                    <a:pt x="608" y="56"/>
                  </a:lnTo>
                  <a:lnTo>
                    <a:pt x="620" y="84"/>
                  </a:lnTo>
                  <a:lnTo>
                    <a:pt x="629" y="115"/>
                  </a:lnTo>
                  <a:lnTo>
                    <a:pt x="639" y="151"/>
                  </a:lnTo>
                  <a:lnTo>
                    <a:pt x="648" y="186"/>
                  </a:lnTo>
                  <a:lnTo>
                    <a:pt x="659" y="224"/>
                  </a:lnTo>
                  <a:lnTo>
                    <a:pt x="668" y="262"/>
                  </a:lnTo>
                  <a:lnTo>
                    <a:pt x="678" y="299"/>
                  </a:lnTo>
                  <a:lnTo>
                    <a:pt x="690" y="334"/>
                  </a:lnTo>
                  <a:lnTo>
                    <a:pt x="702" y="368"/>
                  </a:lnTo>
                  <a:lnTo>
                    <a:pt x="714" y="397"/>
                  </a:lnTo>
                  <a:lnTo>
                    <a:pt x="728" y="423"/>
                  </a:lnTo>
                  <a:lnTo>
                    <a:pt x="743" y="443"/>
                  </a:lnTo>
                  <a:lnTo>
                    <a:pt x="760" y="457"/>
                  </a:lnTo>
                  <a:lnTo>
                    <a:pt x="778" y="465"/>
                  </a:lnTo>
                  <a:lnTo>
                    <a:pt x="803" y="467"/>
                  </a:lnTo>
                  <a:lnTo>
                    <a:pt x="837" y="464"/>
                  </a:lnTo>
                  <a:lnTo>
                    <a:pt x="871" y="453"/>
                  </a:lnTo>
                  <a:lnTo>
                    <a:pt x="904" y="436"/>
                  </a:lnTo>
                  <a:lnTo>
                    <a:pt x="934" y="416"/>
                  </a:lnTo>
                  <a:lnTo>
                    <a:pt x="963" y="393"/>
                  </a:lnTo>
                  <a:lnTo>
                    <a:pt x="987" y="369"/>
                  </a:lnTo>
                  <a:lnTo>
                    <a:pt x="1010" y="344"/>
                  </a:lnTo>
                  <a:lnTo>
                    <a:pt x="1027" y="322"/>
                  </a:lnTo>
                  <a:lnTo>
                    <a:pt x="1038" y="303"/>
                  </a:lnTo>
                  <a:lnTo>
                    <a:pt x="1052" y="283"/>
                  </a:lnTo>
                  <a:lnTo>
                    <a:pt x="1069" y="266"/>
                  </a:lnTo>
                  <a:lnTo>
                    <a:pt x="1090" y="254"/>
                  </a:lnTo>
                  <a:lnTo>
                    <a:pt x="1109" y="245"/>
                  </a:lnTo>
                  <a:lnTo>
                    <a:pt x="1130" y="242"/>
                  </a:lnTo>
                  <a:lnTo>
                    <a:pt x="1146" y="245"/>
                  </a:lnTo>
                  <a:lnTo>
                    <a:pt x="1159" y="251"/>
                  </a:lnTo>
                  <a:lnTo>
                    <a:pt x="1169" y="262"/>
                  </a:lnTo>
                  <a:lnTo>
                    <a:pt x="1176" y="279"/>
                  </a:lnTo>
                  <a:lnTo>
                    <a:pt x="1177" y="292"/>
                  </a:lnTo>
                  <a:lnTo>
                    <a:pt x="1173" y="306"/>
                  </a:lnTo>
                  <a:lnTo>
                    <a:pt x="1164" y="322"/>
                  </a:lnTo>
                  <a:lnTo>
                    <a:pt x="1152" y="341"/>
                  </a:lnTo>
                  <a:lnTo>
                    <a:pt x="1137" y="361"/>
                  </a:lnTo>
                  <a:lnTo>
                    <a:pt x="1117" y="385"/>
                  </a:lnTo>
                  <a:lnTo>
                    <a:pt x="1096" y="414"/>
                  </a:lnTo>
                  <a:lnTo>
                    <a:pt x="1073" y="447"/>
                  </a:lnTo>
                  <a:lnTo>
                    <a:pt x="1048" y="483"/>
                  </a:lnTo>
                  <a:lnTo>
                    <a:pt x="1021" y="526"/>
                  </a:lnTo>
                  <a:lnTo>
                    <a:pt x="994" y="576"/>
                  </a:lnTo>
                  <a:lnTo>
                    <a:pt x="966" y="631"/>
                  </a:lnTo>
                  <a:lnTo>
                    <a:pt x="939" y="694"/>
                  </a:lnTo>
                  <a:lnTo>
                    <a:pt x="913" y="765"/>
                  </a:lnTo>
                  <a:lnTo>
                    <a:pt x="888" y="845"/>
                  </a:lnTo>
                  <a:lnTo>
                    <a:pt x="874" y="899"/>
                  </a:lnTo>
                  <a:lnTo>
                    <a:pt x="862" y="958"/>
                  </a:lnTo>
                  <a:lnTo>
                    <a:pt x="854" y="1019"/>
                  </a:lnTo>
                  <a:lnTo>
                    <a:pt x="847" y="1080"/>
                  </a:lnTo>
                  <a:lnTo>
                    <a:pt x="843" y="1144"/>
                  </a:lnTo>
                  <a:lnTo>
                    <a:pt x="842" y="1208"/>
                  </a:lnTo>
                  <a:lnTo>
                    <a:pt x="843" y="1273"/>
                  </a:lnTo>
                  <a:lnTo>
                    <a:pt x="846" y="1337"/>
                  </a:lnTo>
                  <a:lnTo>
                    <a:pt x="850" y="1400"/>
                  </a:lnTo>
                  <a:lnTo>
                    <a:pt x="855" y="1462"/>
                  </a:lnTo>
                  <a:lnTo>
                    <a:pt x="862" y="1523"/>
                  </a:lnTo>
                  <a:lnTo>
                    <a:pt x="868" y="1582"/>
                  </a:lnTo>
                  <a:lnTo>
                    <a:pt x="876" y="1638"/>
                  </a:lnTo>
                  <a:lnTo>
                    <a:pt x="884" y="1690"/>
                  </a:lnTo>
                  <a:lnTo>
                    <a:pt x="892" y="1740"/>
                  </a:lnTo>
                  <a:lnTo>
                    <a:pt x="900" y="1784"/>
                  </a:lnTo>
                  <a:lnTo>
                    <a:pt x="908" y="1826"/>
                  </a:lnTo>
                  <a:lnTo>
                    <a:pt x="915" y="1862"/>
                  </a:lnTo>
                  <a:lnTo>
                    <a:pt x="921" y="1892"/>
                  </a:lnTo>
                  <a:lnTo>
                    <a:pt x="926" y="1917"/>
                  </a:lnTo>
                  <a:lnTo>
                    <a:pt x="931" y="1935"/>
                  </a:lnTo>
                  <a:lnTo>
                    <a:pt x="934" y="1945"/>
                  </a:lnTo>
                  <a:lnTo>
                    <a:pt x="934" y="1949"/>
                  </a:lnTo>
                  <a:lnTo>
                    <a:pt x="425" y="1952"/>
                  </a:lnTo>
                  <a:lnTo>
                    <a:pt x="426" y="1948"/>
                  </a:lnTo>
                  <a:lnTo>
                    <a:pt x="427" y="1935"/>
                  </a:lnTo>
                  <a:lnTo>
                    <a:pt x="430" y="1915"/>
                  </a:lnTo>
                  <a:lnTo>
                    <a:pt x="432" y="1889"/>
                  </a:lnTo>
                  <a:lnTo>
                    <a:pt x="435" y="1855"/>
                  </a:lnTo>
                  <a:lnTo>
                    <a:pt x="440" y="1817"/>
                  </a:lnTo>
                  <a:lnTo>
                    <a:pt x="444" y="1774"/>
                  </a:lnTo>
                  <a:lnTo>
                    <a:pt x="449" y="1727"/>
                  </a:lnTo>
                  <a:lnTo>
                    <a:pt x="453" y="1676"/>
                  </a:lnTo>
                  <a:lnTo>
                    <a:pt x="459" y="1622"/>
                  </a:lnTo>
                  <a:lnTo>
                    <a:pt x="464" y="1566"/>
                  </a:lnTo>
                  <a:lnTo>
                    <a:pt x="469" y="1510"/>
                  </a:lnTo>
                  <a:lnTo>
                    <a:pt x="474" y="1451"/>
                  </a:lnTo>
                  <a:lnTo>
                    <a:pt x="478" y="1393"/>
                  </a:lnTo>
                  <a:lnTo>
                    <a:pt x="483" y="1334"/>
                  </a:lnTo>
                  <a:lnTo>
                    <a:pt x="487" y="1278"/>
                  </a:lnTo>
                  <a:lnTo>
                    <a:pt x="490" y="1223"/>
                  </a:lnTo>
                  <a:lnTo>
                    <a:pt x="493" y="1170"/>
                  </a:lnTo>
                  <a:lnTo>
                    <a:pt x="495" y="1122"/>
                  </a:lnTo>
                  <a:lnTo>
                    <a:pt x="497" y="1076"/>
                  </a:lnTo>
                  <a:lnTo>
                    <a:pt x="497" y="1036"/>
                  </a:lnTo>
                  <a:lnTo>
                    <a:pt x="493" y="991"/>
                  </a:lnTo>
                  <a:lnTo>
                    <a:pt x="485" y="949"/>
                  </a:lnTo>
                  <a:lnTo>
                    <a:pt x="472" y="911"/>
                  </a:lnTo>
                  <a:lnTo>
                    <a:pt x="456" y="876"/>
                  </a:lnTo>
                  <a:lnTo>
                    <a:pt x="435" y="843"/>
                  </a:lnTo>
                  <a:lnTo>
                    <a:pt x="413" y="814"/>
                  </a:lnTo>
                  <a:lnTo>
                    <a:pt x="387" y="788"/>
                  </a:lnTo>
                  <a:lnTo>
                    <a:pt x="359" y="763"/>
                  </a:lnTo>
                  <a:lnTo>
                    <a:pt x="330" y="741"/>
                  </a:lnTo>
                  <a:lnTo>
                    <a:pt x="300" y="721"/>
                  </a:lnTo>
                  <a:lnTo>
                    <a:pt x="270" y="703"/>
                  </a:lnTo>
                  <a:lnTo>
                    <a:pt x="240" y="686"/>
                  </a:lnTo>
                  <a:lnTo>
                    <a:pt x="211" y="670"/>
                  </a:lnTo>
                  <a:lnTo>
                    <a:pt x="184" y="656"/>
                  </a:lnTo>
                  <a:lnTo>
                    <a:pt x="157" y="642"/>
                  </a:lnTo>
                  <a:lnTo>
                    <a:pt x="134" y="629"/>
                  </a:lnTo>
                  <a:lnTo>
                    <a:pt x="113" y="615"/>
                  </a:lnTo>
                  <a:lnTo>
                    <a:pt x="83" y="594"/>
                  </a:lnTo>
                  <a:lnTo>
                    <a:pt x="58" y="574"/>
                  </a:lnTo>
                  <a:lnTo>
                    <a:pt x="38" y="554"/>
                  </a:lnTo>
                  <a:lnTo>
                    <a:pt x="24" y="534"/>
                  </a:lnTo>
                  <a:lnTo>
                    <a:pt x="13" y="516"/>
                  </a:lnTo>
                  <a:lnTo>
                    <a:pt x="8" y="500"/>
                  </a:lnTo>
                  <a:lnTo>
                    <a:pt x="8" y="488"/>
                  </a:lnTo>
                  <a:lnTo>
                    <a:pt x="13" y="478"/>
                  </a:lnTo>
                  <a:lnTo>
                    <a:pt x="23" y="471"/>
                  </a:lnTo>
                  <a:lnTo>
                    <a:pt x="37" y="470"/>
                  </a:lnTo>
                  <a:lnTo>
                    <a:pt x="41" y="470"/>
                  </a:lnTo>
                  <a:lnTo>
                    <a:pt x="58" y="473"/>
                  </a:lnTo>
                  <a:lnTo>
                    <a:pt x="76" y="479"/>
                  </a:lnTo>
                  <a:lnTo>
                    <a:pt x="97" y="490"/>
                  </a:lnTo>
                  <a:lnTo>
                    <a:pt x="121" y="503"/>
                  </a:lnTo>
                  <a:lnTo>
                    <a:pt x="144" y="516"/>
                  </a:lnTo>
                  <a:lnTo>
                    <a:pt x="168" y="530"/>
                  </a:lnTo>
                  <a:lnTo>
                    <a:pt x="191" y="545"/>
                  </a:lnTo>
                  <a:lnTo>
                    <a:pt x="215" y="559"/>
                  </a:lnTo>
                  <a:lnTo>
                    <a:pt x="235" y="571"/>
                  </a:lnTo>
                  <a:lnTo>
                    <a:pt x="253" y="580"/>
                  </a:lnTo>
                  <a:lnTo>
                    <a:pt x="267" y="587"/>
                  </a:lnTo>
                  <a:lnTo>
                    <a:pt x="279" y="589"/>
                  </a:lnTo>
                  <a:lnTo>
                    <a:pt x="282" y="589"/>
                  </a:lnTo>
                  <a:lnTo>
                    <a:pt x="283" y="588"/>
                  </a:lnTo>
                  <a:lnTo>
                    <a:pt x="284" y="587"/>
                  </a:lnTo>
                  <a:lnTo>
                    <a:pt x="284" y="580"/>
                  </a:lnTo>
                  <a:lnTo>
                    <a:pt x="279" y="570"/>
                  </a:lnTo>
                  <a:lnTo>
                    <a:pt x="270" y="558"/>
                  </a:lnTo>
                  <a:lnTo>
                    <a:pt x="257" y="543"/>
                  </a:lnTo>
                  <a:lnTo>
                    <a:pt x="240" y="526"/>
                  </a:lnTo>
                  <a:lnTo>
                    <a:pt x="220" y="508"/>
                  </a:lnTo>
                  <a:lnTo>
                    <a:pt x="199" y="488"/>
                  </a:lnTo>
                  <a:lnTo>
                    <a:pt x="176" y="467"/>
                  </a:lnTo>
                  <a:lnTo>
                    <a:pt x="152" y="445"/>
                  </a:lnTo>
                  <a:lnTo>
                    <a:pt x="129" y="424"/>
                  </a:lnTo>
                  <a:lnTo>
                    <a:pt x="106" y="402"/>
                  </a:lnTo>
                  <a:lnTo>
                    <a:pt x="84" y="380"/>
                  </a:lnTo>
                  <a:lnTo>
                    <a:pt x="65" y="359"/>
                  </a:lnTo>
                  <a:lnTo>
                    <a:pt x="46" y="339"/>
                  </a:lnTo>
                  <a:lnTo>
                    <a:pt x="32" y="321"/>
                  </a:lnTo>
                  <a:lnTo>
                    <a:pt x="17" y="297"/>
                  </a:lnTo>
                  <a:lnTo>
                    <a:pt x="8" y="278"/>
                  </a:lnTo>
                  <a:lnTo>
                    <a:pt x="2" y="262"/>
                  </a:lnTo>
                  <a:lnTo>
                    <a:pt x="0" y="248"/>
                  </a:lnTo>
                  <a:lnTo>
                    <a:pt x="2" y="236"/>
                  </a:lnTo>
                  <a:lnTo>
                    <a:pt x="6" y="227"/>
                  </a:lnTo>
                  <a:lnTo>
                    <a:pt x="11" y="219"/>
                  </a:lnTo>
                  <a:lnTo>
                    <a:pt x="19" y="212"/>
                  </a:lnTo>
                  <a:lnTo>
                    <a:pt x="27" y="207"/>
                  </a:lnTo>
                  <a:lnTo>
                    <a:pt x="34" y="204"/>
                  </a:lnTo>
                  <a:lnTo>
                    <a:pt x="42" y="202"/>
                  </a:lnTo>
                  <a:lnTo>
                    <a:pt x="44" y="202"/>
                  </a:lnTo>
                  <a:lnTo>
                    <a:pt x="50" y="204"/>
                  </a:lnTo>
                  <a:lnTo>
                    <a:pt x="61" y="211"/>
                  </a:lnTo>
                  <a:lnTo>
                    <a:pt x="75" y="221"/>
                  </a:lnTo>
                  <a:lnTo>
                    <a:pt x="92" y="234"/>
                  </a:lnTo>
                  <a:lnTo>
                    <a:pt x="110" y="250"/>
                  </a:lnTo>
                  <a:lnTo>
                    <a:pt x="131" y="270"/>
                  </a:lnTo>
                  <a:lnTo>
                    <a:pt x="152" y="289"/>
                  </a:lnTo>
                  <a:lnTo>
                    <a:pt x="176" y="310"/>
                  </a:lnTo>
                  <a:lnTo>
                    <a:pt x="198" y="333"/>
                  </a:lnTo>
                  <a:lnTo>
                    <a:pt x="222" y="354"/>
                  </a:lnTo>
                  <a:lnTo>
                    <a:pt x="244" y="375"/>
                  </a:lnTo>
                  <a:lnTo>
                    <a:pt x="266" y="395"/>
                  </a:lnTo>
                  <a:lnTo>
                    <a:pt x="286" y="414"/>
                  </a:lnTo>
                  <a:lnTo>
                    <a:pt x="305" y="430"/>
                  </a:lnTo>
                  <a:lnTo>
                    <a:pt x="321" y="444"/>
                  </a:lnTo>
                  <a:lnTo>
                    <a:pt x="334" y="454"/>
                  </a:lnTo>
                  <a:lnTo>
                    <a:pt x="345" y="461"/>
                  </a:lnTo>
                  <a:lnTo>
                    <a:pt x="351" y="464"/>
                  </a:lnTo>
                  <a:lnTo>
                    <a:pt x="354" y="462"/>
                  </a:lnTo>
                  <a:lnTo>
                    <a:pt x="354" y="457"/>
                  </a:lnTo>
                  <a:lnTo>
                    <a:pt x="351" y="445"/>
                  </a:lnTo>
                  <a:lnTo>
                    <a:pt x="345" y="430"/>
                  </a:lnTo>
                  <a:lnTo>
                    <a:pt x="335" y="410"/>
                  </a:lnTo>
                  <a:lnTo>
                    <a:pt x="325" y="388"/>
                  </a:lnTo>
                  <a:lnTo>
                    <a:pt x="311" y="361"/>
                  </a:lnTo>
                  <a:lnTo>
                    <a:pt x="296" y="333"/>
                  </a:lnTo>
                  <a:lnTo>
                    <a:pt x="281" y="304"/>
                  </a:lnTo>
                  <a:lnTo>
                    <a:pt x="263" y="274"/>
                  </a:lnTo>
                  <a:lnTo>
                    <a:pt x="248" y="244"/>
                  </a:lnTo>
                  <a:lnTo>
                    <a:pt x="232" y="214"/>
                  </a:lnTo>
                  <a:lnTo>
                    <a:pt x="216" y="185"/>
                  </a:lnTo>
                  <a:lnTo>
                    <a:pt x="203" y="159"/>
                  </a:lnTo>
                  <a:lnTo>
                    <a:pt x="190" y="135"/>
                  </a:lnTo>
                  <a:lnTo>
                    <a:pt x="181" y="114"/>
                  </a:lnTo>
                  <a:lnTo>
                    <a:pt x="174" y="97"/>
                  </a:lnTo>
                  <a:lnTo>
                    <a:pt x="171" y="84"/>
                  </a:lnTo>
                  <a:lnTo>
                    <a:pt x="171" y="77"/>
                  </a:lnTo>
                  <a:lnTo>
                    <a:pt x="176" y="68"/>
                  </a:lnTo>
                  <a:lnTo>
                    <a:pt x="184" y="59"/>
                  </a:lnTo>
                  <a:lnTo>
                    <a:pt x="195" y="51"/>
                  </a:lnTo>
                  <a:lnTo>
                    <a:pt x="210" y="49"/>
                  </a:lnTo>
                  <a:lnTo>
                    <a:pt x="220" y="50"/>
                  </a:lnTo>
                  <a:lnTo>
                    <a:pt x="232" y="55"/>
                  </a:lnTo>
                  <a:lnTo>
                    <a:pt x="245" y="63"/>
                  </a:lnTo>
                  <a:lnTo>
                    <a:pt x="260" y="77"/>
                  </a:lnTo>
                  <a:lnTo>
                    <a:pt x="275" y="96"/>
                  </a:lnTo>
                  <a:lnTo>
                    <a:pt x="292" y="119"/>
                  </a:lnTo>
                  <a:lnTo>
                    <a:pt x="311" y="149"/>
                  </a:lnTo>
                  <a:lnTo>
                    <a:pt x="329" y="186"/>
                  </a:lnTo>
                  <a:lnTo>
                    <a:pt x="349" y="225"/>
                  </a:lnTo>
                  <a:lnTo>
                    <a:pt x="371" y="262"/>
                  </a:lnTo>
                  <a:lnTo>
                    <a:pt x="393" y="295"/>
                  </a:lnTo>
                  <a:lnTo>
                    <a:pt x="415" y="322"/>
                  </a:lnTo>
                  <a:lnTo>
                    <a:pt x="438" y="346"/>
                  </a:lnTo>
                  <a:lnTo>
                    <a:pt x="460" y="365"/>
                  </a:lnTo>
                  <a:lnTo>
                    <a:pt x="479" y="378"/>
                  </a:lnTo>
                  <a:lnTo>
                    <a:pt x="498" y="388"/>
                  </a:lnTo>
                  <a:lnTo>
                    <a:pt x="515" y="390"/>
                  </a:lnTo>
                  <a:lnTo>
                    <a:pt x="527" y="389"/>
                  </a:lnTo>
                  <a:lnTo>
                    <a:pt x="534" y="382"/>
                  </a:lnTo>
                  <a:lnTo>
                    <a:pt x="541" y="371"/>
                  </a:lnTo>
                  <a:lnTo>
                    <a:pt x="545" y="355"/>
                  </a:lnTo>
                  <a:lnTo>
                    <a:pt x="546" y="334"/>
                  </a:lnTo>
                  <a:lnTo>
                    <a:pt x="542" y="309"/>
                  </a:lnTo>
                  <a:lnTo>
                    <a:pt x="537" y="272"/>
                  </a:lnTo>
                  <a:lnTo>
                    <a:pt x="531" y="236"/>
                  </a:lnTo>
                  <a:lnTo>
                    <a:pt x="527" y="200"/>
                  </a:lnTo>
                  <a:lnTo>
                    <a:pt x="523" y="165"/>
                  </a:lnTo>
                  <a:lnTo>
                    <a:pt x="519" y="131"/>
                  </a:lnTo>
                  <a:lnTo>
                    <a:pt x="517" y="101"/>
                  </a:lnTo>
                  <a:lnTo>
                    <a:pt x="517" y="72"/>
                  </a:lnTo>
                  <a:lnTo>
                    <a:pt x="520" y="49"/>
                  </a:lnTo>
                  <a:lnTo>
                    <a:pt x="524" y="29"/>
                  </a:lnTo>
                  <a:lnTo>
                    <a:pt x="531" y="13"/>
                  </a:lnTo>
                  <a:lnTo>
                    <a:pt x="540" y="4"/>
                  </a:lnTo>
                  <a:lnTo>
                    <a:pt x="551" y="0"/>
                  </a:lnTo>
                  <a:close/>
                </a:path>
              </a:pathLst>
            </a:custGeom>
            <a:solidFill>
              <a:schemeClr val="bg1">
                <a:lumMod val="75000"/>
              </a:schemeClr>
            </a:solidFill>
            <a:ln w="0">
              <a:noFill/>
              <a:prstDash val="solid"/>
              <a:round/>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25" name="组合 24"/>
          <p:cNvGrpSpPr/>
          <p:nvPr/>
        </p:nvGrpSpPr>
        <p:grpSpPr>
          <a:xfrm>
            <a:off x="929640" y="1915795"/>
            <a:ext cx="9935845" cy="3898900"/>
            <a:chOff x="1464" y="3017"/>
            <a:chExt cx="15647" cy="6140"/>
          </a:xfrm>
        </p:grpSpPr>
        <p:grpSp>
          <p:nvGrpSpPr>
            <p:cNvPr id="33" name="组合 32"/>
            <p:cNvGrpSpPr/>
            <p:nvPr/>
          </p:nvGrpSpPr>
          <p:grpSpPr>
            <a:xfrm>
              <a:off x="1464" y="4610"/>
              <a:ext cx="5466" cy="1420"/>
              <a:chOff x="929622" y="2927145"/>
              <a:chExt cx="3470644" cy="901875"/>
            </a:xfrm>
          </p:grpSpPr>
          <p:sp>
            <p:nvSpPr>
              <p:cNvPr id="34" name="任意多边形 3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929622" y="2927145"/>
                <a:ext cx="3470644" cy="90187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noFill/>
              <a:ln w="19050">
                <a:solidFill>
                  <a:srgbClr val="4C4B50"/>
                </a:solidFill>
              </a:ln>
              <a:effectLst/>
            </p:spPr>
            <p:txBody>
              <a:bodyPr vert="horz" wrap="square" lIns="68580" tIns="34290" rIns="68580" bIns="34290" numCol="1" anchor="t" anchorCtr="0" compatLnSpc="1">
                <a:noAutofit/>
              </a:bodyPr>
              <a:lstStyle/>
              <a:p>
                <a:endParaRPr lang="zh-CN" altLang="en-US">
                  <a:solidFill>
                    <a:prstClr val="black"/>
                  </a:solidFill>
                  <a:ea typeface="华文新魏" panose="02010800040101010101" pitchFamily="2" charset="-122"/>
                  <a:cs typeface="+mn-ea"/>
                </a:endParaRPr>
              </a:p>
            </p:txBody>
          </p:sp>
          <p:sp>
            <p:nvSpPr>
              <p:cNvPr id="36" name="Freeform 26"/>
              <p:cNvSpPr>
                <a:spLocks noEditPoints="1"/>
              </p:cNvSpPr>
              <p:nvPr/>
            </p:nvSpPr>
            <p:spPr bwMode="auto">
              <a:xfrm>
                <a:off x="3759709" y="3218025"/>
                <a:ext cx="310925" cy="32666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4C4B50"/>
              </a:solidFill>
              <a:ln>
                <a:noFill/>
              </a:ln>
            </p:spPr>
            <p:txBody>
              <a:bodyPr vert="horz" wrap="square" lIns="91440" tIns="45720" rIns="91440" bIns="45720" numCol="1" anchor="t" anchorCtr="0" compatLnSpc="1"/>
              <a:lstStyle/>
              <a:p>
                <a:endParaRPr lang="zh-CN" altLang="en-US">
                  <a:solidFill>
                    <a:srgbClr val="ED7D31"/>
                  </a:solidFill>
                  <a:ea typeface="华文新魏" panose="02010800040101010101" pitchFamily="2" charset="-122"/>
                  <a:cs typeface="+mn-ea"/>
                </a:endParaRPr>
              </a:p>
            </p:txBody>
          </p:sp>
        </p:grpSp>
        <p:grpSp>
          <p:nvGrpSpPr>
            <p:cNvPr id="37" name="组合 36"/>
            <p:cNvGrpSpPr/>
            <p:nvPr/>
          </p:nvGrpSpPr>
          <p:grpSpPr>
            <a:xfrm>
              <a:off x="11645" y="3017"/>
              <a:ext cx="5466" cy="1420"/>
              <a:chOff x="7394414" y="1915746"/>
              <a:chExt cx="3470644" cy="901875"/>
            </a:xfrm>
          </p:grpSpPr>
          <p:sp>
            <p:nvSpPr>
              <p:cNvPr id="38" name="任意多边形 3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7394414" y="1915746"/>
                <a:ext cx="3470644" cy="90187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noFill/>
              <a:ln w="19050">
                <a:solidFill>
                  <a:srgbClr val="95C0AE"/>
                </a:solidFill>
              </a:ln>
              <a:effectLst/>
            </p:spPr>
            <p:txBody>
              <a:bodyPr vert="horz" wrap="square" lIns="68580" tIns="34290" rIns="68580" bIns="34290" numCol="1" anchor="t" anchorCtr="0" compatLnSpc="1">
                <a:noAutofit/>
              </a:bodyPr>
              <a:lstStyle/>
              <a:p>
                <a:endParaRPr lang="zh-CN" altLang="en-US">
                  <a:solidFill>
                    <a:schemeClr val="bg2">
                      <a:lumMod val="25000"/>
                    </a:schemeClr>
                  </a:solidFill>
                  <a:ea typeface="华文新魏" panose="02010800040101010101" pitchFamily="2" charset="-122"/>
                  <a:cs typeface="+mn-ea"/>
                </a:endParaRPr>
              </a:p>
            </p:txBody>
          </p:sp>
          <p:sp>
            <p:nvSpPr>
              <p:cNvPr id="40" name="Freeform 48"/>
              <p:cNvSpPr>
                <a:spLocks noEditPoints="1"/>
              </p:cNvSpPr>
              <p:nvPr/>
            </p:nvSpPr>
            <p:spPr bwMode="auto">
              <a:xfrm>
                <a:off x="7674718" y="2169179"/>
                <a:ext cx="370789" cy="354919"/>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95C0AE"/>
              </a:solidFill>
              <a:ln>
                <a:noFill/>
              </a:ln>
            </p:spPr>
            <p:txBody>
              <a:bodyPr vert="horz" wrap="square" lIns="91440" tIns="45720" rIns="91440" bIns="45720" numCol="1" anchor="t" anchorCtr="0" compatLnSpc="1"/>
              <a:lstStyle/>
              <a:p>
                <a:endParaRPr lang="zh-CN" altLang="en-US">
                  <a:solidFill>
                    <a:schemeClr val="bg2">
                      <a:lumMod val="25000"/>
                    </a:schemeClr>
                  </a:solidFill>
                  <a:ea typeface="华文新魏" panose="02010800040101010101" pitchFamily="2" charset="-122"/>
                  <a:cs typeface="+mn-ea"/>
                </a:endParaRPr>
              </a:p>
            </p:txBody>
          </p:sp>
        </p:grpSp>
        <p:grpSp>
          <p:nvGrpSpPr>
            <p:cNvPr id="41" name="组合 40"/>
            <p:cNvGrpSpPr/>
            <p:nvPr/>
          </p:nvGrpSpPr>
          <p:grpSpPr>
            <a:xfrm>
              <a:off x="2011" y="3365"/>
              <a:ext cx="15100" cy="5265"/>
              <a:chOff x="1277293" y="2136389"/>
              <a:chExt cx="9587765" cy="3344196"/>
            </a:xfrm>
          </p:grpSpPr>
          <p:sp>
            <p:nvSpPr>
              <p:cNvPr id="42" name="任意多边形 4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7394414" y="3901396"/>
                <a:ext cx="3470644" cy="90187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noFill/>
              <a:ln w="19050">
                <a:solidFill>
                  <a:srgbClr val="95C0AE"/>
                </a:solidFill>
              </a:ln>
              <a:effectLst/>
            </p:spPr>
            <p:txBody>
              <a:bodyPr vert="horz" wrap="square" lIns="68580" tIns="34290" rIns="68580" bIns="34290" numCol="1" anchor="t" anchorCtr="0" compatLnSpc="1">
                <a:noAutofit/>
              </a:bodyPr>
              <a:lstStyle/>
              <a:p>
                <a:endParaRPr lang="zh-CN" altLang="en-US" dirty="0">
                  <a:solidFill>
                    <a:schemeClr val="bg2">
                      <a:lumMod val="25000"/>
                    </a:schemeClr>
                  </a:solidFill>
                  <a:ea typeface="华文新魏" panose="02010800040101010101" pitchFamily="2" charset="-122"/>
                  <a:cs typeface="+mn-ea"/>
                </a:endParaRPr>
              </a:p>
            </p:txBody>
          </p:sp>
          <p:sp>
            <p:nvSpPr>
              <p:cNvPr id="43" name="文本框 4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278266" y="3937598"/>
                <a:ext cx="2483295" cy="830106"/>
              </a:xfrm>
              <a:prstGeom prst="rect">
                <a:avLst/>
              </a:prstGeom>
              <a:noFill/>
              <a:effectLst/>
            </p:spPr>
            <p:txBody>
              <a:bodyPr wrap="square" rtlCol="0">
                <a:spAutoFit/>
              </a:bodyPr>
              <a:lstStyle/>
              <a:p>
                <a:pPr indent="0" algn="l">
                  <a:lnSpc>
                    <a:spcPct val="150000"/>
                  </a:lnSpc>
                  <a:buNone/>
                </a:pPr>
                <a:r>
                  <a:rPr lang="zh-CN" altLang="en-US" sz="16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Agency FB" panose="020B0503020202020204" pitchFamily="34" charset="0"/>
                  </a:rPr>
                  <a:t>向书本学、同伴学、网络学，走出去学等等</a:t>
                </a:r>
                <a:endParaRPr lang="en-US" altLang="zh-CN" sz="16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gency FB" panose="020B0503020202020204" pitchFamily="34" charset="0"/>
                </a:endParaRPr>
              </a:p>
            </p:txBody>
          </p:sp>
          <p:sp>
            <p:nvSpPr>
              <p:cNvPr id="44" name="Freeform 31"/>
              <p:cNvSpPr>
                <a:spLocks noEditPoints="1"/>
              </p:cNvSpPr>
              <p:nvPr/>
            </p:nvSpPr>
            <p:spPr bwMode="auto">
              <a:xfrm>
                <a:off x="7717278" y="4253452"/>
                <a:ext cx="285667" cy="359248"/>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95C0AE"/>
              </a:solidFill>
              <a:ln>
                <a:noFill/>
              </a:ln>
            </p:spPr>
            <p:txBody>
              <a:bodyPr vert="horz" wrap="square" lIns="91440" tIns="45720" rIns="91440" bIns="45720" numCol="1" anchor="t" anchorCtr="0" compatLnSpc="1"/>
              <a:lstStyle/>
              <a:p>
                <a:endParaRPr lang="zh-CN" altLang="en-US">
                  <a:solidFill>
                    <a:schemeClr val="bg2">
                      <a:lumMod val="25000"/>
                    </a:schemeClr>
                  </a:solidFill>
                  <a:ea typeface="华文新魏" panose="02010800040101010101" pitchFamily="2" charset="-122"/>
                  <a:cs typeface="+mn-ea"/>
                </a:endParaRPr>
              </a:p>
            </p:txBody>
          </p:sp>
          <p:sp>
            <p:nvSpPr>
              <p:cNvPr id="26" name="文本框 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045239" y="2136389"/>
                <a:ext cx="2714417" cy="460464"/>
              </a:xfrm>
              <a:prstGeom prst="rect">
                <a:avLst/>
              </a:prstGeom>
              <a:noFill/>
              <a:effectLst/>
            </p:spPr>
            <p:txBody>
              <a:bodyPr wrap="square" rtlCol="0">
                <a:spAutoFit/>
              </a:bodyPr>
              <a:p>
                <a:pPr indent="0" algn="l">
                  <a:lnSpc>
                    <a:spcPct val="150000"/>
                  </a:lnSpc>
                  <a:buNone/>
                </a:pPr>
                <a:r>
                  <a:rPr lang="zh-CN" altLang="en-US" sz="16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latin typeface="Agency FB" panose="020B0503020202020204" pitchFamily="34" charset="0"/>
                    <a:ea typeface="微软雅黑" panose="020B0503020204020204" pitchFamily="34" charset="-122"/>
                    <a:sym typeface="Agency FB" panose="020B0503020202020204" pitchFamily="34" charset="0"/>
                  </a:rPr>
                  <a:t>鼓励教师进行多元化的学习</a:t>
                </a:r>
                <a:endParaRPr lang="en-US" altLang="zh-CN" sz="16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gency FB" panose="020B0503020202020204" pitchFamily="34" charset="0"/>
                </a:endParaRPr>
              </a:p>
            </p:txBody>
          </p:sp>
          <p:sp>
            <p:nvSpPr>
              <p:cNvPr id="27" name="文本框 2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277293" y="2963319"/>
                <a:ext cx="2483295" cy="830106"/>
              </a:xfrm>
              <a:prstGeom prst="rect">
                <a:avLst/>
              </a:prstGeom>
              <a:noFill/>
              <a:effectLst/>
            </p:spPr>
            <p:txBody>
              <a:bodyPr wrap="square" rtlCol="0">
                <a:spAutoFit/>
              </a:bodyPr>
              <a:p>
                <a:pPr indent="0" algn="l">
                  <a:lnSpc>
                    <a:spcPct val="150000"/>
                  </a:lnSpc>
                  <a:buNone/>
                </a:pPr>
                <a:r>
                  <a:rPr lang="zh-CN" altLang="en-US" sz="16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latin typeface="Agency FB" panose="020B0503020202020204" pitchFamily="34" charset="0"/>
                    <a:ea typeface="微软雅黑" panose="020B0503020204020204" pitchFamily="34" charset="-122"/>
                    <a:sym typeface="Agency FB" panose="020B0503020202020204" pitchFamily="34" charset="0"/>
                  </a:rPr>
                  <a:t>我们在教师群体中大力宣传终身学习的意义</a:t>
                </a:r>
                <a:endParaRPr lang="en-US" altLang="zh-CN" sz="16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gency FB" panose="020B0503020202020204" pitchFamily="34" charset="0"/>
                </a:endParaRPr>
              </a:p>
            </p:txBody>
          </p:sp>
          <p:sp>
            <p:nvSpPr>
              <p:cNvPr id="28" name="文本框 2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307136" y="5072564"/>
                <a:ext cx="2483295" cy="408021"/>
              </a:xfrm>
              <a:prstGeom prst="rect">
                <a:avLst/>
              </a:prstGeom>
              <a:noFill/>
              <a:effectLst/>
            </p:spPr>
            <p:txBody>
              <a:bodyPr wrap="square" rtlCol="0">
                <a:spAutoFit/>
              </a:bodyPr>
              <a:p>
                <a:pPr indent="0" algn="l">
                  <a:lnSpc>
                    <a:spcPct val="150000"/>
                  </a:lnSpc>
                  <a:buNone/>
                </a:pPr>
                <a:r>
                  <a:rPr lang="zh-CN" altLang="en-US" sz="16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latin typeface="Agency FB" panose="020B0503020202020204" pitchFamily="34" charset="0"/>
                    <a:ea typeface="微软雅黑" panose="020B0503020204020204" pitchFamily="34" charset="-122"/>
                    <a:sym typeface="Agency FB" panose="020B0503020202020204" pitchFamily="34" charset="0"/>
                  </a:rPr>
                  <a:t>树立终身学习的理念</a:t>
                </a:r>
                <a:endParaRPr lang="en-US" altLang="zh-CN" sz="16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gency FB" panose="020B0503020202020204" pitchFamily="34" charset="0"/>
                </a:endParaRPr>
              </a:p>
            </p:txBody>
          </p:sp>
        </p:grpSp>
        <p:grpSp>
          <p:nvGrpSpPr>
            <p:cNvPr id="45" name="组合 44"/>
            <p:cNvGrpSpPr/>
            <p:nvPr/>
          </p:nvGrpSpPr>
          <p:grpSpPr>
            <a:xfrm>
              <a:off x="1464" y="7737"/>
              <a:ext cx="5466" cy="1420"/>
              <a:chOff x="929622" y="4912796"/>
              <a:chExt cx="3470644" cy="901875"/>
            </a:xfrm>
          </p:grpSpPr>
          <p:sp>
            <p:nvSpPr>
              <p:cNvPr id="46" name="任意多边形 4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929622" y="4912796"/>
                <a:ext cx="3470644" cy="90187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noFill/>
              <a:ln w="19050">
                <a:solidFill>
                  <a:srgbClr val="4C4B50"/>
                </a:solidFill>
              </a:ln>
              <a:effectLst/>
            </p:spPr>
            <p:txBody>
              <a:bodyPr vert="horz" wrap="square" lIns="68580" tIns="34290" rIns="68580" bIns="34290" numCol="1" anchor="t" anchorCtr="0" compatLnSpc="1">
                <a:noAutofit/>
              </a:bodyPr>
              <a:lstStyle/>
              <a:p>
                <a:endParaRPr lang="zh-CN" altLang="en-US">
                  <a:solidFill>
                    <a:prstClr val="black"/>
                  </a:solidFill>
                  <a:ea typeface="华文新魏" panose="02010800040101010101" pitchFamily="2" charset="-122"/>
                  <a:cs typeface="+mn-ea"/>
                </a:endParaRPr>
              </a:p>
            </p:txBody>
          </p:sp>
          <p:sp>
            <p:nvSpPr>
              <p:cNvPr id="48" name="Freeform 16"/>
              <p:cNvSpPr>
                <a:spLocks noEditPoints="1"/>
              </p:cNvSpPr>
              <p:nvPr/>
            </p:nvSpPr>
            <p:spPr bwMode="auto">
              <a:xfrm>
                <a:off x="3724572" y="5208369"/>
                <a:ext cx="420284" cy="335163"/>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4C4B50"/>
              </a:solidFill>
              <a:ln>
                <a:noFill/>
              </a:ln>
            </p:spPr>
            <p:txBody>
              <a:bodyPr vert="horz" wrap="square" lIns="91440" tIns="45720" rIns="91440" bIns="45720" numCol="1" anchor="t" anchorCtr="0" compatLnSpc="1"/>
              <a:lstStyle/>
              <a:p>
                <a:endParaRPr lang="zh-CN" altLang="en-US">
                  <a:solidFill>
                    <a:srgbClr val="ED7D31"/>
                  </a:solidFill>
                  <a:ea typeface="华文新魏" panose="02010800040101010101" pitchFamily="2" charset="-122"/>
                  <a:cs typeface="+mn-ea"/>
                </a:endParaRPr>
              </a:p>
            </p:txBody>
          </p:sp>
        </p:grpSp>
      </p:grpSp>
      <p:sp>
        <p:nvSpPr>
          <p:cNvPr id="100" name="文本框 99"/>
          <p:cNvSpPr txBox="1"/>
          <p:nvPr/>
        </p:nvSpPr>
        <p:spPr>
          <a:xfrm>
            <a:off x="991870" y="1140460"/>
            <a:ext cx="9195435" cy="414020"/>
          </a:xfrm>
          <a:prstGeom prst="rect">
            <a:avLst/>
          </a:prstGeom>
          <a:noFill/>
          <a:ln w="9525">
            <a:noFill/>
          </a:ln>
        </p:spPr>
        <p:txBody>
          <a:bodyPr wrap="square">
            <a:spAutoFit/>
          </a:bodyPr>
          <a:p>
            <a:pPr marL="285750" indent="-285750">
              <a:lnSpc>
                <a:spcPct val="150000"/>
              </a:lnSpc>
              <a:buFont typeface="Wingdings" panose="05000000000000000000" charset="0"/>
              <a:buChar char="p"/>
            </a:pPr>
            <a:r>
              <a:rPr lang="zh-CN" sz="1400" b="1">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教师专业成长与发展首先是教师自我引领的过程,他们有能力对自己的教育教学行为进行思考、研究、改进。</a:t>
            </a:r>
            <a:endParaRPr lang="zh-CN" altLang="en-US" sz="1400" b="1">
              <a:solidFill>
                <a:srgbClr val="00B05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9" name="图片 28" descr="0102"/>
          <p:cNvPicPr>
            <a:picLocks noChangeAspect="1"/>
          </p:cNvPicPr>
          <p:nvPr/>
        </p:nvPicPr>
        <p:blipFill>
          <a:blip r:embed="rId1"/>
          <a:stretch>
            <a:fillRect/>
          </a:stretch>
        </p:blipFill>
        <p:spPr>
          <a:xfrm>
            <a:off x="634365" y="306705"/>
            <a:ext cx="758825" cy="9671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4150" y="1953895"/>
            <a:ext cx="11356340" cy="3926205"/>
            <a:chOff x="196" y="3429"/>
            <a:chExt cx="17884" cy="6183"/>
          </a:xfrm>
        </p:grpSpPr>
        <p:grpSp>
          <p:nvGrpSpPr>
            <p:cNvPr id="9" name="组合 8"/>
            <p:cNvGrpSpPr/>
            <p:nvPr/>
          </p:nvGrpSpPr>
          <p:grpSpPr>
            <a:xfrm>
              <a:off x="196" y="3696"/>
              <a:ext cx="1745" cy="3338"/>
              <a:chOff x="124694" y="2347215"/>
              <a:chExt cx="1107996" cy="2119865"/>
            </a:xfrm>
          </p:grpSpPr>
          <p:grpSp>
            <p:nvGrpSpPr>
              <p:cNvPr id="10" name="组合 9"/>
              <p:cNvGrpSpPr/>
              <p:nvPr/>
            </p:nvGrpSpPr>
            <p:grpSpPr>
              <a:xfrm>
                <a:off x="770183" y="2347215"/>
                <a:ext cx="179916" cy="1100108"/>
                <a:chOff x="4524245" y="3111810"/>
                <a:chExt cx="134937" cy="825081"/>
              </a:xfrm>
            </p:grpSpPr>
            <p:cxnSp>
              <p:nvCxnSpPr>
                <p:cNvPr id="4" name="直接连接符 3"/>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矩形 15"/>
              <p:cNvSpPr/>
              <p:nvPr/>
            </p:nvSpPr>
            <p:spPr>
              <a:xfrm>
                <a:off x="124694" y="3266751"/>
                <a:ext cx="1107996" cy="1200329"/>
              </a:xfrm>
              <a:prstGeom prst="rect">
                <a:avLst/>
              </a:prstGeom>
            </p:spPr>
            <p:txBody>
              <a:bodyPr wrap="none">
                <a:spAutoFit/>
              </a:bodyPr>
              <a:lstStyle/>
              <a:p>
                <a:r>
                  <a:rPr lang="zh-CN" altLang="en-US" sz="7200" dirty="0">
                    <a:solidFill>
                      <a:srgbClr val="95C0AE"/>
                    </a:solidFill>
                    <a:ea typeface="华文新魏" panose="02010800040101010101" pitchFamily="2" charset="-122"/>
                    <a:cs typeface="+mn-ea"/>
                  </a:rPr>
                  <a:t>“</a:t>
                </a:r>
                <a:endParaRPr lang="en-US" altLang="zh-CN" sz="7200" dirty="0">
                  <a:solidFill>
                    <a:srgbClr val="95C0AE"/>
                  </a:solidFill>
                  <a:ea typeface="华文新魏" panose="02010800040101010101" pitchFamily="2" charset="-122"/>
                  <a:cs typeface="+mn-ea"/>
                </a:endParaRPr>
              </a:p>
            </p:txBody>
          </p:sp>
        </p:grpSp>
        <p:grpSp>
          <p:nvGrpSpPr>
            <p:cNvPr id="17" name="组合 16"/>
            <p:cNvGrpSpPr/>
            <p:nvPr/>
          </p:nvGrpSpPr>
          <p:grpSpPr>
            <a:xfrm>
              <a:off x="6094" y="3696"/>
              <a:ext cx="1745" cy="3338"/>
              <a:chOff x="3869778" y="2347215"/>
              <a:chExt cx="1107996" cy="2119865"/>
            </a:xfrm>
          </p:grpSpPr>
          <p:grpSp>
            <p:nvGrpSpPr>
              <p:cNvPr id="18" name="组合 17"/>
              <p:cNvGrpSpPr/>
              <p:nvPr/>
            </p:nvGrpSpPr>
            <p:grpSpPr>
              <a:xfrm>
                <a:off x="4515267" y="2347215"/>
                <a:ext cx="179916" cy="1100108"/>
                <a:chOff x="4524245" y="3111810"/>
                <a:chExt cx="134937" cy="825081"/>
              </a:xfrm>
            </p:grpSpPr>
            <p:cxnSp>
              <p:nvCxnSpPr>
                <p:cNvPr id="19" name="直接连接符 18"/>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矩形 21"/>
              <p:cNvSpPr/>
              <p:nvPr/>
            </p:nvSpPr>
            <p:spPr>
              <a:xfrm>
                <a:off x="3869778" y="3266751"/>
                <a:ext cx="1107996" cy="1200329"/>
              </a:xfrm>
              <a:prstGeom prst="rect">
                <a:avLst/>
              </a:prstGeom>
            </p:spPr>
            <p:txBody>
              <a:bodyPr wrap="none">
                <a:spAutoFit/>
              </a:bodyPr>
              <a:lstStyle/>
              <a:p>
                <a:r>
                  <a:rPr lang="zh-CN" altLang="en-US" sz="7200" dirty="0">
                    <a:solidFill>
                      <a:schemeClr val="accent6">
                        <a:lumMod val="40000"/>
                        <a:lumOff val="60000"/>
                      </a:schemeClr>
                    </a:solidFill>
                    <a:ea typeface="华文新魏" panose="02010800040101010101" pitchFamily="2" charset="-122"/>
                    <a:cs typeface="+mn-ea"/>
                  </a:rPr>
                  <a:t>“</a:t>
                </a:r>
                <a:endParaRPr lang="en-US" altLang="zh-CN" sz="7200" dirty="0">
                  <a:solidFill>
                    <a:schemeClr val="accent6">
                      <a:lumMod val="40000"/>
                      <a:lumOff val="60000"/>
                    </a:schemeClr>
                  </a:solidFill>
                  <a:ea typeface="华文新魏" panose="02010800040101010101" pitchFamily="2" charset="-122"/>
                  <a:cs typeface="+mn-ea"/>
                </a:endParaRPr>
              </a:p>
            </p:txBody>
          </p:sp>
        </p:grpSp>
        <p:grpSp>
          <p:nvGrpSpPr>
            <p:cNvPr id="23" name="组合 22"/>
            <p:cNvGrpSpPr/>
            <p:nvPr/>
          </p:nvGrpSpPr>
          <p:grpSpPr>
            <a:xfrm>
              <a:off x="11992" y="3696"/>
              <a:ext cx="1745" cy="3338"/>
              <a:chOff x="7614862" y="2347215"/>
              <a:chExt cx="1107996" cy="2119865"/>
            </a:xfrm>
          </p:grpSpPr>
          <p:grpSp>
            <p:nvGrpSpPr>
              <p:cNvPr id="24" name="组合 23"/>
              <p:cNvGrpSpPr/>
              <p:nvPr/>
            </p:nvGrpSpPr>
            <p:grpSpPr>
              <a:xfrm>
                <a:off x="8260351" y="2347215"/>
                <a:ext cx="179916" cy="1100108"/>
                <a:chOff x="4524245" y="3111810"/>
                <a:chExt cx="134937" cy="825081"/>
              </a:xfrm>
            </p:grpSpPr>
            <p:cxnSp>
              <p:nvCxnSpPr>
                <p:cNvPr id="25" name="直接连接符 24"/>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矩形 27"/>
              <p:cNvSpPr/>
              <p:nvPr/>
            </p:nvSpPr>
            <p:spPr>
              <a:xfrm>
                <a:off x="7614862" y="3266751"/>
                <a:ext cx="1107996" cy="1200329"/>
              </a:xfrm>
              <a:prstGeom prst="rect">
                <a:avLst/>
              </a:prstGeom>
            </p:spPr>
            <p:txBody>
              <a:bodyPr wrap="none">
                <a:spAutoFit/>
              </a:bodyPr>
              <a:lstStyle/>
              <a:p>
                <a:r>
                  <a:rPr lang="zh-CN" altLang="en-US" sz="7200" dirty="0">
                    <a:solidFill>
                      <a:srgbClr val="95C0AE"/>
                    </a:solidFill>
                    <a:ea typeface="华文新魏" panose="02010800040101010101" pitchFamily="2" charset="-122"/>
                    <a:cs typeface="+mn-ea"/>
                  </a:rPr>
                  <a:t>“</a:t>
                </a:r>
                <a:endParaRPr lang="en-US" altLang="zh-CN" sz="7200" dirty="0">
                  <a:solidFill>
                    <a:srgbClr val="95C0AE"/>
                  </a:solidFill>
                  <a:ea typeface="华文新魏" panose="02010800040101010101" pitchFamily="2" charset="-122"/>
                  <a:cs typeface="+mn-ea"/>
                </a:endParaRPr>
              </a:p>
            </p:txBody>
          </p:sp>
        </p:grpSp>
        <p:grpSp>
          <p:nvGrpSpPr>
            <p:cNvPr id="29" name="组合 28"/>
            <p:cNvGrpSpPr/>
            <p:nvPr/>
          </p:nvGrpSpPr>
          <p:grpSpPr>
            <a:xfrm>
              <a:off x="1753" y="5435"/>
              <a:ext cx="1584" cy="1615"/>
              <a:chOff x="1113255" y="3451514"/>
              <a:chExt cx="1006013" cy="1025234"/>
            </a:xfrm>
          </p:grpSpPr>
          <p:sp>
            <p:nvSpPr>
              <p:cNvPr id="30" name="Freeform 5"/>
              <p:cNvSpPr>
                <a:spLocks noEditPoints="1"/>
              </p:cNvSpPr>
              <p:nvPr/>
            </p:nvSpPr>
            <p:spPr bwMode="auto">
              <a:xfrm>
                <a:off x="1113255" y="3451514"/>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95C0AE"/>
              </a:solidFill>
              <a:ln>
                <a:noFill/>
              </a:ln>
            </p:spPr>
            <p:txBody>
              <a:bodyPr/>
              <a:lstStyle/>
              <a:p>
                <a:endParaRPr lang="zh-CN" altLang="en-US" sz="1800">
                  <a:ea typeface="华文新魏" panose="02010800040101010101" pitchFamily="2" charset="-122"/>
                  <a:cs typeface="+mn-ea"/>
                </a:endParaRPr>
              </a:p>
            </p:txBody>
          </p:sp>
          <p:sp>
            <p:nvSpPr>
              <p:cNvPr id="31" name="文本框 30"/>
              <p:cNvSpPr txBox="1"/>
              <p:nvPr/>
            </p:nvSpPr>
            <p:spPr>
              <a:xfrm>
                <a:off x="1291492" y="3617442"/>
                <a:ext cx="697627" cy="646331"/>
              </a:xfrm>
              <a:prstGeom prst="rect">
                <a:avLst/>
              </a:prstGeom>
              <a:noFill/>
              <a:effectLst/>
            </p:spPr>
            <p:txBody>
              <a:bodyPr wrap="none" rtlCol="0">
                <a:spAutoFit/>
              </a:bodyPr>
              <a:lstStyle/>
              <a:p>
                <a:r>
                  <a:rPr lang="en-US" altLang="zh-CN" sz="3600" b="1" dirty="0">
                    <a:solidFill>
                      <a:schemeClr val="bg1"/>
                    </a:solidFill>
                    <a:ea typeface="华文新魏" panose="02010800040101010101" pitchFamily="2" charset="-122"/>
                    <a:cs typeface="+mn-ea"/>
                  </a:rPr>
                  <a:t>01</a:t>
                </a:r>
                <a:endParaRPr lang="en-US" altLang="zh-CN" sz="2800" b="1" dirty="0">
                  <a:solidFill>
                    <a:schemeClr val="bg1"/>
                  </a:solidFill>
                  <a:ea typeface="华文新魏" panose="02010800040101010101" pitchFamily="2" charset="-122"/>
                  <a:cs typeface="+mn-ea"/>
                </a:endParaRPr>
              </a:p>
            </p:txBody>
          </p:sp>
        </p:grpSp>
        <p:grpSp>
          <p:nvGrpSpPr>
            <p:cNvPr id="32" name="组合 31"/>
            <p:cNvGrpSpPr/>
            <p:nvPr/>
          </p:nvGrpSpPr>
          <p:grpSpPr>
            <a:xfrm>
              <a:off x="7651" y="5420"/>
              <a:ext cx="1584" cy="1615"/>
              <a:chOff x="4858339" y="3441846"/>
              <a:chExt cx="1006013" cy="1025234"/>
            </a:xfrm>
          </p:grpSpPr>
          <p:sp>
            <p:nvSpPr>
              <p:cNvPr id="33" name="Freeform 5"/>
              <p:cNvSpPr>
                <a:spLocks noEditPoints="1"/>
              </p:cNvSpPr>
              <p:nvPr/>
            </p:nvSpPr>
            <p:spPr bwMode="auto">
              <a:xfrm>
                <a:off x="4858339"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chemeClr val="accent6">
                  <a:lumMod val="40000"/>
                  <a:lumOff val="60000"/>
                </a:schemeClr>
              </a:solidFill>
              <a:ln>
                <a:noFill/>
              </a:ln>
            </p:spPr>
            <p:txBody>
              <a:bodyPr/>
              <a:lstStyle/>
              <a:p>
                <a:endParaRPr lang="zh-CN" altLang="en-US" sz="1800">
                  <a:ea typeface="华文新魏" panose="02010800040101010101" pitchFamily="2" charset="-122"/>
                  <a:cs typeface="+mn-ea"/>
                </a:endParaRPr>
              </a:p>
            </p:txBody>
          </p:sp>
          <p:sp>
            <p:nvSpPr>
              <p:cNvPr id="34" name="文本框 33"/>
              <p:cNvSpPr txBox="1"/>
              <p:nvPr/>
            </p:nvSpPr>
            <p:spPr>
              <a:xfrm>
                <a:off x="5036577" y="3617441"/>
                <a:ext cx="697627" cy="646331"/>
              </a:xfrm>
              <a:prstGeom prst="rect">
                <a:avLst/>
              </a:prstGeom>
              <a:noFill/>
              <a:effectLst/>
            </p:spPr>
            <p:txBody>
              <a:bodyPr wrap="none" rtlCol="0">
                <a:spAutoFit/>
              </a:bodyPr>
              <a:lstStyle/>
              <a:p>
                <a:r>
                  <a:rPr lang="en-US" altLang="zh-CN" sz="3600" b="1" dirty="0">
                    <a:solidFill>
                      <a:schemeClr val="bg1"/>
                    </a:solidFill>
                    <a:ea typeface="华文新魏" panose="02010800040101010101" pitchFamily="2" charset="-122"/>
                    <a:cs typeface="+mn-ea"/>
                  </a:rPr>
                  <a:t>02</a:t>
                </a:r>
                <a:endParaRPr lang="en-US" altLang="zh-CN" sz="2800" b="1" dirty="0">
                  <a:solidFill>
                    <a:schemeClr val="bg1"/>
                  </a:solidFill>
                  <a:ea typeface="华文新魏" panose="02010800040101010101" pitchFamily="2" charset="-122"/>
                  <a:cs typeface="+mn-ea"/>
                </a:endParaRPr>
              </a:p>
            </p:txBody>
          </p:sp>
        </p:grpSp>
        <p:grpSp>
          <p:nvGrpSpPr>
            <p:cNvPr id="35" name="组合 34"/>
            <p:cNvGrpSpPr/>
            <p:nvPr/>
          </p:nvGrpSpPr>
          <p:grpSpPr>
            <a:xfrm>
              <a:off x="13549" y="5420"/>
              <a:ext cx="1584" cy="1615"/>
              <a:chOff x="8603423" y="3441846"/>
              <a:chExt cx="1006013" cy="1025234"/>
            </a:xfrm>
          </p:grpSpPr>
          <p:sp>
            <p:nvSpPr>
              <p:cNvPr id="36" name="Freeform 5"/>
              <p:cNvSpPr>
                <a:spLocks noEditPoints="1"/>
              </p:cNvSpPr>
              <p:nvPr/>
            </p:nvSpPr>
            <p:spPr bwMode="auto">
              <a:xfrm>
                <a:off x="8603423"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95C0AE"/>
              </a:solidFill>
              <a:ln>
                <a:noFill/>
              </a:ln>
            </p:spPr>
            <p:txBody>
              <a:bodyPr/>
              <a:lstStyle/>
              <a:p>
                <a:endParaRPr lang="zh-CN" altLang="en-US" sz="1800">
                  <a:ea typeface="华文新魏" panose="02010800040101010101" pitchFamily="2" charset="-122"/>
                  <a:cs typeface="+mn-ea"/>
                </a:endParaRPr>
              </a:p>
            </p:txBody>
          </p:sp>
          <p:sp>
            <p:nvSpPr>
              <p:cNvPr id="37" name="文本框 36"/>
              <p:cNvSpPr txBox="1"/>
              <p:nvPr/>
            </p:nvSpPr>
            <p:spPr>
              <a:xfrm>
                <a:off x="8781660" y="3617440"/>
                <a:ext cx="697627" cy="646331"/>
              </a:xfrm>
              <a:prstGeom prst="rect">
                <a:avLst/>
              </a:prstGeom>
              <a:noFill/>
              <a:effectLst/>
            </p:spPr>
            <p:txBody>
              <a:bodyPr wrap="none" rtlCol="0">
                <a:spAutoFit/>
              </a:bodyPr>
              <a:lstStyle/>
              <a:p>
                <a:r>
                  <a:rPr lang="en-US" altLang="zh-CN" sz="3600" b="1" dirty="0">
                    <a:solidFill>
                      <a:schemeClr val="bg1"/>
                    </a:solidFill>
                    <a:ea typeface="华文新魏" panose="02010800040101010101" pitchFamily="2" charset="-122"/>
                    <a:cs typeface="+mn-ea"/>
                  </a:rPr>
                  <a:t>03</a:t>
                </a:r>
                <a:endParaRPr lang="en-US" altLang="zh-CN" sz="2800" b="1" dirty="0">
                  <a:solidFill>
                    <a:schemeClr val="bg1"/>
                  </a:solidFill>
                  <a:ea typeface="华文新魏" panose="02010800040101010101" pitchFamily="2" charset="-122"/>
                  <a:cs typeface="+mn-ea"/>
                </a:endParaRPr>
              </a:p>
            </p:txBody>
          </p:sp>
        </p:grpSp>
        <p:grpSp>
          <p:nvGrpSpPr>
            <p:cNvPr id="38" name="组合 37"/>
            <p:cNvGrpSpPr/>
            <p:nvPr/>
          </p:nvGrpSpPr>
          <p:grpSpPr>
            <a:xfrm>
              <a:off x="1753" y="3429"/>
              <a:ext cx="4531" cy="1562"/>
              <a:chOff x="1113255" y="2177622"/>
              <a:chExt cx="2877378" cy="992045"/>
            </a:xfrm>
            <a:solidFill>
              <a:srgbClr val="95C0AE"/>
            </a:solidFill>
          </p:grpSpPr>
          <p:sp>
            <p:nvSpPr>
              <p:cNvPr id="39" name="矩形 38"/>
              <p:cNvSpPr/>
              <p:nvPr/>
            </p:nvSpPr>
            <p:spPr>
              <a:xfrm>
                <a:off x="1113255" y="2177622"/>
                <a:ext cx="2877378" cy="992045"/>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华文新魏" panose="02010800040101010101" pitchFamily="2" charset="-122"/>
                  <a:cs typeface="+mn-ea"/>
                </a:endParaRPr>
              </a:p>
            </p:txBody>
          </p:sp>
          <p:sp>
            <p:nvSpPr>
              <p:cNvPr id="40" name="文本框 39"/>
              <p:cNvSpPr txBox="1"/>
              <p:nvPr/>
            </p:nvSpPr>
            <p:spPr>
              <a:xfrm>
                <a:off x="1516913" y="2306658"/>
                <a:ext cx="1098624" cy="645274"/>
              </a:xfrm>
              <a:prstGeom prst="rect">
                <a:avLst/>
              </a:prstGeom>
              <a:grpFill/>
            </p:spPr>
            <p:txBody>
              <a:bodyPr wrap="none" rtlCol="0">
                <a:spAutoFit/>
              </a:bodyPr>
              <a:lstStyle/>
              <a:p>
                <a:r>
                  <a:rPr lang="zh-CN" altLang="en-US" sz="3600" b="1" dirty="0">
                    <a:solidFill>
                      <a:srgbClr val="FFFFFF"/>
                    </a:solidFill>
                    <a:ea typeface="华文新魏" panose="02010800040101010101" pitchFamily="2" charset="-122"/>
                    <a:cs typeface="+mn-ea"/>
                  </a:rPr>
                  <a:t>建立</a:t>
                </a:r>
                <a:endParaRPr lang="zh-CN" altLang="en-US" sz="3600" b="1" dirty="0">
                  <a:solidFill>
                    <a:srgbClr val="FFFFFF"/>
                  </a:solidFill>
                  <a:ea typeface="华文新魏" panose="02010800040101010101" pitchFamily="2" charset="-122"/>
                  <a:cs typeface="+mn-ea"/>
                </a:endParaRPr>
              </a:p>
            </p:txBody>
          </p:sp>
        </p:grpSp>
        <p:grpSp>
          <p:nvGrpSpPr>
            <p:cNvPr id="41" name="组合 40"/>
            <p:cNvGrpSpPr/>
            <p:nvPr/>
          </p:nvGrpSpPr>
          <p:grpSpPr>
            <a:xfrm>
              <a:off x="7651" y="3429"/>
              <a:ext cx="4531" cy="1562"/>
              <a:chOff x="4858339" y="2177622"/>
              <a:chExt cx="2877378" cy="992045"/>
            </a:xfrm>
          </p:grpSpPr>
          <p:sp>
            <p:nvSpPr>
              <p:cNvPr id="42" name="矩形 41"/>
              <p:cNvSpPr/>
              <p:nvPr/>
            </p:nvSpPr>
            <p:spPr>
              <a:xfrm>
                <a:off x="4858339" y="2177622"/>
                <a:ext cx="2877378" cy="992045"/>
              </a:xfrm>
              <a:prstGeom prst="rect">
                <a:avLst/>
              </a:pr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华文新魏" panose="02010800040101010101" pitchFamily="2" charset="-122"/>
                  <a:cs typeface="+mn-ea"/>
                </a:endParaRPr>
              </a:p>
            </p:txBody>
          </p:sp>
          <p:sp>
            <p:nvSpPr>
              <p:cNvPr id="43" name="文本框 42"/>
              <p:cNvSpPr txBox="1"/>
              <p:nvPr/>
            </p:nvSpPr>
            <p:spPr>
              <a:xfrm>
                <a:off x="5346660" y="2306658"/>
                <a:ext cx="1098624" cy="645274"/>
              </a:xfrm>
              <a:prstGeom prst="rect">
                <a:avLst/>
              </a:prstGeom>
              <a:noFill/>
            </p:spPr>
            <p:txBody>
              <a:bodyPr wrap="none" rtlCol="0">
                <a:spAutoFit/>
              </a:bodyPr>
              <a:lstStyle/>
              <a:p>
                <a:r>
                  <a:rPr lang="zh-CN" altLang="en-US" sz="3600" b="1" dirty="0">
                    <a:solidFill>
                      <a:srgbClr val="FFFFFF"/>
                    </a:solidFill>
                    <a:ea typeface="华文新魏" panose="02010800040101010101" pitchFamily="2" charset="-122"/>
                    <a:cs typeface="+mn-ea"/>
                  </a:rPr>
                  <a:t>演变</a:t>
                </a:r>
                <a:endParaRPr lang="zh-CN" altLang="en-US" sz="3600" b="1" dirty="0">
                  <a:solidFill>
                    <a:srgbClr val="FFFFFF"/>
                  </a:solidFill>
                  <a:ea typeface="华文新魏" panose="02010800040101010101" pitchFamily="2" charset="-122"/>
                  <a:cs typeface="+mn-ea"/>
                </a:endParaRPr>
              </a:p>
            </p:txBody>
          </p:sp>
        </p:grpSp>
        <p:grpSp>
          <p:nvGrpSpPr>
            <p:cNvPr id="44" name="组合 43"/>
            <p:cNvGrpSpPr/>
            <p:nvPr/>
          </p:nvGrpSpPr>
          <p:grpSpPr>
            <a:xfrm>
              <a:off x="13549" y="3429"/>
              <a:ext cx="4531" cy="1562"/>
              <a:chOff x="8603423" y="2177622"/>
              <a:chExt cx="2877378" cy="992045"/>
            </a:xfrm>
            <a:solidFill>
              <a:srgbClr val="95C0AE"/>
            </a:solidFill>
          </p:grpSpPr>
          <p:sp>
            <p:nvSpPr>
              <p:cNvPr id="45" name="矩形 44"/>
              <p:cNvSpPr/>
              <p:nvPr/>
            </p:nvSpPr>
            <p:spPr>
              <a:xfrm>
                <a:off x="8603423" y="2177622"/>
                <a:ext cx="2877378" cy="992045"/>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华文新魏" panose="02010800040101010101" pitchFamily="2" charset="-122"/>
                  <a:cs typeface="+mn-ea"/>
                </a:endParaRPr>
              </a:p>
            </p:txBody>
          </p:sp>
          <p:sp>
            <p:nvSpPr>
              <p:cNvPr id="46" name="文本框 45"/>
              <p:cNvSpPr txBox="1"/>
              <p:nvPr/>
            </p:nvSpPr>
            <p:spPr>
              <a:xfrm>
                <a:off x="9023243" y="2301825"/>
                <a:ext cx="1098624" cy="645274"/>
              </a:xfrm>
              <a:prstGeom prst="rect">
                <a:avLst/>
              </a:prstGeom>
              <a:grpFill/>
            </p:spPr>
            <p:txBody>
              <a:bodyPr wrap="none" rtlCol="0">
                <a:spAutoFit/>
              </a:bodyPr>
              <a:lstStyle/>
              <a:p>
                <a:r>
                  <a:rPr lang="zh-CN" altLang="en-US" sz="3600" b="1" dirty="0">
                    <a:solidFill>
                      <a:srgbClr val="FFFFFF"/>
                    </a:solidFill>
                    <a:ea typeface="华文新魏" panose="02010800040101010101" pitchFamily="2" charset="-122"/>
                    <a:cs typeface="+mn-ea"/>
                  </a:rPr>
                  <a:t>做到</a:t>
                </a:r>
                <a:endParaRPr lang="zh-CN" altLang="en-US" sz="3600" b="1" dirty="0">
                  <a:solidFill>
                    <a:srgbClr val="FFFFFF"/>
                  </a:solidFill>
                  <a:ea typeface="华文新魏" panose="02010800040101010101" pitchFamily="2" charset="-122"/>
                  <a:cs typeface="+mn-ea"/>
                </a:endParaRPr>
              </a:p>
            </p:txBody>
          </p:sp>
        </p:grpSp>
        <p:sp>
          <p:nvSpPr>
            <p:cNvPr id="47" name="矩形 46"/>
            <p:cNvSpPr>
              <a:spLocks noChangeArrowheads="1"/>
            </p:cNvSpPr>
            <p:nvPr/>
          </p:nvSpPr>
          <p:spPr bwMode="auto">
            <a:xfrm>
              <a:off x="1069" y="7296"/>
              <a:ext cx="4820" cy="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indent="0">
                <a:lnSpc>
                  <a:spcPct val="150000"/>
                </a:lnSpc>
                <a:buNone/>
              </a:pPr>
              <a:r>
                <a:rPr lang="zh-CN" altLang="en-US" sz="1200" dirty="0">
                  <a:solidFill>
                    <a:schemeClr val="bg2">
                      <a:lumMod val="25000"/>
                    </a:schemeClr>
                  </a:solidFill>
                  <a:cs typeface="+mn-ea"/>
                </a:rPr>
                <a:t>有意识地为教师建立不受时间、空间限制，即时交流、随地研讨的松散型的园本教研机制，</a:t>
              </a:r>
              <a:endParaRPr lang="zh-CN" altLang="en-US" sz="1200" dirty="0">
                <a:solidFill>
                  <a:schemeClr val="bg2">
                    <a:lumMod val="25000"/>
                  </a:schemeClr>
                </a:solidFill>
                <a:cs typeface="+mn-ea"/>
              </a:endParaRPr>
            </a:p>
          </p:txBody>
        </p:sp>
        <p:sp>
          <p:nvSpPr>
            <p:cNvPr id="48" name="矩形 47"/>
            <p:cNvSpPr>
              <a:spLocks noChangeArrowheads="1"/>
            </p:cNvSpPr>
            <p:nvPr/>
          </p:nvSpPr>
          <p:spPr bwMode="auto">
            <a:xfrm>
              <a:off x="6967" y="7289"/>
              <a:ext cx="4820" cy="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indent="0" algn="l">
                <a:lnSpc>
                  <a:spcPct val="150000"/>
                </a:lnSpc>
                <a:buClrTx/>
                <a:buSzTx/>
                <a:buNone/>
              </a:pPr>
              <a:r>
                <a:rPr lang="zh-CN" altLang="en-US" sz="1200" dirty="0">
                  <a:solidFill>
                    <a:schemeClr val="bg2">
                      <a:lumMod val="25000"/>
                    </a:schemeClr>
                  </a:solidFill>
                  <a:cs typeface="+mn-ea"/>
                </a:rPr>
                <a:t>把教室、办公室变成研究室，做到园本教研日常化、平常化、真切化、生活化，</a:t>
              </a:r>
              <a:endParaRPr lang="zh-CN" altLang="en-US" sz="1200" dirty="0">
                <a:solidFill>
                  <a:schemeClr val="bg2">
                    <a:lumMod val="25000"/>
                  </a:schemeClr>
                </a:solidFill>
                <a:cs typeface="+mn-ea"/>
              </a:endParaRPr>
            </a:p>
          </p:txBody>
        </p:sp>
        <p:sp>
          <p:nvSpPr>
            <p:cNvPr id="49" name="矩形 48"/>
            <p:cNvSpPr>
              <a:spLocks noChangeArrowheads="1"/>
            </p:cNvSpPr>
            <p:nvPr/>
          </p:nvSpPr>
          <p:spPr bwMode="auto">
            <a:xfrm>
              <a:off x="13142" y="7289"/>
              <a:ext cx="4820" cy="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indent="0" algn="l">
                <a:lnSpc>
                  <a:spcPct val="150000"/>
                </a:lnSpc>
                <a:buClrTx/>
                <a:buSzTx/>
                <a:buNone/>
              </a:pPr>
              <a:r>
                <a:rPr lang="zh-CN" altLang="en-US" sz="1200" dirty="0">
                  <a:solidFill>
                    <a:schemeClr val="bg2">
                      <a:lumMod val="25000"/>
                    </a:schemeClr>
                  </a:solidFill>
                  <a:cs typeface="+mn-ea"/>
                </a:rPr>
                <a:t>在自由民主的氛围中有话说，说真话，有事做，做真事，各抒己见，各尽其才，在交流中碰撞，在碰撞中擦出智慧的火花，使园本教研成为一个开放、民主、有效的教研机制。</a:t>
              </a:r>
              <a:endParaRPr lang="zh-CN" altLang="en-US" sz="1200" dirty="0">
                <a:solidFill>
                  <a:schemeClr val="bg2">
                    <a:lumMod val="25000"/>
                  </a:schemeClr>
                </a:solidFill>
                <a:cs typeface="+mn-ea"/>
              </a:endParaRPr>
            </a:p>
          </p:txBody>
        </p:sp>
      </p:grpSp>
      <p:sp>
        <p:nvSpPr>
          <p:cNvPr id="100" name="文本框 99"/>
          <p:cNvSpPr txBox="1"/>
          <p:nvPr/>
        </p:nvSpPr>
        <p:spPr>
          <a:xfrm>
            <a:off x="1346200" y="914400"/>
            <a:ext cx="10020935" cy="506730"/>
          </a:xfrm>
          <a:prstGeom prst="rect">
            <a:avLst/>
          </a:prstGeom>
          <a:noFill/>
          <a:ln w="9525">
            <a:noFill/>
          </a:ln>
        </p:spPr>
        <p:txBody>
          <a:bodyPr wrap="square">
            <a:spAutoFit/>
          </a:bodyPr>
          <a:p>
            <a:pPr marL="342900" indent="-342900">
              <a:lnSpc>
                <a:spcPct val="150000"/>
              </a:lnSpc>
              <a:buFont typeface="Wingdings" panose="05000000000000000000" charset="0"/>
              <a:buChar char="p"/>
            </a:pPr>
            <a:r>
              <a:rPr lang="zh-CN" b="1">
                <a:solidFill>
                  <a:srgbClr val="00B050"/>
                </a:solidFill>
                <a:latin typeface="微软雅黑" panose="020B0503020204020204" pitchFamily="34" charset="-122"/>
                <a:ea typeface="微软雅黑" panose="020B0503020204020204" pitchFamily="34" charset="-122"/>
              </a:rPr>
              <a:t>在加强园本教研中共同交流研讨的同时</a:t>
            </a:r>
            <a:endParaRPr lang="zh-CN" b="1">
              <a:solidFill>
                <a:srgbClr val="00B050"/>
              </a:solidFill>
              <a:latin typeface="微软雅黑" panose="020B0503020204020204" pitchFamily="34" charset="-122"/>
              <a:ea typeface="微软雅黑" panose="020B0503020204020204" pitchFamily="34" charset="-122"/>
            </a:endParaRPr>
          </a:p>
        </p:txBody>
      </p:sp>
      <p:pic>
        <p:nvPicPr>
          <p:cNvPr id="50" name="图片 49" descr="0102"/>
          <p:cNvPicPr>
            <a:picLocks noChangeAspect="1"/>
          </p:cNvPicPr>
          <p:nvPr/>
        </p:nvPicPr>
        <p:blipFill>
          <a:blip r:embed="rId1"/>
          <a:stretch>
            <a:fillRect/>
          </a:stretch>
        </p:blipFill>
        <p:spPr>
          <a:xfrm>
            <a:off x="533400" y="254635"/>
            <a:ext cx="758825" cy="9671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1547880" y="1405500"/>
            <a:ext cx="9260543" cy="534035"/>
          </a:xfrm>
          <a:prstGeom prst="rect">
            <a:avLst/>
          </a:prstGeom>
        </p:spPr>
        <p:txBody>
          <a:bodyPr wrap="square">
            <a:spAutoFit/>
          </a:bodyPr>
          <a:lstStyle/>
          <a:p>
            <a:pPr marL="285750" indent="-285750" algn="ctr" defTabSz="685800">
              <a:lnSpc>
                <a:spcPct val="120000"/>
              </a:lnSpc>
              <a:buFont typeface="Wingdings" panose="05000000000000000000" charset="0"/>
              <a:buChar char="ü"/>
            </a:pPr>
            <a:r>
              <a:rPr lang="zh-CN" altLang="en-US" sz="2400" b="1" dirty="0">
                <a:solidFill>
                  <a:srgbClr val="00B050"/>
                </a:solidFill>
                <a:latin typeface="微软雅黑" panose="020B0503020204020204" pitchFamily="34" charset="-122"/>
                <a:ea typeface="微软雅黑" panose="020B0503020204020204" pitchFamily="34" charset="-122"/>
              </a:rPr>
              <a:t>理论与实践关系的重建</a:t>
            </a:r>
            <a:endParaRPr lang="zh-CN" altLang="en-US" sz="2400" b="1" dirty="0">
              <a:solidFill>
                <a:srgbClr val="00B050"/>
              </a:solidFill>
              <a:latin typeface="微软雅黑" panose="020B0503020204020204" pitchFamily="34" charset="-122"/>
              <a:ea typeface="微软雅黑" panose="020B0503020204020204" pitchFamily="34" charset="-122"/>
            </a:endParaRPr>
          </a:p>
        </p:txBody>
      </p:sp>
      <p:sp>
        <p:nvSpPr>
          <p:cNvPr id="6" name="矩形 5"/>
          <p:cNvSpPr/>
          <p:nvPr/>
        </p:nvSpPr>
        <p:spPr>
          <a:xfrm>
            <a:off x="7791450" y="2487930"/>
            <a:ext cx="2423160" cy="3812540"/>
          </a:xfrm>
          <a:prstGeom prst="rect">
            <a:avLst/>
          </a:prstGeom>
          <a:noFill/>
          <a:ln w="28575">
            <a:solidFill>
              <a:srgbClr val="3B605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13715">
              <a:defRPr/>
            </a:pPr>
            <a:endParaRPr lang="zh-CN" altLang="en-US" sz="1000" dirty="0">
              <a:latin typeface="微软雅黑" panose="020B0503020204020204" pitchFamily="34" charset="-122"/>
              <a:ea typeface="微软雅黑" panose="020B0503020204020204" pitchFamily="34" charset="-122"/>
            </a:endParaRPr>
          </a:p>
        </p:txBody>
      </p:sp>
      <p:sp>
        <p:nvSpPr>
          <p:cNvPr id="15" name="矩形 14"/>
          <p:cNvSpPr/>
          <p:nvPr/>
        </p:nvSpPr>
        <p:spPr>
          <a:xfrm>
            <a:off x="4966970" y="2482850"/>
            <a:ext cx="2423160" cy="3812540"/>
          </a:xfrm>
          <a:prstGeom prst="rect">
            <a:avLst/>
          </a:prstGeom>
          <a:noFill/>
          <a:ln w="28575">
            <a:solidFill>
              <a:srgbClr val="3B605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13715">
              <a:defRPr/>
            </a:pPr>
            <a:endParaRPr lang="zh-CN" altLang="en-US" sz="1000" dirty="0">
              <a:latin typeface="微软雅黑" panose="020B0503020204020204" pitchFamily="34" charset="-122"/>
              <a:ea typeface="微软雅黑" panose="020B0503020204020204" pitchFamily="34" charset="-122"/>
            </a:endParaRPr>
          </a:p>
        </p:txBody>
      </p:sp>
      <p:grpSp>
        <p:nvGrpSpPr>
          <p:cNvPr id="21" name="组合 20"/>
          <p:cNvGrpSpPr/>
          <p:nvPr/>
        </p:nvGrpSpPr>
        <p:grpSpPr>
          <a:xfrm rot="0">
            <a:off x="2108200" y="2463165"/>
            <a:ext cx="8140700" cy="3812516"/>
            <a:chOff x="9428951" y="2669890"/>
            <a:chExt cx="8140700" cy="3812516"/>
          </a:xfrm>
        </p:grpSpPr>
        <p:sp>
          <p:nvSpPr>
            <p:cNvPr id="23" name="矩形 22"/>
            <p:cNvSpPr/>
            <p:nvPr/>
          </p:nvSpPr>
          <p:spPr>
            <a:xfrm>
              <a:off x="9434666" y="2669890"/>
              <a:ext cx="2422889" cy="3812516"/>
            </a:xfrm>
            <a:prstGeom prst="rect">
              <a:avLst/>
            </a:prstGeom>
            <a:noFill/>
            <a:ln w="28575">
              <a:solidFill>
                <a:srgbClr val="3B605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13715">
                <a:defRPr/>
              </a:pPr>
              <a:endParaRPr lang="zh-CN" altLang="en-US" sz="1000"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9428951" y="2694655"/>
              <a:ext cx="2417445" cy="26765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为教师购买了多元智能与儿童学习活动多元智能与儿童评价多元智能与多元评价等书籍，并从网上下载了许 多相关的理论提供给教师，让教师通过学习，了 解相关的理论</a:t>
              </a:r>
              <a:endParaRPr lang="zh-CN" altLang="en-US" sz="14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15152206" y="2854040"/>
              <a:ext cx="2417445" cy="10604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按年龄组组织教师多次的研究讨论，确定了半年的教学评价表。</a:t>
              </a:r>
              <a:endParaRPr lang="zh-CN" altLang="en-US" sz="14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2332171" y="2752440"/>
              <a:ext cx="2417445" cy="1383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从网上下载了许 多相关的理论提供给教师，让教师通过学习，了 解相关的理论</a:t>
              </a:r>
              <a:endParaRPr lang="zh-CN" altLang="en-US" sz="1400" dirty="0">
                <a:latin typeface="微软雅黑" panose="020B0503020204020204" pitchFamily="34" charset="-122"/>
                <a:ea typeface="微软雅黑" panose="020B0503020204020204" pitchFamily="34" charset="-122"/>
              </a:endParaRPr>
            </a:p>
          </p:txBody>
        </p:sp>
      </p:grpSp>
      <p:sp>
        <p:nvSpPr>
          <p:cNvPr id="35" name="矩形 34"/>
          <p:cNvSpPr/>
          <p:nvPr/>
        </p:nvSpPr>
        <p:spPr bwMode="auto">
          <a:xfrm>
            <a:off x="7898396" y="5069083"/>
            <a:ext cx="2209235" cy="1206303"/>
          </a:xfrm>
          <a:prstGeom prst="rect">
            <a:avLst/>
          </a:prstGeom>
          <a:blipFill>
            <a:blip r:embed="rId1"/>
            <a:stretch>
              <a:fillRect/>
            </a:stretch>
          </a:blipFill>
          <a:ln w="28575">
            <a:solidFill>
              <a:srgbClr val="3B605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13715">
              <a:defRPr/>
            </a:pPr>
            <a:endParaRPr lang="zh-CN" altLang="en-US" sz="1000" dirty="0">
              <a:latin typeface="微软雅黑" panose="020B0503020204020204" pitchFamily="34" charset="-122"/>
              <a:ea typeface="微软雅黑" panose="020B0503020204020204" pitchFamily="34" charset="-122"/>
            </a:endParaRPr>
          </a:p>
        </p:txBody>
      </p:sp>
      <p:sp>
        <p:nvSpPr>
          <p:cNvPr id="36" name="矩形 35"/>
          <p:cNvSpPr/>
          <p:nvPr/>
        </p:nvSpPr>
        <p:spPr>
          <a:xfrm>
            <a:off x="5059865" y="5067352"/>
            <a:ext cx="2214467" cy="1208064"/>
          </a:xfrm>
          <a:prstGeom prst="rect">
            <a:avLst/>
          </a:prstGeom>
          <a:blipFill>
            <a:blip r:embed="rId2"/>
            <a:stretch>
              <a:fillRect b="-24055"/>
            </a:stretch>
          </a:blipFill>
          <a:ln w="28575">
            <a:solidFill>
              <a:srgbClr val="3B605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13715">
              <a:defRPr/>
            </a:pPr>
            <a:endParaRPr lang="zh-CN" altLang="en-US" sz="1000">
              <a:latin typeface="微软雅黑" panose="020B0503020204020204" pitchFamily="34" charset="-122"/>
              <a:ea typeface="微软雅黑" panose="020B0503020204020204" pitchFamily="34" charset="-122"/>
            </a:endParaRPr>
          </a:p>
        </p:txBody>
      </p:sp>
      <p:sp>
        <p:nvSpPr>
          <p:cNvPr id="37" name="矩形 36"/>
          <p:cNvSpPr/>
          <p:nvPr/>
        </p:nvSpPr>
        <p:spPr bwMode="auto">
          <a:xfrm>
            <a:off x="2253375" y="5067242"/>
            <a:ext cx="2205380" cy="1204196"/>
          </a:xfrm>
          <a:prstGeom prst="rect">
            <a:avLst/>
          </a:prstGeom>
          <a:blipFill>
            <a:blip r:embed="rId3"/>
            <a:stretch>
              <a:fillRect t="-17614"/>
            </a:stretch>
          </a:blipFill>
          <a:ln w="28575">
            <a:solidFill>
              <a:srgbClr val="3B605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513715">
              <a:defRPr/>
            </a:pPr>
            <a:endParaRPr lang="zh-CN" altLang="en-US" sz="1000">
              <a:latin typeface="微软雅黑" panose="020B0503020204020204" pitchFamily="34" charset="-122"/>
              <a:ea typeface="微软雅黑" panose="020B0503020204020204" pitchFamily="34" charset="-122"/>
            </a:endParaRPr>
          </a:p>
        </p:txBody>
      </p:sp>
      <p:pic>
        <p:nvPicPr>
          <p:cNvPr id="38" name="图片 37" descr="0102"/>
          <p:cNvPicPr>
            <a:picLocks noChangeAspect="1"/>
          </p:cNvPicPr>
          <p:nvPr/>
        </p:nvPicPr>
        <p:blipFill>
          <a:blip r:embed="rId4"/>
          <a:stretch>
            <a:fillRect/>
          </a:stretch>
        </p:blipFill>
        <p:spPr>
          <a:xfrm>
            <a:off x="691515" y="438150"/>
            <a:ext cx="758825" cy="9671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44"/>
          <p:cNvSpPr txBox="1"/>
          <p:nvPr/>
        </p:nvSpPr>
        <p:spPr>
          <a:xfrm>
            <a:off x="4229757" y="1635995"/>
            <a:ext cx="3303600" cy="2635885"/>
          </a:xfrm>
          <a:prstGeom prst="rect">
            <a:avLst/>
          </a:prstGeom>
          <a:noFill/>
        </p:spPr>
        <p:txBody>
          <a:bodyPr wrap="square" rIns="144000" bIns="36000" numCol="1" spcCol="360000" rtlCol="0">
            <a:spAutoFit/>
          </a:bodyPr>
          <a:lstStyle/>
          <a:p>
            <a:pPr algn="ctr"/>
            <a:r>
              <a:rPr lang="en-US" altLang="zh-CN" sz="16600" dirty="0" smtClean="0">
                <a:solidFill>
                  <a:srgbClr val="429177"/>
                </a:solidFill>
                <a:latin typeface="Agency FB" panose="020B0503020202020204" pitchFamily="34" charset="0"/>
                <a:ea typeface="微软雅黑" panose="020B0503020204020204" pitchFamily="34" charset="-122"/>
                <a:sym typeface="Agency FB" panose="020B0503020202020204" pitchFamily="34" charset="0"/>
              </a:rPr>
              <a:t>04</a:t>
            </a:r>
            <a:endParaRPr lang="en-US" altLang="zh-CN" sz="16600" dirty="0">
              <a:solidFill>
                <a:srgbClr val="429177"/>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5" name="TextBox 46"/>
          <p:cNvSpPr txBox="1"/>
          <p:nvPr/>
        </p:nvSpPr>
        <p:spPr>
          <a:xfrm>
            <a:off x="3383280" y="3966210"/>
            <a:ext cx="5163185" cy="492125"/>
          </a:xfrm>
          <a:prstGeom prst="rect">
            <a:avLst/>
          </a:prstGeom>
          <a:noFill/>
        </p:spPr>
        <p:txBody>
          <a:bodyPr wrap="square" lIns="0" tIns="0" rIns="0" bIns="0" rtlCol="0">
            <a:spAutoFit/>
          </a:bodyPr>
          <a:lstStyle/>
          <a:p>
            <a:pPr lvl="0"/>
            <a:r>
              <a:rPr lang="zh-CN" altLang="en-US" sz="3200" b="1" dirty="0">
                <a:solidFill>
                  <a:srgbClr val="3B6058"/>
                </a:solidFill>
                <a:latin typeface="微软雅黑" panose="020B0503020204020204" pitchFamily="34" charset="-122"/>
                <a:ea typeface="微软雅黑" panose="020B0503020204020204" pitchFamily="34" charset="-122"/>
                <a:cs typeface="钻石甜心手机字体" panose="02000500000000000000" pitchFamily="2" charset="-122"/>
                <a:sym typeface="Arial" panose="020B0604020202020204"/>
              </a:rPr>
              <a:t>教研机制和激励保障相结合</a:t>
            </a:r>
            <a:endParaRPr lang="zh-CN" altLang="en-US" sz="3200" dirty="0">
              <a:solidFill>
                <a:srgbClr val="429177"/>
              </a:solidFill>
              <a:latin typeface="Agency FB" panose="020B0503020202020204" pitchFamily="34" charset="0"/>
              <a:ea typeface="微软雅黑" panose="020B0503020204020204" pitchFamily="34" charset="-122"/>
              <a:sym typeface="Agency FB" panose="020B0503020202020204" pitchFamily="34" charset="0"/>
            </a:endParaRPr>
          </a:p>
        </p:txBody>
      </p:sp>
      <p:pic>
        <p:nvPicPr>
          <p:cNvPr id="2" name="图片 1" descr="0102"/>
          <p:cNvPicPr>
            <a:picLocks noChangeAspect="1"/>
          </p:cNvPicPr>
          <p:nvPr/>
        </p:nvPicPr>
        <p:blipFill>
          <a:blip r:embed="rId1"/>
          <a:stretch>
            <a:fillRect/>
          </a:stretch>
        </p:blipFill>
        <p:spPr>
          <a:xfrm>
            <a:off x="1003935" y="480060"/>
            <a:ext cx="758825" cy="9671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flipH="1">
            <a:off x="3273292" y="4097757"/>
            <a:ext cx="5017598" cy="2226398"/>
          </a:xfrm>
          <a:custGeom>
            <a:avLst/>
            <a:gdLst>
              <a:gd name="connsiteX0" fmla="*/ 3025157 w 6067310"/>
              <a:gd name="connsiteY0" fmla="*/ 1055951 h 2705986"/>
              <a:gd name="connsiteX1" fmla="*/ 3064024 w 6067310"/>
              <a:gd name="connsiteY1" fmla="*/ 1059484 h 2705986"/>
              <a:gd name="connsiteX2" fmla="*/ 3063946 w 6067310"/>
              <a:gd name="connsiteY2" fmla="*/ 1056391 h 2705986"/>
              <a:gd name="connsiteX3" fmla="*/ 3120244 w 6067310"/>
              <a:gd name="connsiteY3" fmla="*/ 1153633 h 2705986"/>
              <a:gd name="connsiteX4" fmla="*/ 3067081 w 6067310"/>
              <a:gd name="connsiteY4" fmla="*/ 1254642 h 2705986"/>
              <a:gd name="connsiteX5" fmla="*/ 3157458 w 6067310"/>
              <a:gd name="connsiteY5" fmla="*/ 2232837 h 2705986"/>
              <a:gd name="connsiteX6" fmla="*/ 3032614 w 6067310"/>
              <a:gd name="connsiteY6" fmla="*/ 2325464 h 2705986"/>
              <a:gd name="connsiteX7" fmla="*/ 2909852 w 6067310"/>
              <a:gd name="connsiteY7" fmla="*/ 2234382 h 2705986"/>
              <a:gd name="connsiteX8" fmla="*/ 3000229 w 6067310"/>
              <a:gd name="connsiteY8" fmla="*/ 1256187 h 2705986"/>
              <a:gd name="connsiteX9" fmla="*/ 2947066 w 6067310"/>
              <a:gd name="connsiteY9" fmla="*/ 1155178 h 2705986"/>
              <a:gd name="connsiteX10" fmla="*/ 3003366 w 6067310"/>
              <a:gd name="connsiteY10" fmla="*/ 1057932 h 2705986"/>
              <a:gd name="connsiteX11" fmla="*/ 3029867 w 6067310"/>
              <a:gd name="connsiteY11" fmla="*/ 0 h 2705986"/>
              <a:gd name="connsiteX12" fmla="*/ 3029807 w 6067310"/>
              <a:gd name="connsiteY12" fmla="*/ 2381 h 2705986"/>
              <a:gd name="connsiteX13" fmla="*/ 2964451 w 6067310"/>
              <a:gd name="connsiteY13" fmla="*/ 9531 h 2705986"/>
              <a:gd name="connsiteX14" fmla="*/ 2862005 w 6067310"/>
              <a:gd name="connsiteY14" fmla="*/ 894680 h 2705986"/>
              <a:gd name="connsiteX15" fmla="*/ 2808843 w 6067310"/>
              <a:gd name="connsiteY15" fmla="*/ 894680 h 2705986"/>
              <a:gd name="connsiteX16" fmla="*/ 2372908 w 6067310"/>
              <a:gd name="connsiteY16" fmla="*/ 1059484 h 2705986"/>
              <a:gd name="connsiteX17" fmla="*/ 1570150 w 6067310"/>
              <a:gd name="connsiteY17" fmla="*/ 1442257 h 2705986"/>
              <a:gd name="connsiteX18" fmla="*/ 634485 w 6067310"/>
              <a:gd name="connsiteY18" fmla="*/ 1197708 h 2705986"/>
              <a:gd name="connsiteX19" fmla="*/ 623852 w 6067310"/>
              <a:gd name="connsiteY19" fmla="*/ 1229605 h 2705986"/>
              <a:gd name="connsiteX20" fmla="*/ 437782 w 6067310"/>
              <a:gd name="connsiteY20" fmla="*/ 942526 h 2705986"/>
              <a:gd name="connsiteX21" fmla="*/ 437782 w 6067310"/>
              <a:gd name="connsiteY21" fmla="*/ 1176443 h 2705986"/>
              <a:gd name="connsiteX22" fmla="*/ 267661 w 6067310"/>
              <a:gd name="connsiteY22" fmla="*/ 1144545 h 2705986"/>
              <a:gd name="connsiteX23" fmla="*/ 272978 w 6067310"/>
              <a:gd name="connsiteY23" fmla="*/ 1086066 h 2705986"/>
              <a:gd name="connsiteX24" fmla="*/ 246396 w 6067310"/>
              <a:gd name="connsiteY24" fmla="*/ 1080750 h 2705986"/>
              <a:gd name="connsiteX25" fmla="*/ 235764 w 6067310"/>
              <a:gd name="connsiteY25" fmla="*/ 1128596 h 2705986"/>
              <a:gd name="connsiteX26" fmla="*/ 44378 w 6067310"/>
              <a:gd name="connsiteY26" fmla="*/ 1022271 h 2705986"/>
              <a:gd name="connsiteX27" fmla="*/ 76275 w 6067310"/>
              <a:gd name="connsiteY27" fmla="*/ 1160494 h 2705986"/>
              <a:gd name="connsiteX28" fmla="*/ 549424 w 6067310"/>
              <a:gd name="connsiteY28" fmla="*/ 1420991 h 2705986"/>
              <a:gd name="connsiteX29" fmla="*/ 544108 w 6067310"/>
              <a:gd name="connsiteY29" fmla="*/ 1442257 h 2705986"/>
              <a:gd name="connsiteX30" fmla="*/ 1203326 w 6067310"/>
              <a:gd name="connsiteY30" fmla="*/ 1692122 h 2705986"/>
              <a:gd name="connsiteX31" fmla="*/ 1804066 w 6067310"/>
              <a:gd name="connsiteY31" fmla="*/ 1835661 h 2705986"/>
              <a:gd name="connsiteX32" fmla="*/ 2356959 w 6067310"/>
              <a:gd name="connsiteY32" fmla="*/ 1670857 h 2705986"/>
              <a:gd name="connsiteX33" fmla="*/ 2457968 w 6067310"/>
              <a:gd name="connsiteY33" fmla="*/ 2011098 h 2705986"/>
              <a:gd name="connsiteX34" fmla="*/ 2468601 w 6067310"/>
              <a:gd name="connsiteY34" fmla="*/ 2622471 h 2705986"/>
              <a:gd name="connsiteX35" fmla="*/ 2532396 w 6067310"/>
              <a:gd name="connsiteY35" fmla="*/ 2702215 h 2705986"/>
              <a:gd name="connsiteX36" fmla="*/ 3079973 w 6067310"/>
              <a:gd name="connsiteY36" fmla="*/ 2702215 h 2705986"/>
              <a:gd name="connsiteX37" fmla="*/ 3079949 w 6067310"/>
              <a:gd name="connsiteY37" fmla="*/ 2700670 h 2705986"/>
              <a:gd name="connsiteX38" fmla="*/ 3534914 w 6067310"/>
              <a:gd name="connsiteY38" fmla="*/ 2700670 h 2705986"/>
              <a:gd name="connsiteX39" fmla="*/ 3598709 w 6067310"/>
              <a:gd name="connsiteY39" fmla="*/ 2620926 h 2705986"/>
              <a:gd name="connsiteX40" fmla="*/ 3609342 w 6067310"/>
              <a:gd name="connsiteY40" fmla="*/ 2009553 h 2705986"/>
              <a:gd name="connsiteX41" fmla="*/ 3710351 w 6067310"/>
              <a:gd name="connsiteY41" fmla="*/ 1669312 h 2705986"/>
              <a:gd name="connsiteX42" fmla="*/ 4263244 w 6067310"/>
              <a:gd name="connsiteY42" fmla="*/ 1834116 h 2705986"/>
              <a:gd name="connsiteX43" fmla="*/ 4863984 w 6067310"/>
              <a:gd name="connsiteY43" fmla="*/ 1690577 h 2705986"/>
              <a:gd name="connsiteX44" fmla="*/ 5523202 w 6067310"/>
              <a:gd name="connsiteY44" fmla="*/ 1440712 h 2705986"/>
              <a:gd name="connsiteX45" fmla="*/ 5517886 w 6067310"/>
              <a:gd name="connsiteY45" fmla="*/ 1419446 h 2705986"/>
              <a:gd name="connsiteX46" fmla="*/ 5991035 w 6067310"/>
              <a:gd name="connsiteY46" fmla="*/ 1158949 h 2705986"/>
              <a:gd name="connsiteX47" fmla="*/ 6022932 w 6067310"/>
              <a:gd name="connsiteY47" fmla="*/ 1020726 h 2705986"/>
              <a:gd name="connsiteX48" fmla="*/ 5831546 w 6067310"/>
              <a:gd name="connsiteY48" fmla="*/ 1127051 h 2705986"/>
              <a:gd name="connsiteX49" fmla="*/ 5820914 w 6067310"/>
              <a:gd name="connsiteY49" fmla="*/ 1079205 h 2705986"/>
              <a:gd name="connsiteX50" fmla="*/ 5794332 w 6067310"/>
              <a:gd name="connsiteY50" fmla="*/ 1084521 h 2705986"/>
              <a:gd name="connsiteX51" fmla="*/ 5799649 w 6067310"/>
              <a:gd name="connsiteY51" fmla="*/ 1143000 h 2705986"/>
              <a:gd name="connsiteX52" fmla="*/ 5629528 w 6067310"/>
              <a:gd name="connsiteY52" fmla="*/ 1174898 h 2705986"/>
              <a:gd name="connsiteX53" fmla="*/ 5629528 w 6067310"/>
              <a:gd name="connsiteY53" fmla="*/ 940981 h 2705986"/>
              <a:gd name="connsiteX54" fmla="*/ 5443458 w 6067310"/>
              <a:gd name="connsiteY54" fmla="*/ 1228060 h 2705986"/>
              <a:gd name="connsiteX55" fmla="*/ 5432825 w 6067310"/>
              <a:gd name="connsiteY55" fmla="*/ 1196163 h 2705986"/>
              <a:gd name="connsiteX56" fmla="*/ 4497160 w 6067310"/>
              <a:gd name="connsiteY56" fmla="*/ 1440712 h 2705986"/>
              <a:gd name="connsiteX57" fmla="*/ 3694402 w 6067310"/>
              <a:gd name="connsiteY57" fmla="*/ 1057939 h 2705986"/>
              <a:gd name="connsiteX58" fmla="*/ 3258467 w 6067310"/>
              <a:gd name="connsiteY58" fmla="*/ 893135 h 2705986"/>
              <a:gd name="connsiteX59" fmla="*/ 3205305 w 6067310"/>
              <a:gd name="connsiteY59" fmla="*/ 893135 h 2705986"/>
              <a:gd name="connsiteX60" fmla="*/ 3029867 w 6067310"/>
              <a:gd name="connsiteY60" fmla="*/ 0 h 270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67310" h="2705986">
                <a:moveTo>
                  <a:pt x="3025157" y="1055951"/>
                </a:moveTo>
                <a:lnTo>
                  <a:pt x="3064024" y="1059484"/>
                </a:lnTo>
                <a:lnTo>
                  <a:pt x="3063946" y="1056391"/>
                </a:lnTo>
                <a:lnTo>
                  <a:pt x="3120244" y="1153633"/>
                </a:lnTo>
                <a:lnTo>
                  <a:pt x="3067081" y="1254642"/>
                </a:lnTo>
                <a:lnTo>
                  <a:pt x="3157458" y="2232837"/>
                </a:lnTo>
                <a:lnTo>
                  <a:pt x="3032614" y="2325464"/>
                </a:lnTo>
                <a:lnTo>
                  <a:pt x="2909852" y="2234382"/>
                </a:lnTo>
                <a:lnTo>
                  <a:pt x="3000229" y="1256187"/>
                </a:lnTo>
                <a:lnTo>
                  <a:pt x="2947066" y="1155178"/>
                </a:lnTo>
                <a:lnTo>
                  <a:pt x="3003366" y="1057932"/>
                </a:lnTo>
                <a:close/>
                <a:moveTo>
                  <a:pt x="3029867" y="0"/>
                </a:moveTo>
                <a:lnTo>
                  <a:pt x="3029807" y="2381"/>
                </a:lnTo>
                <a:lnTo>
                  <a:pt x="2964451" y="9531"/>
                </a:lnTo>
                <a:cubicBezTo>
                  <a:pt x="2632430" y="73877"/>
                  <a:pt x="2782261" y="495959"/>
                  <a:pt x="2862005" y="894680"/>
                </a:cubicBezTo>
                <a:lnTo>
                  <a:pt x="2808843" y="894680"/>
                </a:lnTo>
                <a:cubicBezTo>
                  <a:pt x="2727326" y="1013411"/>
                  <a:pt x="2550117" y="1068345"/>
                  <a:pt x="2372908" y="1059484"/>
                </a:cubicBezTo>
                <a:cubicBezTo>
                  <a:pt x="2105322" y="1187075"/>
                  <a:pt x="1837736" y="1341247"/>
                  <a:pt x="1570150" y="1442257"/>
                </a:cubicBezTo>
                <a:cubicBezTo>
                  <a:pt x="1252946" y="1387323"/>
                  <a:pt x="887894" y="1289856"/>
                  <a:pt x="634485" y="1197708"/>
                </a:cubicBezTo>
                <a:lnTo>
                  <a:pt x="623852" y="1229605"/>
                </a:lnTo>
                <a:lnTo>
                  <a:pt x="437782" y="942526"/>
                </a:lnTo>
                <a:cubicBezTo>
                  <a:pt x="299559" y="956702"/>
                  <a:pt x="437782" y="1098471"/>
                  <a:pt x="437782" y="1176443"/>
                </a:cubicBezTo>
                <a:lnTo>
                  <a:pt x="267661" y="1144545"/>
                </a:lnTo>
                <a:lnTo>
                  <a:pt x="272978" y="1086066"/>
                </a:lnTo>
                <a:lnTo>
                  <a:pt x="246396" y="1080750"/>
                </a:lnTo>
                <a:lnTo>
                  <a:pt x="235764" y="1128596"/>
                </a:lnTo>
                <a:cubicBezTo>
                  <a:pt x="171969" y="1093154"/>
                  <a:pt x="108173" y="988602"/>
                  <a:pt x="44378" y="1022271"/>
                </a:cubicBezTo>
                <a:cubicBezTo>
                  <a:pt x="-67265" y="1031131"/>
                  <a:pt x="65643" y="1114420"/>
                  <a:pt x="76275" y="1160494"/>
                </a:cubicBezTo>
                <a:cubicBezTo>
                  <a:pt x="196777" y="1358968"/>
                  <a:pt x="397024" y="1382006"/>
                  <a:pt x="549424" y="1420991"/>
                </a:cubicBezTo>
                <a:lnTo>
                  <a:pt x="544108" y="1442257"/>
                </a:lnTo>
                <a:lnTo>
                  <a:pt x="1203326" y="1692122"/>
                </a:lnTo>
                <a:cubicBezTo>
                  <a:pt x="1398256" y="1793130"/>
                  <a:pt x="1699512" y="1878192"/>
                  <a:pt x="1804066" y="1835661"/>
                </a:cubicBezTo>
                <a:cubicBezTo>
                  <a:pt x="2014945" y="1732880"/>
                  <a:pt x="2172661" y="1725792"/>
                  <a:pt x="2356959" y="1670857"/>
                </a:cubicBezTo>
                <a:cubicBezTo>
                  <a:pt x="2417211" y="1757689"/>
                  <a:pt x="2450879" y="1881735"/>
                  <a:pt x="2457968" y="2011098"/>
                </a:cubicBezTo>
                <a:lnTo>
                  <a:pt x="2468601" y="2622471"/>
                </a:lnTo>
                <a:cubicBezTo>
                  <a:pt x="2489866" y="2649052"/>
                  <a:pt x="2479233" y="2723481"/>
                  <a:pt x="2532396" y="2702215"/>
                </a:cubicBezTo>
                <a:lnTo>
                  <a:pt x="3079973" y="2702215"/>
                </a:lnTo>
                <a:lnTo>
                  <a:pt x="3079949" y="2700670"/>
                </a:lnTo>
                <a:lnTo>
                  <a:pt x="3534914" y="2700670"/>
                </a:lnTo>
                <a:cubicBezTo>
                  <a:pt x="3588077" y="2721936"/>
                  <a:pt x="3577444" y="2647507"/>
                  <a:pt x="3598709" y="2620926"/>
                </a:cubicBezTo>
                <a:lnTo>
                  <a:pt x="3609342" y="2009553"/>
                </a:lnTo>
                <a:cubicBezTo>
                  <a:pt x="3616431" y="1880190"/>
                  <a:pt x="3650099" y="1756144"/>
                  <a:pt x="3710351" y="1669312"/>
                </a:cubicBezTo>
                <a:cubicBezTo>
                  <a:pt x="3894649" y="1724247"/>
                  <a:pt x="4052365" y="1731335"/>
                  <a:pt x="4263244" y="1834116"/>
                </a:cubicBezTo>
                <a:cubicBezTo>
                  <a:pt x="4367798" y="1876647"/>
                  <a:pt x="4669054" y="1791585"/>
                  <a:pt x="4863984" y="1690577"/>
                </a:cubicBezTo>
                <a:lnTo>
                  <a:pt x="5523202" y="1440712"/>
                </a:lnTo>
                <a:lnTo>
                  <a:pt x="5517886" y="1419446"/>
                </a:lnTo>
                <a:cubicBezTo>
                  <a:pt x="5670286" y="1380461"/>
                  <a:pt x="5870533" y="1357423"/>
                  <a:pt x="5991035" y="1158949"/>
                </a:cubicBezTo>
                <a:cubicBezTo>
                  <a:pt x="6001667" y="1112875"/>
                  <a:pt x="6134575" y="1029586"/>
                  <a:pt x="6022932" y="1020726"/>
                </a:cubicBezTo>
                <a:cubicBezTo>
                  <a:pt x="5959137" y="987057"/>
                  <a:pt x="5895341" y="1091609"/>
                  <a:pt x="5831546" y="1127051"/>
                </a:cubicBezTo>
                <a:lnTo>
                  <a:pt x="5820914" y="1079205"/>
                </a:lnTo>
                <a:lnTo>
                  <a:pt x="5794332" y="1084521"/>
                </a:lnTo>
                <a:lnTo>
                  <a:pt x="5799649" y="1143000"/>
                </a:lnTo>
                <a:lnTo>
                  <a:pt x="5629528" y="1174898"/>
                </a:lnTo>
                <a:cubicBezTo>
                  <a:pt x="5629528" y="1096926"/>
                  <a:pt x="5767751" y="955157"/>
                  <a:pt x="5629528" y="940981"/>
                </a:cubicBezTo>
                <a:lnTo>
                  <a:pt x="5443458" y="1228060"/>
                </a:lnTo>
                <a:lnTo>
                  <a:pt x="5432825" y="1196163"/>
                </a:lnTo>
                <a:cubicBezTo>
                  <a:pt x="5179416" y="1288311"/>
                  <a:pt x="4814364" y="1385778"/>
                  <a:pt x="4497160" y="1440712"/>
                </a:cubicBezTo>
                <a:cubicBezTo>
                  <a:pt x="4229574" y="1339702"/>
                  <a:pt x="3961988" y="1185530"/>
                  <a:pt x="3694402" y="1057939"/>
                </a:cubicBezTo>
                <a:cubicBezTo>
                  <a:pt x="3517193" y="1066800"/>
                  <a:pt x="3339984" y="1011866"/>
                  <a:pt x="3258467" y="893135"/>
                </a:cubicBezTo>
                <a:lnTo>
                  <a:pt x="3205305" y="893135"/>
                </a:lnTo>
                <a:cubicBezTo>
                  <a:pt x="3290366" y="467832"/>
                  <a:pt x="3455169" y="15950"/>
                  <a:pt x="3029867" y="0"/>
                </a:cubicBezTo>
                <a:close/>
              </a:path>
            </a:pathLst>
          </a:custGeom>
          <a:solidFill>
            <a:schemeClr val="accent6">
              <a:lumMod val="40000"/>
              <a:lumOff val="60000"/>
            </a:schemeClr>
          </a:solidFill>
          <a:ln>
            <a:noFill/>
          </a:ln>
        </p:spPr>
        <p:txBody>
          <a:bodyPr vert="horz" wrap="square" lIns="91440" tIns="45720" rIns="91440" bIns="45720" numCol="1" anchor="t" anchorCtr="0" compatLnSpc="1">
            <a:noAutofit/>
          </a:bodyPr>
          <a:p>
            <a:endParaRPr lang="zh-CN" altLang="en-US">
              <a:solidFill>
                <a:prstClr val="black"/>
              </a:solidFill>
              <a:ea typeface="华文新魏" panose="02010800040101010101" pitchFamily="2" charset="-122"/>
              <a:cs typeface="+mn-ea"/>
            </a:endParaRPr>
          </a:p>
        </p:txBody>
      </p:sp>
      <p:pic>
        <p:nvPicPr>
          <p:cNvPr id="12" name="图片 11" descr="0102"/>
          <p:cNvPicPr>
            <a:picLocks noChangeAspect="1"/>
          </p:cNvPicPr>
          <p:nvPr/>
        </p:nvPicPr>
        <p:blipFill>
          <a:blip r:embed="rId1"/>
          <a:stretch>
            <a:fillRect/>
          </a:stretch>
        </p:blipFill>
        <p:spPr>
          <a:xfrm>
            <a:off x="647700" y="544830"/>
            <a:ext cx="758825" cy="967105"/>
          </a:xfrm>
          <a:prstGeom prst="rect">
            <a:avLst/>
          </a:prstGeom>
        </p:spPr>
      </p:pic>
      <p:sp>
        <p:nvSpPr>
          <p:cNvPr id="6" name="文本框 5"/>
          <p:cNvSpPr txBox="1"/>
          <p:nvPr/>
        </p:nvSpPr>
        <p:spPr>
          <a:xfrm>
            <a:off x="2063750" y="1353185"/>
            <a:ext cx="8268970" cy="3138170"/>
          </a:xfrm>
          <a:prstGeom prst="rect">
            <a:avLst/>
          </a:prstGeom>
          <a:noFill/>
        </p:spPr>
        <p:txBody>
          <a:bodyPr wrap="square" rtlCol="0">
            <a:spAutoFit/>
          </a:bodyPr>
          <a:p>
            <a:r>
              <a:rPr lang="en-US" altLang="zh-CN"/>
              <a:t>   </a:t>
            </a:r>
            <a:r>
              <a:rPr lang="zh-CN" altLang="en-US"/>
              <a:t>建立以园为本的教研制度，能把教师的教学实践与研究融为一体，使它成为教师专业持续发展、能力不断提高的过程。在幼儿园的研究风气尚未真正形成的状况下，要使园本教研成为教师的自觉自愿行为，必须有一定的制度进行规范。例如某校采取五个一的新课程校本教研办法，即每位教师每周学习一篇课改理论文章，每周至少听一堂课，每周写一次教学反思，每学期至少上一-堂研讨课，每学期写一篇典型案例或研讨论文。在实践中建立起理论学习制度、教学反思制度、对话交流制度、课题研究制度。我们幼儿园也建立相应的激励机制，制定 《教学工作月考核细则》、《教科研工作奖惩 条例》等，把教师参与园本教研的情况，发表或获奖的科研论文等，作为评先评优、晋升晋级、职务评聘的重要参考。做好经费保障，为教研组、教师的教研工作提供必需的经费支持，购置必要的设备,为教师自觉参与园本教研提供保障。</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888744" y="1105408"/>
            <a:ext cx="1606550" cy="1088390"/>
          </a:xfrm>
          <a:prstGeom prst="rect">
            <a:avLst/>
          </a:prstGeom>
          <a:noFill/>
        </p:spPr>
        <p:txBody>
          <a:bodyPr wrap="square" rtlCol="0">
            <a:spAutoFit/>
          </a:bodyPr>
          <a:lstStyle/>
          <a:p>
            <a:pPr>
              <a:lnSpc>
                <a:spcPct val="120000"/>
              </a:lnSpc>
            </a:pPr>
            <a:r>
              <a:rPr lang="zh-CN" altLang="en-US" sz="5400" b="1" dirty="0">
                <a:solidFill>
                  <a:srgbClr val="3B6058"/>
                </a:solidFill>
                <a:latin typeface="Arial" panose="020B0604020202020204"/>
                <a:ea typeface="微软雅黑" panose="020B0503020204020204" pitchFamily="34" charset="-122"/>
                <a:sym typeface="Arial" panose="020B0604020202020204"/>
              </a:rPr>
              <a:t>结语</a:t>
            </a:r>
            <a:endParaRPr lang="zh-CN" altLang="en-US" sz="5400" b="1" dirty="0">
              <a:solidFill>
                <a:srgbClr val="3B6058"/>
              </a:solidFill>
              <a:latin typeface="Arial" panose="020B0604020202020204"/>
              <a:ea typeface="微软雅黑" panose="020B0503020204020204" pitchFamily="34" charset="-122"/>
              <a:sym typeface="Arial" panose="020B0604020202020204"/>
            </a:endParaRPr>
          </a:p>
        </p:txBody>
      </p:sp>
      <p:sp>
        <p:nvSpPr>
          <p:cNvPr id="10" name="文本框 9"/>
          <p:cNvSpPr txBox="1"/>
          <p:nvPr/>
        </p:nvSpPr>
        <p:spPr>
          <a:xfrm>
            <a:off x="2098040" y="2110740"/>
            <a:ext cx="8485505" cy="2553335"/>
          </a:xfrm>
          <a:prstGeom prst="rect">
            <a:avLst/>
          </a:prstGeom>
          <a:noFill/>
        </p:spPr>
        <p:txBody>
          <a:bodyPr wrap="square" rtlCol="0">
            <a:spAutoFit/>
          </a:bodyPr>
          <a:lstStyle/>
          <a:p>
            <a:pPr>
              <a:lnSpc>
                <a:spcPct val="200000"/>
              </a:lnSpc>
            </a:pPr>
            <a:r>
              <a:rPr lang="en-US" altLang="zh-CN" sz="1600" dirty="0">
                <a:solidFill>
                  <a:srgbClr val="3B6058"/>
                </a:solidFill>
                <a:latin typeface="Arial" panose="020B0604020202020204"/>
                <a:ea typeface="微软雅黑" panose="020B0503020204020204" pitchFamily="34" charset="-122"/>
                <a:sym typeface="Arial" panose="020B0604020202020204"/>
              </a:rPr>
              <a:t>       </a:t>
            </a:r>
            <a:r>
              <a:rPr lang="en-US" altLang="zh-CN" sz="2000" dirty="0">
                <a:solidFill>
                  <a:srgbClr val="3B6058"/>
                </a:solidFill>
                <a:latin typeface="Arial" panose="020B0604020202020204"/>
                <a:ea typeface="微软雅黑" panose="020B0503020204020204" pitchFamily="34" charset="-122"/>
                <a:sym typeface="Arial" panose="020B0604020202020204"/>
              </a:rPr>
              <a:t>园本教研直接来源于幼儿园和教师的需求，即幼儿园中出现的问题是研究起点，解决这些问题是课题的归宿，即服务于实践，在实践中不断转变教师的角色，直接地促进教师转变教育观念，将新理念直接转化为教师的教育教学行为，提高教育教学水平，真正地促进教师专业化的发展</a:t>
            </a:r>
            <a:endParaRPr lang="en-US" altLang="zh-CN" sz="2000" dirty="0">
              <a:solidFill>
                <a:srgbClr val="3B6058"/>
              </a:solidFill>
              <a:latin typeface="Arial" panose="020B0604020202020204"/>
              <a:ea typeface="微软雅黑" panose="020B0503020204020204" pitchFamily="34" charset="-122"/>
              <a:sym typeface="Arial" panose="020B0604020202020204"/>
            </a:endParaRPr>
          </a:p>
        </p:txBody>
      </p:sp>
      <p:pic>
        <p:nvPicPr>
          <p:cNvPr id="2" name="图片 1" descr="0102"/>
          <p:cNvPicPr>
            <a:picLocks noChangeAspect="1"/>
          </p:cNvPicPr>
          <p:nvPr/>
        </p:nvPicPr>
        <p:blipFill>
          <a:blip r:embed="rId1"/>
          <a:stretch>
            <a:fillRect/>
          </a:stretch>
        </p:blipFill>
        <p:spPr>
          <a:xfrm>
            <a:off x="715645" y="539115"/>
            <a:ext cx="758825" cy="9671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888744" y="1105408"/>
            <a:ext cx="1606550" cy="1005205"/>
          </a:xfrm>
          <a:prstGeom prst="rect">
            <a:avLst/>
          </a:prstGeom>
          <a:noFill/>
        </p:spPr>
        <p:txBody>
          <a:bodyPr wrap="square" rtlCol="0">
            <a:spAutoFit/>
          </a:bodyPr>
          <a:lstStyle/>
          <a:p>
            <a:pPr>
              <a:lnSpc>
                <a:spcPct val="120000"/>
              </a:lnSpc>
            </a:pPr>
            <a:r>
              <a:rPr lang="zh-CN" altLang="en-US" sz="5400" b="1" dirty="0">
                <a:solidFill>
                  <a:srgbClr val="3B6058"/>
                </a:solidFill>
                <a:latin typeface="Arial" panose="020B0604020202020204"/>
                <a:ea typeface="微软雅黑" panose="020B0503020204020204" pitchFamily="34" charset="-122"/>
                <a:sym typeface="Arial" panose="020B0604020202020204"/>
              </a:rPr>
              <a:t>前言</a:t>
            </a:r>
            <a:endParaRPr lang="zh-CN" altLang="en-US" sz="5400" b="1" dirty="0">
              <a:solidFill>
                <a:srgbClr val="3B6058"/>
              </a:solidFill>
              <a:latin typeface="Arial" panose="020B0604020202020204"/>
              <a:ea typeface="微软雅黑" panose="020B0503020204020204" pitchFamily="34" charset="-122"/>
              <a:sym typeface="Arial" panose="020B0604020202020204"/>
            </a:endParaRPr>
          </a:p>
        </p:txBody>
      </p:sp>
      <p:sp>
        <p:nvSpPr>
          <p:cNvPr id="10" name="文本框 9"/>
          <p:cNvSpPr txBox="1"/>
          <p:nvPr/>
        </p:nvSpPr>
        <p:spPr>
          <a:xfrm>
            <a:off x="2097986" y="2110831"/>
            <a:ext cx="7659459" cy="2861310"/>
          </a:xfrm>
          <a:prstGeom prst="rect">
            <a:avLst/>
          </a:prstGeom>
          <a:noFill/>
        </p:spPr>
        <p:txBody>
          <a:bodyPr wrap="square" rtlCol="0">
            <a:spAutoFit/>
          </a:bodyPr>
          <a:lstStyle/>
          <a:p>
            <a:pPr>
              <a:lnSpc>
                <a:spcPct val="200000"/>
              </a:lnSpc>
            </a:pPr>
            <a:r>
              <a:rPr lang="en-US" altLang="zh-CN" sz="1600" dirty="0">
                <a:solidFill>
                  <a:srgbClr val="3B6058"/>
                </a:solidFill>
                <a:latin typeface="Arial" panose="020B0604020202020204"/>
                <a:ea typeface="微软雅黑" panose="020B0503020204020204" pitchFamily="34" charset="-122"/>
                <a:sym typeface="Arial" panose="020B0604020202020204"/>
              </a:rPr>
              <a:t>       </a:t>
            </a:r>
            <a:r>
              <a:rPr lang="zh-CN" altLang="en-US" dirty="0">
                <a:solidFill>
                  <a:srgbClr val="3B6058"/>
                </a:solidFill>
                <a:latin typeface="Arial" panose="020B0604020202020204"/>
                <a:ea typeface="微软雅黑" panose="020B0503020204020204" pitchFamily="34" charset="-122"/>
                <a:sym typeface="Arial" panose="020B0604020202020204"/>
              </a:rPr>
              <a:t>园本教研源于园本培训，都是为了满足幼儿园和教师的发展目标和需求而组织进行的。园本教研在于让教师通过开展积极有效地教学研究活动，切实提高教师课程实施和教学实践的质量，并在这个过程中促进教师专业发展。我认为开展园本教研要努力做到以下几个结合，才能确保园本教研活动有序、高效地顺利进行，并促进教师个人的成长。</a:t>
            </a:r>
            <a:endParaRPr lang="zh-CN" altLang="en-US" dirty="0">
              <a:solidFill>
                <a:srgbClr val="3B6058"/>
              </a:solidFill>
              <a:latin typeface="Arial" panose="020B0604020202020204"/>
              <a:ea typeface="微软雅黑" panose="020B0503020204020204" pitchFamily="34" charset="-122"/>
              <a:sym typeface="Arial" panose="020B0604020202020204"/>
            </a:endParaRPr>
          </a:p>
        </p:txBody>
      </p:sp>
      <p:pic>
        <p:nvPicPr>
          <p:cNvPr id="2" name="图片 1" descr="0102"/>
          <p:cNvPicPr>
            <a:picLocks noChangeAspect="1"/>
          </p:cNvPicPr>
          <p:nvPr/>
        </p:nvPicPr>
        <p:blipFill>
          <a:blip r:embed="rId1"/>
          <a:stretch>
            <a:fillRect/>
          </a:stretch>
        </p:blipFill>
        <p:spPr>
          <a:xfrm>
            <a:off x="715645" y="539115"/>
            <a:ext cx="758825" cy="9671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622" y="-9104"/>
            <a:ext cx="12198622" cy="6867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98824" y="465348"/>
            <a:ext cx="11345224" cy="6106140"/>
          </a:xfrm>
          <a:prstGeom prst="rect">
            <a:avLst/>
          </a:prstGeom>
        </p:spPr>
      </p:pic>
      <p:grpSp>
        <p:nvGrpSpPr>
          <p:cNvPr id="21" name="组合 20"/>
          <p:cNvGrpSpPr/>
          <p:nvPr/>
        </p:nvGrpSpPr>
        <p:grpSpPr>
          <a:xfrm>
            <a:off x="2301781" y="2158892"/>
            <a:ext cx="6968490" cy="1601737"/>
            <a:chOff x="2809412" y="2678717"/>
            <a:chExt cx="6968490" cy="1601737"/>
          </a:xfrm>
        </p:grpSpPr>
        <p:sp>
          <p:nvSpPr>
            <p:cNvPr id="18" name="文本框 17"/>
            <p:cNvSpPr txBox="1"/>
            <p:nvPr/>
          </p:nvSpPr>
          <p:spPr>
            <a:xfrm>
              <a:off x="2809412" y="2678717"/>
              <a:ext cx="6968490" cy="11068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6600" b="1" dirty="0">
                  <a:solidFill>
                    <a:srgbClr val="3B6058"/>
                  </a:solidFill>
                  <a:latin typeface="微软雅黑" panose="020B0503020204020204" pitchFamily="34" charset="-122"/>
                  <a:ea typeface="微软雅黑" panose="020B0503020204020204" pitchFamily="34" charset="-122"/>
                </a:rPr>
                <a:t>感谢聆听！</a:t>
              </a:r>
              <a:endParaRPr lang="zh-CN" altLang="en-US" sz="6600" b="1" dirty="0">
                <a:solidFill>
                  <a:srgbClr val="3B6058"/>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3255817" y="3912154"/>
              <a:ext cx="5749639"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smtClean="0">
                  <a:solidFill>
                    <a:srgbClr val="3B6058"/>
                  </a:solidFill>
                  <a:latin typeface="微软雅黑" panose="020B0503020204020204" pitchFamily="34" charset="-122"/>
                  <a:ea typeface="微软雅黑" panose="020B0503020204020204" pitchFamily="34" charset="-122"/>
                </a:rPr>
                <a:t> </a:t>
              </a:r>
              <a:r>
                <a:rPr lang="en-US" altLang="zh-CN" dirty="0" smtClean="0">
                  <a:solidFill>
                    <a:srgbClr val="3B6058"/>
                  </a:solidFill>
                  <a:latin typeface="微软雅黑" panose="020B0503020204020204" pitchFamily="34" charset="-122"/>
                  <a:ea typeface="微软雅黑" panose="020B0503020204020204" pitchFamily="34" charset="-122"/>
                </a:rPr>
                <a:t>| </a:t>
              </a:r>
              <a:r>
                <a:rPr lang="zh-CN" altLang="en-US" dirty="0" smtClean="0">
                  <a:solidFill>
                    <a:srgbClr val="3B6058"/>
                  </a:solidFill>
                  <a:latin typeface="微软雅黑" panose="020B0503020204020204" pitchFamily="34" charset="-122"/>
                  <a:ea typeface="微软雅黑" panose="020B0503020204020204" pitchFamily="34" charset="-122"/>
                </a:rPr>
                <a:t>泸县城东幼儿园 </a:t>
              </a:r>
              <a:r>
                <a:rPr lang="zh-CN" altLang="en-US" dirty="0" smtClean="0">
                  <a:solidFill>
                    <a:srgbClr val="3B6058"/>
                  </a:solidFill>
                  <a:latin typeface="微软雅黑" panose="020B0503020204020204" pitchFamily="34" charset="-122"/>
                  <a:ea typeface="微软雅黑" panose="020B0503020204020204" pitchFamily="34" charset="-122"/>
                </a:rPr>
                <a:t> </a:t>
              </a:r>
              <a:r>
                <a:rPr lang="en-US" altLang="zh-CN" dirty="0" smtClean="0">
                  <a:solidFill>
                    <a:srgbClr val="3B6058"/>
                  </a:solidFill>
                  <a:latin typeface="微软雅黑" panose="020B0503020204020204" pitchFamily="34" charset="-122"/>
                  <a:ea typeface="微软雅黑" panose="020B0503020204020204" pitchFamily="34" charset="-122"/>
                </a:rPr>
                <a:t>| </a:t>
              </a:r>
              <a:endParaRPr lang="zh-CN" altLang="en-US" dirty="0">
                <a:solidFill>
                  <a:srgbClr val="3B6058"/>
                </a:solidFill>
                <a:latin typeface="微软雅黑" panose="020B0503020204020204" pitchFamily="34" charset="-122"/>
                <a:ea typeface="微软雅黑" panose="020B0503020204020204" pitchFamily="34" charset="-122"/>
              </a:endParaRPr>
            </a:p>
          </p:txBody>
        </p:sp>
      </p:grpSp>
      <p:sp>
        <p:nvSpPr>
          <p:cNvPr id="22" name="矩形: 圆角 21"/>
          <p:cNvSpPr/>
          <p:nvPr/>
        </p:nvSpPr>
        <p:spPr>
          <a:xfrm>
            <a:off x="3257561" y="4119289"/>
            <a:ext cx="4730887" cy="422280"/>
          </a:xfrm>
          <a:prstGeom prst="roundRect">
            <a:avLst>
              <a:gd name="adj" fmla="val 50000"/>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smtClean="0">
                <a:solidFill>
                  <a:schemeClr val="bg1"/>
                </a:solidFill>
                <a:latin typeface="微软雅黑" panose="020B0503020204020204" pitchFamily="34" charset="-122"/>
                <a:ea typeface="微软雅黑" panose="020B0503020204020204" pitchFamily="34" charset="-122"/>
                <a:sym typeface="+mn-ea"/>
              </a:rPr>
              <a:t>莫乾梅</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7825" y="-379847"/>
            <a:ext cx="3694176" cy="7237847"/>
          </a:xfrm>
          <a:prstGeom prst="rect">
            <a:avLst/>
          </a:prstGeom>
        </p:spPr>
      </p:pic>
      <p:pic>
        <p:nvPicPr>
          <p:cNvPr id="14" name="图片 13"/>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r="40509" b="55290"/>
          <a:stretch>
            <a:fillRect/>
          </a:stretch>
        </p:blipFill>
        <p:spPr>
          <a:xfrm>
            <a:off x="-6622" y="-9104"/>
            <a:ext cx="4067758" cy="3057104"/>
          </a:xfrm>
          <a:prstGeom prst="rect">
            <a:avLst/>
          </a:prstGeom>
        </p:spPr>
      </p:pic>
      <p:pic>
        <p:nvPicPr>
          <p:cNvPr id="2" name="图片 1" descr="0102"/>
          <p:cNvPicPr>
            <a:picLocks noChangeAspect="1"/>
          </p:cNvPicPr>
          <p:nvPr/>
        </p:nvPicPr>
        <p:blipFill>
          <a:blip r:embed="rId5">
            <a:clrChange>
              <a:clrFrom>
                <a:srgbClr val="FEFEFE">
                  <a:alpha val="100000"/>
                </a:srgbClr>
              </a:clrFrom>
              <a:clrTo>
                <a:srgbClr val="FEFEFE">
                  <a:alpha val="100000"/>
                  <a:alpha val="0"/>
                </a:srgbClr>
              </a:clrTo>
            </a:clrChange>
          </a:blip>
          <a:stretch>
            <a:fillRect/>
          </a:stretch>
        </p:blipFill>
        <p:spPr>
          <a:xfrm>
            <a:off x="5127625" y="465455"/>
            <a:ext cx="1172210" cy="14941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962437" y="1441133"/>
            <a:ext cx="5475097" cy="654441"/>
            <a:chOff x="5485925" y="1767840"/>
            <a:chExt cx="5475097" cy="654441"/>
          </a:xfrm>
        </p:grpSpPr>
        <p:sp>
          <p:nvSpPr>
            <p:cNvPr id="37" name="圆角矩形 15"/>
            <p:cNvSpPr/>
            <p:nvPr/>
          </p:nvSpPr>
          <p:spPr>
            <a:xfrm>
              <a:off x="5485925" y="1767840"/>
              <a:ext cx="658843" cy="654441"/>
            </a:xfrm>
            <a:prstGeom prst="roundRect">
              <a:avLst>
                <a:gd name="adj" fmla="val 50000"/>
              </a:avLst>
            </a:prstGeom>
            <a:solidFill>
              <a:srgbClr val="3B60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defRPr/>
              </a:pPr>
              <a:r>
                <a:rPr lang="en-US" altLang="zh-CN" sz="2000" b="1" kern="0" dirty="0">
                  <a:solidFill>
                    <a:srgbClr val="FFFFFF"/>
                  </a:solidFill>
                  <a:effectLst>
                    <a:outerShdw blurRad="38100" dist="38100" dir="2700000" algn="tl">
                      <a:srgbClr val="000000">
                        <a:alpha val="43137"/>
                      </a:srgbClr>
                    </a:outerShdw>
                  </a:effectLst>
                  <a:latin typeface="Arial" panose="020B0604020202020204"/>
                  <a:ea typeface="微软雅黑" panose="020B0503020204020204" pitchFamily="34" charset="-122"/>
                  <a:sym typeface="Arial" panose="020B0604020202020204"/>
                </a:rPr>
                <a:t>01</a:t>
              </a:r>
              <a:endParaRPr lang="zh-CN" altLang="en-US" sz="2400" b="1" kern="0" dirty="0">
                <a:solidFill>
                  <a:srgbClr val="FFFFFF"/>
                </a:solidFill>
                <a:effectLst>
                  <a:outerShdw blurRad="38100" dist="38100" dir="2700000" algn="tl">
                    <a:srgbClr val="000000">
                      <a:alpha val="43137"/>
                    </a:srgbClr>
                  </a:outerShdw>
                </a:effectLst>
                <a:latin typeface="Arial" panose="020B0604020202020204"/>
                <a:ea typeface="微软雅黑" panose="020B0503020204020204" pitchFamily="34" charset="-122"/>
                <a:sym typeface="Arial" panose="020B0604020202020204"/>
              </a:endParaRPr>
            </a:p>
          </p:txBody>
        </p:sp>
        <p:sp>
          <p:nvSpPr>
            <p:cNvPr id="47" name="TextBox 72"/>
            <p:cNvSpPr txBox="1"/>
            <p:nvPr/>
          </p:nvSpPr>
          <p:spPr>
            <a:xfrm>
              <a:off x="6287042" y="1818657"/>
              <a:ext cx="4673980"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rgbClr val="3B6058"/>
                  </a:solidFill>
                  <a:latin typeface="微软雅黑" panose="020B0503020204020204" pitchFamily="34" charset="-122"/>
                  <a:ea typeface="微软雅黑" panose="020B0503020204020204" pitchFamily="34" charset="-122"/>
                  <a:cs typeface="钻石甜心手机字体" panose="02000500000000000000" pitchFamily="2" charset="-122"/>
                  <a:sym typeface="Arial" panose="020B0604020202020204"/>
                </a:rPr>
                <a:t>行动与研究相结合</a:t>
              </a:r>
              <a:endParaRPr lang="zh-CN" altLang="en-US" sz="2400" b="1" dirty="0">
                <a:solidFill>
                  <a:srgbClr val="3B6058"/>
                </a:solidFill>
                <a:latin typeface="微软雅黑" panose="020B0503020204020204" pitchFamily="34" charset="-122"/>
                <a:ea typeface="微软雅黑" panose="020B0503020204020204" pitchFamily="34" charset="-122"/>
                <a:cs typeface="钻石甜心手机字体" panose="02000500000000000000" pitchFamily="2" charset="-122"/>
                <a:sym typeface="Arial" panose="020B0604020202020204"/>
              </a:endParaRPr>
            </a:p>
          </p:txBody>
        </p:sp>
      </p:gr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57640" y="2191424"/>
            <a:ext cx="4666576" cy="4666576"/>
          </a:xfrm>
          <a:prstGeom prst="rect">
            <a:avLst/>
          </a:prstGeom>
        </p:spPr>
      </p:pic>
      <p:grpSp>
        <p:nvGrpSpPr>
          <p:cNvPr id="65" name="组合 64"/>
          <p:cNvGrpSpPr/>
          <p:nvPr/>
        </p:nvGrpSpPr>
        <p:grpSpPr>
          <a:xfrm>
            <a:off x="1962437" y="2294905"/>
            <a:ext cx="5475097" cy="654441"/>
            <a:chOff x="5485925" y="1767840"/>
            <a:chExt cx="5475097" cy="654441"/>
          </a:xfrm>
        </p:grpSpPr>
        <p:sp>
          <p:nvSpPr>
            <p:cNvPr id="66" name="圆角矩形 15"/>
            <p:cNvSpPr/>
            <p:nvPr/>
          </p:nvSpPr>
          <p:spPr>
            <a:xfrm>
              <a:off x="5485925" y="1767840"/>
              <a:ext cx="658843" cy="654441"/>
            </a:xfrm>
            <a:prstGeom prst="roundRect">
              <a:avLst>
                <a:gd name="adj" fmla="val 50000"/>
              </a:avLst>
            </a:prstGeom>
            <a:solidFill>
              <a:srgbClr val="3B60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defRPr/>
              </a:pPr>
              <a:r>
                <a:rPr lang="en-US" altLang="zh-CN" sz="2000" b="1" kern="0" dirty="0" smtClean="0">
                  <a:solidFill>
                    <a:srgbClr val="FFFFFF"/>
                  </a:solidFill>
                  <a:effectLst>
                    <a:outerShdw blurRad="38100" dist="38100" dir="2700000" algn="tl">
                      <a:srgbClr val="000000">
                        <a:alpha val="43137"/>
                      </a:srgbClr>
                    </a:outerShdw>
                  </a:effectLst>
                  <a:latin typeface="Arial" panose="020B0604020202020204"/>
                  <a:ea typeface="微软雅黑" panose="020B0503020204020204" pitchFamily="34" charset="-122"/>
                  <a:sym typeface="Arial" panose="020B0604020202020204"/>
                </a:rPr>
                <a:t>02</a:t>
              </a:r>
              <a:endParaRPr lang="zh-CN" altLang="en-US" sz="2400" b="1" kern="0" dirty="0">
                <a:solidFill>
                  <a:srgbClr val="FFFFFF"/>
                </a:solidFill>
                <a:effectLst>
                  <a:outerShdw blurRad="38100" dist="38100" dir="2700000" algn="tl">
                    <a:srgbClr val="000000">
                      <a:alpha val="43137"/>
                    </a:srgbClr>
                  </a:outerShdw>
                </a:effectLst>
                <a:latin typeface="Arial" panose="020B0604020202020204"/>
                <a:ea typeface="微软雅黑" panose="020B0503020204020204" pitchFamily="34" charset="-122"/>
                <a:sym typeface="Arial" panose="020B0604020202020204"/>
              </a:endParaRPr>
            </a:p>
          </p:txBody>
        </p:sp>
        <p:sp>
          <p:nvSpPr>
            <p:cNvPr id="67" name="TextBox 72"/>
            <p:cNvSpPr txBox="1"/>
            <p:nvPr/>
          </p:nvSpPr>
          <p:spPr>
            <a:xfrm>
              <a:off x="6287042" y="1818657"/>
              <a:ext cx="4673980"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2400" b="1" dirty="0">
                  <a:solidFill>
                    <a:srgbClr val="3B6058"/>
                  </a:solidFill>
                  <a:latin typeface="微软雅黑" panose="020B0503020204020204" pitchFamily="34" charset="-122"/>
                  <a:ea typeface="微软雅黑" panose="020B0503020204020204" pitchFamily="34" charset="-122"/>
                  <a:cs typeface="钻石甜心手机字体" panose="02000500000000000000" pitchFamily="2" charset="-122"/>
                  <a:sym typeface="Arial" panose="020B0604020202020204"/>
                </a:rPr>
                <a:t>教研与科研有机结合</a:t>
              </a:r>
              <a:endParaRPr lang="zh-CN" altLang="en-US" sz="2400" b="1" dirty="0">
                <a:solidFill>
                  <a:srgbClr val="3B6058"/>
                </a:solidFill>
                <a:latin typeface="微软雅黑" panose="020B0503020204020204" pitchFamily="34" charset="-122"/>
                <a:ea typeface="微软雅黑" panose="020B0503020204020204" pitchFamily="34" charset="-122"/>
                <a:cs typeface="钻石甜心手机字体" panose="02000500000000000000" pitchFamily="2" charset="-122"/>
                <a:sym typeface="Arial" panose="020B0604020202020204"/>
              </a:endParaRPr>
            </a:p>
          </p:txBody>
        </p:sp>
      </p:grpSp>
      <p:grpSp>
        <p:nvGrpSpPr>
          <p:cNvPr id="68" name="组合 67"/>
          <p:cNvGrpSpPr/>
          <p:nvPr/>
        </p:nvGrpSpPr>
        <p:grpSpPr>
          <a:xfrm>
            <a:off x="1962437" y="3212746"/>
            <a:ext cx="5475097" cy="654441"/>
            <a:chOff x="5485925" y="1767840"/>
            <a:chExt cx="5475097" cy="654441"/>
          </a:xfrm>
        </p:grpSpPr>
        <p:sp>
          <p:nvSpPr>
            <p:cNvPr id="69" name="圆角矩形 15"/>
            <p:cNvSpPr/>
            <p:nvPr/>
          </p:nvSpPr>
          <p:spPr>
            <a:xfrm>
              <a:off x="5485925" y="1767840"/>
              <a:ext cx="658843" cy="654441"/>
            </a:xfrm>
            <a:prstGeom prst="roundRect">
              <a:avLst>
                <a:gd name="adj" fmla="val 50000"/>
              </a:avLst>
            </a:prstGeom>
            <a:solidFill>
              <a:srgbClr val="3B60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defRPr/>
              </a:pPr>
              <a:r>
                <a:rPr lang="en-US" altLang="zh-CN" sz="2000" b="1" kern="0" dirty="0" smtClean="0">
                  <a:solidFill>
                    <a:srgbClr val="FFFFFF"/>
                  </a:solidFill>
                  <a:effectLst>
                    <a:outerShdw blurRad="38100" dist="38100" dir="2700000" algn="tl">
                      <a:srgbClr val="000000">
                        <a:alpha val="43137"/>
                      </a:srgbClr>
                    </a:outerShdw>
                  </a:effectLst>
                  <a:latin typeface="Arial" panose="020B0604020202020204"/>
                  <a:ea typeface="微软雅黑" panose="020B0503020204020204" pitchFamily="34" charset="-122"/>
                  <a:sym typeface="Arial" panose="020B0604020202020204"/>
                </a:rPr>
                <a:t>03</a:t>
              </a:r>
              <a:endParaRPr lang="zh-CN" altLang="en-US" sz="2400" b="1" kern="0" dirty="0">
                <a:solidFill>
                  <a:srgbClr val="FFFFFF"/>
                </a:solidFill>
                <a:effectLst>
                  <a:outerShdw blurRad="38100" dist="38100" dir="2700000" algn="tl">
                    <a:srgbClr val="000000">
                      <a:alpha val="43137"/>
                    </a:srgbClr>
                  </a:outerShdw>
                </a:effectLst>
                <a:latin typeface="Arial" panose="020B0604020202020204"/>
                <a:ea typeface="微软雅黑" panose="020B0503020204020204" pitchFamily="34" charset="-122"/>
                <a:sym typeface="Arial" panose="020B0604020202020204"/>
              </a:endParaRPr>
            </a:p>
          </p:txBody>
        </p:sp>
        <p:sp>
          <p:nvSpPr>
            <p:cNvPr id="70" name="TextBox 72"/>
            <p:cNvSpPr txBox="1"/>
            <p:nvPr/>
          </p:nvSpPr>
          <p:spPr>
            <a:xfrm>
              <a:off x="6287042" y="1818657"/>
              <a:ext cx="4673980"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2400" b="1" dirty="0">
                  <a:solidFill>
                    <a:srgbClr val="3B6058"/>
                  </a:solidFill>
                  <a:latin typeface="微软雅黑" panose="020B0503020204020204" pitchFamily="34" charset="-122"/>
                  <a:ea typeface="微软雅黑" panose="020B0503020204020204" pitchFamily="34" charset="-122"/>
                  <a:cs typeface="钻石甜心手机字体" panose="02000500000000000000" pitchFamily="2" charset="-122"/>
                  <a:sym typeface="Arial" panose="020B0604020202020204"/>
                </a:rPr>
                <a:t>自我引领和专家引领相结合</a:t>
              </a:r>
              <a:endParaRPr lang="zh-CN" altLang="en-US" sz="2400" b="1" dirty="0">
                <a:solidFill>
                  <a:srgbClr val="3B6058"/>
                </a:solidFill>
                <a:latin typeface="微软雅黑" panose="020B0503020204020204" pitchFamily="34" charset="-122"/>
                <a:ea typeface="微软雅黑" panose="020B0503020204020204" pitchFamily="34" charset="-122"/>
                <a:cs typeface="钻石甜心手机字体" panose="02000500000000000000" pitchFamily="2" charset="-122"/>
                <a:sym typeface="Arial" panose="020B0604020202020204"/>
              </a:endParaRPr>
            </a:p>
          </p:txBody>
        </p:sp>
      </p:grpSp>
      <p:grpSp>
        <p:nvGrpSpPr>
          <p:cNvPr id="71" name="组合 70"/>
          <p:cNvGrpSpPr/>
          <p:nvPr/>
        </p:nvGrpSpPr>
        <p:grpSpPr>
          <a:xfrm>
            <a:off x="1962437" y="4066518"/>
            <a:ext cx="5475097" cy="654441"/>
            <a:chOff x="5485925" y="1767840"/>
            <a:chExt cx="5475097" cy="654441"/>
          </a:xfrm>
        </p:grpSpPr>
        <p:sp>
          <p:nvSpPr>
            <p:cNvPr id="72" name="圆角矩形 15"/>
            <p:cNvSpPr/>
            <p:nvPr/>
          </p:nvSpPr>
          <p:spPr>
            <a:xfrm>
              <a:off x="5485925" y="1767840"/>
              <a:ext cx="658843" cy="654441"/>
            </a:xfrm>
            <a:prstGeom prst="roundRect">
              <a:avLst>
                <a:gd name="adj" fmla="val 50000"/>
              </a:avLst>
            </a:prstGeom>
            <a:solidFill>
              <a:srgbClr val="3B60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defRPr/>
              </a:pPr>
              <a:r>
                <a:rPr lang="en-US" altLang="zh-CN" sz="2000" b="1" kern="0" dirty="0" smtClean="0">
                  <a:solidFill>
                    <a:srgbClr val="FFFFFF"/>
                  </a:solidFill>
                  <a:effectLst>
                    <a:outerShdw blurRad="38100" dist="38100" dir="2700000" algn="tl">
                      <a:srgbClr val="000000">
                        <a:alpha val="43137"/>
                      </a:srgbClr>
                    </a:outerShdw>
                  </a:effectLst>
                  <a:latin typeface="Arial" panose="020B0604020202020204"/>
                  <a:ea typeface="微软雅黑" panose="020B0503020204020204" pitchFamily="34" charset="-122"/>
                  <a:sym typeface="Arial" panose="020B0604020202020204"/>
                </a:rPr>
                <a:t>04</a:t>
              </a:r>
              <a:endParaRPr lang="zh-CN" altLang="en-US" sz="2400" b="1" kern="0" dirty="0">
                <a:solidFill>
                  <a:srgbClr val="FFFFFF"/>
                </a:solidFill>
                <a:effectLst>
                  <a:outerShdw blurRad="38100" dist="38100" dir="2700000" algn="tl">
                    <a:srgbClr val="000000">
                      <a:alpha val="43137"/>
                    </a:srgbClr>
                  </a:outerShdw>
                </a:effectLst>
                <a:latin typeface="Arial" panose="020B0604020202020204"/>
                <a:ea typeface="微软雅黑" panose="020B0503020204020204" pitchFamily="34" charset="-122"/>
                <a:sym typeface="Arial" panose="020B0604020202020204"/>
              </a:endParaRPr>
            </a:p>
          </p:txBody>
        </p:sp>
        <p:sp>
          <p:nvSpPr>
            <p:cNvPr id="73" name="TextBox 72"/>
            <p:cNvSpPr txBox="1"/>
            <p:nvPr/>
          </p:nvSpPr>
          <p:spPr>
            <a:xfrm>
              <a:off x="6287042" y="1818657"/>
              <a:ext cx="4673980"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2400" b="1" dirty="0">
                  <a:solidFill>
                    <a:srgbClr val="3B6058"/>
                  </a:solidFill>
                  <a:latin typeface="微软雅黑" panose="020B0503020204020204" pitchFamily="34" charset="-122"/>
                  <a:ea typeface="微软雅黑" panose="020B0503020204020204" pitchFamily="34" charset="-122"/>
                  <a:cs typeface="钻石甜心手机字体" panose="02000500000000000000" pitchFamily="2" charset="-122"/>
                  <a:sym typeface="Arial" panose="020B0604020202020204"/>
                </a:rPr>
                <a:t>教研机制和激励保障相结合</a:t>
              </a:r>
              <a:endParaRPr lang="zh-CN" altLang="en-US" sz="2400" b="1" dirty="0">
                <a:solidFill>
                  <a:srgbClr val="3B6058"/>
                </a:solidFill>
                <a:latin typeface="微软雅黑" panose="020B0503020204020204" pitchFamily="34" charset="-122"/>
                <a:ea typeface="微软雅黑" panose="020B0503020204020204" pitchFamily="34" charset="-122"/>
                <a:cs typeface="钻石甜心手机字体" panose="02000500000000000000" pitchFamily="2" charset="-122"/>
                <a:sym typeface="Arial" panose="020B0604020202020204"/>
              </a:endParaRPr>
            </a:p>
          </p:txBody>
        </p:sp>
      </p:grpSp>
      <p:sp>
        <p:nvSpPr>
          <p:cNvPr id="11" name="矩形 10"/>
          <p:cNvSpPr/>
          <p:nvPr/>
        </p:nvSpPr>
        <p:spPr>
          <a:xfrm>
            <a:off x="8469100" y="1330059"/>
            <a:ext cx="1723549" cy="1015663"/>
          </a:xfrm>
          <a:prstGeom prst="rect">
            <a:avLst/>
          </a:prstGeom>
        </p:spPr>
        <p:txBody>
          <a:bodyPr wrap="none">
            <a:spAutoFit/>
          </a:bodyPr>
          <a:lstStyle/>
          <a:p>
            <a:r>
              <a:rPr lang="zh-CN" altLang="en-US" sz="6000" b="1" dirty="0" smtClean="0">
                <a:solidFill>
                  <a:srgbClr val="3B6058"/>
                </a:solidFill>
                <a:latin typeface="微软雅黑" panose="020B0503020204020204" pitchFamily="34" charset="-122"/>
                <a:ea typeface="微软雅黑" panose="020B0503020204020204" pitchFamily="34" charset="-122"/>
                <a:cs typeface="钻石甜心手机字体" panose="02000500000000000000" pitchFamily="2" charset="-122"/>
                <a:sym typeface="Arial" panose="020B0604020202020204"/>
              </a:rPr>
              <a:t>目录</a:t>
            </a:r>
            <a:endParaRPr lang="zh-CN" altLang="en-US" sz="6000" b="1" dirty="0">
              <a:solidFill>
                <a:srgbClr val="3B6058"/>
              </a:solidFill>
              <a:latin typeface="微软雅黑" panose="020B0503020204020204" pitchFamily="34" charset="-122"/>
              <a:ea typeface="微软雅黑" panose="020B0503020204020204" pitchFamily="34" charset="-122"/>
              <a:cs typeface="钻石甜心手机字体" panose="02000500000000000000" pitchFamily="2" charset="-122"/>
              <a:sym typeface="Arial" panose="020B0604020202020204"/>
            </a:endParaRPr>
          </a:p>
        </p:txBody>
      </p:sp>
      <p:pic>
        <p:nvPicPr>
          <p:cNvPr id="2" name="图片 1" descr="0102"/>
          <p:cNvPicPr>
            <a:picLocks noChangeAspect="1"/>
          </p:cNvPicPr>
          <p:nvPr/>
        </p:nvPicPr>
        <p:blipFill>
          <a:blip r:embed="rId2"/>
          <a:stretch>
            <a:fillRect/>
          </a:stretch>
        </p:blipFill>
        <p:spPr>
          <a:xfrm>
            <a:off x="637540" y="525145"/>
            <a:ext cx="758825" cy="9671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44"/>
          <p:cNvSpPr txBox="1"/>
          <p:nvPr/>
        </p:nvSpPr>
        <p:spPr>
          <a:xfrm>
            <a:off x="4229757" y="1635995"/>
            <a:ext cx="3303600" cy="2637064"/>
          </a:xfrm>
          <a:prstGeom prst="rect">
            <a:avLst/>
          </a:prstGeom>
          <a:noFill/>
        </p:spPr>
        <p:txBody>
          <a:bodyPr wrap="square" rIns="144000" bIns="36000" numCol="1" spcCol="360000" rtlCol="0">
            <a:spAutoFit/>
          </a:bodyPr>
          <a:lstStyle/>
          <a:p>
            <a:pPr algn="ctr"/>
            <a:r>
              <a:rPr lang="en-US" altLang="zh-CN" sz="16600" dirty="0" smtClean="0">
                <a:solidFill>
                  <a:srgbClr val="429177"/>
                </a:solidFill>
                <a:latin typeface="Agency FB" panose="020B0503020202020204" pitchFamily="34" charset="0"/>
                <a:ea typeface="微软雅黑" panose="020B0503020204020204" pitchFamily="34" charset="-122"/>
                <a:sym typeface="Agency FB" panose="020B0503020202020204" pitchFamily="34" charset="0"/>
              </a:rPr>
              <a:t>01</a:t>
            </a:r>
            <a:endParaRPr lang="en-US" altLang="zh-CN" sz="16600" dirty="0">
              <a:solidFill>
                <a:srgbClr val="429177"/>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5" name="TextBox 46"/>
          <p:cNvSpPr txBox="1"/>
          <p:nvPr/>
        </p:nvSpPr>
        <p:spPr>
          <a:xfrm>
            <a:off x="4103588" y="3940758"/>
            <a:ext cx="3960440" cy="492125"/>
          </a:xfrm>
          <a:prstGeom prst="rect">
            <a:avLst/>
          </a:prstGeom>
          <a:noFill/>
        </p:spPr>
        <p:txBody>
          <a:bodyPr wrap="square" lIns="0" tIns="0" rIns="0" bIns="0" rtlCol="0">
            <a:spAutoFit/>
          </a:bodyPr>
          <a:lstStyle/>
          <a:p>
            <a:pPr algn="ctr"/>
            <a:r>
              <a:rPr lang="zh-CN" altLang="en-US" sz="3200" b="1" dirty="0">
                <a:solidFill>
                  <a:srgbClr val="3B6058"/>
                </a:solidFill>
                <a:latin typeface="微软雅黑" panose="020B0503020204020204" pitchFamily="34" charset="-122"/>
                <a:ea typeface="微软雅黑" panose="020B0503020204020204" pitchFamily="34" charset="-122"/>
                <a:cs typeface="钻石甜心手机字体" panose="02000500000000000000" pitchFamily="2" charset="-122"/>
                <a:sym typeface="Arial" panose="020B0604020202020204"/>
              </a:rPr>
              <a:t>行动与研究相结合</a:t>
            </a:r>
            <a:endParaRPr lang="zh-CN" altLang="en-US" sz="3200" dirty="0">
              <a:solidFill>
                <a:srgbClr val="429177"/>
              </a:solidFill>
              <a:latin typeface="Agency FB" panose="020B0503020202020204" pitchFamily="34" charset="0"/>
              <a:ea typeface="微软雅黑" panose="020B0503020204020204" pitchFamily="34" charset="-122"/>
              <a:sym typeface="Agency FB" panose="020B0503020202020204" pitchFamily="34" charset="0"/>
            </a:endParaRPr>
          </a:p>
        </p:txBody>
      </p:sp>
      <p:pic>
        <p:nvPicPr>
          <p:cNvPr id="2" name="图片 1" descr="0102"/>
          <p:cNvPicPr>
            <a:picLocks noChangeAspect="1"/>
          </p:cNvPicPr>
          <p:nvPr/>
        </p:nvPicPr>
        <p:blipFill>
          <a:blip r:embed="rId1"/>
          <a:stretch>
            <a:fillRect/>
          </a:stretch>
        </p:blipFill>
        <p:spPr>
          <a:xfrm>
            <a:off x="1037590" y="483870"/>
            <a:ext cx="758825" cy="9671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97986" y="2110831"/>
            <a:ext cx="7659459" cy="2553335"/>
          </a:xfrm>
          <a:prstGeom prst="rect">
            <a:avLst/>
          </a:prstGeom>
          <a:noFill/>
        </p:spPr>
        <p:txBody>
          <a:bodyPr wrap="square" rtlCol="0">
            <a:spAutoFit/>
          </a:bodyPr>
          <a:lstStyle/>
          <a:p>
            <a:pPr>
              <a:lnSpc>
                <a:spcPct val="200000"/>
              </a:lnSpc>
            </a:pPr>
            <a:r>
              <a:rPr lang="en-US" altLang="zh-CN" sz="1600" dirty="0">
                <a:solidFill>
                  <a:srgbClr val="3B6058"/>
                </a:solidFill>
                <a:latin typeface="Arial" panose="020B0604020202020204"/>
                <a:ea typeface="微软雅黑" panose="020B0503020204020204" pitchFamily="34" charset="-122"/>
                <a:sym typeface="Arial" panose="020B0604020202020204"/>
              </a:rPr>
              <a:t>     </a:t>
            </a:r>
            <a:r>
              <a:rPr lang="en-US" altLang="zh-CN" sz="2000" dirty="0">
                <a:solidFill>
                  <a:srgbClr val="3B6058"/>
                </a:solidFill>
                <a:latin typeface="Arial" panose="020B0604020202020204"/>
                <a:ea typeface="微软雅黑" panose="020B0503020204020204" pitchFamily="34" charset="-122"/>
                <a:sym typeface="Arial" panose="020B0604020202020204"/>
              </a:rPr>
              <a:t>  </a:t>
            </a:r>
            <a:r>
              <a:rPr lang="zh-CN" altLang="en-US" sz="2000" dirty="0">
                <a:solidFill>
                  <a:srgbClr val="3B6058"/>
                </a:solidFill>
                <a:latin typeface="Arial" panose="020B0604020202020204"/>
                <a:ea typeface="微软雅黑" panose="020B0503020204020204" pitchFamily="34" charset="-122"/>
                <a:sym typeface="Arial" panose="020B0604020202020204"/>
              </a:rPr>
              <a:t>我们幼儿园每学期结合幼儿园和教师实际需要解决的问题，设计研究主题，举办主题研讨活动，通过精心研讨，集体备课，精心设计教学方案，课堂教学全方位开放，组织教师听课，评课，进行反思交流。整体活动体现以下的教研流程:</a:t>
            </a:r>
            <a:endParaRPr lang="zh-CN" altLang="en-US" sz="2000" dirty="0">
              <a:solidFill>
                <a:srgbClr val="3B6058"/>
              </a:solidFill>
              <a:latin typeface="Arial" panose="020B0604020202020204"/>
              <a:ea typeface="微软雅黑" panose="020B0503020204020204" pitchFamily="34" charset="-122"/>
              <a:sym typeface="Arial" panose="020B0604020202020204"/>
            </a:endParaRPr>
          </a:p>
        </p:txBody>
      </p:sp>
      <p:pic>
        <p:nvPicPr>
          <p:cNvPr id="2" name="图片 1" descr="0102"/>
          <p:cNvPicPr>
            <a:picLocks noChangeAspect="1"/>
          </p:cNvPicPr>
          <p:nvPr/>
        </p:nvPicPr>
        <p:blipFill>
          <a:blip r:embed="rId1"/>
          <a:stretch>
            <a:fillRect/>
          </a:stretch>
        </p:blipFill>
        <p:spPr>
          <a:xfrm>
            <a:off x="715645" y="539115"/>
            <a:ext cx="758825" cy="9671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1"/>
          <p:cNvSpPr>
            <a:spLocks noEditPoints="1"/>
          </p:cNvSpPr>
          <p:nvPr/>
        </p:nvSpPr>
        <p:spPr bwMode="auto">
          <a:xfrm>
            <a:off x="5156716" y="4725152"/>
            <a:ext cx="350968" cy="336496"/>
          </a:xfrm>
          <a:custGeom>
            <a:avLst/>
            <a:gdLst>
              <a:gd name="T0" fmla="*/ 74 w 123"/>
              <a:gd name="T1" fmla="*/ 0 h 118"/>
              <a:gd name="T2" fmla="*/ 88 w 123"/>
              <a:gd name="T3" fmla="*/ 14 h 118"/>
              <a:gd name="T4" fmla="*/ 99 w 123"/>
              <a:gd name="T5" fmla="*/ 18 h 118"/>
              <a:gd name="T6" fmla="*/ 123 w 123"/>
              <a:gd name="T7" fmla="*/ 43 h 118"/>
              <a:gd name="T8" fmla="*/ 116 w 123"/>
              <a:gd name="T9" fmla="*/ 111 h 118"/>
              <a:gd name="T10" fmla="*/ 24 w 123"/>
              <a:gd name="T11" fmla="*/ 118 h 118"/>
              <a:gd name="T12" fmla="*/ 7 w 123"/>
              <a:gd name="T13" fmla="*/ 111 h 118"/>
              <a:gd name="T14" fmla="*/ 0 w 123"/>
              <a:gd name="T15" fmla="*/ 43 h 118"/>
              <a:gd name="T16" fmla="*/ 7 w 123"/>
              <a:gd name="T17" fmla="*/ 26 h 118"/>
              <a:gd name="T18" fmla="*/ 24 w 123"/>
              <a:gd name="T19" fmla="*/ 18 h 118"/>
              <a:gd name="T20" fmla="*/ 34 w 123"/>
              <a:gd name="T21" fmla="*/ 14 h 118"/>
              <a:gd name="T22" fmla="*/ 48 w 123"/>
              <a:gd name="T23" fmla="*/ 0 h 118"/>
              <a:gd name="T24" fmla="*/ 86 w 123"/>
              <a:gd name="T25" fmla="*/ 28 h 118"/>
              <a:gd name="T26" fmla="*/ 85 w 123"/>
              <a:gd name="T27" fmla="*/ 28 h 118"/>
              <a:gd name="T28" fmla="*/ 37 w 123"/>
              <a:gd name="T29" fmla="*/ 28 h 118"/>
              <a:gd name="T30" fmla="*/ 14 w 123"/>
              <a:gd name="T31" fmla="*/ 32 h 118"/>
              <a:gd name="T32" fmla="*/ 9 w 123"/>
              <a:gd name="T33" fmla="*/ 43 h 118"/>
              <a:gd name="T34" fmla="*/ 23 w 123"/>
              <a:gd name="T35" fmla="*/ 65 h 118"/>
              <a:gd name="T36" fmla="*/ 26 w 123"/>
              <a:gd name="T37" fmla="*/ 54 h 118"/>
              <a:gd name="T38" fmla="*/ 46 w 123"/>
              <a:gd name="T39" fmla="*/ 54 h 118"/>
              <a:gd name="T40" fmla="*/ 49 w 123"/>
              <a:gd name="T41" fmla="*/ 57 h 118"/>
              <a:gd name="T42" fmla="*/ 74 w 123"/>
              <a:gd name="T43" fmla="*/ 65 h 118"/>
              <a:gd name="T44" fmla="*/ 77 w 123"/>
              <a:gd name="T45" fmla="*/ 54 h 118"/>
              <a:gd name="T46" fmla="*/ 97 w 123"/>
              <a:gd name="T47" fmla="*/ 54 h 118"/>
              <a:gd name="T48" fmla="*/ 100 w 123"/>
              <a:gd name="T49" fmla="*/ 57 h 118"/>
              <a:gd name="T50" fmla="*/ 113 w 123"/>
              <a:gd name="T51" fmla="*/ 65 h 118"/>
              <a:gd name="T52" fmla="*/ 109 w 123"/>
              <a:gd name="T53" fmla="*/ 32 h 118"/>
              <a:gd name="T54" fmla="*/ 86 w 123"/>
              <a:gd name="T55" fmla="*/ 28 h 118"/>
              <a:gd name="T56" fmla="*/ 40 w 123"/>
              <a:gd name="T57" fmla="*/ 18 h 118"/>
              <a:gd name="T58" fmla="*/ 83 w 123"/>
              <a:gd name="T59" fmla="*/ 14 h 118"/>
              <a:gd name="T60" fmla="*/ 74 w 123"/>
              <a:gd name="T61" fmla="*/ 6 h 118"/>
              <a:gd name="T62" fmla="*/ 43 w 123"/>
              <a:gd name="T63" fmla="*/ 8 h 118"/>
              <a:gd name="T64" fmla="*/ 40 w 123"/>
              <a:gd name="T65" fmla="*/ 18 h 118"/>
              <a:gd name="T66" fmla="*/ 9 w 123"/>
              <a:gd name="T67" fmla="*/ 71 h 118"/>
              <a:gd name="T68" fmla="*/ 13 w 123"/>
              <a:gd name="T69" fmla="*/ 104 h 118"/>
              <a:gd name="T70" fmla="*/ 24 w 123"/>
              <a:gd name="T71" fmla="*/ 109 h 118"/>
              <a:gd name="T72" fmla="*/ 109 w 123"/>
              <a:gd name="T73" fmla="*/ 104 h 118"/>
              <a:gd name="T74" fmla="*/ 113 w 123"/>
              <a:gd name="T75" fmla="*/ 71 h 118"/>
              <a:gd name="T76" fmla="*/ 100 w 123"/>
              <a:gd name="T77" fmla="*/ 80 h 118"/>
              <a:gd name="T78" fmla="*/ 97 w 123"/>
              <a:gd name="T79" fmla="*/ 82 h 118"/>
              <a:gd name="T80" fmla="*/ 74 w 123"/>
              <a:gd name="T81" fmla="*/ 80 h 118"/>
              <a:gd name="T82" fmla="*/ 74 w 123"/>
              <a:gd name="T83" fmla="*/ 71 h 118"/>
              <a:gd name="T84" fmla="*/ 49 w 123"/>
              <a:gd name="T85" fmla="*/ 80 h 118"/>
              <a:gd name="T86" fmla="*/ 46 w 123"/>
              <a:gd name="T87" fmla="*/ 82 h 118"/>
              <a:gd name="T88" fmla="*/ 23 w 123"/>
              <a:gd name="T89" fmla="*/ 80 h 118"/>
              <a:gd name="T90" fmla="*/ 23 w 123"/>
              <a:gd name="T91" fmla="*/ 71 h 118"/>
              <a:gd name="T92" fmla="*/ 43 w 123"/>
              <a:gd name="T93" fmla="*/ 60 h 118"/>
              <a:gd name="T94" fmla="*/ 28 w 123"/>
              <a:gd name="T95" fmla="*/ 60 h 118"/>
              <a:gd name="T96" fmla="*/ 28 w 123"/>
              <a:gd name="T97" fmla="*/ 68 h 118"/>
              <a:gd name="T98" fmla="*/ 28 w 123"/>
              <a:gd name="T99" fmla="*/ 77 h 118"/>
              <a:gd name="T100" fmla="*/ 43 w 123"/>
              <a:gd name="T101" fmla="*/ 68 h 118"/>
              <a:gd name="T102" fmla="*/ 43 w 123"/>
              <a:gd name="T103" fmla="*/ 68 h 118"/>
              <a:gd name="T104" fmla="*/ 94 w 123"/>
              <a:gd name="T105" fmla="*/ 60 h 118"/>
              <a:gd name="T106" fmla="*/ 80 w 123"/>
              <a:gd name="T107" fmla="*/ 60 h 118"/>
              <a:gd name="T108" fmla="*/ 80 w 123"/>
              <a:gd name="T109" fmla="*/ 68 h 118"/>
              <a:gd name="T110" fmla="*/ 80 w 123"/>
              <a:gd name="T111" fmla="*/ 77 h 118"/>
              <a:gd name="T112" fmla="*/ 94 w 123"/>
              <a:gd name="T113" fmla="*/ 68 h 118"/>
              <a:gd name="T114" fmla="*/ 94 w 123"/>
              <a:gd name="T115" fmla="*/ 6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118">
                <a:moveTo>
                  <a:pt x="48" y="0"/>
                </a:moveTo>
                <a:cubicBezTo>
                  <a:pt x="74" y="0"/>
                  <a:pt x="74" y="0"/>
                  <a:pt x="74" y="0"/>
                </a:cubicBezTo>
                <a:cubicBezTo>
                  <a:pt x="78" y="0"/>
                  <a:pt x="82" y="2"/>
                  <a:pt x="84" y="4"/>
                </a:cubicBezTo>
                <a:cubicBezTo>
                  <a:pt x="87" y="7"/>
                  <a:pt x="88" y="10"/>
                  <a:pt x="88" y="14"/>
                </a:cubicBezTo>
                <a:cubicBezTo>
                  <a:pt x="88" y="18"/>
                  <a:pt x="88" y="18"/>
                  <a:pt x="88" y="18"/>
                </a:cubicBezTo>
                <a:cubicBezTo>
                  <a:pt x="99" y="18"/>
                  <a:pt x="99" y="18"/>
                  <a:pt x="99" y="18"/>
                </a:cubicBezTo>
                <a:cubicBezTo>
                  <a:pt x="105" y="18"/>
                  <a:pt x="111" y="21"/>
                  <a:pt x="116" y="26"/>
                </a:cubicBezTo>
                <a:cubicBezTo>
                  <a:pt x="120" y="30"/>
                  <a:pt x="123" y="36"/>
                  <a:pt x="123" y="43"/>
                </a:cubicBezTo>
                <a:cubicBezTo>
                  <a:pt x="123" y="94"/>
                  <a:pt x="123" y="94"/>
                  <a:pt x="123" y="94"/>
                </a:cubicBezTo>
                <a:cubicBezTo>
                  <a:pt x="123" y="101"/>
                  <a:pt x="120" y="107"/>
                  <a:pt x="116" y="111"/>
                </a:cubicBezTo>
                <a:cubicBezTo>
                  <a:pt x="111" y="115"/>
                  <a:pt x="105" y="118"/>
                  <a:pt x="99" y="118"/>
                </a:cubicBezTo>
                <a:cubicBezTo>
                  <a:pt x="24" y="118"/>
                  <a:pt x="24" y="118"/>
                  <a:pt x="24" y="118"/>
                </a:cubicBezTo>
                <a:cubicBezTo>
                  <a:pt x="18" y="118"/>
                  <a:pt x="11" y="115"/>
                  <a:pt x="7" y="111"/>
                </a:cubicBezTo>
                <a:cubicBezTo>
                  <a:pt x="7" y="111"/>
                  <a:pt x="7" y="111"/>
                  <a:pt x="7" y="111"/>
                </a:cubicBezTo>
                <a:cubicBezTo>
                  <a:pt x="3" y="106"/>
                  <a:pt x="0" y="100"/>
                  <a:pt x="0" y="94"/>
                </a:cubicBezTo>
                <a:cubicBezTo>
                  <a:pt x="0" y="43"/>
                  <a:pt x="0" y="43"/>
                  <a:pt x="0" y="43"/>
                </a:cubicBezTo>
                <a:cubicBezTo>
                  <a:pt x="0" y="36"/>
                  <a:pt x="3" y="30"/>
                  <a:pt x="7" y="26"/>
                </a:cubicBezTo>
                <a:cubicBezTo>
                  <a:pt x="7" y="26"/>
                  <a:pt x="7" y="26"/>
                  <a:pt x="7" y="26"/>
                </a:cubicBezTo>
                <a:cubicBezTo>
                  <a:pt x="7" y="26"/>
                  <a:pt x="7" y="26"/>
                  <a:pt x="7" y="26"/>
                </a:cubicBezTo>
                <a:cubicBezTo>
                  <a:pt x="11" y="21"/>
                  <a:pt x="18" y="18"/>
                  <a:pt x="24" y="18"/>
                </a:cubicBezTo>
                <a:cubicBezTo>
                  <a:pt x="34" y="18"/>
                  <a:pt x="34" y="18"/>
                  <a:pt x="34" y="18"/>
                </a:cubicBezTo>
                <a:cubicBezTo>
                  <a:pt x="34" y="14"/>
                  <a:pt x="34" y="14"/>
                  <a:pt x="34" y="14"/>
                </a:cubicBezTo>
                <a:cubicBezTo>
                  <a:pt x="34" y="10"/>
                  <a:pt x="36" y="7"/>
                  <a:pt x="39" y="4"/>
                </a:cubicBezTo>
                <a:cubicBezTo>
                  <a:pt x="41" y="2"/>
                  <a:pt x="44" y="0"/>
                  <a:pt x="48" y="0"/>
                </a:cubicBezTo>
                <a:close/>
                <a:moveTo>
                  <a:pt x="86" y="28"/>
                </a:moveTo>
                <a:cubicBezTo>
                  <a:pt x="86" y="28"/>
                  <a:pt x="86" y="28"/>
                  <a:pt x="86" y="28"/>
                </a:cubicBezTo>
                <a:cubicBezTo>
                  <a:pt x="86" y="28"/>
                  <a:pt x="86" y="28"/>
                  <a:pt x="85" y="28"/>
                </a:cubicBezTo>
                <a:cubicBezTo>
                  <a:pt x="85" y="28"/>
                  <a:pt x="85" y="28"/>
                  <a:pt x="85" y="28"/>
                </a:cubicBezTo>
                <a:cubicBezTo>
                  <a:pt x="37" y="28"/>
                  <a:pt x="37" y="28"/>
                  <a:pt x="37" y="28"/>
                </a:cubicBezTo>
                <a:cubicBezTo>
                  <a:pt x="37" y="28"/>
                  <a:pt x="37" y="28"/>
                  <a:pt x="37" y="28"/>
                </a:cubicBezTo>
                <a:cubicBezTo>
                  <a:pt x="24" y="28"/>
                  <a:pt x="24" y="28"/>
                  <a:pt x="24" y="28"/>
                </a:cubicBezTo>
                <a:cubicBezTo>
                  <a:pt x="20" y="28"/>
                  <a:pt x="16" y="29"/>
                  <a:pt x="14" y="32"/>
                </a:cubicBezTo>
                <a:cubicBezTo>
                  <a:pt x="14" y="32"/>
                  <a:pt x="14" y="32"/>
                  <a:pt x="14" y="32"/>
                </a:cubicBezTo>
                <a:cubicBezTo>
                  <a:pt x="11" y="35"/>
                  <a:pt x="9" y="39"/>
                  <a:pt x="9" y="43"/>
                </a:cubicBezTo>
                <a:cubicBezTo>
                  <a:pt x="9" y="65"/>
                  <a:pt x="9" y="65"/>
                  <a:pt x="9" y="65"/>
                </a:cubicBezTo>
                <a:cubicBezTo>
                  <a:pt x="23" y="65"/>
                  <a:pt x="23" y="65"/>
                  <a:pt x="23" y="65"/>
                </a:cubicBezTo>
                <a:cubicBezTo>
                  <a:pt x="23" y="57"/>
                  <a:pt x="23" y="57"/>
                  <a:pt x="23" y="57"/>
                </a:cubicBezTo>
                <a:cubicBezTo>
                  <a:pt x="23" y="55"/>
                  <a:pt x="24" y="54"/>
                  <a:pt x="26" y="54"/>
                </a:cubicBezTo>
                <a:cubicBezTo>
                  <a:pt x="26" y="54"/>
                  <a:pt x="26" y="54"/>
                  <a:pt x="26" y="54"/>
                </a:cubicBezTo>
                <a:cubicBezTo>
                  <a:pt x="46" y="54"/>
                  <a:pt x="46" y="54"/>
                  <a:pt x="46" y="54"/>
                </a:cubicBezTo>
                <a:cubicBezTo>
                  <a:pt x="48" y="54"/>
                  <a:pt x="49" y="55"/>
                  <a:pt x="49" y="57"/>
                </a:cubicBezTo>
                <a:cubicBezTo>
                  <a:pt x="49" y="57"/>
                  <a:pt x="49" y="57"/>
                  <a:pt x="49" y="57"/>
                </a:cubicBezTo>
                <a:cubicBezTo>
                  <a:pt x="49" y="65"/>
                  <a:pt x="49" y="65"/>
                  <a:pt x="49" y="65"/>
                </a:cubicBezTo>
                <a:cubicBezTo>
                  <a:pt x="74" y="65"/>
                  <a:pt x="74" y="65"/>
                  <a:pt x="74" y="65"/>
                </a:cubicBezTo>
                <a:cubicBezTo>
                  <a:pt x="74" y="57"/>
                  <a:pt x="74" y="57"/>
                  <a:pt x="74" y="57"/>
                </a:cubicBezTo>
                <a:cubicBezTo>
                  <a:pt x="74" y="55"/>
                  <a:pt x="75" y="54"/>
                  <a:pt x="77" y="54"/>
                </a:cubicBezTo>
                <a:cubicBezTo>
                  <a:pt x="77" y="54"/>
                  <a:pt x="77" y="54"/>
                  <a:pt x="77" y="54"/>
                </a:cubicBezTo>
                <a:cubicBezTo>
                  <a:pt x="97" y="54"/>
                  <a:pt x="97" y="54"/>
                  <a:pt x="97" y="54"/>
                </a:cubicBezTo>
                <a:cubicBezTo>
                  <a:pt x="99" y="54"/>
                  <a:pt x="100" y="55"/>
                  <a:pt x="100" y="57"/>
                </a:cubicBezTo>
                <a:cubicBezTo>
                  <a:pt x="100" y="57"/>
                  <a:pt x="100" y="57"/>
                  <a:pt x="100" y="57"/>
                </a:cubicBezTo>
                <a:cubicBezTo>
                  <a:pt x="100" y="65"/>
                  <a:pt x="100" y="65"/>
                  <a:pt x="100" y="65"/>
                </a:cubicBezTo>
                <a:cubicBezTo>
                  <a:pt x="113" y="65"/>
                  <a:pt x="113" y="65"/>
                  <a:pt x="113" y="65"/>
                </a:cubicBezTo>
                <a:cubicBezTo>
                  <a:pt x="113" y="43"/>
                  <a:pt x="113" y="43"/>
                  <a:pt x="113" y="43"/>
                </a:cubicBezTo>
                <a:cubicBezTo>
                  <a:pt x="113" y="39"/>
                  <a:pt x="112" y="35"/>
                  <a:pt x="109" y="32"/>
                </a:cubicBezTo>
                <a:cubicBezTo>
                  <a:pt x="106" y="29"/>
                  <a:pt x="103" y="28"/>
                  <a:pt x="99" y="28"/>
                </a:cubicBezTo>
                <a:cubicBezTo>
                  <a:pt x="86" y="28"/>
                  <a:pt x="86" y="28"/>
                  <a:pt x="86" y="28"/>
                </a:cubicBezTo>
                <a:close/>
                <a:moveTo>
                  <a:pt x="40" y="18"/>
                </a:moveTo>
                <a:cubicBezTo>
                  <a:pt x="40" y="18"/>
                  <a:pt x="40" y="18"/>
                  <a:pt x="40" y="18"/>
                </a:cubicBezTo>
                <a:cubicBezTo>
                  <a:pt x="83" y="18"/>
                  <a:pt x="83" y="18"/>
                  <a:pt x="83" y="18"/>
                </a:cubicBezTo>
                <a:cubicBezTo>
                  <a:pt x="83" y="14"/>
                  <a:pt x="83" y="14"/>
                  <a:pt x="83" y="14"/>
                </a:cubicBezTo>
                <a:cubicBezTo>
                  <a:pt x="83" y="12"/>
                  <a:pt x="82" y="10"/>
                  <a:pt x="80" y="8"/>
                </a:cubicBezTo>
                <a:cubicBezTo>
                  <a:pt x="79" y="7"/>
                  <a:pt x="77" y="6"/>
                  <a:pt x="74" y="6"/>
                </a:cubicBezTo>
                <a:cubicBezTo>
                  <a:pt x="48" y="6"/>
                  <a:pt x="48" y="6"/>
                  <a:pt x="48" y="6"/>
                </a:cubicBezTo>
                <a:cubicBezTo>
                  <a:pt x="46" y="6"/>
                  <a:pt x="44" y="7"/>
                  <a:pt x="43" y="8"/>
                </a:cubicBezTo>
                <a:cubicBezTo>
                  <a:pt x="41" y="10"/>
                  <a:pt x="40" y="12"/>
                  <a:pt x="40" y="14"/>
                </a:cubicBezTo>
                <a:cubicBezTo>
                  <a:pt x="40" y="18"/>
                  <a:pt x="40" y="18"/>
                  <a:pt x="40" y="18"/>
                </a:cubicBezTo>
                <a:close/>
                <a:moveTo>
                  <a:pt x="9" y="71"/>
                </a:moveTo>
                <a:cubicBezTo>
                  <a:pt x="9" y="71"/>
                  <a:pt x="9" y="71"/>
                  <a:pt x="9" y="71"/>
                </a:cubicBezTo>
                <a:cubicBezTo>
                  <a:pt x="9" y="94"/>
                  <a:pt x="9" y="94"/>
                  <a:pt x="9" y="94"/>
                </a:cubicBezTo>
                <a:cubicBezTo>
                  <a:pt x="9" y="98"/>
                  <a:pt x="11" y="102"/>
                  <a:pt x="13" y="104"/>
                </a:cubicBezTo>
                <a:cubicBezTo>
                  <a:pt x="14" y="104"/>
                  <a:pt x="14" y="104"/>
                  <a:pt x="14" y="104"/>
                </a:cubicBezTo>
                <a:cubicBezTo>
                  <a:pt x="16" y="107"/>
                  <a:pt x="20" y="109"/>
                  <a:pt x="24" y="109"/>
                </a:cubicBezTo>
                <a:cubicBezTo>
                  <a:pt x="99" y="109"/>
                  <a:pt x="99" y="109"/>
                  <a:pt x="99" y="109"/>
                </a:cubicBezTo>
                <a:cubicBezTo>
                  <a:pt x="103" y="109"/>
                  <a:pt x="106" y="107"/>
                  <a:pt x="109" y="104"/>
                </a:cubicBezTo>
                <a:cubicBezTo>
                  <a:pt x="112" y="102"/>
                  <a:pt x="113" y="98"/>
                  <a:pt x="113" y="94"/>
                </a:cubicBezTo>
                <a:cubicBezTo>
                  <a:pt x="113" y="71"/>
                  <a:pt x="113" y="71"/>
                  <a:pt x="113" y="71"/>
                </a:cubicBezTo>
                <a:cubicBezTo>
                  <a:pt x="100" y="71"/>
                  <a:pt x="100" y="71"/>
                  <a:pt x="100" y="71"/>
                </a:cubicBezTo>
                <a:cubicBezTo>
                  <a:pt x="100" y="80"/>
                  <a:pt x="100" y="80"/>
                  <a:pt x="100" y="80"/>
                </a:cubicBezTo>
                <a:cubicBezTo>
                  <a:pt x="100" y="81"/>
                  <a:pt x="99" y="82"/>
                  <a:pt x="97" y="82"/>
                </a:cubicBezTo>
                <a:cubicBezTo>
                  <a:pt x="97" y="82"/>
                  <a:pt x="97" y="82"/>
                  <a:pt x="97" y="82"/>
                </a:cubicBezTo>
                <a:cubicBezTo>
                  <a:pt x="77" y="82"/>
                  <a:pt x="77" y="82"/>
                  <a:pt x="77" y="82"/>
                </a:cubicBezTo>
                <a:cubicBezTo>
                  <a:pt x="75" y="82"/>
                  <a:pt x="74" y="81"/>
                  <a:pt x="74" y="80"/>
                </a:cubicBezTo>
                <a:cubicBezTo>
                  <a:pt x="74" y="79"/>
                  <a:pt x="74" y="79"/>
                  <a:pt x="74" y="79"/>
                </a:cubicBezTo>
                <a:cubicBezTo>
                  <a:pt x="74" y="71"/>
                  <a:pt x="74" y="71"/>
                  <a:pt x="74" y="71"/>
                </a:cubicBezTo>
                <a:cubicBezTo>
                  <a:pt x="49" y="71"/>
                  <a:pt x="49" y="71"/>
                  <a:pt x="49" y="71"/>
                </a:cubicBezTo>
                <a:cubicBezTo>
                  <a:pt x="49" y="80"/>
                  <a:pt x="49" y="80"/>
                  <a:pt x="49" y="80"/>
                </a:cubicBezTo>
                <a:cubicBezTo>
                  <a:pt x="49" y="81"/>
                  <a:pt x="48" y="82"/>
                  <a:pt x="46" y="82"/>
                </a:cubicBezTo>
                <a:cubicBezTo>
                  <a:pt x="46" y="82"/>
                  <a:pt x="46" y="82"/>
                  <a:pt x="46" y="82"/>
                </a:cubicBezTo>
                <a:cubicBezTo>
                  <a:pt x="26" y="82"/>
                  <a:pt x="26" y="82"/>
                  <a:pt x="26" y="82"/>
                </a:cubicBezTo>
                <a:cubicBezTo>
                  <a:pt x="24" y="82"/>
                  <a:pt x="23" y="81"/>
                  <a:pt x="23" y="80"/>
                </a:cubicBezTo>
                <a:cubicBezTo>
                  <a:pt x="23" y="79"/>
                  <a:pt x="23" y="79"/>
                  <a:pt x="23" y="79"/>
                </a:cubicBezTo>
                <a:cubicBezTo>
                  <a:pt x="23" y="71"/>
                  <a:pt x="23" y="71"/>
                  <a:pt x="23" y="71"/>
                </a:cubicBezTo>
                <a:cubicBezTo>
                  <a:pt x="9" y="71"/>
                  <a:pt x="9" y="71"/>
                  <a:pt x="9" y="71"/>
                </a:cubicBezTo>
                <a:close/>
                <a:moveTo>
                  <a:pt x="43" y="60"/>
                </a:moveTo>
                <a:cubicBezTo>
                  <a:pt x="43" y="60"/>
                  <a:pt x="43" y="60"/>
                  <a:pt x="43" y="60"/>
                </a:cubicBezTo>
                <a:cubicBezTo>
                  <a:pt x="28" y="60"/>
                  <a:pt x="28" y="60"/>
                  <a:pt x="28" y="60"/>
                </a:cubicBezTo>
                <a:cubicBezTo>
                  <a:pt x="28" y="68"/>
                  <a:pt x="28" y="68"/>
                  <a:pt x="28" y="68"/>
                </a:cubicBezTo>
                <a:cubicBezTo>
                  <a:pt x="28" y="68"/>
                  <a:pt x="28" y="68"/>
                  <a:pt x="28" y="68"/>
                </a:cubicBezTo>
                <a:cubicBezTo>
                  <a:pt x="28" y="68"/>
                  <a:pt x="28" y="68"/>
                  <a:pt x="28" y="68"/>
                </a:cubicBezTo>
                <a:cubicBezTo>
                  <a:pt x="28" y="77"/>
                  <a:pt x="28" y="77"/>
                  <a:pt x="28" y="77"/>
                </a:cubicBezTo>
                <a:cubicBezTo>
                  <a:pt x="43" y="77"/>
                  <a:pt x="43" y="77"/>
                  <a:pt x="43" y="77"/>
                </a:cubicBezTo>
                <a:cubicBezTo>
                  <a:pt x="43" y="68"/>
                  <a:pt x="43" y="68"/>
                  <a:pt x="43" y="68"/>
                </a:cubicBezTo>
                <a:cubicBezTo>
                  <a:pt x="43" y="68"/>
                  <a:pt x="43" y="68"/>
                  <a:pt x="43" y="68"/>
                </a:cubicBezTo>
                <a:cubicBezTo>
                  <a:pt x="43" y="68"/>
                  <a:pt x="43" y="68"/>
                  <a:pt x="43" y="68"/>
                </a:cubicBezTo>
                <a:cubicBezTo>
                  <a:pt x="43" y="60"/>
                  <a:pt x="43" y="60"/>
                  <a:pt x="43" y="60"/>
                </a:cubicBezTo>
                <a:close/>
                <a:moveTo>
                  <a:pt x="94" y="60"/>
                </a:moveTo>
                <a:cubicBezTo>
                  <a:pt x="94" y="60"/>
                  <a:pt x="94" y="60"/>
                  <a:pt x="94" y="60"/>
                </a:cubicBezTo>
                <a:cubicBezTo>
                  <a:pt x="80" y="60"/>
                  <a:pt x="80" y="60"/>
                  <a:pt x="80" y="60"/>
                </a:cubicBezTo>
                <a:cubicBezTo>
                  <a:pt x="80" y="68"/>
                  <a:pt x="80" y="68"/>
                  <a:pt x="80" y="68"/>
                </a:cubicBezTo>
                <a:cubicBezTo>
                  <a:pt x="80" y="68"/>
                  <a:pt x="80" y="68"/>
                  <a:pt x="80" y="68"/>
                </a:cubicBezTo>
                <a:cubicBezTo>
                  <a:pt x="80" y="68"/>
                  <a:pt x="80" y="68"/>
                  <a:pt x="80" y="68"/>
                </a:cubicBezTo>
                <a:cubicBezTo>
                  <a:pt x="80" y="77"/>
                  <a:pt x="80" y="77"/>
                  <a:pt x="80" y="77"/>
                </a:cubicBezTo>
                <a:cubicBezTo>
                  <a:pt x="94" y="77"/>
                  <a:pt x="94" y="77"/>
                  <a:pt x="94" y="77"/>
                </a:cubicBezTo>
                <a:cubicBezTo>
                  <a:pt x="94" y="68"/>
                  <a:pt x="94" y="68"/>
                  <a:pt x="94" y="68"/>
                </a:cubicBezTo>
                <a:cubicBezTo>
                  <a:pt x="94" y="68"/>
                  <a:pt x="94" y="68"/>
                  <a:pt x="94" y="68"/>
                </a:cubicBezTo>
                <a:cubicBezTo>
                  <a:pt x="94" y="68"/>
                  <a:pt x="94" y="68"/>
                  <a:pt x="94" y="68"/>
                </a:cubicBezTo>
                <a:cubicBezTo>
                  <a:pt x="94" y="60"/>
                  <a:pt x="94" y="60"/>
                  <a:pt x="94" y="60"/>
                </a:cubicBezTo>
                <a:close/>
              </a:path>
            </a:pathLst>
          </a:custGeom>
          <a:solidFill>
            <a:srgbClr val="3B6058"/>
          </a:solid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3" name="Freeform 22"/>
          <p:cNvSpPr>
            <a:spLocks noEditPoints="1"/>
          </p:cNvSpPr>
          <p:nvPr/>
        </p:nvSpPr>
        <p:spPr bwMode="auto">
          <a:xfrm>
            <a:off x="6377451" y="4725152"/>
            <a:ext cx="350968" cy="319608"/>
          </a:xfrm>
          <a:custGeom>
            <a:avLst/>
            <a:gdLst>
              <a:gd name="T0" fmla="*/ 77 w 123"/>
              <a:gd name="T1" fmla="*/ 52 h 112"/>
              <a:gd name="T2" fmla="*/ 81 w 123"/>
              <a:gd name="T3" fmla="*/ 68 h 112"/>
              <a:gd name="T4" fmla="*/ 81 w 123"/>
              <a:gd name="T5" fmla="*/ 76 h 112"/>
              <a:gd name="T6" fmla="*/ 87 w 123"/>
              <a:gd name="T7" fmla="*/ 70 h 112"/>
              <a:gd name="T8" fmla="*/ 81 w 123"/>
              <a:gd name="T9" fmla="*/ 48 h 112"/>
              <a:gd name="T10" fmla="*/ 63 w 123"/>
              <a:gd name="T11" fmla="*/ 45 h 112"/>
              <a:gd name="T12" fmla="*/ 119 w 123"/>
              <a:gd name="T13" fmla="*/ 103 h 112"/>
              <a:gd name="T14" fmla="*/ 115 w 123"/>
              <a:gd name="T15" fmla="*/ 103 h 112"/>
              <a:gd name="T16" fmla="*/ 119 w 123"/>
              <a:gd name="T17" fmla="*/ 29 h 112"/>
              <a:gd name="T18" fmla="*/ 119 w 123"/>
              <a:gd name="T19" fmla="*/ 19 h 112"/>
              <a:gd name="T20" fmla="*/ 74 w 123"/>
              <a:gd name="T21" fmla="*/ 13 h 112"/>
              <a:gd name="T22" fmla="*/ 62 w 123"/>
              <a:gd name="T23" fmla="*/ 0 h 112"/>
              <a:gd name="T24" fmla="*/ 49 w 123"/>
              <a:gd name="T25" fmla="*/ 13 h 112"/>
              <a:gd name="T26" fmla="*/ 5 w 123"/>
              <a:gd name="T27" fmla="*/ 19 h 112"/>
              <a:gd name="T28" fmla="*/ 5 w 123"/>
              <a:gd name="T29" fmla="*/ 29 h 112"/>
              <a:gd name="T30" fmla="*/ 8 w 123"/>
              <a:gd name="T31" fmla="*/ 103 h 112"/>
              <a:gd name="T32" fmla="*/ 0 w 123"/>
              <a:gd name="T33" fmla="*/ 108 h 112"/>
              <a:gd name="T34" fmla="*/ 119 w 123"/>
              <a:gd name="T35" fmla="*/ 112 h 112"/>
              <a:gd name="T36" fmla="*/ 119 w 123"/>
              <a:gd name="T37" fmla="*/ 103 h 112"/>
              <a:gd name="T38" fmla="*/ 57 w 123"/>
              <a:gd name="T39" fmla="*/ 8 h 112"/>
              <a:gd name="T40" fmla="*/ 67 w 123"/>
              <a:gd name="T41" fmla="*/ 8 h 112"/>
              <a:gd name="T42" fmla="*/ 67 w 123"/>
              <a:gd name="T43" fmla="*/ 17 h 112"/>
              <a:gd name="T44" fmla="*/ 62 w 123"/>
              <a:gd name="T45" fmla="*/ 19 h 112"/>
              <a:gd name="T46" fmla="*/ 55 w 123"/>
              <a:gd name="T47" fmla="*/ 13 h 112"/>
              <a:gd name="T48" fmla="*/ 109 w 123"/>
              <a:gd name="T49" fmla="*/ 103 h 112"/>
              <a:gd name="T50" fmla="*/ 14 w 123"/>
              <a:gd name="T51" fmla="*/ 103 h 112"/>
              <a:gd name="T52" fmla="*/ 109 w 123"/>
              <a:gd name="T53" fmla="*/ 29 h 112"/>
              <a:gd name="T54" fmla="*/ 58 w 123"/>
              <a:gd name="T55" fmla="*/ 90 h 112"/>
              <a:gd name="T56" fmla="*/ 69 w 123"/>
              <a:gd name="T57" fmla="*/ 87 h 112"/>
              <a:gd name="T58" fmla="*/ 77 w 123"/>
              <a:gd name="T59" fmla="*/ 79 h 112"/>
              <a:gd name="T60" fmla="*/ 76 w 123"/>
              <a:gd name="T61" fmla="*/ 75 h 112"/>
              <a:gd name="T62" fmla="*/ 61 w 123"/>
              <a:gd name="T63" fmla="*/ 49 h 112"/>
              <a:gd name="T64" fmla="*/ 43 w 123"/>
              <a:gd name="T65" fmla="*/ 52 h 112"/>
              <a:gd name="T66" fmla="*/ 43 w 123"/>
              <a:gd name="T67" fmla="*/ 83 h 112"/>
              <a:gd name="T68" fmla="*/ 47 w 123"/>
              <a:gd name="T69" fmla="*/ 56 h 112"/>
              <a:gd name="T70" fmla="*/ 55 w 123"/>
              <a:gd name="T71" fmla="*/ 52 h 112"/>
              <a:gd name="T72" fmla="*/ 57 w 123"/>
              <a:gd name="T73" fmla="*/ 70 h 112"/>
              <a:gd name="T74" fmla="*/ 66 w 123"/>
              <a:gd name="T75" fmla="*/ 82 h 112"/>
              <a:gd name="T76" fmla="*/ 58 w 123"/>
              <a:gd name="T77" fmla="*/ 84 h 112"/>
              <a:gd name="T78" fmla="*/ 42 w 123"/>
              <a:gd name="T79"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12">
                <a:moveTo>
                  <a:pt x="66" y="48"/>
                </a:moveTo>
                <a:cubicBezTo>
                  <a:pt x="70" y="48"/>
                  <a:pt x="74" y="49"/>
                  <a:pt x="77" y="52"/>
                </a:cubicBezTo>
                <a:cubicBezTo>
                  <a:pt x="80" y="55"/>
                  <a:pt x="82" y="59"/>
                  <a:pt x="82" y="64"/>
                </a:cubicBezTo>
                <a:cubicBezTo>
                  <a:pt x="82" y="65"/>
                  <a:pt x="82" y="67"/>
                  <a:pt x="81" y="68"/>
                </a:cubicBezTo>
                <a:cubicBezTo>
                  <a:pt x="81" y="69"/>
                  <a:pt x="80" y="71"/>
                  <a:pt x="80" y="72"/>
                </a:cubicBezTo>
                <a:cubicBezTo>
                  <a:pt x="79" y="73"/>
                  <a:pt x="79" y="75"/>
                  <a:pt x="81" y="76"/>
                </a:cubicBezTo>
                <a:cubicBezTo>
                  <a:pt x="82" y="77"/>
                  <a:pt x="84" y="76"/>
                  <a:pt x="85" y="75"/>
                </a:cubicBezTo>
                <a:cubicBezTo>
                  <a:pt x="86" y="73"/>
                  <a:pt x="86" y="71"/>
                  <a:pt x="87" y="70"/>
                </a:cubicBezTo>
                <a:cubicBezTo>
                  <a:pt x="87" y="68"/>
                  <a:pt x="87" y="66"/>
                  <a:pt x="87" y="64"/>
                </a:cubicBezTo>
                <a:cubicBezTo>
                  <a:pt x="87" y="58"/>
                  <a:pt x="85" y="52"/>
                  <a:pt x="81" y="48"/>
                </a:cubicBezTo>
                <a:cubicBezTo>
                  <a:pt x="77" y="44"/>
                  <a:pt x="72" y="42"/>
                  <a:pt x="66" y="42"/>
                </a:cubicBezTo>
                <a:cubicBezTo>
                  <a:pt x="64" y="42"/>
                  <a:pt x="63" y="43"/>
                  <a:pt x="63" y="45"/>
                </a:cubicBezTo>
                <a:cubicBezTo>
                  <a:pt x="63" y="46"/>
                  <a:pt x="64" y="48"/>
                  <a:pt x="66" y="48"/>
                </a:cubicBezTo>
                <a:close/>
                <a:moveTo>
                  <a:pt x="119" y="103"/>
                </a:moveTo>
                <a:cubicBezTo>
                  <a:pt x="119" y="103"/>
                  <a:pt x="119" y="103"/>
                  <a:pt x="119" y="103"/>
                </a:cubicBezTo>
                <a:cubicBezTo>
                  <a:pt x="115" y="103"/>
                  <a:pt x="115" y="103"/>
                  <a:pt x="115" y="103"/>
                </a:cubicBezTo>
                <a:cubicBezTo>
                  <a:pt x="115" y="29"/>
                  <a:pt x="115" y="29"/>
                  <a:pt x="115" y="29"/>
                </a:cubicBezTo>
                <a:cubicBezTo>
                  <a:pt x="119" y="29"/>
                  <a:pt x="119" y="29"/>
                  <a:pt x="119" y="29"/>
                </a:cubicBezTo>
                <a:cubicBezTo>
                  <a:pt x="121" y="29"/>
                  <a:pt x="123" y="27"/>
                  <a:pt x="123" y="24"/>
                </a:cubicBezTo>
                <a:cubicBezTo>
                  <a:pt x="123" y="21"/>
                  <a:pt x="121" y="19"/>
                  <a:pt x="119" y="19"/>
                </a:cubicBezTo>
                <a:cubicBezTo>
                  <a:pt x="72" y="19"/>
                  <a:pt x="72" y="19"/>
                  <a:pt x="72" y="19"/>
                </a:cubicBezTo>
                <a:cubicBezTo>
                  <a:pt x="74" y="17"/>
                  <a:pt x="74" y="15"/>
                  <a:pt x="74" y="13"/>
                </a:cubicBezTo>
                <a:cubicBezTo>
                  <a:pt x="74" y="9"/>
                  <a:pt x="73" y="6"/>
                  <a:pt x="71" y="4"/>
                </a:cubicBezTo>
                <a:cubicBezTo>
                  <a:pt x="68" y="2"/>
                  <a:pt x="65" y="0"/>
                  <a:pt x="62" y="0"/>
                </a:cubicBezTo>
                <a:cubicBezTo>
                  <a:pt x="58" y="0"/>
                  <a:pt x="55" y="2"/>
                  <a:pt x="53" y="4"/>
                </a:cubicBezTo>
                <a:cubicBezTo>
                  <a:pt x="51" y="6"/>
                  <a:pt x="49" y="9"/>
                  <a:pt x="49" y="13"/>
                </a:cubicBezTo>
                <a:cubicBezTo>
                  <a:pt x="49" y="15"/>
                  <a:pt x="50" y="17"/>
                  <a:pt x="51" y="19"/>
                </a:cubicBezTo>
                <a:cubicBezTo>
                  <a:pt x="5" y="19"/>
                  <a:pt x="5" y="19"/>
                  <a:pt x="5" y="19"/>
                </a:cubicBezTo>
                <a:cubicBezTo>
                  <a:pt x="2" y="19"/>
                  <a:pt x="0" y="21"/>
                  <a:pt x="0" y="24"/>
                </a:cubicBezTo>
                <a:cubicBezTo>
                  <a:pt x="0" y="27"/>
                  <a:pt x="2" y="29"/>
                  <a:pt x="5" y="29"/>
                </a:cubicBezTo>
                <a:cubicBezTo>
                  <a:pt x="8" y="29"/>
                  <a:pt x="8" y="29"/>
                  <a:pt x="8" y="29"/>
                </a:cubicBezTo>
                <a:cubicBezTo>
                  <a:pt x="8" y="103"/>
                  <a:pt x="8" y="103"/>
                  <a:pt x="8" y="103"/>
                </a:cubicBezTo>
                <a:cubicBezTo>
                  <a:pt x="5" y="103"/>
                  <a:pt x="5" y="103"/>
                  <a:pt x="5" y="103"/>
                </a:cubicBezTo>
                <a:cubicBezTo>
                  <a:pt x="2" y="103"/>
                  <a:pt x="0" y="105"/>
                  <a:pt x="0" y="108"/>
                </a:cubicBezTo>
                <a:cubicBezTo>
                  <a:pt x="0" y="110"/>
                  <a:pt x="2" y="112"/>
                  <a:pt x="5" y="112"/>
                </a:cubicBezTo>
                <a:cubicBezTo>
                  <a:pt x="119" y="112"/>
                  <a:pt x="119" y="112"/>
                  <a:pt x="119" y="112"/>
                </a:cubicBezTo>
                <a:cubicBezTo>
                  <a:pt x="121" y="112"/>
                  <a:pt x="123" y="110"/>
                  <a:pt x="123" y="108"/>
                </a:cubicBezTo>
                <a:cubicBezTo>
                  <a:pt x="123" y="105"/>
                  <a:pt x="121" y="103"/>
                  <a:pt x="119" y="103"/>
                </a:cubicBezTo>
                <a:close/>
                <a:moveTo>
                  <a:pt x="57" y="8"/>
                </a:moveTo>
                <a:cubicBezTo>
                  <a:pt x="57" y="8"/>
                  <a:pt x="57" y="8"/>
                  <a:pt x="57" y="8"/>
                </a:cubicBezTo>
                <a:cubicBezTo>
                  <a:pt x="58" y="7"/>
                  <a:pt x="60" y="6"/>
                  <a:pt x="62" y="6"/>
                </a:cubicBezTo>
                <a:cubicBezTo>
                  <a:pt x="64" y="6"/>
                  <a:pt x="65" y="7"/>
                  <a:pt x="67" y="8"/>
                </a:cubicBezTo>
                <a:cubicBezTo>
                  <a:pt x="68" y="9"/>
                  <a:pt x="69" y="11"/>
                  <a:pt x="69" y="13"/>
                </a:cubicBezTo>
                <a:cubicBezTo>
                  <a:pt x="69" y="14"/>
                  <a:pt x="68" y="16"/>
                  <a:pt x="67" y="17"/>
                </a:cubicBezTo>
                <a:cubicBezTo>
                  <a:pt x="65" y="18"/>
                  <a:pt x="64" y="19"/>
                  <a:pt x="62" y="19"/>
                </a:cubicBezTo>
                <a:cubicBezTo>
                  <a:pt x="62" y="19"/>
                  <a:pt x="62" y="19"/>
                  <a:pt x="62" y="19"/>
                </a:cubicBezTo>
                <a:cubicBezTo>
                  <a:pt x="60" y="19"/>
                  <a:pt x="58" y="18"/>
                  <a:pt x="57" y="17"/>
                </a:cubicBezTo>
                <a:cubicBezTo>
                  <a:pt x="56" y="16"/>
                  <a:pt x="55" y="14"/>
                  <a:pt x="55" y="13"/>
                </a:cubicBezTo>
                <a:cubicBezTo>
                  <a:pt x="55" y="11"/>
                  <a:pt x="56" y="9"/>
                  <a:pt x="57" y="8"/>
                </a:cubicBezTo>
                <a:close/>
                <a:moveTo>
                  <a:pt x="109" y="103"/>
                </a:moveTo>
                <a:cubicBezTo>
                  <a:pt x="109" y="103"/>
                  <a:pt x="109" y="103"/>
                  <a:pt x="109" y="103"/>
                </a:cubicBezTo>
                <a:cubicBezTo>
                  <a:pt x="14" y="103"/>
                  <a:pt x="14" y="103"/>
                  <a:pt x="14" y="103"/>
                </a:cubicBezTo>
                <a:cubicBezTo>
                  <a:pt x="14" y="29"/>
                  <a:pt x="14" y="29"/>
                  <a:pt x="14" y="29"/>
                </a:cubicBezTo>
                <a:cubicBezTo>
                  <a:pt x="109" y="29"/>
                  <a:pt x="109" y="29"/>
                  <a:pt x="109" y="29"/>
                </a:cubicBezTo>
                <a:cubicBezTo>
                  <a:pt x="109" y="103"/>
                  <a:pt x="109" y="103"/>
                  <a:pt x="109" y="103"/>
                </a:cubicBezTo>
                <a:close/>
                <a:moveTo>
                  <a:pt x="58" y="90"/>
                </a:moveTo>
                <a:cubicBezTo>
                  <a:pt x="58" y="90"/>
                  <a:pt x="58" y="90"/>
                  <a:pt x="58" y="90"/>
                </a:cubicBezTo>
                <a:cubicBezTo>
                  <a:pt x="62" y="90"/>
                  <a:pt x="66" y="89"/>
                  <a:pt x="69" y="87"/>
                </a:cubicBezTo>
                <a:cubicBezTo>
                  <a:pt x="69" y="87"/>
                  <a:pt x="69" y="87"/>
                  <a:pt x="69" y="87"/>
                </a:cubicBezTo>
                <a:cubicBezTo>
                  <a:pt x="72" y="85"/>
                  <a:pt x="75" y="82"/>
                  <a:pt x="77" y="79"/>
                </a:cubicBezTo>
                <a:cubicBezTo>
                  <a:pt x="77" y="79"/>
                  <a:pt x="77" y="79"/>
                  <a:pt x="77" y="79"/>
                </a:cubicBezTo>
                <a:cubicBezTo>
                  <a:pt x="78" y="77"/>
                  <a:pt x="77" y="75"/>
                  <a:pt x="76" y="75"/>
                </a:cubicBezTo>
                <a:cubicBezTo>
                  <a:pt x="61" y="66"/>
                  <a:pt x="61" y="66"/>
                  <a:pt x="61" y="66"/>
                </a:cubicBezTo>
                <a:cubicBezTo>
                  <a:pt x="61" y="49"/>
                  <a:pt x="61" y="49"/>
                  <a:pt x="61" y="49"/>
                </a:cubicBezTo>
                <a:cubicBezTo>
                  <a:pt x="61" y="47"/>
                  <a:pt x="60" y="46"/>
                  <a:pt x="58" y="46"/>
                </a:cubicBezTo>
                <a:cubicBezTo>
                  <a:pt x="52" y="46"/>
                  <a:pt x="46" y="48"/>
                  <a:pt x="43" y="52"/>
                </a:cubicBezTo>
                <a:cubicBezTo>
                  <a:pt x="39" y="56"/>
                  <a:pt x="36" y="62"/>
                  <a:pt x="36" y="68"/>
                </a:cubicBezTo>
                <a:cubicBezTo>
                  <a:pt x="36" y="74"/>
                  <a:pt x="39" y="79"/>
                  <a:pt x="43" y="83"/>
                </a:cubicBezTo>
                <a:cubicBezTo>
                  <a:pt x="46" y="87"/>
                  <a:pt x="52" y="90"/>
                  <a:pt x="58" y="90"/>
                </a:cubicBezTo>
                <a:close/>
                <a:moveTo>
                  <a:pt x="47" y="56"/>
                </a:moveTo>
                <a:cubicBezTo>
                  <a:pt x="47" y="56"/>
                  <a:pt x="47" y="56"/>
                  <a:pt x="47" y="56"/>
                </a:cubicBezTo>
                <a:cubicBezTo>
                  <a:pt x="49" y="54"/>
                  <a:pt x="52" y="52"/>
                  <a:pt x="55" y="52"/>
                </a:cubicBezTo>
                <a:cubicBezTo>
                  <a:pt x="55" y="68"/>
                  <a:pt x="55" y="68"/>
                  <a:pt x="55" y="68"/>
                </a:cubicBezTo>
                <a:cubicBezTo>
                  <a:pt x="55" y="69"/>
                  <a:pt x="56" y="70"/>
                  <a:pt x="57" y="70"/>
                </a:cubicBezTo>
                <a:cubicBezTo>
                  <a:pt x="70" y="78"/>
                  <a:pt x="70" y="78"/>
                  <a:pt x="70" y="78"/>
                </a:cubicBezTo>
                <a:cubicBezTo>
                  <a:pt x="69" y="80"/>
                  <a:pt x="68" y="81"/>
                  <a:pt x="66" y="82"/>
                </a:cubicBezTo>
                <a:cubicBezTo>
                  <a:pt x="66" y="82"/>
                  <a:pt x="66" y="82"/>
                  <a:pt x="66" y="82"/>
                </a:cubicBezTo>
                <a:cubicBezTo>
                  <a:pt x="64" y="83"/>
                  <a:pt x="61" y="84"/>
                  <a:pt x="58" y="84"/>
                </a:cubicBezTo>
                <a:cubicBezTo>
                  <a:pt x="54" y="84"/>
                  <a:pt x="50" y="82"/>
                  <a:pt x="47" y="79"/>
                </a:cubicBezTo>
                <a:cubicBezTo>
                  <a:pt x="44" y="76"/>
                  <a:pt x="42" y="72"/>
                  <a:pt x="42" y="68"/>
                </a:cubicBezTo>
                <a:cubicBezTo>
                  <a:pt x="42" y="63"/>
                  <a:pt x="44" y="59"/>
                  <a:pt x="47" y="56"/>
                </a:cubicBezTo>
                <a:close/>
              </a:path>
            </a:pathLst>
          </a:custGeom>
          <a:solidFill>
            <a:srgbClr val="3B6058"/>
          </a:solid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4" name="Freeform 23"/>
          <p:cNvSpPr>
            <a:spLocks noEditPoints="1"/>
          </p:cNvSpPr>
          <p:nvPr/>
        </p:nvSpPr>
        <p:spPr bwMode="auto">
          <a:xfrm>
            <a:off x="5160333" y="3493301"/>
            <a:ext cx="343733" cy="343730"/>
          </a:xfrm>
          <a:custGeom>
            <a:avLst/>
            <a:gdLst>
              <a:gd name="T0" fmla="*/ 100 w 121"/>
              <a:gd name="T1" fmla="*/ 1 h 121"/>
              <a:gd name="T2" fmla="*/ 105 w 121"/>
              <a:gd name="T3" fmla="*/ 2 h 121"/>
              <a:gd name="T4" fmla="*/ 108 w 121"/>
              <a:gd name="T5" fmla="*/ 13 h 121"/>
              <a:gd name="T6" fmla="*/ 119 w 121"/>
              <a:gd name="T7" fmla="*/ 16 h 121"/>
              <a:gd name="T8" fmla="*/ 120 w 121"/>
              <a:gd name="T9" fmla="*/ 17 h 121"/>
              <a:gd name="T10" fmla="*/ 105 w 121"/>
              <a:gd name="T11" fmla="*/ 36 h 121"/>
              <a:gd name="T12" fmla="*/ 93 w 121"/>
              <a:gd name="T13" fmla="*/ 35 h 121"/>
              <a:gd name="T14" fmla="*/ 96 w 121"/>
              <a:gd name="T15" fmla="*/ 62 h 121"/>
              <a:gd name="T16" fmla="*/ 85 w 121"/>
              <a:gd name="T17" fmla="*/ 88 h 121"/>
              <a:gd name="T18" fmla="*/ 33 w 121"/>
              <a:gd name="T19" fmla="*/ 88 h 121"/>
              <a:gd name="T20" fmla="*/ 33 w 121"/>
              <a:gd name="T21" fmla="*/ 35 h 121"/>
              <a:gd name="T22" fmla="*/ 82 w 121"/>
              <a:gd name="T23" fmla="*/ 32 h 121"/>
              <a:gd name="T24" fmla="*/ 84 w 121"/>
              <a:gd name="T25" fmla="*/ 19 h 121"/>
              <a:gd name="T26" fmla="*/ 107 w 121"/>
              <a:gd name="T27" fmla="*/ 47 h 121"/>
              <a:gd name="T28" fmla="*/ 109 w 121"/>
              <a:gd name="T29" fmla="*/ 54 h 121"/>
              <a:gd name="T30" fmla="*/ 95 w 121"/>
              <a:gd name="T31" fmla="*/ 97 h 121"/>
              <a:gd name="T32" fmla="*/ 24 w 121"/>
              <a:gd name="T33" fmla="*/ 97 h 121"/>
              <a:gd name="T34" fmla="*/ 24 w 121"/>
              <a:gd name="T35" fmla="*/ 26 h 121"/>
              <a:gd name="T36" fmla="*/ 67 w 121"/>
              <a:gd name="T37" fmla="*/ 12 h 121"/>
              <a:gd name="T38" fmla="*/ 80 w 121"/>
              <a:gd name="T39" fmla="*/ 10 h 121"/>
              <a:gd name="T40" fmla="*/ 68 w 121"/>
              <a:gd name="T41" fmla="*/ 3 h 121"/>
              <a:gd name="T42" fmla="*/ 17 w 121"/>
              <a:gd name="T43" fmla="*/ 19 h 121"/>
              <a:gd name="T44" fmla="*/ 17 w 121"/>
              <a:gd name="T45" fmla="*/ 104 h 121"/>
              <a:gd name="T46" fmla="*/ 102 w 121"/>
              <a:gd name="T47" fmla="*/ 104 h 121"/>
              <a:gd name="T48" fmla="*/ 118 w 121"/>
              <a:gd name="T49" fmla="*/ 53 h 121"/>
              <a:gd name="T50" fmla="*/ 111 w 121"/>
              <a:gd name="T51" fmla="*/ 41 h 121"/>
              <a:gd name="T52" fmla="*/ 59 w 121"/>
              <a:gd name="T53" fmla="*/ 45 h 121"/>
              <a:gd name="T54" fmla="*/ 68 w 121"/>
              <a:gd name="T55" fmla="*/ 47 h 121"/>
              <a:gd name="T56" fmla="*/ 59 w 121"/>
              <a:gd name="T57" fmla="*/ 30 h 121"/>
              <a:gd name="T58" fmla="*/ 37 w 121"/>
              <a:gd name="T59" fmla="*/ 39 h 121"/>
              <a:gd name="T60" fmla="*/ 28 w 121"/>
              <a:gd name="T61" fmla="*/ 62 h 121"/>
              <a:gd name="T62" fmla="*/ 59 w 121"/>
              <a:gd name="T63" fmla="*/ 93 h 121"/>
              <a:gd name="T64" fmla="*/ 82 w 121"/>
              <a:gd name="T65" fmla="*/ 84 h 121"/>
              <a:gd name="T66" fmla="*/ 85 w 121"/>
              <a:gd name="T67" fmla="*/ 43 h 121"/>
              <a:gd name="T68" fmla="*/ 76 w 121"/>
              <a:gd name="T69" fmla="*/ 62 h 121"/>
              <a:gd name="T70" fmla="*/ 71 w 121"/>
              <a:gd name="T71" fmla="*/ 74 h 121"/>
              <a:gd name="T72" fmla="*/ 47 w 121"/>
              <a:gd name="T73" fmla="*/ 74 h 121"/>
              <a:gd name="T74" fmla="*/ 47 w 121"/>
              <a:gd name="T75" fmla="*/ 50 h 121"/>
              <a:gd name="T76" fmla="*/ 59 w 121"/>
              <a:gd name="T77" fmla="*/ 45 h 121"/>
              <a:gd name="T78" fmla="*/ 63 w 121"/>
              <a:gd name="T79" fmla="*/ 51 h 121"/>
              <a:gd name="T80" fmla="*/ 51 w 121"/>
              <a:gd name="T81" fmla="*/ 54 h 121"/>
              <a:gd name="T82" fmla="*/ 51 w 121"/>
              <a:gd name="T83" fmla="*/ 70 h 121"/>
              <a:gd name="T84" fmla="*/ 67 w 121"/>
              <a:gd name="T85" fmla="*/ 70 h 121"/>
              <a:gd name="T86" fmla="*/ 71 w 121"/>
              <a:gd name="T87" fmla="*/ 62 h 121"/>
              <a:gd name="T88" fmla="*/ 63 w 121"/>
              <a:gd name="T89" fmla="*/ 65 h 121"/>
              <a:gd name="T90" fmla="*/ 56 w 121"/>
              <a:gd name="T91" fmla="*/ 58 h 121"/>
              <a:gd name="T92" fmla="*/ 101 w 121"/>
              <a:gd name="T93" fmla="*/ 8 h 121"/>
              <a:gd name="T94" fmla="*/ 90 w 121"/>
              <a:gd name="T95" fmla="*/ 19 h 121"/>
              <a:gd name="T96" fmla="*/ 103 w 121"/>
              <a:gd name="T97" fmla="*/ 14 h 121"/>
              <a:gd name="T98" fmla="*/ 107 w 121"/>
              <a:gd name="T99" fmla="*/ 18 h 121"/>
              <a:gd name="T100" fmla="*/ 96 w 121"/>
              <a:gd name="T101" fmla="*/ 29 h 121"/>
              <a:gd name="T102" fmla="*/ 113 w 121"/>
              <a:gd name="T103" fmla="*/ 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121">
                <a:moveTo>
                  <a:pt x="85" y="16"/>
                </a:moveTo>
                <a:cubicBezTo>
                  <a:pt x="100" y="1"/>
                  <a:pt x="100" y="1"/>
                  <a:pt x="100" y="1"/>
                </a:cubicBezTo>
                <a:cubicBezTo>
                  <a:pt x="101" y="0"/>
                  <a:pt x="103" y="0"/>
                  <a:pt x="104" y="1"/>
                </a:cubicBezTo>
                <a:cubicBezTo>
                  <a:pt x="105" y="1"/>
                  <a:pt x="105" y="2"/>
                  <a:pt x="105" y="2"/>
                </a:cubicBezTo>
                <a:cubicBezTo>
                  <a:pt x="105" y="2"/>
                  <a:pt x="105" y="2"/>
                  <a:pt x="105" y="2"/>
                </a:cubicBezTo>
                <a:cubicBezTo>
                  <a:pt x="108" y="13"/>
                  <a:pt x="108" y="13"/>
                  <a:pt x="108" y="13"/>
                </a:cubicBezTo>
                <a:cubicBezTo>
                  <a:pt x="119" y="16"/>
                  <a:pt x="119" y="16"/>
                  <a:pt x="119" y="16"/>
                </a:cubicBezTo>
                <a:cubicBezTo>
                  <a:pt x="119" y="16"/>
                  <a:pt x="119" y="16"/>
                  <a:pt x="119" y="16"/>
                </a:cubicBezTo>
                <a:cubicBezTo>
                  <a:pt x="119" y="16"/>
                  <a:pt x="119" y="16"/>
                  <a:pt x="119" y="16"/>
                </a:cubicBezTo>
                <a:cubicBezTo>
                  <a:pt x="119" y="16"/>
                  <a:pt x="120" y="16"/>
                  <a:pt x="120" y="17"/>
                </a:cubicBezTo>
                <a:cubicBezTo>
                  <a:pt x="121" y="18"/>
                  <a:pt x="121" y="19"/>
                  <a:pt x="120" y="21"/>
                </a:cubicBezTo>
                <a:cubicBezTo>
                  <a:pt x="105" y="36"/>
                  <a:pt x="105" y="36"/>
                  <a:pt x="105" y="36"/>
                </a:cubicBezTo>
                <a:cubicBezTo>
                  <a:pt x="104" y="37"/>
                  <a:pt x="103" y="37"/>
                  <a:pt x="102" y="37"/>
                </a:cubicBezTo>
                <a:cubicBezTo>
                  <a:pt x="93" y="35"/>
                  <a:pt x="93" y="35"/>
                  <a:pt x="93" y="35"/>
                </a:cubicBezTo>
                <a:cubicBezTo>
                  <a:pt x="89" y="39"/>
                  <a:pt x="89" y="39"/>
                  <a:pt x="89" y="39"/>
                </a:cubicBezTo>
                <a:cubicBezTo>
                  <a:pt x="94" y="45"/>
                  <a:pt x="96" y="53"/>
                  <a:pt x="96" y="62"/>
                </a:cubicBezTo>
                <a:cubicBezTo>
                  <a:pt x="96" y="72"/>
                  <a:pt x="92" y="81"/>
                  <a:pt x="86" y="88"/>
                </a:cubicBezTo>
                <a:cubicBezTo>
                  <a:pt x="85" y="88"/>
                  <a:pt x="85" y="88"/>
                  <a:pt x="85" y="88"/>
                </a:cubicBezTo>
                <a:cubicBezTo>
                  <a:pt x="79" y="95"/>
                  <a:pt x="70" y="99"/>
                  <a:pt x="59" y="99"/>
                </a:cubicBezTo>
                <a:cubicBezTo>
                  <a:pt x="49" y="99"/>
                  <a:pt x="40" y="94"/>
                  <a:pt x="33" y="88"/>
                </a:cubicBezTo>
                <a:cubicBezTo>
                  <a:pt x="27" y="81"/>
                  <a:pt x="22" y="72"/>
                  <a:pt x="22" y="62"/>
                </a:cubicBezTo>
                <a:cubicBezTo>
                  <a:pt x="22" y="51"/>
                  <a:pt x="27" y="42"/>
                  <a:pt x="33" y="35"/>
                </a:cubicBezTo>
                <a:cubicBezTo>
                  <a:pt x="40" y="29"/>
                  <a:pt x="49" y="25"/>
                  <a:pt x="59" y="25"/>
                </a:cubicBezTo>
                <a:cubicBezTo>
                  <a:pt x="68" y="25"/>
                  <a:pt x="76" y="27"/>
                  <a:pt x="82" y="32"/>
                </a:cubicBezTo>
                <a:cubicBezTo>
                  <a:pt x="86" y="28"/>
                  <a:pt x="86" y="28"/>
                  <a:pt x="86" y="28"/>
                </a:cubicBezTo>
                <a:cubicBezTo>
                  <a:pt x="84" y="19"/>
                  <a:pt x="84" y="19"/>
                  <a:pt x="84" y="19"/>
                </a:cubicBezTo>
                <a:cubicBezTo>
                  <a:pt x="84" y="18"/>
                  <a:pt x="84" y="17"/>
                  <a:pt x="85" y="16"/>
                </a:cubicBezTo>
                <a:close/>
                <a:moveTo>
                  <a:pt x="107" y="47"/>
                </a:moveTo>
                <a:cubicBezTo>
                  <a:pt x="107" y="47"/>
                  <a:pt x="107" y="47"/>
                  <a:pt x="107" y="47"/>
                </a:cubicBezTo>
                <a:cubicBezTo>
                  <a:pt x="108" y="49"/>
                  <a:pt x="109" y="52"/>
                  <a:pt x="109" y="54"/>
                </a:cubicBezTo>
                <a:cubicBezTo>
                  <a:pt x="109" y="57"/>
                  <a:pt x="110" y="59"/>
                  <a:pt x="110" y="62"/>
                </a:cubicBezTo>
                <a:cubicBezTo>
                  <a:pt x="110" y="75"/>
                  <a:pt x="104" y="88"/>
                  <a:pt x="95" y="97"/>
                </a:cubicBezTo>
                <a:cubicBezTo>
                  <a:pt x="86" y="106"/>
                  <a:pt x="73" y="112"/>
                  <a:pt x="59" y="112"/>
                </a:cubicBezTo>
                <a:cubicBezTo>
                  <a:pt x="46" y="112"/>
                  <a:pt x="33" y="106"/>
                  <a:pt x="24" y="97"/>
                </a:cubicBezTo>
                <a:cubicBezTo>
                  <a:pt x="15" y="88"/>
                  <a:pt x="9" y="75"/>
                  <a:pt x="9" y="62"/>
                </a:cubicBezTo>
                <a:cubicBezTo>
                  <a:pt x="9" y="48"/>
                  <a:pt x="15" y="35"/>
                  <a:pt x="24" y="26"/>
                </a:cubicBezTo>
                <a:cubicBezTo>
                  <a:pt x="33" y="17"/>
                  <a:pt x="46" y="11"/>
                  <a:pt x="59" y="11"/>
                </a:cubicBezTo>
                <a:cubicBezTo>
                  <a:pt x="62" y="11"/>
                  <a:pt x="64" y="12"/>
                  <a:pt x="67" y="12"/>
                </a:cubicBezTo>
                <a:cubicBezTo>
                  <a:pt x="69" y="12"/>
                  <a:pt x="72" y="13"/>
                  <a:pt x="74" y="14"/>
                </a:cubicBezTo>
                <a:cubicBezTo>
                  <a:pt x="76" y="14"/>
                  <a:pt x="79" y="13"/>
                  <a:pt x="80" y="10"/>
                </a:cubicBezTo>
                <a:cubicBezTo>
                  <a:pt x="81" y="8"/>
                  <a:pt x="79" y="5"/>
                  <a:pt x="77" y="5"/>
                </a:cubicBezTo>
                <a:cubicBezTo>
                  <a:pt x="74" y="4"/>
                  <a:pt x="71" y="3"/>
                  <a:pt x="68" y="3"/>
                </a:cubicBezTo>
                <a:cubicBezTo>
                  <a:pt x="65" y="2"/>
                  <a:pt x="62" y="2"/>
                  <a:pt x="59" y="2"/>
                </a:cubicBezTo>
                <a:cubicBezTo>
                  <a:pt x="43" y="2"/>
                  <a:pt x="28" y="9"/>
                  <a:pt x="17" y="19"/>
                </a:cubicBezTo>
                <a:cubicBezTo>
                  <a:pt x="6" y="30"/>
                  <a:pt x="0" y="45"/>
                  <a:pt x="0" y="62"/>
                </a:cubicBezTo>
                <a:cubicBezTo>
                  <a:pt x="0" y="78"/>
                  <a:pt x="6" y="93"/>
                  <a:pt x="17" y="104"/>
                </a:cubicBezTo>
                <a:cubicBezTo>
                  <a:pt x="28" y="115"/>
                  <a:pt x="43" y="121"/>
                  <a:pt x="59" y="121"/>
                </a:cubicBezTo>
                <a:cubicBezTo>
                  <a:pt x="76" y="121"/>
                  <a:pt x="91" y="115"/>
                  <a:pt x="102" y="104"/>
                </a:cubicBezTo>
                <a:cubicBezTo>
                  <a:pt x="112" y="93"/>
                  <a:pt x="119" y="78"/>
                  <a:pt x="119" y="62"/>
                </a:cubicBezTo>
                <a:cubicBezTo>
                  <a:pt x="119" y="59"/>
                  <a:pt x="119" y="56"/>
                  <a:pt x="118" y="53"/>
                </a:cubicBezTo>
                <a:cubicBezTo>
                  <a:pt x="118" y="50"/>
                  <a:pt x="117" y="47"/>
                  <a:pt x="116" y="44"/>
                </a:cubicBezTo>
                <a:cubicBezTo>
                  <a:pt x="116" y="42"/>
                  <a:pt x="113" y="40"/>
                  <a:pt x="111" y="41"/>
                </a:cubicBezTo>
                <a:cubicBezTo>
                  <a:pt x="108" y="42"/>
                  <a:pt x="107" y="44"/>
                  <a:pt x="107" y="47"/>
                </a:cubicBezTo>
                <a:close/>
                <a:moveTo>
                  <a:pt x="59" y="45"/>
                </a:moveTo>
                <a:cubicBezTo>
                  <a:pt x="59" y="45"/>
                  <a:pt x="59" y="45"/>
                  <a:pt x="59" y="45"/>
                </a:cubicBezTo>
                <a:cubicBezTo>
                  <a:pt x="62" y="45"/>
                  <a:pt x="65" y="45"/>
                  <a:pt x="68" y="47"/>
                </a:cubicBezTo>
                <a:cubicBezTo>
                  <a:pt x="78" y="36"/>
                  <a:pt x="78" y="36"/>
                  <a:pt x="78" y="36"/>
                </a:cubicBezTo>
                <a:cubicBezTo>
                  <a:pt x="73" y="33"/>
                  <a:pt x="66" y="30"/>
                  <a:pt x="59" y="30"/>
                </a:cubicBezTo>
                <a:cubicBezTo>
                  <a:pt x="51" y="30"/>
                  <a:pt x="43" y="34"/>
                  <a:pt x="37" y="39"/>
                </a:cubicBezTo>
                <a:cubicBezTo>
                  <a:pt x="37" y="39"/>
                  <a:pt x="37" y="39"/>
                  <a:pt x="37" y="39"/>
                </a:cubicBezTo>
                <a:cubicBezTo>
                  <a:pt x="37" y="39"/>
                  <a:pt x="37" y="39"/>
                  <a:pt x="37" y="39"/>
                </a:cubicBezTo>
                <a:cubicBezTo>
                  <a:pt x="32" y="45"/>
                  <a:pt x="28" y="53"/>
                  <a:pt x="28" y="62"/>
                </a:cubicBezTo>
                <a:cubicBezTo>
                  <a:pt x="28" y="70"/>
                  <a:pt x="32" y="78"/>
                  <a:pt x="37" y="84"/>
                </a:cubicBezTo>
                <a:cubicBezTo>
                  <a:pt x="43" y="89"/>
                  <a:pt x="51" y="93"/>
                  <a:pt x="59" y="93"/>
                </a:cubicBezTo>
                <a:cubicBezTo>
                  <a:pt x="68" y="93"/>
                  <a:pt x="76" y="90"/>
                  <a:pt x="81" y="84"/>
                </a:cubicBezTo>
                <a:cubicBezTo>
                  <a:pt x="82" y="84"/>
                  <a:pt x="82" y="84"/>
                  <a:pt x="82" y="84"/>
                </a:cubicBezTo>
                <a:cubicBezTo>
                  <a:pt x="87" y="78"/>
                  <a:pt x="91" y="70"/>
                  <a:pt x="91" y="62"/>
                </a:cubicBezTo>
                <a:cubicBezTo>
                  <a:pt x="91" y="55"/>
                  <a:pt x="88" y="48"/>
                  <a:pt x="85" y="43"/>
                </a:cubicBezTo>
                <a:cubicBezTo>
                  <a:pt x="74" y="53"/>
                  <a:pt x="74" y="53"/>
                  <a:pt x="74" y="53"/>
                </a:cubicBezTo>
                <a:cubicBezTo>
                  <a:pt x="76" y="56"/>
                  <a:pt x="76" y="59"/>
                  <a:pt x="76" y="62"/>
                </a:cubicBezTo>
                <a:cubicBezTo>
                  <a:pt x="76" y="66"/>
                  <a:pt x="75" y="71"/>
                  <a:pt x="71" y="74"/>
                </a:cubicBezTo>
                <a:cubicBezTo>
                  <a:pt x="71" y="74"/>
                  <a:pt x="71" y="74"/>
                  <a:pt x="71" y="74"/>
                </a:cubicBezTo>
                <a:cubicBezTo>
                  <a:pt x="68" y="77"/>
                  <a:pt x="64" y="79"/>
                  <a:pt x="59" y="79"/>
                </a:cubicBezTo>
                <a:cubicBezTo>
                  <a:pt x="55" y="79"/>
                  <a:pt x="50" y="77"/>
                  <a:pt x="47" y="74"/>
                </a:cubicBezTo>
                <a:cubicBezTo>
                  <a:pt x="44" y="71"/>
                  <a:pt x="42" y="66"/>
                  <a:pt x="42" y="62"/>
                </a:cubicBezTo>
                <a:cubicBezTo>
                  <a:pt x="42" y="57"/>
                  <a:pt x="44" y="53"/>
                  <a:pt x="47" y="50"/>
                </a:cubicBezTo>
                <a:cubicBezTo>
                  <a:pt x="47" y="50"/>
                  <a:pt x="47" y="50"/>
                  <a:pt x="47" y="50"/>
                </a:cubicBezTo>
                <a:cubicBezTo>
                  <a:pt x="50" y="47"/>
                  <a:pt x="55" y="45"/>
                  <a:pt x="59" y="45"/>
                </a:cubicBezTo>
                <a:close/>
                <a:moveTo>
                  <a:pt x="63" y="51"/>
                </a:moveTo>
                <a:cubicBezTo>
                  <a:pt x="63" y="51"/>
                  <a:pt x="63" y="51"/>
                  <a:pt x="63" y="51"/>
                </a:cubicBezTo>
                <a:cubicBezTo>
                  <a:pt x="62" y="51"/>
                  <a:pt x="61" y="50"/>
                  <a:pt x="59" y="50"/>
                </a:cubicBezTo>
                <a:cubicBezTo>
                  <a:pt x="56" y="50"/>
                  <a:pt x="53" y="52"/>
                  <a:pt x="51" y="54"/>
                </a:cubicBezTo>
                <a:cubicBezTo>
                  <a:pt x="49" y="56"/>
                  <a:pt x="48" y="58"/>
                  <a:pt x="48" y="62"/>
                </a:cubicBezTo>
                <a:cubicBezTo>
                  <a:pt x="48" y="65"/>
                  <a:pt x="49" y="68"/>
                  <a:pt x="51" y="70"/>
                </a:cubicBezTo>
                <a:cubicBezTo>
                  <a:pt x="53" y="72"/>
                  <a:pt x="56" y="73"/>
                  <a:pt x="59" y="73"/>
                </a:cubicBezTo>
                <a:cubicBezTo>
                  <a:pt x="63" y="73"/>
                  <a:pt x="65" y="72"/>
                  <a:pt x="67" y="70"/>
                </a:cubicBezTo>
                <a:cubicBezTo>
                  <a:pt x="67" y="70"/>
                  <a:pt x="67" y="70"/>
                  <a:pt x="67" y="70"/>
                </a:cubicBezTo>
                <a:cubicBezTo>
                  <a:pt x="69" y="68"/>
                  <a:pt x="71" y="65"/>
                  <a:pt x="71" y="62"/>
                </a:cubicBezTo>
                <a:cubicBezTo>
                  <a:pt x="71" y="60"/>
                  <a:pt x="71" y="59"/>
                  <a:pt x="70" y="58"/>
                </a:cubicBezTo>
                <a:cubicBezTo>
                  <a:pt x="63" y="65"/>
                  <a:pt x="63" y="65"/>
                  <a:pt x="63" y="65"/>
                </a:cubicBezTo>
                <a:cubicBezTo>
                  <a:pt x="61" y="67"/>
                  <a:pt x="58" y="67"/>
                  <a:pt x="56" y="65"/>
                </a:cubicBezTo>
                <a:cubicBezTo>
                  <a:pt x="54" y="63"/>
                  <a:pt x="54" y="60"/>
                  <a:pt x="56" y="58"/>
                </a:cubicBezTo>
                <a:cubicBezTo>
                  <a:pt x="63" y="51"/>
                  <a:pt x="63" y="51"/>
                  <a:pt x="63" y="51"/>
                </a:cubicBezTo>
                <a:close/>
                <a:moveTo>
                  <a:pt x="101" y="8"/>
                </a:moveTo>
                <a:cubicBezTo>
                  <a:pt x="101" y="8"/>
                  <a:pt x="101" y="8"/>
                  <a:pt x="101" y="8"/>
                </a:cubicBezTo>
                <a:cubicBezTo>
                  <a:pt x="90" y="19"/>
                  <a:pt x="90" y="19"/>
                  <a:pt x="90" y="19"/>
                </a:cubicBezTo>
                <a:cubicBezTo>
                  <a:pt x="92" y="25"/>
                  <a:pt x="92" y="25"/>
                  <a:pt x="92" y="25"/>
                </a:cubicBezTo>
                <a:cubicBezTo>
                  <a:pt x="103" y="14"/>
                  <a:pt x="103" y="14"/>
                  <a:pt x="103" y="14"/>
                </a:cubicBezTo>
                <a:cubicBezTo>
                  <a:pt x="101" y="8"/>
                  <a:pt x="101" y="8"/>
                  <a:pt x="101" y="8"/>
                </a:cubicBezTo>
                <a:close/>
                <a:moveTo>
                  <a:pt x="107" y="18"/>
                </a:moveTo>
                <a:cubicBezTo>
                  <a:pt x="107" y="18"/>
                  <a:pt x="107" y="18"/>
                  <a:pt x="107" y="18"/>
                </a:cubicBezTo>
                <a:cubicBezTo>
                  <a:pt x="96" y="29"/>
                  <a:pt x="96" y="29"/>
                  <a:pt x="96" y="29"/>
                </a:cubicBezTo>
                <a:cubicBezTo>
                  <a:pt x="102" y="31"/>
                  <a:pt x="102" y="31"/>
                  <a:pt x="102" y="31"/>
                </a:cubicBezTo>
                <a:cubicBezTo>
                  <a:pt x="113" y="20"/>
                  <a:pt x="113" y="20"/>
                  <a:pt x="113" y="20"/>
                </a:cubicBezTo>
                <a:cubicBezTo>
                  <a:pt x="107" y="18"/>
                  <a:pt x="107" y="18"/>
                  <a:pt x="107" y="18"/>
                </a:cubicBezTo>
                <a:close/>
              </a:path>
            </a:pathLst>
          </a:custGeom>
          <a:solidFill>
            <a:srgbClr val="3B6058"/>
          </a:solid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5" name="Freeform 24"/>
          <p:cNvSpPr>
            <a:spLocks noEditPoints="1"/>
          </p:cNvSpPr>
          <p:nvPr/>
        </p:nvSpPr>
        <p:spPr bwMode="auto">
          <a:xfrm>
            <a:off x="6431724" y="2225838"/>
            <a:ext cx="242423" cy="348555"/>
          </a:xfrm>
          <a:custGeom>
            <a:avLst/>
            <a:gdLst>
              <a:gd name="T0" fmla="*/ 3 w 85"/>
              <a:gd name="T1" fmla="*/ 84 h 122"/>
              <a:gd name="T2" fmla="*/ 17 w 85"/>
              <a:gd name="T3" fmla="*/ 81 h 122"/>
              <a:gd name="T4" fmla="*/ 27 w 85"/>
              <a:gd name="T5" fmla="*/ 51 h 122"/>
              <a:gd name="T6" fmla="*/ 27 w 85"/>
              <a:gd name="T7" fmla="*/ 51 h 122"/>
              <a:gd name="T8" fmla="*/ 27 w 85"/>
              <a:gd name="T9" fmla="*/ 21 h 122"/>
              <a:gd name="T10" fmla="*/ 38 w 85"/>
              <a:gd name="T11" fmla="*/ 15 h 122"/>
              <a:gd name="T12" fmla="*/ 43 w 85"/>
              <a:gd name="T13" fmla="*/ 0 h 122"/>
              <a:gd name="T14" fmla="*/ 48 w 85"/>
              <a:gd name="T15" fmla="*/ 15 h 122"/>
              <a:gd name="T16" fmla="*/ 65 w 85"/>
              <a:gd name="T17" fmla="*/ 36 h 122"/>
              <a:gd name="T18" fmla="*/ 58 w 85"/>
              <a:gd name="T19" fmla="*/ 52 h 122"/>
              <a:gd name="T20" fmla="*/ 69 w 85"/>
              <a:gd name="T21" fmla="*/ 81 h 122"/>
              <a:gd name="T22" fmla="*/ 83 w 85"/>
              <a:gd name="T23" fmla="*/ 84 h 122"/>
              <a:gd name="T24" fmla="*/ 72 w 85"/>
              <a:gd name="T25" fmla="*/ 86 h 122"/>
              <a:gd name="T26" fmla="*/ 81 w 85"/>
              <a:gd name="T27" fmla="*/ 111 h 122"/>
              <a:gd name="T28" fmla="*/ 85 w 85"/>
              <a:gd name="T29" fmla="*/ 117 h 122"/>
              <a:gd name="T30" fmla="*/ 79 w 85"/>
              <a:gd name="T31" fmla="*/ 120 h 122"/>
              <a:gd name="T32" fmla="*/ 76 w 85"/>
              <a:gd name="T33" fmla="*/ 113 h 122"/>
              <a:gd name="T34" fmla="*/ 61 w 85"/>
              <a:gd name="T35" fmla="*/ 86 h 122"/>
              <a:gd name="T36" fmla="*/ 48 w 85"/>
              <a:gd name="T37" fmla="*/ 90 h 122"/>
              <a:gd name="T38" fmla="*/ 38 w 85"/>
              <a:gd name="T39" fmla="*/ 90 h 122"/>
              <a:gd name="T40" fmla="*/ 24 w 85"/>
              <a:gd name="T41" fmla="*/ 86 h 122"/>
              <a:gd name="T42" fmla="*/ 9 w 85"/>
              <a:gd name="T43" fmla="*/ 113 h 122"/>
              <a:gd name="T44" fmla="*/ 6 w 85"/>
              <a:gd name="T45" fmla="*/ 120 h 122"/>
              <a:gd name="T46" fmla="*/ 1 w 85"/>
              <a:gd name="T47" fmla="*/ 117 h 122"/>
              <a:gd name="T48" fmla="*/ 4 w 85"/>
              <a:gd name="T49" fmla="*/ 111 h 122"/>
              <a:gd name="T50" fmla="*/ 14 w 85"/>
              <a:gd name="T51" fmla="*/ 86 h 122"/>
              <a:gd name="T52" fmla="*/ 38 w 85"/>
              <a:gd name="T53" fmla="*/ 81 h 122"/>
              <a:gd name="T54" fmla="*/ 38 w 85"/>
              <a:gd name="T55" fmla="*/ 77 h 122"/>
              <a:gd name="T56" fmla="*/ 48 w 85"/>
              <a:gd name="T57" fmla="*/ 77 h 122"/>
              <a:gd name="T58" fmla="*/ 58 w 85"/>
              <a:gd name="T59" fmla="*/ 81 h 122"/>
              <a:gd name="T60" fmla="*/ 38 w 85"/>
              <a:gd name="T61" fmla="*/ 57 h 122"/>
              <a:gd name="T62" fmla="*/ 38 w 85"/>
              <a:gd name="T63" fmla="*/ 81 h 122"/>
              <a:gd name="T64" fmla="*/ 52 w 85"/>
              <a:gd name="T65" fmla="*/ 27 h 122"/>
              <a:gd name="T66" fmla="*/ 34 w 85"/>
              <a:gd name="T67" fmla="*/ 27 h 122"/>
              <a:gd name="T68" fmla="*/ 34 w 85"/>
              <a:gd name="T69" fmla="*/ 45 h 122"/>
              <a:gd name="T70" fmla="*/ 48 w 85"/>
              <a:gd name="T71" fmla="*/ 47 h 122"/>
              <a:gd name="T72" fmla="*/ 52 w 85"/>
              <a:gd name="T73" fmla="*/ 45 h 122"/>
              <a:gd name="T74" fmla="*/ 52 w 85"/>
              <a:gd name="T75" fmla="*/ 2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122">
                <a:moveTo>
                  <a:pt x="6" y="86"/>
                </a:moveTo>
                <a:cubicBezTo>
                  <a:pt x="4" y="86"/>
                  <a:pt x="3" y="85"/>
                  <a:pt x="3" y="84"/>
                </a:cubicBezTo>
                <a:cubicBezTo>
                  <a:pt x="3" y="82"/>
                  <a:pt x="4" y="81"/>
                  <a:pt x="6" y="81"/>
                </a:cubicBezTo>
                <a:cubicBezTo>
                  <a:pt x="17" y="81"/>
                  <a:pt x="17" y="81"/>
                  <a:pt x="17" y="81"/>
                </a:cubicBezTo>
                <a:cubicBezTo>
                  <a:pt x="30" y="54"/>
                  <a:pt x="30" y="54"/>
                  <a:pt x="30" y="54"/>
                </a:cubicBezTo>
                <a:cubicBezTo>
                  <a:pt x="29" y="53"/>
                  <a:pt x="28" y="52"/>
                  <a:pt x="27" y="51"/>
                </a:cubicBezTo>
                <a:cubicBezTo>
                  <a:pt x="27" y="51"/>
                  <a:pt x="27" y="51"/>
                  <a:pt x="27" y="51"/>
                </a:cubicBezTo>
                <a:cubicBezTo>
                  <a:pt x="27" y="51"/>
                  <a:pt x="27" y="51"/>
                  <a:pt x="27" y="51"/>
                </a:cubicBezTo>
                <a:cubicBezTo>
                  <a:pt x="23" y="47"/>
                  <a:pt x="21" y="42"/>
                  <a:pt x="21" y="36"/>
                </a:cubicBezTo>
                <a:cubicBezTo>
                  <a:pt x="21" y="30"/>
                  <a:pt x="23" y="25"/>
                  <a:pt x="27" y="21"/>
                </a:cubicBezTo>
                <a:cubicBezTo>
                  <a:pt x="28" y="20"/>
                  <a:pt x="28" y="20"/>
                  <a:pt x="28" y="20"/>
                </a:cubicBezTo>
                <a:cubicBezTo>
                  <a:pt x="30" y="18"/>
                  <a:pt x="34" y="16"/>
                  <a:pt x="38" y="15"/>
                </a:cubicBezTo>
                <a:cubicBezTo>
                  <a:pt x="38" y="5"/>
                  <a:pt x="38" y="5"/>
                  <a:pt x="38" y="5"/>
                </a:cubicBezTo>
                <a:cubicBezTo>
                  <a:pt x="38" y="2"/>
                  <a:pt x="40" y="0"/>
                  <a:pt x="43" y="0"/>
                </a:cubicBezTo>
                <a:cubicBezTo>
                  <a:pt x="45" y="0"/>
                  <a:pt x="48" y="2"/>
                  <a:pt x="48" y="5"/>
                </a:cubicBezTo>
                <a:cubicBezTo>
                  <a:pt x="48" y="15"/>
                  <a:pt x="48" y="15"/>
                  <a:pt x="48" y="15"/>
                </a:cubicBezTo>
                <a:cubicBezTo>
                  <a:pt x="52" y="16"/>
                  <a:pt x="55" y="18"/>
                  <a:pt x="58" y="21"/>
                </a:cubicBezTo>
                <a:cubicBezTo>
                  <a:pt x="62" y="25"/>
                  <a:pt x="65" y="30"/>
                  <a:pt x="65" y="36"/>
                </a:cubicBezTo>
                <a:cubicBezTo>
                  <a:pt x="65" y="42"/>
                  <a:pt x="62" y="47"/>
                  <a:pt x="58" y="51"/>
                </a:cubicBezTo>
                <a:cubicBezTo>
                  <a:pt x="58" y="52"/>
                  <a:pt x="58" y="52"/>
                  <a:pt x="58" y="52"/>
                </a:cubicBezTo>
                <a:cubicBezTo>
                  <a:pt x="57" y="52"/>
                  <a:pt x="57" y="53"/>
                  <a:pt x="56" y="54"/>
                </a:cubicBezTo>
                <a:cubicBezTo>
                  <a:pt x="69" y="81"/>
                  <a:pt x="69" y="81"/>
                  <a:pt x="69" y="81"/>
                </a:cubicBezTo>
                <a:cubicBezTo>
                  <a:pt x="80" y="81"/>
                  <a:pt x="80" y="81"/>
                  <a:pt x="80" y="81"/>
                </a:cubicBezTo>
                <a:cubicBezTo>
                  <a:pt x="81" y="81"/>
                  <a:pt x="83" y="82"/>
                  <a:pt x="83" y="84"/>
                </a:cubicBezTo>
                <a:cubicBezTo>
                  <a:pt x="83" y="85"/>
                  <a:pt x="81" y="86"/>
                  <a:pt x="80" y="86"/>
                </a:cubicBezTo>
                <a:cubicBezTo>
                  <a:pt x="72" y="86"/>
                  <a:pt x="72" y="86"/>
                  <a:pt x="72" y="86"/>
                </a:cubicBezTo>
                <a:cubicBezTo>
                  <a:pt x="81" y="107"/>
                  <a:pt x="81" y="107"/>
                  <a:pt x="81" y="107"/>
                </a:cubicBezTo>
                <a:cubicBezTo>
                  <a:pt x="82" y="108"/>
                  <a:pt x="82" y="110"/>
                  <a:pt x="81" y="111"/>
                </a:cubicBezTo>
                <a:cubicBezTo>
                  <a:pt x="82" y="113"/>
                  <a:pt x="82" y="113"/>
                  <a:pt x="82" y="113"/>
                </a:cubicBezTo>
                <a:cubicBezTo>
                  <a:pt x="85" y="117"/>
                  <a:pt x="85" y="117"/>
                  <a:pt x="85" y="117"/>
                </a:cubicBezTo>
                <a:cubicBezTo>
                  <a:pt x="85" y="119"/>
                  <a:pt x="85" y="121"/>
                  <a:pt x="83" y="121"/>
                </a:cubicBezTo>
                <a:cubicBezTo>
                  <a:pt x="82" y="122"/>
                  <a:pt x="80" y="121"/>
                  <a:pt x="79" y="120"/>
                </a:cubicBezTo>
                <a:cubicBezTo>
                  <a:pt x="77" y="116"/>
                  <a:pt x="77" y="116"/>
                  <a:pt x="77" y="116"/>
                </a:cubicBezTo>
                <a:cubicBezTo>
                  <a:pt x="76" y="113"/>
                  <a:pt x="76" y="113"/>
                  <a:pt x="76" y="113"/>
                </a:cubicBezTo>
                <a:cubicBezTo>
                  <a:pt x="75" y="113"/>
                  <a:pt x="74" y="112"/>
                  <a:pt x="73" y="111"/>
                </a:cubicBezTo>
                <a:cubicBezTo>
                  <a:pt x="61" y="86"/>
                  <a:pt x="61" y="86"/>
                  <a:pt x="61" y="86"/>
                </a:cubicBezTo>
                <a:cubicBezTo>
                  <a:pt x="48" y="86"/>
                  <a:pt x="48" y="86"/>
                  <a:pt x="48" y="86"/>
                </a:cubicBezTo>
                <a:cubicBezTo>
                  <a:pt x="48" y="90"/>
                  <a:pt x="48" y="90"/>
                  <a:pt x="48" y="90"/>
                </a:cubicBezTo>
                <a:cubicBezTo>
                  <a:pt x="48" y="93"/>
                  <a:pt x="45" y="95"/>
                  <a:pt x="43" y="95"/>
                </a:cubicBezTo>
                <a:cubicBezTo>
                  <a:pt x="40" y="95"/>
                  <a:pt x="38" y="93"/>
                  <a:pt x="38" y="90"/>
                </a:cubicBezTo>
                <a:cubicBezTo>
                  <a:pt x="38" y="86"/>
                  <a:pt x="38" y="86"/>
                  <a:pt x="38" y="86"/>
                </a:cubicBezTo>
                <a:cubicBezTo>
                  <a:pt x="24" y="86"/>
                  <a:pt x="24" y="86"/>
                  <a:pt x="24" y="86"/>
                </a:cubicBezTo>
                <a:cubicBezTo>
                  <a:pt x="13" y="111"/>
                  <a:pt x="13" y="111"/>
                  <a:pt x="13" y="111"/>
                </a:cubicBezTo>
                <a:cubicBezTo>
                  <a:pt x="12" y="112"/>
                  <a:pt x="11" y="113"/>
                  <a:pt x="9" y="113"/>
                </a:cubicBezTo>
                <a:cubicBezTo>
                  <a:pt x="8" y="116"/>
                  <a:pt x="8" y="116"/>
                  <a:pt x="8" y="116"/>
                </a:cubicBezTo>
                <a:cubicBezTo>
                  <a:pt x="6" y="120"/>
                  <a:pt x="6" y="120"/>
                  <a:pt x="6" y="120"/>
                </a:cubicBezTo>
                <a:cubicBezTo>
                  <a:pt x="6" y="121"/>
                  <a:pt x="4" y="122"/>
                  <a:pt x="2" y="121"/>
                </a:cubicBezTo>
                <a:cubicBezTo>
                  <a:pt x="1" y="121"/>
                  <a:pt x="0" y="119"/>
                  <a:pt x="1" y="117"/>
                </a:cubicBezTo>
                <a:cubicBezTo>
                  <a:pt x="3" y="113"/>
                  <a:pt x="3" y="113"/>
                  <a:pt x="3" y="113"/>
                </a:cubicBezTo>
                <a:cubicBezTo>
                  <a:pt x="4" y="111"/>
                  <a:pt x="4" y="111"/>
                  <a:pt x="4" y="111"/>
                </a:cubicBezTo>
                <a:cubicBezTo>
                  <a:pt x="4" y="110"/>
                  <a:pt x="3" y="108"/>
                  <a:pt x="4" y="107"/>
                </a:cubicBezTo>
                <a:cubicBezTo>
                  <a:pt x="14" y="86"/>
                  <a:pt x="14" y="86"/>
                  <a:pt x="14" y="86"/>
                </a:cubicBezTo>
                <a:cubicBezTo>
                  <a:pt x="6" y="86"/>
                  <a:pt x="6" y="86"/>
                  <a:pt x="6" y="86"/>
                </a:cubicBezTo>
                <a:close/>
                <a:moveTo>
                  <a:pt x="38" y="81"/>
                </a:moveTo>
                <a:cubicBezTo>
                  <a:pt x="38" y="81"/>
                  <a:pt x="38" y="81"/>
                  <a:pt x="38" y="81"/>
                </a:cubicBezTo>
                <a:cubicBezTo>
                  <a:pt x="38" y="77"/>
                  <a:pt x="38" y="77"/>
                  <a:pt x="38" y="77"/>
                </a:cubicBezTo>
                <a:cubicBezTo>
                  <a:pt x="38" y="75"/>
                  <a:pt x="40" y="72"/>
                  <a:pt x="43" y="72"/>
                </a:cubicBezTo>
                <a:cubicBezTo>
                  <a:pt x="45" y="72"/>
                  <a:pt x="48" y="75"/>
                  <a:pt x="48" y="77"/>
                </a:cubicBezTo>
                <a:cubicBezTo>
                  <a:pt x="48" y="81"/>
                  <a:pt x="48" y="81"/>
                  <a:pt x="48" y="81"/>
                </a:cubicBezTo>
                <a:cubicBezTo>
                  <a:pt x="58" y="81"/>
                  <a:pt x="58" y="81"/>
                  <a:pt x="58" y="81"/>
                </a:cubicBezTo>
                <a:cubicBezTo>
                  <a:pt x="47" y="57"/>
                  <a:pt x="47" y="57"/>
                  <a:pt x="47" y="57"/>
                </a:cubicBezTo>
                <a:cubicBezTo>
                  <a:pt x="44" y="58"/>
                  <a:pt x="41" y="58"/>
                  <a:pt x="38" y="57"/>
                </a:cubicBezTo>
                <a:cubicBezTo>
                  <a:pt x="27" y="81"/>
                  <a:pt x="27" y="81"/>
                  <a:pt x="27" y="81"/>
                </a:cubicBezTo>
                <a:cubicBezTo>
                  <a:pt x="38" y="81"/>
                  <a:pt x="38" y="81"/>
                  <a:pt x="38" y="81"/>
                </a:cubicBezTo>
                <a:close/>
                <a:moveTo>
                  <a:pt x="52" y="27"/>
                </a:moveTo>
                <a:cubicBezTo>
                  <a:pt x="52" y="27"/>
                  <a:pt x="52" y="27"/>
                  <a:pt x="52" y="27"/>
                </a:cubicBezTo>
                <a:cubicBezTo>
                  <a:pt x="47" y="22"/>
                  <a:pt x="39" y="22"/>
                  <a:pt x="34" y="27"/>
                </a:cubicBezTo>
                <a:cubicBezTo>
                  <a:pt x="34" y="27"/>
                  <a:pt x="34" y="27"/>
                  <a:pt x="34" y="27"/>
                </a:cubicBezTo>
                <a:cubicBezTo>
                  <a:pt x="32" y="30"/>
                  <a:pt x="30" y="33"/>
                  <a:pt x="30" y="36"/>
                </a:cubicBezTo>
                <a:cubicBezTo>
                  <a:pt x="30" y="39"/>
                  <a:pt x="32" y="43"/>
                  <a:pt x="34" y="45"/>
                </a:cubicBezTo>
                <a:cubicBezTo>
                  <a:pt x="38" y="48"/>
                  <a:pt x="43" y="49"/>
                  <a:pt x="48" y="47"/>
                </a:cubicBezTo>
                <a:cubicBezTo>
                  <a:pt x="48" y="47"/>
                  <a:pt x="48" y="47"/>
                  <a:pt x="48" y="47"/>
                </a:cubicBezTo>
                <a:cubicBezTo>
                  <a:pt x="49" y="47"/>
                  <a:pt x="50" y="46"/>
                  <a:pt x="51" y="45"/>
                </a:cubicBezTo>
                <a:cubicBezTo>
                  <a:pt x="52" y="45"/>
                  <a:pt x="52" y="45"/>
                  <a:pt x="52" y="45"/>
                </a:cubicBezTo>
                <a:cubicBezTo>
                  <a:pt x="54" y="43"/>
                  <a:pt x="55" y="39"/>
                  <a:pt x="55" y="36"/>
                </a:cubicBezTo>
                <a:cubicBezTo>
                  <a:pt x="55" y="33"/>
                  <a:pt x="54" y="30"/>
                  <a:pt x="52" y="27"/>
                </a:cubicBezTo>
                <a:cubicBezTo>
                  <a:pt x="52" y="27"/>
                  <a:pt x="52" y="27"/>
                  <a:pt x="52" y="27"/>
                </a:cubicBezTo>
                <a:close/>
              </a:path>
            </a:pathLst>
          </a:custGeom>
          <a:solidFill>
            <a:srgbClr val="3B6058"/>
          </a:solid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6" name="Freeform 25"/>
          <p:cNvSpPr>
            <a:spLocks noEditPoints="1"/>
          </p:cNvSpPr>
          <p:nvPr/>
        </p:nvSpPr>
        <p:spPr bwMode="auto">
          <a:xfrm>
            <a:off x="6377451" y="3459430"/>
            <a:ext cx="350968" cy="370265"/>
          </a:xfrm>
          <a:custGeom>
            <a:avLst/>
            <a:gdLst>
              <a:gd name="T0" fmla="*/ 108 w 123"/>
              <a:gd name="T1" fmla="*/ 62 h 130"/>
              <a:gd name="T2" fmla="*/ 84 w 123"/>
              <a:gd name="T3" fmla="*/ 26 h 130"/>
              <a:gd name="T4" fmla="*/ 41 w 123"/>
              <a:gd name="T5" fmla="*/ 23 h 130"/>
              <a:gd name="T6" fmla="*/ 37 w 123"/>
              <a:gd name="T7" fmla="*/ 26 h 130"/>
              <a:gd name="T8" fmla="*/ 17 w 123"/>
              <a:gd name="T9" fmla="*/ 65 h 130"/>
              <a:gd name="T10" fmla="*/ 37 w 123"/>
              <a:gd name="T11" fmla="*/ 103 h 130"/>
              <a:gd name="T12" fmla="*/ 41 w 123"/>
              <a:gd name="T13" fmla="*/ 106 h 130"/>
              <a:gd name="T14" fmla="*/ 84 w 123"/>
              <a:gd name="T15" fmla="*/ 103 h 130"/>
              <a:gd name="T16" fmla="*/ 108 w 123"/>
              <a:gd name="T17" fmla="*/ 67 h 130"/>
              <a:gd name="T18" fmla="*/ 88 w 123"/>
              <a:gd name="T19" fmla="*/ 32 h 130"/>
              <a:gd name="T20" fmla="*/ 103 w 123"/>
              <a:gd name="T21" fmla="*/ 59 h 130"/>
              <a:gd name="T22" fmla="*/ 90 w 123"/>
              <a:gd name="T23" fmla="*/ 49 h 130"/>
              <a:gd name="T24" fmla="*/ 88 w 123"/>
              <a:gd name="T25" fmla="*/ 32 h 130"/>
              <a:gd name="T26" fmla="*/ 99 w 123"/>
              <a:gd name="T27" fmla="*/ 65 h 130"/>
              <a:gd name="T28" fmla="*/ 90 w 123"/>
              <a:gd name="T29" fmla="*/ 56 h 130"/>
              <a:gd name="T30" fmla="*/ 83 w 123"/>
              <a:gd name="T31" fmla="*/ 44 h 130"/>
              <a:gd name="T32" fmla="*/ 69 w 123"/>
              <a:gd name="T33" fmla="*/ 36 h 130"/>
              <a:gd name="T34" fmla="*/ 83 w 123"/>
              <a:gd name="T35" fmla="*/ 44 h 130"/>
              <a:gd name="T36" fmla="*/ 46 w 123"/>
              <a:gd name="T37" fmla="*/ 26 h 130"/>
              <a:gd name="T38" fmla="*/ 78 w 123"/>
              <a:gd name="T39" fmla="*/ 27 h 130"/>
              <a:gd name="T40" fmla="*/ 45 w 123"/>
              <a:gd name="T41" fmla="*/ 27 h 130"/>
              <a:gd name="T42" fmla="*/ 43 w 123"/>
              <a:gd name="T43" fmla="*/ 33 h 130"/>
              <a:gd name="T44" fmla="*/ 55 w 123"/>
              <a:gd name="T45" fmla="*/ 36 h 130"/>
              <a:gd name="T46" fmla="*/ 43 w 123"/>
              <a:gd name="T47" fmla="*/ 33 h 130"/>
              <a:gd name="T48" fmla="*/ 36 w 123"/>
              <a:gd name="T49" fmla="*/ 98 h 130"/>
              <a:gd name="T50" fmla="*/ 21 w 123"/>
              <a:gd name="T51" fmla="*/ 69 h 130"/>
              <a:gd name="T52" fmla="*/ 38 w 123"/>
              <a:gd name="T53" fmla="*/ 98 h 130"/>
              <a:gd name="T54" fmla="*/ 25 w 123"/>
              <a:gd name="T55" fmla="*/ 65 h 130"/>
              <a:gd name="T56" fmla="*/ 33 w 123"/>
              <a:gd name="T57" fmla="*/ 56 h 130"/>
              <a:gd name="T58" fmla="*/ 25 w 123"/>
              <a:gd name="T59" fmla="*/ 65 h 130"/>
              <a:gd name="T60" fmla="*/ 34 w 123"/>
              <a:gd name="T61" fmla="*/ 49 h 130"/>
              <a:gd name="T62" fmla="*/ 20 w 123"/>
              <a:gd name="T63" fmla="*/ 59 h 130"/>
              <a:gd name="T64" fmla="*/ 38 w 123"/>
              <a:gd name="T65" fmla="*/ 32 h 130"/>
              <a:gd name="T66" fmla="*/ 41 w 123"/>
              <a:gd name="T67" fmla="*/ 85 h 130"/>
              <a:gd name="T68" fmla="*/ 55 w 123"/>
              <a:gd name="T69" fmla="*/ 93 h 130"/>
              <a:gd name="T70" fmla="*/ 41 w 123"/>
              <a:gd name="T71" fmla="*/ 85 h 130"/>
              <a:gd name="T72" fmla="*/ 78 w 123"/>
              <a:gd name="T73" fmla="*/ 104 h 130"/>
              <a:gd name="T74" fmla="*/ 45 w 123"/>
              <a:gd name="T75" fmla="*/ 102 h 130"/>
              <a:gd name="T76" fmla="*/ 78 w 123"/>
              <a:gd name="T77" fmla="*/ 102 h 130"/>
              <a:gd name="T78" fmla="*/ 80 w 123"/>
              <a:gd name="T79" fmla="*/ 97 h 130"/>
              <a:gd name="T80" fmla="*/ 69 w 123"/>
              <a:gd name="T81" fmla="*/ 93 h 130"/>
              <a:gd name="T82" fmla="*/ 80 w 123"/>
              <a:gd name="T83" fmla="*/ 97 h 130"/>
              <a:gd name="T84" fmla="*/ 84 w 123"/>
              <a:gd name="T85" fmla="*/ 78 h 130"/>
              <a:gd name="T86" fmla="*/ 39 w 123"/>
              <a:gd name="T87" fmla="*/ 78 h 130"/>
              <a:gd name="T88" fmla="*/ 62 w 123"/>
              <a:gd name="T89" fmla="*/ 39 h 130"/>
              <a:gd name="T90" fmla="*/ 84 w 123"/>
              <a:gd name="T91" fmla="*/ 78 h 130"/>
              <a:gd name="T92" fmla="*/ 88 w 123"/>
              <a:gd name="T93" fmla="*/ 98 h 130"/>
              <a:gd name="T94" fmla="*/ 90 w 123"/>
              <a:gd name="T95" fmla="*/ 81 h 130"/>
              <a:gd name="T96" fmla="*/ 103 w 123"/>
              <a:gd name="T97" fmla="*/ 70 h 130"/>
              <a:gd name="T98" fmla="*/ 62 w 123"/>
              <a:gd name="T99" fmla="*/ 47 h 130"/>
              <a:gd name="T100" fmla="*/ 44 w 123"/>
              <a:gd name="T101" fmla="*/ 65 h 130"/>
              <a:gd name="T102" fmla="*/ 79 w 123"/>
              <a:gd name="T103" fmla="*/ 65 h 130"/>
              <a:gd name="T104" fmla="*/ 62 w 123"/>
              <a:gd name="T105" fmla="*/ 73 h 130"/>
              <a:gd name="T106" fmla="*/ 54 w 123"/>
              <a:gd name="T107" fmla="*/ 65 h 130"/>
              <a:gd name="T108" fmla="*/ 70 w 123"/>
              <a:gd name="T109" fmla="*/ 6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30">
                <a:moveTo>
                  <a:pt x="106" y="65"/>
                </a:moveTo>
                <a:cubicBezTo>
                  <a:pt x="107" y="64"/>
                  <a:pt x="107" y="63"/>
                  <a:pt x="108" y="62"/>
                </a:cubicBezTo>
                <a:cubicBezTo>
                  <a:pt x="123" y="41"/>
                  <a:pt x="113" y="23"/>
                  <a:pt x="87" y="26"/>
                </a:cubicBezTo>
                <a:cubicBezTo>
                  <a:pt x="86" y="26"/>
                  <a:pt x="85" y="26"/>
                  <a:pt x="84" y="26"/>
                </a:cubicBezTo>
                <a:cubicBezTo>
                  <a:pt x="84" y="25"/>
                  <a:pt x="83" y="24"/>
                  <a:pt x="83" y="23"/>
                </a:cubicBezTo>
                <a:cubicBezTo>
                  <a:pt x="72" y="0"/>
                  <a:pt x="52" y="0"/>
                  <a:pt x="41" y="23"/>
                </a:cubicBezTo>
                <a:cubicBezTo>
                  <a:pt x="40" y="24"/>
                  <a:pt x="40" y="25"/>
                  <a:pt x="40" y="26"/>
                </a:cubicBezTo>
                <a:cubicBezTo>
                  <a:pt x="39" y="26"/>
                  <a:pt x="37" y="26"/>
                  <a:pt x="37" y="26"/>
                </a:cubicBezTo>
                <a:cubicBezTo>
                  <a:pt x="10" y="23"/>
                  <a:pt x="0" y="40"/>
                  <a:pt x="16" y="62"/>
                </a:cubicBezTo>
                <a:cubicBezTo>
                  <a:pt x="16" y="63"/>
                  <a:pt x="17" y="64"/>
                  <a:pt x="17" y="65"/>
                </a:cubicBezTo>
                <a:cubicBezTo>
                  <a:pt x="17" y="66"/>
                  <a:pt x="16" y="66"/>
                  <a:pt x="16" y="67"/>
                </a:cubicBezTo>
                <a:cubicBezTo>
                  <a:pt x="1" y="88"/>
                  <a:pt x="11" y="106"/>
                  <a:pt x="37" y="103"/>
                </a:cubicBezTo>
                <a:cubicBezTo>
                  <a:pt x="37" y="103"/>
                  <a:pt x="39" y="103"/>
                  <a:pt x="40" y="103"/>
                </a:cubicBezTo>
                <a:cubicBezTo>
                  <a:pt x="40" y="104"/>
                  <a:pt x="40" y="105"/>
                  <a:pt x="41" y="106"/>
                </a:cubicBezTo>
                <a:cubicBezTo>
                  <a:pt x="52" y="130"/>
                  <a:pt x="72" y="130"/>
                  <a:pt x="83" y="106"/>
                </a:cubicBezTo>
                <a:cubicBezTo>
                  <a:pt x="83" y="105"/>
                  <a:pt x="84" y="104"/>
                  <a:pt x="84" y="103"/>
                </a:cubicBezTo>
                <a:cubicBezTo>
                  <a:pt x="85" y="103"/>
                  <a:pt x="86" y="103"/>
                  <a:pt x="87" y="103"/>
                </a:cubicBezTo>
                <a:cubicBezTo>
                  <a:pt x="113" y="106"/>
                  <a:pt x="123" y="88"/>
                  <a:pt x="108" y="67"/>
                </a:cubicBezTo>
                <a:cubicBezTo>
                  <a:pt x="107" y="66"/>
                  <a:pt x="107" y="66"/>
                  <a:pt x="106" y="65"/>
                </a:cubicBezTo>
                <a:close/>
                <a:moveTo>
                  <a:pt x="88" y="32"/>
                </a:moveTo>
                <a:cubicBezTo>
                  <a:pt x="88" y="32"/>
                  <a:pt x="88" y="32"/>
                  <a:pt x="88" y="32"/>
                </a:cubicBezTo>
                <a:cubicBezTo>
                  <a:pt x="109" y="29"/>
                  <a:pt x="116" y="41"/>
                  <a:pt x="103" y="59"/>
                </a:cubicBezTo>
                <a:cubicBezTo>
                  <a:pt x="102" y="60"/>
                  <a:pt x="102" y="60"/>
                  <a:pt x="102" y="60"/>
                </a:cubicBezTo>
                <a:cubicBezTo>
                  <a:pt x="99" y="56"/>
                  <a:pt x="95" y="52"/>
                  <a:pt x="90" y="49"/>
                </a:cubicBezTo>
                <a:cubicBezTo>
                  <a:pt x="89" y="43"/>
                  <a:pt x="88" y="37"/>
                  <a:pt x="86" y="32"/>
                </a:cubicBezTo>
                <a:cubicBezTo>
                  <a:pt x="88" y="32"/>
                  <a:pt x="88" y="32"/>
                  <a:pt x="88" y="32"/>
                </a:cubicBezTo>
                <a:close/>
                <a:moveTo>
                  <a:pt x="99" y="65"/>
                </a:moveTo>
                <a:cubicBezTo>
                  <a:pt x="99" y="65"/>
                  <a:pt x="99" y="65"/>
                  <a:pt x="99" y="65"/>
                </a:cubicBezTo>
                <a:cubicBezTo>
                  <a:pt x="96" y="67"/>
                  <a:pt x="93" y="70"/>
                  <a:pt x="90" y="73"/>
                </a:cubicBezTo>
                <a:cubicBezTo>
                  <a:pt x="91" y="67"/>
                  <a:pt x="91" y="62"/>
                  <a:pt x="90" y="56"/>
                </a:cubicBezTo>
                <a:cubicBezTo>
                  <a:pt x="93" y="59"/>
                  <a:pt x="96" y="62"/>
                  <a:pt x="99" y="65"/>
                </a:cubicBezTo>
                <a:close/>
                <a:moveTo>
                  <a:pt x="83" y="44"/>
                </a:moveTo>
                <a:cubicBezTo>
                  <a:pt x="83" y="44"/>
                  <a:pt x="83" y="44"/>
                  <a:pt x="83" y="44"/>
                </a:cubicBezTo>
                <a:cubicBezTo>
                  <a:pt x="79" y="41"/>
                  <a:pt x="74" y="38"/>
                  <a:pt x="69" y="36"/>
                </a:cubicBezTo>
                <a:cubicBezTo>
                  <a:pt x="73" y="35"/>
                  <a:pt x="77" y="33"/>
                  <a:pt x="80" y="33"/>
                </a:cubicBezTo>
                <a:cubicBezTo>
                  <a:pt x="81" y="36"/>
                  <a:pt x="82" y="40"/>
                  <a:pt x="83" y="44"/>
                </a:cubicBezTo>
                <a:close/>
                <a:moveTo>
                  <a:pt x="46" y="26"/>
                </a:moveTo>
                <a:cubicBezTo>
                  <a:pt x="46" y="26"/>
                  <a:pt x="46" y="26"/>
                  <a:pt x="46" y="26"/>
                </a:cubicBezTo>
                <a:cubicBezTo>
                  <a:pt x="55" y="7"/>
                  <a:pt x="69" y="7"/>
                  <a:pt x="78" y="26"/>
                </a:cubicBezTo>
                <a:cubicBezTo>
                  <a:pt x="78" y="26"/>
                  <a:pt x="78" y="27"/>
                  <a:pt x="78" y="27"/>
                </a:cubicBezTo>
                <a:cubicBezTo>
                  <a:pt x="73" y="28"/>
                  <a:pt x="68" y="30"/>
                  <a:pt x="62" y="33"/>
                </a:cubicBezTo>
                <a:cubicBezTo>
                  <a:pt x="56" y="30"/>
                  <a:pt x="51" y="28"/>
                  <a:pt x="45" y="27"/>
                </a:cubicBezTo>
                <a:cubicBezTo>
                  <a:pt x="46" y="26"/>
                  <a:pt x="46" y="26"/>
                  <a:pt x="46" y="26"/>
                </a:cubicBezTo>
                <a:close/>
                <a:moveTo>
                  <a:pt x="43" y="33"/>
                </a:moveTo>
                <a:cubicBezTo>
                  <a:pt x="43" y="33"/>
                  <a:pt x="43" y="33"/>
                  <a:pt x="43" y="33"/>
                </a:cubicBezTo>
                <a:cubicBezTo>
                  <a:pt x="47" y="33"/>
                  <a:pt x="51" y="35"/>
                  <a:pt x="55" y="36"/>
                </a:cubicBezTo>
                <a:cubicBezTo>
                  <a:pt x="50" y="38"/>
                  <a:pt x="45" y="41"/>
                  <a:pt x="41" y="44"/>
                </a:cubicBezTo>
                <a:cubicBezTo>
                  <a:pt x="41" y="40"/>
                  <a:pt x="42" y="36"/>
                  <a:pt x="43" y="33"/>
                </a:cubicBezTo>
                <a:close/>
                <a:moveTo>
                  <a:pt x="36" y="98"/>
                </a:moveTo>
                <a:cubicBezTo>
                  <a:pt x="36" y="98"/>
                  <a:pt x="36" y="98"/>
                  <a:pt x="36" y="98"/>
                </a:cubicBezTo>
                <a:cubicBezTo>
                  <a:pt x="15" y="100"/>
                  <a:pt x="8" y="88"/>
                  <a:pt x="20" y="70"/>
                </a:cubicBezTo>
                <a:cubicBezTo>
                  <a:pt x="20" y="70"/>
                  <a:pt x="21" y="70"/>
                  <a:pt x="21" y="69"/>
                </a:cubicBezTo>
                <a:cubicBezTo>
                  <a:pt x="25" y="73"/>
                  <a:pt x="29" y="77"/>
                  <a:pt x="34" y="81"/>
                </a:cubicBezTo>
                <a:cubicBezTo>
                  <a:pt x="35" y="87"/>
                  <a:pt x="36" y="92"/>
                  <a:pt x="38" y="98"/>
                </a:cubicBezTo>
                <a:cubicBezTo>
                  <a:pt x="36" y="98"/>
                  <a:pt x="36" y="98"/>
                  <a:pt x="36" y="98"/>
                </a:cubicBezTo>
                <a:close/>
                <a:moveTo>
                  <a:pt x="25" y="65"/>
                </a:moveTo>
                <a:cubicBezTo>
                  <a:pt x="25" y="65"/>
                  <a:pt x="25" y="65"/>
                  <a:pt x="25" y="65"/>
                </a:cubicBezTo>
                <a:cubicBezTo>
                  <a:pt x="27" y="62"/>
                  <a:pt x="30" y="59"/>
                  <a:pt x="33" y="56"/>
                </a:cubicBezTo>
                <a:cubicBezTo>
                  <a:pt x="33" y="62"/>
                  <a:pt x="33" y="67"/>
                  <a:pt x="33" y="73"/>
                </a:cubicBezTo>
                <a:cubicBezTo>
                  <a:pt x="30" y="70"/>
                  <a:pt x="27" y="67"/>
                  <a:pt x="25" y="65"/>
                </a:cubicBezTo>
                <a:close/>
                <a:moveTo>
                  <a:pt x="34" y="49"/>
                </a:moveTo>
                <a:cubicBezTo>
                  <a:pt x="34" y="49"/>
                  <a:pt x="34" y="49"/>
                  <a:pt x="34" y="49"/>
                </a:cubicBezTo>
                <a:cubicBezTo>
                  <a:pt x="29" y="52"/>
                  <a:pt x="25" y="56"/>
                  <a:pt x="21" y="60"/>
                </a:cubicBezTo>
                <a:cubicBezTo>
                  <a:pt x="20" y="59"/>
                  <a:pt x="20" y="59"/>
                  <a:pt x="20" y="59"/>
                </a:cubicBezTo>
                <a:cubicBezTo>
                  <a:pt x="8" y="41"/>
                  <a:pt x="15" y="29"/>
                  <a:pt x="36" y="32"/>
                </a:cubicBezTo>
                <a:cubicBezTo>
                  <a:pt x="38" y="32"/>
                  <a:pt x="38" y="32"/>
                  <a:pt x="38" y="32"/>
                </a:cubicBezTo>
                <a:cubicBezTo>
                  <a:pt x="36" y="37"/>
                  <a:pt x="35" y="43"/>
                  <a:pt x="34" y="49"/>
                </a:cubicBezTo>
                <a:close/>
                <a:moveTo>
                  <a:pt x="41" y="85"/>
                </a:moveTo>
                <a:cubicBezTo>
                  <a:pt x="41" y="85"/>
                  <a:pt x="41" y="85"/>
                  <a:pt x="41" y="85"/>
                </a:cubicBezTo>
                <a:cubicBezTo>
                  <a:pt x="45" y="88"/>
                  <a:pt x="50" y="91"/>
                  <a:pt x="55" y="93"/>
                </a:cubicBezTo>
                <a:cubicBezTo>
                  <a:pt x="51" y="95"/>
                  <a:pt x="47" y="96"/>
                  <a:pt x="43" y="97"/>
                </a:cubicBezTo>
                <a:cubicBezTo>
                  <a:pt x="42" y="93"/>
                  <a:pt x="41" y="89"/>
                  <a:pt x="41" y="85"/>
                </a:cubicBezTo>
                <a:close/>
                <a:moveTo>
                  <a:pt x="78" y="104"/>
                </a:moveTo>
                <a:cubicBezTo>
                  <a:pt x="78" y="104"/>
                  <a:pt x="78" y="104"/>
                  <a:pt x="78" y="104"/>
                </a:cubicBezTo>
                <a:cubicBezTo>
                  <a:pt x="69" y="123"/>
                  <a:pt x="55" y="123"/>
                  <a:pt x="46" y="104"/>
                </a:cubicBezTo>
                <a:cubicBezTo>
                  <a:pt x="45" y="102"/>
                  <a:pt x="45" y="102"/>
                  <a:pt x="45" y="102"/>
                </a:cubicBezTo>
                <a:cubicBezTo>
                  <a:pt x="51" y="101"/>
                  <a:pt x="56" y="99"/>
                  <a:pt x="62" y="97"/>
                </a:cubicBezTo>
                <a:cubicBezTo>
                  <a:pt x="68" y="99"/>
                  <a:pt x="73" y="101"/>
                  <a:pt x="78" y="102"/>
                </a:cubicBezTo>
                <a:cubicBezTo>
                  <a:pt x="78" y="103"/>
                  <a:pt x="78" y="103"/>
                  <a:pt x="78" y="104"/>
                </a:cubicBezTo>
                <a:close/>
                <a:moveTo>
                  <a:pt x="80" y="97"/>
                </a:moveTo>
                <a:cubicBezTo>
                  <a:pt x="80" y="97"/>
                  <a:pt x="80" y="97"/>
                  <a:pt x="80" y="97"/>
                </a:cubicBezTo>
                <a:cubicBezTo>
                  <a:pt x="77" y="96"/>
                  <a:pt x="73" y="95"/>
                  <a:pt x="69" y="93"/>
                </a:cubicBezTo>
                <a:cubicBezTo>
                  <a:pt x="74" y="91"/>
                  <a:pt x="79" y="88"/>
                  <a:pt x="83" y="85"/>
                </a:cubicBezTo>
                <a:cubicBezTo>
                  <a:pt x="82" y="89"/>
                  <a:pt x="81" y="93"/>
                  <a:pt x="80" y="97"/>
                </a:cubicBezTo>
                <a:close/>
                <a:moveTo>
                  <a:pt x="84" y="78"/>
                </a:moveTo>
                <a:cubicBezTo>
                  <a:pt x="84" y="78"/>
                  <a:pt x="84" y="78"/>
                  <a:pt x="84" y="78"/>
                </a:cubicBezTo>
                <a:cubicBezTo>
                  <a:pt x="77" y="83"/>
                  <a:pt x="70" y="87"/>
                  <a:pt x="62" y="91"/>
                </a:cubicBezTo>
                <a:cubicBezTo>
                  <a:pt x="54" y="87"/>
                  <a:pt x="46" y="83"/>
                  <a:pt x="39" y="78"/>
                </a:cubicBezTo>
                <a:cubicBezTo>
                  <a:pt x="38" y="69"/>
                  <a:pt x="38" y="60"/>
                  <a:pt x="39" y="52"/>
                </a:cubicBezTo>
                <a:cubicBezTo>
                  <a:pt x="46" y="47"/>
                  <a:pt x="54" y="42"/>
                  <a:pt x="62" y="39"/>
                </a:cubicBezTo>
                <a:cubicBezTo>
                  <a:pt x="70" y="42"/>
                  <a:pt x="77" y="47"/>
                  <a:pt x="84" y="52"/>
                </a:cubicBezTo>
                <a:cubicBezTo>
                  <a:pt x="85" y="60"/>
                  <a:pt x="85" y="69"/>
                  <a:pt x="84" y="78"/>
                </a:cubicBezTo>
                <a:close/>
                <a:moveTo>
                  <a:pt x="88" y="98"/>
                </a:moveTo>
                <a:cubicBezTo>
                  <a:pt x="88" y="98"/>
                  <a:pt x="88" y="98"/>
                  <a:pt x="88" y="98"/>
                </a:cubicBezTo>
                <a:cubicBezTo>
                  <a:pt x="86" y="98"/>
                  <a:pt x="86" y="98"/>
                  <a:pt x="86" y="98"/>
                </a:cubicBezTo>
                <a:cubicBezTo>
                  <a:pt x="88" y="92"/>
                  <a:pt x="89" y="87"/>
                  <a:pt x="90" y="81"/>
                </a:cubicBezTo>
                <a:cubicBezTo>
                  <a:pt x="95" y="77"/>
                  <a:pt x="99" y="73"/>
                  <a:pt x="102" y="69"/>
                </a:cubicBezTo>
                <a:cubicBezTo>
                  <a:pt x="103" y="70"/>
                  <a:pt x="103" y="70"/>
                  <a:pt x="103" y="70"/>
                </a:cubicBezTo>
                <a:cubicBezTo>
                  <a:pt x="116" y="88"/>
                  <a:pt x="109" y="100"/>
                  <a:pt x="88" y="98"/>
                </a:cubicBezTo>
                <a:close/>
                <a:moveTo>
                  <a:pt x="62" y="47"/>
                </a:moveTo>
                <a:cubicBezTo>
                  <a:pt x="62" y="47"/>
                  <a:pt x="62" y="47"/>
                  <a:pt x="62" y="47"/>
                </a:cubicBezTo>
                <a:cubicBezTo>
                  <a:pt x="52" y="47"/>
                  <a:pt x="44" y="55"/>
                  <a:pt x="44" y="65"/>
                </a:cubicBezTo>
                <a:cubicBezTo>
                  <a:pt x="44" y="74"/>
                  <a:pt x="52" y="82"/>
                  <a:pt x="62" y="82"/>
                </a:cubicBezTo>
                <a:cubicBezTo>
                  <a:pt x="71" y="82"/>
                  <a:pt x="79" y="74"/>
                  <a:pt x="79" y="65"/>
                </a:cubicBezTo>
                <a:cubicBezTo>
                  <a:pt x="79" y="55"/>
                  <a:pt x="71" y="47"/>
                  <a:pt x="62" y="47"/>
                </a:cubicBezTo>
                <a:close/>
                <a:moveTo>
                  <a:pt x="62" y="73"/>
                </a:moveTo>
                <a:cubicBezTo>
                  <a:pt x="62" y="73"/>
                  <a:pt x="62" y="73"/>
                  <a:pt x="62" y="73"/>
                </a:cubicBezTo>
                <a:cubicBezTo>
                  <a:pt x="57" y="73"/>
                  <a:pt x="54" y="69"/>
                  <a:pt x="54" y="65"/>
                </a:cubicBezTo>
                <a:cubicBezTo>
                  <a:pt x="54" y="60"/>
                  <a:pt x="57" y="57"/>
                  <a:pt x="62" y="57"/>
                </a:cubicBezTo>
                <a:cubicBezTo>
                  <a:pt x="66" y="57"/>
                  <a:pt x="70" y="60"/>
                  <a:pt x="70" y="65"/>
                </a:cubicBezTo>
                <a:cubicBezTo>
                  <a:pt x="70" y="69"/>
                  <a:pt x="66" y="73"/>
                  <a:pt x="62" y="73"/>
                </a:cubicBezTo>
                <a:close/>
              </a:path>
            </a:pathLst>
          </a:custGeom>
          <a:solidFill>
            <a:srgbClr val="3B6058"/>
          </a:solid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7" name="Freeform 26"/>
          <p:cNvSpPr>
            <a:spLocks noEditPoints="1"/>
          </p:cNvSpPr>
          <p:nvPr/>
        </p:nvSpPr>
        <p:spPr bwMode="auto">
          <a:xfrm>
            <a:off x="5171187" y="2260526"/>
            <a:ext cx="322024" cy="324436"/>
          </a:xfrm>
          <a:custGeom>
            <a:avLst/>
            <a:gdLst>
              <a:gd name="T0" fmla="*/ 108 w 113"/>
              <a:gd name="T1" fmla="*/ 25 h 114"/>
              <a:gd name="T2" fmla="*/ 76 w 113"/>
              <a:gd name="T3" fmla="*/ 0 h 114"/>
              <a:gd name="T4" fmla="*/ 1 w 113"/>
              <a:gd name="T5" fmla="*/ 68 h 114"/>
              <a:gd name="T6" fmla="*/ 1 w 113"/>
              <a:gd name="T7" fmla="*/ 68 h 114"/>
              <a:gd name="T8" fmla="*/ 1 w 113"/>
              <a:gd name="T9" fmla="*/ 68 h 114"/>
              <a:gd name="T10" fmla="*/ 1 w 113"/>
              <a:gd name="T11" fmla="*/ 68 h 114"/>
              <a:gd name="T12" fmla="*/ 1 w 113"/>
              <a:gd name="T13" fmla="*/ 68 h 114"/>
              <a:gd name="T14" fmla="*/ 1 w 113"/>
              <a:gd name="T15" fmla="*/ 68 h 114"/>
              <a:gd name="T16" fmla="*/ 0 w 113"/>
              <a:gd name="T17" fmla="*/ 68 h 114"/>
              <a:gd name="T18" fmla="*/ 0 w 113"/>
              <a:gd name="T19" fmla="*/ 69 h 114"/>
              <a:gd name="T20" fmla="*/ 0 w 113"/>
              <a:gd name="T21" fmla="*/ 69 h 114"/>
              <a:gd name="T22" fmla="*/ 0 w 113"/>
              <a:gd name="T23" fmla="*/ 69 h 114"/>
              <a:gd name="T24" fmla="*/ 0 w 113"/>
              <a:gd name="T25" fmla="*/ 69 h 114"/>
              <a:gd name="T26" fmla="*/ 0 w 113"/>
              <a:gd name="T27" fmla="*/ 69 h 114"/>
              <a:gd name="T28" fmla="*/ 0 w 113"/>
              <a:gd name="T29" fmla="*/ 69 h 114"/>
              <a:gd name="T30" fmla="*/ 0 w 113"/>
              <a:gd name="T31" fmla="*/ 69 h 114"/>
              <a:gd name="T32" fmla="*/ 0 w 113"/>
              <a:gd name="T33" fmla="*/ 70 h 114"/>
              <a:gd name="T34" fmla="*/ 0 w 113"/>
              <a:gd name="T35" fmla="*/ 70 h 114"/>
              <a:gd name="T36" fmla="*/ 0 w 113"/>
              <a:gd name="T37" fmla="*/ 70 h 114"/>
              <a:gd name="T38" fmla="*/ 0 w 113"/>
              <a:gd name="T39" fmla="*/ 70 h 114"/>
              <a:gd name="T40" fmla="*/ 0 w 113"/>
              <a:gd name="T41" fmla="*/ 70 h 114"/>
              <a:gd name="T42" fmla="*/ 0 w 113"/>
              <a:gd name="T43" fmla="*/ 70 h 114"/>
              <a:gd name="T44" fmla="*/ 0 w 113"/>
              <a:gd name="T45" fmla="*/ 71 h 114"/>
              <a:gd name="T46" fmla="*/ 0 w 113"/>
              <a:gd name="T47" fmla="*/ 71 h 114"/>
              <a:gd name="T48" fmla="*/ 0 w 113"/>
              <a:gd name="T49" fmla="*/ 109 h 114"/>
              <a:gd name="T50" fmla="*/ 42 w 113"/>
              <a:gd name="T51" fmla="*/ 114 h 114"/>
              <a:gd name="T52" fmla="*/ 43 w 113"/>
              <a:gd name="T53" fmla="*/ 114 h 114"/>
              <a:gd name="T54" fmla="*/ 43 w 113"/>
              <a:gd name="T55" fmla="*/ 114 h 114"/>
              <a:gd name="T56" fmla="*/ 43 w 113"/>
              <a:gd name="T57" fmla="*/ 114 h 114"/>
              <a:gd name="T58" fmla="*/ 43 w 113"/>
              <a:gd name="T59" fmla="*/ 113 h 114"/>
              <a:gd name="T60" fmla="*/ 44 w 113"/>
              <a:gd name="T61" fmla="*/ 113 h 114"/>
              <a:gd name="T62" fmla="*/ 44 w 113"/>
              <a:gd name="T63" fmla="*/ 113 h 114"/>
              <a:gd name="T64" fmla="*/ 45 w 113"/>
              <a:gd name="T65" fmla="*/ 113 h 114"/>
              <a:gd name="T66" fmla="*/ 45 w 113"/>
              <a:gd name="T67" fmla="*/ 113 h 114"/>
              <a:gd name="T68" fmla="*/ 45 w 113"/>
              <a:gd name="T69" fmla="*/ 113 h 114"/>
              <a:gd name="T70" fmla="*/ 45 w 113"/>
              <a:gd name="T71" fmla="*/ 113 h 114"/>
              <a:gd name="T72" fmla="*/ 108 w 113"/>
              <a:gd name="T73" fmla="*/ 50 h 114"/>
              <a:gd name="T74" fmla="*/ 113 w 113"/>
              <a:gd name="T75" fmla="*/ 37 h 114"/>
              <a:gd name="T76" fmla="*/ 56 w 113"/>
              <a:gd name="T77" fmla="*/ 27 h 114"/>
              <a:gd name="T78" fmla="*/ 17 w 113"/>
              <a:gd name="T79" fmla="*/ 77 h 114"/>
              <a:gd name="T80" fmla="*/ 56 w 113"/>
              <a:gd name="T81" fmla="*/ 27 h 114"/>
              <a:gd name="T82" fmla="*/ 9 w 113"/>
              <a:gd name="T83" fmla="*/ 104 h 114"/>
              <a:gd name="T84" fmla="*/ 31 w 113"/>
              <a:gd name="T85" fmla="*/ 104 h 114"/>
              <a:gd name="T86" fmla="*/ 21 w 113"/>
              <a:gd name="T87" fmla="*/ 81 h 114"/>
              <a:gd name="T88" fmla="*/ 65 w 113"/>
              <a:gd name="T89" fmla="*/ 36 h 114"/>
              <a:gd name="T90" fmla="*/ 32 w 113"/>
              <a:gd name="T91" fmla="*/ 93 h 114"/>
              <a:gd name="T92" fmla="*/ 42 w 113"/>
              <a:gd name="T93" fmla="*/ 102 h 114"/>
              <a:gd name="T94" fmla="*/ 37 w 113"/>
              <a:gd name="T95" fmla="*/ 97 h 114"/>
              <a:gd name="T96" fmla="*/ 87 w 113"/>
              <a:gd name="T97" fmla="*/ 58 h 114"/>
              <a:gd name="T98" fmla="*/ 104 w 113"/>
              <a:gd name="T99" fmla="*/ 37 h 114"/>
              <a:gd name="T100" fmla="*/ 104 w 113"/>
              <a:gd name="T101" fmla="*/ 37 h 114"/>
              <a:gd name="T102" fmla="*/ 97 w 113"/>
              <a:gd name="T103" fmla="*/ 47 h 114"/>
              <a:gd name="T104" fmla="*/ 93 w 113"/>
              <a:gd name="T105" fmla="*/ 51 h 114"/>
              <a:gd name="T106" fmla="*/ 66 w 113"/>
              <a:gd name="T107" fmla="*/ 16 h 114"/>
              <a:gd name="T108" fmla="*/ 76 w 113"/>
              <a:gd name="T109" fmla="*/ 10 h 114"/>
              <a:gd name="T110" fmla="*/ 101 w 113"/>
              <a:gd name="T111"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 h="114">
                <a:moveTo>
                  <a:pt x="113" y="37"/>
                </a:moveTo>
                <a:cubicBezTo>
                  <a:pt x="113" y="33"/>
                  <a:pt x="111" y="28"/>
                  <a:pt x="108" y="25"/>
                </a:cubicBezTo>
                <a:cubicBezTo>
                  <a:pt x="88" y="5"/>
                  <a:pt x="88" y="5"/>
                  <a:pt x="88" y="5"/>
                </a:cubicBezTo>
                <a:cubicBezTo>
                  <a:pt x="85" y="2"/>
                  <a:pt x="80" y="0"/>
                  <a:pt x="76" y="0"/>
                </a:cubicBezTo>
                <a:cubicBezTo>
                  <a:pt x="71" y="0"/>
                  <a:pt x="67" y="2"/>
                  <a:pt x="63" y="5"/>
                </a:cubicBezTo>
                <a:cubicBezTo>
                  <a:pt x="43" y="26"/>
                  <a:pt x="22" y="47"/>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0" y="68"/>
                  <a:pt x="0" y="68"/>
                  <a:pt x="0" y="68"/>
                </a:cubicBezTo>
                <a:cubicBezTo>
                  <a:pt x="0" y="68"/>
                  <a:pt x="0" y="68"/>
                  <a:pt x="0" y="68"/>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1"/>
                  <a:pt x="0" y="71"/>
                  <a:pt x="0" y="71"/>
                </a:cubicBezTo>
                <a:cubicBezTo>
                  <a:pt x="0" y="71"/>
                  <a:pt x="0" y="71"/>
                  <a:pt x="0" y="71"/>
                </a:cubicBezTo>
                <a:cubicBezTo>
                  <a:pt x="0" y="71"/>
                  <a:pt x="0" y="71"/>
                  <a:pt x="0" y="71"/>
                </a:cubicBezTo>
                <a:cubicBezTo>
                  <a:pt x="0" y="71"/>
                  <a:pt x="0" y="71"/>
                  <a:pt x="0" y="71"/>
                </a:cubicBezTo>
                <a:cubicBezTo>
                  <a:pt x="0" y="109"/>
                  <a:pt x="0" y="109"/>
                  <a:pt x="0" y="109"/>
                </a:cubicBezTo>
                <a:cubicBezTo>
                  <a:pt x="0" y="112"/>
                  <a:pt x="2" y="114"/>
                  <a:pt x="4" y="114"/>
                </a:cubicBezTo>
                <a:cubicBezTo>
                  <a:pt x="42" y="114"/>
                  <a:pt x="42" y="114"/>
                  <a:pt x="42"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3"/>
                  <a:pt x="43" y="113"/>
                  <a:pt x="43" y="113"/>
                </a:cubicBezTo>
                <a:cubicBezTo>
                  <a:pt x="44" y="113"/>
                  <a:pt x="44" y="113"/>
                  <a:pt x="44" y="113"/>
                </a:cubicBezTo>
                <a:cubicBezTo>
                  <a:pt x="44" y="113"/>
                  <a:pt x="44" y="113"/>
                  <a:pt x="44" y="113"/>
                </a:cubicBezTo>
                <a:cubicBezTo>
                  <a:pt x="44" y="113"/>
                  <a:pt x="44" y="113"/>
                  <a:pt x="44" y="113"/>
                </a:cubicBezTo>
                <a:cubicBezTo>
                  <a:pt x="44" y="113"/>
                  <a:pt x="44" y="113"/>
                  <a:pt x="44"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6" y="112"/>
                  <a:pt x="46" y="112"/>
                  <a:pt x="46" y="112"/>
                </a:cubicBezTo>
                <a:cubicBezTo>
                  <a:pt x="66" y="91"/>
                  <a:pt x="87" y="71"/>
                  <a:pt x="108" y="50"/>
                </a:cubicBezTo>
                <a:cubicBezTo>
                  <a:pt x="111" y="46"/>
                  <a:pt x="113" y="42"/>
                  <a:pt x="113" y="37"/>
                </a:cubicBezTo>
                <a:cubicBezTo>
                  <a:pt x="113" y="37"/>
                  <a:pt x="113" y="37"/>
                  <a:pt x="113" y="37"/>
                </a:cubicBezTo>
                <a:close/>
                <a:moveTo>
                  <a:pt x="56" y="27"/>
                </a:moveTo>
                <a:cubicBezTo>
                  <a:pt x="56" y="27"/>
                  <a:pt x="56" y="27"/>
                  <a:pt x="56" y="27"/>
                </a:cubicBezTo>
                <a:cubicBezTo>
                  <a:pt x="61" y="32"/>
                  <a:pt x="61" y="32"/>
                  <a:pt x="61" y="32"/>
                </a:cubicBezTo>
                <a:cubicBezTo>
                  <a:pt x="17" y="77"/>
                  <a:pt x="17" y="77"/>
                  <a:pt x="17" y="77"/>
                </a:cubicBezTo>
                <a:cubicBezTo>
                  <a:pt x="11" y="71"/>
                  <a:pt x="11" y="71"/>
                  <a:pt x="11" y="71"/>
                </a:cubicBezTo>
                <a:cubicBezTo>
                  <a:pt x="56" y="27"/>
                  <a:pt x="56" y="27"/>
                  <a:pt x="56" y="27"/>
                </a:cubicBezTo>
                <a:close/>
                <a:moveTo>
                  <a:pt x="9" y="104"/>
                </a:moveTo>
                <a:cubicBezTo>
                  <a:pt x="9" y="104"/>
                  <a:pt x="9" y="104"/>
                  <a:pt x="9" y="104"/>
                </a:cubicBezTo>
                <a:cubicBezTo>
                  <a:pt x="9" y="82"/>
                  <a:pt x="9" y="82"/>
                  <a:pt x="9" y="82"/>
                </a:cubicBezTo>
                <a:cubicBezTo>
                  <a:pt x="31" y="104"/>
                  <a:pt x="31" y="104"/>
                  <a:pt x="31" y="104"/>
                </a:cubicBezTo>
                <a:cubicBezTo>
                  <a:pt x="9" y="104"/>
                  <a:pt x="9" y="104"/>
                  <a:pt x="9" y="104"/>
                </a:cubicBezTo>
                <a:close/>
                <a:moveTo>
                  <a:pt x="21" y="81"/>
                </a:moveTo>
                <a:cubicBezTo>
                  <a:pt x="21" y="81"/>
                  <a:pt x="21" y="81"/>
                  <a:pt x="21" y="81"/>
                </a:cubicBezTo>
                <a:cubicBezTo>
                  <a:pt x="65" y="36"/>
                  <a:pt x="65" y="36"/>
                  <a:pt x="65" y="36"/>
                </a:cubicBezTo>
                <a:cubicBezTo>
                  <a:pt x="77" y="48"/>
                  <a:pt x="77" y="48"/>
                  <a:pt x="77" y="48"/>
                </a:cubicBezTo>
                <a:cubicBezTo>
                  <a:pt x="32" y="93"/>
                  <a:pt x="32" y="93"/>
                  <a:pt x="32" y="93"/>
                </a:cubicBezTo>
                <a:cubicBezTo>
                  <a:pt x="21" y="81"/>
                  <a:pt x="21" y="81"/>
                  <a:pt x="21" y="81"/>
                </a:cubicBezTo>
                <a:close/>
                <a:moveTo>
                  <a:pt x="42" y="102"/>
                </a:moveTo>
                <a:cubicBezTo>
                  <a:pt x="42" y="102"/>
                  <a:pt x="42" y="102"/>
                  <a:pt x="42" y="102"/>
                </a:cubicBezTo>
                <a:cubicBezTo>
                  <a:pt x="37" y="97"/>
                  <a:pt x="37" y="97"/>
                  <a:pt x="37" y="97"/>
                </a:cubicBezTo>
                <a:cubicBezTo>
                  <a:pt x="81" y="52"/>
                  <a:pt x="81" y="52"/>
                  <a:pt x="81" y="52"/>
                </a:cubicBezTo>
                <a:cubicBezTo>
                  <a:pt x="87" y="58"/>
                  <a:pt x="87" y="58"/>
                  <a:pt x="87" y="58"/>
                </a:cubicBezTo>
                <a:cubicBezTo>
                  <a:pt x="42" y="102"/>
                  <a:pt x="42" y="102"/>
                  <a:pt x="42" y="102"/>
                </a:cubicBezTo>
                <a:close/>
                <a:moveTo>
                  <a:pt x="104" y="37"/>
                </a:moveTo>
                <a:cubicBezTo>
                  <a:pt x="104" y="37"/>
                  <a:pt x="104" y="37"/>
                  <a:pt x="104" y="37"/>
                </a:cubicBezTo>
                <a:cubicBezTo>
                  <a:pt x="104" y="37"/>
                  <a:pt x="104" y="37"/>
                  <a:pt x="104" y="37"/>
                </a:cubicBezTo>
                <a:cubicBezTo>
                  <a:pt x="104" y="39"/>
                  <a:pt x="103" y="42"/>
                  <a:pt x="101" y="43"/>
                </a:cubicBezTo>
                <a:cubicBezTo>
                  <a:pt x="97" y="47"/>
                  <a:pt x="97" y="47"/>
                  <a:pt x="97" y="47"/>
                </a:cubicBezTo>
                <a:cubicBezTo>
                  <a:pt x="94" y="50"/>
                  <a:pt x="94" y="50"/>
                  <a:pt x="94" y="50"/>
                </a:cubicBezTo>
                <a:cubicBezTo>
                  <a:pt x="93" y="51"/>
                  <a:pt x="93" y="51"/>
                  <a:pt x="93" y="51"/>
                </a:cubicBezTo>
                <a:cubicBezTo>
                  <a:pt x="62" y="20"/>
                  <a:pt x="62" y="20"/>
                  <a:pt x="62" y="20"/>
                </a:cubicBezTo>
                <a:cubicBezTo>
                  <a:pt x="66" y="16"/>
                  <a:pt x="66" y="16"/>
                  <a:pt x="66" y="16"/>
                </a:cubicBezTo>
                <a:cubicBezTo>
                  <a:pt x="70" y="12"/>
                  <a:pt x="70" y="12"/>
                  <a:pt x="70" y="12"/>
                </a:cubicBezTo>
                <a:cubicBezTo>
                  <a:pt x="72" y="10"/>
                  <a:pt x="74" y="10"/>
                  <a:pt x="76" y="10"/>
                </a:cubicBezTo>
                <a:cubicBezTo>
                  <a:pt x="78" y="10"/>
                  <a:pt x="80" y="10"/>
                  <a:pt x="81" y="12"/>
                </a:cubicBezTo>
                <a:cubicBezTo>
                  <a:pt x="101" y="32"/>
                  <a:pt x="101" y="32"/>
                  <a:pt x="101" y="32"/>
                </a:cubicBezTo>
                <a:cubicBezTo>
                  <a:pt x="103" y="33"/>
                  <a:pt x="104" y="35"/>
                  <a:pt x="104" y="37"/>
                </a:cubicBezTo>
                <a:close/>
              </a:path>
            </a:pathLst>
          </a:custGeom>
          <a:solidFill>
            <a:srgbClr val="3B6058"/>
          </a:solid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pitchFamily="34" charset="-122"/>
              <a:sym typeface="Agency FB" panose="020B0503020202020204" pitchFamily="34" charset="0"/>
            </a:endParaRPr>
          </a:p>
        </p:txBody>
      </p:sp>
      <p:sp>
        <p:nvSpPr>
          <p:cNvPr id="8" name="TextBox 19"/>
          <p:cNvSpPr txBox="1"/>
          <p:nvPr/>
        </p:nvSpPr>
        <p:spPr>
          <a:xfrm>
            <a:off x="1171434" y="2226899"/>
            <a:ext cx="2911788" cy="55308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000" dirty="0">
                <a:solidFill>
                  <a:schemeClr val="tx1"/>
                </a:solidFill>
                <a:latin typeface="Agency FB" panose="020B0503020202020204" pitchFamily="34" charset="0"/>
                <a:ea typeface="微软雅黑" panose="020B0503020204020204" pitchFamily="34" charset="-122"/>
                <a:sym typeface="Agency FB" panose="020B0503020202020204" pitchFamily="34" charset="0"/>
              </a:rPr>
              <a:t>听教师的课，看优质课录像，并结合自己的教学实际参加讨论，提出问题。</a:t>
            </a:r>
            <a:endParaRPr lang="zh-CN" altLang="en-US" sz="1000" dirty="0">
              <a:solidFill>
                <a:schemeClr val="tx1"/>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9" name="TextBox 20"/>
          <p:cNvSpPr txBox="1"/>
          <p:nvPr/>
        </p:nvSpPr>
        <p:spPr>
          <a:xfrm>
            <a:off x="1171434" y="3465843"/>
            <a:ext cx="2911788" cy="55308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000" dirty="0">
                <a:latin typeface="Agency FB" panose="020B0503020202020204" pitchFamily="34" charset="0"/>
                <a:ea typeface="微软雅黑" panose="020B0503020204020204" pitchFamily="34" charset="-122"/>
                <a:sym typeface="Agency FB" panose="020B0503020202020204" pitchFamily="34" charset="0"/>
              </a:rPr>
              <a:t>寻找解决问题的途径和突破口，个人和同行共同学习、探讨。</a:t>
            </a:r>
            <a:endParaRPr lang="zh-CN" altLang="en-US" sz="1000"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10" name="TextBox 21"/>
          <p:cNvSpPr txBox="1"/>
          <p:nvPr/>
        </p:nvSpPr>
        <p:spPr>
          <a:xfrm>
            <a:off x="1171434" y="3026537"/>
            <a:ext cx="640080" cy="506730"/>
          </a:xfrm>
          <a:prstGeom prst="rect">
            <a:avLst/>
          </a:prstGeom>
          <a:noFill/>
        </p:spPr>
        <p:txBody>
          <a:bodyPr wrap="none" rtlCol="0">
            <a:spAutoFit/>
          </a:bodyPr>
          <a:lstStyle/>
          <a:p>
            <a:pPr algn="l">
              <a:lnSpc>
                <a:spcPct val="150000"/>
              </a:lnSpc>
              <a:buClrTx/>
              <a:buSzTx/>
              <a:buFontTx/>
            </a:pPr>
            <a:r>
              <a:rPr lang="zh-CN" altLang="en-US" b="1" dirty="0">
                <a:latin typeface="Agency FB" panose="020B0503020202020204" pitchFamily="34" charset="0"/>
                <a:ea typeface="微软雅黑" panose="020B0503020204020204" pitchFamily="34" charset="-122"/>
                <a:sym typeface="Agency FB" panose="020B0503020202020204" pitchFamily="34" charset="0"/>
              </a:rPr>
              <a:t>思考</a:t>
            </a:r>
            <a:endParaRPr lang="zh-CN" altLang="en-US" b="1"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11" name="TextBox 22"/>
          <p:cNvSpPr txBox="1"/>
          <p:nvPr/>
        </p:nvSpPr>
        <p:spPr>
          <a:xfrm>
            <a:off x="1171434" y="4747179"/>
            <a:ext cx="2911788" cy="55308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000" dirty="0">
                <a:latin typeface="Agency FB" panose="020B0503020202020204" pitchFamily="34" charset="0"/>
                <a:ea typeface="微软雅黑" panose="020B0503020204020204" pitchFamily="34" charset="-122"/>
                <a:sym typeface="Agency FB" panose="020B0503020202020204" pitchFamily="34" charset="0"/>
              </a:rPr>
              <a:t>根据思考和探讨的结果，设计解决问题的教学课例，个人说课，同行交流经验和进行指证。</a:t>
            </a:r>
            <a:endParaRPr lang="zh-CN" altLang="en-US" sz="1000"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12" name="TextBox 23"/>
          <p:cNvSpPr txBox="1"/>
          <p:nvPr/>
        </p:nvSpPr>
        <p:spPr>
          <a:xfrm>
            <a:off x="1171434" y="4307873"/>
            <a:ext cx="640080" cy="506730"/>
          </a:xfrm>
          <a:prstGeom prst="rect">
            <a:avLst/>
          </a:prstGeom>
          <a:noFill/>
        </p:spPr>
        <p:txBody>
          <a:bodyPr wrap="none" rtlCol="0">
            <a:spAutoFit/>
          </a:bodyPr>
          <a:lstStyle/>
          <a:p>
            <a:pPr algn="l">
              <a:lnSpc>
                <a:spcPct val="150000"/>
              </a:lnSpc>
              <a:buClrTx/>
              <a:buSzTx/>
              <a:buFontTx/>
            </a:pPr>
            <a:r>
              <a:rPr lang="zh-CN" altLang="en-US" b="1" dirty="0">
                <a:latin typeface="Agency FB" panose="020B0503020202020204" pitchFamily="34" charset="0"/>
                <a:ea typeface="微软雅黑" panose="020B0503020204020204" pitchFamily="34" charset="-122"/>
                <a:sym typeface="Agency FB" panose="020B0503020202020204" pitchFamily="34" charset="0"/>
              </a:rPr>
              <a:t>设计</a:t>
            </a:r>
            <a:endParaRPr lang="zh-CN" altLang="en-US" b="1"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13" name="TextBox 24"/>
          <p:cNvSpPr txBox="1"/>
          <p:nvPr/>
        </p:nvSpPr>
        <p:spPr>
          <a:xfrm>
            <a:off x="7940186" y="2226899"/>
            <a:ext cx="2911788" cy="32194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000" dirty="0">
                <a:latin typeface="Agency FB" panose="020B0503020202020204" pitchFamily="34" charset="0"/>
                <a:ea typeface="微软雅黑" panose="020B0503020204020204" pitchFamily="34" charset="-122"/>
                <a:sym typeface="Agency FB" panose="020B0503020202020204" pitchFamily="34" charset="0"/>
              </a:rPr>
              <a:t>根据教学设计，个人进行实际操作，进行观摩。</a:t>
            </a:r>
            <a:endParaRPr lang="zh-CN" altLang="en-US" sz="1000"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14" name="TextBox 25"/>
          <p:cNvSpPr txBox="1"/>
          <p:nvPr/>
        </p:nvSpPr>
        <p:spPr>
          <a:xfrm>
            <a:off x="7940186" y="1787593"/>
            <a:ext cx="640080" cy="506730"/>
          </a:xfrm>
          <a:prstGeom prst="rect">
            <a:avLst/>
          </a:prstGeom>
          <a:noFill/>
        </p:spPr>
        <p:txBody>
          <a:bodyPr wrap="none" rtlCol="0">
            <a:spAutoFit/>
          </a:bodyPr>
          <a:lstStyle/>
          <a:p>
            <a:pPr algn="l">
              <a:lnSpc>
                <a:spcPct val="150000"/>
              </a:lnSpc>
              <a:buClrTx/>
              <a:buSzTx/>
              <a:buFontTx/>
            </a:pPr>
            <a:r>
              <a:rPr lang="zh-CN" altLang="en-US" b="1" dirty="0">
                <a:latin typeface="Agency FB" panose="020B0503020202020204" pitchFamily="34" charset="0"/>
                <a:ea typeface="微软雅黑" panose="020B0503020204020204" pitchFamily="34" charset="-122"/>
                <a:sym typeface="Agency FB" panose="020B0503020202020204" pitchFamily="34" charset="0"/>
              </a:rPr>
              <a:t>实践</a:t>
            </a:r>
            <a:endParaRPr lang="zh-CN" altLang="en-US" b="1"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15" name="TextBox 26"/>
          <p:cNvSpPr txBox="1"/>
          <p:nvPr/>
        </p:nvSpPr>
        <p:spPr>
          <a:xfrm>
            <a:off x="7940186" y="3465843"/>
            <a:ext cx="2911788" cy="55308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000" dirty="0">
                <a:latin typeface="Agency FB" panose="020B0503020202020204" pitchFamily="34" charset="0"/>
                <a:ea typeface="微软雅黑" panose="020B0503020204020204" pitchFamily="34" charset="-122"/>
                <a:sym typeface="Agency FB" panose="020B0503020202020204" pitchFamily="34" charset="0"/>
              </a:rPr>
              <a:t>根据教研主题和要求，对教学的行为和结果进行反思。</a:t>
            </a:r>
            <a:endParaRPr lang="zh-CN" altLang="en-US" sz="1000"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16" name="TextBox 27"/>
          <p:cNvSpPr txBox="1"/>
          <p:nvPr/>
        </p:nvSpPr>
        <p:spPr>
          <a:xfrm>
            <a:off x="7940186" y="3026537"/>
            <a:ext cx="640080" cy="506730"/>
          </a:xfrm>
          <a:prstGeom prst="rect">
            <a:avLst/>
          </a:prstGeom>
          <a:noFill/>
        </p:spPr>
        <p:txBody>
          <a:bodyPr wrap="none" rtlCol="0">
            <a:spAutoFit/>
          </a:bodyPr>
          <a:lstStyle/>
          <a:p>
            <a:pPr algn="l">
              <a:lnSpc>
                <a:spcPct val="150000"/>
              </a:lnSpc>
              <a:buClrTx/>
              <a:buSzTx/>
              <a:buFontTx/>
            </a:pPr>
            <a:r>
              <a:rPr lang="zh-CN" altLang="en-US" b="1" dirty="0">
                <a:latin typeface="Agency FB" panose="020B0503020202020204" pitchFamily="34" charset="0"/>
                <a:ea typeface="微软雅黑" panose="020B0503020204020204" pitchFamily="34" charset="-122"/>
                <a:sym typeface="Agency FB" panose="020B0503020202020204" pitchFamily="34" charset="0"/>
              </a:rPr>
              <a:t>反思</a:t>
            </a:r>
            <a:endParaRPr lang="zh-CN" altLang="en-US" b="1"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17" name="TextBox 28"/>
          <p:cNvSpPr txBox="1"/>
          <p:nvPr/>
        </p:nvSpPr>
        <p:spPr>
          <a:xfrm>
            <a:off x="7940186" y="4747179"/>
            <a:ext cx="2911788" cy="55308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000" dirty="0">
                <a:latin typeface="Agency FB" panose="020B0503020202020204" pitchFamily="34" charset="0"/>
                <a:ea typeface="微软雅黑" panose="020B0503020204020204" pitchFamily="34" charset="-122"/>
                <a:sym typeface="Agency FB" panose="020B0503020202020204" pitchFamily="34" charset="0"/>
              </a:rPr>
              <a:t>进行课堂评价，个人根据反思的结果和同行评价对课堂教学进行重新设计，优化教学。</a:t>
            </a:r>
            <a:endParaRPr lang="zh-CN" altLang="en-US" sz="1000" dirty="0">
              <a:latin typeface="Agency FB" panose="020B0503020202020204" pitchFamily="34" charset="0"/>
              <a:ea typeface="微软雅黑" panose="020B0503020204020204" pitchFamily="34" charset="-122"/>
              <a:sym typeface="Agency FB" panose="020B0503020202020204" pitchFamily="34" charset="0"/>
            </a:endParaRPr>
          </a:p>
        </p:txBody>
      </p:sp>
      <p:sp>
        <p:nvSpPr>
          <p:cNvPr id="19" name="TextBox 30"/>
          <p:cNvSpPr txBox="1"/>
          <p:nvPr/>
        </p:nvSpPr>
        <p:spPr>
          <a:xfrm>
            <a:off x="1217418" y="1787593"/>
            <a:ext cx="640080" cy="506730"/>
          </a:xfrm>
          <a:prstGeom prst="rect">
            <a:avLst/>
          </a:prstGeom>
          <a:noFill/>
        </p:spPr>
        <p:txBody>
          <a:bodyPr wrap="none" rtlCol="0">
            <a:spAutoFit/>
          </a:bodyPr>
          <a:lstStyle/>
          <a:p>
            <a:pPr algn="l">
              <a:lnSpc>
                <a:spcPct val="150000"/>
              </a:lnSpc>
            </a:pPr>
            <a:r>
              <a:rPr lang="zh-CN" altLang="en-US" b="1" dirty="0">
                <a:solidFill>
                  <a:schemeClr val="tx1"/>
                </a:solidFill>
                <a:latin typeface="Agency FB" panose="020B0503020202020204" pitchFamily="34" charset="0"/>
                <a:ea typeface="微软雅黑" panose="020B0503020204020204" pitchFamily="34" charset="-122"/>
                <a:sym typeface="Agency FB" panose="020B0503020202020204" pitchFamily="34" charset="0"/>
              </a:rPr>
              <a:t>观摩</a:t>
            </a:r>
            <a:endParaRPr lang="zh-CN" altLang="en-US" b="1" dirty="0">
              <a:solidFill>
                <a:schemeClr val="tx1"/>
              </a:solidFill>
              <a:latin typeface="Agency FB" panose="020B0503020202020204" pitchFamily="34" charset="0"/>
              <a:ea typeface="微软雅黑" panose="020B0503020204020204" pitchFamily="34" charset="-122"/>
              <a:sym typeface="Agency FB" panose="020B0503020202020204" pitchFamily="34" charset="0"/>
            </a:endParaRPr>
          </a:p>
        </p:txBody>
      </p:sp>
      <p:cxnSp>
        <p:nvCxnSpPr>
          <p:cNvPr id="20" name="直接连接符 19"/>
          <p:cNvCxnSpPr/>
          <p:nvPr/>
        </p:nvCxnSpPr>
        <p:spPr>
          <a:xfrm>
            <a:off x="4368800" y="1854790"/>
            <a:ext cx="0" cy="3441952"/>
          </a:xfrm>
          <a:prstGeom prst="line">
            <a:avLst/>
          </a:prstGeom>
          <a:ln w="19050">
            <a:solidFill>
              <a:srgbClr val="429177"/>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583714" y="1854790"/>
            <a:ext cx="0" cy="3441952"/>
          </a:xfrm>
          <a:prstGeom prst="line">
            <a:avLst/>
          </a:prstGeom>
          <a:ln w="19050">
            <a:solidFill>
              <a:srgbClr val="429177"/>
            </a:solidFill>
            <a:prstDash val="dash"/>
          </a:ln>
        </p:spPr>
        <p:style>
          <a:lnRef idx="1">
            <a:schemeClr val="accent1"/>
          </a:lnRef>
          <a:fillRef idx="0">
            <a:schemeClr val="accent1"/>
          </a:fillRef>
          <a:effectRef idx="0">
            <a:schemeClr val="accent1"/>
          </a:effectRef>
          <a:fontRef idx="minor">
            <a:schemeClr val="tx1"/>
          </a:fontRef>
        </p:style>
      </p:cxnSp>
      <p:pic>
        <p:nvPicPr>
          <p:cNvPr id="22" name="图片 21" descr="0102"/>
          <p:cNvPicPr>
            <a:picLocks noChangeAspect="1"/>
          </p:cNvPicPr>
          <p:nvPr/>
        </p:nvPicPr>
        <p:blipFill>
          <a:blip r:embed="rId1"/>
          <a:stretch>
            <a:fillRect/>
          </a:stretch>
        </p:blipFill>
        <p:spPr>
          <a:xfrm>
            <a:off x="770890" y="417195"/>
            <a:ext cx="758825" cy="967105"/>
          </a:xfrm>
          <a:prstGeom prst="rect">
            <a:avLst/>
          </a:prstGeom>
        </p:spPr>
      </p:pic>
      <p:sp>
        <p:nvSpPr>
          <p:cNvPr id="18" name="文本框 17"/>
          <p:cNvSpPr txBox="1"/>
          <p:nvPr/>
        </p:nvSpPr>
        <p:spPr>
          <a:xfrm>
            <a:off x="7940040" y="4446270"/>
            <a:ext cx="1347470" cy="368300"/>
          </a:xfrm>
          <a:prstGeom prst="rect">
            <a:avLst/>
          </a:prstGeom>
          <a:noFill/>
        </p:spPr>
        <p:txBody>
          <a:bodyPr wrap="square" rtlCol="0">
            <a:spAutoFit/>
          </a:bodyPr>
          <a:p>
            <a:r>
              <a:rPr lang="zh-CN" altLang="en-US" b="1"/>
              <a:t>再设计</a:t>
            </a:r>
            <a:endParaRPr lang="zh-CN" altLang="en-US" b="1"/>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504316" y="985782"/>
            <a:ext cx="9183369"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algn="l">
              <a:lnSpc>
                <a:spcPct val="150000"/>
              </a:lnSpc>
              <a:spcBef>
                <a:spcPct val="0"/>
              </a:spcBef>
              <a:buFont typeface="Wingdings" panose="05000000000000000000" charset="0"/>
              <a:buChar char="p"/>
            </a:pPr>
            <a:r>
              <a:rPr lang="zh-CN" altLang="en-US" sz="1200" b="1" u="sng" dirty="0">
                <a:solidFill>
                  <a:srgbClr val="00B050"/>
                </a:solidFill>
                <a:latin typeface="Arial" panose="020B0604020202020204"/>
                <a:ea typeface="微软雅黑" panose="020B0503020204020204" pitchFamily="34" charset="-122"/>
                <a:sym typeface="Arial" panose="020B0604020202020204"/>
              </a:rPr>
              <a:t>主题教育活动会变的颜色失败的原因：</a:t>
            </a:r>
            <a:endParaRPr lang="zh-CN" altLang="en-US" sz="1200" b="1" u="sng" dirty="0">
              <a:solidFill>
                <a:srgbClr val="00B050"/>
              </a:solidFill>
              <a:latin typeface="Arial" panose="020B0604020202020204"/>
              <a:ea typeface="微软雅黑" panose="020B0503020204020204" pitchFamily="34" charset="-122"/>
              <a:sym typeface="Arial" panose="020B0604020202020204"/>
            </a:endParaRPr>
          </a:p>
          <a:p>
            <a:pPr marL="171450" indent="-171450" algn="l">
              <a:lnSpc>
                <a:spcPct val="150000"/>
              </a:lnSpc>
              <a:spcBef>
                <a:spcPct val="0"/>
              </a:spcBef>
              <a:buFont typeface="Arial" panose="020B0604020202020204" pitchFamily="34" charset="0"/>
              <a:buChar char="•"/>
            </a:pPr>
            <a:r>
              <a:rPr lang="zh-CN" altLang="en-US" sz="1200" dirty="0">
                <a:solidFill>
                  <a:schemeClr val="tx1"/>
                </a:solidFill>
                <a:latin typeface="Arial" panose="020B0604020202020204"/>
                <a:ea typeface="微软雅黑" panose="020B0503020204020204" pitchFamily="34" charset="-122"/>
                <a:sym typeface="Arial" panose="020B0604020202020204"/>
              </a:rPr>
              <a:t>由于教师在活动中没有较好地抓住孩子的兴趣点；</a:t>
            </a:r>
            <a:endParaRPr lang="zh-CN" altLang="en-US" sz="1200" dirty="0">
              <a:solidFill>
                <a:schemeClr val="tx1"/>
              </a:solidFill>
              <a:latin typeface="Arial" panose="020B0604020202020204"/>
              <a:ea typeface="微软雅黑" panose="020B0503020204020204" pitchFamily="34" charset="-122"/>
              <a:sym typeface="Arial" panose="020B0604020202020204"/>
            </a:endParaRPr>
          </a:p>
          <a:p>
            <a:pPr marL="171450" indent="-171450" algn="l">
              <a:lnSpc>
                <a:spcPct val="150000"/>
              </a:lnSpc>
              <a:spcBef>
                <a:spcPct val="0"/>
              </a:spcBef>
              <a:buFont typeface="Arial" panose="020B0604020202020204" pitchFamily="34" charset="0"/>
              <a:buChar char="•"/>
            </a:pPr>
            <a:r>
              <a:rPr lang="zh-CN" altLang="en-US" sz="1200" dirty="0">
                <a:solidFill>
                  <a:schemeClr val="tx1"/>
                </a:solidFill>
                <a:latin typeface="Arial" panose="020B0604020202020204"/>
                <a:ea typeface="微软雅黑" panose="020B0503020204020204" pitchFamily="34" charset="-122"/>
                <a:sym typeface="Arial" panose="020B0604020202020204"/>
              </a:rPr>
              <a:t>设计的活动环节太多，而每一环节的探究又流于形式，缺少适时适度地提问，引导，造成了教师与孩子在某些环节上的不和谐，教育目标没有达成。</a:t>
            </a:r>
            <a:endParaRPr lang="zh-CN" altLang="en-US" sz="1200" dirty="0">
              <a:solidFill>
                <a:schemeClr val="tx1"/>
              </a:solidFill>
              <a:latin typeface="Arial" panose="020B0604020202020204"/>
              <a:ea typeface="微软雅黑" panose="020B0503020204020204" pitchFamily="34" charset="-122"/>
              <a:sym typeface="Arial" panose="020B0604020202020204"/>
            </a:endParaRPr>
          </a:p>
        </p:txBody>
      </p:sp>
      <p:sp>
        <p:nvSpPr>
          <p:cNvPr id="4" name="矩形 3"/>
          <p:cNvSpPr>
            <a:spLocks noChangeArrowheads="1"/>
          </p:cNvSpPr>
          <p:nvPr/>
        </p:nvSpPr>
        <p:spPr bwMode="auto">
          <a:xfrm>
            <a:off x="6038166" y="2587050"/>
            <a:ext cx="486283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l">
              <a:spcBef>
                <a:spcPct val="0"/>
              </a:spcBef>
              <a:buFont typeface="Arial" panose="020B0604020202020204" pitchFamily="34" charset="0"/>
              <a:buNone/>
            </a:pPr>
            <a:r>
              <a:rPr lang="zh-CN" altLang="en-US" sz="2000" b="1" dirty="0">
                <a:solidFill>
                  <a:schemeClr val="tx1">
                    <a:lumMod val="75000"/>
                    <a:lumOff val="25000"/>
                  </a:schemeClr>
                </a:solidFill>
                <a:latin typeface="Arial" panose="020B0604020202020204"/>
                <a:ea typeface="微软雅黑" panose="020B0503020204020204" pitchFamily="34" charset="-122"/>
                <a:cs typeface="Arial" panose="020B0604020202020204" pitchFamily="34" charset="0"/>
                <a:sym typeface="Arial" panose="020B0604020202020204"/>
              </a:rPr>
              <a:t>教师在活动中应该给予孩子什么样的支持?</a:t>
            </a:r>
            <a:endParaRPr lang="zh-CN" altLang="en-US" sz="2000" b="1" dirty="0">
              <a:solidFill>
                <a:schemeClr val="tx1">
                  <a:lumMod val="75000"/>
                  <a:lumOff val="25000"/>
                </a:schemeClr>
              </a:solidFill>
              <a:latin typeface="Arial" panose="020B0604020202020204"/>
              <a:ea typeface="微软雅黑" panose="020B0503020204020204" pitchFamily="34" charset="-122"/>
              <a:cs typeface="Arial" panose="020B0604020202020204" pitchFamily="34" charset="0"/>
              <a:sym typeface="Arial" panose="020B0604020202020204"/>
            </a:endParaRPr>
          </a:p>
        </p:txBody>
      </p:sp>
      <p:sp>
        <p:nvSpPr>
          <p:cNvPr id="5" name="矩形 4"/>
          <p:cNvSpPr/>
          <p:nvPr/>
        </p:nvSpPr>
        <p:spPr>
          <a:xfrm>
            <a:off x="6097289" y="3048001"/>
            <a:ext cx="599800" cy="40500"/>
          </a:xfrm>
          <a:prstGeom prst="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6" name="矩形 5"/>
          <p:cNvSpPr/>
          <p:nvPr/>
        </p:nvSpPr>
        <p:spPr>
          <a:xfrm>
            <a:off x="6712139" y="3048001"/>
            <a:ext cx="1215000" cy="40500"/>
          </a:xfrm>
          <a:prstGeom prst="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8" name="矩形 3"/>
          <p:cNvSpPr>
            <a:spLocks noChangeArrowheads="1"/>
          </p:cNvSpPr>
          <p:nvPr/>
        </p:nvSpPr>
        <p:spPr bwMode="auto">
          <a:xfrm>
            <a:off x="6038166" y="4307654"/>
            <a:ext cx="419989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l">
              <a:spcBef>
                <a:spcPct val="0"/>
              </a:spcBef>
              <a:buFont typeface="Arial" panose="020B0604020202020204" pitchFamily="34" charset="0"/>
              <a:buNone/>
            </a:pPr>
            <a:r>
              <a:rPr lang="zh-CN" altLang="en-US" sz="2000" b="1" dirty="0">
                <a:solidFill>
                  <a:schemeClr val="tx1">
                    <a:lumMod val="75000"/>
                    <a:lumOff val="25000"/>
                  </a:schemeClr>
                </a:solidFill>
                <a:latin typeface="Arial" panose="020B0604020202020204"/>
                <a:ea typeface="微软雅黑" panose="020B0503020204020204" pitchFamily="34" charset="-122"/>
                <a:cs typeface="Arial" panose="020B0604020202020204" pitchFamily="34" charset="0"/>
                <a:sym typeface="Arial" panose="020B0604020202020204"/>
              </a:rPr>
              <a:t>你认为应该怎样设计这个活动等等。</a:t>
            </a:r>
            <a:endParaRPr lang="zh-CN" altLang="en-US" sz="2000" b="1" dirty="0">
              <a:solidFill>
                <a:schemeClr val="tx1">
                  <a:lumMod val="75000"/>
                  <a:lumOff val="25000"/>
                </a:schemeClr>
              </a:solidFill>
              <a:latin typeface="Arial" panose="020B0604020202020204"/>
              <a:ea typeface="微软雅黑" panose="020B0503020204020204" pitchFamily="34" charset="-122"/>
              <a:cs typeface="Arial" panose="020B0604020202020204" pitchFamily="34" charset="0"/>
              <a:sym typeface="Arial" panose="020B0604020202020204"/>
            </a:endParaRPr>
          </a:p>
        </p:txBody>
      </p:sp>
      <p:sp>
        <p:nvSpPr>
          <p:cNvPr id="9" name="矩形 8"/>
          <p:cNvSpPr/>
          <p:nvPr/>
        </p:nvSpPr>
        <p:spPr>
          <a:xfrm>
            <a:off x="6097289" y="4768605"/>
            <a:ext cx="599800" cy="40500"/>
          </a:xfrm>
          <a:prstGeom prst="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0" name="矩形 9"/>
          <p:cNvSpPr/>
          <p:nvPr/>
        </p:nvSpPr>
        <p:spPr>
          <a:xfrm>
            <a:off x="6712139" y="4768605"/>
            <a:ext cx="1215000" cy="40500"/>
          </a:xfrm>
          <a:prstGeom prst="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latin typeface="Arial" panose="020B0604020202020204"/>
              <a:ea typeface="微软雅黑" panose="020B0503020204020204" pitchFamily="34" charset="-122"/>
              <a:sym typeface="Arial" panose="020B0604020202020204"/>
            </a:endParaRPr>
          </a:p>
        </p:txBody>
      </p:sp>
      <p:pic>
        <p:nvPicPr>
          <p:cNvPr id="28" name="图片 27"/>
          <p:cNvPicPr>
            <a:picLocks noChangeAspect="1"/>
          </p:cNvPicPr>
          <p:nvPr/>
        </p:nvPicPr>
        <p:blipFill rotWithShape="1">
          <a:blip r:embed="rId1">
            <a:extLst>
              <a:ext uri="{28A0092B-C50C-407E-A947-70E740481C1C}">
                <a14:useLocalDpi xmlns:a14="http://schemas.microsoft.com/office/drawing/2010/main" val="0"/>
              </a:ext>
            </a:extLst>
          </a:blip>
          <a:srcRect l="18728" t="14039" r="16265" b="10856"/>
          <a:stretch>
            <a:fillRect/>
          </a:stretch>
        </p:blipFill>
        <p:spPr>
          <a:xfrm>
            <a:off x="1742440" y="2436495"/>
            <a:ext cx="3009265" cy="3102610"/>
          </a:xfrm>
          <a:prstGeom prst="rect">
            <a:avLst/>
          </a:prstGeom>
        </p:spPr>
      </p:pic>
      <p:sp>
        <p:nvSpPr>
          <p:cNvPr id="11" name="矩形 3"/>
          <p:cNvSpPr>
            <a:spLocks noChangeArrowheads="1"/>
          </p:cNvSpPr>
          <p:nvPr/>
        </p:nvSpPr>
        <p:spPr bwMode="auto">
          <a:xfrm>
            <a:off x="6038166" y="3364044"/>
            <a:ext cx="283083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p>
            <a:pPr algn="l">
              <a:spcBef>
                <a:spcPct val="0"/>
              </a:spcBef>
              <a:buFont typeface="Arial" panose="020B0604020202020204" pitchFamily="34" charset="0"/>
              <a:buNone/>
            </a:pPr>
            <a:r>
              <a:rPr lang="zh-CN" altLang="en-US" sz="2000" b="1" dirty="0">
                <a:solidFill>
                  <a:schemeClr val="tx1">
                    <a:lumMod val="75000"/>
                    <a:lumOff val="25000"/>
                  </a:schemeClr>
                </a:solidFill>
                <a:latin typeface="Arial" panose="020B0604020202020204"/>
                <a:ea typeface="微软雅黑" panose="020B0503020204020204" pitchFamily="34" charset="-122"/>
                <a:cs typeface="Arial" panose="020B0604020202020204" pitchFamily="34" charset="0"/>
                <a:sym typeface="Arial" panose="020B0604020202020204"/>
              </a:rPr>
              <a:t>让孩子探究是为了什么?</a:t>
            </a:r>
            <a:endParaRPr lang="zh-CN" altLang="en-US" sz="2000" b="1" dirty="0">
              <a:solidFill>
                <a:schemeClr val="tx1">
                  <a:lumMod val="75000"/>
                  <a:lumOff val="25000"/>
                </a:schemeClr>
              </a:solidFill>
              <a:latin typeface="Arial" panose="020B0604020202020204"/>
              <a:ea typeface="微软雅黑" panose="020B0503020204020204" pitchFamily="34" charset="-122"/>
              <a:cs typeface="Arial" panose="020B0604020202020204" pitchFamily="34" charset="0"/>
              <a:sym typeface="Arial" panose="020B0604020202020204"/>
            </a:endParaRPr>
          </a:p>
        </p:txBody>
      </p:sp>
      <p:sp>
        <p:nvSpPr>
          <p:cNvPr id="13" name="矩形 12"/>
          <p:cNvSpPr/>
          <p:nvPr/>
        </p:nvSpPr>
        <p:spPr>
          <a:xfrm>
            <a:off x="6097289" y="3844680"/>
            <a:ext cx="599800" cy="40500"/>
          </a:xfrm>
          <a:prstGeom prst="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p>
            <a:pPr algn="ctr"/>
            <a:endParaRPr lang="zh-CN" altLang="en-US">
              <a:latin typeface="Arial" panose="020B0604020202020204"/>
              <a:ea typeface="微软雅黑" panose="020B0503020204020204" pitchFamily="34" charset="-122"/>
              <a:sym typeface="Arial" panose="020B0604020202020204"/>
            </a:endParaRPr>
          </a:p>
        </p:txBody>
      </p:sp>
      <p:sp>
        <p:nvSpPr>
          <p:cNvPr id="14" name="矩形 13"/>
          <p:cNvSpPr/>
          <p:nvPr/>
        </p:nvSpPr>
        <p:spPr>
          <a:xfrm>
            <a:off x="6712139" y="3844680"/>
            <a:ext cx="1215000" cy="40500"/>
          </a:xfrm>
          <a:prstGeom prst="rect">
            <a:avLst/>
          </a:prstGeom>
          <a:solidFill>
            <a:srgbClr val="3B605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p>
            <a:pPr algn="ctr"/>
            <a:endParaRPr lang="zh-CN" altLang="en-US">
              <a:latin typeface="Arial" panose="020B0604020202020204"/>
              <a:ea typeface="微软雅黑" panose="020B0503020204020204" pitchFamily="34" charset="-122"/>
              <a:sym typeface="Arial" panose="020B0604020202020204"/>
            </a:endParaRPr>
          </a:p>
        </p:txBody>
      </p:sp>
      <p:pic>
        <p:nvPicPr>
          <p:cNvPr id="15" name="图片 14" descr="0102"/>
          <p:cNvPicPr>
            <a:picLocks noChangeAspect="1"/>
          </p:cNvPicPr>
          <p:nvPr/>
        </p:nvPicPr>
        <p:blipFill>
          <a:blip r:embed="rId2"/>
          <a:stretch>
            <a:fillRect/>
          </a:stretch>
        </p:blipFill>
        <p:spPr>
          <a:xfrm>
            <a:off x="745490" y="173355"/>
            <a:ext cx="758825" cy="9671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0010" y="2164715"/>
            <a:ext cx="12237720" cy="4175125"/>
            <a:chOff x="291" y="3497"/>
            <a:chExt cx="19272" cy="6575"/>
          </a:xfrm>
        </p:grpSpPr>
        <p:sp>
          <p:nvSpPr>
            <p:cNvPr id="7" name="任意多边形 6"/>
            <p:cNvSpPr/>
            <p:nvPr/>
          </p:nvSpPr>
          <p:spPr>
            <a:xfrm>
              <a:off x="8084" y="3497"/>
              <a:ext cx="3190" cy="2298"/>
            </a:xfrm>
            <a:custGeom>
              <a:avLst/>
              <a:gdLst>
                <a:gd name="connsiteX0" fmla="*/ 803915 w 2025778"/>
                <a:gd name="connsiteY0" fmla="*/ 0 h 1459465"/>
                <a:gd name="connsiteX1" fmla="*/ 1287179 w 2025778"/>
                <a:gd name="connsiteY1" fmla="*/ 320329 h 1459465"/>
                <a:gd name="connsiteX2" fmla="*/ 1294887 w 2025778"/>
                <a:gd name="connsiteY2" fmla="*/ 345159 h 1459465"/>
                <a:gd name="connsiteX3" fmla="*/ 1330926 w 2025778"/>
                <a:gd name="connsiteY3" fmla="*/ 315424 h 1459465"/>
                <a:gd name="connsiteX4" fmla="*/ 1474987 w 2025778"/>
                <a:gd name="connsiteY4" fmla="*/ 271420 h 1459465"/>
                <a:gd name="connsiteX5" fmla="*/ 1732648 w 2025778"/>
                <a:gd name="connsiteY5" fmla="*/ 529081 h 1459465"/>
                <a:gd name="connsiteX6" fmla="*/ 1712401 w 2025778"/>
                <a:gd name="connsiteY6" fmla="*/ 629375 h 1459465"/>
                <a:gd name="connsiteX7" fmla="*/ 1709850 w 2025778"/>
                <a:gd name="connsiteY7" fmla="*/ 634075 h 1459465"/>
                <a:gd name="connsiteX8" fmla="*/ 1759893 w 2025778"/>
                <a:gd name="connsiteY8" fmla="*/ 648938 h 1459465"/>
                <a:gd name="connsiteX9" fmla="*/ 2025778 w 2025778"/>
                <a:gd name="connsiteY9" fmla="*/ 1039641 h 1459465"/>
                <a:gd name="connsiteX10" fmla="*/ 1690564 w 2025778"/>
                <a:gd name="connsiteY10" fmla="*/ 1450936 h 1459465"/>
                <a:gd name="connsiteX11" fmla="*/ 1631891 w 2025778"/>
                <a:gd name="connsiteY11" fmla="*/ 1456851 h 1459465"/>
                <a:gd name="connsiteX12" fmla="*/ 1631891 w 2025778"/>
                <a:gd name="connsiteY12" fmla="*/ 1459465 h 1459465"/>
                <a:gd name="connsiteX13" fmla="*/ 1605960 w 2025778"/>
                <a:gd name="connsiteY13" fmla="*/ 1459465 h 1459465"/>
                <a:gd name="connsiteX14" fmla="*/ 1605954 w 2025778"/>
                <a:gd name="connsiteY14" fmla="*/ 1459465 h 1459465"/>
                <a:gd name="connsiteX15" fmla="*/ 1605948 w 2025778"/>
                <a:gd name="connsiteY15" fmla="*/ 1459465 h 1459465"/>
                <a:gd name="connsiteX16" fmla="*/ 1125266 w 2025778"/>
                <a:gd name="connsiteY16" fmla="*/ 1459465 h 1459465"/>
                <a:gd name="connsiteX17" fmla="*/ 1125266 w 2025778"/>
                <a:gd name="connsiteY17" fmla="*/ 1082146 h 1459465"/>
                <a:gd name="connsiteX18" fmla="*/ 1237643 w 2025778"/>
                <a:gd name="connsiteY18" fmla="*/ 1082146 h 1459465"/>
                <a:gd name="connsiteX19" fmla="*/ 1012889 w 2025778"/>
                <a:gd name="connsiteY19" fmla="*/ 857391 h 1459465"/>
                <a:gd name="connsiteX20" fmla="*/ 788134 w 2025778"/>
                <a:gd name="connsiteY20" fmla="*/ 1082146 h 1459465"/>
                <a:gd name="connsiteX21" fmla="*/ 900511 w 2025778"/>
                <a:gd name="connsiteY21" fmla="*/ 1082146 h 1459465"/>
                <a:gd name="connsiteX22" fmla="*/ 900511 w 2025778"/>
                <a:gd name="connsiteY22" fmla="*/ 1459465 h 1459465"/>
                <a:gd name="connsiteX23" fmla="*/ 481574 w 2025778"/>
                <a:gd name="connsiteY23" fmla="*/ 1459465 h 1459465"/>
                <a:gd name="connsiteX24" fmla="*/ 481574 w 2025778"/>
                <a:gd name="connsiteY24" fmla="*/ 1458201 h 1459465"/>
                <a:gd name="connsiteX25" fmla="*/ 456542 w 2025778"/>
                <a:gd name="connsiteY25" fmla="*/ 1459465 h 1459465"/>
                <a:gd name="connsiteX26" fmla="*/ 0 w 2025778"/>
                <a:gd name="connsiteY26" fmla="*/ 1002924 h 1459465"/>
                <a:gd name="connsiteX27" fmla="*/ 278835 w 2025778"/>
                <a:gd name="connsiteY27" fmla="*/ 582259 h 1459465"/>
                <a:gd name="connsiteX28" fmla="*/ 282598 w 2025778"/>
                <a:gd name="connsiteY28" fmla="*/ 581091 h 1459465"/>
                <a:gd name="connsiteX29" fmla="*/ 282142 w 2025778"/>
                <a:gd name="connsiteY29" fmla="*/ 578106 h 1459465"/>
                <a:gd name="connsiteX30" fmla="*/ 279434 w 2025778"/>
                <a:gd name="connsiteY30" fmla="*/ 524481 h 1459465"/>
                <a:gd name="connsiteX31" fmla="*/ 803915 w 2025778"/>
                <a:gd name="connsiteY31" fmla="*/ 0 h 145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25778" h="1459465">
                  <a:moveTo>
                    <a:pt x="803915" y="0"/>
                  </a:moveTo>
                  <a:cubicBezTo>
                    <a:pt x="1021162" y="0"/>
                    <a:pt x="1207559" y="132085"/>
                    <a:pt x="1287179" y="320329"/>
                  </a:cubicBezTo>
                  <a:lnTo>
                    <a:pt x="1294887" y="345159"/>
                  </a:lnTo>
                  <a:lnTo>
                    <a:pt x="1330926" y="315424"/>
                  </a:lnTo>
                  <a:cubicBezTo>
                    <a:pt x="1372049" y="287642"/>
                    <a:pt x="1421624" y="271420"/>
                    <a:pt x="1474987" y="271420"/>
                  </a:cubicBezTo>
                  <a:cubicBezTo>
                    <a:pt x="1617289" y="271420"/>
                    <a:pt x="1732648" y="386779"/>
                    <a:pt x="1732648" y="529081"/>
                  </a:cubicBezTo>
                  <a:cubicBezTo>
                    <a:pt x="1732648" y="564657"/>
                    <a:pt x="1725438" y="598549"/>
                    <a:pt x="1712401" y="629375"/>
                  </a:cubicBezTo>
                  <a:lnTo>
                    <a:pt x="1709850" y="634075"/>
                  </a:lnTo>
                  <a:lnTo>
                    <a:pt x="1759893" y="648938"/>
                  </a:lnTo>
                  <a:cubicBezTo>
                    <a:pt x="1915599" y="710336"/>
                    <a:pt x="2025778" y="862121"/>
                    <a:pt x="2025778" y="1039641"/>
                  </a:cubicBezTo>
                  <a:cubicBezTo>
                    <a:pt x="2025778" y="1242521"/>
                    <a:pt x="1881871" y="1411789"/>
                    <a:pt x="1690564" y="1450936"/>
                  </a:cubicBezTo>
                  <a:lnTo>
                    <a:pt x="1631891" y="1456851"/>
                  </a:lnTo>
                  <a:lnTo>
                    <a:pt x="1631891" y="1459465"/>
                  </a:lnTo>
                  <a:lnTo>
                    <a:pt x="1605960" y="1459465"/>
                  </a:lnTo>
                  <a:lnTo>
                    <a:pt x="1605954" y="1459465"/>
                  </a:lnTo>
                  <a:lnTo>
                    <a:pt x="1605948" y="1459465"/>
                  </a:lnTo>
                  <a:lnTo>
                    <a:pt x="1125266" y="1459465"/>
                  </a:lnTo>
                  <a:lnTo>
                    <a:pt x="1125266" y="1082146"/>
                  </a:lnTo>
                  <a:lnTo>
                    <a:pt x="1237643" y="1082146"/>
                  </a:lnTo>
                  <a:lnTo>
                    <a:pt x="1012889" y="857391"/>
                  </a:lnTo>
                  <a:lnTo>
                    <a:pt x="788134" y="1082146"/>
                  </a:lnTo>
                  <a:lnTo>
                    <a:pt x="900511" y="1082146"/>
                  </a:lnTo>
                  <a:lnTo>
                    <a:pt x="900511" y="1459465"/>
                  </a:lnTo>
                  <a:lnTo>
                    <a:pt x="481574" y="1459465"/>
                  </a:lnTo>
                  <a:lnTo>
                    <a:pt x="481574" y="1458201"/>
                  </a:lnTo>
                  <a:lnTo>
                    <a:pt x="456542" y="1459465"/>
                  </a:lnTo>
                  <a:cubicBezTo>
                    <a:pt x="204401" y="1459465"/>
                    <a:pt x="0" y="1255064"/>
                    <a:pt x="0" y="1002924"/>
                  </a:cubicBezTo>
                  <a:cubicBezTo>
                    <a:pt x="0" y="813818"/>
                    <a:pt x="114976" y="651566"/>
                    <a:pt x="278835" y="582259"/>
                  </a:cubicBezTo>
                  <a:lnTo>
                    <a:pt x="282598" y="581091"/>
                  </a:lnTo>
                  <a:lnTo>
                    <a:pt x="282142" y="578106"/>
                  </a:lnTo>
                  <a:cubicBezTo>
                    <a:pt x="280352" y="560475"/>
                    <a:pt x="279434" y="542585"/>
                    <a:pt x="279434" y="524481"/>
                  </a:cubicBezTo>
                  <a:cubicBezTo>
                    <a:pt x="279434" y="234818"/>
                    <a:pt x="514252" y="0"/>
                    <a:pt x="803915" y="0"/>
                  </a:cubicBezTo>
                  <a:close/>
                </a:path>
              </a:pathLst>
            </a:custGeom>
            <a:solidFill>
              <a:srgbClr val="95C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a typeface="华文新魏" panose="02010800040101010101" pitchFamily="2" charset="-122"/>
                <a:cs typeface="+mn-ea"/>
              </a:endParaRPr>
            </a:p>
          </p:txBody>
        </p:sp>
        <p:grpSp>
          <p:nvGrpSpPr>
            <p:cNvPr id="12" name="组合 11"/>
            <p:cNvGrpSpPr/>
            <p:nvPr/>
          </p:nvGrpSpPr>
          <p:grpSpPr>
            <a:xfrm>
              <a:off x="10313" y="4349"/>
              <a:ext cx="3866" cy="5723"/>
              <a:chOff x="6548676" y="2539857"/>
              <a:chExt cx="2454665" cy="3634028"/>
            </a:xfrm>
          </p:grpSpPr>
          <p:sp>
            <p:nvSpPr>
              <p:cNvPr id="15" name="弧形 14"/>
              <p:cNvSpPr/>
              <p:nvPr/>
            </p:nvSpPr>
            <p:spPr>
              <a:xfrm rot="19824461">
                <a:off x="6548676" y="2539857"/>
                <a:ext cx="2454665" cy="3634028"/>
              </a:xfrm>
              <a:prstGeom prst="arc">
                <a:avLst>
                  <a:gd name="adj1" fmla="val 17013295"/>
                  <a:gd name="adj2" fmla="val 20175828"/>
                </a:avLst>
              </a:prstGeom>
              <a:ln w="12700">
                <a:solidFill>
                  <a:srgbClr val="4040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75000"/>
                      <a:lumOff val="25000"/>
                    </a:schemeClr>
                  </a:solidFill>
                  <a:ea typeface="华文新魏" panose="02010800040101010101" pitchFamily="2" charset="-122"/>
                  <a:cs typeface="+mn-ea"/>
                </a:endParaRPr>
              </a:p>
            </p:txBody>
          </p:sp>
          <p:sp>
            <p:nvSpPr>
              <p:cNvPr id="16" name="等腰三角形 15"/>
              <p:cNvSpPr>
                <a:spLocks noChangeAspect="1"/>
              </p:cNvSpPr>
              <p:nvPr/>
            </p:nvSpPr>
            <p:spPr>
              <a:xfrm rot="8771035">
                <a:off x="8429117" y="3267665"/>
                <a:ext cx="216000" cy="186208"/>
              </a:xfrm>
              <a:prstGeom prst="triangle">
                <a:avLst/>
              </a:prstGeom>
              <a:solidFill>
                <a:srgbClr val="95C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a typeface="华文新魏" panose="02010800040101010101" pitchFamily="2" charset="-122"/>
                  <a:cs typeface="+mn-ea"/>
                </a:endParaRPr>
              </a:p>
            </p:txBody>
          </p:sp>
        </p:grpSp>
        <p:grpSp>
          <p:nvGrpSpPr>
            <p:cNvPr id="17" name="组合 16"/>
            <p:cNvGrpSpPr/>
            <p:nvPr/>
          </p:nvGrpSpPr>
          <p:grpSpPr>
            <a:xfrm>
              <a:off x="8942" y="4516"/>
              <a:ext cx="3416" cy="4730"/>
              <a:chOff x="5678063" y="2645817"/>
              <a:chExt cx="2169224" cy="3003452"/>
            </a:xfrm>
          </p:grpSpPr>
          <p:sp>
            <p:nvSpPr>
              <p:cNvPr id="18" name="弧形 17"/>
              <p:cNvSpPr/>
              <p:nvPr/>
            </p:nvSpPr>
            <p:spPr>
              <a:xfrm rot="892045">
                <a:off x="5678063" y="2645817"/>
                <a:ext cx="2028732" cy="3003452"/>
              </a:xfrm>
              <a:prstGeom prst="arc">
                <a:avLst>
                  <a:gd name="adj1" fmla="val 16200000"/>
                  <a:gd name="adj2" fmla="val 20175828"/>
                </a:avLst>
              </a:prstGeom>
              <a:ln w="12700">
                <a:solidFill>
                  <a:srgbClr val="4040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75000"/>
                      <a:lumOff val="25000"/>
                    </a:schemeClr>
                  </a:solidFill>
                  <a:ea typeface="华文新魏" panose="02010800040101010101" pitchFamily="2" charset="-122"/>
                  <a:cs typeface="+mn-ea"/>
                </a:endParaRPr>
              </a:p>
            </p:txBody>
          </p:sp>
          <p:sp>
            <p:nvSpPr>
              <p:cNvPr id="19" name="等腰三角形 18"/>
              <p:cNvSpPr>
                <a:spLocks noChangeAspect="1"/>
              </p:cNvSpPr>
              <p:nvPr/>
            </p:nvSpPr>
            <p:spPr>
              <a:xfrm rot="10982194">
                <a:off x="7631287" y="3963971"/>
                <a:ext cx="216000" cy="186208"/>
              </a:xfrm>
              <a:prstGeom prst="triangle">
                <a:avLst/>
              </a:prstGeom>
              <a:solidFill>
                <a:srgbClr val="95C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a typeface="华文新魏" panose="02010800040101010101" pitchFamily="2" charset="-122"/>
                  <a:cs typeface="+mn-ea"/>
                </a:endParaRPr>
              </a:p>
            </p:txBody>
          </p:sp>
        </p:grpSp>
        <p:grpSp>
          <p:nvGrpSpPr>
            <p:cNvPr id="20" name="组合 19"/>
            <p:cNvGrpSpPr/>
            <p:nvPr/>
          </p:nvGrpSpPr>
          <p:grpSpPr>
            <a:xfrm>
              <a:off x="5101" y="4301"/>
              <a:ext cx="3866" cy="5723"/>
              <a:chOff x="3239353" y="2509380"/>
              <a:chExt cx="2454665" cy="3634028"/>
            </a:xfrm>
          </p:grpSpPr>
          <p:sp>
            <p:nvSpPr>
              <p:cNvPr id="21" name="弧形 20"/>
              <p:cNvSpPr/>
              <p:nvPr/>
            </p:nvSpPr>
            <p:spPr>
              <a:xfrm rot="1775539" flipH="1">
                <a:off x="3239353" y="2509380"/>
                <a:ext cx="2454665" cy="3634028"/>
              </a:xfrm>
              <a:prstGeom prst="arc">
                <a:avLst>
                  <a:gd name="adj1" fmla="val 17013295"/>
                  <a:gd name="adj2" fmla="val 20175828"/>
                </a:avLst>
              </a:prstGeom>
              <a:ln w="12700">
                <a:solidFill>
                  <a:srgbClr val="4040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75000"/>
                      <a:lumOff val="25000"/>
                    </a:schemeClr>
                  </a:solidFill>
                  <a:ea typeface="华文新魏" panose="02010800040101010101" pitchFamily="2" charset="-122"/>
                  <a:cs typeface="+mn-ea"/>
                </a:endParaRPr>
              </a:p>
            </p:txBody>
          </p:sp>
          <p:sp>
            <p:nvSpPr>
              <p:cNvPr id="22" name="等腰三角形 21"/>
              <p:cNvSpPr>
                <a:spLocks noChangeAspect="1"/>
              </p:cNvSpPr>
              <p:nvPr/>
            </p:nvSpPr>
            <p:spPr>
              <a:xfrm rot="12828965" flipH="1">
                <a:off x="3597577" y="3237188"/>
                <a:ext cx="216000" cy="186208"/>
              </a:xfrm>
              <a:prstGeom prst="triangle">
                <a:avLst/>
              </a:prstGeom>
              <a:solidFill>
                <a:srgbClr val="95C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a typeface="华文新魏" panose="02010800040101010101" pitchFamily="2" charset="-122"/>
                  <a:cs typeface="+mn-ea"/>
                </a:endParaRPr>
              </a:p>
            </p:txBody>
          </p:sp>
        </p:grpSp>
        <p:grpSp>
          <p:nvGrpSpPr>
            <p:cNvPr id="23" name="组合 22"/>
            <p:cNvGrpSpPr/>
            <p:nvPr/>
          </p:nvGrpSpPr>
          <p:grpSpPr>
            <a:xfrm>
              <a:off x="6922" y="4468"/>
              <a:ext cx="3416" cy="4730"/>
              <a:chOff x="4395407" y="2615340"/>
              <a:chExt cx="2169224" cy="3003452"/>
            </a:xfrm>
          </p:grpSpPr>
          <p:sp>
            <p:nvSpPr>
              <p:cNvPr id="24" name="弧形 23"/>
              <p:cNvSpPr/>
              <p:nvPr/>
            </p:nvSpPr>
            <p:spPr>
              <a:xfrm rot="20707955" flipH="1">
                <a:off x="4535899" y="2615340"/>
                <a:ext cx="2028732" cy="3003452"/>
              </a:xfrm>
              <a:prstGeom prst="arc">
                <a:avLst>
                  <a:gd name="adj1" fmla="val 16200000"/>
                  <a:gd name="adj2" fmla="val 20175828"/>
                </a:avLst>
              </a:prstGeom>
              <a:ln w="12700">
                <a:solidFill>
                  <a:srgbClr val="4040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75000"/>
                      <a:lumOff val="25000"/>
                    </a:schemeClr>
                  </a:solidFill>
                  <a:ea typeface="华文新魏" panose="02010800040101010101" pitchFamily="2" charset="-122"/>
                  <a:cs typeface="+mn-ea"/>
                </a:endParaRPr>
              </a:p>
            </p:txBody>
          </p:sp>
          <p:sp>
            <p:nvSpPr>
              <p:cNvPr id="25" name="等腰三角形 24"/>
              <p:cNvSpPr>
                <a:spLocks noChangeAspect="1"/>
              </p:cNvSpPr>
              <p:nvPr/>
            </p:nvSpPr>
            <p:spPr>
              <a:xfrm rot="10617806" flipH="1">
                <a:off x="4395407" y="3933494"/>
                <a:ext cx="216000" cy="186208"/>
              </a:xfrm>
              <a:prstGeom prst="triangle">
                <a:avLst/>
              </a:prstGeom>
              <a:solidFill>
                <a:srgbClr val="95C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a typeface="华文新魏" panose="02010800040101010101" pitchFamily="2" charset="-122"/>
                  <a:cs typeface="+mn-ea"/>
                </a:endParaRPr>
              </a:p>
            </p:txBody>
          </p:sp>
        </p:grpSp>
        <p:grpSp>
          <p:nvGrpSpPr>
            <p:cNvPr id="26" name="组合 25"/>
            <p:cNvGrpSpPr/>
            <p:nvPr/>
          </p:nvGrpSpPr>
          <p:grpSpPr>
            <a:xfrm>
              <a:off x="362" y="4180"/>
              <a:ext cx="8654" cy="5149"/>
              <a:chOff x="230043" y="2432549"/>
              <a:chExt cx="5495544" cy="3269420"/>
            </a:xfrm>
          </p:grpSpPr>
          <p:sp>
            <p:nvSpPr>
              <p:cNvPr id="27" name="等腰三角形 26"/>
              <p:cNvSpPr>
                <a:spLocks noChangeAspect="1"/>
              </p:cNvSpPr>
              <p:nvPr/>
            </p:nvSpPr>
            <p:spPr>
              <a:xfrm rot="14582116" flipH="1">
                <a:off x="3102617" y="2447445"/>
                <a:ext cx="216000" cy="186208"/>
              </a:xfrm>
              <a:prstGeom prst="triangle">
                <a:avLst/>
              </a:prstGeom>
              <a:solidFill>
                <a:srgbClr val="95C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a typeface="华文新魏" panose="02010800040101010101" pitchFamily="2" charset="-122"/>
                  <a:cs typeface="+mn-ea"/>
                </a:endParaRPr>
              </a:p>
            </p:txBody>
          </p:sp>
          <p:sp>
            <p:nvSpPr>
              <p:cNvPr id="29" name="弧形 28"/>
              <p:cNvSpPr/>
              <p:nvPr/>
            </p:nvSpPr>
            <p:spPr>
              <a:xfrm rot="3531030" flipH="1">
                <a:off x="1511662" y="1488045"/>
                <a:ext cx="2932305" cy="5495544"/>
              </a:xfrm>
              <a:prstGeom prst="arc">
                <a:avLst>
                  <a:gd name="adj1" fmla="val 16657298"/>
                  <a:gd name="adj2" fmla="val 19124195"/>
                </a:avLst>
              </a:prstGeom>
              <a:ln w="12700">
                <a:solidFill>
                  <a:srgbClr val="4040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75000"/>
                      <a:lumOff val="25000"/>
                    </a:schemeClr>
                  </a:solidFill>
                  <a:ea typeface="华文新魏" panose="02010800040101010101" pitchFamily="2" charset="-122"/>
                  <a:cs typeface="+mn-ea"/>
                </a:endParaRPr>
              </a:p>
            </p:txBody>
          </p:sp>
        </p:grpSp>
        <p:grpSp>
          <p:nvGrpSpPr>
            <p:cNvPr id="30" name="组合 29"/>
            <p:cNvGrpSpPr/>
            <p:nvPr/>
          </p:nvGrpSpPr>
          <p:grpSpPr>
            <a:xfrm>
              <a:off x="10263" y="4228"/>
              <a:ext cx="8654" cy="5149"/>
              <a:chOff x="6517108" y="2463026"/>
              <a:chExt cx="5495544" cy="3269420"/>
            </a:xfrm>
          </p:grpSpPr>
          <p:sp>
            <p:nvSpPr>
              <p:cNvPr id="31" name="等腰三角形 30"/>
              <p:cNvSpPr>
                <a:spLocks noChangeAspect="1"/>
              </p:cNvSpPr>
              <p:nvPr/>
            </p:nvSpPr>
            <p:spPr>
              <a:xfrm rot="7017884">
                <a:off x="8924077" y="2477922"/>
                <a:ext cx="216000" cy="186208"/>
              </a:xfrm>
              <a:prstGeom prst="triangle">
                <a:avLst/>
              </a:prstGeom>
              <a:solidFill>
                <a:srgbClr val="95C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a typeface="华文新魏" panose="02010800040101010101" pitchFamily="2" charset="-122"/>
                  <a:cs typeface="+mn-ea"/>
                </a:endParaRPr>
              </a:p>
            </p:txBody>
          </p:sp>
          <p:sp>
            <p:nvSpPr>
              <p:cNvPr id="32" name="弧形 31"/>
              <p:cNvSpPr/>
              <p:nvPr/>
            </p:nvSpPr>
            <p:spPr>
              <a:xfrm rot="18068970">
                <a:off x="7798727" y="1518522"/>
                <a:ext cx="2932305" cy="5495544"/>
              </a:xfrm>
              <a:prstGeom prst="arc">
                <a:avLst>
                  <a:gd name="adj1" fmla="val 16657298"/>
                  <a:gd name="adj2" fmla="val 19124195"/>
                </a:avLst>
              </a:prstGeom>
              <a:ln w="12700">
                <a:solidFill>
                  <a:srgbClr val="40404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75000"/>
                      <a:lumOff val="25000"/>
                    </a:schemeClr>
                  </a:solidFill>
                  <a:ea typeface="华文新魏" panose="02010800040101010101" pitchFamily="2" charset="-122"/>
                  <a:cs typeface="+mn-ea"/>
                </a:endParaRPr>
              </a:p>
            </p:txBody>
          </p:sp>
        </p:grpSp>
        <p:grpSp>
          <p:nvGrpSpPr>
            <p:cNvPr id="33" name="组合 32"/>
            <p:cNvGrpSpPr/>
            <p:nvPr/>
          </p:nvGrpSpPr>
          <p:grpSpPr>
            <a:xfrm>
              <a:off x="11697" y="6994"/>
              <a:ext cx="1008" cy="1008"/>
              <a:chOff x="7427773" y="4219590"/>
              <a:chExt cx="640198" cy="640198"/>
            </a:xfrm>
          </p:grpSpPr>
          <p:sp>
            <p:nvSpPr>
              <p:cNvPr id="34" name="椭圆 33"/>
              <p:cNvSpPr/>
              <p:nvPr/>
            </p:nvSpPr>
            <p:spPr>
              <a:xfrm>
                <a:off x="7427773" y="4219590"/>
                <a:ext cx="640198" cy="64019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a typeface="华文新魏" panose="02010800040101010101" pitchFamily="2" charset="-122"/>
                  <a:cs typeface="+mn-ea"/>
                </a:endParaRPr>
              </a:p>
            </p:txBody>
          </p:sp>
          <p:sp>
            <p:nvSpPr>
              <p:cNvPr id="35" name="Freeform 12"/>
              <p:cNvSpPr>
                <a:spLocks noEditPoints="1"/>
              </p:cNvSpPr>
              <p:nvPr/>
            </p:nvSpPr>
            <p:spPr bwMode="auto">
              <a:xfrm>
                <a:off x="7592145" y="4416757"/>
                <a:ext cx="331625" cy="247179"/>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a typeface="华文新魏" panose="02010800040101010101" pitchFamily="2" charset="-122"/>
                  <a:cs typeface="+mn-ea"/>
                </a:endParaRPr>
              </a:p>
            </p:txBody>
          </p:sp>
        </p:grpSp>
        <p:grpSp>
          <p:nvGrpSpPr>
            <p:cNvPr id="36" name="组合 35"/>
            <p:cNvGrpSpPr/>
            <p:nvPr/>
          </p:nvGrpSpPr>
          <p:grpSpPr>
            <a:xfrm>
              <a:off x="3934" y="4210"/>
              <a:ext cx="1008" cy="1008"/>
              <a:chOff x="2498210" y="2451693"/>
              <a:chExt cx="640198" cy="640198"/>
            </a:xfrm>
          </p:grpSpPr>
          <p:sp>
            <p:nvSpPr>
              <p:cNvPr id="37" name="椭圆 36"/>
              <p:cNvSpPr/>
              <p:nvPr/>
            </p:nvSpPr>
            <p:spPr>
              <a:xfrm flipH="1">
                <a:off x="2498210" y="2451693"/>
                <a:ext cx="640198" cy="64019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a typeface="华文新魏" panose="02010800040101010101" pitchFamily="2" charset="-122"/>
                  <a:cs typeface="+mn-ea"/>
                </a:endParaRPr>
              </a:p>
            </p:txBody>
          </p:sp>
          <p:sp>
            <p:nvSpPr>
              <p:cNvPr id="38" name="Freeform 16"/>
              <p:cNvSpPr>
                <a:spLocks noEditPoints="1"/>
              </p:cNvSpPr>
              <p:nvPr/>
            </p:nvSpPr>
            <p:spPr bwMode="auto">
              <a:xfrm>
                <a:off x="2677762" y="2571026"/>
                <a:ext cx="281246" cy="320004"/>
              </a:xfrm>
              <a:custGeom>
                <a:avLst/>
                <a:gdLst>
                  <a:gd name="T0" fmla="*/ 381 w 598"/>
                  <a:gd name="T1" fmla="*/ 84 h 674"/>
                  <a:gd name="T2" fmla="*/ 296 w 598"/>
                  <a:gd name="T3" fmla="*/ 169 h 674"/>
                  <a:gd name="T4" fmla="*/ 212 w 598"/>
                  <a:gd name="T5" fmla="*/ 169 h 674"/>
                  <a:gd name="T6" fmla="*/ 127 w 598"/>
                  <a:gd name="T7" fmla="*/ 84 h 674"/>
                  <a:gd name="T8" fmla="*/ 212 w 598"/>
                  <a:gd name="T9" fmla="*/ 0 h 674"/>
                  <a:gd name="T10" fmla="*/ 296 w 598"/>
                  <a:gd name="T11" fmla="*/ 0 h 674"/>
                  <a:gd name="T12" fmla="*/ 381 w 598"/>
                  <a:gd name="T13" fmla="*/ 84 h 674"/>
                  <a:gd name="T14" fmla="*/ 421 w 598"/>
                  <a:gd name="T15" fmla="*/ 84 h 674"/>
                  <a:gd name="T16" fmla="*/ 423 w 598"/>
                  <a:gd name="T17" fmla="*/ 103 h 674"/>
                  <a:gd name="T18" fmla="*/ 317 w 598"/>
                  <a:gd name="T19" fmla="*/ 209 h 674"/>
                  <a:gd name="T20" fmla="*/ 191 w 598"/>
                  <a:gd name="T21" fmla="*/ 209 h 674"/>
                  <a:gd name="T22" fmla="*/ 85 w 598"/>
                  <a:gd name="T23" fmla="*/ 103 h 674"/>
                  <a:gd name="T24" fmla="*/ 87 w 598"/>
                  <a:gd name="T25" fmla="*/ 84 h 674"/>
                  <a:gd name="T26" fmla="*/ 0 w 598"/>
                  <a:gd name="T27" fmla="*/ 188 h 674"/>
                  <a:gd name="T28" fmla="*/ 0 w 598"/>
                  <a:gd name="T29" fmla="*/ 569 h 674"/>
                  <a:gd name="T30" fmla="*/ 106 w 598"/>
                  <a:gd name="T31" fmla="*/ 674 h 674"/>
                  <a:gd name="T32" fmla="*/ 387 w 598"/>
                  <a:gd name="T33" fmla="*/ 674 h 674"/>
                  <a:gd name="T34" fmla="*/ 272 w 598"/>
                  <a:gd name="T35" fmla="*/ 500 h 674"/>
                  <a:gd name="T36" fmla="*/ 461 w 598"/>
                  <a:gd name="T37" fmla="*/ 311 h 674"/>
                  <a:gd name="T38" fmla="*/ 508 w 598"/>
                  <a:gd name="T39" fmla="*/ 317 h 674"/>
                  <a:gd name="T40" fmla="*/ 508 w 598"/>
                  <a:gd name="T41" fmla="*/ 188 h 674"/>
                  <a:gd name="T42" fmla="*/ 421 w 598"/>
                  <a:gd name="T43" fmla="*/ 84 h 674"/>
                  <a:gd name="T44" fmla="*/ 238 w 598"/>
                  <a:gd name="T45" fmla="*/ 422 h 674"/>
                  <a:gd name="T46" fmla="*/ 238 w 598"/>
                  <a:gd name="T47" fmla="*/ 422 h 674"/>
                  <a:gd name="T48" fmla="*/ 106 w 598"/>
                  <a:gd name="T49" fmla="*/ 422 h 674"/>
                  <a:gd name="T50" fmla="*/ 85 w 598"/>
                  <a:gd name="T51" fmla="*/ 401 h 674"/>
                  <a:gd name="T52" fmla="*/ 106 w 598"/>
                  <a:gd name="T53" fmla="*/ 380 h 674"/>
                  <a:gd name="T54" fmla="*/ 238 w 598"/>
                  <a:gd name="T55" fmla="*/ 380 h 674"/>
                  <a:gd name="T56" fmla="*/ 259 w 598"/>
                  <a:gd name="T57" fmla="*/ 401 h 674"/>
                  <a:gd name="T58" fmla="*/ 238 w 598"/>
                  <a:gd name="T59" fmla="*/ 422 h 674"/>
                  <a:gd name="T60" fmla="*/ 280 w 598"/>
                  <a:gd name="T61" fmla="*/ 338 h 674"/>
                  <a:gd name="T62" fmla="*/ 280 w 598"/>
                  <a:gd name="T63" fmla="*/ 338 h 674"/>
                  <a:gd name="T64" fmla="*/ 106 w 598"/>
                  <a:gd name="T65" fmla="*/ 338 h 674"/>
                  <a:gd name="T66" fmla="*/ 85 w 598"/>
                  <a:gd name="T67" fmla="*/ 317 h 674"/>
                  <a:gd name="T68" fmla="*/ 106 w 598"/>
                  <a:gd name="T69" fmla="*/ 296 h 674"/>
                  <a:gd name="T70" fmla="*/ 280 w 598"/>
                  <a:gd name="T71" fmla="*/ 296 h 674"/>
                  <a:gd name="T72" fmla="*/ 302 w 598"/>
                  <a:gd name="T73" fmla="*/ 317 h 674"/>
                  <a:gd name="T74" fmla="*/ 280 w 598"/>
                  <a:gd name="T75" fmla="*/ 338 h 674"/>
                  <a:gd name="T76" fmla="*/ 496 w 598"/>
                  <a:gd name="T77" fmla="*/ 369 h 674"/>
                  <a:gd name="T78" fmla="*/ 463 w 598"/>
                  <a:gd name="T79" fmla="*/ 365 h 674"/>
                  <a:gd name="T80" fmla="*/ 328 w 598"/>
                  <a:gd name="T81" fmla="*/ 500 h 674"/>
                  <a:gd name="T82" fmla="*/ 434 w 598"/>
                  <a:gd name="T83" fmla="*/ 632 h 674"/>
                  <a:gd name="T84" fmla="*/ 463 w 598"/>
                  <a:gd name="T85" fmla="*/ 635 h 674"/>
                  <a:gd name="T86" fmla="*/ 598 w 598"/>
                  <a:gd name="T87" fmla="*/ 500 h 674"/>
                  <a:gd name="T88" fmla="*/ 496 w 598"/>
                  <a:gd name="T89" fmla="*/ 369 h 674"/>
                  <a:gd name="T90" fmla="*/ 539 w 598"/>
                  <a:gd name="T91" fmla="*/ 481 h 674"/>
                  <a:gd name="T92" fmla="*/ 539 w 598"/>
                  <a:gd name="T93" fmla="*/ 481 h 674"/>
                  <a:gd name="T94" fmla="*/ 496 w 598"/>
                  <a:gd name="T95" fmla="*/ 523 h 674"/>
                  <a:gd name="T96" fmla="*/ 463 w 598"/>
                  <a:gd name="T97" fmla="*/ 557 h 674"/>
                  <a:gd name="T98" fmla="*/ 425 w 598"/>
                  <a:gd name="T99" fmla="*/ 557 h 674"/>
                  <a:gd name="T100" fmla="*/ 386 w 598"/>
                  <a:gd name="T101" fmla="*/ 519 h 674"/>
                  <a:gd name="T102" fmla="*/ 386 w 598"/>
                  <a:gd name="T103" fmla="*/ 481 h 674"/>
                  <a:gd name="T104" fmla="*/ 425 w 598"/>
                  <a:gd name="T105" fmla="*/ 481 h 674"/>
                  <a:gd name="T106" fmla="*/ 444 w 598"/>
                  <a:gd name="T107" fmla="*/ 500 h 674"/>
                  <a:gd name="T108" fmla="*/ 496 w 598"/>
                  <a:gd name="T109" fmla="*/ 447 h 674"/>
                  <a:gd name="T110" fmla="*/ 501 w 598"/>
                  <a:gd name="T111" fmla="*/ 443 h 674"/>
                  <a:gd name="T112" fmla="*/ 539 w 598"/>
                  <a:gd name="T113" fmla="*/ 443 h 674"/>
                  <a:gd name="T114" fmla="*/ 539 w 598"/>
                  <a:gd name="T115" fmla="*/ 48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674">
                    <a:moveTo>
                      <a:pt x="381" y="84"/>
                    </a:moveTo>
                    <a:cubicBezTo>
                      <a:pt x="381" y="131"/>
                      <a:pt x="343" y="169"/>
                      <a:pt x="296" y="169"/>
                    </a:cubicBezTo>
                    <a:lnTo>
                      <a:pt x="212" y="169"/>
                    </a:lnTo>
                    <a:cubicBezTo>
                      <a:pt x="165" y="169"/>
                      <a:pt x="127" y="131"/>
                      <a:pt x="127" y="84"/>
                    </a:cubicBezTo>
                    <a:cubicBezTo>
                      <a:pt x="127" y="37"/>
                      <a:pt x="165" y="0"/>
                      <a:pt x="212" y="0"/>
                    </a:cubicBezTo>
                    <a:lnTo>
                      <a:pt x="296" y="0"/>
                    </a:lnTo>
                    <a:cubicBezTo>
                      <a:pt x="343" y="0"/>
                      <a:pt x="381" y="37"/>
                      <a:pt x="381" y="84"/>
                    </a:cubicBezTo>
                    <a:close/>
                    <a:moveTo>
                      <a:pt x="421" y="84"/>
                    </a:moveTo>
                    <a:cubicBezTo>
                      <a:pt x="422" y="90"/>
                      <a:pt x="423" y="97"/>
                      <a:pt x="423" y="103"/>
                    </a:cubicBezTo>
                    <a:cubicBezTo>
                      <a:pt x="423" y="162"/>
                      <a:pt x="376" y="209"/>
                      <a:pt x="317" y="209"/>
                    </a:cubicBezTo>
                    <a:lnTo>
                      <a:pt x="191" y="209"/>
                    </a:lnTo>
                    <a:cubicBezTo>
                      <a:pt x="132" y="209"/>
                      <a:pt x="85" y="162"/>
                      <a:pt x="85" y="103"/>
                    </a:cubicBezTo>
                    <a:cubicBezTo>
                      <a:pt x="85" y="97"/>
                      <a:pt x="85" y="90"/>
                      <a:pt x="87" y="84"/>
                    </a:cubicBezTo>
                    <a:cubicBezTo>
                      <a:pt x="37" y="93"/>
                      <a:pt x="0" y="136"/>
                      <a:pt x="0" y="188"/>
                    </a:cubicBezTo>
                    <a:lnTo>
                      <a:pt x="0" y="569"/>
                    </a:lnTo>
                    <a:cubicBezTo>
                      <a:pt x="0" y="627"/>
                      <a:pt x="47" y="674"/>
                      <a:pt x="106" y="674"/>
                    </a:cubicBezTo>
                    <a:lnTo>
                      <a:pt x="387" y="674"/>
                    </a:lnTo>
                    <a:cubicBezTo>
                      <a:pt x="320" y="646"/>
                      <a:pt x="272" y="579"/>
                      <a:pt x="272" y="500"/>
                    </a:cubicBezTo>
                    <a:cubicBezTo>
                      <a:pt x="272" y="396"/>
                      <a:pt x="357" y="311"/>
                      <a:pt x="461" y="311"/>
                    </a:cubicBezTo>
                    <a:cubicBezTo>
                      <a:pt x="477" y="311"/>
                      <a:pt x="493" y="313"/>
                      <a:pt x="508" y="317"/>
                    </a:cubicBezTo>
                    <a:lnTo>
                      <a:pt x="508" y="188"/>
                    </a:lnTo>
                    <a:cubicBezTo>
                      <a:pt x="508" y="136"/>
                      <a:pt x="470" y="93"/>
                      <a:pt x="421" y="84"/>
                    </a:cubicBezTo>
                    <a:close/>
                    <a:moveTo>
                      <a:pt x="238" y="422"/>
                    </a:moveTo>
                    <a:lnTo>
                      <a:pt x="238" y="422"/>
                    </a:lnTo>
                    <a:lnTo>
                      <a:pt x="106" y="422"/>
                    </a:lnTo>
                    <a:cubicBezTo>
                      <a:pt x="94" y="422"/>
                      <a:pt x="85" y="413"/>
                      <a:pt x="85" y="401"/>
                    </a:cubicBezTo>
                    <a:cubicBezTo>
                      <a:pt x="85" y="390"/>
                      <a:pt x="94" y="380"/>
                      <a:pt x="106" y="380"/>
                    </a:cubicBezTo>
                    <a:lnTo>
                      <a:pt x="238" y="380"/>
                    </a:lnTo>
                    <a:cubicBezTo>
                      <a:pt x="250" y="380"/>
                      <a:pt x="259" y="390"/>
                      <a:pt x="259" y="401"/>
                    </a:cubicBezTo>
                    <a:cubicBezTo>
                      <a:pt x="259" y="413"/>
                      <a:pt x="250" y="422"/>
                      <a:pt x="238" y="422"/>
                    </a:cubicBezTo>
                    <a:close/>
                    <a:moveTo>
                      <a:pt x="280" y="338"/>
                    </a:moveTo>
                    <a:lnTo>
                      <a:pt x="280" y="338"/>
                    </a:lnTo>
                    <a:lnTo>
                      <a:pt x="106" y="338"/>
                    </a:lnTo>
                    <a:cubicBezTo>
                      <a:pt x="94" y="338"/>
                      <a:pt x="85" y="328"/>
                      <a:pt x="85" y="317"/>
                    </a:cubicBezTo>
                    <a:cubicBezTo>
                      <a:pt x="85" y="305"/>
                      <a:pt x="94" y="296"/>
                      <a:pt x="106" y="296"/>
                    </a:cubicBezTo>
                    <a:lnTo>
                      <a:pt x="280" y="296"/>
                    </a:lnTo>
                    <a:cubicBezTo>
                      <a:pt x="292" y="296"/>
                      <a:pt x="302" y="305"/>
                      <a:pt x="302" y="317"/>
                    </a:cubicBezTo>
                    <a:cubicBezTo>
                      <a:pt x="302" y="328"/>
                      <a:pt x="292" y="338"/>
                      <a:pt x="280" y="338"/>
                    </a:cubicBezTo>
                    <a:close/>
                    <a:moveTo>
                      <a:pt x="496" y="369"/>
                    </a:moveTo>
                    <a:cubicBezTo>
                      <a:pt x="486" y="367"/>
                      <a:pt x="474" y="365"/>
                      <a:pt x="463" y="365"/>
                    </a:cubicBezTo>
                    <a:cubicBezTo>
                      <a:pt x="388" y="365"/>
                      <a:pt x="328" y="425"/>
                      <a:pt x="328" y="500"/>
                    </a:cubicBezTo>
                    <a:cubicBezTo>
                      <a:pt x="328" y="565"/>
                      <a:pt x="374" y="619"/>
                      <a:pt x="434" y="632"/>
                    </a:cubicBezTo>
                    <a:cubicBezTo>
                      <a:pt x="443" y="634"/>
                      <a:pt x="453" y="635"/>
                      <a:pt x="463" y="635"/>
                    </a:cubicBezTo>
                    <a:cubicBezTo>
                      <a:pt x="537" y="635"/>
                      <a:pt x="598" y="574"/>
                      <a:pt x="598" y="500"/>
                    </a:cubicBezTo>
                    <a:cubicBezTo>
                      <a:pt x="598" y="437"/>
                      <a:pt x="555" y="384"/>
                      <a:pt x="496" y="369"/>
                    </a:cubicBezTo>
                    <a:close/>
                    <a:moveTo>
                      <a:pt x="539" y="481"/>
                    </a:moveTo>
                    <a:lnTo>
                      <a:pt x="539" y="481"/>
                    </a:lnTo>
                    <a:lnTo>
                      <a:pt x="496" y="523"/>
                    </a:lnTo>
                    <a:lnTo>
                      <a:pt x="463" y="557"/>
                    </a:lnTo>
                    <a:cubicBezTo>
                      <a:pt x="452" y="568"/>
                      <a:pt x="435" y="568"/>
                      <a:pt x="425" y="557"/>
                    </a:cubicBezTo>
                    <a:lnTo>
                      <a:pt x="386" y="519"/>
                    </a:lnTo>
                    <a:cubicBezTo>
                      <a:pt x="376" y="508"/>
                      <a:pt x="376" y="491"/>
                      <a:pt x="386" y="481"/>
                    </a:cubicBezTo>
                    <a:cubicBezTo>
                      <a:pt x="397" y="470"/>
                      <a:pt x="414" y="470"/>
                      <a:pt x="425" y="481"/>
                    </a:cubicBezTo>
                    <a:lnTo>
                      <a:pt x="444" y="500"/>
                    </a:lnTo>
                    <a:lnTo>
                      <a:pt x="496" y="447"/>
                    </a:lnTo>
                    <a:lnTo>
                      <a:pt x="501" y="443"/>
                    </a:lnTo>
                    <a:cubicBezTo>
                      <a:pt x="511" y="432"/>
                      <a:pt x="528" y="432"/>
                      <a:pt x="539" y="443"/>
                    </a:cubicBezTo>
                    <a:cubicBezTo>
                      <a:pt x="549" y="453"/>
                      <a:pt x="549" y="470"/>
                      <a:pt x="539" y="481"/>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a typeface="华文新魏" panose="02010800040101010101" pitchFamily="2" charset="-122"/>
                  <a:cs typeface="+mn-ea"/>
                </a:endParaRPr>
              </a:p>
            </p:txBody>
          </p:sp>
        </p:grpSp>
        <p:grpSp>
          <p:nvGrpSpPr>
            <p:cNvPr id="39" name="组合 38"/>
            <p:cNvGrpSpPr/>
            <p:nvPr/>
          </p:nvGrpSpPr>
          <p:grpSpPr>
            <a:xfrm>
              <a:off x="6574" y="6946"/>
              <a:ext cx="1008" cy="1008"/>
              <a:chOff x="4174723" y="4189113"/>
              <a:chExt cx="640198" cy="640198"/>
            </a:xfrm>
          </p:grpSpPr>
          <p:sp>
            <p:nvSpPr>
              <p:cNvPr id="40" name="椭圆 39"/>
              <p:cNvSpPr/>
              <p:nvPr/>
            </p:nvSpPr>
            <p:spPr>
              <a:xfrm flipH="1">
                <a:off x="4174723" y="4189113"/>
                <a:ext cx="640198" cy="64019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a typeface="华文新魏" panose="02010800040101010101" pitchFamily="2" charset="-122"/>
                  <a:cs typeface="+mn-ea"/>
                </a:endParaRPr>
              </a:p>
            </p:txBody>
          </p:sp>
          <p:sp>
            <p:nvSpPr>
              <p:cNvPr id="41" name="Freeform 31"/>
              <p:cNvSpPr>
                <a:spLocks noEditPoints="1"/>
              </p:cNvSpPr>
              <p:nvPr/>
            </p:nvSpPr>
            <p:spPr bwMode="auto">
              <a:xfrm>
                <a:off x="4378733" y="4326394"/>
                <a:ext cx="283270" cy="356233"/>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a typeface="华文新魏" panose="02010800040101010101" pitchFamily="2" charset="-122"/>
                  <a:cs typeface="+mn-ea"/>
                </a:endParaRPr>
              </a:p>
            </p:txBody>
          </p:sp>
        </p:grpSp>
        <p:grpSp>
          <p:nvGrpSpPr>
            <p:cNvPr id="42" name="组合 41"/>
            <p:cNvGrpSpPr/>
            <p:nvPr/>
          </p:nvGrpSpPr>
          <p:grpSpPr>
            <a:xfrm>
              <a:off x="4922" y="5716"/>
              <a:ext cx="1008" cy="1008"/>
              <a:chOff x="3125785" y="3408149"/>
              <a:chExt cx="640198" cy="640198"/>
            </a:xfrm>
          </p:grpSpPr>
          <p:sp>
            <p:nvSpPr>
              <p:cNvPr id="43" name="椭圆 42"/>
              <p:cNvSpPr/>
              <p:nvPr/>
            </p:nvSpPr>
            <p:spPr>
              <a:xfrm flipH="1">
                <a:off x="3125785" y="3408149"/>
                <a:ext cx="640198" cy="64019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a typeface="华文新魏" panose="02010800040101010101" pitchFamily="2" charset="-122"/>
                  <a:cs typeface="+mn-ea"/>
                </a:endParaRPr>
              </a:p>
            </p:txBody>
          </p:sp>
          <p:sp>
            <p:nvSpPr>
              <p:cNvPr id="44" name="Freeform 22"/>
              <p:cNvSpPr>
                <a:spLocks noEditPoints="1"/>
              </p:cNvSpPr>
              <p:nvPr/>
            </p:nvSpPr>
            <p:spPr bwMode="auto">
              <a:xfrm>
                <a:off x="3314122" y="3518365"/>
                <a:ext cx="280500" cy="329403"/>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a typeface="华文新魏" panose="02010800040101010101" pitchFamily="2" charset="-122"/>
                  <a:cs typeface="+mn-ea"/>
                </a:endParaRPr>
              </a:p>
            </p:txBody>
          </p:sp>
        </p:grpSp>
        <p:grpSp>
          <p:nvGrpSpPr>
            <p:cNvPr id="45" name="组合 44"/>
            <p:cNvGrpSpPr/>
            <p:nvPr/>
          </p:nvGrpSpPr>
          <p:grpSpPr>
            <a:xfrm>
              <a:off x="13349" y="5764"/>
              <a:ext cx="1008" cy="1008"/>
              <a:chOff x="8476711" y="3438626"/>
              <a:chExt cx="640198" cy="640198"/>
            </a:xfrm>
          </p:grpSpPr>
          <p:sp>
            <p:nvSpPr>
              <p:cNvPr id="46" name="椭圆 45"/>
              <p:cNvSpPr/>
              <p:nvPr/>
            </p:nvSpPr>
            <p:spPr>
              <a:xfrm>
                <a:off x="8476711" y="3438626"/>
                <a:ext cx="640198" cy="64019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a typeface="华文新魏" panose="02010800040101010101" pitchFamily="2" charset="-122"/>
                  <a:cs typeface="+mn-ea"/>
                </a:endParaRPr>
              </a:p>
            </p:txBody>
          </p:sp>
          <p:sp>
            <p:nvSpPr>
              <p:cNvPr id="47" name="Freeform 45"/>
              <p:cNvSpPr>
                <a:spLocks noEditPoints="1"/>
              </p:cNvSpPr>
              <p:nvPr/>
            </p:nvSpPr>
            <p:spPr bwMode="auto">
              <a:xfrm>
                <a:off x="8638453" y="3517427"/>
                <a:ext cx="316713" cy="408103"/>
              </a:xfrm>
              <a:custGeom>
                <a:avLst/>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1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29 h 631"/>
                  <a:gd name="T68" fmla="*/ 409 w 491"/>
                  <a:gd name="T69" fmla="*/ 629 h 631"/>
                  <a:gd name="T70" fmla="*/ 409 w 491"/>
                  <a:gd name="T71" fmla="*/ 560 h 631"/>
                  <a:gd name="T72" fmla="*/ 303 w 491"/>
                  <a:gd name="T73" fmla="*/ 560 h 631"/>
                  <a:gd name="T74" fmla="*/ 303 w 491"/>
                  <a:gd name="T75" fmla="*/ 629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8"/>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1"/>
                      <a:pt x="198" y="319"/>
                      <a:pt x="198" y="305"/>
                    </a:cubicBezTo>
                    <a:cubicBezTo>
                      <a:pt x="198" y="288"/>
                      <a:pt x="205" y="272"/>
                      <a:pt x="217" y="261"/>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5"/>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5"/>
                      <a:pt x="455" y="270"/>
                      <a:pt x="436" y="270"/>
                    </a:cubicBezTo>
                    <a:lnTo>
                      <a:pt x="349" y="270"/>
                    </a:lnTo>
                    <a:lnTo>
                      <a:pt x="265" y="270"/>
                    </a:lnTo>
                    <a:lnTo>
                      <a:pt x="256" y="270"/>
                    </a:lnTo>
                    <a:close/>
                    <a:moveTo>
                      <a:pt x="349" y="366"/>
                    </a:moveTo>
                    <a:lnTo>
                      <a:pt x="221" y="366"/>
                    </a:lnTo>
                    <a:cubicBezTo>
                      <a:pt x="209" y="366"/>
                      <a:pt x="198" y="372"/>
                      <a:pt x="192" y="381"/>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29"/>
                    </a:moveTo>
                    <a:lnTo>
                      <a:pt x="315" y="629"/>
                    </a:lnTo>
                    <a:lnTo>
                      <a:pt x="409" y="629"/>
                    </a:lnTo>
                    <a:cubicBezTo>
                      <a:pt x="429" y="629"/>
                      <a:pt x="444" y="614"/>
                      <a:pt x="444" y="595"/>
                    </a:cubicBezTo>
                    <a:cubicBezTo>
                      <a:pt x="444" y="575"/>
                      <a:pt x="429" y="560"/>
                      <a:pt x="409" y="560"/>
                    </a:cubicBezTo>
                    <a:lnTo>
                      <a:pt x="315" y="560"/>
                    </a:lnTo>
                    <a:lnTo>
                      <a:pt x="303" y="560"/>
                    </a:lnTo>
                    <a:cubicBezTo>
                      <a:pt x="283" y="560"/>
                      <a:pt x="268" y="575"/>
                      <a:pt x="268" y="595"/>
                    </a:cubicBezTo>
                    <a:cubicBezTo>
                      <a:pt x="268" y="614"/>
                      <a:pt x="283" y="629"/>
                      <a:pt x="303" y="629"/>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a typeface="华文新魏" panose="02010800040101010101" pitchFamily="2" charset="-122"/>
                  <a:cs typeface="+mn-ea"/>
                </a:endParaRPr>
              </a:p>
            </p:txBody>
          </p:sp>
        </p:grpSp>
        <p:grpSp>
          <p:nvGrpSpPr>
            <p:cNvPr id="48" name="组合 47"/>
            <p:cNvGrpSpPr/>
            <p:nvPr/>
          </p:nvGrpSpPr>
          <p:grpSpPr>
            <a:xfrm>
              <a:off x="14337" y="4258"/>
              <a:ext cx="1008" cy="1008"/>
              <a:chOff x="9104286" y="2482170"/>
              <a:chExt cx="640198" cy="640198"/>
            </a:xfrm>
          </p:grpSpPr>
          <p:sp>
            <p:nvSpPr>
              <p:cNvPr id="49" name="椭圆 48"/>
              <p:cNvSpPr/>
              <p:nvPr/>
            </p:nvSpPr>
            <p:spPr>
              <a:xfrm>
                <a:off x="9104286" y="2482170"/>
                <a:ext cx="640198" cy="64019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a typeface="华文新魏" panose="02010800040101010101" pitchFamily="2" charset="-122"/>
                  <a:cs typeface="+mn-ea"/>
                </a:endParaRPr>
              </a:p>
            </p:txBody>
          </p:sp>
          <p:sp>
            <p:nvSpPr>
              <p:cNvPr id="50" name="Freeform 16"/>
              <p:cNvSpPr>
                <a:spLocks noEditPoints="1"/>
              </p:cNvSpPr>
              <p:nvPr/>
            </p:nvSpPr>
            <p:spPr bwMode="auto">
              <a:xfrm>
                <a:off x="9241231" y="2634868"/>
                <a:ext cx="419829" cy="334801"/>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a typeface="华文新魏" panose="02010800040101010101" pitchFamily="2" charset="-122"/>
                  <a:cs typeface="+mn-ea"/>
                </a:endParaRPr>
              </a:p>
            </p:txBody>
          </p:sp>
        </p:grpSp>
        <p:sp>
          <p:nvSpPr>
            <p:cNvPr id="52" name="文本框 51"/>
            <p:cNvSpPr txBox="1"/>
            <p:nvPr/>
          </p:nvSpPr>
          <p:spPr>
            <a:xfrm>
              <a:off x="8982" y="6180"/>
              <a:ext cx="1570" cy="919"/>
            </a:xfrm>
            <a:prstGeom prst="rect">
              <a:avLst/>
            </a:prstGeom>
            <a:noFill/>
          </p:spPr>
          <p:txBody>
            <a:bodyPr wrap="none" rtlCol="0">
              <a:spAutoFit/>
            </a:bodyPr>
            <a:lstStyle/>
            <a:p>
              <a:r>
                <a:rPr lang="zh-CN" altLang="en-US" sz="3200" b="1" dirty="0">
                  <a:solidFill>
                    <a:schemeClr val="tx1">
                      <a:lumMod val="75000"/>
                      <a:lumOff val="25000"/>
                    </a:schemeClr>
                  </a:solidFill>
                  <a:ea typeface="华文新魏" panose="02010800040101010101" pitchFamily="2" charset="-122"/>
                  <a:cs typeface="+mn-ea"/>
                </a:rPr>
                <a:t>反思</a:t>
              </a:r>
              <a:endParaRPr lang="zh-CN" altLang="en-US" sz="3200" b="1" dirty="0">
                <a:solidFill>
                  <a:schemeClr val="tx1">
                    <a:lumMod val="75000"/>
                    <a:lumOff val="25000"/>
                  </a:schemeClr>
                </a:solidFill>
                <a:ea typeface="华文新魏" panose="02010800040101010101" pitchFamily="2" charset="-122"/>
                <a:cs typeface="+mn-ea"/>
              </a:endParaRPr>
            </a:p>
          </p:txBody>
        </p:sp>
        <p:sp>
          <p:nvSpPr>
            <p:cNvPr id="56" name="矩形 55"/>
            <p:cNvSpPr>
              <a:spLocks noChangeArrowheads="1"/>
            </p:cNvSpPr>
            <p:nvPr/>
          </p:nvSpPr>
          <p:spPr bwMode="auto">
            <a:xfrm>
              <a:off x="291" y="4498"/>
              <a:ext cx="4227"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50000"/>
                </a:lnSpc>
                <a:buNone/>
              </a:pPr>
              <a:r>
                <a:rPr lang="zh-CN" altLang="en-US" sz="1400" b="1" dirty="0">
                  <a:solidFill>
                    <a:schemeClr val="tx1">
                      <a:lumMod val="75000"/>
                      <a:lumOff val="25000"/>
                    </a:schemeClr>
                  </a:solidFill>
                  <a:cs typeface="+mn-ea"/>
                </a:rPr>
                <a:t>探究和学习的原动力</a:t>
              </a:r>
              <a:endParaRPr lang="zh-CN" altLang="en-US" sz="1400" b="1" dirty="0">
                <a:solidFill>
                  <a:schemeClr val="tx1">
                    <a:lumMod val="75000"/>
                    <a:lumOff val="25000"/>
                  </a:schemeClr>
                </a:solidFill>
                <a:cs typeface="+mn-ea"/>
              </a:endParaRPr>
            </a:p>
          </p:txBody>
        </p:sp>
        <p:sp>
          <p:nvSpPr>
            <p:cNvPr id="58" name="矩形 57"/>
            <p:cNvSpPr>
              <a:spLocks noChangeArrowheads="1"/>
            </p:cNvSpPr>
            <p:nvPr/>
          </p:nvSpPr>
          <p:spPr bwMode="auto">
            <a:xfrm>
              <a:off x="1244" y="5943"/>
              <a:ext cx="4227"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l">
                <a:lnSpc>
                  <a:spcPct val="150000"/>
                </a:lnSpc>
                <a:buClrTx/>
                <a:buSzTx/>
                <a:buNone/>
              </a:pPr>
              <a:r>
                <a:rPr lang="zh-CN" altLang="en-US" sz="1400" b="1" dirty="0">
                  <a:solidFill>
                    <a:schemeClr val="tx1">
                      <a:lumMod val="75000"/>
                      <a:lumOff val="25000"/>
                    </a:schemeClr>
                  </a:solidFill>
                  <a:cs typeface="+mn-ea"/>
                </a:rPr>
                <a:t>抓住幼儿的兴趣点</a:t>
              </a:r>
              <a:endParaRPr lang="zh-CN" altLang="en-US" sz="1400" b="1" dirty="0">
                <a:solidFill>
                  <a:schemeClr val="tx1">
                    <a:lumMod val="75000"/>
                    <a:lumOff val="25000"/>
                  </a:schemeClr>
                </a:solidFill>
                <a:cs typeface="+mn-ea"/>
              </a:endParaRPr>
            </a:p>
          </p:txBody>
        </p:sp>
        <p:sp>
          <p:nvSpPr>
            <p:cNvPr id="59" name="矩形 58"/>
            <p:cNvSpPr>
              <a:spLocks noChangeArrowheads="1"/>
            </p:cNvSpPr>
            <p:nvPr/>
          </p:nvSpPr>
          <p:spPr bwMode="auto">
            <a:xfrm>
              <a:off x="14553" y="5937"/>
              <a:ext cx="4227"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l">
                <a:lnSpc>
                  <a:spcPct val="150000"/>
                </a:lnSpc>
                <a:buClrTx/>
                <a:buSzTx/>
                <a:buNone/>
              </a:pPr>
              <a:r>
                <a:rPr lang="zh-CN" altLang="en-US" sz="1400" b="1" dirty="0">
                  <a:solidFill>
                    <a:schemeClr val="tx1">
                      <a:lumMod val="75000"/>
                      <a:lumOff val="25000"/>
                    </a:schemeClr>
                  </a:solidFill>
                  <a:cs typeface="+mn-ea"/>
                </a:rPr>
                <a:t>设计活动的环节上也应该少而精</a:t>
              </a:r>
              <a:endParaRPr lang="zh-CN" altLang="en-US" sz="1400" b="1" dirty="0">
                <a:solidFill>
                  <a:schemeClr val="tx1">
                    <a:lumMod val="75000"/>
                    <a:lumOff val="25000"/>
                  </a:schemeClr>
                </a:solidFill>
                <a:cs typeface="+mn-ea"/>
              </a:endParaRPr>
            </a:p>
          </p:txBody>
        </p:sp>
        <p:sp>
          <p:nvSpPr>
            <p:cNvPr id="60" name="矩形 59"/>
            <p:cNvSpPr>
              <a:spLocks noChangeArrowheads="1"/>
            </p:cNvSpPr>
            <p:nvPr/>
          </p:nvSpPr>
          <p:spPr bwMode="auto">
            <a:xfrm>
              <a:off x="3019" y="7263"/>
              <a:ext cx="4227"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l">
                <a:lnSpc>
                  <a:spcPct val="150000"/>
                </a:lnSpc>
                <a:buClrTx/>
                <a:buSzTx/>
                <a:buNone/>
              </a:pPr>
              <a:r>
                <a:rPr lang="zh-CN" altLang="en-US" sz="1400" b="1" dirty="0">
                  <a:solidFill>
                    <a:schemeClr val="tx1">
                      <a:lumMod val="75000"/>
                      <a:lumOff val="25000"/>
                    </a:schemeClr>
                  </a:solidFill>
                  <a:cs typeface="+mn-ea"/>
                </a:rPr>
                <a:t>进行适时适度的引导</a:t>
              </a:r>
              <a:endParaRPr lang="zh-CN" altLang="en-US" sz="1400" b="1" dirty="0">
                <a:solidFill>
                  <a:schemeClr val="tx1">
                    <a:lumMod val="75000"/>
                    <a:lumOff val="25000"/>
                  </a:schemeClr>
                </a:solidFill>
                <a:cs typeface="+mn-ea"/>
              </a:endParaRPr>
            </a:p>
          </p:txBody>
        </p:sp>
        <p:sp>
          <p:nvSpPr>
            <p:cNvPr id="61" name="矩形 60"/>
            <p:cNvSpPr>
              <a:spLocks noChangeArrowheads="1"/>
            </p:cNvSpPr>
            <p:nvPr/>
          </p:nvSpPr>
          <p:spPr bwMode="auto">
            <a:xfrm>
              <a:off x="12743" y="7257"/>
              <a:ext cx="6045"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l">
                <a:lnSpc>
                  <a:spcPct val="150000"/>
                </a:lnSpc>
                <a:buClrTx/>
                <a:buSzTx/>
                <a:buNone/>
              </a:pPr>
              <a:r>
                <a:rPr lang="zh-CN" altLang="en-US" sz="1400" b="1" dirty="0">
                  <a:solidFill>
                    <a:schemeClr val="tx1">
                      <a:lumMod val="75000"/>
                      <a:lumOff val="25000"/>
                    </a:schemeClr>
                  </a:solidFill>
                  <a:cs typeface="+mn-ea"/>
                </a:rPr>
                <a:t>给予幼儿充分的时间和空间来进行探索，找出问题的答案</a:t>
              </a:r>
              <a:endParaRPr lang="zh-CN" altLang="en-US" sz="1400" b="1" dirty="0">
                <a:solidFill>
                  <a:schemeClr val="tx1">
                    <a:lumMod val="75000"/>
                    <a:lumOff val="25000"/>
                  </a:schemeClr>
                </a:solidFill>
                <a:cs typeface="+mn-ea"/>
              </a:endParaRPr>
            </a:p>
          </p:txBody>
        </p:sp>
        <p:sp>
          <p:nvSpPr>
            <p:cNvPr id="51" name="矩形 50"/>
            <p:cNvSpPr>
              <a:spLocks noChangeArrowheads="1"/>
            </p:cNvSpPr>
            <p:nvPr/>
          </p:nvSpPr>
          <p:spPr bwMode="auto">
            <a:xfrm>
              <a:off x="15336" y="4398"/>
              <a:ext cx="4227"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l">
                <a:lnSpc>
                  <a:spcPct val="150000"/>
                </a:lnSpc>
                <a:buClrTx/>
                <a:buSzTx/>
                <a:buNone/>
              </a:pPr>
              <a:r>
                <a:rPr lang="zh-CN" altLang="en-US" sz="1400" b="1" dirty="0">
                  <a:solidFill>
                    <a:schemeClr val="tx1">
                      <a:lumMod val="75000"/>
                      <a:lumOff val="25000"/>
                    </a:schemeClr>
                  </a:solidFill>
                  <a:cs typeface="+mn-ea"/>
                </a:rPr>
                <a:t>提高活动的积极性和效果</a:t>
              </a:r>
              <a:endParaRPr lang="zh-CN" altLang="en-US" sz="1400" b="1" dirty="0">
                <a:solidFill>
                  <a:schemeClr val="tx1">
                    <a:lumMod val="75000"/>
                    <a:lumOff val="25000"/>
                  </a:schemeClr>
                </a:solidFill>
                <a:cs typeface="+mn-ea"/>
              </a:endParaRPr>
            </a:p>
          </p:txBody>
        </p:sp>
      </p:grpSp>
      <p:sp>
        <p:nvSpPr>
          <p:cNvPr id="100" name="文本框 99"/>
          <p:cNvSpPr txBox="1"/>
          <p:nvPr/>
        </p:nvSpPr>
        <p:spPr>
          <a:xfrm>
            <a:off x="2854325" y="1168400"/>
            <a:ext cx="7846695" cy="460375"/>
          </a:xfrm>
          <a:prstGeom prst="rect">
            <a:avLst/>
          </a:prstGeom>
          <a:noFill/>
          <a:ln w="9525">
            <a:noFill/>
          </a:ln>
        </p:spPr>
        <p:txBody>
          <a:bodyPr wrap="square">
            <a:spAutoFit/>
          </a:bodyPr>
          <a:p>
            <a:pPr marL="342900" indent="-342900">
              <a:buFont typeface="Wingdings" panose="05000000000000000000" charset="0"/>
              <a:buChar char="ü"/>
            </a:pPr>
            <a:r>
              <a:rPr lang="zh-CN" sz="2400" b="1">
                <a:solidFill>
                  <a:srgbClr val="00B050"/>
                </a:solidFill>
                <a:highlight>
                  <a:srgbClr val="FFFF00"/>
                </a:highlight>
                <a:latin typeface="微软雅黑" panose="020B0503020204020204" pitchFamily="34" charset="-122"/>
                <a:ea typeface="微软雅黑" panose="020B0503020204020204" pitchFamily="34" charset="-122"/>
              </a:rPr>
              <a:t>老师们认识到兴趣是幼儿活动必不可少的主观前提</a:t>
            </a:r>
            <a:endParaRPr lang="zh-CN" altLang="en-US" sz="2400" b="1">
              <a:solidFill>
                <a:srgbClr val="00B050"/>
              </a:solidFill>
              <a:highlight>
                <a:srgbClr val="FFFF00"/>
              </a:highlight>
              <a:latin typeface="微软雅黑" panose="020B0503020204020204" pitchFamily="34" charset="-122"/>
              <a:ea typeface="微软雅黑" panose="020B0503020204020204" pitchFamily="34" charset="-122"/>
            </a:endParaRPr>
          </a:p>
        </p:txBody>
      </p:sp>
      <p:pic>
        <p:nvPicPr>
          <p:cNvPr id="53" name="图片 52" descr="0102"/>
          <p:cNvPicPr>
            <a:picLocks noChangeAspect="1"/>
          </p:cNvPicPr>
          <p:nvPr/>
        </p:nvPicPr>
        <p:blipFill>
          <a:blip r:embed="rId1"/>
          <a:stretch>
            <a:fillRect/>
          </a:stretch>
        </p:blipFill>
        <p:spPr>
          <a:xfrm>
            <a:off x="685165" y="320040"/>
            <a:ext cx="758825" cy="9671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47725" y="1275715"/>
            <a:ext cx="10213975" cy="4765040"/>
            <a:chOff x="6505" y="2537"/>
            <a:chExt cx="16085" cy="7504"/>
          </a:xfrm>
        </p:grpSpPr>
        <p:sp>
          <p:nvSpPr>
            <p:cNvPr id="10" name="矩形 9"/>
            <p:cNvSpPr/>
            <p:nvPr/>
          </p:nvSpPr>
          <p:spPr>
            <a:xfrm>
              <a:off x="6505" y="7673"/>
              <a:ext cx="2898" cy="2368"/>
            </a:xfrm>
            <a:prstGeom prst="rect">
              <a:avLst/>
            </a:prstGeom>
            <a:solidFill>
              <a:srgbClr val="95C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华文新魏" panose="02010800040101010101" pitchFamily="2" charset="-122"/>
                <a:cs typeface="+mn-ea"/>
              </a:endParaRPr>
            </a:p>
          </p:txBody>
        </p:sp>
        <p:sp>
          <p:nvSpPr>
            <p:cNvPr id="6" name="矩形 5"/>
            <p:cNvSpPr/>
            <p:nvPr/>
          </p:nvSpPr>
          <p:spPr>
            <a:xfrm>
              <a:off x="6505" y="5105"/>
              <a:ext cx="2898" cy="2368"/>
            </a:xfrm>
            <a:prstGeom prst="rect">
              <a:avLst/>
            </a:prstGeom>
            <a:solidFill>
              <a:srgbClr val="95C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华文新魏" panose="02010800040101010101" pitchFamily="2" charset="-122"/>
                <a:cs typeface="+mn-ea"/>
              </a:endParaRPr>
            </a:p>
          </p:txBody>
        </p:sp>
        <p:grpSp>
          <p:nvGrpSpPr>
            <p:cNvPr id="4" name="组合 3"/>
            <p:cNvGrpSpPr/>
            <p:nvPr/>
          </p:nvGrpSpPr>
          <p:grpSpPr>
            <a:xfrm>
              <a:off x="6505" y="2537"/>
              <a:ext cx="2898" cy="6551"/>
              <a:chOff x="4130911" y="1419027"/>
              <a:chExt cx="1839970" cy="4160774"/>
            </a:xfrm>
            <a:solidFill>
              <a:srgbClr val="95C0AE"/>
            </a:solidFill>
          </p:grpSpPr>
          <p:sp>
            <p:nvSpPr>
              <p:cNvPr id="13" name="矩形 12"/>
              <p:cNvSpPr/>
              <p:nvPr/>
            </p:nvSpPr>
            <p:spPr>
              <a:xfrm>
                <a:off x="4130911" y="1419027"/>
                <a:ext cx="1839970" cy="15039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华文新魏" panose="02010800040101010101" pitchFamily="2" charset="-122"/>
                  <a:cs typeface="+mn-ea"/>
                </a:endParaRPr>
              </a:p>
            </p:txBody>
          </p:sp>
          <p:sp>
            <p:nvSpPr>
              <p:cNvPr id="14" name="文本框 1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4553057" y="1889240"/>
                <a:ext cx="995539" cy="583656"/>
              </a:xfrm>
              <a:prstGeom prst="rect">
                <a:avLst/>
              </a:prstGeom>
              <a:grpFill/>
              <a:effectLst/>
            </p:spPr>
            <p:txBody>
              <a:bodyPr wrap="none" rtlCol="0">
                <a:spAutoFit/>
              </a:bodyPr>
              <a:lstStyle/>
              <a:p>
                <a:r>
                  <a:rPr lang="zh-CN" altLang="en-US" sz="3200" dirty="0">
                    <a:solidFill>
                      <a:srgbClr val="FFFFFF"/>
                    </a:solidFill>
                    <a:latin typeface="微软雅黑" panose="020B0503020204020204" pitchFamily="34" charset="-122"/>
                    <a:ea typeface="微软雅黑" panose="020B0503020204020204" pitchFamily="34" charset="-122"/>
                    <a:cs typeface="+mn-ea"/>
                  </a:rPr>
                  <a:t>亲历</a:t>
                </a:r>
                <a:endParaRPr lang="zh-CN" altLang="en-US" sz="3200" dirty="0">
                  <a:solidFill>
                    <a:srgbClr val="FFFFFF"/>
                  </a:solidFill>
                  <a:latin typeface="微软雅黑" panose="020B0503020204020204" pitchFamily="34" charset="-122"/>
                  <a:ea typeface="微软雅黑" panose="020B0503020204020204" pitchFamily="34" charset="-122"/>
                  <a:cs typeface="+mn-ea"/>
                </a:endParaRPr>
              </a:p>
            </p:txBody>
          </p:sp>
          <p:sp>
            <p:nvSpPr>
              <p:cNvPr id="63" name="文本框 62"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4553057" y="3560821"/>
                <a:ext cx="995539" cy="583656"/>
              </a:xfrm>
              <a:prstGeom prst="rect">
                <a:avLst/>
              </a:prstGeom>
              <a:solidFill>
                <a:srgbClr val="95C0AE"/>
              </a:solidFill>
              <a:effectLst/>
            </p:spPr>
            <p:txBody>
              <a:bodyPr wrap="none" rtlCol="0">
                <a:spAutoFit/>
              </a:bodyPr>
              <a:p>
                <a:r>
                  <a:rPr lang="zh-CN" altLang="en-US" sz="3200" dirty="0">
                    <a:solidFill>
                      <a:srgbClr val="FFFFFF"/>
                    </a:solidFill>
                    <a:latin typeface="微软雅黑" panose="020B0503020204020204" pitchFamily="34" charset="-122"/>
                    <a:ea typeface="微软雅黑" panose="020B0503020204020204" pitchFamily="34" charset="-122"/>
                    <a:cs typeface="+mn-ea"/>
                  </a:rPr>
                  <a:t>观摩</a:t>
                </a:r>
                <a:endParaRPr lang="zh-CN" altLang="en-US" sz="3200" dirty="0">
                  <a:solidFill>
                    <a:srgbClr val="FFFFFF"/>
                  </a:solidFill>
                  <a:latin typeface="微软雅黑" panose="020B0503020204020204" pitchFamily="34" charset="-122"/>
                  <a:ea typeface="微软雅黑" panose="020B0503020204020204" pitchFamily="34" charset="-122"/>
                  <a:cs typeface="+mn-ea"/>
                </a:endParaRPr>
              </a:p>
            </p:txBody>
          </p:sp>
          <p:sp>
            <p:nvSpPr>
              <p:cNvPr id="64" name="文本框 63"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4553057" y="4996145"/>
                <a:ext cx="995539" cy="583656"/>
              </a:xfrm>
              <a:prstGeom prst="rect">
                <a:avLst/>
              </a:prstGeom>
              <a:solidFill>
                <a:srgbClr val="95C0AE"/>
              </a:solidFill>
              <a:effectLst/>
            </p:spPr>
            <p:txBody>
              <a:bodyPr wrap="none" rtlCol="0">
                <a:spAutoFit/>
              </a:bodyPr>
              <a:p>
                <a:r>
                  <a:rPr lang="zh-CN" altLang="en-US" sz="3200" dirty="0">
                    <a:solidFill>
                      <a:srgbClr val="FFFFFF"/>
                    </a:solidFill>
                    <a:latin typeface="微软雅黑" panose="020B0503020204020204" pitchFamily="34" charset="-122"/>
                    <a:ea typeface="微软雅黑" panose="020B0503020204020204" pitchFamily="34" charset="-122"/>
                    <a:cs typeface="+mn-ea"/>
                  </a:rPr>
                  <a:t>突出</a:t>
                </a:r>
                <a:endParaRPr lang="zh-CN" altLang="en-US" sz="3200" dirty="0">
                  <a:solidFill>
                    <a:srgbClr val="FFFFFF"/>
                  </a:solidFill>
                  <a:latin typeface="微软雅黑" panose="020B0503020204020204" pitchFamily="34" charset="-122"/>
                  <a:ea typeface="微软雅黑" panose="020B0503020204020204" pitchFamily="34" charset="-122"/>
                  <a:cs typeface="+mn-ea"/>
                </a:endParaRPr>
              </a:p>
            </p:txBody>
          </p:sp>
        </p:grpSp>
        <p:sp>
          <p:nvSpPr>
            <p:cNvPr id="28" name="椭圆 27"/>
            <p:cNvSpPr>
              <a:spLocks noChangeAspect="1"/>
            </p:cNvSpPr>
            <p:nvPr/>
          </p:nvSpPr>
          <p:spPr>
            <a:xfrm>
              <a:off x="9793" y="3492"/>
              <a:ext cx="490" cy="490"/>
            </a:xfrm>
            <a:prstGeom prst="ellipse">
              <a:avLst/>
            </a:prstGeom>
            <a:solidFill>
              <a:srgbClr val="95C0A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华文新魏" panose="02010800040101010101" pitchFamily="2" charset="-122"/>
                <a:cs typeface="+mn-ea"/>
              </a:endParaRPr>
            </a:p>
          </p:txBody>
        </p:sp>
        <p:sp>
          <p:nvSpPr>
            <p:cNvPr id="53" name="椭圆 52"/>
            <p:cNvSpPr>
              <a:spLocks noChangeAspect="1"/>
            </p:cNvSpPr>
            <p:nvPr/>
          </p:nvSpPr>
          <p:spPr>
            <a:xfrm>
              <a:off x="9787" y="6122"/>
              <a:ext cx="490" cy="490"/>
            </a:xfrm>
            <a:prstGeom prst="ellipse">
              <a:avLst/>
            </a:prstGeom>
            <a:solidFill>
              <a:srgbClr val="95C0A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华文新魏" panose="02010800040101010101" pitchFamily="2" charset="-122"/>
                <a:cs typeface="+mn-ea"/>
              </a:endParaRPr>
            </a:p>
          </p:txBody>
        </p:sp>
        <p:sp>
          <p:nvSpPr>
            <p:cNvPr id="54" name="椭圆 53"/>
            <p:cNvSpPr>
              <a:spLocks noChangeAspect="1"/>
            </p:cNvSpPr>
            <p:nvPr/>
          </p:nvSpPr>
          <p:spPr>
            <a:xfrm>
              <a:off x="9856" y="8543"/>
              <a:ext cx="490" cy="490"/>
            </a:xfrm>
            <a:prstGeom prst="ellipse">
              <a:avLst/>
            </a:prstGeom>
            <a:solidFill>
              <a:srgbClr val="95C0A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华文新魏" panose="02010800040101010101" pitchFamily="2" charset="-122"/>
                <a:cs typeface="+mn-ea"/>
              </a:endParaRPr>
            </a:p>
          </p:txBody>
        </p:sp>
        <p:sp>
          <p:nvSpPr>
            <p:cNvPr id="55" name="矩形 54"/>
            <p:cNvSpPr>
              <a:spLocks noChangeArrowheads="1"/>
            </p:cNvSpPr>
            <p:nvPr/>
          </p:nvSpPr>
          <p:spPr bwMode="auto">
            <a:xfrm>
              <a:off x="10463" y="3332"/>
              <a:ext cx="12127"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50000"/>
                </a:lnSpc>
                <a:buNone/>
              </a:pPr>
              <a:r>
                <a:rPr lang="zh-CN" altLang="en-US" sz="1400" b="1" dirty="0">
                  <a:solidFill>
                    <a:schemeClr val="bg2">
                      <a:lumMod val="25000"/>
                    </a:schemeClr>
                  </a:solidFill>
                  <a:cs typeface="+mn-ea"/>
                </a:rPr>
                <a:t>让教师亲历课前设计</a:t>
              </a:r>
              <a:endParaRPr lang="zh-CN" altLang="en-US" sz="1400" b="1" dirty="0">
                <a:solidFill>
                  <a:schemeClr val="bg2">
                    <a:lumMod val="25000"/>
                  </a:schemeClr>
                </a:solidFill>
                <a:cs typeface="+mn-ea"/>
              </a:endParaRPr>
            </a:p>
          </p:txBody>
        </p:sp>
        <p:sp>
          <p:nvSpPr>
            <p:cNvPr id="57" name="矩形 56"/>
            <p:cNvSpPr>
              <a:spLocks noChangeArrowheads="1"/>
            </p:cNvSpPr>
            <p:nvPr/>
          </p:nvSpPr>
          <p:spPr bwMode="auto">
            <a:xfrm>
              <a:off x="10463" y="8168"/>
              <a:ext cx="12127" cy="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l">
                <a:lnSpc>
                  <a:spcPct val="150000"/>
                </a:lnSpc>
                <a:buClrTx/>
                <a:buSzTx/>
                <a:buNone/>
              </a:pPr>
              <a:r>
                <a:rPr lang="zh-CN" altLang="en-US" sz="1400" b="1" dirty="0">
                  <a:solidFill>
                    <a:schemeClr val="bg2">
                      <a:lumMod val="25000"/>
                    </a:schemeClr>
                  </a:solidFill>
                  <a:cs typeface="+mn-ea"/>
                </a:rPr>
                <a:t>突出教师的自我反思、同伴互助、专业引领三个核心要素，借助鲜活的实例去经历理论到实践、实践到理论、理论再到实践的多次磨合、印证，促进教师教育教学行为的改进，使教师的专业发展真正得以实现。</a:t>
              </a:r>
              <a:endParaRPr lang="zh-CN" altLang="en-US" sz="1400" b="1" dirty="0">
                <a:solidFill>
                  <a:schemeClr val="bg2">
                    <a:lumMod val="25000"/>
                  </a:schemeClr>
                </a:solidFill>
                <a:cs typeface="+mn-ea"/>
              </a:endParaRPr>
            </a:p>
          </p:txBody>
        </p:sp>
        <p:sp>
          <p:nvSpPr>
            <p:cNvPr id="62" name="矩形 61"/>
            <p:cNvSpPr>
              <a:spLocks noChangeArrowheads="1"/>
            </p:cNvSpPr>
            <p:nvPr/>
          </p:nvSpPr>
          <p:spPr bwMode="auto">
            <a:xfrm>
              <a:off x="10463" y="5962"/>
              <a:ext cx="12127"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l">
                <a:lnSpc>
                  <a:spcPct val="150000"/>
                </a:lnSpc>
                <a:buClrTx/>
                <a:buSzTx/>
                <a:buNone/>
              </a:pPr>
              <a:r>
                <a:rPr lang="zh-CN" altLang="en-US" sz="1400" b="1" dirty="0">
                  <a:solidFill>
                    <a:schemeClr val="bg2">
                      <a:lumMod val="25000"/>
                    </a:schemeClr>
                  </a:solidFill>
                  <a:cs typeface="+mn-ea"/>
                </a:rPr>
                <a:t>观摩现场--评议讨论--调整改进--再次实践--再次研讨的全过程</a:t>
              </a:r>
              <a:endParaRPr lang="zh-CN" altLang="en-US" sz="1400" b="1" dirty="0">
                <a:solidFill>
                  <a:schemeClr val="bg2">
                    <a:lumMod val="25000"/>
                  </a:schemeClr>
                </a:solidFill>
                <a:cs typeface="+mn-ea"/>
              </a:endParaRPr>
            </a:p>
          </p:txBody>
        </p:sp>
      </p:grpSp>
      <p:sp>
        <p:nvSpPr>
          <p:cNvPr id="65" name="文本框 64"/>
          <p:cNvSpPr txBox="1"/>
          <p:nvPr/>
        </p:nvSpPr>
        <p:spPr>
          <a:xfrm>
            <a:off x="2935605" y="1172528"/>
            <a:ext cx="5080000" cy="398780"/>
          </a:xfrm>
          <a:prstGeom prst="rect">
            <a:avLst/>
          </a:prstGeom>
          <a:noFill/>
          <a:ln w="9525">
            <a:noFill/>
          </a:ln>
        </p:spPr>
        <p:txBody>
          <a:bodyPr>
            <a:spAutoFit/>
          </a:bodyPr>
          <a:p>
            <a:pPr marL="342900" indent="-342900">
              <a:buFont typeface="Wingdings" panose="05000000000000000000" charset="0"/>
              <a:buChar char="ü"/>
            </a:pPr>
            <a:r>
              <a:rPr lang="zh-CN" sz="2000" b="1">
                <a:solidFill>
                  <a:srgbClr val="00B050"/>
                </a:solidFill>
                <a:highlight>
                  <a:srgbClr val="FFFF00"/>
                </a:highlight>
                <a:latin typeface="微软雅黑" panose="020B0503020204020204" pitchFamily="34" charset="-122"/>
                <a:ea typeface="微软雅黑" panose="020B0503020204020204" pitchFamily="34" charset="-122"/>
              </a:rPr>
              <a:t>通过组织教师开展多种形式的案例研究</a:t>
            </a:r>
            <a:endParaRPr lang="zh-CN" altLang="en-US" sz="2000" b="1">
              <a:solidFill>
                <a:srgbClr val="00B050"/>
              </a:solidFill>
              <a:highlight>
                <a:srgbClr val="FFFF00"/>
              </a:highlight>
              <a:latin typeface="微软雅黑" panose="020B0503020204020204" pitchFamily="34" charset="-122"/>
              <a:ea typeface="微软雅黑" panose="020B0503020204020204" pitchFamily="34" charset="-122"/>
            </a:endParaRPr>
          </a:p>
        </p:txBody>
      </p:sp>
      <p:pic>
        <p:nvPicPr>
          <p:cNvPr id="66" name="图片 65" descr="0102"/>
          <p:cNvPicPr>
            <a:picLocks noChangeAspect="1"/>
          </p:cNvPicPr>
          <p:nvPr/>
        </p:nvPicPr>
        <p:blipFill>
          <a:blip r:embed="rId1"/>
          <a:stretch>
            <a:fillRect/>
          </a:stretch>
        </p:blipFill>
        <p:spPr>
          <a:xfrm>
            <a:off x="847725" y="205740"/>
            <a:ext cx="758825" cy="9671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0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2503</Words>
  <Application>WPS 演示</Application>
  <PresentationFormat>宽屏</PresentationFormat>
  <Paragraphs>204</Paragraphs>
  <Slides>20</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Arial</vt:lpstr>
      <vt:lpstr>宋体</vt:lpstr>
      <vt:lpstr>Wingdings</vt:lpstr>
      <vt:lpstr>微软雅黑</vt:lpstr>
      <vt:lpstr>Arial</vt:lpstr>
      <vt:lpstr>钻石甜心手机字体</vt:lpstr>
      <vt:lpstr>Agency FB</vt:lpstr>
      <vt:lpstr>Wingdings</vt:lpstr>
      <vt:lpstr>华文新魏</vt:lpstr>
      <vt:lpstr>Calibri</vt:lpstr>
      <vt:lpstr>等线</vt:lpstr>
      <vt:lpstr>Arial Unicode MS</vt:lpstr>
      <vt:lpstr>等线 Light</vt:lpstr>
      <vt:lpstr>00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Administrator</cp:lastModifiedBy>
  <cp:revision>184</cp:revision>
  <dcterms:created xsi:type="dcterms:W3CDTF">2019-06-19T02:08:00Z</dcterms:created>
  <dcterms:modified xsi:type="dcterms:W3CDTF">2021-12-10T03:13:09Z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A41F29B7CD614591854F181C31B60DE3</vt:lpwstr>
  </property>
</Properties>
</file>