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9857" r:id="rId3"/>
    <p:sldId id="273" r:id="rId4"/>
    <p:sldId id="9877" r:id="rId5"/>
    <p:sldId id="9858" r:id="rId6"/>
    <p:sldId id="279" r:id="rId7"/>
    <p:sldId id="280" r:id="rId8"/>
    <p:sldId id="284" r:id="rId9"/>
    <p:sldId id="287" r:id="rId10"/>
    <p:sldId id="9878" r:id="rId11"/>
    <p:sldId id="28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B381B8"/>
    <a:srgbClr val="A264A8"/>
    <a:srgbClr val="D3C8E1"/>
    <a:srgbClr val="F6B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0" autoAdjust="0"/>
    <p:restoredTop sz="94660"/>
  </p:normalViewPr>
  <p:slideViewPr>
    <p:cSldViewPr snapToGrid="0" showGuides="1">
      <p:cViewPr>
        <p:scale>
          <a:sx n="66" d="100"/>
          <a:sy n="66" d="100"/>
        </p:scale>
        <p:origin x="582" y="924"/>
      </p:cViewPr>
      <p:guideLst>
        <p:guide orient="horz" pos="838"/>
        <p:guide pos="3840"/>
        <p:guide orient="horz" pos="3824"/>
        <p:guide pos="597"/>
        <p:guide pos="7061"/>
      </p:guideLst>
    </p:cSldViewPr>
  </p:slideViewPr>
  <p:notesTextViewPr>
    <p:cViewPr>
      <p:scale>
        <a:sx n="1" d="1"/>
        <a:sy n="1" d="1"/>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86818-066E-4AF1-911C-67B35F6BC2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F2BEA-D7A6-404F-A0BA-32AB3388D9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6" name="图片 5" descr="图片包含 游戏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白" descr="图片包含 游戏机, 电脑&#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5271" y="-990599"/>
            <a:ext cx="16075842" cy="8839199"/>
          </a:xfrm>
          <a:prstGeom prst="rect">
            <a:avLst/>
          </a:prstGeom>
        </p:spPr>
      </p:pic>
      <p:sp>
        <p:nvSpPr>
          <p:cNvPr id="12" name="椭圆 11"/>
          <p:cNvSpPr/>
          <p:nvPr userDrawn="1"/>
        </p:nvSpPr>
        <p:spPr>
          <a:xfrm>
            <a:off x="1024128" y="654047"/>
            <a:ext cx="636609" cy="636609"/>
          </a:xfrm>
          <a:prstGeom prst="ellipse">
            <a:avLst/>
          </a:pr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980451" y="654047"/>
            <a:ext cx="3759200" cy="584775"/>
          </a:xfrm>
          <a:prstGeom prst="rect">
            <a:avLst/>
          </a:prstGeom>
          <a:noFill/>
        </p:spPr>
        <p:txBody>
          <a:bodyPr wrap="square" rtlCol="0">
            <a:spAutoFit/>
          </a:bodyPr>
          <a:lstStyle/>
          <a:p>
            <a:r>
              <a:rPr lang="en-US" altLang="zh-CN" sz="3200" spc="600">
                <a:solidFill>
                  <a:schemeClr val="bg1"/>
                </a:solidFill>
                <a:latin typeface="站酷快乐体2016修订版" panose="02010600030101010101" pitchFamily="2" charset="-122"/>
                <a:ea typeface="站酷快乐体2016修订版" panose="02010600030101010101" pitchFamily="2" charset="-122"/>
                <a:cs typeface="+mn-ea"/>
                <a:sym typeface="+mn-lt"/>
              </a:rPr>
              <a:t>04</a:t>
            </a:r>
            <a:r>
              <a:rPr lang="en-US" altLang="zh-CN" sz="3200" spc="600">
                <a:solidFill>
                  <a:srgbClr val="D3292A"/>
                </a:solidFill>
                <a:latin typeface="站酷快乐体2016修订版" panose="02010600030101010101" pitchFamily="2" charset="-122"/>
                <a:ea typeface="站酷快乐体2016修订版" panose="02010600030101010101" pitchFamily="2" charset="-122"/>
                <a:cs typeface="+mn-ea"/>
                <a:sym typeface="+mn-lt"/>
              </a:rPr>
              <a:t>.</a:t>
            </a:r>
            <a:r>
              <a:rPr lang="zh-CN" altLang="en-US" sz="3200" spc="600">
                <a:solidFill>
                  <a:srgbClr val="D3292A"/>
                </a:solidFill>
                <a:latin typeface="站酷快乐体2016修订版" panose="02010600030101010101" pitchFamily="2" charset="-122"/>
                <a:ea typeface="站酷快乐体2016修订版" panose="02010600030101010101" pitchFamily="2" charset="-122"/>
                <a:cs typeface="+mn-ea"/>
                <a:sym typeface="+mn-lt"/>
              </a:rPr>
              <a:t>教法与学法</a:t>
            </a:r>
            <a:endParaRPr lang="zh-CN" altLang="en-US"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6" name="图片 5" descr="图片包含 游戏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白" descr="图片包含 游戏机, 电脑&#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5271" y="-990599"/>
            <a:ext cx="16075842" cy="88391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DD42D61-F1B8-4FA5-8CE3-7A7B80C26B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E7D712-8B5D-47E3-A34D-D124286D021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图片包含 游戏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白" descr="图片包含 游戏机, 电脑&#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5271" y="-990599"/>
            <a:ext cx="16075842" cy="8839199"/>
          </a:xfrm>
          <a:prstGeom prst="rect">
            <a:avLst/>
          </a:prstGeom>
        </p:spPr>
      </p:pic>
      <p:sp>
        <p:nvSpPr>
          <p:cNvPr id="12" name="椭圆 11"/>
          <p:cNvSpPr/>
          <p:nvPr userDrawn="1"/>
        </p:nvSpPr>
        <p:spPr>
          <a:xfrm>
            <a:off x="1024128" y="654047"/>
            <a:ext cx="636609" cy="636609"/>
          </a:xfrm>
          <a:prstGeom prst="ellipse">
            <a:avLst/>
          </a:pr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1017027" y="654047"/>
            <a:ext cx="3759200" cy="584775"/>
          </a:xfrm>
          <a:prstGeom prst="rect">
            <a:avLst/>
          </a:prstGeom>
          <a:noFill/>
        </p:spPr>
        <p:txBody>
          <a:bodyPr wrap="square" rtlCol="0">
            <a:spAutoFit/>
          </a:bodyPr>
          <a:lstStyle/>
          <a:p>
            <a:r>
              <a:rPr lang="en-US" altLang="zh-CN" sz="3200" spc="600" dirty="0">
                <a:solidFill>
                  <a:schemeClr val="bg1"/>
                </a:solidFill>
                <a:latin typeface="站酷快乐体2016修订版" panose="02010600030101010101" pitchFamily="2" charset="-122"/>
                <a:ea typeface="站酷快乐体2016修订版" panose="02010600030101010101" pitchFamily="2" charset="-122"/>
                <a:cs typeface="+mn-ea"/>
                <a:sym typeface="+mn-lt"/>
              </a:rPr>
              <a:t>01</a:t>
            </a:r>
            <a:r>
              <a:rPr lang="en-US" altLang="zh-CN"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rPr>
              <a:t>.</a:t>
            </a:r>
            <a:r>
              <a:rPr lang="zh-CN" altLang="en-US"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rPr>
              <a:t>教材分析</a:t>
            </a:r>
            <a:endParaRPr lang="zh-CN" altLang="en-US"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6" name="图片 5" descr="图片包含 游戏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白" descr="图片包含 游戏机, 电脑&#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5271" y="-990599"/>
            <a:ext cx="16075842" cy="8839199"/>
          </a:xfrm>
          <a:prstGeom prst="rect">
            <a:avLst/>
          </a:prstGeom>
        </p:spPr>
      </p:pic>
      <p:sp>
        <p:nvSpPr>
          <p:cNvPr id="12" name="椭圆 11"/>
          <p:cNvSpPr/>
          <p:nvPr userDrawn="1"/>
        </p:nvSpPr>
        <p:spPr>
          <a:xfrm>
            <a:off x="1024128" y="654047"/>
            <a:ext cx="636609" cy="636609"/>
          </a:xfrm>
          <a:prstGeom prst="ellipse">
            <a:avLst/>
          </a:pr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1017027" y="654047"/>
            <a:ext cx="3759200" cy="584775"/>
          </a:xfrm>
          <a:prstGeom prst="rect">
            <a:avLst/>
          </a:prstGeom>
          <a:noFill/>
        </p:spPr>
        <p:txBody>
          <a:bodyPr wrap="square" rtlCol="0">
            <a:spAutoFit/>
          </a:bodyPr>
          <a:lstStyle/>
          <a:p>
            <a:r>
              <a:rPr lang="en-US" altLang="zh-CN" sz="3200" spc="600">
                <a:solidFill>
                  <a:schemeClr val="bg1"/>
                </a:solidFill>
                <a:latin typeface="站酷快乐体2016修订版" panose="02010600030101010101" pitchFamily="2" charset="-122"/>
                <a:ea typeface="站酷快乐体2016修订版" panose="02010600030101010101" pitchFamily="2" charset="-122"/>
                <a:cs typeface="+mn-ea"/>
                <a:sym typeface="+mn-lt"/>
              </a:rPr>
              <a:t>02</a:t>
            </a:r>
            <a:r>
              <a:rPr lang="en-US" altLang="zh-CN" sz="3200" spc="600">
                <a:solidFill>
                  <a:srgbClr val="D3292A"/>
                </a:solidFill>
                <a:latin typeface="站酷快乐体2016修订版" panose="02010600030101010101" pitchFamily="2" charset="-122"/>
                <a:ea typeface="站酷快乐体2016修订版" panose="02010600030101010101" pitchFamily="2" charset="-122"/>
                <a:cs typeface="+mn-ea"/>
                <a:sym typeface="+mn-lt"/>
              </a:rPr>
              <a:t>.</a:t>
            </a:r>
            <a:r>
              <a:rPr lang="zh-CN" altLang="en-US" sz="3200" spc="600">
                <a:solidFill>
                  <a:srgbClr val="D3292A"/>
                </a:solidFill>
                <a:latin typeface="站酷快乐体2016修订版" panose="02010600030101010101" pitchFamily="2" charset="-122"/>
                <a:ea typeface="站酷快乐体2016修订版" panose="02010600030101010101" pitchFamily="2" charset="-122"/>
                <a:cs typeface="+mn-ea"/>
                <a:sym typeface="+mn-lt"/>
              </a:rPr>
              <a:t>教学难重点</a:t>
            </a:r>
            <a:endParaRPr lang="zh-CN" altLang="en-US"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6" name="图片 5" descr="图片包含 游戏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白" descr="图片包含 游戏机, 电脑&#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5271" y="-990599"/>
            <a:ext cx="16075842" cy="8839199"/>
          </a:xfrm>
          <a:prstGeom prst="rect">
            <a:avLst/>
          </a:prstGeom>
        </p:spPr>
      </p:pic>
      <p:sp>
        <p:nvSpPr>
          <p:cNvPr id="12" name="椭圆 11"/>
          <p:cNvSpPr/>
          <p:nvPr userDrawn="1"/>
        </p:nvSpPr>
        <p:spPr>
          <a:xfrm>
            <a:off x="1024128" y="654047"/>
            <a:ext cx="636609" cy="636609"/>
          </a:xfrm>
          <a:prstGeom prst="ellipse">
            <a:avLst/>
          </a:pr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980451" y="654047"/>
            <a:ext cx="3759200" cy="584775"/>
          </a:xfrm>
          <a:prstGeom prst="rect">
            <a:avLst/>
          </a:prstGeom>
          <a:noFill/>
        </p:spPr>
        <p:txBody>
          <a:bodyPr wrap="square" rtlCol="0">
            <a:spAutoFit/>
          </a:bodyPr>
          <a:lstStyle/>
          <a:p>
            <a:r>
              <a:rPr lang="en-US" altLang="zh-CN" sz="3200" spc="600">
                <a:solidFill>
                  <a:schemeClr val="bg1"/>
                </a:solidFill>
                <a:latin typeface="站酷快乐体2016修订版" panose="02010600030101010101" pitchFamily="2" charset="-122"/>
                <a:ea typeface="站酷快乐体2016修订版" panose="02010600030101010101" pitchFamily="2" charset="-122"/>
                <a:cs typeface="+mn-ea"/>
                <a:sym typeface="+mn-lt"/>
              </a:rPr>
              <a:t>03</a:t>
            </a:r>
            <a:r>
              <a:rPr lang="en-US" altLang="zh-CN" sz="3200" spc="600">
                <a:solidFill>
                  <a:srgbClr val="D3292A"/>
                </a:solidFill>
                <a:latin typeface="站酷快乐体2016修订版" panose="02010600030101010101" pitchFamily="2" charset="-122"/>
                <a:ea typeface="站酷快乐体2016修订版" panose="02010600030101010101" pitchFamily="2" charset="-122"/>
                <a:cs typeface="+mn-ea"/>
                <a:sym typeface="+mn-lt"/>
              </a:rPr>
              <a:t>.</a:t>
            </a:r>
            <a:r>
              <a:rPr lang="zh-CN" altLang="en-US" sz="3200" spc="600">
                <a:solidFill>
                  <a:srgbClr val="D3292A"/>
                </a:solidFill>
                <a:latin typeface="站酷快乐体2016修订版" panose="02010600030101010101" pitchFamily="2" charset="-122"/>
                <a:ea typeface="站酷快乐体2016修订版" panose="02010600030101010101" pitchFamily="2" charset="-122"/>
                <a:cs typeface="+mn-ea"/>
                <a:sym typeface="+mn-lt"/>
              </a:rPr>
              <a:t>教学目标</a:t>
            </a:r>
            <a:endParaRPr lang="zh-CN" altLang="en-US"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2D61-F1B8-4FA5-8CE3-7A7B80C26B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7D712-8B5D-47E3-A34D-D124286D021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6.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descr="图片包含 游戏机, 花&#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descr="图片包含 游戏机, 电脑&#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5" y="-391160"/>
            <a:ext cx="12192000" cy="6858000"/>
          </a:xfrm>
          <a:prstGeom prst="rect">
            <a:avLst/>
          </a:prstGeom>
        </p:spPr>
      </p:pic>
      <p:pic>
        <p:nvPicPr>
          <p:cNvPr id="7" name="图片 6" descr="图片包含 游戏机, 桌子&#10;&#10;描述已自动生成"/>
          <p:cNvPicPr>
            <a:picLocks noChangeAspect="1"/>
          </p:cNvPicPr>
          <p:nvPr/>
        </p:nvPicPr>
        <p:blipFill rotWithShape="1">
          <a:blip r:embed="rId4">
            <a:extLst>
              <a:ext uri="{28A0092B-C50C-407E-A947-70E740481C1C}">
                <a14:useLocalDpi xmlns:a14="http://schemas.microsoft.com/office/drawing/2010/main" val="0"/>
              </a:ext>
            </a:extLst>
          </a:blip>
          <a:srcRect l="78690" b="53227"/>
          <a:stretch>
            <a:fillRect/>
          </a:stretch>
        </p:blipFill>
        <p:spPr>
          <a:xfrm>
            <a:off x="9593942" y="0"/>
            <a:ext cx="2598057" cy="3207657"/>
          </a:xfrm>
          <a:prstGeom prst="rect">
            <a:avLst/>
          </a:prstGeom>
        </p:spPr>
      </p:pic>
      <p:pic>
        <p:nvPicPr>
          <p:cNvPr id="9" name="图片 8" descr="图片包含 游戏机, 画&#10;&#10;描述已自动生成"/>
          <p:cNvPicPr>
            <a:picLocks noChangeAspect="1"/>
          </p:cNvPicPr>
          <p:nvPr/>
        </p:nvPicPr>
        <p:blipFill rotWithShape="1">
          <a:blip r:embed="rId5">
            <a:extLst>
              <a:ext uri="{28A0092B-C50C-407E-A947-70E740481C1C}">
                <a14:useLocalDpi xmlns:a14="http://schemas.microsoft.com/office/drawing/2010/main" val="0"/>
              </a:ext>
            </a:extLst>
          </a:blip>
          <a:srcRect t="24339" r="66310"/>
          <a:stretch>
            <a:fillRect/>
          </a:stretch>
        </p:blipFill>
        <p:spPr>
          <a:xfrm>
            <a:off x="-183515" y="1864722"/>
            <a:ext cx="4107543" cy="5188857"/>
          </a:xfrm>
          <a:prstGeom prst="rect">
            <a:avLst/>
          </a:prstGeom>
        </p:spPr>
      </p:pic>
      <p:pic>
        <p:nvPicPr>
          <p:cNvPr id="11" name="图片 10" descr="图片包含 男人, 体育, 播放器, 球&#10;&#10;描述已自动生成"/>
          <p:cNvPicPr>
            <a:picLocks noChangeAspect="1"/>
          </p:cNvPicPr>
          <p:nvPr/>
        </p:nvPicPr>
        <p:blipFill rotWithShape="1">
          <a:blip r:embed="rId6">
            <a:extLst>
              <a:ext uri="{28A0092B-C50C-407E-A947-70E740481C1C}">
                <a14:useLocalDpi xmlns:a14="http://schemas.microsoft.com/office/drawing/2010/main" val="0"/>
              </a:ext>
            </a:extLst>
          </a:blip>
          <a:srcRect l="76101" t="43175"/>
          <a:stretch>
            <a:fillRect/>
          </a:stretch>
        </p:blipFill>
        <p:spPr>
          <a:xfrm>
            <a:off x="9278230" y="2960914"/>
            <a:ext cx="2913770" cy="3897086"/>
          </a:xfrm>
          <a:prstGeom prst="rect">
            <a:avLst/>
          </a:prstGeom>
        </p:spPr>
      </p:pic>
      <p:sp>
        <p:nvSpPr>
          <p:cNvPr id="17" name="文本框 16"/>
          <p:cNvSpPr txBox="1"/>
          <p:nvPr/>
        </p:nvSpPr>
        <p:spPr>
          <a:xfrm>
            <a:off x="3694430" y="4248785"/>
            <a:ext cx="5628640" cy="368300"/>
          </a:xfrm>
          <a:prstGeom prst="rect">
            <a:avLst/>
          </a:prstGeom>
          <a:solidFill>
            <a:srgbClr val="D3292A"/>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主讲：宋华芬</a:t>
            </a:r>
            <a:r>
              <a:rPr lang="en-US" altLang="zh-CN">
                <a:solidFill>
                  <a:schemeClr val="bg1"/>
                </a:solidFill>
                <a:latin typeface="微软雅黑" panose="020B0503020204020204" pitchFamily="34" charset="-122"/>
                <a:ea typeface="微软雅黑" panose="020B0503020204020204" pitchFamily="34" charset="-122"/>
                <a:cs typeface="+mn-ea"/>
                <a:sym typeface="+mn-lt"/>
              </a:rPr>
              <a:t>               </a:t>
            </a:r>
            <a:r>
              <a:rPr lang="zh-CN" altLang="en-US">
                <a:solidFill>
                  <a:schemeClr val="bg1"/>
                </a:solidFill>
                <a:latin typeface="微软雅黑" panose="020B0503020204020204" pitchFamily="34" charset="-122"/>
                <a:ea typeface="微软雅黑" panose="020B0503020204020204" pitchFamily="34" charset="-122"/>
                <a:cs typeface="+mn-ea"/>
                <a:sym typeface="+mn-lt"/>
              </a:rPr>
              <a:t>时间</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a:t>
            </a:r>
            <a:r>
              <a:rPr lang="en-US" altLang="zh-CN" dirty="0">
                <a:solidFill>
                  <a:schemeClr val="bg1"/>
                </a:solidFill>
                <a:latin typeface="微软雅黑" panose="020B0503020204020204" pitchFamily="34" charset="-122"/>
                <a:ea typeface="微软雅黑" panose="020B0503020204020204" pitchFamily="34" charset="-122"/>
                <a:cs typeface="+mn-ea"/>
                <a:sym typeface="+mn-lt"/>
              </a:rPr>
              <a:t>2022</a:t>
            </a:r>
            <a:endParaRPr lang="en-US" altLang="zh-CN"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shoot_119558"/>
          <p:cNvSpPr>
            <a:spLocks noChangeAspect="1"/>
          </p:cNvSpPr>
          <p:nvPr/>
        </p:nvSpPr>
        <p:spPr bwMode="auto">
          <a:xfrm>
            <a:off x="3532982" y="2503779"/>
            <a:ext cx="1674412" cy="1745151"/>
          </a:xfrm>
          <a:custGeom>
            <a:avLst/>
            <a:gdLst>
              <a:gd name="connsiteX0" fmla="*/ 440934 w 582941"/>
              <a:gd name="connsiteY0" fmla="*/ 248531 h 607568"/>
              <a:gd name="connsiteX1" fmla="*/ 516398 w 582941"/>
              <a:gd name="connsiteY1" fmla="*/ 323866 h 607568"/>
              <a:gd name="connsiteX2" fmla="*/ 404508 w 582941"/>
              <a:gd name="connsiteY2" fmla="*/ 365599 h 607568"/>
              <a:gd name="connsiteX3" fmla="*/ 440934 w 582941"/>
              <a:gd name="connsiteY3" fmla="*/ 248531 h 607568"/>
              <a:gd name="connsiteX4" fmla="*/ 399770 w 582941"/>
              <a:gd name="connsiteY4" fmla="*/ 207603 h 607568"/>
              <a:gd name="connsiteX5" fmla="*/ 416054 w 582941"/>
              <a:gd name="connsiteY5" fmla="*/ 223861 h 607568"/>
              <a:gd name="connsiteX6" fmla="*/ 369505 w 582941"/>
              <a:gd name="connsiteY6" fmla="*/ 363129 h 607568"/>
              <a:gd name="connsiteX7" fmla="*/ 283320 w 582941"/>
              <a:gd name="connsiteY7" fmla="*/ 323864 h 607568"/>
              <a:gd name="connsiteX8" fmla="*/ 582941 w 582941"/>
              <a:gd name="connsiteY8" fmla="*/ 187655 h 607568"/>
              <a:gd name="connsiteX9" fmla="*/ 541132 w 582941"/>
              <a:gd name="connsiteY9" fmla="*/ 299197 h 607568"/>
              <a:gd name="connsiteX10" fmla="*/ 465661 w 582941"/>
              <a:gd name="connsiteY10" fmla="*/ 223864 h 607568"/>
              <a:gd name="connsiteX11" fmla="*/ 582941 w 582941"/>
              <a:gd name="connsiteY11" fmla="*/ 187655 h 607568"/>
              <a:gd name="connsiteX12" fmla="*/ 31346 w 582941"/>
              <a:gd name="connsiteY12" fmla="*/ 169851 h 607568"/>
              <a:gd name="connsiteX13" fmla="*/ 62691 w 582941"/>
              <a:gd name="connsiteY13" fmla="*/ 201149 h 607568"/>
              <a:gd name="connsiteX14" fmla="*/ 62691 w 582941"/>
              <a:gd name="connsiteY14" fmla="*/ 285225 h 607568"/>
              <a:gd name="connsiteX15" fmla="*/ 96803 w 582941"/>
              <a:gd name="connsiteY15" fmla="*/ 348896 h 607568"/>
              <a:gd name="connsiteX16" fmla="*/ 156574 w 582941"/>
              <a:gd name="connsiteY16" fmla="*/ 388633 h 607568"/>
              <a:gd name="connsiteX17" fmla="*/ 134448 w 582941"/>
              <a:gd name="connsiteY17" fmla="*/ 295658 h 607568"/>
              <a:gd name="connsiteX18" fmla="*/ 153962 w 582941"/>
              <a:gd name="connsiteY18" fmla="*/ 264360 h 607568"/>
              <a:gd name="connsiteX19" fmla="*/ 184539 w 582941"/>
              <a:gd name="connsiteY19" fmla="*/ 281543 h 607568"/>
              <a:gd name="connsiteX20" fmla="*/ 217268 w 582941"/>
              <a:gd name="connsiteY20" fmla="*/ 381422 h 607568"/>
              <a:gd name="connsiteX21" fmla="*/ 224643 w 582941"/>
              <a:gd name="connsiteY21" fmla="*/ 585782 h 607568"/>
              <a:gd name="connsiteX22" fmla="*/ 219265 w 582941"/>
              <a:gd name="connsiteY22" fmla="*/ 607568 h 607568"/>
              <a:gd name="connsiteX23" fmla="*/ 62691 w 582941"/>
              <a:gd name="connsiteY23" fmla="*/ 607568 h 607568"/>
              <a:gd name="connsiteX24" fmla="*/ 112475 w 582941"/>
              <a:gd name="connsiteY24" fmla="*/ 507996 h 607568"/>
              <a:gd name="connsiteX25" fmla="*/ 101566 w 582941"/>
              <a:gd name="connsiteY25" fmla="*/ 466725 h 607568"/>
              <a:gd name="connsiteX26" fmla="*/ 52243 w 582941"/>
              <a:gd name="connsiteY26" fmla="*/ 433893 h 607568"/>
              <a:gd name="connsiteX27" fmla="*/ 23356 w 582941"/>
              <a:gd name="connsiteY27" fmla="*/ 396151 h 607568"/>
              <a:gd name="connsiteX28" fmla="*/ 3842 w 582941"/>
              <a:gd name="connsiteY28" fmla="*/ 337389 h 607568"/>
              <a:gd name="connsiteX29" fmla="*/ 0 w 582941"/>
              <a:gd name="connsiteY29" fmla="*/ 314376 h 607568"/>
              <a:gd name="connsiteX30" fmla="*/ 0 w 582941"/>
              <a:gd name="connsiteY30" fmla="*/ 201149 h 607568"/>
              <a:gd name="connsiteX31" fmla="*/ 31346 w 582941"/>
              <a:gd name="connsiteY31" fmla="*/ 169851 h 607568"/>
              <a:gd name="connsiteX32" fmla="*/ 358768 w 582941"/>
              <a:gd name="connsiteY32" fmla="*/ 166464 h 607568"/>
              <a:gd name="connsiteX33" fmla="*/ 375055 w 582941"/>
              <a:gd name="connsiteY33" fmla="*/ 182730 h 607568"/>
              <a:gd name="connsiteX34" fmla="*/ 258583 w 582941"/>
              <a:gd name="connsiteY34" fmla="*/ 299197 h 607568"/>
              <a:gd name="connsiteX35" fmla="*/ 219247 w 582941"/>
              <a:gd name="connsiteY35" fmla="*/ 213112 h 607568"/>
              <a:gd name="connsiteX36" fmla="*/ 229850 w 582941"/>
              <a:gd name="connsiteY36" fmla="*/ 213419 h 607568"/>
              <a:gd name="connsiteX37" fmla="*/ 358768 w 582941"/>
              <a:gd name="connsiteY37" fmla="*/ 166464 h 607568"/>
              <a:gd name="connsiteX38" fmla="*/ 541135 w 582941"/>
              <a:gd name="connsiteY38" fmla="*/ 66402 h 607568"/>
              <a:gd name="connsiteX39" fmla="*/ 580471 w 582941"/>
              <a:gd name="connsiteY39" fmla="*/ 152495 h 607568"/>
              <a:gd name="connsiteX40" fmla="*/ 440797 w 582941"/>
              <a:gd name="connsiteY40" fmla="*/ 198994 h 607568"/>
              <a:gd name="connsiteX41" fmla="*/ 424663 w 582941"/>
              <a:gd name="connsiteY41" fmla="*/ 182727 h 607568"/>
              <a:gd name="connsiteX42" fmla="*/ 258561 w 582941"/>
              <a:gd name="connsiteY42" fmla="*/ 66402 h 607568"/>
              <a:gd name="connsiteX43" fmla="*/ 333986 w 582941"/>
              <a:gd name="connsiteY43" fmla="*/ 141735 h 607568"/>
              <a:gd name="connsiteX44" fmla="*/ 216777 w 582941"/>
              <a:gd name="connsiteY44" fmla="*/ 178097 h 607568"/>
              <a:gd name="connsiteX45" fmla="*/ 258561 w 582941"/>
              <a:gd name="connsiteY45" fmla="*/ 66402 h 607568"/>
              <a:gd name="connsiteX46" fmla="*/ 430213 w 582941"/>
              <a:gd name="connsiteY46" fmla="*/ 2470 h 607568"/>
              <a:gd name="connsiteX47" fmla="*/ 516398 w 582941"/>
              <a:gd name="connsiteY47" fmla="*/ 41735 h 607568"/>
              <a:gd name="connsiteX48" fmla="*/ 399795 w 582941"/>
              <a:gd name="connsiteY48" fmla="*/ 157996 h 607568"/>
              <a:gd name="connsiteX49" fmla="*/ 383664 w 582941"/>
              <a:gd name="connsiteY49" fmla="*/ 141738 h 607568"/>
              <a:gd name="connsiteX50" fmla="*/ 430213 w 582941"/>
              <a:gd name="connsiteY50" fmla="*/ 2470 h 607568"/>
              <a:gd name="connsiteX51" fmla="*/ 395141 w 582941"/>
              <a:gd name="connsiteY51" fmla="*/ 0 h 607568"/>
              <a:gd name="connsiteX52" fmla="*/ 358738 w 582941"/>
              <a:gd name="connsiteY52" fmla="*/ 117068 h 607568"/>
              <a:gd name="connsiteX53" fmla="*/ 283320 w 582941"/>
              <a:gd name="connsiteY53" fmla="*/ 41733 h 607568"/>
              <a:gd name="connsiteX54" fmla="*/ 395141 w 582941"/>
              <a:gd name="connsiteY54"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2941" h="607568">
                <a:moveTo>
                  <a:pt x="440934" y="248531"/>
                </a:moveTo>
                <a:lnTo>
                  <a:pt x="516398" y="323866"/>
                </a:lnTo>
                <a:cubicBezTo>
                  <a:pt x="483969" y="350716"/>
                  <a:pt x="444315" y="364525"/>
                  <a:pt x="404508" y="365599"/>
                </a:cubicBezTo>
                <a:cubicBezTo>
                  <a:pt x="401588" y="323712"/>
                  <a:pt x="414806" y="280905"/>
                  <a:pt x="440934" y="248531"/>
                </a:cubicBezTo>
                <a:close/>
                <a:moveTo>
                  <a:pt x="399770" y="207603"/>
                </a:moveTo>
                <a:lnTo>
                  <a:pt x="416054" y="223861"/>
                </a:lnTo>
                <a:cubicBezTo>
                  <a:pt x="383485" y="262513"/>
                  <a:pt x="366740" y="312207"/>
                  <a:pt x="369505" y="363129"/>
                </a:cubicBezTo>
                <a:cubicBezTo>
                  <a:pt x="338626" y="357914"/>
                  <a:pt x="308822" y="344877"/>
                  <a:pt x="283320" y="323864"/>
                </a:cubicBezTo>
                <a:close/>
                <a:moveTo>
                  <a:pt x="582941" y="187655"/>
                </a:moveTo>
                <a:cubicBezTo>
                  <a:pt x="581865" y="227393"/>
                  <a:pt x="568031" y="266824"/>
                  <a:pt x="541132" y="299197"/>
                </a:cubicBezTo>
                <a:lnTo>
                  <a:pt x="465661" y="223864"/>
                </a:lnTo>
                <a:cubicBezTo>
                  <a:pt x="498094" y="197781"/>
                  <a:pt x="540979" y="184740"/>
                  <a:pt x="582941" y="187655"/>
                </a:cubicBezTo>
                <a:close/>
                <a:moveTo>
                  <a:pt x="31346" y="169851"/>
                </a:moveTo>
                <a:cubicBezTo>
                  <a:pt x="48555" y="169851"/>
                  <a:pt x="62691" y="183813"/>
                  <a:pt x="62691" y="201149"/>
                </a:cubicBezTo>
                <a:lnTo>
                  <a:pt x="62691" y="285225"/>
                </a:lnTo>
                <a:cubicBezTo>
                  <a:pt x="62691" y="310847"/>
                  <a:pt x="75445" y="334628"/>
                  <a:pt x="96803" y="348896"/>
                </a:cubicBezTo>
                <a:lnTo>
                  <a:pt x="156574" y="388633"/>
                </a:lnTo>
                <a:lnTo>
                  <a:pt x="134448" y="295658"/>
                </a:lnTo>
                <a:cubicBezTo>
                  <a:pt x="131068" y="281697"/>
                  <a:pt x="139826" y="267582"/>
                  <a:pt x="153962" y="264360"/>
                </a:cubicBezTo>
                <a:cubicBezTo>
                  <a:pt x="167023" y="261291"/>
                  <a:pt x="180391" y="268809"/>
                  <a:pt x="184539" y="281543"/>
                </a:cubicBezTo>
                <a:lnTo>
                  <a:pt x="217268" y="381422"/>
                </a:lnTo>
                <a:cubicBezTo>
                  <a:pt x="239087" y="447394"/>
                  <a:pt x="241545" y="518276"/>
                  <a:pt x="224643" y="585782"/>
                </a:cubicBezTo>
                <a:lnTo>
                  <a:pt x="219265" y="607568"/>
                </a:lnTo>
                <a:lnTo>
                  <a:pt x="62691" y="607568"/>
                </a:lnTo>
                <a:lnTo>
                  <a:pt x="112475" y="507996"/>
                </a:lnTo>
                <a:cubicBezTo>
                  <a:pt x="119851" y="493421"/>
                  <a:pt x="115088" y="475777"/>
                  <a:pt x="101566" y="466725"/>
                </a:cubicBezTo>
                <a:lnTo>
                  <a:pt x="52243" y="433893"/>
                </a:lnTo>
                <a:cubicBezTo>
                  <a:pt x="38721" y="424841"/>
                  <a:pt x="28580" y="411646"/>
                  <a:pt x="23356" y="396151"/>
                </a:cubicBezTo>
                <a:lnTo>
                  <a:pt x="3842" y="337389"/>
                </a:lnTo>
                <a:cubicBezTo>
                  <a:pt x="1229" y="330025"/>
                  <a:pt x="0" y="322200"/>
                  <a:pt x="0" y="314376"/>
                </a:cubicBezTo>
                <a:lnTo>
                  <a:pt x="0" y="201149"/>
                </a:lnTo>
                <a:cubicBezTo>
                  <a:pt x="0" y="183813"/>
                  <a:pt x="13983" y="169851"/>
                  <a:pt x="31346" y="169851"/>
                </a:cubicBezTo>
                <a:close/>
                <a:moveTo>
                  <a:pt x="358768" y="166464"/>
                </a:moveTo>
                <a:lnTo>
                  <a:pt x="375055" y="182730"/>
                </a:lnTo>
                <a:lnTo>
                  <a:pt x="258583" y="299197"/>
                </a:lnTo>
                <a:cubicBezTo>
                  <a:pt x="237532" y="273725"/>
                  <a:pt x="224472" y="243956"/>
                  <a:pt x="219247" y="213112"/>
                </a:cubicBezTo>
                <a:cubicBezTo>
                  <a:pt x="222781" y="213266"/>
                  <a:pt x="226315" y="213419"/>
                  <a:pt x="229850" y="213419"/>
                </a:cubicBezTo>
                <a:cubicBezTo>
                  <a:pt x="277022" y="213419"/>
                  <a:pt x="322658" y="196847"/>
                  <a:pt x="358768" y="166464"/>
                </a:cubicBezTo>
                <a:close/>
                <a:moveTo>
                  <a:pt x="541135" y="66402"/>
                </a:moveTo>
                <a:cubicBezTo>
                  <a:pt x="562186" y="91877"/>
                  <a:pt x="575247" y="121649"/>
                  <a:pt x="580471" y="152495"/>
                </a:cubicBezTo>
                <a:cubicBezTo>
                  <a:pt x="529457" y="149732"/>
                  <a:pt x="479672" y="166613"/>
                  <a:pt x="440797" y="198994"/>
                </a:cubicBezTo>
                <a:lnTo>
                  <a:pt x="424663" y="182727"/>
                </a:lnTo>
                <a:close/>
                <a:moveTo>
                  <a:pt x="258561" y="66402"/>
                </a:moveTo>
                <a:lnTo>
                  <a:pt x="333986" y="141735"/>
                </a:lnTo>
                <a:cubicBezTo>
                  <a:pt x="301573" y="167818"/>
                  <a:pt x="258714" y="180859"/>
                  <a:pt x="216777" y="178097"/>
                </a:cubicBezTo>
                <a:cubicBezTo>
                  <a:pt x="217853" y="138360"/>
                  <a:pt x="231678" y="98775"/>
                  <a:pt x="258561" y="66402"/>
                </a:cubicBezTo>
                <a:close/>
                <a:moveTo>
                  <a:pt x="430213" y="2470"/>
                </a:moveTo>
                <a:cubicBezTo>
                  <a:pt x="461092" y="7685"/>
                  <a:pt x="490896" y="20722"/>
                  <a:pt x="516398" y="41735"/>
                </a:cubicBezTo>
                <a:lnTo>
                  <a:pt x="399795" y="157996"/>
                </a:lnTo>
                <a:lnTo>
                  <a:pt x="383664" y="141738"/>
                </a:lnTo>
                <a:cubicBezTo>
                  <a:pt x="416080" y="103086"/>
                  <a:pt x="432979" y="53392"/>
                  <a:pt x="430213" y="2470"/>
                </a:cubicBezTo>
                <a:close/>
                <a:moveTo>
                  <a:pt x="395141" y="0"/>
                </a:moveTo>
                <a:cubicBezTo>
                  <a:pt x="398059" y="41887"/>
                  <a:pt x="384850" y="84694"/>
                  <a:pt x="358738" y="117068"/>
                </a:cubicBezTo>
                <a:lnTo>
                  <a:pt x="283320" y="41733"/>
                </a:lnTo>
                <a:cubicBezTo>
                  <a:pt x="315730" y="14883"/>
                  <a:pt x="355359" y="1074"/>
                  <a:pt x="395141" y="0"/>
                </a:cubicBezTo>
                <a:close/>
              </a:path>
            </a:pathLst>
          </a:custGeom>
          <a:solidFill>
            <a:srgbClr val="D3292A"/>
          </a:solidFill>
          <a:ln>
            <a:noFill/>
          </a:ln>
        </p:spPr>
      </p:sp>
      <p:sp>
        <p:nvSpPr>
          <p:cNvPr id="15" name="文本框 14"/>
          <p:cNvSpPr txBox="1"/>
          <p:nvPr/>
        </p:nvSpPr>
        <p:spPr>
          <a:xfrm>
            <a:off x="2775585" y="1431290"/>
            <a:ext cx="7465695" cy="829945"/>
          </a:xfrm>
          <a:prstGeom prst="rect">
            <a:avLst/>
          </a:prstGeom>
          <a:noFill/>
        </p:spPr>
        <p:txBody>
          <a:bodyPr wrap="square" rtlCol="0">
            <a:spAutoFit/>
          </a:bodyPr>
          <a:lstStyle/>
          <a:p>
            <a:pPr algn="ctr"/>
            <a:r>
              <a:rPr lang="zh-CN" altLang="en-US" sz="4800" i="1" spc="300">
                <a:ln>
                  <a:solidFill>
                    <a:sysClr val="windowText" lastClr="000000"/>
                  </a:solidFill>
                </a:ln>
                <a:solidFill>
                  <a:srgbClr val="FF0000"/>
                </a:solidFill>
                <a:latin typeface="站酷快乐体" panose="02010600030101010101" charset="-128"/>
                <a:ea typeface="站酷快乐体" panose="02010600030101010101" charset="-128"/>
                <a:cs typeface="+mn-ea"/>
                <a:sym typeface="+mn-lt"/>
              </a:rPr>
              <a:t>篮球活动促进幼儿协调性</a:t>
            </a:r>
            <a:endParaRPr lang="zh-CN" altLang="en-US" sz="4800" i="1" spc="300">
              <a:ln>
                <a:solidFill>
                  <a:sysClr val="windowText" lastClr="000000"/>
                </a:solidFill>
              </a:ln>
              <a:solidFill>
                <a:srgbClr val="FF0000"/>
              </a:solidFill>
              <a:latin typeface="站酷快乐体" panose="02010600030101010101" charset="-128"/>
              <a:ea typeface="站酷快乐体" panose="02010600030101010101" charset="-128"/>
              <a:cs typeface="+mn-ea"/>
              <a:sym typeface="+mn-lt"/>
            </a:endParaRPr>
          </a:p>
        </p:txBody>
      </p:sp>
      <p:pic>
        <p:nvPicPr>
          <p:cNvPr id="14" name="e8f9e9dc0169d37ee199861b999afb6a">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648199" y="-88900"/>
            <a:ext cx="609600" cy="609600"/>
          </a:xfrm>
          <a:prstGeom prst="rect">
            <a:avLst/>
          </a:prstGeom>
        </p:spPr>
      </p:pic>
      <p:sp>
        <p:nvSpPr>
          <p:cNvPr id="5" name="文本框 4"/>
          <p:cNvSpPr txBox="1"/>
          <p:nvPr/>
        </p:nvSpPr>
        <p:spPr>
          <a:xfrm>
            <a:off x="5965825" y="2961005"/>
            <a:ext cx="3707130" cy="829945"/>
          </a:xfrm>
          <a:prstGeom prst="rect">
            <a:avLst/>
          </a:prstGeom>
          <a:noFill/>
        </p:spPr>
        <p:txBody>
          <a:bodyPr wrap="square" rtlCol="0">
            <a:spAutoFit/>
          </a:bodyPr>
          <a:p>
            <a:r>
              <a:rPr lang="zh-CN" altLang="en-US" sz="4800" i="1">
                <a:ln>
                  <a:solidFill>
                    <a:sysClr val="windowText" lastClr="000000"/>
                  </a:solidFill>
                </a:ln>
                <a:solidFill>
                  <a:srgbClr val="FF0000"/>
                </a:solidFill>
                <a:latin typeface="站酷快乐体" panose="02010600030101010101" charset="-128"/>
                <a:ea typeface="站酷快乐体" panose="02010600030101010101" charset="-128"/>
              </a:rPr>
              <a:t>发展的研究</a:t>
            </a:r>
            <a:endParaRPr lang="zh-CN" altLang="en-US" sz="4800" i="1">
              <a:ln>
                <a:solidFill>
                  <a:sysClr val="windowText" lastClr="000000"/>
                </a:solidFill>
              </a:ln>
              <a:solidFill>
                <a:srgbClr val="FF0000"/>
              </a:solidFill>
              <a:latin typeface="站酷快乐体" panose="02010600030101010101" charset="-128"/>
              <a:ea typeface="站酷快乐体" panose="02010600030101010101" charset="-128"/>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496060" y="5184775"/>
            <a:ext cx="7055485" cy="714375"/>
            <a:chOff x="2794229" y="4422470"/>
            <a:chExt cx="6468696" cy="714388"/>
          </a:xfrm>
        </p:grpSpPr>
        <p:grpSp>
          <p:nvGrpSpPr>
            <p:cNvPr id="17" name="组合 16"/>
            <p:cNvGrpSpPr/>
            <p:nvPr/>
          </p:nvGrpSpPr>
          <p:grpSpPr>
            <a:xfrm>
              <a:off x="2794229" y="4767526"/>
              <a:ext cx="412686" cy="369332"/>
              <a:chOff x="3829399" y="4564500"/>
              <a:chExt cx="412686" cy="369332"/>
            </a:xfrm>
          </p:grpSpPr>
          <p:sp>
            <p:nvSpPr>
              <p:cNvPr id="5" name="Freeform 10"/>
              <p:cNvSpPr>
                <a:spLocks noEditPoints="1"/>
              </p:cNvSpPr>
              <p:nvPr/>
            </p:nvSpPr>
            <p:spPr bwMode="auto">
              <a:xfrm>
                <a:off x="3829399" y="4588819"/>
                <a:ext cx="412686" cy="219148"/>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5"/>
              </a:solidFill>
              <a:ln>
                <a:solidFill>
                  <a:schemeClr val="accent5"/>
                </a:solidFill>
              </a:ln>
              <a:effectLst>
                <a:outerShdw blurRad="63500" algn="ctr" rotWithShape="0">
                  <a:prstClr val="black">
                    <a:alpha val="40000"/>
                  </a:prstClr>
                </a:outerShdw>
              </a:effectLst>
            </p:spPr>
            <p:txBody>
              <a:bodyPr vert="horz" wrap="square" lIns="91392" tIns="45697" rIns="91392" bIns="45697" numCol="1" anchor="t" anchorCtr="0" compatLnSpc="1"/>
              <a:lstStyle/>
              <a:p>
                <a:endParaRPr lang="zh-CN" altLang="en-US" sz="2400">
                  <a:cs typeface="+mn-ea"/>
                  <a:sym typeface="+mn-lt"/>
                </a:endParaRPr>
              </a:p>
            </p:txBody>
          </p:sp>
          <p:sp>
            <p:nvSpPr>
              <p:cNvPr id="6" name="Freeform 9"/>
              <p:cNvSpPr>
                <a:spLocks noEditPoints="1"/>
              </p:cNvSpPr>
              <p:nvPr/>
            </p:nvSpPr>
            <p:spPr bwMode="auto">
              <a:xfrm>
                <a:off x="3900897" y="4564500"/>
                <a:ext cx="269690" cy="369332"/>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accent5"/>
              </a:solidFill>
              <a:ln>
                <a:solidFill>
                  <a:schemeClr val="accent5"/>
                </a:solidFill>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p>
                <a:pPr algn="ctr" defTabSz="457200"/>
                <a:endParaRPr lang="zh-CN" altLang="en-US">
                  <a:solidFill>
                    <a:schemeClr val="lt1"/>
                  </a:solidFill>
                  <a:cs typeface="+mn-ea"/>
                  <a:sym typeface="+mn-lt"/>
                </a:endParaRPr>
              </a:p>
            </p:txBody>
          </p:sp>
          <p:sp>
            <p:nvSpPr>
              <p:cNvPr id="16" name="Freeform 134"/>
              <p:cNvSpPr/>
              <p:nvPr/>
            </p:nvSpPr>
            <p:spPr bwMode="auto">
              <a:xfrm>
                <a:off x="4010240" y="4653917"/>
                <a:ext cx="51004" cy="102446"/>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chemeClr val="accent5"/>
              </a:solidFill>
              <a:ln>
                <a:solidFill>
                  <a:schemeClr val="accent5"/>
                </a:solidFill>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p>
                <a:pPr algn="ctr" defTabSz="457200"/>
                <a:endParaRPr lang="zh-CN" altLang="en-US" dirty="0">
                  <a:solidFill>
                    <a:schemeClr val="lt1"/>
                  </a:solidFill>
                  <a:cs typeface="+mn-ea"/>
                  <a:sym typeface="+mn-lt"/>
                </a:endParaRPr>
              </a:p>
            </p:txBody>
          </p:sp>
        </p:grpSp>
        <p:grpSp>
          <p:nvGrpSpPr>
            <p:cNvPr id="18" name="组合 17"/>
            <p:cNvGrpSpPr/>
            <p:nvPr/>
          </p:nvGrpSpPr>
          <p:grpSpPr>
            <a:xfrm>
              <a:off x="8850239" y="4767526"/>
              <a:ext cx="412686" cy="369332"/>
              <a:chOff x="3829399" y="4564500"/>
              <a:chExt cx="412686" cy="369332"/>
            </a:xfrm>
          </p:grpSpPr>
          <p:sp>
            <p:nvSpPr>
              <p:cNvPr id="19" name="Freeform 10"/>
              <p:cNvSpPr>
                <a:spLocks noEditPoints="1"/>
              </p:cNvSpPr>
              <p:nvPr/>
            </p:nvSpPr>
            <p:spPr bwMode="auto">
              <a:xfrm>
                <a:off x="3829399" y="4588819"/>
                <a:ext cx="412686" cy="219148"/>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5"/>
              </a:solidFill>
              <a:ln>
                <a:solidFill>
                  <a:schemeClr val="accent5"/>
                </a:solidFill>
              </a:ln>
              <a:effectLst>
                <a:outerShdw blurRad="63500" algn="ctr" rotWithShape="0">
                  <a:prstClr val="black">
                    <a:alpha val="40000"/>
                  </a:prstClr>
                </a:outerShdw>
              </a:effectLst>
            </p:spPr>
            <p:txBody>
              <a:bodyPr vert="horz" wrap="square" lIns="91392" tIns="45697" rIns="91392" bIns="45697" numCol="1" anchor="t" anchorCtr="0" compatLnSpc="1"/>
              <a:lstStyle/>
              <a:p>
                <a:endParaRPr lang="zh-CN" altLang="en-US" sz="2400">
                  <a:cs typeface="+mn-ea"/>
                  <a:sym typeface="+mn-lt"/>
                </a:endParaRPr>
              </a:p>
            </p:txBody>
          </p:sp>
          <p:sp>
            <p:nvSpPr>
              <p:cNvPr id="20" name="Freeform 9"/>
              <p:cNvSpPr>
                <a:spLocks noEditPoints="1"/>
              </p:cNvSpPr>
              <p:nvPr/>
            </p:nvSpPr>
            <p:spPr bwMode="auto">
              <a:xfrm>
                <a:off x="3900897" y="4564500"/>
                <a:ext cx="269690" cy="369332"/>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accent5"/>
              </a:solidFill>
              <a:ln>
                <a:solidFill>
                  <a:schemeClr val="accent5"/>
                </a:solidFill>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p>
                <a:pPr algn="ctr" defTabSz="457200"/>
                <a:endParaRPr lang="zh-CN" altLang="en-US">
                  <a:solidFill>
                    <a:schemeClr val="lt1"/>
                  </a:solidFill>
                  <a:cs typeface="+mn-ea"/>
                  <a:sym typeface="+mn-lt"/>
                </a:endParaRPr>
              </a:p>
            </p:txBody>
          </p:sp>
          <p:sp>
            <p:nvSpPr>
              <p:cNvPr id="21" name="Freeform 134"/>
              <p:cNvSpPr/>
              <p:nvPr/>
            </p:nvSpPr>
            <p:spPr bwMode="auto">
              <a:xfrm>
                <a:off x="4010240" y="4653917"/>
                <a:ext cx="51004" cy="102446"/>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chemeClr val="accent5"/>
              </a:solidFill>
              <a:ln>
                <a:solidFill>
                  <a:schemeClr val="accent5"/>
                </a:solidFill>
              </a:ln>
              <a:effectLst>
                <a:outerShdw blurRad="63500" algn="ctr" rotWithShape="0">
                  <a:prstClr val="black">
                    <a:alpha val="40000"/>
                  </a:prstClr>
                </a:outerShdw>
              </a:effectLst>
            </p:spPr>
            <p:txBody>
              <a:bodyPr rot="0" spcFirstLastPara="0" vert="horz" wrap="square" lIns="91440" tIns="45720" rIns="91440" bIns="45720" numCol="1" spcCol="0" rtlCol="0" fromWordArt="0" anchor="ctr" anchorCtr="0" forceAA="0" compatLnSpc="1">
                <a:noAutofit/>
              </a:bodyPr>
              <a:lstStyle/>
              <a:p>
                <a:pPr algn="ctr" defTabSz="457200"/>
                <a:endParaRPr lang="zh-CN" altLang="en-US" dirty="0">
                  <a:solidFill>
                    <a:schemeClr val="lt1"/>
                  </a:solidFill>
                  <a:cs typeface="+mn-ea"/>
                  <a:sym typeface="+mn-lt"/>
                </a:endParaRPr>
              </a:p>
            </p:txBody>
          </p:sp>
        </p:grpSp>
        <p:cxnSp>
          <p:nvCxnSpPr>
            <p:cNvPr id="24" name="直接连接符 23"/>
            <p:cNvCxnSpPr/>
            <p:nvPr/>
          </p:nvCxnSpPr>
          <p:spPr>
            <a:xfrm>
              <a:off x="2975070" y="4422470"/>
              <a:ext cx="620724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26" name="图片 25"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81900" y="1508125"/>
            <a:ext cx="3952875" cy="3952875"/>
          </a:xfrm>
          <a:prstGeom prst="rect">
            <a:avLst/>
          </a:prstGeom>
        </p:spPr>
      </p:pic>
      <p:sp>
        <p:nvSpPr>
          <p:cNvPr id="2" name="矩形 1"/>
          <p:cNvSpPr/>
          <p:nvPr/>
        </p:nvSpPr>
        <p:spPr>
          <a:xfrm>
            <a:off x="858520" y="650875"/>
            <a:ext cx="396875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13535" y="3415665"/>
            <a:ext cx="6859905" cy="1198880"/>
          </a:xfrm>
          <a:prstGeom prst="rect">
            <a:avLst/>
          </a:prstGeom>
          <a:noFill/>
        </p:spPr>
        <p:txBody>
          <a:bodyPr wrap="square" rtlCol="0">
            <a:spAutoFit/>
          </a:bodyPr>
          <a:p>
            <a:pPr algn="l"/>
            <a:r>
              <a:rPr lang="zh-CN" altLang="en-US" sz="7200">
                <a:gradFill>
                  <a:gsLst>
                    <a:gs pos="0">
                      <a:srgbClr val="DAB4A7"/>
                    </a:gs>
                    <a:gs pos="58000">
                      <a:srgbClr val="D1725E"/>
                    </a:gs>
                  </a:gsLst>
                  <a:lin scaled="1"/>
                </a:gradFill>
                <a:effectLst>
                  <a:outerShdw blurRad="38100" dist="19050" dir="2700000" algn="tl" rotWithShape="0">
                    <a:schemeClr val="dk1">
                      <a:alpha val="40000"/>
                    </a:schemeClr>
                  </a:outerShdw>
                </a:effectLst>
                <a:latin typeface="站酷快乐体" panose="02010600030101010101" charset="-128"/>
                <a:ea typeface="站酷快乐体" panose="02010600030101010101" charset="-128"/>
              </a:rPr>
              <a:t>感谢大家的聆听</a:t>
            </a:r>
            <a:endParaRPr lang="zh-CN" altLang="en-US" sz="7200">
              <a:gradFill>
                <a:gsLst>
                  <a:gs pos="0">
                    <a:srgbClr val="DAB4A7"/>
                  </a:gs>
                  <a:gs pos="58000">
                    <a:srgbClr val="D1725E"/>
                  </a:gs>
                </a:gsLst>
                <a:lin scaled="1"/>
              </a:gradFill>
              <a:effectLst>
                <a:outerShdw blurRad="38100" dist="19050" dir="2700000" algn="tl" rotWithShape="0">
                  <a:schemeClr val="dk1">
                    <a:alpha val="40000"/>
                  </a:schemeClr>
                </a:outerShdw>
              </a:effectLst>
              <a:latin typeface="站酷快乐体" panose="02010600030101010101" charset="-128"/>
              <a:ea typeface="站酷快乐体" panose="02010600030101010101" charset="-128"/>
            </a:endParaRPr>
          </a:p>
        </p:txBody>
      </p:sp>
      <p:pic>
        <p:nvPicPr>
          <p:cNvPr id="10" name="图片 9" descr="202499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875" y="1597660"/>
            <a:ext cx="914400" cy="1247775"/>
          </a:xfrm>
          <a:prstGeom prst="rect">
            <a:avLst/>
          </a:prstGeom>
        </p:spPr>
      </p:pic>
      <p:pic>
        <p:nvPicPr>
          <p:cNvPr id="11" name="图片 10" descr="202499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4035" y="1252855"/>
            <a:ext cx="914400" cy="1247775"/>
          </a:xfrm>
          <a:prstGeom prst="rect">
            <a:avLst/>
          </a:prstGeom>
        </p:spPr>
      </p:pic>
      <p:pic>
        <p:nvPicPr>
          <p:cNvPr id="12" name="图片 11" descr="202499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6830" y="1597660"/>
            <a:ext cx="914400" cy="1247775"/>
          </a:xfrm>
          <a:prstGeom prst="rect">
            <a:avLst/>
          </a:prstGeom>
        </p:spPr>
      </p:pic>
      <p:pic>
        <p:nvPicPr>
          <p:cNvPr id="13" name="图片 12" descr="2024992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9740" y="930910"/>
            <a:ext cx="914400" cy="1247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桌子, 乐高, 钟表&#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4245" y="2064458"/>
            <a:ext cx="5148262" cy="5148262"/>
          </a:xfrm>
          <a:prstGeom prst="rect">
            <a:avLst/>
          </a:prstGeom>
        </p:spPr>
      </p:pic>
      <p:sp>
        <p:nvSpPr>
          <p:cNvPr id="12" name="矩形: 圆角 11"/>
          <p:cNvSpPr/>
          <p:nvPr/>
        </p:nvSpPr>
        <p:spPr>
          <a:xfrm flipH="1">
            <a:off x="6022340" y="2303145"/>
            <a:ext cx="5516245" cy="3395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sz="2000" i="1" dirty="0">
                <a:solidFill>
                  <a:schemeClr val="tx1"/>
                </a:solidFill>
                <a:latin typeface="站酷快乐体" panose="02010600030101010101" charset="-128"/>
                <a:ea typeface="站酷快乐体" panose="02010600030101010101" charset="-128"/>
                <a:cs typeface="站酷快乐体" panose="02010600030101010101" charset="-128"/>
                <a:sym typeface="+mn-lt"/>
              </a:rPr>
              <a:t>  </a:t>
            </a:r>
            <a:r>
              <a:rPr lang="zh-CN" altLang="en-US" sz="2000" i="1" dirty="0">
                <a:solidFill>
                  <a:schemeClr val="tx1"/>
                </a:solidFill>
                <a:latin typeface="站酷快乐体" panose="02010600030101010101" charset="-128"/>
                <a:ea typeface="站酷快乐体" panose="02010600030101010101" charset="-128"/>
                <a:cs typeface="站酷快乐体" panose="02010600030101010101" charset="-128"/>
                <a:sym typeface="+mn-lt"/>
              </a:rPr>
              <a:t>在关键的幼儿时期中家长们最关注幼儿的身心健康发展，同时也是为了考虑到幼儿长大以后将要面对学习压力而无心运动，所以很多家长都希望在幼儿阶段就培养好幼儿的运动协调性。在众多的运动活动中，篮球活动不失为一个好的选择，该运动不仅能强身健体，也能在不知不觉中提高幼儿的平衡能力、感知能力、节奏能力、空间定向能力等。还有专家调研得出结论：从刚开始学习篮球运动，到后面一直坚持篮球运动，可以培养幼儿动作的灵活性以及协调性,同时也具有健身性和娱乐性的特点,这些都能够激发出幼儿们的运动热情。正是因为此，本文基于篮球运动研究该项运动促进幼儿的协调性发展。</a:t>
            </a:r>
            <a:endParaRPr lang="zh-CN" altLang="en-US" sz="2000" i="1" dirty="0">
              <a:solidFill>
                <a:schemeClr val="tx1"/>
              </a:solidFill>
              <a:latin typeface="站酷快乐体" panose="02010600030101010101" charset="-128"/>
              <a:ea typeface="站酷快乐体" panose="02010600030101010101" charset="-128"/>
              <a:cs typeface="站酷快乐体" panose="02010600030101010101" charset="-128"/>
              <a:sym typeface="+mn-lt"/>
            </a:endParaRPr>
          </a:p>
        </p:txBody>
      </p:sp>
      <p:sp>
        <p:nvSpPr>
          <p:cNvPr id="10" name="矩形 9"/>
          <p:cNvSpPr/>
          <p:nvPr/>
        </p:nvSpPr>
        <p:spPr>
          <a:xfrm>
            <a:off x="989330" y="621665"/>
            <a:ext cx="2921635" cy="72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生活小妙招" descr="7b0a202020202274657874626f78223a20227b5c2263617465676f72795f69645c223a31303339392c5c2269645c223a32303334313037397d220a7d0a"/>
          <p:cNvGrpSpPr/>
          <p:nvPr/>
        </p:nvGrpSpPr>
        <p:grpSpPr>
          <a:xfrm>
            <a:off x="564515" y="449580"/>
            <a:ext cx="5496560" cy="1614805"/>
            <a:chOff x="3251200" y="2349500"/>
            <a:chExt cx="4452520" cy="2133919"/>
          </a:xfrm>
        </p:grpSpPr>
        <p:grpSp>
          <p:nvGrpSpPr>
            <p:cNvPr id="30" name="Group 4"/>
            <p:cNvGrpSpPr>
              <a:grpSpLocks noChangeAspect="1"/>
            </p:cNvGrpSpPr>
            <p:nvPr/>
          </p:nvGrpSpPr>
          <p:grpSpPr bwMode="auto">
            <a:xfrm>
              <a:off x="3251200" y="2349500"/>
              <a:ext cx="4452520" cy="2133919"/>
              <a:chOff x="2191" y="1129"/>
              <a:chExt cx="5304" cy="2542"/>
            </a:xfrm>
          </p:grpSpPr>
          <p:sp>
            <p:nvSpPr>
              <p:cNvPr id="31" name="Freeform 5"/>
              <p:cNvSpPr/>
              <p:nvPr/>
            </p:nvSpPr>
            <p:spPr bwMode="auto">
              <a:xfrm>
                <a:off x="2331" y="1559"/>
                <a:ext cx="5164" cy="2100"/>
              </a:xfrm>
              <a:custGeom>
                <a:avLst/>
                <a:gdLst>
                  <a:gd name="T0" fmla="*/ 3988 w 4325"/>
                  <a:gd name="T1" fmla="*/ 141 h 2100"/>
                  <a:gd name="T2" fmla="*/ 72 w 4325"/>
                  <a:gd name="T3" fmla="*/ 0 h 2100"/>
                  <a:gd name="T4" fmla="*/ 0 w 4325"/>
                  <a:gd name="T5" fmla="*/ 2100 h 2100"/>
                  <a:gd name="T6" fmla="*/ 4325 w 4325"/>
                  <a:gd name="T7" fmla="*/ 1936 h 2100"/>
                  <a:gd name="T8" fmla="*/ 3988 w 4325"/>
                  <a:gd name="T9" fmla="*/ 141 h 2100"/>
                </a:gdLst>
                <a:ahLst/>
                <a:cxnLst>
                  <a:cxn ang="0">
                    <a:pos x="T0" y="T1"/>
                  </a:cxn>
                  <a:cxn ang="0">
                    <a:pos x="T2" y="T3"/>
                  </a:cxn>
                  <a:cxn ang="0">
                    <a:pos x="T4" y="T5"/>
                  </a:cxn>
                  <a:cxn ang="0">
                    <a:pos x="T6" y="T7"/>
                  </a:cxn>
                  <a:cxn ang="0">
                    <a:pos x="T8" y="T9"/>
                  </a:cxn>
                </a:cxnLst>
                <a:rect l="0" t="0" r="r" b="b"/>
                <a:pathLst>
                  <a:path w="4325" h="2100">
                    <a:moveTo>
                      <a:pt x="3988" y="141"/>
                    </a:moveTo>
                    <a:lnTo>
                      <a:pt x="72" y="0"/>
                    </a:lnTo>
                    <a:lnTo>
                      <a:pt x="0" y="2100"/>
                    </a:lnTo>
                    <a:lnTo>
                      <a:pt x="4325" y="1936"/>
                    </a:lnTo>
                    <a:lnTo>
                      <a:pt x="3988" y="141"/>
                    </a:lnTo>
                    <a:close/>
                  </a:path>
                </a:pathLst>
              </a:custGeom>
              <a:solidFill>
                <a:srgbClr val="0157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
              <p:cNvSpPr/>
              <p:nvPr/>
            </p:nvSpPr>
            <p:spPr bwMode="auto">
              <a:xfrm>
                <a:off x="2191" y="1633"/>
                <a:ext cx="5304" cy="1952"/>
              </a:xfrm>
              <a:custGeom>
                <a:avLst/>
                <a:gdLst>
                  <a:gd name="T0" fmla="*/ 333 w 4275"/>
                  <a:gd name="T1" fmla="*/ 131 h 1952"/>
                  <a:gd name="T2" fmla="*/ 4204 w 4275"/>
                  <a:gd name="T3" fmla="*/ 0 h 1952"/>
                  <a:gd name="T4" fmla="*/ 4275 w 4275"/>
                  <a:gd name="T5" fmla="*/ 1952 h 1952"/>
                  <a:gd name="T6" fmla="*/ 0 w 4275"/>
                  <a:gd name="T7" fmla="*/ 1800 h 1952"/>
                  <a:gd name="T8" fmla="*/ 333 w 4275"/>
                  <a:gd name="T9" fmla="*/ 131 h 1952"/>
                </a:gdLst>
                <a:ahLst/>
                <a:cxnLst>
                  <a:cxn ang="0">
                    <a:pos x="T0" y="T1"/>
                  </a:cxn>
                  <a:cxn ang="0">
                    <a:pos x="T2" y="T3"/>
                  </a:cxn>
                  <a:cxn ang="0">
                    <a:pos x="T4" y="T5"/>
                  </a:cxn>
                  <a:cxn ang="0">
                    <a:pos x="T6" y="T7"/>
                  </a:cxn>
                  <a:cxn ang="0">
                    <a:pos x="T8" y="T9"/>
                  </a:cxn>
                </a:cxnLst>
                <a:rect l="0" t="0" r="r" b="b"/>
                <a:pathLst>
                  <a:path w="4275" h="1952">
                    <a:moveTo>
                      <a:pt x="333" y="131"/>
                    </a:moveTo>
                    <a:lnTo>
                      <a:pt x="4204" y="0"/>
                    </a:lnTo>
                    <a:lnTo>
                      <a:pt x="4275" y="1952"/>
                    </a:lnTo>
                    <a:lnTo>
                      <a:pt x="0" y="1800"/>
                    </a:lnTo>
                    <a:lnTo>
                      <a:pt x="333" y="131"/>
                    </a:lnTo>
                    <a:close/>
                  </a:path>
                </a:pathLst>
              </a:custGeom>
              <a:solidFill>
                <a:srgbClr val="028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7"/>
              <p:cNvSpPr/>
              <p:nvPr/>
            </p:nvSpPr>
            <p:spPr bwMode="auto">
              <a:xfrm>
                <a:off x="2298" y="1174"/>
                <a:ext cx="1769" cy="2497"/>
              </a:xfrm>
              <a:custGeom>
                <a:avLst/>
                <a:gdLst>
                  <a:gd name="T0" fmla="*/ 618 w 745"/>
                  <a:gd name="T1" fmla="*/ 1005 h 1050"/>
                  <a:gd name="T2" fmla="*/ 683 w 745"/>
                  <a:gd name="T3" fmla="*/ 938 h 1050"/>
                  <a:gd name="T4" fmla="*/ 693 w 745"/>
                  <a:gd name="T5" fmla="*/ 877 h 1050"/>
                  <a:gd name="T6" fmla="*/ 679 w 745"/>
                  <a:gd name="T7" fmla="*/ 851 h 1050"/>
                  <a:gd name="T8" fmla="*/ 677 w 745"/>
                  <a:gd name="T9" fmla="*/ 821 h 1050"/>
                  <a:gd name="T10" fmla="*/ 666 w 745"/>
                  <a:gd name="T11" fmla="*/ 798 h 1050"/>
                  <a:gd name="T12" fmla="*/ 664 w 745"/>
                  <a:gd name="T13" fmla="*/ 773 h 1050"/>
                  <a:gd name="T14" fmla="*/ 658 w 745"/>
                  <a:gd name="T15" fmla="*/ 759 h 1050"/>
                  <a:gd name="T16" fmla="*/ 659 w 745"/>
                  <a:gd name="T17" fmla="*/ 718 h 1050"/>
                  <a:gd name="T18" fmla="*/ 694 w 745"/>
                  <a:gd name="T19" fmla="*/ 560 h 1050"/>
                  <a:gd name="T20" fmla="*/ 706 w 745"/>
                  <a:gd name="T21" fmla="*/ 534 h 1050"/>
                  <a:gd name="T22" fmla="*/ 713 w 745"/>
                  <a:gd name="T23" fmla="*/ 264 h 1050"/>
                  <a:gd name="T24" fmla="*/ 300 w 745"/>
                  <a:gd name="T25" fmla="*/ 37 h 1050"/>
                  <a:gd name="T26" fmla="*/ 275 w 745"/>
                  <a:gd name="T27" fmla="*/ 43 h 1050"/>
                  <a:gd name="T28" fmla="*/ 65 w 745"/>
                  <a:gd name="T29" fmla="*/ 203 h 1050"/>
                  <a:gd name="T30" fmla="*/ 27 w 745"/>
                  <a:gd name="T31" fmla="*/ 489 h 1050"/>
                  <a:gd name="T32" fmla="*/ 169 w 745"/>
                  <a:gd name="T33" fmla="*/ 687 h 1050"/>
                  <a:gd name="T34" fmla="*/ 190 w 745"/>
                  <a:gd name="T35" fmla="*/ 701 h 1050"/>
                  <a:gd name="T36" fmla="*/ 305 w 745"/>
                  <a:gd name="T37" fmla="*/ 819 h 1050"/>
                  <a:gd name="T38" fmla="*/ 327 w 745"/>
                  <a:gd name="T39" fmla="*/ 853 h 1050"/>
                  <a:gd name="T40" fmla="*/ 330 w 745"/>
                  <a:gd name="T41" fmla="*/ 868 h 1050"/>
                  <a:gd name="T42" fmla="*/ 341 w 745"/>
                  <a:gd name="T43" fmla="*/ 891 h 1050"/>
                  <a:gd name="T44" fmla="*/ 343 w 745"/>
                  <a:gd name="T45" fmla="*/ 915 h 1050"/>
                  <a:gd name="T46" fmla="*/ 357 w 745"/>
                  <a:gd name="T47" fmla="*/ 942 h 1050"/>
                  <a:gd name="T48" fmla="*/ 359 w 745"/>
                  <a:gd name="T49" fmla="*/ 972 h 1050"/>
                  <a:gd name="T50" fmla="*/ 400 w 745"/>
                  <a:gd name="T51" fmla="*/ 1019 h 1050"/>
                  <a:gd name="T52" fmla="*/ 491 w 745"/>
                  <a:gd name="T53" fmla="*/ 1041 h 1050"/>
                  <a:gd name="T54" fmla="*/ 618 w 745"/>
                  <a:gd name="T55" fmla="*/ 1005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5" h="1050">
                    <a:moveTo>
                      <a:pt x="618" y="1005"/>
                    </a:moveTo>
                    <a:cubicBezTo>
                      <a:pt x="650" y="996"/>
                      <a:pt x="674" y="970"/>
                      <a:pt x="683" y="938"/>
                    </a:cubicBezTo>
                    <a:cubicBezTo>
                      <a:pt x="695" y="921"/>
                      <a:pt x="699" y="899"/>
                      <a:pt x="693" y="877"/>
                    </a:cubicBezTo>
                    <a:cubicBezTo>
                      <a:pt x="690" y="867"/>
                      <a:pt x="685" y="858"/>
                      <a:pt x="679" y="851"/>
                    </a:cubicBezTo>
                    <a:cubicBezTo>
                      <a:pt x="680" y="841"/>
                      <a:pt x="680" y="831"/>
                      <a:pt x="677" y="821"/>
                    </a:cubicBezTo>
                    <a:cubicBezTo>
                      <a:pt x="675" y="812"/>
                      <a:pt x="671" y="805"/>
                      <a:pt x="666" y="798"/>
                    </a:cubicBezTo>
                    <a:cubicBezTo>
                      <a:pt x="667" y="790"/>
                      <a:pt x="666" y="782"/>
                      <a:pt x="664" y="773"/>
                    </a:cubicBezTo>
                    <a:cubicBezTo>
                      <a:pt x="662" y="768"/>
                      <a:pt x="660" y="763"/>
                      <a:pt x="658" y="759"/>
                    </a:cubicBezTo>
                    <a:cubicBezTo>
                      <a:pt x="661" y="746"/>
                      <a:pt x="662" y="732"/>
                      <a:pt x="659" y="718"/>
                    </a:cubicBezTo>
                    <a:cubicBezTo>
                      <a:pt x="649" y="663"/>
                      <a:pt x="663" y="631"/>
                      <a:pt x="694" y="560"/>
                    </a:cubicBezTo>
                    <a:cubicBezTo>
                      <a:pt x="698" y="552"/>
                      <a:pt x="702" y="543"/>
                      <a:pt x="706" y="534"/>
                    </a:cubicBezTo>
                    <a:cubicBezTo>
                      <a:pt x="743" y="448"/>
                      <a:pt x="745" y="352"/>
                      <a:pt x="713" y="264"/>
                    </a:cubicBezTo>
                    <a:cubicBezTo>
                      <a:pt x="651" y="98"/>
                      <a:pt x="474" y="0"/>
                      <a:pt x="300" y="37"/>
                    </a:cubicBezTo>
                    <a:cubicBezTo>
                      <a:pt x="292" y="38"/>
                      <a:pt x="284" y="40"/>
                      <a:pt x="275" y="43"/>
                    </a:cubicBezTo>
                    <a:cubicBezTo>
                      <a:pt x="187" y="68"/>
                      <a:pt x="113" y="125"/>
                      <a:pt x="65" y="203"/>
                    </a:cubicBezTo>
                    <a:cubicBezTo>
                      <a:pt x="14" y="289"/>
                      <a:pt x="0" y="393"/>
                      <a:pt x="27" y="489"/>
                    </a:cubicBezTo>
                    <a:cubicBezTo>
                      <a:pt x="50" y="569"/>
                      <a:pt x="100" y="639"/>
                      <a:pt x="169" y="687"/>
                    </a:cubicBezTo>
                    <a:cubicBezTo>
                      <a:pt x="190" y="701"/>
                      <a:pt x="190" y="701"/>
                      <a:pt x="190" y="701"/>
                    </a:cubicBezTo>
                    <a:cubicBezTo>
                      <a:pt x="255" y="745"/>
                      <a:pt x="284" y="766"/>
                      <a:pt x="305" y="819"/>
                    </a:cubicBezTo>
                    <a:cubicBezTo>
                      <a:pt x="310" y="832"/>
                      <a:pt x="318" y="843"/>
                      <a:pt x="327" y="853"/>
                    </a:cubicBezTo>
                    <a:cubicBezTo>
                      <a:pt x="328" y="858"/>
                      <a:pt x="329" y="863"/>
                      <a:pt x="330" y="868"/>
                    </a:cubicBezTo>
                    <a:cubicBezTo>
                      <a:pt x="332" y="876"/>
                      <a:pt x="336" y="884"/>
                      <a:pt x="341" y="891"/>
                    </a:cubicBezTo>
                    <a:cubicBezTo>
                      <a:pt x="340" y="899"/>
                      <a:pt x="341" y="907"/>
                      <a:pt x="343" y="915"/>
                    </a:cubicBezTo>
                    <a:cubicBezTo>
                      <a:pt x="346" y="925"/>
                      <a:pt x="351" y="934"/>
                      <a:pt x="357" y="942"/>
                    </a:cubicBezTo>
                    <a:cubicBezTo>
                      <a:pt x="356" y="952"/>
                      <a:pt x="357" y="962"/>
                      <a:pt x="359" y="972"/>
                    </a:cubicBezTo>
                    <a:cubicBezTo>
                      <a:pt x="366" y="993"/>
                      <a:pt x="381" y="1010"/>
                      <a:pt x="400" y="1019"/>
                    </a:cubicBezTo>
                    <a:cubicBezTo>
                      <a:pt x="424" y="1041"/>
                      <a:pt x="458" y="1050"/>
                      <a:pt x="491" y="1041"/>
                    </a:cubicBezTo>
                    <a:lnTo>
                      <a:pt x="618" y="10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8"/>
              <p:cNvSpPr/>
              <p:nvPr/>
            </p:nvSpPr>
            <p:spPr bwMode="auto">
              <a:xfrm>
                <a:off x="3210" y="2884"/>
                <a:ext cx="579" cy="634"/>
              </a:xfrm>
              <a:custGeom>
                <a:avLst/>
                <a:gdLst>
                  <a:gd name="T0" fmla="*/ 102 w 244"/>
                  <a:gd name="T1" fmla="*/ 260 h 267"/>
                  <a:gd name="T2" fmla="*/ 205 w 244"/>
                  <a:gd name="T3" fmla="*/ 231 h 267"/>
                  <a:gd name="T4" fmla="*/ 237 w 244"/>
                  <a:gd name="T5" fmla="*/ 174 h 267"/>
                  <a:gd name="T6" fmla="*/ 198 w 244"/>
                  <a:gd name="T7" fmla="*/ 38 h 267"/>
                  <a:gd name="T8" fmla="*/ 141 w 244"/>
                  <a:gd name="T9" fmla="*/ 7 h 267"/>
                  <a:gd name="T10" fmla="*/ 38 w 244"/>
                  <a:gd name="T11" fmla="*/ 36 h 267"/>
                  <a:gd name="T12" fmla="*/ 7 w 244"/>
                  <a:gd name="T13" fmla="*/ 92 h 267"/>
                  <a:gd name="T14" fmla="*/ 45 w 244"/>
                  <a:gd name="T15" fmla="*/ 228 h 267"/>
                  <a:gd name="T16" fmla="*/ 102 w 244"/>
                  <a:gd name="T17" fmla="*/ 2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67">
                    <a:moveTo>
                      <a:pt x="102" y="260"/>
                    </a:moveTo>
                    <a:cubicBezTo>
                      <a:pt x="205" y="231"/>
                      <a:pt x="205" y="231"/>
                      <a:pt x="205" y="231"/>
                    </a:cubicBezTo>
                    <a:cubicBezTo>
                      <a:pt x="229" y="224"/>
                      <a:pt x="244" y="199"/>
                      <a:pt x="237" y="174"/>
                    </a:cubicBezTo>
                    <a:cubicBezTo>
                      <a:pt x="198" y="38"/>
                      <a:pt x="198" y="38"/>
                      <a:pt x="198" y="38"/>
                    </a:cubicBezTo>
                    <a:cubicBezTo>
                      <a:pt x="191" y="14"/>
                      <a:pt x="166" y="0"/>
                      <a:pt x="141" y="7"/>
                    </a:cubicBezTo>
                    <a:cubicBezTo>
                      <a:pt x="38" y="36"/>
                      <a:pt x="38" y="36"/>
                      <a:pt x="38" y="36"/>
                    </a:cubicBezTo>
                    <a:cubicBezTo>
                      <a:pt x="14" y="43"/>
                      <a:pt x="0" y="68"/>
                      <a:pt x="7" y="92"/>
                    </a:cubicBezTo>
                    <a:cubicBezTo>
                      <a:pt x="45" y="228"/>
                      <a:pt x="45" y="228"/>
                      <a:pt x="45" y="228"/>
                    </a:cubicBezTo>
                    <a:cubicBezTo>
                      <a:pt x="52" y="253"/>
                      <a:pt x="78" y="267"/>
                      <a:pt x="102" y="260"/>
                    </a:cubicBezTo>
                    <a:close/>
                  </a:path>
                </a:pathLst>
              </a:custGeom>
              <a:solidFill>
                <a:srgbClr val="8D83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9"/>
              <p:cNvSpPr/>
              <p:nvPr/>
            </p:nvSpPr>
            <p:spPr bwMode="auto">
              <a:xfrm>
                <a:off x="2448" y="1331"/>
                <a:ext cx="1471" cy="1795"/>
              </a:xfrm>
              <a:custGeom>
                <a:avLst/>
                <a:gdLst>
                  <a:gd name="T0" fmla="*/ 23 w 620"/>
                  <a:gd name="T1" fmla="*/ 406 h 755"/>
                  <a:gd name="T2" fmla="*/ 140 w 620"/>
                  <a:gd name="T3" fmla="*/ 571 h 755"/>
                  <a:gd name="T4" fmla="*/ 162 w 620"/>
                  <a:gd name="T5" fmla="*/ 585 h 755"/>
                  <a:gd name="T6" fmla="*/ 298 w 620"/>
                  <a:gd name="T7" fmla="*/ 731 h 755"/>
                  <a:gd name="T8" fmla="*/ 337 w 620"/>
                  <a:gd name="T9" fmla="*/ 750 h 755"/>
                  <a:gd name="T10" fmla="*/ 513 w 620"/>
                  <a:gd name="T11" fmla="*/ 700 h 755"/>
                  <a:gd name="T12" fmla="*/ 536 w 620"/>
                  <a:gd name="T13" fmla="*/ 663 h 755"/>
                  <a:gd name="T14" fmla="*/ 575 w 620"/>
                  <a:gd name="T15" fmla="*/ 469 h 755"/>
                  <a:gd name="T16" fmla="*/ 587 w 620"/>
                  <a:gd name="T17" fmla="*/ 443 h 755"/>
                  <a:gd name="T18" fmla="*/ 592 w 620"/>
                  <a:gd name="T19" fmla="*/ 219 h 755"/>
                  <a:gd name="T20" fmla="*/ 250 w 620"/>
                  <a:gd name="T21" fmla="*/ 30 h 755"/>
                  <a:gd name="T22" fmla="*/ 55 w 620"/>
                  <a:gd name="T23" fmla="*/ 169 h 755"/>
                  <a:gd name="T24" fmla="*/ 23 w 620"/>
                  <a:gd name="T25" fmla="*/ 406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755">
                    <a:moveTo>
                      <a:pt x="23" y="406"/>
                    </a:moveTo>
                    <a:cubicBezTo>
                      <a:pt x="42" y="473"/>
                      <a:pt x="83" y="531"/>
                      <a:pt x="140" y="571"/>
                    </a:cubicBezTo>
                    <a:cubicBezTo>
                      <a:pt x="162" y="585"/>
                      <a:pt x="162" y="585"/>
                      <a:pt x="162" y="585"/>
                    </a:cubicBezTo>
                    <a:cubicBezTo>
                      <a:pt x="230" y="632"/>
                      <a:pt x="271" y="660"/>
                      <a:pt x="298" y="731"/>
                    </a:cubicBezTo>
                    <a:cubicBezTo>
                      <a:pt x="305" y="747"/>
                      <a:pt x="321" y="755"/>
                      <a:pt x="337" y="750"/>
                    </a:cubicBezTo>
                    <a:cubicBezTo>
                      <a:pt x="513" y="700"/>
                      <a:pt x="513" y="700"/>
                      <a:pt x="513" y="700"/>
                    </a:cubicBezTo>
                    <a:cubicBezTo>
                      <a:pt x="530" y="696"/>
                      <a:pt x="539" y="680"/>
                      <a:pt x="536" y="663"/>
                    </a:cubicBezTo>
                    <a:cubicBezTo>
                      <a:pt x="522" y="589"/>
                      <a:pt x="542" y="544"/>
                      <a:pt x="575" y="469"/>
                    </a:cubicBezTo>
                    <a:cubicBezTo>
                      <a:pt x="579" y="461"/>
                      <a:pt x="583" y="452"/>
                      <a:pt x="587" y="443"/>
                    </a:cubicBezTo>
                    <a:cubicBezTo>
                      <a:pt x="618" y="372"/>
                      <a:pt x="620" y="292"/>
                      <a:pt x="592" y="219"/>
                    </a:cubicBezTo>
                    <a:cubicBezTo>
                      <a:pt x="541" y="81"/>
                      <a:pt x="394" y="0"/>
                      <a:pt x="250" y="30"/>
                    </a:cubicBezTo>
                    <a:cubicBezTo>
                      <a:pt x="167" y="48"/>
                      <a:pt x="98" y="97"/>
                      <a:pt x="55" y="169"/>
                    </a:cubicBezTo>
                    <a:cubicBezTo>
                      <a:pt x="12" y="240"/>
                      <a:pt x="0" y="326"/>
                      <a:pt x="23" y="406"/>
                    </a:cubicBez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10"/>
              <p:cNvSpPr/>
              <p:nvPr/>
            </p:nvSpPr>
            <p:spPr bwMode="auto">
              <a:xfrm>
                <a:off x="3295" y="1545"/>
                <a:ext cx="477" cy="761"/>
              </a:xfrm>
              <a:custGeom>
                <a:avLst/>
                <a:gdLst>
                  <a:gd name="T0" fmla="*/ 15 w 201"/>
                  <a:gd name="T1" fmla="*/ 9 h 320"/>
                  <a:gd name="T2" fmla="*/ 105 w 201"/>
                  <a:gd name="T3" fmla="*/ 42 h 320"/>
                  <a:gd name="T4" fmla="*/ 167 w 201"/>
                  <a:gd name="T5" fmla="*/ 115 h 320"/>
                  <a:gd name="T6" fmla="*/ 170 w 201"/>
                  <a:gd name="T7" fmla="*/ 315 h 320"/>
                  <a:gd name="T8" fmla="*/ 161 w 201"/>
                  <a:gd name="T9" fmla="*/ 311 h 320"/>
                  <a:gd name="T10" fmla="*/ 121 w 201"/>
                  <a:gd name="T11" fmla="*/ 134 h 320"/>
                  <a:gd name="T12" fmla="*/ 68 w 201"/>
                  <a:gd name="T13" fmla="*/ 79 h 320"/>
                  <a:gd name="T14" fmla="*/ 6 w 201"/>
                  <a:gd name="T15" fmla="*/ 32 h 320"/>
                  <a:gd name="T16" fmla="*/ 15 w 201"/>
                  <a:gd name="T17" fmla="*/ 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320">
                    <a:moveTo>
                      <a:pt x="15" y="9"/>
                    </a:moveTo>
                    <a:cubicBezTo>
                      <a:pt x="48" y="0"/>
                      <a:pt x="80" y="22"/>
                      <a:pt x="105" y="42"/>
                    </a:cubicBezTo>
                    <a:cubicBezTo>
                      <a:pt x="130" y="62"/>
                      <a:pt x="151" y="86"/>
                      <a:pt x="167" y="115"/>
                    </a:cubicBezTo>
                    <a:cubicBezTo>
                      <a:pt x="201" y="178"/>
                      <a:pt x="201" y="250"/>
                      <a:pt x="170" y="315"/>
                    </a:cubicBezTo>
                    <a:cubicBezTo>
                      <a:pt x="168" y="320"/>
                      <a:pt x="160" y="316"/>
                      <a:pt x="161" y="311"/>
                    </a:cubicBezTo>
                    <a:cubicBezTo>
                      <a:pt x="170" y="251"/>
                      <a:pt x="155" y="184"/>
                      <a:pt x="121" y="134"/>
                    </a:cubicBezTo>
                    <a:cubicBezTo>
                      <a:pt x="107" y="113"/>
                      <a:pt x="89" y="94"/>
                      <a:pt x="68" y="79"/>
                    </a:cubicBezTo>
                    <a:cubicBezTo>
                      <a:pt x="47" y="64"/>
                      <a:pt x="21" y="54"/>
                      <a:pt x="6" y="32"/>
                    </a:cubicBezTo>
                    <a:cubicBezTo>
                      <a:pt x="0" y="24"/>
                      <a:pt x="6" y="12"/>
                      <a:pt x="15"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11"/>
              <p:cNvSpPr/>
              <p:nvPr/>
            </p:nvSpPr>
            <p:spPr bwMode="auto">
              <a:xfrm>
                <a:off x="3217" y="3026"/>
                <a:ext cx="522" cy="198"/>
              </a:xfrm>
              <a:custGeom>
                <a:avLst/>
                <a:gdLst>
                  <a:gd name="T0" fmla="*/ 12 w 220"/>
                  <a:gd name="T1" fmla="*/ 56 h 83"/>
                  <a:gd name="T2" fmla="*/ 200 w 220"/>
                  <a:gd name="T3" fmla="*/ 3 h 83"/>
                  <a:gd name="T4" fmla="*/ 218 w 220"/>
                  <a:gd name="T5" fmla="*/ 11 h 83"/>
                  <a:gd name="T6" fmla="*/ 218 w 220"/>
                  <a:gd name="T7" fmla="*/ 11 h 83"/>
                  <a:gd name="T8" fmla="*/ 207 w 220"/>
                  <a:gd name="T9" fmla="*/ 28 h 83"/>
                  <a:gd name="T10" fmla="*/ 19 w 220"/>
                  <a:gd name="T11" fmla="*/ 81 h 83"/>
                  <a:gd name="T12" fmla="*/ 2 w 220"/>
                  <a:gd name="T13" fmla="*/ 73 h 83"/>
                  <a:gd name="T14" fmla="*/ 2 w 220"/>
                  <a:gd name="T15" fmla="*/ 73 h 83"/>
                  <a:gd name="T16" fmla="*/ 12 w 220"/>
                  <a:gd name="T17"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3">
                    <a:moveTo>
                      <a:pt x="12" y="56"/>
                    </a:moveTo>
                    <a:cubicBezTo>
                      <a:pt x="200" y="3"/>
                      <a:pt x="200" y="3"/>
                      <a:pt x="200" y="3"/>
                    </a:cubicBezTo>
                    <a:cubicBezTo>
                      <a:pt x="208" y="0"/>
                      <a:pt x="216" y="4"/>
                      <a:pt x="218" y="11"/>
                    </a:cubicBezTo>
                    <a:cubicBezTo>
                      <a:pt x="218" y="11"/>
                      <a:pt x="218" y="11"/>
                      <a:pt x="218" y="11"/>
                    </a:cubicBezTo>
                    <a:cubicBezTo>
                      <a:pt x="220" y="18"/>
                      <a:pt x="215" y="25"/>
                      <a:pt x="207" y="28"/>
                    </a:cubicBezTo>
                    <a:cubicBezTo>
                      <a:pt x="19" y="81"/>
                      <a:pt x="19" y="81"/>
                      <a:pt x="19" y="81"/>
                    </a:cubicBezTo>
                    <a:cubicBezTo>
                      <a:pt x="11" y="83"/>
                      <a:pt x="3" y="79"/>
                      <a:pt x="2" y="73"/>
                    </a:cubicBezTo>
                    <a:cubicBezTo>
                      <a:pt x="2" y="73"/>
                      <a:pt x="2" y="73"/>
                      <a:pt x="2" y="73"/>
                    </a:cubicBezTo>
                    <a:cubicBezTo>
                      <a:pt x="0" y="66"/>
                      <a:pt x="4" y="58"/>
                      <a:pt x="12" y="56"/>
                    </a:cubicBezTo>
                    <a:close/>
                  </a:path>
                </a:pathLst>
              </a:custGeom>
              <a:solidFill>
                <a:srgbClr val="50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12"/>
              <p:cNvSpPr/>
              <p:nvPr/>
            </p:nvSpPr>
            <p:spPr bwMode="auto">
              <a:xfrm>
                <a:off x="3248" y="3140"/>
                <a:ext cx="522" cy="198"/>
              </a:xfrm>
              <a:custGeom>
                <a:avLst/>
                <a:gdLst>
                  <a:gd name="T0" fmla="*/ 13 w 220"/>
                  <a:gd name="T1" fmla="*/ 55 h 83"/>
                  <a:gd name="T2" fmla="*/ 201 w 220"/>
                  <a:gd name="T3" fmla="*/ 2 h 83"/>
                  <a:gd name="T4" fmla="*/ 218 w 220"/>
                  <a:gd name="T5" fmla="*/ 10 h 83"/>
                  <a:gd name="T6" fmla="*/ 218 w 220"/>
                  <a:gd name="T7" fmla="*/ 10 h 83"/>
                  <a:gd name="T8" fmla="*/ 208 w 220"/>
                  <a:gd name="T9" fmla="*/ 27 h 83"/>
                  <a:gd name="T10" fmla="*/ 20 w 220"/>
                  <a:gd name="T11" fmla="*/ 80 h 83"/>
                  <a:gd name="T12" fmla="*/ 2 w 220"/>
                  <a:gd name="T13" fmla="*/ 72 h 83"/>
                  <a:gd name="T14" fmla="*/ 2 w 220"/>
                  <a:gd name="T15" fmla="*/ 72 h 83"/>
                  <a:gd name="T16" fmla="*/ 13 w 220"/>
                  <a:gd name="T17"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3">
                    <a:moveTo>
                      <a:pt x="13" y="55"/>
                    </a:moveTo>
                    <a:cubicBezTo>
                      <a:pt x="201" y="2"/>
                      <a:pt x="201" y="2"/>
                      <a:pt x="201" y="2"/>
                    </a:cubicBezTo>
                    <a:cubicBezTo>
                      <a:pt x="209" y="0"/>
                      <a:pt x="216" y="3"/>
                      <a:pt x="218" y="10"/>
                    </a:cubicBezTo>
                    <a:cubicBezTo>
                      <a:pt x="218" y="10"/>
                      <a:pt x="218" y="10"/>
                      <a:pt x="218" y="10"/>
                    </a:cubicBezTo>
                    <a:cubicBezTo>
                      <a:pt x="220" y="17"/>
                      <a:pt x="216" y="25"/>
                      <a:pt x="208" y="27"/>
                    </a:cubicBezTo>
                    <a:cubicBezTo>
                      <a:pt x="20" y="80"/>
                      <a:pt x="20" y="80"/>
                      <a:pt x="20" y="80"/>
                    </a:cubicBezTo>
                    <a:cubicBezTo>
                      <a:pt x="12" y="83"/>
                      <a:pt x="4" y="79"/>
                      <a:pt x="2" y="72"/>
                    </a:cubicBezTo>
                    <a:cubicBezTo>
                      <a:pt x="2" y="72"/>
                      <a:pt x="2" y="72"/>
                      <a:pt x="2" y="72"/>
                    </a:cubicBezTo>
                    <a:cubicBezTo>
                      <a:pt x="0" y="65"/>
                      <a:pt x="5" y="58"/>
                      <a:pt x="13" y="55"/>
                    </a:cubicBezTo>
                    <a:close/>
                  </a:path>
                </a:pathLst>
              </a:custGeom>
              <a:solidFill>
                <a:srgbClr val="50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13"/>
              <p:cNvSpPr/>
              <p:nvPr/>
            </p:nvSpPr>
            <p:spPr bwMode="auto">
              <a:xfrm>
                <a:off x="3286" y="3273"/>
                <a:ext cx="522" cy="198"/>
              </a:xfrm>
              <a:custGeom>
                <a:avLst/>
                <a:gdLst>
                  <a:gd name="T0" fmla="*/ 13 w 220"/>
                  <a:gd name="T1" fmla="*/ 56 h 83"/>
                  <a:gd name="T2" fmla="*/ 201 w 220"/>
                  <a:gd name="T3" fmla="*/ 2 h 83"/>
                  <a:gd name="T4" fmla="*/ 219 w 220"/>
                  <a:gd name="T5" fmla="*/ 11 h 83"/>
                  <a:gd name="T6" fmla="*/ 219 w 220"/>
                  <a:gd name="T7" fmla="*/ 11 h 83"/>
                  <a:gd name="T8" fmla="*/ 208 w 220"/>
                  <a:gd name="T9" fmla="*/ 27 h 83"/>
                  <a:gd name="T10" fmla="*/ 20 w 220"/>
                  <a:gd name="T11" fmla="*/ 81 h 83"/>
                  <a:gd name="T12" fmla="*/ 2 w 220"/>
                  <a:gd name="T13" fmla="*/ 72 h 83"/>
                  <a:gd name="T14" fmla="*/ 2 w 220"/>
                  <a:gd name="T15" fmla="*/ 72 h 83"/>
                  <a:gd name="T16" fmla="*/ 13 w 220"/>
                  <a:gd name="T17"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3">
                    <a:moveTo>
                      <a:pt x="13" y="56"/>
                    </a:moveTo>
                    <a:cubicBezTo>
                      <a:pt x="201" y="2"/>
                      <a:pt x="201" y="2"/>
                      <a:pt x="201" y="2"/>
                    </a:cubicBezTo>
                    <a:cubicBezTo>
                      <a:pt x="209" y="0"/>
                      <a:pt x="217" y="4"/>
                      <a:pt x="219" y="11"/>
                    </a:cubicBezTo>
                    <a:cubicBezTo>
                      <a:pt x="219" y="11"/>
                      <a:pt x="219" y="11"/>
                      <a:pt x="219" y="11"/>
                    </a:cubicBezTo>
                    <a:cubicBezTo>
                      <a:pt x="220" y="18"/>
                      <a:pt x="216" y="25"/>
                      <a:pt x="208" y="27"/>
                    </a:cubicBezTo>
                    <a:cubicBezTo>
                      <a:pt x="20" y="81"/>
                      <a:pt x="20" y="81"/>
                      <a:pt x="20" y="81"/>
                    </a:cubicBezTo>
                    <a:cubicBezTo>
                      <a:pt x="12" y="83"/>
                      <a:pt x="4" y="79"/>
                      <a:pt x="2" y="72"/>
                    </a:cubicBezTo>
                    <a:cubicBezTo>
                      <a:pt x="2" y="72"/>
                      <a:pt x="2" y="72"/>
                      <a:pt x="2" y="72"/>
                    </a:cubicBezTo>
                    <a:cubicBezTo>
                      <a:pt x="0" y="65"/>
                      <a:pt x="5" y="58"/>
                      <a:pt x="13" y="56"/>
                    </a:cubicBezTo>
                    <a:close/>
                  </a:path>
                </a:pathLst>
              </a:custGeom>
              <a:solidFill>
                <a:srgbClr val="50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14"/>
              <p:cNvSpPr/>
              <p:nvPr/>
            </p:nvSpPr>
            <p:spPr bwMode="auto">
              <a:xfrm>
                <a:off x="3946" y="1331"/>
                <a:ext cx="429" cy="162"/>
              </a:xfrm>
              <a:custGeom>
                <a:avLst/>
                <a:gdLst>
                  <a:gd name="T0" fmla="*/ 0 w 429"/>
                  <a:gd name="T1" fmla="*/ 162 h 162"/>
                  <a:gd name="T2" fmla="*/ 429 w 429"/>
                  <a:gd name="T3" fmla="*/ 110 h 162"/>
                  <a:gd name="T4" fmla="*/ 365 w 429"/>
                  <a:gd name="T5" fmla="*/ 0 h 162"/>
                  <a:gd name="T6" fmla="*/ 0 w 429"/>
                  <a:gd name="T7" fmla="*/ 162 h 162"/>
                </a:gdLst>
                <a:ahLst/>
                <a:cxnLst>
                  <a:cxn ang="0">
                    <a:pos x="T0" y="T1"/>
                  </a:cxn>
                  <a:cxn ang="0">
                    <a:pos x="T2" y="T3"/>
                  </a:cxn>
                  <a:cxn ang="0">
                    <a:pos x="T4" y="T5"/>
                  </a:cxn>
                  <a:cxn ang="0">
                    <a:pos x="T6" y="T7"/>
                  </a:cxn>
                </a:cxnLst>
                <a:rect l="0" t="0" r="r" b="b"/>
                <a:pathLst>
                  <a:path w="429" h="162">
                    <a:moveTo>
                      <a:pt x="0" y="162"/>
                    </a:moveTo>
                    <a:lnTo>
                      <a:pt x="429" y="110"/>
                    </a:lnTo>
                    <a:lnTo>
                      <a:pt x="365" y="0"/>
                    </a:lnTo>
                    <a:lnTo>
                      <a:pt x="0" y="162"/>
                    </a:ln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15"/>
              <p:cNvSpPr/>
              <p:nvPr/>
            </p:nvSpPr>
            <p:spPr bwMode="auto">
              <a:xfrm>
                <a:off x="3877" y="1238"/>
                <a:ext cx="152" cy="226"/>
              </a:xfrm>
              <a:custGeom>
                <a:avLst/>
                <a:gdLst>
                  <a:gd name="T0" fmla="*/ 0 w 152"/>
                  <a:gd name="T1" fmla="*/ 226 h 226"/>
                  <a:gd name="T2" fmla="*/ 152 w 152"/>
                  <a:gd name="T3" fmla="*/ 62 h 226"/>
                  <a:gd name="T4" fmla="*/ 23 w 152"/>
                  <a:gd name="T5" fmla="*/ 0 h 226"/>
                  <a:gd name="T6" fmla="*/ 0 w 152"/>
                  <a:gd name="T7" fmla="*/ 226 h 226"/>
                </a:gdLst>
                <a:ahLst/>
                <a:cxnLst>
                  <a:cxn ang="0">
                    <a:pos x="T0" y="T1"/>
                  </a:cxn>
                  <a:cxn ang="0">
                    <a:pos x="T2" y="T3"/>
                  </a:cxn>
                  <a:cxn ang="0">
                    <a:pos x="T4" y="T5"/>
                  </a:cxn>
                  <a:cxn ang="0">
                    <a:pos x="T6" y="T7"/>
                  </a:cxn>
                </a:cxnLst>
                <a:rect l="0" t="0" r="r" b="b"/>
                <a:pathLst>
                  <a:path w="152" h="226">
                    <a:moveTo>
                      <a:pt x="0" y="226"/>
                    </a:moveTo>
                    <a:lnTo>
                      <a:pt x="152" y="62"/>
                    </a:lnTo>
                    <a:lnTo>
                      <a:pt x="23" y="0"/>
                    </a:lnTo>
                    <a:lnTo>
                      <a:pt x="0" y="226"/>
                    </a:ln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16"/>
              <p:cNvSpPr/>
              <p:nvPr/>
            </p:nvSpPr>
            <p:spPr bwMode="auto">
              <a:xfrm>
                <a:off x="3635" y="1129"/>
                <a:ext cx="159" cy="300"/>
              </a:xfrm>
              <a:custGeom>
                <a:avLst/>
                <a:gdLst>
                  <a:gd name="T0" fmla="*/ 159 w 159"/>
                  <a:gd name="T1" fmla="*/ 300 h 300"/>
                  <a:gd name="T2" fmla="*/ 111 w 159"/>
                  <a:gd name="T3" fmla="*/ 0 h 300"/>
                  <a:gd name="T4" fmla="*/ 0 w 159"/>
                  <a:gd name="T5" fmla="*/ 45 h 300"/>
                  <a:gd name="T6" fmla="*/ 159 w 159"/>
                  <a:gd name="T7" fmla="*/ 300 h 300"/>
                </a:gdLst>
                <a:ahLst/>
                <a:cxnLst>
                  <a:cxn ang="0">
                    <a:pos x="T0" y="T1"/>
                  </a:cxn>
                  <a:cxn ang="0">
                    <a:pos x="T2" y="T3"/>
                  </a:cxn>
                  <a:cxn ang="0">
                    <a:pos x="T4" y="T5"/>
                  </a:cxn>
                  <a:cxn ang="0">
                    <a:pos x="T6" y="T7"/>
                  </a:cxn>
                </a:cxnLst>
                <a:rect l="0" t="0" r="r" b="b"/>
                <a:pathLst>
                  <a:path w="159" h="300">
                    <a:moveTo>
                      <a:pt x="159" y="300"/>
                    </a:moveTo>
                    <a:lnTo>
                      <a:pt x="111" y="0"/>
                    </a:lnTo>
                    <a:lnTo>
                      <a:pt x="0" y="45"/>
                    </a:lnTo>
                    <a:lnTo>
                      <a:pt x="159" y="300"/>
                    </a:ln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3" name="文本框 42"/>
            <p:cNvSpPr txBox="1"/>
            <p:nvPr/>
          </p:nvSpPr>
          <p:spPr>
            <a:xfrm>
              <a:off x="4666537" y="3207186"/>
              <a:ext cx="3005951" cy="10153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b="1">
                  <a:solidFill>
                    <a:schemeClr val="bg1"/>
                  </a:solidFill>
                  <a:latin typeface="微软雅黑" panose="020B0503020204020204" pitchFamily="34" charset="-122"/>
                  <a:ea typeface="微软雅黑" panose="020B0503020204020204" pitchFamily="34" charset="-122"/>
                </a:rPr>
                <a:t>摘 要</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 name="生活小妙招" descr="7b0a202020202274657874626f78223a20227b5c2263617465676f72795f69645c223a31303339392c5c2269645c223a32303334313037397d220a7d0a"/>
          <p:cNvGrpSpPr/>
          <p:nvPr/>
        </p:nvGrpSpPr>
        <p:grpSpPr>
          <a:xfrm>
            <a:off x="564515" y="449580"/>
            <a:ext cx="5496560" cy="1614805"/>
            <a:chOff x="3251200" y="2349500"/>
            <a:chExt cx="4452520" cy="2133919"/>
          </a:xfrm>
        </p:grpSpPr>
        <p:grpSp>
          <p:nvGrpSpPr>
            <p:cNvPr id="30" name="Group 4"/>
            <p:cNvGrpSpPr>
              <a:grpSpLocks noChangeAspect="1"/>
            </p:cNvGrpSpPr>
            <p:nvPr/>
          </p:nvGrpSpPr>
          <p:grpSpPr bwMode="auto">
            <a:xfrm>
              <a:off x="3251200" y="2349500"/>
              <a:ext cx="4452520" cy="2133919"/>
              <a:chOff x="2191" y="1129"/>
              <a:chExt cx="5304" cy="2542"/>
            </a:xfrm>
          </p:grpSpPr>
          <p:sp>
            <p:nvSpPr>
              <p:cNvPr id="31" name="Freeform 5"/>
              <p:cNvSpPr/>
              <p:nvPr/>
            </p:nvSpPr>
            <p:spPr bwMode="auto">
              <a:xfrm>
                <a:off x="2331" y="1559"/>
                <a:ext cx="5164" cy="2100"/>
              </a:xfrm>
              <a:custGeom>
                <a:avLst/>
                <a:gdLst>
                  <a:gd name="T0" fmla="*/ 3988 w 4325"/>
                  <a:gd name="T1" fmla="*/ 141 h 2100"/>
                  <a:gd name="T2" fmla="*/ 72 w 4325"/>
                  <a:gd name="T3" fmla="*/ 0 h 2100"/>
                  <a:gd name="T4" fmla="*/ 0 w 4325"/>
                  <a:gd name="T5" fmla="*/ 2100 h 2100"/>
                  <a:gd name="T6" fmla="*/ 4325 w 4325"/>
                  <a:gd name="T7" fmla="*/ 1936 h 2100"/>
                  <a:gd name="T8" fmla="*/ 3988 w 4325"/>
                  <a:gd name="T9" fmla="*/ 141 h 2100"/>
                </a:gdLst>
                <a:ahLst/>
                <a:cxnLst>
                  <a:cxn ang="0">
                    <a:pos x="T0" y="T1"/>
                  </a:cxn>
                  <a:cxn ang="0">
                    <a:pos x="T2" y="T3"/>
                  </a:cxn>
                  <a:cxn ang="0">
                    <a:pos x="T4" y="T5"/>
                  </a:cxn>
                  <a:cxn ang="0">
                    <a:pos x="T6" y="T7"/>
                  </a:cxn>
                  <a:cxn ang="0">
                    <a:pos x="T8" y="T9"/>
                  </a:cxn>
                </a:cxnLst>
                <a:rect l="0" t="0" r="r" b="b"/>
                <a:pathLst>
                  <a:path w="4325" h="2100">
                    <a:moveTo>
                      <a:pt x="3988" y="141"/>
                    </a:moveTo>
                    <a:lnTo>
                      <a:pt x="72" y="0"/>
                    </a:lnTo>
                    <a:lnTo>
                      <a:pt x="0" y="2100"/>
                    </a:lnTo>
                    <a:lnTo>
                      <a:pt x="4325" y="1936"/>
                    </a:lnTo>
                    <a:lnTo>
                      <a:pt x="3988" y="141"/>
                    </a:lnTo>
                    <a:close/>
                  </a:path>
                </a:pathLst>
              </a:custGeom>
              <a:solidFill>
                <a:srgbClr val="0157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
              <p:cNvSpPr/>
              <p:nvPr/>
            </p:nvSpPr>
            <p:spPr bwMode="auto">
              <a:xfrm>
                <a:off x="2191" y="1633"/>
                <a:ext cx="5304" cy="1952"/>
              </a:xfrm>
              <a:custGeom>
                <a:avLst/>
                <a:gdLst>
                  <a:gd name="T0" fmla="*/ 333 w 4275"/>
                  <a:gd name="T1" fmla="*/ 131 h 1952"/>
                  <a:gd name="T2" fmla="*/ 4204 w 4275"/>
                  <a:gd name="T3" fmla="*/ 0 h 1952"/>
                  <a:gd name="T4" fmla="*/ 4275 w 4275"/>
                  <a:gd name="T5" fmla="*/ 1952 h 1952"/>
                  <a:gd name="T6" fmla="*/ 0 w 4275"/>
                  <a:gd name="T7" fmla="*/ 1800 h 1952"/>
                  <a:gd name="T8" fmla="*/ 333 w 4275"/>
                  <a:gd name="T9" fmla="*/ 131 h 1952"/>
                </a:gdLst>
                <a:ahLst/>
                <a:cxnLst>
                  <a:cxn ang="0">
                    <a:pos x="T0" y="T1"/>
                  </a:cxn>
                  <a:cxn ang="0">
                    <a:pos x="T2" y="T3"/>
                  </a:cxn>
                  <a:cxn ang="0">
                    <a:pos x="T4" y="T5"/>
                  </a:cxn>
                  <a:cxn ang="0">
                    <a:pos x="T6" y="T7"/>
                  </a:cxn>
                  <a:cxn ang="0">
                    <a:pos x="T8" y="T9"/>
                  </a:cxn>
                </a:cxnLst>
                <a:rect l="0" t="0" r="r" b="b"/>
                <a:pathLst>
                  <a:path w="4275" h="1952">
                    <a:moveTo>
                      <a:pt x="333" y="131"/>
                    </a:moveTo>
                    <a:lnTo>
                      <a:pt x="4204" y="0"/>
                    </a:lnTo>
                    <a:lnTo>
                      <a:pt x="4275" y="1952"/>
                    </a:lnTo>
                    <a:lnTo>
                      <a:pt x="0" y="1800"/>
                    </a:lnTo>
                    <a:lnTo>
                      <a:pt x="333" y="131"/>
                    </a:lnTo>
                    <a:close/>
                  </a:path>
                </a:pathLst>
              </a:custGeom>
              <a:solidFill>
                <a:srgbClr val="0288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7"/>
              <p:cNvSpPr/>
              <p:nvPr/>
            </p:nvSpPr>
            <p:spPr bwMode="auto">
              <a:xfrm>
                <a:off x="2298" y="1174"/>
                <a:ext cx="1769" cy="2497"/>
              </a:xfrm>
              <a:custGeom>
                <a:avLst/>
                <a:gdLst>
                  <a:gd name="T0" fmla="*/ 618 w 745"/>
                  <a:gd name="T1" fmla="*/ 1005 h 1050"/>
                  <a:gd name="T2" fmla="*/ 683 w 745"/>
                  <a:gd name="T3" fmla="*/ 938 h 1050"/>
                  <a:gd name="T4" fmla="*/ 693 w 745"/>
                  <a:gd name="T5" fmla="*/ 877 h 1050"/>
                  <a:gd name="T6" fmla="*/ 679 w 745"/>
                  <a:gd name="T7" fmla="*/ 851 h 1050"/>
                  <a:gd name="T8" fmla="*/ 677 w 745"/>
                  <a:gd name="T9" fmla="*/ 821 h 1050"/>
                  <a:gd name="T10" fmla="*/ 666 w 745"/>
                  <a:gd name="T11" fmla="*/ 798 h 1050"/>
                  <a:gd name="T12" fmla="*/ 664 w 745"/>
                  <a:gd name="T13" fmla="*/ 773 h 1050"/>
                  <a:gd name="T14" fmla="*/ 658 w 745"/>
                  <a:gd name="T15" fmla="*/ 759 h 1050"/>
                  <a:gd name="T16" fmla="*/ 659 w 745"/>
                  <a:gd name="T17" fmla="*/ 718 h 1050"/>
                  <a:gd name="T18" fmla="*/ 694 w 745"/>
                  <a:gd name="T19" fmla="*/ 560 h 1050"/>
                  <a:gd name="T20" fmla="*/ 706 w 745"/>
                  <a:gd name="T21" fmla="*/ 534 h 1050"/>
                  <a:gd name="T22" fmla="*/ 713 w 745"/>
                  <a:gd name="T23" fmla="*/ 264 h 1050"/>
                  <a:gd name="T24" fmla="*/ 300 w 745"/>
                  <a:gd name="T25" fmla="*/ 37 h 1050"/>
                  <a:gd name="T26" fmla="*/ 275 w 745"/>
                  <a:gd name="T27" fmla="*/ 43 h 1050"/>
                  <a:gd name="T28" fmla="*/ 65 w 745"/>
                  <a:gd name="T29" fmla="*/ 203 h 1050"/>
                  <a:gd name="T30" fmla="*/ 27 w 745"/>
                  <a:gd name="T31" fmla="*/ 489 h 1050"/>
                  <a:gd name="T32" fmla="*/ 169 w 745"/>
                  <a:gd name="T33" fmla="*/ 687 h 1050"/>
                  <a:gd name="T34" fmla="*/ 190 w 745"/>
                  <a:gd name="T35" fmla="*/ 701 h 1050"/>
                  <a:gd name="T36" fmla="*/ 305 w 745"/>
                  <a:gd name="T37" fmla="*/ 819 h 1050"/>
                  <a:gd name="T38" fmla="*/ 327 w 745"/>
                  <a:gd name="T39" fmla="*/ 853 h 1050"/>
                  <a:gd name="T40" fmla="*/ 330 w 745"/>
                  <a:gd name="T41" fmla="*/ 868 h 1050"/>
                  <a:gd name="T42" fmla="*/ 341 w 745"/>
                  <a:gd name="T43" fmla="*/ 891 h 1050"/>
                  <a:gd name="T44" fmla="*/ 343 w 745"/>
                  <a:gd name="T45" fmla="*/ 915 h 1050"/>
                  <a:gd name="T46" fmla="*/ 357 w 745"/>
                  <a:gd name="T47" fmla="*/ 942 h 1050"/>
                  <a:gd name="T48" fmla="*/ 359 w 745"/>
                  <a:gd name="T49" fmla="*/ 972 h 1050"/>
                  <a:gd name="T50" fmla="*/ 400 w 745"/>
                  <a:gd name="T51" fmla="*/ 1019 h 1050"/>
                  <a:gd name="T52" fmla="*/ 491 w 745"/>
                  <a:gd name="T53" fmla="*/ 1041 h 1050"/>
                  <a:gd name="T54" fmla="*/ 618 w 745"/>
                  <a:gd name="T55" fmla="*/ 1005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5" h="1050">
                    <a:moveTo>
                      <a:pt x="618" y="1005"/>
                    </a:moveTo>
                    <a:cubicBezTo>
                      <a:pt x="650" y="996"/>
                      <a:pt x="674" y="970"/>
                      <a:pt x="683" y="938"/>
                    </a:cubicBezTo>
                    <a:cubicBezTo>
                      <a:pt x="695" y="921"/>
                      <a:pt x="699" y="899"/>
                      <a:pt x="693" y="877"/>
                    </a:cubicBezTo>
                    <a:cubicBezTo>
                      <a:pt x="690" y="867"/>
                      <a:pt x="685" y="858"/>
                      <a:pt x="679" y="851"/>
                    </a:cubicBezTo>
                    <a:cubicBezTo>
                      <a:pt x="680" y="841"/>
                      <a:pt x="680" y="831"/>
                      <a:pt x="677" y="821"/>
                    </a:cubicBezTo>
                    <a:cubicBezTo>
                      <a:pt x="675" y="812"/>
                      <a:pt x="671" y="805"/>
                      <a:pt x="666" y="798"/>
                    </a:cubicBezTo>
                    <a:cubicBezTo>
                      <a:pt x="667" y="790"/>
                      <a:pt x="666" y="782"/>
                      <a:pt x="664" y="773"/>
                    </a:cubicBezTo>
                    <a:cubicBezTo>
                      <a:pt x="662" y="768"/>
                      <a:pt x="660" y="763"/>
                      <a:pt x="658" y="759"/>
                    </a:cubicBezTo>
                    <a:cubicBezTo>
                      <a:pt x="661" y="746"/>
                      <a:pt x="662" y="732"/>
                      <a:pt x="659" y="718"/>
                    </a:cubicBezTo>
                    <a:cubicBezTo>
                      <a:pt x="649" y="663"/>
                      <a:pt x="663" y="631"/>
                      <a:pt x="694" y="560"/>
                    </a:cubicBezTo>
                    <a:cubicBezTo>
                      <a:pt x="698" y="552"/>
                      <a:pt x="702" y="543"/>
                      <a:pt x="706" y="534"/>
                    </a:cubicBezTo>
                    <a:cubicBezTo>
                      <a:pt x="743" y="448"/>
                      <a:pt x="745" y="352"/>
                      <a:pt x="713" y="264"/>
                    </a:cubicBezTo>
                    <a:cubicBezTo>
                      <a:pt x="651" y="98"/>
                      <a:pt x="474" y="0"/>
                      <a:pt x="300" y="37"/>
                    </a:cubicBezTo>
                    <a:cubicBezTo>
                      <a:pt x="292" y="38"/>
                      <a:pt x="284" y="40"/>
                      <a:pt x="275" y="43"/>
                    </a:cubicBezTo>
                    <a:cubicBezTo>
                      <a:pt x="187" y="68"/>
                      <a:pt x="113" y="125"/>
                      <a:pt x="65" y="203"/>
                    </a:cubicBezTo>
                    <a:cubicBezTo>
                      <a:pt x="14" y="289"/>
                      <a:pt x="0" y="393"/>
                      <a:pt x="27" y="489"/>
                    </a:cubicBezTo>
                    <a:cubicBezTo>
                      <a:pt x="50" y="569"/>
                      <a:pt x="100" y="639"/>
                      <a:pt x="169" y="687"/>
                    </a:cubicBezTo>
                    <a:cubicBezTo>
                      <a:pt x="190" y="701"/>
                      <a:pt x="190" y="701"/>
                      <a:pt x="190" y="701"/>
                    </a:cubicBezTo>
                    <a:cubicBezTo>
                      <a:pt x="255" y="745"/>
                      <a:pt x="284" y="766"/>
                      <a:pt x="305" y="819"/>
                    </a:cubicBezTo>
                    <a:cubicBezTo>
                      <a:pt x="310" y="832"/>
                      <a:pt x="318" y="843"/>
                      <a:pt x="327" y="853"/>
                    </a:cubicBezTo>
                    <a:cubicBezTo>
                      <a:pt x="328" y="858"/>
                      <a:pt x="329" y="863"/>
                      <a:pt x="330" y="868"/>
                    </a:cubicBezTo>
                    <a:cubicBezTo>
                      <a:pt x="332" y="876"/>
                      <a:pt x="336" y="884"/>
                      <a:pt x="341" y="891"/>
                    </a:cubicBezTo>
                    <a:cubicBezTo>
                      <a:pt x="340" y="899"/>
                      <a:pt x="341" y="907"/>
                      <a:pt x="343" y="915"/>
                    </a:cubicBezTo>
                    <a:cubicBezTo>
                      <a:pt x="346" y="925"/>
                      <a:pt x="351" y="934"/>
                      <a:pt x="357" y="942"/>
                    </a:cubicBezTo>
                    <a:cubicBezTo>
                      <a:pt x="356" y="952"/>
                      <a:pt x="357" y="962"/>
                      <a:pt x="359" y="972"/>
                    </a:cubicBezTo>
                    <a:cubicBezTo>
                      <a:pt x="366" y="993"/>
                      <a:pt x="381" y="1010"/>
                      <a:pt x="400" y="1019"/>
                    </a:cubicBezTo>
                    <a:cubicBezTo>
                      <a:pt x="424" y="1041"/>
                      <a:pt x="458" y="1050"/>
                      <a:pt x="491" y="1041"/>
                    </a:cubicBezTo>
                    <a:lnTo>
                      <a:pt x="618" y="10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8"/>
              <p:cNvSpPr/>
              <p:nvPr/>
            </p:nvSpPr>
            <p:spPr bwMode="auto">
              <a:xfrm>
                <a:off x="3210" y="2884"/>
                <a:ext cx="579" cy="634"/>
              </a:xfrm>
              <a:custGeom>
                <a:avLst/>
                <a:gdLst>
                  <a:gd name="T0" fmla="*/ 102 w 244"/>
                  <a:gd name="T1" fmla="*/ 260 h 267"/>
                  <a:gd name="T2" fmla="*/ 205 w 244"/>
                  <a:gd name="T3" fmla="*/ 231 h 267"/>
                  <a:gd name="T4" fmla="*/ 237 w 244"/>
                  <a:gd name="T5" fmla="*/ 174 h 267"/>
                  <a:gd name="T6" fmla="*/ 198 w 244"/>
                  <a:gd name="T7" fmla="*/ 38 h 267"/>
                  <a:gd name="T8" fmla="*/ 141 w 244"/>
                  <a:gd name="T9" fmla="*/ 7 h 267"/>
                  <a:gd name="T10" fmla="*/ 38 w 244"/>
                  <a:gd name="T11" fmla="*/ 36 h 267"/>
                  <a:gd name="T12" fmla="*/ 7 w 244"/>
                  <a:gd name="T13" fmla="*/ 92 h 267"/>
                  <a:gd name="T14" fmla="*/ 45 w 244"/>
                  <a:gd name="T15" fmla="*/ 228 h 267"/>
                  <a:gd name="T16" fmla="*/ 102 w 244"/>
                  <a:gd name="T17" fmla="*/ 2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67">
                    <a:moveTo>
                      <a:pt x="102" y="260"/>
                    </a:moveTo>
                    <a:cubicBezTo>
                      <a:pt x="205" y="231"/>
                      <a:pt x="205" y="231"/>
                      <a:pt x="205" y="231"/>
                    </a:cubicBezTo>
                    <a:cubicBezTo>
                      <a:pt x="229" y="224"/>
                      <a:pt x="244" y="199"/>
                      <a:pt x="237" y="174"/>
                    </a:cubicBezTo>
                    <a:cubicBezTo>
                      <a:pt x="198" y="38"/>
                      <a:pt x="198" y="38"/>
                      <a:pt x="198" y="38"/>
                    </a:cubicBezTo>
                    <a:cubicBezTo>
                      <a:pt x="191" y="14"/>
                      <a:pt x="166" y="0"/>
                      <a:pt x="141" y="7"/>
                    </a:cubicBezTo>
                    <a:cubicBezTo>
                      <a:pt x="38" y="36"/>
                      <a:pt x="38" y="36"/>
                      <a:pt x="38" y="36"/>
                    </a:cubicBezTo>
                    <a:cubicBezTo>
                      <a:pt x="14" y="43"/>
                      <a:pt x="0" y="68"/>
                      <a:pt x="7" y="92"/>
                    </a:cubicBezTo>
                    <a:cubicBezTo>
                      <a:pt x="45" y="228"/>
                      <a:pt x="45" y="228"/>
                      <a:pt x="45" y="228"/>
                    </a:cubicBezTo>
                    <a:cubicBezTo>
                      <a:pt x="52" y="253"/>
                      <a:pt x="78" y="267"/>
                      <a:pt x="102" y="260"/>
                    </a:cubicBezTo>
                    <a:close/>
                  </a:path>
                </a:pathLst>
              </a:custGeom>
              <a:solidFill>
                <a:srgbClr val="8D83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9"/>
              <p:cNvSpPr/>
              <p:nvPr/>
            </p:nvSpPr>
            <p:spPr bwMode="auto">
              <a:xfrm>
                <a:off x="2448" y="1331"/>
                <a:ext cx="1471" cy="1795"/>
              </a:xfrm>
              <a:custGeom>
                <a:avLst/>
                <a:gdLst>
                  <a:gd name="T0" fmla="*/ 23 w 620"/>
                  <a:gd name="T1" fmla="*/ 406 h 755"/>
                  <a:gd name="T2" fmla="*/ 140 w 620"/>
                  <a:gd name="T3" fmla="*/ 571 h 755"/>
                  <a:gd name="T4" fmla="*/ 162 w 620"/>
                  <a:gd name="T5" fmla="*/ 585 h 755"/>
                  <a:gd name="T6" fmla="*/ 298 w 620"/>
                  <a:gd name="T7" fmla="*/ 731 h 755"/>
                  <a:gd name="T8" fmla="*/ 337 w 620"/>
                  <a:gd name="T9" fmla="*/ 750 h 755"/>
                  <a:gd name="T10" fmla="*/ 513 w 620"/>
                  <a:gd name="T11" fmla="*/ 700 h 755"/>
                  <a:gd name="T12" fmla="*/ 536 w 620"/>
                  <a:gd name="T13" fmla="*/ 663 h 755"/>
                  <a:gd name="T14" fmla="*/ 575 w 620"/>
                  <a:gd name="T15" fmla="*/ 469 h 755"/>
                  <a:gd name="T16" fmla="*/ 587 w 620"/>
                  <a:gd name="T17" fmla="*/ 443 h 755"/>
                  <a:gd name="T18" fmla="*/ 592 w 620"/>
                  <a:gd name="T19" fmla="*/ 219 h 755"/>
                  <a:gd name="T20" fmla="*/ 250 w 620"/>
                  <a:gd name="T21" fmla="*/ 30 h 755"/>
                  <a:gd name="T22" fmla="*/ 55 w 620"/>
                  <a:gd name="T23" fmla="*/ 169 h 755"/>
                  <a:gd name="T24" fmla="*/ 23 w 620"/>
                  <a:gd name="T25" fmla="*/ 406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755">
                    <a:moveTo>
                      <a:pt x="23" y="406"/>
                    </a:moveTo>
                    <a:cubicBezTo>
                      <a:pt x="42" y="473"/>
                      <a:pt x="83" y="531"/>
                      <a:pt x="140" y="571"/>
                    </a:cubicBezTo>
                    <a:cubicBezTo>
                      <a:pt x="162" y="585"/>
                      <a:pt x="162" y="585"/>
                      <a:pt x="162" y="585"/>
                    </a:cubicBezTo>
                    <a:cubicBezTo>
                      <a:pt x="230" y="632"/>
                      <a:pt x="271" y="660"/>
                      <a:pt x="298" y="731"/>
                    </a:cubicBezTo>
                    <a:cubicBezTo>
                      <a:pt x="305" y="747"/>
                      <a:pt x="321" y="755"/>
                      <a:pt x="337" y="750"/>
                    </a:cubicBezTo>
                    <a:cubicBezTo>
                      <a:pt x="513" y="700"/>
                      <a:pt x="513" y="700"/>
                      <a:pt x="513" y="700"/>
                    </a:cubicBezTo>
                    <a:cubicBezTo>
                      <a:pt x="530" y="696"/>
                      <a:pt x="539" y="680"/>
                      <a:pt x="536" y="663"/>
                    </a:cubicBezTo>
                    <a:cubicBezTo>
                      <a:pt x="522" y="589"/>
                      <a:pt x="542" y="544"/>
                      <a:pt x="575" y="469"/>
                    </a:cubicBezTo>
                    <a:cubicBezTo>
                      <a:pt x="579" y="461"/>
                      <a:pt x="583" y="452"/>
                      <a:pt x="587" y="443"/>
                    </a:cubicBezTo>
                    <a:cubicBezTo>
                      <a:pt x="618" y="372"/>
                      <a:pt x="620" y="292"/>
                      <a:pt x="592" y="219"/>
                    </a:cubicBezTo>
                    <a:cubicBezTo>
                      <a:pt x="541" y="81"/>
                      <a:pt x="394" y="0"/>
                      <a:pt x="250" y="30"/>
                    </a:cubicBezTo>
                    <a:cubicBezTo>
                      <a:pt x="167" y="48"/>
                      <a:pt x="98" y="97"/>
                      <a:pt x="55" y="169"/>
                    </a:cubicBezTo>
                    <a:cubicBezTo>
                      <a:pt x="12" y="240"/>
                      <a:pt x="0" y="326"/>
                      <a:pt x="23" y="406"/>
                    </a:cubicBez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10"/>
              <p:cNvSpPr/>
              <p:nvPr/>
            </p:nvSpPr>
            <p:spPr bwMode="auto">
              <a:xfrm>
                <a:off x="3295" y="1545"/>
                <a:ext cx="477" cy="761"/>
              </a:xfrm>
              <a:custGeom>
                <a:avLst/>
                <a:gdLst>
                  <a:gd name="T0" fmla="*/ 15 w 201"/>
                  <a:gd name="T1" fmla="*/ 9 h 320"/>
                  <a:gd name="T2" fmla="*/ 105 w 201"/>
                  <a:gd name="T3" fmla="*/ 42 h 320"/>
                  <a:gd name="T4" fmla="*/ 167 w 201"/>
                  <a:gd name="T5" fmla="*/ 115 h 320"/>
                  <a:gd name="T6" fmla="*/ 170 w 201"/>
                  <a:gd name="T7" fmla="*/ 315 h 320"/>
                  <a:gd name="T8" fmla="*/ 161 w 201"/>
                  <a:gd name="T9" fmla="*/ 311 h 320"/>
                  <a:gd name="T10" fmla="*/ 121 w 201"/>
                  <a:gd name="T11" fmla="*/ 134 h 320"/>
                  <a:gd name="T12" fmla="*/ 68 w 201"/>
                  <a:gd name="T13" fmla="*/ 79 h 320"/>
                  <a:gd name="T14" fmla="*/ 6 w 201"/>
                  <a:gd name="T15" fmla="*/ 32 h 320"/>
                  <a:gd name="T16" fmla="*/ 15 w 201"/>
                  <a:gd name="T17" fmla="*/ 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320">
                    <a:moveTo>
                      <a:pt x="15" y="9"/>
                    </a:moveTo>
                    <a:cubicBezTo>
                      <a:pt x="48" y="0"/>
                      <a:pt x="80" y="22"/>
                      <a:pt x="105" y="42"/>
                    </a:cubicBezTo>
                    <a:cubicBezTo>
                      <a:pt x="130" y="62"/>
                      <a:pt x="151" y="86"/>
                      <a:pt x="167" y="115"/>
                    </a:cubicBezTo>
                    <a:cubicBezTo>
                      <a:pt x="201" y="178"/>
                      <a:pt x="201" y="250"/>
                      <a:pt x="170" y="315"/>
                    </a:cubicBezTo>
                    <a:cubicBezTo>
                      <a:pt x="168" y="320"/>
                      <a:pt x="160" y="316"/>
                      <a:pt x="161" y="311"/>
                    </a:cubicBezTo>
                    <a:cubicBezTo>
                      <a:pt x="170" y="251"/>
                      <a:pt x="155" y="184"/>
                      <a:pt x="121" y="134"/>
                    </a:cubicBezTo>
                    <a:cubicBezTo>
                      <a:pt x="107" y="113"/>
                      <a:pt x="89" y="94"/>
                      <a:pt x="68" y="79"/>
                    </a:cubicBezTo>
                    <a:cubicBezTo>
                      <a:pt x="47" y="64"/>
                      <a:pt x="21" y="54"/>
                      <a:pt x="6" y="32"/>
                    </a:cubicBezTo>
                    <a:cubicBezTo>
                      <a:pt x="0" y="24"/>
                      <a:pt x="6" y="12"/>
                      <a:pt x="15"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11"/>
              <p:cNvSpPr/>
              <p:nvPr/>
            </p:nvSpPr>
            <p:spPr bwMode="auto">
              <a:xfrm>
                <a:off x="3217" y="3026"/>
                <a:ext cx="522" cy="198"/>
              </a:xfrm>
              <a:custGeom>
                <a:avLst/>
                <a:gdLst>
                  <a:gd name="T0" fmla="*/ 12 w 220"/>
                  <a:gd name="T1" fmla="*/ 56 h 83"/>
                  <a:gd name="T2" fmla="*/ 200 w 220"/>
                  <a:gd name="T3" fmla="*/ 3 h 83"/>
                  <a:gd name="T4" fmla="*/ 218 w 220"/>
                  <a:gd name="T5" fmla="*/ 11 h 83"/>
                  <a:gd name="T6" fmla="*/ 218 w 220"/>
                  <a:gd name="T7" fmla="*/ 11 h 83"/>
                  <a:gd name="T8" fmla="*/ 207 w 220"/>
                  <a:gd name="T9" fmla="*/ 28 h 83"/>
                  <a:gd name="T10" fmla="*/ 19 w 220"/>
                  <a:gd name="T11" fmla="*/ 81 h 83"/>
                  <a:gd name="T12" fmla="*/ 2 w 220"/>
                  <a:gd name="T13" fmla="*/ 73 h 83"/>
                  <a:gd name="T14" fmla="*/ 2 w 220"/>
                  <a:gd name="T15" fmla="*/ 73 h 83"/>
                  <a:gd name="T16" fmla="*/ 12 w 220"/>
                  <a:gd name="T17"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3">
                    <a:moveTo>
                      <a:pt x="12" y="56"/>
                    </a:moveTo>
                    <a:cubicBezTo>
                      <a:pt x="200" y="3"/>
                      <a:pt x="200" y="3"/>
                      <a:pt x="200" y="3"/>
                    </a:cubicBezTo>
                    <a:cubicBezTo>
                      <a:pt x="208" y="0"/>
                      <a:pt x="216" y="4"/>
                      <a:pt x="218" y="11"/>
                    </a:cubicBezTo>
                    <a:cubicBezTo>
                      <a:pt x="218" y="11"/>
                      <a:pt x="218" y="11"/>
                      <a:pt x="218" y="11"/>
                    </a:cubicBezTo>
                    <a:cubicBezTo>
                      <a:pt x="220" y="18"/>
                      <a:pt x="215" y="25"/>
                      <a:pt x="207" y="28"/>
                    </a:cubicBezTo>
                    <a:cubicBezTo>
                      <a:pt x="19" y="81"/>
                      <a:pt x="19" y="81"/>
                      <a:pt x="19" y="81"/>
                    </a:cubicBezTo>
                    <a:cubicBezTo>
                      <a:pt x="11" y="83"/>
                      <a:pt x="3" y="79"/>
                      <a:pt x="2" y="73"/>
                    </a:cubicBezTo>
                    <a:cubicBezTo>
                      <a:pt x="2" y="73"/>
                      <a:pt x="2" y="73"/>
                      <a:pt x="2" y="73"/>
                    </a:cubicBezTo>
                    <a:cubicBezTo>
                      <a:pt x="0" y="66"/>
                      <a:pt x="4" y="58"/>
                      <a:pt x="12" y="56"/>
                    </a:cubicBezTo>
                    <a:close/>
                  </a:path>
                </a:pathLst>
              </a:custGeom>
              <a:solidFill>
                <a:srgbClr val="50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12"/>
              <p:cNvSpPr/>
              <p:nvPr/>
            </p:nvSpPr>
            <p:spPr bwMode="auto">
              <a:xfrm>
                <a:off x="3248" y="3140"/>
                <a:ext cx="522" cy="198"/>
              </a:xfrm>
              <a:custGeom>
                <a:avLst/>
                <a:gdLst>
                  <a:gd name="T0" fmla="*/ 13 w 220"/>
                  <a:gd name="T1" fmla="*/ 55 h 83"/>
                  <a:gd name="T2" fmla="*/ 201 w 220"/>
                  <a:gd name="T3" fmla="*/ 2 h 83"/>
                  <a:gd name="T4" fmla="*/ 218 w 220"/>
                  <a:gd name="T5" fmla="*/ 10 h 83"/>
                  <a:gd name="T6" fmla="*/ 218 w 220"/>
                  <a:gd name="T7" fmla="*/ 10 h 83"/>
                  <a:gd name="T8" fmla="*/ 208 w 220"/>
                  <a:gd name="T9" fmla="*/ 27 h 83"/>
                  <a:gd name="T10" fmla="*/ 20 w 220"/>
                  <a:gd name="T11" fmla="*/ 80 h 83"/>
                  <a:gd name="T12" fmla="*/ 2 w 220"/>
                  <a:gd name="T13" fmla="*/ 72 h 83"/>
                  <a:gd name="T14" fmla="*/ 2 w 220"/>
                  <a:gd name="T15" fmla="*/ 72 h 83"/>
                  <a:gd name="T16" fmla="*/ 13 w 220"/>
                  <a:gd name="T17"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3">
                    <a:moveTo>
                      <a:pt x="13" y="55"/>
                    </a:moveTo>
                    <a:cubicBezTo>
                      <a:pt x="201" y="2"/>
                      <a:pt x="201" y="2"/>
                      <a:pt x="201" y="2"/>
                    </a:cubicBezTo>
                    <a:cubicBezTo>
                      <a:pt x="209" y="0"/>
                      <a:pt x="216" y="3"/>
                      <a:pt x="218" y="10"/>
                    </a:cubicBezTo>
                    <a:cubicBezTo>
                      <a:pt x="218" y="10"/>
                      <a:pt x="218" y="10"/>
                      <a:pt x="218" y="10"/>
                    </a:cubicBezTo>
                    <a:cubicBezTo>
                      <a:pt x="220" y="17"/>
                      <a:pt x="216" y="25"/>
                      <a:pt x="208" y="27"/>
                    </a:cubicBezTo>
                    <a:cubicBezTo>
                      <a:pt x="20" y="80"/>
                      <a:pt x="20" y="80"/>
                      <a:pt x="20" y="80"/>
                    </a:cubicBezTo>
                    <a:cubicBezTo>
                      <a:pt x="12" y="83"/>
                      <a:pt x="4" y="79"/>
                      <a:pt x="2" y="72"/>
                    </a:cubicBezTo>
                    <a:cubicBezTo>
                      <a:pt x="2" y="72"/>
                      <a:pt x="2" y="72"/>
                      <a:pt x="2" y="72"/>
                    </a:cubicBezTo>
                    <a:cubicBezTo>
                      <a:pt x="0" y="65"/>
                      <a:pt x="5" y="58"/>
                      <a:pt x="13" y="55"/>
                    </a:cubicBezTo>
                    <a:close/>
                  </a:path>
                </a:pathLst>
              </a:custGeom>
              <a:solidFill>
                <a:srgbClr val="50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13"/>
              <p:cNvSpPr/>
              <p:nvPr/>
            </p:nvSpPr>
            <p:spPr bwMode="auto">
              <a:xfrm>
                <a:off x="3286" y="3273"/>
                <a:ext cx="522" cy="198"/>
              </a:xfrm>
              <a:custGeom>
                <a:avLst/>
                <a:gdLst>
                  <a:gd name="T0" fmla="*/ 13 w 220"/>
                  <a:gd name="T1" fmla="*/ 56 h 83"/>
                  <a:gd name="T2" fmla="*/ 201 w 220"/>
                  <a:gd name="T3" fmla="*/ 2 h 83"/>
                  <a:gd name="T4" fmla="*/ 219 w 220"/>
                  <a:gd name="T5" fmla="*/ 11 h 83"/>
                  <a:gd name="T6" fmla="*/ 219 w 220"/>
                  <a:gd name="T7" fmla="*/ 11 h 83"/>
                  <a:gd name="T8" fmla="*/ 208 w 220"/>
                  <a:gd name="T9" fmla="*/ 27 h 83"/>
                  <a:gd name="T10" fmla="*/ 20 w 220"/>
                  <a:gd name="T11" fmla="*/ 81 h 83"/>
                  <a:gd name="T12" fmla="*/ 2 w 220"/>
                  <a:gd name="T13" fmla="*/ 72 h 83"/>
                  <a:gd name="T14" fmla="*/ 2 w 220"/>
                  <a:gd name="T15" fmla="*/ 72 h 83"/>
                  <a:gd name="T16" fmla="*/ 13 w 220"/>
                  <a:gd name="T17"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83">
                    <a:moveTo>
                      <a:pt x="13" y="56"/>
                    </a:moveTo>
                    <a:cubicBezTo>
                      <a:pt x="201" y="2"/>
                      <a:pt x="201" y="2"/>
                      <a:pt x="201" y="2"/>
                    </a:cubicBezTo>
                    <a:cubicBezTo>
                      <a:pt x="209" y="0"/>
                      <a:pt x="217" y="4"/>
                      <a:pt x="219" y="11"/>
                    </a:cubicBezTo>
                    <a:cubicBezTo>
                      <a:pt x="219" y="11"/>
                      <a:pt x="219" y="11"/>
                      <a:pt x="219" y="11"/>
                    </a:cubicBezTo>
                    <a:cubicBezTo>
                      <a:pt x="220" y="18"/>
                      <a:pt x="216" y="25"/>
                      <a:pt x="208" y="27"/>
                    </a:cubicBezTo>
                    <a:cubicBezTo>
                      <a:pt x="20" y="81"/>
                      <a:pt x="20" y="81"/>
                      <a:pt x="20" y="81"/>
                    </a:cubicBezTo>
                    <a:cubicBezTo>
                      <a:pt x="12" y="83"/>
                      <a:pt x="4" y="79"/>
                      <a:pt x="2" y="72"/>
                    </a:cubicBezTo>
                    <a:cubicBezTo>
                      <a:pt x="2" y="72"/>
                      <a:pt x="2" y="72"/>
                      <a:pt x="2" y="72"/>
                    </a:cubicBezTo>
                    <a:cubicBezTo>
                      <a:pt x="0" y="65"/>
                      <a:pt x="5" y="58"/>
                      <a:pt x="13" y="56"/>
                    </a:cubicBezTo>
                    <a:close/>
                  </a:path>
                </a:pathLst>
              </a:custGeom>
              <a:solidFill>
                <a:srgbClr val="5047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14"/>
              <p:cNvSpPr/>
              <p:nvPr/>
            </p:nvSpPr>
            <p:spPr bwMode="auto">
              <a:xfrm>
                <a:off x="3946" y="1331"/>
                <a:ext cx="429" cy="162"/>
              </a:xfrm>
              <a:custGeom>
                <a:avLst/>
                <a:gdLst>
                  <a:gd name="T0" fmla="*/ 0 w 429"/>
                  <a:gd name="T1" fmla="*/ 162 h 162"/>
                  <a:gd name="T2" fmla="*/ 429 w 429"/>
                  <a:gd name="T3" fmla="*/ 110 h 162"/>
                  <a:gd name="T4" fmla="*/ 365 w 429"/>
                  <a:gd name="T5" fmla="*/ 0 h 162"/>
                  <a:gd name="T6" fmla="*/ 0 w 429"/>
                  <a:gd name="T7" fmla="*/ 162 h 162"/>
                </a:gdLst>
                <a:ahLst/>
                <a:cxnLst>
                  <a:cxn ang="0">
                    <a:pos x="T0" y="T1"/>
                  </a:cxn>
                  <a:cxn ang="0">
                    <a:pos x="T2" y="T3"/>
                  </a:cxn>
                  <a:cxn ang="0">
                    <a:pos x="T4" y="T5"/>
                  </a:cxn>
                  <a:cxn ang="0">
                    <a:pos x="T6" y="T7"/>
                  </a:cxn>
                </a:cxnLst>
                <a:rect l="0" t="0" r="r" b="b"/>
                <a:pathLst>
                  <a:path w="429" h="162">
                    <a:moveTo>
                      <a:pt x="0" y="162"/>
                    </a:moveTo>
                    <a:lnTo>
                      <a:pt x="429" y="110"/>
                    </a:lnTo>
                    <a:lnTo>
                      <a:pt x="365" y="0"/>
                    </a:lnTo>
                    <a:lnTo>
                      <a:pt x="0" y="162"/>
                    </a:ln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15"/>
              <p:cNvSpPr/>
              <p:nvPr/>
            </p:nvSpPr>
            <p:spPr bwMode="auto">
              <a:xfrm>
                <a:off x="3877" y="1238"/>
                <a:ext cx="152" cy="226"/>
              </a:xfrm>
              <a:custGeom>
                <a:avLst/>
                <a:gdLst>
                  <a:gd name="T0" fmla="*/ 0 w 152"/>
                  <a:gd name="T1" fmla="*/ 226 h 226"/>
                  <a:gd name="T2" fmla="*/ 152 w 152"/>
                  <a:gd name="T3" fmla="*/ 62 h 226"/>
                  <a:gd name="T4" fmla="*/ 23 w 152"/>
                  <a:gd name="T5" fmla="*/ 0 h 226"/>
                  <a:gd name="T6" fmla="*/ 0 w 152"/>
                  <a:gd name="T7" fmla="*/ 226 h 226"/>
                </a:gdLst>
                <a:ahLst/>
                <a:cxnLst>
                  <a:cxn ang="0">
                    <a:pos x="T0" y="T1"/>
                  </a:cxn>
                  <a:cxn ang="0">
                    <a:pos x="T2" y="T3"/>
                  </a:cxn>
                  <a:cxn ang="0">
                    <a:pos x="T4" y="T5"/>
                  </a:cxn>
                  <a:cxn ang="0">
                    <a:pos x="T6" y="T7"/>
                  </a:cxn>
                </a:cxnLst>
                <a:rect l="0" t="0" r="r" b="b"/>
                <a:pathLst>
                  <a:path w="152" h="226">
                    <a:moveTo>
                      <a:pt x="0" y="226"/>
                    </a:moveTo>
                    <a:lnTo>
                      <a:pt x="152" y="62"/>
                    </a:lnTo>
                    <a:lnTo>
                      <a:pt x="23" y="0"/>
                    </a:lnTo>
                    <a:lnTo>
                      <a:pt x="0" y="226"/>
                    </a:ln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16"/>
              <p:cNvSpPr/>
              <p:nvPr/>
            </p:nvSpPr>
            <p:spPr bwMode="auto">
              <a:xfrm>
                <a:off x="3635" y="1129"/>
                <a:ext cx="159" cy="300"/>
              </a:xfrm>
              <a:custGeom>
                <a:avLst/>
                <a:gdLst>
                  <a:gd name="T0" fmla="*/ 159 w 159"/>
                  <a:gd name="T1" fmla="*/ 300 h 300"/>
                  <a:gd name="T2" fmla="*/ 111 w 159"/>
                  <a:gd name="T3" fmla="*/ 0 h 300"/>
                  <a:gd name="T4" fmla="*/ 0 w 159"/>
                  <a:gd name="T5" fmla="*/ 45 h 300"/>
                  <a:gd name="T6" fmla="*/ 159 w 159"/>
                  <a:gd name="T7" fmla="*/ 300 h 300"/>
                </a:gdLst>
                <a:ahLst/>
                <a:cxnLst>
                  <a:cxn ang="0">
                    <a:pos x="T0" y="T1"/>
                  </a:cxn>
                  <a:cxn ang="0">
                    <a:pos x="T2" y="T3"/>
                  </a:cxn>
                  <a:cxn ang="0">
                    <a:pos x="T4" y="T5"/>
                  </a:cxn>
                  <a:cxn ang="0">
                    <a:pos x="T6" y="T7"/>
                  </a:cxn>
                </a:cxnLst>
                <a:rect l="0" t="0" r="r" b="b"/>
                <a:pathLst>
                  <a:path w="159" h="300">
                    <a:moveTo>
                      <a:pt x="159" y="300"/>
                    </a:moveTo>
                    <a:lnTo>
                      <a:pt x="111" y="0"/>
                    </a:lnTo>
                    <a:lnTo>
                      <a:pt x="0" y="45"/>
                    </a:lnTo>
                    <a:lnTo>
                      <a:pt x="159" y="300"/>
                    </a:lnTo>
                    <a:close/>
                  </a:path>
                </a:pathLst>
              </a:custGeom>
              <a:solidFill>
                <a:srgbClr val="FFC5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3" name="文本框 42"/>
            <p:cNvSpPr txBox="1"/>
            <p:nvPr/>
          </p:nvSpPr>
          <p:spPr>
            <a:xfrm>
              <a:off x="4666537" y="3207186"/>
              <a:ext cx="3005951" cy="101535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b="1">
                  <a:solidFill>
                    <a:schemeClr val="bg1"/>
                  </a:solidFill>
                  <a:latin typeface="微软雅黑" panose="020B0503020204020204" pitchFamily="34" charset="-122"/>
                  <a:ea typeface="微软雅黑" panose="020B0503020204020204" pitchFamily="34" charset="-122"/>
                </a:rPr>
                <a:t>关 键 词</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pic>
        <p:nvPicPr>
          <p:cNvPr id="5" name="图片 4"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472511" y="2238214"/>
            <a:ext cx="3653754" cy="3653754"/>
          </a:xfrm>
          <a:prstGeom prst="rect">
            <a:avLst/>
          </a:prstGeom>
        </p:spPr>
      </p:pic>
      <p:sp>
        <p:nvSpPr>
          <p:cNvPr id="3" name="文本框 2"/>
          <p:cNvSpPr txBox="1"/>
          <p:nvPr/>
        </p:nvSpPr>
        <p:spPr>
          <a:xfrm>
            <a:off x="5503545" y="2699385"/>
            <a:ext cx="5218430" cy="3784600"/>
          </a:xfrm>
          <a:prstGeom prst="rect">
            <a:avLst/>
          </a:prstGeom>
          <a:noFill/>
        </p:spPr>
        <p:txBody>
          <a:bodyPr wrap="square" rtlCol="0">
            <a:spAutoFit/>
          </a:bodyPr>
          <a:p>
            <a:r>
              <a:rPr lang="en-US" altLang="zh-CN" sz="2000" i="1">
                <a:latin typeface="站酷快乐体" panose="02010600030101010101" charset="-128"/>
                <a:ea typeface="站酷快乐体" panose="02010600030101010101" charset="-128"/>
              </a:rPr>
              <a:t>  </a:t>
            </a:r>
            <a:r>
              <a:rPr lang="zh-CN" altLang="en-US" sz="2000" i="1">
                <a:latin typeface="站酷快乐体" panose="02010600030101010101" charset="-128"/>
                <a:ea typeface="站酷快乐体" panose="02010600030101010101" charset="-128"/>
              </a:rPr>
              <a:t>幼儿阶段是处于身心健康成长的关键时期，在知识教育的基础上，如果合理地带领幼儿们去做各种各样的身体运动，这会提高幼儿们的身体运动素质，从而促进幼儿们的协调性发展，让幼儿们养成一个良好的运动习惯。在若干运动项目中，我们选取了篮球运动，这是因为幼儿在经过篮球活动的锻炼后，一方面可以提高身体素质，扩大全身肌肉的弹性，延展身体韧带及关节的柔韧性，另一方面可以提高幼儿的身体协调性，四肢及腹部周围的肌肉力量也会明显提高，从整体上提高幼儿的身体素质。</a:t>
            </a:r>
            <a:endParaRPr lang="zh-CN" altLang="en-US" sz="2000" i="1">
              <a:latin typeface="站酷快乐体" panose="02010600030101010101" charset="-128"/>
              <a:ea typeface="站酷快乐体" panose="02010600030101010101" charset="-128"/>
            </a:endParaRPr>
          </a:p>
        </p:txBody>
      </p:sp>
      <p:sp>
        <p:nvSpPr>
          <p:cNvPr id="4" name="文本框 3"/>
          <p:cNvSpPr txBox="1"/>
          <p:nvPr/>
        </p:nvSpPr>
        <p:spPr>
          <a:xfrm>
            <a:off x="5426710" y="2117090"/>
            <a:ext cx="5586730" cy="521970"/>
          </a:xfrm>
          <a:prstGeom prst="rect">
            <a:avLst/>
          </a:prstGeom>
          <a:noFill/>
        </p:spPr>
        <p:txBody>
          <a:bodyPr wrap="square" rtlCol="0">
            <a:spAutoFit/>
          </a:bodyPr>
          <a:p>
            <a:r>
              <a:rPr lang="zh-CN" altLang="en-US" sz="2800" b="1" i="1">
                <a:latin typeface="站酷快乐体" panose="02010600030101010101" charset="-128"/>
                <a:ea typeface="站酷快乐体" panose="02010600030101010101" charset="-128"/>
              </a:rPr>
              <a:t>篮球；活动；幼儿；协调性；发展</a:t>
            </a:r>
            <a:endParaRPr lang="zh-CN" altLang="en-US" sz="2800" b="1" i="1">
              <a:latin typeface="站酷快乐体" panose="02010600030101010101" charset="-128"/>
              <a:ea typeface="站酷快乐体" panose="0201060003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descr="图片包含 游戏机, 花&#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白" descr="图片包含 游戏机, 电脑&#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37" y="-620104"/>
            <a:ext cx="14399074" cy="8099479"/>
          </a:xfrm>
          <a:prstGeom prst="rect">
            <a:avLst/>
          </a:prstGeom>
        </p:spPr>
      </p:pic>
      <p:pic>
        <p:nvPicPr>
          <p:cNvPr id="13" name="图片 12" descr="图片包含 游戏机, 画&#10;&#10;描述已自动生成"/>
          <p:cNvPicPr>
            <a:picLocks noChangeAspect="1"/>
          </p:cNvPicPr>
          <p:nvPr/>
        </p:nvPicPr>
        <p:blipFill rotWithShape="1">
          <a:blip r:embed="rId4">
            <a:extLst>
              <a:ext uri="{28A0092B-C50C-407E-A947-70E740481C1C}">
                <a14:useLocalDpi xmlns:a14="http://schemas.microsoft.com/office/drawing/2010/main" val="0"/>
              </a:ext>
            </a:extLst>
          </a:blip>
          <a:srcRect t="24339" r="66310"/>
          <a:stretch>
            <a:fillRect/>
          </a:stretch>
        </p:blipFill>
        <p:spPr>
          <a:xfrm>
            <a:off x="-578485" y="1469117"/>
            <a:ext cx="4107543" cy="5188857"/>
          </a:xfrm>
          <a:prstGeom prst="rect">
            <a:avLst/>
          </a:prstGeom>
        </p:spPr>
      </p:pic>
      <p:grpSp>
        <p:nvGrpSpPr>
          <p:cNvPr id="6" name="组合 5"/>
          <p:cNvGrpSpPr/>
          <p:nvPr/>
        </p:nvGrpSpPr>
        <p:grpSpPr>
          <a:xfrm>
            <a:off x="5106982" y="1565770"/>
            <a:ext cx="636609" cy="3987420"/>
            <a:chOff x="6521127" y="1518145"/>
            <a:chExt cx="636609" cy="3987420"/>
          </a:xfrm>
        </p:grpSpPr>
        <p:sp>
          <p:nvSpPr>
            <p:cNvPr id="5" name="椭圆 4"/>
            <p:cNvSpPr/>
            <p:nvPr/>
          </p:nvSpPr>
          <p:spPr>
            <a:xfrm>
              <a:off x="6521127" y="3752019"/>
              <a:ext cx="636609" cy="636609"/>
            </a:xfrm>
            <a:prstGeom prst="ellipse">
              <a:avLst/>
            </a:pr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521127" y="1518145"/>
              <a:ext cx="636609" cy="636609"/>
            </a:xfrm>
            <a:prstGeom prst="ellipse">
              <a:avLst/>
            </a:pr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521127" y="2635082"/>
              <a:ext cx="636609" cy="636609"/>
            </a:xfrm>
            <a:prstGeom prst="ellipse">
              <a:avLst/>
            </a:prstGeom>
            <a:solidFill>
              <a:srgbClr val="37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521127" y="4868956"/>
              <a:ext cx="636609" cy="636609"/>
            </a:xfrm>
            <a:prstGeom prst="ellipse">
              <a:avLst/>
            </a:prstGeom>
            <a:solidFill>
              <a:srgbClr val="37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5106670" y="1591310"/>
            <a:ext cx="6014720" cy="583565"/>
          </a:xfrm>
          <a:prstGeom prst="rect">
            <a:avLst/>
          </a:prstGeom>
          <a:noFill/>
        </p:spPr>
        <p:txBody>
          <a:bodyPr wrap="square" rtlCol="0">
            <a:spAutoFit/>
          </a:bodyPr>
          <a:lstStyle/>
          <a:p>
            <a:r>
              <a:rPr lang="en-US" altLang="zh-CN" sz="3200" spc="600" dirty="0">
                <a:solidFill>
                  <a:schemeClr val="bg1"/>
                </a:solidFill>
                <a:latin typeface="站酷快乐体2016修订版" panose="02010600030101010101" pitchFamily="2" charset="-122"/>
                <a:ea typeface="站酷快乐体2016修订版" panose="02010600030101010101" pitchFamily="2" charset="-122"/>
                <a:cs typeface="+mn-ea"/>
                <a:sym typeface="+mn-lt"/>
              </a:rPr>
              <a:t>01</a:t>
            </a:r>
            <a:r>
              <a:rPr lang="en-US" altLang="zh-CN"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rPr>
              <a:t>.</a:t>
            </a:r>
            <a:r>
              <a:rPr lang="zh-CN" altLang="en-US" sz="24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rPr>
              <a:t>篮球活动促进幼儿的身高发育</a:t>
            </a:r>
            <a:endParaRPr lang="zh-CN" altLang="en-US" sz="24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
        <p:nvSpPr>
          <p:cNvPr id="30" name="文本框 29"/>
          <p:cNvSpPr txBox="1"/>
          <p:nvPr/>
        </p:nvSpPr>
        <p:spPr>
          <a:xfrm>
            <a:off x="5106670" y="2712720"/>
            <a:ext cx="6096000" cy="583565"/>
          </a:xfrm>
          <a:prstGeom prst="rect">
            <a:avLst/>
          </a:prstGeom>
          <a:noFill/>
        </p:spPr>
        <p:txBody>
          <a:bodyPr wrap="square" rtlCol="0">
            <a:spAutoFit/>
          </a:bodyPr>
          <a:lstStyle/>
          <a:p>
            <a:r>
              <a:rPr lang="en-US" altLang="zh-CN" sz="3200" spc="600" dirty="0">
                <a:solidFill>
                  <a:schemeClr val="bg1"/>
                </a:solidFill>
                <a:latin typeface="站酷快乐体2016修订版" panose="02010600030101010101" pitchFamily="2" charset="-122"/>
                <a:ea typeface="站酷快乐体2016修订版" panose="02010600030101010101" pitchFamily="2" charset="-122"/>
                <a:cs typeface="+mn-ea"/>
                <a:sym typeface="+mn-lt"/>
              </a:rPr>
              <a:t>02</a:t>
            </a:r>
            <a:r>
              <a:rPr lang="en-US" altLang="zh-CN" sz="32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rPr>
              <a:t>.</a:t>
            </a:r>
            <a:r>
              <a:rPr lang="zh-CN" altLang="en-US" sz="24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rPr>
              <a:t>篮球活动平衡幼儿的左右大脑</a:t>
            </a:r>
            <a:endParaRPr lang="zh-CN" altLang="en-US" sz="24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endParaRPr>
          </a:p>
        </p:txBody>
      </p:sp>
      <p:sp>
        <p:nvSpPr>
          <p:cNvPr id="31" name="文本框 30"/>
          <p:cNvSpPr txBox="1"/>
          <p:nvPr/>
        </p:nvSpPr>
        <p:spPr>
          <a:xfrm>
            <a:off x="5106670" y="3834130"/>
            <a:ext cx="6015355" cy="583565"/>
          </a:xfrm>
          <a:prstGeom prst="rect">
            <a:avLst/>
          </a:prstGeom>
          <a:noFill/>
        </p:spPr>
        <p:txBody>
          <a:bodyPr wrap="square" rtlCol="0">
            <a:spAutoFit/>
          </a:bodyPr>
          <a:lstStyle/>
          <a:p>
            <a:r>
              <a:rPr lang="en-US" altLang="zh-CN" sz="3200" spc="600" dirty="0">
                <a:solidFill>
                  <a:schemeClr val="bg1"/>
                </a:solidFill>
                <a:latin typeface="站酷快乐体2016修订版" panose="02010600030101010101" pitchFamily="2" charset="-122"/>
                <a:ea typeface="站酷快乐体2016修订版" panose="02010600030101010101" pitchFamily="2" charset="-122"/>
                <a:cs typeface="+mn-ea"/>
                <a:sym typeface="+mn-lt"/>
              </a:rPr>
              <a:t>03</a:t>
            </a:r>
            <a:r>
              <a:rPr lang="en-US" altLang="zh-CN" sz="32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rPr>
              <a:t>.</a:t>
            </a:r>
            <a:r>
              <a:rPr lang="zh-CN" altLang="en-US" sz="24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rPr>
              <a:t>篮球活动规范幼儿的规则意识</a:t>
            </a:r>
            <a:endParaRPr lang="zh-CN" altLang="en-US" sz="2400" spc="6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
        <p:nvSpPr>
          <p:cNvPr id="32" name="文本框 31"/>
          <p:cNvSpPr txBox="1"/>
          <p:nvPr/>
        </p:nvSpPr>
        <p:spPr>
          <a:xfrm>
            <a:off x="5106670" y="4955540"/>
            <a:ext cx="6243320" cy="953135"/>
          </a:xfrm>
          <a:prstGeom prst="rect">
            <a:avLst/>
          </a:prstGeom>
          <a:noFill/>
        </p:spPr>
        <p:txBody>
          <a:bodyPr wrap="square" rtlCol="0">
            <a:spAutoFit/>
          </a:bodyPr>
          <a:lstStyle/>
          <a:p>
            <a:r>
              <a:rPr lang="en-US" altLang="zh-CN" sz="3200" spc="600" dirty="0">
                <a:solidFill>
                  <a:schemeClr val="bg1"/>
                </a:solidFill>
                <a:latin typeface="站酷快乐体2016修订版" panose="02010600030101010101" pitchFamily="2" charset="-122"/>
                <a:ea typeface="站酷快乐体2016修订版" panose="02010600030101010101" pitchFamily="2" charset="-122"/>
                <a:cs typeface="+mn-ea"/>
                <a:sym typeface="+mn-lt"/>
              </a:rPr>
              <a:t>04</a:t>
            </a:r>
            <a:r>
              <a:rPr lang="en-US" altLang="zh-CN" sz="32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rPr>
              <a:t>.</a:t>
            </a:r>
            <a:r>
              <a:rPr lang="zh-CN" altLang="en-US" sz="24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rPr>
              <a:t>篮球活动多方面扩宽幼儿</a:t>
            </a:r>
            <a:endParaRPr lang="zh-CN" altLang="en-US" sz="24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endParaRPr>
          </a:p>
          <a:p>
            <a:r>
              <a:rPr lang="zh-CN" altLang="en-US" sz="24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rPr>
              <a:t>                            发展领域</a:t>
            </a:r>
            <a:endParaRPr lang="zh-CN" altLang="en-US" sz="2400" spc="600" dirty="0">
              <a:solidFill>
                <a:srgbClr val="3787C4"/>
              </a:solidFill>
              <a:latin typeface="站酷快乐体2016修订版" panose="02010600030101010101" pitchFamily="2" charset="-122"/>
              <a:ea typeface="站酷快乐体2016修订版" panose="02010600030101010101" pitchFamily="2" charset="-122"/>
              <a:cs typeface="+mn-ea"/>
              <a:sym typeface="+mn-lt"/>
            </a:endParaRPr>
          </a:p>
        </p:txBody>
      </p:sp>
      <p:grpSp>
        <p:nvGrpSpPr>
          <p:cNvPr id="4" name="组合 3"/>
          <p:cNvGrpSpPr/>
          <p:nvPr/>
        </p:nvGrpSpPr>
        <p:grpSpPr>
          <a:xfrm>
            <a:off x="3030220" y="1918970"/>
            <a:ext cx="1790065" cy="2982017"/>
            <a:chOff x="3846159" y="2137229"/>
            <a:chExt cx="2249841" cy="3211239"/>
          </a:xfrm>
        </p:grpSpPr>
        <p:sp>
          <p:nvSpPr>
            <p:cNvPr id="22" name="文本框 21"/>
            <p:cNvSpPr txBox="1"/>
            <p:nvPr/>
          </p:nvSpPr>
          <p:spPr>
            <a:xfrm>
              <a:off x="4065100" y="2333545"/>
              <a:ext cx="1957099" cy="3014923"/>
            </a:xfrm>
            <a:prstGeom prst="rect">
              <a:avLst/>
            </a:prstGeom>
            <a:noFill/>
          </p:spPr>
          <p:txBody>
            <a:bodyPr wrap="square" rtlCol="0">
              <a:spAutoFit/>
            </a:bodyPr>
            <a:lstStyle/>
            <a:p>
              <a:r>
                <a:rPr lang="zh-CN" altLang="en-US" sz="8800" b="1" i="1" spc="300">
                  <a:solidFill>
                    <a:srgbClr val="D3292A"/>
                  </a:solidFill>
                  <a:latin typeface="站酷快乐体2016修订版" panose="02010600030101010101" pitchFamily="2" charset="-122"/>
                  <a:ea typeface="站酷快乐体2016修订版" panose="02010600030101010101" pitchFamily="2" charset="-122"/>
                  <a:cs typeface="+mn-ea"/>
                  <a:sym typeface="+mn-lt"/>
                </a:rPr>
                <a:t>目 录</a:t>
              </a:r>
              <a:endParaRPr lang="zh-CN" altLang="en-US" sz="8800" b="1" i="1" spc="300" dirty="0">
                <a:solidFill>
                  <a:srgbClr val="D3292A"/>
                </a:solidFill>
                <a:latin typeface="站酷快乐体2016修订版" panose="02010600030101010101" pitchFamily="2" charset="-122"/>
                <a:ea typeface="站酷快乐体2016修订版" panose="02010600030101010101" pitchFamily="2" charset="-122"/>
                <a:cs typeface="+mn-ea"/>
                <a:sym typeface="+mn-lt"/>
              </a:endParaRPr>
            </a:p>
          </p:txBody>
        </p:sp>
        <p:sp>
          <p:nvSpPr>
            <p:cNvPr id="3" name="任意多边形: 形状 2"/>
            <p:cNvSpPr/>
            <p:nvPr/>
          </p:nvSpPr>
          <p:spPr>
            <a:xfrm>
              <a:off x="3846159" y="2137229"/>
              <a:ext cx="2249841" cy="3193398"/>
            </a:xfrm>
            <a:custGeom>
              <a:avLst/>
              <a:gdLst>
                <a:gd name="connsiteX0" fmla="*/ 5802086 w 5936343"/>
                <a:gd name="connsiteY0" fmla="*/ 5129893 h 5936343"/>
                <a:gd name="connsiteX1" fmla="*/ 5936343 w 5936343"/>
                <a:gd name="connsiteY1" fmla="*/ 5129893 h 5936343"/>
                <a:gd name="connsiteX2" fmla="*/ 5936343 w 5936343"/>
                <a:gd name="connsiteY2" fmla="*/ 5585564 h 5936343"/>
                <a:gd name="connsiteX3" fmla="*/ 5585564 w 5936343"/>
                <a:gd name="connsiteY3" fmla="*/ 5936343 h 5936343"/>
                <a:gd name="connsiteX4" fmla="*/ 350779 w 5936343"/>
                <a:gd name="connsiteY4" fmla="*/ 5936343 h 5936343"/>
                <a:gd name="connsiteX5" fmla="*/ 0 w 5936343"/>
                <a:gd name="connsiteY5" fmla="*/ 5585564 h 5936343"/>
                <a:gd name="connsiteX6" fmla="*/ 0 w 5936343"/>
                <a:gd name="connsiteY6" fmla="*/ 5533118 h 5936343"/>
                <a:gd name="connsiteX7" fmla="*/ 140905 w 5936343"/>
                <a:gd name="connsiteY7" fmla="*/ 5533118 h 5936343"/>
                <a:gd name="connsiteX8" fmla="*/ 141062 w 5936343"/>
                <a:gd name="connsiteY8" fmla="*/ 5534671 h 5936343"/>
                <a:gd name="connsiteX9" fmla="*/ 469169 w 5936343"/>
                <a:gd name="connsiteY9" fmla="*/ 5802086 h 5936343"/>
                <a:gd name="connsiteX10" fmla="*/ 5467174 w 5936343"/>
                <a:gd name="connsiteY10" fmla="*/ 5802086 h 5936343"/>
                <a:gd name="connsiteX11" fmla="*/ 5802086 w 5936343"/>
                <a:gd name="connsiteY11" fmla="*/ 5467174 h 5936343"/>
                <a:gd name="connsiteX12" fmla="*/ 350779 w 5936343"/>
                <a:gd name="connsiteY12" fmla="*/ 0 h 5936343"/>
                <a:gd name="connsiteX13" fmla="*/ 5585564 w 5936343"/>
                <a:gd name="connsiteY13" fmla="*/ 0 h 5936343"/>
                <a:gd name="connsiteX14" fmla="*/ 5929217 w 5936343"/>
                <a:gd name="connsiteY14" fmla="*/ 280085 h 5936343"/>
                <a:gd name="connsiteX15" fmla="*/ 5931617 w 5936343"/>
                <a:gd name="connsiteY15" fmla="*/ 303893 h 5936343"/>
                <a:gd name="connsiteX16" fmla="*/ 5756817 w 5936343"/>
                <a:gd name="connsiteY16" fmla="*/ 303893 h 5936343"/>
                <a:gd name="connsiteX17" fmla="*/ 5744889 w 5936343"/>
                <a:gd name="connsiteY17" fmla="*/ 281917 h 5936343"/>
                <a:gd name="connsiteX18" fmla="*/ 5467174 w 5936343"/>
                <a:gd name="connsiteY18" fmla="*/ 134257 h 5936343"/>
                <a:gd name="connsiteX19" fmla="*/ 469169 w 5936343"/>
                <a:gd name="connsiteY19" fmla="*/ 134257 h 5936343"/>
                <a:gd name="connsiteX20" fmla="*/ 134257 w 5936343"/>
                <a:gd name="connsiteY20" fmla="*/ 469169 h 5936343"/>
                <a:gd name="connsiteX21" fmla="*/ 134257 w 5936343"/>
                <a:gd name="connsiteY21" fmla="*/ 707118 h 5936343"/>
                <a:gd name="connsiteX22" fmla="*/ 0 w 5936343"/>
                <a:gd name="connsiteY22" fmla="*/ 707118 h 5936343"/>
                <a:gd name="connsiteX23" fmla="*/ 0 w 5936343"/>
                <a:gd name="connsiteY23" fmla="*/ 350779 h 5936343"/>
                <a:gd name="connsiteX24" fmla="*/ 350779 w 5936343"/>
                <a:gd name="connsiteY24" fmla="*/ 0 h 593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36343" h="5936343">
                  <a:moveTo>
                    <a:pt x="5802086" y="5129893"/>
                  </a:moveTo>
                  <a:lnTo>
                    <a:pt x="5936343" y="5129893"/>
                  </a:lnTo>
                  <a:lnTo>
                    <a:pt x="5936343" y="5585564"/>
                  </a:lnTo>
                  <a:cubicBezTo>
                    <a:pt x="5936343" y="5779294"/>
                    <a:pt x="5779294" y="5936343"/>
                    <a:pt x="5585564" y="5936343"/>
                  </a:cubicBezTo>
                  <a:lnTo>
                    <a:pt x="350779" y="5936343"/>
                  </a:lnTo>
                  <a:cubicBezTo>
                    <a:pt x="157049" y="5936343"/>
                    <a:pt x="0" y="5779294"/>
                    <a:pt x="0" y="5585564"/>
                  </a:cubicBezTo>
                  <a:lnTo>
                    <a:pt x="0" y="5533118"/>
                  </a:lnTo>
                  <a:lnTo>
                    <a:pt x="140905" y="5533118"/>
                  </a:lnTo>
                  <a:lnTo>
                    <a:pt x="141062" y="5534671"/>
                  </a:lnTo>
                  <a:cubicBezTo>
                    <a:pt x="172291" y="5687285"/>
                    <a:pt x="307323" y="5802086"/>
                    <a:pt x="469169" y="5802086"/>
                  </a:cubicBezTo>
                  <a:lnTo>
                    <a:pt x="5467174" y="5802086"/>
                  </a:lnTo>
                  <a:cubicBezTo>
                    <a:pt x="5652141" y="5802086"/>
                    <a:pt x="5802086" y="5652141"/>
                    <a:pt x="5802086" y="5467174"/>
                  </a:cubicBezTo>
                  <a:close/>
                  <a:moveTo>
                    <a:pt x="350779" y="0"/>
                  </a:moveTo>
                  <a:lnTo>
                    <a:pt x="5585564" y="0"/>
                  </a:lnTo>
                  <a:cubicBezTo>
                    <a:pt x="5755078" y="0"/>
                    <a:pt x="5896508" y="120241"/>
                    <a:pt x="5929217" y="280085"/>
                  </a:cubicBezTo>
                  <a:lnTo>
                    <a:pt x="5931617" y="303893"/>
                  </a:lnTo>
                  <a:lnTo>
                    <a:pt x="5756817" y="303893"/>
                  </a:lnTo>
                  <a:lnTo>
                    <a:pt x="5744889" y="281917"/>
                  </a:lnTo>
                  <a:cubicBezTo>
                    <a:pt x="5684703" y="192830"/>
                    <a:pt x="5582779" y="134257"/>
                    <a:pt x="5467174" y="134257"/>
                  </a:cubicBezTo>
                  <a:lnTo>
                    <a:pt x="469169" y="134257"/>
                  </a:lnTo>
                  <a:cubicBezTo>
                    <a:pt x="284202" y="134257"/>
                    <a:pt x="134257" y="284202"/>
                    <a:pt x="134257" y="469169"/>
                  </a:cubicBezTo>
                  <a:lnTo>
                    <a:pt x="134257" y="707118"/>
                  </a:lnTo>
                  <a:lnTo>
                    <a:pt x="0" y="707118"/>
                  </a:lnTo>
                  <a:lnTo>
                    <a:pt x="0" y="350779"/>
                  </a:lnTo>
                  <a:cubicBezTo>
                    <a:pt x="0" y="157049"/>
                    <a:pt x="157049" y="0"/>
                    <a:pt x="350779" y="0"/>
                  </a:cubicBezTo>
                  <a:close/>
                </a:path>
              </a:pathLst>
            </a:custGeom>
            <a:solidFill>
              <a:srgbClr val="D329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桌子, 玩具, 蛋糕, 房间&#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63724" y="1196187"/>
            <a:ext cx="4486747" cy="4486747"/>
          </a:xfrm>
          <a:prstGeom prst="rect">
            <a:avLst/>
          </a:prstGeom>
        </p:spPr>
      </p:pic>
      <p:grpSp>
        <p:nvGrpSpPr>
          <p:cNvPr id="17" name="组合 16"/>
          <p:cNvGrpSpPr/>
          <p:nvPr/>
        </p:nvGrpSpPr>
        <p:grpSpPr>
          <a:xfrm>
            <a:off x="804235" y="1769469"/>
            <a:ext cx="5571105" cy="3352168"/>
            <a:chOff x="769310" y="1872974"/>
            <a:chExt cx="5571105" cy="3352168"/>
          </a:xfrm>
        </p:grpSpPr>
        <p:sp>
          <p:nvSpPr>
            <p:cNvPr id="12" name="矩形: 圆角 11"/>
            <p:cNvSpPr/>
            <p:nvPr/>
          </p:nvSpPr>
          <p:spPr>
            <a:xfrm flipH="1">
              <a:off x="769310" y="2287150"/>
              <a:ext cx="5571105" cy="2937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zh-CN" altLang="en-US" sz="1600" dirty="0">
                  <a:solidFill>
                    <a:schemeClr val="tx1"/>
                  </a:solidFill>
                  <a:cs typeface="+mn-ea"/>
                  <a:sym typeface="+mn-lt"/>
                </a:rPr>
                <a:t>      </a:t>
              </a:r>
              <a:endParaRPr lang="zh-CN" altLang="en-US" sz="1600" dirty="0">
                <a:solidFill>
                  <a:schemeClr val="tx1"/>
                </a:solidFill>
                <a:cs typeface="+mn-ea"/>
                <a:sym typeface="+mn-lt"/>
              </a:endParaRPr>
            </a:p>
          </p:txBody>
        </p:sp>
        <p:sp>
          <p:nvSpPr>
            <p:cNvPr id="7" name="直角三角形 6"/>
            <p:cNvSpPr/>
            <p:nvPr/>
          </p:nvSpPr>
          <p:spPr>
            <a:xfrm rot="13506917">
              <a:off x="775278" y="1875938"/>
              <a:ext cx="344922" cy="338994"/>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3506917">
              <a:off x="775279" y="3746269"/>
              <a:ext cx="344922" cy="338994"/>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1082675" y="3558540"/>
              <a:ext cx="51339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1800225" y="661670"/>
            <a:ext cx="1955800" cy="53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800225" y="575310"/>
            <a:ext cx="5504180" cy="706755"/>
          </a:xfrm>
          <a:prstGeom prst="rect">
            <a:avLst/>
          </a:prstGeom>
          <a:noFill/>
        </p:spPr>
        <p:txBody>
          <a:bodyPr wrap="square" rtlCol="0">
            <a:spAutoFit/>
          </a:bodyPr>
          <a:p>
            <a:pPr algn="l"/>
            <a:r>
              <a:rPr lang="zh-CN" altLang="en-US" sz="4000">
                <a:gradFill>
                  <a:gsLst>
                    <a:gs pos="0">
                      <a:srgbClr val="DAB4A7"/>
                    </a:gs>
                    <a:gs pos="58000">
                      <a:srgbClr val="D1725E"/>
                    </a:gs>
                  </a:gsLst>
                  <a:lin scaled="1"/>
                </a:gradFill>
                <a:effectLst>
                  <a:outerShdw blurRad="38100" dist="19050" dir="2700000" algn="tl" rotWithShape="0">
                    <a:schemeClr val="dk1">
                      <a:alpha val="40000"/>
                    </a:schemeClr>
                  </a:outerShdw>
                </a:effectLst>
                <a:latin typeface="站酷快乐体" panose="02010600030101010101" charset="-128"/>
                <a:ea typeface="站酷快乐体" panose="02010600030101010101" charset="-128"/>
              </a:rPr>
              <a:t>促进幼儿的身高发育</a:t>
            </a:r>
            <a:endParaRPr lang="zh-CN" altLang="en-US" sz="4000">
              <a:gradFill>
                <a:gsLst>
                  <a:gs pos="0">
                    <a:srgbClr val="DAB4A7"/>
                  </a:gs>
                  <a:gs pos="58000">
                    <a:srgbClr val="D1725E"/>
                  </a:gs>
                </a:gsLst>
                <a:lin scaled="1"/>
              </a:gradFill>
              <a:effectLst>
                <a:outerShdw blurRad="38100" dist="19050" dir="2700000" algn="tl" rotWithShape="0">
                  <a:schemeClr val="dk1">
                    <a:alpha val="40000"/>
                  </a:schemeClr>
                </a:outerShdw>
              </a:effectLst>
              <a:latin typeface="站酷快乐体" panose="02010600030101010101" charset="-128"/>
              <a:ea typeface="站酷快乐体" panose="02010600030101010101" charset="-128"/>
            </a:endParaRPr>
          </a:p>
        </p:txBody>
      </p:sp>
      <p:sp>
        <p:nvSpPr>
          <p:cNvPr id="10" name="文本框 9"/>
          <p:cNvSpPr txBox="1"/>
          <p:nvPr/>
        </p:nvSpPr>
        <p:spPr>
          <a:xfrm>
            <a:off x="1287780" y="1701800"/>
            <a:ext cx="5088255" cy="1753235"/>
          </a:xfrm>
          <a:prstGeom prst="rect">
            <a:avLst/>
          </a:prstGeom>
          <a:noFill/>
        </p:spPr>
        <p:txBody>
          <a:bodyPr wrap="square" rtlCol="0">
            <a:spAutoFit/>
          </a:bodyPr>
          <a:p>
            <a:r>
              <a:rPr lang="zh-CN" altLang="en-US" i="1">
                <a:latin typeface="站酷快乐体" panose="02010600030101010101" charset="-128"/>
                <a:ea typeface="站酷快乐体" panose="02010600030101010101" charset="-128"/>
              </a:rPr>
              <a:t>很多人都说打篮球能长高个，并不是因为在篮球场看到打篮球的人都是高个子，而是有一定科学依据的。在篮球活动中，幼儿会不自觉地作拉伸和纵跳摸高动作，帮助拉扯腿部肌肉，促进身体的新陈代谢，可以刺激身体关节，促使人的骨骼和关节生长，还可以强化体质。</a:t>
            </a:r>
            <a:endParaRPr lang="zh-CN" altLang="en-US" i="1">
              <a:latin typeface="站酷快乐体" panose="02010600030101010101" charset="-128"/>
              <a:ea typeface="站酷快乐体" panose="02010600030101010101" charset="-128"/>
            </a:endParaRPr>
          </a:p>
        </p:txBody>
      </p:sp>
      <p:sp>
        <p:nvSpPr>
          <p:cNvPr id="13" name="文本框 12"/>
          <p:cNvSpPr txBox="1"/>
          <p:nvPr/>
        </p:nvSpPr>
        <p:spPr>
          <a:xfrm>
            <a:off x="1287780" y="3570605"/>
            <a:ext cx="5485130" cy="3169285"/>
          </a:xfrm>
          <a:prstGeom prst="rect">
            <a:avLst/>
          </a:prstGeom>
          <a:noFill/>
        </p:spPr>
        <p:txBody>
          <a:bodyPr wrap="square" rtlCol="0">
            <a:spAutoFit/>
          </a:bodyPr>
          <a:p>
            <a:r>
              <a:rPr lang="zh-CN" altLang="en-US" sz="2000">
                <a:latin typeface="站酷快乐体" panose="02010600030101010101" charset="-128"/>
                <a:ea typeface="站酷快乐体" panose="02010600030101010101" charset="-128"/>
              </a:rPr>
              <a:t>在篮球活动中幼儿们经常需要手脚并用，用手配合脚，用脚配合手，身体各个不同部位相互协调完成目标，在突发事情下快速掌握正确的方向和速度来避免意外的发生，这也是身体各方面协调发育成长的一个重要条件，不让幼儿养成同手同脚、四肢不协调、走路东倒西歪、浑身软骨头等坏习惯。每周保持至少三个小时的篮球运动训练，综合发展幼儿们走、跳、跑、平衡、协调等全方面运动能力，锻炼培养好全方位的身体素质。</a:t>
            </a:r>
            <a:endParaRPr lang="zh-CN" altLang="en-US" sz="2000">
              <a:latin typeface="站酷快乐体" panose="02010600030101010101" charset="-128"/>
              <a:ea typeface="站酷快乐体" panose="0201060003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14669" y="1664162"/>
            <a:ext cx="4083982" cy="3529292"/>
          </a:xfrm>
          <a:prstGeom prst="rect">
            <a:avLst/>
          </a:prstGeom>
        </p:spPr>
      </p:pic>
      <p:grpSp>
        <p:nvGrpSpPr>
          <p:cNvPr id="21" name="组合 20"/>
          <p:cNvGrpSpPr/>
          <p:nvPr/>
        </p:nvGrpSpPr>
        <p:grpSpPr>
          <a:xfrm>
            <a:off x="820420" y="1364615"/>
            <a:ext cx="5871577" cy="4981575"/>
            <a:chOff x="769310" y="2287150"/>
            <a:chExt cx="5148262" cy="2937992"/>
          </a:xfrm>
        </p:grpSpPr>
        <p:sp>
          <p:nvSpPr>
            <p:cNvPr id="12" name="矩形: 圆角 11"/>
            <p:cNvSpPr/>
            <p:nvPr/>
          </p:nvSpPr>
          <p:spPr>
            <a:xfrm flipH="1">
              <a:off x="769310" y="2287150"/>
              <a:ext cx="5148262" cy="2937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endParaRPr lang="en-US" altLang="zh-CN" sz="1600" dirty="0">
                <a:solidFill>
                  <a:schemeClr val="tx1"/>
                </a:solidFill>
                <a:cs typeface="+mn-ea"/>
                <a:sym typeface="+mn-lt"/>
              </a:endParaRPr>
            </a:p>
            <a:p>
              <a:pPr>
                <a:lnSpc>
                  <a:spcPct val="150000"/>
                </a:lnSpc>
              </a:pPr>
              <a:endParaRPr lang="en-US" altLang="zh-CN" sz="1600" dirty="0">
                <a:solidFill>
                  <a:schemeClr val="tx1"/>
                </a:solidFill>
                <a:cs typeface="+mn-ea"/>
                <a:sym typeface="+mn-lt"/>
              </a:endParaRPr>
            </a:p>
            <a:p>
              <a:pPr>
                <a:lnSpc>
                  <a:spcPct val="150000"/>
                </a:lnSpc>
              </a:pPr>
              <a:endParaRPr lang="en-US" altLang="zh-CN" sz="1600" dirty="0">
                <a:solidFill>
                  <a:schemeClr val="tx1"/>
                </a:solidFill>
                <a:cs typeface="+mn-ea"/>
                <a:sym typeface="+mn-lt"/>
              </a:endParaRPr>
            </a:p>
            <a:p>
              <a:pPr>
                <a:lnSpc>
                  <a:spcPct val="150000"/>
                </a:lnSpc>
              </a:pPr>
              <a:endParaRPr lang="zh-CN" altLang="en-US" sz="1600" dirty="0">
                <a:solidFill>
                  <a:schemeClr val="tx1"/>
                </a:solidFill>
                <a:cs typeface="+mn-ea"/>
                <a:sym typeface="+mn-lt"/>
              </a:endParaRPr>
            </a:p>
          </p:txBody>
        </p:sp>
        <p:grpSp>
          <p:nvGrpSpPr>
            <p:cNvPr id="20" name="组合 19"/>
            <p:cNvGrpSpPr/>
            <p:nvPr/>
          </p:nvGrpSpPr>
          <p:grpSpPr>
            <a:xfrm>
              <a:off x="932445" y="3757110"/>
              <a:ext cx="1068451" cy="631763"/>
              <a:chOff x="932445" y="3757110"/>
              <a:chExt cx="1068451" cy="631763"/>
            </a:xfrm>
          </p:grpSpPr>
          <p:cxnSp>
            <p:nvCxnSpPr>
              <p:cNvPr id="14" name="直接连接符 13"/>
              <p:cNvCxnSpPr/>
              <p:nvPr/>
            </p:nvCxnSpPr>
            <p:spPr>
              <a:xfrm>
                <a:off x="932445" y="4388498"/>
                <a:ext cx="344644" cy="3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1411" y="3894152"/>
                <a:ext cx="779485" cy="3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21412" y="3757110"/>
                <a:ext cx="550650" cy="729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 name="矩形 4"/>
          <p:cNvSpPr/>
          <p:nvPr/>
        </p:nvSpPr>
        <p:spPr>
          <a:xfrm>
            <a:off x="1807210" y="685165"/>
            <a:ext cx="254063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807210" y="685165"/>
            <a:ext cx="4559300" cy="645160"/>
          </a:xfrm>
          <a:prstGeom prst="rect">
            <a:avLst/>
          </a:prstGeom>
          <a:noFill/>
        </p:spPr>
        <p:txBody>
          <a:bodyPr wrap="square" rtlCol="0">
            <a:spAutoFit/>
          </a:bodyPr>
          <a:p>
            <a:r>
              <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rPr>
              <a:t>平衡幼儿的左右大脑</a:t>
            </a:r>
            <a:endPar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endParaRPr>
          </a:p>
        </p:txBody>
      </p:sp>
      <p:sp>
        <p:nvSpPr>
          <p:cNvPr id="8" name="文本框 7"/>
          <p:cNvSpPr txBox="1"/>
          <p:nvPr/>
        </p:nvSpPr>
        <p:spPr>
          <a:xfrm>
            <a:off x="1006475" y="1473200"/>
            <a:ext cx="6158865" cy="2030095"/>
          </a:xfrm>
          <a:prstGeom prst="rect">
            <a:avLst/>
          </a:prstGeom>
          <a:noFill/>
        </p:spPr>
        <p:txBody>
          <a:bodyPr wrap="square" rtlCol="0">
            <a:spAutoFit/>
          </a:bodyPr>
          <a:p>
            <a:r>
              <a:rPr lang="en-US" altLang="zh-CN" i="1">
                <a:latin typeface="站酷快乐体" panose="02010600030101010101" charset="-128"/>
                <a:ea typeface="站酷快乐体" panose="02010600030101010101" charset="-128"/>
              </a:rPr>
              <a:t>  </a:t>
            </a:r>
            <a:r>
              <a:rPr lang="zh-CN" altLang="en-US" i="1">
                <a:latin typeface="站酷快乐体" panose="02010600030101010101" charset="-128"/>
                <a:ea typeface="站酷快乐体" panose="02010600030101010101" charset="-128"/>
              </a:rPr>
              <a:t>常说左脑是智慧担当，右脑是运动平衡担当，左右脑须得同时锻炼，保持均衡。在篮球活动中，当幼儿进行投篮、双手运球等基本活动时，会向右脑输入信息，从而刺激右脑，同时左脑也一直在思考篮球场上的信息变化做出最佳反应，左右脑相互配合，也刺激了神经系统间的相互支配，让高、低级中枢处于兴奋状态，也是在另一方面促进了幼儿的协调性发展。</a:t>
            </a:r>
            <a:endParaRPr lang="zh-CN" altLang="en-US" i="1">
              <a:latin typeface="站酷快乐体" panose="02010600030101010101" charset="-128"/>
              <a:ea typeface="站酷快乐体" panose="02010600030101010101" charset="-128"/>
            </a:endParaRPr>
          </a:p>
        </p:txBody>
      </p:sp>
      <p:sp>
        <p:nvSpPr>
          <p:cNvPr id="10" name="文本框 9"/>
          <p:cNvSpPr txBox="1"/>
          <p:nvPr/>
        </p:nvSpPr>
        <p:spPr>
          <a:xfrm>
            <a:off x="1006475" y="3516630"/>
            <a:ext cx="6158865" cy="3138170"/>
          </a:xfrm>
          <a:prstGeom prst="rect">
            <a:avLst/>
          </a:prstGeom>
          <a:noFill/>
        </p:spPr>
        <p:txBody>
          <a:bodyPr wrap="square" rtlCol="0">
            <a:spAutoFit/>
          </a:bodyPr>
          <a:p>
            <a:r>
              <a:rPr lang="en-US" altLang="zh-CN" i="1">
                <a:latin typeface="站酷快乐体" panose="02010600030101010101" charset="-128"/>
                <a:ea typeface="站酷快乐体" panose="02010600030101010101" charset="-128"/>
              </a:rPr>
              <a:t>  </a:t>
            </a:r>
            <a:r>
              <a:rPr lang="zh-CN" altLang="en-US" i="1">
                <a:latin typeface="站酷快乐体" panose="02010600030101010101" charset="-128"/>
                <a:ea typeface="站酷快乐体" panose="02010600030101010101" charset="-128"/>
              </a:rPr>
              <a:t>协调性是指多个动作同时发生或相继发生时，相互间形成的彼此适应、相互协作、配合得当的一种人体运动状态或者动作时空的关系，是在中枢神经系统的控制下，和特点运动或动作相关的肌群以一定的时空关系共同作用，从而产生平稳、准确、有控制的运动能力。篮球运动恰好基本上都符合这些要求，当幼儿在篮球场上打篮球时他们会根据球的速度以及球的方向来判断如何抢到球，学会短时间内找到最优方案，同时还要保护自己不受伤，这充分体现了左脑的智慧，右脑也不甘落后，及时下达命令让身体各个部位打好配合，保持左右脑平衡、促进协调发展。大脑思考的同时身体也迅速做出反应，对于整个神经系统的协调发育也是有利无弊的。</a:t>
            </a:r>
            <a:endParaRPr lang="zh-CN" altLang="en-US" i="1">
              <a:latin typeface="站酷快乐体" panose="02010600030101010101" charset="-128"/>
              <a:ea typeface="站酷快乐体" panose="02010600030101010101" charset="-128"/>
            </a:endParaRPr>
          </a:p>
        </p:txBody>
      </p:sp>
      <p:sp>
        <p:nvSpPr>
          <p:cNvPr id="11" name="直角三角形 10"/>
          <p:cNvSpPr/>
          <p:nvPr/>
        </p:nvSpPr>
        <p:spPr>
          <a:xfrm rot="13506917">
            <a:off x="592398" y="1545738"/>
            <a:ext cx="344922" cy="338994"/>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直角三角形 12"/>
          <p:cNvSpPr/>
          <p:nvPr/>
        </p:nvSpPr>
        <p:spPr>
          <a:xfrm rot="13506917">
            <a:off x="592398" y="3461533"/>
            <a:ext cx="344922" cy="338994"/>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094740" y="3503295"/>
            <a:ext cx="5984240" cy="2476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479040" y="4088767"/>
            <a:ext cx="889000" cy="63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41090" y="4090037"/>
            <a:ext cx="889000" cy="63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539875" y="4941570"/>
            <a:ext cx="494665" cy="114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364740" y="4927600"/>
            <a:ext cx="469900" cy="63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乐高, 钟表&#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49949" y="2106160"/>
            <a:ext cx="3564147" cy="3564147"/>
          </a:xfrm>
          <a:prstGeom prst="rect">
            <a:avLst/>
          </a:prstGeom>
        </p:spPr>
      </p:pic>
      <p:grpSp>
        <p:nvGrpSpPr>
          <p:cNvPr id="25" name="组合 24"/>
          <p:cNvGrpSpPr/>
          <p:nvPr/>
        </p:nvGrpSpPr>
        <p:grpSpPr>
          <a:xfrm>
            <a:off x="4813930" y="1489575"/>
            <a:ext cx="6401758" cy="1938020"/>
            <a:chOff x="4813930" y="1489575"/>
            <a:chExt cx="6401758" cy="1938020"/>
          </a:xfrm>
        </p:grpSpPr>
        <p:sp>
          <p:nvSpPr>
            <p:cNvPr id="7" name="文本框 6"/>
            <p:cNvSpPr txBox="1"/>
            <p:nvPr/>
          </p:nvSpPr>
          <p:spPr>
            <a:xfrm>
              <a:off x="4813930" y="1489575"/>
              <a:ext cx="6401758" cy="1938020"/>
            </a:xfrm>
            <a:prstGeom prst="rect">
              <a:avLst/>
            </a:prstGeom>
            <a:noFill/>
          </p:spPr>
          <p:txBody>
            <a:bodyPr wrap="square" rtlCol="0">
              <a:spAutoFit/>
            </a:bodyPr>
            <a:lstStyle/>
            <a:p>
              <a:pPr algn="just">
                <a:lnSpc>
                  <a:spcPct val="150000"/>
                </a:lnSpc>
              </a:pPr>
              <a:r>
                <a:rPr lang="en-US" altLang="zh-CN" sz="1600" i="1" dirty="0">
                  <a:latin typeface="站酷快乐体" panose="02010600030101010101" charset="-128"/>
                  <a:ea typeface="站酷快乐体" panose="02010600030101010101" charset="-128"/>
                  <a:cs typeface="站酷快乐体" panose="02010600030101010101" charset="-128"/>
                  <a:sym typeface="+mn-lt"/>
                </a:rPr>
                <a:t>  </a:t>
              </a:r>
              <a:r>
                <a:rPr lang="zh-CN" altLang="en-US" sz="1600" i="1" dirty="0">
                  <a:latin typeface="站酷快乐体" panose="02010600030101010101" charset="-128"/>
                  <a:ea typeface="站酷快乐体" panose="02010600030101010101" charset="-128"/>
                  <a:cs typeface="站酷快乐体" panose="02010600030101010101" charset="-128"/>
                  <a:sym typeface="+mn-lt"/>
                </a:rPr>
                <a:t>人们常说“没有规矩不成方圆”，幼儿潜意识里是没有什么规矩的，他们往往随心所欲，这就让很多家长头疼了，该如何让他们意识到规则的重要性呢？在篮球活动中，他们凭着对篮球的热爱与新奇，在活动中会不自觉地努力遵守活动的规则，从而一点一滴地养成有规则意识，后面再教育时便会更容易。</a:t>
              </a:r>
              <a:endParaRPr lang="zh-CN" altLang="en-US" sz="1600" i="1" dirty="0">
                <a:latin typeface="站酷快乐体" panose="02010600030101010101" charset="-128"/>
                <a:ea typeface="站酷快乐体" panose="02010600030101010101" charset="-128"/>
                <a:cs typeface="站酷快乐体" panose="02010600030101010101" charset="-128"/>
                <a:sym typeface="+mn-lt"/>
              </a:endParaRPr>
            </a:p>
          </p:txBody>
        </p:sp>
        <p:cxnSp>
          <p:nvCxnSpPr>
            <p:cNvPr id="6" name="直接连接符 5"/>
            <p:cNvCxnSpPr/>
            <p:nvPr/>
          </p:nvCxnSpPr>
          <p:spPr>
            <a:xfrm>
              <a:off x="4907983" y="3327504"/>
              <a:ext cx="62072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491516" y="3817477"/>
            <a:ext cx="7039428" cy="2620514"/>
            <a:chOff x="4491516" y="3817477"/>
            <a:chExt cx="7039428" cy="2620514"/>
          </a:xfrm>
        </p:grpSpPr>
        <p:cxnSp>
          <p:nvCxnSpPr>
            <p:cNvPr id="14" name="直接连接符 13"/>
            <p:cNvCxnSpPr/>
            <p:nvPr/>
          </p:nvCxnSpPr>
          <p:spPr>
            <a:xfrm>
              <a:off x="8011605" y="3817477"/>
              <a:ext cx="0" cy="9061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491516" y="3817477"/>
              <a:ext cx="7039428" cy="2620514"/>
              <a:chOff x="4491516" y="3817477"/>
              <a:chExt cx="7039428" cy="2620514"/>
            </a:xfrm>
          </p:grpSpPr>
          <p:grpSp>
            <p:nvGrpSpPr>
              <p:cNvPr id="24" name="组合 23"/>
              <p:cNvGrpSpPr/>
              <p:nvPr/>
            </p:nvGrpSpPr>
            <p:grpSpPr>
              <a:xfrm>
                <a:off x="4491516" y="3992606"/>
                <a:ext cx="7039428" cy="2445385"/>
                <a:chOff x="4491516" y="3992606"/>
                <a:chExt cx="7039428" cy="2445385"/>
              </a:xfrm>
            </p:grpSpPr>
            <p:sp>
              <p:nvSpPr>
                <p:cNvPr id="8" name="文本框 7"/>
                <p:cNvSpPr txBox="1"/>
                <p:nvPr/>
              </p:nvSpPr>
              <p:spPr>
                <a:xfrm>
                  <a:off x="4491516" y="3992606"/>
                  <a:ext cx="7039428" cy="2445385"/>
                </a:xfrm>
                <a:prstGeom prst="rect">
                  <a:avLst/>
                </a:prstGeom>
                <a:noFill/>
              </p:spPr>
              <p:txBody>
                <a:bodyPr wrap="square" rtlCol="0">
                  <a:spAutoFit/>
                </a:bodyPr>
                <a:lstStyle/>
                <a:p>
                  <a:pPr algn="just">
                    <a:lnSpc>
                      <a:spcPct val="150000"/>
                    </a:lnSpc>
                  </a:pPr>
                  <a:r>
                    <a:rPr lang="en-US" altLang="zh-CN" sz="1600" dirty="0">
                      <a:cs typeface="+mn-ea"/>
                      <a:sym typeface="+mn-lt"/>
                    </a:rPr>
                    <a:t>         </a:t>
                  </a:r>
                  <a:r>
                    <a:rPr lang="en-US" altLang="zh-CN" dirty="0">
                      <a:cs typeface="+mn-ea"/>
                      <a:sym typeface="+mn-lt"/>
                    </a:rPr>
                    <a:t>  </a:t>
                  </a:r>
                  <a:r>
                    <a:rPr lang="zh-CN" altLang="en-US" sz="2000" i="1" dirty="0">
                      <a:latin typeface="站酷快乐体" panose="02010600030101010101" charset="-128"/>
                      <a:ea typeface="站酷快乐体" panose="02010600030101010101" charset="-128"/>
                      <a:cs typeface="+mn-ea"/>
                      <a:sym typeface="+mn-lt"/>
                    </a:rPr>
                    <a:t>介绍活动规则</a:t>
                  </a:r>
                  <a:endParaRPr lang="zh-CN" altLang="en-US" sz="2000" i="1" dirty="0">
                    <a:latin typeface="站酷快乐体" panose="02010600030101010101" charset="-128"/>
                    <a:ea typeface="站酷快乐体" panose="02010600030101010101" charset="-128"/>
                    <a:cs typeface="+mn-ea"/>
                    <a:sym typeface="+mn-lt"/>
                  </a:endParaRPr>
                </a:p>
                <a:p>
                  <a:pPr algn="just">
                    <a:lnSpc>
                      <a:spcPct val="150000"/>
                    </a:lnSpc>
                  </a:pPr>
                  <a:endParaRPr lang="zh-CN" altLang="en-US" i="1" dirty="0">
                    <a:latin typeface="站酷快乐体" panose="02010600030101010101" charset="-128"/>
                    <a:ea typeface="站酷快乐体" panose="02010600030101010101" charset="-128"/>
                    <a:cs typeface="+mn-ea"/>
                    <a:sym typeface="+mn-lt"/>
                  </a:endParaRPr>
                </a:p>
                <a:p>
                  <a:pPr algn="just">
                    <a:lnSpc>
                      <a:spcPct val="150000"/>
                    </a:lnSpc>
                  </a:pPr>
                  <a:r>
                    <a:rPr lang="zh-CN" altLang="en-US" sz="1600" i="1" dirty="0">
                      <a:latin typeface="站酷快乐体" panose="02010600030101010101" charset="-128"/>
                      <a:ea typeface="站酷快乐体" panose="02010600030101010101" charset="-128"/>
                      <a:cs typeface="+mn-ea"/>
                      <a:sym typeface="+mn-lt"/>
                    </a:rPr>
                    <a:t>  活动前一定要清楚地和幼儿们介绍活动规则，规则不仅是判断活动中幼儿的运动水平以及完成度，更是保护了幼儿不受到意外事件的伤害。当他们了解规则后，有时候甚至会激发他们的合作意识，篮球也是一个团队运动，和队友之间相互配合默契也是为最终的胜利打下铺垫。</a:t>
                  </a:r>
                  <a:endParaRPr lang="zh-CN" altLang="en-US" sz="1600" i="1" dirty="0">
                    <a:latin typeface="站酷快乐体" panose="02010600030101010101" charset="-128"/>
                    <a:ea typeface="站酷快乐体" panose="02010600030101010101" charset="-128"/>
                    <a:cs typeface="+mn-ea"/>
                    <a:sym typeface="+mn-lt"/>
                  </a:endParaRPr>
                </a:p>
              </p:txBody>
            </p:sp>
            <p:cxnSp>
              <p:nvCxnSpPr>
                <p:cNvPr id="12" name="直接连接符 11"/>
                <p:cNvCxnSpPr/>
                <p:nvPr/>
              </p:nvCxnSpPr>
              <p:spPr>
                <a:xfrm>
                  <a:off x="4683365" y="4558205"/>
                  <a:ext cx="365044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97742" y="3992606"/>
                  <a:ext cx="365044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a:off x="4814096" y="3817477"/>
                <a:ext cx="0" cy="9061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p:nvSpPr>
        <p:spPr>
          <a:xfrm>
            <a:off x="1729740" y="673100"/>
            <a:ext cx="20193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807210" y="685165"/>
            <a:ext cx="4559300" cy="645160"/>
          </a:xfrm>
          <a:prstGeom prst="rect">
            <a:avLst/>
          </a:prstGeom>
          <a:noFill/>
        </p:spPr>
        <p:txBody>
          <a:bodyPr wrap="square" rtlCol="0">
            <a:spAutoFit/>
          </a:bodyPr>
          <a:p>
            <a:r>
              <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rPr>
              <a:t>规范幼儿的规则意识</a:t>
            </a:r>
            <a:endPar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06120" y="1568450"/>
            <a:ext cx="10779125" cy="3415030"/>
          </a:xfrm>
          <a:prstGeom prst="rect">
            <a:avLst/>
          </a:prstGeom>
          <a:noFill/>
        </p:spPr>
        <p:txBody>
          <a:bodyPr wrap="square" rtlCol="0">
            <a:spAutoFit/>
          </a:bodyPr>
          <a:lstStyle/>
          <a:p>
            <a:pPr>
              <a:lnSpc>
                <a:spcPct val="150000"/>
              </a:lnSpc>
            </a:pPr>
            <a:r>
              <a:rPr lang="en-US" altLang="zh-CN" sz="1600" dirty="0">
                <a:cs typeface="+mn-ea"/>
                <a:sym typeface="+mn-lt"/>
              </a:rPr>
              <a:t>    </a:t>
            </a:r>
            <a:r>
              <a:rPr lang="zh-CN" altLang="en-US" i="1" dirty="0">
                <a:latin typeface="站酷快乐体" panose="02010600030101010101" charset="-128"/>
                <a:ea typeface="站酷快乐体" panose="02010600030101010101" charset="-128"/>
                <a:cs typeface="站酷快乐体" panose="02010600030101010101" charset="-128"/>
                <a:sym typeface="+mn-lt"/>
              </a:rPr>
              <a:t>篮球运动不仅会对幼儿的身心健康发展有诸多益处,也是对他们的创新能力方面的发展起到积极的促进作用。当幼儿熟知了基本的篮球技能和知识后,可以带领幼儿设计以篮球运动为主题的艺术品,比如以篮球绘画以及给篮球涂鸦等艺术活动,以期达到培养幼儿艺术创造能力的目的。还有幼儿的篮球教学主要包含几个基本动作：走、跑、追、平衡、跳跃、弯腰等，这些动作虽然看起来毫无章法可言，但是如果教学的好的话，一些巧妙的动作在篮球运动时可以达到四两拨千斤的效果，这时候教师们就可以选择有趣味性的音乐,带领幼儿跟随音乐的速度节奏以及口令去练习篮球运动,更有创造性的教师还可以将篮球的一些基本熟练动作编排编排，最后创造出一支富有艺术性的篮球操，这样还会帮助幼儿锻炼动作的灵活性和协调性、增强节奏感。</a:t>
            </a:r>
            <a:endParaRPr lang="zh-CN" altLang="en-US" i="1" dirty="0">
              <a:latin typeface="站酷快乐体" panose="02010600030101010101" charset="-128"/>
              <a:ea typeface="站酷快乐体" panose="02010600030101010101" charset="-128"/>
              <a:cs typeface="站酷快乐体" panose="02010600030101010101" charset="-128"/>
              <a:sym typeface="+mn-lt"/>
            </a:endParaRPr>
          </a:p>
        </p:txBody>
      </p:sp>
      <p:sp>
        <p:nvSpPr>
          <p:cNvPr id="3" name="矩形 2"/>
          <p:cNvSpPr/>
          <p:nvPr/>
        </p:nvSpPr>
        <p:spPr>
          <a:xfrm>
            <a:off x="1773555" y="748665"/>
            <a:ext cx="23749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773555" y="685165"/>
            <a:ext cx="5264150" cy="645160"/>
          </a:xfrm>
          <a:prstGeom prst="rect">
            <a:avLst/>
          </a:prstGeom>
          <a:noFill/>
        </p:spPr>
        <p:txBody>
          <a:bodyPr wrap="square" rtlCol="0">
            <a:spAutoFit/>
          </a:bodyPr>
          <a:p>
            <a:r>
              <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rPr>
              <a:t>多方面扩宽幼儿发展领域</a:t>
            </a:r>
            <a:endPar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endParaRPr>
          </a:p>
        </p:txBody>
      </p:sp>
      <p:grpSp>
        <p:nvGrpSpPr>
          <p:cNvPr id="6" name="组合 5"/>
          <p:cNvGrpSpPr/>
          <p:nvPr/>
        </p:nvGrpSpPr>
        <p:grpSpPr>
          <a:xfrm>
            <a:off x="4168613" y="5221454"/>
            <a:ext cx="3572919" cy="1023178"/>
            <a:chOff x="1424694" y="3230331"/>
            <a:chExt cx="3572919" cy="1023178"/>
          </a:xfrm>
        </p:grpSpPr>
        <p:grpSp>
          <p:nvGrpSpPr>
            <p:cNvPr id="8" name="组合 7"/>
            <p:cNvGrpSpPr/>
            <p:nvPr/>
          </p:nvGrpSpPr>
          <p:grpSpPr>
            <a:xfrm>
              <a:off x="1424694" y="3328648"/>
              <a:ext cx="1204952" cy="915526"/>
              <a:chOff x="2094308" y="673431"/>
              <a:chExt cx="728311" cy="553373"/>
            </a:xfrm>
            <a:solidFill>
              <a:schemeClr val="accent5"/>
            </a:solidFill>
          </p:grpSpPr>
          <p:sp>
            <p:nvSpPr>
              <p:cNvPr id="10" name="Freeform 20"/>
              <p:cNvSpPr>
                <a:spLocks noEditPoints="1"/>
              </p:cNvSpPr>
              <p:nvPr/>
            </p:nvSpPr>
            <p:spPr bwMode="auto">
              <a:xfrm>
                <a:off x="2094308" y="747512"/>
                <a:ext cx="482863" cy="4792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sp>
            <p:nvSpPr>
              <p:cNvPr id="11" name="Freeform 21"/>
              <p:cNvSpPr>
                <a:spLocks noEditPoints="1"/>
              </p:cNvSpPr>
              <p:nvPr/>
            </p:nvSpPr>
            <p:spPr bwMode="auto">
              <a:xfrm>
                <a:off x="2537007" y="673431"/>
                <a:ext cx="285612" cy="285612"/>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grpSp>
        <p:grpSp>
          <p:nvGrpSpPr>
            <p:cNvPr id="15" name="组合 14"/>
            <p:cNvGrpSpPr/>
            <p:nvPr/>
          </p:nvGrpSpPr>
          <p:grpSpPr>
            <a:xfrm flipV="1">
              <a:off x="2612220" y="3230331"/>
              <a:ext cx="1204952" cy="915526"/>
              <a:chOff x="2094308" y="673431"/>
              <a:chExt cx="728311" cy="553373"/>
            </a:xfrm>
            <a:solidFill>
              <a:schemeClr val="accent3"/>
            </a:solidFill>
          </p:grpSpPr>
          <p:sp>
            <p:nvSpPr>
              <p:cNvPr id="16" name="Freeform 20"/>
              <p:cNvSpPr>
                <a:spLocks noEditPoints="1"/>
              </p:cNvSpPr>
              <p:nvPr/>
            </p:nvSpPr>
            <p:spPr bwMode="auto">
              <a:xfrm>
                <a:off x="2094308" y="747512"/>
                <a:ext cx="482863" cy="4792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sp>
            <p:nvSpPr>
              <p:cNvPr id="17" name="Freeform 21"/>
              <p:cNvSpPr>
                <a:spLocks noEditPoints="1"/>
              </p:cNvSpPr>
              <p:nvPr/>
            </p:nvSpPr>
            <p:spPr bwMode="auto">
              <a:xfrm>
                <a:off x="2537007" y="673431"/>
                <a:ext cx="285612" cy="285612"/>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grpSp>
        <p:grpSp>
          <p:nvGrpSpPr>
            <p:cNvPr id="18" name="组合 17"/>
            <p:cNvGrpSpPr/>
            <p:nvPr/>
          </p:nvGrpSpPr>
          <p:grpSpPr>
            <a:xfrm>
              <a:off x="3792661" y="3337983"/>
              <a:ext cx="1204952" cy="915526"/>
              <a:chOff x="2094308" y="673431"/>
              <a:chExt cx="728311" cy="553373"/>
            </a:xfrm>
            <a:solidFill>
              <a:schemeClr val="accent5"/>
            </a:solidFill>
          </p:grpSpPr>
          <p:sp>
            <p:nvSpPr>
              <p:cNvPr id="19" name="Freeform 20"/>
              <p:cNvSpPr>
                <a:spLocks noEditPoints="1"/>
              </p:cNvSpPr>
              <p:nvPr/>
            </p:nvSpPr>
            <p:spPr bwMode="auto">
              <a:xfrm>
                <a:off x="2094308" y="747512"/>
                <a:ext cx="482863" cy="4792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sp>
            <p:nvSpPr>
              <p:cNvPr id="20" name="Freeform 21"/>
              <p:cNvSpPr>
                <a:spLocks noEditPoints="1"/>
              </p:cNvSpPr>
              <p:nvPr/>
            </p:nvSpPr>
            <p:spPr bwMode="auto">
              <a:xfrm>
                <a:off x="2537007" y="673431"/>
                <a:ext cx="285612" cy="285612"/>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06120" y="1568450"/>
            <a:ext cx="10779125" cy="2584450"/>
          </a:xfrm>
          <a:prstGeom prst="rect">
            <a:avLst/>
          </a:prstGeom>
          <a:noFill/>
        </p:spPr>
        <p:txBody>
          <a:bodyPr wrap="square" rtlCol="0">
            <a:spAutoFit/>
          </a:bodyPr>
          <a:lstStyle/>
          <a:p>
            <a:pPr>
              <a:lnSpc>
                <a:spcPct val="150000"/>
              </a:lnSpc>
            </a:pPr>
            <a:r>
              <a:rPr lang="en-US" altLang="zh-CN" sz="1600" dirty="0">
                <a:cs typeface="+mn-ea"/>
                <a:sym typeface="+mn-lt"/>
              </a:rPr>
              <a:t>     </a:t>
            </a:r>
            <a:r>
              <a:rPr lang="zh-CN" altLang="en-US" i="1" dirty="0">
                <a:latin typeface="站酷快乐体" panose="02010600030101010101" charset="-128"/>
                <a:ea typeface="站酷快乐体" panose="02010600030101010101" charset="-128"/>
                <a:cs typeface="站酷快乐体" panose="02010600030101010101" charset="-128"/>
                <a:sym typeface="+mn-lt"/>
              </a:rPr>
              <a:t>幼儿健康教育发展指南中指出,良好的幼儿健康发展环境中要针对幼儿的能力、年龄、心理健康等开展多种有趣味性的体育活动,从而达到培养幼儿积极参加体育活动的目的,提高幼儿们对于环境的适应能力。而在教师们精心设计的篮球活动中，相信幼儿们学到的不仅仅是打篮球的技能，从篮球的相关活动中，每个环节、每个动作都体现出素质教育的学习成果，优良礼仪习惯的养成、运动中智力策略的提高、团队活动促进情商的培养，这些对于幼儿的协调性发展都是大有脾益之处的，所以希望各个幼儿园以及教师们能够做好篮球运动的研究及活动开展，带领幼儿们健康快乐多方面协调发展，为今后成才之路做好铺垫。</a:t>
            </a:r>
            <a:endParaRPr lang="zh-CN" altLang="en-US" i="1" dirty="0">
              <a:latin typeface="站酷快乐体" panose="02010600030101010101" charset="-128"/>
              <a:ea typeface="站酷快乐体" panose="02010600030101010101" charset="-128"/>
              <a:cs typeface="站酷快乐体" panose="02010600030101010101" charset="-128"/>
              <a:sym typeface="+mn-lt"/>
            </a:endParaRPr>
          </a:p>
        </p:txBody>
      </p:sp>
      <p:sp>
        <p:nvSpPr>
          <p:cNvPr id="3" name="矩形 2"/>
          <p:cNvSpPr/>
          <p:nvPr/>
        </p:nvSpPr>
        <p:spPr>
          <a:xfrm>
            <a:off x="1773555" y="748665"/>
            <a:ext cx="23749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773555" y="685165"/>
            <a:ext cx="5264150" cy="645160"/>
          </a:xfrm>
          <a:prstGeom prst="rect">
            <a:avLst/>
          </a:prstGeom>
          <a:noFill/>
        </p:spPr>
        <p:txBody>
          <a:bodyPr wrap="square" rtlCol="0">
            <a:spAutoFit/>
          </a:bodyPr>
          <a:p>
            <a:r>
              <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rPr>
              <a:t>多方面扩宽幼儿发展领域</a:t>
            </a:r>
            <a:endParaRPr lang="zh-CN" altLang="en-US" sz="3600">
              <a:gradFill>
                <a:gsLst>
                  <a:gs pos="19000">
                    <a:srgbClr val="FFB9B9"/>
                  </a:gs>
                  <a:gs pos="64000">
                    <a:srgbClr val="FF8F8E"/>
                  </a:gs>
                  <a:gs pos="44000">
                    <a:srgbClr val="FE9E9F"/>
                  </a:gs>
                  <a:gs pos="84000">
                    <a:srgbClr val="FF7373"/>
                  </a:gs>
                </a:gsLst>
                <a:lin scaled="1"/>
              </a:gradFill>
              <a:effectLst>
                <a:outerShdw blurRad="38100" dist="19050" dir="2700000" algn="tl" rotWithShape="0">
                  <a:schemeClr val="dk1">
                    <a:alpha val="40000"/>
                  </a:schemeClr>
                </a:outerShdw>
              </a:effectLst>
            </a:endParaRPr>
          </a:p>
        </p:txBody>
      </p:sp>
      <p:grpSp>
        <p:nvGrpSpPr>
          <p:cNvPr id="6" name="组合 5"/>
          <p:cNvGrpSpPr/>
          <p:nvPr/>
        </p:nvGrpSpPr>
        <p:grpSpPr>
          <a:xfrm>
            <a:off x="4136863" y="4515334"/>
            <a:ext cx="3572919" cy="1023178"/>
            <a:chOff x="1424694" y="3230331"/>
            <a:chExt cx="3572919" cy="1023178"/>
          </a:xfrm>
        </p:grpSpPr>
        <p:grpSp>
          <p:nvGrpSpPr>
            <p:cNvPr id="8" name="组合 7"/>
            <p:cNvGrpSpPr/>
            <p:nvPr/>
          </p:nvGrpSpPr>
          <p:grpSpPr>
            <a:xfrm>
              <a:off x="1424694" y="3328648"/>
              <a:ext cx="1204952" cy="915526"/>
              <a:chOff x="2094308" y="673431"/>
              <a:chExt cx="728311" cy="553373"/>
            </a:xfrm>
            <a:solidFill>
              <a:schemeClr val="accent5"/>
            </a:solidFill>
          </p:grpSpPr>
          <p:sp>
            <p:nvSpPr>
              <p:cNvPr id="10" name="Freeform 20"/>
              <p:cNvSpPr>
                <a:spLocks noEditPoints="1"/>
              </p:cNvSpPr>
              <p:nvPr/>
            </p:nvSpPr>
            <p:spPr bwMode="auto">
              <a:xfrm>
                <a:off x="2094308" y="747512"/>
                <a:ext cx="482863" cy="4792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sp>
            <p:nvSpPr>
              <p:cNvPr id="11" name="Freeform 21"/>
              <p:cNvSpPr>
                <a:spLocks noEditPoints="1"/>
              </p:cNvSpPr>
              <p:nvPr/>
            </p:nvSpPr>
            <p:spPr bwMode="auto">
              <a:xfrm>
                <a:off x="2537007" y="673431"/>
                <a:ext cx="285612" cy="285612"/>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grpSp>
        <p:grpSp>
          <p:nvGrpSpPr>
            <p:cNvPr id="15" name="组合 14"/>
            <p:cNvGrpSpPr/>
            <p:nvPr/>
          </p:nvGrpSpPr>
          <p:grpSpPr>
            <a:xfrm flipV="1">
              <a:off x="2612220" y="3230331"/>
              <a:ext cx="1204952" cy="915526"/>
              <a:chOff x="2094308" y="673431"/>
              <a:chExt cx="728311" cy="553373"/>
            </a:xfrm>
            <a:solidFill>
              <a:schemeClr val="accent3"/>
            </a:solidFill>
          </p:grpSpPr>
          <p:sp>
            <p:nvSpPr>
              <p:cNvPr id="16" name="Freeform 20"/>
              <p:cNvSpPr>
                <a:spLocks noEditPoints="1"/>
              </p:cNvSpPr>
              <p:nvPr/>
            </p:nvSpPr>
            <p:spPr bwMode="auto">
              <a:xfrm>
                <a:off x="2094308" y="747512"/>
                <a:ext cx="482863" cy="4792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sp>
            <p:nvSpPr>
              <p:cNvPr id="17" name="Freeform 21"/>
              <p:cNvSpPr>
                <a:spLocks noEditPoints="1"/>
              </p:cNvSpPr>
              <p:nvPr/>
            </p:nvSpPr>
            <p:spPr bwMode="auto">
              <a:xfrm>
                <a:off x="2537007" y="673431"/>
                <a:ext cx="285612" cy="285612"/>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grpSp>
        <p:grpSp>
          <p:nvGrpSpPr>
            <p:cNvPr id="18" name="组合 17"/>
            <p:cNvGrpSpPr/>
            <p:nvPr/>
          </p:nvGrpSpPr>
          <p:grpSpPr>
            <a:xfrm>
              <a:off x="3792661" y="3337983"/>
              <a:ext cx="1204952" cy="915526"/>
              <a:chOff x="2094308" y="673431"/>
              <a:chExt cx="728311" cy="553373"/>
            </a:xfrm>
            <a:solidFill>
              <a:schemeClr val="accent5"/>
            </a:solidFill>
          </p:grpSpPr>
          <p:sp>
            <p:nvSpPr>
              <p:cNvPr id="19" name="Freeform 20"/>
              <p:cNvSpPr>
                <a:spLocks noEditPoints="1"/>
              </p:cNvSpPr>
              <p:nvPr/>
            </p:nvSpPr>
            <p:spPr bwMode="auto">
              <a:xfrm>
                <a:off x="2094308" y="747512"/>
                <a:ext cx="482863" cy="4792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sp>
            <p:nvSpPr>
              <p:cNvPr id="20" name="Freeform 21"/>
              <p:cNvSpPr>
                <a:spLocks noEditPoints="1"/>
              </p:cNvSpPr>
              <p:nvPr/>
            </p:nvSpPr>
            <p:spPr bwMode="auto">
              <a:xfrm>
                <a:off x="2537007" y="673431"/>
                <a:ext cx="285612" cy="285612"/>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sk4cwhg">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2365</Words>
  <Application>WPS 演示</Application>
  <PresentationFormat>宽屏</PresentationFormat>
  <Paragraphs>63</Paragraphs>
  <Slides>10</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站酷快乐体2016修订版</vt:lpstr>
      <vt:lpstr>微软雅黑</vt:lpstr>
      <vt:lpstr>站酷快乐体</vt:lpstr>
      <vt:lpstr>Arial Unicode MS</vt:lpstr>
      <vt:lpstr>Adobe Arabic</vt:lpstr>
      <vt:lpstr>Segoe Print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Administrator</cp:lastModifiedBy>
  <cp:revision>107</cp:revision>
  <dcterms:created xsi:type="dcterms:W3CDTF">2022-03-21T14:00:00Z</dcterms:created>
  <dcterms:modified xsi:type="dcterms:W3CDTF">2022-03-29T09:37:38Z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009AC795CEDA44D197D58317D03F8156</vt:lpwstr>
  </property>
</Properties>
</file>