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sldIdLst>
    <p:sldId id="279" r:id="rId3"/>
    <p:sldId id="288" r:id="rId5"/>
    <p:sldId id="317" r:id="rId6"/>
    <p:sldId id="344" r:id="rId7"/>
    <p:sldId id="336" r:id="rId8"/>
    <p:sldId id="294" r:id="rId9"/>
    <p:sldId id="377" r:id="rId10"/>
    <p:sldId id="378" r:id="rId11"/>
    <p:sldId id="379" r:id="rId12"/>
    <p:sldId id="380" r:id="rId13"/>
    <p:sldId id="337" r:id="rId14"/>
    <p:sldId id="321" r:id="rId15"/>
    <p:sldId id="324" r:id="rId16"/>
    <p:sldId id="410" r:id="rId17"/>
    <p:sldId id="413" r:id="rId18"/>
    <p:sldId id="332" r:id="rId19"/>
    <p:sldId id="334" r:id="rId20"/>
    <p:sldId id="348" r:id="rId21"/>
    <p:sldId id="414" r:id="rId22"/>
    <p:sldId id="415" r:id="rId23"/>
    <p:sldId id="418" r:id="rId24"/>
    <p:sldId id="416" r:id="rId25"/>
    <p:sldId id="417" r:id="rId26"/>
    <p:sldId id="408" r:id="rId27"/>
    <p:sldId id="339" r:id="rId28"/>
  </p:sldIdLst>
  <p:sldSz cx="12188825" cy="6858000"/>
  <p:notesSz cx="6858000" cy="9144000"/>
  <p:custShowLst>
    <p:custShow name="自定义放映 1" id="0">
      <p:sldLst>
        <p:sld r:id="rId3"/>
      </p:sldLst>
    </p:custShow>
  </p:custShowLst>
  <p:custDataLst>
    <p:tags r:id="rId33"/>
  </p:custDataLst>
  <p:defaultTex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8565"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6730" algn="l" defTabSz="1218565" rtl="0" eaLnBrk="1" latinLnBrk="0" hangingPunct="1">
      <a:defRPr sz="2400" kern="1200">
        <a:solidFill>
          <a:schemeClr val="tx1"/>
        </a:solidFill>
        <a:latin typeface="+mn-lt"/>
        <a:ea typeface="+mn-ea"/>
        <a:cs typeface="+mn-cs"/>
      </a:defRPr>
    </a:lvl6pPr>
    <a:lvl7pPr marL="3656330" algn="l" defTabSz="1218565" rtl="0" eaLnBrk="1" latinLnBrk="0" hangingPunct="1">
      <a:defRPr sz="2400" kern="1200">
        <a:solidFill>
          <a:schemeClr val="tx1"/>
        </a:solidFill>
        <a:latin typeface="+mn-lt"/>
        <a:ea typeface="+mn-ea"/>
        <a:cs typeface="+mn-cs"/>
      </a:defRPr>
    </a:lvl7pPr>
    <a:lvl8pPr marL="4265930" algn="l" defTabSz="1218565" rtl="0" eaLnBrk="1" latinLnBrk="0" hangingPunct="1">
      <a:defRPr sz="2400" kern="1200">
        <a:solidFill>
          <a:schemeClr val="tx1"/>
        </a:solidFill>
        <a:latin typeface="+mn-lt"/>
        <a:ea typeface="+mn-ea"/>
        <a:cs typeface="+mn-cs"/>
      </a:defRPr>
    </a:lvl8pPr>
    <a:lvl9pPr marL="4875530" algn="l" defTabSz="1218565" rtl="0" eaLnBrk="1" latinLnBrk="0" hangingPunct="1">
      <a:defRPr sz="24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2FDB2607-1784-4EEB-B798-7EB5836EED8A}">
        <p14:showMediaCtrls xmlns:p14="http://schemas.microsoft.com/office/powerpoint/2010/main" val="1"/>
      </p:ext>
    </p:extLst>
  </p:showPr>
  <p:clrMru>
    <a:srgbClr val="FDD9D9"/>
    <a:srgbClr val="2CA6E0"/>
    <a:srgbClr val="9BBB59"/>
    <a:srgbClr val="FFA6F1"/>
    <a:srgbClr val="BD7600"/>
    <a:srgbClr val="E5F3FE"/>
    <a:srgbClr val="FE2A3D"/>
    <a:srgbClr val="FFF560"/>
    <a:srgbClr val="FFC400"/>
    <a:srgbClr val="FFEF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862" autoAdjust="0"/>
  </p:normalViewPr>
  <p:slideViewPr>
    <p:cSldViewPr>
      <p:cViewPr>
        <p:scale>
          <a:sx n="66" d="100"/>
          <a:sy n="66" d="100"/>
        </p:scale>
        <p:origin x="-318" y="-114"/>
      </p:cViewPr>
      <p:guideLst>
        <p:guide orient="horz" pos="2226"/>
        <p:guide pos="3895"/>
      </p:guideLst>
    </p:cSldViewPr>
  </p:slideViewPr>
  <p:notesTextViewPr>
    <p:cViewPr>
      <p:scale>
        <a:sx n="100" d="100"/>
        <a:sy n="100" d="100"/>
      </p:scale>
      <p:origin x="0" y="0"/>
    </p:cViewPr>
  </p:notesTextViewPr>
  <p:sorterViewPr>
    <p:cViewPr>
      <p:scale>
        <a:sx n="25" d="100"/>
        <a:sy n="2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tags" Target="tags/tag19.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3-03T10:53:01.784"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EAA99E-3C70-48C5-9246-AC644599EF5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6AD9F8-C5F4-44F1-B06C-F2E34AD3C73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1218565" rtl="0" eaLnBrk="1" latinLnBrk="0" hangingPunct="1">
      <a:defRPr sz="1600" kern="1200">
        <a:solidFill>
          <a:schemeClr val="tx1"/>
        </a:solidFill>
        <a:latin typeface="+mn-lt"/>
        <a:ea typeface="+mn-ea"/>
        <a:cs typeface="+mn-cs"/>
      </a:defRPr>
    </a:lvl1pPr>
    <a:lvl2pPr marL="609600" algn="l" defTabSz="1218565" rtl="0" eaLnBrk="1" latinLnBrk="0" hangingPunct="1">
      <a:defRPr sz="1600" kern="1200">
        <a:solidFill>
          <a:schemeClr val="tx1"/>
        </a:solidFill>
        <a:latin typeface="+mn-lt"/>
        <a:ea typeface="+mn-ea"/>
        <a:cs typeface="+mn-cs"/>
      </a:defRPr>
    </a:lvl2pPr>
    <a:lvl3pPr marL="1218565" algn="l" defTabSz="1218565" rtl="0" eaLnBrk="1" latinLnBrk="0" hangingPunct="1">
      <a:defRPr sz="1600" kern="1200">
        <a:solidFill>
          <a:schemeClr val="tx1"/>
        </a:solidFill>
        <a:latin typeface="+mn-lt"/>
        <a:ea typeface="+mn-ea"/>
        <a:cs typeface="+mn-cs"/>
      </a:defRPr>
    </a:lvl3pPr>
    <a:lvl4pPr marL="1828165" algn="l" defTabSz="1218565" rtl="0" eaLnBrk="1" latinLnBrk="0" hangingPunct="1">
      <a:defRPr sz="1600" kern="1200">
        <a:solidFill>
          <a:schemeClr val="tx1"/>
        </a:solidFill>
        <a:latin typeface="+mn-lt"/>
        <a:ea typeface="+mn-ea"/>
        <a:cs typeface="+mn-cs"/>
      </a:defRPr>
    </a:lvl4pPr>
    <a:lvl5pPr marL="2437765" algn="l" defTabSz="1218565" rtl="0" eaLnBrk="1" latinLnBrk="0" hangingPunct="1">
      <a:defRPr sz="1600" kern="1200">
        <a:solidFill>
          <a:schemeClr val="tx1"/>
        </a:solidFill>
        <a:latin typeface="+mn-lt"/>
        <a:ea typeface="+mn-ea"/>
        <a:cs typeface="+mn-cs"/>
      </a:defRPr>
    </a:lvl5pPr>
    <a:lvl6pPr marL="3046730" algn="l" defTabSz="1218565" rtl="0" eaLnBrk="1" latinLnBrk="0" hangingPunct="1">
      <a:defRPr sz="1600" kern="1200">
        <a:solidFill>
          <a:schemeClr val="tx1"/>
        </a:solidFill>
        <a:latin typeface="+mn-lt"/>
        <a:ea typeface="+mn-ea"/>
        <a:cs typeface="+mn-cs"/>
      </a:defRPr>
    </a:lvl6pPr>
    <a:lvl7pPr marL="3656330" algn="l" defTabSz="1218565" rtl="0" eaLnBrk="1" latinLnBrk="0" hangingPunct="1">
      <a:defRPr sz="1600" kern="1200">
        <a:solidFill>
          <a:schemeClr val="tx1"/>
        </a:solidFill>
        <a:latin typeface="+mn-lt"/>
        <a:ea typeface="+mn-ea"/>
        <a:cs typeface="+mn-cs"/>
      </a:defRPr>
    </a:lvl7pPr>
    <a:lvl8pPr marL="4265930" algn="l" defTabSz="1218565" rtl="0" eaLnBrk="1" latinLnBrk="0" hangingPunct="1">
      <a:defRPr sz="1600" kern="1200">
        <a:solidFill>
          <a:schemeClr val="tx1"/>
        </a:solidFill>
        <a:latin typeface="+mn-lt"/>
        <a:ea typeface="+mn-ea"/>
        <a:cs typeface="+mn-cs"/>
      </a:defRPr>
    </a:lvl8pPr>
    <a:lvl9pPr marL="4875530"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D6AD9F8-C5F4-44F1-B06C-F2E34AD3C73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D6AD9F8-C5F4-44F1-B06C-F2E34AD3C735}"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D6AD9F8-C5F4-44F1-B06C-F2E34AD3C735}"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D6AD9F8-C5F4-44F1-B06C-F2E34AD3C735}"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D6AD9F8-C5F4-44F1-B06C-F2E34AD3C735}"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D6AD9F8-C5F4-44F1-B06C-F2E34AD3C73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D6AD9F8-C5F4-44F1-B06C-F2E34AD3C73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D6AD9F8-C5F4-44F1-B06C-F2E34AD3C735}"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D6AD9F8-C5F4-44F1-B06C-F2E34AD3C73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441" y="274639"/>
            <a:ext cx="10969943"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441" y="1600200"/>
            <a:ext cx="10969943"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441" y="6356351"/>
            <a:ext cx="2844059"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4515" y="6356351"/>
            <a:ext cx="385979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5325" y="6356351"/>
            <a:ext cx="2844059"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441" y="6356351"/>
            <a:ext cx="2844059" cy="365125"/>
          </a:xfrm>
          <a:prstGeom prst="rect">
            <a:avLst/>
          </a:prstGeom>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a:xfrm>
            <a:off x="4164515" y="6356351"/>
            <a:ext cx="385979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5325" y="6356351"/>
            <a:ext cx="2844059"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3" y="273051"/>
            <a:ext cx="4010039" cy="1162051"/>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5492" y="273050"/>
            <a:ext cx="6813892" cy="5853113"/>
          </a:xfrm>
          <a:prstGeom prst="rect">
            <a:avLst/>
          </a:prstGeom>
        </p:spPr>
        <p:txBody>
          <a:bodyPr/>
          <a:lstStyle>
            <a:lvl1pPr>
              <a:defRPr sz="4265"/>
            </a:lvl1pPr>
            <a:lvl2pPr>
              <a:defRPr sz="3730"/>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443" y="1435102"/>
            <a:ext cx="4010039" cy="4691062"/>
          </a:xfrm>
          <a:prstGeom prst="rect">
            <a:avLst/>
          </a:prstGeom>
        </p:spPr>
        <p:txBody>
          <a:bodyPr/>
          <a:lstStyle>
            <a:lvl1pPr marL="0" indent="0">
              <a:buNone/>
              <a:defRPr sz="1865"/>
            </a:lvl1pPr>
            <a:lvl2pPr marL="609600" indent="0">
              <a:buNone/>
              <a:defRPr sz="1600"/>
            </a:lvl2pPr>
            <a:lvl3pPr marL="1218565" indent="0">
              <a:buNone/>
              <a:defRPr sz="1335"/>
            </a:lvl3pPr>
            <a:lvl4pPr marL="1828165" indent="0">
              <a:buNone/>
              <a:defRPr sz="1200"/>
            </a:lvl4pPr>
            <a:lvl5pPr marL="2437765" indent="0">
              <a:buNone/>
              <a:defRPr sz="1200"/>
            </a:lvl5pPr>
            <a:lvl6pPr marL="3046730" indent="0">
              <a:buNone/>
              <a:defRPr sz="1200"/>
            </a:lvl6pPr>
            <a:lvl7pPr marL="3656330" indent="0">
              <a:buNone/>
              <a:defRPr sz="1200"/>
            </a:lvl7pPr>
            <a:lvl8pPr marL="4265930" indent="0">
              <a:buNone/>
              <a:defRPr sz="1200"/>
            </a:lvl8pPr>
            <a:lvl9pPr marL="487553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441" y="6356351"/>
            <a:ext cx="2844059"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4515" y="6356351"/>
            <a:ext cx="3859795"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5325" y="6356351"/>
            <a:ext cx="2844059"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095" y="4800600"/>
            <a:ext cx="7313295" cy="566738"/>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095" y="612776"/>
            <a:ext cx="7313295" cy="4114800"/>
          </a:xfrm>
          <a:prstGeom prst="rect">
            <a:avLst/>
          </a:prstGeom>
        </p:spPr>
        <p:txBody>
          <a:bodyPr/>
          <a:lstStyle>
            <a:lvl1pPr marL="0" indent="0">
              <a:buNone/>
              <a:defRPr sz="4265"/>
            </a:lvl1pPr>
            <a:lvl2pPr marL="609600" indent="0">
              <a:buNone/>
              <a:defRPr sz="3730"/>
            </a:lvl2pPr>
            <a:lvl3pPr marL="1218565" indent="0">
              <a:buNone/>
              <a:defRPr sz="3200"/>
            </a:lvl3pPr>
            <a:lvl4pPr marL="1828165" indent="0">
              <a:buNone/>
              <a:defRPr sz="2665"/>
            </a:lvl4pPr>
            <a:lvl5pPr marL="2437765" indent="0">
              <a:buNone/>
              <a:defRPr sz="2665"/>
            </a:lvl5pPr>
            <a:lvl6pPr marL="3046730" indent="0">
              <a:buNone/>
              <a:defRPr sz="2665"/>
            </a:lvl6pPr>
            <a:lvl7pPr marL="3656330" indent="0">
              <a:buNone/>
              <a:defRPr sz="2665"/>
            </a:lvl7pPr>
            <a:lvl8pPr marL="4265930" indent="0">
              <a:buNone/>
              <a:defRPr sz="2665"/>
            </a:lvl8pPr>
            <a:lvl9pPr marL="4875530" indent="0">
              <a:buNone/>
              <a:defRPr sz="2665"/>
            </a:lvl9pPr>
          </a:lstStyle>
          <a:p>
            <a:endParaRPr lang="zh-CN" altLang="en-US"/>
          </a:p>
        </p:txBody>
      </p:sp>
      <p:sp>
        <p:nvSpPr>
          <p:cNvPr id="4" name="文本占位符 3"/>
          <p:cNvSpPr>
            <a:spLocks noGrp="1"/>
          </p:cNvSpPr>
          <p:nvPr>
            <p:ph type="body" sz="half" idx="2"/>
          </p:nvPr>
        </p:nvSpPr>
        <p:spPr>
          <a:xfrm>
            <a:off x="2389095" y="5367338"/>
            <a:ext cx="7313295" cy="804862"/>
          </a:xfrm>
          <a:prstGeom prst="rect">
            <a:avLst/>
          </a:prstGeom>
        </p:spPr>
        <p:txBody>
          <a:bodyPr/>
          <a:lstStyle>
            <a:lvl1pPr marL="0" indent="0">
              <a:buNone/>
              <a:defRPr sz="1865"/>
            </a:lvl1pPr>
            <a:lvl2pPr marL="609600" indent="0">
              <a:buNone/>
              <a:defRPr sz="1600"/>
            </a:lvl2pPr>
            <a:lvl3pPr marL="1218565" indent="0">
              <a:buNone/>
              <a:defRPr sz="1335"/>
            </a:lvl3pPr>
            <a:lvl4pPr marL="1828165" indent="0">
              <a:buNone/>
              <a:defRPr sz="1200"/>
            </a:lvl4pPr>
            <a:lvl5pPr marL="2437765" indent="0">
              <a:buNone/>
              <a:defRPr sz="1200"/>
            </a:lvl5pPr>
            <a:lvl6pPr marL="3046730" indent="0">
              <a:buNone/>
              <a:defRPr sz="1200"/>
            </a:lvl6pPr>
            <a:lvl7pPr marL="3656330" indent="0">
              <a:buNone/>
              <a:defRPr sz="1200"/>
            </a:lvl7pPr>
            <a:lvl8pPr marL="4265930" indent="0">
              <a:buNone/>
              <a:defRPr sz="1200"/>
            </a:lvl8pPr>
            <a:lvl9pPr marL="487553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441" y="6356351"/>
            <a:ext cx="2844059"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4515" y="6356351"/>
            <a:ext cx="3859795"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5325" y="6356351"/>
            <a:ext cx="2844059"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2.png"/><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卡通背景天空漫画云"/>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0348"/>
            <a:ext cx="12188825" cy="6847653"/>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userDrawn="1"/>
        </p:nvSpPr>
        <p:spPr>
          <a:xfrm>
            <a:off x="1103158" y="549569"/>
            <a:ext cx="3647455" cy="1631678"/>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 name="矩形 3"/>
          <p:cNvSpPr/>
          <p:nvPr userDrawn="1"/>
        </p:nvSpPr>
        <p:spPr>
          <a:xfrm>
            <a:off x="911187" y="1029474"/>
            <a:ext cx="3647455" cy="1631678"/>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nvGrpSpPr>
          <p:cNvPr id="10" name="组合 9"/>
          <p:cNvGrpSpPr/>
          <p:nvPr userDrawn="1"/>
        </p:nvGrpSpPr>
        <p:grpSpPr>
          <a:xfrm>
            <a:off x="0" y="0"/>
            <a:ext cx="12192000" cy="6857999"/>
            <a:chOff x="0" y="0"/>
            <a:chExt cx="12192000" cy="6857999"/>
          </a:xfrm>
        </p:grpSpPr>
        <p:pic>
          <p:nvPicPr>
            <p:cNvPr id="11" name="图片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92000" cy="3810000"/>
            </a:xfrm>
            <a:prstGeom prst="rect">
              <a:avLst/>
            </a:prstGeom>
          </p:spPr>
        </p:pic>
        <p:pic>
          <p:nvPicPr>
            <p:cNvPr id="12" name="图片 11"/>
            <p:cNvPicPr>
              <a:picLocks noChangeAspect="1"/>
            </p:cNvPicPr>
            <p:nvPr/>
          </p:nvPicPr>
          <p:blipFill rotWithShape="1">
            <a:blip r:embed="rId14">
              <a:extLst>
                <a:ext uri="{28A0092B-C50C-407E-A947-70E740481C1C}">
                  <a14:useLocalDpi xmlns:a14="http://schemas.microsoft.com/office/drawing/2010/main" val="0"/>
                </a:ext>
              </a:extLst>
            </a:blip>
            <a:srcRect t="17132"/>
            <a:stretch>
              <a:fillRect/>
            </a:stretch>
          </p:blipFill>
          <p:spPr>
            <a:xfrm flipV="1">
              <a:off x="0" y="3700706"/>
              <a:ext cx="12192000" cy="3157293"/>
            </a:xfrm>
            <a:prstGeom prst="rect">
              <a:avLst/>
            </a:prstGeom>
          </p:spPr>
        </p:pic>
      </p:grpSp>
      <p:sp>
        <p:nvSpPr>
          <p:cNvPr id="13" name="矩形 12"/>
          <p:cNvSpPr/>
          <p:nvPr userDrawn="1"/>
        </p:nvSpPr>
        <p:spPr>
          <a:xfrm>
            <a:off x="240612" y="282296"/>
            <a:ext cx="11710777" cy="6293409"/>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par>
    </p:tnLst>
  </p:timing>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89965" indent="-381000" algn="l" defTabSz="1218565" rtl="0" eaLnBrk="1" latinLnBrk="0" hangingPunct="1">
        <a:spcBef>
          <a:spcPct val="20000"/>
        </a:spcBef>
        <a:buFont typeface="Arial" panose="020B0604020202020204" pitchFamily="34" charset="0"/>
        <a:buChar char="–"/>
        <a:defRPr sz="3730" kern="1200">
          <a:solidFill>
            <a:schemeClr val="tx1"/>
          </a:solidFill>
          <a:latin typeface="+mn-lt"/>
          <a:ea typeface="+mn-ea"/>
          <a:cs typeface="+mn-cs"/>
        </a:defRPr>
      </a:lvl2pPr>
      <a:lvl3pPr marL="1523365"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2565"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15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11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07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79695"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8565"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6730" algn="l" defTabSz="1218565" rtl="0" eaLnBrk="1" latinLnBrk="0" hangingPunct="1">
        <a:defRPr sz="2400" kern="1200">
          <a:solidFill>
            <a:schemeClr val="tx1"/>
          </a:solidFill>
          <a:latin typeface="+mn-lt"/>
          <a:ea typeface="+mn-ea"/>
          <a:cs typeface="+mn-cs"/>
        </a:defRPr>
      </a:lvl6pPr>
      <a:lvl7pPr marL="3656330" algn="l" defTabSz="1218565" rtl="0" eaLnBrk="1" latinLnBrk="0" hangingPunct="1">
        <a:defRPr sz="2400" kern="1200">
          <a:solidFill>
            <a:schemeClr val="tx1"/>
          </a:solidFill>
          <a:latin typeface="+mn-lt"/>
          <a:ea typeface="+mn-ea"/>
          <a:cs typeface="+mn-cs"/>
        </a:defRPr>
      </a:lvl7pPr>
      <a:lvl8pPr marL="4265930" algn="l" defTabSz="1218565" rtl="0" eaLnBrk="1" latinLnBrk="0" hangingPunct="1">
        <a:defRPr sz="2400" kern="1200">
          <a:solidFill>
            <a:schemeClr val="tx1"/>
          </a:solidFill>
          <a:latin typeface="+mn-lt"/>
          <a:ea typeface="+mn-ea"/>
          <a:cs typeface="+mn-cs"/>
        </a:defRPr>
      </a:lvl8pPr>
      <a:lvl9pPr marL="487553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 Id="rId3" Type="http://schemas.openxmlformats.org/officeDocument/2006/relationships/image" Target="../media/image25.jpeg"/><Relationship Id="rId2" Type="http://schemas.openxmlformats.org/officeDocument/2006/relationships/tags" Target="../tags/tag14.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2.xml"/><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image" Target="../media/image29.emf"/></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image" Target="../media/image32.jpeg"/><Relationship Id="rId3" Type="http://schemas.openxmlformats.org/officeDocument/2006/relationships/image" Target="../media/image11.png"/><Relationship Id="rId2" Type="http://schemas.openxmlformats.org/officeDocument/2006/relationships/image" Target="../media/image31.emf"/><Relationship Id="rId1" Type="http://schemas.openxmlformats.org/officeDocument/2006/relationships/image" Target="../media/image30.emf"/></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2.xml"/><Relationship Id="rId4" Type="http://schemas.openxmlformats.org/officeDocument/2006/relationships/image" Target="../media/image34.jpeg"/><Relationship Id="rId3" Type="http://schemas.openxmlformats.org/officeDocument/2006/relationships/image" Target="../media/image11.png"/><Relationship Id="rId2" Type="http://schemas.openxmlformats.org/officeDocument/2006/relationships/image" Target="../media/image31.emf"/><Relationship Id="rId1" Type="http://schemas.openxmlformats.org/officeDocument/2006/relationships/image" Target="../media/image30.emf"/></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2.xml"/><Relationship Id="rId5" Type="http://schemas.openxmlformats.org/officeDocument/2006/relationships/image" Target="../media/image36.jpeg"/><Relationship Id="rId4" Type="http://schemas.openxmlformats.org/officeDocument/2006/relationships/image" Target="../media/image35.jpeg"/><Relationship Id="rId3" Type="http://schemas.openxmlformats.org/officeDocument/2006/relationships/image" Target="../media/image11.png"/><Relationship Id="rId2" Type="http://schemas.openxmlformats.org/officeDocument/2006/relationships/image" Target="../media/image31.emf"/><Relationship Id="rId1" Type="http://schemas.openxmlformats.org/officeDocument/2006/relationships/image" Target="../media/image30.emf"/></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1.emf"/><Relationship Id="rId7" Type="http://schemas.openxmlformats.org/officeDocument/2006/relationships/image" Target="../media/image42.emf"/><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1.png"/><Relationship Id="rId3" Type="http://schemas.openxmlformats.org/officeDocument/2006/relationships/image" Target="../media/image39.png"/><Relationship Id="rId2" Type="http://schemas.openxmlformats.org/officeDocument/2006/relationships/image" Target="../media/image38.emf"/><Relationship Id="rId10" Type="http://schemas.openxmlformats.org/officeDocument/2006/relationships/notesSlide" Target="../notesSlides/notesSlide16.xml"/><Relationship Id="rId1" Type="http://schemas.openxmlformats.org/officeDocument/2006/relationships/image" Target="../media/image37.emf"/></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11.png"/><Relationship Id="rId1"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51.png"/><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31.emf"/><Relationship Id="rId2" Type="http://schemas.openxmlformats.org/officeDocument/2006/relationships/image" Target="../media/image42.emf"/><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tags" Target="../tags/tag2.xml"/><Relationship Id="rId3" Type="http://schemas.openxmlformats.org/officeDocument/2006/relationships/tags" Target="../tags/tag1.xml"/><Relationship Id="rId2" Type="http://schemas.microsoft.com/office/2007/relationships/hdphoto" Target="../media/image9.wdp"/><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12.xml"/><Relationship Id="rId4" Type="http://schemas.openxmlformats.org/officeDocument/2006/relationships/image" Target="../media/image17.jpeg"/><Relationship Id="rId3" Type="http://schemas.openxmlformats.org/officeDocument/2006/relationships/image" Target="../media/image53.jpeg"/><Relationship Id="rId2" Type="http://schemas.openxmlformats.org/officeDocument/2006/relationships/image" Target="../media/image11.png"/><Relationship Id="rId1" Type="http://schemas.openxmlformats.org/officeDocument/2006/relationships/image" Target="../media/image52.emf"/></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2.xml"/><Relationship Id="rId3" Type="http://schemas.openxmlformats.org/officeDocument/2006/relationships/image" Target="../media/image54.jpeg"/><Relationship Id="rId2" Type="http://schemas.openxmlformats.org/officeDocument/2006/relationships/image" Target="../media/image11.png"/><Relationship Id="rId1" Type="http://schemas.openxmlformats.org/officeDocument/2006/relationships/image" Target="../media/image52.emf"/></Relationships>
</file>

<file path=ppt/slides/_rels/slide22.xml.rels><?xml version="1.0" encoding="UTF-8" standalone="yes"?>
<Relationships xmlns="http://schemas.openxmlformats.org/package/2006/relationships"><Relationship Id="rId9" Type="http://schemas.openxmlformats.org/officeDocument/2006/relationships/image" Target="../media/image57.jpeg"/><Relationship Id="rId8" Type="http://schemas.openxmlformats.org/officeDocument/2006/relationships/image" Target="../media/image56.jpeg"/><Relationship Id="rId7" Type="http://schemas.openxmlformats.org/officeDocument/2006/relationships/tags" Target="../tags/tag18.xml"/><Relationship Id="rId6" Type="http://schemas.openxmlformats.org/officeDocument/2006/relationships/image" Target="../media/image11.png"/><Relationship Id="rId5" Type="http://schemas.openxmlformats.org/officeDocument/2006/relationships/tags" Target="../tags/tag17.xml"/><Relationship Id="rId4" Type="http://schemas.openxmlformats.org/officeDocument/2006/relationships/image" Target="../media/image55.png"/><Relationship Id="rId3" Type="http://schemas.openxmlformats.org/officeDocument/2006/relationships/tags" Target="../tags/tag16.xml"/><Relationship Id="rId2" Type="http://schemas.openxmlformats.org/officeDocument/2006/relationships/image" Target="../media/image42.emf"/><Relationship Id="rId11" Type="http://schemas.openxmlformats.org/officeDocument/2006/relationships/notesSlide" Target="../notesSlides/notesSlide21.xml"/><Relationship Id="rId10" Type="http://schemas.openxmlformats.org/officeDocument/2006/relationships/slideLayout" Target="../slideLayouts/slideLayout2.xml"/><Relationship Id="rId1" Type="http://schemas.openxmlformats.org/officeDocument/2006/relationships/tags" Target="../tags/tag15.xml"/></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12.xml"/><Relationship Id="rId4" Type="http://schemas.openxmlformats.org/officeDocument/2006/relationships/image" Target="../media/image59.jpeg"/><Relationship Id="rId3" Type="http://schemas.openxmlformats.org/officeDocument/2006/relationships/image" Target="../media/image58.jpeg"/><Relationship Id="rId2" Type="http://schemas.openxmlformats.org/officeDocument/2006/relationships/image" Target="../media/image11.png"/><Relationship Id="rId1" Type="http://schemas.openxmlformats.org/officeDocument/2006/relationships/image" Target="../media/image43.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11.png"/><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12.xml"/><Relationship Id="rId7" Type="http://schemas.openxmlformats.org/officeDocument/2006/relationships/tags" Target="../tags/tag6.xml"/><Relationship Id="rId6" Type="http://schemas.openxmlformats.org/officeDocument/2006/relationships/image" Target="../media/image12.png"/><Relationship Id="rId5" Type="http://schemas.openxmlformats.org/officeDocument/2006/relationships/tags" Target="../tags/tag5.xml"/><Relationship Id="rId4" Type="http://schemas.openxmlformats.org/officeDocument/2006/relationships/image" Target="../media/image7.png"/><Relationship Id="rId3" Type="http://schemas.openxmlformats.org/officeDocument/2006/relationships/tags" Target="../tags/tag4.xml"/><Relationship Id="rId2" Type="http://schemas.openxmlformats.org/officeDocument/2006/relationships/image" Target="../media/image11.png"/><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2.xml"/><Relationship Id="rId7" Type="http://schemas.openxmlformats.org/officeDocument/2006/relationships/image" Target="../media/image18.jpeg"/><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3" Type="http://schemas.openxmlformats.org/officeDocument/2006/relationships/image" Target="../media/image14.png"/><Relationship Id="rId2" Type="http://schemas.openxmlformats.org/officeDocument/2006/relationships/tags" Target="../tags/tag7.xml"/><Relationship Id="rId10" Type="http://schemas.openxmlformats.org/officeDocument/2006/relationships/comments" Target="../comments/comment1.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tags" Target="../tags/tag8.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9" Type="http://schemas.openxmlformats.org/officeDocument/2006/relationships/image" Target="../media/image24.jpeg"/><Relationship Id="rId8" Type="http://schemas.openxmlformats.org/officeDocument/2006/relationships/tags" Target="../tags/tag13.xml"/><Relationship Id="rId7" Type="http://schemas.openxmlformats.org/officeDocument/2006/relationships/image" Target="../media/image23.jpeg"/><Relationship Id="rId6" Type="http://schemas.openxmlformats.org/officeDocument/2006/relationships/tags" Target="../tags/tag12.xml"/><Relationship Id="rId5" Type="http://schemas.openxmlformats.org/officeDocument/2006/relationships/image" Target="../media/image22.jpeg"/><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image" Target="../media/image7.png"/><Relationship Id="rId11" Type="http://schemas.openxmlformats.org/officeDocument/2006/relationships/notesSlide" Target="../notesSlides/notesSlide9.xml"/><Relationship Id="rId10"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05891" y="4309488"/>
            <a:ext cx="1247754" cy="1922597"/>
          </a:xfrm>
          <a:prstGeom prst="rect">
            <a:avLst/>
          </a:prstGeom>
        </p:spPr>
      </p:pic>
      <p:sp>
        <p:nvSpPr>
          <p:cNvPr id="28" name="TextBox 37"/>
          <p:cNvSpPr txBox="1"/>
          <p:nvPr/>
        </p:nvSpPr>
        <p:spPr>
          <a:xfrm>
            <a:off x="808000" y="2571744"/>
            <a:ext cx="9501254" cy="4276725"/>
          </a:xfrm>
          <a:prstGeom prst="rect">
            <a:avLst/>
          </a:prstGeom>
          <a:noFill/>
        </p:spPr>
        <p:txBody>
          <a:bodyPr wrap="square" rtlCol="0">
            <a:spAutoFit/>
          </a:bodyPr>
          <a:lstStyle/>
          <a:p>
            <a:pPr algn="ctr"/>
            <a:r>
              <a:rPr lang="zh-CN" altLang="zh-CN" sz="3600" dirty="0" smtClean="0">
                <a:solidFill>
                  <a:srgbClr val="FF0000"/>
                </a:solidFill>
                <a:latin typeface="+mj-ea"/>
                <a:ea typeface="+mj-ea"/>
              </a:rPr>
              <a:t>以环创为契机，促教师专业发展</a:t>
            </a:r>
            <a:endParaRPr lang="zh-CN" altLang="zh-CN" sz="3200" dirty="0" smtClean="0">
              <a:solidFill>
                <a:srgbClr val="FF0000"/>
              </a:solidFill>
              <a:latin typeface="+mj-ea"/>
              <a:ea typeface="+mj-ea"/>
            </a:endParaRPr>
          </a:p>
          <a:p>
            <a:pPr algn="r"/>
            <a:r>
              <a:rPr lang="en-US" altLang="zh-CN" sz="2800" dirty="0" smtClean="0">
                <a:latin typeface="+mj-ea"/>
                <a:ea typeface="+mj-ea"/>
              </a:rPr>
              <a:t>--</a:t>
            </a:r>
            <a:r>
              <a:rPr lang="zh-CN" altLang="en-US" sz="2800" dirty="0" smtClean="0">
                <a:latin typeface="+mj-ea"/>
                <a:ea typeface="+mj-ea"/>
              </a:rPr>
              <a:t>泸县屈翠岚名师工作室交流材料</a:t>
            </a:r>
            <a:endParaRPr lang="en-US" altLang="zh-CN" sz="2800" dirty="0" smtClean="0">
              <a:latin typeface="+mj-ea"/>
              <a:ea typeface="+mj-ea"/>
            </a:endParaRPr>
          </a:p>
          <a:p>
            <a:pPr algn="ctr"/>
            <a:r>
              <a:rPr lang="en-US" altLang="zh-CN" sz="2800" dirty="0" smtClean="0">
                <a:latin typeface="+mj-ea"/>
                <a:ea typeface="+mj-ea"/>
              </a:rPr>
              <a:t>             </a:t>
            </a:r>
            <a:endParaRPr lang="en-US" altLang="zh-CN" sz="2800" dirty="0" smtClean="0">
              <a:latin typeface="+mj-ea"/>
              <a:ea typeface="+mj-ea"/>
            </a:endParaRPr>
          </a:p>
          <a:p>
            <a:pPr algn="r"/>
            <a:endParaRPr lang="zh-CN" altLang="en-US" dirty="0" smtClean="0">
              <a:latin typeface="+mj-ea"/>
              <a:ea typeface="+mj-ea"/>
            </a:endParaRPr>
          </a:p>
          <a:p>
            <a:pPr algn="r"/>
            <a:r>
              <a:rPr lang="zh-CN" altLang="en-US" dirty="0" smtClean="0">
                <a:latin typeface="+mj-ea"/>
                <a:ea typeface="+mj-ea"/>
              </a:rPr>
              <a:t>交流</a:t>
            </a:r>
            <a:r>
              <a:rPr lang="zh-CN" altLang="en-US" dirty="0" smtClean="0"/>
              <a:t>人：蒋英武</a:t>
            </a:r>
            <a:endParaRPr lang="en-US" altLang="zh-CN" dirty="0" smtClean="0"/>
          </a:p>
          <a:p>
            <a:pPr algn="r"/>
            <a:r>
              <a:rPr lang="en-US" altLang="zh-CN" dirty="0" smtClean="0">
                <a:sym typeface="+mn-ea"/>
              </a:rPr>
              <a:t>2022</a:t>
            </a:r>
            <a:r>
              <a:rPr lang="zh-CN" altLang="en-US" dirty="0" smtClean="0">
                <a:sym typeface="+mn-ea"/>
              </a:rPr>
              <a:t>年</a:t>
            </a:r>
            <a:r>
              <a:rPr lang="en-US" altLang="zh-CN" dirty="0" smtClean="0">
                <a:sym typeface="+mn-ea"/>
              </a:rPr>
              <a:t>3</a:t>
            </a:r>
            <a:r>
              <a:rPr lang="zh-CN" altLang="en-US" dirty="0" smtClean="0">
                <a:sym typeface="+mn-ea"/>
              </a:rPr>
              <a:t>月</a:t>
            </a:r>
            <a:r>
              <a:rPr lang="en-US" altLang="zh-CN" dirty="0" smtClean="0">
                <a:sym typeface="+mn-ea"/>
              </a:rPr>
              <a:t>15</a:t>
            </a:r>
            <a:r>
              <a:rPr lang="zh-CN" altLang="en-US" dirty="0" smtClean="0">
                <a:sym typeface="+mn-ea"/>
              </a:rPr>
              <a:t>日</a:t>
            </a:r>
            <a:endParaRPr lang="zh-CN" altLang="en-US" sz="3200" dirty="0" smtClean="0"/>
          </a:p>
          <a:p>
            <a:pPr algn="ctr"/>
            <a:endParaRPr lang="zh-CN" altLang="en-US" sz="3600" dirty="0" smtClean="0"/>
          </a:p>
          <a:p>
            <a:pPr algn="ctr"/>
            <a:endParaRPr lang="zh-CN" altLang="en-US" sz="7200" spc="-400" dirty="0">
              <a:solidFill>
                <a:srgbClr val="2CA6E0"/>
              </a:solidFill>
              <a:latin typeface="方正胖娃简体" panose="03000509000000000000" pitchFamily="65" charset="-122"/>
              <a:ea typeface="方正胖娃简体" panose="03000509000000000000" pitchFamily="65" charset="-122"/>
              <a:cs typeface="+mn-ea"/>
              <a:sym typeface="+mn-lt"/>
            </a:endParaRPr>
          </a:p>
        </p:txBody>
      </p:sp>
      <p:pic>
        <p:nvPicPr>
          <p:cNvPr id="40" name="图片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135" y="188697"/>
            <a:ext cx="2042825" cy="1919621"/>
          </a:xfrm>
          <a:prstGeom prst="rect">
            <a:avLst/>
          </a:prstGeom>
        </p:spPr>
      </p:pic>
      <p:pic>
        <p:nvPicPr>
          <p:cNvPr id="2" name="Joy Gruttmann-Schnappi">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cstate="print"/>
          <a:stretch>
            <a:fillRect/>
          </a:stretch>
        </p:blipFill>
        <p:spPr>
          <a:xfrm>
            <a:off x="-5039682" y="-1753976"/>
            <a:ext cx="649617" cy="649617"/>
          </a:xfrm>
          <a:prstGeom prst="rect">
            <a:avLst/>
          </a:prstGeom>
        </p:spPr>
      </p:pic>
      <p:pic>
        <p:nvPicPr>
          <p:cNvPr id="15" name="图片 14"/>
          <p:cNvPicPr>
            <a:picLocks noChangeAspect="1"/>
          </p:cNvPicPr>
          <p:nvPr/>
        </p:nvPicPr>
        <p:blipFill rotWithShape="1">
          <a:blip r:embed="rId6" cstate="print">
            <a:clrChange>
              <a:clrFrom>
                <a:srgbClr val="EEEEED"/>
              </a:clrFrom>
              <a:clrTo>
                <a:srgbClr val="EEEEED">
                  <a:alpha val="0"/>
                </a:srgbClr>
              </a:clrTo>
            </a:clrChange>
            <a:extLst>
              <a:ext uri="{28A0092B-C50C-407E-A947-70E740481C1C}">
                <a14:useLocalDpi xmlns:a14="http://schemas.microsoft.com/office/drawing/2010/main" val="0"/>
              </a:ext>
            </a:extLst>
          </a:blip>
          <a:srcRect r="20447" b="30488"/>
          <a:stretch>
            <a:fillRect/>
          </a:stretch>
        </p:blipFill>
        <p:spPr>
          <a:xfrm>
            <a:off x="2736826" y="714356"/>
            <a:ext cx="6709521" cy="1941563"/>
          </a:xfrm>
          <a:prstGeom prst="rect">
            <a:avLst/>
          </a:prstGeom>
        </p:spPr>
      </p:pic>
      <p:pic>
        <p:nvPicPr>
          <p:cNvPr id="16" name="图片 15"/>
          <p:cNvPicPr>
            <a:picLocks noChangeAspect="1"/>
          </p:cNvPicPr>
          <p:nvPr/>
        </p:nvPicPr>
        <p:blipFill rotWithShape="1">
          <a:blip r:embed="rId7">
            <a:extLst>
              <a:ext uri="{28A0092B-C50C-407E-A947-70E740481C1C}">
                <a14:useLocalDpi xmlns:a14="http://schemas.microsoft.com/office/drawing/2010/main" val="0"/>
              </a:ext>
            </a:extLst>
          </a:blip>
          <a:srcRect l="73804" t="61650"/>
          <a:stretch>
            <a:fillRect/>
          </a:stretch>
        </p:blipFill>
        <p:spPr>
          <a:xfrm>
            <a:off x="2998136" y="4352616"/>
            <a:ext cx="4238242" cy="1938993"/>
          </a:xfrm>
          <a:prstGeom prst="rect">
            <a:avLst/>
          </a:prstGeom>
        </p:spPr>
      </p:pic>
      <p:pic>
        <p:nvPicPr>
          <p:cNvPr id="18" name="图片 17"/>
          <p:cNvPicPr>
            <a:picLocks noChangeAspect="1"/>
          </p:cNvPicPr>
          <p:nvPr/>
        </p:nvPicPr>
        <p:blipFill rotWithShape="1">
          <a:blip r:embed="rId7">
            <a:extLst>
              <a:ext uri="{28A0092B-C50C-407E-A947-70E740481C1C}">
                <a14:useLocalDpi xmlns:a14="http://schemas.microsoft.com/office/drawing/2010/main" val="0"/>
              </a:ext>
            </a:extLst>
          </a:blip>
          <a:srcRect l="40192" t="-1548" r="33612" b="63198"/>
          <a:stretch>
            <a:fillRect/>
          </a:stretch>
        </p:blipFill>
        <p:spPr>
          <a:xfrm>
            <a:off x="9279461" y="222731"/>
            <a:ext cx="4238242" cy="1938993"/>
          </a:xfrm>
          <a:prstGeom prst="rect">
            <a:avLst/>
          </a:prstGeom>
        </p:spPr>
      </p:pic>
      <p:pic>
        <p:nvPicPr>
          <p:cNvPr id="20" name="图片 19"/>
          <p:cNvPicPr>
            <a:picLocks noChangeAspect="1"/>
          </p:cNvPicPr>
          <p:nvPr/>
        </p:nvPicPr>
        <p:blipFill rotWithShape="1">
          <a:blip r:embed="rId7">
            <a:extLst>
              <a:ext uri="{28A0092B-C50C-407E-A947-70E740481C1C}">
                <a14:useLocalDpi xmlns:a14="http://schemas.microsoft.com/office/drawing/2010/main" val="0"/>
              </a:ext>
            </a:extLst>
          </a:blip>
          <a:srcRect l="-1163" t="54278" r="74967" b="2444"/>
          <a:stretch>
            <a:fillRect/>
          </a:stretch>
        </p:blipFill>
        <p:spPr>
          <a:xfrm>
            <a:off x="1917429" y="4437578"/>
            <a:ext cx="3430116" cy="1770923"/>
          </a:xfrm>
          <a:prstGeom prst="rect">
            <a:avLst/>
          </a:prstGeom>
        </p:spPr>
      </p:pic>
      <p:pic>
        <p:nvPicPr>
          <p:cNvPr id="3" name="图片 2"/>
          <p:cNvPicPr>
            <a:picLocks noChangeAspect="1"/>
          </p:cNvPicPr>
          <p:nvPr/>
        </p:nvPicPr>
        <p:blipFill rotWithShape="1">
          <a:blip r:embed="rId7">
            <a:extLst>
              <a:ext uri="{28A0092B-C50C-407E-A947-70E740481C1C}">
                <a14:useLocalDpi xmlns:a14="http://schemas.microsoft.com/office/drawing/2010/main" val="0"/>
              </a:ext>
            </a:extLst>
          </a:blip>
          <a:srcRect l="75315" t="-1308" r="-1511" b="57017"/>
          <a:stretch>
            <a:fillRect/>
          </a:stretch>
        </p:blipFill>
        <p:spPr>
          <a:xfrm rot="20263794">
            <a:off x="8624518" y="4831541"/>
            <a:ext cx="3593207" cy="18985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video>
              <p:cMediaNode vol="80000" numSld="999" showWhenStopped="0">
                <p:cTn id="2" repeatCount="indefinite" fill="hold" display="0">
                  <p:stCondLst>
                    <p:cond delay="indefinite"/>
                  </p:stCondLst>
                  <p:endCondLst>
                    <p:cond evt="onStopAudio" delay="0">
                      <p:tgtEl>
                        <p:sldTgt/>
                      </p:tgtEl>
                    </p:cond>
                  </p:end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l="27" t="-1189" r="73777" b="57911"/>
          <a:stretch>
            <a:fillRect/>
          </a:stretch>
        </p:blipFill>
        <p:spPr>
          <a:xfrm>
            <a:off x="117619" y="260833"/>
            <a:ext cx="4238242" cy="2188148"/>
          </a:xfrm>
          <a:prstGeom prst="rect">
            <a:avLst/>
          </a:prstGeom>
        </p:spPr>
      </p:pic>
      <p:pic>
        <p:nvPicPr>
          <p:cNvPr id="11" name="图片 10"/>
          <p:cNvPicPr>
            <a:picLocks noChangeAspect="1"/>
          </p:cNvPicPr>
          <p:nvPr>
            <p:custDataLst>
              <p:tags r:id="rId2"/>
            </p:custDataLst>
          </p:nvPr>
        </p:nvPicPr>
        <p:blipFill rotWithShape="1">
          <a:blip r:embed="rId1">
            <a:extLst>
              <a:ext uri="{28A0092B-C50C-407E-A947-70E740481C1C}">
                <a14:useLocalDpi xmlns:a14="http://schemas.microsoft.com/office/drawing/2010/main" val="0"/>
              </a:ext>
            </a:extLst>
          </a:blip>
          <a:srcRect l="73804" t="61650"/>
          <a:stretch>
            <a:fillRect/>
          </a:stretch>
        </p:blipFill>
        <p:spPr>
          <a:xfrm>
            <a:off x="9263017" y="5085726"/>
            <a:ext cx="2481943" cy="1135487"/>
          </a:xfrm>
          <a:prstGeom prst="rect">
            <a:avLst/>
          </a:prstGeom>
        </p:spPr>
      </p:pic>
      <p:sp>
        <p:nvSpPr>
          <p:cNvPr id="2" name="文本框 1"/>
          <p:cNvSpPr txBox="1"/>
          <p:nvPr/>
        </p:nvSpPr>
        <p:spPr>
          <a:xfrm>
            <a:off x="4149725" y="836930"/>
            <a:ext cx="1725295" cy="645160"/>
          </a:xfrm>
          <a:prstGeom prst="rect">
            <a:avLst/>
          </a:prstGeom>
          <a:noFill/>
        </p:spPr>
        <p:txBody>
          <a:bodyPr wrap="square" rtlCol="0">
            <a:spAutoFit/>
          </a:bodyPr>
          <a:p>
            <a:r>
              <a:rPr lang="zh-CN" altLang="zh-CN" sz="3600">
                <a:highlight>
                  <a:srgbClr val="FF0000"/>
                </a:highlight>
              </a:rPr>
              <a:t>海洋风</a:t>
            </a:r>
            <a:endParaRPr lang="zh-CN" altLang="zh-CN" sz="3600">
              <a:highlight>
                <a:srgbClr val="FF0000"/>
              </a:highlight>
            </a:endParaRPr>
          </a:p>
        </p:txBody>
      </p:sp>
      <p:pic>
        <p:nvPicPr>
          <p:cNvPr id="3" name="图片 2" descr="IMG20220303114046"/>
          <p:cNvPicPr>
            <a:picLocks noChangeAspect="1"/>
          </p:cNvPicPr>
          <p:nvPr/>
        </p:nvPicPr>
        <p:blipFill>
          <a:blip r:embed="rId3"/>
          <a:stretch>
            <a:fillRect/>
          </a:stretch>
        </p:blipFill>
        <p:spPr>
          <a:xfrm>
            <a:off x="621665" y="2449195"/>
            <a:ext cx="3151505" cy="3308350"/>
          </a:xfrm>
          <a:prstGeom prst="rect">
            <a:avLst/>
          </a:prstGeom>
        </p:spPr>
      </p:pic>
      <p:pic>
        <p:nvPicPr>
          <p:cNvPr id="5" name="图片 4"/>
          <p:cNvPicPr>
            <a:picLocks noChangeAspect="1"/>
          </p:cNvPicPr>
          <p:nvPr/>
        </p:nvPicPr>
        <p:blipFill>
          <a:blip r:embed="rId4"/>
          <a:stretch>
            <a:fillRect/>
          </a:stretch>
        </p:blipFill>
        <p:spPr>
          <a:xfrm>
            <a:off x="9531985" y="-13421995"/>
            <a:ext cx="4695190" cy="2005965"/>
          </a:xfrm>
          <a:prstGeom prst="rect">
            <a:avLst/>
          </a:prstGeom>
        </p:spPr>
      </p:pic>
      <p:pic>
        <p:nvPicPr>
          <p:cNvPr id="4" name="图片 -2147482624" descr="IMG20220303114125"/>
          <p:cNvPicPr>
            <a:picLocks noChangeAspect="1"/>
          </p:cNvPicPr>
          <p:nvPr/>
        </p:nvPicPr>
        <p:blipFill>
          <a:blip r:embed="rId5"/>
          <a:stretch>
            <a:fillRect/>
          </a:stretch>
        </p:blipFill>
        <p:spPr>
          <a:xfrm>
            <a:off x="9046845" y="1485265"/>
            <a:ext cx="2638425" cy="2308225"/>
          </a:xfrm>
          <a:prstGeom prst="rect">
            <a:avLst/>
          </a:prstGeom>
          <a:noFill/>
          <a:ln w="9525">
            <a:noFill/>
          </a:ln>
        </p:spPr>
      </p:pic>
      <p:pic>
        <p:nvPicPr>
          <p:cNvPr id="20" name="图片 20" descr="1620622870248"/>
          <p:cNvPicPr>
            <a:picLocks noChangeAspect="1"/>
          </p:cNvPicPr>
          <p:nvPr/>
        </p:nvPicPr>
        <p:blipFill>
          <a:blip r:embed="rId6"/>
          <a:stretch>
            <a:fillRect/>
          </a:stretch>
        </p:blipFill>
        <p:spPr>
          <a:xfrm>
            <a:off x="4665980" y="3958590"/>
            <a:ext cx="4103370" cy="2497455"/>
          </a:xfrm>
          <a:prstGeom prst="rect">
            <a:avLst/>
          </a:prstGeom>
        </p:spPr>
      </p:pic>
      <p:sp>
        <p:nvSpPr>
          <p:cNvPr id="100" name="文本框 99"/>
          <p:cNvSpPr txBox="1"/>
          <p:nvPr/>
        </p:nvSpPr>
        <p:spPr>
          <a:xfrm>
            <a:off x="4222750" y="1701165"/>
            <a:ext cx="4361815" cy="1938020"/>
          </a:xfrm>
          <a:prstGeom prst="rect">
            <a:avLst/>
          </a:prstGeom>
          <a:noFill/>
          <a:ln w="9525">
            <a:noFill/>
          </a:ln>
        </p:spPr>
        <p:txBody>
          <a:bodyPr wrap="square">
            <a:spAutoFit/>
          </a:bodyPr>
          <a:p>
            <a:pPr indent="355600"/>
            <a:r>
              <a:rPr lang="zh-CN" sz="2000" b="1">
                <a:solidFill>
                  <a:schemeClr val="tx1"/>
                </a:solidFill>
                <a:ea typeface="宋体" panose="02010600030101010101" pitchFamily="2" charset="-122"/>
              </a:rPr>
              <a:t>海洋风为主，以牛皮纸为主材料，辅助卡纸、筷子、蛋糕盘、雪糕棍、彩色A4纸等生活中常见的物品为辅助材料，这样的环创有着接近春天的色彩，整体给人以生机勃勃、舒舒服服，清新自然的视觉感受。</a:t>
            </a:r>
            <a:endParaRPr lang="zh-CN" altLang="en-US" sz="2000" b="1">
              <a:solidFill>
                <a:schemeClr val="tx1"/>
              </a:solidFill>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79636" y="857232"/>
            <a:ext cx="6936468" cy="4469819"/>
          </a:xfrm>
          <a:prstGeom prst="rect">
            <a:avLst/>
          </a:prstGeom>
        </p:spPr>
      </p:pic>
      <p:sp>
        <p:nvSpPr>
          <p:cNvPr id="17" name="TextBox 37"/>
          <p:cNvSpPr txBox="1"/>
          <p:nvPr/>
        </p:nvSpPr>
        <p:spPr>
          <a:xfrm>
            <a:off x="1295360" y="2373209"/>
            <a:ext cx="9161470" cy="829945"/>
          </a:xfrm>
          <a:prstGeom prst="rect">
            <a:avLst/>
          </a:prstGeom>
        </p:spPr>
        <p:txBody>
          <a:bodyPr wrap="square" rtlCol="0">
            <a:spAutoFit/>
          </a:bodyPr>
          <a:lstStyle/>
          <a:p>
            <a:pPr algn="ctr"/>
            <a:r>
              <a:rPr lang="zh-CN" altLang="en-US" sz="4800" spc="400" dirty="0" smtClean="0">
                <a:solidFill>
                  <a:srgbClr val="FF0000"/>
                </a:solidFill>
                <a:latin typeface="方正少儿简体" panose="03000509000000000000" pitchFamily="65" charset="-122"/>
                <a:ea typeface="方正少儿简体" panose="03000509000000000000" pitchFamily="65" charset="-122"/>
                <a:cs typeface="+mn-ea"/>
                <a:sym typeface="+mn-lt"/>
              </a:rPr>
              <a:t>三、班级主题</a:t>
            </a:r>
            <a:endParaRPr lang="zh-CN" altLang="en-US" sz="4800" spc="400" dirty="0" smtClean="0">
              <a:solidFill>
                <a:srgbClr val="FF0000"/>
              </a:solidFill>
              <a:latin typeface="方正少儿简体" panose="03000509000000000000" pitchFamily="65" charset="-122"/>
              <a:ea typeface="方正少儿简体" panose="03000509000000000000" pitchFamily="65"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advTm="0">
        <p15:prstTrans prst="origami"/>
      </p:transition>
    </mc:Choice>
    <mc:Fallback>
      <p:transition spd="slow" advTm="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198282" y="2937502"/>
            <a:ext cx="957515" cy="982869"/>
          </a:xfrm>
          <a:prstGeom prst="rect">
            <a:avLst/>
          </a:prstGeom>
        </p:spPr>
      </p:pic>
      <p:pic>
        <p:nvPicPr>
          <p:cNvPr id="3" name="图片 2"/>
          <p:cNvPicPr>
            <a:picLocks noChangeAspect="1"/>
          </p:cNvPicPr>
          <p:nvPr/>
        </p:nvPicPr>
        <p:blipFill>
          <a:blip r:embed="rId1"/>
          <a:stretch>
            <a:fillRect/>
          </a:stretch>
        </p:blipFill>
        <p:spPr>
          <a:xfrm>
            <a:off x="5662988" y="3213727"/>
            <a:ext cx="957515" cy="982869"/>
          </a:xfrm>
          <a:prstGeom prst="rect">
            <a:avLst/>
          </a:prstGeom>
        </p:spPr>
      </p:pic>
      <p:sp>
        <p:nvSpPr>
          <p:cNvPr id="8" name="矩形 7"/>
          <p:cNvSpPr/>
          <p:nvPr/>
        </p:nvSpPr>
        <p:spPr>
          <a:xfrm>
            <a:off x="615950" y="4221480"/>
            <a:ext cx="2341880" cy="598805"/>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745" b="1" dirty="0" smtClean="0">
                <a:solidFill>
                  <a:srgbClr val="00B050"/>
                </a:solidFill>
                <a:latin typeface="汉仪小麦体简" panose="00020600040101010101" pitchFamily="18" charset="-122"/>
                <a:ea typeface="汉仪小麦体简" panose="00020600040101010101" pitchFamily="18" charset="-122"/>
              </a:rPr>
              <a:t>1.</a:t>
            </a:r>
            <a:r>
              <a:rPr lang="zh-CN" altLang="zh-CN" sz="2745" b="1" dirty="0" smtClean="0">
                <a:solidFill>
                  <a:srgbClr val="00B050"/>
                </a:solidFill>
                <a:latin typeface="汉仪小麦体简" panose="00020600040101010101" pitchFamily="18" charset="-122"/>
                <a:ea typeface="汉仪小麦体简" panose="00020600040101010101" pitchFamily="18" charset="-122"/>
              </a:rPr>
              <a:t>身边的科学</a:t>
            </a:r>
            <a:endParaRPr lang="zh-CN" altLang="zh-CN" sz="2745" b="1" dirty="0" smtClean="0">
              <a:solidFill>
                <a:srgbClr val="00B050"/>
              </a:solidFill>
              <a:latin typeface="汉仪小麦体简" panose="00020600040101010101" pitchFamily="18" charset="-122"/>
              <a:ea typeface="汉仪小麦体简" panose="00020600040101010101" pitchFamily="18" charset="-122"/>
            </a:endParaRPr>
          </a:p>
        </p:txBody>
      </p:sp>
      <p:sp>
        <p:nvSpPr>
          <p:cNvPr id="11" name="矩形 10"/>
          <p:cNvSpPr/>
          <p:nvPr/>
        </p:nvSpPr>
        <p:spPr>
          <a:xfrm>
            <a:off x="4798695" y="4364990"/>
            <a:ext cx="2387600" cy="598805"/>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745" b="1" dirty="0">
                <a:solidFill>
                  <a:srgbClr val="9BBB59"/>
                </a:solidFill>
                <a:latin typeface="汉仪小麦体简" panose="00020600040101010101" pitchFamily="18" charset="-122"/>
                <a:ea typeface="汉仪小麦体简" panose="00020600040101010101" pitchFamily="18" charset="-122"/>
              </a:rPr>
              <a:t>2.</a:t>
            </a:r>
            <a:r>
              <a:rPr lang="zh-CN" altLang="en-US" sz="2745" b="1" dirty="0">
                <a:solidFill>
                  <a:srgbClr val="9BBB59"/>
                </a:solidFill>
                <a:latin typeface="汉仪小麦体简" panose="00020600040101010101" pitchFamily="18" charset="-122"/>
                <a:ea typeface="汉仪小麦体简" panose="00020600040101010101" pitchFamily="18" charset="-122"/>
              </a:rPr>
              <a:t>纸想遇见你</a:t>
            </a:r>
            <a:endParaRPr lang="zh-CN" altLang="en-US" sz="2745" b="1" dirty="0">
              <a:solidFill>
                <a:srgbClr val="9BBB59"/>
              </a:solidFill>
              <a:latin typeface="汉仪小麦体简" panose="00020600040101010101" pitchFamily="18" charset="-122"/>
              <a:ea typeface="汉仪小麦体简" panose="00020600040101010101" pitchFamily="18" charset="-122"/>
            </a:endParaRPr>
          </a:p>
        </p:txBody>
      </p:sp>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511" y="357607"/>
            <a:ext cx="1247754" cy="1172501"/>
          </a:xfrm>
          <a:prstGeom prst="rect">
            <a:avLst/>
          </a:prstGeom>
        </p:spPr>
      </p:pic>
      <p:pic>
        <p:nvPicPr>
          <p:cNvPr id="20" name="图片 19"/>
          <p:cNvPicPr>
            <a:picLocks noChangeAspect="1"/>
          </p:cNvPicPr>
          <p:nvPr/>
        </p:nvPicPr>
        <p:blipFill>
          <a:blip r:embed="rId1"/>
          <a:stretch>
            <a:fillRect/>
          </a:stretch>
        </p:blipFill>
        <p:spPr>
          <a:xfrm>
            <a:off x="9911106" y="3141337"/>
            <a:ext cx="957515" cy="982869"/>
          </a:xfrm>
          <a:prstGeom prst="rect">
            <a:avLst/>
          </a:prstGeom>
        </p:spPr>
      </p:pic>
      <p:sp>
        <p:nvSpPr>
          <p:cNvPr id="21" name="矩形 20"/>
          <p:cNvSpPr/>
          <p:nvPr/>
        </p:nvSpPr>
        <p:spPr>
          <a:xfrm>
            <a:off x="8395970" y="4274820"/>
            <a:ext cx="3064510" cy="598805"/>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745" b="1" dirty="0">
                <a:solidFill>
                  <a:srgbClr val="FFA6F1"/>
                </a:solidFill>
                <a:latin typeface="汉仪小麦体简" panose="00020600040101010101" pitchFamily="18" charset="-122"/>
                <a:ea typeface="汉仪小麦体简" panose="00020600040101010101" pitchFamily="18" charset="-122"/>
              </a:rPr>
              <a:t>3.</a:t>
            </a:r>
            <a:r>
              <a:rPr lang="zh-CN" altLang="en-US" sz="2745" b="1" dirty="0">
                <a:solidFill>
                  <a:srgbClr val="FFA6F1"/>
                </a:solidFill>
                <a:latin typeface="汉仪小麦体简" panose="00020600040101010101" pitchFamily="18" charset="-122"/>
                <a:ea typeface="汉仪小麦体简" panose="00020600040101010101" pitchFamily="18" charset="-122"/>
              </a:rPr>
              <a:t>我和泡泡玩游戏</a:t>
            </a:r>
            <a:endParaRPr lang="zh-CN" altLang="en-US" sz="2745" b="1" dirty="0">
              <a:solidFill>
                <a:srgbClr val="FFA6F1"/>
              </a:solidFill>
              <a:latin typeface="汉仪小麦体简" panose="00020600040101010101" pitchFamily="18" charset="-122"/>
              <a:ea typeface="汉仪小麦体简" panose="00020600040101010101" pitchFamily="18" charset="-122"/>
            </a:endParaRPr>
          </a:p>
        </p:txBody>
      </p:sp>
      <p:grpSp>
        <p:nvGrpSpPr>
          <p:cNvPr id="37" name="组合 36"/>
          <p:cNvGrpSpPr/>
          <p:nvPr/>
        </p:nvGrpSpPr>
        <p:grpSpPr>
          <a:xfrm>
            <a:off x="2673530" y="468735"/>
            <a:ext cx="6656917" cy="2744714"/>
            <a:chOff x="2366283" y="1581150"/>
            <a:chExt cx="4266745" cy="1749425"/>
          </a:xfrm>
        </p:grpSpPr>
        <p:pic>
          <p:nvPicPr>
            <p:cNvPr id="38" name="Picture 2" descr="E:\我图PPT\00001PNG素材\儿童卡通\fwqwv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1581150"/>
              <a:ext cx="3702623" cy="1749425"/>
            </a:xfrm>
            <a:prstGeom prst="rect">
              <a:avLst/>
            </a:prstGeom>
            <a:noFill/>
            <a:extLst>
              <a:ext uri="{909E8E84-426E-40DD-AFC4-6F175D3DCCD1}">
                <a14:hiddenFill xmlns:a14="http://schemas.microsoft.com/office/drawing/2010/main">
                  <a:solidFill>
                    <a:srgbClr val="FFFFFF"/>
                  </a:solidFill>
                </a14:hiddenFill>
              </a:ext>
            </a:extLst>
          </p:spPr>
        </p:pic>
        <p:sp>
          <p:nvSpPr>
            <p:cNvPr id="39" name="椭圆 38"/>
            <p:cNvSpPr/>
            <p:nvPr/>
          </p:nvSpPr>
          <p:spPr>
            <a:xfrm>
              <a:off x="2366283" y="2266951"/>
              <a:ext cx="457200" cy="457200"/>
            </a:xfrm>
            <a:prstGeom prst="ellipse">
              <a:avLst/>
            </a:prstGeom>
            <a:solidFill>
              <a:srgbClr val="1D6766"/>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200"/>
            </a:p>
          </p:txBody>
        </p:sp>
        <p:sp>
          <p:nvSpPr>
            <p:cNvPr id="40" name="椭圆 39"/>
            <p:cNvSpPr/>
            <p:nvPr/>
          </p:nvSpPr>
          <p:spPr>
            <a:xfrm>
              <a:off x="6175828" y="2227262"/>
              <a:ext cx="457200" cy="457200"/>
            </a:xfrm>
            <a:prstGeom prst="ellipse">
              <a:avLst/>
            </a:prstGeom>
            <a:solidFill>
              <a:srgbClr val="1D6766"/>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200"/>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79372" y="5000636"/>
            <a:ext cx="1120441" cy="1201063"/>
          </a:xfrm>
          <a:prstGeom prst="rect">
            <a:avLst/>
          </a:prstGeom>
        </p:spPr>
      </p:pic>
      <p:pic>
        <p:nvPicPr>
          <p:cNvPr id="4" name="图片 3"/>
          <p:cNvPicPr>
            <a:picLocks noChangeAspect="1"/>
          </p:cNvPicPr>
          <p:nvPr/>
        </p:nvPicPr>
        <p:blipFill>
          <a:blip r:embed="rId2"/>
          <a:stretch>
            <a:fillRect/>
          </a:stretch>
        </p:blipFill>
        <p:spPr>
          <a:xfrm>
            <a:off x="10809320" y="2714620"/>
            <a:ext cx="984547" cy="985031"/>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511" y="357607"/>
            <a:ext cx="1247754" cy="1172501"/>
          </a:xfrm>
          <a:prstGeom prst="rect">
            <a:avLst/>
          </a:prstGeom>
        </p:spPr>
      </p:pic>
      <p:pic>
        <p:nvPicPr>
          <p:cNvPr id="3" name="图片 16" descr="IMG20210510125416"/>
          <p:cNvPicPr>
            <a:picLocks noChangeAspect="1"/>
          </p:cNvPicPr>
          <p:nvPr/>
        </p:nvPicPr>
        <p:blipFill>
          <a:blip r:embed="rId4"/>
          <a:stretch>
            <a:fillRect/>
          </a:stretch>
        </p:blipFill>
        <p:spPr>
          <a:xfrm>
            <a:off x="1775460" y="1484630"/>
            <a:ext cx="3463290" cy="2261870"/>
          </a:xfrm>
          <a:prstGeom prst="rect">
            <a:avLst/>
          </a:prstGeom>
          <a:noFill/>
          <a:ln w="9525">
            <a:noFill/>
          </a:ln>
        </p:spPr>
      </p:pic>
      <p:pic>
        <p:nvPicPr>
          <p:cNvPr id="6" name="图片 -2147482619" descr="IMG20210510125407"/>
          <p:cNvPicPr>
            <a:picLocks noChangeAspect="1"/>
          </p:cNvPicPr>
          <p:nvPr/>
        </p:nvPicPr>
        <p:blipFill>
          <a:blip r:embed="rId5"/>
          <a:stretch>
            <a:fillRect/>
          </a:stretch>
        </p:blipFill>
        <p:spPr>
          <a:xfrm>
            <a:off x="6886575" y="549275"/>
            <a:ext cx="3874770" cy="2587625"/>
          </a:xfrm>
          <a:prstGeom prst="rect">
            <a:avLst/>
          </a:prstGeom>
          <a:noFill/>
          <a:ln w="9525">
            <a:noFill/>
          </a:ln>
        </p:spPr>
      </p:pic>
      <p:sp>
        <p:nvSpPr>
          <p:cNvPr id="8" name="文本框 7"/>
          <p:cNvSpPr txBox="1"/>
          <p:nvPr/>
        </p:nvSpPr>
        <p:spPr>
          <a:xfrm>
            <a:off x="2710180" y="3933190"/>
            <a:ext cx="4003675" cy="2030095"/>
          </a:xfrm>
          <a:prstGeom prst="rect">
            <a:avLst/>
          </a:prstGeom>
          <a:noFill/>
        </p:spPr>
        <p:txBody>
          <a:bodyPr wrap="square" rtlCol="0">
            <a:spAutoFit/>
          </a:bodyPr>
          <a:p>
            <a:r>
              <a:rPr lang="zh-CN" altLang="en-US" sz="1800" b="1"/>
              <a:t>材料：</a:t>
            </a:r>
            <a:r>
              <a:rPr lang="zh-CN" altLang="en-US" sz="1800"/>
              <a:t>卡纸、透明塑料管、蓝色弯管、蓝色</a:t>
            </a:r>
            <a:r>
              <a:rPr lang="zh-CN" altLang="en-US" sz="1800">
                <a:sym typeface="+mn-ea"/>
              </a:rPr>
              <a:t>水阀</a:t>
            </a:r>
            <a:r>
              <a:rPr lang="zh-CN" altLang="en-US" sz="1800"/>
              <a:t>、碎纸片、小石子等</a:t>
            </a:r>
            <a:endParaRPr lang="zh-CN" altLang="en-US" sz="1800"/>
          </a:p>
          <a:p>
            <a:r>
              <a:rPr lang="zh-CN" altLang="zh-CN" sz="1800" b="1"/>
              <a:t>设计思路与作用：</a:t>
            </a:r>
            <a:r>
              <a:rPr lang="zh-CN" altLang="zh-CN" sz="1800"/>
              <a:t>沉与浮是我们生活中很常见的一个科学现象，孩子们在生活中有很多机会可以观察。通过简单的科学实验让孩子们了解沉与浮的科学现象，同时可以直接操作实验。</a:t>
            </a:r>
            <a:endParaRPr lang="zh-CN" altLang="zh-CN" sz="1800"/>
          </a:p>
        </p:txBody>
      </p:sp>
      <p:sp>
        <p:nvSpPr>
          <p:cNvPr id="9" name="文本框 8"/>
          <p:cNvSpPr txBox="1"/>
          <p:nvPr/>
        </p:nvSpPr>
        <p:spPr>
          <a:xfrm>
            <a:off x="7097395" y="3366770"/>
            <a:ext cx="3749675" cy="2030095"/>
          </a:xfrm>
          <a:prstGeom prst="rect">
            <a:avLst/>
          </a:prstGeom>
          <a:noFill/>
        </p:spPr>
        <p:txBody>
          <a:bodyPr wrap="square" rtlCol="0">
            <a:spAutoFit/>
          </a:bodyPr>
          <a:p>
            <a:r>
              <a:rPr lang="zh-CN" altLang="en-US" sz="1800" b="1"/>
              <a:t>材料：</a:t>
            </a:r>
            <a:r>
              <a:rPr lang="zh-CN" altLang="en-US" sz="1800"/>
              <a:t>卡纸、塑料袋、塑料手套、小风车等</a:t>
            </a:r>
            <a:endParaRPr lang="zh-CN" altLang="en-US" sz="1800"/>
          </a:p>
          <a:p>
            <a:r>
              <a:rPr lang="zh-CN" altLang="en-US" sz="1800" b="1"/>
              <a:t>设计思路与作用：</a:t>
            </a:r>
            <a:r>
              <a:rPr lang="zh-CN" altLang="en-US" sz="1800"/>
              <a:t>孩子在倒垃圾的过程中垃圾袋被大风吹走了，孩子们很疑惑？其他的东西会飞吗？为什么吹跑了呢？通过实验看看风娃娃能不能被抓住。</a:t>
            </a:r>
            <a:endParaRPr lang="zh-CN" altLang="en-US" sz="1800"/>
          </a:p>
        </p:txBody>
      </p:sp>
      <p:sp>
        <p:nvSpPr>
          <p:cNvPr id="10" name="文本框 9"/>
          <p:cNvSpPr txBox="1"/>
          <p:nvPr/>
        </p:nvSpPr>
        <p:spPr>
          <a:xfrm>
            <a:off x="2134235" y="620395"/>
            <a:ext cx="2939415" cy="645160"/>
          </a:xfrm>
          <a:prstGeom prst="rect">
            <a:avLst/>
          </a:prstGeom>
          <a:noFill/>
        </p:spPr>
        <p:txBody>
          <a:bodyPr wrap="none" rtlCol="0" anchor="t">
            <a:spAutoFit/>
          </a:bodyPr>
          <a:p>
            <a:r>
              <a:rPr lang="en-US" altLang="zh-CN" sz="3600" b="1" dirty="0">
                <a:solidFill>
                  <a:schemeClr val="tx2">
                    <a:lumMod val="75000"/>
                  </a:schemeClr>
                </a:solidFill>
                <a:latin typeface="楷体" panose="02010609060101010101" charset="-122"/>
                <a:ea typeface="楷体" panose="02010609060101010101" charset="-122"/>
                <a:sym typeface="+mn-ea"/>
              </a:rPr>
              <a:t>1.</a:t>
            </a:r>
            <a:r>
              <a:rPr lang="zh-CN" altLang="en-US" sz="3600" b="1" dirty="0">
                <a:solidFill>
                  <a:schemeClr val="tx2">
                    <a:lumMod val="75000"/>
                  </a:schemeClr>
                </a:solidFill>
                <a:latin typeface="楷体" panose="02010609060101010101" charset="-122"/>
                <a:ea typeface="楷体" panose="02010609060101010101" charset="-122"/>
                <a:sym typeface="+mn-ea"/>
              </a:rPr>
              <a:t>身边的科学</a:t>
            </a:r>
            <a:endParaRPr lang="zh-CN" altLang="en-US" sz="3600" b="1" dirty="0">
              <a:solidFill>
                <a:schemeClr val="tx2">
                  <a:lumMod val="75000"/>
                </a:schemeClr>
              </a:solidFill>
              <a:latin typeface="楷体" panose="02010609060101010101" charset="-122"/>
              <a:ea typeface="楷体" panose="02010609060101010101"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79372" y="5000636"/>
            <a:ext cx="1120441" cy="1201063"/>
          </a:xfrm>
          <a:prstGeom prst="rect">
            <a:avLst/>
          </a:prstGeom>
        </p:spPr>
      </p:pic>
      <p:pic>
        <p:nvPicPr>
          <p:cNvPr id="4" name="图片 3"/>
          <p:cNvPicPr>
            <a:picLocks noChangeAspect="1"/>
          </p:cNvPicPr>
          <p:nvPr/>
        </p:nvPicPr>
        <p:blipFill>
          <a:blip r:embed="rId2"/>
          <a:stretch>
            <a:fillRect/>
          </a:stretch>
        </p:blipFill>
        <p:spPr>
          <a:xfrm>
            <a:off x="10809320" y="2714620"/>
            <a:ext cx="984547" cy="985031"/>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511" y="357607"/>
            <a:ext cx="1247754" cy="1172501"/>
          </a:xfrm>
          <a:prstGeom prst="rect">
            <a:avLst/>
          </a:prstGeom>
        </p:spPr>
      </p:pic>
      <p:pic>
        <p:nvPicPr>
          <p:cNvPr id="5" name="图片 -2147482608" descr="IMG20210510125414"/>
          <p:cNvPicPr>
            <a:picLocks noChangeAspect="1"/>
          </p:cNvPicPr>
          <p:nvPr/>
        </p:nvPicPr>
        <p:blipFill>
          <a:blip r:embed="rId4"/>
          <a:stretch>
            <a:fillRect/>
          </a:stretch>
        </p:blipFill>
        <p:spPr>
          <a:xfrm>
            <a:off x="1538605" y="1700530"/>
            <a:ext cx="4438650" cy="3719195"/>
          </a:xfrm>
          <a:prstGeom prst="rect">
            <a:avLst/>
          </a:prstGeom>
          <a:noFill/>
          <a:ln w="9525">
            <a:noFill/>
          </a:ln>
        </p:spPr>
      </p:pic>
      <p:sp>
        <p:nvSpPr>
          <p:cNvPr id="9" name="文本框 8"/>
          <p:cNvSpPr txBox="1"/>
          <p:nvPr/>
        </p:nvSpPr>
        <p:spPr>
          <a:xfrm>
            <a:off x="6848475" y="1337310"/>
            <a:ext cx="3354705" cy="4399915"/>
          </a:xfrm>
          <a:prstGeom prst="rect">
            <a:avLst/>
          </a:prstGeom>
          <a:noFill/>
        </p:spPr>
        <p:txBody>
          <a:bodyPr wrap="square" rtlCol="0">
            <a:spAutoFit/>
          </a:bodyPr>
          <a:p>
            <a:r>
              <a:rPr lang="zh-CN" altLang="en-US" sz="2000" b="1"/>
              <a:t>材料：</a:t>
            </a:r>
            <a:endParaRPr lang="zh-CN" altLang="en-US" sz="2000" b="1"/>
          </a:p>
          <a:p>
            <a:r>
              <a:rPr lang="zh-CN" altLang="en-US" sz="2000" b="1"/>
              <a:t> </a:t>
            </a:r>
            <a:r>
              <a:rPr lang="en-US" altLang="zh-CN" sz="2000" b="1"/>
              <a:t>       </a:t>
            </a:r>
            <a:r>
              <a:rPr lang="zh-CN" altLang="en-US" sz="2000"/>
              <a:t>幼儿用圆形磁铁、长条形、铁钉、剪刀、铁盆等</a:t>
            </a:r>
            <a:endParaRPr lang="zh-CN" altLang="en-US" sz="2000"/>
          </a:p>
          <a:p>
            <a:r>
              <a:rPr lang="zh-CN" altLang="en-US" sz="2000" b="1"/>
              <a:t>设计思路与作用：</a:t>
            </a:r>
            <a:endParaRPr lang="zh-CN" altLang="en-US" sz="2000" b="1"/>
          </a:p>
          <a:p>
            <a:r>
              <a:rPr lang="en-US" altLang="zh-CN" sz="2000" b="1"/>
              <a:t>         </a:t>
            </a:r>
            <a:r>
              <a:rPr lang="zh-CN" altLang="en-US" sz="2000"/>
              <a:t>有一个小朋友带来了磁铁，孩子们都很喜欢玩。可幼儿园是不允许孩子携带危险物品入园的。因此，以此为契机对孩子进行好玩的磁铁活动，了解磁铁的特点和磁性，磁铁是可以将金属物品吸起来的总称。幼儿可以使用各种材料进行尝试磁铁的特性，并记录下来。</a:t>
            </a:r>
            <a:endParaRPr lang="zh-CN" altLang="en-US" sz="20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79372" y="5000636"/>
            <a:ext cx="1120441" cy="1201063"/>
          </a:xfrm>
          <a:prstGeom prst="rect">
            <a:avLst/>
          </a:prstGeom>
        </p:spPr>
      </p:pic>
      <p:pic>
        <p:nvPicPr>
          <p:cNvPr id="4" name="图片 3"/>
          <p:cNvPicPr>
            <a:picLocks noChangeAspect="1"/>
          </p:cNvPicPr>
          <p:nvPr/>
        </p:nvPicPr>
        <p:blipFill>
          <a:blip r:embed="rId2"/>
          <a:stretch>
            <a:fillRect/>
          </a:stretch>
        </p:blipFill>
        <p:spPr>
          <a:xfrm>
            <a:off x="11135075" y="5805165"/>
            <a:ext cx="984547" cy="985031"/>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511" y="357607"/>
            <a:ext cx="1247754" cy="1172501"/>
          </a:xfrm>
          <a:prstGeom prst="rect">
            <a:avLst/>
          </a:prstGeom>
        </p:spPr>
      </p:pic>
      <p:sp>
        <p:nvSpPr>
          <p:cNvPr id="8" name="文本框 7"/>
          <p:cNvSpPr txBox="1"/>
          <p:nvPr/>
        </p:nvSpPr>
        <p:spPr>
          <a:xfrm>
            <a:off x="2062480" y="885190"/>
            <a:ext cx="4444365" cy="645160"/>
          </a:xfrm>
          <a:prstGeom prst="rect">
            <a:avLst/>
          </a:prstGeom>
          <a:noFill/>
        </p:spPr>
        <p:txBody>
          <a:bodyPr wrap="square" rtlCol="0" anchor="t">
            <a:spAutoFit/>
          </a:bodyPr>
          <a:p>
            <a:r>
              <a:rPr lang="en-US" altLang="zh-CN" sz="3600"/>
              <a:t>2.</a:t>
            </a:r>
            <a:r>
              <a:rPr lang="zh-CN" altLang="en-US" sz="3600"/>
              <a:t>纸想遇见你</a:t>
            </a:r>
            <a:endParaRPr lang="zh-CN" altLang="en-US" sz="3600"/>
          </a:p>
        </p:txBody>
      </p:sp>
      <p:pic>
        <p:nvPicPr>
          <p:cNvPr id="1028" name="图片 6" descr="C:\Users\asus\Desktop\IMG_20220309_144502.jpgIMG_20220309_144502"/>
          <p:cNvPicPr/>
          <p:nvPr/>
        </p:nvPicPr>
        <p:blipFill>
          <a:blip r:embed="rId4" cstate="print"/>
          <a:srcRect/>
          <a:stretch>
            <a:fillRect/>
          </a:stretch>
        </p:blipFill>
        <p:spPr>
          <a:xfrm>
            <a:off x="621665" y="1610360"/>
            <a:ext cx="5231130" cy="3310890"/>
          </a:xfrm>
          <a:prstGeom prst="rect">
            <a:avLst/>
          </a:prstGeom>
        </p:spPr>
      </p:pic>
      <p:pic>
        <p:nvPicPr>
          <p:cNvPr id="1029" name="图片 8" descr="C:\Users\asus\Desktop\IMG_20220309_144442.jpgIMG_20220309_144442"/>
          <p:cNvPicPr/>
          <p:nvPr/>
        </p:nvPicPr>
        <p:blipFill>
          <a:blip r:embed="rId5" cstate="print"/>
          <a:srcRect/>
          <a:stretch>
            <a:fillRect/>
          </a:stretch>
        </p:blipFill>
        <p:spPr>
          <a:xfrm>
            <a:off x="6382385" y="357505"/>
            <a:ext cx="5290185" cy="3399790"/>
          </a:xfrm>
          <a:prstGeom prst="rect">
            <a:avLst/>
          </a:prstGeom>
        </p:spPr>
      </p:pic>
      <p:sp>
        <p:nvSpPr>
          <p:cNvPr id="100" name="文本框 99"/>
          <p:cNvSpPr txBox="1"/>
          <p:nvPr/>
        </p:nvSpPr>
        <p:spPr>
          <a:xfrm>
            <a:off x="6359525" y="4137025"/>
            <a:ext cx="5238750" cy="2030095"/>
          </a:xfrm>
          <a:prstGeom prst="rect">
            <a:avLst/>
          </a:prstGeom>
          <a:noFill/>
          <a:ln w="9525">
            <a:noFill/>
          </a:ln>
        </p:spPr>
        <p:txBody>
          <a:bodyPr wrap="square">
            <a:spAutoFit/>
          </a:bodyPr>
          <a:p>
            <a:pPr indent="0"/>
            <a:r>
              <a:rPr lang="zh-CN" sz="1800" b="0">
                <a:solidFill>
                  <a:srgbClr val="333333"/>
                </a:solidFill>
                <a:ea typeface="宋体" panose="02010600030101010101" pitchFamily="2" charset="-122"/>
              </a:rPr>
              <a:t>主题墙围绕“纸想遇见你”开展。其中用浅色牛皮纸分成六个小的板块：</a:t>
            </a:r>
            <a:r>
              <a:rPr lang="en-US" sz="1800" b="0">
                <a:solidFill>
                  <a:srgbClr val="333333"/>
                </a:solidFill>
                <a:latin typeface="宋体" panose="02010600030101010101" pitchFamily="2" charset="-122"/>
                <a:ea typeface="宋体" panose="02010600030101010101" pitchFamily="2" charset="-122"/>
              </a:rPr>
              <a:t>“</a:t>
            </a:r>
            <a:r>
              <a:rPr lang="zh-CN" sz="1800" b="0">
                <a:solidFill>
                  <a:srgbClr val="333333"/>
                </a:solidFill>
                <a:ea typeface="宋体" panose="02010600030101010101" pitchFamily="2" charset="-122"/>
              </a:rPr>
              <a:t>纸的来源”、认识不同的纸、纸能怎么玩、教室里的纸、我和纸儿做朋友、纸是怎么来的，在设计</a:t>
            </a:r>
            <a:r>
              <a:rPr lang="en-US" sz="1800" b="0">
                <a:solidFill>
                  <a:srgbClr val="333333"/>
                </a:solidFill>
                <a:latin typeface="宋体" panose="02010600030101010101" pitchFamily="2" charset="-122"/>
                <a:ea typeface="宋体" panose="02010600030101010101" pitchFamily="2" charset="-122"/>
              </a:rPr>
              <a:t>“</a:t>
            </a:r>
            <a:r>
              <a:rPr lang="zh-CN" sz="1800" b="0">
                <a:solidFill>
                  <a:srgbClr val="333333"/>
                </a:solidFill>
                <a:ea typeface="宋体" panose="02010600030101010101" pitchFamily="2" charset="-122"/>
              </a:rPr>
              <a:t>纸</a:t>
            </a:r>
            <a:r>
              <a:rPr lang="en-US" sz="1800" b="0">
                <a:solidFill>
                  <a:srgbClr val="333333"/>
                </a:solidFill>
                <a:latin typeface="宋体" panose="02010600030101010101" pitchFamily="2" charset="-122"/>
                <a:ea typeface="宋体" panose="02010600030101010101" pitchFamily="2" charset="-122"/>
              </a:rPr>
              <a:t>”</a:t>
            </a:r>
            <a:r>
              <a:rPr lang="zh-CN" sz="1800" b="0">
                <a:solidFill>
                  <a:srgbClr val="333333"/>
                </a:solidFill>
                <a:ea typeface="宋体" panose="02010600030101010101" pitchFamily="2" charset="-122"/>
              </a:rPr>
              <a:t>这一板块，小朋友们在前期经验的积累中折出小狗、纸娃娃，将作品进行展示。用马克笔画出各种图案，为“纸想遇见你”增添色彩。</a:t>
            </a:r>
            <a:endParaRPr lang="zh-CN" altLang="en-US" sz="18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165322" y="6000768"/>
            <a:ext cx="575632" cy="585843"/>
          </a:xfrm>
          <a:prstGeom prst="rect">
            <a:avLst/>
          </a:prstGeom>
        </p:spPr>
      </p:pic>
      <p:pic>
        <p:nvPicPr>
          <p:cNvPr id="4" name="图片 3"/>
          <p:cNvPicPr>
            <a:picLocks noChangeAspect="1"/>
          </p:cNvPicPr>
          <p:nvPr/>
        </p:nvPicPr>
        <p:blipFill>
          <a:blip r:embed="rId2"/>
          <a:stretch>
            <a:fillRect/>
          </a:stretch>
        </p:blipFill>
        <p:spPr>
          <a:xfrm>
            <a:off x="665124" y="6072206"/>
            <a:ext cx="595479" cy="526267"/>
          </a:xfrm>
          <a:prstGeom prst="rect">
            <a:avLst/>
          </a:prstGeom>
        </p:spPr>
      </p:pic>
      <p:pic>
        <p:nvPicPr>
          <p:cNvPr id="8" name="图片 7"/>
          <p:cNvPicPr>
            <a:picLocks noChangeAspect="1"/>
          </p:cNvPicPr>
          <p:nvPr/>
        </p:nvPicPr>
        <p:blipFill>
          <a:blip r:embed="rId1"/>
          <a:stretch>
            <a:fillRect/>
          </a:stretch>
        </p:blipFill>
        <p:spPr>
          <a:xfrm>
            <a:off x="6022974" y="6000768"/>
            <a:ext cx="575632" cy="585843"/>
          </a:xfrm>
          <a:prstGeom prst="rect">
            <a:avLst/>
          </a:prstGeom>
        </p:spPr>
      </p:pic>
      <p:pic>
        <p:nvPicPr>
          <p:cNvPr id="9" name="图片 8"/>
          <p:cNvPicPr>
            <a:picLocks noChangeAspect="1"/>
          </p:cNvPicPr>
          <p:nvPr/>
        </p:nvPicPr>
        <p:blipFill>
          <a:blip r:embed="rId2"/>
          <a:stretch>
            <a:fillRect/>
          </a:stretch>
        </p:blipFill>
        <p:spPr>
          <a:xfrm>
            <a:off x="3879834" y="6072206"/>
            <a:ext cx="595479" cy="526267"/>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34145" y="658158"/>
            <a:ext cx="3068232" cy="5541596"/>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934" y="285728"/>
            <a:ext cx="1247754" cy="1172501"/>
          </a:xfrm>
          <a:prstGeom prst="rect">
            <a:avLst/>
          </a:prstGeom>
        </p:spPr>
      </p:pic>
      <p:pic>
        <p:nvPicPr>
          <p:cNvPr id="2" name="图片 1"/>
          <p:cNvPicPr>
            <a:picLocks noChangeAspect="1"/>
          </p:cNvPicPr>
          <p:nvPr/>
        </p:nvPicPr>
        <p:blipFill>
          <a:blip r:embed="rId5"/>
          <a:stretch>
            <a:fillRect/>
          </a:stretch>
        </p:blipFill>
        <p:spPr>
          <a:xfrm>
            <a:off x="1701800" y="1268730"/>
            <a:ext cx="5186680" cy="3183255"/>
          </a:xfrm>
          <a:prstGeom prst="rect">
            <a:avLst/>
          </a:prstGeom>
        </p:spPr>
      </p:pic>
      <p:pic>
        <p:nvPicPr>
          <p:cNvPr id="5" name="图片 4"/>
          <p:cNvPicPr>
            <a:picLocks noChangeAspect="1"/>
          </p:cNvPicPr>
          <p:nvPr/>
        </p:nvPicPr>
        <p:blipFill>
          <a:blip r:embed="rId6"/>
          <a:stretch>
            <a:fillRect/>
          </a:stretch>
        </p:blipFill>
        <p:spPr>
          <a:xfrm>
            <a:off x="6949440" y="3562350"/>
            <a:ext cx="4860925" cy="3024505"/>
          </a:xfrm>
          <a:prstGeom prst="rect">
            <a:avLst/>
          </a:prstGeom>
        </p:spPr>
      </p:pic>
      <p:pic>
        <p:nvPicPr>
          <p:cNvPr id="6" name="图片 5"/>
          <p:cNvPicPr>
            <a:picLocks noChangeAspect="1"/>
          </p:cNvPicPr>
          <p:nvPr/>
        </p:nvPicPr>
        <p:blipFill>
          <a:blip r:embed="rId7"/>
          <a:stretch>
            <a:fillRect/>
          </a:stretch>
        </p:blipFill>
        <p:spPr>
          <a:xfrm>
            <a:off x="9695452" y="44775"/>
            <a:ext cx="2308198" cy="2102490"/>
          </a:xfrm>
          <a:prstGeom prst="rect">
            <a:avLst/>
          </a:prstGeom>
        </p:spPr>
      </p:pic>
      <p:pic>
        <p:nvPicPr>
          <p:cNvPr id="7" name="图片 6"/>
          <p:cNvPicPr>
            <a:picLocks noChangeAspect="1"/>
          </p:cNvPicPr>
          <p:nvPr/>
        </p:nvPicPr>
        <p:blipFill>
          <a:blip r:embed="rId8"/>
          <a:stretch>
            <a:fillRect/>
          </a:stretch>
        </p:blipFill>
        <p:spPr>
          <a:xfrm>
            <a:off x="2854035" y="4509115"/>
            <a:ext cx="1270299" cy="1270923"/>
          </a:xfrm>
          <a:prstGeom prst="rect">
            <a:avLst/>
          </a:prstGeom>
        </p:spPr>
      </p:pic>
      <p:sp>
        <p:nvSpPr>
          <p:cNvPr id="10" name="文本框 9"/>
          <p:cNvSpPr txBox="1"/>
          <p:nvPr/>
        </p:nvSpPr>
        <p:spPr>
          <a:xfrm>
            <a:off x="1917700" y="548640"/>
            <a:ext cx="4149090" cy="645160"/>
          </a:xfrm>
          <a:prstGeom prst="rect">
            <a:avLst/>
          </a:prstGeom>
          <a:noFill/>
        </p:spPr>
        <p:txBody>
          <a:bodyPr wrap="square" rtlCol="0">
            <a:spAutoFit/>
          </a:bodyPr>
          <a:p>
            <a:r>
              <a:rPr lang="en-US" altLang="zh-CN" sz="3600"/>
              <a:t>3.</a:t>
            </a:r>
            <a:r>
              <a:rPr lang="zh-CN" altLang="en-US" sz="3600"/>
              <a:t>我想和你玩泡泡</a:t>
            </a:r>
            <a:endParaRPr lang="zh-CN" altLang="en-US" sz="36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9610515">
            <a:off x="10345578" y="4417484"/>
            <a:ext cx="1392480" cy="2117912"/>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511" y="357607"/>
            <a:ext cx="1247754" cy="1172501"/>
          </a:xfrm>
          <a:prstGeom prst="rect">
            <a:avLst/>
          </a:prstGeom>
        </p:spPr>
      </p:pic>
      <p:pic>
        <p:nvPicPr>
          <p:cNvPr id="2" name="图片 1" descr="J_~{R~X9[_CW9ZKP3G`T0TC"/>
          <p:cNvPicPr>
            <a:picLocks noChangeAspect="1"/>
          </p:cNvPicPr>
          <p:nvPr/>
        </p:nvPicPr>
        <p:blipFill>
          <a:blip r:embed="rId3"/>
          <a:stretch>
            <a:fillRect/>
          </a:stretch>
        </p:blipFill>
        <p:spPr>
          <a:xfrm>
            <a:off x="621665" y="1845310"/>
            <a:ext cx="2255520" cy="2269490"/>
          </a:xfrm>
          <a:prstGeom prst="rect">
            <a:avLst/>
          </a:prstGeom>
        </p:spPr>
      </p:pic>
      <p:pic>
        <p:nvPicPr>
          <p:cNvPr id="3" name="图片 2" descr="EBO4_PDD1XVOK$%4@$A259H"/>
          <p:cNvPicPr>
            <a:picLocks noChangeAspect="1"/>
          </p:cNvPicPr>
          <p:nvPr/>
        </p:nvPicPr>
        <p:blipFill>
          <a:blip r:embed="rId4"/>
          <a:stretch>
            <a:fillRect/>
          </a:stretch>
        </p:blipFill>
        <p:spPr>
          <a:xfrm>
            <a:off x="3357880" y="621030"/>
            <a:ext cx="2738755" cy="2276475"/>
          </a:xfrm>
          <a:prstGeom prst="rect">
            <a:avLst/>
          </a:prstGeom>
        </p:spPr>
      </p:pic>
      <p:sp>
        <p:nvSpPr>
          <p:cNvPr id="5" name="文本框 4"/>
          <p:cNvSpPr txBox="1"/>
          <p:nvPr/>
        </p:nvSpPr>
        <p:spPr>
          <a:xfrm>
            <a:off x="2926080" y="2348865"/>
            <a:ext cx="357505" cy="1198880"/>
          </a:xfrm>
          <a:prstGeom prst="rect">
            <a:avLst/>
          </a:prstGeom>
          <a:noFill/>
        </p:spPr>
        <p:txBody>
          <a:bodyPr wrap="square" rtlCol="0">
            <a:spAutoFit/>
          </a:bodyPr>
          <a:p>
            <a:r>
              <a:rPr lang="zh-CN" altLang="en-US" sz="1800"/>
              <a:t>课程缘起</a:t>
            </a:r>
            <a:endParaRPr lang="zh-CN" altLang="en-US" sz="1800"/>
          </a:p>
        </p:txBody>
      </p:sp>
      <p:sp>
        <p:nvSpPr>
          <p:cNvPr id="6" name="文本框 5"/>
          <p:cNvSpPr txBox="1"/>
          <p:nvPr/>
        </p:nvSpPr>
        <p:spPr>
          <a:xfrm>
            <a:off x="6170930" y="765175"/>
            <a:ext cx="396240" cy="1476375"/>
          </a:xfrm>
          <a:prstGeom prst="rect">
            <a:avLst/>
          </a:prstGeom>
          <a:noFill/>
        </p:spPr>
        <p:txBody>
          <a:bodyPr wrap="square" rtlCol="0">
            <a:spAutoFit/>
          </a:bodyPr>
          <a:p>
            <a:r>
              <a:rPr lang="zh-CN" altLang="en-US" sz="1800"/>
              <a:t>工具大调查</a:t>
            </a:r>
            <a:endParaRPr lang="zh-CN" altLang="en-US" sz="1800"/>
          </a:p>
        </p:txBody>
      </p:sp>
      <p:pic>
        <p:nvPicPr>
          <p:cNvPr id="7" name="图片 6"/>
          <p:cNvPicPr>
            <a:picLocks noChangeAspect="1"/>
          </p:cNvPicPr>
          <p:nvPr/>
        </p:nvPicPr>
        <p:blipFill>
          <a:blip r:embed="rId5"/>
          <a:stretch>
            <a:fillRect/>
          </a:stretch>
        </p:blipFill>
        <p:spPr>
          <a:xfrm>
            <a:off x="3502025" y="3429000"/>
            <a:ext cx="2886710" cy="2071370"/>
          </a:xfrm>
          <a:prstGeom prst="rect">
            <a:avLst/>
          </a:prstGeom>
        </p:spPr>
      </p:pic>
      <p:pic>
        <p:nvPicPr>
          <p:cNvPr id="17" name="图片 16"/>
          <p:cNvPicPr>
            <a:picLocks noChangeAspect="1"/>
          </p:cNvPicPr>
          <p:nvPr/>
        </p:nvPicPr>
        <p:blipFill>
          <a:blip r:embed="rId6"/>
          <a:stretch>
            <a:fillRect/>
          </a:stretch>
        </p:blipFill>
        <p:spPr>
          <a:xfrm>
            <a:off x="7174230" y="890905"/>
            <a:ext cx="2867025" cy="4114800"/>
          </a:xfrm>
          <a:prstGeom prst="rect">
            <a:avLst/>
          </a:prstGeom>
        </p:spPr>
      </p:pic>
      <p:sp>
        <p:nvSpPr>
          <p:cNvPr id="18" name="文本框 17"/>
          <p:cNvSpPr txBox="1"/>
          <p:nvPr/>
        </p:nvSpPr>
        <p:spPr>
          <a:xfrm>
            <a:off x="4006215" y="5590540"/>
            <a:ext cx="1097280" cy="368300"/>
          </a:xfrm>
          <a:prstGeom prst="rect">
            <a:avLst/>
          </a:prstGeom>
          <a:noFill/>
        </p:spPr>
        <p:txBody>
          <a:bodyPr wrap="none" rtlCol="0" anchor="t">
            <a:spAutoFit/>
          </a:bodyPr>
          <a:p>
            <a:r>
              <a:rPr lang="zh-CN" altLang="en-US" sz="1800">
                <a:sym typeface="+mn-ea"/>
              </a:rPr>
              <a:t>实验证明</a:t>
            </a:r>
            <a:endParaRPr lang="zh-CN" altLang="en-US" sz="1800"/>
          </a:p>
        </p:txBody>
      </p:sp>
      <p:sp>
        <p:nvSpPr>
          <p:cNvPr id="19" name="文本框 18"/>
          <p:cNvSpPr txBox="1"/>
          <p:nvPr/>
        </p:nvSpPr>
        <p:spPr>
          <a:xfrm>
            <a:off x="10270490" y="1485265"/>
            <a:ext cx="370840" cy="2030095"/>
          </a:xfrm>
          <a:prstGeom prst="rect">
            <a:avLst/>
          </a:prstGeom>
          <a:noFill/>
        </p:spPr>
        <p:txBody>
          <a:bodyPr wrap="square" rtlCol="0">
            <a:spAutoFit/>
          </a:bodyPr>
          <a:p>
            <a:r>
              <a:rPr lang="zh-CN" altLang="en-US" sz="1800"/>
              <a:t>泡泡都是圆的吗</a:t>
            </a:r>
            <a:endParaRPr lang="zh-CN" altLang="en-US" sz="18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36496" y="214290"/>
            <a:ext cx="1247754" cy="1172501"/>
          </a:xfrm>
          <a:prstGeom prst="rect">
            <a:avLst/>
          </a:prstGeom>
        </p:spPr>
      </p:pic>
      <p:sp>
        <p:nvSpPr>
          <p:cNvPr id="4" name="TextBox 3"/>
          <p:cNvSpPr txBox="1"/>
          <p:nvPr/>
        </p:nvSpPr>
        <p:spPr>
          <a:xfrm>
            <a:off x="1879570" y="2214554"/>
            <a:ext cx="7858180" cy="732155"/>
          </a:xfrm>
          <a:prstGeom prst="rect">
            <a:avLst/>
          </a:prstGeom>
          <a:noFill/>
        </p:spPr>
        <p:txBody>
          <a:bodyPr wrap="square" rtlCol="0">
            <a:spAutoFit/>
          </a:bodyPr>
          <a:lstStyle/>
          <a:p>
            <a:pPr>
              <a:lnSpc>
                <a:spcPts val="5000"/>
              </a:lnSpc>
            </a:pPr>
            <a:r>
              <a:rPr lang="zh-CN" altLang="en-US" dirty="0" smtClean="0"/>
              <a:t>        </a:t>
            </a:r>
            <a:endParaRPr lang="zh-CN" altLang="en-US" dirty="0"/>
          </a:p>
        </p:txBody>
      </p:sp>
      <p:pic>
        <p:nvPicPr>
          <p:cNvPr id="9" name="图片 8"/>
          <p:cNvPicPr>
            <a:picLocks noChangeAspect="1"/>
          </p:cNvPicPr>
          <p:nvPr/>
        </p:nvPicPr>
        <p:blipFill>
          <a:blip r:embed="rId2"/>
          <a:stretch>
            <a:fillRect/>
          </a:stretch>
        </p:blipFill>
        <p:spPr>
          <a:xfrm>
            <a:off x="-335008" y="4500570"/>
            <a:ext cx="2308198" cy="2102490"/>
          </a:xfrm>
          <a:prstGeom prst="rect">
            <a:avLst/>
          </a:prstGeom>
        </p:spPr>
      </p:pic>
      <p:pic>
        <p:nvPicPr>
          <p:cNvPr id="10" name="图片 9"/>
          <p:cNvPicPr>
            <a:picLocks noChangeAspect="1"/>
          </p:cNvPicPr>
          <p:nvPr/>
        </p:nvPicPr>
        <p:blipFill>
          <a:blip r:embed="rId3"/>
          <a:stretch>
            <a:fillRect/>
          </a:stretch>
        </p:blipFill>
        <p:spPr>
          <a:xfrm>
            <a:off x="10094940" y="571480"/>
            <a:ext cx="1270299" cy="1270923"/>
          </a:xfrm>
          <a:prstGeom prst="rect">
            <a:avLst/>
          </a:prstGeom>
        </p:spPr>
      </p:pic>
      <p:pic>
        <p:nvPicPr>
          <p:cNvPr id="5" name="图片 4"/>
          <p:cNvPicPr>
            <a:picLocks noChangeAspect="1"/>
          </p:cNvPicPr>
          <p:nvPr/>
        </p:nvPicPr>
        <p:blipFill>
          <a:blip r:embed="rId4"/>
          <a:stretch>
            <a:fillRect/>
          </a:stretch>
        </p:blipFill>
        <p:spPr>
          <a:xfrm>
            <a:off x="4366260" y="404495"/>
            <a:ext cx="2884805" cy="3103880"/>
          </a:xfrm>
          <a:prstGeom prst="rect">
            <a:avLst/>
          </a:prstGeom>
        </p:spPr>
      </p:pic>
      <p:pic>
        <p:nvPicPr>
          <p:cNvPr id="6" name="图片 5"/>
          <p:cNvPicPr>
            <a:picLocks noChangeAspect="1"/>
          </p:cNvPicPr>
          <p:nvPr/>
        </p:nvPicPr>
        <p:blipFill>
          <a:blip r:embed="rId5"/>
          <a:stretch>
            <a:fillRect/>
          </a:stretch>
        </p:blipFill>
        <p:spPr>
          <a:xfrm>
            <a:off x="4361815" y="3733165"/>
            <a:ext cx="2893060" cy="2655570"/>
          </a:xfrm>
          <a:prstGeom prst="rect">
            <a:avLst/>
          </a:prstGeom>
        </p:spPr>
      </p:pic>
      <p:pic>
        <p:nvPicPr>
          <p:cNvPr id="7" name="图片 6"/>
          <p:cNvPicPr>
            <a:picLocks noChangeAspect="1"/>
          </p:cNvPicPr>
          <p:nvPr/>
        </p:nvPicPr>
        <p:blipFill>
          <a:blip r:embed="rId6"/>
          <a:stretch>
            <a:fillRect/>
          </a:stretch>
        </p:blipFill>
        <p:spPr>
          <a:xfrm>
            <a:off x="334010" y="1448435"/>
            <a:ext cx="3037840" cy="2990850"/>
          </a:xfrm>
          <a:prstGeom prst="rect">
            <a:avLst/>
          </a:prstGeom>
        </p:spPr>
      </p:pic>
      <p:pic>
        <p:nvPicPr>
          <p:cNvPr id="8" name="图片 7"/>
          <p:cNvPicPr>
            <a:picLocks noChangeAspect="1"/>
          </p:cNvPicPr>
          <p:nvPr/>
        </p:nvPicPr>
        <p:blipFill>
          <a:blip r:embed="rId7"/>
          <a:stretch>
            <a:fillRect/>
          </a:stretch>
        </p:blipFill>
        <p:spPr>
          <a:xfrm>
            <a:off x="7966710" y="2348865"/>
            <a:ext cx="3517900" cy="3288665"/>
          </a:xfrm>
          <a:prstGeom prst="rect">
            <a:avLst/>
          </a:prstGeom>
        </p:spPr>
      </p:pic>
      <p:sp>
        <p:nvSpPr>
          <p:cNvPr id="13" name="文本框 12"/>
          <p:cNvSpPr txBox="1"/>
          <p:nvPr/>
        </p:nvSpPr>
        <p:spPr>
          <a:xfrm>
            <a:off x="8909685" y="5989955"/>
            <a:ext cx="1634490" cy="398780"/>
          </a:xfrm>
          <a:prstGeom prst="rect">
            <a:avLst/>
          </a:prstGeom>
          <a:noFill/>
        </p:spPr>
        <p:txBody>
          <a:bodyPr wrap="square" rtlCol="0">
            <a:spAutoFit/>
          </a:bodyPr>
          <a:p>
            <a:r>
              <a:rPr lang="zh-CN" altLang="en-US" sz="2000"/>
              <a:t>泡泡星球</a:t>
            </a:r>
            <a:endParaRPr lang="zh-CN" altLang="en-US" sz="2000"/>
          </a:p>
        </p:txBody>
      </p:sp>
      <p:sp>
        <p:nvSpPr>
          <p:cNvPr id="14" name="文本框 13"/>
          <p:cNvSpPr txBox="1"/>
          <p:nvPr/>
        </p:nvSpPr>
        <p:spPr>
          <a:xfrm flipH="1">
            <a:off x="7364730" y="1701165"/>
            <a:ext cx="601980" cy="1938020"/>
          </a:xfrm>
          <a:prstGeom prst="rect">
            <a:avLst/>
          </a:prstGeom>
          <a:noFill/>
        </p:spPr>
        <p:txBody>
          <a:bodyPr wrap="square" rtlCol="0" anchor="t">
            <a:spAutoFit/>
          </a:bodyPr>
          <a:p>
            <a:r>
              <a:rPr lang="zh-CN" altLang="en-US">
                <a:sym typeface="+mn-ea"/>
              </a:rPr>
              <a:t>制作泡泡水</a:t>
            </a:r>
            <a:endParaRPr lang="zh-CN" altLang="en-US"/>
          </a:p>
        </p:txBody>
      </p:sp>
      <p:sp>
        <p:nvSpPr>
          <p:cNvPr id="15" name="文本框 14"/>
          <p:cNvSpPr txBox="1"/>
          <p:nvPr/>
        </p:nvSpPr>
        <p:spPr>
          <a:xfrm>
            <a:off x="1341755" y="4509135"/>
            <a:ext cx="1927860" cy="398780"/>
          </a:xfrm>
          <a:prstGeom prst="rect">
            <a:avLst/>
          </a:prstGeom>
          <a:noFill/>
        </p:spPr>
        <p:txBody>
          <a:bodyPr wrap="square" rtlCol="0">
            <a:spAutoFit/>
          </a:bodyPr>
          <a:p>
            <a:r>
              <a:rPr lang="zh-CN" altLang="en-US" sz="2000"/>
              <a:t>梦幻泡泡画</a:t>
            </a:r>
            <a:endParaRPr lang="zh-CN" altLang="en-US" sz="20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79636" y="857232"/>
            <a:ext cx="6936468" cy="4469819"/>
          </a:xfrm>
          <a:prstGeom prst="rect">
            <a:avLst/>
          </a:prstGeom>
        </p:spPr>
      </p:pic>
      <p:sp>
        <p:nvSpPr>
          <p:cNvPr id="17" name="TextBox 37"/>
          <p:cNvSpPr txBox="1"/>
          <p:nvPr/>
        </p:nvSpPr>
        <p:spPr>
          <a:xfrm>
            <a:off x="1295360" y="2373209"/>
            <a:ext cx="9161470" cy="829945"/>
          </a:xfrm>
          <a:prstGeom prst="rect">
            <a:avLst/>
          </a:prstGeom>
        </p:spPr>
        <p:txBody>
          <a:bodyPr wrap="square" rtlCol="0">
            <a:spAutoFit/>
          </a:bodyPr>
          <a:lstStyle/>
          <a:p>
            <a:pPr algn="ctr"/>
            <a:r>
              <a:rPr lang="zh-CN" altLang="en-US" sz="4800" spc="400" dirty="0" smtClean="0">
                <a:solidFill>
                  <a:srgbClr val="FF0000"/>
                </a:solidFill>
                <a:latin typeface="方正少儿简体" panose="03000509000000000000" pitchFamily="65" charset="-122"/>
                <a:ea typeface="方正少儿简体" panose="03000509000000000000" pitchFamily="65" charset="-122"/>
                <a:cs typeface="+mn-ea"/>
                <a:sym typeface="+mn-lt"/>
              </a:rPr>
              <a:t>四、区域设置</a:t>
            </a:r>
            <a:endParaRPr lang="zh-CN" altLang="en-US" sz="4800" spc="400" dirty="0" smtClean="0">
              <a:solidFill>
                <a:srgbClr val="FF0000"/>
              </a:solidFill>
              <a:latin typeface="方正少儿简体" panose="03000509000000000000" pitchFamily="65" charset="-122"/>
              <a:ea typeface="方正少儿简体" panose="03000509000000000000" pitchFamily="65"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advTm="0">
        <p15:prstTrans prst="origami"/>
      </p:transition>
    </mc:Choice>
    <mc:Fallback>
      <p:transition spd="slow" advTm="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7"/>
          <p:cNvSpPr txBox="1"/>
          <p:nvPr/>
        </p:nvSpPr>
        <p:spPr>
          <a:xfrm>
            <a:off x="5920891" y="1825711"/>
            <a:ext cx="5031305" cy="664845"/>
          </a:xfrm>
          <a:prstGeom prst="rect">
            <a:avLst/>
          </a:prstGeom>
        </p:spPr>
        <p:txBody>
          <a:bodyPr wrap="square" rtlCol="0">
            <a:spAutoFit/>
          </a:bodyPr>
          <a:lstStyle/>
          <a:p>
            <a:r>
              <a:rPr lang="zh-CN" altLang="en-US" sz="3730" spc="400" dirty="0" smtClean="0">
                <a:solidFill>
                  <a:srgbClr val="2CA6E0"/>
                </a:solidFill>
                <a:latin typeface="方正少儿简体" panose="03000509000000000000" pitchFamily="65" charset="-122"/>
                <a:ea typeface="方正少儿简体" panose="03000509000000000000" pitchFamily="65" charset="-122"/>
                <a:cs typeface="+mn-ea"/>
                <a:sym typeface="+mn-lt"/>
              </a:rPr>
              <a:t>１</a:t>
            </a:r>
            <a:r>
              <a:rPr lang="en-US" altLang="zh-CN" sz="3730" spc="400" dirty="0" smtClean="0">
                <a:solidFill>
                  <a:srgbClr val="2CA6E0"/>
                </a:solidFill>
                <a:latin typeface="方正少儿简体" panose="03000509000000000000" pitchFamily="65" charset="-122"/>
                <a:ea typeface="方正少儿简体" panose="03000509000000000000" pitchFamily="65" charset="-122"/>
                <a:cs typeface="+mn-ea"/>
                <a:sym typeface="+mn-lt"/>
              </a:rPr>
              <a:t>.</a:t>
            </a:r>
            <a:r>
              <a:rPr lang="zh-CN" altLang="zh-CN" sz="3730" spc="400" dirty="0" smtClean="0">
                <a:solidFill>
                  <a:srgbClr val="2CA6E0"/>
                </a:solidFill>
                <a:latin typeface="方正少儿简体" panose="03000509000000000000" pitchFamily="65" charset="-122"/>
                <a:ea typeface="方正少儿简体" panose="03000509000000000000" pitchFamily="65" charset="-122"/>
                <a:cs typeface="+mn-ea"/>
                <a:sym typeface="+mn-lt"/>
              </a:rPr>
              <a:t>概述</a:t>
            </a:r>
            <a:endParaRPr lang="zh-CN" altLang="zh-CN" sz="3730" spc="400" dirty="0" smtClean="0">
              <a:solidFill>
                <a:srgbClr val="2CA6E0"/>
              </a:solidFill>
              <a:latin typeface="方正少儿简体" panose="03000509000000000000" pitchFamily="65" charset="-122"/>
              <a:ea typeface="方正少儿简体" panose="03000509000000000000" pitchFamily="65" charset="-122"/>
              <a:cs typeface="+mn-ea"/>
              <a:sym typeface="+mn-lt"/>
            </a:endParaRPr>
          </a:p>
        </p:txBody>
      </p:sp>
      <p:sp>
        <p:nvSpPr>
          <p:cNvPr id="36" name="TextBox 37"/>
          <p:cNvSpPr txBox="1"/>
          <p:nvPr/>
        </p:nvSpPr>
        <p:spPr>
          <a:xfrm>
            <a:off x="5880098" y="2714620"/>
            <a:ext cx="5817123" cy="664845"/>
          </a:xfrm>
          <a:prstGeom prst="rect">
            <a:avLst/>
          </a:prstGeom>
        </p:spPr>
        <p:txBody>
          <a:bodyPr wrap="square" rtlCol="0">
            <a:spAutoFit/>
          </a:bodyPr>
          <a:lstStyle>
            <a:defPPr>
              <a:defRPr lang="zh-CN"/>
            </a:defPPr>
            <a:lvl1pPr algn="ctr">
              <a:defRPr sz="2800" spc="300">
                <a:solidFill>
                  <a:srgbClr val="9BBB59"/>
                </a:solidFill>
                <a:latin typeface="方正少儿简体" panose="03000509000000000000" pitchFamily="65" charset="-122"/>
                <a:ea typeface="方正少儿简体" panose="03000509000000000000" pitchFamily="65" charset="-122"/>
                <a:cs typeface="+mn-ea"/>
              </a:defRPr>
            </a:lvl1pPr>
          </a:lstStyle>
          <a:p>
            <a:pPr algn="l"/>
            <a:r>
              <a:rPr lang="zh-CN" altLang="en-US" sz="3730" dirty="0" smtClean="0">
                <a:solidFill>
                  <a:srgbClr val="2CA6E0"/>
                </a:solidFill>
                <a:sym typeface="+mn-lt"/>
              </a:rPr>
              <a:t>２</a:t>
            </a:r>
            <a:r>
              <a:rPr lang="en-US" altLang="zh-CN" sz="3730" dirty="0" smtClean="0">
                <a:solidFill>
                  <a:srgbClr val="2CA6E0"/>
                </a:solidFill>
                <a:sym typeface="+mn-lt"/>
              </a:rPr>
              <a:t>.</a:t>
            </a:r>
            <a:r>
              <a:rPr lang="zh-CN" altLang="en-US" sz="3730" dirty="0" smtClean="0">
                <a:solidFill>
                  <a:srgbClr val="2CA6E0"/>
                </a:solidFill>
                <a:sym typeface="+mn-lt"/>
              </a:rPr>
              <a:t>环创风格</a:t>
            </a:r>
            <a:endParaRPr lang="zh-CN" altLang="en-US" sz="3730" dirty="0" smtClean="0">
              <a:solidFill>
                <a:srgbClr val="2CA6E0"/>
              </a:solidFill>
              <a:sym typeface="+mn-lt"/>
            </a:endParaRPr>
          </a:p>
        </p:txBody>
      </p:sp>
      <p:sp>
        <p:nvSpPr>
          <p:cNvPr id="37" name="TextBox 37"/>
          <p:cNvSpPr txBox="1"/>
          <p:nvPr/>
        </p:nvSpPr>
        <p:spPr>
          <a:xfrm>
            <a:off x="5920891" y="3501008"/>
            <a:ext cx="6031437" cy="664845"/>
          </a:xfrm>
          <a:prstGeom prst="rect">
            <a:avLst/>
          </a:prstGeom>
        </p:spPr>
        <p:txBody>
          <a:bodyPr wrap="square" rtlCol="0">
            <a:spAutoFit/>
          </a:bodyPr>
          <a:lstStyle>
            <a:defPPr>
              <a:defRPr lang="zh-CN"/>
            </a:defPPr>
            <a:lvl1pPr algn="ctr">
              <a:defRPr sz="2800" spc="300">
                <a:solidFill>
                  <a:srgbClr val="9BBB59"/>
                </a:solidFill>
                <a:latin typeface="方正少儿简体" panose="03000509000000000000" pitchFamily="65" charset="-122"/>
                <a:ea typeface="方正少儿简体" panose="03000509000000000000" pitchFamily="65" charset="-122"/>
                <a:cs typeface="+mn-ea"/>
              </a:defRPr>
            </a:lvl1pPr>
          </a:lstStyle>
          <a:p>
            <a:pPr algn="l"/>
            <a:r>
              <a:rPr lang="zh-CN" altLang="en-US" sz="3730" dirty="0" smtClean="0">
                <a:solidFill>
                  <a:srgbClr val="2CA6E0"/>
                </a:solidFill>
                <a:sym typeface="+mn-lt"/>
              </a:rPr>
              <a:t>３</a:t>
            </a:r>
            <a:r>
              <a:rPr lang="en-US" altLang="zh-CN" sz="3730" dirty="0" smtClean="0">
                <a:solidFill>
                  <a:srgbClr val="2CA6E0"/>
                </a:solidFill>
                <a:sym typeface="+mn-lt"/>
              </a:rPr>
              <a:t>.</a:t>
            </a:r>
            <a:r>
              <a:rPr lang="zh-CN" altLang="en-US" sz="3730" dirty="0" smtClean="0">
                <a:solidFill>
                  <a:srgbClr val="2CA6E0"/>
                </a:solidFill>
                <a:sym typeface="+mn-lt"/>
              </a:rPr>
              <a:t>班级主题</a:t>
            </a:r>
            <a:endParaRPr lang="zh-CN" altLang="en-US" sz="3730" dirty="0">
              <a:solidFill>
                <a:srgbClr val="2CA6E0"/>
              </a:solidFill>
              <a:sym typeface="+mn-lt"/>
            </a:endParaRPr>
          </a:p>
        </p:txBody>
      </p:sp>
      <p:sp>
        <p:nvSpPr>
          <p:cNvPr id="38" name="TextBox 37"/>
          <p:cNvSpPr txBox="1"/>
          <p:nvPr/>
        </p:nvSpPr>
        <p:spPr>
          <a:xfrm>
            <a:off x="5880098" y="4286256"/>
            <a:ext cx="4523503" cy="664845"/>
          </a:xfrm>
          <a:prstGeom prst="rect">
            <a:avLst/>
          </a:prstGeom>
        </p:spPr>
        <p:txBody>
          <a:bodyPr wrap="square" rtlCol="0">
            <a:spAutoFit/>
          </a:bodyPr>
          <a:lstStyle>
            <a:defPPr>
              <a:defRPr lang="zh-CN"/>
            </a:defPPr>
            <a:lvl1pPr algn="ctr">
              <a:defRPr sz="2800" spc="300">
                <a:solidFill>
                  <a:srgbClr val="9BBB59"/>
                </a:solidFill>
                <a:latin typeface="方正少儿简体" panose="03000509000000000000" pitchFamily="65" charset="-122"/>
                <a:ea typeface="方正少儿简体" panose="03000509000000000000" pitchFamily="65" charset="-122"/>
                <a:cs typeface="+mn-ea"/>
              </a:defRPr>
            </a:lvl1pPr>
          </a:lstStyle>
          <a:p>
            <a:pPr algn="l"/>
            <a:r>
              <a:rPr lang="zh-CN" altLang="en-US" sz="3730" dirty="0" smtClean="0">
                <a:solidFill>
                  <a:srgbClr val="2CA6E0"/>
                </a:solidFill>
                <a:sym typeface="+mn-lt"/>
              </a:rPr>
              <a:t>４</a:t>
            </a:r>
            <a:r>
              <a:rPr lang="en-US" altLang="zh-CN" sz="3730" dirty="0" smtClean="0">
                <a:solidFill>
                  <a:srgbClr val="2CA6E0"/>
                </a:solidFill>
                <a:sym typeface="+mn-lt"/>
              </a:rPr>
              <a:t>.</a:t>
            </a:r>
            <a:r>
              <a:rPr lang="zh-CN" altLang="en-US" sz="3730" dirty="0" smtClean="0">
                <a:solidFill>
                  <a:srgbClr val="2CA6E0"/>
                </a:solidFill>
                <a:sym typeface="+mn-lt"/>
              </a:rPr>
              <a:t>区域设置</a:t>
            </a:r>
            <a:endParaRPr lang="zh-CN" altLang="en-US" sz="3730" dirty="0" smtClean="0">
              <a:solidFill>
                <a:srgbClr val="2CA6E0"/>
              </a:solidFill>
              <a:sym typeface="+mn-lt"/>
            </a:endParaRPr>
          </a:p>
        </p:txBody>
      </p:sp>
      <p:grpSp>
        <p:nvGrpSpPr>
          <p:cNvPr id="60" name="组合 59"/>
          <p:cNvGrpSpPr/>
          <p:nvPr/>
        </p:nvGrpSpPr>
        <p:grpSpPr>
          <a:xfrm>
            <a:off x="1356744" y="2064579"/>
            <a:ext cx="5039304" cy="2966916"/>
            <a:chOff x="2744356" y="1370813"/>
            <a:chExt cx="3498285" cy="2059634"/>
          </a:xfrm>
        </p:grpSpPr>
        <p:pic>
          <p:nvPicPr>
            <p:cNvPr id="61" name="图片 60"/>
            <p:cNvPicPr>
              <a:picLocks noChangeAspect="1"/>
            </p:cNvPicPr>
            <p:nvPr/>
          </p:nvPicPr>
          <p:blipFill>
            <a:blip r:embed="rId1">
              <a:extLst>
                <a:ext uri="{BEBA8EAE-BF5A-486C-A8C5-ECC9F3942E4B}">
                  <a14:imgProps xmlns:a14="http://schemas.microsoft.com/office/drawing/2010/main">
                    <a14:imgLayer r:embed="rId2">
                      <a14:imgEffect>
                        <a14:brightnessContrast bright="10000"/>
                      </a14:imgEffect>
                    </a14:imgLayer>
                  </a14:imgProps>
                </a:ext>
                <a:ext uri="{28A0092B-C50C-407E-A947-70E740481C1C}">
                  <a14:useLocalDpi xmlns:a14="http://schemas.microsoft.com/office/drawing/2010/main" val="0"/>
                </a:ext>
              </a:extLst>
            </a:blip>
            <a:stretch>
              <a:fillRect/>
            </a:stretch>
          </p:blipFill>
          <p:spPr>
            <a:xfrm>
              <a:off x="2744356" y="1370813"/>
              <a:ext cx="1888000" cy="2059634"/>
            </a:xfrm>
            <a:prstGeom prst="rect">
              <a:avLst/>
            </a:prstGeom>
          </p:spPr>
        </p:pic>
        <p:pic>
          <p:nvPicPr>
            <p:cNvPr id="62" name="图片 61"/>
            <p:cNvPicPr>
              <a:picLocks noChangeAspect="1"/>
            </p:cNvPicPr>
            <p:nvPr/>
          </p:nvPicPr>
          <p:blipFill>
            <a:blip r:embed="rId1">
              <a:extLst>
                <a:ext uri="{BEBA8EAE-BF5A-486C-A8C5-ECC9F3942E4B}">
                  <a14:imgProps xmlns:a14="http://schemas.microsoft.com/office/drawing/2010/main">
                    <a14:imgLayer r:embed="rId2">
                      <a14:imgEffect>
                        <a14:brightnessContrast bright="10000"/>
                      </a14:imgEffect>
                    </a14:imgLayer>
                  </a14:imgProps>
                </a:ext>
                <a:ext uri="{28A0092B-C50C-407E-A947-70E740481C1C}">
                  <a14:useLocalDpi xmlns:a14="http://schemas.microsoft.com/office/drawing/2010/main" val="0"/>
                </a:ext>
              </a:extLst>
            </a:blip>
            <a:stretch>
              <a:fillRect/>
            </a:stretch>
          </p:blipFill>
          <p:spPr>
            <a:xfrm>
              <a:off x="4354641" y="1370813"/>
              <a:ext cx="1888000" cy="2059634"/>
            </a:xfrm>
            <a:prstGeom prst="rect">
              <a:avLst/>
            </a:prstGeom>
          </p:spPr>
        </p:pic>
        <p:sp>
          <p:nvSpPr>
            <p:cNvPr id="63" name="18"/>
            <p:cNvSpPr>
              <a:spLocks noChangeArrowheads="1"/>
            </p:cNvSpPr>
            <p:nvPr>
              <p:custDataLst>
                <p:tags r:id="rId3"/>
              </p:custDataLst>
            </p:nvPr>
          </p:nvSpPr>
          <p:spPr bwMode="auto">
            <a:xfrm>
              <a:off x="2942831" y="1827890"/>
              <a:ext cx="1446445" cy="640976"/>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6000" dirty="0">
                  <a:solidFill>
                    <a:schemeClr val="accent3"/>
                  </a:solidFill>
                  <a:latin typeface="华文琥珀" panose="02010800040101010101" pitchFamily="2" charset="-122"/>
                  <a:ea typeface="华文琥珀" panose="02010800040101010101" pitchFamily="2" charset="-122"/>
                  <a:cs typeface="宋体" panose="02010600030101010101" pitchFamily="2" charset="-122"/>
                </a:rPr>
                <a:t>目</a:t>
              </a:r>
              <a:endParaRPr lang="en-US" altLang="zh-CN" sz="6000" dirty="0">
                <a:solidFill>
                  <a:schemeClr val="accent3"/>
                </a:solidFill>
                <a:latin typeface="华文琥珀" panose="02010800040101010101" pitchFamily="2" charset="-122"/>
                <a:ea typeface="华文琥珀" panose="02010800040101010101" pitchFamily="2" charset="-122"/>
                <a:cs typeface="宋体" panose="02010600030101010101" pitchFamily="2" charset="-122"/>
              </a:endParaRPr>
            </a:p>
          </p:txBody>
        </p:sp>
        <p:sp>
          <p:nvSpPr>
            <p:cNvPr id="64" name="18"/>
            <p:cNvSpPr>
              <a:spLocks noChangeArrowheads="1"/>
            </p:cNvSpPr>
            <p:nvPr>
              <p:custDataLst>
                <p:tags r:id="rId4"/>
              </p:custDataLst>
            </p:nvPr>
          </p:nvSpPr>
          <p:spPr bwMode="auto">
            <a:xfrm>
              <a:off x="4597720" y="1827890"/>
              <a:ext cx="1446445" cy="640976"/>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6000" dirty="0">
                  <a:solidFill>
                    <a:schemeClr val="accent2"/>
                  </a:solidFill>
                  <a:latin typeface="华文琥珀" panose="02010800040101010101" pitchFamily="2" charset="-122"/>
                  <a:ea typeface="华文琥珀" panose="02010800040101010101" pitchFamily="2" charset="-122"/>
                  <a:cs typeface="宋体" panose="02010600030101010101" pitchFamily="2" charset="-122"/>
                </a:rPr>
                <a:t>录</a:t>
              </a:r>
              <a:endParaRPr lang="en-US" altLang="zh-CN" sz="6000" dirty="0">
                <a:solidFill>
                  <a:schemeClr val="accent2"/>
                </a:solidFill>
                <a:latin typeface="华文琥珀" panose="02010800040101010101" pitchFamily="2" charset="-122"/>
                <a:ea typeface="华文琥珀" panose="02010800040101010101" pitchFamily="2" charset="-122"/>
                <a:cs typeface="宋体" panose="02010600030101010101" pitchFamily="2" charset="-122"/>
              </a:endParaRPr>
            </a:p>
          </p:txBody>
        </p:sp>
      </p:grpSp>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l="73804" t="61650"/>
          <a:stretch>
            <a:fillRect/>
          </a:stretch>
        </p:blipFill>
        <p:spPr>
          <a:xfrm>
            <a:off x="1701924" y="4649248"/>
            <a:ext cx="4238242" cy="1938993"/>
          </a:xfrm>
          <a:prstGeom prst="rect">
            <a:avLst/>
          </a:prstGeom>
        </p:spPr>
      </p:pic>
      <p:pic>
        <p:nvPicPr>
          <p:cNvPr id="14" name="图片 13"/>
          <p:cNvPicPr>
            <a:picLocks noChangeAspect="1"/>
          </p:cNvPicPr>
          <p:nvPr/>
        </p:nvPicPr>
        <p:blipFill rotWithShape="1">
          <a:blip r:embed="rId5">
            <a:extLst>
              <a:ext uri="{28A0092B-C50C-407E-A947-70E740481C1C}">
                <a14:useLocalDpi xmlns:a14="http://schemas.microsoft.com/office/drawing/2010/main" val="0"/>
              </a:ext>
            </a:extLst>
          </a:blip>
          <a:srcRect l="75315" t="-1308" r="-1511" b="57017"/>
          <a:stretch>
            <a:fillRect/>
          </a:stretch>
        </p:blipFill>
        <p:spPr>
          <a:xfrm rot="20263794">
            <a:off x="8421462" y="4800368"/>
            <a:ext cx="3801463" cy="2008576"/>
          </a:xfrm>
          <a:prstGeom prst="rect">
            <a:avLst/>
          </a:prstGeom>
        </p:spPr>
      </p:pic>
      <p:pic>
        <p:nvPicPr>
          <p:cNvPr id="15" name="图片 14"/>
          <p:cNvPicPr>
            <a:picLocks noChangeAspect="1"/>
          </p:cNvPicPr>
          <p:nvPr/>
        </p:nvPicPr>
        <p:blipFill rotWithShape="1">
          <a:blip r:embed="rId5">
            <a:extLst>
              <a:ext uri="{28A0092B-C50C-407E-A947-70E740481C1C}">
                <a14:useLocalDpi xmlns:a14="http://schemas.microsoft.com/office/drawing/2010/main" val="0"/>
              </a:ext>
            </a:extLst>
          </a:blip>
          <a:srcRect l="40192" t="-1548" r="33612" b="63198"/>
          <a:stretch>
            <a:fillRect/>
          </a:stretch>
        </p:blipFill>
        <p:spPr>
          <a:xfrm>
            <a:off x="9279461" y="222731"/>
            <a:ext cx="4238242" cy="1938993"/>
          </a:xfrm>
          <a:prstGeom prst="rect">
            <a:avLst/>
          </a:prstGeom>
        </p:spPr>
      </p:pic>
      <p:pic>
        <p:nvPicPr>
          <p:cNvPr id="16" name="图片 15"/>
          <p:cNvPicPr>
            <a:picLocks noChangeAspect="1"/>
          </p:cNvPicPr>
          <p:nvPr/>
        </p:nvPicPr>
        <p:blipFill rotWithShape="1">
          <a:blip r:embed="rId5">
            <a:extLst>
              <a:ext uri="{28A0092B-C50C-407E-A947-70E740481C1C}">
                <a14:useLocalDpi xmlns:a14="http://schemas.microsoft.com/office/drawing/2010/main" val="0"/>
              </a:ext>
            </a:extLst>
          </a:blip>
          <a:srcRect l="27" t="-1189" r="73777" b="57911"/>
          <a:stretch>
            <a:fillRect/>
          </a:stretch>
        </p:blipFill>
        <p:spPr>
          <a:xfrm>
            <a:off x="261764" y="287503"/>
            <a:ext cx="4238242" cy="2188148"/>
          </a:xfrm>
          <a:prstGeom prst="rect">
            <a:avLst/>
          </a:prstGeom>
        </p:spPr>
      </p:pic>
      <p:pic>
        <p:nvPicPr>
          <p:cNvPr id="17" name="图片 16"/>
          <p:cNvPicPr>
            <a:picLocks noChangeAspect="1"/>
          </p:cNvPicPr>
          <p:nvPr/>
        </p:nvPicPr>
        <p:blipFill rotWithShape="1">
          <a:blip r:embed="rId5">
            <a:extLst>
              <a:ext uri="{28A0092B-C50C-407E-A947-70E740481C1C}">
                <a14:useLocalDpi xmlns:a14="http://schemas.microsoft.com/office/drawing/2010/main" val="0"/>
              </a:ext>
            </a:extLst>
          </a:blip>
          <a:srcRect l="-1163" t="54278" r="74967" b="2444"/>
          <a:stretch>
            <a:fillRect/>
          </a:stretch>
        </p:blipFill>
        <p:spPr>
          <a:xfrm>
            <a:off x="-84671" y="4509940"/>
            <a:ext cx="4238242" cy="218814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1+#ppt_w/2"/>
                                          </p:val>
                                        </p:tav>
                                        <p:tav tm="100000">
                                          <p:val>
                                            <p:strVal val="#ppt_x"/>
                                          </p:val>
                                        </p:tav>
                                      </p:tavLst>
                                    </p:anim>
                                    <p:anim calcmode="lin" valueType="num">
                                      <p:cBhvr additive="base">
                                        <p:cTn id="14"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1+#ppt_w/2"/>
                                          </p:val>
                                        </p:tav>
                                        <p:tav tm="100000">
                                          <p:val>
                                            <p:strVal val="#ppt_x"/>
                                          </p:val>
                                        </p:tav>
                                      </p:tavLst>
                                    </p:anim>
                                    <p:anim calcmode="lin" valueType="num">
                                      <p:cBhvr additive="base">
                                        <p:cTn id="20"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1+#ppt_w/2"/>
                                          </p:val>
                                        </p:tav>
                                        <p:tav tm="100000">
                                          <p:val>
                                            <p:strVal val="#ppt_x"/>
                                          </p:val>
                                        </p:tav>
                                      </p:tavLst>
                                    </p:anim>
                                    <p:anim calcmode="lin" valueType="num">
                                      <p:cBhvr additive="base">
                                        <p:cTn id="26"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rot="20633632">
            <a:off x="4740197" y="5162082"/>
            <a:ext cx="2886400" cy="1824781"/>
          </a:xfrm>
          <a:prstGeom prst="rect">
            <a:avLst/>
          </a:prstGeom>
        </p:spPr>
      </p:pic>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511" y="357607"/>
            <a:ext cx="1247754" cy="1172501"/>
          </a:xfrm>
          <a:prstGeom prst="rect">
            <a:avLst/>
          </a:prstGeom>
        </p:spPr>
      </p:pic>
      <p:pic>
        <p:nvPicPr>
          <p:cNvPr id="3" name="图片 -2147482617" descr="IMG20210510125454"/>
          <p:cNvPicPr>
            <a:picLocks noChangeAspect="1"/>
          </p:cNvPicPr>
          <p:nvPr/>
        </p:nvPicPr>
        <p:blipFill>
          <a:blip r:embed="rId3"/>
          <a:stretch>
            <a:fillRect/>
          </a:stretch>
        </p:blipFill>
        <p:spPr>
          <a:xfrm>
            <a:off x="558165" y="2061210"/>
            <a:ext cx="2846070" cy="3286125"/>
          </a:xfrm>
          <a:prstGeom prst="rect">
            <a:avLst/>
          </a:prstGeom>
          <a:noFill/>
          <a:ln w="9525">
            <a:noFill/>
          </a:ln>
        </p:spPr>
      </p:pic>
      <p:sp>
        <p:nvSpPr>
          <p:cNvPr id="100" name="文本框 99"/>
          <p:cNvSpPr txBox="1"/>
          <p:nvPr/>
        </p:nvSpPr>
        <p:spPr>
          <a:xfrm>
            <a:off x="3646170" y="1701165"/>
            <a:ext cx="3192780" cy="3415030"/>
          </a:xfrm>
          <a:prstGeom prst="rect">
            <a:avLst/>
          </a:prstGeom>
          <a:noFill/>
          <a:ln w="9525">
            <a:noFill/>
          </a:ln>
        </p:spPr>
        <p:txBody>
          <a:bodyPr wrap="square">
            <a:spAutoFit/>
          </a:bodyPr>
          <a:p>
            <a:pPr indent="382270"/>
            <a:r>
              <a:rPr lang="zh-CN" sz="1800" b="1">
                <a:solidFill>
                  <a:srgbClr val="000000"/>
                </a:solidFill>
                <a:ea typeface="宋体" panose="02010600030101010101" pitchFamily="2" charset="-122"/>
              </a:rPr>
              <a:t>材料投放：</a:t>
            </a:r>
            <a:r>
              <a:rPr lang="zh-CN" sz="1800" b="0">
                <a:solidFill>
                  <a:srgbClr val="000000"/>
                </a:solidFill>
                <a:ea typeface="宋体" panose="02010600030101010101" pitchFamily="2" charset="-122"/>
              </a:rPr>
              <a:t>在区域里，加入古代人的衣物和现代 “各职业的制服”（医生、警察、消防员等），器具（农具、家庭用品等{可以自制}），供幼儿探索、了解。</a:t>
            </a:r>
            <a:endParaRPr lang="zh-CN" sz="1800" b="0">
              <a:solidFill>
                <a:srgbClr val="000000"/>
              </a:solidFill>
              <a:ea typeface="宋体" panose="02010600030101010101" pitchFamily="2" charset="-122"/>
            </a:endParaRPr>
          </a:p>
          <a:p>
            <a:pPr indent="382270"/>
            <a:r>
              <a:rPr lang="zh-CN" sz="1800" b="1">
                <a:solidFill>
                  <a:srgbClr val="000000"/>
                </a:solidFill>
                <a:ea typeface="宋体" panose="02010600030101010101" pitchFamily="2" charset="-122"/>
              </a:rPr>
              <a:t>设计思路与作用：</a:t>
            </a:r>
            <a:r>
              <a:rPr lang="zh-CN" sz="1800" b="0">
                <a:solidFill>
                  <a:srgbClr val="000000"/>
                </a:solidFill>
                <a:ea typeface="宋体" panose="02010600030101010101" pitchFamily="2" charset="-122"/>
              </a:rPr>
              <a:t>体验中国古今文化的不同，了解中国五千年文化的多样性，和现代文化之间的区别。同时让孩子们体验不同职业的职业特点让孩子们养成尊重他人的美德。</a:t>
            </a:r>
            <a:endParaRPr lang="zh-CN" sz="1800" b="0">
              <a:solidFill>
                <a:srgbClr val="000000"/>
              </a:solidFill>
              <a:ea typeface="宋体" panose="02010600030101010101" pitchFamily="2" charset="-122"/>
            </a:endParaRPr>
          </a:p>
        </p:txBody>
      </p:sp>
      <p:sp>
        <p:nvSpPr>
          <p:cNvPr id="4" name="文本框 3"/>
          <p:cNvSpPr txBox="1"/>
          <p:nvPr/>
        </p:nvSpPr>
        <p:spPr>
          <a:xfrm>
            <a:off x="334010" y="1530350"/>
            <a:ext cx="3282315" cy="398780"/>
          </a:xfrm>
          <a:prstGeom prst="rect">
            <a:avLst/>
          </a:prstGeom>
          <a:noFill/>
        </p:spPr>
        <p:txBody>
          <a:bodyPr wrap="square" rtlCol="0">
            <a:spAutoFit/>
          </a:bodyPr>
          <a:p>
            <a:r>
              <a:rPr lang="en-US" altLang="zh-CN" sz="2000"/>
              <a:t>  </a:t>
            </a:r>
            <a:r>
              <a:rPr lang="zh-CN" altLang="en-US" sz="2000">
                <a:solidFill>
                  <a:srgbClr val="FF0000"/>
                </a:solidFill>
              </a:rPr>
              <a:t>区域</a:t>
            </a:r>
            <a:r>
              <a:rPr lang="en-US" altLang="zh-CN" sz="2000">
                <a:solidFill>
                  <a:srgbClr val="FF0000"/>
                </a:solidFill>
              </a:rPr>
              <a:t>1</a:t>
            </a:r>
            <a:r>
              <a:rPr lang="zh-CN" altLang="en-US" sz="2000">
                <a:solidFill>
                  <a:srgbClr val="FF0000"/>
                </a:solidFill>
              </a:rPr>
              <a:t>：眧阁楼（体验区）</a:t>
            </a:r>
            <a:endParaRPr lang="zh-CN" altLang="en-US" sz="2000">
              <a:solidFill>
                <a:srgbClr val="FF0000"/>
              </a:solidFill>
            </a:endParaRPr>
          </a:p>
        </p:txBody>
      </p:sp>
      <p:sp>
        <p:nvSpPr>
          <p:cNvPr id="6" name="文本框 5"/>
          <p:cNvSpPr txBox="1"/>
          <p:nvPr/>
        </p:nvSpPr>
        <p:spPr>
          <a:xfrm>
            <a:off x="7822565" y="476885"/>
            <a:ext cx="3280410" cy="460375"/>
          </a:xfrm>
          <a:prstGeom prst="rect">
            <a:avLst/>
          </a:prstGeom>
          <a:noFill/>
        </p:spPr>
        <p:txBody>
          <a:bodyPr wrap="square" rtlCol="0">
            <a:spAutoFit/>
          </a:bodyPr>
          <a:p>
            <a:r>
              <a:rPr lang="zh-CN" altLang="en-US" sz="2000">
                <a:solidFill>
                  <a:srgbClr val="FF0000"/>
                </a:solidFill>
              </a:rPr>
              <a:t>区域</a:t>
            </a:r>
            <a:r>
              <a:rPr lang="en-US" altLang="zh-CN" sz="2000">
                <a:solidFill>
                  <a:srgbClr val="FF0000"/>
                </a:solidFill>
              </a:rPr>
              <a:t>2</a:t>
            </a:r>
            <a:r>
              <a:rPr lang="zh-CN" altLang="en-US" sz="2000">
                <a:solidFill>
                  <a:srgbClr val="FF0000"/>
                </a:solidFill>
              </a:rPr>
              <a:t>：造办处（创意区</a:t>
            </a:r>
            <a:r>
              <a:rPr lang="zh-CN" altLang="en-US">
                <a:solidFill>
                  <a:srgbClr val="FF0000"/>
                </a:solidFill>
              </a:rPr>
              <a:t>）</a:t>
            </a:r>
            <a:endParaRPr lang="zh-CN" altLang="en-US">
              <a:solidFill>
                <a:srgbClr val="FF0000"/>
              </a:solidFill>
            </a:endParaRPr>
          </a:p>
        </p:txBody>
      </p:sp>
      <p:sp>
        <p:nvSpPr>
          <p:cNvPr id="7" name="文本框 6"/>
          <p:cNvSpPr txBox="1"/>
          <p:nvPr/>
        </p:nvSpPr>
        <p:spPr>
          <a:xfrm>
            <a:off x="7750810" y="3068955"/>
            <a:ext cx="3199130" cy="3415030"/>
          </a:xfrm>
          <a:prstGeom prst="rect">
            <a:avLst/>
          </a:prstGeom>
          <a:noFill/>
          <a:ln w="9525">
            <a:noFill/>
          </a:ln>
        </p:spPr>
        <p:txBody>
          <a:bodyPr wrap="square">
            <a:spAutoFit/>
          </a:bodyPr>
          <a:p>
            <a:pPr indent="408305"/>
            <a:r>
              <a:rPr lang="zh-CN" sz="1800" b="1">
                <a:solidFill>
                  <a:srgbClr val="000000"/>
                </a:solidFill>
                <a:ea typeface="宋体" panose="02010600030101010101" pitchFamily="2" charset="-122"/>
              </a:rPr>
              <a:t>材料投放：</a:t>
            </a:r>
            <a:r>
              <a:rPr lang="zh-CN" sz="1800" b="0">
                <a:solidFill>
                  <a:srgbClr val="000000"/>
                </a:solidFill>
                <a:ea typeface="宋体" panose="02010600030101010101" pitchFamily="2" charset="-122"/>
              </a:rPr>
              <a:t>雪糕棍、树叶（干）、鲜花（干）造纸术材料、竹简、瓶盖、塑料叉子等。</a:t>
            </a:r>
            <a:endParaRPr lang="zh-CN" sz="1800" b="0">
              <a:solidFill>
                <a:srgbClr val="000000"/>
              </a:solidFill>
              <a:ea typeface="宋体" panose="02010600030101010101" pitchFamily="2" charset="-122"/>
            </a:endParaRPr>
          </a:p>
          <a:p>
            <a:pPr indent="408305"/>
            <a:r>
              <a:rPr lang="zh-CN" altLang="en-US" sz="1800" b="1"/>
              <a:t>设计思路与作用：</a:t>
            </a:r>
            <a:endParaRPr lang="zh-CN" altLang="en-US" sz="1800" b="1"/>
          </a:p>
          <a:p>
            <a:pPr indent="408305"/>
            <a:r>
              <a:rPr lang="zh-CN" altLang="en-US" sz="1800"/>
              <a:t>本区域材料最多、区域空间最大。旨在为幼儿提供一个多材料、大空间的区域。预设活动是造纸术，通过四大发明之一了解中国传统文化，同时让幼儿知道纸来之不易，要节约用纸。</a:t>
            </a:r>
            <a:endParaRPr lang="zh-CN" altLang="en-US" sz="1800"/>
          </a:p>
          <a:p>
            <a:pPr indent="408305"/>
            <a:endParaRPr lang="zh-CN" altLang="en-US" sz="1800"/>
          </a:p>
        </p:txBody>
      </p:sp>
      <p:pic>
        <p:nvPicPr>
          <p:cNvPr id="11" name="图片 1" descr="mmexport1646366586673"/>
          <p:cNvPicPr>
            <a:picLocks noChangeAspect="1"/>
          </p:cNvPicPr>
          <p:nvPr/>
        </p:nvPicPr>
        <p:blipFill>
          <a:blip r:embed="rId4"/>
          <a:stretch>
            <a:fillRect/>
          </a:stretch>
        </p:blipFill>
        <p:spPr>
          <a:xfrm>
            <a:off x="7897495" y="836613"/>
            <a:ext cx="2559685" cy="21672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rot="20633632">
            <a:off x="4576367" y="4954437"/>
            <a:ext cx="2886400" cy="1824781"/>
          </a:xfrm>
          <a:prstGeom prst="rect">
            <a:avLst/>
          </a:prstGeom>
        </p:spPr>
      </p:pic>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511" y="357607"/>
            <a:ext cx="1247754" cy="1172501"/>
          </a:xfrm>
          <a:prstGeom prst="rect">
            <a:avLst/>
          </a:prstGeom>
        </p:spPr>
      </p:pic>
      <p:sp>
        <p:nvSpPr>
          <p:cNvPr id="4" name="文本框 3"/>
          <p:cNvSpPr txBox="1"/>
          <p:nvPr/>
        </p:nvSpPr>
        <p:spPr>
          <a:xfrm>
            <a:off x="334010" y="1530350"/>
            <a:ext cx="3282315" cy="398780"/>
          </a:xfrm>
          <a:prstGeom prst="rect">
            <a:avLst/>
          </a:prstGeom>
          <a:noFill/>
        </p:spPr>
        <p:txBody>
          <a:bodyPr wrap="square" rtlCol="0">
            <a:spAutoFit/>
          </a:bodyPr>
          <a:p>
            <a:r>
              <a:rPr lang="en-US" altLang="zh-CN" sz="2000"/>
              <a:t>  </a:t>
            </a:r>
            <a:endParaRPr lang="zh-CN" altLang="en-US" sz="2000">
              <a:solidFill>
                <a:srgbClr val="FF0000"/>
              </a:solidFill>
            </a:endParaRPr>
          </a:p>
        </p:txBody>
      </p:sp>
      <p:sp>
        <p:nvSpPr>
          <p:cNvPr id="8" name="文本框 7"/>
          <p:cNvSpPr txBox="1"/>
          <p:nvPr/>
        </p:nvSpPr>
        <p:spPr>
          <a:xfrm>
            <a:off x="1270000" y="3644900"/>
            <a:ext cx="3039110" cy="2338070"/>
          </a:xfrm>
          <a:prstGeom prst="rect">
            <a:avLst/>
          </a:prstGeom>
          <a:noFill/>
          <a:ln w="9525">
            <a:noFill/>
          </a:ln>
        </p:spPr>
        <p:txBody>
          <a:bodyPr wrap="square">
            <a:spAutoFit/>
          </a:bodyPr>
          <a:p>
            <a:pPr indent="382270"/>
            <a:r>
              <a:rPr lang="zh-CN" sz="1800" b="1">
                <a:solidFill>
                  <a:srgbClr val="FF0000"/>
                </a:solidFill>
                <a:ea typeface="宋体" panose="02010600030101010101" pitchFamily="2" charset="-122"/>
              </a:rPr>
              <a:t>区域</a:t>
            </a:r>
            <a:r>
              <a:rPr lang="en-US" altLang="zh-CN" sz="1800" b="1">
                <a:solidFill>
                  <a:srgbClr val="FF0000"/>
                </a:solidFill>
                <a:ea typeface="宋体" panose="02010600030101010101" pitchFamily="2" charset="-122"/>
              </a:rPr>
              <a:t>3</a:t>
            </a:r>
            <a:r>
              <a:rPr lang="zh-CN" sz="1800" b="1">
                <a:solidFill>
                  <a:srgbClr val="FF0000"/>
                </a:solidFill>
                <a:ea typeface="宋体" panose="02010600030101010101" pitchFamily="2" charset="-122"/>
              </a:rPr>
              <a:t>：崇文院（美工区）</a:t>
            </a:r>
            <a:endParaRPr lang="zh-CN" sz="1600">
              <a:solidFill>
                <a:srgbClr val="FF0000"/>
              </a:solidFill>
              <a:ea typeface="宋体" panose="02010600030101010101" pitchFamily="2" charset="-122"/>
            </a:endParaRPr>
          </a:p>
          <a:p>
            <a:pPr indent="382270"/>
            <a:r>
              <a:rPr lang="zh-CN" sz="1600">
                <a:solidFill>
                  <a:srgbClr val="000000"/>
                </a:solidFill>
                <a:ea typeface="宋体" panose="02010600030101010101" pitchFamily="2" charset="-122"/>
              </a:rPr>
              <a:t>材料投放：透明胶、双面胶、固体胶、白乳胶、胶水、铅笔、勾线笔、彩色卡纸等</a:t>
            </a:r>
            <a:endParaRPr lang="zh-CN" sz="1600">
              <a:solidFill>
                <a:srgbClr val="000000"/>
              </a:solidFill>
              <a:ea typeface="宋体" panose="02010600030101010101" pitchFamily="2" charset="-122"/>
            </a:endParaRPr>
          </a:p>
          <a:p>
            <a:pPr indent="382270"/>
            <a:r>
              <a:rPr lang="zh-CN" altLang="en-US" sz="1600"/>
              <a:t>设计思路及作用：本区域是手工+绘画+阅读的一个综合区域。让孩子们在区域中结合整合式课程进修手工、绘画、阅读的一个培养。</a:t>
            </a:r>
            <a:endParaRPr lang="zh-CN" altLang="en-US" sz="1600"/>
          </a:p>
        </p:txBody>
      </p:sp>
      <p:sp>
        <p:nvSpPr>
          <p:cNvPr id="9" name="文本框 8"/>
          <p:cNvSpPr txBox="1"/>
          <p:nvPr/>
        </p:nvSpPr>
        <p:spPr>
          <a:xfrm>
            <a:off x="8035290" y="2277110"/>
            <a:ext cx="5731510" cy="2183765"/>
          </a:xfrm>
          <a:prstGeom prst="rect">
            <a:avLst/>
          </a:prstGeom>
          <a:noFill/>
          <a:ln w="9525">
            <a:noFill/>
          </a:ln>
        </p:spPr>
        <p:txBody>
          <a:bodyPr wrap="square">
            <a:spAutoFit/>
          </a:bodyPr>
          <a:p>
            <a:pPr indent="0"/>
            <a:endParaRPr lang="zh-CN" sz="1500" b="1">
              <a:solidFill>
                <a:srgbClr val="000000"/>
              </a:solidFill>
              <a:ea typeface="宋体" panose="02010600030101010101" pitchFamily="2" charset="-122"/>
            </a:endParaRPr>
          </a:p>
          <a:p>
            <a:pPr indent="0"/>
            <a:endParaRPr lang="zh-CN" sz="1500" b="1">
              <a:solidFill>
                <a:srgbClr val="000000"/>
              </a:solidFill>
              <a:ea typeface="宋体" panose="02010600030101010101" pitchFamily="2" charset="-122"/>
            </a:endParaRPr>
          </a:p>
          <a:p>
            <a:pPr indent="0"/>
            <a:endParaRPr lang="zh-CN" sz="1500" b="1">
              <a:solidFill>
                <a:srgbClr val="000000"/>
              </a:solidFill>
              <a:ea typeface="宋体" panose="02010600030101010101" pitchFamily="2" charset="-122"/>
            </a:endParaRPr>
          </a:p>
          <a:p>
            <a:pPr indent="0"/>
            <a:endParaRPr lang="zh-CN" sz="1500" b="1">
              <a:solidFill>
                <a:srgbClr val="000000"/>
              </a:solidFill>
              <a:ea typeface="宋体" panose="02010600030101010101" pitchFamily="2" charset="-122"/>
            </a:endParaRPr>
          </a:p>
          <a:p>
            <a:pPr indent="0"/>
            <a:endParaRPr lang="zh-CN" sz="1500" b="1">
              <a:solidFill>
                <a:srgbClr val="000000"/>
              </a:solidFill>
              <a:ea typeface="宋体" panose="02010600030101010101" pitchFamily="2" charset="-122"/>
            </a:endParaRPr>
          </a:p>
          <a:p>
            <a:pPr indent="0"/>
            <a:endParaRPr lang="zh-CN" sz="1500" b="1">
              <a:solidFill>
                <a:srgbClr val="000000"/>
              </a:solidFill>
              <a:ea typeface="宋体" panose="02010600030101010101" pitchFamily="2" charset="-122"/>
            </a:endParaRPr>
          </a:p>
          <a:p>
            <a:pPr indent="0"/>
            <a:endParaRPr lang="zh-CN" sz="1500" b="1">
              <a:solidFill>
                <a:srgbClr val="000000"/>
              </a:solidFill>
              <a:ea typeface="宋体" panose="02010600030101010101" pitchFamily="2" charset="-122"/>
            </a:endParaRPr>
          </a:p>
          <a:p>
            <a:pPr indent="0"/>
            <a:endParaRPr lang="zh-CN" sz="1500" b="1">
              <a:solidFill>
                <a:srgbClr val="000000"/>
              </a:solidFill>
              <a:ea typeface="宋体" panose="02010600030101010101" pitchFamily="2" charset="-122"/>
            </a:endParaRPr>
          </a:p>
          <a:p>
            <a:pPr indent="0"/>
            <a:endParaRPr lang="zh-CN" altLang="en-US" sz="1600" b="1">
              <a:solidFill>
                <a:srgbClr val="FF0000"/>
              </a:solidFill>
              <a:ea typeface="宋体" panose="02010600030101010101" pitchFamily="2" charset="-122"/>
            </a:endParaRPr>
          </a:p>
        </p:txBody>
      </p:sp>
      <p:sp>
        <p:nvSpPr>
          <p:cNvPr id="10" name="文本框 9"/>
          <p:cNvSpPr txBox="1"/>
          <p:nvPr/>
        </p:nvSpPr>
        <p:spPr>
          <a:xfrm>
            <a:off x="6958965" y="2132965"/>
            <a:ext cx="3208655" cy="2584450"/>
          </a:xfrm>
          <a:prstGeom prst="rect">
            <a:avLst/>
          </a:prstGeom>
          <a:noFill/>
          <a:ln w="9525">
            <a:noFill/>
          </a:ln>
        </p:spPr>
        <p:txBody>
          <a:bodyPr wrap="square">
            <a:spAutoFit/>
          </a:bodyPr>
          <a:p>
            <a:pPr indent="408305"/>
            <a:r>
              <a:rPr lang="zh-CN" sz="1800">
                <a:solidFill>
                  <a:srgbClr val="000000"/>
                </a:solidFill>
                <a:ea typeface="宋体" panose="02010600030101010101" pitchFamily="2" charset="-122"/>
              </a:rPr>
              <a:t>材料投放：石头、树枝、奶粉罐、筷子、皮筋等</a:t>
            </a:r>
            <a:endParaRPr lang="zh-CN" sz="1800">
              <a:solidFill>
                <a:srgbClr val="000000"/>
              </a:solidFill>
              <a:ea typeface="宋体" panose="02010600030101010101" pitchFamily="2" charset="-122"/>
            </a:endParaRPr>
          </a:p>
          <a:p>
            <a:pPr indent="408305"/>
            <a:r>
              <a:rPr lang="zh-CN" altLang="en-US" sz="1800"/>
              <a:t>天工取自于宋代天文学家沈括所著《天工开物》，意义在于让孩子们思维发散和创新。区域可开设比如筷子兄弟，利用橡皮筋和筷子进行创意游戏活动，培养孩子们的动手动脑能力。</a:t>
            </a:r>
            <a:endParaRPr lang="zh-CN" altLang="en-US" sz="1800"/>
          </a:p>
        </p:txBody>
      </p:sp>
      <p:sp>
        <p:nvSpPr>
          <p:cNvPr id="11" name="文本框 10"/>
          <p:cNvSpPr txBox="1"/>
          <p:nvPr/>
        </p:nvSpPr>
        <p:spPr>
          <a:xfrm>
            <a:off x="909955" y="3722370"/>
            <a:ext cx="5731510" cy="2584450"/>
          </a:xfrm>
          <a:prstGeom prst="rect">
            <a:avLst/>
          </a:prstGeom>
          <a:noFill/>
          <a:ln w="9525">
            <a:noFill/>
          </a:ln>
        </p:spPr>
        <p:txBody>
          <a:bodyPr wrap="square">
            <a:spAutoFit/>
          </a:bodyPr>
          <a:p>
            <a:pPr indent="0"/>
            <a:endParaRPr lang="zh-CN" sz="1800" b="1">
              <a:solidFill>
                <a:srgbClr val="000000"/>
              </a:solidFill>
              <a:ea typeface="宋体" panose="02010600030101010101" pitchFamily="2" charset="-122"/>
            </a:endParaRPr>
          </a:p>
          <a:p>
            <a:pPr indent="0"/>
            <a:endParaRPr lang="zh-CN" sz="1800" b="1">
              <a:solidFill>
                <a:srgbClr val="000000"/>
              </a:solidFill>
              <a:ea typeface="宋体" panose="02010600030101010101" pitchFamily="2" charset="-122"/>
            </a:endParaRPr>
          </a:p>
          <a:p>
            <a:pPr indent="0"/>
            <a:endParaRPr lang="zh-CN" sz="1800" b="1">
              <a:solidFill>
                <a:srgbClr val="000000"/>
              </a:solidFill>
              <a:ea typeface="宋体" panose="02010600030101010101" pitchFamily="2" charset="-122"/>
            </a:endParaRPr>
          </a:p>
          <a:p>
            <a:pPr indent="0"/>
            <a:endParaRPr lang="zh-CN" sz="1800" b="1">
              <a:solidFill>
                <a:srgbClr val="000000"/>
              </a:solidFill>
              <a:ea typeface="宋体" panose="02010600030101010101" pitchFamily="2" charset="-122"/>
            </a:endParaRPr>
          </a:p>
          <a:p>
            <a:pPr indent="0"/>
            <a:endParaRPr lang="zh-CN" sz="1800" b="1">
              <a:solidFill>
                <a:srgbClr val="000000"/>
              </a:solidFill>
              <a:ea typeface="宋体" panose="02010600030101010101" pitchFamily="2" charset="-122"/>
            </a:endParaRPr>
          </a:p>
          <a:p>
            <a:pPr indent="0"/>
            <a:endParaRPr lang="zh-CN" sz="1800" b="1">
              <a:solidFill>
                <a:srgbClr val="000000"/>
              </a:solidFill>
              <a:ea typeface="宋体" panose="02010600030101010101" pitchFamily="2" charset="-122"/>
            </a:endParaRPr>
          </a:p>
          <a:p>
            <a:pPr indent="0"/>
            <a:endParaRPr lang="zh-CN" sz="1800" b="1">
              <a:solidFill>
                <a:srgbClr val="000000"/>
              </a:solidFill>
              <a:ea typeface="宋体" panose="02010600030101010101" pitchFamily="2" charset="-122"/>
            </a:endParaRPr>
          </a:p>
          <a:p>
            <a:pPr indent="0"/>
            <a:endParaRPr lang="zh-CN" sz="1800" b="1">
              <a:solidFill>
                <a:srgbClr val="000000"/>
              </a:solidFill>
              <a:ea typeface="宋体" panose="02010600030101010101" pitchFamily="2" charset="-122"/>
            </a:endParaRPr>
          </a:p>
          <a:p>
            <a:pPr indent="0"/>
            <a:endParaRPr lang="zh-CN" altLang="en-US" sz="1800" b="1">
              <a:solidFill>
                <a:srgbClr val="FF0000"/>
              </a:solidFill>
              <a:ea typeface="宋体" panose="02010600030101010101" pitchFamily="2" charset="-122"/>
            </a:endParaRPr>
          </a:p>
        </p:txBody>
      </p:sp>
      <p:pic>
        <p:nvPicPr>
          <p:cNvPr id="12" name="图片 -2147482607" descr="IMG20210510125442"/>
          <p:cNvPicPr>
            <a:picLocks noChangeAspect="1"/>
          </p:cNvPicPr>
          <p:nvPr/>
        </p:nvPicPr>
        <p:blipFill>
          <a:blip r:embed="rId3"/>
          <a:stretch>
            <a:fillRect/>
          </a:stretch>
        </p:blipFill>
        <p:spPr>
          <a:xfrm>
            <a:off x="1054100" y="1628775"/>
            <a:ext cx="3145155" cy="1816100"/>
          </a:xfrm>
          <a:prstGeom prst="rect">
            <a:avLst/>
          </a:prstGeom>
          <a:noFill/>
          <a:ln w="9525">
            <a:noFill/>
          </a:ln>
        </p:spPr>
      </p:pic>
      <p:sp>
        <p:nvSpPr>
          <p:cNvPr id="13" name="文本框 12"/>
          <p:cNvSpPr txBox="1"/>
          <p:nvPr/>
        </p:nvSpPr>
        <p:spPr>
          <a:xfrm>
            <a:off x="6742430" y="1701165"/>
            <a:ext cx="2827020" cy="368300"/>
          </a:xfrm>
          <a:prstGeom prst="rect">
            <a:avLst/>
          </a:prstGeom>
          <a:noFill/>
        </p:spPr>
        <p:txBody>
          <a:bodyPr wrap="none" rtlCol="0" anchor="t">
            <a:spAutoFit/>
          </a:bodyPr>
          <a:p>
            <a:r>
              <a:rPr lang="zh-CN" sz="1800" b="1">
                <a:solidFill>
                  <a:srgbClr val="FF0000"/>
                </a:solidFill>
                <a:ea typeface="宋体" panose="02010600030101010101" pitchFamily="2" charset="-122"/>
                <a:sym typeface="+mn-ea"/>
              </a:rPr>
              <a:t>区域</a:t>
            </a:r>
            <a:r>
              <a:rPr lang="en-US" altLang="zh-CN" sz="1800" b="1">
                <a:solidFill>
                  <a:srgbClr val="FF0000"/>
                </a:solidFill>
                <a:ea typeface="宋体" panose="02010600030101010101" pitchFamily="2" charset="-122"/>
                <a:sym typeface="+mn-ea"/>
              </a:rPr>
              <a:t>4</a:t>
            </a:r>
            <a:r>
              <a:rPr lang="zh-CN" sz="1800" b="1">
                <a:solidFill>
                  <a:srgbClr val="FF0000"/>
                </a:solidFill>
                <a:ea typeface="宋体" panose="02010600030101010101" pitchFamily="2" charset="-122"/>
                <a:sym typeface="+mn-ea"/>
              </a:rPr>
              <a:t>：天工坊（益智区）</a:t>
            </a:r>
            <a:endParaRPr lang="zh-CN" altLang="en-US" sz="1800"/>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5214950"/>
            <a:ext cx="1532951" cy="1316672"/>
          </a:xfrm>
          <a:prstGeom prst="rect">
            <a:avLst/>
          </a:prstGeom>
        </p:spPr>
      </p:pic>
      <p:pic>
        <p:nvPicPr>
          <p:cNvPr id="10" name="图片 9"/>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8809056" y="0"/>
            <a:ext cx="4138915" cy="4973485"/>
          </a:xfrm>
          <a:prstGeom prst="rect">
            <a:avLst/>
          </a:prstGeom>
        </p:spPr>
      </p:pic>
      <p:pic>
        <p:nvPicPr>
          <p:cNvPr id="12" name="图片 11"/>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527511" y="357607"/>
            <a:ext cx="1247754" cy="1172501"/>
          </a:xfrm>
          <a:prstGeom prst="rect">
            <a:avLst/>
          </a:prstGeom>
        </p:spPr>
      </p:pic>
      <p:pic>
        <p:nvPicPr>
          <p:cNvPr id="1034" name="图片 28" descr="IMG_20210510_131816"/>
          <p:cNvPicPr/>
          <p:nvPr>
            <p:custDataLst>
              <p:tags r:id="rId7"/>
            </p:custDataLst>
          </p:nvPr>
        </p:nvPicPr>
        <p:blipFill>
          <a:blip r:embed="rId8" cstate="print"/>
          <a:srcRect l="-2823" t="8460" r="6593" b="7140"/>
          <a:stretch>
            <a:fillRect/>
          </a:stretch>
        </p:blipFill>
        <p:spPr>
          <a:xfrm>
            <a:off x="693420" y="1484630"/>
            <a:ext cx="4385310" cy="3401695"/>
          </a:xfrm>
          <a:prstGeom prst="rect">
            <a:avLst/>
          </a:prstGeom>
        </p:spPr>
      </p:pic>
      <p:sp>
        <p:nvSpPr>
          <p:cNvPr id="5" name="文本框 4"/>
          <p:cNvSpPr txBox="1"/>
          <p:nvPr/>
        </p:nvSpPr>
        <p:spPr>
          <a:xfrm>
            <a:off x="1485900" y="4941570"/>
            <a:ext cx="3857625" cy="1476375"/>
          </a:xfrm>
          <a:prstGeom prst="rect">
            <a:avLst/>
          </a:prstGeom>
          <a:noFill/>
          <a:ln w="9525">
            <a:noFill/>
          </a:ln>
        </p:spPr>
        <p:txBody>
          <a:bodyPr wrap="square">
            <a:spAutoFit/>
          </a:bodyPr>
          <a:p>
            <a:pPr indent="304800"/>
            <a:r>
              <a:rPr lang="zh-CN" sz="1800" b="1">
                <a:solidFill>
                  <a:srgbClr val="FF0000"/>
                </a:solidFill>
                <a:ea typeface="宋体" panose="02010600030101010101" pitchFamily="2" charset="-122"/>
              </a:rPr>
              <a:t>区域</a:t>
            </a:r>
            <a:r>
              <a:rPr lang="en-US" altLang="zh-CN" sz="1800" b="1">
                <a:solidFill>
                  <a:srgbClr val="FF0000"/>
                </a:solidFill>
                <a:ea typeface="宋体" panose="02010600030101010101" pitchFamily="2" charset="-122"/>
              </a:rPr>
              <a:t>5</a:t>
            </a:r>
            <a:r>
              <a:rPr lang="zh-CN" altLang="en-US" sz="1800" b="1">
                <a:solidFill>
                  <a:srgbClr val="FF0000"/>
                </a:solidFill>
                <a:ea typeface="宋体" panose="02010600030101010101" pitchFamily="2" charset="-122"/>
              </a:rPr>
              <a:t>：</a:t>
            </a:r>
            <a:r>
              <a:rPr lang="zh-CN" sz="1800" b="1">
                <a:solidFill>
                  <a:srgbClr val="FF0000"/>
                </a:solidFill>
                <a:ea typeface="宋体" panose="02010600030101010101" pitchFamily="2" charset="-122"/>
              </a:rPr>
              <a:t>阅读区</a:t>
            </a:r>
            <a:r>
              <a:rPr lang="zh-CN" sz="1800" b="0">
                <a:ea typeface="宋体" panose="02010600030101010101" pitchFamily="2" charset="-122"/>
              </a:rPr>
              <a:t>对图书进行分类，例如:绘本类、故事类、科学类、幼儿乐园等。教师根据分类对图书进行编号，并且新增目录，让幼儿能够快速的找到自己想要的图书。</a:t>
            </a:r>
            <a:endParaRPr lang="zh-CN" altLang="en-US" sz="1800"/>
          </a:p>
        </p:txBody>
      </p:sp>
      <p:pic>
        <p:nvPicPr>
          <p:cNvPr id="1037" name="图片 9" descr="mmexport1646834595349"/>
          <p:cNvPicPr/>
          <p:nvPr/>
        </p:nvPicPr>
        <p:blipFill>
          <a:blip r:embed="rId9" cstate="print"/>
          <a:srcRect/>
          <a:stretch>
            <a:fillRect/>
          </a:stretch>
        </p:blipFill>
        <p:spPr>
          <a:xfrm>
            <a:off x="5446395" y="2204720"/>
            <a:ext cx="4054475" cy="2849245"/>
          </a:xfrm>
          <a:prstGeom prst="rect">
            <a:avLst/>
          </a:prstGeom>
        </p:spPr>
      </p:pic>
      <p:sp>
        <p:nvSpPr>
          <p:cNvPr id="6" name="文本框 5"/>
          <p:cNvSpPr txBox="1"/>
          <p:nvPr/>
        </p:nvSpPr>
        <p:spPr>
          <a:xfrm>
            <a:off x="7102475" y="5219065"/>
            <a:ext cx="2907665" cy="922020"/>
          </a:xfrm>
          <a:prstGeom prst="rect">
            <a:avLst/>
          </a:prstGeom>
          <a:noFill/>
          <a:ln w="9525">
            <a:noFill/>
          </a:ln>
        </p:spPr>
        <p:txBody>
          <a:bodyPr wrap="square">
            <a:spAutoFit/>
          </a:bodyPr>
          <a:p>
            <a:pPr indent="0"/>
            <a:r>
              <a:rPr lang="zh-CN" sz="1800" b="1">
                <a:solidFill>
                  <a:srgbClr val="FF0000"/>
                </a:solidFill>
                <a:ea typeface="宋体" panose="02010600030101010101" pitchFamily="2" charset="-122"/>
              </a:rPr>
              <a:t>区域</a:t>
            </a:r>
            <a:r>
              <a:rPr lang="en-US" altLang="zh-CN" sz="1800" b="1">
                <a:solidFill>
                  <a:srgbClr val="FF0000"/>
                </a:solidFill>
                <a:ea typeface="宋体" panose="02010600030101010101" pitchFamily="2" charset="-122"/>
              </a:rPr>
              <a:t>6</a:t>
            </a:r>
            <a:r>
              <a:rPr lang="zh-CN" altLang="en-US" sz="1800" b="1">
                <a:solidFill>
                  <a:srgbClr val="FF0000"/>
                </a:solidFill>
                <a:ea typeface="宋体" panose="02010600030101010101" pitchFamily="2" charset="-122"/>
              </a:rPr>
              <a:t>：</a:t>
            </a:r>
            <a:r>
              <a:rPr lang="zh-CN" sz="1800" b="1">
                <a:solidFill>
                  <a:srgbClr val="FF0000"/>
                </a:solidFill>
                <a:ea typeface="宋体" panose="02010600030101010101" pitchFamily="2" charset="-122"/>
              </a:rPr>
              <a:t>作品展示区</a:t>
            </a:r>
            <a:endParaRPr lang="zh-CN" sz="1800" b="1">
              <a:solidFill>
                <a:srgbClr val="FF0000"/>
              </a:solidFill>
              <a:ea typeface="宋体" panose="02010600030101010101" pitchFamily="2" charset="-122"/>
            </a:endParaRPr>
          </a:p>
          <a:p>
            <a:pPr indent="0"/>
            <a:r>
              <a:rPr lang="zh-CN" sz="1800" b="0">
                <a:ea typeface="宋体" panose="02010600030101010101" pitchFamily="2" charset="-122"/>
              </a:rPr>
              <a:t>幼儿将完成后的美术作品呈现在美术展示区。</a:t>
            </a:r>
            <a:endParaRPr lang="zh-CN" altLang="en-US" sz="18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advTm="0">
        <p15:prstTrans prst="origami"/>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46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9610515">
            <a:off x="10345578" y="4417484"/>
            <a:ext cx="1392480" cy="2117912"/>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511" y="357607"/>
            <a:ext cx="1247754" cy="1172501"/>
          </a:xfrm>
          <a:prstGeom prst="rect">
            <a:avLst/>
          </a:prstGeom>
        </p:spPr>
      </p:pic>
      <p:pic>
        <p:nvPicPr>
          <p:cNvPr id="1036" name="图片 30" descr="IMG_20210510_131948"/>
          <p:cNvPicPr/>
          <p:nvPr/>
        </p:nvPicPr>
        <p:blipFill>
          <a:blip r:embed="rId3" cstate="print"/>
          <a:srcRect/>
          <a:stretch>
            <a:fillRect/>
          </a:stretch>
        </p:blipFill>
        <p:spPr>
          <a:xfrm>
            <a:off x="1629410" y="1052830"/>
            <a:ext cx="4763135" cy="2930525"/>
          </a:xfrm>
          <a:prstGeom prst="rect">
            <a:avLst/>
          </a:prstGeom>
        </p:spPr>
      </p:pic>
      <p:sp>
        <p:nvSpPr>
          <p:cNvPr id="100" name="文本框 99"/>
          <p:cNvSpPr txBox="1"/>
          <p:nvPr/>
        </p:nvSpPr>
        <p:spPr>
          <a:xfrm>
            <a:off x="1629410" y="4436745"/>
            <a:ext cx="4720590" cy="1476375"/>
          </a:xfrm>
          <a:prstGeom prst="rect">
            <a:avLst/>
          </a:prstGeom>
          <a:noFill/>
          <a:ln w="9525">
            <a:noFill/>
          </a:ln>
        </p:spPr>
        <p:txBody>
          <a:bodyPr wrap="square">
            <a:spAutoFit/>
          </a:bodyPr>
          <a:p>
            <a:pPr indent="0"/>
            <a:r>
              <a:rPr lang="zh-CN" sz="1800" b="1">
                <a:solidFill>
                  <a:srgbClr val="FF0000"/>
                </a:solidFill>
                <a:ea typeface="宋体" panose="02010600030101010101" pitchFamily="2" charset="-122"/>
              </a:rPr>
              <a:t>区域</a:t>
            </a:r>
            <a:r>
              <a:rPr lang="en-US" altLang="zh-CN" sz="1800" b="1">
                <a:solidFill>
                  <a:srgbClr val="FF0000"/>
                </a:solidFill>
                <a:ea typeface="宋体" panose="02010600030101010101" pitchFamily="2" charset="-122"/>
              </a:rPr>
              <a:t>7</a:t>
            </a:r>
            <a:r>
              <a:rPr lang="zh-CN" altLang="en-US" sz="1800" b="1">
                <a:solidFill>
                  <a:srgbClr val="FF0000"/>
                </a:solidFill>
                <a:ea typeface="宋体" panose="02010600030101010101" pitchFamily="2" charset="-122"/>
              </a:rPr>
              <a:t>：</a:t>
            </a:r>
            <a:r>
              <a:rPr lang="zh-CN" sz="1800" b="1">
                <a:solidFill>
                  <a:srgbClr val="FF0000"/>
                </a:solidFill>
                <a:ea typeface="宋体" panose="02010600030101010101" pitchFamily="2" charset="-122"/>
              </a:rPr>
              <a:t>绘画区</a:t>
            </a:r>
            <a:endParaRPr lang="zh-CN" sz="1800" b="1">
              <a:solidFill>
                <a:srgbClr val="FF0000"/>
              </a:solidFill>
              <a:ea typeface="宋体" panose="02010600030101010101" pitchFamily="2" charset="-122"/>
            </a:endParaRPr>
          </a:p>
          <a:p>
            <a:pPr indent="0"/>
            <a:r>
              <a:rPr lang="zh-CN" sz="1800" b="0">
                <a:solidFill>
                  <a:srgbClr val="FF0000"/>
                </a:solidFill>
                <a:ea typeface="宋体" panose="02010600030101010101" pitchFamily="2" charset="-122"/>
              </a:rPr>
              <a:t> </a:t>
            </a:r>
            <a:r>
              <a:rPr lang="en-US" altLang="zh-CN" sz="1800" b="0">
                <a:solidFill>
                  <a:srgbClr val="FF0000"/>
                </a:solidFill>
                <a:ea typeface="宋体" panose="02010600030101010101" pitchFamily="2" charset="-122"/>
              </a:rPr>
              <a:t>       </a:t>
            </a:r>
            <a:r>
              <a:rPr lang="zh-CN" sz="1800" b="0">
                <a:solidFill>
                  <a:srgbClr val="333333"/>
                </a:solidFill>
                <a:ea typeface="宋体" panose="02010600030101010101" pitchFamily="2" charset="-122"/>
              </a:rPr>
              <a:t>在绘画区教师投放大量半成品材料，幼儿可以自由作画，每个区域进行6S管理，不同物品分类摆放，篮筐上贴上标签和名称，方便幼儿取放。</a:t>
            </a:r>
            <a:endParaRPr lang="zh-CN" altLang="en-US" sz="1800"/>
          </a:p>
        </p:txBody>
      </p:sp>
      <p:pic>
        <p:nvPicPr>
          <p:cNvPr id="1035" name="图片 29" descr="C:\Users\asus\Desktop\IMG_20220309_144535.jpgIMG_20220309_144535"/>
          <p:cNvPicPr/>
          <p:nvPr/>
        </p:nvPicPr>
        <p:blipFill>
          <a:blip r:embed="rId4" cstate="print"/>
          <a:srcRect/>
          <a:stretch>
            <a:fillRect/>
          </a:stretch>
        </p:blipFill>
        <p:spPr>
          <a:xfrm>
            <a:off x="7318375" y="692785"/>
            <a:ext cx="3874770" cy="2334260"/>
          </a:xfrm>
          <a:prstGeom prst="rect">
            <a:avLst/>
          </a:prstGeom>
        </p:spPr>
      </p:pic>
      <p:sp>
        <p:nvSpPr>
          <p:cNvPr id="4" name="文本框 3"/>
          <p:cNvSpPr txBox="1"/>
          <p:nvPr/>
        </p:nvSpPr>
        <p:spPr>
          <a:xfrm>
            <a:off x="7750175" y="3284855"/>
            <a:ext cx="3369310" cy="1476375"/>
          </a:xfrm>
          <a:prstGeom prst="rect">
            <a:avLst/>
          </a:prstGeom>
          <a:noFill/>
          <a:ln w="9525">
            <a:noFill/>
          </a:ln>
        </p:spPr>
        <p:txBody>
          <a:bodyPr wrap="square">
            <a:spAutoFit/>
          </a:bodyPr>
          <a:p>
            <a:pPr indent="0"/>
            <a:r>
              <a:rPr lang="zh-CN" sz="1800" b="1">
                <a:solidFill>
                  <a:srgbClr val="FF0000"/>
                </a:solidFill>
                <a:ea typeface="宋体" panose="02010600030101010101" pitchFamily="2" charset="-122"/>
              </a:rPr>
              <a:t>区域</a:t>
            </a:r>
            <a:r>
              <a:rPr lang="en-US" altLang="zh-CN" sz="1800" b="1">
                <a:solidFill>
                  <a:srgbClr val="FF0000"/>
                </a:solidFill>
                <a:ea typeface="宋体" panose="02010600030101010101" pitchFamily="2" charset="-122"/>
              </a:rPr>
              <a:t>8</a:t>
            </a:r>
            <a:r>
              <a:rPr lang="zh-CN" altLang="en-US" sz="1800" b="1">
                <a:solidFill>
                  <a:srgbClr val="FF0000"/>
                </a:solidFill>
                <a:ea typeface="宋体" panose="02010600030101010101" pitchFamily="2" charset="-122"/>
              </a:rPr>
              <a:t>：</a:t>
            </a:r>
            <a:r>
              <a:rPr lang="zh-CN" sz="1800" b="1">
                <a:solidFill>
                  <a:srgbClr val="FF0000"/>
                </a:solidFill>
                <a:ea typeface="宋体" panose="02010600030101010101" pitchFamily="2" charset="-122"/>
              </a:rPr>
              <a:t>表扬区</a:t>
            </a:r>
            <a:endParaRPr lang="zh-CN" sz="1800" b="1">
              <a:solidFill>
                <a:srgbClr val="FF0000"/>
              </a:solidFill>
              <a:ea typeface="宋体" panose="02010600030101010101" pitchFamily="2" charset="-122"/>
            </a:endParaRPr>
          </a:p>
          <a:p>
            <a:pPr indent="0"/>
            <a:r>
              <a:rPr lang="en-US" altLang="zh-CN" sz="1800" b="0">
                <a:solidFill>
                  <a:schemeClr val="tx1"/>
                </a:solidFill>
                <a:ea typeface="宋体" panose="02010600030101010101" pitchFamily="2" charset="-122"/>
              </a:rPr>
              <a:t>        </a:t>
            </a:r>
            <a:r>
              <a:rPr lang="zh-CN" sz="1800" b="0">
                <a:solidFill>
                  <a:schemeClr val="tx1"/>
                </a:solidFill>
                <a:ea typeface="宋体" panose="02010600030101010101" pitchFamily="2" charset="-122"/>
              </a:rPr>
              <a:t>送</a:t>
            </a:r>
            <a:r>
              <a:rPr lang="zh-CN" sz="1800" b="0">
                <a:solidFill>
                  <a:srgbClr val="333333"/>
                </a:solidFill>
                <a:ea typeface="宋体" panose="02010600030101010101" pitchFamily="2" charset="-122"/>
              </a:rPr>
              <a:t>你一朵小红花，根据小组分类，每周对小朋友奖励贴进行总和，达到10颗或10颗以上则可获得特殊奖励。</a:t>
            </a:r>
            <a:endParaRPr lang="zh-CN" altLang="en-US" sz="18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254363" y="5589515"/>
            <a:ext cx="1531373" cy="561027"/>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8163" y="3717002"/>
            <a:ext cx="1385654" cy="1686128"/>
          </a:xfrm>
          <a:prstGeom prst="rect">
            <a:avLst/>
          </a:prstGeom>
        </p:spPr>
      </p:pic>
      <p:pic>
        <p:nvPicPr>
          <p:cNvPr id="4" name="图片 3"/>
          <p:cNvPicPr>
            <a:picLocks noChangeAspect="1"/>
          </p:cNvPicPr>
          <p:nvPr/>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9478547" y="2277228"/>
            <a:ext cx="1627320" cy="716127"/>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511" y="357607"/>
            <a:ext cx="1247754" cy="1172501"/>
          </a:xfrm>
          <a:prstGeom prst="rect">
            <a:avLst/>
          </a:prstGeom>
        </p:spPr>
      </p:pic>
      <p:pic>
        <p:nvPicPr>
          <p:cNvPr id="16" name="图片 15"/>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26129" y="2060894"/>
            <a:ext cx="741405" cy="623392"/>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5849" y="3453957"/>
            <a:ext cx="741405" cy="623392"/>
          </a:xfrm>
          <a:prstGeom prst="rect">
            <a:avLst/>
          </a:prstGeom>
        </p:spPr>
      </p:pic>
      <p:pic>
        <p:nvPicPr>
          <p:cNvPr id="9" name="图片 8"/>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26129" y="4912044"/>
            <a:ext cx="741405" cy="623392"/>
          </a:xfrm>
          <a:prstGeom prst="rect">
            <a:avLst/>
          </a:prstGeom>
        </p:spPr>
      </p:pic>
      <p:sp>
        <p:nvSpPr>
          <p:cNvPr id="10" name="文本框 9"/>
          <p:cNvSpPr txBox="1"/>
          <p:nvPr/>
        </p:nvSpPr>
        <p:spPr>
          <a:xfrm>
            <a:off x="2637790" y="1917065"/>
            <a:ext cx="6028055" cy="829945"/>
          </a:xfrm>
          <a:prstGeom prst="rect">
            <a:avLst/>
          </a:prstGeom>
          <a:noFill/>
        </p:spPr>
        <p:txBody>
          <a:bodyPr wrap="square" rtlCol="0">
            <a:spAutoFit/>
          </a:bodyPr>
          <a:p>
            <a:r>
              <a:rPr lang="zh-CN" altLang="en-US"/>
              <a:t>区域设置及环境创设能体现幼儿的主体性，注重教师及幼儿的共同参与及互动生成。</a:t>
            </a:r>
            <a:endParaRPr lang="zh-CN" altLang="en-US"/>
          </a:p>
        </p:txBody>
      </p:sp>
      <p:sp>
        <p:nvSpPr>
          <p:cNvPr id="11" name="文本框 10"/>
          <p:cNvSpPr txBox="1"/>
          <p:nvPr/>
        </p:nvSpPr>
        <p:spPr>
          <a:xfrm>
            <a:off x="2709545" y="3350260"/>
            <a:ext cx="6256655" cy="829945"/>
          </a:xfrm>
          <a:prstGeom prst="rect">
            <a:avLst/>
          </a:prstGeom>
          <a:noFill/>
        </p:spPr>
        <p:txBody>
          <a:bodyPr wrap="square" rtlCol="0">
            <a:spAutoFit/>
          </a:bodyPr>
          <a:p>
            <a:r>
              <a:rPr lang="zh-CN" altLang="en-US"/>
              <a:t>区域设置和课程开发紧密结合，能体现出对课程的自然延伸，不是牵强的衔接</a:t>
            </a:r>
            <a:endParaRPr lang="zh-CN" altLang="en-US"/>
          </a:p>
        </p:txBody>
      </p:sp>
      <p:sp>
        <p:nvSpPr>
          <p:cNvPr id="12" name="文本框 11"/>
          <p:cNvSpPr txBox="1"/>
          <p:nvPr/>
        </p:nvSpPr>
        <p:spPr>
          <a:xfrm>
            <a:off x="2677795" y="4783455"/>
            <a:ext cx="5988050" cy="829945"/>
          </a:xfrm>
          <a:prstGeom prst="rect">
            <a:avLst/>
          </a:prstGeom>
          <a:noFill/>
        </p:spPr>
        <p:txBody>
          <a:bodyPr wrap="square" rtlCol="0">
            <a:spAutoFit/>
          </a:bodyPr>
          <a:p>
            <a:r>
              <a:rPr lang="zh-CN" altLang="en-US"/>
              <a:t>区域活动的环境设置，材料提供适度，既不能过于单调，也不是多多益善。</a:t>
            </a:r>
            <a:endParaRPr lang="zh-CN" altLang="en-US"/>
          </a:p>
        </p:txBody>
      </p:sp>
      <p:sp>
        <p:nvSpPr>
          <p:cNvPr id="13" name="文本框 12"/>
          <p:cNvSpPr txBox="1"/>
          <p:nvPr/>
        </p:nvSpPr>
        <p:spPr>
          <a:xfrm>
            <a:off x="1269365" y="2061210"/>
            <a:ext cx="948690" cy="460375"/>
          </a:xfrm>
          <a:prstGeom prst="rect">
            <a:avLst/>
          </a:prstGeom>
          <a:noFill/>
        </p:spPr>
        <p:txBody>
          <a:bodyPr wrap="square" rtlCol="0">
            <a:spAutoFit/>
          </a:bodyPr>
          <a:p>
            <a:r>
              <a:rPr lang="en-US" altLang="zh-CN"/>
              <a:t>1</a:t>
            </a:r>
            <a:endParaRPr lang="en-US" altLang="zh-CN"/>
          </a:p>
        </p:txBody>
      </p:sp>
      <p:sp>
        <p:nvSpPr>
          <p:cNvPr id="18" name="文本框 17"/>
          <p:cNvSpPr txBox="1"/>
          <p:nvPr/>
        </p:nvSpPr>
        <p:spPr>
          <a:xfrm>
            <a:off x="1269365" y="3535045"/>
            <a:ext cx="282575" cy="460375"/>
          </a:xfrm>
          <a:prstGeom prst="rect">
            <a:avLst/>
          </a:prstGeom>
          <a:noFill/>
        </p:spPr>
        <p:txBody>
          <a:bodyPr wrap="square" rtlCol="0">
            <a:spAutoFit/>
          </a:bodyPr>
          <a:p>
            <a:r>
              <a:rPr lang="en-US" altLang="zh-CN"/>
              <a:t>2</a:t>
            </a:r>
            <a:endParaRPr lang="en-US" altLang="zh-CN"/>
          </a:p>
        </p:txBody>
      </p:sp>
      <p:sp>
        <p:nvSpPr>
          <p:cNvPr id="19" name="文本框 18"/>
          <p:cNvSpPr txBox="1"/>
          <p:nvPr/>
        </p:nvSpPr>
        <p:spPr>
          <a:xfrm>
            <a:off x="1269365" y="4972685"/>
            <a:ext cx="294640" cy="460375"/>
          </a:xfrm>
          <a:prstGeom prst="rect">
            <a:avLst/>
          </a:prstGeom>
          <a:noFill/>
        </p:spPr>
        <p:txBody>
          <a:bodyPr wrap="square" rtlCol="0">
            <a:spAutoFit/>
          </a:bodyPr>
          <a:p>
            <a:r>
              <a:rPr lang="en-US" altLang="zh-CN"/>
              <a:t>3</a:t>
            </a:r>
            <a:endParaRPr lang="en-US" altLang="zh-CN"/>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40528" y="1900427"/>
            <a:ext cx="7305183" cy="3263355"/>
          </a:xfrm>
          <a:prstGeom prst="rect">
            <a:avLst/>
          </a:prstGeom>
        </p:spPr>
      </p:pic>
      <p:sp>
        <p:nvSpPr>
          <p:cNvPr id="28" name="TextBox 37"/>
          <p:cNvSpPr txBox="1"/>
          <p:nvPr/>
        </p:nvSpPr>
        <p:spPr>
          <a:xfrm>
            <a:off x="2159189" y="3933056"/>
            <a:ext cx="7582502" cy="1200008"/>
          </a:xfrm>
          <a:prstGeom prst="rect">
            <a:avLst/>
          </a:prstGeom>
          <a:noFill/>
        </p:spPr>
        <p:txBody>
          <a:bodyPr wrap="square" rtlCol="0">
            <a:spAutoFit/>
          </a:bodyPr>
          <a:lstStyle/>
          <a:p>
            <a:pPr algn="ctr"/>
            <a:r>
              <a:rPr lang="zh-CN" altLang="en-US" sz="7200" spc="-400" dirty="0">
                <a:solidFill>
                  <a:srgbClr val="2CA6E0"/>
                </a:solidFill>
                <a:latin typeface="汉仪小麦体简" panose="00020600040101010101" pitchFamily="18" charset="-122"/>
                <a:ea typeface="汉仪小麦体简" panose="00020600040101010101" pitchFamily="18" charset="-122"/>
                <a:cs typeface="+mn-ea"/>
                <a:sym typeface="+mn-lt"/>
              </a:rPr>
              <a:t>谢谢大家</a:t>
            </a:r>
            <a:r>
              <a:rPr lang="zh-CN" altLang="en-US" sz="7200" spc="-400" dirty="0" smtClean="0">
                <a:solidFill>
                  <a:srgbClr val="2CA6E0"/>
                </a:solidFill>
                <a:latin typeface="汉仪小麦体简" panose="00020600040101010101" pitchFamily="18" charset="-122"/>
                <a:ea typeface="汉仪小麦体简" panose="00020600040101010101" pitchFamily="18" charset="-122"/>
                <a:cs typeface="+mn-ea"/>
                <a:sym typeface="+mn-lt"/>
              </a:rPr>
              <a:t>的聆听！</a:t>
            </a:r>
            <a:endParaRPr lang="zh-CN" altLang="en-US" sz="7200" spc="-400" dirty="0">
              <a:solidFill>
                <a:srgbClr val="2CA6E0"/>
              </a:solidFill>
              <a:latin typeface="汉仪小麦体简" panose="00020600040101010101" pitchFamily="18" charset="-122"/>
              <a:ea typeface="汉仪小麦体简" panose="00020600040101010101" pitchFamily="18"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70000" fill="hold" nodeType="afterEffect" p14:presetBounceEnd="5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6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6000">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accel="80000" fill="hold" grpId="0" nodeType="afterEffect" p14:presetBounceEnd="44000">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14:bounceEnd="44000">
                                          <p:cBhvr additive="base">
                                            <p:cTn id="12" dur="500" fill="hold"/>
                                            <p:tgtEl>
                                              <p:spTgt spid="28"/>
                                            </p:tgtEl>
                                            <p:attrNameLst>
                                              <p:attrName>ppt_x</p:attrName>
                                            </p:attrNameLst>
                                          </p:cBhvr>
                                          <p:tavLst>
                                            <p:tav tm="0">
                                              <p:val>
                                                <p:strVal val="0-#ppt_w/2"/>
                                              </p:val>
                                            </p:tav>
                                            <p:tav tm="100000">
                                              <p:val>
                                                <p:strVal val="#ppt_x"/>
                                              </p:val>
                                            </p:tav>
                                          </p:tavLst>
                                        </p:anim>
                                        <p:anim calcmode="lin" valueType="num" p14:bounceEnd="44000">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7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accel="8000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0-#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47133" y="837513"/>
            <a:ext cx="6936468" cy="4469819"/>
          </a:xfrm>
          <a:prstGeom prst="rect">
            <a:avLst/>
          </a:prstGeom>
        </p:spPr>
      </p:pic>
      <p:sp>
        <p:nvSpPr>
          <p:cNvPr id="17" name="TextBox 37"/>
          <p:cNvSpPr txBox="1"/>
          <p:nvPr/>
        </p:nvSpPr>
        <p:spPr>
          <a:xfrm>
            <a:off x="1295360" y="2373209"/>
            <a:ext cx="9161470" cy="829945"/>
          </a:xfrm>
          <a:prstGeom prst="rect">
            <a:avLst/>
          </a:prstGeom>
        </p:spPr>
        <p:txBody>
          <a:bodyPr wrap="square" rtlCol="0">
            <a:spAutoFit/>
          </a:bodyPr>
          <a:lstStyle/>
          <a:p>
            <a:pPr algn="ctr"/>
            <a:r>
              <a:rPr lang="zh-CN" altLang="en-US" sz="4800" spc="400" dirty="0" smtClean="0">
                <a:solidFill>
                  <a:srgbClr val="FE2A3D"/>
                </a:solidFill>
                <a:latin typeface="方正少儿简体" panose="03000509000000000000" pitchFamily="65" charset="-122"/>
                <a:ea typeface="方正少儿简体" panose="03000509000000000000" pitchFamily="65" charset="-122"/>
                <a:cs typeface="+mn-ea"/>
                <a:sym typeface="+mn-lt"/>
              </a:rPr>
              <a:t>一</a:t>
            </a:r>
            <a:r>
              <a:rPr lang="en-US" altLang="zh-CN" sz="4800" spc="400" dirty="0" smtClean="0">
                <a:solidFill>
                  <a:srgbClr val="FE2A3D"/>
                </a:solidFill>
                <a:latin typeface="方正少儿简体" panose="03000509000000000000" pitchFamily="65" charset="-122"/>
                <a:ea typeface="方正少儿简体" panose="03000509000000000000" pitchFamily="65" charset="-122"/>
                <a:cs typeface="+mn-ea"/>
                <a:sym typeface="+mn-lt"/>
              </a:rPr>
              <a:t>.</a:t>
            </a:r>
            <a:r>
              <a:rPr lang="zh-CN" altLang="en-US" sz="4800" spc="400" dirty="0" smtClean="0">
                <a:solidFill>
                  <a:srgbClr val="FE2A3D"/>
                </a:solidFill>
                <a:latin typeface="方正少儿简体" panose="03000509000000000000" pitchFamily="65" charset="-122"/>
                <a:ea typeface="方正少儿简体" panose="03000509000000000000" pitchFamily="65" charset="-122"/>
                <a:cs typeface="+mn-ea"/>
                <a:sym typeface="+mn-lt"/>
              </a:rPr>
              <a:t>概述</a:t>
            </a:r>
            <a:endParaRPr lang="zh-CN" altLang="en-US" sz="4800" spc="400" dirty="0">
              <a:solidFill>
                <a:srgbClr val="FE2A3D"/>
              </a:solidFill>
              <a:latin typeface="方正少儿简体" panose="03000509000000000000" pitchFamily="65" charset="-122"/>
              <a:ea typeface="方正少儿简体" panose="03000509000000000000" pitchFamily="65"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683506" y="620006"/>
            <a:ext cx="2214880" cy="583565"/>
          </a:xfrm>
          <a:prstGeom prst="rect">
            <a:avLst/>
          </a:prstGeom>
          <a:noFill/>
        </p:spPr>
        <p:txBody>
          <a:bodyPr wrap="none" rtlCol="0">
            <a:spAutoFit/>
          </a:bodyPr>
          <a:lstStyle/>
          <a:p>
            <a:pPr defTabSz="898525">
              <a:defRPr/>
            </a:pPr>
            <a:r>
              <a:rPr lang="zh-CN" altLang="en-US" sz="3200" kern="0" dirty="0">
                <a:solidFill>
                  <a:srgbClr val="FF0000"/>
                </a:solidFill>
                <a:latin typeface="【苹果】迟暮朝朝醉晚灯" panose="02000500000000000000" pitchFamily="2" charset="-122"/>
                <a:ea typeface="【苹果】迟暮朝朝醉晚灯" panose="02000500000000000000" pitchFamily="2" charset="-122"/>
              </a:rPr>
              <a:t>幼儿园环境</a:t>
            </a:r>
            <a:endParaRPr lang="zh-CN" altLang="en-US" sz="3200" kern="0" dirty="0">
              <a:solidFill>
                <a:srgbClr val="FF0000"/>
              </a:solidFill>
              <a:latin typeface="【苹果】迟暮朝朝醉晚灯" panose="02000500000000000000" pitchFamily="2" charset="-122"/>
              <a:ea typeface="【苹果】迟暮朝朝醉晚灯" panose="02000500000000000000" pitchFamily="2" charset="-122"/>
            </a:endParaRPr>
          </a:p>
        </p:txBody>
      </p:sp>
      <p:pic>
        <p:nvPicPr>
          <p:cNvPr id="9" name="图片 8"/>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527511" y="357607"/>
            <a:ext cx="1247754" cy="1172501"/>
          </a:xfrm>
          <a:prstGeom prst="rect">
            <a:avLst/>
          </a:prstGeom>
        </p:spPr>
      </p:pic>
      <p:sp>
        <p:nvSpPr>
          <p:cNvPr id="6" name="矩形 5"/>
          <p:cNvSpPr/>
          <p:nvPr/>
        </p:nvSpPr>
        <p:spPr>
          <a:xfrm>
            <a:off x="1845904" y="3285786"/>
            <a:ext cx="3194744" cy="583565"/>
          </a:xfrm>
          <a:prstGeom prst="rect">
            <a:avLst/>
          </a:prstGeom>
        </p:spPr>
        <p:txBody>
          <a:bodyPr wrap="square">
            <a:spAutoFit/>
          </a:bodyPr>
          <a:lstStyle/>
          <a:p>
            <a:pPr algn="l" defTabSz="898525">
              <a:buClrTx/>
              <a:buSzTx/>
              <a:buFontTx/>
              <a:defRPr/>
            </a:pPr>
            <a:r>
              <a:rPr lang="zh-CN" altLang="en-US" sz="3200" kern="0" dirty="0">
                <a:solidFill>
                  <a:srgbClr val="FF0000"/>
                </a:solidFill>
                <a:latin typeface="【苹果】迟暮朝朝醉晚灯" panose="02000500000000000000" pitchFamily="2" charset="-122"/>
                <a:ea typeface="【苹果】迟暮朝朝醉晚灯" panose="02000500000000000000" pitchFamily="2" charset="-122"/>
              </a:rPr>
              <a:t>幼儿园环境创设</a:t>
            </a:r>
            <a:endParaRPr lang="zh-CN" altLang="en-US" sz="3200" kern="0" dirty="0">
              <a:solidFill>
                <a:srgbClr val="FF0000"/>
              </a:solidFill>
              <a:latin typeface="【苹果】迟暮朝朝醉晚灯" panose="02000500000000000000" pitchFamily="2" charset="-122"/>
              <a:ea typeface="【苹果】迟暮朝朝醉晚灯" panose="02000500000000000000" pitchFamily="2" charset="-122"/>
            </a:endParaRPr>
          </a:p>
        </p:txBody>
      </p:sp>
      <p:sp>
        <p:nvSpPr>
          <p:cNvPr id="10" name="矩形 9"/>
          <p:cNvSpPr/>
          <p:nvPr/>
        </p:nvSpPr>
        <p:spPr>
          <a:xfrm>
            <a:off x="1917700" y="1530350"/>
            <a:ext cx="8453120" cy="1198880"/>
          </a:xfrm>
          <a:prstGeom prst="rect">
            <a:avLst/>
          </a:prstGeom>
        </p:spPr>
        <p:txBody>
          <a:bodyPr wrap="square">
            <a:spAutoFit/>
          </a:bodyPr>
          <a:lstStyle/>
          <a:p>
            <a:r>
              <a:rPr lang="zh-CN" altLang="en-US" sz="2400" dirty="0">
                <a:solidFill>
                  <a:schemeClr val="tx1">
                    <a:lumMod val="85000"/>
                    <a:lumOff val="15000"/>
                  </a:schemeClr>
                </a:solidFill>
                <a:latin typeface="Aa乔乔体" panose="00020600040101010101" pitchFamily="18" charset="-122"/>
                <a:ea typeface="Aa乔乔体" panose="00020600040101010101" pitchFamily="18" charset="-122"/>
              </a:rPr>
              <a:t>指幼儿园赖以进行的一切条件的总和。</a:t>
            </a:r>
            <a:endParaRPr lang="zh-CN" altLang="en-US" sz="2400" dirty="0">
              <a:solidFill>
                <a:schemeClr val="tx1">
                  <a:lumMod val="85000"/>
                  <a:lumOff val="15000"/>
                </a:schemeClr>
              </a:solidFill>
              <a:latin typeface="Aa乔乔体" panose="00020600040101010101" pitchFamily="18" charset="-122"/>
              <a:ea typeface="Aa乔乔体" panose="00020600040101010101" pitchFamily="18" charset="-122"/>
            </a:endParaRPr>
          </a:p>
          <a:p>
            <a:r>
              <a:rPr lang="en-US" altLang="zh-CN" sz="2400" dirty="0">
                <a:solidFill>
                  <a:schemeClr val="tx1">
                    <a:lumMod val="85000"/>
                    <a:lumOff val="15000"/>
                  </a:schemeClr>
                </a:solidFill>
                <a:latin typeface="Aa乔乔体" panose="00020600040101010101" pitchFamily="18" charset="-122"/>
                <a:ea typeface="Aa乔乔体" panose="00020600040101010101" pitchFamily="18" charset="-122"/>
              </a:rPr>
              <a:t>1.</a:t>
            </a:r>
            <a:r>
              <a:rPr lang="zh-CN" altLang="en-US" sz="2400" dirty="0">
                <a:solidFill>
                  <a:schemeClr val="tx1">
                    <a:lumMod val="85000"/>
                    <a:lumOff val="15000"/>
                  </a:schemeClr>
                </a:solidFill>
                <a:latin typeface="Aa乔乔体" panose="00020600040101010101" pitchFamily="18" charset="-122"/>
                <a:ea typeface="Aa乔乔体" panose="00020600040101010101" pitchFamily="18" charset="-122"/>
              </a:rPr>
              <a:t>人的因素</a:t>
            </a:r>
            <a:endParaRPr lang="zh-CN" altLang="en-US" sz="2400" dirty="0">
              <a:solidFill>
                <a:schemeClr val="tx1">
                  <a:lumMod val="85000"/>
                  <a:lumOff val="15000"/>
                </a:schemeClr>
              </a:solidFill>
              <a:latin typeface="Aa乔乔体" panose="00020600040101010101" pitchFamily="18" charset="-122"/>
              <a:ea typeface="Aa乔乔体" panose="00020600040101010101" pitchFamily="18" charset="-122"/>
            </a:endParaRPr>
          </a:p>
          <a:p>
            <a:r>
              <a:rPr lang="en-US" sz="2400" dirty="0">
                <a:solidFill>
                  <a:schemeClr val="tx1">
                    <a:lumMod val="85000"/>
                    <a:lumOff val="15000"/>
                  </a:schemeClr>
                </a:solidFill>
                <a:latin typeface="Aa乔乔体" panose="00020600040101010101" pitchFamily="18" charset="-122"/>
                <a:ea typeface="Aa乔乔体" panose="00020600040101010101" pitchFamily="18" charset="-122"/>
              </a:rPr>
              <a:t>2.</a:t>
            </a:r>
            <a:r>
              <a:rPr lang="zh-CN" altLang="en-US" sz="2400" dirty="0">
                <a:solidFill>
                  <a:schemeClr val="tx1">
                    <a:lumMod val="85000"/>
                    <a:lumOff val="15000"/>
                  </a:schemeClr>
                </a:solidFill>
                <a:latin typeface="Aa乔乔体" panose="00020600040101010101" pitchFamily="18" charset="-122"/>
                <a:ea typeface="Aa乔乔体" panose="00020600040101010101" pitchFamily="18" charset="-122"/>
              </a:rPr>
              <a:t>与幼儿园教育相关的园外的家庭、社会、自然的大环境。</a:t>
            </a:r>
            <a:endParaRPr lang="zh-CN" altLang="en-US" sz="2400" dirty="0">
              <a:solidFill>
                <a:schemeClr val="tx1">
                  <a:lumMod val="85000"/>
                  <a:lumOff val="15000"/>
                </a:schemeClr>
              </a:solidFill>
              <a:latin typeface="Aa乔乔体" panose="00020600040101010101" pitchFamily="18" charset="-122"/>
              <a:ea typeface="Aa乔乔体" panose="00020600040101010101" pitchFamily="18" charset="-122"/>
            </a:endParaRPr>
          </a:p>
        </p:txBody>
      </p:sp>
      <p:pic>
        <p:nvPicPr>
          <p:cNvPr id="11" name="图片 10"/>
          <p:cNvPicPr>
            <a:picLocks noChangeAspect="1"/>
          </p:cNvPicPr>
          <p:nvPr>
            <p:custDataLst>
              <p:tags r:id="rId3"/>
            </p:custDataLst>
          </p:nvPr>
        </p:nvPicPr>
        <p:blipFill rotWithShape="1">
          <a:blip r:embed="rId4">
            <a:extLst>
              <a:ext uri="{28A0092B-C50C-407E-A947-70E740481C1C}">
                <a14:useLocalDpi xmlns:a14="http://schemas.microsoft.com/office/drawing/2010/main" val="0"/>
              </a:ext>
            </a:extLst>
          </a:blip>
          <a:srcRect l="73804" t="61650"/>
          <a:stretch>
            <a:fillRect/>
          </a:stretch>
        </p:blipFill>
        <p:spPr>
          <a:xfrm>
            <a:off x="-335008" y="5000636"/>
            <a:ext cx="2481943" cy="1135487"/>
          </a:xfrm>
          <a:prstGeom prst="rect">
            <a:avLst/>
          </a:prstGeom>
        </p:spPr>
      </p:pic>
      <p:pic>
        <p:nvPicPr>
          <p:cNvPr id="13" name="图片 12"/>
          <p:cNvPicPr>
            <a:picLocks noChangeAspect="1"/>
          </p:cNvPicPr>
          <p:nvPr>
            <p:custDataLst>
              <p:tags r:id="rId5"/>
            </p:custDataLst>
          </p:nvPr>
        </p:nvPicPr>
        <p:blipFill>
          <a:blip r:embed="rId6"/>
          <a:stretch>
            <a:fillRect/>
          </a:stretch>
        </p:blipFill>
        <p:spPr>
          <a:xfrm rot="18695025">
            <a:off x="9345209" y="4677282"/>
            <a:ext cx="1819459" cy="1296527"/>
          </a:xfrm>
          <a:prstGeom prst="hear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矩形 16"/>
          <p:cNvSpPr/>
          <p:nvPr/>
        </p:nvSpPr>
        <p:spPr>
          <a:xfrm>
            <a:off x="1990090" y="4077335"/>
            <a:ext cx="7701280" cy="1198880"/>
          </a:xfrm>
          <a:prstGeom prst="rect">
            <a:avLst/>
          </a:prstGeom>
        </p:spPr>
        <p:txBody>
          <a:bodyPr wrap="square">
            <a:spAutoFit/>
          </a:bodyPr>
          <a:lstStyle/>
          <a:p>
            <a:r>
              <a:rPr lang="en-US" altLang="zh-CN" dirty="0"/>
              <a:t>         </a:t>
            </a:r>
            <a:r>
              <a:rPr lang="zh-CN" altLang="en-US" dirty="0"/>
              <a:t>指教育者有目的、有计划地设计、制作、投放和安排有利于幼儿园教育活动的实施及促进幼儿身心发展的一种活动过程。</a:t>
            </a:r>
            <a:endParaRPr lang="zh-CN" altLang="en-US" dirty="0"/>
          </a:p>
        </p:txBody>
      </p:sp>
      <p:pic>
        <p:nvPicPr>
          <p:cNvPr id="2" name="图片 1"/>
          <p:cNvPicPr>
            <a:picLocks noChangeAspect="1"/>
          </p:cNvPicPr>
          <p:nvPr>
            <p:custDataLst>
              <p:tags r:id="rId7"/>
            </p:custDataLst>
          </p:nvPr>
        </p:nvPicPr>
        <p:blipFill>
          <a:blip r:embed="rId2" cstate="print">
            <a:extLst>
              <a:ext uri="{28A0092B-C50C-407E-A947-70E740481C1C}">
                <a14:useLocalDpi xmlns:a14="http://schemas.microsoft.com/office/drawing/2010/main" val="0"/>
              </a:ext>
            </a:extLst>
          </a:blip>
          <a:stretch>
            <a:fillRect/>
          </a:stretch>
        </p:blipFill>
        <p:spPr>
          <a:xfrm>
            <a:off x="549736" y="3186532"/>
            <a:ext cx="1247754" cy="117250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advTm="0">
        <p15:prstTrans prst="origami"/>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47133" y="837513"/>
            <a:ext cx="6936468" cy="4469819"/>
          </a:xfrm>
          <a:prstGeom prst="rect">
            <a:avLst/>
          </a:prstGeom>
        </p:spPr>
      </p:pic>
      <p:sp>
        <p:nvSpPr>
          <p:cNvPr id="17" name="TextBox 37"/>
          <p:cNvSpPr txBox="1"/>
          <p:nvPr/>
        </p:nvSpPr>
        <p:spPr>
          <a:xfrm>
            <a:off x="1295360" y="2373209"/>
            <a:ext cx="9161470" cy="829945"/>
          </a:xfrm>
          <a:prstGeom prst="rect">
            <a:avLst/>
          </a:prstGeom>
        </p:spPr>
        <p:txBody>
          <a:bodyPr wrap="square" rtlCol="0">
            <a:spAutoFit/>
          </a:bodyPr>
          <a:lstStyle/>
          <a:p>
            <a:pPr algn="ctr"/>
            <a:r>
              <a:rPr lang="zh-CN" altLang="en-US" sz="4800" spc="400" dirty="0" smtClean="0">
                <a:solidFill>
                  <a:srgbClr val="FF0000"/>
                </a:solidFill>
                <a:latin typeface="方正少儿简体" panose="03000509000000000000" pitchFamily="65" charset="-122"/>
                <a:ea typeface="方正少儿简体" panose="03000509000000000000" pitchFamily="65" charset="-122"/>
                <a:cs typeface="+mn-ea"/>
                <a:sym typeface="+mn-lt"/>
              </a:rPr>
              <a:t>二、环创风格</a:t>
            </a:r>
            <a:endParaRPr lang="zh-CN" altLang="en-US" sz="4800" spc="400" dirty="0" smtClean="0">
              <a:solidFill>
                <a:srgbClr val="FF0000"/>
              </a:solidFill>
              <a:latin typeface="方正少儿简体" panose="03000509000000000000" pitchFamily="65" charset="-122"/>
              <a:ea typeface="方正少儿简体" panose="03000509000000000000" pitchFamily="65"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2673530" y="621135"/>
            <a:ext cx="6656917" cy="2744714"/>
            <a:chOff x="2366283" y="1581150"/>
            <a:chExt cx="4266745" cy="1749425"/>
          </a:xfrm>
        </p:grpSpPr>
        <p:pic>
          <p:nvPicPr>
            <p:cNvPr id="38" name="Picture 2" descr="E:\我图PPT\00001PNG素材\儿童卡通\fwqwv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667000" y="1581150"/>
              <a:ext cx="3702623" cy="1749425"/>
            </a:xfrm>
            <a:prstGeom prst="rect">
              <a:avLst/>
            </a:prstGeom>
            <a:noFill/>
            <a:extLst>
              <a:ext uri="{909E8E84-426E-40DD-AFC4-6F175D3DCCD1}">
                <a14:hiddenFill xmlns:a14="http://schemas.microsoft.com/office/drawing/2010/main">
                  <a:solidFill>
                    <a:srgbClr val="FFFFFF"/>
                  </a:solidFill>
                </a14:hiddenFill>
              </a:ext>
            </a:extLst>
          </p:spPr>
        </p:pic>
        <p:sp>
          <p:nvSpPr>
            <p:cNvPr id="39" name="椭圆 38"/>
            <p:cNvSpPr/>
            <p:nvPr/>
          </p:nvSpPr>
          <p:spPr>
            <a:xfrm>
              <a:off x="2366283" y="2266951"/>
              <a:ext cx="457200" cy="457200"/>
            </a:xfrm>
            <a:prstGeom prst="ellipse">
              <a:avLst/>
            </a:prstGeom>
            <a:solidFill>
              <a:srgbClr val="1D6766"/>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0" name="椭圆 39"/>
            <p:cNvSpPr/>
            <p:nvPr/>
          </p:nvSpPr>
          <p:spPr>
            <a:xfrm>
              <a:off x="6175828" y="2227262"/>
              <a:ext cx="457200" cy="457200"/>
            </a:xfrm>
            <a:prstGeom prst="ellipse">
              <a:avLst/>
            </a:prstGeom>
            <a:solidFill>
              <a:srgbClr val="1D6766"/>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sp>
        <p:nvSpPr>
          <p:cNvPr id="41" name="TextBox 6"/>
          <p:cNvSpPr txBox="1"/>
          <p:nvPr/>
        </p:nvSpPr>
        <p:spPr>
          <a:xfrm>
            <a:off x="2849245" y="2997200"/>
            <a:ext cx="7580630" cy="2336165"/>
          </a:xfrm>
          <a:prstGeom prst="rect">
            <a:avLst/>
          </a:prstGeom>
          <a:noFill/>
        </p:spPr>
        <p:txBody>
          <a:bodyPr wrap="square" lIns="121468" tIns="60735" rIns="121468" bIns="60735" rtlCol="0">
            <a:spAutoFit/>
          </a:bodyPr>
          <a:lstStyle/>
          <a:p>
            <a:pPr>
              <a:lnSpc>
                <a:spcPct val="150000"/>
              </a:lnSpc>
            </a:pPr>
            <a:r>
              <a:rPr lang="zh-CN" altLang="en-US" dirty="0" smtClean="0">
                <a:solidFill>
                  <a:schemeClr val="tx1">
                    <a:lumMod val="75000"/>
                    <a:lumOff val="25000"/>
                  </a:schemeClr>
                </a:solidFill>
                <a:latin typeface="微软雅黑" panose="020B0503020204020204" charset="-122"/>
                <a:ea typeface="微软雅黑" panose="020B0503020204020204" charset="-122"/>
              </a:rPr>
              <a:t>中国风（传统文化、青花瓷）</a:t>
            </a:r>
            <a:r>
              <a:rPr lang="en-US" altLang="zh-CN" dirty="0" smtClean="0">
                <a:solidFill>
                  <a:schemeClr val="tx1">
                    <a:lumMod val="75000"/>
                    <a:lumOff val="25000"/>
                  </a:schemeClr>
                </a:solidFill>
                <a:latin typeface="微软雅黑" panose="020B0503020204020204" charset="-122"/>
                <a:ea typeface="微软雅黑" panose="020B0503020204020204" charset="-122"/>
              </a:rPr>
              <a:t>     </a:t>
            </a:r>
            <a:r>
              <a:rPr lang="zh-CN" altLang="en-US" dirty="0" smtClean="0">
                <a:solidFill>
                  <a:schemeClr val="tx1">
                    <a:lumMod val="75000"/>
                    <a:lumOff val="25000"/>
                  </a:schemeClr>
                </a:solidFill>
                <a:latin typeface="微软雅黑" panose="020B0503020204020204" charset="-122"/>
                <a:ea typeface="微软雅黑" panose="020B0503020204020204" charset="-122"/>
              </a:rPr>
              <a:t>森系风</a:t>
            </a:r>
            <a:r>
              <a:rPr lang="en-US" altLang="zh-CN" dirty="0" smtClean="0">
                <a:solidFill>
                  <a:schemeClr val="tx1">
                    <a:lumMod val="75000"/>
                    <a:lumOff val="25000"/>
                  </a:schemeClr>
                </a:solidFill>
                <a:latin typeface="微软雅黑" panose="020B0503020204020204" charset="-122"/>
                <a:ea typeface="微软雅黑" panose="020B0503020204020204" charset="-122"/>
              </a:rPr>
              <a:t>  </a:t>
            </a:r>
            <a:r>
              <a:rPr lang="zh-CN" altLang="en-US" dirty="0" smtClean="0">
                <a:solidFill>
                  <a:schemeClr val="tx1">
                    <a:lumMod val="75000"/>
                    <a:lumOff val="25000"/>
                  </a:schemeClr>
                </a:solidFill>
                <a:latin typeface="微软雅黑" panose="020B0503020204020204" charset="-122"/>
                <a:ea typeface="微软雅黑" panose="020B0503020204020204" charset="-122"/>
              </a:rPr>
              <a:t>（原木、藤条）</a:t>
            </a:r>
            <a:r>
              <a:rPr lang="en-US" altLang="zh-CN" dirty="0" smtClean="0">
                <a:solidFill>
                  <a:schemeClr val="tx1">
                    <a:lumMod val="75000"/>
                    <a:lumOff val="25000"/>
                  </a:schemeClr>
                </a:solidFill>
                <a:latin typeface="微软雅黑" panose="020B0503020204020204" charset="-122"/>
                <a:ea typeface="微软雅黑" panose="020B0503020204020204" charset="-122"/>
              </a:rPr>
              <a:t>    </a:t>
            </a:r>
            <a:r>
              <a:rPr lang="zh-CN" altLang="en-US" dirty="0" smtClean="0">
                <a:solidFill>
                  <a:schemeClr val="tx1">
                    <a:lumMod val="75000"/>
                    <a:lumOff val="25000"/>
                  </a:schemeClr>
                </a:solidFill>
                <a:latin typeface="微软雅黑" panose="020B0503020204020204" charset="-122"/>
                <a:ea typeface="微软雅黑" panose="020B0503020204020204" charset="-122"/>
              </a:rPr>
              <a:t>海洋风</a:t>
            </a:r>
            <a:r>
              <a:rPr lang="en-US" altLang="zh-CN" dirty="0" smtClean="0">
                <a:solidFill>
                  <a:schemeClr val="tx1">
                    <a:lumMod val="75000"/>
                    <a:lumOff val="25000"/>
                  </a:schemeClr>
                </a:solidFill>
                <a:latin typeface="微软雅黑" panose="020B0503020204020204" charset="-122"/>
                <a:ea typeface="微软雅黑" panose="020B0503020204020204" charset="-122"/>
              </a:rPr>
              <a:t>      </a:t>
            </a:r>
            <a:r>
              <a:rPr lang="zh-CN" altLang="en-US" dirty="0" smtClean="0">
                <a:solidFill>
                  <a:schemeClr val="tx1">
                    <a:lumMod val="75000"/>
                    <a:lumOff val="25000"/>
                  </a:schemeClr>
                </a:solidFill>
                <a:latin typeface="微软雅黑" panose="020B0503020204020204" charset="-122"/>
                <a:ea typeface="微软雅黑" panose="020B0503020204020204" charset="-122"/>
              </a:rPr>
              <a:t>英伦风</a:t>
            </a:r>
            <a:r>
              <a:rPr lang="en-US" altLang="zh-CN" dirty="0" smtClean="0">
                <a:solidFill>
                  <a:schemeClr val="tx1">
                    <a:lumMod val="75000"/>
                    <a:lumOff val="25000"/>
                  </a:schemeClr>
                </a:solidFill>
                <a:latin typeface="微软雅黑" panose="020B0503020204020204" charset="-122"/>
                <a:ea typeface="微软雅黑" panose="020B0503020204020204" charset="-122"/>
              </a:rPr>
              <a:t>   </a:t>
            </a:r>
            <a:r>
              <a:rPr lang="zh-CN" altLang="en-US" dirty="0" smtClean="0">
                <a:solidFill>
                  <a:schemeClr val="tx1">
                    <a:lumMod val="75000"/>
                    <a:lumOff val="25000"/>
                  </a:schemeClr>
                </a:solidFill>
                <a:latin typeface="微软雅黑" panose="020B0503020204020204" charset="-122"/>
                <a:ea typeface="微软雅黑" panose="020B0503020204020204" charset="-122"/>
                <a:sym typeface="+mn-ea"/>
              </a:rPr>
              <a:t>田园风</a:t>
            </a:r>
            <a:endParaRPr lang="en-US" altLang="zh-CN" dirty="0" smtClean="0">
              <a:solidFill>
                <a:schemeClr val="tx1">
                  <a:lumMod val="75000"/>
                  <a:lumOff val="25000"/>
                </a:schemeClr>
              </a:solidFill>
              <a:latin typeface="微软雅黑" panose="020B0503020204020204" charset="-122"/>
              <a:ea typeface="微软雅黑" panose="020B0503020204020204" charset="-122"/>
            </a:endParaRPr>
          </a:p>
          <a:p>
            <a:pPr>
              <a:lnSpc>
                <a:spcPct val="150000"/>
              </a:lnSpc>
            </a:pPr>
            <a:r>
              <a:rPr lang="zh-CN" altLang="en-US" dirty="0" smtClean="0">
                <a:solidFill>
                  <a:schemeClr val="tx1">
                    <a:lumMod val="75000"/>
                    <a:lumOff val="25000"/>
                  </a:schemeClr>
                </a:solidFill>
                <a:latin typeface="微软雅黑" panose="020B0503020204020204" charset="-122"/>
                <a:ea typeface="微软雅黑" panose="020B0503020204020204" charset="-122"/>
              </a:rPr>
              <a:t>米奇风（鳄鱼、小黄人、机器人）</a:t>
            </a:r>
            <a:endParaRPr lang="en-US" altLang="zh-CN" dirty="0" smtClean="0">
              <a:solidFill>
                <a:schemeClr val="tx1">
                  <a:lumMod val="75000"/>
                  <a:lumOff val="25000"/>
                </a:schemeClr>
              </a:solidFill>
              <a:latin typeface="微软雅黑" panose="020B0503020204020204" charset="-122"/>
              <a:ea typeface="微软雅黑" panose="020B0503020204020204" charset="-122"/>
            </a:endParaRPr>
          </a:p>
          <a:p>
            <a:pPr>
              <a:lnSpc>
                <a:spcPct val="150000"/>
              </a:lnSpc>
            </a:pP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8" name="文本框 7"/>
          <p:cNvSpPr txBox="1"/>
          <p:nvPr/>
        </p:nvSpPr>
        <p:spPr>
          <a:xfrm>
            <a:off x="1683506" y="620006"/>
            <a:ext cx="3025140" cy="664845"/>
          </a:xfrm>
          <a:prstGeom prst="rect">
            <a:avLst/>
          </a:prstGeom>
          <a:noFill/>
        </p:spPr>
        <p:txBody>
          <a:bodyPr wrap="none" rtlCol="0">
            <a:spAutoFit/>
          </a:bodyPr>
          <a:lstStyle/>
          <a:p>
            <a:pPr defTabSz="898525">
              <a:defRPr/>
            </a:pPr>
            <a:r>
              <a:rPr lang="zh-CN" altLang="zh-CN" sz="3730" kern="0" dirty="0" smtClean="0">
                <a:solidFill>
                  <a:schemeClr val="tx1">
                    <a:lumMod val="65000"/>
                    <a:lumOff val="35000"/>
                  </a:schemeClr>
                </a:solidFill>
                <a:latin typeface="【苹果】迟暮朝朝醉晚灯" panose="02000500000000000000" pitchFamily="2" charset="-122"/>
                <a:ea typeface="【苹果】迟暮朝朝醉晚灯" panose="02000500000000000000" pitchFamily="2" charset="-122"/>
              </a:rPr>
              <a:t>确定环创风格</a:t>
            </a:r>
            <a:endParaRPr lang="zh-CN" altLang="zh-CN" sz="3730" kern="0" dirty="0" smtClean="0">
              <a:solidFill>
                <a:schemeClr val="tx1">
                  <a:lumMod val="65000"/>
                  <a:lumOff val="35000"/>
                </a:schemeClr>
              </a:solidFill>
              <a:latin typeface="【苹果】迟暮朝朝醉晚灯" panose="02000500000000000000" pitchFamily="2" charset="-122"/>
              <a:ea typeface="【苹果】迟暮朝朝醉晚灯" panose="02000500000000000000" pitchFamily="2" charset="-122"/>
            </a:endParaRPr>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511" y="357607"/>
            <a:ext cx="1247754" cy="11725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l="27" t="-1189" r="73777" b="57911"/>
          <a:stretch>
            <a:fillRect/>
          </a:stretch>
        </p:blipFill>
        <p:spPr>
          <a:xfrm>
            <a:off x="144" y="-99847"/>
            <a:ext cx="4238242" cy="2188148"/>
          </a:xfrm>
          <a:prstGeom prst="rect">
            <a:avLst/>
          </a:prstGeom>
        </p:spPr>
      </p:pic>
      <p:pic>
        <p:nvPicPr>
          <p:cNvPr id="11" name="图片 10"/>
          <p:cNvPicPr>
            <a:picLocks noChangeAspect="1"/>
          </p:cNvPicPr>
          <p:nvPr>
            <p:custDataLst>
              <p:tags r:id="rId2"/>
            </p:custDataLst>
          </p:nvPr>
        </p:nvPicPr>
        <p:blipFill rotWithShape="1">
          <a:blip r:embed="rId1">
            <a:extLst>
              <a:ext uri="{28A0092B-C50C-407E-A947-70E740481C1C}">
                <a14:useLocalDpi xmlns:a14="http://schemas.microsoft.com/office/drawing/2010/main" val="0"/>
              </a:ext>
            </a:extLst>
          </a:blip>
          <a:srcRect l="73804" t="61650"/>
          <a:stretch>
            <a:fillRect/>
          </a:stretch>
        </p:blipFill>
        <p:spPr>
          <a:xfrm>
            <a:off x="9263017" y="5085726"/>
            <a:ext cx="2481943" cy="1135487"/>
          </a:xfrm>
          <a:prstGeom prst="rect">
            <a:avLst/>
          </a:prstGeom>
        </p:spPr>
      </p:pic>
      <p:sp>
        <p:nvSpPr>
          <p:cNvPr id="5" name="文本框 4"/>
          <p:cNvSpPr txBox="1"/>
          <p:nvPr/>
        </p:nvSpPr>
        <p:spPr>
          <a:xfrm>
            <a:off x="3958590" y="836930"/>
            <a:ext cx="2423160" cy="645160"/>
          </a:xfrm>
          <a:prstGeom prst="rect">
            <a:avLst/>
          </a:prstGeom>
          <a:noFill/>
        </p:spPr>
        <p:txBody>
          <a:bodyPr wrap="square" rtlCol="0">
            <a:spAutoFit/>
          </a:bodyPr>
          <a:p>
            <a:r>
              <a:rPr lang="zh-CN" altLang="en-US" sz="3600">
                <a:highlight>
                  <a:srgbClr val="FF0000"/>
                </a:highlight>
              </a:rPr>
              <a:t>中国风</a:t>
            </a:r>
            <a:endParaRPr lang="zh-CN" altLang="en-US" sz="3600">
              <a:highlight>
                <a:srgbClr val="FF0000"/>
              </a:highlight>
            </a:endParaRPr>
          </a:p>
        </p:txBody>
      </p:sp>
      <p:pic>
        <p:nvPicPr>
          <p:cNvPr id="13" name="图片 4" descr="-1106080033"/>
          <p:cNvPicPr>
            <a:picLocks noChangeAspect="1"/>
          </p:cNvPicPr>
          <p:nvPr/>
        </p:nvPicPr>
        <p:blipFill>
          <a:blip r:embed="rId3"/>
          <a:stretch>
            <a:fillRect/>
          </a:stretch>
        </p:blipFill>
        <p:spPr>
          <a:xfrm>
            <a:off x="405765" y="1988820"/>
            <a:ext cx="2505075" cy="2484120"/>
          </a:xfrm>
          <a:prstGeom prst="rect">
            <a:avLst/>
          </a:prstGeom>
          <a:noFill/>
          <a:ln>
            <a:noFill/>
          </a:ln>
        </p:spPr>
      </p:pic>
      <p:pic>
        <p:nvPicPr>
          <p:cNvPr id="14" name="图片 14" descr="IMG_20210510_131635"/>
          <p:cNvPicPr>
            <a:picLocks noChangeAspect="1"/>
          </p:cNvPicPr>
          <p:nvPr/>
        </p:nvPicPr>
        <p:blipFill>
          <a:blip r:embed="rId4"/>
          <a:srcRect t="19233" r="50771"/>
          <a:stretch>
            <a:fillRect/>
          </a:stretch>
        </p:blipFill>
        <p:spPr>
          <a:xfrm>
            <a:off x="6166485" y="3789045"/>
            <a:ext cx="2818130" cy="2440305"/>
          </a:xfrm>
          <a:prstGeom prst="rect">
            <a:avLst/>
          </a:prstGeom>
        </p:spPr>
      </p:pic>
      <p:pic>
        <p:nvPicPr>
          <p:cNvPr id="2" name="图片 -2147482613" descr="IMG20210510125354"/>
          <p:cNvPicPr>
            <a:picLocks noChangeAspect="1"/>
          </p:cNvPicPr>
          <p:nvPr/>
        </p:nvPicPr>
        <p:blipFill>
          <a:blip r:embed="rId5"/>
          <a:stretch>
            <a:fillRect/>
          </a:stretch>
        </p:blipFill>
        <p:spPr>
          <a:xfrm>
            <a:off x="8326120" y="476885"/>
            <a:ext cx="3184525" cy="2588260"/>
          </a:xfrm>
          <a:prstGeom prst="rect">
            <a:avLst/>
          </a:prstGeom>
          <a:noFill/>
          <a:ln w="9525">
            <a:noFill/>
          </a:ln>
        </p:spPr>
      </p:pic>
      <p:sp>
        <p:nvSpPr>
          <p:cNvPr id="100" name="文本框 99"/>
          <p:cNvSpPr txBox="1"/>
          <p:nvPr/>
        </p:nvSpPr>
        <p:spPr>
          <a:xfrm>
            <a:off x="3717925" y="1591310"/>
            <a:ext cx="4250690" cy="2553335"/>
          </a:xfrm>
          <a:prstGeom prst="rect">
            <a:avLst/>
          </a:prstGeom>
          <a:noFill/>
          <a:ln w="9525">
            <a:noFill/>
          </a:ln>
        </p:spPr>
        <p:txBody>
          <a:bodyPr wrap="square">
            <a:spAutoFit/>
          </a:bodyPr>
          <a:p>
            <a:pPr indent="0"/>
            <a:r>
              <a:rPr lang="en-US" altLang="zh-CN" sz="2000" b="1">
                <a:solidFill>
                  <a:srgbClr val="333333"/>
                </a:solidFill>
                <a:ea typeface="宋体" panose="02010600030101010101" pitchFamily="2" charset="-122"/>
              </a:rPr>
              <a:t>        </a:t>
            </a:r>
            <a:r>
              <a:rPr lang="zh-CN" sz="2000" b="1">
                <a:solidFill>
                  <a:schemeClr val="tx1"/>
                </a:solidFill>
                <a:ea typeface="宋体" panose="02010600030101010101" pitchFamily="2" charset="-122"/>
              </a:rPr>
              <a:t>富有“中国风”特色的幼儿园主题环创，让孩子们在“中国风”主题的环境浸润下感受民间艺术的别样韵味。</a:t>
            </a:r>
            <a:endParaRPr lang="zh-CN" sz="2000" b="1">
              <a:solidFill>
                <a:schemeClr val="tx1"/>
              </a:solidFill>
              <a:ea typeface="宋体" panose="02010600030101010101" pitchFamily="2" charset="-122"/>
            </a:endParaRPr>
          </a:p>
          <a:p>
            <a:pPr indent="0"/>
            <a:r>
              <a:rPr lang="en-US" altLang="zh-CN" sz="2000" b="1">
                <a:solidFill>
                  <a:schemeClr val="tx1"/>
                </a:solidFill>
                <a:ea typeface="宋体" panose="02010600030101010101" pitchFamily="2" charset="-122"/>
              </a:rPr>
              <a:t>        </a:t>
            </a:r>
            <a:r>
              <a:rPr lang="zh-CN" altLang="en-US" sz="2000" b="1">
                <a:solidFill>
                  <a:schemeClr val="tx1"/>
                </a:solidFill>
                <a:ea typeface="宋体" panose="02010600030101010101" pitchFamily="2" charset="-122"/>
              </a:rPr>
              <a:t>比如</a:t>
            </a:r>
            <a:r>
              <a:rPr lang="zh-CN" sz="2000" b="1">
                <a:solidFill>
                  <a:schemeClr val="tx1"/>
                </a:solidFill>
                <a:ea typeface="宋体" panose="02010600030101010101" pitchFamily="2" charset="-122"/>
              </a:rPr>
              <a:t>青花瓷的扇子以及伞作为吊饰，红绸包裹边框，也可融入一些传统东西装饰，比如古代的科举元素等。</a:t>
            </a:r>
            <a:endParaRPr lang="zh-CN" altLang="zh-CN" sz="2000" b="1">
              <a:solidFill>
                <a:schemeClr val="tx1"/>
              </a:solidFill>
              <a:ea typeface="宋体" panose="02010600030101010101" pitchFamily="2" charset="-122"/>
            </a:endParaRPr>
          </a:p>
        </p:txBody>
      </p:sp>
      <p:pic>
        <p:nvPicPr>
          <p:cNvPr id="4" name="图片 1" descr="mmexport1646366586673"/>
          <p:cNvPicPr>
            <a:picLocks noChangeAspect="1"/>
          </p:cNvPicPr>
          <p:nvPr/>
        </p:nvPicPr>
        <p:blipFill>
          <a:blip r:embed="rId6"/>
          <a:stretch>
            <a:fillRect/>
          </a:stretch>
        </p:blipFill>
        <p:spPr>
          <a:xfrm>
            <a:off x="9185275" y="3356928"/>
            <a:ext cx="2559685" cy="2167255"/>
          </a:xfrm>
          <a:prstGeom prst="rect">
            <a:avLst/>
          </a:prstGeom>
        </p:spPr>
      </p:pic>
      <p:pic>
        <p:nvPicPr>
          <p:cNvPr id="27" name="图片 27" descr="IMG_20210510_131652"/>
          <p:cNvPicPr>
            <a:picLocks noChangeAspect="1"/>
          </p:cNvPicPr>
          <p:nvPr/>
        </p:nvPicPr>
        <p:blipFill>
          <a:blip r:embed="rId7"/>
          <a:stretch>
            <a:fillRect/>
          </a:stretch>
        </p:blipFill>
        <p:spPr>
          <a:xfrm>
            <a:off x="3214370" y="4253865"/>
            <a:ext cx="2713990" cy="20313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l="27" t="-1189" r="73777" b="57911"/>
          <a:stretch>
            <a:fillRect/>
          </a:stretch>
        </p:blipFill>
        <p:spPr>
          <a:xfrm>
            <a:off x="117619" y="260833"/>
            <a:ext cx="4238242" cy="2188148"/>
          </a:xfrm>
          <a:prstGeom prst="rect">
            <a:avLst/>
          </a:prstGeom>
        </p:spPr>
      </p:pic>
      <p:pic>
        <p:nvPicPr>
          <p:cNvPr id="11" name="图片 10"/>
          <p:cNvPicPr>
            <a:picLocks noChangeAspect="1"/>
          </p:cNvPicPr>
          <p:nvPr>
            <p:custDataLst>
              <p:tags r:id="rId2"/>
            </p:custDataLst>
          </p:nvPr>
        </p:nvPicPr>
        <p:blipFill rotWithShape="1">
          <a:blip r:embed="rId1">
            <a:extLst>
              <a:ext uri="{28A0092B-C50C-407E-A947-70E740481C1C}">
                <a14:useLocalDpi xmlns:a14="http://schemas.microsoft.com/office/drawing/2010/main" val="0"/>
              </a:ext>
            </a:extLst>
          </a:blip>
          <a:srcRect l="73804" t="61650"/>
          <a:stretch>
            <a:fillRect/>
          </a:stretch>
        </p:blipFill>
        <p:spPr>
          <a:xfrm>
            <a:off x="9263017" y="5085726"/>
            <a:ext cx="2481943" cy="1135487"/>
          </a:xfrm>
          <a:prstGeom prst="rect">
            <a:avLst/>
          </a:prstGeom>
        </p:spPr>
      </p:pic>
      <p:pic>
        <p:nvPicPr>
          <p:cNvPr id="2" name="图片 11" descr="IMG_20210428_162704"/>
          <p:cNvPicPr>
            <a:picLocks noChangeAspect="1"/>
          </p:cNvPicPr>
          <p:nvPr/>
        </p:nvPicPr>
        <p:blipFill>
          <a:blip r:embed="rId3"/>
          <a:stretch>
            <a:fillRect/>
          </a:stretch>
        </p:blipFill>
        <p:spPr>
          <a:xfrm>
            <a:off x="621665" y="2781300"/>
            <a:ext cx="2439670" cy="2085975"/>
          </a:xfrm>
          <a:prstGeom prst="rect">
            <a:avLst/>
          </a:prstGeom>
        </p:spPr>
      </p:pic>
      <p:sp>
        <p:nvSpPr>
          <p:cNvPr id="100" name="文本框 99"/>
          <p:cNvSpPr txBox="1"/>
          <p:nvPr/>
        </p:nvSpPr>
        <p:spPr>
          <a:xfrm>
            <a:off x="6310630" y="908685"/>
            <a:ext cx="4625975" cy="1938020"/>
          </a:xfrm>
          <a:prstGeom prst="rect">
            <a:avLst/>
          </a:prstGeom>
          <a:noFill/>
          <a:ln w="9525">
            <a:noFill/>
          </a:ln>
        </p:spPr>
        <p:txBody>
          <a:bodyPr wrap="square">
            <a:spAutoFit/>
          </a:bodyPr>
          <a:p>
            <a:pPr indent="355600"/>
            <a:r>
              <a:rPr lang="zh-CN" sz="2000" b="1">
                <a:ea typeface="宋体" panose="02010600030101010101" pitchFamily="2" charset="-122"/>
              </a:rPr>
              <a:t>以英伦墙纸打底，融入红蓝白色不织布、瓦楞纸、纸板、牛皮纸为主材料，辅助树叶、麻绳等自然材料，这样的环创色彩鲜明、赏心悦目，进行相应主题环创时，在红蓝白色调上添加相应辅助的色彩，显得更为丰富和统一。</a:t>
            </a:r>
            <a:endParaRPr lang="zh-CN" altLang="en-US" sz="2000" b="1">
              <a:ea typeface="宋体" panose="02010600030101010101" pitchFamily="2" charset="-122"/>
            </a:endParaRPr>
          </a:p>
        </p:txBody>
      </p:sp>
      <p:sp>
        <p:nvSpPr>
          <p:cNvPr id="3" name="文本框 2"/>
          <p:cNvSpPr txBox="1"/>
          <p:nvPr/>
        </p:nvSpPr>
        <p:spPr>
          <a:xfrm>
            <a:off x="4077970" y="765175"/>
            <a:ext cx="1811655" cy="645160"/>
          </a:xfrm>
          <a:prstGeom prst="rect">
            <a:avLst/>
          </a:prstGeom>
          <a:noFill/>
        </p:spPr>
        <p:txBody>
          <a:bodyPr wrap="square" rtlCol="0">
            <a:spAutoFit/>
          </a:bodyPr>
          <a:p>
            <a:r>
              <a:rPr lang="zh-CN" altLang="en-US" sz="3600">
                <a:highlight>
                  <a:srgbClr val="FF0000"/>
                </a:highlight>
              </a:rPr>
              <a:t>英伦风</a:t>
            </a:r>
            <a:endParaRPr lang="zh-CN" altLang="en-US" sz="3600">
              <a:highlight>
                <a:srgbClr val="FF0000"/>
              </a:highlight>
            </a:endParaRPr>
          </a:p>
        </p:txBody>
      </p:sp>
      <p:pic>
        <p:nvPicPr>
          <p:cNvPr id="4" name="图片 -2147482622" descr="IMG20220303114325"/>
          <p:cNvPicPr>
            <a:picLocks noChangeAspect="1"/>
          </p:cNvPicPr>
          <p:nvPr/>
        </p:nvPicPr>
        <p:blipFill>
          <a:blip r:embed="rId4"/>
          <a:stretch>
            <a:fillRect/>
          </a:stretch>
        </p:blipFill>
        <p:spPr>
          <a:xfrm>
            <a:off x="7533958" y="3140710"/>
            <a:ext cx="2743200" cy="2782570"/>
          </a:xfrm>
          <a:prstGeom prst="rect">
            <a:avLst/>
          </a:prstGeom>
          <a:noFill/>
          <a:ln w="9525">
            <a:noFill/>
          </a:ln>
        </p:spPr>
      </p:pic>
      <p:pic>
        <p:nvPicPr>
          <p:cNvPr id="5" name="图片 -2147482623" descr="IMG20220303114315"/>
          <p:cNvPicPr>
            <a:picLocks noChangeAspect="1"/>
          </p:cNvPicPr>
          <p:nvPr/>
        </p:nvPicPr>
        <p:blipFill>
          <a:blip r:embed="rId5"/>
          <a:stretch>
            <a:fillRect/>
          </a:stretch>
        </p:blipFill>
        <p:spPr>
          <a:xfrm>
            <a:off x="3862070" y="2997200"/>
            <a:ext cx="2790825" cy="2829560"/>
          </a:xfrm>
          <a:prstGeom prst="rect">
            <a:avLst/>
          </a:prstGeom>
          <a:noFill/>
          <a:ln w="9525">
            <a:noFill/>
          </a:ln>
        </p:spPr>
      </p:pic>
      <p:sp>
        <p:nvSpPr>
          <p:cNvPr id="6" name="文本框 5"/>
          <p:cNvSpPr txBox="1"/>
          <p:nvPr/>
        </p:nvSpPr>
        <p:spPr>
          <a:xfrm>
            <a:off x="544195" y="5188585"/>
            <a:ext cx="2436495" cy="368300"/>
          </a:xfrm>
          <a:prstGeom prst="rect">
            <a:avLst/>
          </a:prstGeom>
          <a:noFill/>
        </p:spPr>
        <p:txBody>
          <a:bodyPr wrap="square" rtlCol="0">
            <a:spAutoFit/>
          </a:bodyPr>
          <a:p>
            <a:r>
              <a:rPr lang="zh-CN" altLang="en-US" sz="1800"/>
              <a:t>红蓝三角形元素</a:t>
            </a:r>
            <a:endParaRPr lang="zh-CN" altLang="en-US" sz="1800"/>
          </a:p>
        </p:txBody>
      </p:sp>
      <p:sp>
        <p:nvSpPr>
          <p:cNvPr id="7" name="文本框 6"/>
          <p:cNvSpPr txBox="1"/>
          <p:nvPr/>
        </p:nvSpPr>
        <p:spPr>
          <a:xfrm>
            <a:off x="4187825" y="5906770"/>
            <a:ext cx="1402715" cy="368300"/>
          </a:xfrm>
          <a:prstGeom prst="rect">
            <a:avLst/>
          </a:prstGeom>
          <a:noFill/>
        </p:spPr>
        <p:txBody>
          <a:bodyPr wrap="square" rtlCol="0">
            <a:spAutoFit/>
          </a:bodyPr>
          <a:p>
            <a:r>
              <a:rPr lang="zh-CN" altLang="en-US" sz="1800"/>
              <a:t>英国小人</a:t>
            </a:r>
            <a:endParaRPr lang="zh-CN" altLang="en-US" sz="1800"/>
          </a:p>
        </p:txBody>
      </p:sp>
      <p:sp>
        <p:nvSpPr>
          <p:cNvPr id="8" name="文本框 7"/>
          <p:cNvSpPr txBox="1"/>
          <p:nvPr/>
        </p:nvSpPr>
        <p:spPr>
          <a:xfrm>
            <a:off x="7750810" y="6093460"/>
            <a:ext cx="1924685" cy="368300"/>
          </a:xfrm>
          <a:prstGeom prst="rect">
            <a:avLst/>
          </a:prstGeom>
          <a:noFill/>
        </p:spPr>
        <p:txBody>
          <a:bodyPr wrap="square" rtlCol="0">
            <a:spAutoFit/>
          </a:bodyPr>
          <a:p>
            <a:r>
              <a:rPr lang="zh-CN" altLang="en-US" sz="1800"/>
              <a:t>红蓝色圆点点缀</a:t>
            </a:r>
            <a:endParaRPr lang="zh-CN" altLang="en-US" sz="1800"/>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l="27" t="-1189" r="73777" b="57911"/>
          <a:stretch>
            <a:fillRect/>
          </a:stretch>
        </p:blipFill>
        <p:spPr>
          <a:xfrm>
            <a:off x="117619" y="260833"/>
            <a:ext cx="4238242" cy="2188148"/>
          </a:xfrm>
          <a:prstGeom prst="rect">
            <a:avLst/>
          </a:prstGeom>
        </p:spPr>
      </p:pic>
      <p:pic>
        <p:nvPicPr>
          <p:cNvPr id="11" name="图片 10"/>
          <p:cNvPicPr>
            <a:picLocks noChangeAspect="1"/>
          </p:cNvPicPr>
          <p:nvPr>
            <p:custDataLst>
              <p:tags r:id="rId3"/>
            </p:custDataLst>
          </p:nvPr>
        </p:nvPicPr>
        <p:blipFill rotWithShape="1">
          <a:blip r:embed="rId2">
            <a:extLst>
              <a:ext uri="{28A0092B-C50C-407E-A947-70E740481C1C}">
                <a14:useLocalDpi xmlns:a14="http://schemas.microsoft.com/office/drawing/2010/main" val="0"/>
              </a:ext>
            </a:extLst>
          </a:blip>
          <a:srcRect l="73804" t="61650"/>
          <a:stretch>
            <a:fillRect/>
          </a:stretch>
        </p:blipFill>
        <p:spPr>
          <a:xfrm>
            <a:off x="10199007" y="4522481"/>
            <a:ext cx="2481943" cy="1135487"/>
          </a:xfrm>
          <a:prstGeom prst="rect">
            <a:avLst/>
          </a:prstGeom>
        </p:spPr>
      </p:pic>
      <p:sp>
        <p:nvSpPr>
          <p:cNvPr id="2" name="文本框 1"/>
          <p:cNvSpPr txBox="1"/>
          <p:nvPr/>
        </p:nvSpPr>
        <p:spPr>
          <a:xfrm>
            <a:off x="3933825" y="765175"/>
            <a:ext cx="2096135" cy="645160"/>
          </a:xfrm>
          <a:prstGeom prst="rect">
            <a:avLst/>
          </a:prstGeom>
          <a:noFill/>
        </p:spPr>
        <p:txBody>
          <a:bodyPr wrap="square" rtlCol="0">
            <a:spAutoFit/>
          </a:bodyPr>
          <a:p>
            <a:r>
              <a:rPr lang="zh-CN" altLang="en-US" sz="3600">
                <a:highlight>
                  <a:srgbClr val="FF0000"/>
                </a:highlight>
              </a:rPr>
              <a:t>森系风</a:t>
            </a:r>
            <a:endParaRPr lang="zh-CN" altLang="en-US" sz="3600">
              <a:highlight>
                <a:srgbClr val="FF0000"/>
              </a:highlight>
            </a:endParaRPr>
          </a:p>
        </p:txBody>
      </p:sp>
      <p:pic>
        <p:nvPicPr>
          <p:cNvPr id="18" name="图片 18" descr="IMG20210508171236"/>
          <p:cNvPicPr>
            <a:picLocks noChangeAspect="1"/>
          </p:cNvPicPr>
          <p:nvPr>
            <p:custDataLst>
              <p:tags r:id="rId4"/>
            </p:custDataLst>
          </p:nvPr>
        </p:nvPicPr>
        <p:blipFill>
          <a:blip r:embed="rId5"/>
          <a:stretch>
            <a:fillRect/>
          </a:stretch>
        </p:blipFill>
        <p:spPr>
          <a:xfrm>
            <a:off x="633730" y="2925445"/>
            <a:ext cx="3206115" cy="2936240"/>
          </a:xfrm>
          <a:prstGeom prst="rect">
            <a:avLst/>
          </a:prstGeom>
        </p:spPr>
      </p:pic>
      <p:pic>
        <p:nvPicPr>
          <p:cNvPr id="22" name="图片 22" descr="IMG20210510115436"/>
          <p:cNvPicPr>
            <a:picLocks noChangeAspect="1"/>
          </p:cNvPicPr>
          <p:nvPr>
            <p:custDataLst>
              <p:tags r:id="rId6"/>
            </p:custDataLst>
          </p:nvPr>
        </p:nvPicPr>
        <p:blipFill>
          <a:blip r:embed="rId7"/>
          <a:stretch>
            <a:fillRect/>
          </a:stretch>
        </p:blipFill>
        <p:spPr>
          <a:xfrm>
            <a:off x="4293870" y="2030730"/>
            <a:ext cx="2854325" cy="2796540"/>
          </a:xfrm>
          <a:prstGeom prst="rect">
            <a:avLst/>
          </a:prstGeom>
        </p:spPr>
      </p:pic>
      <p:sp>
        <p:nvSpPr>
          <p:cNvPr id="3" name="文本框 2"/>
          <p:cNvSpPr txBox="1"/>
          <p:nvPr/>
        </p:nvSpPr>
        <p:spPr>
          <a:xfrm>
            <a:off x="8094345" y="1226820"/>
            <a:ext cx="3449320" cy="1322070"/>
          </a:xfrm>
          <a:prstGeom prst="rect">
            <a:avLst/>
          </a:prstGeom>
          <a:noFill/>
        </p:spPr>
        <p:txBody>
          <a:bodyPr wrap="square" rtlCol="0">
            <a:spAutoFit/>
          </a:bodyPr>
          <a:p>
            <a:r>
              <a:rPr lang="en-US" altLang="zh-CN" sz="2000"/>
              <a:t>       </a:t>
            </a:r>
            <a:r>
              <a:rPr lang="zh-CN" altLang="en-US" sz="2000" b="1"/>
              <a:t>森系风可以使用棉麻布料、麻绳、KT板、纽扣、花边条、废旧纸板以及原木色的物品来布置。</a:t>
            </a:r>
            <a:endParaRPr lang="zh-CN" altLang="en-US" sz="2000" b="1"/>
          </a:p>
        </p:txBody>
      </p:sp>
      <p:pic>
        <p:nvPicPr>
          <p:cNvPr id="4" name="图片 16" descr="IMG20210508171339"/>
          <p:cNvPicPr>
            <a:picLocks noChangeAspect="1"/>
          </p:cNvPicPr>
          <p:nvPr>
            <p:custDataLst>
              <p:tags r:id="rId8"/>
            </p:custDataLst>
          </p:nvPr>
        </p:nvPicPr>
        <p:blipFill>
          <a:blip r:embed="rId9"/>
          <a:stretch>
            <a:fillRect/>
          </a:stretch>
        </p:blipFill>
        <p:spPr>
          <a:xfrm>
            <a:off x="7750175" y="2925445"/>
            <a:ext cx="3338195" cy="2564765"/>
          </a:xfrm>
          <a:prstGeom prst="rect">
            <a:avLst/>
          </a:prstGeom>
        </p:spPr>
      </p:pic>
      <p:sp>
        <p:nvSpPr>
          <p:cNvPr id="5" name="文本框 4"/>
          <p:cNvSpPr txBox="1"/>
          <p:nvPr/>
        </p:nvSpPr>
        <p:spPr>
          <a:xfrm>
            <a:off x="837565" y="6021070"/>
            <a:ext cx="2623185" cy="368300"/>
          </a:xfrm>
          <a:prstGeom prst="rect">
            <a:avLst/>
          </a:prstGeom>
          <a:noFill/>
        </p:spPr>
        <p:txBody>
          <a:bodyPr wrap="square" rtlCol="0">
            <a:spAutoFit/>
          </a:bodyPr>
          <a:p>
            <a:r>
              <a:rPr lang="zh-CN" altLang="en-US" sz="1800"/>
              <a:t>棉麻布料包边区域规则</a:t>
            </a:r>
            <a:endParaRPr lang="zh-CN" altLang="en-US" sz="1800"/>
          </a:p>
        </p:txBody>
      </p:sp>
      <p:sp>
        <p:nvSpPr>
          <p:cNvPr id="6" name="文本框 5"/>
          <p:cNvSpPr txBox="1"/>
          <p:nvPr/>
        </p:nvSpPr>
        <p:spPr>
          <a:xfrm>
            <a:off x="4222115" y="5156835"/>
            <a:ext cx="3192780" cy="368300"/>
          </a:xfrm>
          <a:prstGeom prst="rect">
            <a:avLst/>
          </a:prstGeom>
          <a:noFill/>
        </p:spPr>
        <p:txBody>
          <a:bodyPr wrap="square" rtlCol="0">
            <a:spAutoFit/>
          </a:bodyPr>
          <a:p>
            <a:r>
              <a:rPr lang="zh-CN" altLang="en-US" sz="1800"/>
              <a:t>边角瓦楞纸画的趣味表情小人</a:t>
            </a:r>
            <a:endParaRPr lang="zh-CN" altLang="en-US" sz="1800"/>
          </a:p>
        </p:txBody>
      </p:sp>
      <p:sp>
        <p:nvSpPr>
          <p:cNvPr id="8" name="文本框 7"/>
          <p:cNvSpPr txBox="1"/>
          <p:nvPr/>
        </p:nvSpPr>
        <p:spPr>
          <a:xfrm>
            <a:off x="8326755" y="5560695"/>
            <a:ext cx="2811780" cy="368300"/>
          </a:xfrm>
          <a:prstGeom prst="rect">
            <a:avLst/>
          </a:prstGeom>
          <a:noFill/>
        </p:spPr>
        <p:txBody>
          <a:bodyPr wrap="square" rtlCol="0">
            <a:spAutoFit/>
          </a:bodyPr>
          <a:p>
            <a:r>
              <a:rPr lang="zh-CN" altLang="en-US" sz="1800"/>
              <a:t>废旧纸板</a:t>
            </a:r>
            <a:r>
              <a:rPr lang="en-US" altLang="zh-CN" sz="1800"/>
              <a:t>+</a:t>
            </a:r>
            <a:r>
              <a:rPr lang="zh-CN" altLang="en-US" sz="1800"/>
              <a:t>麻绳</a:t>
            </a:r>
            <a:endParaRPr lang="zh-CN" altLang="en-US" sz="1800"/>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tags/tag1.xml><?xml version="1.0" encoding="utf-8"?>
<p:tagLst xmlns:p="http://schemas.openxmlformats.org/presentationml/2006/main">
  <p:tag name="PA" val="v3.0.0"/>
</p:tagLst>
</file>

<file path=ppt/tags/tag10.xml><?xml version="1.0" encoding="utf-8"?>
<p:tagLst xmlns:p="http://schemas.openxmlformats.org/presentationml/2006/main">
  <p:tag name="KSO_WM_UNIT_PLACING_PICTURE_USER_VIEWPORT" val="{&quot;height&quot;:1788.168503937008,&quot;width&quot;:3908.571653543307}"/>
</p:tagLst>
</file>

<file path=ppt/tags/tag11.xml><?xml version="1.0" encoding="utf-8"?>
<p:tagLst xmlns:p="http://schemas.openxmlformats.org/presentationml/2006/main">
  <p:tag name="KSO_WM_UNIT_PLACING_PICTURE_USER_VIEWPORT" val="{&quot;height&quot;:4624,&quot;width&quot;:5049}"/>
</p:tagLst>
</file>

<file path=ppt/tags/tag12.xml><?xml version="1.0" encoding="utf-8"?>
<p:tagLst xmlns:p="http://schemas.openxmlformats.org/presentationml/2006/main">
  <p:tag name="KSO_WM_UNIT_PLACING_PICTURE_USER_VIEWPORT" val="{&quot;height&quot;:4404,&quot;width&quot;:4495}"/>
</p:tagLst>
</file>

<file path=ppt/tags/tag13.xml><?xml version="1.0" encoding="utf-8"?>
<p:tagLst xmlns:p="http://schemas.openxmlformats.org/presentationml/2006/main">
  <p:tag name="KSO_WM_UNIT_PLACING_PICTURE_USER_VIEWPORT" val="{&quot;height&quot;:4624,&quot;width&quot;:7603}"/>
</p:tagLst>
</file>

<file path=ppt/tags/tag14.xml><?xml version="1.0" encoding="utf-8"?>
<p:tagLst xmlns:p="http://schemas.openxmlformats.org/presentationml/2006/main">
  <p:tag name="KSO_WM_UNIT_PLACING_PICTURE_USER_VIEWPORT" val="{&quot;height&quot;:1788.168503937008,&quot;width&quot;:3908.571653543307}"/>
</p:tagLst>
</file>

<file path=ppt/tags/tag15.xml><?xml version="1.0" encoding="utf-8"?>
<p:tagLst xmlns:p="http://schemas.openxmlformats.org/presentationml/2006/main">
  <p:tag name="KSO_WM_UNIT_PLACING_PICTURE_USER_VIEWPORT" val="{&quot;height&quot;:2073.499212598425,&quot;width&quot;:2414.096062992126}"/>
</p:tagLst>
</file>

<file path=ppt/tags/tag16.xml><?xml version="1.0" encoding="utf-8"?>
<p:tagLst xmlns:p="http://schemas.openxmlformats.org/presentationml/2006/main">
  <p:tag name="KSO_WM_UNIT_PLACING_PICTURE_USER_VIEWPORT" val="{&quot;height&quot;:7832.259842519685,&quot;width&quot;:6517.976377952756}"/>
</p:tagLst>
</file>

<file path=ppt/tags/tag17.xml><?xml version="1.0" encoding="utf-8"?>
<p:tagLst xmlns:p="http://schemas.openxmlformats.org/presentationml/2006/main">
  <p:tag name="KSO_WM_UNIT_PLACING_PICTURE_USER_VIEWPORT" val="{&quot;height&quot;:1846.4582677165354,&quot;width&quot;:1964.9669291338582}"/>
</p:tagLst>
</file>

<file path=ppt/tags/tag18.xml><?xml version="1.0" encoding="utf-8"?>
<p:tagLst xmlns:p="http://schemas.openxmlformats.org/presentationml/2006/main">
  <p:tag name="KSO_WM_UNIT_PLACING_PICTURE_USER_VIEWPORT" val="{&quot;height&quot;:6125,&quot;width&quot;:7849}"/>
</p:tagLst>
</file>

<file path=ppt/tags/tag19.xml><?xml version="1.0" encoding="utf-8"?>
<p:tagLst xmlns:p="http://schemas.openxmlformats.org/presentationml/2006/main">
  <p:tag name="ISPRING_PRESENTATION_TITLE" val="15"/>
</p:tagLst>
</file>

<file path=ppt/tags/tag2.xml><?xml version="1.0" encoding="utf-8"?>
<p:tagLst xmlns:p="http://schemas.openxmlformats.org/presentationml/2006/main">
  <p:tag name="PA" val="v3.0.0"/>
</p:tagLst>
</file>

<file path=ppt/tags/tag3.xml><?xml version="1.0" encoding="utf-8"?>
<p:tagLst xmlns:p="http://schemas.openxmlformats.org/presentationml/2006/main">
  <p:tag name="KSO_WM_UNIT_PLACING_PICTURE_USER_VIEWPORT" val="{&quot;height&quot;:1846.4582677165354,&quot;width&quot;:1964.9669291338582}"/>
</p:tagLst>
</file>

<file path=ppt/tags/tag4.xml><?xml version="1.0" encoding="utf-8"?>
<p:tagLst xmlns:p="http://schemas.openxmlformats.org/presentationml/2006/main">
  <p:tag name="KSO_WM_UNIT_PLACING_PICTURE_USER_VIEWPORT" val="{&quot;height&quot;:1788.168503937008,&quot;width&quot;:3908.571653543307}"/>
</p:tagLst>
</file>

<file path=ppt/tags/tag5.xml><?xml version="1.0" encoding="utf-8"?>
<p:tagLst xmlns:p="http://schemas.openxmlformats.org/presentationml/2006/main">
  <p:tag name="KSO_WM_UNIT_PLACING_PICTURE_USER_VIEWPORT" val="{&quot;height&quot;:2041.7748031496062,&quot;width&quot;:2865.2897637795277}"/>
</p:tagLst>
</file>

<file path=ppt/tags/tag6.xml><?xml version="1.0" encoding="utf-8"?>
<p:tagLst xmlns:p="http://schemas.openxmlformats.org/presentationml/2006/main">
  <p:tag name="KSO_WM_UNIT_PLACING_PICTURE_USER_VIEWPORT" val="{&quot;height&quot;:1846.4582677165354,&quot;width&quot;:1964.9669291338582}"/>
</p:tagLst>
</file>

<file path=ppt/tags/tag7.xml><?xml version="1.0" encoding="utf-8"?>
<p:tagLst xmlns:p="http://schemas.openxmlformats.org/presentationml/2006/main">
  <p:tag name="KSO_WM_UNIT_PLACING_PICTURE_USER_VIEWPORT" val="{&quot;height&quot;:1788.168503937008,&quot;width&quot;:3908.571653543307}"/>
</p:tagLst>
</file>

<file path=ppt/tags/tag8.xml><?xml version="1.0" encoding="utf-8"?>
<p:tagLst xmlns:p="http://schemas.openxmlformats.org/presentationml/2006/main">
  <p:tag name="KSO_WM_UNIT_PLACING_PICTURE_USER_VIEWPORT" val="{&quot;height&quot;:1788.168503937008,&quot;width&quot;:3908.571653543307}"/>
</p:tagLst>
</file>

<file path=ppt/tags/tag9.xml><?xml version="1.0" encoding="utf-8"?>
<p:tagLst xmlns:p="http://schemas.openxmlformats.org/presentationml/2006/main">
  <p:tag name="KSO_WM_UNIT_PLACING_PICTURE_USER_VIEWPORT" val="{&quot;height&quot;:3445.9023622047243,&quot;width&quot;:6674.396850393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2184</Words>
  <Application>WPS 演示</Application>
  <PresentationFormat>自定义</PresentationFormat>
  <Paragraphs>181</Paragraphs>
  <Slides>25</Slides>
  <Notes>17</Notes>
  <HiddenSlides>0</HiddenSlides>
  <MMClips>1</MMClips>
  <ScaleCrop>false</ScaleCrop>
  <HeadingPairs>
    <vt:vector size="8" baseType="variant">
      <vt:variant>
        <vt:lpstr>已用的字体</vt:lpstr>
      </vt:variant>
      <vt:variant>
        <vt:i4>13</vt:i4>
      </vt:variant>
      <vt:variant>
        <vt:lpstr>主题</vt:lpstr>
      </vt:variant>
      <vt:variant>
        <vt:i4>1</vt:i4>
      </vt:variant>
      <vt:variant>
        <vt:lpstr>幻灯片标题</vt:lpstr>
      </vt:variant>
      <vt:variant>
        <vt:i4>25</vt:i4>
      </vt:variant>
      <vt:variant>
        <vt:lpstr>自定义放映</vt:lpstr>
      </vt:variant>
      <vt:variant>
        <vt:i4>1</vt:i4>
      </vt:variant>
    </vt:vector>
  </HeadingPairs>
  <TitlesOfParts>
    <vt:vector size="40" baseType="lpstr">
      <vt:lpstr>Arial</vt:lpstr>
      <vt:lpstr>宋体</vt:lpstr>
      <vt:lpstr>Wingdings</vt:lpstr>
      <vt:lpstr>方正胖娃简体</vt:lpstr>
      <vt:lpstr>方正少儿简体</vt:lpstr>
      <vt:lpstr>华文琥珀</vt:lpstr>
      <vt:lpstr>【苹果】迟暮朝朝醉晚灯</vt:lpstr>
      <vt:lpstr>Aa乔乔体</vt:lpstr>
      <vt:lpstr>微软雅黑</vt:lpstr>
      <vt:lpstr>Calibri</vt:lpstr>
      <vt:lpstr>Arial Unicode MS</vt:lpstr>
      <vt:lpstr>汉仪小麦体简</vt:lpstr>
      <vt:lpstr>楷体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自定义放映 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15</dc:title>
  <dc:creator/>
  <cp:keywords>Little East</cp:keywords>
  <cp:category>Little East</cp:category>
  <cp:lastModifiedBy>雨坛中学</cp:lastModifiedBy>
  <cp:revision>170</cp:revision>
  <dcterms:created xsi:type="dcterms:W3CDTF">2017-09-06T02:58:00Z</dcterms:created>
  <dcterms:modified xsi:type="dcterms:W3CDTF">2022-03-14T16:36:45Z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ICV">
    <vt:lpwstr>275FD8C08DAE439B8EC9444F2A02E46E</vt:lpwstr>
  </property>
</Properties>
</file>