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4" r:id="rId2"/>
  </p:sldMasterIdLst>
  <p:notesMasterIdLst>
    <p:notesMasterId r:id="rId24"/>
  </p:notesMasterIdLst>
  <p:sldIdLst>
    <p:sldId id="258" r:id="rId3"/>
    <p:sldId id="260" r:id="rId4"/>
    <p:sldId id="261" r:id="rId5"/>
    <p:sldId id="268" r:id="rId6"/>
    <p:sldId id="1060" r:id="rId7"/>
    <p:sldId id="1077" r:id="rId8"/>
    <p:sldId id="1078" r:id="rId9"/>
    <p:sldId id="263" r:id="rId10"/>
    <p:sldId id="1061" r:id="rId11"/>
    <p:sldId id="301" r:id="rId12"/>
    <p:sldId id="1080" r:id="rId13"/>
    <p:sldId id="302" r:id="rId14"/>
    <p:sldId id="1064" r:id="rId15"/>
    <p:sldId id="1073" r:id="rId16"/>
    <p:sldId id="1072" r:id="rId17"/>
    <p:sldId id="1063" r:id="rId18"/>
    <p:sldId id="1074" r:id="rId19"/>
    <p:sldId id="1075" r:id="rId20"/>
    <p:sldId id="303" r:id="rId21"/>
    <p:sldId id="1071" r:id="rId22"/>
    <p:sldId id="30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089"/>
    <a:srgbClr val="3D4D6F"/>
    <a:srgbClr val="FF99CC"/>
    <a:srgbClr val="FFCCFF"/>
    <a:srgbClr val="FF7C80"/>
    <a:srgbClr val="3C4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171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8B28D-7CE4-4656-8CB7-8CC64E1809DB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F4662-5B5C-428E-B17F-E5F1DA75B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73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FB3E4-09D3-4932-BDEA-8740F5E3F09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FB3E4-09D3-4932-BDEA-8740F5E3F09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3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FB3E4-09D3-4932-BDEA-8740F5E3F09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7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05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548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123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64654" y="643633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4269137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3495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090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778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1296000"/>
            <a:ext cx="10852237" cy="5041355"/>
          </a:xfrm>
        </p:spPr>
        <p:txBody>
          <a:bodyPr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D2C7E3-324E-4C61-8AB4-7A2D0D072C7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2022/4/15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13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2022/4/15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56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15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829D17-8CC1-4A16-AAF9-AFCC66B36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1496" y="-2806701"/>
            <a:ext cx="8709009" cy="124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290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0091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64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457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4184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21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231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86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 rot="16200000">
            <a:off x="4381500" y="-952500"/>
            <a:ext cx="3429000" cy="12192000"/>
          </a:xfrm>
          <a:custGeom>
            <a:avLst/>
            <a:gdLst>
              <a:gd name="connsiteX0" fmla="*/ 0 w 5597353"/>
              <a:gd name="connsiteY0" fmla="*/ 0 h 6858000"/>
              <a:gd name="connsiteX1" fmla="*/ 5597353 w 5597353"/>
              <a:gd name="connsiteY1" fmla="*/ 0 h 6858000"/>
              <a:gd name="connsiteX2" fmla="*/ 5540061 w 5597353"/>
              <a:gd name="connsiteY2" fmla="*/ 49628 h 6858000"/>
              <a:gd name="connsiteX3" fmla="*/ 4044341 w 5597353"/>
              <a:gd name="connsiteY3" fmla="*/ 3429000 h 6858000"/>
              <a:gd name="connsiteX4" fmla="*/ 5540061 w 5597353"/>
              <a:gd name="connsiteY4" fmla="*/ 6808373 h 6858000"/>
              <a:gd name="connsiteX5" fmla="*/ 5597353 w 5597353"/>
              <a:gd name="connsiteY5" fmla="*/ 6858000 h 6858000"/>
              <a:gd name="connsiteX6" fmla="*/ 0 w 55973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53" h="6858000">
                <a:moveTo>
                  <a:pt x="0" y="0"/>
                </a:moveTo>
                <a:lnTo>
                  <a:pt x="5597353" y="0"/>
                </a:lnTo>
                <a:lnTo>
                  <a:pt x="5540061" y="49628"/>
                </a:lnTo>
                <a:cubicBezTo>
                  <a:pt x="4621209" y="884762"/>
                  <a:pt x="4044341" y="2089514"/>
                  <a:pt x="4044341" y="3429000"/>
                </a:cubicBezTo>
                <a:cubicBezTo>
                  <a:pt x="4044341" y="4768487"/>
                  <a:pt x="4621209" y="5973239"/>
                  <a:pt x="5540061" y="6808373"/>
                </a:cubicBezTo>
                <a:lnTo>
                  <a:pt x="55973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D4D6F"/>
          </a:solidFill>
          <a:ln>
            <a:noFill/>
          </a:ln>
          <a:effectLst>
            <a:innerShdw blurRad="2921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61850" y="988819"/>
            <a:ext cx="10868297" cy="4880360"/>
          </a:xfrm>
          <a:prstGeom prst="roundRect">
            <a:avLst>
              <a:gd name="adj" fmla="val 10853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5400000" sx="102000" sy="102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4112" y="2339003"/>
            <a:ext cx="68382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3D4D6F"/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融合信息技术</a:t>
            </a:r>
            <a:endParaRPr lang="en-US" altLang="zh-CN" sz="6000" b="1" dirty="0">
              <a:solidFill>
                <a:srgbClr val="3D4D6F"/>
              </a:solidFill>
              <a:effectLst>
                <a:outerShdw blurRad="50800" dist="38100" dir="5400000" algn="t" rotWithShape="0">
                  <a:prstClr val="black">
                    <a:alpha val="10000"/>
                  </a:prstClr>
                </a:outerShdw>
                <a:reflection blurRad="6350" stA="16000" endPos="24000" dist="29997" dir="5400000" sy="-100000" algn="bl" rotWithShape="0"/>
              </a:effectLst>
              <a:cs typeface="+mn-ea"/>
              <a:sym typeface="+mn-lt"/>
            </a:endParaRPr>
          </a:p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让学生在游戏中学习数学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87339" y="1303157"/>
            <a:ext cx="143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3D4D6F"/>
                </a:solidFill>
                <a:cs typeface="+mn-ea"/>
                <a:sym typeface="+mn-lt"/>
              </a:rPr>
              <a:t>20</a:t>
            </a:r>
            <a:r>
              <a:rPr lang="en-US" altLang="zh-CN" sz="3600" dirty="0">
                <a:solidFill>
                  <a:srgbClr val="E7BB81"/>
                </a:solidFill>
                <a:cs typeface="+mn-ea"/>
                <a:sym typeface="+mn-lt"/>
              </a:rPr>
              <a:t>22</a:t>
            </a:r>
            <a:endParaRPr lang="zh-CN" altLang="en-US" sz="3600" dirty="0">
              <a:solidFill>
                <a:srgbClr val="E7BB8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4496" y="1360397"/>
            <a:ext cx="2570489" cy="4847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40000"/>
              </a:lnSpc>
            </a:pPr>
            <a:r>
              <a:rPr lang="zh-CN" altLang="en-US" dirty="0">
                <a:solidFill>
                  <a:srgbClr val="3D4D6F"/>
                </a:solidFill>
                <a:cs typeface="+mn-ea"/>
                <a:sym typeface="+mn-lt"/>
              </a:rPr>
              <a:t>聚力同行 赢享未来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184851" y="4500112"/>
            <a:ext cx="4892050" cy="508768"/>
            <a:chOff x="874516" y="4652564"/>
            <a:chExt cx="1895677" cy="508768"/>
          </a:xfrm>
        </p:grpSpPr>
        <p:sp>
          <p:nvSpPr>
            <p:cNvPr id="9" name="圆角矩形 8"/>
            <p:cNvSpPr/>
            <p:nvPr/>
          </p:nvSpPr>
          <p:spPr>
            <a:xfrm>
              <a:off x="874516" y="4652564"/>
              <a:ext cx="1895677" cy="5087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5400000" sx="102000" sy="102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2800" spc="300" dirty="0">
                  <a:solidFill>
                    <a:schemeClr val="bg2">
                      <a:lumMod val="10000"/>
                    </a:schemeClr>
                  </a:solidFill>
                  <a:cs typeface="+mn-ea"/>
                  <a:sym typeface="+mn-lt"/>
                </a:rPr>
                <a:t>泸县牛滩小学 程丽君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993528" y="4783911"/>
              <a:ext cx="282844" cy="259649"/>
            </a:xfrm>
            <a:prstGeom prst="roundRect">
              <a:avLst>
                <a:gd name="adj" fmla="val 50000"/>
              </a:avLst>
            </a:prstGeom>
            <a:solidFill>
              <a:srgbClr val="3D4D6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iconfont-11899-5651479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1087954" y="4783911"/>
              <a:ext cx="93992" cy="244090"/>
            </a:xfrm>
            <a:custGeom>
              <a:avLst/>
              <a:gdLst>
                <a:gd name="T0" fmla="*/ 5482 w 10375"/>
                <a:gd name="T1" fmla="*/ 5170 h 10372"/>
                <a:gd name="T2" fmla="*/ 7765 w 10375"/>
                <a:gd name="T3" fmla="*/ 2887 h 10372"/>
                <a:gd name="T4" fmla="*/ 5187 w 10375"/>
                <a:gd name="T5" fmla="*/ 0 h 10372"/>
                <a:gd name="T6" fmla="*/ 2593 w 10375"/>
                <a:gd name="T7" fmla="*/ 2592 h 10372"/>
                <a:gd name="T8" fmla="*/ 2593 w 10375"/>
                <a:gd name="T9" fmla="*/ 2593 h 10372"/>
                <a:gd name="T10" fmla="*/ 5482 w 10375"/>
                <a:gd name="T11" fmla="*/ 5170 h 10372"/>
                <a:gd name="T12" fmla="*/ 5187 w 10375"/>
                <a:gd name="T13" fmla="*/ 5927 h 10372"/>
                <a:gd name="T14" fmla="*/ 0 w 10375"/>
                <a:gd name="T15" fmla="*/ 8891 h 10372"/>
                <a:gd name="T16" fmla="*/ 0 w 10375"/>
                <a:gd name="T17" fmla="*/ 10002 h 10372"/>
                <a:gd name="T18" fmla="*/ 370 w 10375"/>
                <a:gd name="T19" fmla="*/ 10372 h 10372"/>
                <a:gd name="T20" fmla="*/ 10003 w 10375"/>
                <a:gd name="T21" fmla="*/ 10372 h 10372"/>
                <a:gd name="T22" fmla="*/ 10373 w 10375"/>
                <a:gd name="T23" fmla="*/ 10002 h 10372"/>
                <a:gd name="T24" fmla="*/ 10373 w 10375"/>
                <a:gd name="T25" fmla="*/ 8891 h 10372"/>
                <a:gd name="T26" fmla="*/ 5187 w 10375"/>
                <a:gd name="T27" fmla="*/ 5927 h 10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75" h="10372">
                  <a:moveTo>
                    <a:pt x="5482" y="5170"/>
                  </a:moveTo>
                  <a:cubicBezTo>
                    <a:pt x="6671" y="5038"/>
                    <a:pt x="7633" y="4076"/>
                    <a:pt x="7765" y="2887"/>
                  </a:cubicBezTo>
                  <a:cubicBezTo>
                    <a:pt x="7937" y="1322"/>
                    <a:pt x="6717" y="0"/>
                    <a:pt x="5187" y="0"/>
                  </a:cubicBezTo>
                  <a:cubicBezTo>
                    <a:pt x="3755" y="0"/>
                    <a:pt x="2593" y="1160"/>
                    <a:pt x="2593" y="2592"/>
                  </a:cubicBezTo>
                  <a:lnTo>
                    <a:pt x="2593" y="2593"/>
                  </a:lnTo>
                  <a:cubicBezTo>
                    <a:pt x="2593" y="4123"/>
                    <a:pt x="3917" y="5342"/>
                    <a:pt x="5482" y="5170"/>
                  </a:cubicBezTo>
                  <a:close/>
                  <a:moveTo>
                    <a:pt x="5187" y="5927"/>
                  </a:moveTo>
                  <a:cubicBezTo>
                    <a:pt x="3456" y="5927"/>
                    <a:pt x="0" y="6919"/>
                    <a:pt x="0" y="8891"/>
                  </a:cubicBezTo>
                  <a:lnTo>
                    <a:pt x="0" y="10002"/>
                  </a:lnTo>
                  <a:cubicBezTo>
                    <a:pt x="0" y="10207"/>
                    <a:pt x="166" y="10372"/>
                    <a:pt x="370" y="10372"/>
                  </a:cubicBezTo>
                  <a:lnTo>
                    <a:pt x="10003" y="10372"/>
                  </a:lnTo>
                  <a:cubicBezTo>
                    <a:pt x="10208" y="10372"/>
                    <a:pt x="10373" y="10206"/>
                    <a:pt x="10373" y="10002"/>
                  </a:cubicBezTo>
                  <a:lnTo>
                    <a:pt x="10373" y="8891"/>
                  </a:lnTo>
                  <a:cubicBezTo>
                    <a:pt x="10375" y="6921"/>
                    <a:pt x="6918" y="5927"/>
                    <a:pt x="5187" y="5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D991A62A-CCC4-4017-9997-030A81B22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8" y="1571687"/>
            <a:ext cx="2530398" cy="25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8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25">
            <a:extLst>
              <a:ext uri="{FF2B5EF4-FFF2-40B4-BE49-F238E27FC236}">
                <a16:creationId xmlns:a16="http://schemas.microsoft.com/office/drawing/2014/main" id="{D9AB27F3-2C5A-4D76-878B-FBDA67FAD9D0}"/>
              </a:ext>
            </a:extLst>
          </p:cNvPr>
          <p:cNvSpPr/>
          <p:nvPr/>
        </p:nvSpPr>
        <p:spPr>
          <a:xfrm rot="10800000">
            <a:off x="0" y="1687011"/>
            <a:ext cx="12192000" cy="3483979"/>
          </a:xfrm>
          <a:custGeom>
            <a:avLst/>
            <a:gdLst>
              <a:gd name="connsiteX0" fmla="*/ 4524058 w 12192000"/>
              <a:gd name="connsiteY0" fmla="*/ 0 h 3483979"/>
              <a:gd name="connsiteX1" fmla="*/ 12192000 w 12192000"/>
              <a:gd name="connsiteY1" fmla="*/ 0 h 3483979"/>
              <a:gd name="connsiteX2" fmla="*/ 12192000 w 12192000"/>
              <a:gd name="connsiteY2" fmla="*/ 3483979 h 3483979"/>
              <a:gd name="connsiteX3" fmla="*/ 4524057 w 12192000"/>
              <a:gd name="connsiteY3" fmla="*/ 3483979 h 3483979"/>
              <a:gd name="connsiteX4" fmla="*/ 4594651 w 12192000"/>
              <a:gd name="connsiteY4" fmla="*/ 3419819 h 3483979"/>
              <a:gd name="connsiteX5" fmla="*/ 5289631 w 12192000"/>
              <a:gd name="connsiteY5" fmla="*/ 1741989 h 3483979"/>
              <a:gd name="connsiteX6" fmla="*/ 4594651 w 12192000"/>
              <a:gd name="connsiteY6" fmla="*/ 64159 h 3483979"/>
              <a:gd name="connsiteX7" fmla="*/ 0 w 12192000"/>
              <a:gd name="connsiteY7" fmla="*/ 0 h 3483979"/>
              <a:gd name="connsiteX8" fmla="*/ 1309583 w 12192000"/>
              <a:gd name="connsiteY8" fmla="*/ 0 h 3483979"/>
              <a:gd name="connsiteX9" fmla="*/ 1238990 w 12192000"/>
              <a:gd name="connsiteY9" fmla="*/ 64159 h 3483979"/>
              <a:gd name="connsiteX10" fmla="*/ 544010 w 12192000"/>
              <a:gd name="connsiteY10" fmla="*/ 1741989 h 3483979"/>
              <a:gd name="connsiteX11" fmla="*/ 1238990 w 12192000"/>
              <a:gd name="connsiteY11" fmla="*/ 3419819 h 3483979"/>
              <a:gd name="connsiteX12" fmla="*/ 1309584 w 12192000"/>
              <a:gd name="connsiteY12" fmla="*/ 3483979 h 3483979"/>
              <a:gd name="connsiteX13" fmla="*/ 0 w 12192000"/>
              <a:gd name="connsiteY13" fmla="*/ 3483979 h 348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483979">
                <a:moveTo>
                  <a:pt x="4524058" y="0"/>
                </a:moveTo>
                <a:lnTo>
                  <a:pt x="12192000" y="0"/>
                </a:lnTo>
                <a:lnTo>
                  <a:pt x="12192000" y="3483979"/>
                </a:lnTo>
                <a:lnTo>
                  <a:pt x="4524057" y="3483979"/>
                </a:lnTo>
                <a:lnTo>
                  <a:pt x="4594651" y="3419819"/>
                </a:lnTo>
                <a:cubicBezTo>
                  <a:pt x="5024045" y="2990425"/>
                  <a:pt x="5289631" y="2397223"/>
                  <a:pt x="5289631" y="1741989"/>
                </a:cubicBezTo>
                <a:cubicBezTo>
                  <a:pt x="5289631" y="1086756"/>
                  <a:pt x="5024045" y="493553"/>
                  <a:pt x="4594651" y="64159"/>
                </a:cubicBezTo>
                <a:close/>
                <a:moveTo>
                  <a:pt x="0" y="0"/>
                </a:moveTo>
                <a:lnTo>
                  <a:pt x="1309583" y="0"/>
                </a:lnTo>
                <a:lnTo>
                  <a:pt x="1238990" y="64159"/>
                </a:lnTo>
                <a:cubicBezTo>
                  <a:pt x="809596" y="493553"/>
                  <a:pt x="544010" y="1086756"/>
                  <a:pt x="544010" y="1741989"/>
                </a:cubicBezTo>
                <a:cubicBezTo>
                  <a:pt x="544010" y="2397223"/>
                  <a:pt x="809596" y="2990425"/>
                  <a:pt x="1238990" y="3419819"/>
                </a:cubicBezTo>
                <a:lnTo>
                  <a:pt x="1309584" y="3483979"/>
                </a:lnTo>
                <a:lnTo>
                  <a:pt x="0" y="3483979"/>
                </a:lnTo>
                <a:close/>
              </a:path>
            </a:pathLst>
          </a:custGeom>
          <a:solidFill>
            <a:srgbClr val="3D4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BCD871D-DD61-41ED-AB76-AD559E7C1FF0}"/>
              </a:ext>
            </a:extLst>
          </p:cNvPr>
          <p:cNvSpPr txBox="1"/>
          <p:nvPr/>
        </p:nvSpPr>
        <p:spPr>
          <a:xfrm>
            <a:off x="480748" y="2481061"/>
            <a:ext cx="589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000" i="1">
                <a:solidFill>
                  <a:schemeClr val="bg1"/>
                </a:solidFill>
                <a:effectLst>
                  <a:outerShdw blurRad="63500" dist="38100" dir="16200000" rotWithShape="0">
                    <a:prstClr val="black">
                      <a:alpha val="22000"/>
                    </a:prstClr>
                  </a:outerShdw>
                </a:effectLst>
                <a:latin typeface="字魂35号-经典雅黑" panose="00000500000000000000" pitchFamily="2" charset="-122"/>
                <a:ea typeface="字魂35号-经典雅黑" panose="00000500000000000000" pitchFamily="2" charset="-122"/>
              </a:defRPr>
            </a:lvl1pPr>
          </a:lstStyle>
          <a:p>
            <a:pPr algn="ctr"/>
            <a:r>
              <a:rPr lang="zh-CN" altLang="en-US" sz="4800" b="1" i="0" dirty="0">
                <a:effectLst>
                  <a:outerShdw blurRad="50800" dist="38100" dir="5400000" algn="t" rotWithShape="0">
                    <a:prstClr val="black">
                      <a:alpha val="7000"/>
                    </a:prstClr>
                  </a:outerShdw>
                  <a:reflection blurRad="6350" stA="37000" endPos="29000" dist="38100" dir="5400000" sy="-100000" algn="bl" rotWithShape="0"/>
                </a:effectLst>
                <a:latin typeface="+mn-lt"/>
                <a:ea typeface="+mn-ea"/>
                <a:cs typeface="+mn-ea"/>
                <a:sym typeface="+mn-lt"/>
              </a:rPr>
              <a:t>数学课堂中游戏与信息技术的有效融合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5F8358-4E76-42E2-A730-1D443B847BD1}"/>
              </a:ext>
            </a:extLst>
          </p:cNvPr>
          <p:cNvSpPr txBox="1"/>
          <p:nvPr/>
        </p:nvSpPr>
        <p:spPr>
          <a:xfrm>
            <a:off x="2908794" y="1955397"/>
            <a:ext cx="1827020" cy="400110"/>
          </a:xfrm>
          <a:prstGeom prst="rect">
            <a:avLst/>
          </a:prstGeom>
          <a:solidFill>
            <a:srgbClr val="E9C089"/>
          </a:solidFill>
          <a:ln>
            <a:solidFill>
              <a:srgbClr val="E9C089"/>
            </a:solidFill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rgbClr val="3D4D6F"/>
                </a:solidFill>
                <a:cs typeface="+mn-ea"/>
                <a:sym typeface="+mn-lt"/>
              </a:rPr>
              <a:t>information</a:t>
            </a:r>
            <a:endParaRPr lang="zh-CN" altLang="en-US" sz="2000" dirty="0">
              <a:solidFill>
                <a:srgbClr val="3D4D6F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E1BB17-3FA9-4A65-B018-A35C4888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37" y="1679046"/>
            <a:ext cx="4721964" cy="3491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165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23278" y="211912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5" name="圆角矩形 6">
            <a:extLst>
              <a:ext uri="{FF2B5EF4-FFF2-40B4-BE49-F238E27FC236}">
                <a16:creationId xmlns:a16="http://schemas.microsoft.com/office/drawing/2014/main" id="{7F3B19AC-FF52-49C4-99D7-85B50D02F0A0}"/>
              </a:ext>
            </a:extLst>
          </p:cNvPr>
          <p:cNvSpPr/>
          <p:nvPr/>
        </p:nvSpPr>
        <p:spPr>
          <a:xfrm>
            <a:off x="796009" y="1039063"/>
            <a:ext cx="9607001" cy="5250697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B1B79D-D725-4068-A47C-8A67473C800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57648" y="1480584"/>
            <a:ext cx="7952196" cy="3896831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Pct val="100000"/>
            </a:pPr>
            <a:r>
              <a:rPr lang="en-US" altLang="zh-CN" sz="32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《</a:t>
            </a:r>
            <a:r>
              <a:rPr lang="zh-CN" altLang="en-US" sz="32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小学数学课程标准</a:t>
            </a:r>
            <a:r>
              <a:rPr lang="en-US" altLang="zh-CN" sz="32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32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出：信息技术的发展对数学教育的价值、目标、内容，以及数学教学方式产生了很大影响。数学课程的设计与实现实施，应根据实际情况合理的运用现代教育信息技术，注意信息技术与课程内容的整合。科学技术的不断进步，使越来越多的现代化教学手段和信息技术开始进入课堂教学，让数学教学事业进入了一个崭新的时代，在小学数学教学中，将信息技术与游戏活动结合起来，可以让课堂更具有趣味性、灵活性，把孩子们的学习兴趣完全发掘出来，让孩子们能更加积极地参与数学学习中来，实现小学数学教学效果的更大提升。</a:t>
            </a:r>
            <a:endParaRPr lang="en-US" altLang="zh-CN" sz="3200" b="1" spc="24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6CDAD2-4A70-42EA-B266-7A906FBFB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876" y="3034748"/>
            <a:ext cx="3057142" cy="2071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704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E6EE2364-AF6D-4690-9C51-B8500627C4DA}"/>
              </a:ext>
            </a:extLst>
          </p:cNvPr>
          <p:cNvSpPr/>
          <p:nvPr/>
        </p:nvSpPr>
        <p:spPr>
          <a:xfrm>
            <a:off x="3519138" y="889468"/>
            <a:ext cx="5523722" cy="1459572"/>
          </a:xfrm>
          <a:prstGeom prst="roundRect">
            <a:avLst>
              <a:gd name="adj" fmla="val 2893"/>
            </a:avLst>
          </a:prstGeom>
          <a:solidFill>
            <a:schemeClr val="bg1"/>
          </a:solidFill>
          <a:ln w="38100">
            <a:solidFill>
              <a:srgbClr val="013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E0000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4346C3F-5267-431D-977B-8C5C1370A036}"/>
              </a:ext>
            </a:extLst>
          </p:cNvPr>
          <p:cNvSpPr txBox="1"/>
          <p:nvPr/>
        </p:nvSpPr>
        <p:spPr>
          <a:xfrm>
            <a:off x="3768960" y="927587"/>
            <a:ext cx="50889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</a:rPr>
              <a:t>数学课堂中游戏与信息技术的有效融合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8ED349-2DF5-4DC9-B4A8-415ECD8B2C67}"/>
              </a:ext>
            </a:extLst>
          </p:cNvPr>
          <p:cNvSpPr txBox="1"/>
          <p:nvPr/>
        </p:nvSpPr>
        <p:spPr>
          <a:xfrm>
            <a:off x="9432925" y="4108450"/>
            <a:ext cx="122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cs typeface="汉仪中黑简" panose="02010600000101010101" charset="-122"/>
              </a:rPr>
              <a:t>  善待他人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FF43871-BBE1-469A-937D-9CAE1A92083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63168" y="2831887"/>
            <a:ext cx="2183363" cy="2165350"/>
            <a:chOff x="2647057" y="3562460"/>
            <a:chExt cx="1586736" cy="1573670"/>
          </a:xfrm>
        </p:grpSpPr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58CA9370-F681-4E00-B227-4B09105F05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647057" y="3562460"/>
              <a:ext cx="1586736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42719B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lstStyle/>
            <a:p>
              <a:pPr algn="ctr"/>
              <a:r>
                <a:rPr lang="zh-CN" altLang="zh-CN" b="1" dirty="0">
                  <a:solidFill>
                    <a:schemeClr val="accent2">
                      <a:lumMod val="75000"/>
                    </a:schemeClr>
                  </a:solidFill>
                </a:rPr>
                <a:t>激发学生</a:t>
              </a:r>
              <a:endParaRPr lang="en-US" altLang="zh-CN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zh-CN" altLang="zh-CN" b="1" dirty="0">
                  <a:solidFill>
                    <a:schemeClr val="accent2">
                      <a:lumMod val="75000"/>
                    </a:schemeClr>
                  </a:solidFill>
                </a:rPr>
                <a:t>学习兴趣</a:t>
              </a:r>
              <a:endParaRPr lang="zh-CN" altLang="en-US" b="1" dirty="0">
                <a:solidFill>
                  <a:schemeClr val="accent2">
                    <a:lumMod val="75000"/>
                  </a:schemeClr>
                </a:solidFill>
                <a:sym typeface="+mn-ea"/>
              </a:endParaRPr>
            </a:p>
          </p:txBody>
        </p:sp>
        <p:sp>
          <p:nvSpPr>
            <p:cNvPr id="22" name="任意多边形 4">
              <a:extLst>
                <a:ext uri="{FF2B5EF4-FFF2-40B4-BE49-F238E27FC236}">
                  <a16:creationId xmlns:a16="http://schemas.microsoft.com/office/drawing/2014/main" id="{391D0241-4B05-4520-BFEA-F72E9AC9E02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233403" y="3685767"/>
              <a:ext cx="508092" cy="457200"/>
            </a:xfrm>
            <a:custGeom>
              <a:avLst/>
              <a:gdLst>
                <a:gd name="connsiteX0" fmla="*/ 254046 w 508092"/>
                <a:gd name="connsiteY0" fmla="*/ 0 h 457200"/>
                <a:gd name="connsiteX1" fmla="*/ 410945 w 508092"/>
                <a:gd name="connsiteY1" fmla="*/ 15835 h 457200"/>
                <a:gd name="connsiteX2" fmla="*/ 508092 w 508092"/>
                <a:gd name="connsiteY2" fmla="*/ 46025 h 457200"/>
                <a:gd name="connsiteX3" fmla="*/ 508092 w 508092"/>
                <a:gd name="connsiteY3" fmla="*/ 203154 h 457200"/>
                <a:gd name="connsiteX4" fmla="*/ 254046 w 508092"/>
                <a:gd name="connsiteY4" fmla="*/ 457200 h 457200"/>
                <a:gd name="connsiteX5" fmla="*/ 0 w 508092"/>
                <a:gd name="connsiteY5" fmla="*/ 203154 h 457200"/>
                <a:gd name="connsiteX6" fmla="*/ 0 w 508092"/>
                <a:gd name="connsiteY6" fmla="*/ 46025 h 457200"/>
                <a:gd name="connsiteX7" fmla="*/ 97148 w 508092"/>
                <a:gd name="connsiteY7" fmla="*/ 15835 h 457200"/>
                <a:gd name="connsiteX8" fmla="*/ 254046 w 508092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92" h="457200">
                  <a:moveTo>
                    <a:pt x="254046" y="0"/>
                  </a:moveTo>
                  <a:cubicBezTo>
                    <a:pt x="307792" y="0"/>
                    <a:pt x="360265" y="5452"/>
                    <a:pt x="410945" y="15835"/>
                  </a:cubicBezTo>
                  <a:lnTo>
                    <a:pt x="508092" y="46025"/>
                  </a:lnTo>
                  <a:lnTo>
                    <a:pt x="508092" y="203154"/>
                  </a:lnTo>
                  <a:cubicBezTo>
                    <a:pt x="508092" y="343460"/>
                    <a:pt x="394352" y="457200"/>
                    <a:pt x="254046" y="457200"/>
                  </a:cubicBezTo>
                  <a:cubicBezTo>
                    <a:pt x="113740" y="457200"/>
                    <a:pt x="0" y="343460"/>
                    <a:pt x="0" y="203154"/>
                  </a:cubicBezTo>
                  <a:lnTo>
                    <a:pt x="0" y="46025"/>
                  </a:lnTo>
                  <a:lnTo>
                    <a:pt x="97148" y="15835"/>
                  </a:lnTo>
                  <a:cubicBezTo>
                    <a:pt x="147828" y="5452"/>
                    <a:pt x="200301" y="0"/>
                    <a:pt x="254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rgbClr val="628EE3"/>
                  </a:solidFill>
                  <a:cs typeface="汉仪中黑简" panose="02010600000101010101" charset="-122"/>
                  <a:sym typeface="Arial" panose="020B0604020202020204" pitchFamily="34" charset="0"/>
                </a:rPr>
                <a:t>1</a:t>
              </a:r>
              <a:endParaRPr lang="zh-CN" altLang="en-US" dirty="0">
                <a:solidFill>
                  <a:srgbClr val="628EE3"/>
                </a:solidFill>
                <a:cs typeface="汉仪中黑简" panose="0201060000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D29BE4F-8E99-473B-8931-4BED9B01DE6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6985" y="2831887"/>
            <a:ext cx="7245762" cy="2165350"/>
            <a:chOff x="2584662" y="3671986"/>
            <a:chExt cx="5265307" cy="1573670"/>
          </a:xfrm>
        </p:grpSpPr>
        <p:sp>
          <p:nvSpPr>
            <p:cNvPr id="24" name="任意多边形 20">
              <a:extLst>
                <a:ext uri="{FF2B5EF4-FFF2-40B4-BE49-F238E27FC236}">
                  <a16:creationId xmlns:a16="http://schemas.microsoft.com/office/drawing/2014/main" id="{03FDD2A5-FC94-46D9-8ACA-C80031BB691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584662" y="3671986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A0C0F0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课堂气氛</a:t>
              </a:r>
              <a:endParaRPr lang="en-US" altLang="zh-CN" b="1" dirty="0">
                <a:solidFill>
                  <a:schemeClr val="accent2">
                    <a:lumMod val="75000"/>
                  </a:schemeClr>
                </a:solidFill>
                <a:sym typeface="+mn-ea"/>
              </a:endParaRPr>
            </a:p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更加活跃</a:t>
              </a:r>
            </a:p>
          </p:txBody>
        </p:sp>
        <p:sp>
          <p:nvSpPr>
            <p:cNvPr id="25" name="任意多边形 21">
              <a:extLst>
                <a:ext uri="{FF2B5EF4-FFF2-40B4-BE49-F238E27FC236}">
                  <a16:creationId xmlns:a16="http://schemas.microsoft.com/office/drawing/2014/main" id="{E1B8B485-EB61-42CD-B7DF-70EA6A0AF7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109132" y="3733817"/>
              <a:ext cx="508092" cy="457200"/>
            </a:xfrm>
            <a:custGeom>
              <a:avLst/>
              <a:gdLst>
                <a:gd name="connsiteX0" fmla="*/ 254046 w 508092"/>
                <a:gd name="connsiteY0" fmla="*/ 0 h 457200"/>
                <a:gd name="connsiteX1" fmla="*/ 410945 w 508092"/>
                <a:gd name="connsiteY1" fmla="*/ 15835 h 457200"/>
                <a:gd name="connsiteX2" fmla="*/ 508092 w 508092"/>
                <a:gd name="connsiteY2" fmla="*/ 46025 h 457200"/>
                <a:gd name="connsiteX3" fmla="*/ 508092 w 508092"/>
                <a:gd name="connsiteY3" fmla="*/ 203154 h 457200"/>
                <a:gd name="connsiteX4" fmla="*/ 254046 w 508092"/>
                <a:gd name="connsiteY4" fmla="*/ 457200 h 457200"/>
                <a:gd name="connsiteX5" fmla="*/ 0 w 508092"/>
                <a:gd name="connsiteY5" fmla="*/ 203154 h 457200"/>
                <a:gd name="connsiteX6" fmla="*/ 0 w 508092"/>
                <a:gd name="connsiteY6" fmla="*/ 46025 h 457200"/>
                <a:gd name="connsiteX7" fmla="*/ 97148 w 508092"/>
                <a:gd name="connsiteY7" fmla="*/ 15835 h 457200"/>
                <a:gd name="connsiteX8" fmla="*/ 254046 w 508092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92" h="457200">
                  <a:moveTo>
                    <a:pt x="254046" y="0"/>
                  </a:moveTo>
                  <a:cubicBezTo>
                    <a:pt x="307792" y="0"/>
                    <a:pt x="360265" y="5452"/>
                    <a:pt x="410945" y="15835"/>
                  </a:cubicBezTo>
                  <a:lnTo>
                    <a:pt x="508092" y="46025"/>
                  </a:lnTo>
                  <a:lnTo>
                    <a:pt x="508092" y="203154"/>
                  </a:lnTo>
                  <a:cubicBezTo>
                    <a:pt x="508092" y="343460"/>
                    <a:pt x="394352" y="457200"/>
                    <a:pt x="254046" y="457200"/>
                  </a:cubicBezTo>
                  <a:cubicBezTo>
                    <a:pt x="113740" y="457200"/>
                    <a:pt x="0" y="343460"/>
                    <a:pt x="0" y="203154"/>
                  </a:cubicBezTo>
                  <a:lnTo>
                    <a:pt x="0" y="46025"/>
                  </a:lnTo>
                  <a:lnTo>
                    <a:pt x="97148" y="15835"/>
                  </a:lnTo>
                  <a:cubicBezTo>
                    <a:pt x="147828" y="5452"/>
                    <a:pt x="200301" y="0"/>
                    <a:pt x="254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rgbClr val="628EE3"/>
                  </a:solidFill>
                  <a:cs typeface="汉仪中黑简" panose="02010600000101010101" charset="-122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26" name="任意多边形 22">
              <a:extLst>
                <a:ext uri="{FF2B5EF4-FFF2-40B4-BE49-F238E27FC236}">
                  <a16:creationId xmlns:a16="http://schemas.microsoft.com/office/drawing/2014/main" id="{4353A9C8-E607-43AF-8985-84C5D052639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472884" y="3671986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42719B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提升学生</a:t>
              </a:r>
              <a:endParaRPr lang="en-US" altLang="zh-CN" b="1" dirty="0">
                <a:solidFill>
                  <a:schemeClr val="accent2">
                    <a:lumMod val="75000"/>
                  </a:schemeClr>
                </a:solidFill>
                <a:sym typeface="+mn-ea"/>
              </a:endParaRPr>
            </a:p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sym typeface="+mn-ea"/>
                </a:rPr>
                <a:t>的学习深度</a:t>
              </a:r>
            </a:p>
          </p:txBody>
        </p:sp>
        <p:sp>
          <p:nvSpPr>
            <p:cNvPr id="27" name="任意多边形 23">
              <a:extLst>
                <a:ext uri="{FF2B5EF4-FFF2-40B4-BE49-F238E27FC236}">
                  <a16:creationId xmlns:a16="http://schemas.microsoft.com/office/drawing/2014/main" id="{CCC1B5FD-48D8-4818-B4F1-2993CEFFDF8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292937" y="3671986"/>
              <a:ext cx="1557032" cy="1573670"/>
            </a:xfrm>
            <a:custGeom>
              <a:avLst/>
              <a:gdLst>
                <a:gd name="connsiteX0" fmla="*/ 711793 w 1423588"/>
                <a:gd name="connsiteY0" fmla="*/ 61278 h 1438800"/>
                <a:gd name="connsiteX1" fmla="*/ 1369916 w 1423588"/>
                <a:gd name="connsiteY1" fmla="*/ 719401 h 1438800"/>
                <a:gd name="connsiteX2" fmla="*/ 711793 w 1423588"/>
                <a:gd name="connsiteY2" fmla="*/ 1377524 h 1438800"/>
                <a:gd name="connsiteX3" fmla="*/ 53670 w 1423588"/>
                <a:gd name="connsiteY3" fmla="*/ 719401 h 1438800"/>
                <a:gd name="connsiteX4" fmla="*/ 711793 w 1423588"/>
                <a:gd name="connsiteY4" fmla="*/ 61278 h 1438800"/>
                <a:gd name="connsiteX5" fmla="*/ 711794 w 1423588"/>
                <a:gd name="connsiteY5" fmla="*/ 48120 h 1438800"/>
                <a:gd name="connsiteX6" fmla="*/ 40513 w 1423588"/>
                <a:gd name="connsiteY6" fmla="*/ 719401 h 1438800"/>
                <a:gd name="connsiteX7" fmla="*/ 711794 w 1423588"/>
                <a:gd name="connsiteY7" fmla="*/ 1390682 h 1438800"/>
                <a:gd name="connsiteX8" fmla="*/ 1383075 w 1423588"/>
                <a:gd name="connsiteY8" fmla="*/ 719401 h 1438800"/>
                <a:gd name="connsiteX9" fmla="*/ 711794 w 1423588"/>
                <a:gd name="connsiteY9" fmla="*/ 48120 h 1438800"/>
                <a:gd name="connsiteX10" fmla="*/ 711794 w 1423588"/>
                <a:gd name="connsiteY10" fmla="*/ 0 h 1438800"/>
                <a:gd name="connsiteX11" fmla="*/ 1423588 w 1423588"/>
                <a:gd name="connsiteY11" fmla="*/ 719400 h 1438800"/>
                <a:gd name="connsiteX12" fmla="*/ 711794 w 1423588"/>
                <a:gd name="connsiteY12" fmla="*/ 1438800 h 1438800"/>
                <a:gd name="connsiteX13" fmla="*/ 0 w 1423588"/>
                <a:gd name="connsiteY13" fmla="*/ 719400 h 1438800"/>
                <a:gd name="connsiteX14" fmla="*/ 711794 w 1423588"/>
                <a:gd name="connsiteY14" fmla="*/ 0 h 14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3588" h="1438800">
                  <a:moveTo>
                    <a:pt x="711793" y="61278"/>
                  </a:moveTo>
                  <a:cubicBezTo>
                    <a:pt x="1075264" y="61278"/>
                    <a:pt x="1369916" y="355930"/>
                    <a:pt x="1369916" y="719401"/>
                  </a:cubicBezTo>
                  <a:cubicBezTo>
                    <a:pt x="1369916" y="1082872"/>
                    <a:pt x="1075264" y="1377524"/>
                    <a:pt x="711793" y="1377524"/>
                  </a:cubicBezTo>
                  <a:cubicBezTo>
                    <a:pt x="348322" y="1377524"/>
                    <a:pt x="53670" y="1082872"/>
                    <a:pt x="53670" y="719401"/>
                  </a:cubicBezTo>
                  <a:cubicBezTo>
                    <a:pt x="53670" y="355930"/>
                    <a:pt x="348322" y="61278"/>
                    <a:pt x="711793" y="61278"/>
                  </a:cubicBezTo>
                  <a:close/>
                  <a:moveTo>
                    <a:pt x="711794" y="48120"/>
                  </a:moveTo>
                  <a:cubicBezTo>
                    <a:pt x="341056" y="48120"/>
                    <a:pt x="40513" y="348663"/>
                    <a:pt x="40513" y="719401"/>
                  </a:cubicBezTo>
                  <a:cubicBezTo>
                    <a:pt x="40513" y="1090139"/>
                    <a:pt x="341056" y="1390682"/>
                    <a:pt x="711794" y="1390682"/>
                  </a:cubicBezTo>
                  <a:cubicBezTo>
                    <a:pt x="1082532" y="1390682"/>
                    <a:pt x="1383075" y="1090139"/>
                    <a:pt x="1383075" y="719401"/>
                  </a:cubicBezTo>
                  <a:cubicBezTo>
                    <a:pt x="1383075" y="348663"/>
                    <a:pt x="1082532" y="48120"/>
                    <a:pt x="711794" y="48120"/>
                  </a:cubicBezTo>
                  <a:close/>
                  <a:moveTo>
                    <a:pt x="711794" y="0"/>
                  </a:moveTo>
                  <a:cubicBezTo>
                    <a:pt x="1104907" y="0"/>
                    <a:pt x="1423588" y="322086"/>
                    <a:pt x="1423588" y="719400"/>
                  </a:cubicBezTo>
                  <a:cubicBezTo>
                    <a:pt x="1423588" y="1116714"/>
                    <a:pt x="1104907" y="1438800"/>
                    <a:pt x="711794" y="1438800"/>
                  </a:cubicBezTo>
                  <a:cubicBezTo>
                    <a:pt x="318681" y="1438800"/>
                    <a:pt x="0" y="1116714"/>
                    <a:pt x="0" y="719400"/>
                  </a:cubicBezTo>
                  <a:cubicBezTo>
                    <a:pt x="0" y="322086"/>
                    <a:pt x="318681" y="0"/>
                    <a:pt x="711794" y="0"/>
                  </a:cubicBezTo>
                  <a:close/>
                </a:path>
              </a:pathLst>
            </a:custGeom>
            <a:solidFill>
              <a:srgbClr val="A0C0F0"/>
            </a:solidFill>
            <a:ln>
              <a:noFill/>
            </a:ln>
            <a:effectLst/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tIns="504000" rtlCol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cs typeface="汉仪中黑简" panose="02010600000101010101" charset="-122"/>
                  <a:sym typeface="Arial" panose="020B0604020202020204" pitchFamily="34" charset="0"/>
                </a:rPr>
                <a:t>提高了学生自主</a:t>
              </a:r>
              <a:endParaRPr lang="en-US" altLang="zh-CN" b="1" dirty="0">
                <a:solidFill>
                  <a:schemeClr val="accent2">
                    <a:lumMod val="75000"/>
                  </a:schemeClr>
                </a:solidFill>
                <a:cs typeface="汉仪中黑简" panose="02010600000101010101" charset="-122"/>
                <a:sym typeface="Arial" panose="020B0604020202020204" pitchFamily="34" charset="0"/>
              </a:endParaRPr>
            </a:p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cs typeface="汉仪中黑简" panose="02010600000101010101" charset="-122"/>
                  <a:sym typeface="Arial" panose="020B0604020202020204" pitchFamily="34" charset="0"/>
                </a:rPr>
                <a:t>知识能力的掌握</a:t>
              </a:r>
            </a:p>
          </p:txBody>
        </p:sp>
      </p:grpSp>
      <p:sp>
        <p:nvSpPr>
          <p:cNvPr id="28" name="任意多边形 24">
            <a:extLst>
              <a:ext uri="{FF2B5EF4-FFF2-40B4-BE49-F238E27FC236}">
                <a16:creationId xmlns:a16="http://schemas.microsoft.com/office/drawing/2014/main" id="{EFEF0208-47F6-45F8-B1A1-388A6385B9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188183" y="2993603"/>
            <a:ext cx="699135" cy="629285"/>
          </a:xfrm>
          <a:custGeom>
            <a:avLst/>
            <a:gdLst>
              <a:gd name="connsiteX0" fmla="*/ 254046 w 508092"/>
              <a:gd name="connsiteY0" fmla="*/ 0 h 457200"/>
              <a:gd name="connsiteX1" fmla="*/ 410945 w 508092"/>
              <a:gd name="connsiteY1" fmla="*/ 15835 h 457200"/>
              <a:gd name="connsiteX2" fmla="*/ 508092 w 508092"/>
              <a:gd name="connsiteY2" fmla="*/ 46025 h 457200"/>
              <a:gd name="connsiteX3" fmla="*/ 508092 w 508092"/>
              <a:gd name="connsiteY3" fmla="*/ 203154 h 457200"/>
              <a:gd name="connsiteX4" fmla="*/ 254046 w 508092"/>
              <a:gd name="connsiteY4" fmla="*/ 457200 h 457200"/>
              <a:gd name="connsiteX5" fmla="*/ 0 w 508092"/>
              <a:gd name="connsiteY5" fmla="*/ 203154 h 457200"/>
              <a:gd name="connsiteX6" fmla="*/ 0 w 508092"/>
              <a:gd name="connsiteY6" fmla="*/ 46025 h 457200"/>
              <a:gd name="connsiteX7" fmla="*/ 97148 w 508092"/>
              <a:gd name="connsiteY7" fmla="*/ 15835 h 457200"/>
              <a:gd name="connsiteX8" fmla="*/ 254046 w 508092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092" h="457200">
                <a:moveTo>
                  <a:pt x="254046" y="0"/>
                </a:moveTo>
                <a:cubicBezTo>
                  <a:pt x="307792" y="0"/>
                  <a:pt x="360265" y="5452"/>
                  <a:pt x="410945" y="15835"/>
                </a:cubicBezTo>
                <a:lnTo>
                  <a:pt x="508092" y="46025"/>
                </a:lnTo>
                <a:lnTo>
                  <a:pt x="508092" y="203154"/>
                </a:lnTo>
                <a:cubicBezTo>
                  <a:pt x="508092" y="343460"/>
                  <a:pt x="394352" y="457200"/>
                  <a:pt x="254046" y="457200"/>
                </a:cubicBezTo>
                <a:cubicBezTo>
                  <a:pt x="113740" y="457200"/>
                  <a:pt x="0" y="343460"/>
                  <a:pt x="0" y="203154"/>
                </a:cubicBezTo>
                <a:lnTo>
                  <a:pt x="0" y="46025"/>
                </a:lnTo>
                <a:lnTo>
                  <a:pt x="97148" y="15835"/>
                </a:lnTo>
                <a:cubicBezTo>
                  <a:pt x="147828" y="5452"/>
                  <a:pt x="200301" y="0"/>
                  <a:pt x="2540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rgbClr val="628EE3">
              <a:shade val="50000"/>
            </a:srgbClr>
          </a:lnRef>
          <a:fillRef idx="1">
            <a:srgbClr val="628EE3"/>
          </a:fillRef>
          <a:effectRef idx="0">
            <a:srgbClr val="628EE3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dirty="0">
                <a:solidFill>
                  <a:srgbClr val="628EE3"/>
                </a:solidFill>
                <a:cs typeface="汉仪中黑简" panose="02010600000101010101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9" name="任意多边形 25">
            <a:extLst>
              <a:ext uri="{FF2B5EF4-FFF2-40B4-BE49-F238E27FC236}">
                <a16:creationId xmlns:a16="http://schemas.microsoft.com/office/drawing/2014/main" id="{24A447AC-77F7-4FD9-86EE-9AC633A254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43965" y="2993603"/>
            <a:ext cx="699135" cy="629285"/>
          </a:xfrm>
          <a:custGeom>
            <a:avLst/>
            <a:gdLst>
              <a:gd name="connsiteX0" fmla="*/ 254046 w 508092"/>
              <a:gd name="connsiteY0" fmla="*/ 0 h 457200"/>
              <a:gd name="connsiteX1" fmla="*/ 410945 w 508092"/>
              <a:gd name="connsiteY1" fmla="*/ 15835 h 457200"/>
              <a:gd name="connsiteX2" fmla="*/ 508092 w 508092"/>
              <a:gd name="connsiteY2" fmla="*/ 46025 h 457200"/>
              <a:gd name="connsiteX3" fmla="*/ 508092 w 508092"/>
              <a:gd name="connsiteY3" fmla="*/ 203154 h 457200"/>
              <a:gd name="connsiteX4" fmla="*/ 254046 w 508092"/>
              <a:gd name="connsiteY4" fmla="*/ 457200 h 457200"/>
              <a:gd name="connsiteX5" fmla="*/ 0 w 508092"/>
              <a:gd name="connsiteY5" fmla="*/ 203154 h 457200"/>
              <a:gd name="connsiteX6" fmla="*/ 0 w 508092"/>
              <a:gd name="connsiteY6" fmla="*/ 46025 h 457200"/>
              <a:gd name="connsiteX7" fmla="*/ 97148 w 508092"/>
              <a:gd name="connsiteY7" fmla="*/ 15835 h 457200"/>
              <a:gd name="connsiteX8" fmla="*/ 254046 w 508092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092" h="457200">
                <a:moveTo>
                  <a:pt x="254046" y="0"/>
                </a:moveTo>
                <a:cubicBezTo>
                  <a:pt x="307792" y="0"/>
                  <a:pt x="360265" y="5452"/>
                  <a:pt x="410945" y="15835"/>
                </a:cubicBezTo>
                <a:lnTo>
                  <a:pt x="508092" y="46025"/>
                </a:lnTo>
                <a:lnTo>
                  <a:pt x="508092" y="203154"/>
                </a:lnTo>
                <a:cubicBezTo>
                  <a:pt x="508092" y="343460"/>
                  <a:pt x="394352" y="457200"/>
                  <a:pt x="254046" y="457200"/>
                </a:cubicBezTo>
                <a:cubicBezTo>
                  <a:pt x="113740" y="457200"/>
                  <a:pt x="0" y="343460"/>
                  <a:pt x="0" y="203154"/>
                </a:cubicBezTo>
                <a:lnTo>
                  <a:pt x="0" y="46025"/>
                </a:lnTo>
                <a:lnTo>
                  <a:pt x="97148" y="15835"/>
                </a:lnTo>
                <a:cubicBezTo>
                  <a:pt x="147828" y="5452"/>
                  <a:pt x="200301" y="0"/>
                  <a:pt x="2540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rgbClr val="628EE3">
              <a:shade val="50000"/>
            </a:srgbClr>
          </a:lnRef>
          <a:fillRef idx="1">
            <a:srgbClr val="628EE3"/>
          </a:fillRef>
          <a:effectRef idx="0">
            <a:srgbClr val="628EE3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dirty="0">
                <a:solidFill>
                  <a:srgbClr val="628EE3"/>
                </a:solidFill>
                <a:cs typeface="汉仪中黑简" panose="02010600000101010101" charset="-122"/>
                <a:sym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469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403B23-C73B-40CB-8CE1-50563D433427}"/>
              </a:ext>
            </a:extLst>
          </p:cNvPr>
          <p:cNvSpPr txBox="1"/>
          <p:nvPr/>
        </p:nvSpPr>
        <p:spPr>
          <a:xfrm flipH="1">
            <a:off x="3535971" y="538006"/>
            <a:ext cx="597707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D4D6F"/>
                </a:solidFill>
                <a:cs typeface="+mn-ea"/>
                <a:sym typeface="+mn-lt"/>
              </a:rPr>
              <a:t>（一）信息技术与数学游戏的融合</a:t>
            </a:r>
            <a:endParaRPr lang="en-US" altLang="zh-CN" sz="2800" dirty="0">
              <a:solidFill>
                <a:srgbClr val="3D4D6F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3D4D6F"/>
                </a:solidFill>
                <a:cs typeface="+mn-ea"/>
                <a:sym typeface="+mn-lt"/>
              </a:rPr>
              <a:t>激发学生学习兴趣</a:t>
            </a:r>
          </a:p>
        </p:txBody>
      </p:sp>
      <p:sp>
        <p:nvSpPr>
          <p:cNvPr id="18" name="圆角矩形 6">
            <a:extLst>
              <a:ext uri="{FF2B5EF4-FFF2-40B4-BE49-F238E27FC236}">
                <a16:creationId xmlns:a16="http://schemas.microsoft.com/office/drawing/2014/main" id="{65461900-AD89-4DA9-B9E6-987A5EA2AC81}"/>
              </a:ext>
            </a:extLst>
          </p:cNvPr>
          <p:cNvSpPr/>
          <p:nvPr/>
        </p:nvSpPr>
        <p:spPr>
          <a:xfrm>
            <a:off x="796009" y="1631918"/>
            <a:ext cx="9597971" cy="4305649"/>
          </a:xfrm>
          <a:prstGeom prst="roundRect">
            <a:avLst>
              <a:gd name="adj" fmla="val 38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952A4A8-C47C-471C-ABF5-BD9DF55F4AFE}"/>
              </a:ext>
            </a:extLst>
          </p:cNvPr>
          <p:cNvSpPr/>
          <p:nvPr/>
        </p:nvSpPr>
        <p:spPr>
          <a:xfrm>
            <a:off x="4068259" y="2428052"/>
            <a:ext cx="60212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3D4D6F"/>
                </a:solidFill>
              </a:rPr>
              <a:t>       爱因斯坦曾说过：“兴趣是最好的老师”。孔子也曾说过：“知之者不如好之者，好之者不如乐之者。”学习本该是一种集知识和娱乐为一体的活动，接受教育应该是开心的。我们应该从多方面设法，让学生接受更快乐的数学教育。</a:t>
            </a:r>
            <a:endParaRPr lang="zh-CN" altLang="zh-CN" sz="2400" dirty="0">
              <a:solidFill>
                <a:srgbClr val="3D4D6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B2F73AA-3A7F-431E-8B5D-44F1C987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318" y="373183"/>
            <a:ext cx="628843" cy="856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B7CD5-FFE2-43B9-B405-9C7B3986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02" y="2701255"/>
            <a:ext cx="2610465" cy="1917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99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403B23-C73B-40CB-8CE1-50563D433427}"/>
              </a:ext>
            </a:extLst>
          </p:cNvPr>
          <p:cNvSpPr txBox="1"/>
          <p:nvPr/>
        </p:nvSpPr>
        <p:spPr>
          <a:xfrm flipH="1">
            <a:off x="1913097" y="248070"/>
            <a:ext cx="871451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3D4D6F"/>
                </a:solidFill>
                <a:cs typeface="+mn-ea"/>
                <a:sym typeface="+mn-lt"/>
              </a:rPr>
              <a:t>（一）信息技术与数学游戏的融合激发学生学习兴趣</a:t>
            </a:r>
          </a:p>
          <a:p>
            <a:pPr algn="dist"/>
            <a:endParaRPr lang="zh-CN" altLang="en-US" sz="2800" dirty="0">
              <a:solidFill>
                <a:srgbClr val="3D4D6F"/>
              </a:solidFill>
              <a:cs typeface="+mn-ea"/>
              <a:sym typeface="+mn-lt"/>
            </a:endParaRPr>
          </a:p>
        </p:txBody>
      </p:sp>
      <p:sp>
        <p:nvSpPr>
          <p:cNvPr id="18" name="圆角矩形 6">
            <a:extLst>
              <a:ext uri="{FF2B5EF4-FFF2-40B4-BE49-F238E27FC236}">
                <a16:creationId xmlns:a16="http://schemas.microsoft.com/office/drawing/2014/main" id="{65461900-AD89-4DA9-B9E6-987A5EA2AC81}"/>
              </a:ext>
            </a:extLst>
          </p:cNvPr>
          <p:cNvSpPr/>
          <p:nvPr/>
        </p:nvSpPr>
        <p:spPr>
          <a:xfrm>
            <a:off x="275343" y="1492467"/>
            <a:ext cx="8908413" cy="4992349"/>
          </a:xfrm>
          <a:prstGeom prst="roundRect">
            <a:avLst>
              <a:gd name="adj" fmla="val 38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981848D5-5188-4232-9827-3927A3E10AD2}"/>
              </a:ext>
            </a:extLst>
          </p:cNvPr>
          <p:cNvGrpSpPr/>
          <p:nvPr/>
        </p:nvGrpSpPr>
        <p:grpSpPr>
          <a:xfrm>
            <a:off x="9752895" y="2279923"/>
            <a:ext cx="2163762" cy="3160674"/>
            <a:chOff x="720" y="1299"/>
            <a:chExt cx="1363" cy="1991"/>
          </a:xfrm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71D39E2-34E8-4CB7-8271-3AB527C70A2E}"/>
                </a:ext>
              </a:extLst>
            </p:cNvPr>
            <p:cNvSpPr/>
            <p:nvPr/>
          </p:nvSpPr>
          <p:spPr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3" name="AutoShape 24">
              <a:extLst>
                <a:ext uri="{FF2B5EF4-FFF2-40B4-BE49-F238E27FC236}">
                  <a16:creationId xmlns:a16="http://schemas.microsoft.com/office/drawing/2014/main" id="{01F57977-2E30-462C-B556-90EDEC38E160}"/>
                </a:ext>
              </a:extLst>
            </p:cNvPr>
            <p:cNvSpPr/>
            <p:nvPr/>
          </p:nvSpPr>
          <p:spPr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" name="AutoShape 25">
              <a:extLst>
                <a:ext uri="{FF2B5EF4-FFF2-40B4-BE49-F238E27FC236}">
                  <a16:creationId xmlns:a16="http://schemas.microsoft.com/office/drawing/2014/main" id="{9ADF4918-36B0-4FC0-B278-D92E6D0C0C8D}"/>
                </a:ext>
              </a:extLst>
            </p:cNvPr>
            <p:cNvSpPr/>
            <p:nvPr/>
          </p:nvSpPr>
          <p:spPr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AutoShape 26">
              <a:extLst>
                <a:ext uri="{FF2B5EF4-FFF2-40B4-BE49-F238E27FC236}">
                  <a16:creationId xmlns:a16="http://schemas.microsoft.com/office/drawing/2014/main" id="{73FC0054-BAD5-4445-9C6F-D032C84D7B38}"/>
                </a:ext>
              </a:extLst>
            </p:cNvPr>
            <p:cNvSpPr/>
            <p:nvPr/>
          </p:nvSpPr>
          <p:spPr>
            <a:xfrm>
              <a:off x="741" y="1492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21" name="Group 29">
              <a:extLst>
                <a:ext uri="{FF2B5EF4-FFF2-40B4-BE49-F238E27FC236}">
                  <a16:creationId xmlns:a16="http://schemas.microsoft.com/office/drawing/2014/main" id="{DAE6252C-D538-4220-995A-23C958F3B09F}"/>
                </a:ext>
              </a:extLst>
            </p:cNvPr>
            <p:cNvGrpSpPr/>
            <p:nvPr/>
          </p:nvGrpSpPr>
          <p:grpSpPr>
            <a:xfrm>
              <a:off x="1189" y="1299"/>
              <a:ext cx="405" cy="392"/>
              <a:chOff x="1289" y="587"/>
              <a:chExt cx="668" cy="647"/>
            </a:xfrm>
          </p:grpSpPr>
          <p:sp>
            <p:nvSpPr>
              <p:cNvPr id="24" name="Oval 30">
                <a:extLst>
                  <a:ext uri="{FF2B5EF4-FFF2-40B4-BE49-F238E27FC236}">
                    <a16:creationId xmlns:a16="http://schemas.microsoft.com/office/drawing/2014/main" id="{13A2BC0A-B7F5-4AAF-8051-81115A072B76}"/>
                  </a:ext>
                </a:extLst>
              </p:cNvPr>
              <p:cNvSpPr/>
              <p:nvPr/>
            </p:nvSpPr>
            <p:spPr>
              <a:xfrm>
                <a:off x="1289" y="627"/>
                <a:ext cx="668" cy="578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ctr" anchorCtr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Oval 31">
                <a:extLst>
                  <a:ext uri="{FF2B5EF4-FFF2-40B4-BE49-F238E27FC236}">
                    <a16:creationId xmlns:a16="http://schemas.microsoft.com/office/drawing/2014/main" id="{01987CCE-4DFE-4700-B4CE-D21CD8605224}"/>
                  </a:ext>
                </a:extLst>
              </p:cNvPr>
              <p:cNvSpPr/>
              <p:nvPr/>
            </p:nvSpPr>
            <p:spPr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 useBgFill="1">
            <p:nvSpPr>
              <p:cNvPr id="26" name="Oval 32">
                <a:extLst>
                  <a:ext uri="{FF2B5EF4-FFF2-40B4-BE49-F238E27FC236}">
                    <a16:creationId xmlns:a16="http://schemas.microsoft.com/office/drawing/2014/main" id="{12E5A7E5-1A97-460E-AA12-B970A90F1277}"/>
                  </a:ext>
                </a:extLst>
              </p:cNvPr>
              <p:cNvSpPr/>
              <p:nvPr/>
            </p:nvSpPr>
            <p:spPr>
              <a:xfrm>
                <a:off x="1304" y="591"/>
                <a:ext cx="631" cy="631"/>
              </a:xfrm>
              <a:prstGeom prst="ellipse">
                <a:avLst/>
              </a:prstGeom>
              <a:ln w="9525">
                <a:noFill/>
              </a:ln>
            </p:spPr>
            <p:txBody>
              <a:bodyPr vert="eaVert" wrap="none" anchor="ctr" anchorCtr="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val 33">
                <a:extLst>
                  <a:ext uri="{FF2B5EF4-FFF2-40B4-BE49-F238E27FC236}">
                    <a16:creationId xmlns:a16="http://schemas.microsoft.com/office/drawing/2014/main" id="{B67A34CA-4AB6-4E71-A1E8-79EBD2AF954A}"/>
                  </a:ext>
                </a:extLst>
              </p:cNvPr>
              <p:cNvSpPr/>
              <p:nvPr/>
            </p:nvSpPr>
            <p:spPr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Oval 34">
                <a:extLst>
                  <a:ext uri="{FF2B5EF4-FFF2-40B4-BE49-F238E27FC236}">
                    <a16:creationId xmlns:a16="http://schemas.microsoft.com/office/drawing/2014/main" id="{2D6D489F-099C-42F4-99D2-327AACDF2145}"/>
                  </a:ext>
                </a:extLst>
              </p:cNvPr>
              <p:cNvSpPr/>
              <p:nvPr/>
            </p:nvSpPr>
            <p:spPr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Text Box 35">
              <a:extLst>
                <a:ext uri="{FF2B5EF4-FFF2-40B4-BE49-F238E27FC236}">
                  <a16:creationId xmlns:a16="http://schemas.microsoft.com/office/drawing/2014/main" id="{E4E0BAB4-0C27-4D1C-A2C7-25E367EE35D9}"/>
                </a:ext>
              </a:extLst>
            </p:cNvPr>
            <p:cNvSpPr txBox="1"/>
            <p:nvPr/>
          </p:nvSpPr>
          <p:spPr>
            <a:xfrm>
              <a:off x="1271" y="1309"/>
              <a:ext cx="229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pitchFamily="18" charset="0"/>
                </a:rPr>
                <a:t>1</a:t>
              </a:r>
              <a:endParaRPr lang="zh-CN" altLang="zh-CN" sz="28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36">
              <a:extLst>
                <a:ext uri="{FF2B5EF4-FFF2-40B4-BE49-F238E27FC236}">
                  <a16:creationId xmlns:a16="http://schemas.microsoft.com/office/drawing/2014/main" id="{9BC14196-4661-4748-ABDC-0C9C2FE28401}"/>
                </a:ext>
              </a:extLst>
            </p:cNvPr>
            <p:cNvSpPr txBox="1"/>
            <p:nvPr/>
          </p:nvSpPr>
          <p:spPr>
            <a:xfrm>
              <a:off x="1059" y="1772"/>
              <a:ext cx="833" cy="9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chemeClr val="tx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平移与旋转</a:t>
              </a:r>
              <a:endPara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7EEA68F-8AE4-4B20-AA66-9953CEF2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9" y="2699022"/>
            <a:ext cx="2642315" cy="2124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B40ECF-A5BD-47AE-92AB-305293272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93" y="2526431"/>
            <a:ext cx="2450016" cy="3320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7970621-0916-4BD8-BEA9-60C0CEB5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17" y="3030801"/>
            <a:ext cx="2199879" cy="260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D536357-8478-46ED-9AF4-D1666E87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412024"/>
            <a:ext cx="8879620" cy="4992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39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403B23-C73B-40CB-8CE1-50563D433427}"/>
              </a:ext>
            </a:extLst>
          </p:cNvPr>
          <p:cNvSpPr txBox="1"/>
          <p:nvPr/>
        </p:nvSpPr>
        <p:spPr>
          <a:xfrm flipH="1">
            <a:off x="2401040" y="470994"/>
            <a:ext cx="87804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D4D6F"/>
                </a:solidFill>
                <a:cs typeface="+mn-ea"/>
                <a:sym typeface="+mn-lt"/>
              </a:rPr>
              <a:t>（二）信息技术与数学游戏的融合使课堂气氛更加活跃</a:t>
            </a:r>
          </a:p>
        </p:txBody>
      </p:sp>
      <p:sp>
        <p:nvSpPr>
          <p:cNvPr id="18" name="圆角矩形 6">
            <a:extLst>
              <a:ext uri="{FF2B5EF4-FFF2-40B4-BE49-F238E27FC236}">
                <a16:creationId xmlns:a16="http://schemas.microsoft.com/office/drawing/2014/main" id="{65461900-AD89-4DA9-B9E6-987A5EA2AC81}"/>
              </a:ext>
            </a:extLst>
          </p:cNvPr>
          <p:cNvSpPr/>
          <p:nvPr/>
        </p:nvSpPr>
        <p:spPr>
          <a:xfrm>
            <a:off x="1933479" y="1659787"/>
            <a:ext cx="9715596" cy="4941038"/>
          </a:xfrm>
          <a:prstGeom prst="roundRect">
            <a:avLst>
              <a:gd name="adj" fmla="val 49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9" name="Group 37">
            <a:extLst>
              <a:ext uri="{FF2B5EF4-FFF2-40B4-BE49-F238E27FC236}">
                <a16:creationId xmlns:a16="http://schemas.microsoft.com/office/drawing/2014/main" id="{AE75A262-7FDD-4606-9556-A481280AFB10}"/>
              </a:ext>
            </a:extLst>
          </p:cNvPr>
          <p:cNvGrpSpPr/>
          <p:nvPr/>
        </p:nvGrpSpPr>
        <p:grpSpPr>
          <a:xfrm>
            <a:off x="796009" y="2164500"/>
            <a:ext cx="2157770" cy="3160713"/>
            <a:chOff x="2208" y="1299"/>
            <a:chExt cx="1363" cy="1991"/>
          </a:xfrm>
        </p:grpSpPr>
        <p:sp>
          <p:nvSpPr>
            <p:cNvPr id="30" name="AutoShape 38">
              <a:extLst>
                <a:ext uri="{FF2B5EF4-FFF2-40B4-BE49-F238E27FC236}">
                  <a16:creationId xmlns:a16="http://schemas.microsoft.com/office/drawing/2014/main" id="{C8A9CB63-A563-4C79-A9D3-8B72F1467157}"/>
                </a:ext>
              </a:extLst>
            </p:cNvPr>
            <p:cNvSpPr/>
            <p:nvPr/>
          </p:nvSpPr>
          <p:spPr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AutoShape 39">
              <a:extLst>
                <a:ext uri="{FF2B5EF4-FFF2-40B4-BE49-F238E27FC236}">
                  <a16:creationId xmlns:a16="http://schemas.microsoft.com/office/drawing/2014/main" id="{F8801EBB-9717-4EDD-81EE-124BAA11C18F}"/>
                </a:ext>
              </a:extLst>
            </p:cNvPr>
            <p:cNvSpPr/>
            <p:nvPr/>
          </p:nvSpPr>
          <p:spPr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2" name="AutoShape 40">
              <a:extLst>
                <a:ext uri="{FF2B5EF4-FFF2-40B4-BE49-F238E27FC236}">
                  <a16:creationId xmlns:a16="http://schemas.microsoft.com/office/drawing/2014/main" id="{0E992241-AFE8-4F00-8503-681B91FC8FDF}"/>
                </a:ext>
              </a:extLst>
            </p:cNvPr>
            <p:cNvSpPr/>
            <p:nvPr/>
          </p:nvSpPr>
          <p:spPr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AutoShape 41">
              <a:extLst>
                <a:ext uri="{FF2B5EF4-FFF2-40B4-BE49-F238E27FC236}">
                  <a16:creationId xmlns:a16="http://schemas.microsoft.com/office/drawing/2014/main" id="{439AB0C0-90D9-4C65-92F2-80C7601184CD}"/>
                </a:ext>
              </a:extLst>
            </p:cNvPr>
            <p:cNvSpPr/>
            <p:nvPr/>
          </p:nvSpPr>
          <p:spPr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4" name="Oval 42">
              <a:extLst>
                <a:ext uri="{FF2B5EF4-FFF2-40B4-BE49-F238E27FC236}">
                  <a16:creationId xmlns:a16="http://schemas.microsoft.com/office/drawing/2014/main" id="{62F73B97-41BE-4F66-91DD-349A19497F2E}"/>
                </a:ext>
              </a:extLst>
            </p:cNvPr>
            <p:cNvSpPr/>
            <p:nvPr/>
          </p:nvSpPr>
          <p:spPr>
            <a:xfrm>
              <a:off x="2677" y="1323"/>
              <a:ext cx="405" cy="351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" name="Oval 43">
              <a:extLst>
                <a:ext uri="{FF2B5EF4-FFF2-40B4-BE49-F238E27FC236}">
                  <a16:creationId xmlns:a16="http://schemas.microsoft.com/office/drawing/2014/main" id="{41A78B7B-EBD5-45C6-9423-AAF0D04E74A0}"/>
                </a:ext>
              </a:extLst>
            </p:cNvPr>
            <p:cNvSpPr/>
            <p:nvPr/>
          </p:nvSpPr>
          <p:spPr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6" name="Oval 44">
              <a:extLst>
                <a:ext uri="{FF2B5EF4-FFF2-40B4-BE49-F238E27FC236}">
                  <a16:creationId xmlns:a16="http://schemas.microsoft.com/office/drawing/2014/main" id="{6B94FD4D-44B2-4993-AE0B-676847F506D4}"/>
                </a:ext>
              </a:extLst>
            </p:cNvPr>
            <p:cNvSpPr/>
            <p:nvPr/>
          </p:nvSpPr>
          <p:spPr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Oval 45">
              <a:extLst>
                <a:ext uri="{FF2B5EF4-FFF2-40B4-BE49-F238E27FC236}">
                  <a16:creationId xmlns:a16="http://schemas.microsoft.com/office/drawing/2014/main" id="{DB431561-85BB-4E5B-A30D-418D2E58E1A1}"/>
                </a:ext>
              </a:extLst>
            </p:cNvPr>
            <p:cNvSpPr/>
            <p:nvPr/>
          </p:nvSpPr>
          <p:spPr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2">
                    <a:alpha val="48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8" name="Oval 46">
              <a:extLst>
                <a:ext uri="{FF2B5EF4-FFF2-40B4-BE49-F238E27FC236}">
                  <a16:creationId xmlns:a16="http://schemas.microsoft.com/office/drawing/2014/main" id="{40967E1C-1779-4857-8607-9FC38E38372D}"/>
                </a:ext>
              </a:extLst>
            </p:cNvPr>
            <p:cNvSpPr/>
            <p:nvPr/>
          </p:nvSpPr>
          <p:spPr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66FF66">
                    <a:alpha val="37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eaVert"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9" name="Text Box 47">
              <a:extLst>
                <a:ext uri="{FF2B5EF4-FFF2-40B4-BE49-F238E27FC236}">
                  <a16:creationId xmlns:a16="http://schemas.microsoft.com/office/drawing/2014/main" id="{4C389DD2-E4A4-4C02-BE45-835C9A2AA239}"/>
                </a:ext>
              </a:extLst>
            </p:cNvPr>
            <p:cNvSpPr txBox="1"/>
            <p:nvPr/>
          </p:nvSpPr>
          <p:spPr>
            <a:xfrm>
              <a:off x="2761" y="1309"/>
              <a:ext cx="229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anose="02020603050405020304" pitchFamily="18" charset="0"/>
                </a:rPr>
                <a:t>2</a:t>
              </a:r>
              <a:endParaRPr lang="zh-CN" altLang="zh-CN" sz="28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Text Box 48">
              <a:extLst>
                <a:ext uri="{FF2B5EF4-FFF2-40B4-BE49-F238E27FC236}">
                  <a16:creationId xmlns:a16="http://schemas.microsoft.com/office/drawing/2014/main" id="{63EBD4AA-37DD-4304-A274-83BE6DB81D9C}"/>
                </a:ext>
              </a:extLst>
            </p:cNvPr>
            <p:cNvSpPr txBox="1"/>
            <p:nvPr/>
          </p:nvSpPr>
          <p:spPr>
            <a:xfrm>
              <a:off x="2354" y="1938"/>
              <a:ext cx="1108" cy="7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2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课堂氛围活跃</a:t>
              </a:r>
              <a:endParaRPr lang="zh-CN" altLang="en-US" sz="3600" b="1" dirty="0">
                <a:solidFill>
                  <a:srgbClr val="0000C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FDD9DD8F-EBCB-4F30-B3CD-A68396EF27D2}"/>
              </a:ext>
            </a:extLst>
          </p:cNvPr>
          <p:cNvSpPr txBox="1"/>
          <p:nvPr/>
        </p:nvSpPr>
        <p:spPr>
          <a:xfrm>
            <a:off x="3169883" y="1930187"/>
            <a:ext cx="77883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       儿童注意的特征是无意注意占优势，无论什么时候都容易被一些新奇的事物所吸引，而新颖、活泼、直观形象的事物更容易引起儿童大脑皮层有关部位的兴奋。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特别是低年级的学生在课堂上的注意力一般只能连续集中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15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分钟左右，对低年级学生来说，对于那种生搬硬套而且死板的教学模式不会感兴趣。所以我们在课堂教学中加入游戏活动，可以让学生特别是低年级学生产生浓厚的兴趣。</a:t>
            </a:r>
          </a:p>
        </p:txBody>
      </p:sp>
    </p:spTree>
    <p:extLst>
      <p:ext uri="{BB962C8B-B14F-4D97-AF65-F5344CB8AC3E}">
        <p14:creationId xmlns:p14="http://schemas.microsoft.com/office/powerpoint/2010/main" val="3051720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403B23-C73B-40CB-8CE1-50563D433427}"/>
              </a:ext>
            </a:extLst>
          </p:cNvPr>
          <p:cNvSpPr txBox="1"/>
          <p:nvPr/>
        </p:nvSpPr>
        <p:spPr>
          <a:xfrm flipH="1">
            <a:off x="3101931" y="335926"/>
            <a:ext cx="59881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（二）优化教学模式，提高课堂教学。</a:t>
            </a:r>
          </a:p>
        </p:txBody>
      </p:sp>
      <p:sp>
        <p:nvSpPr>
          <p:cNvPr id="18" name="圆角矩形 6">
            <a:extLst>
              <a:ext uri="{FF2B5EF4-FFF2-40B4-BE49-F238E27FC236}">
                <a16:creationId xmlns:a16="http://schemas.microsoft.com/office/drawing/2014/main" id="{65461900-AD89-4DA9-B9E6-987A5EA2AC81}"/>
              </a:ext>
            </a:extLst>
          </p:cNvPr>
          <p:cNvSpPr/>
          <p:nvPr/>
        </p:nvSpPr>
        <p:spPr>
          <a:xfrm>
            <a:off x="1990725" y="1183652"/>
            <a:ext cx="9458325" cy="5674348"/>
          </a:xfrm>
          <a:prstGeom prst="roundRect">
            <a:avLst>
              <a:gd name="adj" fmla="val 38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2400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       通过这个表演唱游戏以后，整个课堂气氛就活跃起来了，孩子们一扫疲劳，变得精神抖擞。注意力也集中起来了，这时，再根据视频中小朋友上学、放学、以及晚上睡觉时的钟面时间显示，让他们学习后面的认识整时和半时就容易多了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9F3E25-05C2-4E43-AA8C-90303280B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145" y="1603153"/>
            <a:ext cx="3589085" cy="27523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63D8790-407A-4554-9E81-400C90769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44" y="1603153"/>
            <a:ext cx="3964330" cy="27512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4068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403B23-C73B-40CB-8CE1-50563D433427}"/>
              </a:ext>
            </a:extLst>
          </p:cNvPr>
          <p:cNvSpPr txBox="1"/>
          <p:nvPr/>
        </p:nvSpPr>
        <p:spPr>
          <a:xfrm flipH="1">
            <a:off x="2827090" y="190406"/>
            <a:ext cx="598813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（三）信息技术与数学游戏的融合，提升了学生的学习深度。</a:t>
            </a:r>
          </a:p>
        </p:txBody>
      </p:sp>
      <p:sp>
        <p:nvSpPr>
          <p:cNvPr id="18" name="圆角矩形 6">
            <a:extLst>
              <a:ext uri="{FF2B5EF4-FFF2-40B4-BE49-F238E27FC236}">
                <a16:creationId xmlns:a16="http://schemas.microsoft.com/office/drawing/2014/main" id="{65461900-AD89-4DA9-B9E6-987A5EA2AC81}"/>
              </a:ext>
            </a:extLst>
          </p:cNvPr>
          <p:cNvSpPr/>
          <p:nvPr/>
        </p:nvSpPr>
        <p:spPr>
          <a:xfrm>
            <a:off x="1719287" y="1248465"/>
            <a:ext cx="8480003" cy="3754580"/>
          </a:xfrm>
          <a:prstGeom prst="roundRect">
            <a:avLst>
              <a:gd name="adj" fmla="val 38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       小学数学教学与生活紧密相联，在情境中学习很重要。但是，在很多时候因为受教育环境和空间的限制，不是每一个情景空间孩子们都能实地体验，但又要让孩子们深入情境学习。</a:t>
            </a:r>
            <a:r>
              <a: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这时候，信息技术的融入就发挥出它特有的长处，信息技术的融入，除了让学生的意识“身临其境”以外，还能排除学生的很多不良因素，给学生带来学习上的方便，更能加大学生的学习深度。</a:t>
            </a:r>
          </a:p>
        </p:txBody>
      </p:sp>
      <p:grpSp>
        <p:nvGrpSpPr>
          <p:cNvPr id="14" name="Group 27">
            <a:extLst>
              <a:ext uri="{FF2B5EF4-FFF2-40B4-BE49-F238E27FC236}">
                <a16:creationId xmlns:a16="http://schemas.microsoft.com/office/drawing/2014/main" id="{4BC5503E-3B04-4C5F-AC12-67A0574383AC}"/>
              </a:ext>
            </a:extLst>
          </p:cNvPr>
          <p:cNvGrpSpPr/>
          <p:nvPr/>
        </p:nvGrpSpPr>
        <p:grpSpPr>
          <a:xfrm>
            <a:off x="14923466" y="3744626"/>
            <a:ext cx="1538288" cy="1101725"/>
            <a:chOff x="999" y="2126"/>
            <a:chExt cx="969" cy="694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5CC9012B-CCA6-46CE-B3F7-FF4731F8E119}"/>
                </a:ext>
              </a:extLst>
            </p:cNvPr>
            <p:cNvSpPr/>
            <p:nvPr/>
          </p:nvSpPr>
          <p:spPr>
            <a:xfrm rot="-1543677">
              <a:off x="1296" y="2592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47821B95-C52E-4FDE-8703-EBAD139FC2ED}"/>
                </a:ext>
              </a:extLst>
            </p:cNvPr>
            <p:cNvSpPr/>
            <p:nvPr/>
          </p:nvSpPr>
          <p:spPr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rgbClr val="F60000"/>
                </a:gs>
                <a:gs pos="100000">
                  <a:srgbClr val="4D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pPr algn="ctr"/>
              <a:endParaRPr lang="zh-CN" altLang="zh-CN" dirty="0">
                <a:latin typeface="Arial" panose="020B0604020202020204" pitchFamily="34" charset="0"/>
              </a:endParaRP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81017E63-F59E-415C-8947-EA1D227F5DE7}"/>
                </a:ext>
              </a:extLst>
            </p:cNvPr>
            <p:cNvSpPr txBox="1"/>
            <p:nvPr/>
          </p:nvSpPr>
          <p:spPr>
            <a:xfrm>
              <a:off x="1066" y="2287"/>
              <a:ext cx="56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探究</a:t>
              </a:r>
            </a:p>
          </p:txBody>
        </p:sp>
      </p:grpSp>
      <p:grpSp>
        <p:nvGrpSpPr>
          <p:cNvPr id="21" name="Group 29">
            <a:extLst>
              <a:ext uri="{FF2B5EF4-FFF2-40B4-BE49-F238E27FC236}">
                <a16:creationId xmlns:a16="http://schemas.microsoft.com/office/drawing/2014/main" id="{4F30D671-E097-4D2E-86FD-21ADF557944D}"/>
              </a:ext>
            </a:extLst>
          </p:cNvPr>
          <p:cNvGrpSpPr/>
          <p:nvPr/>
        </p:nvGrpSpPr>
        <p:grpSpPr>
          <a:xfrm>
            <a:off x="9253109" y="5348197"/>
            <a:ext cx="1177926" cy="1390651"/>
            <a:chOff x="3728" y="4453"/>
            <a:chExt cx="742" cy="876"/>
          </a:xfrm>
        </p:grpSpPr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EF2EDA71-E75C-4DE7-B176-8E7907142A84}"/>
                </a:ext>
              </a:extLst>
            </p:cNvPr>
            <p:cNvSpPr/>
            <p:nvPr/>
          </p:nvSpPr>
          <p:spPr>
            <a:xfrm rot="20056323">
              <a:off x="3798" y="5137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CEC2AB06-1377-4F15-A9EB-24FD59296C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28" y="4453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 Box 18">
              <a:extLst>
                <a:ext uri="{FF2B5EF4-FFF2-40B4-BE49-F238E27FC236}">
                  <a16:creationId xmlns:a16="http://schemas.microsoft.com/office/drawing/2014/main" id="{C7D4A426-E804-47E8-A0FC-F208CD650338}"/>
                </a:ext>
              </a:extLst>
            </p:cNvPr>
            <p:cNvSpPr txBox="1"/>
            <p:nvPr/>
          </p:nvSpPr>
          <p:spPr>
            <a:xfrm>
              <a:off x="3790" y="4585"/>
              <a:ext cx="569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深度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0710982-1AF7-4494-82F3-EE75564A1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86" y="5112786"/>
            <a:ext cx="2088438" cy="12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0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9333A7D-2C69-44FA-9AA1-3E2067FB20A6}"/>
              </a:ext>
            </a:extLst>
          </p:cNvPr>
          <p:cNvSpPr txBox="1"/>
          <p:nvPr/>
        </p:nvSpPr>
        <p:spPr>
          <a:xfrm flipH="1">
            <a:off x="3214155" y="275538"/>
            <a:ext cx="598813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（四）信息技术与游戏融合，提高了学生自主知识能力的掌握。</a:t>
            </a:r>
          </a:p>
        </p:txBody>
      </p:sp>
      <p:sp>
        <p:nvSpPr>
          <p:cNvPr id="32" name="圆角矩形 6">
            <a:extLst>
              <a:ext uri="{FF2B5EF4-FFF2-40B4-BE49-F238E27FC236}">
                <a16:creationId xmlns:a16="http://schemas.microsoft.com/office/drawing/2014/main" id="{C19A1276-046F-4860-A744-3E8C3A5B5FFD}"/>
              </a:ext>
            </a:extLst>
          </p:cNvPr>
          <p:cNvSpPr/>
          <p:nvPr/>
        </p:nvSpPr>
        <p:spPr>
          <a:xfrm>
            <a:off x="1738486" y="1545299"/>
            <a:ext cx="8715027" cy="3733283"/>
          </a:xfrm>
          <a:prstGeom prst="roundRect">
            <a:avLst>
              <a:gd name="adj" fmla="val 38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       在小学数学教学中，传统教学方式是教师谈话、激发动机、复习旧课、讲授新课、运用巩固、检查效果。也就是说，教师把新的知识讲授完以后，要求学生通过课堂活动及练习来巩固熟悉新知识，这个过程经常采用的是比较单一的方式，这种方式会让学生的学习热情受到严重制约，学习效率也不高，在这种情况下，采用信息技术与游戏活动融合，把游戏活动深入课堂，让孩子们积极参加到学习中来，保证学习效率。</a:t>
            </a:r>
          </a:p>
        </p:txBody>
      </p:sp>
    </p:spTree>
    <p:extLst>
      <p:ext uri="{BB962C8B-B14F-4D97-AF65-F5344CB8AC3E}">
        <p14:creationId xmlns:p14="http://schemas.microsoft.com/office/powerpoint/2010/main" val="2135151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6">
            <a:extLst>
              <a:ext uri="{FF2B5EF4-FFF2-40B4-BE49-F238E27FC236}">
                <a16:creationId xmlns:a16="http://schemas.microsoft.com/office/drawing/2014/main" id="{65461900-AD89-4DA9-B9E6-987A5EA2AC81}"/>
              </a:ext>
            </a:extLst>
          </p:cNvPr>
          <p:cNvSpPr/>
          <p:nvPr/>
        </p:nvSpPr>
        <p:spPr>
          <a:xfrm>
            <a:off x="1279848" y="1230599"/>
            <a:ext cx="9260440" cy="5178176"/>
          </a:xfrm>
          <a:prstGeom prst="roundRect">
            <a:avLst>
              <a:gd name="adj" fmla="val 388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srgbClr val="3D4D6F"/>
              </a:solidFill>
              <a:cs typeface="+mn-ea"/>
              <a:sym typeface="+mn-lt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403B23-C73B-40CB-8CE1-50563D433427}"/>
              </a:ext>
            </a:extLst>
          </p:cNvPr>
          <p:cNvSpPr txBox="1"/>
          <p:nvPr/>
        </p:nvSpPr>
        <p:spPr>
          <a:xfrm flipH="1">
            <a:off x="3346327" y="190406"/>
            <a:ext cx="685553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（四）信息技术与游戏融合，提高了学生自主知识能力的掌握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645D5E-492D-4F1B-B33E-6D08F9867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42" y="1764845"/>
            <a:ext cx="4051426" cy="26241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BE2750-CAE0-4E2A-82AF-B393D9422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34" y="3819687"/>
            <a:ext cx="4156218" cy="2520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DB3678BC-02C4-4061-81E2-B51462DBA2CF}"/>
              </a:ext>
            </a:extLst>
          </p:cNvPr>
          <p:cNvGrpSpPr/>
          <p:nvPr/>
        </p:nvGrpSpPr>
        <p:grpSpPr>
          <a:xfrm>
            <a:off x="2419622" y="3033678"/>
            <a:ext cx="3123432" cy="720293"/>
            <a:chOff x="7416856" y="6501042"/>
            <a:chExt cx="3123432" cy="72029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DECE7F2-D592-4EB0-9C19-F678A4995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856" y="6540342"/>
              <a:ext cx="543967" cy="6809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937A571-EC2B-4AE5-80B2-26A9819A4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150" y="6540342"/>
              <a:ext cx="543968" cy="65781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E1A78C4-07BC-457E-A231-ED92D5C6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811" y="6540342"/>
              <a:ext cx="543969" cy="65781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DF9A8C9-98A4-4772-9932-0884F0A5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657" y="6505706"/>
              <a:ext cx="543969" cy="65781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D641DA-DC60-4481-B3FB-5E8EFE025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319" y="6501042"/>
              <a:ext cx="543969" cy="657812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48A34BB-9FE4-4282-8C18-D21F74C64FF3}"/>
                </a:ext>
              </a:extLst>
            </p:cNvPr>
            <p:cNvSpPr txBox="1"/>
            <p:nvPr/>
          </p:nvSpPr>
          <p:spPr>
            <a:xfrm>
              <a:off x="7453839" y="6673334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64</a:t>
              </a:r>
              <a:endParaRPr lang="zh-CN" altLang="en-US" b="1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7F70C7E-150C-428C-BE5D-0C0E60ED29ED}"/>
                </a:ext>
              </a:extLst>
            </p:cNvPr>
            <p:cNvSpPr txBox="1"/>
            <p:nvPr/>
          </p:nvSpPr>
          <p:spPr>
            <a:xfrm>
              <a:off x="8148118" y="6645282"/>
              <a:ext cx="4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32</a:t>
              </a:r>
              <a:endParaRPr lang="zh-CN" altLang="en-US" b="1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7AF53D8-E6ED-43E1-BDE9-4901A1393AB8}"/>
                </a:ext>
              </a:extLst>
            </p:cNvPr>
            <p:cNvSpPr txBox="1"/>
            <p:nvPr/>
          </p:nvSpPr>
          <p:spPr>
            <a:xfrm>
              <a:off x="8702811" y="6645282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16</a:t>
              </a:r>
              <a:endParaRPr lang="zh-CN" altLang="en-US" b="1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230D135-1EDB-4A1B-A443-7BCAED8F2DE8}"/>
                </a:ext>
              </a:extLst>
            </p:cNvPr>
            <p:cNvSpPr txBox="1"/>
            <p:nvPr/>
          </p:nvSpPr>
          <p:spPr>
            <a:xfrm>
              <a:off x="9462972" y="6631427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8</a:t>
              </a:r>
              <a:endParaRPr lang="zh-CN" altLang="en-US" b="1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EAED2FA-7D73-4295-A033-875D540047DB}"/>
                </a:ext>
              </a:extLst>
            </p:cNvPr>
            <p:cNvSpPr txBox="1"/>
            <p:nvPr/>
          </p:nvSpPr>
          <p:spPr>
            <a:xfrm>
              <a:off x="10146440" y="662186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4</a:t>
              </a:r>
              <a:endParaRPr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9490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D4D6F">
                  <a:alpha val="77000"/>
                </a:srgbClr>
              </a:gs>
              <a:gs pos="91000">
                <a:srgbClr val="3D4D6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2398096" y="-268904"/>
            <a:ext cx="7395809" cy="7395809"/>
          </a:xfrm>
          <a:prstGeom prst="ellipse">
            <a:avLst/>
          </a:prstGeom>
          <a:noFill/>
          <a:ln w="28575">
            <a:gradFill>
              <a:gsLst>
                <a:gs pos="9000">
                  <a:srgbClr val="E7BB81">
                    <a:alpha val="0"/>
                  </a:srgbClr>
                </a:gs>
                <a:gs pos="100000">
                  <a:srgbClr val="E7BB81"/>
                </a:gs>
              </a:gsLst>
              <a:lin ang="5400000" scaled="1"/>
            </a:gradFill>
          </a:ln>
          <a:scene3d>
            <a:camera prst="orthographicFront">
              <a:rot lat="17399978" lon="0" rev="212999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CFF"/>
              </a:solidFill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956559" y="733207"/>
            <a:ext cx="6278880" cy="5577840"/>
          </a:xfrm>
          <a:prstGeom prst="ellipse">
            <a:avLst/>
          </a:prstGeom>
          <a:noFill/>
          <a:ln w="28575">
            <a:gradFill>
              <a:gsLst>
                <a:gs pos="28000">
                  <a:srgbClr val="E7BB81">
                    <a:alpha val="0"/>
                  </a:srgbClr>
                </a:gs>
                <a:gs pos="100000">
                  <a:srgbClr val="E7BB81">
                    <a:alpha val="33000"/>
                  </a:srgbClr>
                </a:gs>
              </a:gsLst>
              <a:lin ang="5400000" scaled="1"/>
            </a:gradFill>
          </a:ln>
          <a:scene3d>
            <a:camera prst="orthographicFront">
              <a:rot lat="17399977" lon="0" rev="2129999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7BB81"/>
              </a:solidFill>
              <a:cs typeface="+mn-ea"/>
              <a:sym typeface="+mn-lt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4936351" y="2125253"/>
            <a:ext cx="2342448" cy="147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40000"/>
              </a:lnSpc>
            </a:pPr>
            <a:r>
              <a:rPr lang="zh-CN" altLang="en-US" sz="72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5000"/>
                    </a:prstClr>
                  </a:outerShdw>
                </a:effectLst>
                <a:cs typeface="+mn-ea"/>
                <a:sym typeface="+mn-lt"/>
              </a:rPr>
              <a:t>目录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5210746" y="3282061"/>
            <a:ext cx="1770505" cy="4381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>
              <a:lnSpc>
                <a:spcPct val="14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2695123" y="2192745"/>
            <a:ext cx="170688" cy="1706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CFF"/>
              </a:solidFill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6010656" y="4619190"/>
            <a:ext cx="170688" cy="1706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CFF"/>
              </a:solidFill>
              <a:cs typeface="+mn-ea"/>
              <a:sym typeface="+mn-lt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8923548" y="2807951"/>
            <a:ext cx="170688" cy="1706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E2EFC1E-79F8-4A4D-8AB4-83D676B1BA12}"/>
              </a:ext>
            </a:extLst>
          </p:cNvPr>
          <p:cNvSpPr txBox="1"/>
          <p:nvPr/>
        </p:nvSpPr>
        <p:spPr>
          <a:xfrm flipH="1">
            <a:off x="1392622" y="1400620"/>
            <a:ext cx="30371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i="1" dirty="0">
                <a:solidFill>
                  <a:srgbClr val="FFC000"/>
                </a:solidFill>
                <a:cs typeface="+mn-ea"/>
                <a:sym typeface="+mn-lt"/>
              </a:rPr>
              <a:t>信息技术的重要性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3E2EFC1E-79F8-4A4D-8AB4-83D676B1BA12}"/>
              </a:ext>
            </a:extLst>
          </p:cNvPr>
          <p:cNvSpPr txBox="1"/>
          <p:nvPr/>
        </p:nvSpPr>
        <p:spPr>
          <a:xfrm flipH="1">
            <a:off x="4728349" y="4939623"/>
            <a:ext cx="319088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i="1" dirty="0">
                <a:solidFill>
                  <a:srgbClr val="FFC000"/>
                </a:solidFill>
                <a:cs typeface="+mn-ea"/>
                <a:sym typeface="+mn-lt"/>
              </a:rPr>
              <a:t>小学数学课中游戏渗透的意义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E2EFC1E-79F8-4A4D-8AB4-83D676B1BA12}"/>
              </a:ext>
            </a:extLst>
          </p:cNvPr>
          <p:cNvSpPr txBox="1"/>
          <p:nvPr/>
        </p:nvSpPr>
        <p:spPr>
          <a:xfrm flipH="1">
            <a:off x="7965139" y="1853844"/>
            <a:ext cx="374287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i="1" dirty="0">
                <a:solidFill>
                  <a:srgbClr val="FFC000"/>
                </a:solidFill>
                <a:cs typeface="+mn-ea"/>
                <a:sym typeface="+mn-lt"/>
              </a:rPr>
              <a:t>数学课堂中游戏与信息技术的有效融合。</a:t>
            </a:r>
          </a:p>
        </p:txBody>
      </p:sp>
    </p:spTree>
    <p:extLst>
      <p:ext uri="{BB962C8B-B14F-4D97-AF65-F5344CB8AC3E}">
        <p14:creationId xmlns:p14="http://schemas.microsoft.com/office/powerpoint/2010/main" val="245098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F6D853E4-3287-44C7-946E-00F017767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69" y="0"/>
            <a:ext cx="12192000" cy="71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8967D58-2739-4380-B9A1-72F5E7BD4323}"/>
              </a:ext>
            </a:extLst>
          </p:cNvPr>
          <p:cNvSpPr/>
          <p:nvPr/>
        </p:nvSpPr>
        <p:spPr>
          <a:xfrm>
            <a:off x="1790650" y="1947834"/>
            <a:ext cx="8610700" cy="4009314"/>
          </a:xfrm>
          <a:prstGeom prst="roundRect">
            <a:avLst>
              <a:gd name="adj" fmla="val 2893"/>
            </a:avLst>
          </a:prstGeom>
          <a:solidFill>
            <a:schemeClr val="bg1"/>
          </a:solidFill>
          <a:ln w="38100">
            <a:solidFill>
              <a:srgbClr val="013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E0000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71A66DD-E751-40B9-94D4-B8044CF80184}"/>
              </a:ext>
            </a:extLst>
          </p:cNvPr>
          <p:cNvSpPr/>
          <p:nvPr/>
        </p:nvSpPr>
        <p:spPr>
          <a:xfrm>
            <a:off x="2116616" y="2509013"/>
            <a:ext cx="7958767" cy="319523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  <a:defRPr/>
            </a:pPr>
            <a:r>
              <a:rPr lang="zh-CN" altLang="en-US" sz="2400" spc="150" dirty="0">
                <a:solidFill>
                  <a:srgbClr val="44546A">
                    <a:lumMod val="75000"/>
                  </a:srgb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      通过积极改变一线教师的教学理念和思维，引导老师对信息技术进行学习，并将其应用到具体的教学环节中来，进一步改变已有的陈旧思想，同时将信息技术与小学数学课程内容、教学形式和教学方法等更好地融合起来，从而将数学内容进行生动展现，激发学生的学习积极性，最终促使教学模式、教学方法、教学手段、师生的相互关系都发生明显的变化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A553FB0-2E70-4EE3-8AA0-6D249B1EA375}"/>
              </a:ext>
            </a:extLst>
          </p:cNvPr>
          <p:cNvGrpSpPr/>
          <p:nvPr/>
        </p:nvGrpSpPr>
        <p:grpSpPr>
          <a:xfrm>
            <a:off x="4888352" y="1319337"/>
            <a:ext cx="1046188" cy="1043068"/>
            <a:chOff x="9436541" y="1924649"/>
            <a:chExt cx="1046188" cy="104306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81F68DD-6CD1-4535-A188-B39830521BE8}"/>
                </a:ext>
              </a:extLst>
            </p:cNvPr>
            <p:cNvSpPr/>
            <p:nvPr/>
          </p:nvSpPr>
          <p:spPr>
            <a:xfrm>
              <a:off x="9439661" y="1924649"/>
              <a:ext cx="1043068" cy="1043068"/>
            </a:xfrm>
            <a:prstGeom prst="ellipse">
              <a:avLst/>
            </a:prstGeom>
            <a:solidFill>
              <a:srgbClr val="013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EA8A0EB-795E-40F3-AD53-CBCD06C4A1F7}"/>
                </a:ext>
              </a:extLst>
            </p:cNvPr>
            <p:cNvSpPr txBox="1"/>
            <p:nvPr/>
          </p:nvSpPr>
          <p:spPr>
            <a:xfrm>
              <a:off x="9436541" y="2006063"/>
              <a:ext cx="1036828" cy="85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5000" spc="-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字魂160号-檀宋" panose="00000500000000000000" pitchFamily="2" charset="-122"/>
                  <a:ea typeface="字魂160号-檀宋" panose="00000500000000000000" pitchFamily="2" charset="-122"/>
                  <a:cs typeface="+mj-cs"/>
                  <a:sym typeface="字魂160号-檀宋" panose="00000500000000000000" pitchFamily="2" charset="-122"/>
                </a:rPr>
                <a:t>结</a:t>
              </a:r>
              <a:endParaRPr lang="en-US" altLang="zh-CN" sz="5000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字魂160号-檀宋" panose="00000500000000000000" pitchFamily="2" charset="-122"/>
                <a:ea typeface="字魂160号-檀宋" panose="00000500000000000000" pitchFamily="2" charset="-122"/>
                <a:cs typeface="+mj-cs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5DADDAB-F8D2-41EA-B54B-F797A5CD6BB1}"/>
              </a:ext>
            </a:extLst>
          </p:cNvPr>
          <p:cNvGrpSpPr/>
          <p:nvPr/>
        </p:nvGrpSpPr>
        <p:grpSpPr>
          <a:xfrm>
            <a:off x="6197548" y="1319337"/>
            <a:ext cx="1043068" cy="1043068"/>
            <a:chOff x="9169667" y="962995"/>
            <a:chExt cx="1043068" cy="1043068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1EF7B8F-434B-428D-BF28-44C9BA348E89}"/>
                </a:ext>
              </a:extLst>
            </p:cNvPr>
            <p:cNvSpPr/>
            <p:nvPr/>
          </p:nvSpPr>
          <p:spPr>
            <a:xfrm>
              <a:off x="9169667" y="962995"/>
              <a:ext cx="1043068" cy="1043068"/>
            </a:xfrm>
            <a:prstGeom prst="ellipse">
              <a:avLst/>
            </a:prstGeom>
            <a:solidFill>
              <a:srgbClr val="013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EC31B55-FBE1-41E5-B2C0-BA2DC9F98C5E}"/>
                </a:ext>
              </a:extLst>
            </p:cNvPr>
            <p:cNvSpPr txBox="1"/>
            <p:nvPr/>
          </p:nvSpPr>
          <p:spPr>
            <a:xfrm>
              <a:off x="9172787" y="1044409"/>
              <a:ext cx="1036828" cy="85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 sz="5000" spc="-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字魂160号-檀宋" panose="00000500000000000000" pitchFamily="2" charset="-122"/>
                  <a:ea typeface="字魂160号-檀宋" panose="00000500000000000000" pitchFamily="2" charset="-122"/>
                  <a:cs typeface="+mj-cs"/>
                  <a:sym typeface="字魂160号-檀宋" panose="00000500000000000000" pitchFamily="2" charset="-122"/>
                </a:rPr>
                <a:t>语</a:t>
              </a:r>
              <a:endParaRPr lang="en-US" altLang="zh-CN" sz="5000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字魂160号-檀宋" panose="00000500000000000000" pitchFamily="2" charset="-122"/>
                <a:ea typeface="字魂160号-檀宋" panose="00000500000000000000" pitchFamily="2" charset="-122"/>
                <a:cs typeface="+mj-cs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37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 34"/>
          <p:cNvSpPr/>
          <p:nvPr/>
        </p:nvSpPr>
        <p:spPr>
          <a:xfrm rot="16200000">
            <a:off x="4381500" y="-952500"/>
            <a:ext cx="3429000" cy="12192000"/>
          </a:xfrm>
          <a:custGeom>
            <a:avLst/>
            <a:gdLst>
              <a:gd name="connsiteX0" fmla="*/ 0 w 5597353"/>
              <a:gd name="connsiteY0" fmla="*/ 0 h 6858000"/>
              <a:gd name="connsiteX1" fmla="*/ 5597353 w 5597353"/>
              <a:gd name="connsiteY1" fmla="*/ 0 h 6858000"/>
              <a:gd name="connsiteX2" fmla="*/ 5540061 w 5597353"/>
              <a:gd name="connsiteY2" fmla="*/ 49628 h 6858000"/>
              <a:gd name="connsiteX3" fmla="*/ 4044341 w 5597353"/>
              <a:gd name="connsiteY3" fmla="*/ 3429000 h 6858000"/>
              <a:gd name="connsiteX4" fmla="*/ 5540061 w 5597353"/>
              <a:gd name="connsiteY4" fmla="*/ 6808373 h 6858000"/>
              <a:gd name="connsiteX5" fmla="*/ 5597353 w 5597353"/>
              <a:gd name="connsiteY5" fmla="*/ 6858000 h 6858000"/>
              <a:gd name="connsiteX6" fmla="*/ 0 w 55973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53" h="6858000">
                <a:moveTo>
                  <a:pt x="0" y="0"/>
                </a:moveTo>
                <a:lnTo>
                  <a:pt x="5597353" y="0"/>
                </a:lnTo>
                <a:lnTo>
                  <a:pt x="5540061" y="49628"/>
                </a:lnTo>
                <a:cubicBezTo>
                  <a:pt x="4621209" y="884762"/>
                  <a:pt x="4044341" y="2089514"/>
                  <a:pt x="4044341" y="3429000"/>
                </a:cubicBezTo>
                <a:cubicBezTo>
                  <a:pt x="4044341" y="4768487"/>
                  <a:pt x="4621209" y="5973239"/>
                  <a:pt x="5540061" y="6808373"/>
                </a:cubicBezTo>
                <a:lnTo>
                  <a:pt x="55973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D4D6F"/>
          </a:solidFill>
          <a:ln>
            <a:noFill/>
          </a:ln>
          <a:effectLst>
            <a:innerShdw blurRad="292100" dist="508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61852" y="988820"/>
            <a:ext cx="10868297" cy="4880360"/>
          </a:xfrm>
          <a:prstGeom prst="roundRect">
            <a:avLst>
              <a:gd name="adj" fmla="val 10853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5400000" sx="102000" sy="102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86222" y="2753713"/>
            <a:ext cx="5361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0000"/>
                    </a:prstClr>
                  </a:outerShdw>
                  <a:reflection blurRad="6350" stA="16000" endPos="24000" dist="29997" dir="5400000" sy="-100000" algn="bl" rotWithShape="0"/>
                </a:effectLst>
                <a:cs typeface="+mn-ea"/>
                <a:sym typeface="+mn-lt"/>
              </a:rPr>
              <a:t>谢谢大家</a:t>
            </a:r>
            <a:endParaRPr lang="zh-CN" altLang="en-US" sz="239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10000"/>
                  </a:prstClr>
                </a:outerShdw>
                <a:reflection blurRad="6350" stA="16000" endPos="24000" dist="29997" dir="5400000" sy="-100000" algn="bl" rotWithShape="0"/>
              </a:effectLst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6223" y="2040605"/>
            <a:ext cx="143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3D4D6F"/>
                </a:solidFill>
                <a:cs typeface="+mn-ea"/>
                <a:sym typeface="+mn-lt"/>
              </a:rPr>
              <a:t>20</a:t>
            </a:r>
            <a:r>
              <a:rPr lang="en-US" altLang="zh-CN" sz="3600" dirty="0">
                <a:solidFill>
                  <a:srgbClr val="E7BB81"/>
                </a:solidFill>
                <a:cs typeface="+mn-ea"/>
                <a:sym typeface="+mn-lt"/>
              </a:rPr>
              <a:t>22</a:t>
            </a:r>
            <a:endParaRPr lang="zh-CN" altLang="en-US" sz="3600" dirty="0">
              <a:solidFill>
                <a:srgbClr val="E7BB8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3873" y="2112158"/>
            <a:ext cx="2570489" cy="4847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40000"/>
              </a:lnSpc>
            </a:pPr>
            <a:r>
              <a:rPr lang="zh-CN" altLang="en-US" dirty="0">
                <a:solidFill>
                  <a:srgbClr val="3D4D6F"/>
                </a:solidFill>
                <a:cs typeface="+mn-ea"/>
                <a:sym typeface="+mn-lt"/>
              </a:rPr>
              <a:t>聚力同行 赢享未来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686223" y="4500112"/>
            <a:ext cx="566217" cy="412534"/>
            <a:chOff x="1068799" y="4652564"/>
            <a:chExt cx="566217" cy="412534"/>
          </a:xfrm>
        </p:grpSpPr>
        <p:sp>
          <p:nvSpPr>
            <p:cNvPr id="10" name="圆角矩形 9"/>
            <p:cNvSpPr/>
            <p:nvPr/>
          </p:nvSpPr>
          <p:spPr>
            <a:xfrm>
              <a:off x="1068799" y="4652564"/>
              <a:ext cx="566217" cy="412534"/>
            </a:xfrm>
            <a:prstGeom prst="roundRect">
              <a:avLst>
                <a:gd name="adj" fmla="val 50000"/>
              </a:avLst>
            </a:prstGeom>
            <a:solidFill>
              <a:srgbClr val="3D4D6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iconfont-11899-5651479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1229674" y="4726942"/>
              <a:ext cx="259754" cy="259649"/>
            </a:xfrm>
            <a:custGeom>
              <a:avLst/>
              <a:gdLst>
                <a:gd name="T0" fmla="*/ 5482 w 10375"/>
                <a:gd name="T1" fmla="*/ 5170 h 10372"/>
                <a:gd name="T2" fmla="*/ 7765 w 10375"/>
                <a:gd name="T3" fmla="*/ 2887 h 10372"/>
                <a:gd name="T4" fmla="*/ 5187 w 10375"/>
                <a:gd name="T5" fmla="*/ 0 h 10372"/>
                <a:gd name="T6" fmla="*/ 2593 w 10375"/>
                <a:gd name="T7" fmla="*/ 2592 h 10372"/>
                <a:gd name="T8" fmla="*/ 2593 w 10375"/>
                <a:gd name="T9" fmla="*/ 2593 h 10372"/>
                <a:gd name="T10" fmla="*/ 5482 w 10375"/>
                <a:gd name="T11" fmla="*/ 5170 h 10372"/>
                <a:gd name="T12" fmla="*/ 5187 w 10375"/>
                <a:gd name="T13" fmla="*/ 5927 h 10372"/>
                <a:gd name="T14" fmla="*/ 0 w 10375"/>
                <a:gd name="T15" fmla="*/ 8891 h 10372"/>
                <a:gd name="T16" fmla="*/ 0 w 10375"/>
                <a:gd name="T17" fmla="*/ 10002 h 10372"/>
                <a:gd name="T18" fmla="*/ 370 w 10375"/>
                <a:gd name="T19" fmla="*/ 10372 h 10372"/>
                <a:gd name="T20" fmla="*/ 10003 w 10375"/>
                <a:gd name="T21" fmla="*/ 10372 h 10372"/>
                <a:gd name="T22" fmla="*/ 10373 w 10375"/>
                <a:gd name="T23" fmla="*/ 10002 h 10372"/>
                <a:gd name="T24" fmla="*/ 10373 w 10375"/>
                <a:gd name="T25" fmla="*/ 8891 h 10372"/>
                <a:gd name="T26" fmla="*/ 5187 w 10375"/>
                <a:gd name="T27" fmla="*/ 5927 h 10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75" h="10372">
                  <a:moveTo>
                    <a:pt x="5482" y="5170"/>
                  </a:moveTo>
                  <a:cubicBezTo>
                    <a:pt x="6671" y="5038"/>
                    <a:pt x="7633" y="4076"/>
                    <a:pt x="7765" y="2887"/>
                  </a:cubicBezTo>
                  <a:cubicBezTo>
                    <a:pt x="7937" y="1322"/>
                    <a:pt x="6717" y="0"/>
                    <a:pt x="5187" y="0"/>
                  </a:cubicBezTo>
                  <a:cubicBezTo>
                    <a:pt x="3755" y="0"/>
                    <a:pt x="2593" y="1160"/>
                    <a:pt x="2593" y="2592"/>
                  </a:cubicBezTo>
                  <a:lnTo>
                    <a:pt x="2593" y="2593"/>
                  </a:lnTo>
                  <a:cubicBezTo>
                    <a:pt x="2593" y="4123"/>
                    <a:pt x="3917" y="5342"/>
                    <a:pt x="5482" y="5170"/>
                  </a:cubicBezTo>
                  <a:close/>
                  <a:moveTo>
                    <a:pt x="5187" y="5927"/>
                  </a:moveTo>
                  <a:cubicBezTo>
                    <a:pt x="3456" y="5927"/>
                    <a:pt x="0" y="6919"/>
                    <a:pt x="0" y="8891"/>
                  </a:cubicBezTo>
                  <a:lnTo>
                    <a:pt x="0" y="10002"/>
                  </a:lnTo>
                  <a:cubicBezTo>
                    <a:pt x="0" y="10207"/>
                    <a:pt x="166" y="10372"/>
                    <a:pt x="370" y="10372"/>
                  </a:cubicBezTo>
                  <a:lnTo>
                    <a:pt x="10003" y="10372"/>
                  </a:lnTo>
                  <a:cubicBezTo>
                    <a:pt x="10208" y="10372"/>
                    <a:pt x="10373" y="10206"/>
                    <a:pt x="10373" y="10002"/>
                  </a:cubicBezTo>
                  <a:lnTo>
                    <a:pt x="10373" y="8891"/>
                  </a:lnTo>
                  <a:cubicBezTo>
                    <a:pt x="10375" y="6921"/>
                    <a:pt x="6918" y="5927"/>
                    <a:pt x="5187" y="5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D056A7A-4E0B-4124-9B87-A0AB8EDEF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0" y="1597165"/>
            <a:ext cx="2999705" cy="31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9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 rot="10800000">
            <a:off x="0" y="1687011"/>
            <a:ext cx="12192000" cy="3483979"/>
          </a:xfrm>
          <a:custGeom>
            <a:avLst/>
            <a:gdLst>
              <a:gd name="connsiteX0" fmla="*/ 4524058 w 12192000"/>
              <a:gd name="connsiteY0" fmla="*/ 0 h 3483979"/>
              <a:gd name="connsiteX1" fmla="*/ 12192000 w 12192000"/>
              <a:gd name="connsiteY1" fmla="*/ 0 h 3483979"/>
              <a:gd name="connsiteX2" fmla="*/ 12192000 w 12192000"/>
              <a:gd name="connsiteY2" fmla="*/ 3483979 h 3483979"/>
              <a:gd name="connsiteX3" fmla="*/ 4524057 w 12192000"/>
              <a:gd name="connsiteY3" fmla="*/ 3483979 h 3483979"/>
              <a:gd name="connsiteX4" fmla="*/ 4594651 w 12192000"/>
              <a:gd name="connsiteY4" fmla="*/ 3419819 h 3483979"/>
              <a:gd name="connsiteX5" fmla="*/ 5289631 w 12192000"/>
              <a:gd name="connsiteY5" fmla="*/ 1741989 h 3483979"/>
              <a:gd name="connsiteX6" fmla="*/ 4594651 w 12192000"/>
              <a:gd name="connsiteY6" fmla="*/ 64159 h 3483979"/>
              <a:gd name="connsiteX7" fmla="*/ 0 w 12192000"/>
              <a:gd name="connsiteY7" fmla="*/ 0 h 3483979"/>
              <a:gd name="connsiteX8" fmla="*/ 1309583 w 12192000"/>
              <a:gd name="connsiteY8" fmla="*/ 0 h 3483979"/>
              <a:gd name="connsiteX9" fmla="*/ 1238990 w 12192000"/>
              <a:gd name="connsiteY9" fmla="*/ 64159 h 3483979"/>
              <a:gd name="connsiteX10" fmla="*/ 544010 w 12192000"/>
              <a:gd name="connsiteY10" fmla="*/ 1741989 h 3483979"/>
              <a:gd name="connsiteX11" fmla="*/ 1238990 w 12192000"/>
              <a:gd name="connsiteY11" fmla="*/ 3419819 h 3483979"/>
              <a:gd name="connsiteX12" fmla="*/ 1309584 w 12192000"/>
              <a:gd name="connsiteY12" fmla="*/ 3483979 h 3483979"/>
              <a:gd name="connsiteX13" fmla="*/ 0 w 12192000"/>
              <a:gd name="connsiteY13" fmla="*/ 3483979 h 348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483979">
                <a:moveTo>
                  <a:pt x="4524058" y="0"/>
                </a:moveTo>
                <a:lnTo>
                  <a:pt x="12192000" y="0"/>
                </a:lnTo>
                <a:lnTo>
                  <a:pt x="12192000" y="3483979"/>
                </a:lnTo>
                <a:lnTo>
                  <a:pt x="4524057" y="3483979"/>
                </a:lnTo>
                <a:lnTo>
                  <a:pt x="4594651" y="3419819"/>
                </a:lnTo>
                <a:cubicBezTo>
                  <a:pt x="5024045" y="2990425"/>
                  <a:pt x="5289631" y="2397223"/>
                  <a:pt x="5289631" y="1741989"/>
                </a:cubicBezTo>
                <a:cubicBezTo>
                  <a:pt x="5289631" y="1086756"/>
                  <a:pt x="5024045" y="493553"/>
                  <a:pt x="4594651" y="64159"/>
                </a:cubicBezTo>
                <a:close/>
                <a:moveTo>
                  <a:pt x="0" y="0"/>
                </a:moveTo>
                <a:lnTo>
                  <a:pt x="1309583" y="0"/>
                </a:lnTo>
                <a:lnTo>
                  <a:pt x="1238990" y="64159"/>
                </a:lnTo>
                <a:cubicBezTo>
                  <a:pt x="809596" y="493553"/>
                  <a:pt x="544010" y="1086756"/>
                  <a:pt x="544010" y="1741989"/>
                </a:cubicBezTo>
                <a:cubicBezTo>
                  <a:pt x="544010" y="2397223"/>
                  <a:pt x="809596" y="2990425"/>
                  <a:pt x="1238990" y="3419819"/>
                </a:cubicBezTo>
                <a:lnTo>
                  <a:pt x="1309584" y="3483979"/>
                </a:lnTo>
                <a:lnTo>
                  <a:pt x="0" y="3483979"/>
                </a:lnTo>
                <a:close/>
              </a:path>
            </a:pathLst>
          </a:custGeom>
          <a:solidFill>
            <a:srgbClr val="3D4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-444148" y="3009518"/>
            <a:ext cx="729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000" i="1">
                <a:solidFill>
                  <a:schemeClr val="bg1"/>
                </a:solidFill>
                <a:effectLst>
                  <a:outerShdw blurRad="63500" dist="38100" dir="16200000" rotWithShape="0">
                    <a:prstClr val="black">
                      <a:alpha val="22000"/>
                    </a:prstClr>
                  </a:outerShdw>
                </a:effectLst>
                <a:latin typeface="字魂35号-经典雅黑" panose="00000500000000000000" pitchFamily="2" charset="-122"/>
                <a:ea typeface="字魂35号-经典雅黑" panose="00000500000000000000" pitchFamily="2" charset="-122"/>
              </a:defRPr>
            </a:lvl1pPr>
          </a:lstStyle>
          <a:p>
            <a:pPr algn="ctr"/>
            <a:r>
              <a:rPr lang="zh-CN" altLang="en-US" sz="4800" b="1" dirty="0">
                <a:cs typeface="+mn-ea"/>
                <a:sym typeface="+mn-lt"/>
              </a:rPr>
              <a:t>“信息技术的重要性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544225-B75C-4BCA-BFDB-249105129096}"/>
              </a:ext>
            </a:extLst>
          </p:cNvPr>
          <p:cNvSpPr txBox="1"/>
          <p:nvPr/>
        </p:nvSpPr>
        <p:spPr>
          <a:xfrm>
            <a:off x="2628876" y="2179332"/>
            <a:ext cx="1827020" cy="400110"/>
          </a:xfrm>
          <a:prstGeom prst="rect">
            <a:avLst/>
          </a:prstGeom>
          <a:solidFill>
            <a:srgbClr val="E9C089"/>
          </a:solidFill>
          <a:ln>
            <a:solidFill>
              <a:srgbClr val="E9C089"/>
            </a:solidFill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rgbClr val="3D4D6F"/>
                </a:solidFill>
                <a:cs typeface="+mn-ea"/>
                <a:sym typeface="+mn-lt"/>
              </a:rPr>
              <a:t>information</a:t>
            </a:r>
            <a:endParaRPr lang="zh-CN" altLang="en-US" sz="2000" dirty="0">
              <a:solidFill>
                <a:srgbClr val="3D4D6F"/>
              </a:solidFill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1617071-89F1-4E3C-989A-824EE8E2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37" y="1679046"/>
            <a:ext cx="4721964" cy="3491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257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23278" y="211912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5" name="圆角矩形 6">
            <a:extLst>
              <a:ext uri="{FF2B5EF4-FFF2-40B4-BE49-F238E27FC236}">
                <a16:creationId xmlns:a16="http://schemas.microsoft.com/office/drawing/2014/main" id="{7F3B19AC-FF52-49C4-99D7-85B50D02F0A0}"/>
              </a:ext>
            </a:extLst>
          </p:cNvPr>
          <p:cNvSpPr/>
          <p:nvPr/>
        </p:nvSpPr>
        <p:spPr>
          <a:xfrm>
            <a:off x="658611" y="902158"/>
            <a:ext cx="9607001" cy="5250697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B1B79D-D725-4068-A47C-8A67473C800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23278" y="1693976"/>
            <a:ext cx="8078430" cy="3470048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Pct val="100000"/>
            </a:pPr>
            <a:r>
              <a:rPr lang="en-US" altLang="zh-CN" sz="32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21</a:t>
            </a:r>
            <a:r>
              <a:rPr lang="zh-CN" altLang="en-US" sz="3200" b="1" spc="24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是信息化时代。信息技术的运用是指人类对数据、语言、文字、声音、图画和影像等各种信息进行采集、处理、存储、传输和检索的经验、知识及其手段、工具的总和。目前，在学校教学中应用的现代信息技术，主要是指以数字化、网络化、多媒体化和智能化为特点的信息技术。</a:t>
            </a:r>
            <a:endParaRPr lang="en-US" altLang="zh-CN" sz="3200" b="1" spc="24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520D32-3745-494F-B8C5-9E41F848655D}"/>
              </a:ext>
            </a:extLst>
          </p:cNvPr>
          <p:cNvSpPr txBox="1"/>
          <p:nvPr/>
        </p:nvSpPr>
        <p:spPr>
          <a:xfrm>
            <a:off x="3113902" y="568240"/>
            <a:ext cx="3570947" cy="646331"/>
          </a:xfrm>
          <a:prstGeom prst="rect">
            <a:avLst/>
          </a:prstGeom>
          <a:gradFill>
            <a:gsLst>
              <a:gs pos="0">
                <a:srgbClr val="E7BB81"/>
              </a:gs>
              <a:gs pos="100000">
                <a:srgbClr val="EFD2AB"/>
              </a:gs>
            </a:gsLst>
            <a:lin ang="0" scaled="1"/>
          </a:gradFill>
          <a:ln>
            <a:noFill/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时代发展的需要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6CDAD2-4A70-42EA-B266-7A906FBFB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708" y="2139009"/>
            <a:ext cx="3057142" cy="2071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7917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4" grpId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6">
            <a:extLst>
              <a:ext uri="{FF2B5EF4-FFF2-40B4-BE49-F238E27FC236}">
                <a16:creationId xmlns:a16="http://schemas.microsoft.com/office/drawing/2014/main" id="{124C7CBF-D663-422B-84CD-48D1CAA56918}"/>
              </a:ext>
            </a:extLst>
          </p:cNvPr>
          <p:cNvSpPr/>
          <p:nvPr/>
        </p:nvSpPr>
        <p:spPr>
          <a:xfrm>
            <a:off x="658611" y="902158"/>
            <a:ext cx="9607001" cy="5250697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4380" y="1819747"/>
            <a:ext cx="899546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altLang="zh-CN" sz="3200" dirty="0">
                <a:solidFill>
                  <a:srgbClr val="3D4D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《</a:t>
            </a:r>
            <a:r>
              <a:rPr lang="zh-CN" altLang="en-US" sz="3200" dirty="0">
                <a:solidFill>
                  <a:srgbClr val="3D4D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数学新课程标准</a:t>
            </a:r>
            <a:r>
              <a:rPr lang="en-US" altLang="zh-CN" sz="3200" dirty="0">
                <a:solidFill>
                  <a:srgbClr val="3D4D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200" dirty="0">
                <a:solidFill>
                  <a:srgbClr val="3D4D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读中明确指出了数学教学中对信息技术的要求，其中规定了三点：其一将信息技术作为教师从事数学教学实践与研究的辅助性工具。课标要求教师可以通过网络查阅资料，下载富有参考价值的实例课件并加以改进，使之适用于自身课堂教学，也可以根据需要开发音响资料，构建生动活泼的教学情境。</a:t>
            </a:r>
          </a:p>
        </p:txBody>
      </p:sp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291907" y="255128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2316B2-76B5-4183-99A4-953F402DC81E}"/>
              </a:ext>
            </a:extLst>
          </p:cNvPr>
          <p:cNvSpPr txBox="1"/>
          <p:nvPr/>
        </p:nvSpPr>
        <p:spPr>
          <a:xfrm>
            <a:off x="3676046" y="424405"/>
            <a:ext cx="3097977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数学课程标准对信息技术的要求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AFE5A30-4B69-4828-8B43-2F66F7F5A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926" y="4622503"/>
            <a:ext cx="3057142" cy="2071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任意多边形 10">
            <a:extLst>
              <a:ext uri="{FF2B5EF4-FFF2-40B4-BE49-F238E27FC236}">
                <a16:creationId xmlns:a16="http://schemas.microsoft.com/office/drawing/2014/main" id="{8E78F4EC-A721-4684-93D4-2152DC3056AA}"/>
              </a:ext>
            </a:extLst>
          </p:cNvPr>
          <p:cNvSpPr/>
          <p:nvPr/>
        </p:nvSpPr>
        <p:spPr>
          <a:xfrm>
            <a:off x="0" y="206951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AC663F3-4388-402A-9A1E-D426DD8DA943}"/>
              </a:ext>
            </a:extLst>
          </p:cNvPr>
          <p:cNvSpPr/>
          <p:nvPr/>
        </p:nvSpPr>
        <p:spPr>
          <a:xfrm>
            <a:off x="127269" y="206951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E23D634-E2E1-4A42-98B5-B460E01DFA66}"/>
              </a:ext>
            </a:extLst>
          </p:cNvPr>
          <p:cNvSpPr/>
          <p:nvPr/>
        </p:nvSpPr>
        <p:spPr>
          <a:xfrm>
            <a:off x="588908" y="206951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FF3F2A9-6D8F-404D-B823-B0D987132D17}"/>
              </a:ext>
            </a:extLst>
          </p:cNvPr>
          <p:cNvSpPr/>
          <p:nvPr/>
        </p:nvSpPr>
        <p:spPr>
          <a:xfrm>
            <a:off x="923278" y="211912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6">
            <a:extLst>
              <a:ext uri="{FF2B5EF4-FFF2-40B4-BE49-F238E27FC236}">
                <a16:creationId xmlns:a16="http://schemas.microsoft.com/office/drawing/2014/main" id="{124C7CBF-D663-422B-84CD-48D1CAA56918}"/>
              </a:ext>
            </a:extLst>
          </p:cNvPr>
          <p:cNvSpPr/>
          <p:nvPr/>
        </p:nvSpPr>
        <p:spPr>
          <a:xfrm>
            <a:off x="658611" y="902158"/>
            <a:ext cx="9607001" cy="5250697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532FBD3-3FB8-424F-93BF-3C0CEAC4AFEC}"/>
              </a:ext>
            </a:extLst>
          </p:cNvPr>
          <p:cNvSpPr/>
          <p:nvPr/>
        </p:nvSpPr>
        <p:spPr>
          <a:xfrm>
            <a:off x="4553339" y="1848852"/>
            <a:ext cx="6769532" cy="381699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15362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2"/>
            <a:ext cx="12192000" cy="71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926388" y="1960957"/>
            <a:ext cx="8995462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300"/>
              </a:lnSpc>
            </a:pPr>
            <a:r>
              <a:rPr lang="zh-CN" altLang="en-US" sz="3200" dirty="0">
                <a:solidFill>
                  <a:srgbClr val="3D4D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其二将信息技术作为学生从事数学学习活动的辅助性工具。课标解读中指出：可以引导学生积极有效地将计算器、计算机用于数学学习活动中，在探索活动中，借助计算器或计算机处理复杂数据和图形，发现其中存在的数学规律。</a:t>
            </a:r>
          </a:p>
        </p:txBody>
      </p:sp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291907" y="255128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2316B2-76B5-4183-99A4-953F402DC81E}"/>
              </a:ext>
            </a:extLst>
          </p:cNvPr>
          <p:cNvSpPr txBox="1"/>
          <p:nvPr/>
        </p:nvSpPr>
        <p:spPr>
          <a:xfrm>
            <a:off x="2598029" y="823303"/>
            <a:ext cx="703811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数学课程标准对信息技术的要求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7A6FA4-8986-4AEC-8B0C-B169DAA5F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72" y="4469851"/>
            <a:ext cx="3566590" cy="2208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B5EFBA-EFFE-403D-A28C-F57AFD5BA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04" y="4469851"/>
            <a:ext cx="3566591" cy="2167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45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4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6">
            <a:extLst>
              <a:ext uri="{FF2B5EF4-FFF2-40B4-BE49-F238E27FC236}">
                <a16:creationId xmlns:a16="http://schemas.microsoft.com/office/drawing/2014/main" id="{124C7CBF-D663-422B-84CD-48D1CAA56918}"/>
              </a:ext>
            </a:extLst>
          </p:cNvPr>
          <p:cNvSpPr/>
          <p:nvPr/>
        </p:nvSpPr>
        <p:spPr>
          <a:xfrm>
            <a:off x="658611" y="902158"/>
            <a:ext cx="9607001" cy="5250697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532FBD3-3FB8-424F-93BF-3C0CEAC4AFEC}"/>
              </a:ext>
            </a:extLst>
          </p:cNvPr>
          <p:cNvSpPr/>
          <p:nvPr/>
        </p:nvSpPr>
        <p:spPr>
          <a:xfrm>
            <a:off x="4553339" y="1848852"/>
            <a:ext cx="6769532" cy="381699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15362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505200" y="2102487"/>
            <a:ext cx="65531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300"/>
              </a:lnSpc>
            </a:pPr>
            <a:r>
              <a:rPr lang="zh-CN" altLang="en-US" sz="3200" dirty="0">
                <a:solidFill>
                  <a:srgbClr val="3D4D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其三，将计算器等技术作为评价学生学习数学的辅助性工具，为此，应当积极开展基于计算机环境的评价方式与评价工具研究。</a:t>
            </a:r>
          </a:p>
        </p:txBody>
      </p:sp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291907" y="255128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2316B2-76B5-4183-99A4-953F402DC81E}"/>
              </a:ext>
            </a:extLst>
          </p:cNvPr>
          <p:cNvSpPr txBox="1"/>
          <p:nvPr/>
        </p:nvSpPr>
        <p:spPr>
          <a:xfrm>
            <a:off x="2842275" y="647427"/>
            <a:ext cx="5636416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数学课程标准对信息技术的要求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974B6F-DECB-4B3C-9F40-C6ACF631E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04" y="3741003"/>
            <a:ext cx="3057142" cy="2071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B3F5C-5DAC-4FA1-B82B-01817E1BA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5" y="3897891"/>
            <a:ext cx="3663600" cy="24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25">
            <a:extLst>
              <a:ext uri="{FF2B5EF4-FFF2-40B4-BE49-F238E27FC236}">
                <a16:creationId xmlns:a16="http://schemas.microsoft.com/office/drawing/2014/main" id="{2771D9CD-B6B2-4919-B461-87C59EC4056D}"/>
              </a:ext>
            </a:extLst>
          </p:cNvPr>
          <p:cNvSpPr/>
          <p:nvPr/>
        </p:nvSpPr>
        <p:spPr>
          <a:xfrm rot="10800000">
            <a:off x="0" y="1687011"/>
            <a:ext cx="12192000" cy="3483979"/>
          </a:xfrm>
          <a:custGeom>
            <a:avLst/>
            <a:gdLst>
              <a:gd name="connsiteX0" fmla="*/ 4524058 w 12192000"/>
              <a:gd name="connsiteY0" fmla="*/ 0 h 3483979"/>
              <a:gd name="connsiteX1" fmla="*/ 12192000 w 12192000"/>
              <a:gd name="connsiteY1" fmla="*/ 0 h 3483979"/>
              <a:gd name="connsiteX2" fmla="*/ 12192000 w 12192000"/>
              <a:gd name="connsiteY2" fmla="*/ 3483979 h 3483979"/>
              <a:gd name="connsiteX3" fmla="*/ 4524057 w 12192000"/>
              <a:gd name="connsiteY3" fmla="*/ 3483979 h 3483979"/>
              <a:gd name="connsiteX4" fmla="*/ 4594651 w 12192000"/>
              <a:gd name="connsiteY4" fmla="*/ 3419819 h 3483979"/>
              <a:gd name="connsiteX5" fmla="*/ 5289631 w 12192000"/>
              <a:gd name="connsiteY5" fmla="*/ 1741989 h 3483979"/>
              <a:gd name="connsiteX6" fmla="*/ 4594651 w 12192000"/>
              <a:gd name="connsiteY6" fmla="*/ 64159 h 3483979"/>
              <a:gd name="connsiteX7" fmla="*/ 0 w 12192000"/>
              <a:gd name="connsiteY7" fmla="*/ 0 h 3483979"/>
              <a:gd name="connsiteX8" fmla="*/ 1309583 w 12192000"/>
              <a:gd name="connsiteY8" fmla="*/ 0 h 3483979"/>
              <a:gd name="connsiteX9" fmla="*/ 1238990 w 12192000"/>
              <a:gd name="connsiteY9" fmla="*/ 64159 h 3483979"/>
              <a:gd name="connsiteX10" fmla="*/ 544010 w 12192000"/>
              <a:gd name="connsiteY10" fmla="*/ 1741989 h 3483979"/>
              <a:gd name="connsiteX11" fmla="*/ 1238990 w 12192000"/>
              <a:gd name="connsiteY11" fmla="*/ 3419819 h 3483979"/>
              <a:gd name="connsiteX12" fmla="*/ 1309584 w 12192000"/>
              <a:gd name="connsiteY12" fmla="*/ 3483979 h 3483979"/>
              <a:gd name="connsiteX13" fmla="*/ 0 w 12192000"/>
              <a:gd name="connsiteY13" fmla="*/ 3483979 h 348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483979">
                <a:moveTo>
                  <a:pt x="4524058" y="0"/>
                </a:moveTo>
                <a:lnTo>
                  <a:pt x="12192000" y="0"/>
                </a:lnTo>
                <a:lnTo>
                  <a:pt x="12192000" y="3483979"/>
                </a:lnTo>
                <a:lnTo>
                  <a:pt x="4524057" y="3483979"/>
                </a:lnTo>
                <a:lnTo>
                  <a:pt x="4594651" y="3419819"/>
                </a:lnTo>
                <a:cubicBezTo>
                  <a:pt x="5024045" y="2990425"/>
                  <a:pt x="5289631" y="2397223"/>
                  <a:pt x="5289631" y="1741989"/>
                </a:cubicBezTo>
                <a:cubicBezTo>
                  <a:pt x="5289631" y="1086756"/>
                  <a:pt x="5024045" y="493553"/>
                  <a:pt x="4594651" y="64159"/>
                </a:cubicBezTo>
                <a:close/>
                <a:moveTo>
                  <a:pt x="0" y="0"/>
                </a:moveTo>
                <a:lnTo>
                  <a:pt x="1309583" y="0"/>
                </a:lnTo>
                <a:lnTo>
                  <a:pt x="1238990" y="64159"/>
                </a:lnTo>
                <a:cubicBezTo>
                  <a:pt x="809596" y="493553"/>
                  <a:pt x="544010" y="1086756"/>
                  <a:pt x="544010" y="1741989"/>
                </a:cubicBezTo>
                <a:cubicBezTo>
                  <a:pt x="544010" y="2397223"/>
                  <a:pt x="809596" y="2990425"/>
                  <a:pt x="1238990" y="3419819"/>
                </a:cubicBezTo>
                <a:lnTo>
                  <a:pt x="1309584" y="3483979"/>
                </a:lnTo>
                <a:lnTo>
                  <a:pt x="0" y="3483979"/>
                </a:lnTo>
                <a:close/>
              </a:path>
            </a:pathLst>
          </a:custGeom>
          <a:solidFill>
            <a:srgbClr val="3D4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36DDE6-6557-4048-96FC-DAC57626AB6B}"/>
              </a:ext>
            </a:extLst>
          </p:cNvPr>
          <p:cNvSpPr txBox="1"/>
          <p:nvPr/>
        </p:nvSpPr>
        <p:spPr>
          <a:xfrm>
            <a:off x="942269" y="2875002"/>
            <a:ext cx="5223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000" i="1">
                <a:solidFill>
                  <a:schemeClr val="bg1"/>
                </a:solidFill>
                <a:effectLst>
                  <a:outerShdw blurRad="63500" dist="38100" dir="16200000" rotWithShape="0">
                    <a:prstClr val="black">
                      <a:alpha val="22000"/>
                    </a:prstClr>
                  </a:outerShdw>
                </a:effectLst>
                <a:latin typeface="字魂35号-经典雅黑" panose="00000500000000000000" pitchFamily="2" charset="-122"/>
                <a:ea typeface="字魂35号-经典雅黑" panose="00000500000000000000" pitchFamily="2" charset="-122"/>
              </a:defRPr>
            </a:lvl1pPr>
          </a:lstStyle>
          <a:p>
            <a:r>
              <a:rPr lang="zh-CN" altLang="en-US" sz="4800" b="1" i="0" dirty="0">
                <a:effectLst>
                  <a:outerShdw blurRad="50800" dist="38100" dir="5400000" algn="t" rotWithShape="0">
                    <a:prstClr val="black">
                      <a:alpha val="7000"/>
                    </a:prstClr>
                  </a:outerShdw>
                  <a:reflection blurRad="6350" stA="37000" endPos="29000" dist="38100" dir="5400000" sy="-100000" algn="bl" rotWithShape="0"/>
                </a:effectLst>
                <a:latin typeface="+mn-lt"/>
                <a:ea typeface="+mn-ea"/>
                <a:cs typeface="+mn-ea"/>
                <a:sym typeface="+mn-lt"/>
              </a:rPr>
              <a:t>小学数学课中游戏渗透的意义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44CFAE-7104-4A9E-BBD4-58BAC721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37" y="1679046"/>
            <a:ext cx="4721964" cy="3491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111E8E-150B-4BD2-8331-FDB3D9F448F6}"/>
              </a:ext>
            </a:extLst>
          </p:cNvPr>
          <p:cNvSpPr txBox="1"/>
          <p:nvPr/>
        </p:nvSpPr>
        <p:spPr>
          <a:xfrm>
            <a:off x="2628876" y="2179332"/>
            <a:ext cx="1827020" cy="400110"/>
          </a:xfrm>
          <a:prstGeom prst="rect">
            <a:avLst/>
          </a:prstGeom>
          <a:solidFill>
            <a:srgbClr val="E9C089"/>
          </a:solidFill>
          <a:ln>
            <a:solidFill>
              <a:srgbClr val="E9C089"/>
            </a:solidFill>
          </a:ln>
          <a:effectLst>
            <a:outerShdw blurRad="215900" dist="38100" dir="2700000" algn="tl" rotWithShape="0">
              <a:srgbClr val="E54641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rgbClr val="3D4D6F"/>
                </a:solidFill>
                <a:cs typeface="+mn-ea"/>
                <a:sym typeface="+mn-lt"/>
              </a:rPr>
              <a:t>information</a:t>
            </a:r>
            <a:endParaRPr lang="zh-CN" altLang="en-US" sz="2000" dirty="0">
              <a:solidFill>
                <a:srgbClr val="3D4D6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0986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190406"/>
            <a:ext cx="334370" cy="668740"/>
          </a:xfrm>
          <a:custGeom>
            <a:avLst/>
            <a:gdLst>
              <a:gd name="connsiteX0" fmla="*/ 0 w 334370"/>
              <a:gd name="connsiteY0" fmla="*/ 0 h 668740"/>
              <a:gd name="connsiteX1" fmla="*/ 334370 w 334370"/>
              <a:gd name="connsiteY1" fmla="*/ 334370 h 668740"/>
              <a:gd name="connsiteX2" fmla="*/ 0 w 334370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370" h="668740">
                <a:moveTo>
                  <a:pt x="0" y="0"/>
                </a:moveTo>
                <a:cubicBezTo>
                  <a:pt x="184667" y="0"/>
                  <a:pt x="334370" y="149703"/>
                  <a:pt x="334370" y="334370"/>
                </a:cubicBezTo>
                <a:cubicBezTo>
                  <a:pt x="334370" y="519037"/>
                  <a:pt x="184667" y="668740"/>
                  <a:pt x="0" y="668740"/>
                </a:cubicBezTo>
                <a:close/>
              </a:path>
            </a:pathLst>
          </a:cu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7269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8908" y="190406"/>
            <a:ext cx="668740" cy="668740"/>
          </a:xfrm>
          <a:prstGeom prst="ellipse">
            <a:avLst/>
          </a:prstGeom>
          <a:gradFill flip="none" rotWithShape="1">
            <a:gsLst>
              <a:gs pos="0">
                <a:srgbClr val="E7BB81"/>
              </a:gs>
              <a:gs pos="100000">
                <a:srgbClr val="EFD2A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50547" y="190406"/>
            <a:ext cx="668740" cy="668740"/>
          </a:xfrm>
          <a:prstGeom prst="ellipse">
            <a:avLst/>
          </a:prstGeom>
          <a:solidFill>
            <a:srgbClr val="3D4D6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2C94A7F-7D67-4EF5-B577-EB21926732DB}"/>
              </a:ext>
            </a:extLst>
          </p:cNvPr>
          <p:cNvSpPr/>
          <p:nvPr/>
        </p:nvSpPr>
        <p:spPr>
          <a:xfrm>
            <a:off x="923278" y="1510307"/>
            <a:ext cx="9635489" cy="4507855"/>
          </a:xfrm>
          <a:custGeom>
            <a:avLst/>
            <a:gdLst>
              <a:gd name="connsiteX0" fmla="*/ 160013 w 8269328"/>
              <a:gd name="connsiteY0" fmla="*/ 0 h 4115572"/>
              <a:gd name="connsiteX1" fmla="*/ 8110011 w 8269328"/>
              <a:gd name="connsiteY1" fmla="*/ 0 h 4115572"/>
              <a:gd name="connsiteX2" fmla="*/ 8257449 w 8269328"/>
              <a:gd name="connsiteY2" fmla="*/ 97729 h 4115572"/>
              <a:gd name="connsiteX3" fmla="*/ 8269328 w 8269328"/>
              <a:gd name="connsiteY3" fmla="*/ 156567 h 4115572"/>
              <a:gd name="connsiteX4" fmla="*/ 8089644 w 8269328"/>
              <a:gd name="connsiteY4" fmla="*/ 222333 h 4115572"/>
              <a:gd name="connsiteX5" fmla="*/ 6873024 w 8269328"/>
              <a:gd name="connsiteY5" fmla="*/ 2057786 h 4115572"/>
              <a:gd name="connsiteX6" fmla="*/ 8089644 w 8269328"/>
              <a:gd name="connsiteY6" fmla="*/ 3893239 h 4115572"/>
              <a:gd name="connsiteX7" fmla="*/ 8269328 w 8269328"/>
              <a:gd name="connsiteY7" fmla="*/ 3959005 h 4115572"/>
              <a:gd name="connsiteX8" fmla="*/ 8257449 w 8269328"/>
              <a:gd name="connsiteY8" fmla="*/ 4017843 h 4115572"/>
              <a:gd name="connsiteX9" fmla="*/ 8110011 w 8269328"/>
              <a:gd name="connsiteY9" fmla="*/ 4115572 h 4115572"/>
              <a:gd name="connsiteX10" fmla="*/ 160013 w 8269328"/>
              <a:gd name="connsiteY10" fmla="*/ 4115572 h 4115572"/>
              <a:gd name="connsiteX11" fmla="*/ 0 w 8269328"/>
              <a:gd name="connsiteY11" fmla="*/ 3955559 h 4115572"/>
              <a:gd name="connsiteX12" fmla="*/ 0 w 8269328"/>
              <a:gd name="connsiteY12" fmla="*/ 160013 h 4115572"/>
              <a:gd name="connsiteX13" fmla="*/ 160013 w 8269328"/>
              <a:gd name="connsiteY13" fmla="*/ 0 h 411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69328" h="4115572">
                <a:moveTo>
                  <a:pt x="160013" y="0"/>
                </a:moveTo>
                <a:lnTo>
                  <a:pt x="8110011" y="0"/>
                </a:lnTo>
                <a:cubicBezTo>
                  <a:pt x="8176291" y="0"/>
                  <a:pt x="8233158" y="40298"/>
                  <a:pt x="8257449" y="97729"/>
                </a:cubicBezTo>
                <a:lnTo>
                  <a:pt x="8269328" y="156567"/>
                </a:lnTo>
                <a:lnTo>
                  <a:pt x="8089644" y="222333"/>
                </a:lnTo>
                <a:cubicBezTo>
                  <a:pt x="7374688" y="524734"/>
                  <a:pt x="6873024" y="1232675"/>
                  <a:pt x="6873024" y="2057786"/>
                </a:cubicBezTo>
                <a:cubicBezTo>
                  <a:pt x="6873024" y="2882897"/>
                  <a:pt x="7374688" y="3590838"/>
                  <a:pt x="8089644" y="3893239"/>
                </a:cubicBezTo>
                <a:lnTo>
                  <a:pt x="8269328" y="3959005"/>
                </a:lnTo>
                <a:lnTo>
                  <a:pt x="8257449" y="4017843"/>
                </a:lnTo>
                <a:cubicBezTo>
                  <a:pt x="8233158" y="4075275"/>
                  <a:pt x="8176291" y="4115572"/>
                  <a:pt x="8110011" y="4115572"/>
                </a:cubicBezTo>
                <a:lnTo>
                  <a:pt x="160013" y="4115572"/>
                </a:lnTo>
                <a:cubicBezTo>
                  <a:pt x="71640" y="4115572"/>
                  <a:pt x="0" y="4043932"/>
                  <a:pt x="0" y="3955559"/>
                </a:cubicBezTo>
                <a:lnTo>
                  <a:pt x="0" y="160013"/>
                </a:lnTo>
                <a:cubicBezTo>
                  <a:pt x="0" y="71640"/>
                  <a:pt x="71640" y="0"/>
                  <a:pt x="160013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3FB3AED-ABF1-43B5-BC09-61F530EF79BF}"/>
              </a:ext>
            </a:extLst>
          </p:cNvPr>
          <p:cNvSpPr/>
          <p:nvPr/>
        </p:nvSpPr>
        <p:spPr>
          <a:xfrm>
            <a:off x="1220539" y="2333075"/>
            <a:ext cx="6621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3D4D6F"/>
                </a:solidFill>
              </a:rPr>
              <a:t>       </a:t>
            </a:r>
            <a:r>
              <a:rPr lang="zh-CN" altLang="en-US" sz="2000" b="1" dirty="0">
                <a:solidFill>
                  <a:srgbClr val="3D4D6F"/>
                </a:solidFill>
              </a:rPr>
              <a:t>游戏，是小学数学教学中的一个重要组成部分，所有参与过小学数学教学的老师，都应该在课堂教学中加入过游戏活动。对于学生而言，小学数学游戏既是娱乐，也是学习，还是一种最有效、最自然、最愉快的学习。小学数学游戏符合学生的年龄特征、生理和心理特征，能为学生学习数学提供愉悦的学习氛围和直观的感性材料，能为学生在“抽象数学知识”和“具体形象思维”之间架桥铺路。数学游戏既可以让学生团结合作</a:t>
            </a:r>
            <a:r>
              <a:rPr lang="en-US" altLang="zh-CN" sz="2000" b="1" dirty="0">
                <a:solidFill>
                  <a:srgbClr val="3D4D6F"/>
                </a:solidFill>
              </a:rPr>
              <a:t>,</a:t>
            </a:r>
            <a:r>
              <a:rPr lang="zh-CN" altLang="en-US" sz="2000" b="1" dirty="0">
                <a:solidFill>
                  <a:srgbClr val="3D4D6F"/>
                </a:solidFill>
              </a:rPr>
              <a:t>互助交往</a:t>
            </a:r>
            <a:r>
              <a:rPr lang="en-US" altLang="zh-CN" sz="2000" b="1" dirty="0">
                <a:solidFill>
                  <a:srgbClr val="3D4D6F"/>
                </a:solidFill>
              </a:rPr>
              <a:t>,</a:t>
            </a:r>
            <a:r>
              <a:rPr lang="zh-CN" altLang="en-US" sz="2000" b="1" dirty="0">
                <a:solidFill>
                  <a:srgbClr val="3D4D6F"/>
                </a:solidFill>
              </a:rPr>
              <a:t>还能让学生自主探索地学习数学。</a:t>
            </a:r>
            <a:endParaRPr lang="zh-CN" altLang="zh-CN" sz="2000" b="1" dirty="0">
              <a:solidFill>
                <a:srgbClr val="3D4D6F"/>
              </a:solidFill>
            </a:endParaRPr>
          </a:p>
        </p:txBody>
      </p:sp>
      <p:sp>
        <p:nvSpPr>
          <p:cNvPr id="26" name="圆角矩形 4">
            <a:extLst>
              <a:ext uri="{FF2B5EF4-FFF2-40B4-BE49-F238E27FC236}">
                <a16:creationId xmlns:a16="http://schemas.microsoft.com/office/drawing/2014/main" id="{5883829E-8785-4404-8B72-6634B3A6E044}"/>
              </a:ext>
            </a:extLst>
          </p:cNvPr>
          <p:cNvSpPr/>
          <p:nvPr/>
        </p:nvSpPr>
        <p:spPr>
          <a:xfrm>
            <a:off x="1934548" y="1023439"/>
            <a:ext cx="6033248" cy="668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Games in math class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9BA68-7160-47C0-87D4-84B7F8DB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17" y="2035226"/>
            <a:ext cx="2968016" cy="3458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92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&#10;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ID" val="diagram20203750_1*a*1"/>
  <p:tag name="KSO_WM_TEMPLATE_CATEGORY" val="diagram"/>
  <p:tag name="KSO_WM_TEMPLATE_INDEX" val="20203750"/>
  <p:tag name="KSO_WM_UNIT_LAYERLEVEL" val="1"/>
  <p:tag name="KSO_WM_TAG_VERSION" val="1.0"/>
  <p:tag name="KSO_WM_UNIT_TEXT_FILL_FORE_SCHEMECOLOR_INDEX_BRIGHTNESS" val="0.25"/>
  <p:tag name="KSO_WM_UNIT_TEXT_FILL_FORE_SCHEMECOLOR_INDEX" val="13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1_1"/>
  <p:tag name="KSO_WM_UNIT_ID" val="diagram160411_4*l_h_f*1_1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1_1"/>
  <p:tag name="KSO_WM_UNIT_ID" val="diagram160411_4*l_h_f*1_1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1"/>
  <p:tag name="KSO_WM_UNIT_ID" val="diagram160411_4*l_i*1_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&#10;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ID" val="diagram20203750_1*a*1"/>
  <p:tag name="KSO_WM_TEMPLATE_CATEGORY" val="diagram"/>
  <p:tag name="KSO_WM_TEMPLATE_INDEX" val="20203750"/>
  <p:tag name="KSO_WM_UNIT_LAYERLEVEL" val="1"/>
  <p:tag name="KSO_WM_TAG_VERSION" val="1.0"/>
  <p:tag name="KSO_WM_UNIT_TEXT_FILL_FORE_SCHEMECOLOR_INDEX_BRIGHTNESS" val="0.25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11_4*i*0"/>
  <p:tag name="KSO_WM_TEMPLATE_CATEGORY" val="diagram"/>
  <p:tag name="KSO_WM_TEMPLATE_INDEX" val="160411"/>
  <p:tag name="KSO_WM_UNIT_INDEX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11_4*i*0"/>
  <p:tag name="KSO_WM_TEMPLATE_CATEGORY" val="diagram"/>
  <p:tag name="KSO_WM_TEMPLATE_INDEX" val="160411"/>
  <p:tag name="KSO_WM_UNIT_INDEX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1"/>
  <p:tag name="KSO_WM_UNIT_ID" val="diagram160411_4*l_i*1_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1"/>
  <p:tag name="KSO_WM_UNIT_ID" val="diagram160411_4*l_i*1_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1_1"/>
  <p:tag name="KSO_WM_UNIT_ID" val="diagram160411_4*l_h_f*1_1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i"/>
  <p:tag name="KSO_WM_UNIT_INDEX" val="1_1"/>
  <p:tag name="KSO_WM_UNIT_ID" val="diagram160411_4*l_i*1_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11"/>
  <p:tag name="KSO_WM_UNIT_TYPE" val="l_h_f"/>
  <p:tag name="KSO_WM_UNIT_INDEX" val="1_1_1"/>
  <p:tag name="KSO_WM_UNIT_ID" val="diagram160411_4*l_h_f*1_1_1"/>
  <p:tag name="KSO_WM_UNIT_CLEAR" val="1"/>
  <p:tag name="KSO_WM_UNIT_LAYERLEVEL" val="1_1_1"/>
  <p:tag name="KSO_WM_UNIT_VALUE" val="48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第一PPT，www.1ppt.com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4D6F"/>
      </a:accent1>
      <a:accent2>
        <a:srgbClr val="E9C08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ltzfnq1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1306</Words>
  <Application>Microsoft Office PowerPoint</Application>
  <PresentationFormat>宽屏</PresentationFormat>
  <Paragraphs>82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等线</vt:lpstr>
      <vt:lpstr>华文新魏</vt:lpstr>
      <vt:lpstr>微软雅黑</vt:lpstr>
      <vt:lpstr>字魂160号-檀宋</vt:lpstr>
      <vt:lpstr>字魂35号-经典雅黑</vt:lpstr>
      <vt:lpstr>Arial</vt:lpstr>
      <vt:lpstr>Calibri</vt:lpstr>
      <vt:lpstr>Times New Roman</vt:lpstr>
      <vt:lpstr>Verdana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</dc:title>
  <dc:creator/>
  <cp:lastModifiedBy/>
  <cp:revision>1</cp:revision>
  <dcterms:created xsi:type="dcterms:W3CDTF">2022-01-02T08:34:14Z</dcterms:created>
  <dcterms:modified xsi:type="dcterms:W3CDTF">2022-04-15T08:14:30Z</dcterms:modified>
</cp:coreProperties>
</file>