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8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0965" indent="0">
              <a:buNone/>
              <a:defRPr sz="1000"/>
            </a:lvl4pPr>
            <a:lvl5pPr marL="1828165" indent="0">
              <a:buNone/>
              <a:defRPr sz="1000"/>
            </a:lvl5pPr>
            <a:lvl6pPr marL="2285365" indent="0">
              <a:buNone/>
              <a:defRPr sz="1000"/>
            </a:lvl6pPr>
            <a:lvl7pPr marL="2742565" indent="0">
              <a:buNone/>
              <a:defRPr sz="1000"/>
            </a:lvl7pPr>
            <a:lvl8pPr marL="3199130" indent="0">
              <a:buNone/>
              <a:defRPr sz="1000"/>
            </a:lvl8pPr>
            <a:lvl9pPr marL="365633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01B00-3E5C-43BA-BFF6-EE2501CEE88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B31F20-8F47-4041-A24F-D55D98B6C1C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50833" y="1243549"/>
            <a:ext cx="5864646" cy="1191179"/>
          </a:xfrm>
        </p:spPr>
        <p:txBody>
          <a:bodyPr/>
          <a:lstStyle/>
          <a:p>
            <a:r>
              <a:rPr lang="zh-CN" altLang="en-US" b="1" dirty="0"/>
              <a:t>脑瘫儿童</a:t>
            </a:r>
            <a:r>
              <a:rPr lang="zh-CN" altLang="en-US" b="1" dirty="0" smtClean="0"/>
              <a:t>康复训练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789802" y="4271171"/>
            <a:ext cx="4228278" cy="1096899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泸县中宏特殊教育学校     严华   唐兴友</a:t>
            </a:r>
            <a:endParaRPr lang="zh-CN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800" b="1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一、目标导向，激发兴趣</a:t>
            </a:r>
            <a:endParaRPr lang="zh-CN" altLang="en-US" sz="4800" b="1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4400" b="1" dirty="0" smtClean="0"/>
              <a:t>1</a:t>
            </a:r>
            <a:r>
              <a:rPr lang="zh-CN" altLang="en-US" sz="4400" b="1" dirty="0" smtClean="0"/>
              <a:t>、展示代币</a:t>
            </a:r>
            <a:endParaRPr lang="en-US" altLang="zh-CN" sz="4400" b="1" dirty="0" smtClean="0"/>
          </a:p>
          <a:p>
            <a:r>
              <a:rPr lang="en-US" altLang="zh-CN" sz="4400" b="1" dirty="0" smtClean="0"/>
              <a:t>2</a:t>
            </a:r>
            <a:r>
              <a:rPr lang="zh-CN" altLang="en-US" sz="4400" b="1" dirty="0" smtClean="0"/>
              <a:t>、认识奖励物品</a:t>
            </a:r>
            <a:endParaRPr lang="en-US" altLang="zh-CN" sz="4400" b="1" dirty="0" smtClean="0"/>
          </a:p>
          <a:p>
            <a:r>
              <a:rPr lang="en-US" altLang="zh-CN" sz="4400" b="1" dirty="0" smtClean="0"/>
              <a:t>3</a:t>
            </a:r>
            <a:r>
              <a:rPr lang="zh-CN" altLang="en-US" sz="4400" b="1" dirty="0" smtClean="0"/>
              <a:t>、明确训练内容和目标</a:t>
            </a:r>
            <a:endParaRPr lang="zh-CN" alt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二、动作训练</a:t>
            </a:r>
            <a:endParaRPr lang="zh-CN" altLang="en-US" sz="4400" b="1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97349" y="161956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altLang="zh-CN" sz="3600" b="1" dirty="0" smtClean="0">
                <a:latin typeface="+mn-ea"/>
              </a:rPr>
              <a:t>1</a:t>
            </a:r>
            <a:r>
              <a:rPr lang="zh-CN" altLang="en-US" sz="3600" b="1" dirty="0" smtClean="0">
                <a:latin typeface="+mn-ea"/>
              </a:rPr>
              <a:t>、双手扶</a:t>
            </a:r>
            <a:r>
              <a:rPr lang="en-US" altLang="zh-CN" sz="3600" b="1" dirty="0" smtClean="0">
                <a:latin typeface="+mn-ea"/>
              </a:rPr>
              <a:t>TB</a:t>
            </a:r>
            <a:r>
              <a:rPr lang="zh-CN" altLang="en-US" sz="3600" b="1" dirty="0" smtClean="0">
                <a:latin typeface="+mn-ea"/>
              </a:rPr>
              <a:t>架交替半跪（补骨盆与下肢的屈曲，锻练单边承重能力；</a:t>
            </a:r>
            <a:endParaRPr lang="en-US" altLang="zh-CN" sz="3600" b="1" dirty="0" smtClean="0">
              <a:latin typeface="+mn-ea"/>
            </a:endParaRPr>
          </a:p>
          <a:p>
            <a:r>
              <a:rPr lang="en-US" altLang="zh-CN" sz="3600" b="1" dirty="0" smtClean="0">
                <a:latin typeface="+mn-ea"/>
              </a:rPr>
              <a:t>2</a:t>
            </a:r>
            <a:r>
              <a:rPr lang="zh-CN" altLang="en-US" sz="3600" b="1" dirty="0" smtClean="0">
                <a:latin typeface="+mn-ea"/>
              </a:rPr>
              <a:t>、坐三角垫上做仰卧起坐（补骨盆的屈曲）；</a:t>
            </a:r>
            <a:endParaRPr lang="en-US" altLang="zh-CN" sz="3600" b="1" dirty="0" smtClean="0">
              <a:latin typeface="+mn-ea"/>
            </a:endParaRPr>
          </a:p>
          <a:p>
            <a:r>
              <a:rPr lang="en-US" altLang="zh-CN" sz="3600" b="1" dirty="0" smtClean="0">
                <a:latin typeface="+mn-ea"/>
              </a:rPr>
              <a:t>3</a:t>
            </a:r>
            <a:r>
              <a:rPr lang="zh-CN" altLang="en-US" sz="3600" b="1" dirty="0" smtClean="0">
                <a:latin typeface="+mn-ea"/>
              </a:rPr>
              <a:t>、</a:t>
            </a:r>
            <a:r>
              <a:rPr lang="zh-CN" altLang="zh-CN" sz="3600" b="1" kern="100" dirty="0">
                <a:latin typeface="+mn-ea"/>
                <a:cs typeface="宋体" panose="02010600030101010101" pitchFamily="2" charset="-122"/>
              </a:rPr>
              <a:t>俯趴滚筒，双手支撑三角垫，抬头，认读图片（训练双上肢的支撑与背部伸直）。</a:t>
            </a:r>
            <a:endParaRPr lang="zh-CN" altLang="en-US" sz="36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三、放松练习：平衡训练</a:t>
            </a:r>
            <a:endParaRPr lang="zh-CN" altLang="en-US" sz="4400" b="1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b="1" dirty="0" smtClean="0">
                <a:latin typeface="+mn-ea"/>
              </a:rPr>
              <a:t>1</a:t>
            </a:r>
            <a:r>
              <a:rPr lang="zh-CN" altLang="en-US" sz="3600" b="1" dirty="0" smtClean="0">
                <a:latin typeface="+mn-ea"/>
              </a:rPr>
              <a:t>、播放音乐</a:t>
            </a:r>
            <a:endParaRPr lang="en-US" altLang="zh-CN" sz="3600" b="1" dirty="0" smtClean="0">
              <a:latin typeface="+mn-ea"/>
            </a:endParaRPr>
          </a:p>
          <a:p>
            <a:endParaRPr lang="en-US" altLang="zh-CN" sz="3600" b="1" dirty="0" smtClean="0">
              <a:latin typeface="+mn-ea"/>
            </a:endParaRPr>
          </a:p>
          <a:p>
            <a:r>
              <a:rPr lang="en-US" altLang="zh-CN" sz="3600" b="1" dirty="0" smtClean="0">
                <a:latin typeface="+mn-ea"/>
              </a:rPr>
              <a:t>2</a:t>
            </a:r>
            <a:r>
              <a:rPr lang="zh-CN" altLang="en-US" sz="3600" b="1" dirty="0" smtClean="0">
                <a:latin typeface="+mn-ea"/>
              </a:rPr>
              <a:t>、俯趴秋千，轻荡秋千，听配音故事</a:t>
            </a:r>
            <a:endParaRPr lang="zh-CN" altLang="en-US" sz="3600" b="1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四、精细动作训练</a:t>
            </a:r>
            <a:endParaRPr lang="zh-CN" altLang="en-US" sz="4400" b="1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、分拣豆子（将红豆、绿豆、玉米粒放在一个小盆里，让个案分别将其分类捡出放到相应的碗里。目的是为了训练个案的手眼协调能力和手部的精细动作）；</a:t>
            </a:r>
            <a:endParaRPr lang="en-US" altLang="zh-CN" sz="3600" b="1" dirty="0" smtClean="0"/>
          </a:p>
          <a:p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、给西瓜涂色（训练个案的手眼协调能力，能学着控制手部精细动作，不把颜色涂出线外）。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五、语言训练</a:t>
            </a:r>
            <a:endParaRPr lang="zh-CN" altLang="en-US" sz="4400" b="1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7545" y="1379220"/>
            <a:ext cx="8596630" cy="4817745"/>
          </a:xfrm>
        </p:spPr>
        <p:txBody>
          <a:bodyPr>
            <a:normAutofit lnSpcReduction="20000"/>
          </a:bodyPr>
          <a:lstStyle/>
          <a:p>
            <a:r>
              <a:rPr lang="en-US" altLang="zh-CN" sz="3600" b="1" dirty="0" smtClean="0">
                <a:latin typeface="+mn-ea"/>
              </a:rPr>
              <a:t>1</a:t>
            </a:r>
            <a:r>
              <a:rPr lang="zh-CN" altLang="en-US" sz="3600" b="1" dirty="0" smtClean="0">
                <a:latin typeface="+mn-ea"/>
              </a:rPr>
              <a:t>、口舌操</a:t>
            </a:r>
            <a:r>
              <a:rPr lang="en-US" altLang="zh-CN" sz="3600" b="1" dirty="0" smtClean="0">
                <a:latin typeface="+mn-ea"/>
              </a:rPr>
              <a:t>(</a:t>
            </a:r>
            <a:r>
              <a:rPr lang="zh-CN" altLang="en-US" sz="3600" b="1" dirty="0" smtClean="0">
                <a:latin typeface="+mn-ea"/>
              </a:rPr>
              <a:t>伸舌、顶舌、卷舌、弹舌等）</a:t>
            </a:r>
            <a:endParaRPr lang="en-US" altLang="zh-CN" sz="3600" b="1" dirty="0" smtClean="0">
              <a:latin typeface="+mn-ea"/>
            </a:endParaRPr>
          </a:p>
          <a:p>
            <a:r>
              <a:rPr lang="en-US" altLang="zh-CN" sz="3600" b="1" dirty="0" smtClean="0">
                <a:latin typeface="+mn-ea"/>
              </a:rPr>
              <a:t>2</a:t>
            </a:r>
            <a:r>
              <a:rPr lang="zh-CN" altLang="en-US" sz="3600" b="1" dirty="0" smtClean="0">
                <a:latin typeface="+mn-ea"/>
              </a:rPr>
              <a:t>、唇的圆展运动</a:t>
            </a:r>
            <a:endParaRPr lang="en-US" altLang="zh-CN" sz="3600" b="1" dirty="0" smtClean="0">
              <a:latin typeface="+mn-ea"/>
            </a:endParaRPr>
          </a:p>
          <a:p>
            <a:r>
              <a:rPr lang="en-US" altLang="zh-CN" sz="3600" b="1" dirty="0" smtClean="0">
                <a:latin typeface="+mn-ea"/>
              </a:rPr>
              <a:t>3</a:t>
            </a:r>
            <a:r>
              <a:rPr lang="zh-CN" altLang="en-US" sz="3600" b="1" dirty="0" smtClean="0">
                <a:latin typeface="+mn-ea"/>
              </a:rPr>
              <a:t>、长短音训练</a:t>
            </a:r>
            <a:endParaRPr lang="en-US" altLang="zh-CN" sz="3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CN" sz="3600" b="1" dirty="0" smtClean="0">
                <a:latin typeface="+mn-ea"/>
              </a:rPr>
              <a:t>           a   o    e    </a:t>
            </a:r>
            <a:r>
              <a:rPr lang="en-US" altLang="zh-CN" sz="3600" b="1" dirty="0" err="1" smtClean="0">
                <a:latin typeface="+mn-ea"/>
              </a:rPr>
              <a:t>i</a:t>
            </a:r>
            <a:r>
              <a:rPr lang="en-US" altLang="zh-CN" sz="3600" b="1" dirty="0" smtClean="0">
                <a:latin typeface="+mn-ea"/>
              </a:rPr>
              <a:t>     u    ü</a:t>
            </a:r>
            <a:endParaRPr lang="en-US" altLang="zh-CN" sz="3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+mn-ea"/>
              </a:rPr>
              <a:t>           </a:t>
            </a:r>
            <a:r>
              <a:rPr lang="en-US" altLang="zh-CN" sz="3600" b="1" dirty="0" smtClean="0">
                <a:latin typeface="+mn-ea"/>
                <a:sym typeface="+mn-ea"/>
              </a:rPr>
              <a:t>a-------    o-------   e-------</a:t>
            </a:r>
            <a:endParaRPr lang="en-US" altLang="zh-CN" sz="3600" b="1" dirty="0" smtClean="0">
              <a:latin typeface="+mn-ea"/>
              <a:sym typeface="+mn-ea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+mn-ea"/>
              </a:rPr>
              <a:t>           i-------     u-------  </a:t>
            </a:r>
            <a:r>
              <a:rPr lang="en-US" altLang="zh-CN" sz="3600" b="1" dirty="0" smtClean="0">
                <a:latin typeface="+mn-ea"/>
                <a:sym typeface="+mn-ea"/>
              </a:rPr>
              <a:t>ü-------</a:t>
            </a:r>
            <a:endParaRPr lang="en-US" altLang="zh-CN" sz="3600" b="1" dirty="0" smtClean="0">
              <a:latin typeface="+mn-ea"/>
              <a:sym typeface="+mn-ea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+mn-ea"/>
              </a:rPr>
              <a:t>   4</a:t>
            </a:r>
            <a:r>
              <a:rPr lang="zh-CN" altLang="en-US" sz="3600" b="1" dirty="0">
                <a:latin typeface="+mn-ea"/>
              </a:rPr>
              <a:t>、唇音练习：</a:t>
            </a:r>
            <a:endParaRPr lang="zh-CN" altLang="en-US" sz="3600" b="1" dirty="0">
              <a:latin typeface="+mn-ea"/>
            </a:endParaRPr>
          </a:p>
          <a:p>
            <a:pPr marL="0" indent="0">
              <a:buNone/>
            </a:pPr>
            <a:r>
              <a:rPr lang="zh-CN" altLang="en-US" sz="3600" b="1" dirty="0">
                <a:latin typeface="+mn-ea"/>
              </a:rPr>
              <a:t> </a:t>
            </a:r>
            <a:r>
              <a:rPr lang="en-US" altLang="zh-CN" sz="3600" b="1" dirty="0">
                <a:latin typeface="+mn-ea"/>
              </a:rPr>
              <a:t>        </a:t>
            </a:r>
            <a:r>
              <a:rPr lang="zh-CN" altLang="en-US" sz="3600" b="1" dirty="0">
                <a:latin typeface="+mn-ea"/>
              </a:rPr>
              <a:t>a  u  o  b  p  m  f </a:t>
            </a:r>
            <a:r>
              <a:rPr lang="en-US" altLang="zh-CN" sz="3600" b="1" dirty="0">
                <a:latin typeface="+mn-ea"/>
              </a:rPr>
              <a:t> </a:t>
            </a:r>
            <a:r>
              <a:rPr lang="zh-CN" altLang="en-US" sz="3600" b="1" dirty="0">
                <a:latin typeface="+mn-ea"/>
              </a:rPr>
              <a:t> ba    pa   ma</a:t>
            </a:r>
            <a:endParaRPr lang="zh-CN" altLang="en-US" sz="3600" b="1" dirty="0">
              <a:latin typeface="+mn-ea"/>
            </a:endParaRPr>
          </a:p>
        </p:txBody>
      </p:sp>
      <p:sp>
        <p:nvSpPr>
          <p:cNvPr id="4" name="等腰三角形 3"/>
          <p:cNvSpPr/>
          <p:nvPr/>
        </p:nvSpPr>
        <p:spPr>
          <a:xfrm rot="5400000">
            <a:off x="757555" y="4836160"/>
            <a:ext cx="328295" cy="273050"/>
          </a:xfrm>
          <a:prstGeom prst="triangle">
            <a:avLst/>
          </a:prstGeom>
          <a:ln w="12700" cmpd="sng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 smtClean="0"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结束训练活动</a:t>
            </a:r>
            <a:endParaRPr lang="zh-CN" altLang="en-US" sz="4400" b="1" dirty="0">
              <a:solidFill>
                <a:srgbClr val="0070C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>
                <a:latin typeface="+mn-ea"/>
              </a:rPr>
              <a:t>1</a:t>
            </a:r>
            <a:r>
              <a:rPr lang="zh-CN" altLang="en-US" sz="3600" dirty="0" smtClean="0">
                <a:latin typeface="+mn-ea"/>
              </a:rPr>
              <a:t>、师生评价</a:t>
            </a:r>
            <a:endParaRPr lang="en-US" altLang="zh-CN" sz="3600" dirty="0" smtClean="0">
              <a:latin typeface="+mn-ea"/>
            </a:endParaRPr>
          </a:p>
          <a:p>
            <a:r>
              <a:rPr lang="en-US" altLang="zh-CN" sz="3600" dirty="0" smtClean="0">
                <a:latin typeface="+mn-ea"/>
              </a:rPr>
              <a:t>2</a:t>
            </a:r>
            <a:r>
              <a:rPr lang="zh-CN" altLang="en-US" sz="3600" dirty="0" smtClean="0">
                <a:latin typeface="+mn-ea"/>
              </a:rPr>
              <a:t>、兑换奖励物品</a:t>
            </a:r>
            <a:endParaRPr lang="en-US" altLang="zh-CN" sz="3600" dirty="0" smtClean="0">
              <a:latin typeface="+mn-ea"/>
            </a:endParaRPr>
          </a:p>
          <a:p>
            <a:r>
              <a:rPr lang="en-US" altLang="zh-CN" sz="3600" dirty="0" smtClean="0">
                <a:latin typeface="+mn-ea"/>
              </a:rPr>
              <a:t>3</a:t>
            </a:r>
            <a:r>
              <a:rPr lang="zh-CN" altLang="en-US" sz="3600" dirty="0" smtClean="0">
                <a:latin typeface="+mn-ea"/>
              </a:rPr>
              <a:t>、安排居家训练</a:t>
            </a:r>
            <a:endParaRPr lang="zh-CN" altLang="en-US" sz="3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ODE4NGRiMDk5MGFkOTc1MjNjMDU1ZDk0OGIxZTRhY2EifQ=="/>
</p:tagLst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561</Words>
  <Application>WPS 演示</Application>
  <PresentationFormat>宽屏</PresentationFormat>
  <Paragraphs>44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Wingdings 3</vt:lpstr>
      <vt:lpstr>Arial</vt:lpstr>
      <vt:lpstr>仿宋</vt:lpstr>
      <vt:lpstr>方正姚体</vt:lpstr>
      <vt:lpstr>Trebuchet MS</vt:lpstr>
      <vt:lpstr>华文新魏</vt:lpstr>
      <vt:lpstr>微软雅黑</vt:lpstr>
      <vt:lpstr>Arial Unicode MS</vt:lpstr>
      <vt:lpstr>Calibri</vt:lpstr>
      <vt:lpstr>平面</vt:lpstr>
      <vt:lpstr>脑瘫儿童康复训练</vt:lpstr>
      <vt:lpstr>一、目标导向，激发兴趣</vt:lpstr>
      <vt:lpstr>二、动作训练</vt:lpstr>
      <vt:lpstr>三、放松练习：平衡训练</vt:lpstr>
      <vt:lpstr>四、精细动作训练</vt:lpstr>
      <vt:lpstr>五、语言训练</vt:lpstr>
      <vt:lpstr>结束训练活动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脑瘫儿童康复训练</dc:title>
  <dc:creator>User</dc:creator>
  <cp:lastModifiedBy>张大胆</cp:lastModifiedBy>
  <cp:revision>12</cp:revision>
  <dcterms:created xsi:type="dcterms:W3CDTF">2022-04-18T09:06:00Z</dcterms:created>
  <dcterms:modified xsi:type="dcterms:W3CDTF">2022-04-28T08:16:03Z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53FFA50C163A43E59F00E5CCB9A81510</vt:lpwstr>
  </property>
  <property fmtid="{D5CDD505-2E9C-101B-9397-08002B2CF9AE}" pid="3" name="KSOProductBuildVer">
    <vt:lpwstr>2052-11.1.0.11636</vt:lpwstr>
  </property>
</Properties>
</file>