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fntdata" ContentType="application/x-fontdata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embedTrueTypeFonts="1">
  <p:sldMasterIdLst>
    <p:sldMasterId id="2147483648" r:id="rId1"/>
  </p:sldMasterIdLst>
  <p:notesMasterIdLst>
    <p:notesMasterId r:id="rId2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type="screen16x9" cy="6858000" cx="12192000"/>
  <p:notesSz cx="6858000" cy="9144000"/>
  <p:embeddedFontLst>
    <p:embeddedFont>
      <p:font typeface="Aa粉嘟嘟 (非商业使用)" panose="02010600010101010101" charset="-122"/>
      <p:regular r:id="rId27"/>
    </p:embeddedFont>
    <p:embeddedFont>
      <p:font typeface="Aa奇幻马戏团" panose="02010600010101010101" charset="-122"/>
      <p:regular r:id="rId28"/>
    </p:embeddedFont>
    <p:embeddedFont>
      <p:font typeface="微软雅黑" panose="020B0503020204020204" pitchFamily="34" charset="-122"/>
      <p:regular r:id="rId29"/>
    </p:embeddedFont>
    <p:embeddedFont>
      <p:font typeface="Calibri" panose="020F0502020204030204" charset="0"/>
      <p:regular r:id="rId30"/>
      <p:bold r:id="rId31"/>
      <p:italic r:id="rId32"/>
      <p:boldItalic r:id="rId33"/>
    </p:embeddedFont>
    <p:embeddedFont>
      <p:font typeface="等线" panose="02010600030101010101" charset="-122"/>
      <p:regular r:id="rId34"/>
    </p:embeddedFont>
  </p:embeddedFontLst>
  <p:defaultTextStyle>
    <a:defPPr>
      <a:defRPr lang="zh-CN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clrMru>
    <a:srgbClr val="7185BA"/>
    <a:srgbClr val="9CDCDC"/>
    <a:srgbClr val="FFE373"/>
    <a:srgbClr val="9AD0DA"/>
    <a:srgbClr val="8ECAD3"/>
    <a:srgbClr val="9BEBD0"/>
    <a:srgbClr val="FFACA2"/>
    <a:srgbClr val="FFDA40"/>
    <a:srgbClr val="ECBAB7"/>
    <a:srgbClr val="E1948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 horzBarState="maximized">
    <p:restoredLeft sz="1186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12" y="102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font" Target="fonts/font1.fntdata"/><Relationship Id="rId28" Type="http://schemas.openxmlformats.org/officeDocument/2006/relationships/font" Target="fonts/font2.fntdata"/><Relationship Id="rId29" Type="http://schemas.openxmlformats.org/officeDocument/2006/relationships/font" Target="fonts/font3.fntdata"/><Relationship Id="rId30" Type="http://schemas.openxmlformats.org/officeDocument/2006/relationships/font" Target="fonts/font4.fntdata"/><Relationship Id="rId31" Type="http://schemas.openxmlformats.org/officeDocument/2006/relationships/font" Target="fonts/font5.fntdata"/><Relationship Id="rId32" Type="http://schemas.openxmlformats.org/officeDocument/2006/relationships/font" Target="fonts/font6.fntdata"/><Relationship Id="rId33" Type="http://schemas.openxmlformats.org/officeDocument/2006/relationships/font" Target="fonts/font7.fntdata"/><Relationship Id="rId34" Type="http://schemas.openxmlformats.org/officeDocument/2006/relationships/font" Target="fonts/font8.fntdata"/><Relationship Id="rId35" Type="http://schemas.openxmlformats.org/officeDocument/2006/relationships/tableStyles" Target="tableStyles.xml"/><Relationship Id="rId36" Type="http://schemas.openxmlformats.org/officeDocument/2006/relationships/presProps" Target="presProps.xml"/><Relationship Id="rId37" Type="http://schemas.openxmlformats.org/officeDocument/2006/relationships/viewProps" Target="viewProps.xml"/><Relationship Id="rId38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1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l">
              <a:defRPr sz="1200"/>
            </a:lvl1pPr>
          </a:lstStyle>
          <a:p>
            <a:endParaRPr altLang="en-US" lang="zh-CN"/>
          </a:p>
        </p:txBody>
      </p:sp>
      <p:sp>
        <p:nvSpPr>
          <p:cNvPr id="1048732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r">
              <a:defRPr sz="1200"/>
            </a:lvl1pPr>
          </a:lstStyle>
          <a:p>
            <a:fld id="{3C8115FC-3862-4875-89B2-701148050536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733" name="幻灯片图像占位符 3"/>
          <p:cNvSpPr>
            <a:spLocks noChangeAspect="1" noRot="1" noGrp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/>
          <a:noFill/>
          <a:ln w="12700">
            <a:solidFill>
              <a:prstClr val="black"/>
            </a:solidFill>
          </a:ln>
        </p:spPr>
        <p:txBody>
          <a:bodyPr anchor="ctr" bIns="45720" lIns="91440" rIns="91440" rtlCol="0" tIns="45720" vert="horz"/>
          <a:p>
            <a:endParaRPr altLang="en-US" lang="zh-CN"/>
          </a:p>
        </p:txBody>
      </p:sp>
      <p:sp>
        <p:nvSpPr>
          <p:cNvPr id="1048734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/>
        </p:spPr>
        <p:txBody>
          <a:bodyPr bIns="45720" lIns="91440" rIns="91440" rtlCol="0" tIns="45720" vert="horz"/>
          <a:p>
            <a:pPr lvl="0"/>
            <a:r>
              <a:rPr altLang="en-US" lang="zh-CN" smtClean="0"/>
              <a:t>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altLang="en-US" lang="zh-CN"/>
          </a:p>
        </p:txBody>
      </p:sp>
      <p:sp>
        <p:nvSpPr>
          <p:cNvPr id="1048735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l">
              <a:defRPr sz="1200"/>
            </a:lvl1pPr>
          </a:lstStyle>
          <a:p>
            <a:endParaRPr altLang="en-US" lang="zh-CN"/>
          </a:p>
        </p:txBody>
      </p:sp>
      <p:sp>
        <p:nvSpPr>
          <p:cNvPr id="1048736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r">
              <a:defRPr sz="1200"/>
            </a:lvl1pPr>
          </a:lstStyle>
          <a:p>
            <a:fld id="{D64F847E-A0F6-464A-8A95-8B6B19BE8454}" type="slidenum">
              <a:rPr altLang="en-US" lang="zh-CN" smtClean="0"/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defTabSz="914400" eaLnBrk="1" hangingPunct="1" latinLnBrk="0" marL="0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</file>

<file path=ppt/notesSlides/_rels/notesSlide2.xml.rels><?xml version="1.0" encoding="UTF-8" standalone="yes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</file>

<file path=ppt/notesSlides/_rels/notesSlide3.xml.rels><?xml version="1.0" encoding="UTF-8" standalone="yes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" name=""/>
        <p:cNvGrpSpPr/>
        <p:nvPr/>
      </p:nvGrpSpPr>
      <p:grpSpPr>
        <a:xfrm/>
      </p:grpSpPr>
      <p:sp>
        <p:nvSpPr>
          <p:cNvPr id="1048603" name="幻灯片图像占位符 1"/>
          <p:cNvSpPr/>
          <p:nvPr>
            <p:ph type="sldImg" idx="2"/>
          </p:nvPr>
        </p:nvSpPr>
        <p:spPr/>
      </p:sp>
      <p:sp>
        <p:nvSpPr>
          <p:cNvPr id="1048604" name="文本占位符 2"/>
          <p:cNvSpPr/>
          <p:nvPr>
            <p:ph type="body" idx="3"/>
          </p:nvPr>
        </p:nvSpPr>
        <p:spPr/>
        <p:txBody>
          <a:bodyPr/>
          <a:p>
            <a:endParaRPr altLang="en-US"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4" name=""/>
        <p:cNvGrpSpPr/>
        <p:nvPr/>
      </p:nvGrpSpPr>
      <p:grpSpPr>
        <a:xfrm/>
      </p:grpSpPr>
      <p:sp>
        <p:nvSpPr>
          <p:cNvPr id="1048618" name="幻灯片图像占位符 1"/>
          <p:cNvSpPr/>
          <p:nvPr>
            <p:ph type="sldImg" idx="2"/>
          </p:nvPr>
        </p:nvSpPr>
        <p:spPr/>
      </p:sp>
      <p:sp>
        <p:nvSpPr>
          <p:cNvPr id="1048619" name="文本占位符 2"/>
          <p:cNvSpPr/>
          <p:nvPr>
            <p:ph type="body" idx="3"/>
          </p:nvPr>
        </p:nvSpPr>
        <p:spPr/>
        <p:txBody>
          <a:bodyPr/>
          <a:p>
            <a:endParaRPr altLang="en-US" 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5" name=""/>
        <p:cNvGrpSpPr/>
        <p:nvPr/>
      </p:nvGrpSpPr>
      <p:grpSpPr>
        <a:xfrm/>
      </p:grpSpPr>
      <p:sp>
        <p:nvSpPr>
          <p:cNvPr id="1048652" name="幻灯片图像占位符 1"/>
          <p:cNvSpPr/>
          <p:nvPr>
            <p:ph type="sldImg" idx="2"/>
          </p:nvPr>
        </p:nvSpPr>
        <p:spPr/>
      </p:sp>
      <p:sp>
        <p:nvSpPr>
          <p:cNvPr id="1048653" name="文本占位符 2"/>
          <p:cNvSpPr/>
          <p:nvPr>
            <p:ph type="body" idx="3"/>
          </p:nvPr>
        </p:nvSpPr>
        <p:spPr/>
        <p:txBody>
          <a:bodyPr/>
          <a:p>
            <a:endParaRPr altLang="en-US" 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标题幻灯片"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6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altLang="en-US" lang="zh-CN" smtClean="0"/>
              <a:t>单击此处编辑母版标题样式</a:t>
            </a:r>
            <a:endParaRPr altLang="en-US" lang="zh-CN"/>
          </a:p>
        </p:txBody>
      </p:sp>
      <p:sp>
        <p:nvSpPr>
          <p:cNvPr id="1048677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algn="ctr" indent="0" marL="0">
              <a:buNone/>
              <a:defRPr sz="2400"/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altLang="en-US" lang="zh-CN" smtClean="0"/>
              <a:t>单击此处编辑母版副标题样式</a:t>
            </a:r>
            <a:endParaRPr altLang="en-US" lang="zh-CN"/>
          </a:p>
        </p:txBody>
      </p:sp>
      <p:sp>
        <p:nvSpPr>
          <p:cNvPr id="104867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7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8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p14:dur="500">
        <p14:prism dir="u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标题和竖排文字"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1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 smtClean="0"/>
              <a:t>单击此处编辑母版标题样式</a:t>
            </a:r>
            <a:endParaRPr altLang="en-US" lang="zh-CN"/>
          </a:p>
        </p:txBody>
      </p:sp>
      <p:sp>
        <p:nvSpPr>
          <p:cNvPr id="1048702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altLang="en-US" lang="zh-CN"/>
          </a:p>
        </p:txBody>
      </p:sp>
      <p:sp>
        <p:nvSpPr>
          <p:cNvPr id="104870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70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0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p14:dur="500">
        <p14:prism dir="u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垂直排列标题与 文本"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5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p>
            <a:r>
              <a:rPr altLang="en-US" lang="zh-CN" smtClean="0"/>
              <a:t>单击此处编辑母版标题样式</a:t>
            </a:r>
            <a:endParaRPr altLang="en-US" lang="zh-CN"/>
          </a:p>
        </p:txBody>
      </p:sp>
      <p:sp>
        <p:nvSpPr>
          <p:cNvPr id="1048686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altLang="en-US" lang="zh-CN"/>
          </a:p>
        </p:txBody>
      </p:sp>
      <p:sp>
        <p:nvSpPr>
          <p:cNvPr id="104868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8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8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p14:dur="500">
        <p14:prism dir="u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标题和内容"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0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 smtClean="0"/>
              <a:t>单击此处编辑母版标题样式</a:t>
            </a:r>
            <a:endParaRPr altLang="en-US" lang="zh-CN"/>
          </a:p>
        </p:txBody>
      </p:sp>
      <p:sp>
        <p:nvSpPr>
          <p:cNvPr id="1048691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altLang="en-US" lang="zh-CN"/>
          </a:p>
        </p:txBody>
      </p:sp>
      <p:sp>
        <p:nvSpPr>
          <p:cNvPr id="104869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9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9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p14:dur="500">
        <p14:prism dir="u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节标题"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6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altLang="en-US" lang="zh-CN" smtClean="0"/>
              <a:t>单击此处编辑母版标题样式</a:t>
            </a:r>
            <a:endParaRPr altLang="en-US" lang="zh-CN"/>
          </a:p>
        </p:txBody>
      </p:sp>
      <p:sp>
        <p:nvSpPr>
          <p:cNvPr id="1048707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indent="0" mar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</p:txBody>
      </p:sp>
      <p:sp>
        <p:nvSpPr>
          <p:cNvPr id="104870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70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1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p14:dur="500">
        <p14:prism dir="u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两栏内容">
    <p:spTree>
      <p:nvGrpSpPr>
        <p:cNvPr id="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1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 smtClean="0"/>
              <a:t>单击此处编辑母版标题样式</a:t>
            </a:r>
            <a:endParaRPr altLang="en-US" lang="zh-CN"/>
          </a:p>
        </p:txBody>
      </p:sp>
      <p:sp>
        <p:nvSpPr>
          <p:cNvPr id="1048712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altLang="en-US" lang="zh-CN"/>
          </a:p>
        </p:txBody>
      </p:sp>
      <p:sp>
        <p:nvSpPr>
          <p:cNvPr id="1048713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altLang="en-US" lang="zh-CN"/>
          </a:p>
        </p:txBody>
      </p:sp>
      <p:sp>
        <p:nvSpPr>
          <p:cNvPr id="1048714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715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16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p14:dur="500">
        <p14:prism dir="u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比较">
    <p:spTree>
      <p:nvGrpSpPr>
        <p:cNvPr id="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7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p>
            <a:r>
              <a:rPr altLang="en-US" lang="zh-CN" smtClean="0"/>
              <a:t>单击此处编辑母版标题样式</a:t>
            </a:r>
            <a:endParaRPr altLang="en-US" lang="zh-CN"/>
          </a:p>
        </p:txBody>
      </p:sp>
      <p:sp>
        <p:nvSpPr>
          <p:cNvPr id="1048718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</p:txBody>
      </p:sp>
      <p:sp>
        <p:nvSpPr>
          <p:cNvPr id="1048719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altLang="en-US" lang="zh-CN"/>
          </a:p>
        </p:txBody>
      </p:sp>
      <p:sp>
        <p:nvSpPr>
          <p:cNvPr id="1048720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</p:txBody>
      </p:sp>
      <p:sp>
        <p:nvSpPr>
          <p:cNvPr id="1048721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altLang="en-US" lang="zh-CN"/>
          </a:p>
        </p:txBody>
      </p:sp>
      <p:sp>
        <p:nvSpPr>
          <p:cNvPr id="1048722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723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24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p14:dur="500">
        <p14:prism dir="u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仅标题"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1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 smtClean="0"/>
              <a:t>单击此处编辑母版标题样式</a:t>
            </a:r>
            <a:endParaRPr altLang="en-US" lang="zh-CN"/>
          </a:p>
        </p:txBody>
      </p:sp>
      <p:sp>
        <p:nvSpPr>
          <p:cNvPr id="104868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8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8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p14:dur="500">
        <p14:prism dir="u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空白"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82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83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p14:dur="500">
        <p14:prism dir="u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内容与标题">
    <p:spTree>
      <p:nvGrpSpPr>
        <p:cNvPr id="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5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en-US" lang="zh-CN" smtClean="0"/>
              <a:t>单击此处编辑母版标题样式</a:t>
            </a:r>
            <a:endParaRPr altLang="en-US" lang="zh-CN"/>
          </a:p>
        </p:txBody>
      </p:sp>
      <p:sp>
        <p:nvSpPr>
          <p:cNvPr id="1048726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altLang="en-US" lang="zh-CN"/>
          </a:p>
        </p:txBody>
      </p:sp>
      <p:sp>
        <p:nvSpPr>
          <p:cNvPr id="1048727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</p:txBody>
      </p:sp>
      <p:sp>
        <p:nvSpPr>
          <p:cNvPr id="1048728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729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30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p14:dur="500">
        <p14:prism dir="u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图片与标题"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5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en-US" lang="zh-CN" smtClean="0"/>
              <a:t>单击此处编辑母版标题样式</a:t>
            </a:r>
            <a:endParaRPr altLang="en-US" lang="zh-CN"/>
          </a:p>
        </p:txBody>
      </p:sp>
      <p:sp>
        <p:nvSpPr>
          <p:cNvPr id="1048696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altLang="en-US" lang="zh-CN"/>
          </a:p>
        </p:txBody>
      </p:sp>
      <p:sp>
        <p:nvSpPr>
          <p:cNvPr id="1048697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</p:txBody>
      </p:sp>
      <p:sp>
        <p:nvSpPr>
          <p:cNvPr id="1048698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99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00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p14:dur="500">
        <p14:prism dir="u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altLang="en-US" lang="zh-CN" smtClean="0"/>
              <a:t>单击此处编辑母版标题样式</a:t>
            </a:r>
            <a:endParaRPr altLang="en-US" lang="zh-CN"/>
          </a:p>
        </p:txBody>
      </p:sp>
      <p:sp>
        <p:nvSpPr>
          <p:cNvPr id="104857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altLang="en-US" lang="zh-CN"/>
          </a:p>
        </p:txBody>
      </p:sp>
      <p:sp>
        <p:nvSpPr>
          <p:cNvPr id="1048578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7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altLang="en-US" lang="zh-CN"/>
          </a:p>
        </p:txBody>
      </p:sp>
      <p:sp>
        <p:nvSpPr>
          <p:cNvPr id="104858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altLang="en-US" lang="zh-CN" smtClean="0"/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p14:dur="500">
        <p14:prism dir="u"/>
      </p:transition>
    </mc:Choice>
    <mc:Fallback>
      <p:transition spd="slow">
        <p:fade/>
      </p:transition>
    </mc:Fallback>
  </mc:AlternateConten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7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image" Target="../media/image15.png"/><Relationship Id="rId4" Type="http://schemas.openxmlformats.org/officeDocument/2006/relationships/image" Target="../media/image13.png"/><Relationship Id="rId5" Type="http://schemas.openxmlformats.org/officeDocument/2006/relationships/slideLayout" Target="../slideLayouts/slideLayout7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7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slideLayout" Target="../slideLayouts/slideLayout7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image" Target="../media/image22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7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7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image" Target="../media/image27.jpe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3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7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7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7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29.png"/><Relationship Id="rId3" Type="http://schemas.openxmlformats.org/officeDocument/2006/relationships/image" Target="../media/image6.png"/><Relationship Id="rId4" Type="http://schemas.openxmlformats.org/officeDocument/2006/relationships/image" Target="../media/image30.png"/><Relationship Id="rId5" Type="http://schemas.openxmlformats.org/officeDocument/2006/relationships/slideLayout" Target="../slideLayouts/slideLayout7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13.png"/><Relationship Id="rId5" Type="http://schemas.openxmlformats.org/officeDocument/2006/relationships/slideLayout" Target="../slideLayouts/slideLayout7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33.png"/><Relationship Id="rId3" Type="http://schemas.openxmlformats.org/officeDocument/2006/relationships/slideLayout" Target="../slideLayouts/slideLayout7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34.png"/><Relationship Id="rId3" Type="http://schemas.openxmlformats.org/officeDocument/2006/relationships/slideLayout" Target="../slideLayouts/slideLayout7.xml"/></Relationships>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7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7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1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slideLayout" Target="../slideLayouts/slideLayout7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slideLayout" Target="../slideLayouts/slideLayout7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slideLayout" Target="../slideLayouts/slideLayout7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image" Target="../media/image15.pn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2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xmlns:r="http://schemas.openxmlformats.org/officeDocument/2006/relationships" r:embed="rId1"/>
          <a:stretch>
            <a:fillRect/>
          </a:stretch>
        </a:blipFill>
        <a:effectLst/>
      </p:bgPr>
    </p:bg>
    <p:spTree>
      <p:nvGrpSpPr>
        <p:cNvPr id="25" name=""/>
        <p:cNvGrpSpPr/>
        <p:nvPr/>
      </p:nvGrpSpPr>
      <p:grpSpPr>
        <a:xfrm/>
      </p:grpSpPr>
      <p:pic>
        <p:nvPicPr>
          <p:cNvPr id="2097152" name="图片 3" descr="D:\PPT制作\幼小衔接家长会\素材\背景\图片\51miz-E716792-EB997098.png51miz-E716792-EB997098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>
            <a:off x="331470" y="-881380"/>
            <a:ext cx="12287250" cy="7214235"/>
          </a:xfrm>
          <a:prstGeom prst="rect"/>
        </p:spPr>
      </p:pic>
      <p:sp>
        <p:nvSpPr>
          <p:cNvPr id="1048584" name="文本框 4"/>
          <p:cNvSpPr txBox="1"/>
          <p:nvPr/>
        </p:nvSpPr>
        <p:spPr>
          <a:xfrm>
            <a:off x="4146550" y="3244850"/>
            <a:ext cx="4645660" cy="460375"/>
          </a:xfrm>
          <a:prstGeom prst="rect"/>
          <a:noFill/>
        </p:spPr>
        <p:txBody>
          <a:bodyPr rtlCol="0" wrap="square">
            <a:spAutoFit/>
          </a:bodyPr>
          <a:p>
            <a:r>
              <a:rPr altLang="zh-CN" sz="2400" lang="en-US">
                <a:solidFill>
                  <a:schemeClr val="tx1"/>
                </a:solidFill>
                <a:latin typeface="Aa粉嘟嘟 (非商业使用)" panose="02010600010101010101" charset="-122"/>
                <a:ea typeface="Aa粉嘟嘟 (非商业使用)" panose="02010600010101010101" charset="-122"/>
              </a:rPr>
              <a:t>    </a:t>
            </a:r>
            <a:r>
              <a:rPr altLang="zh-CN" sz="2400" lang="zh-CN">
                <a:solidFill>
                  <a:schemeClr val="tx1"/>
                </a:solidFill>
                <a:latin typeface="Aa粉嘟嘟 (非商业使用)" panose="02010600010101010101" charset="-122"/>
                <a:ea typeface="Aa粉嘟嘟 (非商业使用)" panose="02010600010101010101" charset="-122"/>
              </a:rPr>
              <a:t>泸县喻寺镇中心幼儿园</a:t>
            </a:r>
            <a:r>
              <a:rPr altLang="zh-CN" sz="2400" lang="en-US">
                <a:solidFill>
                  <a:schemeClr val="tx1"/>
                </a:solidFill>
                <a:latin typeface="Aa粉嘟嘟 (非商业使用)" panose="02010600010101010101" charset="-122"/>
                <a:ea typeface="Aa粉嘟嘟 (非商业使用)" panose="02010600010101010101" charset="-122"/>
              </a:rPr>
              <a:t>    </a:t>
            </a:r>
            <a:r>
              <a:rPr altLang="zh-CN" sz="2400" lang="zh-CN">
                <a:solidFill>
                  <a:schemeClr val="tx1"/>
                </a:solidFill>
                <a:latin typeface="Aa粉嘟嘟 (非商业使用)" panose="02010600010101010101" charset="-122"/>
                <a:ea typeface="Aa粉嘟嘟 (非商业使用)" panose="02010600010101010101" charset="-122"/>
              </a:rPr>
              <a:t>沈红</a:t>
            </a:r>
            <a:endParaRPr altLang="zh-CN" sz="2400" lang="zh-CN">
              <a:solidFill>
                <a:schemeClr val="tx1"/>
              </a:solidFill>
              <a:latin typeface="Aa粉嘟嘟 (非商业使用)" panose="02010600010101010101" charset="-122"/>
              <a:ea typeface="Aa粉嘟嘟 (非商业使用)" panose="02010600010101010101" charset="-122"/>
            </a:endParaRPr>
          </a:p>
        </p:txBody>
      </p:sp>
      <p:sp>
        <p:nvSpPr>
          <p:cNvPr id="1048585" name="文本框 5"/>
          <p:cNvSpPr txBox="1"/>
          <p:nvPr/>
        </p:nvSpPr>
        <p:spPr>
          <a:xfrm>
            <a:off x="3709035" y="1787525"/>
            <a:ext cx="6476365" cy="891540"/>
          </a:xfrm>
          <a:prstGeom prst="rect"/>
          <a:noFill/>
        </p:spPr>
        <p:txBody>
          <a:bodyPr rtlCol="0" wrap="square">
            <a:spAutoFit/>
          </a:bodyPr>
          <a:p>
            <a:pPr algn="l"/>
            <a:r>
              <a:rPr altLang="en-US" b="1" dirty="0" sz="5400" lang="zh-CN" smtClean="0">
                <a:solidFill>
                  <a:srgbClr val="00B0F0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+mn-ea"/>
              </a:rPr>
              <a:t>幼小衔接</a:t>
            </a:r>
            <a:r>
              <a:rPr altLang="zh-CN" b="1" dirty="0" sz="5400" lang="en-US" smtClean="0">
                <a:solidFill>
                  <a:srgbClr val="00B0F0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+mn-ea"/>
              </a:rPr>
              <a:t>  </a:t>
            </a:r>
            <a:r>
              <a:rPr altLang="zh-CN" b="1" dirty="0" sz="5400" lang="zh-CN" smtClean="0">
                <a:solidFill>
                  <a:srgbClr val="00B0F0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+mn-ea"/>
              </a:rPr>
              <a:t>助力成长</a:t>
            </a:r>
            <a:endParaRPr altLang="zh-CN" b="1" dirty="0" sz="5400" lang="zh-CN" smtClean="0">
              <a:solidFill>
                <a:srgbClr val="00B0F0"/>
              </a:solidFill>
              <a:effectLst>
                <a:outerShdw algn="tl" blurRad="50800" dir="2700000" dist="38100" rotWithShape="0">
                  <a:prstClr val="black">
                    <a:alpha val="40000"/>
                  </a:prstClr>
                </a:outerShdw>
              </a:effectLst>
              <a:latin typeface="站酷快乐体2016修订版" panose="02010600030101010101" pitchFamily="2" charset="-122"/>
              <a:ea typeface="站酷快乐体2016修订版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p14:dur="500">
        <p14:prism dir="u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500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2097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8"/>
                                        <p:tgtEl>
                                          <p:spTgt spid="2097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9"/>
                                        <p:tgtEl>
                                          <p:spTgt spid="2097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0" nodeType="withEffect" presetClass="entr" presetID="26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145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456" id="1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66" id="1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66" id="15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48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83" id="16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48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41" id="17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48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7" id="18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485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41" id="19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485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7" id="20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485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41" id="21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485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7" id="22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485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41" id="23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485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7" id="24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485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41" id="25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0485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26" nodeType="withEffect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500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dur="500" id="28"/>
                                        <p:tgtEl>
                                          <p:spTgt spid="1048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85" grpId="0"/>
      <p:bldP spid="104858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xmlns:r="http://schemas.openxmlformats.org/officeDocument/2006/relationships" r:embed="rId1"/>
          <a:stretch>
            <a:fillRect/>
          </a:stretch>
        </a:blipFill>
        <a:effectLst/>
      </p:bgPr>
    </p:bg>
    <p:spTree>
      <p:nvGrpSpPr>
        <p:cNvPr id="56" name=""/>
        <p:cNvGrpSpPr/>
        <p:nvPr/>
      </p:nvGrpSpPr>
      <p:grpSpPr>
        <a:xfrm/>
      </p:grpSpPr>
      <p:sp>
        <p:nvSpPr>
          <p:cNvPr id="1048626" name="圆角矩形 1"/>
          <p:cNvSpPr/>
          <p:nvPr/>
        </p:nvSpPr>
        <p:spPr>
          <a:xfrm>
            <a:off x="997585" y="1263650"/>
            <a:ext cx="3533140" cy="774065"/>
          </a:xfrm>
          <a:prstGeom prst="roundRect"/>
          <a:solidFill>
            <a:srgbClr val="9CD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en-US" sz="2800" lang="zh-CN">
                <a:solidFill>
                  <a:schemeClr val="tx1"/>
                </a:solidFill>
                <a:latin typeface="Aa粉嘟嘟 (非商业使用)" panose="02010600010101010101" charset="-122"/>
                <a:ea typeface="Aa粉嘟嘟 (非商业使用)" panose="02010600010101010101" charset="-122"/>
              </a:rPr>
              <a:t>明出发点和发展点</a:t>
            </a:r>
            <a:endParaRPr altLang="en-US" sz="2800" lang="zh-CN">
              <a:solidFill>
                <a:schemeClr val="tx1"/>
              </a:solidFill>
              <a:latin typeface="Aa粉嘟嘟 (非商业使用)" panose="02010600010101010101" charset="-122"/>
              <a:ea typeface="Aa粉嘟嘟 (非商业使用)" panose="02010600010101010101" charset="-122"/>
            </a:endParaRPr>
          </a:p>
        </p:txBody>
      </p:sp>
      <p:pic>
        <p:nvPicPr>
          <p:cNvPr id="2097178" name="图片 2" descr="51miz-E264696-469C7E01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465455" y="1120775"/>
            <a:ext cx="912495" cy="1059815"/>
          </a:xfrm>
          <a:prstGeom prst="rect"/>
        </p:spPr>
      </p:pic>
      <p:pic>
        <p:nvPicPr>
          <p:cNvPr id="2097179" name="图片 3" descr="D:\PPT制作\幼小衔接家长会\素材\元素\图片\51miz-E1168223-0BCD616A.png51miz-E1168223-0BCD616A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>
          <a:xfrm>
            <a:off x="997585" y="2484755"/>
            <a:ext cx="4146550" cy="3109595"/>
          </a:xfrm>
          <a:prstGeom prst="rect"/>
        </p:spPr>
      </p:pic>
      <p:pic>
        <p:nvPicPr>
          <p:cNvPr id="2097180" name="图片 8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4"/>
          <a:srcRect l="63696" t="36704" r="-1358" b="40927"/>
          <a:stretch>
            <a:fillRect/>
          </a:stretch>
        </p:blipFill>
        <p:spPr>
          <a:xfrm>
            <a:off x="5144162" y="837992"/>
            <a:ext cx="5698427" cy="2569029"/>
          </a:xfrm>
          <a:prstGeom prst="rect"/>
        </p:spPr>
      </p:pic>
      <p:sp>
        <p:nvSpPr>
          <p:cNvPr id="1048627" name="文本框 9"/>
          <p:cNvSpPr txBox="1"/>
          <p:nvPr/>
        </p:nvSpPr>
        <p:spPr>
          <a:xfrm>
            <a:off x="6156325" y="1466215"/>
            <a:ext cx="2610485" cy="548640"/>
          </a:xfrm>
          <a:prstGeom prst="rect"/>
          <a:noFill/>
        </p:spPr>
        <p:txBody>
          <a:bodyPr rtlCol="0" wrap="square">
            <a:spAutoFit/>
          </a:bodyPr>
          <a:p>
            <a:r>
              <a:rPr altLang="en-US" sz="3600" lang="zh-CN">
                <a:latin typeface="宋体" panose="02010600030101010101" pitchFamily="2" charset="-122"/>
                <a:ea typeface="宋体" panose="02010600030101010101" pitchFamily="2" charset="-122"/>
              </a:rPr>
              <a:t>衔接什么？</a:t>
            </a:r>
            <a:endParaRPr altLang="en-US" sz="3600" lang="zh-CN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p14:dur="500">
        <p14:prism dir="u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500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209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8"/>
                                        <p:tgtEl>
                                          <p:spTgt spid="209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9"/>
                                        <p:tgtEl>
                                          <p:spTgt spid="209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1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13"/>
                                        <p:tgtEl>
                                          <p:spTgt spid="1048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4">
                      <p:stCondLst>
                        <p:cond delay="indefinite"/>
                      </p:stCondLst>
                      <p:childTnLst>
                        <p:par>
                          <p:cTn fill="hold" id="15">
                            <p:stCondLst>
                              <p:cond delay="0"/>
                            </p:stCondLst>
                            <p:childTnLst>
                              <p:par>
                                <p:cTn fill="hold" id="16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18"/>
                                        <p:tgtEl>
                                          <p:spTgt spid="209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>
                      <p:stCondLst>
                        <p:cond delay="indefinite"/>
                      </p:stCondLst>
                      <p:childTnLst>
                        <p:par>
                          <p:cTn fill="hold" id="20">
                            <p:stCondLst>
                              <p:cond delay="0"/>
                            </p:stCondLst>
                            <p:childTnLst>
                              <p:par>
                                <p:cTn fill="hold" id="21" nodeType="click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dur="1400" id="23"/>
                                        <p:tgtEl>
                                          <p:spTgt spid="209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xmlns:r="http://schemas.openxmlformats.org/officeDocument/2006/relationships" r:embed="rId1"/>
          <a:stretch>
            <a:fillRect/>
          </a:stretch>
        </a:blipFill>
        <a:effectLst/>
      </p:bgPr>
    </p:bg>
    <p:spTree>
      <p:nvGrpSpPr>
        <p:cNvPr id="57" name=""/>
        <p:cNvGrpSpPr/>
        <p:nvPr/>
      </p:nvGrpSpPr>
      <p:grpSpPr>
        <a:xfrm/>
      </p:grpSpPr>
      <p:pic>
        <p:nvPicPr>
          <p:cNvPr id="2097181" name="图片 3" descr="D:\PPT制作\幼小衔接家长会\素材\元素\图片\51miz-E1107680-AF064630.png51miz-E1107680-AF064630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>
            <a:off x="0" y="3522345"/>
            <a:ext cx="3108960" cy="3109595"/>
          </a:xfrm>
          <a:prstGeom prst="rect"/>
        </p:spPr>
      </p:pic>
      <p:sp>
        <p:nvSpPr>
          <p:cNvPr id="1048628" name="文本框 4"/>
          <p:cNvSpPr txBox="1"/>
          <p:nvPr/>
        </p:nvSpPr>
        <p:spPr>
          <a:xfrm>
            <a:off x="2762885" y="908685"/>
            <a:ext cx="8797290" cy="5577840"/>
          </a:xfrm>
          <a:prstGeom prst="rect"/>
          <a:noFill/>
        </p:spPr>
        <p:txBody>
          <a:bodyPr anchor="t" rtlCol="0" wrap="square">
            <a:spAutoFit/>
          </a:bodyPr>
          <a:p>
            <a:r>
              <a:rPr altLang="en-US" sz="2000" lang="zh-CN"/>
              <a:t>幼儿园入学准备教育指导要点:</a:t>
            </a:r>
            <a:endParaRPr altLang="en-US" sz="2000" lang="zh-CN"/>
          </a:p>
          <a:p>
            <a:endParaRPr altLang="en-US" sz="2000" lang="zh-CN"/>
          </a:p>
          <a:p>
            <a:r>
              <a:rPr altLang="zh-CN" sz="2000" lang="en-US"/>
              <a:t>        </a:t>
            </a:r>
            <a:r>
              <a:rPr altLang="en-US" sz="2000" lang="zh-CN"/>
              <a:t>以促进幼儿身心全面准备为目标，围绕幼儿入学所需的</a:t>
            </a:r>
            <a:r>
              <a:rPr altLang="en-US" sz="2000" lang="zh-CN">
                <a:solidFill>
                  <a:srgbClr val="FF0000"/>
                </a:solidFill>
              </a:rPr>
              <a:t>关键素质</a:t>
            </a:r>
            <a:r>
              <a:rPr altLang="en-US" sz="2000" lang="zh-CN"/>
              <a:t>，提出身心准备、生活准备、社会准备和学习准备四个方面的内容。</a:t>
            </a:r>
            <a:endParaRPr altLang="en-US" sz="2000" lang="zh-CN"/>
          </a:p>
          <a:p>
            <a:r>
              <a:rPr altLang="en-US" sz="2000" lang="zh-CN"/>
              <a:t>要把握: 1</a:t>
            </a:r>
            <a:r>
              <a:rPr altLang="zh-CN" sz="2000" lang="en-US"/>
              <a:t>.</a:t>
            </a:r>
            <a:r>
              <a:rPr altLang="en-US" sz="2000" lang="zh-CN"/>
              <a:t>全面准备。</a:t>
            </a:r>
            <a:endParaRPr altLang="en-US" sz="2000" lang="zh-CN"/>
          </a:p>
          <a:p>
            <a:r>
              <a:rPr altLang="zh-CN" sz="2000" lang="en-US"/>
              <a:t>               </a:t>
            </a:r>
            <a:r>
              <a:rPr altLang="en-US" sz="2000" lang="zh-CN"/>
              <a:t>2</a:t>
            </a:r>
            <a:r>
              <a:rPr altLang="zh-CN" sz="2000" lang="en-US"/>
              <a:t>.</a:t>
            </a:r>
            <a:r>
              <a:rPr altLang="en-US" sz="2000" lang="zh-CN"/>
              <a:t>把握重点。</a:t>
            </a:r>
            <a:endParaRPr altLang="en-US" sz="2000" lang="zh-CN"/>
          </a:p>
          <a:p>
            <a:r>
              <a:rPr altLang="zh-CN" sz="2000" lang="en-US"/>
              <a:t>               </a:t>
            </a:r>
            <a:r>
              <a:rPr altLang="en-US" sz="2000" lang="zh-CN"/>
              <a:t>3</a:t>
            </a:r>
            <a:r>
              <a:rPr altLang="zh-CN" sz="2000" lang="en-US"/>
              <a:t>.</a:t>
            </a:r>
            <a:r>
              <a:rPr altLang="en-US" sz="2000" lang="zh-CN"/>
              <a:t>尊重规律。</a:t>
            </a:r>
            <a:endParaRPr altLang="en-US" sz="2000" lang="zh-CN"/>
          </a:p>
          <a:p>
            <a:endParaRPr altLang="en-US" sz="2000" lang="zh-CN"/>
          </a:p>
          <a:p>
            <a:r>
              <a:rPr altLang="en-US" sz="2000" lang="zh-CN"/>
              <a:t>小学入学适应教育指导要点:</a:t>
            </a:r>
            <a:endParaRPr altLang="en-US" sz="2000" lang="zh-CN"/>
          </a:p>
          <a:p>
            <a:endParaRPr altLang="en-US" sz="2000" lang="zh-CN"/>
          </a:p>
          <a:p>
            <a:r>
              <a:rPr altLang="zh-CN" sz="2000" lang="en-US"/>
              <a:t>         </a:t>
            </a:r>
            <a:r>
              <a:rPr altLang="en-US" sz="2000" lang="zh-CN"/>
              <a:t>以促进儿童身心全面适应为目标，围绕儿童进入小学所需的</a:t>
            </a:r>
            <a:r>
              <a:rPr altLang="en-US" sz="2000" lang="zh-CN">
                <a:solidFill>
                  <a:srgbClr val="FF0000"/>
                </a:solidFill>
              </a:rPr>
              <a:t>关键素质</a:t>
            </a:r>
            <a:r>
              <a:rPr altLang="en-US" sz="2000" lang="zh-CN"/>
              <a:t>，提出身心适应、生活适应、社会适应和学习适应四个方面的内容。</a:t>
            </a:r>
            <a:endParaRPr altLang="en-US" sz="2000" lang="zh-CN"/>
          </a:p>
          <a:p>
            <a:r>
              <a:rPr altLang="en-US" sz="2000" lang="zh-CN"/>
              <a:t>要把握: 1</a:t>
            </a:r>
            <a:r>
              <a:rPr altLang="zh-CN" sz="2000" lang="en-US"/>
              <a:t>.</a:t>
            </a:r>
            <a:r>
              <a:rPr altLang="en-US" sz="2000" lang="zh-CN"/>
              <a:t>学校为儿童适应做好准备。</a:t>
            </a:r>
            <a:endParaRPr altLang="en-US" sz="2000" lang="zh-CN"/>
          </a:p>
          <a:p>
            <a:r>
              <a:rPr altLang="zh-CN" sz="2000" lang="en-US"/>
              <a:t>               </a:t>
            </a:r>
            <a:r>
              <a:rPr altLang="en-US" sz="2000" lang="zh-CN"/>
              <a:t>2</a:t>
            </a:r>
            <a:r>
              <a:rPr altLang="zh-CN" sz="2000" lang="en-US"/>
              <a:t>.</a:t>
            </a:r>
            <a:r>
              <a:rPr altLang="en-US" sz="2000" lang="zh-CN"/>
              <a:t>关注个休差异。</a:t>
            </a:r>
            <a:endParaRPr altLang="en-US" sz="2000" lang="zh-CN"/>
          </a:p>
          <a:p>
            <a:r>
              <a:rPr altLang="zh-CN" sz="2000" lang="en-US"/>
              <a:t>               </a:t>
            </a:r>
            <a:r>
              <a:rPr altLang="en-US" sz="2000" lang="zh-CN"/>
              <a:t>3</a:t>
            </a:r>
            <a:r>
              <a:rPr altLang="zh-CN" sz="2000" lang="en-US"/>
              <a:t>.</a:t>
            </a:r>
            <a:r>
              <a:rPr altLang="en-US" sz="2000" lang="zh-CN"/>
              <a:t>设置入学适应期。</a:t>
            </a:r>
            <a:endParaRPr altLang="en-US" sz="2000" lang="zh-CN"/>
          </a:p>
          <a:p>
            <a:r>
              <a:rPr altLang="zh-CN" sz="2000" lang="en-US"/>
              <a:t>               </a:t>
            </a:r>
            <a:r>
              <a:rPr altLang="en-US" sz="2000" lang="zh-CN"/>
              <a:t>4</a:t>
            </a:r>
            <a:r>
              <a:rPr altLang="zh-CN" sz="2000" lang="en-US"/>
              <a:t>.</a:t>
            </a:r>
            <a:r>
              <a:rPr altLang="en-US" sz="2000" lang="zh-CN"/>
              <a:t>坚持深化改革。</a:t>
            </a:r>
            <a:endParaRPr altLang="en-US" sz="2000" lang="zh-CN"/>
          </a:p>
          <a:p>
            <a:endParaRPr altLang="en-US" sz="2000" lang="zh-CN"/>
          </a:p>
          <a:p>
            <a:endParaRPr altLang="en-US" sz="2000"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p14:dur="500">
        <p14:prism dir="u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7"/>
                                        <p:tgtEl>
                                          <p:spTgt spid="209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xmlns:r="http://schemas.openxmlformats.org/officeDocument/2006/relationships" r:embed="rId1"/>
          <a:stretch>
            <a:fillRect/>
          </a:stretch>
        </a:blipFill>
        <a:effectLst/>
      </p:bgPr>
    </p:bg>
    <p:spTree>
      <p:nvGrpSpPr>
        <p:cNvPr id="58" name=""/>
        <p:cNvGrpSpPr/>
        <p:nvPr/>
      </p:nvGrpSpPr>
      <p:grpSpPr>
        <a:xfrm/>
      </p:grpSpPr>
      <p:sp>
        <p:nvSpPr>
          <p:cNvPr id="1048629" name="文本框 6"/>
          <p:cNvSpPr txBox="1"/>
          <p:nvPr/>
        </p:nvSpPr>
        <p:spPr>
          <a:xfrm>
            <a:off x="4531360" y="673735"/>
            <a:ext cx="3840480" cy="548640"/>
          </a:xfrm>
          <a:prstGeom prst="rect"/>
          <a:noFill/>
        </p:spPr>
        <p:txBody>
          <a:bodyPr anchor="t" rtlCol="0" wrap="none">
            <a:spAutoFit/>
          </a:bodyPr>
          <a:p>
            <a:r>
              <a:rPr altLang="en-US" dirty="0" sz="3600" lang="zh-CN" smtClean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何处应为、可为？</a:t>
            </a:r>
            <a:endParaRPr altLang="en-US" dirty="0" sz="3600" lang="zh-CN" smtClean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048630" name="圆角矩形 1"/>
          <p:cNvSpPr/>
          <p:nvPr/>
        </p:nvSpPr>
        <p:spPr>
          <a:xfrm>
            <a:off x="883920" y="1407160"/>
            <a:ext cx="2524760" cy="518160"/>
          </a:xfrm>
          <a:prstGeom prst="roundRect"/>
          <a:solidFill>
            <a:srgbClr val="9CD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en-US" sz="2800" lang="zh-CN">
                <a:solidFill>
                  <a:schemeClr val="tx1"/>
                </a:solidFill>
                <a:latin typeface="Aa粉嘟嘟 (非商业使用)" panose="02010600010101010101" charset="-122"/>
                <a:ea typeface="Aa粉嘟嘟 (非商业使用)" panose="02010600010101010101" charset="-122"/>
              </a:rPr>
              <a:t>衔接</a:t>
            </a:r>
            <a:endParaRPr altLang="en-US" sz="2800" lang="zh-CN">
              <a:solidFill>
                <a:schemeClr val="tx1"/>
              </a:solidFill>
              <a:latin typeface="Aa粉嘟嘟 (非商业使用)" panose="02010600010101010101" charset="-122"/>
              <a:ea typeface="Aa粉嘟嘟 (非商业使用)" panose="02010600010101010101" charset="-122"/>
            </a:endParaRPr>
          </a:p>
        </p:txBody>
      </p:sp>
      <p:pic>
        <p:nvPicPr>
          <p:cNvPr id="2097182" name="图片 2" descr="51miz-E264696-469C7E01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711200" y="1211580"/>
            <a:ext cx="839470" cy="713740"/>
          </a:xfrm>
          <a:prstGeom prst="rect"/>
        </p:spPr>
      </p:pic>
      <p:pic>
        <p:nvPicPr>
          <p:cNvPr id="2097183" name="图片 8" descr="D:\PPT制作\幼小衔接家长会\素材\元素\图片\51miz-E718130-49AA91A7.png51miz-E718130-49AA91A7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>
          <a:xfrm rot="180000">
            <a:off x="3526790" y="1360805"/>
            <a:ext cx="7879715" cy="4615180"/>
          </a:xfrm>
          <a:prstGeom prst="rect"/>
        </p:spPr>
      </p:pic>
      <p:sp>
        <p:nvSpPr>
          <p:cNvPr id="1048631" name="文本框 9"/>
          <p:cNvSpPr txBox="1"/>
          <p:nvPr/>
        </p:nvSpPr>
        <p:spPr>
          <a:xfrm>
            <a:off x="8068945" y="2333625"/>
            <a:ext cx="3030220" cy="2631441"/>
          </a:xfrm>
          <a:prstGeom prst="rect"/>
          <a:noFill/>
        </p:spPr>
        <p:txBody>
          <a:bodyPr anchor="t" rtlCol="0" wrap="square">
            <a:spAutoFit/>
          </a:bodyPr>
          <a:p>
            <a:pPr algn="l" fontAlgn="auto">
              <a:lnSpc>
                <a:spcPts val="4020"/>
              </a:lnSpc>
            </a:pPr>
            <a:r>
              <a:rPr altLang="en-US" sz="1600" lang="zh-CN">
                <a:sym typeface="+mn-ea"/>
              </a:rPr>
              <a:t>➢放学时不理书包</a:t>
            </a:r>
            <a:endParaRPr altLang="en-US" sz="1600" lang="zh-CN"/>
          </a:p>
          <a:p>
            <a:pPr algn="l" fontAlgn="auto">
              <a:lnSpc>
                <a:spcPts val="4020"/>
              </a:lnSpc>
            </a:pPr>
            <a:r>
              <a:rPr altLang="en-US" sz="1600" lang="zh-CN">
                <a:sym typeface="+mn-ea"/>
              </a:rPr>
              <a:t>➢不能自己打扫自己的桌椅</a:t>
            </a:r>
            <a:endParaRPr altLang="en-US" sz="1600" lang="zh-CN">
              <a:sym typeface="+mn-ea"/>
            </a:endParaRPr>
          </a:p>
          <a:p>
            <a:pPr algn="l" fontAlgn="auto">
              <a:lnSpc>
                <a:spcPts val="4020"/>
              </a:lnSpc>
            </a:pPr>
            <a:r>
              <a:rPr altLang="en-US" sz="1600" lang="zh-CN">
                <a:sym typeface="+mn-ea"/>
              </a:rPr>
              <a:t>➢上了两节课就要去食堂午餐</a:t>
            </a:r>
            <a:endParaRPr altLang="en-US" sz="1600" lang="zh-CN"/>
          </a:p>
          <a:p>
            <a:pPr algn="l" fontAlgn="auto">
              <a:lnSpc>
                <a:spcPts val="4020"/>
              </a:lnSpc>
            </a:pPr>
            <a:r>
              <a:rPr altLang="en-US" sz="1600" lang="zh-CN">
                <a:sym typeface="+mn-ea"/>
              </a:rPr>
              <a:t>➢少数儿童不肯上学，找各种理由赖学</a:t>
            </a:r>
            <a:endParaRPr altLang="en-US" dirty="0" sz="1600" lang="zh-CN">
              <a:solidFill>
                <a:schemeClr val="tx1">
                  <a:lumMod val="65000"/>
                  <a:lumOff val="35000"/>
                </a:schemeClr>
              </a:solidFill>
              <a:latin typeface="Aa粉嘟嘟 (非商业使用)" panose="02010600010101010101" charset="-122"/>
              <a:ea typeface="Aa粉嘟嘟 (非商业使用)" panose="02010600010101010101" charset="-122"/>
              <a:sym typeface="+mn-ea"/>
            </a:endParaRPr>
          </a:p>
        </p:txBody>
      </p:sp>
      <p:sp>
        <p:nvSpPr>
          <p:cNvPr id="1048632" name="文本框 3"/>
          <p:cNvSpPr txBox="1"/>
          <p:nvPr/>
        </p:nvSpPr>
        <p:spPr>
          <a:xfrm>
            <a:off x="3877945" y="2054860"/>
            <a:ext cx="3274060" cy="3607435"/>
          </a:xfrm>
          <a:prstGeom prst="rect"/>
          <a:noFill/>
        </p:spPr>
        <p:txBody>
          <a:bodyPr rtlCol="0" wrap="square">
            <a:spAutoFit/>
          </a:bodyPr>
          <a:p>
            <a:pPr fontAlgn="auto">
              <a:lnSpc>
                <a:spcPts val="4060"/>
              </a:lnSpc>
            </a:pPr>
            <a:r>
              <a:rPr altLang="en-US" lang="zh-CN"/>
              <a:t>➢上课听讲不专注、 随意插嘴、注意力集中时间短</a:t>
            </a:r>
            <a:endParaRPr altLang="en-US" lang="zh-CN"/>
          </a:p>
          <a:p>
            <a:pPr fontAlgn="auto">
              <a:lnSpc>
                <a:spcPts val="4060"/>
              </a:lnSpc>
            </a:pPr>
            <a:r>
              <a:rPr altLang="en-US" lang="zh-CN"/>
              <a:t>➢教师在上课，他下位去喝水</a:t>
            </a:r>
            <a:endParaRPr altLang="en-US" lang="zh-CN"/>
          </a:p>
          <a:p>
            <a:pPr fontAlgn="auto">
              <a:lnSpc>
                <a:spcPts val="4060"/>
              </a:lnSpc>
            </a:pPr>
            <a:r>
              <a:rPr altLang="en-US" lang="zh-CN"/>
              <a:t>➢.上课时自己走出教室上厕所</a:t>
            </a:r>
            <a:endParaRPr altLang="en-US" lang="zh-CN"/>
          </a:p>
          <a:p>
            <a:pPr fontAlgn="auto">
              <a:lnSpc>
                <a:spcPts val="4060"/>
              </a:lnSpc>
            </a:pPr>
            <a:r>
              <a:rPr altLang="en-US" lang="zh-CN"/>
              <a:t>➢下课时玩耍、 上课时睡觉</a:t>
            </a:r>
            <a:endParaRPr altLang="en-US" lang="zh-CN"/>
          </a:p>
          <a:p>
            <a:pPr fontAlgn="auto">
              <a:lnSpc>
                <a:spcPts val="4060"/>
              </a:lnSpc>
            </a:pPr>
            <a:endParaRPr altLang="en-US" lang="zh-CN"/>
          </a:p>
          <a:p>
            <a:pPr fontAlgn="auto">
              <a:lnSpc>
                <a:spcPts val="3060"/>
              </a:lnSpc>
            </a:pPr>
            <a:endParaRPr altLang="en-US" lang="zh-CN"/>
          </a:p>
        </p:txBody>
      </p:sp>
      <p:pic>
        <p:nvPicPr>
          <p:cNvPr id="2097184" name="图片 5" descr="D:\PPT制作\幼小衔接家长会\素材\元素\图片\51miz-E928490-82BEC80C.png51miz-E928490-82BEC80C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>
          <a:xfrm>
            <a:off x="711200" y="2552700"/>
            <a:ext cx="2052320" cy="3109595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p14:dur="500">
        <p14:prism dir="u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7"/>
                                        <p:tgtEl>
                                          <p:spTgt spid="1048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">
                            <p:stCondLst>
                              <p:cond delay="500"/>
                            </p:stCondLst>
                            <p:childTnLst>
                              <p:par>
                                <p:cTn fill="hold" id="9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500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1"/>
                                        <p:tgtEl>
                                          <p:spTgt spid="209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12"/>
                                        <p:tgtEl>
                                          <p:spTgt spid="209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3"/>
                                        <p:tgtEl>
                                          <p:spTgt spid="209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4">
                            <p:stCondLst>
                              <p:cond delay="1000"/>
                            </p:stCondLst>
                            <p:childTnLst>
                              <p:par>
                                <p:cTn fill="hold" grpId="0" id="15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17"/>
                                        <p:tgtEl>
                                          <p:spTgt spid="1048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8">
                      <p:stCondLst>
                        <p:cond delay="indefinite"/>
                      </p:stCondLst>
                      <p:childTnLst>
                        <p:par>
                          <p:cTn fill="hold" id="19">
                            <p:stCondLst>
                              <p:cond delay="0"/>
                            </p:stCondLst>
                            <p:childTnLst>
                              <p:par>
                                <p:cTn fill="hold" id="20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500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22"/>
                                        <p:tgtEl>
                                          <p:spTgt spid="2097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23"/>
                                        <p:tgtEl>
                                          <p:spTgt spid="209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4"/>
                                        <p:tgtEl>
                                          <p:spTgt spid="209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5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26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28"/>
                                        <p:tgtEl>
                                          <p:spTgt spid="1048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9">
                      <p:stCondLst>
                        <p:cond delay="indefinite"/>
                      </p:stCondLst>
                      <p:childTnLst>
                        <p:par>
                          <p:cTn fill="hold" id="30">
                            <p:stCondLst>
                              <p:cond delay="0"/>
                            </p:stCondLst>
                            <p:childTnLst>
                              <p:par>
                                <p:cTn fill="hold" id="31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33"/>
                                        <p:tgtEl>
                                          <p:spTgt spid="209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9" grpId="0"/>
      <p:bldP spid="1048630" grpId="0" bldLvl="0" animBg="1"/>
      <p:bldP spid="10486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xmlns:r="http://schemas.openxmlformats.org/officeDocument/2006/relationships" r:embed="rId1"/>
          <a:stretch>
            <a:fillRect/>
          </a:stretch>
        </a:blipFill>
        <a:effectLst/>
      </p:bgPr>
    </p:bg>
    <p:spTree>
      <p:nvGrpSpPr>
        <p:cNvPr id="59" name=""/>
        <p:cNvGrpSpPr/>
        <p:nvPr/>
      </p:nvGrpSpPr>
      <p:grpSpPr>
        <a:xfrm/>
      </p:grpSpPr>
      <p:sp>
        <p:nvSpPr>
          <p:cNvPr id="1048633" name="圆角矩形 1"/>
          <p:cNvSpPr/>
          <p:nvPr/>
        </p:nvSpPr>
        <p:spPr>
          <a:xfrm>
            <a:off x="1131570" y="643890"/>
            <a:ext cx="2270760" cy="955675"/>
          </a:xfrm>
          <a:prstGeom prst="roundRect"/>
          <a:solidFill>
            <a:srgbClr val="E19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zh-CN" sz="2800" lang="en-US">
                <a:solidFill>
                  <a:schemeClr val="tx1"/>
                </a:solidFill>
                <a:latin typeface="Aa粉嘟嘟 (非商业使用)" panose="02010600010101010101" charset="-122"/>
                <a:ea typeface="Aa粉嘟嘟 (非商业使用)" panose="02010600010101010101" charset="-122"/>
              </a:rPr>
              <a:t>  </a:t>
            </a:r>
            <a:r>
              <a:rPr altLang="en-US" sz="2800" lang="zh-CN">
                <a:solidFill>
                  <a:schemeClr val="tx1"/>
                </a:solidFill>
                <a:latin typeface="Aa粉嘟嘟 (非商业使用)" panose="02010600010101010101" charset="-122"/>
                <a:ea typeface="Aa粉嘟嘟 (非商业使用)" panose="02010600010101010101" charset="-122"/>
              </a:rPr>
              <a:t>原因所在</a:t>
            </a:r>
            <a:endParaRPr altLang="en-US" sz="2800" lang="zh-CN">
              <a:solidFill>
                <a:schemeClr val="tx1"/>
              </a:solidFill>
              <a:latin typeface="Aa粉嘟嘟 (非商业使用)" panose="02010600010101010101" charset="-122"/>
              <a:ea typeface="Aa粉嘟嘟 (非商业使用)" panose="02010600010101010101" charset="-122"/>
            </a:endParaRPr>
          </a:p>
        </p:txBody>
      </p:sp>
      <p:pic>
        <p:nvPicPr>
          <p:cNvPr id="2097185" name="图片 2" descr="51miz-E264696-469C7E01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673100" y="643890"/>
            <a:ext cx="922655" cy="1070610"/>
          </a:xfrm>
          <a:prstGeom prst="rect"/>
        </p:spPr>
      </p:pic>
      <p:pic>
        <p:nvPicPr>
          <p:cNvPr id="2097186" name="图片 5" descr="D:\PPT制作\幼小衔接家长会\素材\元素\图片\51miz-E718021-37670CD8.png51miz-E718021-37670CD8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>
          <a:xfrm>
            <a:off x="2849245" y="1482090"/>
            <a:ext cx="6741160" cy="4553585"/>
          </a:xfrm>
          <a:prstGeom prst="rect"/>
        </p:spPr>
      </p:pic>
      <p:sp>
        <p:nvSpPr>
          <p:cNvPr id="1048634" name="文本框 4"/>
          <p:cNvSpPr txBox="1"/>
          <p:nvPr/>
        </p:nvSpPr>
        <p:spPr>
          <a:xfrm>
            <a:off x="4531360" y="643890"/>
            <a:ext cx="4883785" cy="599440"/>
          </a:xfrm>
          <a:prstGeom prst="rect"/>
          <a:noFill/>
        </p:spPr>
        <p:txBody>
          <a:bodyPr anchor="t" rtlCol="0" wrap="square">
            <a:spAutoFit/>
          </a:bodyPr>
          <a:p>
            <a:r>
              <a:rPr altLang="en-US" dirty="0" sz="4000" lang="zh-CN" smtClean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发现衔接中儿童</a:t>
            </a:r>
            <a:endParaRPr altLang="en-US" dirty="0" sz="4000" lang="zh-CN" smtClean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048635" name="文本框 8"/>
          <p:cNvSpPr txBox="1"/>
          <p:nvPr/>
        </p:nvSpPr>
        <p:spPr>
          <a:xfrm>
            <a:off x="4683760" y="2505710"/>
            <a:ext cx="3714750" cy="2987041"/>
          </a:xfrm>
          <a:prstGeom prst="rect"/>
          <a:noFill/>
        </p:spPr>
        <p:txBody>
          <a:bodyPr rtlCol="0" wrap="square">
            <a:spAutoFit/>
          </a:bodyPr>
          <a:p>
            <a:r>
              <a:rPr altLang="zh-CN" sz="3200" lang="en-US"/>
              <a:t>1.</a:t>
            </a:r>
            <a:r>
              <a:rPr altLang="en-US" sz="3200" lang="zh-CN"/>
              <a:t>个体差异</a:t>
            </a:r>
            <a:endParaRPr altLang="en-US" sz="3200" lang="zh-CN"/>
          </a:p>
          <a:p>
            <a:endParaRPr altLang="en-US" sz="3200" lang="zh-CN"/>
          </a:p>
          <a:p>
            <a:r>
              <a:rPr altLang="zh-CN" sz="3200" lang="en-US"/>
              <a:t>2.</a:t>
            </a:r>
            <a:r>
              <a:rPr altLang="en-US" sz="3200" lang="zh-CN"/>
              <a:t>小学课程设置</a:t>
            </a:r>
            <a:endParaRPr altLang="en-US" sz="3200" lang="zh-CN"/>
          </a:p>
          <a:p>
            <a:endParaRPr altLang="en-US" sz="3200" lang="zh-CN"/>
          </a:p>
          <a:p>
            <a:r>
              <a:rPr altLang="zh-CN" sz="3200" lang="en-US"/>
              <a:t>3.</a:t>
            </a:r>
            <a:r>
              <a:rPr altLang="en-US" sz="3200" lang="zh-CN"/>
              <a:t>幼儿园准备</a:t>
            </a:r>
            <a:endParaRPr altLang="en-US" sz="3200" lang="zh-CN"/>
          </a:p>
          <a:p>
            <a:endParaRPr altLang="en-US" sz="3200"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p14:dur="500">
        <p14:prism dir="u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500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2097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8"/>
                                        <p:tgtEl>
                                          <p:spTgt spid="2097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9"/>
                                        <p:tgtEl>
                                          <p:spTgt spid="2097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1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13"/>
                                        <p:tgtEl>
                                          <p:spTgt spid="1048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4">
                      <p:stCondLst>
                        <p:cond delay="indefinite"/>
                      </p:stCondLst>
                      <p:childTnLst>
                        <p:par>
                          <p:cTn fill="hold" id="15">
                            <p:stCondLst>
                              <p:cond delay="0"/>
                            </p:stCondLst>
                            <p:childTnLst>
                              <p:par>
                                <p:cTn fill="hold" id="16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500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8"/>
                                        <p:tgtEl>
                                          <p:spTgt spid="2097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19"/>
                                        <p:tgtEl>
                                          <p:spTgt spid="2097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0"/>
                                        <p:tgtEl>
                                          <p:spTgt spid="209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21" nodeType="with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23"/>
                                        <p:tgtEl>
                                          <p:spTgt spid="1048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33" grpId="0" bldLvl="0" animBg="1"/>
      <p:bldP spid="10486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xmlns:r="http://schemas.openxmlformats.org/officeDocument/2006/relationships" r:embed="rId1"/>
          <a:stretch>
            <a:fillRect/>
          </a:stretch>
        </a:blipFill>
        <a:effectLst/>
      </p:bgPr>
    </p:bg>
    <p:spTree>
      <p:nvGrpSpPr>
        <p:cNvPr id="60" name=""/>
        <p:cNvGrpSpPr/>
        <p:nvPr/>
      </p:nvGrpSpPr>
      <p:grpSpPr>
        <a:xfrm/>
      </p:grpSpPr>
      <p:sp>
        <p:nvSpPr>
          <p:cNvPr id="1048636" name="文本框 6"/>
          <p:cNvSpPr txBox="1"/>
          <p:nvPr/>
        </p:nvSpPr>
        <p:spPr>
          <a:xfrm>
            <a:off x="2855595" y="673735"/>
            <a:ext cx="6278880" cy="459740"/>
          </a:xfrm>
          <a:prstGeom prst="rect"/>
          <a:noFill/>
        </p:spPr>
        <p:txBody>
          <a:bodyPr anchor="t" rtlCol="0" wrap="square">
            <a:spAutoFit/>
          </a:bodyPr>
          <a:p>
            <a:pPr algn="l"/>
            <a:r>
              <a:rPr altLang="en-US" dirty="0" sz="2900" lang="zh-CN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幼儿园教育与小学教育的对比梳理</a:t>
            </a:r>
            <a:endParaRPr altLang="en-US" dirty="0" sz="2900" lang="zh-CN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2097187" name="图片 3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925195" y="1433195"/>
            <a:ext cx="10847705" cy="4187190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p14:dur="500">
        <p14:prism dir="u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7"/>
                                        <p:tgtEl>
                                          <p:spTgt spid="1048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xmlns:r="http://schemas.openxmlformats.org/officeDocument/2006/relationships" r:embed="rId1"/>
          <a:stretch>
            <a:fillRect/>
          </a:stretch>
        </a:blipFill>
        <a:effectLst/>
      </p:bgPr>
    </p:bg>
    <p:spTree>
      <p:nvGrpSpPr>
        <p:cNvPr id="61" name=""/>
        <p:cNvGrpSpPr/>
        <p:nvPr/>
      </p:nvGrpSpPr>
      <p:grpSpPr>
        <a:xfrm/>
      </p:grpSpPr>
      <p:pic>
        <p:nvPicPr>
          <p:cNvPr id="2097188" name="图片 3" descr="D:\PPT制作\幼小衔接家长会\素材\元素\图片\51miz-E846376-4C3E88B3.png51miz-E846376-4C3E88B3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>
            <a:off x="258445" y="3181985"/>
            <a:ext cx="2311400" cy="3112770"/>
          </a:xfrm>
          <a:prstGeom prst="rect"/>
        </p:spPr>
      </p:pic>
      <p:sp>
        <p:nvSpPr>
          <p:cNvPr id="1048637" name="文本框 7"/>
          <p:cNvSpPr txBox="1"/>
          <p:nvPr/>
        </p:nvSpPr>
        <p:spPr>
          <a:xfrm>
            <a:off x="531495" y="781685"/>
            <a:ext cx="11177270" cy="1158240"/>
          </a:xfrm>
          <a:prstGeom prst="rect"/>
          <a:noFill/>
        </p:spPr>
        <p:txBody>
          <a:bodyPr anchor="t" rtlCol="0" wrap="square">
            <a:spAutoFit/>
          </a:bodyPr>
          <a:p>
            <a:pPr fontAlgn="auto">
              <a:lnSpc>
                <a:spcPts val="3080"/>
              </a:lnSpc>
            </a:pPr>
            <a:r>
              <a:rPr altLang="en-US" sz="2400" 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当诸多变化投射到一个6周岁孩子的学习生活时，</a:t>
            </a:r>
            <a:endParaRPr altLang="en-US" sz="2400" lang="zh-CN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fontAlgn="auto">
              <a:lnSpc>
                <a:spcPts val="3080"/>
              </a:lnSpc>
            </a:pPr>
            <a:r>
              <a:rPr altLang="zh-CN" sz="2400" 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                        </a:t>
            </a:r>
            <a:r>
              <a:rPr altLang="en-US" sz="2400" 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为幼小衔接做好入学准备就必不可少了。</a:t>
            </a:r>
            <a:endParaRPr altLang="en-US" sz="2400" lang="zh-CN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altLang="en-US" lang="zh-CN"/>
          </a:p>
        </p:txBody>
      </p:sp>
      <p:sp>
        <p:nvSpPr>
          <p:cNvPr id="1048638" name="文本框 8"/>
          <p:cNvSpPr txBox="1"/>
          <p:nvPr/>
        </p:nvSpPr>
        <p:spPr>
          <a:xfrm>
            <a:off x="3552825" y="1676400"/>
            <a:ext cx="7219950" cy="4015105"/>
          </a:xfrm>
          <a:prstGeom prst="rect"/>
          <a:noFill/>
        </p:spPr>
        <p:txBody>
          <a:bodyPr rtlCol="0" wrap="square">
            <a:spAutoFit/>
          </a:bodyPr>
          <a:p>
            <a:pPr fontAlgn="auto">
              <a:lnSpc>
                <a:spcPts val="3060"/>
              </a:lnSpc>
            </a:pPr>
            <a:endParaRPr altLang="en-US" lang="zh-CN"/>
          </a:p>
          <a:p>
            <a:pPr fontAlgn="auto">
              <a:lnSpc>
                <a:spcPts val="3060"/>
              </a:lnSpc>
            </a:pPr>
            <a:r>
              <a:rPr altLang="zh-CN" lang="en-US">
                <a:sym typeface="+mn-ea"/>
              </a:rPr>
              <a:t>                                                      </a:t>
            </a:r>
            <a:r>
              <a:rPr altLang="zh-CN" sz="3200" lang="en-US">
                <a:sym typeface="+mn-ea"/>
              </a:rPr>
              <a:t>  </a:t>
            </a:r>
            <a:r>
              <a:rPr altLang="en-US" sz="3200" lang="zh-CN">
                <a:sym typeface="+mn-ea"/>
              </a:rPr>
              <a:t>时间观念需要调整</a:t>
            </a:r>
            <a:endParaRPr altLang="en-US" sz="3200" lang="zh-CN"/>
          </a:p>
          <a:p>
            <a:pPr fontAlgn="auto">
              <a:lnSpc>
                <a:spcPts val="3060"/>
              </a:lnSpc>
            </a:pPr>
            <a:r>
              <a:rPr altLang="zh-CN" sz="3200" lang="en-US">
                <a:sym typeface="+mn-ea"/>
              </a:rPr>
              <a:t>                                </a:t>
            </a:r>
            <a:endParaRPr altLang="zh-CN" sz="3200" lang="en-US">
              <a:sym typeface="+mn-ea"/>
            </a:endParaRPr>
          </a:p>
          <a:p>
            <a:pPr fontAlgn="auto">
              <a:lnSpc>
                <a:spcPts val="3060"/>
              </a:lnSpc>
            </a:pPr>
            <a:r>
              <a:rPr altLang="zh-CN" sz="3200" lang="en-US">
                <a:sym typeface="+mn-ea"/>
              </a:rPr>
              <a:t>                   </a:t>
            </a:r>
            <a:r>
              <a:rPr altLang="en-US" sz="3200" lang="zh-CN">
                <a:sym typeface="+mn-ea"/>
              </a:rPr>
              <a:t>规则意识需要建立</a:t>
            </a:r>
            <a:endParaRPr altLang="en-US" sz="3200" lang="zh-CN"/>
          </a:p>
          <a:p>
            <a:pPr fontAlgn="auto">
              <a:lnSpc>
                <a:spcPts val="3060"/>
              </a:lnSpc>
            </a:pPr>
            <a:r>
              <a:rPr altLang="zh-CN" sz="3200" lang="en-US">
                <a:sym typeface="+mn-ea"/>
              </a:rPr>
              <a:t>                                                                                                                                            </a:t>
            </a:r>
            <a:endParaRPr altLang="en-US" sz="3200" lang="zh-CN"/>
          </a:p>
          <a:p>
            <a:pPr fontAlgn="auto">
              <a:lnSpc>
                <a:spcPts val="3060"/>
              </a:lnSpc>
            </a:pPr>
            <a:r>
              <a:rPr altLang="zh-CN" sz="3200" lang="en-US">
                <a:sym typeface="+mn-ea"/>
              </a:rPr>
              <a:t>                               </a:t>
            </a:r>
            <a:r>
              <a:rPr altLang="en-US" sz="3200" lang="zh-CN">
                <a:sym typeface="+mn-ea"/>
              </a:rPr>
              <a:t>自理能力需要培养</a:t>
            </a:r>
            <a:endParaRPr altLang="en-US" sz="3200" lang="zh-CN"/>
          </a:p>
          <a:p>
            <a:pPr fontAlgn="auto">
              <a:lnSpc>
                <a:spcPts val="3060"/>
              </a:lnSpc>
            </a:pPr>
            <a:endParaRPr altLang="en-US" sz="3200" lang="zh-CN"/>
          </a:p>
          <a:p>
            <a:pPr fontAlgn="auto">
              <a:lnSpc>
                <a:spcPts val="3060"/>
              </a:lnSpc>
            </a:pPr>
            <a:r>
              <a:rPr altLang="zh-CN" sz="3200" lang="en-US">
                <a:sym typeface="+mn-ea"/>
              </a:rPr>
              <a:t>                   </a:t>
            </a:r>
            <a:r>
              <a:rPr altLang="en-US" sz="3200" lang="zh-CN">
                <a:sym typeface="+mn-ea"/>
              </a:rPr>
              <a:t>交往方式需要适应</a:t>
            </a:r>
            <a:endParaRPr altLang="en-US" sz="3200" lang="zh-CN">
              <a:sym typeface="+mn-ea"/>
            </a:endParaRPr>
          </a:p>
          <a:p>
            <a:pPr fontAlgn="auto">
              <a:lnSpc>
                <a:spcPts val="3060"/>
              </a:lnSpc>
            </a:pPr>
            <a:endParaRPr altLang="en-US" sz="3200" lang="zh-CN">
              <a:sym typeface="+mn-ea"/>
            </a:endParaRPr>
          </a:p>
          <a:p>
            <a:pPr fontAlgn="auto">
              <a:lnSpc>
                <a:spcPts val="3060"/>
              </a:lnSpc>
            </a:pPr>
            <a:r>
              <a:rPr altLang="zh-CN" sz="3200" lang="en-US">
                <a:sym typeface="+mn-ea"/>
              </a:rPr>
              <a:t>                              </a:t>
            </a:r>
            <a:r>
              <a:rPr altLang="en-US" sz="3200" lang="zh-CN">
                <a:sym typeface="+mn-ea"/>
              </a:rPr>
              <a:t>作业意识需要形成</a:t>
            </a:r>
            <a:endParaRPr altLang="en-US" sz="3200" lang="zh-CN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p14:dur="500">
        <p14:prism dir="u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7"/>
                                        <p:tgtEl>
                                          <p:spTgt spid="209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xmlns:r="http://schemas.openxmlformats.org/officeDocument/2006/relationships" r:embed="rId1"/>
          <a:stretch>
            <a:fillRect/>
          </a:stretch>
        </a:blipFill>
        <a:effectLst/>
      </p:bgPr>
    </p:bg>
    <p:spTree>
      <p:nvGrpSpPr>
        <p:cNvPr id="62" name=""/>
        <p:cNvGrpSpPr/>
        <p:nvPr/>
      </p:nvGrpSpPr>
      <p:grpSpPr>
        <a:xfrm/>
      </p:grpSpPr>
      <p:sp>
        <p:nvSpPr>
          <p:cNvPr id="1048639" name="文本框 6"/>
          <p:cNvSpPr txBox="1"/>
          <p:nvPr/>
        </p:nvSpPr>
        <p:spPr>
          <a:xfrm>
            <a:off x="741045" y="673735"/>
            <a:ext cx="10660380" cy="1158240"/>
          </a:xfrm>
          <a:prstGeom prst="rect"/>
          <a:noFill/>
        </p:spPr>
        <p:txBody>
          <a:bodyPr anchor="t" rtlCol="0" wrap="square">
            <a:spAutoFit/>
          </a:bodyPr>
          <a:p>
            <a:pPr algn="l"/>
            <a:r>
              <a:rPr altLang="en-US" dirty="0" sz="2800" lang="zh-CN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幼小衔接，不是小学知识的提前学习，而是引导孩子建立起迎接新角色的准备</a:t>
            </a:r>
            <a:r>
              <a:rPr altLang="zh-CN" dirty="0" sz="2800" lang="en-US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——</a:t>
            </a:r>
            <a:r>
              <a:rPr altLang="en-US" dirty="0" sz="2800" lang="zh-CN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小学必备的</a:t>
            </a:r>
            <a:r>
              <a:rPr altLang="en-US" dirty="0" sz="2800" lang="zh-CN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好习惯、好品质</a:t>
            </a:r>
            <a:r>
              <a:rPr altLang="en-US" dirty="0" sz="2800" lang="zh-CN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，而培养早在幼儿园就开始了。</a:t>
            </a:r>
            <a:endParaRPr altLang="en-US" dirty="0" sz="2800" lang="zh-CN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2097189" name="图片 5" descr="D:\PPT制作\幼小衔接家长会\素材\元素\图片\51miz-E1066047-09E68E2C.png51miz-E1066047-09E68E2C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>
            <a:off x="3009900" y="876300"/>
            <a:ext cx="8971915" cy="5981700"/>
          </a:xfrm>
          <a:prstGeom prst="rect"/>
        </p:spPr>
      </p:pic>
      <p:sp>
        <p:nvSpPr>
          <p:cNvPr id="1048640" name="文本框 4"/>
          <p:cNvSpPr txBox="1"/>
          <p:nvPr/>
        </p:nvSpPr>
        <p:spPr>
          <a:xfrm>
            <a:off x="3997960" y="2252345"/>
            <a:ext cx="6995795" cy="2987040"/>
          </a:xfrm>
          <a:prstGeom prst="rect"/>
          <a:noFill/>
        </p:spPr>
        <p:txBody>
          <a:bodyPr anchor="t" rtlCol="0" wrap="square">
            <a:spAutoFit/>
          </a:bodyPr>
          <a:p>
            <a:pPr algn="l" fontAlgn="auto">
              <a:lnSpc>
                <a:spcPct val="150000"/>
              </a:lnSpc>
            </a:pPr>
            <a:r>
              <a:rPr altLang="en-US" dirty="0" sz="3200" lang="zh-CN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《指南》将入学准备教育作为幼儿园课程的重要构成，融在</a:t>
            </a:r>
            <a:r>
              <a:rPr altLang="en-US" dirty="0" sz="3200" lang="zh-CN">
                <a:solidFill>
                  <a:srgbClr val="FF0000"/>
                </a:solidFill>
                <a:sym typeface="+mn-ea"/>
              </a:rPr>
              <a:t>健康、语言、社会、科学和艺术</a:t>
            </a:r>
            <a:r>
              <a:rPr altLang="en-US" dirty="0" sz="3200" lang="zh-CN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五大领域中，贯穿三年，重点在</a:t>
            </a:r>
            <a:r>
              <a:rPr altLang="en-US" dirty="0" sz="3200" lang="zh-CN">
                <a:solidFill>
                  <a:srgbClr val="FF0000"/>
                </a:solidFill>
                <a:sym typeface="+mn-ea"/>
              </a:rPr>
              <a:t>大班</a:t>
            </a:r>
            <a:r>
              <a:rPr altLang="en-US" dirty="0" sz="3200" lang="zh-CN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。</a:t>
            </a:r>
            <a:endParaRPr altLang="en-US" dirty="0" sz="3200" lang="zh-CN">
              <a:solidFill>
                <a:schemeClr val="tx1">
                  <a:lumMod val="65000"/>
                  <a:lumOff val="35000"/>
                </a:schemeClr>
              </a:solidFill>
              <a:sym typeface="+mn-ea"/>
            </a:endParaRPr>
          </a:p>
        </p:txBody>
      </p:sp>
      <p:pic>
        <p:nvPicPr>
          <p:cNvPr id="2097190" name="图片 7" descr="]S225323Q4(MLG[3$V}IDCF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594995" y="2057400"/>
            <a:ext cx="2905125" cy="4328160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p14:dur="500">
        <p14:prism dir="u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7"/>
                                        <p:tgtEl>
                                          <p:spTgt spid="1048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id="10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500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2"/>
                                        <p:tgtEl>
                                          <p:spTgt spid="2097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13"/>
                                        <p:tgtEl>
                                          <p:spTgt spid="209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4"/>
                                        <p:tgtEl>
                                          <p:spTgt spid="209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5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6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18"/>
                                        <p:tgtEl>
                                          <p:spTgt spid="1048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39" grpId="0"/>
      <p:bldP spid="10486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xmlns:r="http://schemas.openxmlformats.org/officeDocument/2006/relationships" r:embed="rId1"/>
          <a:stretch>
            <a:fillRect/>
          </a:stretch>
        </a:blipFill>
        <a:effectLst/>
      </p:bgPr>
    </p:bg>
    <p:spTree>
      <p:nvGrpSpPr>
        <p:cNvPr id="63" name=""/>
        <p:cNvGrpSpPr/>
        <p:nvPr/>
      </p:nvGrpSpPr>
      <p:grpSpPr>
        <a:xfrm/>
      </p:grpSpPr>
      <p:sp>
        <p:nvSpPr>
          <p:cNvPr id="1048641" name="矩形 11"/>
          <p:cNvSpPr/>
          <p:nvPr/>
        </p:nvSpPr>
        <p:spPr>
          <a:xfrm>
            <a:off x="4229735" y="5143500"/>
            <a:ext cx="2381250" cy="876300"/>
          </a:xfrm>
          <a:prstGeom prst="rect"/>
          <a:solidFill>
            <a:srgbClr val="E194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42" name="文本框 6"/>
          <p:cNvSpPr txBox="1"/>
          <p:nvPr/>
        </p:nvSpPr>
        <p:spPr>
          <a:xfrm>
            <a:off x="4531360" y="673735"/>
            <a:ext cx="5491480" cy="650240"/>
          </a:xfrm>
          <a:prstGeom prst="rect"/>
          <a:noFill/>
        </p:spPr>
        <p:txBody>
          <a:bodyPr anchor="t" rtlCol="0" wrap="none">
            <a:spAutoFit/>
          </a:bodyPr>
          <a:p>
            <a:r>
              <a:rPr altLang="zh-CN" dirty="0" sz="4400" lang="zh-CN" smtClean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小班开启</a:t>
            </a:r>
            <a:r>
              <a:rPr altLang="zh-CN" dirty="0" sz="4400" lang="en-US" smtClean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altLang="en-US" dirty="0" sz="4400" lang="zh-CN" smtClean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大班突破</a:t>
            </a:r>
            <a:endParaRPr altLang="en-US" dirty="0" sz="4400" lang="zh-CN" smtClean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048643" name="圆角矩形 1"/>
          <p:cNvSpPr/>
          <p:nvPr/>
        </p:nvSpPr>
        <p:spPr>
          <a:xfrm>
            <a:off x="836930" y="1407160"/>
            <a:ext cx="2042160" cy="518160"/>
          </a:xfrm>
          <a:prstGeom prst="roundRect"/>
          <a:solidFill>
            <a:srgbClr val="9CD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en-US" sz="2800" lang="zh-CN">
                <a:solidFill>
                  <a:schemeClr val="tx1"/>
                </a:solidFill>
                <a:latin typeface="Aa粉嘟嘟 (非商业使用)" panose="02010600010101010101" charset="-122"/>
                <a:ea typeface="Aa粉嘟嘟 (非商业使用)" panose="02010600010101010101" charset="-122"/>
              </a:rPr>
              <a:t>幼儿园</a:t>
            </a:r>
            <a:endParaRPr altLang="en-US" sz="2800" lang="zh-CN">
              <a:solidFill>
                <a:schemeClr val="tx1"/>
              </a:solidFill>
              <a:latin typeface="Aa粉嘟嘟 (非商业使用)" panose="02010600010101010101" charset="-122"/>
              <a:ea typeface="Aa粉嘟嘟 (非商业使用)" panose="02010600010101010101" charset="-122"/>
            </a:endParaRPr>
          </a:p>
        </p:txBody>
      </p:sp>
      <p:pic>
        <p:nvPicPr>
          <p:cNvPr id="2097191" name="图片 2" descr="51miz-E264696-469C7E01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711200" y="1406525"/>
            <a:ext cx="447040" cy="518795"/>
          </a:xfrm>
          <a:prstGeom prst="rect"/>
        </p:spPr>
      </p:pic>
      <p:pic>
        <p:nvPicPr>
          <p:cNvPr id="2097192" name="图片 5" descr="下载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4229735" y="1442085"/>
            <a:ext cx="7602855" cy="4768850"/>
          </a:xfrm>
          <a:prstGeom prst="rect"/>
        </p:spPr>
      </p:pic>
      <p:sp>
        <p:nvSpPr>
          <p:cNvPr id="1048644" name="流程图: 过程 14"/>
          <p:cNvSpPr/>
          <p:nvPr/>
        </p:nvSpPr>
        <p:spPr>
          <a:xfrm>
            <a:off x="4058285" y="4848225"/>
            <a:ext cx="2638425" cy="952500"/>
          </a:xfrm>
          <a:prstGeom prst="flowChartProcess"/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45" name="流程图: 过程 15"/>
          <p:cNvSpPr/>
          <p:nvPr/>
        </p:nvSpPr>
        <p:spPr>
          <a:xfrm>
            <a:off x="6905625" y="4876800"/>
            <a:ext cx="2400300" cy="1104900"/>
          </a:xfrm>
          <a:prstGeom prst="flowChartProcess"/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46" name="流程图: 过程 16"/>
          <p:cNvSpPr/>
          <p:nvPr/>
        </p:nvSpPr>
        <p:spPr>
          <a:xfrm>
            <a:off x="9448800" y="4991100"/>
            <a:ext cx="2324100" cy="1200150"/>
          </a:xfrm>
          <a:prstGeom prst="flowChartProcess"/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47" name="文本框 17"/>
          <p:cNvSpPr txBox="1"/>
          <p:nvPr/>
        </p:nvSpPr>
        <p:spPr>
          <a:xfrm>
            <a:off x="474980" y="2362200"/>
            <a:ext cx="3320415" cy="460375"/>
          </a:xfrm>
          <a:prstGeom prst="rect"/>
          <a:noFill/>
        </p:spPr>
        <p:txBody>
          <a:bodyPr rtlCol="0" wrap="square">
            <a:spAutoFit/>
          </a:bodyPr>
          <a:p>
            <a:r>
              <a:rPr altLang="en-US" sz="2400" lang="zh-CN"/>
              <a:t>适应能力的三阶段目标</a:t>
            </a:r>
            <a:endParaRPr altLang="en-US" sz="2400" lang="zh-CN"/>
          </a:p>
        </p:txBody>
      </p:sp>
      <p:sp>
        <p:nvSpPr>
          <p:cNvPr id="1048648" name="流程图: 可选过程 18"/>
          <p:cNvSpPr/>
          <p:nvPr/>
        </p:nvSpPr>
        <p:spPr>
          <a:xfrm>
            <a:off x="499110" y="2251075"/>
            <a:ext cx="3295650" cy="571500"/>
          </a:xfrm>
          <a:prstGeom prst="flowChartAlternateProcess"/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49" name="上下箭头 19"/>
          <p:cNvSpPr/>
          <p:nvPr/>
        </p:nvSpPr>
        <p:spPr>
          <a:xfrm>
            <a:off x="1827530" y="2990850"/>
            <a:ext cx="114300" cy="533400"/>
          </a:xfrm>
          <a:prstGeom prst="upDownArrow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50" name="文本框 20"/>
          <p:cNvSpPr txBox="1"/>
          <p:nvPr/>
        </p:nvSpPr>
        <p:spPr>
          <a:xfrm>
            <a:off x="513080" y="3600450"/>
            <a:ext cx="3545840" cy="1245235"/>
          </a:xfrm>
          <a:prstGeom prst="rect"/>
          <a:noFill/>
        </p:spPr>
        <p:txBody>
          <a:bodyPr rtlCol="0" wrap="square">
            <a:spAutoFit/>
          </a:bodyPr>
          <a:p>
            <a:pPr fontAlgn="auto">
              <a:lnSpc>
                <a:spcPts val="3000"/>
              </a:lnSpc>
            </a:pPr>
            <a:r>
              <a:rPr altLang="en-US" sz="2000" lang="zh-CN"/>
              <a:t>（小班）适应集体生活（换场）</a:t>
            </a:r>
            <a:endParaRPr altLang="en-US" sz="2000" lang="zh-CN"/>
          </a:p>
          <a:p>
            <a:pPr fontAlgn="auto">
              <a:lnSpc>
                <a:spcPts val="3000"/>
              </a:lnSpc>
            </a:pPr>
            <a:r>
              <a:rPr altLang="en-US" sz="2000" lang="zh-CN"/>
              <a:t>（中班）适应人际关系（换师）</a:t>
            </a:r>
            <a:endParaRPr altLang="en-US" sz="2000" lang="zh-CN"/>
          </a:p>
          <a:p>
            <a:pPr fontAlgn="auto">
              <a:lnSpc>
                <a:spcPts val="3000"/>
              </a:lnSpc>
            </a:pPr>
            <a:r>
              <a:rPr altLang="en-US" sz="2000" lang="zh-CN"/>
              <a:t>（大班）融入</a:t>
            </a:r>
            <a:r>
              <a:rPr altLang="en-US" sz="2000" lang="zh-CN"/>
              <a:t>新</a:t>
            </a:r>
            <a:r>
              <a:rPr altLang="en-US" sz="2000" lang="zh-CN"/>
              <a:t>的环境（换园）</a:t>
            </a:r>
            <a:endParaRPr altLang="en-US" sz="2000" lang="zh-CN"/>
          </a:p>
        </p:txBody>
      </p:sp>
      <p:sp>
        <p:nvSpPr>
          <p:cNvPr id="1048651" name="流程图: 可选过程 21"/>
          <p:cNvSpPr/>
          <p:nvPr/>
        </p:nvSpPr>
        <p:spPr>
          <a:xfrm>
            <a:off x="125729" y="3736897"/>
            <a:ext cx="4000814" cy="1371357"/>
          </a:xfrm>
          <a:prstGeom prst="flowChartAlternateProcess"/>
          <a:solidFill>
            <a:schemeClr val="accent1">
              <a:alpha val="1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  <a:p>
            <a:pPr algn="ctr"/>
            <a:endParaRPr altLang="en-US" lang="zh-CN"/>
          </a:p>
          <a:p>
            <a:pPr algn="ctr"/>
            <a:endParaRPr altLang="en-US"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p14:dur="500">
        <p14:prism dir="u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7"/>
                                        <p:tgtEl>
                                          <p:spTgt spid="1048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">
                            <p:stCondLst>
                              <p:cond delay="500"/>
                            </p:stCondLst>
                            <p:childTnLst>
                              <p:par>
                                <p:cTn fill="hold" id="9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500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1"/>
                                        <p:tgtEl>
                                          <p:spTgt spid="2097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12"/>
                                        <p:tgtEl>
                                          <p:spTgt spid="209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3"/>
                                        <p:tgtEl>
                                          <p:spTgt spid="209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4">
                            <p:stCondLst>
                              <p:cond delay="1000"/>
                            </p:stCondLst>
                            <p:childTnLst>
                              <p:par>
                                <p:cTn fill="hold" grpId="0" id="15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17"/>
                                        <p:tgtEl>
                                          <p:spTgt spid="1048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42" grpId="0"/>
      <p:bldP spid="1048643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xmlns:r="http://schemas.openxmlformats.org/officeDocument/2006/relationships" r:embed="rId1"/>
          <a:stretch>
            <a:fillRect/>
          </a:stretch>
        </a:blipFill>
        <a:effectLst/>
      </p:bgPr>
    </p:bg>
    <p:spTree>
      <p:nvGrpSpPr>
        <p:cNvPr id="66" name=""/>
        <p:cNvGrpSpPr/>
        <p:nvPr/>
      </p:nvGrpSpPr>
      <p:grpSpPr>
        <a:xfrm/>
      </p:grpSpPr>
      <p:pic>
        <p:nvPicPr>
          <p:cNvPr id="2097193" name="图片 3" descr="D:\PPT制作\幼小衔接家长会\素材\元素\图片\51miz-E1165985-BD018D5A.png51miz-E1165985-BD018D5A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>
            <a:off x="561340" y="4745355"/>
            <a:ext cx="1562100" cy="1562100"/>
          </a:xfrm>
          <a:prstGeom prst="rect"/>
        </p:spPr>
      </p:pic>
      <p:sp>
        <p:nvSpPr>
          <p:cNvPr id="1048654" name="文本框 1"/>
          <p:cNvSpPr txBox="1"/>
          <p:nvPr/>
        </p:nvSpPr>
        <p:spPr>
          <a:xfrm>
            <a:off x="2123440" y="474980"/>
            <a:ext cx="9331325" cy="4485640"/>
          </a:xfrm>
          <a:prstGeom prst="rect"/>
          <a:noFill/>
        </p:spPr>
        <p:txBody>
          <a:bodyPr anchor="t" rtlCol="0" wrap="square">
            <a:spAutoFit/>
          </a:bodyPr>
          <a:p>
            <a:r>
              <a:rPr altLang="en-US" sz="2800" lang="zh-CN"/>
              <a:t>幼儿发展目标</a:t>
            </a:r>
            <a:endParaRPr altLang="en-US" sz="2800" lang="zh-CN"/>
          </a:p>
          <a:p>
            <a:endParaRPr altLang="en-US" sz="2800" lang="zh-CN"/>
          </a:p>
          <a:p>
            <a:r>
              <a:rPr altLang="en-US" sz="2400" lang="zh-CN"/>
              <a:t>1.有入小学的愿望和兴趣，向往小学生活，具有积极的情感体验。</a:t>
            </a:r>
            <a:endParaRPr altLang="en-US" sz="2400" lang="zh-CN"/>
          </a:p>
          <a:p>
            <a:endParaRPr altLang="en-US" sz="2400" lang="zh-CN"/>
          </a:p>
          <a:p>
            <a:r>
              <a:rPr altLang="en-US" sz="2400" lang="zh-CN"/>
              <a:t>2.具有自我服务、自我保护等基本生活能力;能主动表达自己的需求和想法，乐意学习并积累与不同对象交往的经验。</a:t>
            </a:r>
            <a:endParaRPr altLang="en-US" sz="2400" lang="zh-CN"/>
          </a:p>
          <a:p>
            <a:endParaRPr altLang="en-US" sz="2400" lang="zh-CN"/>
          </a:p>
          <a:p>
            <a:r>
              <a:rPr altLang="en-US" sz="2400" lang="zh-CN"/>
              <a:t>3.建立初步的规则意识和任务意识，有遵守规则和独立完成任务的能力。</a:t>
            </a:r>
            <a:endParaRPr altLang="en-US" sz="2400" lang="zh-CN"/>
          </a:p>
          <a:p>
            <a:endParaRPr altLang="en-US" sz="2400" lang="zh-CN"/>
          </a:p>
          <a:p>
            <a:r>
              <a:rPr altLang="en-US" sz="2400" lang="zh-CN"/>
              <a:t>4.对各类学习活动有好奇心和探索欲望，有初步的逻辑思维能力和解决问题的能力;具有良好的倾听、阅读等学习习惯。</a:t>
            </a:r>
            <a:endParaRPr altLang="en-US" sz="2400"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p14:dur="500">
        <p14:prism dir="u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7"/>
                                        <p:tgtEl>
                                          <p:spTgt spid="2097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xmlns:r="http://schemas.openxmlformats.org/officeDocument/2006/relationships" r:embed="rId1"/>
          <a:stretch>
            <a:fillRect/>
          </a:stretch>
        </a:blipFill>
        <a:effectLst/>
      </p:bgPr>
    </p:bg>
    <p:spTree>
      <p:nvGrpSpPr>
        <p:cNvPr id="67" name=""/>
        <p:cNvGrpSpPr/>
        <p:nvPr/>
      </p:nvGrpSpPr>
      <p:grpSpPr>
        <a:xfrm/>
      </p:grpSpPr>
      <p:sp>
        <p:nvSpPr>
          <p:cNvPr id="1048655" name="文本框 6"/>
          <p:cNvSpPr txBox="1"/>
          <p:nvPr/>
        </p:nvSpPr>
        <p:spPr>
          <a:xfrm>
            <a:off x="4531360" y="673735"/>
            <a:ext cx="3129280" cy="537210"/>
          </a:xfrm>
          <a:prstGeom prst="rect"/>
          <a:noFill/>
        </p:spPr>
        <p:txBody>
          <a:bodyPr anchor="t" rtlCol="0" wrap="none">
            <a:spAutoFit/>
          </a:bodyPr>
          <a:p>
            <a:r>
              <a:rPr altLang="en-US" dirty="0" sz="2900" lang="zh-CN" smtClean="0">
                <a:solidFill>
                  <a:schemeClr val="tx1">
                    <a:lumMod val="65000"/>
                    <a:lumOff val="35000"/>
                  </a:schemeClr>
                </a:solidFill>
                <a:latin typeface="Aa奇幻马戏团" panose="02010600010101010101" charset="-122"/>
                <a:ea typeface="Aa奇幻马戏团" panose="02010600010101010101" charset="-122"/>
                <a:sym typeface="+mn-ea"/>
              </a:rPr>
              <a:t>做好准备</a:t>
            </a:r>
            <a:r>
              <a:rPr altLang="en-US" dirty="0" sz="2900" lang="zh-CN">
                <a:solidFill>
                  <a:schemeClr val="tx1">
                    <a:lumMod val="65000"/>
                    <a:lumOff val="35000"/>
                  </a:schemeClr>
                </a:solidFill>
                <a:latin typeface="Aa奇幻马戏团" panose="02010600010101010101" charset="-122"/>
                <a:ea typeface="Aa奇幻马戏团" panose="02010600010101010101" charset="-122"/>
                <a:sym typeface="+mn-ea"/>
              </a:rPr>
              <a:t>进入</a:t>
            </a:r>
            <a:r>
              <a:rPr altLang="en-US" dirty="0" sz="2900" lang="zh-CN" smtClean="0">
                <a:solidFill>
                  <a:schemeClr val="tx1">
                    <a:lumMod val="65000"/>
                    <a:lumOff val="35000"/>
                  </a:schemeClr>
                </a:solidFill>
                <a:latin typeface="Aa奇幻马戏团" panose="02010600010101010101" charset="-122"/>
                <a:ea typeface="Aa奇幻马戏团" panose="02010600010101010101" charset="-122"/>
                <a:sym typeface="+mn-ea"/>
              </a:rPr>
              <a:t>小学</a:t>
            </a:r>
            <a:endParaRPr altLang="en-US" dirty="0" sz="2900" lang="zh-CN" smtClean="0">
              <a:solidFill>
                <a:schemeClr val="tx1">
                  <a:lumMod val="65000"/>
                  <a:lumOff val="35000"/>
                </a:schemeClr>
              </a:solidFill>
              <a:latin typeface="Aa奇幻马戏团" panose="02010600010101010101" charset="-122"/>
              <a:ea typeface="Aa奇幻马戏团" panose="02010600010101010101" charset="-122"/>
              <a:sym typeface="+mn-ea"/>
            </a:endParaRPr>
          </a:p>
        </p:txBody>
      </p:sp>
      <p:pic>
        <p:nvPicPr>
          <p:cNvPr id="2097194" name="图片 3" descr="D:\PPT制作\幼小衔接家长会\素材\元素\图片\51miz-E1165985-BD018D5A.png51miz-E1165985-BD018D5A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>
            <a:off x="561340" y="4745355"/>
            <a:ext cx="1562100" cy="1562100"/>
          </a:xfrm>
          <a:prstGeom prst="rect"/>
        </p:spPr>
      </p:pic>
      <p:sp>
        <p:nvSpPr>
          <p:cNvPr id="1048656" name="文本框 4"/>
          <p:cNvSpPr txBox="1"/>
          <p:nvPr/>
        </p:nvSpPr>
        <p:spPr>
          <a:xfrm>
            <a:off x="920115" y="1210945"/>
            <a:ext cx="11015980" cy="3520440"/>
          </a:xfrm>
          <a:prstGeom prst="rect"/>
          <a:noFill/>
        </p:spPr>
        <p:txBody>
          <a:bodyPr anchor="t" rtlCol="0" wrap="square">
            <a:spAutoFit/>
          </a:bodyPr>
          <a:p>
            <a:pPr algn="l" fontAlgn="auto">
              <a:lnSpc>
                <a:spcPct val="150000"/>
              </a:lnSpc>
            </a:pPr>
            <a:r>
              <a:rPr altLang="en-US" dirty="0" sz="2000" lang="zh-CN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一日生活中的渗透教育</a:t>
            </a:r>
            <a:r>
              <a:rPr altLang="en-US" dirty="0" sz="2000" lang="zh-CN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:指教师在组织实施整个幼儿园阶段日常活动中，既要凸显各类活动特质，又要把握各环节的教育契机，有机渗透文明习惯，情绪管理，自我保护，规则意识，任务意识，时间观念，社会交往等方面的培养内容。</a:t>
            </a:r>
            <a:endParaRPr altLang="en-US" dirty="0" sz="2000" lang="zh-CN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endParaRPr altLang="en-US" dirty="0" sz="2000" lang="zh-CN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altLang="en-US" dirty="0" sz="2000" lang="zh-CN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针对性的主题活动</a:t>
            </a:r>
            <a:r>
              <a:rPr altLang="en-US" dirty="0" sz="2000" lang="zh-CN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:大班期末五、六月份，幼儿园可以紧紧围绕报名、入学和毕业所引发的各种话题，有针对性地设计和实施相关的主题教育活动，通过实践体验活动、集体教学活动、个别化学习区角活动、亲子活动等，引导幼儿了解小学生活，激发入学愿望，增进幼儿对自身成长的期盼，并进一步培养良好学习习惯，促进生活自理能力、情绪管理能力、初步的逻辑思维能力、表达表现能力以及社会交往能力的发展，促进幼儿形成主动学习的态度和良好的学习品质。</a:t>
            </a:r>
            <a:endParaRPr altLang="en-US" dirty="0" sz="2000" lang="zh-CN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p14:dur="500">
        <p14:prism dir="u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7"/>
                                        <p:tgtEl>
                                          <p:spTgt spid="1048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id="10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12"/>
                                        <p:tgtEl>
                                          <p:spTgt spid="209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3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4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16"/>
                                        <p:tgtEl>
                                          <p:spTgt spid="1048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55" grpId="0"/>
      <p:bldP spid="10486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xmlns:r="http://schemas.openxmlformats.org/officeDocument/2006/relationships" r:embed="rId1"/>
          <a:stretch>
            <a:fillRect/>
          </a:stretch>
        </a:blipFill>
        <a:effectLst/>
      </p:bgPr>
    </p:bg>
    <p:spTree>
      <p:nvGrpSpPr>
        <p:cNvPr id="40" name=""/>
        <p:cNvGrpSpPr/>
        <p:nvPr/>
      </p:nvGrpSpPr>
      <p:grpSpPr>
        <a:xfrm/>
      </p:grpSpPr>
      <p:sp>
        <p:nvSpPr>
          <p:cNvPr id="1048586" name="椭圆 1"/>
          <p:cNvSpPr/>
          <p:nvPr/>
        </p:nvSpPr>
        <p:spPr>
          <a:xfrm>
            <a:off x="1277620" y="1440180"/>
            <a:ext cx="1114425" cy="1065530"/>
          </a:xfrm>
          <a:prstGeom prst="ellipse"/>
          <a:solidFill>
            <a:srgbClr val="9AD0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en-US" sz="5500" lang="zh-CN">
                <a:latin typeface="Aa奇幻马戏团" panose="02010600010101010101" charset="-122"/>
                <a:ea typeface="Aa奇幻马戏团" panose="02010600010101010101" charset="-122"/>
              </a:rPr>
              <a:t>目</a:t>
            </a:r>
            <a:endParaRPr altLang="en-US" sz="5500" lang="zh-CN">
              <a:latin typeface="Aa奇幻马戏团" panose="02010600010101010101" charset="-122"/>
              <a:ea typeface="Aa奇幻马戏团" panose="02010600010101010101" charset="-122"/>
            </a:endParaRPr>
          </a:p>
        </p:txBody>
      </p:sp>
      <p:sp>
        <p:nvSpPr>
          <p:cNvPr id="1048587" name="椭圆 2"/>
          <p:cNvSpPr/>
          <p:nvPr/>
        </p:nvSpPr>
        <p:spPr>
          <a:xfrm>
            <a:off x="2287270" y="2388870"/>
            <a:ext cx="1114425" cy="1065530"/>
          </a:xfrm>
          <a:prstGeom prst="ellipse"/>
          <a:solidFill>
            <a:srgbClr val="9AD0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en-US" sz="5500" lang="zh-CN">
                <a:latin typeface="Aa奇幻马戏团" panose="02010600010101010101" charset="-122"/>
                <a:ea typeface="Aa奇幻马戏团" panose="02010600010101010101" charset="-122"/>
              </a:rPr>
              <a:t>录</a:t>
            </a:r>
            <a:endParaRPr altLang="en-US" sz="5500" lang="zh-CN">
              <a:latin typeface="Aa奇幻马戏团" panose="02010600010101010101" charset="-122"/>
              <a:ea typeface="Aa奇幻马戏团" panose="02010600010101010101" charset="-122"/>
            </a:endParaRPr>
          </a:p>
        </p:txBody>
      </p:sp>
      <p:sp>
        <p:nvSpPr>
          <p:cNvPr id="1048588" name="文本框 4"/>
          <p:cNvSpPr txBox="1"/>
          <p:nvPr/>
        </p:nvSpPr>
        <p:spPr>
          <a:xfrm>
            <a:off x="1604645" y="2748915"/>
            <a:ext cx="459740" cy="1720215"/>
          </a:xfrm>
          <a:prstGeom prst="rect"/>
          <a:noFill/>
        </p:spPr>
        <p:txBody>
          <a:bodyPr rtlCol="0" vert="eaVert" wrap="square">
            <a:spAutoFit/>
          </a:bodyPr>
          <a:p>
            <a:r>
              <a:rPr altLang="zh-CN" lang="en-US">
                <a:solidFill>
                  <a:schemeClr val="tx1">
                    <a:lumMod val="65000"/>
                    <a:lumOff val="35000"/>
                  </a:schemeClr>
                </a:solidFill>
                <a:latin typeface="Aa粉嘟嘟 (非商业使用)" panose="02010600010101010101" charset="-122"/>
                <a:ea typeface="Aa粉嘟嘟 (非商业使用)" panose="02010600010101010101" charset="-122"/>
              </a:rPr>
              <a:t>CONTENTS</a:t>
            </a:r>
            <a:endParaRPr altLang="zh-CN" lang="en-US">
              <a:solidFill>
                <a:schemeClr val="tx1">
                  <a:lumMod val="65000"/>
                  <a:lumOff val="35000"/>
                </a:schemeClr>
              </a:solidFill>
              <a:latin typeface="Aa粉嘟嘟 (非商业使用)" panose="02010600010101010101" charset="-122"/>
              <a:ea typeface="Aa粉嘟嘟 (非商业使用)" panose="02010600010101010101" charset="-122"/>
            </a:endParaRPr>
          </a:p>
        </p:txBody>
      </p:sp>
      <p:sp>
        <p:nvSpPr>
          <p:cNvPr id="1048589" name="椭圆 5"/>
          <p:cNvSpPr/>
          <p:nvPr/>
        </p:nvSpPr>
        <p:spPr>
          <a:xfrm>
            <a:off x="6294120" y="795655"/>
            <a:ext cx="851535" cy="822960"/>
          </a:xfrm>
          <a:prstGeom prst="ellipse"/>
          <a:solidFill>
            <a:srgbClr val="FFE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zh-CN" sz="2500" lang="en-US">
                <a:latin typeface="Aa奇幻马戏团" panose="02010600010101010101" charset="-122"/>
                <a:ea typeface="Aa奇幻马戏团" panose="02010600010101010101" charset="-122"/>
              </a:rPr>
              <a:t>01</a:t>
            </a:r>
            <a:endParaRPr altLang="zh-CN" sz="2500" lang="en-US">
              <a:latin typeface="Aa奇幻马戏团" panose="02010600010101010101" charset="-122"/>
              <a:ea typeface="Aa奇幻马戏团" panose="02010600010101010101" charset="-122"/>
            </a:endParaRPr>
          </a:p>
        </p:txBody>
      </p:sp>
      <p:sp>
        <p:nvSpPr>
          <p:cNvPr id="1048590" name="文本框 6"/>
          <p:cNvSpPr txBox="1"/>
          <p:nvPr/>
        </p:nvSpPr>
        <p:spPr>
          <a:xfrm>
            <a:off x="7767320" y="979805"/>
            <a:ext cx="1457960" cy="475615"/>
          </a:xfrm>
          <a:prstGeom prst="rect"/>
          <a:noFill/>
        </p:spPr>
        <p:txBody>
          <a:bodyPr anchor="t" rtlCol="0" wrap="none">
            <a:spAutoFit/>
          </a:bodyPr>
          <a:p>
            <a:pPr algn="l"/>
            <a:r>
              <a:rPr altLang="en-US" b="1" dirty="0" sz="2500" lang="zh-CN"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+mn-ea"/>
              </a:rPr>
              <a:t>理论基础</a:t>
            </a:r>
            <a:endParaRPr altLang="en-US" dirty="0" sz="2500" lang="zh-CN" smtClean="0">
              <a:solidFill>
                <a:schemeClr val="tx1">
                  <a:lumMod val="65000"/>
                  <a:lumOff val="35000"/>
                </a:schemeClr>
              </a:solidFill>
              <a:latin typeface="Aa奇幻马戏团" panose="02010600010101010101" charset="-122"/>
              <a:ea typeface="Aa奇幻马戏团" panose="02010600010101010101" charset="-122"/>
              <a:sym typeface="+mn-ea"/>
            </a:endParaRPr>
          </a:p>
        </p:txBody>
      </p:sp>
      <p:sp>
        <p:nvSpPr>
          <p:cNvPr id="1048591" name="椭圆 7"/>
          <p:cNvSpPr/>
          <p:nvPr/>
        </p:nvSpPr>
        <p:spPr>
          <a:xfrm>
            <a:off x="6294120" y="1906270"/>
            <a:ext cx="851535" cy="822960"/>
          </a:xfrm>
          <a:prstGeom prst="ellipse"/>
          <a:solidFill>
            <a:srgbClr val="FFA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zh-CN" sz="2500" lang="en-US">
                <a:latin typeface="Aa奇幻马戏团" panose="02010600010101010101" charset="-122"/>
                <a:ea typeface="Aa奇幻马戏团" panose="02010600010101010101" charset="-122"/>
              </a:rPr>
              <a:t>02</a:t>
            </a:r>
            <a:endParaRPr altLang="zh-CN" sz="2500" lang="en-US">
              <a:latin typeface="Aa奇幻马戏团" panose="02010600010101010101" charset="-122"/>
              <a:ea typeface="Aa奇幻马戏团" panose="02010600010101010101" charset="-122"/>
            </a:endParaRPr>
          </a:p>
        </p:txBody>
      </p:sp>
      <p:sp>
        <p:nvSpPr>
          <p:cNvPr id="1048592" name="文本框 8"/>
          <p:cNvSpPr txBox="1"/>
          <p:nvPr/>
        </p:nvSpPr>
        <p:spPr>
          <a:xfrm>
            <a:off x="7767320" y="2030095"/>
            <a:ext cx="1593215" cy="475615"/>
          </a:xfrm>
          <a:prstGeom prst="rect"/>
          <a:noFill/>
        </p:spPr>
        <p:txBody>
          <a:bodyPr anchor="t" rtlCol="0" wrap="square">
            <a:spAutoFit/>
          </a:bodyPr>
          <a:p>
            <a:pPr algn="l"/>
            <a:r>
              <a:rPr altLang="en-US" b="1" dirty="0" sz="2500" lang="zh-CN"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+mn-ea"/>
              </a:rPr>
              <a:t>为谁衔接</a:t>
            </a:r>
            <a:endParaRPr altLang="en-US" dirty="0" sz="2500" lang="zh-CN" smtClean="0">
              <a:solidFill>
                <a:schemeClr val="tx1">
                  <a:lumMod val="65000"/>
                  <a:lumOff val="35000"/>
                </a:schemeClr>
              </a:solidFill>
              <a:latin typeface="Aa奇幻马戏团" panose="02010600010101010101" charset="-122"/>
              <a:ea typeface="Aa奇幻马戏团" panose="02010600010101010101" charset="-122"/>
              <a:sym typeface="+mn-ea"/>
            </a:endParaRPr>
          </a:p>
        </p:txBody>
      </p:sp>
      <p:sp>
        <p:nvSpPr>
          <p:cNvPr id="1048593" name="椭圆 9"/>
          <p:cNvSpPr/>
          <p:nvPr/>
        </p:nvSpPr>
        <p:spPr>
          <a:xfrm>
            <a:off x="6294120" y="3016885"/>
            <a:ext cx="851535" cy="822960"/>
          </a:xfrm>
          <a:prstGeom prst="ellipse"/>
          <a:solidFill>
            <a:srgbClr val="FFE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zh-CN" sz="2500" lang="en-US">
                <a:latin typeface="Aa奇幻马戏团" panose="02010600010101010101" charset="-122"/>
                <a:ea typeface="Aa奇幻马戏团" panose="02010600010101010101" charset="-122"/>
              </a:rPr>
              <a:t>03</a:t>
            </a:r>
            <a:endParaRPr altLang="zh-CN" sz="2500" lang="en-US">
              <a:latin typeface="Aa奇幻马戏团" panose="02010600010101010101" charset="-122"/>
              <a:ea typeface="Aa奇幻马戏团" panose="02010600010101010101" charset="-122"/>
            </a:endParaRPr>
          </a:p>
        </p:txBody>
      </p:sp>
      <p:sp>
        <p:nvSpPr>
          <p:cNvPr id="1048594" name="文本框 10"/>
          <p:cNvSpPr txBox="1"/>
          <p:nvPr/>
        </p:nvSpPr>
        <p:spPr>
          <a:xfrm>
            <a:off x="7759700" y="3191510"/>
            <a:ext cx="1729105" cy="475615"/>
          </a:xfrm>
          <a:prstGeom prst="rect"/>
          <a:noFill/>
        </p:spPr>
        <p:txBody>
          <a:bodyPr anchor="t" rtlCol="0" wrap="square">
            <a:spAutoFit/>
          </a:bodyPr>
          <a:p>
            <a:pPr algn="l"/>
            <a:r>
              <a:rPr altLang="en-US" b="1" dirty="0" sz="2500" lang="zh-CN"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+mn-ea"/>
              </a:rPr>
              <a:t>衔接什么</a:t>
            </a:r>
            <a:endParaRPr altLang="en-US" dirty="0" sz="2500" lang="zh-CN" smtClean="0">
              <a:solidFill>
                <a:schemeClr val="tx1">
                  <a:lumMod val="65000"/>
                  <a:lumOff val="35000"/>
                </a:schemeClr>
              </a:solidFill>
              <a:latin typeface="Aa奇幻马戏团" panose="02010600010101010101" charset="-122"/>
              <a:ea typeface="Aa奇幻马戏团" panose="02010600010101010101" charset="-122"/>
              <a:sym typeface="+mn-ea"/>
            </a:endParaRPr>
          </a:p>
        </p:txBody>
      </p:sp>
      <p:sp>
        <p:nvSpPr>
          <p:cNvPr id="1048595" name="椭圆 11"/>
          <p:cNvSpPr/>
          <p:nvPr/>
        </p:nvSpPr>
        <p:spPr>
          <a:xfrm>
            <a:off x="6294120" y="4127500"/>
            <a:ext cx="851535" cy="822960"/>
          </a:xfrm>
          <a:prstGeom prst="ellipse"/>
          <a:solidFill>
            <a:srgbClr val="FFA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zh-CN" sz="2500" lang="en-US">
                <a:latin typeface="Aa奇幻马戏团" panose="02010600010101010101" charset="-122"/>
                <a:ea typeface="Aa奇幻马戏团" panose="02010600010101010101" charset="-122"/>
              </a:rPr>
              <a:t>04</a:t>
            </a:r>
            <a:endParaRPr altLang="zh-CN" sz="2500" lang="en-US">
              <a:latin typeface="Aa奇幻马戏团" panose="02010600010101010101" charset="-122"/>
              <a:ea typeface="Aa奇幻马戏团" panose="02010600010101010101" charset="-122"/>
            </a:endParaRPr>
          </a:p>
        </p:txBody>
      </p:sp>
      <p:sp>
        <p:nvSpPr>
          <p:cNvPr id="1048596" name="文本框 13"/>
          <p:cNvSpPr txBox="1"/>
          <p:nvPr/>
        </p:nvSpPr>
        <p:spPr>
          <a:xfrm>
            <a:off x="7767320" y="4352925"/>
            <a:ext cx="1721485" cy="828040"/>
          </a:xfrm>
          <a:prstGeom prst="rect"/>
          <a:noFill/>
        </p:spPr>
        <p:txBody>
          <a:bodyPr anchor="t" rtlCol="0" wrap="square">
            <a:spAutoFit/>
          </a:bodyPr>
          <a:p>
            <a:pPr algn="l"/>
            <a:r>
              <a:rPr altLang="en-US" b="1" dirty="0" sz="2500" lang="zh-CN"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+mn-ea"/>
              </a:rPr>
              <a:t>怎么衔接</a:t>
            </a:r>
            <a:endParaRPr altLang="zh-CN" b="1" dirty="0" sz="2500" lang="en-US"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  <a:p>
            <a:pPr algn="l"/>
            <a:endParaRPr altLang="en-US" dirty="0" sz="2500" lang="zh-CN" smtClean="0">
              <a:solidFill>
                <a:schemeClr val="tx1">
                  <a:lumMod val="65000"/>
                  <a:lumOff val="35000"/>
                </a:schemeClr>
              </a:solidFill>
              <a:latin typeface="Aa奇幻马戏团" panose="02010600010101010101" charset="-122"/>
              <a:ea typeface="Aa奇幻马戏团" panose="0201060001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p14:dur="500">
        <p14:prism dir="u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500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10485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8"/>
                                        <p:tgtEl>
                                          <p:spTgt spid="1048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9"/>
                                        <p:tgtEl>
                                          <p:spTgt spid="1048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1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500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3"/>
                                        <p:tgtEl>
                                          <p:spTgt spid="10485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14"/>
                                        <p:tgtEl>
                                          <p:spTgt spid="1048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5"/>
                                        <p:tgtEl>
                                          <p:spTgt spid="1048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6">
                            <p:stCondLst>
                              <p:cond delay="1000"/>
                            </p:stCondLst>
                            <p:childTnLst>
                              <p:par>
                                <p:cTn fill="hold" grpId="0" id="17" nodeType="after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dur="500" id="19"/>
                                        <p:tgtEl>
                                          <p:spTgt spid="1048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0">
                            <p:stCondLst>
                              <p:cond delay="1500"/>
                            </p:stCondLst>
                            <p:childTnLst>
                              <p:par>
                                <p:cTn fill="hold" grpId="0" id="21" nodeType="afterEffect" presetClass="entr" presetID="4" presetSubtype="3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500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dur="500" id="23"/>
                                        <p:tgtEl>
                                          <p:spTgt spid="1048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4">
                            <p:stCondLst>
                              <p:cond delay="2000"/>
                            </p:stCondLst>
                            <p:childTnLst>
                              <p:par>
                                <p:cTn fill="hold" grpId="0" id="25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27"/>
                                        <p:tgtEl>
                                          <p:spTgt spid="1048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8">
                            <p:stCondLst>
                              <p:cond delay="2500"/>
                            </p:stCondLst>
                            <p:childTnLst>
                              <p:par>
                                <p:cTn fill="hold" grpId="0" id="29" nodeType="afterEffect" presetClass="entr" presetID="4" presetSubtype="3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500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dur="500" id="31"/>
                                        <p:tgtEl>
                                          <p:spTgt spid="1048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2">
                            <p:stCondLst>
                              <p:cond delay="3000"/>
                            </p:stCondLst>
                            <p:childTnLst>
                              <p:par>
                                <p:cTn fill="hold" grpId="0" id="33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35"/>
                                        <p:tgtEl>
                                          <p:spTgt spid="1048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6">
                            <p:stCondLst>
                              <p:cond delay="3500"/>
                            </p:stCondLst>
                            <p:childTnLst>
                              <p:par>
                                <p:cTn fill="hold" grpId="0" id="37" nodeType="afterEffect" presetClass="entr" presetID="4" presetSubtype="3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500" fill="hold" id="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dur="500" id="39"/>
                                        <p:tgtEl>
                                          <p:spTgt spid="1048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40">
                            <p:stCondLst>
                              <p:cond delay="4000"/>
                            </p:stCondLst>
                            <p:childTnLst>
                              <p:par>
                                <p:cTn fill="hold" grpId="0" id="41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43"/>
                                        <p:tgtEl>
                                          <p:spTgt spid="1048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44">
                            <p:stCondLst>
                              <p:cond delay="4500"/>
                            </p:stCondLst>
                            <p:childTnLst>
                              <p:par>
                                <p:cTn fill="hold" grpId="0" id="45" nodeType="afterEffect" presetClass="entr" presetID="4" presetSubtype="3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500" fill="hold" id="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dur="500" id="47"/>
                                        <p:tgtEl>
                                          <p:spTgt spid="1048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48">
                            <p:stCondLst>
                              <p:cond delay="5000"/>
                            </p:stCondLst>
                            <p:childTnLst>
                              <p:par>
                                <p:cTn fill="hold" grpId="0" id="49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51"/>
                                        <p:tgtEl>
                                          <p:spTgt spid="1048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86" grpId="0" animBg="1"/>
      <p:bldP spid="1048587" grpId="0" animBg="1"/>
      <p:bldP spid="1048588" grpId="0"/>
      <p:bldP spid="1048589" grpId="0" bldLvl="0" animBg="1"/>
      <p:bldP spid="1048590" grpId="0"/>
      <p:bldP spid="1048591" grpId="0" bldLvl="0" animBg="1"/>
      <p:bldP spid="1048592" grpId="0"/>
      <p:bldP spid="1048593" grpId="0" bldLvl="0" animBg="1"/>
      <p:bldP spid="1048594" grpId="0"/>
      <p:bldP spid="1048595" grpId="0" bldLvl="0" animBg="1"/>
      <p:bldP spid="104859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xmlns:r="http://schemas.openxmlformats.org/officeDocument/2006/relationships" r:embed="rId1"/>
          <a:stretch>
            <a:fillRect/>
          </a:stretch>
        </a:blipFill>
        <a:effectLst/>
      </p:bgPr>
    </p:bg>
    <p:spTree>
      <p:nvGrpSpPr>
        <p:cNvPr id="68" name=""/>
        <p:cNvGrpSpPr/>
        <p:nvPr/>
      </p:nvGrpSpPr>
      <p:grpSpPr>
        <a:xfrm/>
      </p:grpSpPr>
      <p:pic>
        <p:nvPicPr>
          <p:cNvPr id="2097195" name="Picture 2" descr="C:\Users\Administrator\AppData\Local\Microsoft\Windows\Temporary Internet Files\Content.IE5\N7VHY4J9\51miz-E1123997-1D277DB2.pn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 cstate="print"/>
          <a:srcRect/>
          <a:stretch>
            <a:fillRect/>
          </a:stretch>
        </p:blipFill>
        <p:spPr bwMode="auto">
          <a:xfrm>
            <a:off x="-144145" y="857250"/>
            <a:ext cx="7280275" cy="5807075"/>
          </a:xfrm>
          <a:prstGeom prst="rect"/>
          <a:noFill/>
        </p:spPr>
      </p:pic>
      <p:sp>
        <p:nvSpPr>
          <p:cNvPr id="1048657" name="圆角矩形 1"/>
          <p:cNvSpPr/>
          <p:nvPr/>
        </p:nvSpPr>
        <p:spPr>
          <a:xfrm>
            <a:off x="4264025" y="795020"/>
            <a:ext cx="3409315" cy="610870"/>
          </a:xfrm>
          <a:prstGeom prst="roundRect"/>
          <a:solidFill>
            <a:srgbClr val="9CD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zh-CN" lang="en-US">
                <a:latin typeface="Aa粉嘟嘟 (非商业使用)" panose="02010600010101010101" charset="-122"/>
                <a:ea typeface="Aa粉嘟嘟 (非商业使用)" panose="02010600010101010101" charset="-122"/>
              </a:rPr>
              <a:t>   </a:t>
            </a:r>
            <a:endParaRPr altLang="en-US" lang="zh-CN">
              <a:latin typeface="Aa粉嘟嘟 (非商业使用)" panose="02010600010101010101" charset="-122"/>
              <a:ea typeface="Aa粉嘟嘟 (非商业使用)" panose="02010600010101010101" charset="-122"/>
            </a:endParaRPr>
          </a:p>
        </p:txBody>
      </p:sp>
      <p:sp>
        <p:nvSpPr>
          <p:cNvPr id="1048658" name="文本框 6"/>
          <p:cNvSpPr txBox="1"/>
          <p:nvPr/>
        </p:nvSpPr>
        <p:spPr>
          <a:xfrm>
            <a:off x="4531360" y="673735"/>
            <a:ext cx="2760980" cy="459740"/>
          </a:xfrm>
          <a:prstGeom prst="rect"/>
          <a:noFill/>
        </p:spPr>
        <p:txBody>
          <a:bodyPr anchor="t" rtlCol="0" wrap="none">
            <a:spAutoFit/>
          </a:bodyPr>
          <a:p>
            <a:pPr algn="l" fontAlgn="auto">
              <a:lnSpc>
                <a:spcPct val="150000"/>
              </a:lnSpc>
            </a:pPr>
            <a:r>
              <a:rPr altLang="en-US" dirty="0" sz="2900" lang="zh-CN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晨间来园几件事</a:t>
            </a:r>
            <a:endParaRPr altLang="en-US" dirty="0" sz="2900" lang="zh-CN" smtClean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2097196" name="图片 2" descr="51miz-E264696-469C7E01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3522345" y="457835"/>
            <a:ext cx="1107440" cy="1285240"/>
          </a:xfrm>
          <a:prstGeom prst="rect"/>
        </p:spPr>
      </p:pic>
      <p:sp>
        <p:nvSpPr>
          <p:cNvPr id="1048659" name="文本框 4"/>
          <p:cNvSpPr txBox="1"/>
          <p:nvPr/>
        </p:nvSpPr>
        <p:spPr>
          <a:xfrm>
            <a:off x="952500" y="2653665"/>
            <a:ext cx="4625975" cy="1691641"/>
          </a:xfrm>
          <a:prstGeom prst="rect"/>
          <a:noFill/>
        </p:spPr>
        <p:txBody>
          <a:bodyPr anchor="t" rtlCol="0" wrap="square">
            <a:spAutoFit/>
          </a:bodyPr>
          <a:p>
            <a:pPr algn="l" fontAlgn="auto">
              <a:lnSpc>
                <a:spcPct val="150000"/>
              </a:lnSpc>
            </a:pPr>
            <a:r>
              <a:rPr altLang="en-US" b="1" dirty="0" sz="2800" lang="zh-CN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1.打招呼</a:t>
            </a:r>
            <a:r>
              <a:rPr altLang="zh-CN" b="1" dirty="0" sz="2800" lang="en-US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altLang="en-US" b="1" dirty="0" sz="2800" lang="zh-CN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2.测温入园</a:t>
            </a:r>
            <a:r>
              <a:rPr altLang="zh-CN" b="1" dirty="0" sz="2800" lang="en-US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</a:t>
            </a:r>
            <a:r>
              <a:rPr altLang="en-US" b="1" dirty="0" sz="2800" lang="zh-CN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3.晨检</a:t>
            </a:r>
            <a:r>
              <a:rPr altLang="zh-CN" b="1" dirty="0" sz="2800" lang="en-US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</a:t>
            </a:r>
            <a:r>
              <a:rPr altLang="en-US" b="1" dirty="0" sz="2800" lang="zh-CN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4</a:t>
            </a:r>
            <a:r>
              <a:rPr altLang="zh-CN" b="1" dirty="0" sz="2800" lang="en-US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</a:t>
            </a:r>
            <a:r>
              <a:rPr altLang="en-US" b="1" dirty="0" sz="2800" lang="zh-CN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整理书包</a:t>
            </a:r>
            <a:r>
              <a:rPr altLang="zh-CN" b="1" dirty="0" sz="2800" lang="en-US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5</a:t>
            </a:r>
            <a:r>
              <a:rPr altLang="en-US" b="1" dirty="0" sz="2800" lang="zh-CN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.早餐</a:t>
            </a:r>
            <a:r>
              <a:rPr altLang="zh-CN" b="1" dirty="0" sz="2800" lang="en-US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6.</a:t>
            </a:r>
            <a:r>
              <a:rPr altLang="en-US" b="1" dirty="0" sz="2800" lang="zh-CN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自选区域游戏</a:t>
            </a:r>
            <a:endParaRPr altLang="en-US" b="1" dirty="0" sz="2800" lang="zh-CN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097197" name="图片 7" descr="D:\PPT制作\幼小衔接家长会\素材\元素\图片\51miz-E784401-972A8682.png51miz-E784401-972A8682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rcRect l="9316" t="17350" b="19666"/>
          <a:stretch>
            <a:fillRect/>
          </a:stretch>
        </p:blipFill>
        <p:spPr>
          <a:xfrm>
            <a:off x="5090795" y="673100"/>
            <a:ext cx="7730490" cy="5990590"/>
          </a:xfrm>
          <a:prstGeom prst="rect"/>
        </p:spPr>
      </p:pic>
      <p:sp>
        <p:nvSpPr>
          <p:cNvPr id="1048660" name="文本框 8"/>
          <p:cNvSpPr txBox="1"/>
          <p:nvPr/>
        </p:nvSpPr>
        <p:spPr>
          <a:xfrm>
            <a:off x="6443980" y="1776095"/>
            <a:ext cx="5023485" cy="3825241"/>
          </a:xfrm>
          <a:prstGeom prst="rect"/>
          <a:noFill/>
        </p:spPr>
        <p:txBody>
          <a:bodyPr rtlCol="0" wrap="square">
            <a:spAutoFit/>
          </a:bodyPr>
          <a:p>
            <a:r>
              <a:rPr altLang="en-US" lang="zh-CN"/>
              <a:t>1.是否有稳定的情绪，较好的适应能力。</a:t>
            </a:r>
            <a:endParaRPr altLang="en-US" lang="zh-CN"/>
          </a:p>
          <a:p>
            <a:endParaRPr altLang="en-US" lang="zh-CN"/>
          </a:p>
          <a:p>
            <a:r>
              <a:rPr altLang="en-US" lang="zh-CN"/>
              <a:t>2.是否有良好的生活作息，守时的习惯。</a:t>
            </a:r>
            <a:endParaRPr altLang="en-US" lang="zh-CN"/>
          </a:p>
          <a:p>
            <a:endParaRPr altLang="en-US" lang="zh-CN"/>
          </a:p>
          <a:p>
            <a:r>
              <a:rPr altLang="en-US" lang="zh-CN"/>
              <a:t>3.是否有基本的生活自理能力，水杯、书包、胸卡、汗巾不忘带。</a:t>
            </a:r>
            <a:endParaRPr altLang="en-US" lang="zh-CN"/>
          </a:p>
          <a:p>
            <a:endParaRPr altLang="en-US" lang="zh-CN"/>
          </a:p>
          <a:p>
            <a:r>
              <a:rPr altLang="en-US" lang="zh-CN"/>
              <a:t>4.是否有文明的语言习惯，能在提醒下和保安爷爷、志愿者、老师、同伴打招呼。</a:t>
            </a:r>
            <a:endParaRPr altLang="en-US" lang="zh-CN"/>
          </a:p>
          <a:p>
            <a:endParaRPr altLang="en-US" lang="zh-CN"/>
          </a:p>
          <a:p>
            <a:r>
              <a:rPr altLang="en-US" lang="zh-CN"/>
              <a:t>5.是否自信、自主，愿意承担一些小任务，自己能做的事愿意自己做。</a:t>
            </a:r>
            <a:endParaRPr altLang="en-US" lang="zh-CN"/>
          </a:p>
          <a:p>
            <a:endParaRPr altLang="en-US" lang="zh-CN"/>
          </a:p>
          <a:p>
            <a:r>
              <a:rPr altLang="en-US" lang="zh-CN"/>
              <a:t>6.做事是否有条理。</a:t>
            </a:r>
            <a:endParaRPr altLang="en-US"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p14:dur="500">
        <p14:prism dir="u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7"/>
                                        <p:tgtEl>
                                          <p:spTgt spid="1048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">
                            <p:stCondLst>
                              <p:cond delay="500"/>
                            </p:stCondLst>
                            <p:childTnLst>
                              <p:par>
                                <p:cTn fill="hold" id="9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500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1"/>
                                        <p:tgtEl>
                                          <p:spTgt spid="2097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12"/>
                                        <p:tgtEl>
                                          <p:spTgt spid="209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3"/>
                                        <p:tgtEl>
                                          <p:spTgt spid="209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4">
                            <p:stCondLst>
                              <p:cond delay="1000"/>
                            </p:stCondLst>
                            <p:childTnLst>
                              <p:par>
                                <p:cTn fill="hold" grpId="0" id="15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17"/>
                                        <p:tgtEl>
                                          <p:spTgt spid="1048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8">
                            <p:stCondLst>
                              <p:cond delay="1500"/>
                            </p:stCondLst>
                            <p:childTnLst>
                              <p:par>
                                <p:cTn fill="hold" grpId="0" id="19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21"/>
                                        <p:tgtEl>
                                          <p:spTgt spid="1048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2">
                      <p:stCondLst>
                        <p:cond delay="indefinite"/>
                      </p:stCondLst>
                      <p:childTnLst>
                        <p:par>
                          <p:cTn fill="hold" id="23">
                            <p:stCondLst>
                              <p:cond delay="0"/>
                            </p:stCondLst>
                            <p:childTnLst>
                              <p:par>
                                <p:cTn fill="hold" id="24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500" fill="hold" id="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26"/>
                                        <p:tgtEl>
                                          <p:spTgt spid="2097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27"/>
                                        <p:tgtEl>
                                          <p:spTgt spid="2097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8"/>
                                        <p:tgtEl>
                                          <p:spTgt spid="2097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9">
                      <p:stCondLst>
                        <p:cond delay="indefinite"/>
                      </p:stCondLst>
                      <p:childTnLst>
                        <p:par>
                          <p:cTn fill="hold" id="30">
                            <p:stCondLst>
                              <p:cond delay="0"/>
                            </p:stCondLst>
                            <p:childTnLst>
                              <p:par>
                                <p:cTn fill="hold" id="31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33"/>
                                        <p:tgtEl>
                                          <p:spTgt spid="2097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4"/>
                                        <p:tgtEl>
                                          <p:spTgt spid="2097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5"/>
                                        <p:tgtEl>
                                          <p:spTgt spid="2097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58" grpId="0"/>
      <p:bldP spid="1048657" grpId="0" bldLvl="0" animBg="1"/>
      <p:bldP spid="104865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xmlns:r="http://schemas.openxmlformats.org/officeDocument/2006/relationships" r:embed="rId1"/>
          <a:stretch>
            <a:fillRect/>
          </a:stretch>
        </a:blipFill>
        <a:effectLst/>
      </p:bgPr>
    </p:bg>
    <p:spTree>
      <p:nvGrpSpPr>
        <p:cNvPr id="69" name=""/>
        <p:cNvGrpSpPr/>
        <p:nvPr/>
      </p:nvGrpSpPr>
      <p:grpSpPr>
        <a:xfrm/>
      </p:grpSpPr>
      <p:pic>
        <p:nvPicPr>
          <p:cNvPr id="2097198" name="图片 3" descr="D:\PPT制作\幼小衔接家长会\素材\元素\图片\51miz-E1027427-0E5F7349.png51miz-E1027427-0E5F7349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>
            <a:off x="622935" y="1167765"/>
            <a:ext cx="5897880" cy="2566670"/>
          </a:xfrm>
          <a:prstGeom prst="rect"/>
          <a:effectLst>
            <a:outerShdw algn="ctr" blurRad="63500" rotWithShape="0" sx="102000" sy="102000">
              <a:prstClr val="black">
                <a:alpha val="40000"/>
              </a:prstClr>
            </a:outerShdw>
          </a:effectLst>
        </p:spPr>
      </p:pic>
      <p:pic>
        <p:nvPicPr>
          <p:cNvPr id="2097199" name="图片 8" descr="D:\PPT制作\幼小衔接家长会\素材\元素\图片\51miz-E864139-3FFAD4FA.png51miz-E864139-3FFAD4FA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>
          <a:xfrm flipH="1">
            <a:off x="9844405" y="4258310"/>
            <a:ext cx="2347595" cy="2347595"/>
          </a:xfrm>
          <a:prstGeom prst="rect"/>
        </p:spPr>
      </p:pic>
      <p:sp>
        <p:nvSpPr>
          <p:cNvPr id="1048661" name="文本框 1"/>
          <p:cNvSpPr txBox="1"/>
          <p:nvPr/>
        </p:nvSpPr>
        <p:spPr>
          <a:xfrm>
            <a:off x="1843405" y="2150745"/>
            <a:ext cx="3457575" cy="645160"/>
          </a:xfrm>
          <a:prstGeom prst="rect"/>
          <a:noFill/>
        </p:spPr>
        <p:txBody>
          <a:bodyPr rtlCol="0" wrap="square">
            <a:spAutoFit/>
          </a:bodyPr>
          <a:p>
            <a:r>
              <a:rPr altLang="zh-CN" sz="3600" lang="en-US"/>
              <a:t>        </a:t>
            </a:r>
            <a:r>
              <a:rPr altLang="en-US" sz="3600" lang="zh-CN"/>
              <a:t>双向衔接</a:t>
            </a:r>
            <a:endParaRPr altLang="en-US" sz="3600" lang="zh-CN"/>
          </a:p>
        </p:txBody>
      </p:sp>
      <p:pic>
        <p:nvPicPr>
          <p:cNvPr id="2097200" name="图片 2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4"/>
          <a:srcRect l="63696" t="36704" r="-1358" b="40927"/>
          <a:stretch>
            <a:fillRect/>
          </a:stretch>
        </p:blipFill>
        <p:spPr>
          <a:xfrm>
            <a:off x="6660542" y="547162"/>
            <a:ext cx="5698427" cy="2569029"/>
          </a:xfrm>
          <a:prstGeom prst="rect"/>
        </p:spPr>
      </p:pic>
      <p:sp>
        <p:nvSpPr>
          <p:cNvPr id="1048662" name="文本框 5"/>
          <p:cNvSpPr txBox="1"/>
          <p:nvPr/>
        </p:nvSpPr>
        <p:spPr>
          <a:xfrm>
            <a:off x="7281545" y="1123950"/>
            <a:ext cx="3287395" cy="650240"/>
          </a:xfrm>
          <a:prstGeom prst="rect"/>
          <a:noFill/>
        </p:spPr>
        <p:txBody>
          <a:bodyPr rtlCol="0" wrap="square">
            <a:spAutoFit/>
          </a:bodyPr>
          <a:p>
            <a:r>
              <a:rPr altLang="zh-CN" sz="4400" lang="en-US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altLang="en-US" sz="4400" lang="zh-CN">
                <a:latin typeface="宋体" panose="02010600030101010101" pitchFamily="2" charset="-122"/>
                <a:ea typeface="宋体" panose="02010600030101010101" pitchFamily="2" charset="-122"/>
              </a:rPr>
              <a:t>怎么衔接？</a:t>
            </a:r>
            <a:endParaRPr altLang="en-US" sz="4400" lang="zh-CN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8663" name="文本框 9"/>
          <p:cNvSpPr txBox="1"/>
          <p:nvPr/>
        </p:nvSpPr>
        <p:spPr>
          <a:xfrm>
            <a:off x="1400175" y="3366135"/>
            <a:ext cx="9882505" cy="1285240"/>
          </a:xfrm>
          <a:prstGeom prst="rect"/>
          <a:noFill/>
        </p:spPr>
        <p:txBody>
          <a:bodyPr anchor="t" rtlCol="0" wrap="square">
            <a:spAutoFit/>
          </a:bodyPr>
          <a:p>
            <a:endParaRPr altLang="en-US" sz="4000" lang="zh-CN"/>
          </a:p>
          <a:p>
            <a:r>
              <a:rPr altLang="en-US" sz="4000" lang="zh-CN"/>
              <a:t>衔接，需要向下蹲守，更需要向上舒展。</a:t>
            </a:r>
            <a:endParaRPr altLang="en-US" sz="4000"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p14:dur="500">
        <p14:prism dir="u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7"/>
                                        <p:tgtEl>
                                          <p:spTgt spid="2097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id="10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12"/>
                                        <p:tgtEl>
                                          <p:spTgt spid="2097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id="15" nodeType="click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dur="1400" id="17"/>
                                        <p:tgtEl>
                                          <p:spTgt spid="2097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xmlns:r="http://schemas.openxmlformats.org/officeDocument/2006/relationships" r:embed="rId1"/>
          <a:stretch>
            <a:fillRect/>
          </a:stretch>
        </a:blipFill>
        <a:effectLst/>
      </p:bgPr>
    </p:bg>
    <p:spTree>
      <p:nvGrpSpPr>
        <p:cNvPr id="70" name=""/>
        <p:cNvGrpSpPr/>
        <p:nvPr/>
      </p:nvGrpSpPr>
      <p:grpSpPr>
        <a:xfrm/>
      </p:grpSpPr>
      <p:pic>
        <p:nvPicPr>
          <p:cNvPr id="2097201" name="图片 8" descr="D:\PPT制作\幼小衔接家长会\素材\元素\图片\51miz-E228954-4606C00A.png51miz-E228954-4606C00A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 rot="180000">
            <a:off x="674370" y="2025650"/>
            <a:ext cx="2338705" cy="2406650"/>
          </a:xfrm>
          <a:prstGeom prst="rect"/>
        </p:spPr>
      </p:pic>
      <p:sp>
        <p:nvSpPr>
          <p:cNvPr id="1048664" name="文本框 7"/>
          <p:cNvSpPr txBox="1"/>
          <p:nvPr/>
        </p:nvSpPr>
        <p:spPr>
          <a:xfrm>
            <a:off x="1160145" y="3185795"/>
            <a:ext cx="1367155" cy="521970"/>
          </a:xfrm>
          <a:prstGeom prst="rect"/>
          <a:noFill/>
        </p:spPr>
        <p:txBody>
          <a:bodyPr rtlCol="0" wrap="square">
            <a:spAutoFit/>
          </a:bodyPr>
          <a:p>
            <a:r>
              <a:rPr altLang="en-US" sz="2800" lang="zh-CN"/>
              <a:t>幼儿园</a:t>
            </a:r>
            <a:endParaRPr altLang="en-US" sz="2800" lang="zh-CN"/>
          </a:p>
        </p:txBody>
      </p:sp>
      <p:pic>
        <p:nvPicPr>
          <p:cNvPr id="2097202" name="图片 9" descr="D:\PPT制作\幼小衔接家长会\素材\元素\图片\51miz-E228954-4606C00A.png51miz-E228954-4606C00A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 rot="180000">
            <a:off x="7596505" y="1241425"/>
            <a:ext cx="2338705" cy="2406650"/>
          </a:xfrm>
          <a:prstGeom prst="rect"/>
        </p:spPr>
      </p:pic>
      <p:sp>
        <p:nvSpPr>
          <p:cNvPr id="1048665" name="文本框 10"/>
          <p:cNvSpPr txBox="1"/>
          <p:nvPr/>
        </p:nvSpPr>
        <p:spPr>
          <a:xfrm>
            <a:off x="8107680" y="2322195"/>
            <a:ext cx="1459865" cy="645160"/>
          </a:xfrm>
          <a:prstGeom prst="rect"/>
          <a:noFill/>
        </p:spPr>
        <p:txBody>
          <a:bodyPr rtlCol="0" wrap="square">
            <a:spAutoFit/>
          </a:bodyPr>
          <a:p>
            <a:r>
              <a:rPr altLang="en-US" b="1" sz="3600" lang="zh-CN">
                <a:latin typeface="宋体" panose="02010600030101010101" pitchFamily="2" charset="-122"/>
                <a:ea typeface="宋体" panose="02010600030101010101" pitchFamily="2" charset="-122"/>
              </a:rPr>
              <a:t>小学</a:t>
            </a:r>
            <a:endParaRPr altLang="en-US" b="1" sz="3600" lang="zh-CN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8666" name="环形箭头 11"/>
          <p:cNvSpPr/>
          <p:nvPr/>
        </p:nvSpPr>
        <p:spPr>
          <a:xfrm>
            <a:off x="3074670" y="1181735"/>
            <a:ext cx="4224655" cy="1811655"/>
          </a:xfrm>
          <a:prstGeom prst="circularArrow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solidFill>
                <a:schemeClr val="tx1"/>
              </a:solidFill>
            </a:endParaRPr>
          </a:p>
        </p:txBody>
      </p:sp>
      <p:sp>
        <p:nvSpPr>
          <p:cNvPr id="1048667" name="文本框 12"/>
          <p:cNvSpPr txBox="1"/>
          <p:nvPr/>
        </p:nvSpPr>
        <p:spPr>
          <a:xfrm>
            <a:off x="3975100" y="659765"/>
            <a:ext cx="3456305" cy="521970"/>
          </a:xfrm>
          <a:prstGeom prst="rect"/>
          <a:noFill/>
        </p:spPr>
        <p:txBody>
          <a:bodyPr rtlCol="0" wrap="square">
            <a:spAutoFit/>
          </a:bodyPr>
          <a:p>
            <a:r>
              <a:rPr altLang="en-US" sz="2800" lang="zh-CN"/>
              <a:t>向上舒展</a:t>
            </a:r>
            <a:endParaRPr altLang="en-US" sz="2800" lang="zh-CN"/>
          </a:p>
        </p:txBody>
      </p:sp>
      <p:sp>
        <p:nvSpPr>
          <p:cNvPr id="1048668" name="文本框 13"/>
          <p:cNvSpPr txBox="1"/>
          <p:nvPr/>
        </p:nvSpPr>
        <p:spPr>
          <a:xfrm>
            <a:off x="3975100" y="1999615"/>
            <a:ext cx="2549525" cy="521970"/>
          </a:xfrm>
          <a:prstGeom prst="rect"/>
          <a:noFill/>
        </p:spPr>
        <p:txBody>
          <a:bodyPr rtlCol="0" wrap="square">
            <a:spAutoFit/>
          </a:bodyPr>
          <a:p>
            <a:r>
              <a:rPr altLang="en-US" sz="2800" lang="zh-CN"/>
              <a:t>做好准备</a:t>
            </a:r>
            <a:endParaRPr altLang="en-US" sz="2800" lang="zh-CN"/>
          </a:p>
        </p:txBody>
      </p:sp>
      <p:sp>
        <p:nvSpPr>
          <p:cNvPr id="1048669" name="环形箭头 16"/>
          <p:cNvSpPr/>
          <p:nvPr/>
        </p:nvSpPr>
        <p:spPr>
          <a:xfrm rot="10500000">
            <a:off x="2917825" y="3171825"/>
            <a:ext cx="4838700" cy="1811655"/>
          </a:xfrm>
          <a:prstGeom prst="circularArrow">
            <a:avLst>
              <a:gd name="adj1" fmla="val 10788"/>
              <a:gd name="adj2" fmla="val 1388375"/>
              <a:gd name="adj3" fmla="val 20637953"/>
              <a:gd name="adj4" fmla="val 10800000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solidFill>
                <a:schemeClr val="tx1"/>
              </a:solidFill>
            </a:endParaRPr>
          </a:p>
        </p:txBody>
      </p:sp>
      <p:sp>
        <p:nvSpPr>
          <p:cNvPr id="1048670" name="文本框 17"/>
          <p:cNvSpPr txBox="1"/>
          <p:nvPr/>
        </p:nvSpPr>
        <p:spPr>
          <a:xfrm>
            <a:off x="4036695" y="3812540"/>
            <a:ext cx="1997075" cy="583565"/>
          </a:xfrm>
          <a:prstGeom prst="rect"/>
          <a:noFill/>
        </p:spPr>
        <p:txBody>
          <a:bodyPr rtlCol="0" wrap="square">
            <a:spAutoFit/>
          </a:bodyPr>
          <a:p>
            <a:r>
              <a:rPr altLang="en-US" b="1" sz="3200" lang="zh-CN">
                <a:latin typeface="宋体" panose="02010600030101010101" pitchFamily="2" charset="-122"/>
                <a:ea typeface="宋体" panose="02010600030101010101" pitchFamily="2" charset="-122"/>
              </a:rPr>
              <a:t>向下蹲守</a:t>
            </a:r>
            <a:endParaRPr altLang="en-US" b="1" sz="3200" lang="zh-CN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8671" name="文本框 18"/>
          <p:cNvSpPr txBox="1"/>
          <p:nvPr/>
        </p:nvSpPr>
        <p:spPr>
          <a:xfrm>
            <a:off x="3729355" y="5056505"/>
            <a:ext cx="3318510" cy="521970"/>
          </a:xfrm>
          <a:prstGeom prst="rect"/>
          <a:noFill/>
        </p:spPr>
        <p:txBody>
          <a:bodyPr rtlCol="0" wrap="square">
            <a:spAutoFit/>
          </a:bodyPr>
          <a:p>
            <a:r>
              <a:rPr altLang="en-US" b="1" sz="2800" 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零起点</a:t>
            </a:r>
            <a:r>
              <a:rPr altLang="zh-CN" b="1" sz="2800" 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</a:t>
            </a:r>
            <a:r>
              <a:rPr altLang="en-US" b="1" sz="2800" 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有梯度</a:t>
            </a:r>
            <a:endParaRPr altLang="en-US" b="1" sz="2800" lang="zh-CN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p14:dur="500">
        <p14:prism dir="u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500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2097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8"/>
                                        <p:tgtEl>
                                          <p:spTgt spid="2097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9"/>
                                        <p:tgtEl>
                                          <p:spTgt spid="2097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id="12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500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4"/>
                                        <p:tgtEl>
                                          <p:spTgt spid="2097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15"/>
                                        <p:tgtEl>
                                          <p:spTgt spid="2097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6"/>
                                        <p:tgtEl>
                                          <p:spTgt spid="2097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xmlns:r="http://schemas.openxmlformats.org/officeDocument/2006/relationships" r:embed="rId1"/>
          <a:stretch>
            <a:fillRect/>
          </a:stretch>
        </a:blipFill>
        <a:effectLst/>
      </p:bgPr>
    </p:bg>
    <p:spTree>
      <p:nvGrpSpPr>
        <p:cNvPr id="71" name=""/>
        <p:cNvGrpSpPr/>
        <p:nvPr/>
      </p:nvGrpSpPr>
      <p:grpSpPr>
        <a:xfrm/>
      </p:grpSpPr>
      <p:pic>
        <p:nvPicPr>
          <p:cNvPr id="2097203" name="图片 3" descr="D:\PPT制作\幼小衔接家长会\素材\元素\图片\51miz-E643944-14041690.png51miz-E643944-14041690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>
            <a:off x="-928370" y="2774315"/>
            <a:ext cx="5386070" cy="4083685"/>
          </a:xfrm>
          <a:prstGeom prst="rect"/>
        </p:spPr>
      </p:pic>
      <p:sp>
        <p:nvSpPr>
          <p:cNvPr id="1048672" name="文本框 7"/>
          <p:cNvSpPr txBox="1"/>
          <p:nvPr/>
        </p:nvSpPr>
        <p:spPr>
          <a:xfrm>
            <a:off x="4457700" y="582930"/>
            <a:ext cx="6436360" cy="5692775"/>
          </a:xfrm>
          <a:prstGeom prst="rect"/>
          <a:noFill/>
        </p:spPr>
        <p:txBody>
          <a:bodyPr rtlCol="0" wrap="square">
            <a:spAutoFit/>
          </a:bodyPr>
          <a:p>
            <a:r>
              <a:rPr altLang="en-US" sz="2800" lang="zh-CN"/>
              <a:t>衔接，渗透在日常......</a:t>
            </a:r>
            <a:endParaRPr altLang="en-US" sz="2800" lang="zh-CN"/>
          </a:p>
          <a:p>
            <a:endParaRPr altLang="en-US" sz="2800" lang="zh-CN"/>
          </a:p>
          <a:p>
            <a:r>
              <a:rPr altLang="en-US" sz="2800" lang="zh-CN"/>
              <a:t>课题研究“绘”衔接</a:t>
            </a:r>
            <a:endParaRPr altLang="en-US" sz="2800" lang="zh-CN"/>
          </a:p>
          <a:p>
            <a:endParaRPr altLang="en-US" sz="2800" lang="zh-CN"/>
          </a:p>
          <a:p>
            <a:r>
              <a:rPr altLang="en-US" sz="2800" lang="zh-CN"/>
              <a:t>发展指南</a:t>
            </a:r>
            <a:r>
              <a:rPr altLang="zh-CN" sz="2800" lang="en-US"/>
              <a:t>   </a:t>
            </a:r>
            <a:r>
              <a:rPr altLang="en-US" sz="2800" lang="zh-CN"/>
              <a:t>"促”衔接</a:t>
            </a:r>
            <a:endParaRPr altLang="en-US" sz="2800" lang="zh-CN"/>
          </a:p>
          <a:p>
            <a:endParaRPr altLang="en-US" sz="2800" lang="zh-CN"/>
          </a:p>
          <a:p>
            <a:r>
              <a:rPr altLang="en-US" sz="2800" lang="zh-CN"/>
              <a:t>加减行动“研”衔接</a:t>
            </a:r>
            <a:endParaRPr altLang="en-US" sz="2800" lang="zh-CN"/>
          </a:p>
          <a:p>
            <a:endParaRPr altLang="en-US" sz="2800" lang="zh-CN"/>
          </a:p>
          <a:p>
            <a:r>
              <a:rPr altLang="en-US" sz="2800" lang="zh-CN"/>
              <a:t>抗疫守护</a:t>
            </a:r>
            <a:r>
              <a:rPr altLang="zh-CN" sz="2800" lang="en-US"/>
              <a:t>   </a:t>
            </a:r>
            <a:r>
              <a:rPr altLang="en-US" sz="2800" lang="zh-CN"/>
              <a:t>"暖”衔接</a:t>
            </a:r>
            <a:endParaRPr altLang="en-US" sz="2800" lang="zh-CN"/>
          </a:p>
          <a:p>
            <a:endParaRPr altLang="en-US" sz="2800" lang="zh-CN"/>
          </a:p>
          <a:p>
            <a:r>
              <a:rPr altLang="en-US" sz="2800" lang="zh-CN"/>
              <a:t>家校联谊</a:t>
            </a:r>
            <a:r>
              <a:rPr altLang="zh-CN" sz="2800" lang="en-US"/>
              <a:t>   </a:t>
            </a:r>
            <a:r>
              <a:rPr altLang="en-US" sz="2800" lang="zh-CN"/>
              <a:t>"助”衔接</a:t>
            </a:r>
            <a:endParaRPr altLang="en-US" sz="2800" lang="zh-CN"/>
          </a:p>
          <a:p>
            <a:endParaRPr altLang="en-US" sz="2800" lang="zh-CN"/>
          </a:p>
          <a:p>
            <a:r>
              <a:rPr altLang="en-US" sz="2800" lang="zh-CN"/>
              <a:t>放眼童心“盼”衔接</a:t>
            </a:r>
            <a:endParaRPr altLang="en-US" sz="2800"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p14:dur="500">
        <p14:prism dir="u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7"/>
                                        <p:tgtEl>
                                          <p:spTgt spid="2097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xmlns:r="http://schemas.openxmlformats.org/officeDocument/2006/relationships" r:embed="rId1"/>
          <a:stretch>
            <a:fillRect/>
          </a:stretch>
        </a:blipFill>
        <a:effectLst/>
      </p:bgPr>
    </p:bg>
    <p:spTree>
      <p:nvGrpSpPr>
        <p:cNvPr id="72" name=""/>
        <p:cNvGrpSpPr/>
        <p:nvPr/>
      </p:nvGrpSpPr>
      <p:grpSpPr>
        <a:xfrm/>
      </p:grpSpPr>
      <p:pic>
        <p:nvPicPr>
          <p:cNvPr id="2097204" name="图片 3" descr="D:\PPT制作\幼小衔接家长会\素材\背景\图片\51miz-E716792-EB997098.png51miz-E716792-EB997098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>
            <a:off x="331470" y="-881380"/>
            <a:ext cx="12287250" cy="7214235"/>
          </a:xfrm>
          <a:prstGeom prst="rect"/>
        </p:spPr>
      </p:pic>
      <p:sp>
        <p:nvSpPr>
          <p:cNvPr id="1048673" name="文本框 4"/>
          <p:cNvSpPr txBox="1"/>
          <p:nvPr/>
        </p:nvSpPr>
        <p:spPr>
          <a:xfrm>
            <a:off x="5204460" y="3781425"/>
            <a:ext cx="309880" cy="368300"/>
          </a:xfrm>
          <a:prstGeom prst="rect"/>
          <a:noFill/>
        </p:spPr>
        <p:txBody>
          <a:bodyPr rtlCol="0" wrap="none">
            <a:spAutoFit/>
          </a:bodyPr>
          <a:p>
            <a:endParaRPr altLang="en-US" lang="zh-CN">
              <a:solidFill>
                <a:srgbClr val="8ECAD3"/>
              </a:solidFill>
              <a:latin typeface="Aa粉嘟嘟 (非商业使用)" panose="02010600010101010101" charset="-122"/>
              <a:ea typeface="Aa粉嘟嘟 (非商业使用)" panose="02010600010101010101" charset="-122"/>
            </a:endParaRPr>
          </a:p>
        </p:txBody>
      </p:sp>
      <p:sp>
        <p:nvSpPr>
          <p:cNvPr id="1048674" name="文本框 5"/>
          <p:cNvSpPr txBox="1"/>
          <p:nvPr/>
        </p:nvSpPr>
        <p:spPr>
          <a:xfrm>
            <a:off x="4065905" y="2148205"/>
            <a:ext cx="4607560" cy="1430020"/>
          </a:xfrm>
          <a:prstGeom prst="rect"/>
          <a:noFill/>
        </p:spPr>
        <p:txBody>
          <a:bodyPr rtlCol="0" wrap="none">
            <a:spAutoFit/>
          </a:bodyPr>
          <a:p>
            <a:r>
              <a:rPr altLang="en-US" b="1" sz="8700" lang="zh-CN">
                <a:solidFill>
                  <a:srgbClr val="FFE373"/>
                </a:solidFill>
                <a:effectLst>
                  <a:outerShdw algn="tl" blurRad="50800" dir="2700000" dist="38100" rotWithShape="0">
                    <a:prstClr val="black">
                      <a:alpha val="40000"/>
                    </a:prstClr>
                  </a:outerShdw>
                </a:effectLst>
                <a:latin typeface="Aa奇幻马戏团" panose="02010600010101010101" charset="-122"/>
                <a:ea typeface="Aa奇幻马戏团" panose="02010600010101010101" charset="-122"/>
              </a:rPr>
              <a:t>谢谢</a:t>
            </a:r>
            <a:r>
              <a:rPr altLang="en-US" b="1" sz="8700" lang="zh-CN">
                <a:solidFill>
                  <a:srgbClr val="FFACA2"/>
                </a:solidFill>
                <a:effectLst>
                  <a:outerShdw algn="tl" blurRad="50800" dir="2700000" dist="38100" rotWithShape="0">
                    <a:prstClr val="black">
                      <a:alpha val="40000"/>
                    </a:prstClr>
                  </a:outerShdw>
                </a:effectLst>
                <a:latin typeface="Aa奇幻马戏团" panose="02010600010101010101" charset="-122"/>
                <a:ea typeface="Aa奇幻马戏团" panose="02010600010101010101" charset="-122"/>
              </a:rPr>
              <a:t>聆听</a:t>
            </a:r>
            <a:endParaRPr altLang="en-US" b="1" sz="8700" lang="zh-CN">
              <a:solidFill>
                <a:srgbClr val="FFACA2"/>
              </a:solidFill>
              <a:effectLst>
                <a:outerShdw algn="tl" blurRad="50800" dir="2700000" dist="38100" rotWithShape="0">
                  <a:prstClr val="black">
                    <a:alpha val="40000"/>
                  </a:prstClr>
                </a:outerShdw>
              </a:effectLst>
              <a:latin typeface="Aa奇幻马戏团" panose="02010600010101010101" charset="-122"/>
              <a:ea typeface="Aa奇幻马戏团" panose="02010600010101010101" charset="-122"/>
            </a:endParaRPr>
          </a:p>
        </p:txBody>
      </p:sp>
      <p:sp>
        <p:nvSpPr>
          <p:cNvPr id="1048675" name="文本框 6"/>
          <p:cNvSpPr txBox="1"/>
          <p:nvPr/>
        </p:nvSpPr>
        <p:spPr>
          <a:xfrm>
            <a:off x="4554855" y="1576705"/>
            <a:ext cx="309880" cy="368300"/>
          </a:xfrm>
          <a:prstGeom prst="rect"/>
          <a:noFill/>
        </p:spPr>
        <p:txBody>
          <a:bodyPr rtlCol="0" wrap="none">
            <a:spAutoFit/>
          </a:bodyPr>
          <a:p>
            <a:pPr algn="l"/>
            <a:endParaRPr altLang="zh-CN" lang="en-US">
              <a:solidFill>
                <a:srgbClr val="8ECAD3"/>
              </a:solidFill>
              <a:latin typeface="Aa粉嘟嘟 (非商业使用)" panose="02010600010101010101" charset="-122"/>
              <a:ea typeface="Aa粉嘟嘟 (非商业使用)" panose="02010600010101010101" charset="-122"/>
              <a:cs typeface="Aa粉嘟嘟 (非商业使用)" panose="0201060001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p14:dur="500">
        <p14:prism dir="u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500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2097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8"/>
                                        <p:tgtEl>
                                          <p:spTgt spid="2097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9"/>
                                        <p:tgtEl>
                                          <p:spTgt spid="2097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0" nodeType="withEffect" presetClass="entr" presetID="26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145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456" id="1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66" id="1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66" id="15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4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83" id="16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4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41" id="17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4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7" id="18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486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41" id="19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486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7" id="20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486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41" id="21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486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7" id="22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486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41" id="23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486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7" id="24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486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41" id="25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0486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26" nodeType="withEffect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500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dur="500" id="28"/>
                                        <p:tgtEl>
                                          <p:spTgt spid="104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29" nodeType="with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31"/>
                                        <p:tgtEl>
                                          <p:spTgt spid="104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74" grpId="0"/>
      <p:bldP spid="1048673" grpId="0"/>
      <p:bldP spid="104867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xmlns:r="http://schemas.openxmlformats.org/officeDocument/2006/relationships" r:embed="rId1"/>
          <a:stretch>
            <a:fillRect/>
          </a:stretch>
        </a:blipFill>
        <a:effectLst/>
      </p:bgPr>
    </p:bg>
    <p:spTree>
      <p:nvGrpSpPr>
        <p:cNvPr id="41" name=""/>
        <p:cNvGrpSpPr/>
        <p:nvPr/>
      </p:nvGrpSpPr>
      <p:grpSpPr>
        <a:xfrm/>
      </p:grpSpPr>
      <p:sp>
        <p:nvSpPr>
          <p:cNvPr id="1048597" name="文本框 6"/>
          <p:cNvSpPr txBox="1"/>
          <p:nvPr/>
        </p:nvSpPr>
        <p:spPr>
          <a:xfrm>
            <a:off x="3423920" y="2543175"/>
            <a:ext cx="7726681" cy="2047241"/>
          </a:xfrm>
          <a:prstGeom prst="rect"/>
          <a:noFill/>
        </p:spPr>
        <p:txBody>
          <a:bodyPr anchor="t" rtlCol="0" wrap="none">
            <a:spAutoFit/>
          </a:bodyPr>
          <a:p>
            <a:pPr algn="l"/>
            <a:r>
              <a:rPr altLang="en-US" b="1" dirty="0" sz="6600" lang="zh-CN" smtClean="0"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+mn-ea"/>
              </a:rPr>
              <a:t>幼小衔接的理论基础</a:t>
            </a:r>
            <a:endParaRPr altLang="en-US" b="1" dirty="0" sz="6600" lang="zh-CN"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  <a:p>
            <a:endParaRPr altLang="en-US" dirty="0" sz="6600" lang="zh-CN" smtClean="0">
              <a:solidFill>
                <a:schemeClr val="tx1">
                  <a:lumMod val="65000"/>
                  <a:lumOff val="35000"/>
                </a:schemeClr>
              </a:solidFill>
              <a:latin typeface="Aa奇幻马戏团" panose="02010600010101010101" charset="-122"/>
              <a:ea typeface="Aa奇幻马戏团" panose="02010600010101010101" charset="-122"/>
              <a:sym typeface="+mn-ea"/>
            </a:endParaRPr>
          </a:p>
        </p:txBody>
      </p:sp>
      <p:sp>
        <p:nvSpPr>
          <p:cNvPr id="1048598" name="椭圆 5"/>
          <p:cNvSpPr/>
          <p:nvPr/>
        </p:nvSpPr>
        <p:spPr>
          <a:xfrm>
            <a:off x="9657715" y="3771900"/>
            <a:ext cx="1917065" cy="1880870"/>
          </a:xfrm>
          <a:prstGeom prst="ellipse"/>
          <a:solidFill>
            <a:srgbClr val="FFE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zh-CN" sz="8800" lang="en-US">
                <a:latin typeface="Aa奇幻马戏团" panose="02010600010101010101" charset="-122"/>
                <a:ea typeface="Aa奇幻马戏团" panose="02010600010101010101" charset="-122"/>
              </a:rPr>
              <a:t>01</a:t>
            </a:r>
            <a:endParaRPr altLang="zh-CN" sz="8800" lang="en-US">
              <a:latin typeface="Aa奇幻马戏团" panose="02010600010101010101" charset="-122"/>
              <a:ea typeface="Aa奇幻马戏团" panose="02010600010101010101" charset="-122"/>
            </a:endParaRPr>
          </a:p>
        </p:txBody>
      </p:sp>
      <p:sp>
        <p:nvSpPr>
          <p:cNvPr id="1048599" name="文本框 1"/>
          <p:cNvSpPr txBox="1"/>
          <p:nvPr/>
        </p:nvSpPr>
        <p:spPr>
          <a:xfrm>
            <a:off x="4297045" y="1509395"/>
            <a:ext cx="2480310" cy="645160"/>
          </a:xfrm>
          <a:prstGeom prst="rect"/>
          <a:noFill/>
        </p:spPr>
        <p:txBody>
          <a:bodyPr anchor="t" rtlCol="0" wrap="square">
            <a:spAutoFit/>
          </a:bodyPr>
          <a:p>
            <a:r>
              <a:rPr altLang="en-US" b="1" sz="3600" lang="zh-CN">
                <a:solidFill>
                  <a:srgbClr val="FF0000"/>
                </a:solidFill>
                <a:sym typeface="+mn-ea"/>
              </a:rPr>
              <a:t>回顾</a:t>
            </a:r>
            <a:endParaRPr altLang="en-US" b="1" sz="3600" lang="zh-CN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p14:dur="500">
        <p14:prism dir="u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afterEffect" presetClass="entr" presetID="4" presetSubtype="3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500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dur="500" id="7"/>
                                        <p:tgtEl>
                                          <p:spTgt spid="1048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9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11"/>
                                        <p:tgtEl>
                                          <p:spTgt spid="1048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97" grpId="0"/>
      <p:bldP spid="104859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xmlns:r="http://schemas.openxmlformats.org/officeDocument/2006/relationships" r:embed="rId1"/>
          <a:stretch>
            <a:fillRect/>
          </a:stretch>
        </a:blipFill>
        <a:effectLst/>
      </p:bgPr>
    </p:bg>
    <p:spTree>
      <p:nvGrpSpPr>
        <p:cNvPr id="42" name=""/>
        <p:cNvGrpSpPr/>
        <p:nvPr/>
      </p:nvGrpSpPr>
      <p:grpSpPr>
        <a:xfrm/>
      </p:grpSpPr>
      <p:sp>
        <p:nvSpPr>
          <p:cNvPr id="1048600" name="圆角矩形 1"/>
          <p:cNvSpPr/>
          <p:nvPr/>
        </p:nvSpPr>
        <p:spPr>
          <a:xfrm>
            <a:off x="1203325" y="532130"/>
            <a:ext cx="2675890" cy="518160"/>
          </a:xfrm>
          <a:prstGeom prst="roundRect"/>
          <a:solidFill>
            <a:srgbClr val="9CD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en-US" sz="2800" lang="zh-CN">
                <a:solidFill>
                  <a:schemeClr val="tx1"/>
                </a:solidFill>
                <a:latin typeface="Aa粉嘟嘟 (非商业使用)" panose="02010600010101010101" charset="-122"/>
                <a:ea typeface="Aa粉嘟嘟 (非商业使用)" panose="02010600010101010101" charset="-122"/>
              </a:rPr>
              <a:t>指导思想</a:t>
            </a:r>
            <a:endParaRPr altLang="en-US" sz="2800" lang="zh-CN">
              <a:solidFill>
                <a:schemeClr val="tx1"/>
              </a:solidFill>
              <a:latin typeface="Aa粉嘟嘟 (非商业使用)" panose="02010600010101010101" charset="-122"/>
              <a:ea typeface="Aa粉嘟嘟 (非商业使用)" panose="02010600010101010101" charset="-122"/>
            </a:endParaRPr>
          </a:p>
        </p:txBody>
      </p:sp>
      <p:pic>
        <p:nvPicPr>
          <p:cNvPr id="2097153" name="图片 2" descr="51miz-E264696-469C7E01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756285" y="531495"/>
            <a:ext cx="447040" cy="518795"/>
          </a:xfrm>
          <a:prstGeom prst="rect"/>
        </p:spPr>
      </p:pic>
      <p:sp>
        <p:nvSpPr>
          <p:cNvPr id="1048601" name="文本框 7"/>
          <p:cNvSpPr txBox="1"/>
          <p:nvPr/>
        </p:nvSpPr>
        <p:spPr>
          <a:xfrm>
            <a:off x="6300470" y="2727325"/>
            <a:ext cx="3515360" cy="506730"/>
          </a:xfrm>
          <a:prstGeom prst="rect"/>
          <a:noFill/>
        </p:spPr>
        <p:txBody>
          <a:bodyPr anchor="t" rtlCol="0" wrap="square">
            <a:spAutoFit/>
          </a:bodyPr>
          <a:p>
            <a:pPr algn="l" fontAlgn="auto">
              <a:lnSpc>
                <a:spcPct val="150000"/>
              </a:lnSpc>
            </a:pPr>
            <a:r>
              <a:rPr altLang="en-US" dirty="0" lang="zh-CN">
                <a:solidFill>
                  <a:schemeClr val="tx1">
                    <a:lumMod val="65000"/>
                    <a:lumOff val="35000"/>
                  </a:schemeClr>
                </a:solidFill>
                <a:latin typeface="Aa粉嘟嘟 (非商业使用)" panose="02010600010101010101" charset="-122"/>
                <a:ea typeface="Aa粉嘟嘟 (非商业使用)" panose="02010600010101010101" charset="-122"/>
                <a:sym typeface="+mn-ea"/>
              </a:rPr>
              <a:t>”</a:t>
            </a:r>
            <a:endParaRPr altLang="en-US" dirty="0" lang="zh-CN" smtClean="0">
              <a:solidFill>
                <a:schemeClr val="tx1">
                  <a:lumMod val="65000"/>
                  <a:lumOff val="35000"/>
                </a:schemeClr>
              </a:solidFill>
              <a:latin typeface="Aa粉嘟嘟 (非商业使用)" panose="02010600010101010101" charset="-122"/>
              <a:ea typeface="Aa粉嘟嘟 (非商业使用)" panose="02010600010101010101" charset="-122"/>
              <a:sym typeface="+mn-ea"/>
            </a:endParaRPr>
          </a:p>
        </p:txBody>
      </p:sp>
      <p:pic>
        <p:nvPicPr>
          <p:cNvPr id="2097154" name="图片 8" descr="D:\PPT制作\幼小衔接家长会\素材\元素\图片\51miz-E716516-7CA9C247.png51miz-E716516-7CA9C247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>
          <a:xfrm>
            <a:off x="2096770" y="532130"/>
            <a:ext cx="9778365" cy="5998845"/>
          </a:xfrm>
          <a:prstGeom prst="rect"/>
        </p:spPr>
      </p:pic>
      <p:sp>
        <p:nvSpPr>
          <p:cNvPr id="1048602" name="文本框 9"/>
          <p:cNvSpPr txBox="1"/>
          <p:nvPr/>
        </p:nvSpPr>
        <p:spPr>
          <a:xfrm rot="10800000" flipV="1">
            <a:off x="3576320" y="1979930"/>
            <a:ext cx="7573010" cy="2656205"/>
          </a:xfrm>
          <a:prstGeom prst="rect"/>
          <a:noFill/>
        </p:spPr>
        <p:txBody>
          <a:bodyPr rtlCol="0" wrap="square">
            <a:spAutoFit/>
          </a:bodyPr>
          <a:p>
            <a:pPr fontAlgn="auto" indent="0" marL="0">
              <a:lnSpc>
                <a:spcPts val="3500"/>
              </a:lnSpc>
              <a:buNone/>
            </a:pPr>
            <a:r>
              <a:rPr altLang="zh-CN" dirty="0" lang="en-US" smtClean="0">
                <a:sym typeface="+mn-ea"/>
              </a:rPr>
              <a:t>       </a:t>
            </a:r>
            <a:r>
              <a:rPr altLang="en-US" dirty="0" lang="zh-CN" smtClean="0">
                <a:sym typeface="+mn-ea"/>
              </a:rPr>
              <a:t>以</a:t>
            </a:r>
            <a:r>
              <a:rPr altLang="en-US" dirty="0" lang="zh-CN" smtClean="0">
                <a:solidFill>
                  <a:srgbClr val="FF0000"/>
                </a:solidFill>
                <a:sym typeface="+mn-ea"/>
              </a:rPr>
              <a:t>习近平新时代中国特色社会主义思想</a:t>
            </a:r>
            <a:r>
              <a:rPr altLang="en-US" dirty="0" lang="zh-CN" smtClean="0">
                <a:sym typeface="+mn-ea"/>
              </a:rPr>
              <a:t>为指导，全面贯彻</a:t>
            </a:r>
            <a:r>
              <a:rPr altLang="en-US" dirty="0" lang="zh-CN" smtClean="0">
                <a:solidFill>
                  <a:srgbClr val="FF0000"/>
                </a:solidFill>
                <a:sym typeface="+mn-ea"/>
              </a:rPr>
              <a:t>党的教育方针</a:t>
            </a:r>
            <a:r>
              <a:rPr altLang="en-US" dirty="0" lang="zh-CN" smtClean="0">
                <a:sym typeface="+mn-ea"/>
              </a:rPr>
              <a:t>，落实</a:t>
            </a:r>
            <a:r>
              <a:rPr altLang="en-US" dirty="0" lang="zh-CN" smtClean="0">
                <a:solidFill>
                  <a:srgbClr val="FF0000"/>
                </a:solidFill>
                <a:sym typeface="+mn-ea"/>
              </a:rPr>
              <a:t>立德树人</a:t>
            </a:r>
            <a:r>
              <a:rPr altLang="en-US" dirty="0" lang="zh-CN" smtClean="0">
                <a:sym typeface="+mn-ea"/>
              </a:rPr>
              <a:t>根本任务，遵循</a:t>
            </a:r>
            <a:r>
              <a:rPr altLang="en-US" dirty="0" lang="zh-CN" smtClean="0">
                <a:solidFill>
                  <a:srgbClr val="FF0000"/>
                </a:solidFill>
                <a:sym typeface="+mn-ea"/>
              </a:rPr>
              <a:t>儿童身心发展规律和教育规律</a:t>
            </a:r>
            <a:r>
              <a:rPr altLang="en-US" dirty="0" lang="zh-CN" smtClean="0">
                <a:sym typeface="+mn-ea"/>
              </a:rPr>
              <a:t>，深化</a:t>
            </a:r>
            <a:r>
              <a:rPr altLang="en-US" dirty="0" lang="zh-CN" smtClean="0">
                <a:solidFill>
                  <a:srgbClr val="FF0000"/>
                </a:solidFill>
                <a:sym typeface="+mn-ea"/>
              </a:rPr>
              <a:t>基础教育课程改革</a:t>
            </a:r>
            <a:r>
              <a:rPr altLang="en-US" dirty="0" lang="zh-CN" smtClean="0">
                <a:sym typeface="+mn-ea"/>
              </a:rPr>
              <a:t>，建立</a:t>
            </a:r>
            <a:r>
              <a:rPr altLang="en-US" dirty="0" lang="zh-CN" smtClean="0">
                <a:solidFill>
                  <a:srgbClr val="FF0000"/>
                </a:solidFill>
                <a:sym typeface="+mn-ea"/>
              </a:rPr>
              <a:t>幼儿园与小学科学衔接的长效机制</a:t>
            </a:r>
            <a:r>
              <a:rPr altLang="en-US" dirty="0" lang="zh-CN" smtClean="0">
                <a:sym typeface="+mn-ea"/>
              </a:rPr>
              <a:t>，全面提高</a:t>
            </a:r>
            <a:r>
              <a:rPr altLang="en-US" dirty="0" lang="zh-CN" smtClean="0">
                <a:solidFill>
                  <a:srgbClr val="FF0000"/>
                </a:solidFill>
                <a:sym typeface="+mn-ea"/>
              </a:rPr>
              <a:t>教育质量</a:t>
            </a:r>
            <a:r>
              <a:rPr altLang="en-US" dirty="0" lang="zh-CN" smtClean="0">
                <a:sym typeface="+mn-ea"/>
              </a:rPr>
              <a:t>，促进</a:t>
            </a:r>
            <a:r>
              <a:rPr altLang="en-US" dirty="0" lang="zh-CN" smtClean="0">
                <a:solidFill>
                  <a:srgbClr val="FF0000"/>
                </a:solidFill>
                <a:sym typeface="+mn-ea"/>
              </a:rPr>
              <a:t>儿童德智体美劳全面发展和身心健康成长</a:t>
            </a:r>
            <a:r>
              <a:rPr altLang="en-US" dirty="0" lang="zh-CN" smtClean="0">
                <a:sym typeface="+mn-ea"/>
              </a:rPr>
              <a:t>。</a:t>
            </a:r>
            <a:endParaRPr altLang="en-US" dirty="0" lang="zh-CN" smtClean="0"/>
          </a:p>
          <a:p>
            <a:pPr fontAlgn="auto">
              <a:lnSpc>
                <a:spcPts val="3000"/>
              </a:lnSpc>
            </a:pPr>
            <a:endParaRPr altLang="en-US" dirty="0" lang="zh-CN" smtClean="0"/>
          </a:p>
          <a:p>
            <a:pPr fontAlgn="auto" indent="0" marL="0">
              <a:lnSpc>
                <a:spcPts val="3000"/>
              </a:lnSpc>
              <a:buNone/>
            </a:pPr>
            <a:r>
              <a:rPr altLang="zh-CN" dirty="0" lang="en-US" smtClean="0">
                <a:sym typeface="+mn-ea"/>
              </a:rPr>
              <a:t>               ——</a:t>
            </a:r>
            <a:r>
              <a:rPr altLang="en-US" dirty="0" lang="zh-CN" smtClean="0">
                <a:sym typeface="+mn-ea"/>
              </a:rPr>
              <a:t>《教育部关于大力推进幼儿园与小学科学衔接的指导意见》</a:t>
            </a:r>
            <a:endParaRPr altLang="en-US"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p14:dur="500">
        <p14:prism dir="u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500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2097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8"/>
                                        <p:tgtEl>
                                          <p:spTgt spid="2097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9"/>
                                        <p:tgtEl>
                                          <p:spTgt spid="2097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1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13"/>
                                        <p:tgtEl>
                                          <p:spTgt spid="1048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4">
                            <p:stCondLst>
                              <p:cond delay="1000"/>
                            </p:stCondLst>
                            <p:childTnLst>
                              <p:par>
                                <p:cTn fill="hold" grpId="0" id="15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17"/>
                                        <p:tgtEl>
                                          <p:spTgt spid="1048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8">
                      <p:stCondLst>
                        <p:cond delay="indefinite"/>
                      </p:stCondLst>
                      <p:childTnLst>
                        <p:par>
                          <p:cTn fill="hold" id="19">
                            <p:stCondLst>
                              <p:cond delay="0"/>
                            </p:stCondLst>
                            <p:childTnLst>
                              <p:par>
                                <p:cTn fill="hold" id="20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500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22"/>
                                        <p:tgtEl>
                                          <p:spTgt spid="2097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23"/>
                                        <p:tgtEl>
                                          <p:spTgt spid="2097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4"/>
                                        <p:tgtEl>
                                          <p:spTgt spid="2097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1" grpId="0"/>
      <p:bldP spid="1048600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xmlns:r="http://schemas.openxmlformats.org/officeDocument/2006/relationships" r:embed="rId1"/>
          <a:stretch>
            <a:fillRect/>
          </a:stretch>
        </a:blipFill>
        <a:effectLst/>
      </p:bgPr>
    </p:bg>
    <p:spTree>
      <p:nvGrpSpPr>
        <p:cNvPr id="45" name=""/>
        <p:cNvGrpSpPr/>
        <p:nvPr/>
      </p:nvGrpSpPr>
      <p:grpSpPr>
        <a:xfrm/>
      </p:grpSpPr>
      <p:sp>
        <p:nvSpPr>
          <p:cNvPr id="1048605" name="圆角矩形 1"/>
          <p:cNvSpPr/>
          <p:nvPr/>
        </p:nvSpPr>
        <p:spPr>
          <a:xfrm>
            <a:off x="883920" y="1407160"/>
            <a:ext cx="2042160" cy="518160"/>
          </a:xfrm>
          <a:prstGeom prst="roundRect"/>
          <a:solidFill>
            <a:srgbClr val="9CD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en-US" b="1" sz="2800" lang="zh-CN">
                <a:solidFill>
                  <a:schemeClr val="tx1"/>
                </a:solidFill>
                <a:latin typeface="Aa粉嘟嘟 (非商业使用)" panose="02010600010101010101" charset="-122"/>
                <a:ea typeface="Aa粉嘟嘟 (非商业使用)" panose="02010600010101010101" charset="-122"/>
              </a:rPr>
              <a:t>基本原则</a:t>
            </a:r>
            <a:endParaRPr altLang="en-US" b="1" sz="2800" lang="zh-CN">
              <a:solidFill>
                <a:schemeClr val="tx1"/>
              </a:solidFill>
              <a:latin typeface="Aa粉嘟嘟 (非商业使用)" panose="02010600010101010101" charset="-122"/>
              <a:ea typeface="Aa粉嘟嘟 (非商业使用)" panose="02010600010101010101" charset="-122"/>
            </a:endParaRPr>
          </a:p>
        </p:txBody>
      </p:sp>
      <p:pic>
        <p:nvPicPr>
          <p:cNvPr id="2097155" name="图片 2" descr="51miz-E264696-469C7E01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711200" y="1406525"/>
            <a:ext cx="447040" cy="518795"/>
          </a:xfrm>
          <a:prstGeom prst="rect"/>
        </p:spPr>
      </p:pic>
      <p:pic>
        <p:nvPicPr>
          <p:cNvPr id="2097156" name="图片 3" descr="D:\PPT制作\幼小衔接家长会\素材\元素\图片\51miz-E1013654-6FF9AFED.png51miz-E1013654-6FF9AFED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>
          <a:xfrm>
            <a:off x="883920" y="2296795"/>
            <a:ext cx="3397250" cy="3397250"/>
          </a:xfrm>
          <a:prstGeom prst="rect"/>
        </p:spPr>
      </p:pic>
      <p:grpSp>
        <p:nvGrpSpPr>
          <p:cNvPr id="46" name="组合 4"/>
          <p:cNvGrpSpPr/>
          <p:nvPr/>
        </p:nvGrpSpPr>
        <p:grpSpPr>
          <a:xfrm>
            <a:off x="5015865" y="1049020"/>
            <a:ext cx="4026535" cy="1455485"/>
            <a:chOff x="5427596" y="2229967"/>
            <a:chExt cx="4070909" cy="2006351"/>
          </a:xfrm>
        </p:grpSpPr>
        <p:pic>
          <p:nvPicPr>
            <p:cNvPr id="2097157" name="Picture 2" descr="C:\Users\Administrator\AppData\Local\Microsoft\Windows\Temporary Internet Files\Content.IE5\N7VHY4J9\51miz-E782770-E1BCB886.png"/>
            <p:cNvPicPr>
              <a:picLocks noChangeAspect="1" noChangeArrowheads="1"/>
            </p:cNvPicPr>
            <p:nvPr/>
          </p:nvPicPr>
          <p:blipFill>
            <a:blip xmlns:r="http://schemas.openxmlformats.org/officeDocument/2006/relationships" r:embed="rId4" cstate="print"/>
            <a:srcRect/>
            <a:stretch>
              <a:fillRect/>
            </a:stretch>
          </p:blipFill>
          <p:spPr bwMode="auto">
            <a:xfrm>
              <a:off x="5427596" y="2229967"/>
              <a:ext cx="4070909" cy="1257852"/>
            </a:xfrm>
            <a:prstGeom prst="rect"/>
            <a:noFill/>
          </p:spPr>
        </p:pic>
        <p:sp>
          <p:nvSpPr>
            <p:cNvPr id="1048606" name="矩形 8"/>
            <p:cNvSpPr/>
            <p:nvPr/>
          </p:nvSpPr>
          <p:spPr>
            <a:xfrm>
              <a:off x="5627078" y="2464646"/>
              <a:ext cx="3671947" cy="1771672"/>
            </a:xfrm>
            <a:prstGeom prst="rect"/>
          </p:spPr>
          <p:txBody>
            <a:bodyPr wrap="square">
              <a:spAutoFit/>
            </a:bodyPr>
            <a:p>
              <a:r>
                <a:rPr dirty="0" sz="4000" smtClean="0"/>
                <a:t>●坚持儿童为本</a:t>
              </a:r>
              <a:endParaRPr dirty="0" sz="4000" smtClean="0"/>
            </a:p>
          </p:txBody>
        </p:sp>
      </p:grpSp>
      <p:grpSp>
        <p:nvGrpSpPr>
          <p:cNvPr id="47" name="组合 16"/>
          <p:cNvGrpSpPr/>
          <p:nvPr/>
        </p:nvGrpSpPr>
        <p:grpSpPr>
          <a:xfrm>
            <a:off x="6126480" y="2438400"/>
            <a:ext cx="3994785" cy="1445690"/>
            <a:chOff x="5427596" y="2239871"/>
            <a:chExt cx="4070909" cy="2025265"/>
          </a:xfrm>
        </p:grpSpPr>
        <p:pic>
          <p:nvPicPr>
            <p:cNvPr id="2097158" name="Picture 2" descr="C:\Users\Administrator\AppData\Local\Microsoft\Windows\Temporary Internet Files\Content.IE5\N7VHY4J9\51miz-E782770-E1BCB886.png"/>
            <p:cNvPicPr>
              <a:picLocks noChangeAspect="1" noChangeArrowheads="1"/>
            </p:cNvPicPr>
            <p:nvPr/>
          </p:nvPicPr>
          <p:blipFill>
            <a:blip xmlns:r="http://schemas.openxmlformats.org/officeDocument/2006/relationships" r:embed="rId4" cstate="print"/>
            <a:srcRect/>
            <a:stretch>
              <a:fillRect/>
            </a:stretch>
          </p:blipFill>
          <p:spPr bwMode="auto">
            <a:xfrm>
              <a:off x="5427596" y="2239871"/>
              <a:ext cx="4070909" cy="1257852"/>
            </a:xfrm>
            <a:prstGeom prst="rect"/>
            <a:noFill/>
          </p:spPr>
        </p:pic>
        <p:sp>
          <p:nvSpPr>
            <p:cNvPr id="1048607" name="矩形 18"/>
            <p:cNvSpPr/>
            <p:nvPr/>
          </p:nvSpPr>
          <p:spPr>
            <a:xfrm>
              <a:off x="5627078" y="2464646"/>
              <a:ext cx="3671947" cy="1800490"/>
            </a:xfrm>
            <a:prstGeom prst="rect"/>
          </p:spPr>
          <p:txBody>
            <a:bodyPr wrap="square">
              <a:spAutoFit/>
            </a:bodyPr>
            <a:p>
              <a:r>
                <a:rPr dirty="0" sz="4000" smtClean="0"/>
                <a:t>●坚持双向衔接</a:t>
              </a:r>
              <a:endParaRPr dirty="0" sz="4000" smtClean="0"/>
            </a:p>
          </p:txBody>
        </p:sp>
      </p:grpSp>
      <p:grpSp>
        <p:nvGrpSpPr>
          <p:cNvPr id="48" name="组合 9"/>
          <p:cNvGrpSpPr/>
          <p:nvPr/>
        </p:nvGrpSpPr>
        <p:grpSpPr>
          <a:xfrm>
            <a:off x="4776470" y="3810000"/>
            <a:ext cx="4265930" cy="995680"/>
            <a:chOff x="5427596" y="2229967"/>
            <a:chExt cx="4070909" cy="1257852"/>
          </a:xfrm>
        </p:grpSpPr>
        <p:pic>
          <p:nvPicPr>
            <p:cNvPr id="2097159" name="Picture 2" descr="C:\Users\Administrator\AppData\Local\Microsoft\Windows\Temporary Internet Files\Content.IE5\N7VHY4J9\51miz-E782770-E1BCB886.png"/>
            <p:cNvPicPr>
              <a:picLocks noChangeAspect="1" noChangeArrowheads="1"/>
            </p:cNvPicPr>
            <p:nvPr/>
          </p:nvPicPr>
          <p:blipFill>
            <a:blip xmlns:r="http://schemas.openxmlformats.org/officeDocument/2006/relationships" r:embed="rId4" cstate="print"/>
            <a:srcRect/>
            <a:stretch>
              <a:fillRect/>
            </a:stretch>
          </p:blipFill>
          <p:spPr bwMode="auto">
            <a:xfrm>
              <a:off x="5427596" y="2229967"/>
              <a:ext cx="4070909" cy="1257852"/>
            </a:xfrm>
            <a:prstGeom prst="rect"/>
            <a:noFill/>
          </p:spPr>
        </p:pic>
        <p:sp>
          <p:nvSpPr>
            <p:cNvPr id="1048608" name="矩形 12"/>
            <p:cNvSpPr/>
            <p:nvPr/>
          </p:nvSpPr>
          <p:spPr>
            <a:xfrm>
              <a:off x="5627078" y="2464645"/>
              <a:ext cx="3671947" cy="892850"/>
            </a:xfrm>
            <a:prstGeom prst="rect"/>
          </p:spPr>
          <p:txBody>
            <a:bodyPr wrap="square">
              <a:spAutoFit/>
            </a:bodyPr>
            <a:p>
              <a:r>
                <a:rPr dirty="0" sz="4000" smtClean="0"/>
                <a:t>●坚持系统推进</a:t>
              </a:r>
              <a:endParaRPr dirty="0" sz="4000" smtClean="0"/>
            </a:p>
          </p:txBody>
        </p:sp>
      </p:grpSp>
      <p:grpSp>
        <p:nvGrpSpPr>
          <p:cNvPr id="49" name="组合 19"/>
          <p:cNvGrpSpPr/>
          <p:nvPr/>
        </p:nvGrpSpPr>
        <p:grpSpPr>
          <a:xfrm>
            <a:off x="6126480" y="5074920"/>
            <a:ext cx="3994785" cy="1476454"/>
            <a:chOff x="5427596" y="2229967"/>
            <a:chExt cx="4070909" cy="1812059"/>
          </a:xfrm>
        </p:grpSpPr>
        <p:pic>
          <p:nvPicPr>
            <p:cNvPr id="2097160" name="Picture 2" descr="C:\Users\Administrator\AppData\Local\Microsoft\Windows\Temporary Internet Files\Content.IE5\N7VHY4J9\51miz-E782770-E1BCB886.png"/>
            <p:cNvPicPr>
              <a:picLocks noChangeAspect="1" noChangeArrowheads="1"/>
            </p:cNvPicPr>
            <p:nvPr/>
          </p:nvPicPr>
          <p:blipFill>
            <a:blip xmlns:r="http://schemas.openxmlformats.org/officeDocument/2006/relationships" r:embed="rId4" cstate="print"/>
            <a:srcRect/>
            <a:stretch>
              <a:fillRect/>
            </a:stretch>
          </p:blipFill>
          <p:spPr bwMode="auto">
            <a:xfrm>
              <a:off x="5427596" y="2229967"/>
              <a:ext cx="4070909" cy="1257852"/>
            </a:xfrm>
            <a:prstGeom prst="rect"/>
            <a:noFill/>
          </p:spPr>
        </p:pic>
        <p:sp>
          <p:nvSpPr>
            <p:cNvPr id="1048609" name="矩形 21"/>
            <p:cNvSpPr/>
            <p:nvPr/>
          </p:nvSpPr>
          <p:spPr>
            <a:xfrm>
              <a:off x="5627078" y="2464646"/>
              <a:ext cx="3671947" cy="1577380"/>
            </a:xfrm>
            <a:prstGeom prst="rect"/>
          </p:spPr>
          <p:txBody>
            <a:bodyPr wrap="square">
              <a:spAutoFit/>
            </a:bodyPr>
            <a:p>
              <a:r>
                <a:rPr dirty="0" sz="4000" smtClean="0"/>
                <a:t>●坚持规范管理</a:t>
              </a:r>
              <a:endParaRPr dirty="0" sz="4000" smtClean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p14:dur="500">
        <p14:prism dir="u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500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2097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8"/>
                                        <p:tgtEl>
                                          <p:spTgt spid="2097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9"/>
                                        <p:tgtEl>
                                          <p:spTgt spid="2097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1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13"/>
                                        <p:tgtEl>
                                          <p:spTgt spid="1048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4">
                      <p:stCondLst>
                        <p:cond delay="indefinite"/>
                      </p:stCondLst>
                      <p:childTnLst>
                        <p:par>
                          <p:cTn fill="hold" id="15">
                            <p:stCondLst>
                              <p:cond delay="0"/>
                            </p:stCondLst>
                            <p:childTnLst>
                              <p:par>
                                <p:cTn fill="hold" id="16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18"/>
                                        <p:tgtEl>
                                          <p:spTgt spid="2097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>
                      <p:stCondLst>
                        <p:cond delay="indefinite"/>
                      </p:stCondLst>
                      <p:childTnLst>
                        <p:par>
                          <p:cTn fill="hold" id="20">
                            <p:stCondLst>
                              <p:cond delay="0"/>
                            </p:stCondLst>
                            <p:childTnLst>
                              <p:par>
                                <p:cTn fill="hold" id="21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23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4">
                      <p:stCondLst>
                        <p:cond delay="indefinite"/>
                      </p:stCondLst>
                      <p:childTnLst>
                        <p:par>
                          <p:cTn fill="hold" id="25">
                            <p:stCondLst>
                              <p:cond delay="0"/>
                            </p:stCondLst>
                            <p:childTnLst>
                              <p:par>
                                <p:cTn fill="hold" id="26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28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9">
                      <p:stCondLst>
                        <p:cond delay="indefinite"/>
                      </p:stCondLst>
                      <p:childTnLst>
                        <p:par>
                          <p:cTn fill="hold" id="30">
                            <p:stCondLst>
                              <p:cond delay="0"/>
                            </p:stCondLst>
                            <p:childTnLst>
                              <p:par>
                                <p:cTn fill="hold" id="31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33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4">
                      <p:stCondLst>
                        <p:cond delay="indefinite"/>
                      </p:stCondLst>
                      <p:childTnLst>
                        <p:par>
                          <p:cTn fill="hold" id="35">
                            <p:stCondLst>
                              <p:cond delay="0"/>
                            </p:stCondLst>
                            <p:childTnLst>
                              <p:par>
                                <p:cTn fill="hold" id="36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38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xmlns:r="http://schemas.openxmlformats.org/officeDocument/2006/relationships" r:embed="rId1"/>
          <a:stretch>
            <a:fillRect/>
          </a:stretch>
        </a:blipFill>
        <a:effectLst/>
      </p:bgPr>
    </p:bg>
    <p:spTree>
      <p:nvGrpSpPr>
        <p:cNvPr id="50" name=""/>
        <p:cNvGrpSpPr/>
        <p:nvPr/>
      </p:nvGrpSpPr>
      <p:grpSpPr>
        <a:xfrm/>
      </p:grpSpPr>
      <p:sp>
        <p:nvSpPr>
          <p:cNvPr id="1048610" name="圆角矩形 1"/>
          <p:cNvSpPr/>
          <p:nvPr/>
        </p:nvSpPr>
        <p:spPr>
          <a:xfrm>
            <a:off x="883920" y="1407160"/>
            <a:ext cx="2042160" cy="518160"/>
          </a:xfrm>
          <a:prstGeom prst="roundRect"/>
          <a:solidFill>
            <a:srgbClr val="E19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en-US" sz="2800" lang="zh-CN">
                <a:solidFill>
                  <a:schemeClr val="tx1"/>
                </a:solidFill>
                <a:latin typeface="Aa粉嘟嘟 (非商业使用)" panose="02010600010101010101" charset="-122"/>
                <a:ea typeface="Aa粉嘟嘟 (非商业使用)" panose="02010600010101010101" charset="-122"/>
              </a:rPr>
              <a:t>主要目标</a:t>
            </a:r>
            <a:endParaRPr altLang="en-US" sz="2800" lang="zh-CN">
              <a:solidFill>
                <a:schemeClr val="tx1"/>
              </a:solidFill>
              <a:latin typeface="Aa粉嘟嘟 (非商业使用)" panose="02010600010101010101" charset="-122"/>
              <a:ea typeface="Aa粉嘟嘟 (非商业使用)" panose="02010600010101010101" charset="-122"/>
            </a:endParaRPr>
          </a:p>
        </p:txBody>
      </p:sp>
      <p:pic>
        <p:nvPicPr>
          <p:cNvPr id="2097161" name="图片 2" descr="51miz-E264696-469C7E01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711200" y="1406525"/>
            <a:ext cx="447040" cy="518795"/>
          </a:xfrm>
          <a:prstGeom prst="rect"/>
        </p:spPr>
      </p:pic>
      <p:pic>
        <p:nvPicPr>
          <p:cNvPr id="2097162" name="图片 3" descr="D:\PPT制作\幼小衔接家长会\素材\元素\图片\51miz-E1107680-AF064630.png51miz-E1107680-AF064630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>
          <a:xfrm>
            <a:off x="955040" y="2472690"/>
            <a:ext cx="3108960" cy="3109595"/>
          </a:xfrm>
          <a:prstGeom prst="rect"/>
        </p:spPr>
      </p:pic>
      <p:pic>
        <p:nvPicPr>
          <p:cNvPr id="2097163" name="图片 5" descr="D:\PPT制作\幼小衔接家长会\素材\元素\图片\51miz-E1159040-BF08184E.png51miz-E1159040-BF08184E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rcRect l="8297" t="10072" r="7730" b="11832"/>
          <a:stretch>
            <a:fillRect/>
          </a:stretch>
        </p:blipFill>
        <p:spPr>
          <a:xfrm>
            <a:off x="9645650" y="600075"/>
            <a:ext cx="1950720" cy="1325245"/>
          </a:xfrm>
          <a:prstGeom prst="rect"/>
        </p:spPr>
      </p:pic>
      <p:sp>
        <p:nvSpPr>
          <p:cNvPr id="1048611" name="文本框 7"/>
          <p:cNvSpPr txBox="1"/>
          <p:nvPr/>
        </p:nvSpPr>
        <p:spPr>
          <a:xfrm>
            <a:off x="4224655" y="1751330"/>
            <a:ext cx="6714490" cy="3291840"/>
          </a:xfrm>
          <a:prstGeom prst="rect"/>
          <a:noFill/>
        </p:spPr>
        <p:txBody>
          <a:bodyPr anchor="t" rtlCol="0" wrap="square">
            <a:spAutoFit/>
          </a:bodyPr>
          <a:p>
            <a:pPr algn="l" fontAlgn="auto">
              <a:lnSpc>
                <a:spcPct val="150000"/>
              </a:lnSpc>
            </a:pPr>
            <a:r>
              <a:rPr altLang="en-US" dirty="0" sz="2400" lang="zh-CN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1.全面推进幼儿园和小学实施入学准备和入学适应教育，减缓衔接坡度，帮助儿童顺利实现从幼儿园到小学的过渡。</a:t>
            </a:r>
            <a:endParaRPr altLang="en-US" dirty="0" sz="2400" lang="zh-CN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endParaRPr altLang="en-US" dirty="0" sz="2400" lang="zh-CN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altLang="en-US" dirty="0" sz="2400" lang="zh-CN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2.幼儿园和小学教师及家长的教育观念与教育行为明显转变,幼小协同的有效机制基本建立，科学衔接的教育生态基本形成。</a:t>
            </a:r>
            <a:endParaRPr altLang="en-US" dirty="0" sz="2400" lang="zh-CN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p14:dur="500">
        <p14:prism dir="u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500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2097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8"/>
                                        <p:tgtEl>
                                          <p:spTgt spid="2097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9"/>
                                        <p:tgtEl>
                                          <p:spTgt spid="2097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1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13"/>
                                        <p:tgtEl>
                                          <p:spTgt spid="104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4">
                      <p:stCondLst>
                        <p:cond delay="indefinite"/>
                      </p:stCondLst>
                      <p:childTnLst>
                        <p:par>
                          <p:cTn fill="hold" id="15">
                            <p:stCondLst>
                              <p:cond delay="0"/>
                            </p:stCondLst>
                            <p:childTnLst>
                              <p:par>
                                <p:cTn fill="hold" id="16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18"/>
                                        <p:tgtEl>
                                          <p:spTgt spid="2097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>
                      <p:stCondLst>
                        <p:cond delay="indefinite"/>
                      </p:stCondLst>
                      <p:childTnLst>
                        <p:par>
                          <p:cTn fill="hold" id="20">
                            <p:stCondLst>
                              <p:cond delay="0"/>
                            </p:stCondLst>
                            <p:childTnLst>
                              <p:par>
                                <p:cTn fill="hold" id="21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500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23"/>
                                        <p:tgtEl>
                                          <p:spTgt spid="2097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24"/>
                                        <p:tgtEl>
                                          <p:spTgt spid="2097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5"/>
                                        <p:tgtEl>
                                          <p:spTgt spid="2097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6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27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29"/>
                                        <p:tgtEl>
                                          <p:spTgt spid="104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11" grpId="0"/>
      <p:bldP spid="104861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xmlns:r="http://schemas.openxmlformats.org/officeDocument/2006/relationships" r:embed="rId1"/>
          <a:stretch>
            <a:fillRect/>
          </a:stretch>
        </a:blipFill>
        <a:effectLst/>
      </p:bgPr>
    </p:bg>
    <p:spTree>
      <p:nvGrpSpPr>
        <p:cNvPr id="51" name=""/>
        <p:cNvGrpSpPr/>
        <p:nvPr/>
      </p:nvGrpSpPr>
      <p:grpSpPr>
        <a:xfrm/>
      </p:grpSpPr>
      <p:sp>
        <p:nvSpPr>
          <p:cNvPr id="1048612" name="圆角矩形 1"/>
          <p:cNvSpPr/>
          <p:nvPr/>
        </p:nvSpPr>
        <p:spPr>
          <a:xfrm>
            <a:off x="1771650" y="894715"/>
            <a:ext cx="3067685" cy="803910"/>
          </a:xfrm>
          <a:prstGeom prst="roundRect"/>
          <a:solidFill>
            <a:srgbClr val="9CD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en-US" sz="2800" lang="zh-CN">
                <a:solidFill>
                  <a:schemeClr val="tx1"/>
                </a:solidFill>
                <a:latin typeface="Aa粉嘟嘟 (非商业使用)" panose="02010600010101010101" charset="-122"/>
                <a:ea typeface="Aa粉嘟嘟 (非商业使用)" panose="02010600010101010101" charset="-122"/>
              </a:rPr>
              <a:t>找原点</a:t>
            </a:r>
            <a:endParaRPr altLang="en-US" sz="2800" lang="zh-CN">
              <a:solidFill>
                <a:schemeClr val="tx1"/>
              </a:solidFill>
              <a:latin typeface="Aa粉嘟嘟 (非商业使用)" panose="02010600010101010101" charset="-122"/>
              <a:ea typeface="Aa粉嘟嘟 (非商业使用)" panose="02010600010101010101" charset="-122"/>
            </a:endParaRPr>
          </a:p>
        </p:txBody>
      </p:sp>
      <p:pic>
        <p:nvPicPr>
          <p:cNvPr id="2097164" name="图片 2" descr="51miz-E264696-469C7E01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1314450" y="748030"/>
            <a:ext cx="944880" cy="1096645"/>
          </a:xfrm>
          <a:prstGeom prst="rect"/>
        </p:spPr>
      </p:pic>
      <p:pic>
        <p:nvPicPr>
          <p:cNvPr id="2097165" name="图片 4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2045304" y="2469998"/>
            <a:ext cx="2794239" cy="3210712"/>
          </a:xfrm>
          <a:prstGeom prst="rect"/>
        </p:spPr>
      </p:pic>
      <p:pic>
        <p:nvPicPr>
          <p:cNvPr id="2097166" name="图片 8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4"/>
          <a:srcRect l="63696" t="36704" r="-1358" b="40927"/>
          <a:stretch>
            <a:fillRect/>
          </a:stretch>
        </p:blipFill>
        <p:spPr>
          <a:xfrm>
            <a:off x="5034942" y="747822"/>
            <a:ext cx="5698427" cy="2569029"/>
          </a:xfrm>
          <a:prstGeom prst="rect"/>
        </p:spPr>
      </p:pic>
      <p:sp>
        <p:nvSpPr>
          <p:cNvPr id="1048613" name="文本框 9"/>
          <p:cNvSpPr txBox="1"/>
          <p:nvPr/>
        </p:nvSpPr>
        <p:spPr>
          <a:xfrm>
            <a:off x="5854065" y="1270635"/>
            <a:ext cx="3545840" cy="706755"/>
          </a:xfrm>
          <a:prstGeom prst="rect"/>
          <a:noFill/>
        </p:spPr>
        <p:txBody>
          <a:bodyPr rtlCol="0" wrap="square">
            <a:spAutoFit/>
          </a:bodyPr>
          <a:p>
            <a:r>
              <a:rPr altLang="en-US" sz="4000" lang="zh-CN"/>
              <a:t>为谁衔接？</a:t>
            </a:r>
            <a:endParaRPr altLang="en-US" sz="4000" lang="zh-CN"/>
          </a:p>
        </p:txBody>
      </p:sp>
      <p:pic>
        <p:nvPicPr>
          <p:cNvPr id="2097167" name="图片 17"/>
          <p:cNvPicPr>
            <a:picLocks noChangeAspect="1"/>
          </p:cNvPicPr>
          <p:nvPr/>
        </p:nvPicPr>
        <p:blipFill>
          <a:blip xmlns:r="http://schemas.openxmlformats.org/officeDocument/2006/relationships" r:embed="rId5" cstate="print"/>
          <a:stretch>
            <a:fillRect/>
          </a:stretch>
        </p:blipFill>
        <p:spPr>
          <a:xfrm>
            <a:off x="4440555" y="3197860"/>
            <a:ext cx="2585720" cy="1767205"/>
          </a:xfrm>
          <a:prstGeom prst="rect"/>
        </p:spPr>
      </p:pic>
      <p:sp>
        <p:nvSpPr>
          <p:cNvPr id="1048614" name="文本框 10"/>
          <p:cNvSpPr txBox="1"/>
          <p:nvPr/>
        </p:nvSpPr>
        <p:spPr>
          <a:xfrm>
            <a:off x="4873625" y="3820160"/>
            <a:ext cx="1719580" cy="521970"/>
          </a:xfrm>
          <a:prstGeom prst="rect"/>
          <a:noFill/>
        </p:spPr>
        <p:txBody>
          <a:bodyPr rtlCol="0" wrap="square">
            <a:spAutoFit/>
          </a:bodyPr>
          <a:p>
            <a:r>
              <a:rPr altLang="en-US" sz="2800" lang="zh-CN">
                <a:latin typeface="Aa粉嘟嘟 (非商业使用)" panose="02010600010101010101" charset="-122"/>
                <a:ea typeface="Aa粉嘟嘟 (非商业使用)" panose="02010600010101010101" charset="-122"/>
              </a:rPr>
              <a:t>小学教师？</a:t>
            </a:r>
            <a:endParaRPr altLang="en-US" sz="2800" lang="zh-CN"/>
          </a:p>
        </p:txBody>
      </p:sp>
      <p:pic>
        <p:nvPicPr>
          <p:cNvPr id="2097168" name="图片 11"/>
          <p:cNvPicPr>
            <a:picLocks noChangeAspect="1"/>
          </p:cNvPicPr>
          <p:nvPr/>
        </p:nvPicPr>
        <p:blipFill>
          <a:blip xmlns:r="http://schemas.openxmlformats.org/officeDocument/2006/relationships" r:embed="rId5" cstate="print"/>
          <a:stretch>
            <a:fillRect/>
          </a:stretch>
        </p:blipFill>
        <p:spPr>
          <a:xfrm>
            <a:off x="8147685" y="3191510"/>
            <a:ext cx="2585720" cy="1767205"/>
          </a:xfrm>
          <a:prstGeom prst="rect"/>
        </p:spPr>
      </p:pic>
      <p:sp>
        <p:nvSpPr>
          <p:cNvPr id="1048615" name="文本框 13"/>
          <p:cNvSpPr txBox="1"/>
          <p:nvPr/>
        </p:nvSpPr>
        <p:spPr>
          <a:xfrm>
            <a:off x="8580755" y="3820795"/>
            <a:ext cx="1719580" cy="521970"/>
          </a:xfrm>
          <a:prstGeom prst="rect"/>
          <a:noFill/>
        </p:spPr>
        <p:txBody>
          <a:bodyPr rtlCol="0" wrap="square">
            <a:spAutoFit/>
          </a:bodyPr>
          <a:p>
            <a:r>
              <a:rPr altLang="zh-CN" sz="2800" lang="en-US">
                <a:latin typeface="Aa粉嘟嘟 (非商业使用)" panose="02010600010101010101" charset="-122"/>
                <a:ea typeface="Aa粉嘟嘟 (非商业使用)" panose="02010600010101010101" charset="-122"/>
              </a:rPr>
              <a:t>   </a:t>
            </a:r>
            <a:r>
              <a:rPr altLang="en-US" sz="2800" lang="zh-CN">
                <a:latin typeface="Aa粉嘟嘟 (非商业使用)" panose="02010600010101010101" charset="-122"/>
                <a:ea typeface="Aa粉嘟嘟 (非商业使用)" panose="02010600010101010101" charset="-122"/>
              </a:rPr>
              <a:t>家长？</a:t>
            </a:r>
            <a:endParaRPr altLang="en-US" sz="2800"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p14:dur="500">
        <p14:prism dir="u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500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2097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8"/>
                                        <p:tgtEl>
                                          <p:spTgt spid="2097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9"/>
                                        <p:tgtEl>
                                          <p:spTgt spid="2097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1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13"/>
                                        <p:tgtEl>
                                          <p:spTgt spid="104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4">
                      <p:stCondLst>
                        <p:cond delay="indefinite"/>
                      </p:stCondLst>
                      <p:childTnLst>
                        <p:par>
                          <p:cTn fill="hold" id="15">
                            <p:stCondLst>
                              <p:cond delay="0"/>
                            </p:stCondLst>
                            <p:childTnLst>
                              <p:par>
                                <p:cTn fill="hold" id="16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18"/>
                                        <p:tgtEl>
                                          <p:spTgt spid="2097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>
                      <p:stCondLst>
                        <p:cond delay="indefinite"/>
                      </p:stCondLst>
                      <p:childTnLst>
                        <p:par>
                          <p:cTn fill="hold" id="20">
                            <p:stCondLst>
                              <p:cond delay="0"/>
                            </p:stCondLst>
                            <p:childTnLst>
                              <p:par>
                                <p:cTn fill="hold" id="21" nodeType="click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dur="1400" id="23"/>
                                        <p:tgtEl>
                                          <p:spTgt spid="2097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4">
                      <p:stCondLst>
                        <p:cond delay="indefinite"/>
                      </p:stCondLst>
                      <p:childTnLst>
                        <p:par>
                          <p:cTn fill="hold" id="25">
                            <p:stCondLst>
                              <p:cond delay="0"/>
                            </p:stCondLst>
                            <p:childTnLst>
                              <p:par>
                                <p:cTn fill="hold" id="26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8"/>
                                        <p:tgtEl>
                                          <p:spTgt spid="2097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9"/>
                                        <p:tgtEl>
                                          <p:spTgt spid="2097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0">
                      <p:stCondLst>
                        <p:cond delay="indefinite"/>
                      </p:stCondLst>
                      <p:childTnLst>
                        <p:par>
                          <p:cTn fill="hold" id="31">
                            <p:stCondLst>
                              <p:cond delay="0"/>
                            </p:stCondLst>
                            <p:childTnLst>
                              <p:par>
                                <p:cTn fill="hold" id="32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34"/>
                                        <p:tgtEl>
                                          <p:spTgt spid="2097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35"/>
                                        <p:tgtEl>
                                          <p:spTgt spid="2097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1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xmlns:r="http://schemas.openxmlformats.org/officeDocument/2006/relationships" r:embed="rId1"/>
          <a:stretch>
            <a:fillRect/>
          </a:stretch>
        </a:blipFill>
        <a:effectLst/>
      </p:bgPr>
    </p:bg>
    <p:spTree>
      <p:nvGrpSpPr>
        <p:cNvPr id="52" name=""/>
        <p:cNvGrpSpPr/>
        <p:nvPr/>
      </p:nvGrpSpPr>
      <p:grpSpPr>
        <a:xfrm/>
      </p:grpSpPr>
      <p:sp>
        <p:nvSpPr>
          <p:cNvPr id="1048616" name="圆角矩形 1"/>
          <p:cNvSpPr/>
          <p:nvPr/>
        </p:nvSpPr>
        <p:spPr>
          <a:xfrm>
            <a:off x="1608455" y="1036320"/>
            <a:ext cx="2253615" cy="668655"/>
          </a:xfrm>
          <a:prstGeom prst="roundRect"/>
          <a:solidFill>
            <a:srgbClr val="9CD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en-US" sz="2800" lang="zh-CN">
                <a:solidFill>
                  <a:schemeClr val="tx1"/>
                </a:solidFill>
                <a:latin typeface="Aa粉嘟嘟 (非商业使用)" panose="02010600010101010101" charset="-122"/>
                <a:ea typeface="Aa粉嘟嘟 (非商业使用)" panose="02010600010101010101" charset="-122"/>
              </a:rPr>
              <a:t>不忘初心</a:t>
            </a:r>
            <a:endParaRPr altLang="en-US" sz="2800" lang="zh-CN">
              <a:solidFill>
                <a:schemeClr val="tx1"/>
              </a:solidFill>
              <a:latin typeface="Aa粉嘟嘟 (非商业使用)" panose="02010600010101010101" charset="-122"/>
              <a:ea typeface="Aa粉嘟嘟 (非商业使用)" panose="02010600010101010101" charset="-122"/>
            </a:endParaRPr>
          </a:p>
        </p:txBody>
      </p:sp>
      <p:pic>
        <p:nvPicPr>
          <p:cNvPr id="2097169" name="图片 2" descr="51miz-E264696-469C7E01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998220" y="756285"/>
            <a:ext cx="929005" cy="1078230"/>
          </a:xfrm>
          <a:prstGeom prst="rect"/>
        </p:spPr>
      </p:pic>
      <p:pic>
        <p:nvPicPr>
          <p:cNvPr id="2097170" name="图片 3" descr="D:\PPT制作\幼小衔接家长会\素材\元素\图片\51miz-E1168223-0BCD616A.png51miz-E1168223-0BCD616A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>
          <a:xfrm>
            <a:off x="997585" y="2484755"/>
            <a:ext cx="4146550" cy="3109595"/>
          </a:xfrm>
          <a:prstGeom prst="rect"/>
        </p:spPr>
      </p:pic>
      <p:sp>
        <p:nvSpPr>
          <p:cNvPr id="1048617" name="文本框 7"/>
          <p:cNvSpPr txBox="1"/>
          <p:nvPr/>
        </p:nvSpPr>
        <p:spPr>
          <a:xfrm>
            <a:off x="4786630" y="2345055"/>
            <a:ext cx="6614160" cy="3355341"/>
          </a:xfrm>
          <a:prstGeom prst="rect"/>
          <a:noFill/>
        </p:spPr>
        <p:txBody>
          <a:bodyPr anchor="t" rtlCol="0" wrap="square">
            <a:spAutoFit/>
          </a:bodyPr>
          <a:p>
            <a:pPr algn="l" fontAlgn="auto">
              <a:lnSpc>
                <a:spcPct val="150000"/>
              </a:lnSpc>
            </a:pPr>
            <a:endParaRPr altLang="en-US" dirty="0" lang="zh-CN">
              <a:solidFill>
                <a:schemeClr val="tx1">
                  <a:lumMod val="65000"/>
                  <a:lumOff val="35000"/>
                </a:schemeClr>
              </a:solidFill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altLang="en-US" dirty="0" sz="3200" lang="zh-CN">
                <a:solidFill>
                  <a:srgbClr val="FF0000"/>
                </a:solidFill>
                <a:sym typeface="+mn-ea"/>
              </a:rPr>
              <a:t>儿童</a:t>
            </a:r>
            <a:r>
              <a:rPr altLang="en-US" dirty="0" sz="2400" lang="zh-CN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为本:关注儿童发展的</a:t>
            </a:r>
            <a:r>
              <a:rPr altLang="en-US" dirty="0" sz="2400" lang="zh-CN">
                <a:solidFill>
                  <a:srgbClr val="FF0000"/>
                </a:solidFill>
                <a:sym typeface="+mn-ea"/>
              </a:rPr>
              <a:t>连续性</a:t>
            </a:r>
            <a:r>
              <a:rPr altLang="en-US" dirty="0" sz="2400" lang="zh-CN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，尊重儿童的原有经验和发展差异，关注儿童发展的</a:t>
            </a:r>
            <a:r>
              <a:rPr altLang="en-US" dirty="0" sz="2400" lang="zh-CN">
                <a:solidFill>
                  <a:srgbClr val="FF0000"/>
                </a:solidFill>
                <a:sym typeface="+mn-ea"/>
              </a:rPr>
              <a:t>整体性</a:t>
            </a:r>
            <a:r>
              <a:rPr altLang="en-US" dirty="0" sz="2400" lang="zh-CN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，帮助儿童做好身心全面准备和适应;关注幼儿的</a:t>
            </a:r>
            <a:r>
              <a:rPr altLang="en-US" dirty="0" sz="2400" lang="zh-CN">
                <a:solidFill>
                  <a:srgbClr val="FF0000"/>
                </a:solidFill>
                <a:sym typeface="+mn-ea"/>
              </a:rPr>
              <a:t>可持续性</a:t>
            </a:r>
            <a:r>
              <a:rPr altLang="en-US" dirty="0" sz="2400" lang="zh-CN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，培养有益于儿童终身发展的习惯与能力。”</a:t>
            </a:r>
            <a:endParaRPr altLang="en-US" dirty="0" sz="2400" lang="zh-CN">
              <a:solidFill>
                <a:schemeClr val="tx1">
                  <a:lumMod val="65000"/>
                  <a:lumOff val="35000"/>
                </a:schemeClr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p14:dur="500">
        <p14:prism dir="u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500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2097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8"/>
                                        <p:tgtEl>
                                          <p:spTgt spid="209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9"/>
                                        <p:tgtEl>
                                          <p:spTgt spid="209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1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13"/>
                                        <p:tgtEl>
                                          <p:spTgt spid="1048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4">
                      <p:stCondLst>
                        <p:cond delay="indefinite"/>
                      </p:stCondLst>
                      <p:childTnLst>
                        <p:par>
                          <p:cTn fill="hold" id="15">
                            <p:stCondLst>
                              <p:cond delay="0"/>
                            </p:stCondLst>
                            <p:childTnLst>
                              <p:par>
                                <p:cTn fill="hold" id="16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18"/>
                                        <p:tgtEl>
                                          <p:spTgt spid="209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9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20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22"/>
                                        <p:tgtEl>
                                          <p:spTgt spid="1048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17" grpId="0"/>
      <p:bldP spid="10486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xmlns:r="http://schemas.openxmlformats.org/officeDocument/2006/relationships" r:embed="rId1"/>
          <a:stretch>
            <a:fillRect/>
          </a:stretch>
        </a:blipFill>
        <a:effectLst/>
      </p:bgPr>
    </p:bg>
    <p:spTree>
      <p:nvGrpSpPr>
        <p:cNvPr id="55" name=""/>
        <p:cNvGrpSpPr/>
        <p:nvPr/>
      </p:nvGrpSpPr>
      <p:grpSpPr>
        <a:xfrm/>
      </p:grpSpPr>
      <p:sp>
        <p:nvSpPr>
          <p:cNvPr id="1048620" name="文本框 6"/>
          <p:cNvSpPr txBox="1"/>
          <p:nvPr/>
        </p:nvSpPr>
        <p:spPr>
          <a:xfrm>
            <a:off x="4531360" y="673735"/>
            <a:ext cx="3497580" cy="459740"/>
          </a:xfrm>
          <a:prstGeom prst="rect"/>
          <a:noFill/>
        </p:spPr>
        <p:txBody>
          <a:bodyPr anchor="t" rtlCol="0" wrap="none">
            <a:spAutoFit/>
          </a:bodyPr>
          <a:p>
            <a:r>
              <a:rPr altLang="en-US" dirty="0" sz="2900" lang="zh-CN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儿童又有什么特点呢</a:t>
            </a:r>
            <a:endParaRPr altLang="en-US" dirty="0" sz="2900" lang="zh-CN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048621" name="圆角矩形 1"/>
          <p:cNvSpPr/>
          <p:nvPr/>
        </p:nvSpPr>
        <p:spPr>
          <a:xfrm>
            <a:off x="883920" y="1407160"/>
            <a:ext cx="2042160" cy="518160"/>
          </a:xfrm>
          <a:prstGeom prst="roundRect"/>
          <a:solidFill>
            <a:srgbClr val="E19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en-US" sz="3200" lang="zh-CN">
                <a:latin typeface="Aa粉嘟嘟 (非商业使用)" panose="02010600010101010101" charset="-122"/>
                <a:ea typeface="Aa粉嘟嘟 (非商业使用)" panose="02010600010101010101" charset="-122"/>
              </a:rPr>
              <a:t>了解儿童</a:t>
            </a:r>
            <a:endParaRPr altLang="en-US" sz="3200" lang="zh-CN">
              <a:latin typeface="Aa粉嘟嘟 (非商业使用)" panose="02010600010101010101" charset="-122"/>
              <a:ea typeface="Aa粉嘟嘟 (非商业使用)" panose="02010600010101010101" charset="-122"/>
            </a:endParaRPr>
          </a:p>
        </p:txBody>
      </p:sp>
      <p:pic>
        <p:nvPicPr>
          <p:cNvPr id="2097171" name="图片 2" descr="51miz-E264696-469C7E01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711200" y="1406525"/>
            <a:ext cx="447040" cy="518795"/>
          </a:xfrm>
          <a:prstGeom prst="rect"/>
        </p:spPr>
      </p:pic>
      <p:sp>
        <p:nvSpPr>
          <p:cNvPr id="1048622" name="圆角矩形 10"/>
          <p:cNvSpPr/>
          <p:nvPr/>
        </p:nvSpPr>
        <p:spPr>
          <a:xfrm>
            <a:off x="1568450" y="2320925"/>
            <a:ext cx="6278880" cy="557530"/>
          </a:xfrm>
          <a:prstGeom prst="roundRect"/>
          <a:noFill/>
          <a:ln>
            <a:solidFill>
              <a:srgbClr val="9CD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en-US" sz="2400" lang="zh-CN">
                <a:solidFill>
                  <a:schemeClr val="tx1">
                    <a:lumMod val="65000"/>
                    <a:lumOff val="35000"/>
                  </a:schemeClr>
                </a:solidFill>
                <a:latin typeface="Aa粉嘟嘟 (非商业使用)" panose="02010600010101010101" charset="-122"/>
                <a:ea typeface="Aa粉嘟嘟 (非商业使用)" panose="02010600010101010101" charset="-122"/>
              </a:rPr>
              <a:t>好动心</a:t>
            </a:r>
            <a:r>
              <a:rPr altLang="zh-CN" sz="2400" lang="en-US">
                <a:solidFill>
                  <a:schemeClr val="tx1">
                    <a:lumMod val="65000"/>
                    <a:lumOff val="35000"/>
                  </a:schemeClr>
                </a:solidFill>
                <a:latin typeface="Aa粉嘟嘟 (非商业使用)" panose="02010600010101010101" charset="-122"/>
                <a:ea typeface="Aa粉嘟嘟 (非商业使用)" panose="02010600010101010101" charset="-122"/>
              </a:rPr>
              <a:t>——</a:t>
            </a:r>
            <a:r>
              <a:rPr altLang="en-US" sz="2400" lang="zh-CN">
                <a:solidFill>
                  <a:schemeClr val="tx1">
                    <a:lumMod val="65000"/>
                    <a:lumOff val="35000"/>
                  </a:schemeClr>
                </a:solidFill>
                <a:latin typeface="Aa粉嘟嘟 (非商业使用)" panose="02010600010101010101" charset="-122"/>
                <a:ea typeface="Aa粉嘟嘟 (非商业使用)" panose="02010600010101010101" charset="-122"/>
              </a:rPr>
              <a:t>生来好动</a:t>
            </a:r>
            <a:endParaRPr altLang="en-US" sz="2400" lang="zh-CN">
              <a:solidFill>
                <a:schemeClr val="tx1">
                  <a:lumMod val="65000"/>
                  <a:lumOff val="35000"/>
                </a:schemeClr>
              </a:solidFill>
              <a:latin typeface="Aa粉嘟嘟 (非商业使用)" panose="02010600010101010101" charset="-122"/>
              <a:ea typeface="Aa粉嘟嘟 (非商业使用)" panose="02010600010101010101" charset="-122"/>
            </a:endParaRPr>
          </a:p>
        </p:txBody>
      </p:sp>
      <p:pic>
        <p:nvPicPr>
          <p:cNvPr id="2097172" name="图片 4" descr="D:\PPT制作\幼小衔接家长会\素材\元素\图片\51miz-E227508-A0B138F8.png51miz-E227508-A0B138F8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>
          <a:xfrm>
            <a:off x="1094740" y="2382520"/>
            <a:ext cx="787400" cy="495935"/>
          </a:xfrm>
          <a:prstGeom prst="rect"/>
        </p:spPr>
      </p:pic>
      <p:sp>
        <p:nvSpPr>
          <p:cNvPr id="1048623" name="圆角矩形 11"/>
          <p:cNvSpPr/>
          <p:nvPr/>
        </p:nvSpPr>
        <p:spPr>
          <a:xfrm>
            <a:off x="2843530" y="3267075"/>
            <a:ext cx="6278880" cy="557530"/>
          </a:xfrm>
          <a:prstGeom prst="roundRect"/>
          <a:noFill/>
          <a:ln>
            <a:solidFill>
              <a:srgbClr val="9CD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en-US" sz="2400" lang="zh-CN">
                <a:solidFill>
                  <a:schemeClr val="tx1">
                    <a:lumMod val="65000"/>
                    <a:lumOff val="35000"/>
                  </a:schemeClr>
                </a:solidFill>
                <a:latin typeface="Aa粉嘟嘟 (非商业使用)" panose="02010600010101010101" charset="-122"/>
                <a:ea typeface="Aa粉嘟嘟 (非商业使用)" panose="02010600010101010101" charset="-122"/>
              </a:rPr>
              <a:t>好奇心</a:t>
            </a:r>
            <a:r>
              <a:rPr altLang="zh-CN" sz="2400" lang="en-US">
                <a:solidFill>
                  <a:schemeClr val="tx1">
                    <a:lumMod val="65000"/>
                    <a:lumOff val="35000"/>
                  </a:schemeClr>
                </a:solidFill>
                <a:latin typeface="Aa粉嘟嘟 (非商业使用)" panose="02010600010101010101" charset="-122"/>
                <a:ea typeface="Aa粉嘟嘟 (非商业使用)" panose="02010600010101010101" charset="-122"/>
              </a:rPr>
              <a:t>——</a:t>
            </a:r>
            <a:r>
              <a:rPr altLang="en-US" sz="2400" lang="zh-CN">
                <a:solidFill>
                  <a:schemeClr val="tx1">
                    <a:lumMod val="65000"/>
                    <a:lumOff val="35000"/>
                  </a:schemeClr>
                </a:solidFill>
                <a:latin typeface="Aa粉嘟嘟 (非商业使用)" panose="02010600010101010101" charset="-122"/>
                <a:ea typeface="Aa粉嘟嘟 (非商业使用)" panose="02010600010101010101" charset="-122"/>
              </a:rPr>
              <a:t>关乎儿童发展、文化造就</a:t>
            </a:r>
            <a:endParaRPr altLang="en-US" sz="2400" lang="zh-CN">
              <a:solidFill>
                <a:schemeClr val="tx1">
                  <a:lumMod val="65000"/>
                  <a:lumOff val="35000"/>
                </a:schemeClr>
              </a:solidFill>
              <a:latin typeface="Aa粉嘟嘟 (非商业使用)" panose="02010600010101010101" charset="-122"/>
              <a:ea typeface="Aa粉嘟嘟 (非商业使用)" panose="02010600010101010101" charset="-122"/>
            </a:endParaRPr>
          </a:p>
        </p:txBody>
      </p:sp>
      <p:pic>
        <p:nvPicPr>
          <p:cNvPr id="2097173" name="图片 12" descr="D:\PPT制作\幼小衔接家长会\素材\元素\图片\51miz-E227508-A0B138F81.png51miz-E227508-A0B138F81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>
          <a:xfrm>
            <a:off x="2369820" y="3328988"/>
            <a:ext cx="787400" cy="495300"/>
          </a:xfrm>
          <a:prstGeom prst="rect"/>
        </p:spPr>
      </p:pic>
      <p:sp>
        <p:nvSpPr>
          <p:cNvPr id="1048624" name="圆角矩形 13"/>
          <p:cNvSpPr/>
          <p:nvPr/>
        </p:nvSpPr>
        <p:spPr>
          <a:xfrm>
            <a:off x="3714115" y="4221480"/>
            <a:ext cx="6278880" cy="557530"/>
          </a:xfrm>
          <a:prstGeom prst="roundRect"/>
          <a:noFill/>
          <a:ln>
            <a:solidFill>
              <a:srgbClr val="9CD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en-US" sz="2400" lang="zh-CN">
                <a:solidFill>
                  <a:schemeClr val="tx1">
                    <a:lumMod val="65000"/>
                    <a:lumOff val="35000"/>
                  </a:schemeClr>
                </a:solidFill>
                <a:latin typeface="Aa粉嘟嘟 (非商业使用)" panose="02010600010101010101" charset="-122"/>
                <a:ea typeface="Aa粉嘟嘟 (非商业使用)" panose="02010600010101010101" charset="-122"/>
              </a:rPr>
              <a:t>模仿心</a:t>
            </a:r>
            <a:r>
              <a:rPr altLang="zh-CN" sz="2400" lang="en-US">
                <a:solidFill>
                  <a:schemeClr val="tx1">
                    <a:lumMod val="65000"/>
                    <a:lumOff val="35000"/>
                  </a:schemeClr>
                </a:solidFill>
                <a:latin typeface="Aa粉嘟嘟 (非商业使用)" panose="02010600010101010101" charset="-122"/>
                <a:ea typeface="Aa粉嘟嘟 (非商业使用)" panose="02010600010101010101" charset="-122"/>
              </a:rPr>
              <a:t>——</a:t>
            </a:r>
            <a:r>
              <a:rPr altLang="en-US" sz="2400" lang="zh-CN">
                <a:solidFill>
                  <a:schemeClr val="tx1">
                    <a:lumMod val="65000"/>
                    <a:lumOff val="35000"/>
                  </a:schemeClr>
                </a:solidFill>
                <a:latin typeface="Aa粉嘟嘟 (非商业使用)" panose="02010600010101010101" charset="-122"/>
                <a:ea typeface="Aa粉嘟嘟 (非商业使用)" panose="02010600010101010101" charset="-122"/>
              </a:rPr>
              <a:t>儿童格外充分</a:t>
            </a:r>
            <a:endParaRPr altLang="en-US" sz="2400" lang="zh-CN">
              <a:solidFill>
                <a:schemeClr val="tx1">
                  <a:lumMod val="65000"/>
                  <a:lumOff val="35000"/>
                </a:schemeClr>
              </a:solidFill>
              <a:latin typeface="Aa粉嘟嘟 (非商业使用)" panose="02010600010101010101" charset="-122"/>
              <a:ea typeface="Aa粉嘟嘟 (非商业使用)" panose="02010600010101010101" charset="-122"/>
            </a:endParaRPr>
          </a:p>
        </p:txBody>
      </p:sp>
      <p:pic>
        <p:nvPicPr>
          <p:cNvPr id="2097174" name="图片 14" descr="D:\PPT制作\幼小衔接家长会\素材\元素\图片\51miz-E227508-A0B138F8.png51miz-E227508-A0B138F8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>
          <a:xfrm>
            <a:off x="3240405" y="4283075"/>
            <a:ext cx="787400" cy="495935"/>
          </a:xfrm>
          <a:prstGeom prst="rect"/>
        </p:spPr>
      </p:pic>
      <p:sp>
        <p:nvSpPr>
          <p:cNvPr id="1048625" name="圆角矩形 15"/>
          <p:cNvSpPr/>
          <p:nvPr/>
        </p:nvSpPr>
        <p:spPr>
          <a:xfrm>
            <a:off x="4989195" y="5167630"/>
            <a:ext cx="6278880" cy="557530"/>
          </a:xfrm>
          <a:prstGeom prst="roundRect"/>
          <a:noFill/>
          <a:ln>
            <a:solidFill>
              <a:srgbClr val="9CD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en-US" sz="2400" lang="zh-CN">
                <a:solidFill>
                  <a:schemeClr val="tx1">
                    <a:lumMod val="65000"/>
                    <a:lumOff val="35000"/>
                  </a:schemeClr>
                </a:solidFill>
                <a:latin typeface="Aa粉嘟嘟 (非商业使用)" panose="02010600010101010101" charset="-122"/>
                <a:ea typeface="Aa粉嘟嘟 (非商业使用)" panose="02010600010101010101" charset="-122"/>
              </a:rPr>
              <a:t>游戏心</a:t>
            </a:r>
            <a:r>
              <a:rPr altLang="zh-CN" sz="2400" lang="en-US">
                <a:solidFill>
                  <a:schemeClr val="tx1">
                    <a:lumMod val="65000"/>
                    <a:lumOff val="35000"/>
                  </a:schemeClr>
                </a:solidFill>
                <a:latin typeface="Aa粉嘟嘟 (非商业使用)" panose="02010600010101010101" charset="-122"/>
                <a:ea typeface="Aa粉嘟嘟 (非商业使用)" panose="02010600010101010101" charset="-122"/>
              </a:rPr>
              <a:t>——</a:t>
            </a:r>
            <a:r>
              <a:rPr altLang="en-US" sz="2400" lang="zh-CN">
                <a:solidFill>
                  <a:schemeClr val="tx1">
                    <a:lumMod val="65000"/>
                    <a:lumOff val="35000"/>
                  </a:schemeClr>
                </a:solidFill>
                <a:latin typeface="Aa粉嘟嘟 (非商业使用)" panose="02010600010101010101" charset="-122"/>
                <a:ea typeface="Aa粉嘟嘟 (非商业使用)" panose="02010600010101010101" charset="-122"/>
              </a:rPr>
              <a:t>天然的</a:t>
            </a:r>
            <a:endParaRPr altLang="en-US" sz="2400" lang="zh-CN">
              <a:solidFill>
                <a:schemeClr val="tx1">
                  <a:lumMod val="65000"/>
                  <a:lumOff val="35000"/>
                </a:schemeClr>
              </a:solidFill>
              <a:latin typeface="Aa粉嘟嘟 (非商业使用)" panose="02010600010101010101" charset="-122"/>
              <a:ea typeface="Aa粉嘟嘟 (非商业使用)" panose="02010600010101010101" charset="-122"/>
            </a:endParaRPr>
          </a:p>
        </p:txBody>
      </p:sp>
      <p:pic>
        <p:nvPicPr>
          <p:cNvPr id="2097175" name="图片 16" descr="D:\PPT制作\幼小衔接家长会\素材\元素\图片\51miz-E227508-A0B138F81.png51miz-E227508-A0B138F81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>
          <a:xfrm>
            <a:off x="4515485" y="5229543"/>
            <a:ext cx="787400" cy="495300"/>
          </a:xfrm>
          <a:prstGeom prst="rect"/>
        </p:spPr>
      </p:pic>
      <p:pic>
        <p:nvPicPr>
          <p:cNvPr id="2097176" name="图片 17" descr="D:\PPT制作\幼小衔接家长会\素材\元素\图片\51miz-E997146-71E4A844.png51miz-E997146-71E4A844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rcRect/>
          <a:stretch>
            <a:fillRect/>
          </a:stretch>
        </p:blipFill>
        <p:spPr>
          <a:xfrm flipH="1">
            <a:off x="565785" y="4213225"/>
            <a:ext cx="2360295" cy="1769745"/>
          </a:xfrm>
          <a:prstGeom prst="rect"/>
        </p:spPr>
      </p:pic>
      <p:pic>
        <p:nvPicPr>
          <p:cNvPr id="2097177" name="图片 18" descr="D:\PPT制作\幼小衔接家长会\素材\元素\图片\51miz-E1167181-65F17660.png51miz-E1167181-65F17660"/>
          <p:cNvPicPr>
            <a:picLocks noChangeAspect="1"/>
          </p:cNvPicPr>
          <p:nvPr/>
        </p:nvPicPr>
        <p:blipFill>
          <a:blip xmlns:r="http://schemas.openxmlformats.org/officeDocument/2006/relationships" r:embed="rId6"/>
          <a:srcRect/>
          <a:stretch>
            <a:fillRect/>
          </a:stretch>
        </p:blipFill>
        <p:spPr>
          <a:xfrm flipH="1">
            <a:off x="9413875" y="2004695"/>
            <a:ext cx="2086610" cy="2087245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p14:dur="500">
        <p14:prism dir="u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7"/>
                                        <p:tgtEl>
                                          <p:spTgt spid="1048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">
                            <p:stCondLst>
                              <p:cond delay="500"/>
                            </p:stCondLst>
                            <p:childTnLst>
                              <p:par>
                                <p:cTn fill="hold" id="9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500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1"/>
                                        <p:tgtEl>
                                          <p:spTgt spid="209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12"/>
                                        <p:tgtEl>
                                          <p:spTgt spid="209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3"/>
                                        <p:tgtEl>
                                          <p:spTgt spid="209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4">
                            <p:stCondLst>
                              <p:cond delay="1000"/>
                            </p:stCondLst>
                            <p:childTnLst>
                              <p:par>
                                <p:cTn fill="hold" grpId="0" id="15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17"/>
                                        <p:tgtEl>
                                          <p:spTgt spid="1048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8">
                      <p:stCondLst>
                        <p:cond delay="indefinite"/>
                      </p:stCondLst>
                      <p:childTnLst>
                        <p:par>
                          <p:cTn fill="hold" id="19">
                            <p:stCondLst>
                              <p:cond delay="0"/>
                            </p:stCondLst>
                            <p:childTnLst>
                              <p:par>
                                <p:cTn fill="hold" id="20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2"/>
                                        <p:tgtEl>
                                          <p:spTgt spid="209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3"/>
                                        <p:tgtEl>
                                          <p:spTgt spid="209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4">
                      <p:stCondLst>
                        <p:cond delay="indefinite"/>
                      </p:stCondLst>
                      <p:childTnLst>
                        <p:par>
                          <p:cTn fill="hold" id="25">
                            <p:stCondLst>
                              <p:cond delay="0"/>
                            </p:stCondLst>
                            <p:childTnLst>
                              <p:par>
                                <p:cTn fill="hold" id="26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8"/>
                                        <p:tgtEl>
                                          <p:spTgt spid="209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9"/>
                                        <p:tgtEl>
                                          <p:spTgt spid="209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0">
                      <p:stCondLst>
                        <p:cond delay="indefinite"/>
                      </p:stCondLst>
                      <p:childTnLst>
                        <p:par>
                          <p:cTn fill="hold" id="31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2" nodeType="click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34"/>
                                        <p:tgtEl>
                                          <p:spTgt spid="1048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5">
                      <p:stCondLst>
                        <p:cond delay="indefinite"/>
                      </p:stCondLst>
                      <p:childTnLst>
                        <p:par>
                          <p:cTn fill="hold" id="36">
                            <p:stCondLst>
                              <p:cond delay="0"/>
                            </p:stCondLst>
                            <p:childTnLst>
                              <p:par>
                                <p:cTn fill="hold" id="37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39"/>
                                        <p:tgtEl>
                                          <p:spTgt spid="209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40"/>
                                        <p:tgtEl>
                                          <p:spTgt spid="209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1">
                      <p:stCondLst>
                        <p:cond delay="indefinite"/>
                      </p:stCondLst>
                      <p:childTnLst>
                        <p:par>
                          <p:cTn fill="hold" id="4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3" nodeType="click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45"/>
                                        <p:tgtEl>
                                          <p:spTgt spid="1048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6">
                      <p:stCondLst>
                        <p:cond delay="indefinite"/>
                      </p:stCondLst>
                      <p:childTnLst>
                        <p:par>
                          <p:cTn fill="hold" id="47">
                            <p:stCondLst>
                              <p:cond delay="0"/>
                            </p:stCondLst>
                            <p:childTnLst>
                              <p:par>
                                <p:cTn fill="hold" id="48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50"/>
                                        <p:tgtEl>
                                          <p:spTgt spid="209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51"/>
                                        <p:tgtEl>
                                          <p:spTgt spid="209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2">
                      <p:stCondLst>
                        <p:cond delay="indefinite"/>
                      </p:stCondLst>
                      <p:childTnLst>
                        <p:par>
                          <p:cTn fill="hold" id="53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4" nodeType="click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56"/>
                                        <p:tgtEl>
                                          <p:spTgt spid="1048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7">
                      <p:stCondLst>
                        <p:cond delay="indefinite"/>
                      </p:stCondLst>
                      <p:childTnLst>
                        <p:par>
                          <p:cTn fill="hold" id="58">
                            <p:stCondLst>
                              <p:cond delay="0"/>
                            </p:stCondLst>
                            <p:childTnLst>
                              <p:par>
                                <p:cTn fill="hold" id="59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61"/>
                                        <p:tgtEl>
                                          <p:spTgt spid="209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62"/>
                                        <p:tgtEl>
                                          <p:spTgt spid="209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63">
                      <p:stCondLst>
                        <p:cond delay="indefinite"/>
                      </p:stCondLst>
                      <p:childTnLst>
                        <p:par>
                          <p:cTn fill="hold" id="6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65" nodeType="click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67"/>
                                        <p:tgtEl>
                                          <p:spTgt spid="1048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68">
                      <p:stCondLst>
                        <p:cond delay="indefinite"/>
                      </p:stCondLst>
                      <p:childTnLst>
                        <p:par>
                          <p:cTn fill="hold" id="69">
                            <p:stCondLst>
                              <p:cond delay="0"/>
                            </p:stCondLst>
                            <p:childTnLst>
                              <p:par>
                                <p:cTn fill="hold" id="70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72"/>
                                        <p:tgtEl>
                                          <p:spTgt spid="209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0" grpId="0"/>
      <p:bldP spid="1048621" grpId="0" bldLvl="0" animBg="1"/>
      <p:bldP spid="1048622" grpId="0" bldLvl="0" animBg="1"/>
      <p:bldP spid="1048623" grpId="0" bldLvl="0" animBg="1"/>
      <p:bldP spid="1048624" grpId="0" bldLvl="0" animBg="1"/>
      <p:bldP spid="1048625" grpId="0" bldLvl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​​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WPS 演示</Application>
  <ScaleCrop>0</ScaleCrop>
  <LinksUpToDate>0</LinksUpToDate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让孩子有准备地进入小学 </dc:title>
  <dc:creator>Administrator</dc:creator>
  <cp:lastModifiedBy>蒋斌</cp:lastModifiedBy>
  <dcterms:created xsi:type="dcterms:W3CDTF">2021-04-06T20:58:00Z</dcterms:created>
  <dcterms:modified xsi:type="dcterms:W3CDTF">2022-04-15T03:52:14Z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051355F3EC2245D69AC75DB6FDE0F603</vt:lpwstr>
  </property>
  <property fmtid="{D5CDD505-2E9C-101B-9397-08002B2CF9AE}" pid="3" name="KSOProductBuildVer">
    <vt:lpwstr>2052-11.1.0.11365</vt:lpwstr>
  </property>
</Properties>
</file>