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90" r:id="rId5"/>
    <p:sldId id="258" r:id="rId6"/>
    <p:sldId id="289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660033"/>
    <a:srgbClr val="0033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5098"/>
    <p:restoredTop sz="93481"/>
  </p:normalViewPr>
  <p:slideViewPr>
    <p:cSldViewPr showGuides="1">
      <p:cViewPr varScale="1">
        <p:scale>
          <a:sx n="71" d="100"/>
          <a:sy n="71" d="100"/>
        </p:scale>
        <p:origin x="-1122" y="-102"/>
      </p:cViewPr>
      <p:guideLst>
        <p:guide orient="horz" pos="2160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362" name="标题 1536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5363" name="副标题 1536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1pPr>
            <a:lvl2pPr marL="457200" lvl="1" indent="14605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2pPr>
            <a:lvl3pPr marL="909955" lvl="2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3pPr>
            <a:lvl4pPr marL="1306830" lvl="3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4pPr>
            <a:lvl5pPr marL="1695450" lvl="4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5364" name="日期占位符 15363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65" name="页脚占位符 1536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15366" name="灯片编号占位符 1536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5367" name="任意多边形 15366"/>
          <p:cNvSpPr/>
          <p:nvPr/>
        </p:nvSpPr>
        <p:spPr>
          <a:xfrm>
            <a:off x="685800" y="2393950"/>
            <a:ext cx="7772400" cy="109538"/>
          </a:xfrm>
          <a:custGeom>
            <a:avLst/>
            <a:gdLst>
              <a:gd name="A1" fmla="val 618"/>
              <a:gd name="A3" fmla="val 0"/>
              <a:gd name="G0" fmla="+- A1 0 0"/>
            </a:gdLst>
            <a:ahLst/>
            <a:cxnLst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38" name="标题 14337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4339" name="文本占位符 14338"/>
          <p:cNvSpPr>
            <a:spLocks noGrp="1"/>
          </p:cNvSpPr>
          <p:nvPr>
            <p:ph type="body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4340" name="任意多边形 14339"/>
          <p:cNvSpPr/>
          <p:nvPr/>
        </p:nvSpPr>
        <p:spPr>
          <a:xfrm>
            <a:off x="609600" y="1566863"/>
            <a:ext cx="7958138" cy="109537"/>
          </a:xfrm>
          <a:custGeom>
            <a:avLst/>
            <a:gdLst>
              <a:gd name="A1" fmla="val 585"/>
              <a:gd name="A3" fmla="val 0"/>
              <a:gd name="G0" fmla="+- A1 0 0"/>
            </a:gdLst>
            <a:ahLst/>
            <a:cxnLst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1" name="直接连接符 14340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2" name="日期占位符 14341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4343" name="页脚占位符 1434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4344" name="灯片编号占位符 1434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charRg st="13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charRg st="17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1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charRg st="21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charRg st="21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charRg st="21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charRg st="25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charRg st="2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charRg st="25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Verdana" panose="020B060403050404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ctrTitle"/>
          </p:nvPr>
        </p:nvSpPr>
        <p:spPr>
          <a:xfrm>
            <a:off x="683260" y="1125220"/>
            <a:ext cx="7792720" cy="2010410"/>
          </a:xfrm>
        </p:spPr>
        <p:txBody>
          <a:bodyPr anchor="b" anchorCtr="0"/>
          <a:p>
            <a:pPr algn="ctr" defTabSz="914400">
              <a:lnSpc>
                <a:spcPct val="120000"/>
              </a:lnSpc>
              <a:buSzTx/>
              <a:buFontTx/>
              <a:buNone/>
            </a:pPr>
            <a:br>
              <a:rPr lang="zh-CN" altLang="en-US" sz="6000" b="1" kern="1200" baseline="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zh-CN" altLang="en-US" sz="6000" b="1" kern="1200" baseline="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同课异构</a:t>
            </a:r>
            <a:r>
              <a:rPr lang="en-US" altLang="zh-CN" sz="6000" b="1" kern="1200" baseline="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6000" b="1" kern="1200" baseline="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共话衔接</a:t>
            </a:r>
            <a:br>
              <a:rPr lang="zh-CN" altLang="en-US" sz="6000" kern="1200" baseline="0" dirty="0">
                <a:latin typeface="黑体" panose="02010609060101010101" pitchFamily="2" charset="-122"/>
                <a:ea typeface="黑体" panose="02010609060101010101" pitchFamily="2" charset="-122"/>
              </a:rPr>
            </a:br>
            <a:r>
              <a:rPr lang="zh-CN" altLang="en-US" sz="3600" kern="1200" baseline="0" dirty="0">
                <a:latin typeface="黑体" panose="02010609060101010101" pitchFamily="2" charset="-122"/>
                <a:ea typeface="黑体" panose="02010609060101010101" pitchFamily="2" charset="-122"/>
              </a:rPr>
              <a:t>        </a:t>
            </a:r>
            <a:endParaRPr lang="zh-CN" altLang="en-US" sz="2800" kern="1200" baseline="0" dirty="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147" name="副标题 6146"/>
          <p:cNvSpPr>
            <a:spLocks noGrp="1"/>
          </p:cNvSpPr>
          <p:nvPr>
            <p:ph type="subTitle" idx="1"/>
          </p:nvPr>
        </p:nvSpPr>
        <p:spPr>
          <a:xfrm>
            <a:off x="1187450" y="3284538"/>
            <a:ext cx="7010400" cy="2824162"/>
          </a:xfrm>
        </p:spPr>
        <p:txBody>
          <a:bodyPr anchor="t" anchorCtr="0"/>
          <a:p>
            <a:pPr algn="ctr" defTabSz="914400">
              <a:buSzTx/>
            </a:pPr>
            <a:r>
              <a:rPr lang="zh-CN" altLang="en-US" sz="2400" kern="1200" baseline="0" dirty="0">
                <a:latin typeface="Verdana" panose="020B0604030504040204" pitchFamily="34" charset="0"/>
                <a:ea typeface="宋体" panose="02010600030101010101" pitchFamily="2" charset="-122"/>
              </a:rPr>
              <a:t>  </a:t>
            </a:r>
            <a:endParaRPr lang="zh-CN" altLang="en-US" sz="2400" kern="1200" baseline="0" dirty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algn="ctr" defTabSz="914400">
              <a:buSzTx/>
            </a:pPr>
            <a:endParaRPr lang="zh-CN" altLang="en-US" sz="2400" kern="1200" baseline="0" dirty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algn="ctr" defTabSz="914400">
              <a:buSzTx/>
            </a:pPr>
            <a:endParaRPr lang="zh-CN" altLang="en-US" sz="2400" kern="1200" baseline="0" dirty="0">
              <a:latin typeface="Verdana" panose="020B0604030504040204" pitchFamily="34" charset="0"/>
              <a:ea typeface="宋体" panose="02010600030101010101" pitchFamily="2" charset="-122"/>
            </a:endParaRPr>
          </a:p>
          <a:p>
            <a:pPr algn="ctr" defTabSz="914400">
              <a:buSzTx/>
            </a:pPr>
            <a:endParaRPr lang="zh-CN" altLang="en-US" sz="2400" kern="1200" baseline="0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09035" y="3894455"/>
            <a:ext cx="5255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0000FF"/>
                </a:solidFill>
              </a:rPr>
              <a:t>泸县赵雪梅名园长工作室</a:t>
            </a:r>
            <a:r>
              <a:rPr lang="en-US" altLang="zh-CN" sz="2800" b="1">
                <a:solidFill>
                  <a:srgbClr val="0000FF"/>
                </a:solidFill>
              </a:rPr>
              <a:t>   </a:t>
            </a:r>
            <a:r>
              <a:rPr lang="zh-CN" altLang="en-US" sz="2800" b="1">
                <a:solidFill>
                  <a:srgbClr val="0000FF"/>
                </a:solidFill>
              </a:rPr>
              <a:t>刘旭</a:t>
            </a:r>
            <a:endParaRPr lang="zh-CN" altLang="en-US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0" name="标题 22529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zh-CN" altLang="en-US" sz="32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五、如何解读同课异构？</a:t>
            </a:r>
            <a:endParaRPr lang="zh-CN" altLang="en-US" sz="3200" dirty="0">
              <a:solidFill>
                <a:srgbClr val="0033CC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531" name="文本占位符 22530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（三）什么是同课异构中的构？</a:t>
            </a: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1.“构”应该包括教学设计、教学构思、教学方法、教学风格、教学策略、教学个性等的总和。</a:t>
            </a: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2.“同课异构”在对教材的把握和教学方法的设计上强调“求同存异、异中求同”。</a:t>
            </a: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endParaRPr lang="en-US" altLang="zh-CN" sz="26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5" name="文本占位符 23554"/>
          <p:cNvSpPr>
            <a:spLocks noGrp="1"/>
          </p:cNvSpPr>
          <p:nvPr>
            <p:ph type="body" idx="1"/>
          </p:nvPr>
        </p:nvSpPr>
        <p:spPr>
          <a:xfrm>
            <a:off x="567055" y="1752600"/>
            <a:ext cx="8119110" cy="4267200"/>
          </a:xfrm>
        </p:spPr>
        <p:txBody>
          <a:bodyPr/>
          <a:p>
            <a:pPr marL="0" indent="0">
              <a:lnSpc>
                <a:spcPct val="110000"/>
              </a:lnSpc>
              <a:buNone/>
            </a:pPr>
            <a:endParaRPr lang="zh-CN" altLang="en-US" sz="2400" dirty="0">
              <a:solidFill>
                <a:srgbClr val="800000"/>
              </a:solidFill>
              <a:ea typeface="楷体_GB2312" pitchFamily="49" charset="-122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32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同课异构，共话衔接！！！</a:t>
            </a:r>
            <a:endParaRPr lang="zh-CN" altLang="en-US" sz="3200" b="1" dirty="0">
              <a:solidFill>
                <a:srgbClr val="0033CC"/>
              </a:solidFill>
              <a:latin typeface="楷体_GB2312" pitchFamily="49" charset="-122"/>
              <a:ea typeface="楷体_GB2312" pitchFamily="49" charset="-122"/>
              <a:cs typeface="+mj-cs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2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cs typeface="+mj-cs"/>
              </a:rPr>
              <a:t>教学有价值、教学有效果、教学有效率、教学有魅力！！！</a:t>
            </a:r>
            <a:endParaRPr lang="zh-CN" altLang="en-US" sz="3200" b="1" dirty="0">
              <a:solidFill>
                <a:srgbClr val="0033CC"/>
              </a:solidFill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标题 24577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zh-CN" altLang="en-US" dirty="0">
                <a:solidFill>
                  <a:srgbClr val="0033CC"/>
                </a:solidFill>
              </a:rPr>
              <a:t>感谢聆听！</a:t>
            </a:r>
            <a:endParaRPr lang="zh-CN" altLang="en-US" dirty="0">
              <a:solidFill>
                <a:srgbClr val="0033CC"/>
              </a:solidFill>
            </a:endParaRPr>
          </a:p>
        </p:txBody>
      </p:sp>
      <p:sp>
        <p:nvSpPr>
          <p:cNvPr id="24579" name="文本占位符 24578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 dirty="0"/>
          </a:p>
          <a:p>
            <a:pPr>
              <a:buNone/>
            </a:pPr>
            <a:r>
              <a:rPr lang="zh-CN" altLang="en-US" dirty="0"/>
              <a:t>                   </a:t>
            </a:r>
            <a:r>
              <a:rPr lang="zh-CN" altLang="en-US" sz="4000" dirty="0">
                <a:solidFill>
                  <a:schemeClr val="accent2"/>
                </a:solidFill>
              </a:rPr>
              <a:t>欢迎批评指正！</a:t>
            </a:r>
            <a:endParaRPr lang="zh-CN" altLang="en-US" sz="4000" dirty="0">
              <a:solidFill>
                <a:schemeClr val="accent2"/>
              </a:solidFill>
            </a:endParaRPr>
          </a:p>
          <a:p>
            <a:pPr>
              <a:buNone/>
            </a:pPr>
            <a:endParaRPr lang="zh-CN" altLang="en-US" sz="3600" dirty="0"/>
          </a:p>
          <a:p>
            <a:pPr>
              <a:buNone/>
            </a:pPr>
            <a:r>
              <a:rPr lang="zh-CN" altLang="en-US" sz="3600" dirty="0"/>
              <a:t>                </a:t>
            </a:r>
            <a:endParaRPr lang="zh-CN" altLang="en-US" sz="3600" dirty="0"/>
          </a:p>
          <a:p>
            <a:pPr>
              <a:buNone/>
            </a:pPr>
            <a:endParaRPr lang="en-US" altLang="zh-CN" sz="3600"/>
          </a:p>
          <a:p>
            <a:pPr>
              <a:buNone/>
            </a:pPr>
            <a:r>
              <a:rPr lang="en-US" altLang="zh-CN" sz="3600"/>
              <a:t>                              </a:t>
            </a:r>
            <a:r>
              <a:rPr lang="en-US" altLang="zh-CN" sz="2800">
                <a:solidFill>
                  <a:srgbClr val="0033CC"/>
                </a:solidFill>
              </a:rPr>
              <a:t>2022</a:t>
            </a:r>
            <a:r>
              <a:rPr lang="zh-CN" altLang="en-US" sz="2800" dirty="0">
                <a:solidFill>
                  <a:srgbClr val="0033CC"/>
                </a:solidFill>
              </a:rPr>
              <a:t>年</a:t>
            </a:r>
            <a:r>
              <a:rPr lang="en-US" altLang="zh-CN" sz="2800">
                <a:solidFill>
                  <a:srgbClr val="0033CC"/>
                </a:solidFill>
              </a:rPr>
              <a:t>4</a:t>
            </a:r>
            <a:r>
              <a:rPr lang="zh-CN" altLang="en-US" sz="2800" dirty="0">
                <a:solidFill>
                  <a:srgbClr val="0033CC"/>
                </a:solidFill>
              </a:rPr>
              <a:t>月</a:t>
            </a:r>
            <a:r>
              <a:rPr lang="en-US" altLang="zh-CN" sz="2800" dirty="0">
                <a:solidFill>
                  <a:srgbClr val="0033CC"/>
                </a:solidFill>
              </a:rPr>
              <a:t>15</a:t>
            </a:r>
            <a:r>
              <a:rPr lang="zh-CN" altLang="en-US" sz="2800" dirty="0">
                <a:solidFill>
                  <a:srgbClr val="0033CC"/>
                </a:solidFill>
              </a:rPr>
              <a:t>日</a:t>
            </a:r>
            <a:endParaRPr lang="zh-CN" altLang="en-US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6385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zh-CN" altLang="en-US" sz="4000" b="1" dirty="0">
                <a:solidFill>
                  <a:srgbClr val="0033CC"/>
                </a:solidFill>
                <a:ea typeface="楷体_GB2312" pitchFamily="49" charset="-122"/>
              </a:rPr>
              <a:t>目录</a:t>
            </a:r>
            <a:endParaRPr lang="zh-CN" altLang="en-US" sz="4000" b="1" dirty="0">
              <a:solidFill>
                <a:srgbClr val="0033CC"/>
              </a:solidFill>
              <a:ea typeface="楷体_GB2312" pitchFamily="49" charset="-122"/>
            </a:endParaRPr>
          </a:p>
        </p:txBody>
      </p:sp>
      <p:sp>
        <p:nvSpPr>
          <p:cNvPr id="16387" name="文本占位符 16386"/>
          <p:cNvSpPr>
            <a:spLocks noGrp="1"/>
          </p:cNvSpPr>
          <p:nvPr>
            <p:ph type="body" sz="half" idx="1"/>
          </p:nvPr>
        </p:nvSpPr>
        <p:spPr>
          <a:xfrm>
            <a:off x="567055" y="1752600"/>
            <a:ext cx="4124325" cy="4267200"/>
          </a:xfrm>
        </p:spPr>
        <p:txBody>
          <a:bodyPr/>
          <a:p>
            <a:pPr marL="0" indent="0">
              <a:lnSpc>
                <a:spcPct val="120000"/>
              </a:lnSpc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zh-CN"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一、</a:t>
            </a:r>
            <a:r>
              <a: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为何要进行幼小衔接？</a:t>
            </a:r>
            <a:endParaRPr sz="2400" b="1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lnSpc>
                <a:spcPct val="120000"/>
              </a:lnSpc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endParaRPr sz="2400" b="1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lnSpc>
                <a:spcPct val="120000"/>
              </a:lnSpc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二、幼小衔接，衔接什么？</a:t>
            </a:r>
            <a:endParaRPr sz="2400" b="1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lnSpc>
                <a:spcPct val="120000"/>
              </a:lnSpc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endParaRPr sz="2400" b="1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lnSpc>
                <a:spcPct val="120000"/>
              </a:lnSpc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三、幼小衔接，幼儿园怎么做？</a:t>
            </a:r>
            <a:endParaRPr sz="2400" b="1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endParaRPr lang="zh-CN" altLang="en-US" sz="2400" b="1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388" name="文本占位符 16387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p>
            <a:pPr mar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600" b="1" dirty="0">
                <a:solidFill>
                  <a:schemeClr val="tx1"/>
                </a:solidFill>
              </a:rPr>
              <a:t>四、小学教育与幼儿园教育有何不同？</a:t>
            </a:r>
            <a:endParaRPr lang="zh-CN" altLang="en-US" sz="2600" b="1" dirty="0">
              <a:solidFill>
                <a:schemeClr val="tx1"/>
              </a:solidFill>
            </a:endParaRPr>
          </a:p>
          <a:p>
            <a:pPr mar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endParaRPr lang="zh-CN" altLang="en-US" sz="2600" b="1" dirty="0">
              <a:solidFill>
                <a:schemeClr val="tx1"/>
              </a:solidFill>
            </a:endParaRPr>
          </a:p>
          <a:p>
            <a:pPr mar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600" b="1" dirty="0">
                <a:solidFill>
                  <a:schemeClr val="tx1"/>
                </a:solidFill>
              </a:rPr>
              <a:t>五、何为同课异构？</a:t>
            </a:r>
            <a:endParaRPr lang="zh-CN" altLang="en-US" sz="2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8" name="标题 57347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zh-CN" altLang="en-US" sz="3200" b="1" dirty="0">
                <a:solidFill>
                  <a:srgbClr val="0033CC"/>
                </a:solidFill>
                <a:ea typeface="楷体_GB2312" pitchFamily="49" charset="-122"/>
              </a:rPr>
              <a:t>一、为何要进行幼小衔接？</a:t>
            </a:r>
            <a:endParaRPr lang="zh-CN" altLang="en-US" sz="3200" b="1" dirty="0">
              <a:solidFill>
                <a:srgbClr val="0033CC"/>
              </a:solidFill>
              <a:ea typeface="楷体_GB2312" pitchFamily="49" charset="-122"/>
            </a:endParaRPr>
          </a:p>
        </p:txBody>
      </p:sp>
      <p:sp>
        <p:nvSpPr>
          <p:cNvPr id="57349" name="文本占位符 57348"/>
          <p:cNvSpPr>
            <a:spLocks noGrp="1"/>
          </p:cNvSpPr>
          <p:nvPr>
            <p:ph type="body" sz="half" idx="1"/>
          </p:nvPr>
        </p:nvSpPr>
        <p:spPr>
          <a:xfrm>
            <a:off x="567055" y="1752600"/>
            <a:ext cx="8068945" cy="4267200"/>
          </a:xfrm>
        </p:spPr>
        <p:txBody>
          <a:bodyPr/>
          <a:p>
            <a:pPr mar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600" b="1" dirty="0"/>
              <a:t>2021年，教育部下发了《关于大力推进幼儿园与小学科学衔接的指导意见》。</a:t>
            </a:r>
            <a:endParaRPr lang="zh-CN" altLang="en-US" sz="2600" b="1" dirty="0"/>
          </a:p>
          <a:p>
            <a:pPr mar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600" b="1" dirty="0"/>
              <a:t>1.</a:t>
            </a:r>
            <a:r>
              <a:rPr lang="zh-CN" altLang="en-US" sz="2600" b="1" dirty="0"/>
              <a:t>培养幼儿</a:t>
            </a:r>
            <a:r>
              <a:rPr lang="en-US" altLang="zh-CN" sz="2600" b="1" dirty="0"/>
              <a:t>坐得住、听得进、会提问、能交流</a:t>
            </a:r>
            <a:r>
              <a:rPr lang="zh-CN" altLang="en-US" sz="2600" b="1" dirty="0"/>
              <a:t>；</a:t>
            </a:r>
            <a:endParaRPr lang="zh-CN" altLang="en-US" sz="2600" b="1" dirty="0"/>
          </a:p>
          <a:p>
            <a:pPr mar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600" b="1" dirty="0"/>
              <a:t>2.</a:t>
            </a:r>
            <a:r>
              <a:rPr sz="2600" b="1" dirty="0"/>
              <a:t>培养孩子良好的生活习惯和学习习惯</a:t>
            </a:r>
            <a:r>
              <a:rPr lang="zh-CN" sz="2600" b="1" dirty="0"/>
              <a:t>，</a:t>
            </a:r>
            <a:r>
              <a:rPr lang="en-US" altLang="zh-CN" sz="2600" b="1" dirty="0">
                <a:sym typeface="+mn-ea"/>
              </a:rPr>
              <a:t>浓厚的学习兴趣</a:t>
            </a:r>
            <a:r>
              <a:rPr lang="zh-CN" altLang="en-US" sz="2600" b="1" dirty="0">
                <a:sym typeface="+mn-ea"/>
              </a:rPr>
              <a:t>；</a:t>
            </a:r>
            <a:endParaRPr lang="zh-CN" sz="2600" b="1" dirty="0"/>
          </a:p>
          <a:p>
            <a:pPr mar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600" b="1" dirty="0"/>
              <a:t>3.掌握一定的学习方法和解决问题的能力</a:t>
            </a:r>
            <a:r>
              <a:rPr lang="zh-CN" altLang="en-US" sz="2600" b="1" dirty="0"/>
              <a:t>。</a:t>
            </a:r>
            <a:endParaRPr lang="zh-CN" altLang="en-US" sz="2600" b="1" dirty="0"/>
          </a:p>
          <a:p>
            <a:pPr mar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en-US" altLang="zh-CN" sz="2600" b="1" dirty="0"/>
              <a:t> </a:t>
            </a:r>
            <a:endParaRPr lang="en-US" altLang="zh-CN" sz="2600" b="1" dirty="0"/>
          </a:p>
          <a:p>
            <a:pPr marL="0" algn="l"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0033CC"/>
                </a:solidFill>
                <a:latin typeface="+mj-lt"/>
                <a:ea typeface="楷体_GB2312" pitchFamily="49" charset="-122"/>
                <a:cs typeface="+mj-cs"/>
              </a:rPr>
              <a:t>达到就读小学的基本条件，就可以上小学了！！！</a:t>
            </a:r>
            <a:endParaRPr lang="zh-CN" altLang="en-US" sz="2800" b="1" dirty="0">
              <a:solidFill>
                <a:srgbClr val="0033CC"/>
              </a:solidFill>
              <a:latin typeface="+mj-lt"/>
              <a:ea typeface="楷体_GB2312" pitchFamily="49" charset="-122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sz="3200" b="1">
                <a:solidFill>
                  <a:srgbClr val="0033CC"/>
                </a:solidFill>
                <a:ea typeface="楷体_GB2312" pitchFamily="49" charset="-122"/>
              </a:rPr>
              <a:t>二、幼小衔接，衔接什么？</a:t>
            </a:r>
            <a:endParaRPr sz="3200" b="1">
              <a:solidFill>
                <a:srgbClr val="0033CC"/>
              </a:solidFill>
              <a:ea typeface="楷体_GB2312" pitchFamily="49" charset="-122"/>
            </a:endParaRPr>
          </a:p>
        </p:txBody>
      </p:sp>
      <p:sp>
        <p:nvSpPr>
          <p:cNvPr id="17411" name="文本占位符 17410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80000"/>
              </a:lnSpc>
            </a:pPr>
            <a:endParaRPr lang="zh-CN" altLang="en-US" sz="1000" dirty="0"/>
          </a:p>
          <a:p>
            <a:pPr marL="0" algn="l">
              <a:buSzTx/>
              <a:buNone/>
            </a:pPr>
            <a:r>
              <a:rPr lang="en-US" altLang="zh-CN" sz="2600" b="1" dirty="0"/>
              <a:t>一是身心准备；</a:t>
            </a:r>
            <a:endParaRPr lang="en-US" altLang="zh-CN" sz="2600" b="1" dirty="0"/>
          </a:p>
          <a:p>
            <a:pPr marL="0" algn="l">
              <a:buSzTx/>
              <a:buNone/>
            </a:pPr>
            <a:endParaRPr lang="en-US" altLang="zh-CN" sz="2600" b="1" dirty="0"/>
          </a:p>
          <a:p>
            <a:pPr marL="0" algn="l">
              <a:buSzTx/>
              <a:buNone/>
            </a:pPr>
            <a:r>
              <a:rPr lang="en-US" altLang="zh-CN" sz="2600" b="1" dirty="0"/>
              <a:t>二是生活准备；</a:t>
            </a:r>
            <a:endParaRPr lang="en-US" altLang="zh-CN" sz="2600" b="1" dirty="0"/>
          </a:p>
          <a:p>
            <a:pPr marL="0" algn="l">
              <a:buSzTx/>
              <a:buNone/>
            </a:pPr>
            <a:endParaRPr lang="en-US" altLang="zh-CN" sz="2600" b="1" dirty="0"/>
          </a:p>
          <a:p>
            <a:pPr marL="0" algn="l">
              <a:buSzTx/>
              <a:buNone/>
            </a:pPr>
            <a:r>
              <a:rPr lang="en-US" altLang="zh-CN" sz="2600" b="1" dirty="0"/>
              <a:t>三是</a:t>
            </a:r>
            <a:r>
              <a:rPr lang="zh-CN" altLang="en-US" sz="2600" b="1" dirty="0"/>
              <a:t>社会</a:t>
            </a:r>
            <a:r>
              <a:rPr lang="en-US" altLang="zh-CN" sz="2600" b="1" dirty="0"/>
              <a:t>准备；</a:t>
            </a:r>
            <a:endParaRPr lang="en-US" altLang="zh-CN" sz="2600" b="1" dirty="0"/>
          </a:p>
          <a:p>
            <a:pPr marL="0" algn="l">
              <a:buSzTx/>
              <a:buNone/>
            </a:pPr>
            <a:endParaRPr lang="en-US" altLang="zh-CN" sz="2600" b="1" dirty="0"/>
          </a:p>
          <a:p>
            <a:pPr marL="0" algn="l">
              <a:buSzTx/>
              <a:buNone/>
            </a:pPr>
            <a:r>
              <a:rPr lang="en-US" altLang="zh-CN" sz="2600" b="1" dirty="0"/>
              <a:t>四是学习准备</a:t>
            </a:r>
            <a:r>
              <a:rPr lang="zh-CN" altLang="en-US" sz="2600" b="1" dirty="0"/>
              <a:t>。</a:t>
            </a:r>
            <a:endParaRPr lang="zh-CN" altLang="en-US" sz="2600" b="1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标题 5120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 anchor="b" anchorCtr="0"/>
          <a:p>
            <a:r>
              <a:rPr sz="3200" b="1">
                <a:solidFill>
                  <a:srgbClr val="0033CC"/>
                </a:solidFill>
                <a:ea typeface="楷体_GB2312" pitchFamily="49" charset="-122"/>
              </a:rPr>
              <a:t>三、幼小衔接，幼儿园怎么做？</a:t>
            </a:r>
            <a:endParaRPr sz="3200" b="1">
              <a:solidFill>
                <a:srgbClr val="0033CC"/>
              </a:solidFill>
              <a:ea typeface="楷体_GB2312" pitchFamily="49" charset="-122"/>
            </a:endParaRPr>
          </a:p>
        </p:txBody>
      </p:sp>
      <p:sp>
        <p:nvSpPr>
          <p:cNvPr id="51203" name="文本占位符 5120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0" algn="l">
              <a:lnSpc>
                <a:spcPct val="100000"/>
              </a:lnSpc>
              <a:buSzTx/>
              <a:buNone/>
            </a:pPr>
            <a:r>
              <a:rPr lang="en-US" altLang="zh-CN" sz="2600" b="1" dirty="0"/>
              <a:t>一是向往——了解小学生活，获得积极的情绪体验。</a:t>
            </a:r>
            <a:endParaRPr lang="en-US" altLang="zh-CN" sz="2600" b="1" dirty="0"/>
          </a:p>
          <a:p>
            <a:pPr marL="0" algn="l">
              <a:lnSpc>
                <a:spcPct val="100000"/>
              </a:lnSpc>
              <a:buSzTx/>
              <a:buNone/>
            </a:pPr>
            <a:endParaRPr lang="en-US" altLang="zh-CN" sz="2600" b="1" dirty="0"/>
          </a:p>
          <a:p>
            <a:pPr marL="0" algn="l">
              <a:lnSpc>
                <a:spcPct val="100000"/>
              </a:lnSpc>
              <a:buSzTx/>
              <a:buNone/>
            </a:pPr>
            <a:r>
              <a:rPr lang="en-US" altLang="zh-CN" sz="2600" b="1" dirty="0"/>
              <a:t>二是养正——锻炼生活自理，培养良好的生活习惯。</a:t>
            </a:r>
            <a:endParaRPr lang="en-US" altLang="zh-CN" sz="2600" b="1" dirty="0"/>
          </a:p>
          <a:p>
            <a:pPr marL="0" algn="l">
              <a:lnSpc>
                <a:spcPct val="100000"/>
              </a:lnSpc>
              <a:buSzTx/>
              <a:buNone/>
            </a:pPr>
            <a:endParaRPr lang="en-US" altLang="zh-CN" sz="2600" b="1" dirty="0"/>
          </a:p>
          <a:p>
            <a:pPr marL="0" algn="l">
              <a:lnSpc>
                <a:spcPct val="100000"/>
              </a:lnSpc>
              <a:buSzTx/>
              <a:buNone/>
            </a:pPr>
            <a:r>
              <a:rPr lang="en-US" altLang="zh-CN" sz="2600" b="1" dirty="0"/>
              <a:t>三是守规——引导交往合作，增强自律的规则意识。</a:t>
            </a:r>
            <a:endParaRPr lang="en-US" altLang="zh-CN" sz="2600" b="1" dirty="0"/>
          </a:p>
          <a:p>
            <a:pPr marL="0" algn="l">
              <a:lnSpc>
                <a:spcPct val="100000"/>
              </a:lnSpc>
              <a:buSzTx/>
              <a:buNone/>
            </a:pPr>
            <a:endParaRPr lang="en-US" altLang="zh-CN" sz="2600" b="1" dirty="0"/>
          </a:p>
          <a:p>
            <a:pPr marL="0" algn="l">
              <a:lnSpc>
                <a:spcPct val="100000"/>
              </a:lnSpc>
              <a:buSzTx/>
              <a:buNone/>
            </a:pPr>
            <a:r>
              <a:rPr lang="en-US" altLang="zh-CN" sz="2600" b="1" dirty="0"/>
              <a:t>四是好学——激发兴趣爱好，提高综合的学习能力。</a:t>
            </a:r>
            <a:endParaRPr lang="en-US" altLang="zh-CN" sz="2600" b="1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8433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zh-CN" altLang="en-US" sz="32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四、小学教育与幼儿园教育有何不同？</a:t>
            </a:r>
            <a:endParaRPr lang="zh-CN" altLang="en-US" sz="3200" b="1" dirty="0">
              <a:solidFill>
                <a:srgbClr val="0033CC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xfrm>
            <a:off x="323850" y="1773238"/>
            <a:ext cx="8424863" cy="4267200"/>
          </a:xfrm>
        </p:spPr>
        <p:txBody>
          <a:bodyPr/>
          <a:p>
            <a:pPr marL="0" algn="l">
              <a:buSzTx/>
              <a:buNone/>
            </a:pPr>
            <a:r>
              <a:rPr lang="en-US" altLang="zh-CN" sz="2600" b="1" dirty="0"/>
              <a:t>1.幼儿园教育是“教养并重”，小学教育则是“以教为主”。</a:t>
            </a:r>
            <a:endParaRPr lang="en-US" altLang="zh-CN" sz="2600" b="1" dirty="0"/>
          </a:p>
          <a:p>
            <a:pPr marL="0" algn="l">
              <a:buSzTx/>
              <a:buNone/>
            </a:pPr>
            <a:endParaRPr lang="en-US" altLang="zh-CN" sz="2600" b="1" dirty="0"/>
          </a:p>
          <a:p>
            <a:pPr marL="0" algn="l">
              <a:buSzTx/>
              <a:buNone/>
            </a:pPr>
            <a:r>
              <a:rPr lang="en-US" altLang="zh-CN" sz="2600" b="1" dirty="0"/>
              <a:t>2.幼儿园课程是综合性的，小学课程则以分科为主。</a:t>
            </a:r>
            <a:endParaRPr lang="en-US" altLang="zh-CN" sz="2600" b="1" dirty="0"/>
          </a:p>
          <a:p>
            <a:pPr marL="0" algn="l">
              <a:buSzTx/>
              <a:buNone/>
            </a:pPr>
            <a:endParaRPr lang="en-US" altLang="zh-CN" sz="2600" b="1" dirty="0"/>
          </a:p>
          <a:p>
            <a:pPr marL="0" algn="l">
              <a:buSzTx/>
              <a:buNone/>
            </a:pPr>
            <a:r>
              <a:rPr lang="en-US" altLang="zh-CN" sz="2600" b="1" dirty="0"/>
              <a:t>3.幼儿园的教育方式以游戏为主，小学则以课堂教学为主。</a:t>
            </a:r>
            <a:endParaRPr lang="en-US" altLang="zh-CN" sz="2600" b="1" dirty="0"/>
          </a:p>
          <a:p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标题 19457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zh-CN" altLang="en-US" sz="32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五、如何解读同课异构？</a:t>
            </a:r>
            <a:endParaRPr lang="zh-CN" altLang="en-US" sz="3200" b="1" dirty="0">
              <a:solidFill>
                <a:srgbClr val="0033CC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9459" name="文本占位符 19458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0" indent="0">
              <a:lnSpc>
                <a:spcPct val="110000"/>
              </a:lnSpc>
              <a:buNone/>
            </a:pPr>
            <a:r>
              <a:rPr lang="en-US" altLang="zh-CN" sz="2600" b="1" dirty="0"/>
              <a:t>同课异构是指同样的教学内容，由不同的教师根据自</a:t>
            </a:r>
            <a:endParaRPr lang="en-US" altLang="zh-CN" sz="26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600" b="1" dirty="0"/>
              <a:t>己的实际情况、幼儿的实际情况、现有的教学条件、</a:t>
            </a:r>
            <a:endParaRPr lang="en-US" altLang="zh-CN" sz="26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600" b="1" dirty="0"/>
              <a:t>教师自身的特点以及对教材的不同理解而进行不同的</a:t>
            </a:r>
            <a:endParaRPr lang="en-US" altLang="zh-CN" sz="26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600" b="1" dirty="0"/>
              <a:t>教学设计。</a:t>
            </a:r>
            <a:endParaRPr lang="en-US" altLang="zh-CN" sz="2600" b="1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标题 20481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83" name="文本占位符 2048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（一）什么是同课异构中的“同”?</a:t>
            </a: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1.不同教师选择的教学内容是相同的；</a:t>
            </a: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2.在两个教学活动中设立的目标是一致的；</a:t>
            </a: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3.不同活动中的施教对象是有共性的。</a:t>
            </a:r>
            <a:endParaRPr lang="en-US" altLang="zh-CN" sz="2600" b="1" dirty="0"/>
          </a:p>
        </p:txBody>
      </p:sp>
      <p:sp>
        <p:nvSpPr>
          <p:cNvPr id="20484" name="矩形 20483"/>
          <p:cNvSpPr/>
          <p:nvPr/>
        </p:nvSpPr>
        <p:spPr>
          <a:xfrm>
            <a:off x="755650" y="908050"/>
            <a:ext cx="4598988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五、如何解读同课异构？</a:t>
            </a:r>
            <a:endParaRPr lang="zh-CN" altLang="en-US" sz="3200" b="1" dirty="0">
              <a:solidFill>
                <a:srgbClr val="0033CC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标题 21505"/>
          <p:cNvSpPr>
            <a:spLocks noGrp="1"/>
          </p:cNvSpPr>
          <p:nvPr>
            <p:ph type="title"/>
          </p:nvPr>
        </p:nvSpPr>
        <p:spPr/>
        <p:txBody>
          <a:bodyPr anchor="b" anchorCtr="0"/>
          <a:p>
            <a:r>
              <a:rPr lang="zh-CN" altLang="en-US" sz="32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五、如何解读同课异构？</a:t>
            </a:r>
            <a:endParaRPr lang="zh-CN" altLang="en-US" sz="3200" b="1" dirty="0">
              <a:solidFill>
                <a:srgbClr val="0033CC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507" name="文本占位符 21506"/>
          <p:cNvSpPr>
            <a:spLocks noGrp="1"/>
          </p:cNvSpPr>
          <p:nvPr>
            <p:ph type="body" idx="1"/>
          </p:nvPr>
        </p:nvSpPr>
        <p:spPr>
          <a:xfrm>
            <a:off x="611188" y="1700213"/>
            <a:ext cx="8001000" cy="4556125"/>
          </a:xfrm>
        </p:spPr>
        <p:txBody>
          <a:bodyPr/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（二）什么是同课异构中的“异”？</a:t>
            </a: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1.教学资源上求异；</a:t>
            </a: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2.教材解读上求异；</a:t>
            </a: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3.教学设计与构思上求异；</a:t>
            </a: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4.教学策略上求异；</a:t>
            </a:r>
            <a:endParaRPr lang="en-US" altLang="zh-CN" sz="2600" b="1" dirty="0"/>
          </a:p>
          <a:p>
            <a:pPr marL="0" algn="l">
              <a:lnSpc>
                <a:spcPct val="110000"/>
              </a:lnSpc>
              <a:buSzTx/>
              <a:buNone/>
            </a:pPr>
            <a:r>
              <a:rPr lang="en-US" altLang="zh-CN" sz="2600" b="1" dirty="0"/>
              <a:t>5.教学风格上求异。</a:t>
            </a:r>
            <a:endParaRPr lang="en-US" altLang="zh-CN" sz="2600" b="1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C"/>
    </a:accent5>
    <a:accent6>
      <a:srgbClr val="B70000"/>
    </a:accent6>
    <a:hlink>
      <a:srgbClr val="336699"/>
    </a:hlink>
    <a:folHlink>
      <a:srgbClr val="0033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969</Words>
  <Application>WPS 演示</Application>
  <PresentationFormat>在屏幕上显示</PresentationFormat>
  <Paragraphs>104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Verdana</vt:lpstr>
      <vt:lpstr>Times New Roman</vt:lpstr>
      <vt:lpstr>黑体</vt:lpstr>
      <vt:lpstr>楷体_GB2312</vt:lpstr>
      <vt:lpstr>新宋体</vt:lpstr>
      <vt:lpstr>微软雅黑</vt:lpstr>
      <vt:lpstr>Arial Unicode MS</vt:lpstr>
      <vt:lpstr>Calibri</vt:lpstr>
      <vt:lpstr>Profile</vt:lpstr>
      <vt:lpstr> 同课异构  共话衔接         </vt:lpstr>
      <vt:lpstr>目录</vt:lpstr>
      <vt:lpstr>一、为何要进行幼小衔接？</vt:lpstr>
      <vt:lpstr>二、幼小衔接，衔接什么？</vt:lpstr>
      <vt:lpstr>三、幼小衔接，幼儿园怎么做？</vt:lpstr>
      <vt:lpstr>四、小学教育与幼儿园教育有何不同？</vt:lpstr>
      <vt:lpstr>五、如何解读同课异构？</vt:lpstr>
      <vt:lpstr> </vt:lpstr>
      <vt:lpstr>五、如何解读同课异构？</vt:lpstr>
      <vt:lpstr>五、如何解读同课异构？</vt:lpstr>
      <vt:lpstr>PowerPoint 演示文稿</vt:lpstr>
      <vt:lpstr>感谢聆听！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遇见</cp:lastModifiedBy>
  <cp:revision>219</cp:revision>
  <dcterms:created xsi:type="dcterms:W3CDTF">2022-04-13T01:34:00Z</dcterms:created>
  <dcterms:modified xsi:type="dcterms:W3CDTF">2022-04-14T08:57:49Z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75902D512F70402B82F4D9F38ACD16CC</vt:lpwstr>
  </property>
  <property fmtid="{D5CDD505-2E9C-101B-9397-08002B2CF9AE}" pid="3" name="KSOProductBuildVer">
    <vt:lpwstr>2052-11.1.0.10950</vt:lpwstr>
  </property>
</Properties>
</file>