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64" r:id="rId3"/>
    <p:sldId id="262" r:id="rId4"/>
    <p:sldId id="273" r:id="rId5"/>
    <p:sldId id="300" r:id="rId6"/>
    <p:sldId id="296" r:id="rId7"/>
    <p:sldId id="299" r:id="rId8"/>
    <p:sldId id="307" r:id="rId9"/>
    <p:sldId id="308" r:id="rId10"/>
    <p:sldId id="309" r:id="rId11"/>
    <p:sldId id="310" r:id="rId12"/>
    <p:sldId id="311" r:id="rId13"/>
    <p:sldId id="306" r:id="rId14"/>
    <p:sldId id="312" r:id="rId15"/>
    <p:sldId id="313" r:id="rId16"/>
    <p:sldId id="314" r:id="rId17"/>
    <p:sldId id="316" r:id="rId18"/>
    <p:sldId id="317" r:id="rId19"/>
    <p:sldId id="315" r:id="rId20"/>
    <p:sldId id="270" r:id="rId21"/>
    <p:sldId id="320" r:id="rId22"/>
    <p:sldId id="319" r:id="rId23"/>
    <p:sldId id="278" r:id="rId24"/>
    <p:sldId id="321" r:id="rId25"/>
    <p:sldId id="322" r:id="rId26"/>
    <p:sldId id="323" r:id="rId27"/>
    <p:sldId id="282" r:id="rId28"/>
  </p:sldIdLst>
  <p:sldSz cx="12192000" cy="6858000"/>
  <p:notesSz cx="6858000" cy="9144000"/>
  <p:embeddedFontLst>
    <p:embeddedFont>
      <p:font typeface="方正喵呜体" panose="02010600010101010101" pitchFamily="2" charset="-122"/>
      <p:regular r:id="rId33"/>
    </p:embeddedFont>
    <p:embeddedFont>
      <p:font typeface="汉仪正圆-95W" panose="00020600040101010101" charset="-122"/>
      <p:bold r:id="rId34"/>
    </p:embeddedFont>
    <p:embeddedFont>
      <p:font typeface="方正小标宋简体" panose="02000000000000000000" charset="-122"/>
      <p:regular r:id="rId35"/>
    </p:embeddedFont>
    <p:embeddedFont>
      <p:font typeface="等线 Light" panose="02010600030101010101" charset="-122"/>
      <p:regular r:id="rId36"/>
    </p:embeddedFont>
    <p:embeddedFont>
      <p:font typeface="微软雅黑" panose="020B0503020204020204" charset="-122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  <p:embeddedFont>
      <p:font typeface="蔡云汉硬笔行书简书法字体" panose="02010600030101010101" pitchFamily="2" charset="-122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4F4F4"/>
    <a:srgbClr val="4B7287"/>
    <a:srgbClr val="77507D"/>
    <a:srgbClr val="CF5F17"/>
    <a:srgbClr val="FFFFFF"/>
    <a:srgbClr val="9F7FBA"/>
    <a:srgbClr val="D1739C"/>
    <a:srgbClr val="4C2D6B"/>
    <a:srgbClr val="6E7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1572" y="804"/>
      </p:cViewPr>
      <p:guideLst>
        <p:guide orient="horz" pos="2160"/>
        <p:guide pos="3835"/>
        <p:guide pos="438"/>
        <p:guide pos="7242"/>
        <p:guide orient="horz" pos="3816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2"/>
      </p:cViewPr>
      <p:guideLst>
        <p:guide orient="horz" pos="2880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8.xml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A647-F983-4BDD-BB08-D4D37D5FD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5910-920B-4C9A-AB10-19E0612BCB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0"/>
          <a:stretch>
            <a:fillRect/>
          </a:stretch>
        </p:blipFill>
        <p:spPr>
          <a:xfrm>
            <a:off x="0" y="0"/>
            <a:ext cx="12192000" cy="65574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35000" y="172452"/>
            <a:ext cx="12827000" cy="784273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0" y="3893949"/>
            <a:ext cx="12192000" cy="2977113"/>
            <a:chOff x="0" y="3893949"/>
            <a:chExt cx="12192000" cy="297711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53"/>
            <a:stretch>
              <a:fillRect/>
            </a:stretch>
          </p:blipFill>
          <p:spPr>
            <a:xfrm flipV="1">
              <a:off x="0" y="3893949"/>
              <a:ext cx="12192000" cy="297711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0644" y="5298433"/>
              <a:ext cx="3519567" cy="1559567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667657" y="778475"/>
            <a:ext cx="12859658" cy="6737514"/>
            <a:chOff x="-667657" y="778475"/>
            <a:chExt cx="12859658" cy="673751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7657" y="5560960"/>
              <a:ext cx="12859658" cy="1955029"/>
            </a:xfrm>
            <a:prstGeom prst="rect">
              <a:avLst/>
            </a:prstGeom>
          </p:spPr>
        </p:pic>
        <p:pic>
          <p:nvPicPr>
            <p:cNvPr id="10" name="图片 9"/>
            <p:cNvPicPr preferRelativeResize="0"/>
            <p:nvPr/>
          </p:nvPicPr>
          <p:blipFill rotWithShape="1">
            <a:blip r:embed="rId3"/>
            <a:srcRect l="4757" t="24189" r="547" b="24299"/>
            <a:stretch>
              <a:fillRect/>
            </a:stretch>
          </p:blipFill>
          <p:spPr>
            <a:xfrm>
              <a:off x="-14416" y="778475"/>
              <a:ext cx="12206416" cy="5832000"/>
            </a:xfrm>
            <a:prstGeom prst="rect">
              <a:avLst/>
            </a:prstGeom>
            <a:solidFill>
              <a:srgbClr val="FFFFFF">
                <a:alpha val="98039"/>
              </a:srgbClr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</p:pic>
      </p:grpSp>
      <p:grpSp>
        <p:nvGrpSpPr>
          <p:cNvPr id="11" name="组合 10"/>
          <p:cNvGrpSpPr/>
          <p:nvPr userDrawn="1"/>
        </p:nvGrpSpPr>
        <p:grpSpPr>
          <a:xfrm flipH="1">
            <a:off x="9635082" y="-277314"/>
            <a:ext cx="3723185" cy="1705319"/>
            <a:chOff x="-799367" y="-310519"/>
            <a:chExt cx="3448645" cy="158826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/>
            <a:srcRect r="34567"/>
            <a:stretch>
              <a:fillRect/>
            </a:stretch>
          </p:blipFill>
          <p:spPr>
            <a:xfrm flipH="1" flipV="1">
              <a:off x="1109433" y="-310519"/>
              <a:ext cx="1539845" cy="107773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-799367" y="-46892"/>
              <a:ext cx="2989384" cy="1324636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 userDrawn="1"/>
        </p:nvGrpSpPr>
        <p:grpSpPr>
          <a:xfrm>
            <a:off x="-14416" y="-1"/>
            <a:ext cx="2995576" cy="2112045"/>
            <a:chOff x="-14416" y="-1"/>
            <a:chExt cx="2995576" cy="211204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/>
            <a:srcRect r="31963"/>
            <a:stretch>
              <a:fillRect/>
            </a:stretch>
          </p:blipFill>
          <p:spPr>
            <a:xfrm rot="10800000">
              <a:off x="1402792" y="-1"/>
              <a:ext cx="1578368" cy="106240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-14416" y="-1"/>
              <a:ext cx="2325130" cy="2112045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7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0265" y="2865120"/>
            <a:ext cx="10807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聚焦《评估指南》</a:t>
            </a:r>
            <a:r>
              <a:rPr lang="en-US" altLang="zh-CN" sz="4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  </a:t>
            </a:r>
            <a:r>
              <a:rPr lang="zh-CN" altLang="en-US" sz="4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探索游戏活动组织</a:t>
            </a:r>
            <a:endParaRPr lang="zh-CN" altLang="en-US" sz="4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4000" y="4746625"/>
            <a:ext cx="4236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主讲人：泸县城北幼儿园</a:t>
            </a:r>
            <a:r>
              <a:rPr lang="en-US" altLang="zh-CN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    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屈翠岚</a:t>
            </a:r>
            <a:endParaRPr lang="zh-CN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algn="ctr"/>
            <a:r>
              <a:rPr lang="en-US" altLang="zh-CN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2022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年</a:t>
            </a:r>
            <a:r>
              <a:rPr lang="en-US" altLang="zh-CN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5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月</a:t>
            </a:r>
            <a:r>
              <a:rPr lang="en-US" altLang="zh-CN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13</a:t>
            </a:r>
            <a:r>
              <a:rPr lang="zh-CN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日</a:t>
            </a:r>
            <a:endParaRPr lang="zh-CN" altLang="en-US" sz="2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27000" y="1088390"/>
            <a:ext cx="12407900" cy="953135"/>
          </a:xfrm>
          <a:prstGeom prst="rect">
            <a:avLst/>
          </a:prstGeom>
          <a:solidFill>
            <a:srgbClr val="F4F4F4"/>
          </a:solidFill>
        </p:spPr>
        <p:txBody>
          <a:bodyPr wrap="square" rtlCol="0" anchor="ctr" anchorCtr="0">
            <a:spAutoFit/>
          </a:bodyPr>
          <a:p>
            <a:pPr algn="ctr"/>
            <a:endParaRPr lang="zh-CN" altLang="en-US" sz="2800" b="1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zh-CN" altLang="en-US" sz="2800" b="1">
                <a:solidFill>
                  <a:schemeClr val="accent4">
                    <a:lumMod val="50000"/>
                  </a:schemeClr>
                </a:solidFill>
              </a:rPr>
              <a:t>泸县屈翠岚名师工作室第七次集中研讨活动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23080" y="411480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活动组织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593611" y="1241212"/>
            <a:ext cx="3004907" cy="2756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26030" y="2145030"/>
            <a:ext cx="6433185" cy="239966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23.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关注幼儿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学习与发展的整体性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，注重健康、语言、社会、科学、艺术等各领域有机整合，促进幼儿智力和非智力因素协调发展，寓教育于生活和游戏中。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23080" y="411480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活动组织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593611" y="1241212"/>
            <a:ext cx="3004907" cy="2756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34565" y="2084070"/>
            <a:ext cx="7050405" cy="239966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24.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关注幼儿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发展的连续性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，注重幼小科学衔接。大班下学期采取多种形式，有针对性地帮助幼儿做好身心、生活、社会和学习等多方面的准备，建立对小学的积极期待和向往，促进幼儿顺利过渡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5050790"/>
            <a:ext cx="6296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学习品质，</a:t>
            </a:r>
            <a:r>
              <a:rPr lang="en-US" altLang="zh-CN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  </a:t>
            </a:r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学习的能力，思维的方式</a:t>
            </a:r>
            <a:endParaRPr lang="zh-CN" altLang="en-US" sz="2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6720" y="424815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师幼互动</a:t>
            </a:r>
            <a:endParaRPr lang="en-US" altLang="en-US" sz="4400" b="1" dirty="0">
              <a:solidFill>
                <a:schemeClr val="accent4">
                  <a:lumMod val="50000"/>
                </a:schemeClr>
              </a:solidFill>
              <a:latin typeface="仿宋_GB2312" charset="0"/>
              <a:ea typeface="汉仪正圆-95W" panose="00020600040101010101" charset="-122"/>
              <a:cs typeface="仿宋_GB2312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154805" y="1254760"/>
            <a:ext cx="3627755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437765" y="1911350"/>
            <a:ext cx="6482715" cy="295338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25.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教师保持积极乐观愉快的情绪状态，以亲切和蔼、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支持性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的态度和行为与幼儿互动，平等对待每一名幼儿。幼儿在一日活动中是自信、从容的，能放心大胆地表达真实情绪和不同观点。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6720" y="424815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师幼互动</a:t>
            </a:r>
            <a:endParaRPr lang="en-US" altLang="en-US" sz="4400" b="1" dirty="0">
              <a:solidFill>
                <a:schemeClr val="accent4">
                  <a:lumMod val="50000"/>
                </a:schemeClr>
              </a:solidFill>
              <a:latin typeface="仿宋_GB2312" charset="0"/>
              <a:ea typeface="汉仪正圆-95W" panose="00020600040101010101" charset="-122"/>
              <a:cs typeface="仿宋_GB2312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154805" y="1254760"/>
            <a:ext cx="3627755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78710" y="1906270"/>
            <a:ext cx="6874510" cy="304609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200000"/>
              </a:lnSpc>
            </a:pPr>
            <a:r>
              <a:rPr lang="en-US" altLang="zh-C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26.</a:t>
            </a:r>
            <a:r>
              <a:rPr lang="zh-C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支持幼儿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自主选择</a:t>
            </a:r>
            <a:r>
              <a:rPr lang="zh-C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游戏材料、同伴和玩法，支持幼儿参与一日生活中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与自己有关的决策</a:t>
            </a:r>
            <a:r>
              <a:rPr lang="zh-C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。</a:t>
            </a:r>
            <a:endParaRPr lang="zh-CN" sz="32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6720" y="424815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师幼互动</a:t>
            </a:r>
            <a:endParaRPr lang="en-US" altLang="en-US" sz="4400" b="1" dirty="0">
              <a:solidFill>
                <a:schemeClr val="accent4">
                  <a:lumMod val="50000"/>
                </a:schemeClr>
              </a:solidFill>
              <a:latin typeface="仿宋_GB2312" charset="0"/>
              <a:ea typeface="汉仪正圆-95W" panose="00020600040101010101" charset="-122"/>
              <a:cs typeface="仿宋_GB2312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154805" y="1254760"/>
            <a:ext cx="3627755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43760" y="1823085"/>
            <a:ext cx="7070725" cy="341503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20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27.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认真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观察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幼儿在各类活动中的行为表现并做必要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记录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，根据一段时间的持续观察，对幼儿的发展情况和需要做出客观全面的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分析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，提供有针对性地支持。不急于介入或干扰幼儿的活动。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21375" y="5597525"/>
            <a:ext cx="269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读懂，</a:t>
            </a:r>
            <a:r>
              <a:rPr lang="en-US" altLang="zh-CN"/>
              <a:t>   </a:t>
            </a:r>
            <a:r>
              <a:rPr lang="zh-CN" altLang="en-US"/>
              <a:t>看见</a:t>
            </a:r>
            <a:r>
              <a:rPr lang="en-US" altLang="zh-CN"/>
              <a:t>...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6720" y="424815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师幼互动</a:t>
            </a:r>
            <a:endParaRPr lang="en-US" altLang="en-US" sz="4400" b="1" dirty="0">
              <a:solidFill>
                <a:schemeClr val="accent4">
                  <a:lumMod val="50000"/>
                </a:schemeClr>
              </a:solidFill>
              <a:latin typeface="仿宋_GB2312" charset="0"/>
              <a:ea typeface="汉仪正圆-95W" panose="00020600040101010101" charset="-122"/>
              <a:cs typeface="仿宋_GB2312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154805" y="1254760"/>
            <a:ext cx="3627755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81530" y="1692910"/>
            <a:ext cx="7325995" cy="366141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200000"/>
              </a:lnSpc>
            </a:pP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28.</a:t>
            </a:r>
            <a:r>
              <a:rPr 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重视幼儿通过绘画、讲述等方式对自己经历过的游戏、阅读图画书、观察等活动进行表达表征，教师能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一对一倾听</a:t>
            </a:r>
            <a:r>
              <a:rPr 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并真实记录幼儿的想法和体验。</a:t>
            </a:r>
            <a:endParaRPr lang="zh-CN" sz="28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53995" y="5675630"/>
            <a:ext cx="6080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有能力的学习者，有创意的表达者，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6720" y="424815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师幼互动</a:t>
            </a:r>
            <a:endParaRPr lang="en-US" altLang="en-US" sz="4400" b="1" dirty="0">
              <a:solidFill>
                <a:schemeClr val="accent4">
                  <a:lumMod val="50000"/>
                </a:schemeClr>
              </a:solidFill>
              <a:latin typeface="仿宋_GB2312" charset="0"/>
              <a:ea typeface="汉仪正圆-95W" panose="00020600040101010101" charset="-122"/>
              <a:cs typeface="仿宋_GB2312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154805" y="1254760"/>
            <a:ext cx="3627755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93925" y="1683385"/>
            <a:ext cx="7030085" cy="366141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200000"/>
              </a:lnSpc>
            </a:pP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29.</a:t>
            </a:r>
            <a:r>
              <a:rPr 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善于发现各种偶发的教育契机，能抓住活动中幼儿感兴趣或有意义的问题和情境，能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识别幼儿以</a:t>
            </a:r>
            <a:r>
              <a:rPr lang="zh-CN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仿宋_GB2312" charset="0"/>
              </a:rPr>
              <a:t>新的方式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主动学习</a:t>
            </a:r>
            <a:r>
              <a:rPr 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，及时给予有效支持。</a:t>
            </a:r>
            <a:endParaRPr lang="zh-CN" sz="28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6720" y="424815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师幼互动</a:t>
            </a:r>
            <a:endParaRPr lang="en-US" altLang="en-US" sz="4400" b="1" dirty="0">
              <a:solidFill>
                <a:schemeClr val="accent4">
                  <a:lumMod val="50000"/>
                </a:schemeClr>
              </a:solidFill>
              <a:latin typeface="仿宋_GB2312" charset="0"/>
              <a:ea typeface="汉仪正圆-95W" panose="00020600040101010101" charset="-122"/>
              <a:cs typeface="仿宋_GB2312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154805" y="1254760"/>
            <a:ext cx="3627755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88235" y="1906270"/>
            <a:ext cx="6844030" cy="304609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200000"/>
              </a:lnSpc>
            </a:pPr>
            <a:r>
              <a:rPr lang="en-US" alt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30.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尊重并回应</a:t>
            </a:r>
            <a:r>
              <a:rPr 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幼儿的想法与问题，通过开放性提问、推测、讨论等方式，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支持和拓展</a:t>
            </a:r>
            <a:r>
              <a:rPr lang="zh-CN" sz="28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每一个幼儿的学习。</a:t>
            </a:r>
            <a:endParaRPr lang="zh-CN" sz="28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5670" y="5514975"/>
            <a:ext cx="4609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接纳，共情</a:t>
            </a:r>
            <a:r>
              <a:rPr lang="en-US" altLang="zh-CN"/>
              <a:t>...      </a:t>
            </a:r>
            <a:r>
              <a:rPr lang="zh-CN" altLang="en-US"/>
              <a:t>付诸于行动，支持幼儿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36720" y="424815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sym typeface="+mn-ea"/>
              </a:rPr>
              <a:t>师幼互动</a:t>
            </a:r>
            <a:endParaRPr lang="en-US" altLang="en-US" sz="4400" b="1" dirty="0">
              <a:solidFill>
                <a:schemeClr val="accent4">
                  <a:lumMod val="50000"/>
                </a:schemeClr>
              </a:solidFill>
              <a:latin typeface="仿宋_GB2312" charset="0"/>
              <a:ea typeface="汉仪正圆-95W" panose="00020600040101010101" charset="-122"/>
              <a:cs typeface="仿宋_GB2312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154805" y="1254760"/>
            <a:ext cx="3627755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096135" y="2176145"/>
            <a:ext cx="6863715" cy="304609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31.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理解幼儿在健康、语言、社会、科学、艺术等各领域的学习方式，尊重幼儿发展的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个体差异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，发现每个幼儿的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优势和长处，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促进幼儿在原有水平上的发展。不片面追求某一领域、某一方面的学习和发展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090237" y="2041431"/>
            <a:ext cx="13671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cs typeface="+mn-ea"/>
                <a:sym typeface="+mn-lt"/>
              </a:rPr>
              <a:t>02</a:t>
            </a:r>
            <a:endParaRPr lang="en-US" altLang="zh-CN" sz="5400" dirty="0" smtClean="0">
              <a:solidFill>
                <a:schemeClr val="accent1">
                  <a:lumMod val="75000"/>
                </a:schemeClr>
              </a:solidFill>
              <a:latin typeface="汉仪正圆-95W" panose="00020600040101010101" charset="-122"/>
              <a:ea typeface="汉仪正圆-95W" panose="0002060004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0" y="2963545"/>
            <a:ext cx="98266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</a:rPr>
              <a:t>我们改变了什么</a:t>
            </a:r>
            <a:endParaRPr lang="zh-CN" altLang="en-US" sz="5400" spc="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cs typeface="+mn-ea"/>
            </a:endParaRPr>
          </a:p>
          <a:p>
            <a:pPr algn="ctr"/>
            <a:r>
              <a:rPr lang="zh-CN" altLang="en-US" sz="54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</a:rPr>
              <a:t> </a:t>
            </a:r>
            <a:r>
              <a:rPr lang="en-US" altLang="zh-CN" sz="54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</a:rPr>
              <a:t>         </a:t>
            </a:r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</a:rPr>
              <a:t>——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</a:rPr>
              <a:t>小小变化中蕴藏着深刻意义</a:t>
            </a:r>
            <a:endParaRPr lang="zh-CN" altLang="en-US" sz="3200" spc="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78990" y="4504690"/>
            <a:ext cx="8542020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The world is a mirror, good people will have bad people, good people will have evil, so fate is just to shuttle back and forth in both sides of the mirror. The person I admire most is myself. Only I can help myself, go through mountains and overcome difficulties again and again.</a:t>
            </a:r>
            <a:endParaRPr lang="en-US" altLang="zh-CN" sz="1300" spc="200" dirty="0">
              <a:solidFill>
                <a:schemeClr val="tx1">
                  <a:lumMod val="65000"/>
                  <a:lumOff val="35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4900" y="3318510"/>
            <a:ext cx="10308590" cy="10883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000" spc="400">
                <a:solidFill>
                  <a:srgbClr val="484B5C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defRPr>
            </a:lvl1pPr>
          </a:lstStyle>
          <a:p>
            <a:pPr algn="dist"/>
            <a:r>
              <a:rPr lang="zh-CN" alt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sym typeface="+mn-lt"/>
              </a:rPr>
              <a:t>幼儿园保育教育质量评估指标</a:t>
            </a:r>
            <a:endParaRPr lang="zh-CN" altLang="en-US" sz="5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73777" y="2211611"/>
            <a:ext cx="13671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cs typeface="+mn-ea"/>
                <a:sym typeface="+mn-lt"/>
              </a:rPr>
              <a:t>01</a:t>
            </a:r>
            <a:endParaRPr lang="en-US" altLang="zh-CN" sz="6600" b="1" dirty="0">
              <a:solidFill>
                <a:schemeClr val="accent1">
                  <a:lumMod val="75000"/>
                </a:schemeClr>
              </a:solidFill>
              <a:latin typeface="汉仪正圆-95W" panose="00020600040101010101" charset="-122"/>
              <a:ea typeface="汉仪正圆-95W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02735" y="502920"/>
            <a:ext cx="4182110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0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  <a:sym typeface="+mn-ea"/>
              </a:rPr>
              <a:t>我们改变了什么</a:t>
            </a:r>
            <a:endParaRPr lang="zh-CN" altLang="en-US" sz="4000" spc="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691401" y="1209462"/>
            <a:ext cx="3004907" cy="275699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3634332" y="4590226"/>
            <a:ext cx="864155" cy="859325"/>
            <a:chOff x="3434624" y="4467671"/>
            <a:chExt cx="864155" cy="859325"/>
          </a:xfrm>
        </p:grpSpPr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3434624" y="4467671"/>
              <a:ext cx="864155" cy="8593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703863" y="4606648"/>
              <a:ext cx="325677" cy="581371"/>
              <a:chOff x="4062413" y="3968750"/>
              <a:chExt cx="192088" cy="342901"/>
            </a:xfrm>
            <a:solidFill>
              <a:schemeClr val="bg1"/>
            </a:solidFill>
          </p:grpSpPr>
          <p:sp>
            <p:nvSpPr>
              <p:cNvPr id="51" name="Freeform 37"/>
              <p:cNvSpPr/>
              <p:nvPr/>
            </p:nvSpPr>
            <p:spPr bwMode="auto">
              <a:xfrm>
                <a:off x="4116388" y="3968750"/>
                <a:ext cx="69850" cy="71438"/>
              </a:xfrm>
              <a:custGeom>
                <a:avLst/>
                <a:gdLst>
                  <a:gd name="T0" fmla="*/ 1 w 23"/>
                  <a:gd name="T1" fmla="*/ 14 h 24"/>
                  <a:gd name="T2" fmla="*/ 12 w 23"/>
                  <a:gd name="T3" fmla="*/ 24 h 24"/>
                  <a:gd name="T4" fmla="*/ 22 w 23"/>
                  <a:gd name="T5" fmla="*/ 14 h 24"/>
                  <a:gd name="T6" fmla="*/ 23 w 23"/>
                  <a:gd name="T7" fmla="*/ 12 h 24"/>
                  <a:gd name="T8" fmla="*/ 22 w 23"/>
                  <a:gd name="T9" fmla="*/ 9 h 24"/>
                  <a:gd name="T10" fmla="*/ 22 w 23"/>
                  <a:gd name="T11" fmla="*/ 9 h 24"/>
                  <a:gd name="T12" fmla="*/ 13 w 23"/>
                  <a:gd name="T13" fmla="*/ 0 h 24"/>
                  <a:gd name="T14" fmla="*/ 14 w 23"/>
                  <a:gd name="T15" fmla="*/ 0 h 24"/>
                  <a:gd name="T16" fmla="*/ 11 w 23"/>
                  <a:gd name="T17" fmla="*/ 0 h 24"/>
                  <a:gd name="T18" fmla="*/ 9 w 23"/>
                  <a:gd name="T19" fmla="*/ 0 h 24"/>
                  <a:gd name="T20" fmla="*/ 11 w 23"/>
                  <a:gd name="T21" fmla="*/ 0 h 24"/>
                  <a:gd name="T22" fmla="*/ 10 w 23"/>
                  <a:gd name="T23" fmla="*/ 0 h 24"/>
                  <a:gd name="T24" fmla="*/ 7 w 23"/>
                  <a:gd name="T25" fmla="*/ 1 h 24"/>
                  <a:gd name="T26" fmla="*/ 8 w 23"/>
                  <a:gd name="T27" fmla="*/ 1 h 24"/>
                  <a:gd name="T28" fmla="*/ 1 w 23"/>
                  <a:gd name="T29" fmla="*/ 9 h 24"/>
                  <a:gd name="T30" fmla="*/ 1 w 23"/>
                  <a:gd name="T31" fmla="*/ 9 h 24"/>
                  <a:gd name="T32" fmla="*/ 0 w 23"/>
                  <a:gd name="T33" fmla="*/ 12 h 24"/>
                  <a:gd name="T34" fmla="*/ 1 w 23"/>
                  <a:gd name="T35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4">
                    <a:moveTo>
                      <a:pt x="1" y="14"/>
                    </a:moveTo>
                    <a:cubicBezTo>
                      <a:pt x="3" y="20"/>
                      <a:pt x="7" y="24"/>
                      <a:pt x="12" y="24"/>
                    </a:cubicBezTo>
                    <a:cubicBezTo>
                      <a:pt x="17" y="24"/>
                      <a:pt x="21" y="20"/>
                      <a:pt x="22" y="14"/>
                    </a:cubicBezTo>
                    <a:cubicBezTo>
                      <a:pt x="23" y="14"/>
                      <a:pt x="23" y="13"/>
                      <a:pt x="23" y="12"/>
                    </a:cubicBezTo>
                    <a:cubicBezTo>
                      <a:pt x="23" y="10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4"/>
                      <a:pt x="17" y="1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5" y="2"/>
                      <a:pt x="2" y="5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10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4062413" y="4052888"/>
                <a:ext cx="192088" cy="258763"/>
              </a:xfrm>
              <a:custGeom>
                <a:avLst/>
                <a:gdLst>
                  <a:gd name="T0" fmla="*/ 62 w 64"/>
                  <a:gd name="T1" fmla="*/ 10 h 86"/>
                  <a:gd name="T2" fmla="*/ 56 w 64"/>
                  <a:gd name="T3" fmla="*/ 10 h 86"/>
                  <a:gd name="T4" fmla="*/ 51 w 64"/>
                  <a:gd name="T5" fmla="*/ 16 h 86"/>
                  <a:gd name="T6" fmla="*/ 48 w 64"/>
                  <a:gd name="T7" fmla="*/ 8 h 86"/>
                  <a:gd name="T8" fmla="*/ 46 w 64"/>
                  <a:gd name="T9" fmla="*/ 4 h 86"/>
                  <a:gd name="T10" fmla="*/ 44 w 64"/>
                  <a:gd name="T11" fmla="*/ 1 h 86"/>
                  <a:gd name="T12" fmla="*/ 44 w 64"/>
                  <a:gd name="T13" fmla="*/ 1 h 86"/>
                  <a:gd name="T14" fmla="*/ 39 w 64"/>
                  <a:gd name="T15" fmla="*/ 0 h 86"/>
                  <a:gd name="T16" fmla="*/ 36 w 64"/>
                  <a:gd name="T17" fmla="*/ 0 h 86"/>
                  <a:gd name="T18" fmla="*/ 36 w 64"/>
                  <a:gd name="T19" fmla="*/ 3 h 86"/>
                  <a:gd name="T20" fmla="*/ 33 w 64"/>
                  <a:gd name="T21" fmla="*/ 13 h 86"/>
                  <a:gd name="T22" fmla="*/ 32 w 64"/>
                  <a:gd name="T23" fmla="*/ 5 h 86"/>
                  <a:gd name="T24" fmla="*/ 32 w 64"/>
                  <a:gd name="T25" fmla="*/ 5 h 86"/>
                  <a:gd name="T26" fmla="*/ 32 w 64"/>
                  <a:gd name="T27" fmla="*/ 4 h 86"/>
                  <a:gd name="T28" fmla="*/ 33 w 64"/>
                  <a:gd name="T29" fmla="*/ 0 h 86"/>
                  <a:gd name="T30" fmla="*/ 33 w 64"/>
                  <a:gd name="T31" fmla="*/ 0 h 86"/>
                  <a:gd name="T32" fmla="*/ 26 w 64"/>
                  <a:gd name="T33" fmla="*/ 0 h 86"/>
                  <a:gd name="T34" fmla="*/ 26 w 64"/>
                  <a:gd name="T35" fmla="*/ 0 h 86"/>
                  <a:gd name="T36" fmla="*/ 27 w 64"/>
                  <a:gd name="T37" fmla="*/ 4 h 86"/>
                  <a:gd name="T38" fmla="*/ 27 w 64"/>
                  <a:gd name="T39" fmla="*/ 5 h 86"/>
                  <a:gd name="T40" fmla="*/ 27 w 64"/>
                  <a:gd name="T41" fmla="*/ 5 h 86"/>
                  <a:gd name="T42" fmla="*/ 26 w 64"/>
                  <a:gd name="T43" fmla="*/ 13 h 86"/>
                  <a:gd name="T44" fmla="*/ 23 w 64"/>
                  <a:gd name="T45" fmla="*/ 3 h 86"/>
                  <a:gd name="T46" fmla="*/ 23 w 64"/>
                  <a:gd name="T47" fmla="*/ 0 h 86"/>
                  <a:gd name="T48" fmla="*/ 20 w 64"/>
                  <a:gd name="T49" fmla="*/ 0 h 86"/>
                  <a:gd name="T50" fmla="*/ 15 w 64"/>
                  <a:gd name="T51" fmla="*/ 1 h 86"/>
                  <a:gd name="T52" fmla="*/ 15 w 64"/>
                  <a:gd name="T53" fmla="*/ 1 h 86"/>
                  <a:gd name="T54" fmla="*/ 13 w 64"/>
                  <a:gd name="T55" fmla="*/ 4 h 86"/>
                  <a:gd name="T56" fmla="*/ 11 w 64"/>
                  <a:gd name="T57" fmla="*/ 8 h 86"/>
                  <a:gd name="T58" fmla="*/ 1 w 64"/>
                  <a:gd name="T59" fmla="*/ 35 h 86"/>
                  <a:gd name="T60" fmla="*/ 4 w 64"/>
                  <a:gd name="T61" fmla="*/ 40 h 86"/>
                  <a:gd name="T62" fmla="*/ 10 w 64"/>
                  <a:gd name="T63" fmla="*/ 37 h 86"/>
                  <a:gd name="T64" fmla="*/ 17 w 64"/>
                  <a:gd name="T65" fmla="*/ 21 h 86"/>
                  <a:gd name="T66" fmla="*/ 17 w 64"/>
                  <a:gd name="T67" fmla="*/ 31 h 86"/>
                  <a:gd name="T68" fmla="*/ 17 w 64"/>
                  <a:gd name="T69" fmla="*/ 31 h 86"/>
                  <a:gd name="T70" fmla="*/ 17 w 64"/>
                  <a:gd name="T71" fmla="*/ 31 h 86"/>
                  <a:gd name="T72" fmla="*/ 17 w 64"/>
                  <a:gd name="T73" fmla="*/ 80 h 86"/>
                  <a:gd name="T74" fmla="*/ 22 w 64"/>
                  <a:gd name="T75" fmla="*/ 86 h 86"/>
                  <a:gd name="T76" fmla="*/ 28 w 64"/>
                  <a:gd name="T77" fmla="*/ 80 h 86"/>
                  <a:gd name="T78" fmla="*/ 28 w 64"/>
                  <a:gd name="T79" fmla="*/ 41 h 86"/>
                  <a:gd name="T80" fmla="*/ 31 w 64"/>
                  <a:gd name="T81" fmla="*/ 41 h 86"/>
                  <a:gd name="T82" fmla="*/ 31 w 64"/>
                  <a:gd name="T83" fmla="*/ 80 h 86"/>
                  <a:gd name="T84" fmla="*/ 37 w 64"/>
                  <a:gd name="T85" fmla="*/ 86 h 86"/>
                  <a:gd name="T86" fmla="*/ 42 w 64"/>
                  <a:gd name="T87" fmla="*/ 80 h 86"/>
                  <a:gd name="T88" fmla="*/ 42 w 64"/>
                  <a:gd name="T89" fmla="*/ 31 h 86"/>
                  <a:gd name="T90" fmla="*/ 42 w 64"/>
                  <a:gd name="T91" fmla="*/ 31 h 86"/>
                  <a:gd name="T92" fmla="*/ 42 w 64"/>
                  <a:gd name="T93" fmla="*/ 31 h 86"/>
                  <a:gd name="T94" fmla="*/ 42 w 64"/>
                  <a:gd name="T95" fmla="*/ 20 h 86"/>
                  <a:gd name="T96" fmla="*/ 44 w 64"/>
                  <a:gd name="T97" fmla="*/ 26 h 86"/>
                  <a:gd name="T98" fmla="*/ 46 w 64"/>
                  <a:gd name="T99" fmla="*/ 28 h 86"/>
                  <a:gd name="T100" fmla="*/ 51 w 64"/>
                  <a:gd name="T101" fmla="*/ 28 h 86"/>
                  <a:gd name="T102" fmla="*/ 54 w 64"/>
                  <a:gd name="T103" fmla="*/ 25 h 86"/>
                  <a:gd name="T104" fmla="*/ 62 w 64"/>
                  <a:gd name="T105" fmla="*/ 16 h 86"/>
                  <a:gd name="T106" fmla="*/ 62 w 64"/>
                  <a:gd name="T107" fmla="*/ 1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86">
                    <a:moveTo>
                      <a:pt x="62" y="10"/>
                    </a:moveTo>
                    <a:cubicBezTo>
                      <a:pt x="60" y="9"/>
                      <a:pt x="58" y="9"/>
                      <a:pt x="56" y="1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5" y="2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3" y="0"/>
                      <a:pt x="41" y="0"/>
                      <a:pt x="3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2"/>
                      <a:pt x="36" y="3"/>
                    </a:cubicBezTo>
                    <a:cubicBezTo>
                      <a:pt x="36" y="7"/>
                      <a:pt x="35" y="11"/>
                      <a:pt x="33" y="13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4"/>
                      <a:pt x="32" y="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4" y="11"/>
                      <a:pt x="23" y="7"/>
                      <a:pt x="23" y="3"/>
                    </a:cubicBezTo>
                    <a:cubicBezTo>
                      <a:pt x="23" y="2"/>
                      <a:pt x="23" y="1"/>
                      <a:pt x="2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3" y="3"/>
                      <a:pt x="13" y="4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2" y="39"/>
                      <a:pt x="4" y="40"/>
                    </a:cubicBezTo>
                    <a:cubicBezTo>
                      <a:pt x="7" y="41"/>
                      <a:pt x="10" y="40"/>
                      <a:pt x="10" y="37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7" y="83"/>
                      <a:pt x="19" y="86"/>
                      <a:pt x="22" y="86"/>
                    </a:cubicBezTo>
                    <a:cubicBezTo>
                      <a:pt x="25" y="86"/>
                      <a:pt x="28" y="83"/>
                      <a:pt x="28" y="8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1" y="83"/>
                      <a:pt x="33" y="86"/>
                      <a:pt x="37" y="86"/>
                    </a:cubicBezTo>
                    <a:cubicBezTo>
                      <a:pt x="40" y="86"/>
                      <a:pt x="42" y="83"/>
                      <a:pt x="42" y="80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7"/>
                      <a:pt x="45" y="27"/>
                      <a:pt x="46" y="28"/>
                    </a:cubicBezTo>
                    <a:cubicBezTo>
                      <a:pt x="47" y="30"/>
                      <a:pt x="50" y="29"/>
                      <a:pt x="51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4" y="14"/>
                      <a:pt x="63" y="12"/>
                      <a:pt x="6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284157" y="2205390"/>
            <a:ext cx="864155" cy="864155"/>
            <a:chOff x="4384169" y="2022510"/>
            <a:chExt cx="864155" cy="864155"/>
          </a:xfrm>
        </p:grpSpPr>
        <p:sp>
          <p:nvSpPr>
            <p:cNvPr id="54" name="Oval 36"/>
            <p:cNvSpPr>
              <a:spLocks noChangeArrowheads="1"/>
            </p:cNvSpPr>
            <p:nvPr/>
          </p:nvSpPr>
          <p:spPr bwMode="auto">
            <a:xfrm>
              <a:off x="4384169" y="2022510"/>
              <a:ext cx="864155" cy="864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4638729" y="2265836"/>
              <a:ext cx="355036" cy="376197"/>
            </a:xfrm>
            <a:custGeom>
              <a:avLst/>
              <a:gdLst>
                <a:gd name="T0" fmla="*/ 46 w 80"/>
                <a:gd name="T1" fmla="*/ 0 h 84"/>
                <a:gd name="T2" fmla="*/ 13 w 80"/>
                <a:gd name="T3" fmla="*/ 34 h 84"/>
                <a:gd name="T4" fmla="*/ 22 w 80"/>
                <a:gd name="T5" fmla="*/ 56 h 84"/>
                <a:gd name="T6" fmla="*/ 1 w 80"/>
                <a:gd name="T7" fmla="*/ 76 h 84"/>
                <a:gd name="T8" fmla="*/ 0 w 80"/>
                <a:gd name="T9" fmla="*/ 79 h 84"/>
                <a:gd name="T10" fmla="*/ 1 w 80"/>
                <a:gd name="T11" fmla="*/ 82 h 84"/>
                <a:gd name="T12" fmla="*/ 7 w 80"/>
                <a:gd name="T13" fmla="*/ 82 h 84"/>
                <a:gd name="T14" fmla="*/ 28 w 80"/>
                <a:gd name="T15" fmla="*/ 62 h 84"/>
                <a:gd name="T16" fmla="*/ 46 w 80"/>
                <a:gd name="T17" fmla="*/ 67 h 84"/>
                <a:gd name="T18" fmla="*/ 80 w 80"/>
                <a:gd name="T19" fmla="*/ 34 h 84"/>
                <a:gd name="T20" fmla="*/ 46 w 80"/>
                <a:gd name="T21" fmla="*/ 0 h 84"/>
                <a:gd name="T22" fmla="*/ 46 w 80"/>
                <a:gd name="T23" fmla="*/ 6 h 84"/>
                <a:gd name="T24" fmla="*/ 74 w 80"/>
                <a:gd name="T25" fmla="*/ 34 h 84"/>
                <a:gd name="T26" fmla="*/ 46 w 80"/>
                <a:gd name="T27" fmla="*/ 61 h 84"/>
                <a:gd name="T28" fmla="*/ 19 w 80"/>
                <a:gd name="T29" fmla="*/ 34 h 84"/>
                <a:gd name="T30" fmla="*/ 46 w 80"/>
                <a:gd name="T3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84">
                  <a:moveTo>
                    <a:pt x="46" y="0"/>
                  </a:moveTo>
                  <a:cubicBezTo>
                    <a:pt x="28" y="0"/>
                    <a:pt x="13" y="15"/>
                    <a:pt x="13" y="34"/>
                  </a:cubicBezTo>
                  <a:cubicBezTo>
                    <a:pt x="13" y="42"/>
                    <a:pt x="16" y="50"/>
                    <a:pt x="22" y="5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7"/>
                    <a:pt x="0" y="78"/>
                    <a:pt x="0" y="79"/>
                  </a:cubicBezTo>
                  <a:cubicBezTo>
                    <a:pt x="0" y="80"/>
                    <a:pt x="1" y="81"/>
                    <a:pt x="1" y="82"/>
                  </a:cubicBezTo>
                  <a:cubicBezTo>
                    <a:pt x="3" y="84"/>
                    <a:pt x="6" y="84"/>
                    <a:pt x="7" y="8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3" y="65"/>
                    <a:pt x="40" y="67"/>
                    <a:pt x="46" y="67"/>
                  </a:cubicBezTo>
                  <a:cubicBezTo>
                    <a:pt x="65" y="67"/>
                    <a:pt x="80" y="52"/>
                    <a:pt x="80" y="34"/>
                  </a:cubicBezTo>
                  <a:cubicBezTo>
                    <a:pt x="80" y="15"/>
                    <a:pt x="65" y="0"/>
                    <a:pt x="46" y="0"/>
                  </a:cubicBezTo>
                  <a:close/>
                  <a:moveTo>
                    <a:pt x="46" y="6"/>
                  </a:moveTo>
                  <a:cubicBezTo>
                    <a:pt x="62" y="6"/>
                    <a:pt x="74" y="18"/>
                    <a:pt x="74" y="34"/>
                  </a:cubicBezTo>
                  <a:cubicBezTo>
                    <a:pt x="74" y="49"/>
                    <a:pt x="62" y="61"/>
                    <a:pt x="46" y="61"/>
                  </a:cubicBezTo>
                  <a:cubicBezTo>
                    <a:pt x="31" y="61"/>
                    <a:pt x="19" y="49"/>
                    <a:pt x="19" y="34"/>
                  </a:cubicBezTo>
                  <a:cubicBezTo>
                    <a:pt x="19" y="18"/>
                    <a:pt x="31" y="6"/>
                    <a:pt x="4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48815" y="2239304"/>
            <a:ext cx="864155" cy="864155"/>
            <a:chOff x="7248827" y="2056424"/>
            <a:chExt cx="864155" cy="864155"/>
          </a:xfrm>
        </p:grpSpPr>
        <p:sp>
          <p:nvSpPr>
            <p:cNvPr id="57" name="Oval 39"/>
            <p:cNvSpPr>
              <a:spLocks noChangeArrowheads="1"/>
            </p:cNvSpPr>
            <p:nvPr/>
          </p:nvSpPr>
          <p:spPr bwMode="auto">
            <a:xfrm>
              <a:off x="7248827" y="2056424"/>
              <a:ext cx="864155" cy="8641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471586" y="2291497"/>
              <a:ext cx="418636" cy="394009"/>
              <a:chOff x="4860032" y="3075012"/>
              <a:chExt cx="296863" cy="279400"/>
            </a:xfrm>
            <a:solidFill>
              <a:schemeClr val="bg1"/>
            </a:solidFill>
          </p:grpSpPr>
          <p:sp>
            <p:nvSpPr>
              <p:cNvPr id="59" name="Freeform 43"/>
              <p:cNvSpPr/>
              <p:nvPr/>
            </p:nvSpPr>
            <p:spPr bwMode="auto">
              <a:xfrm>
                <a:off x="4910832" y="3124224"/>
                <a:ext cx="198438" cy="230188"/>
              </a:xfrm>
              <a:custGeom>
                <a:avLst/>
                <a:gdLst>
                  <a:gd name="T0" fmla="*/ 63 w 125"/>
                  <a:gd name="T1" fmla="*/ 0 h 145"/>
                  <a:gd name="T2" fmla="*/ 125 w 125"/>
                  <a:gd name="T3" fmla="*/ 62 h 145"/>
                  <a:gd name="T4" fmla="*/ 125 w 125"/>
                  <a:gd name="T5" fmla="*/ 145 h 145"/>
                  <a:gd name="T6" fmla="*/ 83 w 125"/>
                  <a:gd name="T7" fmla="*/ 145 h 145"/>
                  <a:gd name="T8" fmla="*/ 83 w 125"/>
                  <a:gd name="T9" fmla="*/ 83 h 145"/>
                  <a:gd name="T10" fmla="*/ 42 w 125"/>
                  <a:gd name="T11" fmla="*/ 83 h 145"/>
                  <a:gd name="T12" fmla="*/ 42 w 125"/>
                  <a:gd name="T13" fmla="*/ 145 h 145"/>
                  <a:gd name="T14" fmla="*/ 0 w 125"/>
                  <a:gd name="T15" fmla="*/ 145 h 145"/>
                  <a:gd name="T16" fmla="*/ 0 w 125"/>
                  <a:gd name="T17" fmla="*/ 62 h 145"/>
                  <a:gd name="T18" fmla="*/ 63 w 125"/>
                  <a:gd name="T1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45">
                    <a:moveTo>
                      <a:pt x="63" y="0"/>
                    </a:moveTo>
                    <a:lnTo>
                      <a:pt x="125" y="62"/>
                    </a:lnTo>
                    <a:lnTo>
                      <a:pt x="125" y="145"/>
                    </a:lnTo>
                    <a:lnTo>
                      <a:pt x="83" y="145"/>
                    </a:lnTo>
                    <a:lnTo>
                      <a:pt x="83" y="83"/>
                    </a:lnTo>
                    <a:lnTo>
                      <a:pt x="42" y="83"/>
                    </a:lnTo>
                    <a:lnTo>
                      <a:pt x="42" y="145"/>
                    </a:lnTo>
                    <a:lnTo>
                      <a:pt x="0" y="145"/>
                    </a:lnTo>
                    <a:lnTo>
                      <a:pt x="0" y="62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0" name="Freeform 44"/>
              <p:cNvSpPr/>
              <p:nvPr/>
            </p:nvSpPr>
            <p:spPr bwMode="auto">
              <a:xfrm>
                <a:off x="4860032" y="3075012"/>
                <a:ext cx="296863" cy="163513"/>
              </a:xfrm>
              <a:custGeom>
                <a:avLst/>
                <a:gdLst>
                  <a:gd name="T0" fmla="*/ 94 w 99"/>
                  <a:gd name="T1" fmla="*/ 54 h 54"/>
                  <a:gd name="T2" fmla="*/ 90 w 99"/>
                  <a:gd name="T3" fmla="*/ 53 h 54"/>
                  <a:gd name="T4" fmla="*/ 50 w 99"/>
                  <a:gd name="T5" fmla="*/ 12 h 54"/>
                  <a:gd name="T6" fmla="*/ 9 w 99"/>
                  <a:gd name="T7" fmla="*/ 53 h 54"/>
                  <a:gd name="T8" fmla="*/ 2 w 99"/>
                  <a:gd name="T9" fmla="*/ 53 h 54"/>
                  <a:gd name="T10" fmla="*/ 2 w 99"/>
                  <a:gd name="T11" fmla="*/ 46 h 54"/>
                  <a:gd name="T12" fmla="*/ 46 w 99"/>
                  <a:gd name="T13" fmla="*/ 2 h 54"/>
                  <a:gd name="T14" fmla="*/ 53 w 99"/>
                  <a:gd name="T15" fmla="*/ 2 h 54"/>
                  <a:gd name="T16" fmla="*/ 97 w 99"/>
                  <a:gd name="T17" fmla="*/ 46 h 54"/>
                  <a:gd name="T18" fmla="*/ 97 w 99"/>
                  <a:gd name="T19" fmla="*/ 53 h 54"/>
                  <a:gd name="T20" fmla="*/ 94 w 99"/>
                  <a:gd name="T2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54">
                    <a:moveTo>
                      <a:pt x="94" y="54"/>
                    </a:moveTo>
                    <a:cubicBezTo>
                      <a:pt x="93" y="54"/>
                      <a:pt x="91" y="54"/>
                      <a:pt x="90" y="53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7" y="54"/>
                      <a:pt x="4" y="54"/>
                      <a:pt x="2" y="53"/>
                    </a:cubicBezTo>
                    <a:cubicBezTo>
                      <a:pt x="0" y="51"/>
                      <a:pt x="0" y="48"/>
                      <a:pt x="2" y="4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8" y="0"/>
                      <a:pt x="51" y="0"/>
                      <a:pt x="53" y="2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9" y="48"/>
                      <a:pt x="99" y="51"/>
                      <a:pt x="97" y="53"/>
                    </a:cubicBezTo>
                    <a:cubicBezTo>
                      <a:pt x="96" y="54"/>
                      <a:pt x="95" y="54"/>
                      <a:pt x="9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517567" y="4513273"/>
            <a:ext cx="864155" cy="859325"/>
            <a:chOff x="8167489" y="4458663"/>
            <a:chExt cx="864155" cy="859325"/>
          </a:xfrm>
        </p:grpSpPr>
        <p:sp>
          <p:nvSpPr>
            <p:cNvPr id="62" name="Oval 38"/>
            <p:cNvSpPr>
              <a:spLocks noChangeArrowheads="1"/>
            </p:cNvSpPr>
            <p:nvPr/>
          </p:nvSpPr>
          <p:spPr bwMode="auto">
            <a:xfrm>
              <a:off x="8167489" y="4458663"/>
              <a:ext cx="864155" cy="8593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8430507" y="4622801"/>
              <a:ext cx="338120" cy="500917"/>
              <a:chOff x="4062413" y="2374900"/>
              <a:chExt cx="814388" cy="1206501"/>
            </a:xfrm>
            <a:solidFill>
              <a:schemeClr val="bg1"/>
            </a:solidFill>
          </p:grpSpPr>
          <p:sp>
            <p:nvSpPr>
              <p:cNvPr id="64" name="Freeform 11"/>
              <p:cNvSpPr/>
              <p:nvPr/>
            </p:nvSpPr>
            <p:spPr bwMode="auto">
              <a:xfrm>
                <a:off x="4479926" y="2925763"/>
                <a:ext cx="265113" cy="123825"/>
              </a:xfrm>
              <a:custGeom>
                <a:avLst/>
                <a:gdLst>
                  <a:gd name="T0" fmla="*/ 167 w 167"/>
                  <a:gd name="T1" fmla="*/ 28 h 78"/>
                  <a:gd name="T2" fmla="*/ 9 w 167"/>
                  <a:gd name="T3" fmla="*/ 78 h 78"/>
                  <a:gd name="T4" fmla="*/ 0 w 167"/>
                  <a:gd name="T5" fmla="*/ 50 h 78"/>
                  <a:gd name="T6" fmla="*/ 158 w 167"/>
                  <a:gd name="T7" fmla="*/ 0 h 78"/>
                  <a:gd name="T8" fmla="*/ 167 w 167"/>
                  <a:gd name="T9" fmla="*/ 2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78">
                    <a:moveTo>
                      <a:pt x="167" y="28"/>
                    </a:moveTo>
                    <a:lnTo>
                      <a:pt x="9" y="78"/>
                    </a:lnTo>
                    <a:lnTo>
                      <a:pt x="0" y="50"/>
                    </a:lnTo>
                    <a:lnTo>
                      <a:pt x="158" y="0"/>
                    </a:lnTo>
                    <a:lnTo>
                      <a:pt x="167" y="28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>
                <a:off x="4471988" y="3206750"/>
                <a:ext cx="311150" cy="33338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3"/>
              <p:cNvSpPr/>
              <p:nvPr/>
            </p:nvSpPr>
            <p:spPr bwMode="auto">
              <a:xfrm>
                <a:off x="4568826" y="3005138"/>
                <a:ext cx="123825" cy="93663"/>
              </a:xfrm>
              <a:custGeom>
                <a:avLst/>
                <a:gdLst>
                  <a:gd name="T0" fmla="*/ 0 w 78"/>
                  <a:gd name="T1" fmla="*/ 19 h 59"/>
                  <a:gd name="T2" fmla="*/ 12 w 78"/>
                  <a:gd name="T3" fmla="*/ 59 h 59"/>
                  <a:gd name="T4" fmla="*/ 78 w 78"/>
                  <a:gd name="T5" fmla="*/ 37 h 59"/>
                  <a:gd name="T6" fmla="*/ 66 w 78"/>
                  <a:gd name="T7" fmla="*/ 0 h 59"/>
                  <a:gd name="T8" fmla="*/ 0 w 78"/>
                  <a:gd name="T9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9">
                    <a:moveTo>
                      <a:pt x="0" y="19"/>
                    </a:moveTo>
                    <a:lnTo>
                      <a:pt x="12" y="59"/>
                    </a:lnTo>
                    <a:lnTo>
                      <a:pt x="78" y="37"/>
                    </a:lnTo>
                    <a:lnTo>
                      <a:pt x="66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4"/>
              <p:cNvSpPr/>
              <p:nvPr/>
            </p:nvSpPr>
            <p:spPr bwMode="auto">
              <a:xfrm>
                <a:off x="4362451" y="2374900"/>
                <a:ext cx="123825" cy="90488"/>
              </a:xfrm>
              <a:custGeom>
                <a:avLst/>
                <a:gdLst>
                  <a:gd name="T0" fmla="*/ 0 w 78"/>
                  <a:gd name="T1" fmla="*/ 19 h 57"/>
                  <a:gd name="T2" fmla="*/ 12 w 78"/>
                  <a:gd name="T3" fmla="*/ 57 h 57"/>
                  <a:gd name="T4" fmla="*/ 78 w 78"/>
                  <a:gd name="T5" fmla="*/ 38 h 57"/>
                  <a:gd name="T6" fmla="*/ 67 w 78"/>
                  <a:gd name="T7" fmla="*/ 0 h 57"/>
                  <a:gd name="T8" fmla="*/ 0 w 78"/>
                  <a:gd name="T9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7">
                    <a:moveTo>
                      <a:pt x="0" y="19"/>
                    </a:moveTo>
                    <a:lnTo>
                      <a:pt x="12" y="57"/>
                    </a:lnTo>
                    <a:lnTo>
                      <a:pt x="78" y="38"/>
                    </a:lnTo>
                    <a:lnTo>
                      <a:pt x="67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5"/>
              <p:cNvSpPr/>
              <p:nvPr/>
            </p:nvSpPr>
            <p:spPr bwMode="auto">
              <a:xfrm>
                <a:off x="4356101" y="2427288"/>
                <a:ext cx="330200" cy="561975"/>
              </a:xfrm>
              <a:custGeom>
                <a:avLst/>
                <a:gdLst>
                  <a:gd name="T0" fmla="*/ 46 w 88"/>
                  <a:gd name="T1" fmla="*/ 0 h 150"/>
                  <a:gd name="T2" fmla="*/ 0 w 88"/>
                  <a:gd name="T3" fmla="*/ 14 h 150"/>
                  <a:gd name="T4" fmla="*/ 5 w 88"/>
                  <a:gd name="T5" fmla="*/ 29 h 150"/>
                  <a:gd name="T6" fmla="*/ 30 w 88"/>
                  <a:gd name="T7" fmla="*/ 57 h 150"/>
                  <a:gd name="T8" fmla="*/ 20 w 88"/>
                  <a:gd name="T9" fmla="*/ 79 h 150"/>
                  <a:gd name="T10" fmla="*/ 42 w 88"/>
                  <a:gd name="T11" fmla="*/ 150 h 150"/>
                  <a:gd name="T12" fmla="*/ 88 w 88"/>
                  <a:gd name="T13" fmla="*/ 135 h 150"/>
                  <a:gd name="T14" fmla="*/ 46 w 88"/>
                  <a:gd name="T1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150">
                    <a:moveTo>
                      <a:pt x="4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19" y="31"/>
                      <a:pt x="30" y="43"/>
                      <a:pt x="30" y="57"/>
                    </a:cubicBezTo>
                    <a:cubicBezTo>
                      <a:pt x="30" y="66"/>
                      <a:pt x="26" y="74"/>
                      <a:pt x="20" y="79"/>
                    </a:cubicBezTo>
                    <a:cubicBezTo>
                      <a:pt x="42" y="150"/>
                      <a:pt x="42" y="150"/>
                      <a:pt x="42" y="150"/>
                    </a:cubicBezTo>
                    <a:cubicBezTo>
                      <a:pt x="88" y="135"/>
                      <a:pt x="88" y="135"/>
                      <a:pt x="88" y="135"/>
                    </a:cubicBezTo>
                    <a:lnTo>
                      <a:pt x="46" y="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Oval 16"/>
              <p:cNvSpPr>
                <a:spLocks noChangeArrowheads="1"/>
              </p:cNvSpPr>
              <p:nvPr/>
            </p:nvSpPr>
            <p:spPr bwMode="auto">
              <a:xfrm>
                <a:off x="4268788" y="2551113"/>
                <a:ext cx="184150" cy="184150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Oval 17"/>
              <p:cNvSpPr>
                <a:spLocks noChangeArrowheads="1"/>
              </p:cNvSpPr>
              <p:nvPr/>
            </p:nvSpPr>
            <p:spPr bwMode="auto">
              <a:xfrm>
                <a:off x="4262438" y="3198813"/>
                <a:ext cx="198438" cy="200025"/>
              </a:xfrm>
              <a:prstGeom prst="ellipse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8"/>
              <p:cNvSpPr/>
              <p:nvPr/>
            </p:nvSpPr>
            <p:spPr bwMode="auto">
              <a:xfrm>
                <a:off x="4062413" y="2647950"/>
                <a:ext cx="255588" cy="679450"/>
              </a:xfrm>
              <a:custGeom>
                <a:avLst/>
                <a:gdLst>
                  <a:gd name="T0" fmla="*/ 50 w 68"/>
                  <a:gd name="T1" fmla="*/ 181 h 181"/>
                  <a:gd name="T2" fmla="*/ 50 w 68"/>
                  <a:gd name="T3" fmla="*/ 174 h 181"/>
                  <a:gd name="T4" fmla="*/ 68 w 68"/>
                  <a:gd name="T5" fmla="*/ 146 h 181"/>
                  <a:gd name="T6" fmla="*/ 39 w 68"/>
                  <a:gd name="T7" fmla="*/ 91 h 181"/>
                  <a:gd name="T8" fmla="*/ 68 w 68"/>
                  <a:gd name="T9" fmla="*/ 24 h 181"/>
                  <a:gd name="T10" fmla="*/ 51 w 68"/>
                  <a:gd name="T11" fmla="*/ 0 h 181"/>
                  <a:gd name="T12" fmla="*/ 1 w 68"/>
                  <a:gd name="T13" fmla="*/ 91 h 181"/>
                  <a:gd name="T14" fmla="*/ 50 w 68"/>
                  <a:gd name="T1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81">
                    <a:moveTo>
                      <a:pt x="50" y="181"/>
                    </a:moveTo>
                    <a:cubicBezTo>
                      <a:pt x="50" y="178"/>
                      <a:pt x="50" y="176"/>
                      <a:pt x="50" y="174"/>
                    </a:cubicBezTo>
                    <a:cubicBezTo>
                      <a:pt x="50" y="161"/>
                      <a:pt x="57" y="151"/>
                      <a:pt x="68" y="146"/>
                    </a:cubicBezTo>
                    <a:cubicBezTo>
                      <a:pt x="52" y="133"/>
                      <a:pt x="41" y="114"/>
                      <a:pt x="39" y="91"/>
                    </a:cubicBezTo>
                    <a:cubicBezTo>
                      <a:pt x="39" y="84"/>
                      <a:pt x="44" y="45"/>
                      <a:pt x="68" y="24"/>
                    </a:cubicBezTo>
                    <a:cubicBezTo>
                      <a:pt x="59" y="20"/>
                      <a:pt x="52" y="11"/>
                      <a:pt x="51" y="0"/>
                    </a:cubicBezTo>
                    <a:cubicBezTo>
                      <a:pt x="23" y="20"/>
                      <a:pt x="3" y="56"/>
                      <a:pt x="1" y="91"/>
                    </a:cubicBezTo>
                    <a:cubicBezTo>
                      <a:pt x="0" y="129"/>
                      <a:pt x="21" y="162"/>
                      <a:pt x="50" y="181"/>
                    </a:cubicBez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9"/>
              <p:cNvSpPr/>
              <p:nvPr/>
            </p:nvSpPr>
            <p:spPr bwMode="auto">
              <a:xfrm>
                <a:off x="4114801" y="3255963"/>
                <a:ext cx="762000" cy="325438"/>
              </a:xfrm>
              <a:custGeom>
                <a:avLst/>
                <a:gdLst>
                  <a:gd name="T0" fmla="*/ 126 w 203"/>
                  <a:gd name="T1" fmla="*/ 60 h 87"/>
                  <a:gd name="T2" fmla="*/ 146 w 203"/>
                  <a:gd name="T3" fmla="*/ 38 h 87"/>
                  <a:gd name="T4" fmla="*/ 183 w 203"/>
                  <a:gd name="T5" fmla="*/ 38 h 87"/>
                  <a:gd name="T6" fmla="*/ 183 w 203"/>
                  <a:gd name="T7" fmla="*/ 0 h 87"/>
                  <a:gd name="T8" fmla="*/ 93 w 203"/>
                  <a:gd name="T9" fmla="*/ 0 h 87"/>
                  <a:gd name="T10" fmla="*/ 96 w 203"/>
                  <a:gd name="T11" fmla="*/ 12 h 87"/>
                  <a:gd name="T12" fmla="*/ 66 w 203"/>
                  <a:gd name="T13" fmla="*/ 42 h 87"/>
                  <a:gd name="T14" fmla="*/ 61 w 203"/>
                  <a:gd name="T15" fmla="*/ 41 h 87"/>
                  <a:gd name="T16" fmla="*/ 23 w 203"/>
                  <a:gd name="T17" fmla="*/ 65 h 87"/>
                  <a:gd name="T18" fmla="*/ 0 w 203"/>
                  <a:gd name="T19" fmla="*/ 66 h 87"/>
                  <a:gd name="T20" fmla="*/ 0 w 203"/>
                  <a:gd name="T21" fmla="*/ 87 h 87"/>
                  <a:gd name="T22" fmla="*/ 23 w 203"/>
                  <a:gd name="T23" fmla="*/ 87 h 87"/>
                  <a:gd name="T24" fmla="*/ 203 w 203"/>
                  <a:gd name="T25" fmla="*/ 87 h 87"/>
                  <a:gd name="T26" fmla="*/ 203 w 203"/>
                  <a:gd name="T27" fmla="*/ 60 h 87"/>
                  <a:gd name="T28" fmla="*/ 126 w 203"/>
                  <a:gd name="T29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3" h="87">
                    <a:moveTo>
                      <a:pt x="126" y="60"/>
                    </a:moveTo>
                    <a:cubicBezTo>
                      <a:pt x="126" y="60"/>
                      <a:pt x="137" y="50"/>
                      <a:pt x="146" y="38"/>
                    </a:cubicBezTo>
                    <a:cubicBezTo>
                      <a:pt x="183" y="38"/>
                      <a:pt x="183" y="38"/>
                      <a:pt x="183" y="38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5" y="4"/>
                      <a:pt x="96" y="8"/>
                      <a:pt x="96" y="12"/>
                    </a:cubicBezTo>
                    <a:cubicBezTo>
                      <a:pt x="96" y="28"/>
                      <a:pt x="82" y="42"/>
                      <a:pt x="66" y="42"/>
                    </a:cubicBezTo>
                    <a:cubicBezTo>
                      <a:pt x="64" y="42"/>
                      <a:pt x="62" y="42"/>
                      <a:pt x="61" y="41"/>
                    </a:cubicBezTo>
                    <a:cubicBezTo>
                      <a:pt x="49" y="52"/>
                      <a:pt x="34" y="63"/>
                      <a:pt x="23" y="6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60"/>
                      <a:pt x="203" y="60"/>
                      <a:pt x="203" y="60"/>
                    </a:cubicBezTo>
                    <a:lnTo>
                      <a:pt x="126" y="60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35">
                  <a:ln w="635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73" name="直接连接符 72"/>
          <p:cNvCxnSpPr/>
          <p:nvPr/>
        </p:nvCxnSpPr>
        <p:spPr>
          <a:xfrm flipH="1" flipV="1">
            <a:off x="4985068" y="3027682"/>
            <a:ext cx="345440" cy="518159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7047549" y="3103461"/>
            <a:ext cx="324025" cy="555603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904673" y="4644390"/>
            <a:ext cx="609600" cy="18288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4568825" y="4602480"/>
            <a:ext cx="695960" cy="236220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"/>
          <p:cNvSpPr/>
          <p:nvPr/>
        </p:nvSpPr>
        <p:spPr>
          <a:xfrm>
            <a:off x="8260080" y="2454275"/>
            <a:ext cx="3463290" cy="1476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教育是一种服务，围绕这一理念，怎样用多种多样的形式去倡导和实践一种新型的、不仅仅以幼儿园内部为中心的，而是走向社会的、开放的、与社会融合的服务尝试，为幼儿、为家长、为社会服务。</a:t>
            </a:r>
            <a:endParaRPr sz="1200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文本"/>
          <p:cNvSpPr/>
          <p:nvPr/>
        </p:nvSpPr>
        <p:spPr>
          <a:xfrm>
            <a:off x="8237118" y="1991700"/>
            <a:ext cx="145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服务的意识</a:t>
            </a:r>
            <a:endParaRPr lang="zh-CN" altLang="en-US" sz="2000" b="1">
              <a:solidFill>
                <a:schemeClr val="accent4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79" name="文本"/>
          <p:cNvSpPr/>
          <p:nvPr/>
        </p:nvSpPr>
        <p:spPr>
          <a:xfrm>
            <a:off x="8614410" y="4726305"/>
            <a:ext cx="3171825" cy="1476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在极其简陋的条件下，教师们依然可以极有创意地变废为宝、一物多用、因陋就简、就地取材。从课程范式来看</a:t>
            </a:r>
            <a:r>
              <a:rPr lang="en-US"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</a:t>
            </a:r>
            <a:r>
              <a:rPr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从科学中心主义课程向社会建构中心课程转变。</a:t>
            </a:r>
            <a:endParaRPr sz="1200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文本"/>
          <p:cNvSpPr/>
          <p:nvPr/>
        </p:nvSpPr>
        <p:spPr>
          <a:xfrm>
            <a:off x="8614648" y="4327601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低成本的意识</a:t>
            </a:r>
            <a:endParaRPr lang="zh-CN" altLang="en-US" sz="2000" b="1">
              <a:solidFill>
                <a:schemeClr val="accent4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81" name="文本"/>
          <p:cNvSpPr/>
          <p:nvPr/>
        </p:nvSpPr>
        <p:spPr>
          <a:xfrm>
            <a:off x="532765" y="2454275"/>
            <a:ext cx="3569335" cy="11988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我们正在通过本职工作促进社会的公平。</a:t>
            </a:r>
            <a:endParaRPr sz="1200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在这一过程中，幼儿园不仅在办园水平上实现重要的跨越，也通过这一途径参与和谐社会的构建。</a:t>
            </a:r>
            <a:endParaRPr sz="1200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文本"/>
          <p:cNvSpPr/>
          <p:nvPr/>
        </p:nvSpPr>
        <p:spPr>
          <a:xfrm>
            <a:off x="2141644" y="1991700"/>
            <a:ext cx="196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社会公平的意识</a:t>
            </a:r>
            <a:endParaRPr lang="zh-CN" altLang="en-US" sz="2000" b="1" spc="251" dirty="0">
              <a:solidFill>
                <a:schemeClr val="accent4">
                  <a:lumMod val="75000"/>
                </a:schemeClr>
              </a:solidFill>
              <a:cs typeface="+mn-ea"/>
              <a:sym typeface="+mn-ea"/>
            </a:endParaRPr>
          </a:p>
        </p:txBody>
      </p:sp>
      <p:sp>
        <p:nvSpPr>
          <p:cNvPr id="83" name="文本"/>
          <p:cNvSpPr/>
          <p:nvPr/>
        </p:nvSpPr>
        <p:spPr>
          <a:xfrm>
            <a:off x="150495" y="4449445"/>
            <a:ext cx="3413125" cy="20300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sz="1200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以幼儿发展为本”也越来越成为一种主流意识。看到幼教人在艰苦的条件下努力运用多种方式促进幼儿发展，想方设法创设环境，改进师幼互动，调整作息时间，探索科学的教育方法等等。正确把握价值引导和儿童的自主建构，充分关注儿童的心理健康、情感、个别差异等。</a:t>
            </a:r>
            <a:endParaRPr sz="1200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文本"/>
          <p:cNvSpPr/>
          <p:nvPr/>
        </p:nvSpPr>
        <p:spPr>
          <a:xfrm>
            <a:off x="1224280" y="4022090"/>
            <a:ext cx="28613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>
                <a:solidFill>
                  <a:schemeClr val="accent4">
                    <a:lumMod val="75000"/>
                  </a:schemeClr>
                </a:solidFill>
                <a:sym typeface="+mn-ea"/>
              </a:rPr>
              <a:t>以幼儿发展为本的意识</a:t>
            </a:r>
            <a:endParaRPr lang="zh-CN" altLang="en-US" sz="2000" b="1">
              <a:solidFill>
                <a:schemeClr val="accent4">
                  <a:lumMod val="75000"/>
                </a:schemeClr>
              </a:solidFill>
              <a:sym typeface="+mn-lt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20" y="2390775"/>
            <a:ext cx="2242820" cy="32042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36035" y="5721985"/>
            <a:ext cx="46729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一是幼教界观念上、理念上发生的深刻变化；二是幼教实践中正在发生的深刻变化。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  <p:bldP spid="82" grpId="0"/>
      <p:bldP spid="84" grpId="0"/>
      <p:bldP spid="81" grpId="0" animBg="1"/>
      <p:bldP spid="77" grpId="0" animBg="1"/>
      <p:bldP spid="83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139767" y="2286541"/>
            <a:ext cx="13671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accent1">
                    <a:lumMod val="75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  <a:cs typeface="+mn-ea"/>
                <a:sym typeface="+mn-lt"/>
              </a:rPr>
              <a:t>03</a:t>
            </a:r>
            <a:endParaRPr lang="en-US" altLang="zh-CN" sz="5400" dirty="0" smtClean="0">
              <a:solidFill>
                <a:schemeClr val="accent1">
                  <a:lumMod val="75000"/>
                </a:schemeClr>
              </a:solidFill>
              <a:latin typeface="汉仪正圆-95W" panose="00020600040101010101" charset="-122"/>
              <a:ea typeface="汉仪正圆-95W" panose="0002060004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2370" y="3267710"/>
            <a:ext cx="9826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</a:rPr>
              <a:t>我们还能改变了什么</a:t>
            </a:r>
            <a:endParaRPr lang="zh-CN" altLang="en-US" sz="3200" spc="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6790" y="4479925"/>
            <a:ext cx="6031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</a:rPr>
              <a:t>——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</a:rPr>
              <a:t>做有思想的教师、办有文化的幼教</a:t>
            </a:r>
            <a:endParaRPr lang="zh-CN" alt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02735" y="502920"/>
            <a:ext cx="4182110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0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  <a:sym typeface="+mn-ea"/>
              </a:rPr>
              <a:t>做有思想的老师</a:t>
            </a:r>
            <a:endParaRPr lang="zh-CN" altLang="en-US" sz="4000" spc="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691401" y="1209462"/>
            <a:ext cx="3004907" cy="275699"/>
          </a:xfrm>
          <a:prstGeom prst="rect">
            <a:avLst/>
          </a:prstGeom>
        </p:spPr>
      </p:pic>
      <p:sp>
        <p:nvSpPr>
          <p:cNvPr id="83" name="文本"/>
          <p:cNvSpPr/>
          <p:nvPr/>
        </p:nvSpPr>
        <p:spPr>
          <a:xfrm>
            <a:off x="1570355" y="1604645"/>
            <a:ext cx="4804410" cy="506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b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一是思想和创造，二是让读书成为习惯。</a:t>
            </a:r>
            <a:endParaRPr b="1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80" y="3338195"/>
            <a:ext cx="2242820" cy="3204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01775" y="2230755"/>
            <a:ext cx="8378190" cy="378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/>
              <a:t>教育有三个过程，即训练、教学、引导。</a:t>
            </a:r>
            <a:endParaRPr lang="zh-CN" altLang="en-US"/>
          </a:p>
          <a:p>
            <a:pPr fontAlgn="auto">
              <a:lnSpc>
                <a:spcPct val="200000"/>
              </a:lnSpc>
            </a:pPr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</a:rPr>
              <a:t>训练</a:t>
            </a:r>
            <a:r>
              <a:rPr lang="zh-CN" altLang="en-US"/>
              <a:t>给学生技能，</a:t>
            </a:r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</a:rPr>
              <a:t>教学</a:t>
            </a:r>
            <a:r>
              <a:rPr lang="zh-CN" altLang="en-US"/>
              <a:t>传递固定的知识、信息，而学生最重要的批判意识、思考能力、创新意识、想象力、情感等是不可能通过训练或者教学直接达到的。因此，要发展人的高级素质，必须加以“引导”。“</a:t>
            </a:r>
            <a:r>
              <a:rPr lang="zh-CN" altLang="en-US" sz="2400" b="1">
                <a:solidFill>
                  <a:schemeClr val="accent3">
                    <a:lumMod val="75000"/>
                  </a:schemeClr>
                </a:solidFill>
              </a:rPr>
              <a:t>引导</a:t>
            </a:r>
            <a:r>
              <a:rPr lang="zh-CN" altLang="en-US"/>
              <a:t>”是教育的本质，而要做一个“引导者”不可能没有思想。教师要成为“引导者”，必须发挥主动性，自己改变自己。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102735" y="502920"/>
            <a:ext cx="418211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  <a:sym typeface="+mn-ea"/>
              </a:rPr>
              <a:t>发展课程意识</a:t>
            </a:r>
            <a:endParaRPr lang="zh-CN" altLang="en-US" sz="4800" spc="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691401" y="1209462"/>
            <a:ext cx="3004907" cy="275699"/>
          </a:xfrm>
          <a:prstGeom prst="rect">
            <a:avLst/>
          </a:prstGeom>
        </p:spPr>
      </p:pic>
      <p:sp>
        <p:nvSpPr>
          <p:cNvPr id="83" name="文本"/>
          <p:cNvSpPr/>
          <p:nvPr/>
        </p:nvSpPr>
        <p:spPr>
          <a:xfrm>
            <a:off x="1570355" y="1604645"/>
            <a:ext cx="2843530" cy="506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课程意识是什么呢？</a:t>
            </a:r>
            <a:endParaRPr b="1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80" y="3338195"/>
            <a:ext cx="2242820" cy="3204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01775" y="2230755"/>
            <a:ext cx="8378190" cy="9220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简单地说就是对课程的敏感性与自觉性。这里说的课程是指大课程，区别于具体的活动，是对教育整体的敏感和理解，对教育本质的深刻理解。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02410" y="3474085"/>
            <a:ext cx="8377555" cy="1753235"/>
          </a:xfrm>
          <a:prstGeom prst="rect">
            <a:avLst/>
          </a:prstGeom>
          <a:noFill/>
          <a:ln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课程意识考虑的是前提性的问题，如：教学目标合理吗？过程合理吗？是否与教学的本质相冲突？即追问目标的合理性，过程的合理性。做有思想的教师需要发展课程意识，一个有课程意识的教师会考虑活动目标是否合理，如果目标本身不合理，与儿童的发展相冲突，那么这个活动再“精彩”也仍然不合理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01775" y="5548630"/>
            <a:ext cx="8378190" cy="398780"/>
          </a:xfrm>
          <a:prstGeom prst="rect">
            <a:avLst/>
          </a:prstGeom>
          <a:noFill/>
          <a:ln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  <p:txBody>
          <a:bodyPr wrap="square" rtlCol="0" anchor="t">
            <a:spAutoFit/>
          </a:bodyPr>
          <a:p>
            <a:r>
              <a:rPr lang="zh-CN" altLang="en-US"/>
              <a:t>课程意识则更多地关注</a:t>
            </a:r>
            <a:r>
              <a:rPr lang="zh-CN" altLang="en-US" sz="2000">
                <a:solidFill>
                  <a:schemeClr val="accent3">
                    <a:lumMod val="75000"/>
                  </a:schemeClr>
                </a:solidFill>
              </a:rPr>
              <a:t>教学的价值问题</a:t>
            </a:r>
            <a:r>
              <a:rPr lang="zh-CN" altLang="en-US"/>
              <a:t>，追问</a:t>
            </a:r>
            <a:r>
              <a:rPr lang="zh-CN" altLang="en-US" sz="2000">
                <a:solidFill>
                  <a:schemeClr val="accent3">
                    <a:lumMod val="75000"/>
                  </a:schemeClr>
                </a:solidFill>
              </a:rPr>
              <a:t>目标的合理性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249930" y="379730"/>
            <a:ext cx="6340475" cy="76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400" spc="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汉仪正圆-95W" panose="00020600040101010101" charset="-122"/>
                <a:ea typeface="汉仪正圆-95W" panose="00020600040101010101" charset="-122"/>
                <a:cs typeface="+mn-ea"/>
                <a:sym typeface="+mn-ea"/>
              </a:rPr>
              <a:t>反思性实践精神和阅读</a:t>
            </a:r>
            <a:endParaRPr lang="zh-CN" altLang="en-US" sz="4400" spc="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汉仪正圆-95W" panose="00020600040101010101" charset="-122"/>
              <a:ea typeface="汉仪正圆-95W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3632835" y="1148080"/>
            <a:ext cx="5318760" cy="275590"/>
          </a:xfrm>
          <a:prstGeom prst="rect">
            <a:avLst/>
          </a:prstGeom>
        </p:spPr>
      </p:pic>
      <p:sp>
        <p:nvSpPr>
          <p:cNvPr id="83" name="文本"/>
          <p:cNvSpPr/>
          <p:nvPr/>
        </p:nvSpPr>
        <p:spPr>
          <a:xfrm>
            <a:off x="1639570" y="1509395"/>
            <a:ext cx="2843530" cy="553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lnSpc>
                <a:spcPct val="150000"/>
              </a:lnSpc>
            </a:pPr>
            <a:r>
              <a:rPr lang="zh-CN" sz="2000" b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读书、读书、再读书！</a:t>
            </a:r>
            <a:endParaRPr lang="zh-CN" sz="2000" b="1" spc="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80" y="3338195"/>
            <a:ext cx="2242820" cy="3204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11935" y="2456180"/>
            <a:ext cx="8377555" cy="18453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南宋文学家：“</a:t>
            </a:r>
            <a:r>
              <a:rPr lang="zh-CN" altLang="en-US" sz="2000" b="1">
                <a:solidFill>
                  <a:schemeClr val="accent3">
                    <a:lumMod val="75000"/>
                  </a:schemeClr>
                </a:solidFill>
              </a:rPr>
              <a:t>饥读之以当肉，寒读之以当裘，孤寂读之以当友朋，幽忧读之以当金石琴瑟也！”</a:t>
            </a:r>
            <a:r>
              <a:rPr lang="zh-CN" altLang="en-US"/>
              <a:t>意思是，人饿的时候读书可以当肉吃，冷的时候读书可以当皮衣，孤寂的时候读书就像跟有思想的朋友对话，而幽忧时读书如享受优雅的音乐。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11935" y="4850765"/>
            <a:ext cx="8377555" cy="737235"/>
          </a:xfrm>
          <a:prstGeom prst="rect">
            <a:avLst/>
          </a:prstGeom>
          <a:noFill/>
          <a:ln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成为一个有思想的教师的重要途径就是</a:t>
            </a:r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</a:rPr>
              <a:t>“让读书成为习惯”</a:t>
            </a:r>
            <a:r>
              <a:rPr lang="zh-CN" altLang="en-US" sz="2000"/>
              <a:t>！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6345" y="1678940"/>
            <a:ext cx="9082405" cy="1753235"/>
          </a:xfrm>
          <a:prstGeom prst="rect">
            <a:avLst/>
          </a:prstGeom>
          <a:noFill/>
          <a:ln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4">
                    <a:lumMod val="75000"/>
                  </a:schemeClr>
                </a:solidFill>
              </a:rPr>
              <a:t>俄罗斯一位伟大作家曾经说过：</a:t>
            </a:r>
            <a:endParaRPr lang="zh-CN" altLang="en-US" sz="240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</a:rPr>
              <a:t>对生活、对事业、对我们周围的一切永远保持着诗意的理解，是童年生活给予我们的最伟大的馈赠。</a:t>
            </a:r>
            <a:endParaRPr lang="zh-CN" alt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320" y="4110355"/>
            <a:ext cx="761873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en-US" altLang="zh-CN" sz="2000"/>
              <a:t> </a:t>
            </a:r>
            <a:r>
              <a:rPr lang="zh-CN" altLang="en-US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让我们无论在什么样的环境中都永远保持对幼教的那份神圣感，永远保持对幼教事业诗意的理解，理解我们的孩子，理解我们的教师，理解我们自身的工作，那我们的幼教就大有希望。</a:t>
            </a:r>
            <a:endParaRPr lang="zh-CN" altLang="en-US" sz="2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8045" y="3255010"/>
            <a:ext cx="805116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dirty="0" smtClean="0">
                <a:solidFill>
                  <a:schemeClr val="accent4">
                    <a:lumMod val="75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感恩有你</a:t>
            </a:r>
            <a:r>
              <a:rPr lang="en-US" altLang="zh-CN" sz="6000" dirty="0" smtClean="0">
                <a:solidFill>
                  <a:schemeClr val="accent4">
                    <a:lumMod val="75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  </a:t>
            </a:r>
            <a:r>
              <a:rPr lang="zh-CN" altLang="en-US" sz="6000" dirty="0" smtClean="0">
                <a:solidFill>
                  <a:schemeClr val="accent4">
                    <a:lumMod val="75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携手同行</a:t>
            </a:r>
            <a:endParaRPr lang="zh-CN" altLang="en-US" sz="6000" dirty="0" smtClean="0">
              <a:solidFill>
                <a:schemeClr val="accent4">
                  <a:lumMod val="75000"/>
                </a:schemeClr>
              </a:solidFill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1302" y="2649907"/>
            <a:ext cx="484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2800" dirty="0" smtClean="0">
                <a:solidFill>
                  <a:srgbClr val="77507D"/>
                </a:solidFill>
                <a:latin typeface="MCircus HK" panose="00000500000000000000" pitchFamily="2" charset="-120"/>
                <a:ea typeface="MCircus HK" panose="00000500000000000000" pitchFamily="2" charset="-120"/>
              </a:rPr>
              <a:t>THANK YOU FOR LISTENING</a:t>
            </a:r>
            <a:endParaRPr lang="zh-CN" altLang="en-US" sz="2800" dirty="0">
              <a:solidFill>
                <a:srgbClr val="77507D"/>
              </a:solidFill>
              <a:latin typeface="MCircus HK" panose="00000500000000000000" pitchFamily="2" charset="-120"/>
              <a:ea typeface="MCircus HK" panose="00000500000000000000" pitchFamily="2" charset="-12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7373" y="4269766"/>
            <a:ext cx="10157254" cy="610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1050" dirty="0" smtClean="0">
                <a:solidFill>
                  <a:prstClr val="white">
                    <a:lumMod val="50000"/>
                  </a:prstClr>
                </a:solidFill>
                <a:latin typeface="蔡云汉硬笔行书简书法字体" panose="02010600030101010101" pitchFamily="2" charset="-122"/>
                <a:ea typeface="蔡云汉硬笔行书简书法字体" panose="02010600030101010101" pitchFamily="2" charset="-122"/>
                <a:cs typeface="+mn-ea"/>
                <a:sym typeface="+mn-lt"/>
              </a:rPr>
              <a:t>Many mistakes in life are because we do not insist, do not work hard, do not retain, and then deceive ourselves that it is destiny. I don't know that no matter how good the fate is, it will experience wind and rain and darkness; even worse, God will reserve a piece of sunshine for you. As long as you look hard, you won't stand under the haze forever. Only a few people know that life is beautiful because of its imperfections. To be a wise man of fate, to miss the sun in the day, is to look forward to the stars in the night.</a:t>
            </a:r>
            <a:endParaRPr kumimoji="1" lang="zh-CN" altLang="en-US" sz="1050" dirty="0">
              <a:solidFill>
                <a:prstClr val="white">
                  <a:lumMod val="50000"/>
                </a:prstClr>
              </a:solidFill>
              <a:latin typeface="蔡云汉硬笔行书简书法字体" panose="02010600030101010101" pitchFamily="2" charset="-122"/>
              <a:ea typeface="蔡云汉硬笔行书简书法字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32443" r="5183" b="36707"/>
          <a:stretch>
            <a:fillRect/>
          </a:stretch>
        </p:blipFill>
        <p:spPr>
          <a:xfrm>
            <a:off x="4028304" y="4930346"/>
            <a:ext cx="4151870" cy="420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584721" y="308397"/>
            <a:ext cx="3004907" cy="275699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2595" y="3156585"/>
            <a:ext cx="3419475" cy="107632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indent="0" algn="ctr"/>
            <a:r>
              <a:rPr lang="zh-CN" sz="32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方正小标宋简体" panose="02000000000000000000" charset="-122"/>
              </a:rPr>
              <a:t>幼儿园保育教育质量评估指标</a:t>
            </a:r>
            <a:endParaRPr lang="zh-CN" altLang="en-US" sz="3200" b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方正小标宋简体" panose="02000000000000000000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585970" y="2263775"/>
          <a:ext cx="3719830" cy="10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495"/>
                <a:gridCol w="1791335"/>
              </a:tblGrid>
              <a:tr h="415925">
                <a:tc rowSpan="3">
                  <a:txBody>
                    <a:bodyPr/>
                    <a:p>
                      <a:pPr lvl="0"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A2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.保育与安全</a:t>
                      </a:r>
                      <a:endParaRPr 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B4.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卫生保健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671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B5.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生活照料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512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B6.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安全防护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表格 28"/>
          <p:cNvGraphicFramePr/>
          <p:nvPr>
            <p:custDataLst>
              <p:tags r:id="rId3"/>
            </p:custDataLst>
          </p:nvPr>
        </p:nvGraphicFramePr>
        <p:xfrm>
          <a:off x="4585970" y="1032510"/>
          <a:ext cx="3709035" cy="998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4205"/>
                <a:gridCol w="1814830"/>
              </a:tblGrid>
              <a:tr h="381635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A1.办园方向</a:t>
                      </a:r>
                      <a:endParaRPr lang="en-US" sz="1500" b="1">
                        <a:solidFill>
                          <a:srgbClr val="000000"/>
                        </a:solidFill>
                        <a:latin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B1.党建工作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353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B2.品德启蒙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305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B3.科学理念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格 29"/>
          <p:cNvGraphicFramePr/>
          <p:nvPr>
            <p:custDataLst>
              <p:tags r:id="rId4"/>
            </p:custDataLst>
          </p:nvPr>
        </p:nvGraphicFramePr>
        <p:xfrm>
          <a:off x="4584700" y="3452495"/>
          <a:ext cx="370840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1510"/>
                <a:gridCol w="1786890"/>
              </a:tblGrid>
              <a:tr h="35687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   A3.教育过程</a:t>
                      </a:r>
                      <a:endParaRPr 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B7.活动组织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655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B8.师幼互动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146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B9.家园共育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表格 30"/>
          <p:cNvGraphicFramePr/>
          <p:nvPr>
            <p:custDataLst>
              <p:tags r:id="rId5"/>
            </p:custDataLst>
          </p:nvPr>
        </p:nvGraphicFramePr>
        <p:xfrm>
          <a:off x="4584700" y="4518025"/>
          <a:ext cx="3708400" cy="774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555"/>
                <a:gridCol w="1807845"/>
              </a:tblGrid>
              <a:tr h="40767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等线 Light" panose="02010600030101010101" charset="-122"/>
                          <a:cs typeface="等线 Light" panose="02010600030101010101" charset="-122"/>
                        </a:rPr>
                        <a:t>    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A4.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环境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创设</a:t>
                      </a:r>
                      <a:endParaRPr 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B10.空间设施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639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B11.玩具材料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表格 31"/>
          <p:cNvGraphicFramePr/>
          <p:nvPr>
            <p:custDataLst>
              <p:tags r:id="rId6"/>
            </p:custDataLst>
          </p:nvPr>
        </p:nvGraphicFramePr>
        <p:xfrm>
          <a:off x="4632960" y="5498465"/>
          <a:ext cx="3672840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700"/>
                <a:gridCol w="1755140"/>
              </a:tblGrid>
              <a:tr h="23622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latin typeface="等线 Light" panose="02010600030101010101" charset="-122"/>
                          <a:cs typeface="等线 Light" panose="02010600030101010101" charset="-122"/>
                        </a:rPr>
                        <a:t>   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A5.教师队伍</a:t>
                      </a:r>
                      <a:endParaRPr 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B12.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师德师风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622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B13.人员配备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622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B14.</a:t>
                      </a: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专业发展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622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B15.激励机制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30" y="2642235"/>
            <a:ext cx="2713990" cy="3876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593590" y="339090"/>
            <a:ext cx="3583940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1505585" y="1541780"/>
          <a:ext cx="7901940" cy="3989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4775"/>
                <a:gridCol w="6527165"/>
              </a:tblGrid>
              <a:tr h="398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B3.科学理念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20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遵循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幼儿身心发展规律和学前教育规律，</a:t>
                      </a:r>
                      <a:r>
                        <a:rPr lang="en-US" sz="20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尊重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幼儿个体差异，</a:t>
                      </a:r>
                      <a:r>
                        <a:rPr lang="en-US" sz="20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坚持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以游戏为基本活动，</a:t>
                      </a:r>
                      <a:r>
                        <a:rPr lang="en-US" sz="20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珍视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生活和游戏的独特教育价值。</a:t>
                      </a:r>
                      <a:endParaRPr lang="en-US" sz="1800" b="0">
                        <a:solidFill>
                          <a:srgbClr val="000000"/>
                        </a:solidFill>
                        <a:latin typeface="仿宋_GB2312" charset="0"/>
                        <a:cs typeface="仿宋_GB2312" charset="0"/>
                      </a:endParaRPr>
                    </a:p>
                    <a:p>
                      <a:pPr indent="0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充分尊重和保护幼儿的好奇心和探究兴趣，</a:t>
                      </a:r>
                      <a:r>
                        <a:rPr lang="en-US" sz="2400" b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相信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每一个幼儿都是积极主动、有能力的学习者，最大限度地</a:t>
                      </a:r>
                      <a:r>
                        <a:rPr lang="en-US" sz="20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支持和满足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幼儿通过直接感知、实际操作和亲身体验获取经验的需要。</a:t>
                      </a:r>
                      <a:endParaRPr lang="en-US" sz="1800" b="0">
                        <a:solidFill>
                          <a:srgbClr val="000000"/>
                        </a:solidFill>
                        <a:latin typeface="仿宋_GB2312" charset="0"/>
                        <a:cs typeface="仿宋_GB2312" charset="0"/>
                      </a:endParaRPr>
                    </a:p>
                    <a:p>
                      <a:pPr indent="0" fontAlgn="auto">
                        <a:lnSpc>
                          <a:spcPct val="20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仿宋_GB2312" charset="0"/>
                          <a:cs typeface="仿宋_GB2312" charset="0"/>
                        </a:rPr>
                        <a:t>不提前教授小学阶段的课程内容，不搞不切实际的特色课程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仿宋_GB2312" charset="0"/>
                        <a:ea typeface="Times New Roman" panose="02020603050405020304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3970655" y="165735"/>
            <a:ext cx="4250690" cy="3898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graphicFrame>
        <p:nvGraphicFramePr>
          <p:cNvPr id="30" name="表格 29"/>
          <p:cNvGraphicFramePr/>
          <p:nvPr>
            <p:custDataLst>
              <p:tags r:id="rId3"/>
            </p:custDataLst>
          </p:nvPr>
        </p:nvGraphicFramePr>
        <p:xfrm>
          <a:off x="1911985" y="2023745"/>
          <a:ext cx="7416800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7940"/>
                <a:gridCol w="3578860"/>
              </a:tblGrid>
              <a:tr h="124841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32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   A3.教育过程</a:t>
                      </a:r>
                      <a:endParaRPr lang="en-US" sz="3200" b="1">
                        <a:solidFill>
                          <a:schemeClr val="accent4">
                            <a:lumMod val="50000"/>
                          </a:schemeClr>
                        </a:solidFill>
                        <a:latin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B7.活动组织</a:t>
                      </a:r>
                      <a:endParaRPr lang="en-US" altLang="en-US" sz="3200" b="1">
                        <a:solidFill>
                          <a:schemeClr val="accent4">
                            <a:lumMod val="50000"/>
                          </a:schemeClr>
                        </a:solidFill>
                        <a:latin typeface="仿宋_GB2312" charset="0"/>
                        <a:ea typeface="Times New Roman" panose="02020603050405020304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B8.师幼互动</a:t>
                      </a:r>
                      <a:endParaRPr lang="en-US" altLang="en-US" sz="3200" b="1">
                        <a:solidFill>
                          <a:schemeClr val="accent4">
                            <a:lumMod val="50000"/>
                          </a:schemeClr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84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仿宋_GB2312" charset="0"/>
                          <a:cs typeface="仿宋_GB2312" charset="0"/>
                        </a:rPr>
                        <a:t>B9.家园共育</a:t>
                      </a:r>
                      <a:endParaRPr lang="en-US" altLang="en-US" sz="3200" b="0">
                        <a:solidFill>
                          <a:schemeClr val="accent4">
                            <a:lumMod val="50000"/>
                          </a:schemeClr>
                        </a:solidFill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81500" y="367030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活动组织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381500" y="1196975"/>
            <a:ext cx="3545840" cy="275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221230" y="1971040"/>
            <a:ext cx="6924040" cy="203009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19. 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认真按照《幼儿园教育指导纲要》《</a:t>
            </a:r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3</a:t>
            </a:r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仿宋_GB2312" charset="0"/>
                <a:cs typeface="仿宋_GB2312" charset="0"/>
              </a:rPr>
              <a:t>—</a:t>
            </a:r>
            <a:r>
              <a:rPr lang="en-US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6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岁儿童学习与发展指南》要求，结合本园、班实际，每学期、每周制定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科学合理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的班级保教计划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cs typeface="仿宋_GB2312" charset="0"/>
              </a:rPr>
              <a:t>。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cs typeface="仿宋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03650" y="4657090"/>
            <a:ext cx="5159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基于审议，过程的记录和反思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23080" y="411480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活动组织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593611" y="1241212"/>
            <a:ext cx="3004907" cy="2756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271395" y="2214245"/>
            <a:ext cx="6852920" cy="203009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20.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一日活动安排相对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稳定合理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，并能根据幼儿的年龄特点、个体差异和活动需要做出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灵活调整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，避免活动安排频繁转换、幼儿消极等待。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4697730"/>
            <a:ext cx="7390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稳定基础上的灵活调整，计划性和灵活性兼顾，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23080" y="411480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活动组织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593611" y="1241212"/>
            <a:ext cx="3004907" cy="2756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232025" y="1963420"/>
            <a:ext cx="6835140" cy="2676525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21.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以游戏为基本活动，确保幼儿每天有充分的自主游戏时间，因地制宜为幼儿创设游戏环境，提供丰富适宜的游戏材料，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支持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幼儿探究、试错、重复等行为，与幼儿一起</a:t>
            </a:r>
            <a:r>
              <a:rPr lang="zh-CN" sz="32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分享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游戏经验。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5500" y="5184140"/>
            <a:ext cx="76460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游戏观察的重要性，</a:t>
            </a:r>
            <a:r>
              <a:rPr lang="zh-CN" altLang="en-US" sz="1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不盲目的介入，不随意的打断，不武断的指导</a:t>
            </a:r>
            <a:endParaRPr lang="zh-CN" altLang="en-US" sz="1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23080" y="411480"/>
            <a:ext cx="3545840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汉仪正圆-95W" panose="00020600040101010101" charset="-122"/>
                <a:ea typeface="汉仪正圆-95W" panose="00020600040101010101" charset="-122"/>
              </a:rPr>
              <a:t>活动组织</a:t>
            </a:r>
            <a:endParaRPr lang="zh-CN" altLang="en-US" sz="4800" b="1" dirty="0">
              <a:solidFill>
                <a:schemeClr val="accent5">
                  <a:lumMod val="50000"/>
                </a:schemeClr>
              </a:solidFill>
              <a:latin typeface="汉仪正圆-95W" panose="00020600040101010101" charset="-122"/>
              <a:ea typeface="汉仪正圆-95W" panose="000206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6786" b="28061"/>
          <a:stretch>
            <a:fillRect/>
          </a:stretch>
        </p:blipFill>
        <p:spPr>
          <a:xfrm>
            <a:off x="4593611" y="1241212"/>
            <a:ext cx="3004907" cy="2756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46" y="3732699"/>
            <a:ext cx="2702821" cy="28495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96440" y="2117090"/>
            <a:ext cx="7027545" cy="2491740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>
            <a:spAutoFit/>
          </a:bodyPr>
          <a:p>
            <a:pPr marL="266700" indent="-26670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22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发现和支持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幼儿有意义的学习，采用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小组或集体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的形式</a:t>
            </a:r>
            <a:r>
              <a:rPr 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讨论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幼儿感兴趣的话题，鼓励</a:t>
            </a:r>
            <a:r>
              <a:rPr lang="zh-CN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仿宋_GB2312" charset="0"/>
              </a:rPr>
              <a:t>幼儿表达自己的观点，提出问题、分析解决问题</a:t>
            </a:r>
            <a:r>
              <a:rPr lang="zh-CN" sz="2400" b="1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cs typeface="仿宋_GB2312" charset="0"/>
              </a:rPr>
              <a:t>，拓展提升幼儿日常生活和游戏中的经验。</a:t>
            </a:r>
            <a:endParaRPr lang="zh-CN" sz="2400" b="1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bd4acc33-5d7a-4889-be35-d8910450a9e5}"/>
  <p:tag name="TABLE_ENDDRAG_ORIGIN_RECT" val="292*85"/>
  <p:tag name="TABLE_ENDDRAG_RECT" val="361*178*292*85"/>
</p:tagLst>
</file>

<file path=ppt/tags/tag2.xml><?xml version="1.0" encoding="utf-8"?>
<p:tagLst xmlns:p="http://schemas.openxmlformats.org/presentationml/2006/main">
  <p:tag name="KSO_WM_UNIT_TABLE_BEAUTIFY" val="smartTable{1f057d3a-8516-4506-aea1-90c5c6096c70}"/>
  <p:tag name="TABLE_ENDDRAG_ORIGIN_RECT" val="292*78"/>
  <p:tag name="TABLE_ENDDRAG_RECT" val="361*81*292*78"/>
</p:tagLst>
</file>

<file path=ppt/tags/tag3.xml><?xml version="1.0" encoding="utf-8"?>
<p:tagLst xmlns:p="http://schemas.openxmlformats.org/presentationml/2006/main">
  <p:tag name="KSO_WM_UNIT_TABLE_BEAUTIFY" val="smartTable{9c7bf4a5-37f9-427a-adb3-ee41e3b70aed}"/>
  <p:tag name="TABLE_ENDDRAG_ORIGIN_RECT" val="292*74"/>
  <p:tag name="TABLE_ENDDRAG_RECT" val="361*271*292*74"/>
</p:tagLst>
</file>

<file path=ppt/tags/tag4.xml><?xml version="1.0" encoding="utf-8"?>
<p:tagLst xmlns:p="http://schemas.openxmlformats.org/presentationml/2006/main">
  <p:tag name="KSO_WM_UNIT_TABLE_BEAUTIFY" val="smartTable{ab08a965-ea90-462b-8b91-d265b1de2651}"/>
  <p:tag name="TABLE_ENDDRAG_ORIGIN_RECT" val="292*60"/>
  <p:tag name="TABLE_ENDDRAG_RECT" val="361*355*292*60"/>
</p:tagLst>
</file>

<file path=ppt/tags/tag5.xml><?xml version="1.0" encoding="utf-8"?>
<p:tagLst xmlns:p="http://schemas.openxmlformats.org/presentationml/2006/main">
  <p:tag name="KSO_WM_UNIT_TABLE_BEAUTIFY" val="smartTable{0d682f7a-4cc1-4bdf-9360-f0cfd68ed9fa}"/>
  <p:tag name="TABLE_ENDDRAG_ORIGIN_RECT" val="289*74"/>
  <p:tag name="TABLE_ENDDRAG_RECT" val="364*432*289*74"/>
</p:tagLst>
</file>

<file path=ppt/tags/tag6.xml><?xml version="1.0" encoding="utf-8"?>
<p:tagLst xmlns:p="http://schemas.openxmlformats.org/presentationml/2006/main">
  <p:tag name="TABLE_ENDDRAG_ORIGIN_RECT" val="653*314"/>
  <p:tag name="TABLE_ENDDRAG_RECT" val="96*151*653*314"/>
</p:tagLst>
</file>

<file path=ppt/tags/tag7.xml><?xml version="1.0" encoding="utf-8"?>
<p:tagLst xmlns:p="http://schemas.openxmlformats.org/presentationml/2006/main">
  <p:tag name="KSO_WM_UNIT_TABLE_BEAUTIFY" val="smartTable{d46bddf7-8550-40bf-b2ab-53c4e425cb0f}"/>
  <p:tag name="TABLE_ENDDRAG_ORIGIN_RECT" val="445*178"/>
  <p:tag name="TABLE_ENDDRAG_RECT" val="91*157*445*178"/>
</p:tagLst>
</file>

<file path=ppt/tags/tag8.xml><?xml version="1.0" encoding="utf-8"?>
<p:tagLst xmlns:p="http://schemas.openxmlformats.org/presentationml/2006/main">
  <p:tag name="COMMONDATA" val="eyJjb3VudCI6MiwiaGRpZCI6Ijc2ZDY4ODc5YTBmMWM4ZDAyMTAzMzAzMTc1ZWVjMGUwIiwidXNlckNvdW50IjoyfQ=="/>
</p:tagLst>
</file>

<file path=ppt/theme/theme1.xml><?xml version="1.0" encoding="utf-8"?>
<a:theme xmlns:a="http://schemas.openxmlformats.org/drawingml/2006/main" name="Office 主题​​">
  <a:themeElements>
    <a:clrScheme name="自定义 6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F7FBA"/>
      </a:accent1>
      <a:accent2>
        <a:srgbClr val="8DA998"/>
      </a:accent2>
      <a:accent3>
        <a:srgbClr val="D893C0"/>
      </a:accent3>
      <a:accent4>
        <a:srgbClr val="79A98A"/>
      </a:accent4>
      <a:accent5>
        <a:srgbClr val="7BA0B5"/>
      </a:accent5>
      <a:accent6>
        <a:srgbClr val="D1A772"/>
      </a:accent6>
      <a:hlink>
        <a:srgbClr val="95E083"/>
      </a:hlink>
      <a:folHlink>
        <a:srgbClr val="85A26D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3727</Words>
  <Application>WPS 演示</Application>
  <PresentationFormat>宽屏</PresentationFormat>
  <Paragraphs>227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方正喵呜体</vt:lpstr>
      <vt:lpstr>方正清刻本悦宋简体</vt:lpstr>
      <vt:lpstr>汉仪正圆-95W</vt:lpstr>
      <vt:lpstr>Times New Roman</vt:lpstr>
      <vt:lpstr>方正小标宋简体</vt:lpstr>
      <vt:lpstr>仿宋_GB2312</vt:lpstr>
      <vt:lpstr>仿宋</vt:lpstr>
      <vt:lpstr>等线 Light</vt:lpstr>
      <vt:lpstr>微软雅黑</vt:lpstr>
      <vt:lpstr>Calibri</vt:lpstr>
      <vt:lpstr>Arial Unicode MS</vt:lpstr>
      <vt:lpstr>MCircus HK</vt:lpstr>
      <vt:lpstr>MingLiU-ExtB</vt:lpstr>
      <vt:lpstr>蔡云汉硬笔行书简书法字体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稻壳儿</Company>
  <LinksUpToDate>false</LinksUpToDate>
  <SharedDoc>false</SharedDoc>
  <HyperlinksChanged>false</HyperlinksChanged>
  <AppVersion>14.0000</AppVersion>
  <Manager>稻壳儿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教育PPT</dc:title>
  <dc:creator>花儿小姐</dc:creator>
  <dc:subject>PPT模板</dc:subject>
  <cp:lastModifiedBy>seewo</cp:lastModifiedBy>
  <cp:revision>108</cp:revision>
  <dcterms:created xsi:type="dcterms:W3CDTF">2019-09-05T07:12:00Z</dcterms:created>
  <dcterms:modified xsi:type="dcterms:W3CDTF">2022-05-13T00:29:34Z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TemplateUUID">
    <vt:lpwstr>v1.0_mb_1QE0OEPsh73+tyXq09xbAw==</vt:lpwstr>
  </property>
  <property fmtid="{D5CDD505-2E9C-101B-9397-08002B2CF9AE}" pid="4" name="ICV">
    <vt:lpwstr>9D4B9590A1384F60A7590EC92F02DE65</vt:lpwstr>
  </property>
</Properties>
</file>