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367" r:id="rId3"/>
    <p:sldId id="362" r:id="rId4"/>
    <p:sldId id="361" r:id="rId6"/>
    <p:sldId id="299" r:id="rId7"/>
    <p:sldId id="300" r:id="rId8"/>
    <p:sldId id="302" r:id="rId9"/>
    <p:sldId id="390" r:id="rId10"/>
    <p:sldId id="301" r:id="rId11"/>
    <p:sldId id="393" r:id="rId12"/>
    <p:sldId id="392" r:id="rId13"/>
    <p:sldId id="395" r:id="rId14"/>
    <p:sldId id="396" r:id="rId15"/>
    <p:sldId id="398" r:id="rId16"/>
    <p:sldId id="400" r:id="rId17"/>
    <p:sldId id="397" r:id="rId18"/>
    <p:sldId id="399" r:id="rId19"/>
    <p:sldId id="401" r:id="rId20"/>
    <p:sldId id="403" r:id="rId21"/>
    <p:sldId id="402" r:id="rId22"/>
    <p:sldId id="404" r:id="rId23"/>
    <p:sldId id="405" r:id="rId24"/>
    <p:sldId id="363" r:id="rId25"/>
    <p:sldId id="306" r:id="rId26"/>
    <p:sldId id="304" r:id="rId27"/>
    <p:sldId id="364" r:id="rId28"/>
    <p:sldId id="425" r:id="rId29"/>
    <p:sldId id="426" r:id="rId30"/>
    <p:sldId id="427" r:id="rId31"/>
    <p:sldId id="429" r:id="rId32"/>
    <p:sldId id="428" r:id="rId33"/>
    <p:sldId id="430" r:id="rId34"/>
    <p:sldId id="431" r:id="rId35"/>
    <p:sldId id="311" r:id="rId36"/>
    <p:sldId id="366" r:id="rId37"/>
  </p:sldIdLst>
  <p:sldSz cx="12192000" cy="6858000"/>
  <p:notesSz cx="6858000" cy="9144000"/>
  <p:embeddedFontLst>
    <p:embeddedFont>
      <p:font typeface="字魂36号-正文宋楷" panose="00000500000000000000" pitchFamily="2" charset="-122"/>
      <p:regular r:id="rId41"/>
    </p:embeddedFont>
    <p:embeddedFont>
      <p:font typeface="方正大标宋简体" panose="02000000000000000000" charset="-122"/>
      <p:regular r:id="rId42"/>
    </p:embeddedFont>
    <p:embeddedFont>
      <p:font typeface="方正大黑体_GBK" panose="02010600010101010101" charset="-122"/>
      <p:regular r:id="rId43"/>
    </p:embeddedFont>
    <p:embeddedFont>
      <p:font typeface="字魂73号-江南手书" panose="00000500000000000000" pitchFamily="2" charset="-122"/>
      <p:regular r:id="rId44"/>
    </p:embeddedFont>
    <p:embeddedFont>
      <p:font typeface="中山行书百年纪念版" panose="02010609000101010101" pitchFamily="49" charset="-122"/>
      <p:regular r:id="rId45"/>
    </p:embeddedFont>
    <p:embeddedFont>
      <p:font typeface="楷体" panose="02010609060101010101" charset="-122"/>
      <p:regular r:id="rId46"/>
    </p:embeddedFont>
    <p:embeddedFont>
      <p:font typeface="仿宋" panose="02010609060101010101" charset="-122"/>
      <p:regular r:id="rId47"/>
    </p:embeddedFont>
    <p:embeddedFont>
      <p:font typeface="等线" panose="02010600030101010101" charset="-122"/>
      <p:regular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AB0003"/>
    <a:srgbClr val="526982"/>
    <a:srgbClr val="9F9F9F"/>
    <a:srgbClr val="070707"/>
    <a:srgbClr val="666666"/>
    <a:srgbClr val="252525"/>
    <a:srgbClr val="F9F7F0"/>
    <a:srgbClr val="46596E"/>
    <a:srgbClr val="586F88"/>
    <a:srgbClr val="B7C4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66" d="100"/>
          <a:sy n="66" d="100"/>
        </p:scale>
        <p:origin x="1301" y="394"/>
      </p:cViewPr>
      <p:guideLst>
        <p:guide orient="horz" pos="2183"/>
        <p:guide pos="3846"/>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9" Type="http://schemas.openxmlformats.org/officeDocument/2006/relationships/tags" Target="tags/tag1.xml"/><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36号-正文宋楷" panose="00000500000000000000" pitchFamily="2" charset="-122"/>
                <a:ea typeface="字魂36号-正文宋楷"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36号-正文宋楷" panose="00000500000000000000" pitchFamily="2" charset="-122"/>
                <a:ea typeface="字魂36号-正文宋楷" panose="00000500000000000000" pitchFamily="2" charset="-122"/>
              </a:defRPr>
            </a:lvl1pPr>
          </a:lstStyle>
          <a:p>
            <a:fld id="{789F0124-5D86-4D1A-B55C-CA343D01331B}"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36号-正文宋楷" panose="00000500000000000000" pitchFamily="2" charset="-122"/>
                <a:ea typeface="字魂36号-正文宋楷"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36号-正文宋楷" panose="00000500000000000000" pitchFamily="2" charset="-122"/>
                <a:ea typeface="字魂36号-正文宋楷" panose="00000500000000000000" pitchFamily="2" charset="-122"/>
              </a:defRPr>
            </a:lvl1pPr>
          </a:lstStyle>
          <a:p>
            <a:fld id="{5CE7F272-C6E9-46C7-A66C-234AC57AD483}"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36号-正文宋楷" panose="00000500000000000000" pitchFamily="2" charset="-122"/>
        <a:ea typeface="字魂36号-正文宋楷" panose="00000500000000000000" pitchFamily="2" charset="-122"/>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9AAA8746-F1BF-4756-BE87-F7DCC251CE0E}"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4B8B456-0898-4FE1-B68B-CD7FEE5D0365}" type="slidenum">
              <a:rPr kumimoji="0" lang="zh-CN" altLang="en-US" sz="1200" b="0" i="0" u="none" strike="noStrike" kern="1200" cap="none" spc="0" normalizeH="0" baseline="0" noProof="0" smtClean="0">
                <a:ln>
                  <a:noFill/>
                </a:ln>
                <a:solidFill>
                  <a:prstClr val="black"/>
                </a:solidFill>
                <a:effectLst/>
                <a:uLnTx/>
                <a:uFillTx/>
                <a:latin typeface="字魂36号-正文宋楷" panose="00000500000000000000" pitchFamily="2" charset="-122"/>
                <a:ea typeface="字魂36号-正文宋楷"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字魂36号-正文宋楷" panose="00000500000000000000" pitchFamily="2" charset="-122"/>
              <a:ea typeface="字魂36号-正文宋楷" panose="00000500000000000000"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4B8B456-0898-4FE1-B68B-CD7FEE5D0365}" type="slidenum">
              <a:rPr kumimoji="0" lang="zh-CN" altLang="en-US" sz="1200" b="0" i="0" u="none" strike="noStrike" kern="1200" cap="none" spc="0" normalizeH="0" baseline="0" noProof="0" smtClean="0">
                <a:ln>
                  <a:noFill/>
                </a:ln>
                <a:solidFill>
                  <a:prstClr val="black"/>
                </a:solidFill>
                <a:effectLst/>
                <a:uLnTx/>
                <a:uFillTx/>
                <a:latin typeface="字魂36号-正文宋楷" panose="00000500000000000000" pitchFamily="2" charset="-122"/>
                <a:ea typeface="字魂36号-正文宋楷"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字魂36号-正文宋楷" panose="00000500000000000000" pitchFamily="2" charset="-122"/>
              <a:ea typeface="字魂36号-正文宋楷" panose="00000500000000000000"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4B8B456-0898-4FE1-B68B-CD7FEE5D0365}" type="slidenum">
              <a:rPr kumimoji="0" lang="zh-CN" altLang="en-US" sz="1200" b="0" i="0" u="none" strike="noStrike" kern="1200" cap="none" spc="0" normalizeH="0" baseline="0" noProof="0" smtClean="0">
                <a:ln>
                  <a:noFill/>
                </a:ln>
                <a:solidFill>
                  <a:prstClr val="black"/>
                </a:solidFill>
                <a:effectLst/>
                <a:uLnTx/>
                <a:uFillTx/>
                <a:latin typeface="字魂36号-正文宋楷" panose="00000500000000000000" pitchFamily="2" charset="-122"/>
                <a:ea typeface="字魂36号-正文宋楷"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字魂36号-正文宋楷" panose="00000500000000000000" pitchFamily="2" charset="-122"/>
              <a:ea typeface="字魂36号-正文宋楷" panose="00000500000000000000"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B8B456-0898-4FE1-B68B-CD7FEE5D036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3087914"/>
            <a:ext cx="12192000" cy="377008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prestige"/>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36号-正文宋楷" panose="00000500000000000000" pitchFamily="2" charset="-122"/>
                <a:ea typeface="字魂36号-正文宋楷" panose="00000500000000000000" pitchFamily="2" charset="-122"/>
              </a:defRPr>
            </a:lvl1pPr>
          </a:lstStyle>
          <a:p>
            <a:fld id="{A523B454-3C32-4528-8387-5B54E60C2625}"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36号-正文宋楷" panose="00000500000000000000" pitchFamily="2" charset="-122"/>
                <a:ea typeface="字魂36号-正文宋楷"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36号-正文宋楷" panose="00000500000000000000" pitchFamily="2" charset="-122"/>
                <a:ea typeface="字魂36号-正文宋楷" panose="00000500000000000000" pitchFamily="2" charset="-122"/>
              </a:defRPr>
            </a:lvl1pPr>
          </a:lstStyle>
          <a:p>
            <a:fld id="{405A2CD5-C250-44E2-83ED-F67869017F03}"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字魂36号-正文宋楷" panose="00000500000000000000" pitchFamily="2" charset="-122"/>
          <a:ea typeface="字魂36号-正文宋楷"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6号-正文宋楷" panose="00000500000000000000" pitchFamily="2" charset="-122"/>
          <a:ea typeface="字魂36号-正文宋楷"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6号-正文宋楷" panose="00000500000000000000" pitchFamily="2" charset="-122"/>
          <a:ea typeface="字魂36号-正文宋楷"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6号-正文宋楷" panose="00000500000000000000" pitchFamily="2" charset="-122"/>
          <a:ea typeface="字魂36号-正文宋楷"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6号-正文宋楷" panose="00000500000000000000" pitchFamily="2" charset="-122"/>
          <a:ea typeface="字魂36号-正文宋楷"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6号-正文宋楷" panose="00000500000000000000" pitchFamily="2" charset="-122"/>
          <a:ea typeface="字魂36号-正文宋楷"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2.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 Id="rId3" Type="http://schemas.microsoft.com/office/2007/relationships/hdphoto" Target="../media/image29.wdp"/><Relationship Id="rId2" Type="http://schemas.openxmlformats.org/officeDocument/2006/relationships/image" Target="../media/image28.png"/><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6.png"/><Relationship Id="rId2" Type="http://schemas.microsoft.com/office/2007/relationships/hdphoto" Target="../media/image31.wdp"/><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1.xml"/><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xml"/><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image" Target="../media/image39.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image" Target="../media/image40.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screen"/>
          <a:stretch>
            <a:fillRect/>
          </a:stretch>
        </p:blipFill>
        <p:spPr>
          <a:xfrm>
            <a:off x="8196215" y="3337560"/>
            <a:ext cx="3431371" cy="2893789"/>
          </a:xfrm>
          <a:prstGeom prst="rect">
            <a:avLst/>
          </a:prstGeom>
        </p:spPr>
      </p:pic>
      <p:sp>
        <p:nvSpPr>
          <p:cNvPr id="13" name="文本框 12"/>
          <p:cNvSpPr txBox="1"/>
          <p:nvPr/>
        </p:nvSpPr>
        <p:spPr>
          <a:xfrm>
            <a:off x="1872615" y="1016635"/>
            <a:ext cx="10091420" cy="1445260"/>
          </a:xfrm>
          <a:prstGeom prst="rect">
            <a:avLst/>
          </a:prstGeom>
          <a:noFill/>
          <a:effectLst>
            <a:outerShdw blurRad="50800" dist="38100" algn="l" rotWithShape="0">
              <a:prstClr val="black">
                <a:alpha val="40000"/>
              </a:prstClr>
            </a:outerShdw>
          </a:effectLst>
        </p:spPr>
        <p:txBody>
          <a:bodyPr wrap="square" rtlCol="0">
            <a:spAutoFit/>
          </a:bodyPr>
          <a:lstStyle/>
          <a:p>
            <a:r>
              <a:rPr lang="zh-CN" altLang="en-US" sz="8800" dirty="0">
                <a:gradFill>
                  <a:gsLst>
                    <a:gs pos="39000">
                      <a:srgbClr val="070707"/>
                    </a:gs>
                    <a:gs pos="100000">
                      <a:srgbClr val="526982"/>
                    </a:gs>
                  </a:gsLst>
                  <a:lin ang="5400000" scaled="1"/>
                </a:gradFill>
                <a:latin typeface="方正大标宋简体" panose="02000000000000000000" charset="-122"/>
                <a:ea typeface="方正大标宋简体" panose="02000000000000000000" charset="-122"/>
                <a:cs typeface="方正大标宋简体" panose="02000000000000000000" charset="-122"/>
              </a:rPr>
              <a:t>读写融通 相互协进</a:t>
            </a:r>
            <a:endParaRPr lang="zh-CN" altLang="en-US" sz="8800" dirty="0">
              <a:gradFill>
                <a:gsLst>
                  <a:gs pos="39000">
                    <a:srgbClr val="070707"/>
                  </a:gs>
                  <a:gs pos="100000">
                    <a:srgbClr val="526982"/>
                  </a:gs>
                </a:gsLst>
                <a:lin ang="5400000" scaled="1"/>
              </a:gradFill>
              <a:latin typeface="方正大标宋简体" panose="02000000000000000000" charset="-122"/>
              <a:ea typeface="方正大标宋简体" panose="02000000000000000000" charset="-122"/>
              <a:cs typeface="方正大标宋简体" panose="02000000000000000000" charset="-122"/>
            </a:endParaRPr>
          </a:p>
        </p:txBody>
      </p:sp>
      <p:sp>
        <p:nvSpPr>
          <p:cNvPr id="14" name="文本框 13"/>
          <p:cNvSpPr txBox="1"/>
          <p:nvPr/>
        </p:nvSpPr>
        <p:spPr>
          <a:xfrm>
            <a:off x="1644015" y="3059430"/>
            <a:ext cx="10547985" cy="460375"/>
          </a:xfrm>
          <a:prstGeom prst="rect">
            <a:avLst/>
          </a:prstGeom>
          <a:noFill/>
          <a:effectLst>
            <a:outerShdw blurRad="50800" dist="38100" algn="l" rotWithShape="0">
              <a:prstClr val="black">
                <a:alpha val="40000"/>
              </a:prstClr>
            </a:outerShdw>
          </a:effectLst>
        </p:spPr>
        <p:txBody>
          <a:bodyPr wrap="square" rtlCol="0">
            <a:spAutoFit/>
          </a:bodyPr>
          <a:lstStyle/>
          <a:p>
            <a:r>
              <a:rPr lang="zh-CN" altLang="en-US" sz="2400" dirty="0">
                <a:gradFill>
                  <a:gsLst>
                    <a:gs pos="39000">
                      <a:srgbClr val="070707"/>
                    </a:gs>
                    <a:gs pos="100000">
                      <a:srgbClr val="526982"/>
                    </a:gs>
                  </a:gsLst>
                  <a:lin ang="5400000" scaled="1"/>
                </a:gradFill>
                <a:latin typeface="方正大标宋简体" panose="02000000000000000000" charset="-122"/>
                <a:ea typeface="方正大标宋简体" panose="02000000000000000000" charset="-122"/>
                <a:cs typeface="方正大标宋简体" panose="02000000000000000000" charset="-122"/>
              </a:rPr>
              <a:t>——《义务教育语文课程标准》（2022版）下的“读写融通协进”研究初探</a:t>
            </a:r>
            <a:endParaRPr lang="zh-CN" altLang="en-US" sz="2400" dirty="0">
              <a:gradFill>
                <a:gsLst>
                  <a:gs pos="39000">
                    <a:srgbClr val="070707"/>
                  </a:gs>
                  <a:gs pos="100000">
                    <a:srgbClr val="526982"/>
                  </a:gs>
                </a:gsLst>
                <a:lin ang="5400000" scaled="1"/>
              </a:gradFill>
              <a:latin typeface="方正大标宋简体" panose="02000000000000000000" charset="-122"/>
              <a:ea typeface="方正大标宋简体" panose="02000000000000000000" charset="-122"/>
              <a:cs typeface="方正大标宋简体" panose="02000000000000000000" charset="-122"/>
            </a:endParaRPr>
          </a:p>
        </p:txBody>
      </p:sp>
      <p:sp>
        <p:nvSpPr>
          <p:cNvPr id="15" name="文本框 14"/>
          <p:cNvSpPr txBox="1"/>
          <p:nvPr/>
        </p:nvSpPr>
        <p:spPr>
          <a:xfrm>
            <a:off x="6306185" y="4015105"/>
            <a:ext cx="5657850" cy="398780"/>
          </a:xfrm>
          <a:prstGeom prst="rect">
            <a:avLst/>
          </a:prstGeom>
          <a:noFill/>
          <a:effectLst>
            <a:outerShdw blurRad="50800" dist="38100" algn="l" rotWithShape="0">
              <a:prstClr val="black">
                <a:alpha val="40000"/>
              </a:prstClr>
            </a:outerShdw>
          </a:effectLst>
        </p:spPr>
        <p:txBody>
          <a:bodyPr wrap="square" rtlCol="0">
            <a:spAutoFit/>
          </a:bodyPr>
          <a:lstStyle/>
          <a:p>
            <a:r>
              <a:rPr lang="zh-CN" altLang="en-US" sz="2000" dirty="0">
                <a:gradFill>
                  <a:gsLst>
                    <a:gs pos="39000">
                      <a:srgbClr val="070707"/>
                    </a:gs>
                    <a:gs pos="100000">
                      <a:srgbClr val="526982"/>
                    </a:gs>
                  </a:gsLst>
                  <a:lin ang="5400000" scaled="1"/>
                </a:gradFill>
                <a:latin typeface="方正大黑体_GBK" panose="02010600010101010101" charset="-122"/>
                <a:ea typeface="方正大黑体_GBK" panose="02010600010101010101" charset="-122"/>
                <a:cs typeface="方正大黑体_GBK" panose="02010600010101010101" charset="-122"/>
              </a:rPr>
              <a:t>泸县城北小学校   陈国群</a:t>
            </a:r>
            <a:endParaRPr lang="zh-CN" altLang="en-US" sz="2000" dirty="0">
              <a:gradFill>
                <a:gsLst>
                  <a:gs pos="39000">
                    <a:srgbClr val="070707"/>
                  </a:gs>
                  <a:gs pos="100000">
                    <a:srgbClr val="526982"/>
                  </a:gs>
                </a:gsLst>
                <a:lin ang="5400000" scaled="1"/>
              </a:gradFill>
              <a:latin typeface="方正大黑体_GBK" panose="02010600010101010101" charset="-122"/>
              <a:ea typeface="方正大黑体_GBK" panose="02010600010101010101" charset="-122"/>
              <a:cs typeface="方正大黑体_GBK" panose="02010600010101010101" charset="-122"/>
            </a:endParaRPr>
          </a:p>
        </p:txBody>
      </p:sp>
      <p:pic>
        <p:nvPicPr>
          <p:cNvPr id="100" name="图片 99"/>
          <p:cNvPicPr/>
          <p:nvPr/>
        </p:nvPicPr>
        <p:blipFill>
          <a:blip r:embed="rId2"/>
          <a:stretch>
            <a:fillRect/>
          </a:stretch>
        </p:blipFill>
        <p:spPr>
          <a:xfrm>
            <a:off x="161290" y="0"/>
            <a:ext cx="1335405" cy="126619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637655" cy="960126"/>
            <a:chOff x="189624" y="262491"/>
            <a:chExt cx="6637655" cy="960126"/>
          </a:xfrm>
        </p:grpSpPr>
        <p:sp>
          <p:nvSpPr>
            <p:cNvPr id="9" name="TextBox 7"/>
            <p:cNvSpPr txBox="1">
              <a:spLocks noChangeArrowheads="1"/>
            </p:cNvSpPr>
            <p:nvPr userDrawn="1"/>
          </p:nvSpPr>
          <p:spPr bwMode="auto">
            <a:xfrm>
              <a:off x="1187209" y="338056"/>
              <a:ext cx="564007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6308090" cy="12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sym typeface="+mn-ea"/>
              </a:rPr>
              <a:t>  </a:t>
            </a:r>
            <a:r>
              <a:rPr sz="3600" dirty="0">
                <a:latin typeface="字魂36号-正文宋楷" panose="00000500000000000000" pitchFamily="2" charset="-122"/>
                <a:ea typeface="字魂36号-正文宋楷" panose="00000500000000000000" pitchFamily="2" charset="-122"/>
                <a:sym typeface="+mn-ea"/>
              </a:rPr>
              <a:t>2.构建素养型语文课程目标</a:t>
            </a:r>
            <a:r>
              <a:rPr lang="zh-CN" sz="3600" dirty="0">
                <a:latin typeface="字魂36号-正文宋楷" panose="00000500000000000000" pitchFamily="2" charset="-122"/>
                <a:ea typeface="字魂36号-正文宋楷" panose="00000500000000000000" pitchFamily="2" charset="-122"/>
                <a:sym typeface="+mn-ea"/>
              </a:rPr>
              <a:t>。</a:t>
            </a:r>
            <a:endParaRPr sz="3600" dirty="0">
              <a:latin typeface="字魂36号-正文宋楷" panose="00000500000000000000" pitchFamily="2" charset="-122"/>
              <a:ea typeface="字魂36号-正文宋楷" panose="00000500000000000000" pitchFamily="2" charset="-122"/>
            </a:endParaRPr>
          </a:p>
          <a:p>
            <a:pPr defTabSz="1219200" eaLnBrk="1" fontAlgn="base" hangingPunct="1">
              <a:spcBef>
                <a:spcPct val="0"/>
              </a:spcBef>
              <a:spcAft>
                <a:spcPct val="0"/>
              </a:spcAft>
            </a:pP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sp>
        <p:nvSpPr>
          <p:cNvPr id="3" name="矩形 2"/>
          <p:cNvSpPr/>
          <p:nvPr/>
        </p:nvSpPr>
        <p:spPr>
          <a:xfrm>
            <a:off x="6988175" y="2216150"/>
            <a:ext cx="4789805" cy="3046095"/>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sz="1600" dirty="0">
                <a:latin typeface="字魂36号-正文宋楷" panose="00000500000000000000" pitchFamily="2" charset="-122"/>
                <a:ea typeface="字魂36号-正文宋楷" panose="00000500000000000000" pitchFamily="2" charset="-122"/>
              </a:rPr>
              <a:t>（1）义务教育语言课程培养的核心素养之一——文化自信</a:t>
            </a:r>
            <a:endParaRPr sz="1600" dirty="0">
              <a:latin typeface="字魂36号-正文宋楷" panose="00000500000000000000" pitchFamily="2" charset="-122"/>
              <a:ea typeface="字魂36号-正文宋楷" panose="00000500000000000000" pitchFamily="2" charset="-122"/>
            </a:endParaRPr>
          </a:p>
          <a:p>
            <a:pPr>
              <a:lnSpc>
                <a:spcPct val="150000"/>
              </a:lnSpc>
            </a:pPr>
            <a:r>
              <a:rPr sz="1600" dirty="0">
                <a:latin typeface="字魂36号-正文宋楷" panose="00000500000000000000" pitchFamily="2" charset="-122"/>
                <a:ea typeface="字魂36号-正文宋楷" panose="00000500000000000000" pitchFamily="2" charset="-122"/>
              </a:rPr>
              <a:t>（2）义务教育语言课程培养的核心素养之二——语言运用</a:t>
            </a:r>
            <a:endParaRPr sz="1600" dirty="0">
              <a:latin typeface="字魂36号-正文宋楷" panose="00000500000000000000" pitchFamily="2" charset="-122"/>
              <a:ea typeface="字魂36号-正文宋楷" panose="00000500000000000000" pitchFamily="2" charset="-122"/>
            </a:endParaRPr>
          </a:p>
          <a:p>
            <a:pPr>
              <a:lnSpc>
                <a:spcPct val="150000"/>
              </a:lnSpc>
            </a:pPr>
            <a:r>
              <a:rPr sz="1600" dirty="0">
                <a:latin typeface="字魂36号-正文宋楷" panose="00000500000000000000" pitchFamily="2" charset="-122"/>
                <a:ea typeface="字魂36号-正文宋楷" panose="00000500000000000000" pitchFamily="2" charset="-122"/>
              </a:rPr>
              <a:t>（3）义务教育语言课程培养的核心素养之三——思维能力</a:t>
            </a:r>
            <a:endParaRPr sz="1600" dirty="0">
              <a:latin typeface="字魂36号-正文宋楷" panose="00000500000000000000" pitchFamily="2" charset="-122"/>
              <a:ea typeface="字魂36号-正文宋楷" panose="00000500000000000000" pitchFamily="2" charset="-122"/>
            </a:endParaRPr>
          </a:p>
          <a:p>
            <a:pPr>
              <a:lnSpc>
                <a:spcPct val="150000"/>
              </a:lnSpc>
            </a:pPr>
            <a:r>
              <a:rPr sz="1600" dirty="0">
                <a:latin typeface="字魂36号-正文宋楷" panose="00000500000000000000" pitchFamily="2" charset="-122"/>
                <a:ea typeface="字魂36号-正文宋楷" panose="00000500000000000000" pitchFamily="2" charset="-122"/>
              </a:rPr>
              <a:t>（4）义务教育语言课程培养的核心素养之四——审美创造</a:t>
            </a:r>
            <a:endParaRPr sz="1600" dirty="0">
              <a:latin typeface="字魂36号-正文宋楷" panose="00000500000000000000" pitchFamily="2" charset="-122"/>
              <a:ea typeface="字魂36号-正文宋楷" panose="00000500000000000000" pitchFamily="2" charset="-122"/>
            </a:endParaRPr>
          </a:p>
        </p:txBody>
      </p:sp>
      <p:pic>
        <p:nvPicPr>
          <p:cNvPr id="5" name="图片 4" descr="语文目标"/>
          <p:cNvPicPr>
            <a:picLocks noChangeAspect="1"/>
          </p:cNvPicPr>
          <p:nvPr/>
        </p:nvPicPr>
        <p:blipFill>
          <a:blip r:embed="rId3"/>
          <a:stretch>
            <a:fillRect/>
          </a:stretch>
        </p:blipFill>
        <p:spPr>
          <a:xfrm>
            <a:off x="561340" y="2216150"/>
            <a:ext cx="6105525" cy="34099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二是优化了课程内容结构。</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pic>
        <p:nvPicPr>
          <p:cNvPr id="13" name="图片 12" descr="J:\李良鸿名师工作室\2022春工作室讲座\内容结构.png内容结构"/>
          <p:cNvPicPr>
            <a:picLocks noChangeAspect="1"/>
          </p:cNvPicPr>
          <p:nvPr/>
        </p:nvPicPr>
        <p:blipFill>
          <a:blip r:embed="rId3"/>
          <a:srcRect/>
          <a:stretch>
            <a:fillRect/>
          </a:stretch>
        </p:blipFill>
        <p:spPr>
          <a:xfrm>
            <a:off x="1408430" y="2216150"/>
            <a:ext cx="9106535" cy="37014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二是优化了课程内容结构。</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pic>
        <p:nvPicPr>
          <p:cNvPr id="13" name="图片 12" descr="J:\李良鸿名师工作室\2022春工作室讲座\内容组织.png内容组织"/>
          <p:cNvPicPr>
            <a:picLocks noChangeAspect="1"/>
          </p:cNvPicPr>
          <p:nvPr/>
        </p:nvPicPr>
        <p:blipFill>
          <a:blip r:embed="rId3"/>
          <a:srcRect/>
          <a:stretch>
            <a:fillRect/>
          </a:stretch>
        </p:blipFill>
        <p:spPr>
          <a:xfrm>
            <a:off x="1409065" y="2216150"/>
            <a:ext cx="8477885" cy="37014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二是优化了课程内容结构。</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pic>
        <p:nvPicPr>
          <p:cNvPr id="13" name="图片 12" descr="J:\李良鸿名师工作室\2022春工作室讲座\任务群.png任务群"/>
          <p:cNvPicPr>
            <a:picLocks noChangeAspect="1"/>
          </p:cNvPicPr>
          <p:nvPr/>
        </p:nvPicPr>
        <p:blipFill>
          <a:blip r:embed="rId3"/>
          <a:srcRect/>
          <a:stretch>
            <a:fillRect/>
          </a:stretch>
        </p:blipFill>
        <p:spPr>
          <a:xfrm>
            <a:off x="1408430" y="2861310"/>
            <a:ext cx="7977505" cy="3328670"/>
          </a:xfrm>
          <a:prstGeom prst="rect">
            <a:avLst/>
          </a:prstGeom>
        </p:spPr>
      </p:pic>
      <p:sp>
        <p:nvSpPr>
          <p:cNvPr id="11" name="矩形 10"/>
          <p:cNvSpPr/>
          <p:nvPr/>
        </p:nvSpPr>
        <p:spPr>
          <a:xfrm>
            <a:off x="1408430" y="1938655"/>
            <a:ext cx="8289290" cy="645160"/>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zh-CN" altLang="en-US" sz="2400" dirty="0">
                <a:latin typeface="字魂36号-正文宋楷" panose="00000500000000000000" pitchFamily="2" charset="-122"/>
                <a:ea typeface="字魂36号-正文宋楷" panose="00000500000000000000" pitchFamily="2" charset="-122"/>
              </a:rPr>
              <a:t> 语文学习任务群的三大特点是：情境性、实践性、综合性。</a:t>
            </a:r>
            <a:endParaRPr sz="1600" dirty="0">
              <a:latin typeface="字魂36号-正文宋楷" panose="00000500000000000000" pitchFamily="2" charset="-122"/>
              <a:ea typeface="字魂36号-正文宋楷" panose="000005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二是优化了课程内容结构。</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pic>
        <p:nvPicPr>
          <p:cNvPr id="13" name="图片 12" descr="J:\李良鸿名师工作室\2022春工作室讲座\内容与变革.png内容与变革"/>
          <p:cNvPicPr>
            <a:picLocks noChangeAspect="1"/>
          </p:cNvPicPr>
          <p:nvPr/>
        </p:nvPicPr>
        <p:blipFill>
          <a:blip r:embed="rId3"/>
          <a:srcRect/>
          <a:stretch>
            <a:fillRect/>
          </a:stretch>
        </p:blipFill>
        <p:spPr>
          <a:xfrm>
            <a:off x="1544320" y="2861310"/>
            <a:ext cx="7955915" cy="3328670"/>
          </a:xfrm>
          <a:prstGeom prst="rect">
            <a:avLst/>
          </a:prstGeom>
        </p:spPr>
      </p:pic>
      <p:sp>
        <p:nvSpPr>
          <p:cNvPr id="11" name="矩形 10"/>
          <p:cNvSpPr/>
          <p:nvPr/>
        </p:nvSpPr>
        <p:spPr>
          <a:xfrm>
            <a:off x="1408430" y="1938655"/>
            <a:ext cx="8289290" cy="645160"/>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zh-CN" altLang="en-US" sz="2400" dirty="0">
                <a:latin typeface="字魂36号-正文宋楷" panose="00000500000000000000" pitchFamily="2" charset="-122"/>
                <a:ea typeface="字魂36号-正文宋楷" panose="00000500000000000000" pitchFamily="2" charset="-122"/>
              </a:rPr>
              <a:t> 课程内容变化带动教与学的变革。</a:t>
            </a:r>
            <a:endParaRPr sz="1600" dirty="0">
              <a:latin typeface="字魂36号-正文宋楷" panose="00000500000000000000" pitchFamily="2" charset="-122"/>
              <a:ea typeface="字魂36号-正文宋楷" panose="000005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二是优化了课程内容结构。</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pic>
        <p:nvPicPr>
          <p:cNvPr id="13" name="图片 12" descr="J:\李良鸿名师工作室\2022春工作室讲座\学习单元.png学习单元"/>
          <p:cNvPicPr>
            <a:picLocks noChangeAspect="1"/>
          </p:cNvPicPr>
          <p:nvPr/>
        </p:nvPicPr>
        <p:blipFill>
          <a:blip r:embed="rId3"/>
          <a:srcRect/>
          <a:stretch>
            <a:fillRect/>
          </a:stretch>
        </p:blipFill>
        <p:spPr>
          <a:xfrm>
            <a:off x="1408430" y="2216150"/>
            <a:ext cx="8789670" cy="37014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二是优化了课程内容结构。</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pic>
        <p:nvPicPr>
          <p:cNvPr id="13" name="图片 12" descr="J:\李良鸿名师工作室\2022春工作室讲座\任务融通.png任务融通"/>
          <p:cNvPicPr>
            <a:picLocks noChangeAspect="1"/>
          </p:cNvPicPr>
          <p:nvPr/>
        </p:nvPicPr>
        <p:blipFill>
          <a:blip r:embed="rId3"/>
          <a:srcRect/>
          <a:stretch>
            <a:fillRect/>
          </a:stretch>
        </p:blipFill>
        <p:spPr>
          <a:xfrm>
            <a:off x="1592580" y="2522855"/>
            <a:ext cx="7964170" cy="33286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三是研制了学业质量标准。</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pic>
        <p:nvPicPr>
          <p:cNvPr id="13" name="图片 12" descr="J:\李良鸿名师工作室\2022春工作室讲座\学业质量.png学业质量"/>
          <p:cNvPicPr>
            <a:picLocks noChangeAspect="1"/>
          </p:cNvPicPr>
          <p:nvPr/>
        </p:nvPicPr>
        <p:blipFill>
          <a:blip r:embed="rId3"/>
          <a:srcRect/>
          <a:stretch>
            <a:fillRect/>
          </a:stretch>
        </p:blipFill>
        <p:spPr>
          <a:xfrm>
            <a:off x="1408430" y="3169285"/>
            <a:ext cx="7924800" cy="3328670"/>
          </a:xfrm>
          <a:prstGeom prst="rect">
            <a:avLst/>
          </a:prstGeom>
        </p:spPr>
      </p:pic>
      <p:sp>
        <p:nvSpPr>
          <p:cNvPr id="3" name="矩形 2"/>
          <p:cNvSpPr/>
          <p:nvPr/>
        </p:nvSpPr>
        <p:spPr>
          <a:xfrm>
            <a:off x="1408430" y="1938655"/>
            <a:ext cx="8289290" cy="645160"/>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zh-CN" altLang="en-US" sz="2400" dirty="0">
                <a:latin typeface="字魂36号-正文宋楷" panose="00000500000000000000" pitchFamily="2" charset="-122"/>
                <a:ea typeface="字魂36号-正文宋楷" panose="00000500000000000000" pitchFamily="2" charset="-122"/>
              </a:rPr>
              <a:t> </a:t>
            </a:r>
            <a:r>
              <a:rPr lang="en-US" altLang="zh-CN" sz="2400" dirty="0">
                <a:latin typeface="字魂36号-正文宋楷" panose="00000500000000000000" pitchFamily="2" charset="-122"/>
                <a:ea typeface="字魂36号-正文宋楷" panose="00000500000000000000" pitchFamily="2" charset="-122"/>
              </a:rPr>
              <a:t>1</a:t>
            </a:r>
            <a:r>
              <a:rPr lang="en-US" altLang="zh-CN" sz="2400" dirty="0">
                <a:latin typeface="字魂36号-正文宋楷" panose="00000500000000000000" pitchFamily="2" charset="-122"/>
                <a:ea typeface="字魂36号-正文宋楷" panose="00000500000000000000" pitchFamily="2" charset="-122"/>
              </a:rPr>
              <a:t>.</a:t>
            </a:r>
            <a:r>
              <a:rPr lang="zh-CN" altLang="en-US" sz="2400" dirty="0">
                <a:latin typeface="字魂36号-正文宋楷" panose="00000500000000000000" pitchFamily="2" charset="-122"/>
                <a:ea typeface="字魂36号-正文宋楷" panose="00000500000000000000" pitchFamily="2" charset="-122"/>
              </a:rPr>
              <a:t>学业质量的研制思路</a:t>
            </a:r>
            <a:endParaRPr sz="1600" dirty="0">
              <a:latin typeface="字魂36号-正文宋楷" panose="00000500000000000000" pitchFamily="2" charset="-122"/>
              <a:ea typeface="字魂36号-正文宋楷" panose="000005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三是研制了学业质量标准。</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pic>
        <p:nvPicPr>
          <p:cNvPr id="13" name="图片 12" descr="J:\李良鸿名师工作室\2022春工作室讲座\基本框架.png基本框架"/>
          <p:cNvPicPr>
            <a:picLocks noChangeAspect="1"/>
          </p:cNvPicPr>
          <p:nvPr/>
        </p:nvPicPr>
        <p:blipFill>
          <a:blip r:embed="rId3"/>
          <a:srcRect/>
          <a:stretch>
            <a:fillRect/>
          </a:stretch>
        </p:blipFill>
        <p:spPr>
          <a:xfrm>
            <a:off x="1560195" y="2796540"/>
            <a:ext cx="8137525" cy="3701415"/>
          </a:xfrm>
          <a:prstGeom prst="rect">
            <a:avLst/>
          </a:prstGeom>
        </p:spPr>
      </p:pic>
      <p:sp>
        <p:nvSpPr>
          <p:cNvPr id="3" name="矩形 2"/>
          <p:cNvSpPr/>
          <p:nvPr/>
        </p:nvSpPr>
        <p:spPr>
          <a:xfrm>
            <a:off x="1408430" y="1938655"/>
            <a:ext cx="8289290" cy="645160"/>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zh-CN" altLang="en-US" sz="2400" dirty="0">
                <a:latin typeface="字魂36号-正文宋楷" panose="00000500000000000000" pitchFamily="2" charset="-122"/>
                <a:ea typeface="字魂36号-正文宋楷" panose="00000500000000000000" pitchFamily="2" charset="-122"/>
              </a:rPr>
              <a:t> </a:t>
            </a:r>
            <a:r>
              <a:rPr lang="en-US" altLang="zh-CN" sz="2400" dirty="0">
                <a:latin typeface="字魂36号-正文宋楷" panose="00000500000000000000" pitchFamily="2" charset="-122"/>
                <a:ea typeface="字魂36号-正文宋楷" panose="00000500000000000000" pitchFamily="2" charset="-122"/>
              </a:rPr>
              <a:t>2</a:t>
            </a:r>
            <a:r>
              <a:rPr lang="en-US" altLang="zh-CN" sz="2400" dirty="0">
                <a:latin typeface="字魂36号-正文宋楷" panose="00000500000000000000" pitchFamily="2" charset="-122"/>
                <a:ea typeface="字魂36号-正文宋楷" panose="00000500000000000000" pitchFamily="2" charset="-122"/>
              </a:rPr>
              <a:t>.</a:t>
            </a:r>
            <a:r>
              <a:rPr lang="zh-CN" altLang="en-US" sz="2400" dirty="0">
                <a:latin typeface="字魂36号-正文宋楷" panose="00000500000000000000" pitchFamily="2" charset="-122"/>
                <a:ea typeface="字魂36号-正文宋楷" panose="00000500000000000000" pitchFamily="2" charset="-122"/>
              </a:rPr>
              <a:t>学业质量的基本框架</a:t>
            </a:r>
            <a:endParaRPr sz="1600" dirty="0">
              <a:latin typeface="字魂36号-正文宋楷" panose="00000500000000000000" pitchFamily="2" charset="-122"/>
              <a:ea typeface="字魂36号-正文宋楷" panose="000005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三是研制了学业质量标准。</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pic>
        <p:nvPicPr>
          <p:cNvPr id="13" name="图片 12" descr="J:\李良鸿名师工作室\2022春工作室讲座\重点关注.png重点关注"/>
          <p:cNvPicPr>
            <a:picLocks noChangeAspect="1"/>
          </p:cNvPicPr>
          <p:nvPr/>
        </p:nvPicPr>
        <p:blipFill>
          <a:blip r:embed="rId3"/>
          <a:srcRect/>
          <a:stretch>
            <a:fillRect/>
          </a:stretch>
        </p:blipFill>
        <p:spPr>
          <a:xfrm>
            <a:off x="2315528" y="2796540"/>
            <a:ext cx="6626860" cy="3701415"/>
          </a:xfrm>
          <a:prstGeom prst="rect">
            <a:avLst/>
          </a:prstGeom>
        </p:spPr>
      </p:pic>
      <p:sp>
        <p:nvSpPr>
          <p:cNvPr id="3" name="矩形 2"/>
          <p:cNvSpPr/>
          <p:nvPr/>
        </p:nvSpPr>
        <p:spPr>
          <a:xfrm>
            <a:off x="1408430" y="1938655"/>
            <a:ext cx="8289290" cy="645160"/>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zh-CN" altLang="en-US" sz="2400" dirty="0">
                <a:latin typeface="字魂36号-正文宋楷" panose="00000500000000000000" pitchFamily="2" charset="-122"/>
                <a:ea typeface="字魂36号-正文宋楷" panose="00000500000000000000" pitchFamily="2" charset="-122"/>
              </a:rPr>
              <a:t> </a:t>
            </a:r>
            <a:r>
              <a:rPr lang="en-US" altLang="zh-CN" sz="2400" dirty="0">
                <a:latin typeface="字魂36号-正文宋楷" panose="00000500000000000000" pitchFamily="2" charset="-122"/>
                <a:ea typeface="字魂36号-正文宋楷" panose="00000500000000000000" pitchFamily="2" charset="-122"/>
              </a:rPr>
              <a:t>3</a:t>
            </a:r>
            <a:r>
              <a:rPr lang="en-US" altLang="zh-CN" sz="2400" dirty="0">
                <a:latin typeface="字魂36号-正文宋楷" panose="00000500000000000000" pitchFamily="2" charset="-122"/>
                <a:ea typeface="字魂36号-正文宋楷" panose="00000500000000000000" pitchFamily="2" charset="-122"/>
              </a:rPr>
              <a:t>.</a:t>
            </a:r>
            <a:r>
              <a:rPr lang="zh-CN" altLang="en-US" sz="2400" dirty="0">
                <a:latin typeface="字魂36号-正文宋楷" panose="00000500000000000000" pitchFamily="2" charset="-122"/>
                <a:ea typeface="字魂36号-正文宋楷" panose="00000500000000000000" pitchFamily="2" charset="-122"/>
              </a:rPr>
              <a:t>学业质量重点关注的问题</a:t>
            </a:r>
            <a:endParaRPr sz="1600" dirty="0">
              <a:latin typeface="字魂36号-正文宋楷" panose="00000500000000000000" pitchFamily="2" charset="-122"/>
              <a:ea typeface="字魂36号-正文宋楷" panose="000005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29293" b="26818"/>
          <a:stretch>
            <a:fillRect/>
          </a:stretch>
        </p:blipFill>
        <p:spPr>
          <a:xfrm rot="5400000">
            <a:off x="-1441922" y="2869363"/>
            <a:ext cx="5715000" cy="2508250"/>
          </a:xfrm>
          <a:prstGeom prst="rect">
            <a:avLst/>
          </a:prstGeom>
        </p:spPr>
      </p:pic>
      <p:pic>
        <p:nvPicPr>
          <p:cNvPr id="87" name="图片 86"/>
          <p:cNvPicPr>
            <a:picLocks noChangeAspect="1"/>
          </p:cNvPicPr>
          <p:nvPr/>
        </p:nvPicPr>
        <p:blipFill rotWithShape="1">
          <a:blip r:embed="rId2" cstate="screen"/>
          <a:srcRect/>
          <a:stretch>
            <a:fillRect/>
          </a:stretch>
        </p:blipFill>
        <p:spPr>
          <a:xfrm>
            <a:off x="1614036" y="5065733"/>
            <a:ext cx="400136" cy="566715"/>
          </a:xfrm>
          <a:prstGeom prst="rect">
            <a:avLst/>
          </a:prstGeom>
        </p:spPr>
      </p:pic>
      <p:grpSp>
        <p:nvGrpSpPr>
          <p:cNvPr id="5" name="组合 4"/>
          <p:cNvGrpSpPr/>
          <p:nvPr/>
        </p:nvGrpSpPr>
        <p:grpSpPr>
          <a:xfrm>
            <a:off x="3300890" y="2173313"/>
            <a:ext cx="8458465" cy="1114215"/>
            <a:chOff x="2127410" y="2031073"/>
            <a:chExt cx="8458465" cy="1114215"/>
          </a:xfrm>
        </p:grpSpPr>
        <p:grpSp>
          <p:nvGrpSpPr>
            <p:cNvPr id="3" name="组合 2"/>
            <p:cNvGrpSpPr/>
            <p:nvPr/>
          </p:nvGrpSpPr>
          <p:grpSpPr>
            <a:xfrm>
              <a:off x="2127410" y="2031073"/>
              <a:ext cx="4290325" cy="1114215"/>
              <a:chOff x="2442370" y="2055639"/>
              <a:chExt cx="4290325" cy="1114215"/>
            </a:xfrm>
          </p:grpSpPr>
          <p:sp>
            <p:nvSpPr>
              <p:cNvPr id="40" name="TextBox 7"/>
              <p:cNvSpPr txBox="1">
                <a:spLocks noChangeArrowheads="1"/>
              </p:cNvSpPr>
              <p:nvPr/>
            </p:nvSpPr>
            <p:spPr bwMode="auto">
              <a:xfrm>
                <a:off x="3623402" y="2260334"/>
                <a:ext cx="310929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800" dirty="0">
                    <a:latin typeface="字魂36号-正文宋楷" panose="00000500000000000000" pitchFamily="2" charset="-122"/>
                    <a:ea typeface="字魂36号-正文宋楷" panose="00000500000000000000" pitchFamily="2" charset="-122"/>
                  </a:rPr>
                  <a:t>课标解读</a:t>
                </a:r>
                <a:endParaRPr lang="zh-CN" altLang="en-US" sz="3800" dirty="0">
                  <a:latin typeface="字魂36号-正文宋楷" panose="00000500000000000000" pitchFamily="2" charset="-122"/>
                  <a:ea typeface="字魂36号-正文宋楷" panose="00000500000000000000" pitchFamily="2" charset="-122"/>
                </a:endParaRPr>
              </a:p>
            </p:txBody>
          </p:sp>
          <p:pic>
            <p:nvPicPr>
              <p:cNvPr id="9" name="图片 8"/>
              <p:cNvPicPr>
                <a:picLocks noChangeAspect="1"/>
              </p:cNvPicPr>
              <p:nvPr/>
            </p:nvPicPr>
            <p:blipFill>
              <a:blip r:embed="rId3" cstate="screen"/>
              <a:stretch>
                <a:fillRect/>
              </a:stretch>
            </p:blipFill>
            <p:spPr>
              <a:xfrm>
                <a:off x="2442370" y="2055639"/>
                <a:ext cx="1114215" cy="1114215"/>
              </a:xfrm>
              <a:prstGeom prst="rect">
                <a:avLst/>
              </a:prstGeom>
            </p:spPr>
          </p:pic>
          <p:sp>
            <p:nvSpPr>
              <p:cNvPr id="7" name="文本框 6"/>
              <p:cNvSpPr txBox="1"/>
              <p:nvPr/>
            </p:nvSpPr>
            <p:spPr>
              <a:xfrm>
                <a:off x="2693406" y="2289580"/>
                <a:ext cx="866845" cy="646331"/>
              </a:xfrm>
              <a:prstGeom prst="rect">
                <a:avLst/>
              </a:prstGeom>
              <a:noFill/>
            </p:spPr>
            <p:txBody>
              <a:bodyPr wrap="square" rtlCol="0">
                <a:spAutoFit/>
              </a:bodyPr>
              <a:lstStyle/>
              <a:p>
                <a:r>
                  <a:rPr lang="zh-CN" altLang="en-US" sz="3600" b="1" dirty="0">
                    <a:gradFill>
                      <a:gsLst>
                        <a:gs pos="10000">
                          <a:srgbClr val="161617"/>
                        </a:gs>
                        <a:gs pos="100000">
                          <a:srgbClr val="526982"/>
                        </a:gs>
                      </a:gsLst>
                      <a:lin ang="5400000" scaled="1"/>
                    </a:gradFill>
                    <a:latin typeface="字魂73号-江南手书" panose="00000500000000000000" pitchFamily="2" charset="-122"/>
                    <a:ea typeface="字魂73号-江南手书" panose="00000500000000000000" pitchFamily="2" charset="-122"/>
                  </a:rPr>
                  <a:t>壹</a:t>
                </a:r>
                <a:endParaRPr lang="zh-CN" altLang="en-US" sz="3600" b="1" dirty="0">
                  <a:gradFill>
                    <a:gsLst>
                      <a:gs pos="10000">
                        <a:srgbClr val="161617"/>
                      </a:gs>
                      <a:gs pos="100000">
                        <a:srgbClr val="526982"/>
                      </a:gs>
                    </a:gsLst>
                    <a:lin ang="5400000" scaled="1"/>
                  </a:gradFill>
                  <a:latin typeface="字魂73号-江南手书" panose="00000500000000000000" pitchFamily="2" charset="-122"/>
                  <a:ea typeface="字魂73号-江南手书" panose="00000500000000000000" pitchFamily="2" charset="-122"/>
                </a:endParaRPr>
              </a:p>
            </p:txBody>
          </p:sp>
        </p:grpSp>
        <p:grpSp>
          <p:nvGrpSpPr>
            <p:cNvPr id="27" name="组合 26"/>
            <p:cNvGrpSpPr/>
            <p:nvPr/>
          </p:nvGrpSpPr>
          <p:grpSpPr>
            <a:xfrm>
              <a:off x="6232050" y="2031073"/>
              <a:ext cx="4353825" cy="1114215"/>
              <a:chOff x="2442370" y="2055639"/>
              <a:chExt cx="4353825" cy="1114215"/>
            </a:xfrm>
          </p:grpSpPr>
          <p:sp>
            <p:nvSpPr>
              <p:cNvPr id="28" name="TextBox 7"/>
              <p:cNvSpPr txBox="1">
                <a:spLocks noChangeArrowheads="1"/>
              </p:cNvSpPr>
              <p:nvPr/>
            </p:nvSpPr>
            <p:spPr bwMode="auto">
              <a:xfrm>
                <a:off x="3686902" y="2289544"/>
                <a:ext cx="310929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800" dirty="0">
                    <a:latin typeface="字魂36号-正文宋楷" panose="00000500000000000000" pitchFamily="2" charset="-122"/>
                    <a:ea typeface="字魂36号-正文宋楷" panose="00000500000000000000" pitchFamily="2" charset="-122"/>
                  </a:rPr>
                  <a:t>概念界定</a:t>
                </a:r>
                <a:endParaRPr lang="zh-CN" altLang="en-US" sz="3800" dirty="0">
                  <a:latin typeface="字魂36号-正文宋楷" panose="00000500000000000000" pitchFamily="2" charset="-122"/>
                  <a:ea typeface="字魂36号-正文宋楷" panose="00000500000000000000" pitchFamily="2" charset="-122"/>
                </a:endParaRPr>
              </a:p>
            </p:txBody>
          </p:sp>
          <p:pic>
            <p:nvPicPr>
              <p:cNvPr id="30" name="图片 29"/>
              <p:cNvPicPr>
                <a:picLocks noChangeAspect="1"/>
              </p:cNvPicPr>
              <p:nvPr/>
            </p:nvPicPr>
            <p:blipFill>
              <a:blip r:embed="rId3" cstate="screen"/>
              <a:stretch>
                <a:fillRect/>
              </a:stretch>
            </p:blipFill>
            <p:spPr>
              <a:xfrm>
                <a:off x="2442370" y="2055639"/>
                <a:ext cx="1114215" cy="1114215"/>
              </a:xfrm>
              <a:prstGeom prst="rect">
                <a:avLst/>
              </a:prstGeom>
            </p:spPr>
          </p:pic>
          <p:sp>
            <p:nvSpPr>
              <p:cNvPr id="32" name="文本框 31"/>
              <p:cNvSpPr txBox="1"/>
              <p:nvPr/>
            </p:nvSpPr>
            <p:spPr>
              <a:xfrm>
                <a:off x="2693406" y="2289580"/>
                <a:ext cx="866845" cy="646331"/>
              </a:xfrm>
              <a:prstGeom prst="rect">
                <a:avLst/>
              </a:prstGeom>
              <a:noFill/>
            </p:spPr>
            <p:txBody>
              <a:bodyPr wrap="square" rtlCol="0">
                <a:spAutoFit/>
              </a:bodyPr>
              <a:lstStyle/>
              <a:p>
                <a:r>
                  <a:rPr lang="zh-CN" altLang="en-US" sz="3600" b="1" dirty="0">
                    <a:gradFill>
                      <a:gsLst>
                        <a:gs pos="10000">
                          <a:srgbClr val="161617"/>
                        </a:gs>
                        <a:gs pos="100000">
                          <a:srgbClr val="526982"/>
                        </a:gs>
                      </a:gsLst>
                      <a:lin ang="5400000" scaled="1"/>
                    </a:gradFill>
                    <a:latin typeface="字魂73号-江南手书" panose="00000500000000000000" pitchFamily="2" charset="-122"/>
                    <a:ea typeface="字魂73号-江南手书" panose="00000500000000000000" pitchFamily="2" charset="-122"/>
                  </a:rPr>
                  <a:t>贰</a:t>
                </a:r>
                <a:endParaRPr lang="zh-CN" altLang="en-US" sz="3600" b="1" dirty="0">
                  <a:gradFill>
                    <a:gsLst>
                      <a:gs pos="10000">
                        <a:srgbClr val="161617"/>
                      </a:gs>
                      <a:gs pos="100000">
                        <a:srgbClr val="526982"/>
                      </a:gs>
                    </a:gsLst>
                    <a:lin ang="5400000" scaled="1"/>
                  </a:gradFill>
                  <a:latin typeface="字魂73号-江南手书" panose="00000500000000000000" pitchFamily="2" charset="-122"/>
                  <a:ea typeface="字魂73号-江南手书" panose="00000500000000000000" pitchFamily="2" charset="-122"/>
                </a:endParaRPr>
              </a:p>
            </p:txBody>
          </p:sp>
        </p:grpSp>
      </p:grpSp>
      <p:grpSp>
        <p:nvGrpSpPr>
          <p:cNvPr id="34" name="组合 33"/>
          <p:cNvGrpSpPr/>
          <p:nvPr/>
        </p:nvGrpSpPr>
        <p:grpSpPr>
          <a:xfrm>
            <a:off x="3300890" y="3951313"/>
            <a:ext cx="8458465" cy="1114215"/>
            <a:chOff x="2127410" y="2031073"/>
            <a:chExt cx="8458465" cy="1114215"/>
          </a:xfrm>
        </p:grpSpPr>
        <p:grpSp>
          <p:nvGrpSpPr>
            <p:cNvPr id="35" name="组合 34"/>
            <p:cNvGrpSpPr/>
            <p:nvPr/>
          </p:nvGrpSpPr>
          <p:grpSpPr>
            <a:xfrm>
              <a:off x="2127410" y="2031073"/>
              <a:ext cx="4290325" cy="1114215"/>
              <a:chOff x="2442370" y="2055639"/>
              <a:chExt cx="4290325" cy="1114215"/>
            </a:xfrm>
          </p:grpSpPr>
          <p:sp>
            <p:nvSpPr>
              <p:cNvPr id="43" name="TextBox 7"/>
              <p:cNvSpPr txBox="1">
                <a:spLocks noChangeArrowheads="1"/>
              </p:cNvSpPr>
              <p:nvPr/>
            </p:nvSpPr>
            <p:spPr bwMode="auto">
              <a:xfrm>
                <a:off x="3623402" y="2338439"/>
                <a:ext cx="310929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800" dirty="0">
                    <a:latin typeface="字魂36号-正文宋楷" panose="00000500000000000000" pitchFamily="2" charset="-122"/>
                    <a:ea typeface="字魂36号-正文宋楷" panose="00000500000000000000" pitchFamily="2" charset="-122"/>
                  </a:rPr>
                  <a:t>实践探索</a:t>
                </a:r>
                <a:endParaRPr lang="zh-CN" altLang="en-US" sz="3800" dirty="0">
                  <a:latin typeface="字魂36号-正文宋楷" panose="00000500000000000000" pitchFamily="2" charset="-122"/>
                  <a:ea typeface="字魂36号-正文宋楷" panose="00000500000000000000" pitchFamily="2" charset="-122"/>
                </a:endParaRPr>
              </a:p>
            </p:txBody>
          </p:sp>
          <p:pic>
            <p:nvPicPr>
              <p:cNvPr id="45" name="图片 44"/>
              <p:cNvPicPr>
                <a:picLocks noChangeAspect="1"/>
              </p:cNvPicPr>
              <p:nvPr/>
            </p:nvPicPr>
            <p:blipFill>
              <a:blip r:embed="rId3" cstate="screen"/>
              <a:stretch>
                <a:fillRect/>
              </a:stretch>
            </p:blipFill>
            <p:spPr>
              <a:xfrm>
                <a:off x="2442370" y="2055639"/>
                <a:ext cx="1114215" cy="1114215"/>
              </a:xfrm>
              <a:prstGeom prst="rect">
                <a:avLst/>
              </a:prstGeom>
            </p:spPr>
          </p:pic>
          <p:sp>
            <p:nvSpPr>
              <p:cNvPr id="46" name="文本框 45"/>
              <p:cNvSpPr txBox="1"/>
              <p:nvPr/>
            </p:nvSpPr>
            <p:spPr>
              <a:xfrm>
                <a:off x="2693406" y="2289580"/>
                <a:ext cx="866845" cy="646331"/>
              </a:xfrm>
              <a:prstGeom prst="rect">
                <a:avLst/>
              </a:prstGeom>
              <a:noFill/>
            </p:spPr>
            <p:txBody>
              <a:bodyPr wrap="square" rtlCol="0">
                <a:spAutoFit/>
              </a:bodyPr>
              <a:lstStyle/>
              <a:p>
                <a:r>
                  <a:rPr lang="zh-CN" altLang="en-US" sz="3600" b="1" dirty="0">
                    <a:gradFill>
                      <a:gsLst>
                        <a:gs pos="10000">
                          <a:srgbClr val="161617"/>
                        </a:gs>
                        <a:gs pos="100000">
                          <a:srgbClr val="526982"/>
                        </a:gs>
                      </a:gsLst>
                      <a:lin ang="5400000" scaled="1"/>
                    </a:gradFill>
                    <a:latin typeface="字魂73号-江南手书" panose="00000500000000000000" pitchFamily="2" charset="-122"/>
                    <a:ea typeface="字魂73号-江南手书" panose="00000500000000000000" pitchFamily="2" charset="-122"/>
                  </a:rPr>
                  <a:t>叁</a:t>
                </a:r>
                <a:endParaRPr lang="zh-CN" altLang="en-US" sz="3600" b="1" dirty="0">
                  <a:gradFill>
                    <a:gsLst>
                      <a:gs pos="10000">
                        <a:srgbClr val="161617"/>
                      </a:gs>
                      <a:gs pos="100000">
                        <a:srgbClr val="526982"/>
                      </a:gs>
                    </a:gsLst>
                    <a:lin ang="5400000" scaled="1"/>
                  </a:gradFill>
                  <a:latin typeface="字魂73号-江南手书" panose="00000500000000000000" pitchFamily="2" charset="-122"/>
                  <a:ea typeface="字魂73号-江南手书" panose="00000500000000000000" pitchFamily="2" charset="-122"/>
                </a:endParaRPr>
              </a:p>
            </p:txBody>
          </p:sp>
        </p:grpSp>
        <p:grpSp>
          <p:nvGrpSpPr>
            <p:cNvPr id="36" name="组合 35"/>
            <p:cNvGrpSpPr/>
            <p:nvPr/>
          </p:nvGrpSpPr>
          <p:grpSpPr>
            <a:xfrm>
              <a:off x="6232050" y="2031073"/>
              <a:ext cx="4353825" cy="1114215"/>
              <a:chOff x="2442370" y="2055639"/>
              <a:chExt cx="4353825" cy="1114215"/>
            </a:xfrm>
          </p:grpSpPr>
          <p:sp>
            <p:nvSpPr>
              <p:cNvPr id="37" name="TextBox 7"/>
              <p:cNvSpPr txBox="1">
                <a:spLocks noChangeArrowheads="1"/>
              </p:cNvSpPr>
              <p:nvPr/>
            </p:nvSpPr>
            <p:spPr bwMode="auto">
              <a:xfrm>
                <a:off x="3686902" y="2289544"/>
                <a:ext cx="310929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800" dirty="0">
                    <a:latin typeface="字魂36号-正文宋楷" panose="00000500000000000000" pitchFamily="2" charset="-122"/>
                    <a:ea typeface="字魂36号-正文宋楷" panose="00000500000000000000" pitchFamily="2" charset="-122"/>
                  </a:rPr>
                  <a:t>未来方向</a:t>
                </a:r>
                <a:endParaRPr lang="zh-CN" altLang="en-US" sz="3800" dirty="0">
                  <a:latin typeface="字魂36号-正文宋楷" panose="00000500000000000000" pitchFamily="2" charset="-122"/>
                  <a:ea typeface="字魂36号-正文宋楷" panose="00000500000000000000" pitchFamily="2" charset="-122"/>
                </a:endParaRPr>
              </a:p>
            </p:txBody>
          </p:sp>
          <p:pic>
            <p:nvPicPr>
              <p:cNvPr id="39" name="图片 38"/>
              <p:cNvPicPr>
                <a:picLocks noChangeAspect="1"/>
              </p:cNvPicPr>
              <p:nvPr/>
            </p:nvPicPr>
            <p:blipFill>
              <a:blip r:embed="rId3" cstate="screen"/>
              <a:stretch>
                <a:fillRect/>
              </a:stretch>
            </p:blipFill>
            <p:spPr>
              <a:xfrm>
                <a:off x="2442370" y="2055639"/>
                <a:ext cx="1114215" cy="1114215"/>
              </a:xfrm>
              <a:prstGeom prst="rect">
                <a:avLst/>
              </a:prstGeom>
            </p:spPr>
          </p:pic>
          <p:sp>
            <p:nvSpPr>
              <p:cNvPr id="42" name="文本框 41"/>
              <p:cNvSpPr txBox="1"/>
              <p:nvPr/>
            </p:nvSpPr>
            <p:spPr>
              <a:xfrm>
                <a:off x="2693406" y="2289580"/>
                <a:ext cx="866845" cy="646331"/>
              </a:xfrm>
              <a:prstGeom prst="rect">
                <a:avLst/>
              </a:prstGeom>
              <a:noFill/>
            </p:spPr>
            <p:txBody>
              <a:bodyPr wrap="square" rtlCol="0">
                <a:spAutoFit/>
              </a:bodyPr>
              <a:lstStyle/>
              <a:p>
                <a:r>
                  <a:rPr lang="zh-CN" altLang="en-US" sz="3600" b="1" dirty="0">
                    <a:gradFill>
                      <a:gsLst>
                        <a:gs pos="10000">
                          <a:srgbClr val="161617"/>
                        </a:gs>
                        <a:gs pos="100000">
                          <a:srgbClr val="526982"/>
                        </a:gs>
                      </a:gsLst>
                      <a:lin ang="5400000" scaled="1"/>
                    </a:gradFill>
                    <a:latin typeface="字魂73号-江南手书" panose="00000500000000000000" pitchFamily="2" charset="-122"/>
                    <a:ea typeface="字魂73号-江南手书" panose="00000500000000000000" pitchFamily="2" charset="-122"/>
                  </a:rPr>
                  <a:t>肆</a:t>
                </a:r>
                <a:endParaRPr lang="zh-CN" altLang="en-US" sz="3600" b="1" dirty="0">
                  <a:gradFill>
                    <a:gsLst>
                      <a:gs pos="10000">
                        <a:srgbClr val="161617"/>
                      </a:gs>
                      <a:gs pos="100000">
                        <a:srgbClr val="526982"/>
                      </a:gs>
                    </a:gsLst>
                    <a:lin ang="5400000" scaled="1"/>
                  </a:gradFill>
                  <a:latin typeface="字魂73号-江南手书" panose="00000500000000000000" pitchFamily="2" charset="-122"/>
                  <a:ea typeface="字魂73号-江南手书" panose="00000500000000000000" pitchFamily="2" charset="-122"/>
                </a:endParaRPr>
              </a:p>
            </p:txBody>
          </p:sp>
        </p:grpSp>
      </p:grpSp>
      <p:sp>
        <p:nvSpPr>
          <p:cNvPr id="48" name="标题 1"/>
          <p:cNvSpPr txBox="1"/>
          <p:nvPr/>
        </p:nvSpPr>
        <p:spPr>
          <a:xfrm>
            <a:off x="911860" y="2649220"/>
            <a:ext cx="76200" cy="2416810"/>
          </a:xfrm>
          <a:prstGeom prst="rect">
            <a:avLst/>
          </a:prstGeom>
        </p:spPr>
        <p:txBody>
          <a:bodyPr vert="eaVert"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pc="-300" dirty="0">
                <a:solidFill>
                  <a:schemeClr val="tx1">
                    <a:lumMod val="75000"/>
                    <a:lumOff val="25000"/>
                  </a:schemeClr>
                </a:solidFill>
                <a:latin typeface="中山行书百年纪念版" panose="02010609000101010101" pitchFamily="49" charset="-122"/>
                <a:ea typeface="中山行书百年纪念版" panose="02010609000101010101" pitchFamily="49" charset="-122"/>
                <a:cs typeface="+mn-ea"/>
                <a:sym typeface="+mn-lt"/>
              </a:rPr>
              <a:t>目 录</a:t>
            </a:r>
            <a:endParaRPr lang="zh-CN" altLang="en-US" spc="-300" dirty="0">
              <a:solidFill>
                <a:schemeClr val="tx1">
                  <a:lumMod val="75000"/>
                  <a:lumOff val="25000"/>
                </a:schemeClr>
              </a:solidFill>
              <a:latin typeface="中山行书百年纪念版" panose="02010609000101010101" pitchFamily="49" charset="-122"/>
              <a:ea typeface="中山行书百年纪念版" panose="02010609000101010101" pitchFamily="49" charset="-122"/>
              <a:cs typeface="+mn-ea"/>
              <a:sym typeface="+mn-lt"/>
            </a:endParaRPr>
          </a:p>
        </p:txBody>
      </p:sp>
      <p:sp>
        <p:nvSpPr>
          <p:cNvPr id="49" name="文本框 48"/>
          <p:cNvSpPr txBox="1"/>
          <p:nvPr/>
        </p:nvSpPr>
        <p:spPr>
          <a:xfrm>
            <a:off x="914400" y="3202305"/>
            <a:ext cx="428625" cy="2129790"/>
          </a:xfrm>
          <a:prstGeom prst="rect">
            <a:avLst/>
          </a:prstGeom>
          <a:noFill/>
        </p:spPr>
        <p:txBody>
          <a:bodyPr vert="eaVert" wrap="square" rtlCol="0">
            <a:spAutoFit/>
          </a:bodyPr>
          <a:lstStyle/>
          <a:p>
            <a:r>
              <a:rPr lang="en-US" altLang="zh-CN" sz="1600" spc="600" dirty="0">
                <a:latin typeface="字魂73号-江南手书" panose="00000500000000000000" pitchFamily="2" charset="-122"/>
                <a:ea typeface="字魂73号-江南手书" panose="00000500000000000000" pitchFamily="2" charset="-122"/>
                <a:cs typeface="+mn-ea"/>
                <a:sym typeface="+mn-lt"/>
              </a:rPr>
              <a:t>content</a:t>
            </a:r>
            <a:endParaRPr lang="zh-CN" altLang="en-US" sz="1600" spc="600" dirty="0">
              <a:latin typeface="字魂73号-江南手书" panose="00000500000000000000" pitchFamily="2" charset="-122"/>
              <a:ea typeface="字魂73号-江南手书" panose="00000500000000000000" pitchFamily="2" charset="-122"/>
              <a:cs typeface="+mn-ea"/>
              <a:sym typeface="+mn-lt"/>
            </a:endParaRPr>
          </a:p>
        </p:txBody>
      </p:sp>
      <p:pic>
        <p:nvPicPr>
          <p:cNvPr id="33" name="图片 32"/>
          <p:cNvPicPr>
            <a:picLocks noChangeAspect="1"/>
          </p:cNvPicPr>
          <p:nvPr/>
        </p:nvPicPr>
        <p:blipFill>
          <a:blip r:embed="rId4" cstate="screen"/>
          <a:stretch>
            <a:fillRect/>
          </a:stretch>
        </p:blipFill>
        <p:spPr>
          <a:xfrm>
            <a:off x="9225176" y="3815400"/>
            <a:ext cx="3431371" cy="2893789"/>
          </a:xfrm>
          <a:prstGeom prst="rect">
            <a:avLst/>
          </a:prstGeom>
        </p:spPr>
      </p:pic>
      <p:pic>
        <p:nvPicPr>
          <p:cNvPr id="31" name="图片 30"/>
          <p:cNvPicPr>
            <a:picLocks noChangeAspect="1"/>
          </p:cNvPicPr>
          <p:nvPr/>
        </p:nvPicPr>
        <p:blipFill>
          <a:blip r:embed="rId5" cstate="screen"/>
          <a:stretch>
            <a:fillRect/>
          </a:stretch>
        </p:blipFill>
        <p:spPr>
          <a:xfrm>
            <a:off x="10752881" y="115357"/>
            <a:ext cx="1701608" cy="1701608"/>
          </a:xfrm>
          <a:prstGeom prst="rect">
            <a:avLst/>
          </a:prstGeom>
        </p:spPr>
      </p:pic>
      <p:pic>
        <p:nvPicPr>
          <p:cNvPr id="100" name="图片 99"/>
          <p:cNvPicPr/>
          <p:nvPr/>
        </p:nvPicPr>
        <p:blipFill>
          <a:blip r:embed="rId6"/>
          <a:stretch>
            <a:fillRect/>
          </a:stretch>
        </p:blipFill>
        <p:spPr>
          <a:xfrm>
            <a:off x="748030" y="0"/>
            <a:ext cx="1335405" cy="126619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par>
                          <p:cTn id="8" fill="hold">
                            <p:stCondLst>
                              <p:cond delay="1750"/>
                            </p:stCondLst>
                            <p:childTnLst>
                              <p:par>
                                <p:cTn id="9" presetID="53" presetClass="entr" presetSubtype="16"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750" fill="hold"/>
                                        <p:tgtEl>
                                          <p:spTgt spid="48"/>
                                        </p:tgtEl>
                                        <p:attrNameLst>
                                          <p:attrName>ppt_w</p:attrName>
                                        </p:attrNameLst>
                                      </p:cBhvr>
                                      <p:tavLst>
                                        <p:tav tm="0">
                                          <p:val>
                                            <p:fltVal val="0"/>
                                          </p:val>
                                        </p:tav>
                                        <p:tav tm="100000">
                                          <p:val>
                                            <p:strVal val="#ppt_w"/>
                                          </p:val>
                                        </p:tav>
                                      </p:tavLst>
                                    </p:anim>
                                    <p:anim calcmode="lin" valueType="num">
                                      <p:cBhvr>
                                        <p:cTn id="12" dur="750" fill="hold"/>
                                        <p:tgtEl>
                                          <p:spTgt spid="48"/>
                                        </p:tgtEl>
                                        <p:attrNameLst>
                                          <p:attrName>ppt_h</p:attrName>
                                        </p:attrNameLst>
                                      </p:cBhvr>
                                      <p:tavLst>
                                        <p:tav tm="0">
                                          <p:val>
                                            <p:fltVal val="0"/>
                                          </p:val>
                                        </p:tav>
                                        <p:tav tm="100000">
                                          <p:val>
                                            <p:strVal val="#ppt_h"/>
                                          </p:val>
                                        </p:tav>
                                      </p:tavLst>
                                    </p:anim>
                                    <p:animEffect transition="in" filter="fade">
                                      <p:cBhvr>
                                        <p:cTn id="13" dur="750"/>
                                        <p:tgtEl>
                                          <p:spTgt spid="48"/>
                                        </p:tgtEl>
                                      </p:cBhvr>
                                    </p:animEffect>
                                  </p:childTnLst>
                                </p:cTn>
                              </p:par>
                              <p:par>
                                <p:cTn id="14" presetID="47"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1000"/>
                                        <p:tgtEl>
                                          <p:spTgt spid="49"/>
                                        </p:tgtEl>
                                      </p:cBhvr>
                                    </p:animEffect>
                                    <p:anim calcmode="lin" valueType="num">
                                      <p:cBhvr>
                                        <p:cTn id="17" dur="1000" fill="hold"/>
                                        <p:tgtEl>
                                          <p:spTgt spid="49"/>
                                        </p:tgtEl>
                                        <p:attrNameLst>
                                          <p:attrName>ppt_x</p:attrName>
                                        </p:attrNameLst>
                                      </p:cBhvr>
                                      <p:tavLst>
                                        <p:tav tm="0">
                                          <p:val>
                                            <p:strVal val="#ppt_x"/>
                                          </p:val>
                                        </p:tav>
                                        <p:tav tm="100000">
                                          <p:val>
                                            <p:strVal val="#ppt_x"/>
                                          </p:val>
                                        </p:tav>
                                      </p:tavLst>
                                    </p:anim>
                                    <p:anim calcmode="lin" valueType="num">
                                      <p:cBhvr>
                                        <p:cTn id="1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四是增强了指导性。</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sp>
        <p:nvSpPr>
          <p:cNvPr id="3" name="矩形 2"/>
          <p:cNvSpPr/>
          <p:nvPr/>
        </p:nvSpPr>
        <p:spPr>
          <a:xfrm>
            <a:off x="1651635" y="2216150"/>
            <a:ext cx="8289290" cy="1753235"/>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zh-CN" altLang="en-US" sz="2400" dirty="0">
                <a:latin typeface="字魂36号-正文宋楷" panose="00000500000000000000" pitchFamily="2" charset="-122"/>
                <a:ea typeface="字魂36号-正文宋楷" panose="00000500000000000000" pitchFamily="2" charset="-122"/>
              </a:rPr>
              <a:t>  </a:t>
            </a:r>
            <a:r>
              <a:rPr lang="en-US" altLang="zh-CN" sz="2400" dirty="0">
                <a:latin typeface="字魂36号-正文宋楷" panose="00000500000000000000" pitchFamily="2" charset="-122"/>
                <a:ea typeface="字魂36号-正文宋楷" panose="00000500000000000000" pitchFamily="2" charset="-122"/>
              </a:rPr>
              <a:t>*</a:t>
            </a:r>
            <a:r>
              <a:rPr lang="zh-CN" altLang="en-US" sz="2400" dirty="0">
                <a:latin typeface="字魂36号-正文宋楷" panose="00000500000000000000" pitchFamily="2" charset="-122"/>
                <a:ea typeface="字魂36号-正文宋楷" panose="00000500000000000000" pitchFamily="2" charset="-122"/>
              </a:rPr>
              <a:t>主要在课程实施部分能够有比较突出的体现。</a:t>
            </a:r>
            <a:endParaRPr lang="zh-CN" altLang="en-US" sz="2400" dirty="0">
              <a:latin typeface="字魂36号-正文宋楷" panose="00000500000000000000" pitchFamily="2" charset="-122"/>
              <a:ea typeface="字魂36号-正文宋楷" panose="00000500000000000000" pitchFamily="2" charset="-122"/>
            </a:endParaRPr>
          </a:p>
          <a:p>
            <a:pPr>
              <a:lnSpc>
                <a:spcPct val="150000"/>
              </a:lnSpc>
            </a:pPr>
            <a:r>
              <a:rPr lang="zh-CN" altLang="en-US" sz="2400" dirty="0">
                <a:latin typeface="字魂36号-正文宋楷" panose="00000500000000000000" pitchFamily="2" charset="-122"/>
                <a:ea typeface="字魂36号-正文宋楷" panose="00000500000000000000" pitchFamily="2" charset="-122"/>
              </a:rPr>
              <a:t>   </a:t>
            </a:r>
            <a:r>
              <a:rPr lang="en-US" altLang="zh-CN" sz="2400" dirty="0">
                <a:latin typeface="字魂36号-正文宋楷" panose="00000500000000000000" pitchFamily="2" charset="-122"/>
                <a:ea typeface="字魂36号-正文宋楷" panose="00000500000000000000" pitchFamily="2" charset="-122"/>
              </a:rPr>
              <a:t>*</a:t>
            </a:r>
            <a:r>
              <a:rPr lang="zh-CN" altLang="en-US" sz="2400" dirty="0">
                <a:latin typeface="字魂36号-正文宋楷" panose="00000500000000000000" pitchFamily="2" charset="-122"/>
                <a:ea typeface="字魂36号-正文宋楷" panose="00000500000000000000" pitchFamily="2" charset="-122"/>
              </a:rPr>
              <a:t> 在核心素养、教学建议、评价建议、学习任务群的评价、教材编写建议、教学研究与教师培训方面做了详细的指导。</a:t>
            </a:r>
            <a:endParaRPr lang="zh-CN" altLang="en-US" sz="2400" dirty="0">
              <a:latin typeface="字魂36号-正文宋楷" panose="00000500000000000000" pitchFamily="2" charset="-122"/>
              <a:ea typeface="字魂36号-正文宋楷" panose="000005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五是加强了学段衔接。</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pic>
        <p:nvPicPr>
          <p:cNvPr id="13" name="图片 12" descr="J:\李良鸿名师工作室\2022春工作室讲座\衔接.png衔接"/>
          <p:cNvPicPr>
            <a:picLocks noChangeAspect="1"/>
          </p:cNvPicPr>
          <p:nvPr/>
        </p:nvPicPr>
        <p:blipFill>
          <a:blip r:embed="rId3"/>
          <a:srcRect/>
          <a:stretch>
            <a:fillRect/>
          </a:stretch>
        </p:blipFill>
        <p:spPr>
          <a:xfrm>
            <a:off x="1784985" y="2796540"/>
            <a:ext cx="7745095" cy="37014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5293255" y="1129543"/>
            <a:ext cx="1561453" cy="1561453"/>
          </a:xfrm>
          <a:prstGeom prst="rect">
            <a:avLst/>
          </a:prstGeom>
        </p:spPr>
      </p:pic>
      <p:sp>
        <p:nvSpPr>
          <p:cNvPr id="63" name="文本框 62"/>
          <p:cNvSpPr txBox="1"/>
          <p:nvPr/>
        </p:nvSpPr>
        <p:spPr>
          <a:xfrm>
            <a:off x="4094721" y="2583062"/>
            <a:ext cx="4502506" cy="1198880"/>
          </a:xfrm>
          <a:prstGeom prst="rect">
            <a:avLst/>
          </a:prstGeom>
          <a:noFill/>
        </p:spPr>
        <p:txBody>
          <a:bodyPr vert="horz" wrap="square" rtlCol="0">
            <a:spAutoFit/>
          </a:bodyPr>
          <a:lstStyle/>
          <a:p>
            <a:pPr lvl="0"/>
            <a:r>
              <a:rPr lang="zh-CN" altLang="en-US" sz="7200" dirty="0">
                <a:solidFill>
                  <a:prstClr val="black"/>
                </a:solidFill>
                <a:latin typeface="字魂36号-正文宋楷" panose="00000500000000000000" pitchFamily="2" charset="-122"/>
                <a:ea typeface="字魂36号-正文宋楷" panose="00000500000000000000" pitchFamily="2" charset="-122"/>
              </a:rPr>
              <a:t>概念界定</a:t>
            </a:r>
            <a:endParaRPr lang="zh-CN" altLang="en-US" sz="7200" dirty="0">
              <a:solidFill>
                <a:prstClr val="black"/>
              </a:solidFill>
              <a:latin typeface="字魂36号-正文宋楷" panose="00000500000000000000" pitchFamily="2" charset="-122"/>
              <a:ea typeface="字魂36号-正文宋楷" panose="00000500000000000000" pitchFamily="2" charset="-122"/>
            </a:endParaRPr>
          </a:p>
        </p:txBody>
      </p:sp>
      <p:sp>
        <p:nvSpPr>
          <p:cNvPr id="69" name="Text Box 6"/>
          <p:cNvSpPr txBox="1">
            <a:spLocks noChangeArrowheads="1"/>
          </p:cNvSpPr>
          <p:nvPr/>
        </p:nvSpPr>
        <p:spPr bwMode="auto">
          <a:xfrm>
            <a:off x="3614509" y="4731838"/>
            <a:ext cx="230683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rPr>
              <a:t>·</a:t>
            </a:r>
            <a:r>
              <a:rPr kumimoji="0" lang="zh-CN" altLang="en-US"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rPr>
              <a:t>协进</a:t>
            </a:r>
            <a:endParaRPr kumimoji="0" lang="zh-CN" altLang="en-US"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endParaRPr>
          </a:p>
        </p:txBody>
      </p:sp>
      <p:sp>
        <p:nvSpPr>
          <p:cNvPr id="72" name="Text Box 6"/>
          <p:cNvSpPr txBox="1">
            <a:spLocks noChangeArrowheads="1"/>
          </p:cNvSpPr>
          <p:nvPr/>
        </p:nvSpPr>
        <p:spPr bwMode="auto">
          <a:xfrm>
            <a:off x="5023573" y="4027489"/>
            <a:ext cx="252903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eaLnBrk="1" hangingPunct="1"/>
            <a:r>
              <a:rPr kumimoji="0" lang="en-US" altLang="zh-CN"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rPr>
              <a:t>·</a:t>
            </a:r>
            <a:r>
              <a:rPr kumimoji="0" lang="zh-CN" altLang="en-US"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rPr>
              <a:t>写</a:t>
            </a:r>
            <a:endParaRPr kumimoji="0" lang="zh-CN" altLang="en-US"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endParaRPr>
          </a:p>
        </p:txBody>
      </p:sp>
      <p:sp>
        <p:nvSpPr>
          <p:cNvPr id="74" name="Text Box 6"/>
          <p:cNvSpPr txBox="1">
            <a:spLocks noChangeArrowheads="1"/>
          </p:cNvSpPr>
          <p:nvPr/>
        </p:nvSpPr>
        <p:spPr bwMode="auto">
          <a:xfrm>
            <a:off x="6254956" y="4061913"/>
            <a:ext cx="2475426"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a:t>
            </a:r>
            <a:r>
              <a:rPr kumimoji="0" lang="zh-CN" altLang="en-US"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融通</a:t>
            </a:r>
            <a:endParaRPr kumimoji="0" lang="zh-CN" altLang="en-US"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endParaRPr>
          </a:p>
        </p:txBody>
      </p:sp>
      <p:sp>
        <p:nvSpPr>
          <p:cNvPr id="75" name="Text Box 6"/>
          <p:cNvSpPr txBox="1">
            <a:spLocks noChangeArrowheads="1"/>
          </p:cNvSpPr>
          <p:nvPr/>
        </p:nvSpPr>
        <p:spPr bwMode="auto">
          <a:xfrm>
            <a:off x="3614420" y="4062095"/>
            <a:ext cx="129476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eaLnBrk="1" hangingPunct="1"/>
            <a:r>
              <a:rPr kumimoji="0" lang="en-US" altLang="zh-CN"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rPr>
              <a:t>·</a:t>
            </a:r>
            <a:r>
              <a:rPr kumimoji="0" lang="zh-CN" altLang="en-US"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rPr>
              <a:t>读</a:t>
            </a:r>
            <a:endParaRPr kumimoji="0" lang="zh-CN" altLang="en-US"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endParaRPr>
          </a:p>
        </p:txBody>
      </p:sp>
      <p:pic>
        <p:nvPicPr>
          <p:cNvPr id="18" name="图片 17"/>
          <p:cNvPicPr>
            <a:picLocks noChangeAspect="1"/>
          </p:cNvPicPr>
          <p:nvPr/>
        </p:nvPicPr>
        <p:blipFill>
          <a:blip r:embed="rId2" cstate="screen"/>
          <a:stretch>
            <a:fillRect/>
          </a:stretch>
        </p:blipFill>
        <p:spPr>
          <a:xfrm flipH="1">
            <a:off x="122102" y="1129594"/>
            <a:ext cx="2623149" cy="2623149"/>
          </a:xfrm>
          <a:prstGeom prst="rect">
            <a:avLst/>
          </a:prstGeom>
        </p:spPr>
      </p:pic>
      <p:sp>
        <p:nvSpPr>
          <p:cNvPr id="14" name="文本框 13"/>
          <p:cNvSpPr txBox="1"/>
          <p:nvPr/>
        </p:nvSpPr>
        <p:spPr>
          <a:xfrm>
            <a:off x="5368015" y="1322584"/>
            <a:ext cx="147637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6000" kern="0" dirty="0">
                <a:solidFill>
                  <a:prstClr val="black">
                    <a:lumMod val="85000"/>
                    <a:lumOff val="15000"/>
                  </a:prstClr>
                </a:solidFill>
                <a:latin typeface="字魂73号-江南手书" panose="00000500000000000000" pitchFamily="2" charset="-122"/>
                <a:ea typeface="字魂73号-江南手书" panose="00000500000000000000" pitchFamily="2" charset="-122"/>
                <a:cs typeface="+mn-ea"/>
                <a:sym typeface="+mn-lt"/>
              </a:rPr>
              <a:t>贰</a:t>
            </a:r>
            <a:endParaRPr kumimoji="0" lang="zh-CN" altLang="en-US" sz="6000" b="0" i="0" u="none" strike="noStrike" kern="0" cap="none" spc="0" normalizeH="0" baseline="0" noProof="0" dirty="0">
              <a:ln>
                <a:noFill/>
              </a:ln>
              <a:solidFill>
                <a:prstClr val="black">
                  <a:lumMod val="85000"/>
                  <a:lumOff val="15000"/>
                </a:prstClr>
              </a:solidFill>
              <a:effectLst/>
              <a:uLnTx/>
              <a:uFillTx/>
              <a:latin typeface="字魂73号-江南手书" panose="00000500000000000000" pitchFamily="2" charset="-122"/>
              <a:ea typeface="字魂73号-江南手书" panose="00000500000000000000" pitchFamily="2" charset="-122"/>
              <a:cs typeface="+mn-ea"/>
              <a:sym typeface="+mn-lt"/>
            </a:endParaRPr>
          </a:p>
        </p:txBody>
      </p:sp>
      <p:pic>
        <p:nvPicPr>
          <p:cNvPr id="12" name="图片 11"/>
          <p:cNvPicPr>
            <a:picLocks noChangeAspect="1"/>
          </p:cNvPicPr>
          <p:nvPr/>
        </p:nvPicPr>
        <p:blipFill>
          <a:blip r:embed="rId3" cstate="screen"/>
          <a:stretch>
            <a:fillRect/>
          </a:stretch>
        </p:blipFill>
        <p:spPr>
          <a:xfrm>
            <a:off x="8597227" y="3790015"/>
            <a:ext cx="3431371" cy="2893789"/>
          </a:xfrm>
          <a:prstGeom prst="rect">
            <a:avLst/>
          </a:prstGeom>
        </p:spPr>
      </p:pic>
      <p:pic>
        <p:nvPicPr>
          <p:cNvPr id="100" name="图片 99"/>
          <p:cNvPicPr/>
          <p:nvPr/>
        </p:nvPicPr>
        <p:blipFill>
          <a:blip r:embed="rId4"/>
          <a:stretch>
            <a:fillRect/>
          </a:stretch>
        </p:blipFill>
        <p:spPr>
          <a:xfrm>
            <a:off x="0" y="79375"/>
            <a:ext cx="1149985" cy="1084580"/>
          </a:xfrm>
          <a:prstGeom prst="rect">
            <a:avLst/>
          </a:prstGeom>
          <a:noFill/>
          <a:ln w="9525">
            <a:noFill/>
          </a:ln>
        </p:spPr>
      </p:pic>
      <p:sp>
        <p:nvSpPr>
          <p:cNvPr id="5" name="Text Box 6"/>
          <p:cNvSpPr txBox="1">
            <a:spLocks noChangeArrowheads="1"/>
          </p:cNvSpPr>
          <p:nvPr/>
        </p:nvSpPr>
        <p:spPr bwMode="auto">
          <a:xfrm>
            <a:off x="6254956" y="4731838"/>
            <a:ext cx="2475426"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a:t>
            </a:r>
            <a:r>
              <a:rPr kumimoji="0" lang="zh-CN" altLang="en-US"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读写融通协进</a:t>
            </a:r>
            <a:endParaRPr kumimoji="0" lang="zh-CN" altLang="en-US" sz="2400" b="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27" presetClass="emph" presetSubtype="0" fill="remove" grpId="1" nodeType="withEffect">
                                  <p:stCondLst>
                                    <p:cond delay="0"/>
                                  </p:stCondLst>
                                  <p:iterate type="lt">
                                    <p:tmPct val="0"/>
                                  </p:iterate>
                                  <p:childTnLst>
                                    <p:animClr clrSpc="rgb" dir="cw">
                                      <p:cBhvr override="childStyle">
                                        <p:cTn id="9" dur="375" autoRev="1" fill="remove"/>
                                        <p:tgtEl>
                                          <p:spTgt spid="63"/>
                                        </p:tgtEl>
                                        <p:attrNameLst>
                                          <p:attrName>style.color</p:attrName>
                                        </p:attrNameLst>
                                      </p:cBhvr>
                                      <p:to>
                                        <a:srgbClr val="F2F2F2"/>
                                      </p:to>
                                    </p:animClr>
                                    <p:animClr clrSpc="rgb" dir="cw">
                                      <p:cBhvr>
                                        <p:cTn id="10" dur="375" autoRev="1" fill="remove"/>
                                        <p:tgtEl>
                                          <p:spTgt spid="63"/>
                                        </p:tgtEl>
                                        <p:attrNameLst>
                                          <p:attrName>fillcolor</p:attrName>
                                        </p:attrNameLst>
                                      </p:cBhvr>
                                      <p:to>
                                        <a:srgbClr val="F2F2F2"/>
                                      </p:to>
                                    </p:animClr>
                                    <p:set>
                                      <p:cBhvr>
                                        <p:cTn id="11" dur="375" autoRev="1" fill="remove"/>
                                        <p:tgtEl>
                                          <p:spTgt spid="63"/>
                                        </p:tgtEl>
                                        <p:attrNameLst>
                                          <p:attrName>fill.type</p:attrName>
                                        </p:attrNameLst>
                                      </p:cBhvr>
                                      <p:to>
                                        <p:strVal val="solid"/>
                                      </p:to>
                                    </p:set>
                                    <p:set>
                                      <p:cBhvr>
                                        <p:cTn id="12" dur="375" autoRev="1" fill="remove"/>
                                        <p:tgtEl>
                                          <p:spTgt spid="6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645157" y="1669554"/>
            <a:ext cx="2888091" cy="2888091"/>
          </a:xfrm>
          <a:prstGeom prst="rect">
            <a:avLst/>
          </a:prstGeom>
        </p:spPr>
      </p:pic>
      <p:sp>
        <p:nvSpPr>
          <p:cNvPr id="3" name="TextBox 79"/>
          <p:cNvSpPr txBox="1"/>
          <p:nvPr/>
        </p:nvSpPr>
        <p:spPr>
          <a:xfrm>
            <a:off x="1800404" y="2733307"/>
            <a:ext cx="767987" cy="784860"/>
          </a:xfrm>
          <a:prstGeom prst="rect">
            <a:avLst/>
          </a:prstGeom>
          <a:noFill/>
        </p:spPr>
        <p:txBody>
          <a:bodyPr wrap="square" lIns="108830" tIns="54416" rIns="108830" bIns="54416" rtlCol="0">
            <a:spAutoFit/>
          </a:bodyPr>
          <a:lstStyle/>
          <a:p>
            <a:pPr defTabSz="1088390"/>
            <a:r>
              <a:rPr lang="zh-CN" altLang="en-US" sz="4400" b="1" dirty="0">
                <a:solidFill>
                  <a:schemeClr val="bg1"/>
                </a:solidFill>
                <a:latin typeface="字魂73号-江南手书" panose="00000500000000000000" pitchFamily="2" charset="-122"/>
                <a:ea typeface="字魂73号-江南手书" panose="00000500000000000000" pitchFamily="2" charset="-122"/>
              </a:rPr>
              <a:t>读</a:t>
            </a:r>
            <a:endParaRPr lang="zh-CN" altLang="en-US" sz="4400" b="1" dirty="0">
              <a:solidFill>
                <a:schemeClr val="bg1"/>
              </a:solidFill>
              <a:latin typeface="字魂73号-江南手书" panose="00000500000000000000" pitchFamily="2" charset="-122"/>
              <a:ea typeface="字魂73号-江南手书" panose="00000500000000000000" pitchFamily="2" charset="-122"/>
            </a:endParaRPr>
          </a:p>
        </p:txBody>
      </p:sp>
      <p:sp>
        <p:nvSpPr>
          <p:cNvPr id="4" name="TextBox 135"/>
          <p:cNvSpPr txBox="1"/>
          <p:nvPr/>
        </p:nvSpPr>
        <p:spPr>
          <a:xfrm>
            <a:off x="2826266" y="2131962"/>
            <a:ext cx="2432685" cy="2796635"/>
          </a:xfrm>
          <a:prstGeom prst="rect">
            <a:avLst/>
          </a:prstGeom>
        </p:spPr>
        <p:txBody>
          <a:bodyPr vert="eaVert" wrap="square" lIns="108830" tIns="54416" rIns="108830" bIns="54416" rtlCol="0">
            <a:spAutoFit/>
          </a:bodyPr>
          <a:lstStyle/>
          <a:p>
            <a:pPr defTabSz="1088390">
              <a:lnSpc>
                <a:spcPct val="150000"/>
              </a:lnSpc>
            </a:pPr>
            <a:r>
              <a:rPr lang="zh-CN" altLang="en-US" sz="1600" b="1" dirty="0">
                <a:solidFill>
                  <a:prstClr val="black"/>
                </a:solidFill>
                <a:latin typeface="仿宋" panose="02010609060101010101" charset="-122"/>
                <a:ea typeface="仿宋" panose="02010609060101010101" charset="-122"/>
              </a:rPr>
              <a:t>这里指的是阅读能力。即是学生通过文本阅读搜集信息、认识世界、发展思维获得审美体验的能力。通过这种能力的培养，读懂读通统编教材文本，接受思想教育和情感熏陶。</a:t>
            </a:r>
            <a:endParaRPr lang="zh-CN" altLang="en-US" sz="1600" b="1" dirty="0">
              <a:solidFill>
                <a:prstClr val="black"/>
              </a:solidFill>
              <a:latin typeface="仿宋" panose="02010609060101010101" charset="-122"/>
              <a:ea typeface="仿宋" panose="02010609060101010101" charset="-122"/>
            </a:endParaRPr>
          </a:p>
        </p:txBody>
      </p:sp>
      <p:cxnSp>
        <p:nvCxnSpPr>
          <p:cNvPr id="5" name="直接连接符 4"/>
          <p:cNvCxnSpPr/>
          <p:nvPr/>
        </p:nvCxnSpPr>
        <p:spPr>
          <a:xfrm>
            <a:off x="5259070" y="2131422"/>
            <a:ext cx="0" cy="3398520"/>
          </a:xfrm>
          <a:prstGeom prst="line">
            <a:avLst/>
          </a:prstGeom>
        </p:spPr>
        <p:style>
          <a:lnRef idx="1">
            <a:schemeClr val="dk1"/>
          </a:lnRef>
          <a:fillRef idx="0">
            <a:schemeClr val="dk1"/>
          </a:fillRef>
          <a:effectRef idx="0">
            <a:schemeClr val="dk1"/>
          </a:effectRef>
          <a:fontRef idx="minor">
            <a:schemeClr val="tx1"/>
          </a:fontRef>
        </p:style>
      </p:cxnSp>
      <p:pic>
        <p:nvPicPr>
          <p:cNvPr id="6" name="图片 5"/>
          <p:cNvPicPr>
            <a:picLocks noChangeAspect="1"/>
          </p:cNvPicPr>
          <p:nvPr/>
        </p:nvPicPr>
        <p:blipFill>
          <a:blip r:embed="rId1" cstate="screen"/>
          <a:stretch>
            <a:fillRect/>
          </a:stretch>
        </p:blipFill>
        <p:spPr>
          <a:xfrm>
            <a:off x="4362450" y="1669554"/>
            <a:ext cx="2888091" cy="2888091"/>
          </a:xfrm>
          <a:prstGeom prst="rect">
            <a:avLst/>
          </a:prstGeom>
        </p:spPr>
      </p:pic>
      <p:sp>
        <p:nvSpPr>
          <p:cNvPr id="7" name="TextBox 79"/>
          <p:cNvSpPr txBox="1"/>
          <p:nvPr/>
        </p:nvSpPr>
        <p:spPr>
          <a:xfrm>
            <a:off x="5517697" y="2733307"/>
            <a:ext cx="767987" cy="784860"/>
          </a:xfrm>
          <a:prstGeom prst="rect">
            <a:avLst/>
          </a:prstGeom>
          <a:noFill/>
        </p:spPr>
        <p:txBody>
          <a:bodyPr wrap="square" lIns="108830" tIns="54416" rIns="108830" bIns="54416" rtlCol="0">
            <a:spAutoFit/>
          </a:bodyPr>
          <a:lstStyle/>
          <a:p>
            <a:pPr defTabSz="1088390"/>
            <a:r>
              <a:rPr lang="zh-CN" altLang="en-US" sz="4400" b="1" dirty="0">
                <a:solidFill>
                  <a:schemeClr val="bg1"/>
                </a:solidFill>
                <a:latin typeface="字魂73号-江南手书" panose="00000500000000000000" pitchFamily="2" charset="-122"/>
                <a:ea typeface="字魂73号-江南手书" panose="00000500000000000000" pitchFamily="2" charset="-122"/>
              </a:rPr>
              <a:t>写</a:t>
            </a:r>
            <a:endParaRPr lang="zh-CN" altLang="en-US" sz="4400" b="1" dirty="0">
              <a:solidFill>
                <a:schemeClr val="bg1"/>
              </a:solidFill>
              <a:latin typeface="字魂73号-江南手书" panose="00000500000000000000" pitchFamily="2" charset="-122"/>
              <a:ea typeface="字魂73号-江南手书" panose="00000500000000000000" pitchFamily="2" charset="-122"/>
            </a:endParaRPr>
          </a:p>
        </p:txBody>
      </p:sp>
      <p:pic>
        <p:nvPicPr>
          <p:cNvPr id="19" name="图片 18"/>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7890510" y="579755"/>
            <a:ext cx="4679950" cy="5698490"/>
          </a:xfrm>
          <a:prstGeom prst="rect">
            <a:avLst/>
          </a:prstGeom>
        </p:spPr>
      </p:pic>
      <p:grpSp>
        <p:nvGrpSpPr>
          <p:cNvPr id="11" name="组合 10"/>
          <p:cNvGrpSpPr/>
          <p:nvPr/>
        </p:nvGrpSpPr>
        <p:grpSpPr>
          <a:xfrm>
            <a:off x="1425969" y="216771"/>
            <a:ext cx="4858732" cy="960126"/>
            <a:chOff x="189624" y="262491"/>
            <a:chExt cx="4858732" cy="960126"/>
          </a:xfrm>
        </p:grpSpPr>
        <p:sp>
          <p:nvSpPr>
            <p:cNvPr id="15" name="TextBox 7"/>
            <p:cNvSpPr txBox="1">
              <a:spLocks noChangeArrowheads="1"/>
            </p:cNvSpPr>
            <p:nvPr userDrawn="1"/>
          </p:nvSpPr>
          <p:spPr bwMode="auto">
            <a:xfrm>
              <a:off x="1186974" y="338328"/>
              <a:ext cx="386138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概念界定</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13" name="图片 12"/>
            <p:cNvPicPr>
              <a:picLocks noChangeAspect="1"/>
            </p:cNvPicPr>
            <p:nvPr userDrawn="1"/>
          </p:nvPicPr>
          <p:blipFill>
            <a:blip r:embed="rId4" cstate="screen"/>
            <a:stretch>
              <a:fillRect/>
            </a:stretch>
          </p:blipFill>
          <p:spPr>
            <a:xfrm>
              <a:off x="189624" y="262491"/>
              <a:ext cx="960126" cy="960126"/>
            </a:xfrm>
            <a:prstGeom prst="rect">
              <a:avLst/>
            </a:prstGeom>
          </p:spPr>
        </p:pic>
        <p:sp>
          <p:nvSpPr>
            <p:cNvPr id="14"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贰</a:t>
              </a:r>
              <a:endParaRPr lang="zh-CN" altLang="en-US" sz="4000" dirty="0">
                <a:latin typeface="字魂73号-江南手书" panose="00000500000000000000" pitchFamily="2" charset="-122"/>
                <a:ea typeface="字魂73号-江南手书" panose="00000500000000000000" pitchFamily="2" charset="-122"/>
              </a:endParaRPr>
            </a:p>
          </p:txBody>
        </p:sp>
      </p:grpSp>
      <p:pic>
        <p:nvPicPr>
          <p:cNvPr id="100" name="图片 99"/>
          <p:cNvPicPr/>
          <p:nvPr/>
        </p:nvPicPr>
        <p:blipFill>
          <a:blip r:embed="rId5"/>
          <a:stretch>
            <a:fillRect/>
          </a:stretch>
        </p:blipFill>
        <p:spPr>
          <a:xfrm>
            <a:off x="0" y="79375"/>
            <a:ext cx="1149985" cy="1084580"/>
          </a:xfrm>
          <a:prstGeom prst="rect">
            <a:avLst/>
          </a:prstGeom>
          <a:noFill/>
          <a:ln w="9525">
            <a:noFill/>
          </a:ln>
        </p:spPr>
      </p:pic>
      <p:sp>
        <p:nvSpPr>
          <p:cNvPr id="9" name="TextBox 135"/>
          <p:cNvSpPr txBox="1"/>
          <p:nvPr/>
        </p:nvSpPr>
        <p:spPr>
          <a:xfrm>
            <a:off x="6539111" y="2244357"/>
            <a:ext cx="2432685" cy="2796635"/>
          </a:xfrm>
          <a:prstGeom prst="rect">
            <a:avLst/>
          </a:prstGeom>
          <a:noFill/>
        </p:spPr>
        <p:txBody>
          <a:bodyPr vert="eaVert" wrap="square" lIns="108830" tIns="54416" rIns="108830" bIns="54416" rtlCol="0">
            <a:spAutoFit/>
          </a:bodyPr>
          <a:p>
            <a:pPr defTabSz="1088390">
              <a:lnSpc>
                <a:spcPct val="150000"/>
              </a:lnSpc>
            </a:pPr>
            <a:r>
              <a:rPr lang="zh-CN" altLang="en-US" sz="1600" b="1" dirty="0">
                <a:solidFill>
                  <a:prstClr val="black"/>
                </a:solidFill>
                <a:latin typeface="仿宋" panose="02010609060101010101" charset="-122"/>
                <a:ea typeface="仿宋" panose="02010609060101010101" charset="-122"/>
              </a:rPr>
              <a:t>在本课题中指的是学生表达的能力，包括了两个方面：一方面指作文能力，就是用文字表达自己的思想意识；另一方面指向自由表达，即用语言和文字表达自己的真情实感。</a:t>
            </a:r>
            <a:endParaRPr lang="zh-CN" altLang="en-US" sz="1600" b="1" dirty="0">
              <a:solidFill>
                <a:prstClr val="black"/>
              </a:solidFill>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5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18175" y="1685290"/>
            <a:ext cx="5810885" cy="3784600"/>
          </a:xfrm>
          <a:prstGeom prst="rect">
            <a:avLst/>
          </a:prstGeom>
        </p:spPr>
        <p:txBody>
          <a:bodyPr wrap="square">
            <a:spAutoFit/>
          </a:bodyPr>
          <a:lstStyle/>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sz="1600" b="1" dirty="0">
                <a:latin typeface="宋体" panose="02010600030101010101" pitchFamily="2" charset="-122"/>
                <a:ea typeface="宋体" panose="02010600030101010101" pitchFamily="2" charset="-122"/>
                <a:cs typeface="宋体" panose="02010600030101010101" pitchFamily="2" charset="-122"/>
              </a:rPr>
              <a:t>融通</a:t>
            </a:r>
            <a:r>
              <a:rPr lang="zh-CN" sz="1600" b="1" dirty="0">
                <a:latin typeface="宋体" panose="02010600030101010101" pitchFamily="2" charset="-122"/>
                <a:ea typeface="宋体" panose="02010600030101010101" pitchFamily="2" charset="-122"/>
                <a:cs typeface="宋体" panose="02010600030101010101" pitchFamily="2" charset="-122"/>
              </a:rPr>
              <a:t>：</a:t>
            </a:r>
            <a:r>
              <a:rPr sz="1600" b="1" dirty="0">
                <a:latin typeface="宋体" panose="02010600030101010101" pitchFamily="2" charset="-122"/>
                <a:ea typeface="宋体" panose="02010600030101010101" pitchFamily="2" charset="-122"/>
                <a:cs typeface="宋体" panose="02010600030101010101" pitchFamily="2" charset="-122"/>
              </a:rPr>
              <a:t>有“把各方面的知识或道理融合贯穿起来，从而得到系统透彻的领悟“融合通达”之意。实际上就是融会贯通的意思。</a:t>
            </a:r>
            <a:endParaRPr sz="1600" b="1" dirty="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sz="1600" b="1" dirty="0">
                <a:latin typeface="宋体" panose="02010600030101010101" pitchFamily="2" charset="-122"/>
                <a:ea typeface="宋体" panose="02010600030101010101" pitchFamily="2" charset="-122"/>
                <a:cs typeface="宋体" panose="02010600030101010101" pitchFamily="2" charset="-122"/>
              </a:rPr>
              <a:t>    协进：互相促进，相辅相成。</a:t>
            </a:r>
            <a:endParaRPr sz="1600" b="1" dirty="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600" b="1" dirty="0">
                <a:latin typeface="宋体" panose="02010600030101010101" pitchFamily="2" charset="-122"/>
                <a:ea typeface="宋体" panose="02010600030101010101" pitchFamily="2" charset="-122"/>
                <a:cs typeface="宋体" panose="02010600030101010101" pitchFamily="2" charset="-122"/>
              </a:rPr>
              <a:t>    </a:t>
            </a:r>
            <a:r>
              <a:rPr sz="1600" b="1" dirty="0">
                <a:latin typeface="宋体" panose="02010600030101010101" pitchFamily="2" charset="-122"/>
                <a:ea typeface="宋体" panose="02010600030101010101" pitchFamily="2" charset="-122"/>
                <a:cs typeface="宋体" panose="02010600030101010101" pitchFamily="2" charset="-122"/>
              </a:rPr>
              <a:t>读写融通协进：以文章为载体，挖掘文章写作训练的元素，设计与之相关写的练习，使阅读、写作、思维训练三者融为一体。通过读中学写，以写促读的读写训练，培养学生乐于表达，善于表达的能力。在阅读中习得方法，再应用到习作中，读为写服务；反之，在习作的过程中，写是为了更好地理解文章，写为读服务。读与写互相融通，互相促进。</a:t>
            </a:r>
            <a:endParaRPr sz="1600" b="1" dirty="0">
              <a:latin typeface="宋体" panose="02010600030101010101" pitchFamily="2" charset="-122"/>
              <a:ea typeface="宋体" panose="02010600030101010101" pitchFamily="2" charset="-122"/>
              <a:cs typeface="宋体" panose="02010600030101010101" pitchFamily="2" charset="-122"/>
            </a:endParaRPr>
          </a:p>
        </p:txBody>
      </p:sp>
      <p:pic>
        <p:nvPicPr>
          <p:cNvPr id="4" name="图片 3"/>
          <p:cNvPicPr>
            <a:picLocks noChangeAspect="1"/>
          </p:cNvPicPr>
          <p:nvPr/>
        </p:nvPicPr>
        <p:blipFill rotWithShape="1">
          <a:blip r:embed="rId1" cstate="screen">
            <a:extLst>
              <a:ext uri="{BEBA8EAE-BF5A-486C-A8C5-ECC9F3942E4B}">
                <a14:imgProps xmlns:a14="http://schemas.microsoft.com/office/drawing/2010/main">
                  <a14:imgLayer r:embed="rId2">
                    <a14:imgEffect>
                      <a14:colorTemperature colorTemp="5900"/>
                    </a14:imgEffect>
                  </a14:imgLayer>
                </a14:imgProps>
              </a:ext>
            </a:extLst>
          </a:blip>
          <a:srcRect l="1269" r="3924"/>
          <a:stretch>
            <a:fillRect/>
          </a:stretch>
        </p:blipFill>
        <p:spPr>
          <a:xfrm>
            <a:off x="0" y="826932"/>
            <a:ext cx="5717894" cy="6031068"/>
          </a:xfrm>
          <a:prstGeom prst="rect">
            <a:avLst/>
          </a:prstGeom>
        </p:spPr>
      </p:pic>
      <p:grpSp>
        <p:nvGrpSpPr>
          <p:cNvPr id="5" name="组合 4"/>
          <p:cNvGrpSpPr/>
          <p:nvPr/>
        </p:nvGrpSpPr>
        <p:grpSpPr>
          <a:xfrm>
            <a:off x="1623454" y="204071"/>
            <a:ext cx="4858732" cy="960126"/>
            <a:chOff x="189624" y="262491"/>
            <a:chExt cx="4858732" cy="960126"/>
          </a:xfrm>
        </p:grpSpPr>
        <p:sp>
          <p:nvSpPr>
            <p:cNvPr id="9" name="TextBox 7"/>
            <p:cNvSpPr txBox="1">
              <a:spLocks noChangeArrowheads="1"/>
            </p:cNvSpPr>
            <p:nvPr userDrawn="1"/>
          </p:nvSpPr>
          <p:spPr bwMode="auto">
            <a:xfrm>
              <a:off x="1186974" y="338328"/>
              <a:ext cx="386138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概念界定</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3"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贰</a:t>
              </a:r>
              <a:endParaRPr lang="zh-CN" altLang="en-US" sz="4000" dirty="0">
                <a:latin typeface="字魂73号-江南手书" panose="00000500000000000000" pitchFamily="2" charset="-122"/>
                <a:ea typeface="字魂73号-江南手书" panose="00000500000000000000" pitchFamily="2" charset="-122"/>
              </a:endParaRPr>
            </a:p>
          </p:txBody>
        </p:sp>
      </p:grpSp>
      <p:pic>
        <p:nvPicPr>
          <p:cNvPr id="100" name="图片 99"/>
          <p:cNvPicPr/>
          <p:nvPr/>
        </p:nvPicPr>
        <p:blipFill>
          <a:blip r:embed="rId4"/>
          <a:stretch>
            <a:fillRect/>
          </a:stretch>
        </p:blipFill>
        <p:spPr>
          <a:xfrm>
            <a:off x="0" y="79375"/>
            <a:ext cx="1149985" cy="108458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5293255" y="1129543"/>
            <a:ext cx="1561453" cy="1561453"/>
          </a:xfrm>
          <a:prstGeom prst="rect">
            <a:avLst/>
          </a:prstGeom>
        </p:spPr>
      </p:pic>
      <p:sp>
        <p:nvSpPr>
          <p:cNvPr id="63" name="文本框 62"/>
          <p:cNvSpPr txBox="1"/>
          <p:nvPr/>
        </p:nvSpPr>
        <p:spPr>
          <a:xfrm>
            <a:off x="4094721" y="2583062"/>
            <a:ext cx="4502506" cy="1198880"/>
          </a:xfrm>
          <a:prstGeom prst="rect">
            <a:avLst/>
          </a:prstGeom>
          <a:noFill/>
        </p:spPr>
        <p:txBody>
          <a:bodyPr vert="horz" wrap="square" rtlCol="0">
            <a:spAutoFit/>
          </a:bodyPr>
          <a:lstStyle/>
          <a:p>
            <a:pPr lvl="0"/>
            <a:r>
              <a:rPr lang="zh-CN" altLang="en-US" sz="7200" dirty="0">
                <a:solidFill>
                  <a:prstClr val="black"/>
                </a:solidFill>
                <a:latin typeface="字魂36号-正文宋楷" panose="00000500000000000000" pitchFamily="2" charset="-122"/>
                <a:ea typeface="字魂36号-正文宋楷" panose="00000500000000000000" pitchFamily="2" charset="-122"/>
              </a:rPr>
              <a:t>实践探索</a:t>
            </a:r>
            <a:endParaRPr lang="zh-CN" altLang="en-US" sz="7200" dirty="0">
              <a:solidFill>
                <a:prstClr val="black"/>
              </a:solidFill>
              <a:latin typeface="字魂36号-正文宋楷" panose="00000500000000000000" pitchFamily="2" charset="-122"/>
              <a:ea typeface="字魂36号-正文宋楷" panose="00000500000000000000" pitchFamily="2" charset="-122"/>
            </a:endParaRPr>
          </a:p>
        </p:txBody>
      </p:sp>
      <p:sp>
        <p:nvSpPr>
          <p:cNvPr id="69" name="Text Box 6"/>
          <p:cNvSpPr txBox="1">
            <a:spLocks noChangeArrowheads="1"/>
          </p:cNvSpPr>
          <p:nvPr/>
        </p:nvSpPr>
        <p:spPr bwMode="auto">
          <a:xfrm>
            <a:off x="6175374" y="4487998"/>
            <a:ext cx="2640481"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eaLnBrk="1" hangingPunct="1"/>
            <a:r>
              <a:rPr kumimoji="0" lang="en-US" altLang="zh-CN" sz="2400" b="0" i="0" u="none" strike="noStrike" kern="1200" cap="none" spc="0" normalizeH="0" baseline="0" noProof="0" dirty="0">
                <a:ln>
                  <a:noFill/>
                </a:ln>
                <a:solidFill>
                  <a:prstClr val="black"/>
                </a:solidFill>
                <a:effectLst/>
                <a:uLnTx/>
                <a:uFillTx/>
                <a:latin typeface="字魂36号-正文宋楷" panose="00000500000000000000" pitchFamily="2" charset="-122"/>
                <a:ea typeface="字魂36号-正文宋楷" panose="00000500000000000000" pitchFamily="2" charset="-122"/>
                <a:cs typeface="+mn-cs"/>
              </a:rPr>
              <a:t>·</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单元整合训练</a:t>
            </a:r>
            <a:endPar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endParaRPr>
          </a:p>
        </p:txBody>
      </p:sp>
      <p:sp>
        <p:nvSpPr>
          <p:cNvPr id="72" name="Text Box 6"/>
          <p:cNvSpPr txBox="1">
            <a:spLocks noChangeArrowheads="1"/>
          </p:cNvSpPr>
          <p:nvPr/>
        </p:nvSpPr>
        <p:spPr bwMode="auto">
          <a:xfrm>
            <a:off x="3371848" y="4522154"/>
            <a:ext cx="304964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eaLnBrk="1" hangingPunct="1"/>
            <a:r>
              <a:rPr kumimoji="0" lang="en-US" altLang="zh-CN" sz="2400" b="0" i="0" u="none" strike="noStrike" kern="1200" cap="none" spc="0" normalizeH="0" baseline="0" noProof="0" dirty="0">
                <a:ln>
                  <a:noFill/>
                </a:ln>
                <a:solidFill>
                  <a:prstClr val="black"/>
                </a:solidFill>
                <a:effectLst/>
                <a:uLnTx/>
                <a:uFillTx/>
                <a:latin typeface="字魂36号-正文宋楷" panose="00000500000000000000" pitchFamily="2" charset="-122"/>
                <a:ea typeface="字魂36号-正文宋楷" panose="00000500000000000000" pitchFamily="2" charset="-122"/>
                <a:cs typeface="+mn-cs"/>
              </a:rPr>
              <a:t>·</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关注课后习题</a:t>
            </a:r>
            <a:endPar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endParaRPr>
          </a:p>
        </p:txBody>
      </p:sp>
      <p:sp>
        <p:nvSpPr>
          <p:cNvPr id="74" name="Text Box 6"/>
          <p:cNvSpPr txBox="1">
            <a:spLocks noChangeArrowheads="1"/>
          </p:cNvSpPr>
          <p:nvPr/>
        </p:nvSpPr>
        <p:spPr bwMode="auto">
          <a:xfrm>
            <a:off x="3371553" y="4027623"/>
            <a:ext cx="264048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algn="l" eaLnBrk="1" hangingPunct="1">
              <a:buClrTx/>
              <a:buSzTx/>
              <a:buFontTx/>
            </a:pPr>
            <a:r>
              <a:rPr kumimoji="0" lang="en-US" altLang="zh-CN" sz="2400" b="0" i="0" u="none" strike="noStrike" kern="1200" cap="none" spc="0" normalizeH="0" baseline="0" noProof="0" dirty="0">
                <a:ln>
                  <a:noFill/>
                </a:ln>
                <a:solidFill>
                  <a:prstClr val="black"/>
                </a:solidFill>
                <a:effectLst/>
                <a:uLnTx/>
                <a:uFillTx/>
                <a:latin typeface="字魂36号-正文宋楷" panose="00000500000000000000" pitchFamily="2" charset="-122"/>
                <a:ea typeface="字魂36号-正文宋楷" panose="00000500000000000000" pitchFamily="2" charset="-122"/>
                <a:cs typeface="+mn-cs"/>
              </a:rPr>
              <a:t>·</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符合年段特点</a:t>
            </a:r>
            <a:endPar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endParaRPr>
          </a:p>
        </p:txBody>
      </p:sp>
      <p:sp>
        <p:nvSpPr>
          <p:cNvPr id="75" name="Text Box 6"/>
          <p:cNvSpPr txBox="1">
            <a:spLocks noChangeArrowheads="1"/>
          </p:cNvSpPr>
          <p:nvPr/>
        </p:nvSpPr>
        <p:spPr bwMode="auto">
          <a:xfrm>
            <a:off x="6175079" y="4027489"/>
            <a:ext cx="264048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eaLnBrk="1" hangingPunct="1"/>
            <a:r>
              <a:rPr kumimoji="0" lang="en-US" altLang="zh-CN" sz="2400" b="0" i="0" u="none" strike="noStrike" kern="1200" cap="none" spc="0" normalizeH="0" baseline="0" noProof="0" dirty="0">
                <a:ln>
                  <a:noFill/>
                </a:ln>
                <a:solidFill>
                  <a:prstClr val="black"/>
                </a:solidFill>
                <a:effectLst/>
                <a:uLnTx/>
                <a:uFillTx/>
                <a:latin typeface="字魂36号-正文宋楷" panose="00000500000000000000" pitchFamily="2" charset="-122"/>
                <a:ea typeface="字魂36号-正文宋楷" panose="00000500000000000000" pitchFamily="2" charset="-122"/>
                <a:cs typeface="+mn-cs"/>
              </a:rPr>
              <a:t>·</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结合语文要素</a:t>
            </a:r>
            <a:endPar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endParaRPr>
          </a:p>
        </p:txBody>
      </p:sp>
      <p:pic>
        <p:nvPicPr>
          <p:cNvPr id="18" name="图片 17"/>
          <p:cNvPicPr>
            <a:picLocks noChangeAspect="1"/>
          </p:cNvPicPr>
          <p:nvPr/>
        </p:nvPicPr>
        <p:blipFill>
          <a:blip r:embed="rId2" cstate="screen"/>
          <a:stretch>
            <a:fillRect/>
          </a:stretch>
        </p:blipFill>
        <p:spPr>
          <a:xfrm flipH="1">
            <a:off x="1471477" y="-40076"/>
            <a:ext cx="2623149" cy="2623149"/>
          </a:xfrm>
          <a:prstGeom prst="rect">
            <a:avLst/>
          </a:prstGeom>
        </p:spPr>
      </p:pic>
      <p:sp>
        <p:nvSpPr>
          <p:cNvPr id="14" name="文本框 13"/>
          <p:cNvSpPr txBox="1"/>
          <p:nvPr/>
        </p:nvSpPr>
        <p:spPr>
          <a:xfrm>
            <a:off x="5368015" y="1322584"/>
            <a:ext cx="147637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0" cap="none" spc="0" normalizeH="0" baseline="0" noProof="0" dirty="0">
                <a:ln>
                  <a:noFill/>
                </a:ln>
                <a:solidFill>
                  <a:prstClr val="black">
                    <a:lumMod val="85000"/>
                    <a:lumOff val="15000"/>
                  </a:prstClr>
                </a:solidFill>
                <a:effectLst/>
                <a:uLnTx/>
                <a:uFillTx/>
                <a:latin typeface="字魂73号-江南手书" panose="00000500000000000000" pitchFamily="2" charset="-122"/>
                <a:ea typeface="字魂73号-江南手书" panose="00000500000000000000" pitchFamily="2" charset="-122"/>
                <a:cs typeface="+mn-ea"/>
                <a:sym typeface="+mn-lt"/>
              </a:rPr>
              <a:t>叁</a:t>
            </a:r>
            <a:endParaRPr kumimoji="0" lang="zh-CN" altLang="en-US" sz="6000" b="0" i="0" u="none" strike="noStrike" kern="0" cap="none" spc="0" normalizeH="0" baseline="0" noProof="0" dirty="0">
              <a:ln>
                <a:noFill/>
              </a:ln>
              <a:solidFill>
                <a:prstClr val="black">
                  <a:lumMod val="85000"/>
                  <a:lumOff val="15000"/>
                </a:prstClr>
              </a:solidFill>
              <a:effectLst/>
              <a:uLnTx/>
              <a:uFillTx/>
              <a:latin typeface="字魂73号-江南手书" panose="00000500000000000000" pitchFamily="2" charset="-122"/>
              <a:ea typeface="字魂73号-江南手书" panose="00000500000000000000" pitchFamily="2" charset="-122"/>
              <a:cs typeface="+mn-ea"/>
              <a:sym typeface="+mn-lt"/>
            </a:endParaRPr>
          </a:p>
        </p:txBody>
      </p:sp>
      <p:pic>
        <p:nvPicPr>
          <p:cNvPr id="12" name="图片 11"/>
          <p:cNvPicPr>
            <a:picLocks noChangeAspect="1"/>
          </p:cNvPicPr>
          <p:nvPr/>
        </p:nvPicPr>
        <p:blipFill>
          <a:blip r:embed="rId3" cstate="screen"/>
          <a:stretch>
            <a:fillRect/>
          </a:stretch>
        </p:blipFill>
        <p:spPr>
          <a:xfrm>
            <a:off x="8597227" y="3790015"/>
            <a:ext cx="3431371" cy="2893789"/>
          </a:xfrm>
          <a:prstGeom prst="rect">
            <a:avLst/>
          </a:prstGeom>
        </p:spPr>
      </p:pic>
      <p:pic>
        <p:nvPicPr>
          <p:cNvPr id="100" name="图片 99"/>
          <p:cNvPicPr/>
          <p:nvPr/>
        </p:nvPicPr>
        <p:blipFill>
          <a:blip r:embed="rId4"/>
          <a:stretch>
            <a:fillRect/>
          </a:stretch>
        </p:blipFill>
        <p:spPr>
          <a:xfrm>
            <a:off x="0" y="79375"/>
            <a:ext cx="1149985" cy="108458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27" presetClass="emph" presetSubtype="0" fill="remove" grpId="1" nodeType="withEffect">
                                  <p:stCondLst>
                                    <p:cond delay="0"/>
                                  </p:stCondLst>
                                  <p:iterate type="lt">
                                    <p:tmPct val="0"/>
                                  </p:iterate>
                                  <p:childTnLst>
                                    <p:animClr clrSpc="rgb" dir="cw">
                                      <p:cBhvr override="childStyle">
                                        <p:cTn id="9" dur="375" autoRev="1" fill="remove"/>
                                        <p:tgtEl>
                                          <p:spTgt spid="63"/>
                                        </p:tgtEl>
                                        <p:attrNameLst>
                                          <p:attrName>style.color</p:attrName>
                                        </p:attrNameLst>
                                      </p:cBhvr>
                                      <p:to>
                                        <a:srgbClr val="F2F2F2"/>
                                      </p:to>
                                    </p:animClr>
                                    <p:animClr clrSpc="rgb" dir="cw">
                                      <p:cBhvr>
                                        <p:cTn id="10" dur="375" autoRev="1" fill="remove"/>
                                        <p:tgtEl>
                                          <p:spTgt spid="63"/>
                                        </p:tgtEl>
                                        <p:attrNameLst>
                                          <p:attrName>fillcolor</p:attrName>
                                        </p:attrNameLst>
                                      </p:cBhvr>
                                      <p:to>
                                        <a:srgbClr val="F2F2F2"/>
                                      </p:to>
                                    </p:animClr>
                                    <p:set>
                                      <p:cBhvr>
                                        <p:cTn id="11" dur="375" autoRev="1" fill="remove"/>
                                        <p:tgtEl>
                                          <p:spTgt spid="63"/>
                                        </p:tgtEl>
                                        <p:attrNameLst>
                                          <p:attrName>fill.type</p:attrName>
                                        </p:attrNameLst>
                                      </p:cBhvr>
                                      <p:to>
                                        <p:strVal val="solid"/>
                                      </p:to>
                                    </p:set>
                                    <p:set>
                                      <p:cBhvr>
                                        <p:cTn id="12" dur="375" autoRev="1" fill="remove"/>
                                        <p:tgtEl>
                                          <p:spTgt spid="63"/>
                                        </p:tgtEl>
                                        <p:attrNameLst>
                                          <p:attrName>fill.on</p:attrName>
                                        </p:attrNameLst>
                                      </p:cBhvr>
                                      <p:to>
                                        <p:strVal val="true"/>
                                      </p:to>
                                    </p:set>
                                  </p:childTnLst>
                                </p:cTn>
                              </p:par>
                              <p:par>
                                <p:cTn id="13" presetID="42" presetClass="entr" presetSubtype="0" fill="hold" grpId="0" nodeType="withEffect">
                                  <p:stCondLst>
                                    <p:cond delay="75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1000"/>
                                        <p:tgtEl>
                                          <p:spTgt spid="69"/>
                                        </p:tgtEl>
                                      </p:cBhvr>
                                    </p:animEffect>
                                    <p:anim calcmode="lin" valueType="num">
                                      <p:cBhvr>
                                        <p:cTn id="16" dur="1000" fill="hold"/>
                                        <p:tgtEl>
                                          <p:spTgt spid="69"/>
                                        </p:tgtEl>
                                        <p:attrNameLst>
                                          <p:attrName>ppt_x</p:attrName>
                                        </p:attrNameLst>
                                      </p:cBhvr>
                                      <p:tavLst>
                                        <p:tav tm="0">
                                          <p:val>
                                            <p:strVal val="#ppt_x"/>
                                          </p:val>
                                        </p:tav>
                                        <p:tav tm="100000">
                                          <p:val>
                                            <p:strVal val="#ppt_x"/>
                                          </p:val>
                                        </p:tav>
                                      </p:tavLst>
                                    </p:anim>
                                    <p:anim calcmode="lin" valueType="num">
                                      <p:cBhvr>
                                        <p:cTn id="17" dur="1000" fill="hold"/>
                                        <p:tgtEl>
                                          <p:spTgt spid="6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1000"/>
                                        <p:tgtEl>
                                          <p:spTgt spid="72"/>
                                        </p:tgtEl>
                                      </p:cBhvr>
                                    </p:animEffect>
                                    <p:anim calcmode="lin" valueType="num">
                                      <p:cBhvr>
                                        <p:cTn id="21" dur="1000" fill="hold"/>
                                        <p:tgtEl>
                                          <p:spTgt spid="72"/>
                                        </p:tgtEl>
                                        <p:attrNameLst>
                                          <p:attrName>ppt_x</p:attrName>
                                        </p:attrNameLst>
                                      </p:cBhvr>
                                      <p:tavLst>
                                        <p:tav tm="0">
                                          <p:val>
                                            <p:strVal val="#ppt_x"/>
                                          </p:val>
                                        </p:tav>
                                        <p:tav tm="100000">
                                          <p:val>
                                            <p:strVal val="#ppt_x"/>
                                          </p:val>
                                        </p:tav>
                                      </p:tavLst>
                                    </p:anim>
                                    <p:anim calcmode="lin" valueType="num">
                                      <p:cBhvr>
                                        <p:cTn id="22" dur="1000" fill="hold"/>
                                        <p:tgtEl>
                                          <p:spTgt spid="7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25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1000"/>
                                        <p:tgtEl>
                                          <p:spTgt spid="74"/>
                                        </p:tgtEl>
                                      </p:cBhvr>
                                    </p:animEffect>
                                    <p:anim calcmode="lin" valueType="num">
                                      <p:cBhvr>
                                        <p:cTn id="26" dur="1000" fill="hold"/>
                                        <p:tgtEl>
                                          <p:spTgt spid="74"/>
                                        </p:tgtEl>
                                        <p:attrNameLst>
                                          <p:attrName>ppt_x</p:attrName>
                                        </p:attrNameLst>
                                      </p:cBhvr>
                                      <p:tavLst>
                                        <p:tav tm="0">
                                          <p:val>
                                            <p:strVal val="#ppt_x"/>
                                          </p:val>
                                        </p:tav>
                                        <p:tav tm="100000">
                                          <p:val>
                                            <p:strVal val="#ppt_x"/>
                                          </p:val>
                                        </p:tav>
                                      </p:tavLst>
                                    </p:anim>
                                    <p:anim calcmode="lin" valueType="num">
                                      <p:cBhvr>
                                        <p:cTn id="27" dur="1000" fill="hold"/>
                                        <p:tgtEl>
                                          <p:spTgt spid="7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50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1000"/>
                                        <p:tgtEl>
                                          <p:spTgt spid="75"/>
                                        </p:tgtEl>
                                      </p:cBhvr>
                                    </p:animEffect>
                                    <p:anim calcmode="lin" valueType="num">
                                      <p:cBhvr>
                                        <p:cTn id="31" dur="1000" fill="hold"/>
                                        <p:tgtEl>
                                          <p:spTgt spid="75"/>
                                        </p:tgtEl>
                                        <p:attrNameLst>
                                          <p:attrName>ppt_x</p:attrName>
                                        </p:attrNameLst>
                                      </p:cBhvr>
                                      <p:tavLst>
                                        <p:tav tm="0">
                                          <p:val>
                                            <p:strVal val="#ppt_x"/>
                                          </p:val>
                                        </p:tav>
                                        <p:tav tm="100000">
                                          <p:val>
                                            <p:strVal val="#ppt_x"/>
                                          </p:val>
                                        </p:tav>
                                      </p:tavLst>
                                    </p:anim>
                                    <p:anim calcmode="lin" valueType="num">
                                      <p:cBhvr>
                                        <p:cTn id="32"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9" grpId="0" bldLvl="0" animBg="1"/>
      <p:bldP spid="72" grpId="0" bldLvl="0" animBg="1"/>
      <p:bldP spid="74" grpId="0" bldLvl="0" animBg="1"/>
      <p:bldP spid="75"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实践探索</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叁</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2" name="TextBox 7"/>
          <p:cNvSpPr txBox="1">
            <a:spLocks noChangeArrowheads="1"/>
          </p:cNvSpPr>
          <p:nvPr userDrawn="1"/>
        </p:nvSpPr>
        <p:spPr bwMode="auto">
          <a:xfrm>
            <a:off x="1408430" y="1264285"/>
            <a:ext cx="9961245"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2400" b="1" dirty="0">
                <a:latin typeface="楷体" panose="02010609060101010101" charset="-122"/>
                <a:ea typeface="楷体" panose="02010609060101010101" charset="-122"/>
              </a:rPr>
              <a:t>（一）“读写融通，相互协进”，一是要符合学生的年段特点。</a:t>
            </a:r>
            <a:endParaRPr lang="zh-CN" altLang="en-US" sz="2400" b="1" dirty="0">
              <a:latin typeface="楷体" panose="02010609060101010101" charset="-122"/>
              <a:ea typeface="楷体" panose="02010609060101010101"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sp>
        <p:nvSpPr>
          <p:cNvPr id="3" name="矩形 2"/>
          <p:cNvSpPr/>
          <p:nvPr/>
        </p:nvSpPr>
        <p:spPr>
          <a:xfrm>
            <a:off x="1723390" y="1811655"/>
            <a:ext cx="8289290" cy="1198880"/>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zh-CN" altLang="en-US" sz="2400" dirty="0">
                <a:latin typeface="字魂36号-正文宋楷" panose="00000500000000000000" pitchFamily="2" charset="-122"/>
                <a:ea typeface="字魂36号-正文宋楷" panose="00000500000000000000" pitchFamily="2" charset="-122"/>
              </a:rPr>
              <a:t> </a:t>
            </a:r>
            <a:r>
              <a:rPr sz="2400" dirty="0">
                <a:latin typeface="字魂36号-正文宋楷" panose="00000500000000000000" pitchFamily="2" charset="-122"/>
                <a:ea typeface="字魂36号-正文宋楷" panose="00000500000000000000" pitchFamily="2" charset="-122"/>
              </a:rPr>
              <a:t>   </a:t>
            </a:r>
            <a:r>
              <a:rPr sz="2400" b="1" dirty="0">
                <a:latin typeface="楷体" panose="02010609060101010101" charset="-122"/>
                <a:ea typeface="楷体" panose="02010609060101010101" charset="-122"/>
              </a:rPr>
              <a:t>在不同的学段，读写融通的要求不一样。低年级以仿说词语、仿写句子为主。</a:t>
            </a:r>
            <a:endParaRPr sz="2400" b="1" dirty="0">
              <a:latin typeface="楷体" panose="02010609060101010101" charset="-122"/>
              <a:ea typeface="楷体" panose="02010609060101010101" charset="-122"/>
            </a:endParaRPr>
          </a:p>
        </p:txBody>
      </p:sp>
      <p:pic>
        <p:nvPicPr>
          <p:cNvPr id="5" name="图片 4" descr="熊丽"/>
          <p:cNvPicPr>
            <a:picLocks noChangeAspect="1"/>
          </p:cNvPicPr>
          <p:nvPr/>
        </p:nvPicPr>
        <p:blipFill>
          <a:blip r:embed="rId3"/>
          <a:stretch>
            <a:fillRect/>
          </a:stretch>
        </p:blipFill>
        <p:spPr>
          <a:xfrm>
            <a:off x="1271905" y="3010535"/>
            <a:ext cx="4549140" cy="2453005"/>
          </a:xfrm>
          <a:prstGeom prst="rect">
            <a:avLst/>
          </a:prstGeom>
        </p:spPr>
      </p:pic>
      <p:pic>
        <p:nvPicPr>
          <p:cNvPr id="6" name="图片 5" descr="贺永芝"/>
          <p:cNvPicPr>
            <a:picLocks noChangeAspect="1"/>
          </p:cNvPicPr>
          <p:nvPr/>
        </p:nvPicPr>
        <p:blipFill>
          <a:blip r:embed="rId4"/>
          <a:stretch>
            <a:fillRect/>
          </a:stretch>
        </p:blipFill>
        <p:spPr>
          <a:xfrm>
            <a:off x="6517005" y="3010535"/>
            <a:ext cx="4852035" cy="2453005"/>
          </a:xfrm>
          <a:prstGeom prst="rect">
            <a:avLst/>
          </a:prstGeom>
        </p:spPr>
      </p:pic>
      <p:sp>
        <p:nvSpPr>
          <p:cNvPr id="74" name="Text Box 6"/>
          <p:cNvSpPr txBox="1">
            <a:spLocks noChangeArrowheads="1"/>
          </p:cNvSpPr>
          <p:nvPr/>
        </p:nvSpPr>
        <p:spPr bwMode="auto">
          <a:xfrm>
            <a:off x="1779270" y="5726430"/>
            <a:ext cx="311340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algn="l" eaLnBrk="1" hangingPunct="1">
              <a:buClrTx/>
              <a:buSzTx/>
              <a:buFontTx/>
            </a:pP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又</a:t>
            </a:r>
            <a:r>
              <a:rPr kumimoji="0" lang="en-US" altLang="zh-CN"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   )</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又（   ）</a:t>
            </a:r>
            <a:endPar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endParaRPr>
          </a:p>
        </p:txBody>
      </p:sp>
      <p:sp>
        <p:nvSpPr>
          <p:cNvPr id="10" name="Text Box 6"/>
          <p:cNvSpPr txBox="1">
            <a:spLocks noChangeArrowheads="1"/>
          </p:cNvSpPr>
          <p:nvPr/>
        </p:nvSpPr>
        <p:spPr bwMode="auto">
          <a:xfrm>
            <a:off x="6517005" y="5740400"/>
            <a:ext cx="5164455"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algn="l" eaLnBrk="1" hangingPunct="1">
              <a:buClrTx/>
              <a:buSzTx/>
              <a:buFontTx/>
            </a:pP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   ）说</a:t>
            </a:r>
            <a:r>
              <a:rPr kumimoji="0" lang="zh-CN" altLang="en-US" sz="2400" i="0"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  ）</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是我的（   ）。我在（   ）。</a:t>
            </a:r>
            <a:r>
              <a:rPr kumimoji="0" lang="zh-CN" altLang="en-US" sz="2400" i="0" u="sng"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                   </a:t>
            </a:r>
            <a:endParaRPr kumimoji="0" lang="zh-CN" altLang="en-US" sz="2400" i="0" u="sng"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250"/>
                                        <p:tgtEl>
                                          <p:spTgt spid="3"/>
                                        </p:tgtEl>
                                      </p:cBhvr>
                                    </p:animEffect>
                                  </p:childTnLst>
                                </p:cTn>
                              </p:par>
                              <p:par>
                                <p:cTn id="12" presetID="42" presetClass="entr" presetSubtype="0" fill="hold" grpId="0" nodeType="withEffect">
                                  <p:stCondLst>
                                    <p:cond delay="1250"/>
                                  </p:stCondLst>
                                  <p:childTnLst>
                                    <p:set>
                                      <p:cBhvr>
                                        <p:cTn id="13" dur="1" fill="hold">
                                          <p:stCondLst>
                                            <p:cond delay="0"/>
                                          </p:stCondLst>
                                        </p:cTn>
                                        <p:tgtEl>
                                          <p:spTgt spid="74"/>
                                        </p:tgtEl>
                                        <p:attrNameLst>
                                          <p:attrName>style.visibility</p:attrName>
                                        </p:attrNameLst>
                                      </p:cBhvr>
                                      <p:to>
                                        <p:strVal val="visible"/>
                                      </p:to>
                                    </p:set>
                                    <p:animEffect transition="in" filter="fade">
                                      <p:cBhvr>
                                        <p:cTn id="14" dur="1000"/>
                                        <p:tgtEl>
                                          <p:spTgt spid="74"/>
                                        </p:tgtEl>
                                      </p:cBhvr>
                                    </p:animEffect>
                                    <p:anim calcmode="lin" valueType="num">
                                      <p:cBhvr>
                                        <p:cTn id="15" dur="1000" fill="hold"/>
                                        <p:tgtEl>
                                          <p:spTgt spid="74"/>
                                        </p:tgtEl>
                                        <p:attrNameLst>
                                          <p:attrName>ppt_x</p:attrName>
                                        </p:attrNameLst>
                                      </p:cBhvr>
                                      <p:tavLst>
                                        <p:tav tm="0">
                                          <p:val>
                                            <p:strVal val="#ppt_x"/>
                                          </p:val>
                                        </p:tav>
                                        <p:tav tm="100000">
                                          <p:val>
                                            <p:strVal val="#ppt_x"/>
                                          </p:val>
                                        </p:tav>
                                      </p:tavLst>
                                    </p:anim>
                                    <p:anim calcmode="lin" valueType="num">
                                      <p:cBhvr>
                                        <p:cTn id="16" dur="1000" fill="hold"/>
                                        <p:tgtEl>
                                          <p:spTgt spid="7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4" grpId="0" bldLvl="0" animBg="1"/>
      <p:bldP spid="1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实践探索</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叁</a:t>
              </a:r>
              <a:endParaRPr lang="zh-CN" altLang="en-US" sz="4000" dirty="0">
                <a:latin typeface="字魂73号-江南手书" panose="00000500000000000000" pitchFamily="2" charset="-122"/>
                <a:ea typeface="字魂73号-江南手书" panose="00000500000000000000" pitchFamily="2" charset="-122"/>
              </a:endParaRPr>
            </a:p>
          </p:txBody>
        </p:sp>
      </p:grpSp>
      <p:pic>
        <p:nvPicPr>
          <p:cNvPr id="100" name="图片 99"/>
          <p:cNvPicPr/>
          <p:nvPr/>
        </p:nvPicPr>
        <p:blipFill>
          <a:blip r:embed="rId2"/>
          <a:stretch>
            <a:fillRect/>
          </a:stretch>
        </p:blipFill>
        <p:spPr>
          <a:xfrm>
            <a:off x="0" y="79375"/>
            <a:ext cx="1149985" cy="1084580"/>
          </a:xfrm>
          <a:prstGeom prst="rect">
            <a:avLst/>
          </a:prstGeom>
          <a:noFill/>
          <a:ln w="9525">
            <a:noFill/>
          </a:ln>
        </p:spPr>
      </p:pic>
      <p:sp>
        <p:nvSpPr>
          <p:cNvPr id="3" name="矩形 2"/>
          <p:cNvSpPr/>
          <p:nvPr/>
        </p:nvSpPr>
        <p:spPr>
          <a:xfrm>
            <a:off x="1723390" y="1811655"/>
            <a:ext cx="8289290" cy="645160"/>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zh-CN" altLang="en-US" sz="2400" dirty="0">
                <a:latin typeface="字魂36号-正文宋楷" panose="00000500000000000000" pitchFamily="2" charset="-122"/>
                <a:ea typeface="字魂36号-正文宋楷" panose="00000500000000000000" pitchFamily="2" charset="-122"/>
              </a:rPr>
              <a:t> </a:t>
            </a:r>
            <a:r>
              <a:rPr sz="2400" dirty="0">
                <a:latin typeface="字魂36号-正文宋楷" panose="00000500000000000000" pitchFamily="2" charset="-122"/>
                <a:ea typeface="字魂36号-正文宋楷" panose="00000500000000000000" pitchFamily="2" charset="-122"/>
              </a:rPr>
              <a:t>   </a:t>
            </a:r>
            <a:r>
              <a:rPr lang="zh-CN" sz="2400" dirty="0">
                <a:latin typeface="楷体" panose="02010609060101010101" charset="-122"/>
                <a:ea typeface="楷体" panose="02010609060101010101" charset="-122"/>
              </a:rPr>
              <a:t>中段以仿写段落为主。</a:t>
            </a:r>
            <a:endParaRPr lang="zh-CN" sz="2400" b="1" dirty="0">
              <a:latin typeface="楷体" panose="02010609060101010101" charset="-122"/>
              <a:ea typeface="楷体" panose="02010609060101010101" charset="-122"/>
            </a:endParaRPr>
          </a:p>
        </p:txBody>
      </p:sp>
      <p:pic>
        <p:nvPicPr>
          <p:cNvPr id="5" name="图片 4" descr="J:\李良鸿名师工作室\2022春工作室讲座\巫2.jpg巫2"/>
          <p:cNvPicPr>
            <a:picLocks noChangeAspect="1"/>
          </p:cNvPicPr>
          <p:nvPr/>
        </p:nvPicPr>
        <p:blipFill>
          <a:blip r:embed="rId3"/>
          <a:srcRect/>
          <a:stretch>
            <a:fillRect/>
          </a:stretch>
        </p:blipFill>
        <p:spPr>
          <a:xfrm>
            <a:off x="6560185" y="2667000"/>
            <a:ext cx="4431665" cy="2453005"/>
          </a:xfrm>
          <a:prstGeom prst="rect">
            <a:avLst/>
          </a:prstGeom>
        </p:spPr>
      </p:pic>
      <p:pic>
        <p:nvPicPr>
          <p:cNvPr id="6" name="图片 5" descr="J:\李良鸿名师工作室\2022春工作室讲座\巫.jpg巫"/>
          <p:cNvPicPr>
            <a:picLocks noChangeAspect="1"/>
          </p:cNvPicPr>
          <p:nvPr/>
        </p:nvPicPr>
        <p:blipFill>
          <a:blip r:embed="rId4"/>
          <a:srcRect/>
          <a:stretch>
            <a:fillRect/>
          </a:stretch>
        </p:blipFill>
        <p:spPr>
          <a:xfrm>
            <a:off x="1577340" y="2667000"/>
            <a:ext cx="4244340" cy="2453005"/>
          </a:xfrm>
          <a:prstGeom prst="rect">
            <a:avLst/>
          </a:prstGeom>
        </p:spPr>
      </p:pic>
      <p:sp>
        <p:nvSpPr>
          <p:cNvPr id="74" name="Text Box 6"/>
          <p:cNvSpPr txBox="1">
            <a:spLocks noChangeArrowheads="1"/>
          </p:cNvSpPr>
          <p:nvPr/>
        </p:nvSpPr>
        <p:spPr bwMode="auto">
          <a:xfrm>
            <a:off x="1723390" y="5396230"/>
            <a:ext cx="916559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algn="l" eaLnBrk="1" hangingPunct="1">
              <a:buClrTx/>
              <a:buSzTx/>
              <a:buFontTx/>
            </a:pPr>
            <a:r>
              <a:rPr kumimoji="0" lang="en-US" altLang="zh-CN"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     </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巫留连</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教师在学习作者写孔隙的狭小后，让学生仿写</a:t>
            </a:r>
            <a:r>
              <a:rPr sz="2400" dirty="0">
                <a:latin typeface="宋体" panose="02010600030101010101" pitchFamily="2" charset="-122"/>
                <a:cs typeface="宋体" panose="02010600030101010101" pitchFamily="2" charset="-122"/>
                <a:sym typeface="+mn-ea"/>
              </a:rPr>
              <a:t>“</a:t>
            </a:r>
            <a:r>
              <a:rPr lang="zh-CN" altLang="en-US" sz="2400" noProof="0" dirty="0">
                <a:ln>
                  <a:noFill/>
                </a:ln>
                <a:solidFill>
                  <a:prstClr val="black"/>
                </a:solidFill>
                <a:effectLst/>
                <a:uLnTx/>
                <a:uFillTx/>
                <a:latin typeface="楷体" panose="02010609060101010101" charset="-122"/>
                <a:ea typeface="楷体" panose="02010609060101010101" charset="-122"/>
                <a:sym typeface="+mn-ea"/>
              </a:rPr>
              <a:t>一线天</a:t>
            </a:r>
            <a:r>
              <a:rPr kumimoji="0" lang="en-US" altLang="zh-CN"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写出</a:t>
            </a:r>
            <a:r>
              <a:rPr sz="2400" dirty="0">
                <a:latin typeface="宋体" panose="02010600030101010101" pitchFamily="2" charset="-122"/>
                <a:cs typeface="宋体" panose="02010600030101010101" pitchFamily="2" charset="-122"/>
                <a:sym typeface="+mn-ea"/>
              </a:rPr>
              <a:t>“</a:t>
            </a:r>
            <a:r>
              <a:rPr lang="zh-CN" altLang="en-US" sz="2400" noProof="0" dirty="0">
                <a:ln>
                  <a:noFill/>
                </a:ln>
                <a:solidFill>
                  <a:prstClr val="black"/>
                </a:solidFill>
                <a:effectLst/>
                <a:uLnTx/>
                <a:uFillTx/>
                <a:latin typeface="楷体" panose="02010609060101010101" charset="-122"/>
                <a:ea typeface="楷体" panose="02010609060101010101" charset="-122"/>
                <a:sym typeface="+mn-ea"/>
              </a:rPr>
              <a:t>一线天</a:t>
            </a:r>
            <a:r>
              <a:rPr lang="en-US" altLang="zh-CN" sz="2400" noProof="0" dirty="0">
                <a:ln>
                  <a:noFill/>
                </a:ln>
                <a:solidFill>
                  <a:prstClr val="black"/>
                </a:solidFill>
                <a:effectLst/>
                <a:uLnTx/>
                <a:uFillTx/>
                <a:latin typeface="楷体" panose="02010609060101010101" charset="-122"/>
                <a:ea typeface="楷体" panose="02010609060101010101" charset="-122"/>
                <a:sym typeface="+mn-ea"/>
              </a:rPr>
              <a:t>”</a:t>
            </a:r>
            <a:r>
              <a:rPr lang="zh-CN" altLang="en-US" sz="2400" noProof="0" dirty="0">
                <a:ln>
                  <a:noFill/>
                </a:ln>
                <a:solidFill>
                  <a:prstClr val="black"/>
                </a:solidFill>
                <a:effectLst/>
                <a:uLnTx/>
                <a:uFillTx/>
                <a:latin typeface="楷体" panose="02010609060101010101" charset="-122"/>
                <a:ea typeface="楷体" panose="02010609060101010101" charset="-122"/>
                <a:sym typeface="+mn-ea"/>
              </a:rPr>
              <a:t>的狭小。</a:t>
            </a:r>
            <a:endParaRPr kumimoji="0" lang="en-US" altLang="zh-CN"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sym typeface="+mn-ea"/>
            </a:endParaRPr>
          </a:p>
        </p:txBody>
      </p:sp>
      <p:sp>
        <p:nvSpPr>
          <p:cNvPr id="11" name="TextBox 7"/>
          <p:cNvSpPr txBox="1">
            <a:spLocks noChangeArrowheads="1"/>
          </p:cNvSpPr>
          <p:nvPr userDrawn="1"/>
        </p:nvSpPr>
        <p:spPr bwMode="auto">
          <a:xfrm>
            <a:off x="1466215" y="1322070"/>
            <a:ext cx="9961245"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2400" b="1" dirty="0">
                <a:latin typeface="楷体" panose="02010609060101010101" charset="-122"/>
                <a:ea typeface="楷体" panose="02010609060101010101" charset="-122"/>
              </a:rPr>
              <a:t>（一）“读写融通，相互协进”，一是要符合学生的年段特点。</a:t>
            </a:r>
            <a:endParaRPr lang="zh-CN" altLang="en-US" sz="2400" b="1" dirty="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250"/>
                                        <p:tgtEl>
                                          <p:spTgt spid="3"/>
                                        </p:tgtEl>
                                      </p:cBhvr>
                                    </p:animEffect>
                                  </p:childTnLst>
                                </p:cTn>
                              </p:par>
                              <p:par>
                                <p:cTn id="12" presetID="42" presetClass="entr" presetSubtype="0" fill="hold" grpId="0" nodeType="withEffect">
                                  <p:stCondLst>
                                    <p:cond delay="1250"/>
                                  </p:stCondLst>
                                  <p:childTnLst>
                                    <p:set>
                                      <p:cBhvr>
                                        <p:cTn id="13" dur="1" fill="hold">
                                          <p:stCondLst>
                                            <p:cond delay="0"/>
                                          </p:stCondLst>
                                        </p:cTn>
                                        <p:tgtEl>
                                          <p:spTgt spid="74"/>
                                        </p:tgtEl>
                                        <p:attrNameLst>
                                          <p:attrName>style.visibility</p:attrName>
                                        </p:attrNameLst>
                                      </p:cBhvr>
                                      <p:to>
                                        <p:strVal val="visible"/>
                                      </p:to>
                                    </p:set>
                                    <p:animEffect transition="in" filter="fade">
                                      <p:cBhvr>
                                        <p:cTn id="14" dur="1000"/>
                                        <p:tgtEl>
                                          <p:spTgt spid="74"/>
                                        </p:tgtEl>
                                      </p:cBhvr>
                                    </p:animEffect>
                                    <p:anim calcmode="lin" valueType="num">
                                      <p:cBhvr>
                                        <p:cTn id="15" dur="1000" fill="hold"/>
                                        <p:tgtEl>
                                          <p:spTgt spid="74"/>
                                        </p:tgtEl>
                                        <p:attrNameLst>
                                          <p:attrName>ppt_x</p:attrName>
                                        </p:attrNameLst>
                                      </p:cBhvr>
                                      <p:tavLst>
                                        <p:tav tm="0">
                                          <p:val>
                                            <p:strVal val="#ppt_x"/>
                                          </p:val>
                                        </p:tav>
                                        <p:tav tm="100000">
                                          <p:val>
                                            <p:strVal val="#ppt_x"/>
                                          </p:val>
                                        </p:tav>
                                      </p:tavLst>
                                    </p:anim>
                                    <p:anim calcmode="lin" valueType="num">
                                      <p:cBhvr>
                                        <p:cTn id="1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4"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实践探索</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叁</a:t>
              </a:r>
              <a:endParaRPr lang="zh-CN" altLang="en-US" sz="4000" dirty="0">
                <a:latin typeface="字魂73号-江南手书" panose="00000500000000000000" pitchFamily="2" charset="-122"/>
                <a:ea typeface="字魂73号-江南手书" panose="00000500000000000000" pitchFamily="2" charset="-122"/>
              </a:endParaRPr>
            </a:p>
          </p:txBody>
        </p:sp>
      </p:grpSp>
      <p:pic>
        <p:nvPicPr>
          <p:cNvPr id="100" name="图片 99"/>
          <p:cNvPicPr/>
          <p:nvPr/>
        </p:nvPicPr>
        <p:blipFill>
          <a:blip r:embed="rId2"/>
          <a:stretch>
            <a:fillRect/>
          </a:stretch>
        </p:blipFill>
        <p:spPr>
          <a:xfrm>
            <a:off x="0" y="79375"/>
            <a:ext cx="1149985" cy="1084580"/>
          </a:xfrm>
          <a:prstGeom prst="rect">
            <a:avLst/>
          </a:prstGeom>
          <a:noFill/>
          <a:ln w="9525">
            <a:noFill/>
          </a:ln>
        </p:spPr>
      </p:pic>
      <p:sp>
        <p:nvSpPr>
          <p:cNvPr id="3" name="矩形 2"/>
          <p:cNvSpPr/>
          <p:nvPr/>
        </p:nvSpPr>
        <p:spPr>
          <a:xfrm>
            <a:off x="1723390" y="1811655"/>
            <a:ext cx="8289290" cy="922020"/>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zh-CN" altLang="en-US" sz="2400" dirty="0">
                <a:latin typeface="字魂36号-正文宋楷" panose="00000500000000000000" pitchFamily="2" charset="-122"/>
                <a:ea typeface="字魂36号-正文宋楷" panose="00000500000000000000" pitchFamily="2" charset="-122"/>
              </a:rPr>
              <a:t> </a:t>
            </a:r>
            <a:r>
              <a:rPr sz="2400" dirty="0">
                <a:latin typeface="字魂36号-正文宋楷" panose="00000500000000000000" pitchFamily="2" charset="-122"/>
                <a:ea typeface="字魂36号-正文宋楷" panose="00000500000000000000" pitchFamily="2" charset="-122"/>
              </a:rPr>
              <a:t>  </a:t>
            </a:r>
            <a:r>
              <a:rPr sz="3600" dirty="0">
                <a:latin typeface="楷体" panose="02010609060101010101" charset="-122"/>
                <a:ea typeface="楷体" panose="02010609060101010101" charset="-122"/>
                <a:cs typeface="楷体" panose="02010609060101010101" charset="-122"/>
              </a:rPr>
              <a:t> </a:t>
            </a:r>
            <a:r>
              <a:rPr lang="zh-CN" sz="3600" b="1" dirty="0">
                <a:latin typeface="楷体" panose="02010609060101010101" charset="-122"/>
                <a:ea typeface="楷体" panose="02010609060101010101" charset="-122"/>
                <a:cs typeface="楷体" panose="02010609060101010101" charset="-122"/>
              </a:rPr>
              <a:t>高段以创编、想象为主。</a:t>
            </a:r>
            <a:endParaRPr lang="zh-CN" sz="3600" b="1" dirty="0">
              <a:latin typeface="楷体" panose="02010609060101010101" charset="-122"/>
              <a:ea typeface="楷体" panose="02010609060101010101" charset="-122"/>
              <a:cs typeface="楷体" panose="02010609060101010101" charset="-122"/>
            </a:endParaRPr>
          </a:p>
        </p:txBody>
      </p:sp>
      <p:sp>
        <p:nvSpPr>
          <p:cNvPr id="74" name="Text Box 6"/>
          <p:cNvSpPr txBox="1">
            <a:spLocks noChangeArrowheads="1"/>
          </p:cNvSpPr>
          <p:nvPr/>
        </p:nvSpPr>
        <p:spPr bwMode="auto">
          <a:xfrm>
            <a:off x="1513205" y="3013710"/>
            <a:ext cx="916559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algn="l" eaLnBrk="1" hangingPunct="1">
              <a:buClrTx/>
              <a:buSzTx/>
              <a:buFontTx/>
            </a:pPr>
            <a:r>
              <a:rPr kumimoji="0" lang="en-US" altLang="zh-CN"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     </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例如：</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在学习六年级上册22课《月光曲》时，让学生听一听自己喜欢的音乐，展开联想和想象，把想到的情景写下来。</a:t>
            </a:r>
            <a:endPar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endParaRPr>
          </a:p>
        </p:txBody>
      </p:sp>
      <p:sp>
        <p:nvSpPr>
          <p:cNvPr id="11" name="TextBox 7"/>
          <p:cNvSpPr txBox="1">
            <a:spLocks noChangeArrowheads="1"/>
          </p:cNvSpPr>
          <p:nvPr userDrawn="1"/>
        </p:nvSpPr>
        <p:spPr bwMode="auto">
          <a:xfrm>
            <a:off x="1466215" y="1322070"/>
            <a:ext cx="9961245"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2400" b="1" dirty="0">
                <a:latin typeface="楷体" panose="02010609060101010101" charset="-122"/>
                <a:ea typeface="楷体" panose="02010609060101010101" charset="-122"/>
              </a:rPr>
              <a:t>（一）“读写融通，相互协进”，一是要符合学生的年段特点。</a:t>
            </a:r>
            <a:endParaRPr lang="zh-CN" altLang="en-US" sz="2400" b="1" dirty="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250"/>
                                        <p:tgtEl>
                                          <p:spTgt spid="3"/>
                                        </p:tgtEl>
                                      </p:cBhvr>
                                    </p:animEffect>
                                  </p:childTnLst>
                                </p:cTn>
                              </p:par>
                              <p:par>
                                <p:cTn id="12" presetID="42" presetClass="entr" presetSubtype="0" fill="hold" grpId="0" nodeType="withEffect">
                                  <p:stCondLst>
                                    <p:cond delay="1250"/>
                                  </p:stCondLst>
                                  <p:childTnLst>
                                    <p:set>
                                      <p:cBhvr>
                                        <p:cTn id="13" dur="1" fill="hold">
                                          <p:stCondLst>
                                            <p:cond delay="0"/>
                                          </p:stCondLst>
                                        </p:cTn>
                                        <p:tgtEl>
                                          <p:spTgt spid="74"/>
                                        </p:tgtEl>
                                        <p:attrNameLst>
                                          <p:attrName>style.visibility</p:attrName>
                                        </p:attrNameLst>
                                      </p:cBhvr>
                                      <p:to>
                                        <p:strVal val="visible"/>
                                      </p:to>
                                    </p:set>
                                    <p:animEffect transition="in" filter="fade">
                                      <p:cBhvr>
                                        <p:cTn id="14" dur="1000"/>
                                        <p:tgtEl>
                                          <p:spTgt spid="74"/>
                                        </p:tgtEl>
                                      </p:cBhvr>
                                    </p:animEffect>
                                    <p:anim calcmode="lin" valueType="num">
                                      <p:cBhvr>
                                        <p:cTn id="15" dur="1000" fill="hold"/>
                                        <p:tgtEl>
                                          <p:spTgt spid="74"/>
                                        </p:tgtEl>
                                        <p:attrNameLst>
                                          <p:attrName>ppt_x</p:attrName>
                                        </p:attrNameLst>
                                      </p:cBhvr>
                                      <p:tavLst>
                                        <p:tav tm="0">
                                          <p:val>
                                            <p:strVal val="#ppt_x"/>
                                          </p:val>
                                        </p:tav>
                                        <p:tav tm="100000">
                                          <p:val>
                                            <p:strVal val="#ppt_x"/>
                                          </p:val>
                                        </p:tav>
                                      </p:tavLst>
                                    </p:anim>
                                    <p:anim calcmode="lin" valueType="num">
                                      <p:cBhvr>
                                        <p:cTn id="1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4"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实践探索</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叁</a:t>
              </a:r>
              <a:endParaRPr lang="zh-CN" altLang="en-US" sz="4000" dirty="0">
                <a:latin typeface="字魂73号-江南手书" panose="00000500000000000000" pitchFamily="2" charset="-122"/>
                <a:ea typeface="字魂73号-江南手书" panose="00000500000000000000" pitchFamily="2" charset="-122"/>
              </a:endParaRPr>
            </a:p>
          </p:txBody>
        </p:sp>
      </p:grpSp>
      <p:pic>
        <p:nvPicPr>
          <p:cNvPr id="100" name="图片 99"/>
          <p:cNvPicPr/>
          <p:nvPr/>
        </p:nvPicPr>
        <p:blipFill>
          <a:blip r:embed="rId2"/>
          <a:stretch>
            <a:fillRect/>
          </a:stretch>
        </p:blipFill>
        <p:spPr>
          <a:xfrm>
            <a:off x="0" y="79375"/>
            <a:ext cx="1149985" cy="1084580"/>
          </a:xfrm>
          <a:prstGeom prst="rect">
            <a:avLst/>
          </a:prstGeom>
          <a:noFill/>
          <a:ln w="9525">
            <a:noFill/>
          </a:ln>
        </p:spPr>
      </p:pic>
      <p:sp>
        <p:nvSpPr>
          <p:cNvPr id="74" name="Text Box 6"/>
          <p:cNvSpPr txBox="1">
            <a:spLocks noChangeArrowheads="1"/>
          </p:cNvSpPr>
          <p:nvPr/>
        </p:nvSpPr>
        <p:spPr bwMode="auto">
          <a:xfrm>
            <a:off x="1351280" y="5137785"/>
            <a:ext cx="916559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algn="l" eaLnBrk="1" hangingPunct="1">
              <a:buClrTx/>
              <a:buSzTx/>
              <a:buFontTx/>
            </a:pPr>
            <a:r>
              <a:rPr kumimoji="0" lang="en-US" altLang="zh-CN"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     </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例如：程先智老师在教学五年级下册22课《手指》时，让学生仿写的时候，就结合了本单元语文要素：感受课文风趣的语言。</a:t>
            </a:r>
            <a:endPar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endParaRPr>
          </a:p>
        </p:txBody>
      </p:sp>
      <p:sp>
        <p:nvSpPr>
          <p:cNvPr id="11" name="TextBox 7"/>
          <p:cNvSpPr txBox="1">
            <a:spLocks noChangeArrowheads="1"/>
          </p:cNvSpPr>
          <p:nvPr userDrawn="1"/>
        </p:nvSpPr>
        <p:spPr bwMode="auto">
          <a:xfrm>
            <a:off x="1466215" y="1322070"/>
            <a:ext cx="9961245"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2400" b="1" dirty="0">
                <a:latin typeface="楷体" panose="02010609060101010101" charset="-122"/>
                <a:ea typeface="楷体" panose="02010609060101010101" charset="-122"/>
              </a:rPr>
              <a:t>（二）“读写融通，相互协进”，二是要结合单元语文要素。</a:t>
            </a:r>
            <a:endParaRPr lang="zh-CN" altLang="en-US" sz="2400" b="1" dirty="0">
              <a:latin typeface="楷体" panose="02010609060101010101" charset="-122"/>
              <a:ea typeface="楷体" panose="02010609060101010101" charset="-122"/>
            </a:endParaRPr>
          </a:p>
        </p:txBody>
      </p:sp>
      <p:pic>
        <p:nvPicPr>
          <p:cNvPr id="5" name="图片 4" descr="程"/>
          <p:cNvPicPr>
            <a:picLocks noChangeAspect="1"/>
          </p:cNvPicPr>
          <p:nvPr/>
        </p:nvPicPr>
        <p:blipFill>
          <a:blip r:embed="rId3"/>
          <a:stretch>
            <a:fillRect/>
          </a:stretch>
        </p:blipFill>
        <p:spPr>
          <a:xfrm>
            <a:off x="2501265" y="1922780"/>
            <a:ext cx="3650615" cy="2839720"/>
          </a:xfrm>
          <a:prstGeom prst="rect">
            <a:avLst/>
          </a:prstGeom>
        </p:spPr>
      </p:pic>
      <p:pic>
        <p:nvPicPr>
          <p:cNvPr id="6" name="图片 5" descr="J:\李良鸿名师工作室\2022春工作室讲座\语文要素.jpg语文要素"/>
          <p:cNvPicPr>
            <a:picLocks noChangeAspect="1"/>
          </p:cNvPicPr>
          <p:nvPr/>
        </p:nvPicPr>
        <p:blipFill>
          <a:blip r:embed="rId4"/>
          <a:srcRect/>
          <a:stretch>
            <a:fillRect/>
          </a:stretch>
        </p:blipFill>
        <p:spPr>
          <a:xfrm>
            <a:off x="7060565" y="1908175"/>
            <a:ext cx="2623185" cy="28397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par>
                                <p:cTn id="8" presetID="42" presetClass="entr" presetSubtype="0" fill="hold" grpId="0" nodeType="withEffect">
                                  <p:stCondLst>
                                    <p:cond delay="125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anim calcmode="lin" valueType="num">
                                      <p:cBhvr>
                                        <p:cTn id="11" dur="1000" fill="hold"/>
                                        <p:tgtEl>
                                          <p:spTgt spid="74"/>
                                        </p:tgtEl>
                                        <p:attrNameLst>
                                          <p:attrName>ppt_x</p:attrName>
                                        </p:attrNameLst>
                                      </p:cBhvr>
                                      <p:tavLst>
                                        <p:tav tm="0">
                                          <p:val>
                                            <p:strVal val="#ppt_x"/>
                                          </p:val>
                                        </p:tav>
                                        <p:tav tm="100000">
                                          <p:val>
                                            <p:strVal val="#ppt_x"/>
                                          </p:val>
                                        </p:tav>
                                      </p:tavLst>
                                    </p:anim>
                                    <p:anim calcmode="lin" valueType="num">
                                      <p:cBhvr>
                                        <p:cTn id="12"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框 62"/>
          <p:cNvSpPr txBox="1"/>
          <p:nvPr/>
        </p:nvSpPr>
        <p:spPr>
          <a:xfrm>
            <a:off x="4094721" y="2583062"/>
            <a:ext cx="4502506" cy="1198880"/>
          </a:xfrm>
          <a:prstGeom prst="rect">
            <a:avLst/>
          </a:prstGeom>
          <a:noFill/>
        </p:spPr>
        <p:txBody>
          <a:bodyPr vert="horz" wrap="square" rtlCol="0">
            <a:spAutoFit/>
          </a:bodyPr>
          <a:lstStyle/>
          <a:p>
            <a:r>
              <a:rPr lang="zh-CN" altLang="en-US" sz="7200" dirty="0">
                <a:latin typeface="字魂36号-正文宋楷" panose="00000500000000000000" pitchFamily="2" charset="-122"/>
                <a:ea typeface="字魂36号-正文宋楷" panose="00000500000000000000" pitchFamily="2" charset="-122"/>
              </a:rPr>
              <a:t>课标解读</a:t>
            </a:r>
            <a:endParaRPr lang="zh-CN" altLang="en-US" sz="7200" dirty="0">
              <a:latin typeface="字魂36号-正文宋楷" panose="00000500000000000000" pitchFamily="2" charset="-122"/>
              <a:ea typeface="字魂36号-正文宋楷" panose="00000500000000000000" pitchFamily="2" charset="-122"/>
            </a:endParaRPr>
          </a:p>
        </p:txBody>
      </p:sp>
      <p:sp>
        <p:nvSpPr>
          <p:cNvPr id="69" name="Text Box 6"/>
          <p:cNvSpPr txBox="1">
            <a:spLocks noChangeArrowheads="1"/>
          </p:cNvSpPr>
          <p:nvPr/>
        </p:nvSpPr>
        <p:spPr bwMode="auto">
          <a:xfrm>
            <a:off x="6233160" y="4488180"/>
            <a:ext cx="282384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en-US" altLang="zh-CN" sz="2400" b="0" dirty="0">
                <a:latin typeface="字魂36号-正文宋楷" panose="00000500000000000000" pitchFamily="2" charset="-122"/>
                <a:ea typeface="字魂36号-正文宋楷" panose="00000500000000000000" pitchFamily="2" charset="-122"/>
              </a:rPr>
              <a:t>·</a:t>
            </a:r>
            <a:r>
              <a:rPr lang="zh-CN" altLang="en-US" sz="2400" b="0" dirty="0">
                <a:latin typeface="字魂36号-正文宋楷" panose="00000500000000000000" pitchFamily="2" charset="-122"/>
                <a:ea typeface="字魂36号-正文宋楷" panose="00000500000000000000" pitchFamily="2" charset="-122"/>
              </a:rPr>
              <a:t>关于读写融通</a:t>
            </a:r>
            <a:endParaRPr lang="zh-CN" altLang="en-US" sz="2400" b="0" dirty="0">
              <a:latin typeface="字魂36号-正文宋楷" panose="00000500000000000000" pitchFamily="2" charset="-122"/>
              <a:ea typeface="字魂36号-正文宋楷" panose="00000500000000000000" pitchFamily="2" charset="-122"/>
            </a:endParaRPr>
          </a:p>
        </p:txBody>
      </p:sp>
      <p:sp>
        <p:nvSpPr>
          <p:cNvPr id="72" name="Text Box 6"/>
          <p:cNvSpPr txBox="1">
            <a:spLocks noChangeArrowheads="1"/>
          </p:cNvSpPr>
          <p:nvPr/>
        </p:nvSpPr>
        <p:spPr bwMode="auto">
          <a:xfrm>
            <a:off x="6233249" y="4061779"/>
            <a:ext cx="2175886"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en-US" altLang="zh-CN" sz="2400" b="0" dirty="0">
                <a:latin typeface="字魂36号-正文宋楷" panose="00000500000000000000" pitchFamily="2" charset="-122"/>
                <a:ea typeface="字魂36号-正文宋楷" panose="00000500000000000000" pitchFamily="2" charset="-122"/>
              </a:rPr>
              <a:t>·</a:t>
            </a:r>
            <a:r>
              <a:rPr lang="zh-CN" altLang="en-US" sz="2400" b="0" dirty="0">
                <a:latin typeface="字魂36号-正文宋楷" panose="00000500000000000000" pitchFamily="2" charset="-122"/>
                <a:ea typeface="字魂36号-正文宋楷" panose="00000500000000000000" pitchFamily="2" charset="-122"/>
              </a:rPr>
              <a:t>主要的思路</a:t>
            </a:r>
            <a:endParaRPr lang="zh-CN" altLang="en-US" sz="2400" b="0" dirty="0">
              <a:latin typeface="字魂36号-正文宋楷" panose="00000500000000000000" pitchFamily="2" charset="-122"/>
              <a:ea typeface="字魂36号-正文宋楷" panose="00000500000000000000" pitchFamily="2" charset="-122"/>
            </a:endParaRPr>
          </a:p>
        </p:txBody>
      </p:sp>
      <p:sp>
        <p:nvSpPr>
          <p:cNvPr id="74" name="Text Box 6"/>
          <p:cNvSpPr txBox="1">
            <a:spLocks noChangeArrowheads="1"/>
          </p:cNvSpPr>
          <p:nvPr/>
        </p:nvSpPr>
        <p:spPr bwMode="auto">
          <a:xfrm>
            <a:off x="3614626" y="4487998"/>
            <a:ext cx="2475426"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en-US" altLang="zh-CN" sz="2400" b="0" dirty="0">
                <a:latin typeface="字魂36号-正文宋楷" panose="00000500000000000000" pitchFamily="2" charset="-122"/>
                <a:ea typeface="字魂36号-正文宋楷" panose="00000500000000000000" pitchFamily="2" charset="-122"/>
              </a:rPr>
              <a:t>·</a:t>
            </a:r>
            <a:r>
              <a:rPr lang="zh-CN" altLang="en-US" sz="2400" b="0" dirty="0">
                <a:latin typeface="字魂36号-正文宋楷" panose="00000500000000000000" pitchFamily="2" charset="-122"/>
                <a:ea typeface="字魂36号-正文宋楷" panose="00000500000000000000" pitchFamily="2" charset="-122"/>
              </a:rPr>
              <a:t>主要的变化</a:t>
            </a:r>
            <a:endParaRPr lang="zh-CN" altLang="en-US" sz="2400" b="0" dirty="0">
              <a:latin typeface="字魂36号-正文宋楷" panose="00000500000000000000" pitchFamily="2" charset="-122"/>
              <a:ea typeface="字魂36号-正文宋楷" panose="00000500000000000000" pitchFamily="2" charset="-122"/>
            </a:endParaRPr>
          </a:p>
        </p:txBody>
      </p:sp>
      <p:sp>
        <p:nvSpPr>
          <p:cNvPr id="75" name="Text Box 6"/>
          <p:cNvSpPr txBox="1">
            <a:spLocks noChangeArrowheads="1"/>
          </p:cNvSpPr>
          <p:nvPr/>
        </p:nvSpPr>
        <p:spPr bwMode="auto">
          <a:xfrm>
            <a:off x="3614626" y="4061779"/>
            <a:ext cx="264048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en-US" altLang="zh-CN" sz="2400" b="0" dirty="0">
                <a:latin typeface="字魂36号-正文宋楷" panose="00000500000000000000" pitchFamily="2" charset="-122"/>
                <a:ea typeface="字魂36号-正文宋楷" panose="00000500000000000000" pitchFamily="2" charset="-122"/>
              </a:rPr>
              <a:t>·</a:t>
            </a:r>
            <a:r>
              <a:rPr lang="zh-CN" altLang="en-US" sz="2400" b="0" dirty="0">
                <a:latin typeface="字魂36号-正文宋楷" panose="00000500000000000000" pitchFamily="2" charset="-122"/>
                <a:ea typeface="字魂36号-正文宋楷" panose="00000500000000000000" pitchFamily="2" charset="-122"/>
              </a:rPr>
              <a:t>修订的背景</a:t>
            </a:r>
            <a:endParaRPr lang="zh-CN" altLang="en-US" sz="2400" b="0" dirty="0">
              <a:latin typeface="字魂36号-正文宋楷" panose="00000500000000000000" pitchFamily="2" charset="-122"/>
              <a:ea typeface="字魂36号-正文宋楷" panose="00000500000000000000" pitchFamily="2" charset="-122"/>
            </a:endParaRPr>
          </a:p>
        </p:txBody>
      </p:sp>
      <p:pic>
        <p:nvPicPr>
          <p:cNvPr id="18" name="图片 17"/>
          <p:cNvPicPr>
            <a:picLocks noChangeAspect="1"/>
          </p:cNvPicPr>
          <p:nvPr/>
        </p:nvPicPr>
        <p:blipFill>
          <a:blip r:embed="rId1" cstate="screen"/>
          <a:stretch>
            <a:fillRect/>
          </a:stretch>
        </p:blipFill>
        <p:spPr>
          <a:xfrm flipH="1">
            <a:off x="279582" y="904169"/>
            <a:ext cx="2623149" cy="2623149"/>
          </a:xfrm>
          <a:prstGeom prst="rect">
            <a:avLst/>
          </a:prstGeom>
        </p:spPr>
      </p:pic>
      <p:sp>
        <p:nvSpPr>
          <p:cNvPr id="14" name="文本框 13"/>
          <p:cNvSpPr txBox="1"/>
          <p:nvPr/>
        </p:nvSpPr>
        <p:spPr>
          <a:xfrm>
            <a:off x="5368015" y="1322584"/>
            <a:ext cx="1476375" cy="10147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0" b="0" i="0" u="none" strike="noStrike" kern="0" cap="none" spc="0" normalizeH="0" baseline="0" noProof="0" dirty="0">
                <a:ln>
                  <a:noFill/>
                </a:ln>
                <a:solidFill>
                  <a:prstClr val="black">
                    <a:lumMod val="85000"/>
                    <a:lumOff val="15000"/>
                  </a:prstClr>
                </a:solidFill>
                <a:effectLst/>
                <a:uLnTx/>
                <a:uFillTx/>
                <a:latin typeface="字魂73号-江南手书" panose="00000500000000000000" pitchFamily="2" charset="-122"/>
                <a:ea typeface="字魂73号-江南手书" panose="00000500000000000000" pitchFamily="2" charset="-122"/>
                <a:cs typeface="+mn-ea"/>
                <a:sym typeface="+mn-lt"/>
              </a:rPr>
              <a:t>壹</a:t>
            </a:r>
            <a:endParaRPr kumimoji="0" lang="zh-CN" altLang="en-US" sz="6000" b="0" i="0" u="none" strike="noStrike" kern="0" cap="none" spc="0" normalizeH="0" baseline="0" noProof="0" dirty="0">
              <a:ln>
                <a:noFill/>
              </a:ln>
              <a:solidFill>
                <a:prstClr val="black">
                  <a:lumMod val="85000"/>
                  <a:lumOff val="15000"/>
                </a:prstClr>
              </a:solidFill>
              <a:effectLst/>
              <a:uLnTx/>
              <a:uFillTx/>
              <a:latin typeface="字魂73号-江南手书" panose="00000500000000000000" pitchFamily="2" charset="-122"/>
              <a:ea typeface="字魂73号-江南手书" panose="00000500000000000000" pitchFamily="2" charset="-122"/>
              <a:cs typeface="+mn-ea"/>
              <a:sym typeface="+mn-lt"/>
            </a:endParaRPr>
          </a:p>
        </p:txBody>
      </p:sp>
      <p:pic>
        <p:nvPicPr>
          <p:cNvPr id="2" name="图片 1"/>
          <p:cNvPicPr>
            <a:picLocks noChangeAspect="1"/>
          </p:cNvPicPr>
          <p:nvPr/>
        </p:nvPicPr>
        <p:blipFill>
          <a:blip r:embed="rId2" cstate="screen"/>
          <a:stretch>
            <a:fillRect/>
          </a:stretch>
        </p:blipFill>
        <p:spPr>
          <a:xfrm>
            <a:off x="5293255" y="1129543"/>
            <a:ext cx="1561453" cy="1561453"/>
          </a:xfrm>
          <a:prstGeom prst="rect">
            <a:avLst/>
          </a:prstGeom>
        </p:spPr>
      </p:pic>
      <p:pic>
        <p:nvPicPr>
          <p:cNvPr id="12" name="图片 11"/>
          <p:cNvPicPr>
            <a:picLocks noChangeAspect="1"/>
          </p:cNvPicPr>
          <p:nvPr/>
        </p:nvPicPr>
        <p:blipFill>
          <a:blip r:embed="rId3" cstate="screen"/>
          <a:stretch>
            <a:fillRect/>
          </a:stretch>
        </p:blipFill>
        <p:spPr>
          <a:xfrm>
            <a:off x="8597227" y="3790015"/>
            <a:ext cx="3431371" cy="2893789"/>
          </a:xfrm>
          <a:prstGeom prst="rect">
            <a:avLst/>
          </a:prstGeom>
        </p:spPr>
      </p:pic>
      <p:pic>
        <p:nvPicPr>
          <p:cNvPr id="100" name="图片 99"/>
          <p:cNvPicPr/>
          <p:nvPr/>
        </p:nvPicPr>
        <p:blipFill>
          <a:blip r:embed="rId4"/>
          <a:stretch>
            <a:fillRect/>
          </a:stretch>
        </p:blipFill>
        <p:spPr>
          <a:xfrm>
            <a:off x="0" y="56515"/>
            <a:ext cx="1335405" cy="126619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27" presetClass="emph" presetSubtype="0" fill="remove" grpId="1" nodeType="withEffect">
                                  <p:stCondLst>
                                    <p:cond delay="0"/>
                                  </p:stCondLst>
                                  <p:iterate type="lt">
                                    <p:tmPct val="0"/>
                                  </p:iterate>
                                  <p:childTnLst>
                                    <p:animClr clrSpc="rgb" dir="cw">
                                      <p:cBhvr override="childStyle">
                                        <p:cTn id="9" dur="375" autoRev="1" fill="remove"/>
                                        <p:tgtEl>
                                          <p:spTgt spid="63"/>
                                        </p:tgtEl>
                                        <p:attrNameLst>
                                          <p:attrName>style.color</p:attrName>
                                        </p:attrNameLst>
                                      </p:cBhvr>
                                      <p:to>
                                        <a:srgbClr val="F2F2F2"/>
                                      </p:to>
                                    </p:animClr>
                                    <p:animClr clrSpc="rgb" dir="cw">
                                      <p:cBhvr>
                                        <p:cTn id="10" dur="375" autoRev="1" fill="remove"/>
                                        <p:tgtEl>
                                          <p:spTgt spid="63"/>
                                        </p:tgtEl>
                                        <p:attrNameLst>
                                          <p:attrName>fillcolor</p:attrName>
                                        </p:attrNameLst>
                                      </p:cBhvr>
                                      <p:to>
                                        <a:srgbClr val="F2F2F2"/>
                                      </p:to>
                                    </p:animClr>
                                    <p:set>
                                      <p:cBhvr>
                                        <p:cTn id="11" dur="375" autoRev="1" fill="remove"/>
                                        <p:tgtEl>
                                          <p:spTgt spid="63"/>
                                        </p:tgtEl>
                                        <p:attrNameLst>
                                          <p:attrName>fill.type</p:attrName>
                                        </p:attrNameLst>
                                      </p:cBhvr>
                                      <p:to>
                                        <p:strVal val="solid"/>
                                      </p:to>
                                    </p:set>
                                    <p:set>
                                      <p:cBhvr>
                                        <p:cTn id="12" dur="375" autoRev="1" fill="remove"/>
                                        <p:tgtEl>
                                          <p:spTgt spid="63"/>
                                        </p:tgtEl>
                                        <p:attrNameLst>
                                          <p:attrName>fill.on</p:attrName>
                                        </p:attrNameLst>
                                      </p:cBhvr>
                                      <p:to>
                                        <p:strVal val="true"/>
                                      </p:to>
                                    </p:set>
                                  </p:childTnLst>
                                </p:cTn>
                              </p:par>
                              <p:par>
                                <p:cTn id="13" presetID="42" presetClass="entr" presetSubtype="0" fill="hold" grpId="0" nodeType="withEffect">
                                  <p:stCondLst>
                                    <p:cond delay="75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1000"/>
                                        <p:tgtEl>
                                          <p:spTgt spid="69"/>
                                        </p:tgtEl>
                                      </p:cBhvr>
                                    </p:animEffect>
                                    <p:anim calcmode="lin" valueType="num">
                                      <p:cBhvr>
                                        <p:cTn id="16" dur="1000" fill="hold"/>
                                        <p:tgtEl>
                                          <p:spTgt spid="69"/>
                                        </p:tgtEl>
                                        <p:attrNameLst>
                                          <p:attrName>ppt_x</p:attrName>
                                        </p:attrNameLst>
                                      </p:cBhvr>
                                      <p:tavLst>
                                        <p:tav tm="0">
                                          <p:val>
                                            <p:strVal val="#ppt_x"/>
                                          </p:val>
                                        </p:tav>
                                        <p:tav tm="100000">
                                          <p:val>
                                            <p:strVal val="#ppt_x"/>
                                          </p:val>
                                        </p:tav>
                                      </p:tavLst>
                                    </p:anim>
                                    <p:anim calcmode="lin" valueType="num">
                                      <p:cBhvr>
                                        <p:cTn id="17" dur="1000" fill="hold"/>
                                        <p:tgtEl>
                                          <p:spTgt spid="6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1000"/>
                                        <p:tgtEl>
                                          <p:spTgt spid="72"/>
                                        </p:tgtEl>
                                      </p:cBhvr>
                                    </p:animEffect>
                                    <p:anim calcmode="lin" valueType="num">
                                      <p:cBhvr>
                                        <p:cTn id="21" dur="1000" fill="hold"/>
                                        <p:tgtEl>
                                          <p:spTgt spid="72"/>
                                        </p:tgtEl>
                                        <p:attrNameLst>
                                          <p:attrName>ppt_x</p:attrName>
                                        </p:attrNameLst>
                                      </p:cBhvr>
                                      <p:tavLst>
                                        <p:tav tm="0">
                                          <p:val>
                                            <p:strVal val="#ppt_x"/>
                                          </p:val>
                                        </p:tav>
                                        <p:tav tm="100000">
                                          <p:val>
                                            <p:strVal val="#ppt_x"/>
                                          </p:val>
                                        </p:tav>
                                      </p:tavLst>
                                    </p:anim>
                                    <p:anim calcmode="lin" valueType="num">
                                      <p:cBhvr>
                                        <p:cTn id="22" dur="1000" fill="hold"/>
                                        <p:tgtEl>
                                          <p:spTgt spid="7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25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1000"/>
                                        <p:tgtEl>
                                          <p:spTgt spid="74"/>
                                        </p:tgtEl>
                                      </p:cBhvr>
                                    </p:animEffect>
                                    <p:anim calcmode="lin" valueType="num">
                                      <p:cBhvr>
                                        <p:cTn id="26" dur="1000" fill="hold"/>
                                        <p:tgtEl>
                                          <p:spTgt spid="74"/>
                                        </p:tgtEl>
                                        <p:attrNameLst>
                                          <p:attrName>ppt_x</p:attrName>
                                        </p:attrNameLst>
                                      </p:cBhvr>
                                      <p:tavLst>
                                        <p:tav tm="0">
                                          <p:val>
                                            <p:strVal val="#ppt_x"/>
                                          </p:val>
                                        </p:tav>
                                        <p:tav tm="100000">
                                          <p:val>
                                            <p:strVal val="#ppt_x"/>
                                          </p:val>
                                        </p:tav>
                                      </p:tavLst>
                                    </p:anim>
                                    <p:anim calcmode="lin" valueType="num">
                                      <p:cBhvr>
                                        <p:cTn id="27" dur="1000" fill="hold"/>
                                        <p:tgtEl>
                                          <p:spTgt spid="7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50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1000"/>
                                        <p:tgtEl>
                                          <p:spTgt spid="75"/>
                                        </p:tgtEl>
                                      </p:cBhvr>
                                    </p:animEffect>
                                    <p:anim calcmode="lin" valueType="num">
                                      <p:cBhvr>
                                        <p:cTn id="31" dur="1000" fill="hold"/>
                                        <p:tgtEl>
                                          <p:spTgt spid="75"/>
                                        </p:tgtEl>
                                        <p:attrNameLst>
                                          <p:attrName>ppt_x</p:attrName>
                                        </p:attrNameLst>
                                      </p:cBhvr>
                                      <p:tavLst>
                                        <p:tav tm="0">
                                          <p:val>
                                            <p:strVal val="#ppt_x"/>
                                          </p:val>
                                        </p:tav>
                                        <p:tav tm="100000">
                                          <p:val>
                                            <p:strVal val="#ppt_x"/>
                                          </p:val>
                                        </p:tav>
                                      </p:tavLst>
                                    </p:anim>
                                    <p:anim calcmode="lin" valueType="num">
                                      <p:cBhvr>
                                        <p:cTn id="32"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9" grpId="0" bldLvl="0" animBg="1"/>
      <p:bldP spid="72" grpId="0" bldLvl="0" animBg="1"/>
      <p:bldP spid="74" grpId="0" bldLvl="0" animBg="1"/>
      <p:bldP spid="7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实践探索</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叁</a:t>
              </a:r>
              <a:endParaRPr lang="zh-CN" altLang="en-US" sz="4000" dirty="0">
                <a:latin typeface="字魂73号-江南手书" panose="00000500000000000000" pitchFamily="2" charset="-122"/>
                <a:ea typeface="字魂73号-江南手书" panose="00000500000000000000" pitchFamily="2" charset="-122"/>
              </a:endParaRPr>
            </a:p>
          </p:txBody>
        </p:sp>
      </p:grpSp>
      <p:pic>
        <p:nvPicPr>
          <p:cNvPr id="100" name="图片 99"/>
          <p:cNvPicPr/>
          <p:nvPr/>
        </p:nvPicPr>
        <p:blipFill>
          <a:blip r:embed="rId2"/>
          <a:stretch>
            <a:fillRect/>
          </a:stretch>
        </p:blipFill>
        <p:spPr>
          <a:xfrm>
            <a:off x="0" y="79375"/>
            <a:ext cx="1149985" cy="1084580"/>
          </a:xfrm>
          <a:prstGeom prst="rect">
            <a:avLst/>
          </a:prstGeom>
          <a:noFill/>
          <a:ln w="9525">
            <a:noFill/>
          </a:ln>
        </p:spPr>
      </p:pic>
      <p:sp>
        <p:nvSpPr>
          <p:cNvPr id="74" name="Text Box 6"/>
          <p:cNvSpPr txBox="1">
            <a:spLocks noChangeArrowheads="1"/>
          </p:cNvSpPr>
          <p:nvPr/>
        </p:nvSpPr>
        <p:spPr bwMode="auto">
          <a:xfrm>
            <a:off x="1351280" y="5137785"/>
            <a:ext cx="9165590" cy="119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algn="l" eaLnBrk="1" hangingPunct="1">
              <a:buClrTx/>
              <a:buSzTx/>
              <a:buFontTx/>
            </a:pPr>
            <a:r>
              <a:rPr kumimoji="0" lang="en-US" altLang="zh-CN"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     </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例如：我在教学四年级下册《巨人的花园》时，在感受巨人的花园发生变化的同时，结合课后小练笔</a:t>
            </a:r>
            <a:r>
              <a:rPr kumimoji="0" lang="en-US" altLang="zh-CN"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想象孩子们在巨人的花园里怎样尽情玩耍的，再写下来</a:t>
            </a:r>
            <a:r>
              <a:rPr kumimoji="0" lang="en-US" altLang="zh-CN"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对学生进行训练。</a:t>
            </a:r>
            <a:endPar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endParaRPr>
          </a:p>
        </p:txBody>
      </p:sp>
      <p:sp>
        <p:nvSpPr>
          <p:cNvPr id="11" name="TextBox 7"/>
          <p:cNvSpPr txBox="1">
            <a:spLocks noChangeArrowheads="1"/>
          </p:cNvSpPr>
          <p:nvPr userDrawn="1"/>
        </p:nvSpPr>
        <p:spPr bwMode="auto">
          <a:xfrm>
            <a:off x="1466215" y="1322070"/>
            <a:ext cx="9961245"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2400" b="1" dirty="0">
                <a:latin typeface="楷体" panose="02010609060101010101" charset="-122"/>
                <a:ea typeface="楷体" panose="02010609060101010101" charset="-122"/>
              </a:rPr>
              <a:t>（三）“读写融通，相互协进”，三是要关注课后习题。</a:t>
            </a:r>
            <a:endParaRPr lang="zh-CN" altLang="en-US" sz="2400" b="1" dirty="0">
              <a:latin typeface="楷体" panose="02010609060101010101" charset="-122"/>
              <a:ea typeface="楷体" panose="02010609060101010101" charset="-122"/>
            </a:endParaRPr>
          </a:p>
        </p:txBody>
      </p:sp>
      <p:pic>
        <p:nvPicPr>
          <p:cNvPr id="10" name="图片 9" descr="C:/Users/ADMINI~1/AppData/Local/Temp/picturecompress_20220524055930/output_1.jpgoutput_1"/>
          <p:cNvPicPr>
            <a:picLocks noChangeAspect="1"/>
          </p:cNvPicPr>
          <p:nvPr/>
        </p:nvPicPr>
        <p:blipFill>
          <a:blip r:embed="rId3"/>
          <a:stretch>
            <a:fillRect/>
          </a:stretch>
        </p:blipFill>
        <p:spPr>
          <a:xfrm rot="16200000">
            <a:off x="3907155" y="33020"/>
            <a:ext cx="3115945" cy="66732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par>
                                <p:cTn id="8" presetID="42" presetClass="entr" presetSubtype="0" fill="hold" grpId="0" nodeType="withEffect">
                                  <p:stCondLst>
                                    <p:cond delay="125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anim calcmode="lin" valueType="num">
                                      <p:cBhvr>
                                        <p:cTn id="11" dur="1000" fill="hold"/>
                                        <p:tgtEl>
                                          <p:spTgt spid="74"/>
                                        </p:tgtEl>
                                        <p:attrNameLst>
                                          <p:attrName>ppt_x</p:attrName>
                                        </p:attrNameLst>
                                      </p:cBhvr>
                                      <p:tavLst>
                                        <p:tav tm="0">
                                          <p:val>
                                            <p:strVal val="#ppt_x"/>
                                          </p:val>
                                        </p:tav>
                                        <p:tav tm="100000">
                                          <p:val>
                                            <p:strVal val="#ppt_x"/>
                                          </p:val>
                                        </p:tav>
                                      </p:tavLst>
                                    </p:anim>
                                    <p:anim calcmode="lin" valueType="num">
                                      <p:cBhvr>
                                        <p:cTn id="12"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4"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实践探索</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叁</a:t>
              </a:r>
              <a:endParaRPr lang="zh-CN" altLang="en-US" sz="4000" dirty="0">
                <a:latin typeface="字魂73号-江南手书" panose="00000500000000000000" pitchFamily="2" charset="-122"/>
                <a:ea typeface="字魂73号-江南手书" panose="00000500000000000000" pitchFamily="2" charset="-122"/>
              </a:endParaRPr>
            </a:p>
          </p:txBody>
        </p:sp>
      </p:grpSp>
      <p:pic>
        <p:nvPicPr>
          <p:cNvPr id="100" name="图片 99"/>
          <p:cNvPicPr/>
          <p:nvPr/>
        </p:nvPicPr>
        <p:blipFill>
          <a:blip r:embed="rId2"/>
          <a:stretch>
            <a:fillRect/>
          </a:stretch>
        </p:blipFill>
        <p:spPr>
          <a:xfrm>
            <a:off x="0" y="79375"/>
            <a:ext cx="1149985" cy="1084580"/>
          </a:xfrm>
          <a:prstGeom prst="rect">
            <a:avLst/>
          </a:prstGeom>
          <a:noFill/>
          <a:ln w="9525">
            <a:noFill/>
          </a:ln>
        </p:spPr>
      </p:pic>
      <p:sp>
        <p:nvSpPr>
          <p:cNvPr id="74" name="Text Box 6"/>
          <p:cNvSpPr txBox="1">
            <a:spLocks noChangeArrowheads="1"/>
          </p:cNvSpPr>
          <p:nvPr/>
        </p:nvSpPr>
        <p:spPr bwMode="auto">
          <a:xfrm>
            <a:off x="1513205" y="2216150"/>
            <a:ext cx="9165590" cy="304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lvl="0" algn="l" eaLnBrk="1" hangingPunct="1">
              <a:buClrTx/>
              <a:buSzTx/>
              <a:buFontTx/>
            </a:pPr>
            <a:r>
              <a:rPr kumimoji="0" lang="en-US" altLang="zh-CN"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     </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例如：在教学四年级下册第五单元习作专题单元时，在学习了《海上日出》《记金华的双龙洞》后，了解了写景要按照一定的顺序写，就可以进行初试身手：参观植物园，画出路线图再按照顺序说一说。观察附近的一处景物，再试着按一定的顺序写下来。然后学习习作例文《颐和园》，关注作者怎样用过渡句把游览顺序写清楚的，再学习习作例文《七月的天山》，关注作者怎样用移步换景的方法把游览顺序写清楚的。最后，把之前学过的方法进行回顾，运用到本单元习作</a:t>
            </a:r>
            <a:r>
              <a:rPr lang="zh-CN" altLang="en-US" sz="2400" dirty="0">
                <a:latin typeface="楷体" panose="02010609060101010101" charset="-122"/>
                <a:ea typeface="楷体" panose="02010609060101010101" charset="-122"/>
                <a:sym typeface="+mn-ea"/>
              </a:rPr>
              <a:t>“</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游（    ）中</a:t>
            </a:r>
            <a:r>
              <a:rPr lang="en-US" altLang="zh-CN" sz="2400" noProof="0" dirty="0">
                <a:ln>
                  <a:noFill/>
                </a:ln>
                <a:solidFill>
                  <a:prstClr val="black"/>
                </a:solidFill>
                <a:effectLst/>
                <a:uLnTx/>
                <a:uFillTx/>
                <a:latin typeface="楷体" panose="02010609060101010101" charset="-122"/>
                <a:ea typeface="楷体" panose="02010609060101010101" charset="-122"/>
                <a:sym typeface="+mn-ea"/>
              </a:rPr>
              <a:t>”</a:t>
            </a:r>
            <a:r>
              <a:rPr kumimoji="0" lang="zh-CN" altLang="en-US" sz="2400"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去。</a:t>
            </a:r>
            <a:r>
              <a:rPr kumimoji="0" lang="zh-CN" altLang="en-US" sz="2400" i="0" u="sng"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rPr>
              <a:t>  </a:t>
            </a:r>
            <a:endParaRPr kumimoji="0" lang="zh-CN" altLang="en-US" sz="2400" i="0" u="sng"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mn-cs"/>
            </a:endParaRPr>
          </a:p>
        </p:txBody>
      </p:sp>
      <p:sp>
        <p:nvSpPr>
          <p:cNvPr id="11" name="TextBox 7"/>
          <p:cNvSpPr txBox="1">
            <a:spLocks noChangeArrowheads="1"/>
          </p:cNvSpPr>
          <p:nvPr userDrawn="1"/>
        </p:nvSpPr>
        <p:spPr bwMode="auto">
          <a:xfrm>
            <a:off x="1466215" y="1322070"/>
            <a:ext cx="9961245" cy="48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2400" b="1" dirty="0">
                <a:latin typeface="楷体" panose="02010609060101010101" charset="-122"/>
                <a:ea typeface="楷体" panose="02010609060101010101" charset="-122"/>
              </a:rPr>
              <a:t>（四）“读写融通，相互协进”，四是要单元整合训练。</a:t>
            </a:r>
            <a:endParaRPr lang="zh-CN" altLang="en-US" sz="2400" b="1" dirty="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par>
                                <p:cTn id="8" presetID="42" presetClass="entr" presetSubtype="0" fill="hold" grpId="0" nodeType="withEffect">
                                  <p:stCondLst>
                                    <p:cond delay="125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anim calcmode="lin" valueType="num">
                                      <p:cBhvr>
                                        <p:cTn id="11" dur="1000" fill="hold"/>
                                        <p:tgtEl>
                                          <p:spTgt spid="74"/>
                                        </p:tgtEl>
                                        <p:attrNameLst>
                                          <p:attrName>ppt_x</p:attrName>
                                        </p:attrNameLst>
                                      </p:cBhvr>
                                      <p:tavLst>
                                        <p:tav tm="0">
                                          <p:val>
                                            <p:strVal val="#ppt_x"/>
                                          </p:val>
                                        </p:tav>
                                        <p:tav tm="100000">
                                          <p:val>
                                            <p:strVal val="#ppt_x"/>
                                          </p:val>
                                        </p:tav>
                                      </p:tavLst>
                                    </p:anim>
                                    <p:anim calcmode="lin" valueType="num">
                                      <p:cBhvr>
                                        <p:cTn id="12"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4"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5293255" y="1129543"/>
            <a:ext cx="1561453" cy="1561453"/>
          </a:xfrm>
          <a:prstGeom prst="rect">
            <a:avLst/>
          </a:prstGeom>
        </p:spPr>
      </p:pic>
      <p:sp>
        <p:nvSpPr>
          <p:cNvPr id="63" name="文本框 62"/>
          <p:cNvSpPr txBox="1"/>
          <p:nvPr/>
        </p:nvSpPr>
        <p:spPr>
          <a:xfrm>
            <a:off x="4094721" y="2583062"/>
            <a:ext cx="4502506" cy="1198880"/>
          </a:xfrm>
          <a:prstGeom prst="rect">
            <a:avLst/>
          </a:prstGeom>
          <a:noFill/>
        </p:spPr>
        <p:txBody>
          <a:bodyPr vert="horz" wrap="square" rtlCol="0">
            <a:spAutoFit/>
          </a:bodyPr>
          <a:lstStyle/>
          <a:p>
            <a:pPr lvl="0"/>
            <a:r>
              <a:rPr lang="zh-CN" altLang="en-US" sz="7200" dirty="0">
                <a:solidFill>
                  <a:prstClr val="black"/>
                </a:solidFill>
                <a:latin typeface="字魂36号-正文宋楷" panose="00000500000000000000" pitchFamily="2" charset="-122"/>
                <a:ea typeface="字魂36号-正文宋楷" panose="00000500000000000000" pitchFamily="2" charset="-122"/>
              </a:rPr>
              <a:t>未来方向</a:t>
            </a:r>
            <a:endParaRPr lang="zh-CN" altLang="en-US" sz="7200" dirty="0">
              <a:solidFill>
                <a:prstClr val="black"/>
              </a:solidFill>
              <a:latin typeface="字魂36号-正文宋楷" panose="00000500000000000000" pitchFamily="2" charset="-122"/>
              <a:ea typeface="字魂36号-正文宋楷" panose="00000500000000000000" pitchFamily="2" charset="-122"/>
            </a:endParaRPr>
          </a:p>
        </p:txBody>
      </p:sp>
      <p:pic>
        <p:nvPicPr>
          <p:cNvPr id="18" name="图片 17"/>
          <p:cNvPicPr>
            <a:picLocks noChangeAspect="1"/>
          </p:cNvPicPr>
          <p:nvPr/>
        </p:nvPicPr>
        <p:blipFill>
          <a:blip r:embed="rId2" cstate="screen"/>
          <a:stretch>
            <a:fillRect/>
          </a:stretch>
        </p:blipFill>
        <p:spPr>
          <a:xfrm flipH="1">
            <a:off x="1225732" y="-40076"/>
            <a:ext cx="2623149" cy="2623149"/>
          </a:xfrm>
          <a:prstGeom prst="rect">
            <a:avLst/>
          </a:prstGeom>
        </p:spPr>
      </p:pic>
      <p:sp>
        <p:nvSpPr>
          <p:cNvPr id="14" name="文本框 13"/>
          <p:cNvSpPr txBox="1"/>
          <p:nvPr/>
        </p:nvSpPr>
        <p:spPr>
          <a:xfrm>
            <a:off x="5368015" y="1322584"/>
            <a:ext cx="147637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0" cap="none" spc="0" normalizeH="0" baseline="0" noProof="0" dirty="0">
                <a:ln>
                  <a:noFill/>
                </a:ln>
                <a:solidFill>
                  <a:prstClr val="black">
                    <a:lumMod val="85000"/>
                    <a:lumOff val="15000"/>
                  </a:prstClr>
                </a:solidFill>
                <a:effectLst/>
                <a:uLnTx/>
                <a:uFillTx/>
                <a:latin typeface="字魂73号-江南手书" panose="00000500000000000000" pitchFamily="2" charset="-122"/>
                <a:ea typeface="字魂73号-江南手书" panose="00000500000000000000" pitchFamily="2" charset="-122"/>
                <a:cs typeface="+mn-ea"/>
                <a:sym typeface="+mn-lt"/>
              </a:rPr>
              <a:t>肆</a:t>
            </a:r>
            <a:endParaRPr kumimoji="0" lang="zh-CN" altLang="en-US" sz="6000" b="0" i="0" u="none" strike="noStrike" kern="0" cap="none" spc="0" normalizeH="0" baseline="0" noProof="0" dirty="0">
              <a:ln>
                <a:noFill/>
              </a:ln>
              <a:solidFill>
                <a:prstClr val="black">
                  <a:lumMod val="85000"/>
                  <a:lumOff val="15000"/>
                </a:prstClr>
              </a:solidFill>
              <a:effectLst/>
              <a:uLnTx/>
              <a:uFillTx/>
              <a:latin typeface="字魂73号-江南手书" panose="00000500000000000000" pitchFamily="2" charset="-122"/>
              <a:ea typeface="字魂73号-江南手书" panose="00000500000000000000" pitchFamily="2" charset="-122"/>
              <a:cs typeface="+mn-ea"/>
              <a:sym typeface="+mn-lt"/>
            </a:endParaRPr>
          </a:p>
        </p:txBody>
      </p:sp>
      <p:pic>
        <p:nvPicPr>
          <p:cNvPr id="12" name="图片 11"/>
          <p:cNvPicPr>
            <a:picLocks noChangeAspect="1"/>
          </p:cNvPicPr>
          <p:nvPr/>
        </p:nvPicPr>
        <p:blipFill>
          <a:blip r:embed="rId3" cstate="screen"/>
          <a:stretch>
            <a:fillRect/>
          </a:stretch>
        </p:blipFill>
        <p:spPr>
          <a:xfrm>
            <a:off x="8597227" y="3790015"/>
            <a:ext cx="3431371" cy="2893789"/>
          </a:xfrm>
          <a:prstGeom prst="rect">
            <a:avLst/>
          </a:prstGeom>
        </p:spPr>
      </p:pic>
      <p:pic>
        <p:nvPicPr>
          <p:cNvPr id="100" name="图片 99"/>
          <p:cNvPicPr/>
          <p:nvPr/>
        </p:nvPicPr>
        <p:blipFill>
          <a:blip r:embed="rId4"/>
          <a:stretch>
            <a:fillRect/>
          </a:stretch>
        </p:blipFill>
        <p:spPr>
          <a:xfrm>
            <a:off x="0" y="79375"/>
            <a:ext cx="1149985" cy="108458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27" presetClass="emph" presetSubtype="0" fill="remove" grpId="1" nodeType="withEffect">
                                  <p:stCondLst>
                                    <p:cond delay="0"/>
                                  </p:stCondLst>
                                  <p:iterate type="lt">
                                    <p:tmPct val="0"/>
                                  </p:iterate>
                                  <p:childTnLst>
                                    <p:animClr clrSpc="rgb" dir="cw">
                                      <p:cBhvr override="childStyle">
                                        <p:cTn id="9" dur="375" autoRev="1" fill="remove"/>
                                        <p:tgtEl>
                                          <p:spTgt spid="63"/>
                                        </p:tgtEl>
                                        <p:attrNameLst>
                                          <p:attrName>style.color</p:attrName>
                                        </p:attrNameLst>
                                      </p:cBhvr>
                                      <p:to>
                                        <a:srgbClr val="F2F2F2"/>
                                      </p:to>
                                    </p:animClr>
                                    <p:animClr clrSpc="rgb" dir="cw">
                                      <p:cBhvr>
                                        <p:cTn id="10" dur="375" autoRev="1" fill="remove"/>
                                        <p:tgtEl>
                                          <p:spTgt spid="63"/>
                                        </p:tgtEl>
                                        <p:attrNameLst>
                                          <p:attrName>fillcolor</p:attrName>
                                        </p:attrNameLst>
                                      </p:cBhvr>
                                      <p:to>
                                        <a:srgbClr val="F2F2F2"/>
                                      </p:to>
                                    </p:animClr>
                                    <p:set>
                                      <p:cBhvr>
                                        <p:cTn id="11" dur="375" autoRev="1" fill="remove"/>
                                        <p:tgtEl>
                                          <p:spTgt spid="63"/>
                                        </p:tgtEl>
                                        <p:attrNameLst>
                                          <p:attrName>fill.type</p:attrName>
                                        </p:attrNameLst>
                                      </p:cBhvr>
                                      <p:to>
                                        <p:strVal val="solid"/>
                                      </p:to>
                                    </p:set>
                                    <p:set>
                                      <p:cBhvr>
                                        <p:cTn id="12" dur="375" autoRev="1" fill="remove"/>
                                        <p:tgtEl>
                                          <p:spTgt spid="6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screen"/>
          <a:srcRect t="20540" b="23459"/>
          <a:stretch>
            <a:fillRect/>
          </a:stretch>
        </p:blipFill>
        <p:spPr>
          <a:xfrm>
            <a:off x="0" y="1840375"/>
            <a:ext cx="8959862" cy="5017626"/>
          </a:xfrm>
          <a:prstGeom prst="rect">
            <a:avLst/>
          </a:prstGeom>
        </p:spPr>
      </p:pic>
      <p:grpSp>
        <p:nvGrpSpPr>
          <p:cNvPr id="5" name="组合 4"/>
          <p:cNvGrpSpPr/>
          <p:nvPr/>
        </p:nvGrpSpPr>
        <p:grpSpPr>
          <a:xfrm>
            <a:off x="1465974" y="359646"/>
            <a:ext cx="4945092" cy="960126"/>
            <a:chOff x="189624" y="262491"/>
            <a:chExt cx="4945092" cy="960126"/>
          </a:xfrm>
        </p:grpSpPr>
        <p:sp>
          <p:nvSpPr>
            <p:cNvPr id="9" name="TextBox 7"/>
            <p:cNvSpPr txBox="1">
              <a:spLocks noChangeArrowheads="1"/>
            </p:cNvSpPr>
            <p:nvPr userDrawn="1"/>
          </p:nvSpPr>
          <p:spPr bwMode="auto">
            <a:xfrm>
              <a:off x="1273334" y="461518"/>
              <a:ext cx="386138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未来方向</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2"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肆</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2" name="矩形 1"/>
          <p:cNvSpPr/>
          <p:nvPr/>
        </p:nvSpPr>
        <p:spPr>
          <a:xfrm>
            <a:off x="3980180" y="1537970"/>
            <a:ext cx="7566025" cy="3415030"/>
          </a:xfrm>
          <a:prstGeom prst="rect">
            <a:avLst/>
          </a:prstGeom>
        </p:spPr>
        <p:txBody>
          <a:bodyPr wrap="square">
            <a:spAutoFit/>
          </a:bodyPr>
          <a:lstStyle/>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zh-CN" altLang="en-US" sz="1600" b="1" dirty="0">
                <a:latin typeface="楷体" panose="02010609060101010101" charset="-122"/>
                <a:ea typeface="楷体" panose="02010609060101010101" charset="-122"/>
                <a:cs typeface="楷体" panose="02010609060101010101" charset="-122"/>
              </a:rPr>
              <a:t> 一是按照年级，结合单元语文要素，确定</a:t>
            </a:r>
            <a:r>
              <a:rPr lang="zh-CN" altLang="en-US" sz="1600" b="1" dirty="0">
                <a:latin typeface="楷体" panose="02010609060101010101" charset="-122"/>
                <a:ea typeface="楷体" panose="02010609060101010101" charset="-122"/>
                <a:cs typeface="楷体" panose="02010609060101010101" charset="-122"/>
                <a:sym typeface="+mn-ea"/>
              </a:rPr>
              <a:t>“</a:t>
            </a:r>
            <a:r>
              <a:rPr lang="zh-CN" altLang="en-US" sz="1600" b="1" dirty="0">
                <a:latin typeface="楷体" panose="02010609060101010101" charset="-122"/>
                <a:ea typeface="楷体" panose="02010609060101010101" charset="-122"/>
                <a:cs typeface="楷体" panose="02010609060101010101" charset="-122"/>
              </a:rPr>
              <a:t>读写融通</a:t>
            </a:r>
            <a:r>
              <a:rPr lang="zh-CN" altLang="en-US" sz="1600" b="1" dirty="0">
                <a:latin typeface="楷体" panose="02010609060101010101" charset="-122"/>
                <a:ea typeface="楷体" panose="02010609060101010101" charset="-122"/>
                <a:cs typeface="楷体" panose="02010609060101010101" charset="-122"/>
                <a:sym typeface="+mn-ea"/>
              </a:rPr>
              <a:t>”的训练点，形成一定的</a:t>
            </a:r>
            <a:r>
              <a:rPr lang="zh-CN" altLang="en-US" sz="1600" b="1" dirty="0">
                <a:latin typeface="楷体" panose="02010609060101010101" charset="-122"/>
                <a:ea typeface="楷体" panose="02010609060101010101" charset="-122"/>
                <a:cs typeface="楷体" panose="02010609060101010101" charset="-122"/>
                <a:sym typeface="+mn-ea"/>
              </a:rPr>
              <a:t>“</a:t>
            </a:r>
            <a:r>
              <a:rPr lang="zh-CN" altLang="en-US" sz="1600" b="1" dirty="0">
                <a:latin typeface="楷体" panose="02010609060101010101" charset="-122"/>
                <a:ea typeface="楷体" panose="02010609060101010101" charset="-122"/>
                <a:cs typeface="楷体" panose="02010609060101010101" charset="-122"/>
                <a:sym typeface="+mn-ea"/>
              </a:rPr>
              <a:t>读写融通</a:t>
            </a:r>
            <a:r>
              <a:rPr lang="zh-CN" altLang="en-US" sz="1600" b="1" dirty="0">
                <a:latin typeface="楷体" panose="02010609060101010101" charset="-122"/>
                <a:ea typeface="楷体" panose="02010609060101010101" charset="-122"/>
                <a:cs typeface="楷体" panose="02010609060101010101" charset="-122"/>
                <a:sym typeface="+mn-ea"/>
              </a:rPr>
              <a:t>”</a:t>
            </a:r>
            <a:r>
              <a:rPr lang="zh-CN" altLang="en-US" sz="1600" b="1" dirty="0">
                <a:latin typeface="楷体" panose="02010609060101010101" charset="-122"/>
                <a:ea typeface="楷体" panose="02010609060101010101" charset="-122"/>
                <a:cs typeface="楷体" panose="02010609060101010101" charset="-122"/>
                <a:sym typeface="+mn-ea"/>
              </a:rPr>
              <a:t>训练体系，开展教学研讨活动和科研活动。</a:t>
            </a:r>
            <a:endParaRPr lang="zh-CN" altLang="en-US" sz="1600" b="1" dirty="0">
              <a:latin typeface="楷体" panose="02010609060101010101" charset="-122"/>
              <a:ea typeface="楷体" panose="02010609060101010101" charset="-122"/>
              <a:cs typeface="楷体" panose="02010609060101010101" charset="-122"/>
              <a:sym typeface="+mn-ea"/>
            </a:endParaRPr>
          </a:p>
          <a:p>
            <a:pPr>
              <a:lnSpc>
                <a:spcPct val="150000"/>
              </a:lnSpc>
            </a:pPr>
            <a:r>
              <a:rPr lang="zh-CN" altLang="en-US" sz="1600" b="1" dirty="0">
                <a:latin typeface="楷体" panose="02010609060101010101" charset="-122"/>
                <a:ea typeface="楷体" panose="02010609060101010101" charset="-122"/>
                <a:cs typeface="楷体" panose="02010609060101010101" charset="-122"/>
              </a:rPr>
              <a:t>    二是针对训练体系，开展“读写融通，相互促进”的课堂实践活动。“读为写服务，寻找“读写融通协进”的训练点，利用思维导图展现阅读到习作的思维过程，形成阅读促进习作的读写融通协进模式。</a:t>
            </a:r>
            <a:endParaRPr lang="zh-CN" altLang="en-US" sz="1600" b="1" dirty="0">
              <a:latin typeface="楷体" panose="02010609060101010101" charset="-122"/>
              <a:ea typeface="楷体" panose="02010609060101010101" charset="-122"/>
              <a:cs typeface="楷体" panose="02010609060101010101" charset="-122"/>
            </a:endParaRPr>
          </a:p>
          <a:p>
            <a:pPr>
              <a:lnSpc>
                <a:spcPct val="150000"/>
              </a:lnSpc>
            </a:pPr>
            <a:r>
              <a:rPr lang="en-US" altLang="zh-CN" sz="1600" b="1" dirty="0">
                <a:latin typeface="楷体" panose="02010609060101010101" charset="-122"/>
                <a:ea typeface="楷体" panose="02010609060101010101" charset="-122"/>
                <a:cs typeface="楷体" panose="02010609060101010101" charset="-122"/>
              </a:rPr>
              <a:t>    </a:t>
            </a:r>
            <a:r>
              <a:rPr lang="zh-CN" altLang="en-US" sz="1600" b="1" dirty="0">
                <a:latin typeface="楷体" panose="02010609060101010101" charset="-122"/>
                <a:ea typeface="楷体" panose="02010609060101010101" charset="-122"/>
                <a:cs typeface="楷体" panose="02010609060101010101" charset="-122"/>
              </a:rPr>
              <a:t>写为读服务，挖掘课文中“写”的因素，进行仿写、缩写、延伸写，抓住一个点来写等，或者针对不同文体进行习作或者小练笔，或者利用课文的语言、章法、习作技巧进行习作，以帮助学生更好地理解过程，利用思维导图展现写作如何反作用与阅读的思维过程，形成习作帮助阅读的读写融通协进模式。</a:t>
            </a:r>
            <a:endParaRPr lang="zh-CN" altLang="en-US" sz="1600" b="1" dirty="0">
              <a:latin typeface="楷体" panose="02010609060101010101" charset="-122"/>
              <a:ea typeface="楷体" panose="02010609060101010101" charset="-122"/>
              <a:cs typeface="楷体" panose="02010609060101010101" charset="-122"/>
              <a:sym typeface="+mn-ea"/>
            </a:endParaRPr>
          </a:p>
        </p:txBody>
      </p:sp>
      <p:pic>
        <p:nvPicPr>
          <p:cNvPr id="100" name="图片 99"/>
          <p:cNvPicPr/>
          <p:nvPr/>
        </p:nvPicPr>
        <p:blipFill>
          <a:blip r:embed="rId3"/>
          <a:stretch>
            <a:fillRect/>
          </a:stretch>
        </p:blipFill>
        <p:spPr>
          <a:xfrm>
            <a:off x="0" y="79375"/>
            <a:ext cx="1149985" cy="108458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64320" t="14465" r="24178" b="77792"/>
          <a:stretch>
            <a:fillRect/>
          </a:stretch>
        </p:blipFill>
        <p:spPr>
          <a:xfrm>
            <a:off x="6736080" y="1113823"/>
            <a:ext cx="548640" cy="369332"/>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2" cstate="screen"/>
          <a:stretch>
            <a:fillRect/>
          </a:stretch>
        </p:blipFill>
        <p:spPr>
          <a:xfrm>
            <a:off x="8196215" y="3337560"/>
            <a:ext cx="3431371" cy="2893789"/>
          </a:xfrm>
          <a:prstGeom prst="rect">
            <a:avLst/>
          </a:prstGeom>
        </p:spPr>
      </p:pic>
      <p:sp>
        <p:nvSpPr>
          <p:cNvPr id="2" name="文本框 1"/>
          <p:cNvSpPr txBox="1"/>
          <p:nvPr/>
        </p:nvSpPr>
        <p:spPr>
          <a:xfrm>
            <a:off x="4033520" y="143639"/>
            <a:ext cx="853440" cy="2646878"/>
          </a:xfrm>
          <a:prstGeom prst="rect">
            <a:avLst/>
          </a:prstGeom>
          <a:noFill/>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600" b="0" i="0" u="none" strike="noStrike" kern="1200" cap="none" spc="0" normalizeH="0" baseline="0" noProof="0" dirty="0">
                <a:ln>
                  <a:noFill/>
                </a:ln>
                <a:gradFill>
                  <a:gsLst>
                    <a:gs pos="39000">
                      <a:srgbClr val="070707"/>
                    </a:gs>
                    <a:gs pos="100000">
                      <a:srgbClr val="526982"/>
                    </a:gs>
                  </a:gsLst>
                  <a:lin ang="5400000" scaled="1"/>
                </a:gradFill>
                <a:effectLst/>
                <a:uLnTx/>
                <a:uFillTx/>
                <a:latin typeface="中山行书百年纪念版" panose="02010609000101010101" pitchFamily="49" charset="-122"/>
                <a:ea typeface="中山行书百年纪念版" panose="02010609000101010101" pitchFamily="49" charset="-122"/>
                <a:cs typeface="+mn-cs"/>
              </a:rPr>
              <a:t>感</a:t>
            </a:r>
            <a:endParaRPr kumimoji="0" lang="zh-CN" altLang="en-US" sz="16600" b="0" i="0" u="none" strike="noStrike" kern="1200" cap="none" spc="0" normalizeH="0" baseline="0" noProof="0" dirty="0">
              <a:ln>
                <a:noFill/>
              </a:ln>
              <a:gradFill>
                <a:gsLst>
                  <a:gs pos="39000">
                    <a:srgbClr val="070707"/>
                  </a:gs>
                  <a:gs pos="100000">
                    <a:srgbClr val="526982"/>
                  </a:gs>
                </a:gsLst>
                <a:lin ang="5400000" scaled="1"/>
              </a:gradFill>
              <a:effectLst/>
              <a:uLnTx/>
              <a:uFillTx/>
              <a:latin typeface="中山行书百年纪念版" panose="02010609000101010101" pitchFamily="49" charset="-122"/>
              <a:ea typeface="中山行书百年纪念版" panose="02010609000101010101" pitchFamily="49" charset="-122"/>
              <a:cs typeface="+mn-cs"/>
            </a:endParaRPr>
          </a:p>
        </p:txBody>
      </p:sp>
      <p:sp>
        <p:nvSpPr>
          <p:cNvPr id="13" name="文本框 12"/>
          <p:cNvSpPr txBox="1"/>
          <p:nvPr/>
        </p:nvSpPr>
        <p:spPr>
          <a:xfrm>
            <a:off x="4094480" y="2155319"/>
            <a:ext cx="853440" cy="2646878"/>
          </a:xfrm>
          <a:prstGeom prst="rect">
            <a:avLst/>
          </a:prstGeom>
          <a:noFill/>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600" b="0" i="0" u="none" strike="noStrike" kern="1200" cap="none" spc="0" normalizeH="0" baseline="0" noProof="0" dirty="0">
                <a:ln>
                  <a:noFill/>
                </a:ln>
                <a:gradFill>
                  <a:gsLst>
                    <a:gs pos="39000">
                      <a:srgbClr val="070707"/>
                    </a:gs>
                    <a:gs pos="100000">
                      <a:srgbClr val="526982"/>
                    </a:gs>
                  </a:gsLst>
                  <a:lin ang="5400000" scaled="1"/>
                </a:gradFill>
                <a:effectLst/>
                <a:uLnTx/>
                <a:uFillTx/>
                <a:latin typeface="中山行书百年纪念版" panose="02010609000101010101" pitchFamily="49" charset="-122"/>
                <a:ea typeface="中山行书百年纪念版" panose="02010609000101010101" pitchFamily="49" charset="-122"/>
                <a:cs typeface="+mn-cs"/>
              </a:rPr>
              <a:t>谢</a:t>
            </a:r>
            <a:endParaRPr kumimoji="0" lang="zh-CN" altLang="en-US" sz="16600" b="0" i="0" u="none" strike="noStrike" kern="1200" cap="none" spc="0" normalizeH="0" baseline="0" noProof="0" dirty="0">
              <a:ln>
                <a:noFill/>
              </a:ln>
              <a:gradFill>
                <a:gsLst>
                  <a:gs pos="39000">
                    <a:srgbClr val="070707"/>
                  </a:gs>
                  <a:gs pos="100000">
                    <a:srgbClr val="526982"/>
                  </a:gs>
                </a:gsLst>
                <a:lin ang="5400000" scaled="1"/>
              </a:gradFill>
              <a:effectLst/>
              <a:uLnTx/>
              <a:uFillTx/>
              <a:latin typeface="中山行书百年纪念版" panose="02010609000101010101" pitchFamily="49" charset="-122"/>
              <a:ea typeface="中山行书百年纪念版" panose="02010609000101010101" pitchFamily="49" charset="-122"/>
              <a:cs typeface="+mn-cs"/>
            </a:endParaRPr>
          </a:p>
        </p:txBody>
      </p:sp>
      <p:sp>
        <p:nvSpPr>
          <p:cNvPr id="14" name="文本框 13"/>
          <p:cNvSpPr txBox="1"/>
          <p:nvPr/>
        </p:nvSpPr>
        <p:spPr>
          <a:xfrm>
            <a:off x="5770565" y="2155319"/>
            <a:ext cx="853440" cy="1862048"/>
          </a:xfrm>
          <a:prstGeom prst="rect">
            <a:avLst/>
          </a:prstGeom>
          <a:noFill/>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a:noFill/>
                </a:ln>
                <a:gradFill>
                  <a:gsLst>
                    <a:gs pos="39000">
                      <a:srgbClr val="070707"/>
                    </a:gs>
                    <a:gs pos="100000">
                      <a:srgbClr val="526982"/>
                    </a:gs>
                  </a:gsLst>
                  <a:lin ang="5400000" scaled="1"/>
                </a:gradFill>
                <a:effectLst/>
                <a:uLnTx/>
                <a:uFillTx/>
                <a:latin typeface="中山行书百年纪念版" panose="02010609000101010101" pitchFamily="49" charset="-122"/>
                <a:ea typeface="中山行书百年纪念版" panose="02010609000101010101" pitchFamily="49" charset="-122"/>
                <a:cs typeface="+mn-cs"/>
              </a:rPr>
              <a:t>观</a:t>
            </a:r>
            <a:endParaRPr kumimoji="0" lang="zh-CN" altLang="en-US" sz="11500" b="0" i="0" u="none" strike="noStrike" kern="1200" cap="none" spc="0" normalizeH="0" baseline="0" noProof="0" dirty="0">
              <a:ln>
                <a:noFill/>
              </a:ln>
              <a:gradFill>
                <a:gsLst>
                  <a:gs pos="39000">
                    <a:srgbClr val="070707"/>
                  </a:gs>
                  <a:gs pos="100000">
                    <a:srgbClr val="526982"/>
                  </a:gs>
                </a:gsLst>
                <a:lin ang="5400000" scaled="1"/>
              </a:gradFill>
              <a:effectLst/>
              <a:uLnTx/>
              <a:uFillTx/>
              <a:latin typeface="中山行书百年纪念版" panose="02010609000101010101" pitchFamily="49" charset="-122"/>
              <a:ea typeface="中山行书百年纪念版" panose="02010609000101010101" pitchFamily="49" charset="-122"/>
              <a:cs typeface="+mn-cs"/>
            </a:endParaRPr>
          </a:p>
        </p:txBody>
      </p:sp>
      <p:sp>
        <p:nvSpPr>
          <p:cNvPr id="15" name="文本框 14"/>
          <p:cNvSpPr txBox="1"/>
          <p:nvPr/>
        </p:nvSpPr>
        <p:spPr>
          <a:xfrm>
            <a:off x="5658805" y="3283079"/>
            <a:ext cx="853440" cy="1862048"/>
          </a:xfrm>
          <a:prstGeom prst="rect">
            <a:avLst/>
          </a:prstGeom>
          <a:noFill/>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a:noFill/>
                </a:ln>
                <a:gradFill>
                  <a:gsLst>
                    <a:gs pos="39000">
                      <a:srgbClr val="070707"/>
                    </a:gs>
                    <a:gs pos="100000">
                      <a:srgbClr val="526982"/>
                    </a:gs>
                  </a:gsLst>
                  <a:lin ang="5400000" scaled="1"/>
                </a:gradFill>
                <a:effectLst/>
                <a:uLnTx/>
                <a:uFillTx/>
                <a:latin typeface="中山行书百年纪念版" panose="02010609000101010101" pitchFamily="49" charset="-122"/>
                <a:ea typeface="中山行书百年纪念版" panose="02010609000101010101" pitchFamily="49" charset="-122"/>
                <a:cs typeface="+mn-cs"/>
              </a:rPr>
              <a:t>看</a:t>
            </a:r>
            <a:endParaRPr kumimoji="0" lang="zh-CN" altLang="en-US" sz="11500" b="0" i="0" u="none" strike="noStrike" kern="1200" cap="none" spc="0" normalizeH="0" baseline="0" noProof="0" dirty="0">
              <a:ln>
                <a:noFill/>
              </a:ln>
              <a:gradFill>
                <a:gsLst>
                  <a:gs pos="39000">
                    <a:srgbClr val="070707"/>
                  </a:gs>
                  <a:gs pos="100000">
                    <a:srgbClr val="526982"/>
                  </a:gs>
                </a:gsLst>
                <a:lin ang="5400000" scaled="1"/>
              </a:gradFill>
              <a:effectLst/>
              <a:uLnTx/>
              <a:uFillTx/>
              <a:latin typeface="中山行书百年纪念版" panose="02010609000101010101" pitchFamily="49" charset="-122"/>
              <a:ea typeface="中山行书百年纪念版" panose="02010609000101010101" pitchFamily="49" charset="-122"/>
              <a:cs typeface="+mn-cs"/>
            </a:endParaRPr>
          </a:p>
        </p:txBody>
      </p:sp>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l="64320" t="14465" r="24178" b="77792"/>
          <a:stretch>
            <a:fillRect/>
          </a:stretch>
        </p:blipFill>
        <p:spPr>
          <a:xfrm>
            <a:off x="5231927" y="4617531"/>
            <a:ext cx="548640" cy="369332"/>
          </a:xfrm>
          <a:prstGeom prst="rect">
            <a:avLst/>
          </a:prstGeom>
          <a:effectLst>
            <a:outerShdw blurRad="50800" dist="38100" dir="2700000" algn="tl" rotWithShape="0">
              <a:prstClr val="black">
                <a:alpha val="40000"/>
              </a:prstClr>
            </a:outerShdw>
          </a:effectLst>
        </p:spPr>
      </p:pic>
      <p:pic>
        <p:nvPicPr>
          <p:cNvPr id="29" name="图片 28"/>
          <p:cNvPicPr>
            <a:picLocks noChangeAspect="1"/>
          </p:cNvPicPr>
          <p:nvPr/>
        </p:nvPicPr>
        <p:blipFill rotWithShape="1">
          <a:blip r:embed="rId3" cstate="screen"/>
          <a:srcRect/>
          <a:stretch>
            <a:fillRect/>
          </a:stretch>
        </p:blipFill>
        <p:spPr>
          <a:xfrm>
            <a:off x="4823460" y="4603888"/>
            <a:ext cx="248920" cy="352547"/>
          </a:xfrm>
          <a:prstGeom prst="rect">
            <a:avLst/>
          </a:prstGeom>
        </p:spPr>
      </p:pic>
      <p:pic>
        <p:nvPicPr>
          <p:cNvPr id="100" name="图片 99"/>
          <p:cNvPicPr/>
          <p:nvPr/>
        </p:nvPicPr>
        <p:blipFill>
          <a:blip r:embed="rId4"/>
          <a:stretch>
            <a:fillRect/>
          </a:stretch>
        </p:blipFill>
        <p:spPr>
          <a:xfrm>
            <a:off x="0" y="79375"/>
            <a:ext cx="1149985" cy="108458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100" fill="hold"/>
                                        <p:tgtEl>
                                          <p:spTgt spid="3"/>
                                        </p:tgtEl>
                                        <p:attrNameLst>
                                          <p:attrName>ppt_w</p:attrName>
                                        </p:attrNameLst>
                                      </p:cBhvr>
                                      <p:tavLst>
                                        <p:tav tm="0">
                                          <p:val>
                                            <p:fltVal val="0"/>
                                          </p:val>
                                        </p:tav>
                                        <p:tav tm="100000">
                                          <p:val>
                                            <p:strVal val="#ppt_w"/>
                                          </p:val>
                                        </p:tav>
                                      </p:tavLst>
                                    </p:anim>
                                    <p:anim calcmode="lin" valueType="num">
                                      <p:cBhvr>
                                        <p:cTn id="8" dur="1100" fill="hold"/>
                                        <p:tgtEl>
                                          <p:spTgt spid="3"/>
                                        </p:tgtEl>
                                        <p:attrNameLst>
                                          <p:attrName>ppt_h</p:attrName>
                                        </p:attrNameLst>
                                      </p:cBhvr>
                                      <p:tavLst>
                                        <p:tav tm="0">
                                          <p:val>
                                            <p:fltVal val="0"/>
                                          </p:val>
                                        </p:tav>
                                        <p:tav tm="100000">
                                          <p:val>
                                            <p:strVal val="#ppt_h"/>
                                          </p:val>
                                        </p:tav>
                                      </p:tavLst>
                                    </p:anim>
                                    <p:animEffect transition="in" filter="fade">
                                      <p:cBhvr>
                                        <p:cTn id="9" dur="11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100" fill="hold"/>
                                        <p:tgtEl>
                                          <p:spTgt spid="28"/>
                                        </p:tgtEl>
                                        <p:attrNameLst>
                                          <p:attrName>ppt_w</p:attrName>
                                        </p:attrNameLst>
                                      </p:cBhvr>
                                      <p:tavLst>
                                        <p:tav tm="0">
                                          <p:val>
                                            <p:fltVal val="0"/>
                                          </p:val>
                                        </p:tav>
                                        <p:tav tm="100000">
                                          <p:val>
                                            <p:strVal val="#ppt_w"/>
                                          </p:val>
                                        </p:tav>
                                      </p:tavLst>
                                    </p:anim>
                                    <p:anim calcmode="lin" valueType="num">
                                      <p:cBhvr>
                                        <p:cTn id="20" dur="1100" fill="hold"/>
                                        <p:tgtEl>
                                          <p:spTgt spid="28"/>
                                        </p:tgtEl>
                                        <p:attrNameLst>
                                          <p:attrName>ppt_h</p:attrName>
                                        </p:attrNameLst>
                                      </p:cBhvr>
                                      <p:tavLst>
                                        <p:tav tm="0">
                                          <p:val>
                                            <p:fltVal val="0"/>
                                          </p:val>
                                        </p:tav>
                                        <p:tav tm="100000">
                                          <p:val>
                                            <p:strVal val="#ppt_h"/>
                                          </p:val>
                                        </p:tav>
                                      </p:tavLst>
                                    </p:anim>
                                    <p:animEffect transition="in" filter="fade">
                                      <p:cBhvr>
                                        <p:cTn id="21" dur="1100"/>
                                        <p:tgtEl>
                                          <p:spTgt spid="28"/>
                                        </p:tgtEl>
                                      </p:cBhvr>
                                    </p:animEffect>
                                  </p:childTnLst>
                                </p:cTn>
                              </p:par>
                              <p:par>
                                <p:cTn id="22" presetID="10" presetClass="entr" presetSubtype="0" fill="hold" nodeType="withEffect">
                                  <p:stCondLst>
                                    <p:cond delay="125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86974" y="1345823"/>
            <a:ext cx="9398678" cy="4892675"/>
          </a:xfrm>
          <a:prstGeom prst="rect">
            <a:avLst/>
          </a:prstGeom>
        </p:spPr>
        <p:txBody>
          <a:bodyPr wrap="square">
            <a:spAutoFit/>
          </a:bodyPr>
          <a:lstStyle/>
          <a:p>
            <a:pPr>
              <a:lnSpc>
                <a:spcPct val="150000"/>
              </a:lnSpc>
            </a:pPr>
            <a:r>
              <a:rPr lang="zh-CN" altLang="en-US" sz="1600" dirty="0">
                <a:solidFill>
                  <a:prstClr val="black"/>
                </a:solidFill>
                <a:latin typeface="字魂36号-正文宋楷" panose="00000500000000000000" pitchFamily="2" charset="-122"/>
                <a:ea typeface="字魂36号-正文宋楷" panose="00000500000000000000" pitchFamily="2" charset="-122"/>
              </a:rPr>
              <a:t>        一、</a:t>
            </a:r>
            <a:r>
              <a:rPr sz="1600" dirty="0">
                <a:solidFill>
                  <a:prstClr val="black"/>
                </a:solidFill>
                <a:latin typeface="字魂36号-正文宋楷" panose="00000500000000000000" pitchFamily="2" charset="-122"/>
                <a:ea typeface="字魂36号-正文宋楷" panose="00000500000000000000" pitchFamily="2" charset="-122"/>
              </a:rPr>
              <a:t>这是中央作出新部署。中央作出关于义务教育深化教育教学改革和“双减”工作决策部署，要求强化课堂及学校教育主阵地作用，必须对教与学的内容、方式进行改革。</a:t>
            </a:r>
            <a:endParaRPr sz="1600" dirty="0">
              <a:solidFill>
                <a:prstClr val="black"/>
              </a:solidFill>
              <a:latin typeface="字魂36号-正文宋楷" panose="00000500000000000000" pitchFamily="2" charset="-122"/>
              <a:ea typeface="字魂36号-正文宋楷" panose="00000500000000000000" pitchFamily="2" charset="-122"/>
            </a:endParaRPr>
          </a:p>
          <a:p>
            <a:pPr>
              <a:lnSpc>
                <a:spcPct val="150000"/>
              </a:lnSpc>
            </a:pPr>
            <a:r>
              <a:rPr lang="zh-CN" sz="1600" dirty="0">
                <a:solidFill>
                  <a:prstClr val="black"/>
                </a:solidFill>
                <a:latin typeface="字魂36号-正文宋楷" panose="00000500000000000000" pitchFamily="2" charset="-122"/>
                <a:ea typeface="字魂36号-正文宋楷" panose="00000500000000000000" pitchFamily="2" charset="-122"/>
              </a:rPr>
              <a:t>      二、</a:t>
            </a:r>
            <a:r>
              <a:rPr sz="1600" dirty="0">
                <a:solidFill>
                  <a:prstClr val="black"/>
                </a:solidFill>
                <a:latin typeface="字魂36号-正文宋楷" panose="00000500000000000000" pitchFamily="2" charset="-122"/>
                <a:ea typeface="字魂36号-正文宋楷" panose="00000500000000000000" pitchFamily="2" charset="-122"/>
              </a:rPr>
              <a:t>教育发展提出新要求。当今世界正经历百年未有之大变局，网络新媒体迅速普及，人工智能方兴未艾，人们生活、学习、工作方式不断改变，不同价值观念相互碰撞，儿童青少年成长环境深刻变化，对人才培养提出了新挑战。2011年我国实现了义务教育全面普及，教育需求从“有学上”转向“上好学”，需要进一步明确“培养什么人、怎样培养人、为谁培养人”，优化学校育人蓝图。应对新冠肺炎疫情影响，需要强化课程对在线学习等方面的支持与指导。这些都要求必须深化课程改革，加强义务教育课程建设。</a:t>
            </a:r>
            <a:endParaRPr sz="1600" dirty="0">
              <a:solidFill>
                <a:prstClr val="black"/>
              </a:solidFill>
              <a:latin typeface="字魂36号-正文宋楷" panose="00000500000000000000" pitchFamily="2" charset="-122"/>
              <a:ea typeface="字魂36号-正文宋楷" panose="00000500000000000000" pitchFamily="2" charset="-122"/>
            </a:endParaRPr>
          </a:p>
          <a:p>
            <a:pPr>
              <a:lnSpc>
                <a:spcPct val="150000"/>
              </a:lnSpc>
            </a:pPr>
            <a:r>
              <a:rPr lang="zh-CN" altLang="en-US" sz="1600" dirty="0">
                <a:solidFill>
                  <a:prstClr val="black"/>
                </a:solidFill>
                <a:latin typeface="字魂36号-正文宋楷" panose="00000500000000000000" pitchFamily="2" charset="-122"/>
                <a:ea typeface="字魂36号-正文宋楷" panose="00000500000000000000" pitchFamily="2" charset="-122"/>
              </a:rPr>
              <a:t>       三、课程实施中发现新问题。现行《义务教育课程设置实验方案》和各课程标准，在引导和推动教育教学改革方面发挥了重要作用，但也存在一些与新形势新要求不相适应的地方。例如，学段纵向有机衔接不够，课程标准缺乏对“学到什么程度”的具体规定，教师把握教学的深度与广度缺少科学依据，课程实施要求不够明确等，必须有针对性地解决这些问题。同时，现行义务教育课程方案和课程标准已分别实施了20年和10年以上，根据课程改革自身规律性要求，有必要进行进一步的修订完善。</a:t>
            </a:r>
            <a:endParaRPr lang="zh-CN" altLang="en-US" sz="1600" dirty="0">
              <a:solidFill>
                <a:prstClr val="black"/>
              </a:solidFill>
              <a:latin typeface="字魂36号-正文宋楷" panose="00000500000000000000" pitchFamily="2" charset="-122"/>
              <a:ea typeface="字魂36号-正文宋楷" panose="00000500000000000000" pitchFamily="2" charset="-122"/>
            </a:endParaRPr>
          </a:p>
        </p:txBody>
      </p:sp>
      <p:grpSp>
        <p:nvGrpSpPr>
          <p:cNvPr id="8" name="组合 7"/>
          <p:cNvGrpSpPr/>
          <p:nvPr/>
        </p:nvGrpSpPr>
        <p:grpSpPr>
          <a:xfrm>
            <a:off x="3666249" y="385681"/>
            <a:ext cx="6106160" cy="960126"/>
            <a:chOff x="189624" y="262491"/>
            <a:chExt cx="6106160" cy="960126"/>
          </a:xfrm>
        </p:grpSpPr>
        <p:sp>
          <p:nvSpPr>
            <p:cNvPr id="14" name="TextBox 7"/>
            <p:cNvSpPr txBox="1">
              <a:spLocks noChangeArrowheads="1"/>
            </p:cNvSpPr>
            <p:nvPr userDrawn="1"/>
          </p:nvSpPr>
          <p:spPr bwMode="auto">
            <a:xfrm>
              <a:off x="1187209" y="338056"/>
              <a:ext cx="51085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修订的背景</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12" name="图片 11"/>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13"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pic>
        <p:nvPicPr>
          <p:cNvPr id="17" name="图片 16"/>
          <p:cNvPicPr>
            <a:picLocks noChangeAspect="1"/>
          </p:cNvPicPr>
          <p:nvPr/>
        </p:nvPicPr>
        <p:blipFill rotWithShape="1">
          <a:blip r:embed="rId2" cstate="screen"/>
          <a:srcRect/>
          <a:stretch>
            <a:fillRect/>
          </a:stretch>
        </p:blipFill>
        <p:spPr>
          <a:xfrm>
            <a:off x="9426101" y="216770"/>
            <a:ext cx="2503587" cy="1689851"/>
          </a:xfrm>
          <a:prstGeom prst="rect">
            <a:avLst/>
          </a:prstGeom>
        </p:spPr>
      </p:pic>
      <p:pic>
        <p:nvPicPr>
          <p:cNvPr id="100" name="图片 99"/>
          <p:cNvPicPr/>
          <p:nvPr/>
        </p:nvPicPr>
        <p:blipFill>
          <a:blip r:embed="rId3"/>
          <a:stretch>
            <a:fillRect/>
          </a:stretch>
        </p:blipFill>
        <p:spPr>
          <a:xfrm>
            <a:off x="0" y="79375"/>
            <a:ext cx="1335405" cy="126619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43519" y="1164620"/>
            <a:ext cx="7126442" cy="1938020"/>
          </a:xfrm>
          <a:prstGeom prst="rect">
            <a:avLst/>
          </a:prstGeom>
        </p:spPr>
        <p:txBody>
          <a:bodyPr wrap="square">
            <a:spAutoFit/>
          </a:bodyPr>
          <a:lstStyle/>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en-US" altLang="zh-CN" sz="1600" dirty="0">
                <a:latin typeface="字魂36号-正文宋楷" panose="00000500000000000000" pitchFamily="2" charset="-122"/>
                <a:ea typeface="字魂36号-正文宋楷" panose="00000500000000000000" pitchFamily="2" charset="-122"/>
              </a:rPr>
              <a:t>1.</a:t>
            </a:r>
            <a:r>
              <a:rPr sz="1600" dirty="0">
                <a:latin typeface="字魂36号-正文宋楷" panose="00000500000000000000" pitchFamily="2" charset="-122"/>
                <a:ea typeface="字魂36号-正文宋楷" panose="00000500000000000000" pitchFamily="2" charset="-122"/>
              </a:rPr>
              <a:t>坚持目标导向。认真学习领会习近平总书记关于教育的重要论述，准确理解把握中央关于教育改革的各项要求，确立课程修订的根本遵循。对重大主题教育进行整体规划、系统安排，充分反映习近平新时代中国特色社会主义思想，有机融入社会主义先进文化、革命文化和中华优秀传统文化，全面落实有理想、有本领、有担当时代新人的培养要求，增强课程思想性。</a:t>
            </a:r>
            <a:endParaRPr sz="1600" dirty="0">
              <a:latin typeface="字魂36号-正文宋楷" panose="00000500000000000000" pitchFamily="2" charset="-122"/>
              <a:ea typeface="字魂36号-正文宋楷" panose="00000500000000000000" pitchFamily="2" charset="-122"/>
            </a:endParaRPr>
          </a:p>
        </p:txBody>
      </p:sp>
      <p:sp>
        <p:nvSpPr>
          <p:cNvPr id="3" name="矩形 2"/>
          <p:cNvSpPr/>
          <p:nvPr/>
        </p:nvSpPr>
        <p:spPr>
          <a:xfrm>
            <a:off x="3902238" y="3102610"/>
            <a:ext cx="6897842" cy="1568450"/>
          </a:xfrm>
          <a:prstGeom prst="rect">
            <a:avLst/>
          </a:prstGeom>
        </p:spPr>
        <p:txBody>
          <a:bodyPr wrap="square">
            <a:spAutoFit/>
          </a:bodyPr>
          <a:lstStyle/>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en-US" altLang="zh-CN" sz="1600" dirty="0">
                <a:latin typeface="字魂36号-正文宋楷" panose="00000500000000000000" pitchFamily="2" charset="-122"/>
                <a:ea typeface="字魂36号-正文宋楷" panose="00000500000000000000" pitchFamily="2" charset="-122"/>
              </a:rPr>
              <a:t>2.</a:t>
            </a:r>
            <a:r>
              <a:rPr lang="zh-CN" altLang="en-US" sz="1600" dirty="0">
                <a:latin typeface="字魂36号-正文宋楷" panose="00000500000000000000" pitchFamily="2" charset="-122"/>
                <a:ea typeface="字魂36号-正文宋楷" panose="00000500000000000000" pitchFamily="2" charset="-122"/>
              </a:rPr>
              <a:t> </a:t>
            </a:r>
            <a:r>
              <a:rPr sz="1600" dirty="0">
                <a:latin typeface="字魂36号-正文宋楷" panose="00000500000000000000" pitchFamily="2" charset="-122"/>
                <a:ea typeface="字魂36号-正文宋楷" panose="00000500000000000000" pitchFamily="2" charset="-122"/>
              </a:rPr>
              <a:t>坚持问题导向。全面梳理分析课程改革的困难和问题，明确修订重点和任务，注重对实际问题的有效回应。遵循学生身心发展规律，强化一体化设置，促进学段间的衔接，提升课程科学性、系统性；优化课程设置，细化学科育人目标，明确实施要求，增强课程指导性、可操作性。</a:t>
            </a:r>
            <a:endParaRPr sz="1600" dirty="0">
              <a:latin typeface="字魂36号-正文宋楷" panose="00000500000000000000" pitchFamily="2" charset="-122"/>
              <a:ea typeface="字魂36号-正文宋楷" panose="00000500000000000000" pitchFamily="2" charset="-122"/>
            </a:endParaRPr>
          </a:p>
        </p:txBody>
      </p:sp>
      <p:pic>
        <p:nvPicPr>
          <p:cNvPr id="9" name="图片 8"/>
          <p:cNvPicPr>
            <a:picLocks noChangeAspect="1"/>
          </p:cNvPicPr>
          <p:nvPr/>
        </p:nvPicPr>
        <p:blipFill rotWithShape="1">
          <a:blip r:embed="rId1" cstate="screen"/>
          <a:srcRect b="3448"/>
          <a:stretch>
            <a:fillRect/>
          </a:stretch>
        </p:blipFill>
        <p:spPr>
          <a:xfrm>
            <a:off x="6739290" y="0"/>
            <a:ext cx="5452721" cy="4267200"/>
          </a:xfrm>
          <a:prstGeom prst="rect">
            <a:avLst/>
          </a:prstGeom>
        </p:spPr>
      </p:pic>
      <p:pic>
        <p:nvPicPr>
          <p:cNvPr id="11" name="图片 10"/>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300"/>
                    </a14:imgEffect>
                  </a14:imgLayer>
                </a14:imgProps>
              </a:ext>
            </a:extLst>
          </a:blip>
          <a:srcRect l="19578" t="17865" r="16130" b="14459"/>
          <a:stretch>
            <a:fillRect/>
          </a:stretch>
        </p:blipFill>
        <p:spPr>
          <a:xfrm>
            <a:off x="914400" y="3570051"/>
            <a:ext cx="2587558" cy="2723745"/>
          </a:xfrm>
          <a:prstGeom prst="rect">
            <a:avLst/>
          </a:prstGeom>
        </p:spPr>
      </p:pic>
      <p:grpSp>
        <p:nvGrpSpPr>
          <p:cNvPr id="6" name="组合 5"/>
          <p:cNvGrpSpPr/>
          <p:nvPr/>
        </p:nvGrpSpPr>
        <p:grpSpPr>
          <a:xfrm>
            <a:off x="1293889" y="204706"/>
            <a:ext cx="7080885" cy="960126"/>
            <a:chOff x="189624" y="262491"/>
            <a:chExt cx="7080885" cy="960126"/>
          </a:xfrm>
        </p:grpSpPr>
        <p:sp>
          <p:nvSpPr>
            <p:cNvPr id="12" name="TextBox 7"/>
            <p:cNvSpPr txBox="1">
              <a:spLocks noChangeArrowheads="1"/>
            </p:cNvSpPr>
            <p:nvPr userDrawn="1"/>
          </p:nvSpPr>
          <p:spPr bwMode="auto">
            <a:xfrm>
              <a:off x="1187209" y="338056"/>
              <a:ext cx="60833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修订的主要思路</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8" name="图片 7"/>
            <p:cNvPicPr>
              <a:picLocks noChangeAspect="1"/>
            </p:cNvPicPr>
            <p:nvPr userDrawn="1"/>
          </p:nvPicPr>
          <p:blipFill>
            <a:blip r:embed="rId4" cstate="screen"/>
            <a:stretch>
              <a:fillRect/>
            </a:stretch>
          </p:blipFill>
          <p:spPr>
            <a:xfrm>
              <a:off x="189624" y="262491"/>
              <a:ext cx="960126" cy="960126"/>
            </a:xfrm>
            <a:prstGeom prst="rect">
              <a:avLst/>
            </a:prstGeom>
          </p:spPr>
        </p:pic>
        <p:sp>
          <p:nvSpPr>
            <p:cNvPr id="10"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4" name="矩形 3"/>
          <p:cNvSpPr/>
          <p:nvPr/>
        </p:nvSpPr>
        <p:spPr>
          <a:xfrm>
            <a:off x="4117503" y="4671060"/>
            <a:ext cx="6897842" cy="1938020"/>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sz="1600" dirty="0">
                <a:latin typeface="字魂36号-正文宋楷" panose="00000500000000000000" pitchFamily="2" charset="-122"/>
                <a:ea typeface="字魂36号-正文宋楷" panose="00000500000000000000" pitchFamily="2" charset="-122"/>
              </a:rPr>
              <a:t>3.坚持创新导向。进一步深化改革，既注重继承我国课程建设的成功经验，也充分借鉴国际课程改革新成果，更新教育理念，体现中国特色，增强课程综合性、实践性，引导育人方式变革，着力发展学生核心素养。坚持与时俱进，反映经济社会发展新变化、科学技术进步新成果，更新课程内容，体现课程时代性。</a:t>
            </a:r>
            <a:endParaRPr sz="1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5"/>
          <a:stretch>
            <a:fillRect/>
          </a:stretch>
        </p:blipFill>
        <p:spPr>
          <a:xfrm>
            <a:off x="0" y="79375"/>
            <a:ext cx="1149985" cy="108458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250"/>
                                        <p:tgtEl>
                                          <p:spTgt spid="3"/>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J:\李良鸿名师工作室\2022春工作室讲座\课标对比.png课标对比"/>
          <p:cNvPicPr>
            <a:picLocks noChangeAspect="1"/>
          </p:cNvPicPr>
          <p:nvPr/>
        </p:nvPicPr>
        <p:blipFill rotWithShape="1">
          <a:blip r:embed="rId1"/>
          <a:srcRect/>
          <a:stretch>
            <a:fillRect/>
          </a:stretch>
        </p:blipFill>
        <p:spPr>
          <a:xfrm>
            <a:off x="1801495" y="2872105"/>
            <a:ext cx="10096500" cy="3327400"/>
          </a:xfrm>
          <a:prstGeom prst="rect">
            <a:avLst/>
          </a:prstGeom>
        </p:spPr>
      </p:pic>
      <p:grpSp>
        <p:nvGrpSpPr>
          <p:cNvPr id="18" name="组合 17"/>
          <p:cNvGrpSpPr/>
          <p:nvPr/>
        </p:nvGrpSpPr>
        <p:grpSpPr>
          <a:xfrm>
            <a:off x="3932949" y="216771"/>
            <a:ext cx="6207125" cy="960126"/>
            <a:chOff x="189624" y="262491"/>
            <a:chExt cx="6207125" cy="960126"/>
          </a:xfrm>
        </p:grpSpPr>
        <p:sp>
          <p:nvSpPr>
            <p:cNvPr id="22" name="TextBox 7"/>
            <p:cNvSpPr txBox="1">
              <a:spLocks noChangeArrowheads="1"/>
            </p:cNvSpPr>
            <p:nvPr userDrawn="1"/>
          </p:nvSpPr>
          <p:spPr bwMode="auto">
            <a:xfrm>
              <a:off x="1187209" y="338056"/>
              <a:ext cx="520954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20" name="图片 19"/>
            <p:cNvPicPr>
              <a:picLocks noChangeAspect="1"/>
            </p:cNvPicPr>
            <p:nvPr userDrawn="1"/>
          </p:nvPicPr>
          <p:blipFill>
            <a:blip r:embed="rId2" cstate="screen"/>
            <a:stretch>
              <a:fillRect/>
            </a:stretch>
          </p:blipFill>
          <p:spPr>
            <a:xfrm>
              <a:off x="189624" y="262491"/>
              <a:ext cx="960126" cy="960126"/>
            </a:xfrm>
            <a:prstGeom prst="rect">
              <a:avLst/>
            </a:prstGeom>
          </p:spPr>
        </p:pic>
        <p:sp>
          <p:nvSpPr>
            <p:cNvPr id="21"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pic>
        <p:nvPicPr>
          <p:cNvPr id="100" name="图片 99"/>
          <p:cNvPicPr/>
          <p:nvPr/>
        </p:nvPicPr>
        <p:blipFill>
          <a:blip r:embed="rId3"/>
          <a:stretch>
            <a:fillRect/>
          </a:stretch>
        </p:blipFill>
        <p:spPr>
          <a:xfrm>
            <a:off x="0" y="79375"/>
            <a:ext cx="1149985" cy="1084580"/>
          </a:xfrm>
          <a:prstGeom prst="rect">
            <a:avLst/>
          </a:prstGeom>
          <a:noFill/>
          <a:ln w="9525">
            <a:noFill/>
          </a:ln>
        </p:spPr>
      </p:pic>
      <p:sp>
        <p:nvSpPr>
          <p:cNvPr id="2" name="文本框 1"/>
          <p:cNvSpPr txBox="1"/>
          <p:nvPr/>
        </p:nvSpPr>
        <p:spPr>
          <a:xfrm>
            <a:off x="1670050" y="1517015"/>
            <a:ext cx="9972040" cy="1014730"/>
          </a:xfrm>
          <a:prstGeom prst="rect">
            <a:avLst/>
          </a:prstGeom>
          <a:noFill/>
        </p:spPr>
        <p:txBody>
          <a:bodyPr wrap="square" rtlCol="0">
            <a:spAutoFit/>
          </a:bodyPr>
          <a:p>
            <a:r>
              <a:rPr lang="en-US" altLang="zh-CN"/>
              <a:t>       </a:t>
            </a:r>
            <a:r>
              <a:rPr lang="en-US" altLang="zh-CN" sz="2000" b="1"/>
              <a:t> </a:t>
            </a:r>
            <a:r>
              <a:rPr lang="zh-CN" altLang="en-US" sz="2000" b="1"/>
              <a:t>通过中国研修网，我首次关注到了《义务教育语文课程标准(2022年版本)》，并在研修网上跟着北京师范大学文学院吴欣歆教授学习了新课程标准的解读，现在我将吴教授的一些重要的解读与大家一起分享。</a:t>
            </a:r>
            <a:endParaRPr lang="zh-CN" altLang="en-US" sz="2000" b="1"/>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J:\李良鸿名师工作室\2022春工作室讲座\5个变化.png5个变化"/>
          <p:cNvPicPr>
            <a:picLocks noChangeAspect="1"/>
          </p:cNvPicPr>
          <p:nvPr/>
        </p:nvPicPr>
        <p:blipFill rotWithShape="1">
          <a:blip r:embed="rId1"/>
          <a:srcRect/>
          <a:stretch>
            <a:fillRect/>
          </a:stretch>
        </p:blipFill>
        <p:spPr>
          <a:xfrm>
            <a:off x="2353310" y="1176655"/>
            <a:ext cx="8992870" cy="5022850"/>
          </a:xfrm>
          <a:prstGeom prst="rect">
            <a:avLst/>
          </a:prstGeom>
        </p:spPr>
      </p:pic>
      <p:grpSp>
        <p:nvGrpSpPr>
          <p:cNvPr id="18" name="组合 17"/>
          <p:cNvGrpSpPr/>
          <p:nvPr/>
        </p:nvGrpSpPr>
        <p:grpSpPr>
          <a:xfrm>
            <a:off x="3445269" y="216771"/>
            <a:ext cx="5805170" cy="960126"/>
            <a:chOff x="189624" y="262491"/>
            <a:chExt cx="5805170" cy="960126"/>
          </a:xfrm>
        </p:grpSpPr>
        <p:sp>
          <p:nvSpPr>
            <p:cNvPr id="22" name="TextBox 7"/>
            <p:cNvSpPr txBox="1">
              <a:spLocks noChangeArrowheads="1"/>
            </p:cNvSpPr>
            <p:nvPr userDrawn="1"/>
          </p:nvSpPr>
          <p:spPr bwMode="auto">
            <a:xfrm>
              <a:off x="1187209" y="338056"/>
              <a:ext cx="480758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20" name="图片 19"/>
            <p:cNvPicPr>
              <a:picLocks noChangeAspect="1"/>
            </p:cNvPicPr>
            <p:nvPr userDrawn="1"/>
          </p:nvPicPr>
          <p:blipFill>
            <a:blip r:embed="rId2" cstate="screen"/>
            <a:stretch>
              <a:fillRect/>
            </a:stretch>
          </p:blipFill>
          <p:spPr>
            <a:xfrm>
              <a:off x="189624" y="262491"/>
              <a:ext cx="960126" cy="960126"/>
            </a:xfrm>
            <a:prstGeom prst="rect">
              <a:avLst/>
            </a:prstGeom>
          </p:spPr>
        </p:pic>
        <p:sp>
          <p:nvSpPr>
            <p:cNvPr id="21"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pic>
        <p:nvPicPr>
          <p:cNvPr id="100" name="图片 99"/>
          <p:cNvPicPr/>
          <p:nvPr/>
        </p:nvPicPr>
        <p:blipFill>
          <a:blip r:embed="rId3"/>
          <a:stretch>
            <a:fillRect/>
          </a:stretch>
        </p:blipFill>
        <p:spPr>
          <a:xfrm>
            <a:off x="0" y="79375"/>
            <a:ext cx="1149985" cy="108458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423025" cy="960126"/>
            <a:chOff x="189624" y="262491"/>
            <a:chExt cx="6423025" cy="960126"/>
          </a:xfrm>
        </p:grpSpPr>
        <p:sp>
          <p:nvSpPr>
            <p:cNvPr id="9" name="TextBox 7"/>
            <p:cNvSpPr txBox="1">
              <a:spLocks noChangeArrowheads="1"/>
            </p:cNvSpPr>
            <p:nvPr userDrawn="1"/>
          </p:nvSpPr>
          <p:spPr bwMode="auto">
            <a:xfrm>
              <a:off x="1187209" y="338056"/>
              <a:ext cx="542544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1" name="矩形 10"/>
          <p:cNvSpPr/>
          <p:nvPr/>
        </p:nvSpPr>
        <p:spPr>
          <a:xfrm>
            <a:off x="1408430" y="2216150"/>
            <a:ext cx="5922645" cy="1014730"/>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zh-CN" altLang="en-US" sz="2400" dirty="0">
                <a:latin typeface="字魂36号-正文宋楷" panose="00000500000000000000" pitchFamily="2" charset="-122"/>
                <a:ea typeface="字魂36号-正文宋楷" panose="00000500000000000000" pitchFamily="2" charset="-122"/>
              </a:rPr>
              <a:t> 1.形成正确的世界观、人生观和价值观。</a:t>
            </a:r>
            <a:endParaRPr lang="zh-CN" altLang="en-US" sz="2400" dirty="0">
              <a:latin typeface="字魂36号-正文宋楷" panose="00000500000000000000" pitchFamily="2" charset="-122"/>
              <a:ea typeface="字魂36号-正文宋楷" panose="00000500000000000000" pitchFamily="2" charset="-122"/>
            </a:endParaRPr>
          </a:p>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endParaRPr sz="1600" dirty="0">
              <a:latin typeface="字魂36号-正文宋楷" panose="00000500000000000000" pitchFamily="2" charset="-122"/>
              <a:ea typeface="字魂36号-正文宋楷" panose="00000500000000000000" pitchFamily="2" charset="-122"/>
            </a:endParaRPr>
          </a:p>
        </p:txBody>
      </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一是强化了课程育人导向。</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pic>
        <p:nvPicPr>
          <p:cNvPr id="13" name="图片 12" descr="育人导向"/>
          <p:cNvPicPr>
            <a:picLocks noChangeAspect="1"/>
          </p:cNvPicPr>
          <p:nvPr/>
        </p:nvPicPr>
        <p:blipFill>
          <a:blip r:embed="rId3"/>
          <a:stretch>
            <a:fillRect/>
          </a:stretch>
        </p:blipFill>
        <p:spPr>
          <a:xfrm>
            <a:off x="965835" y="2919095"/>
            <a:ext cx="9432925" cy="34004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9004" y="2216240"/>
            <a:ext cx="4682675" cy="953135"/>
          </a:xfrm>
          <a:prstGeom prst="rect">
            <a:avLst/>
          </a:prstGeom>
        </p:spPr>
        <p:txBody>
          <a:bodyPr wrap="square">
            <a:spAutoFit/>
          </a:bodyPr>
          <a:lstStyle/>
          <a:p>
            <a:pPr>
              <a:lnSpc>
                <a:spcPct val="200000"/>
              </a:lnSpc>
            </a:pPr>
            <a:r>
              <a:rPr lang="zh-CN" altLang="en-US" sz="2800" b="1" dirty="0">
                <a:latin typeface="字魂36号-正文宋楷" panose="00000500000000000000" pitchFamily="2" charset="-122"/>
                <a:ea typeface="字魂36号-正文宋楷" panose="00000500000000000000" pitchFamily="2" charset="-122"/>
              </a:rPr>
              <a:t>       </a:t>
            </a:r>
            <a:endParaRPr lang="zh-CN" altLang="en-US" sz="1600" dirty="0">
              <a:latin typeface="字魂36号-正文宋楷" panose="00000500000000000000" pitchFamily="2" charset="-122"/>
              <a:ea typeface="字魂36号-正文宋楷" panose="00000500000000000000" pitchFamily="2" charset="-122"/>
            </a:endParaRPr>
          </a:p>
        </p:txBody>
      </p:sp>
      <p:grpSp>
        <p:nvGrpSpPr>
          <p:cNvPr id="4" name="组合 3"/>
          <p:cNvGrpSpPr/>
          <p:nvPr/>
        </p:nvGrpSpPr>
        <p:grpSpPr>
          <a:xfrm>
            <a:off x="3861194" y="304401"/>
            <a:ext cx="6336030" cy="960126"/>
            <a:chOff x="189624" y="262491"/>
            <a:chExt cx="6336030" cy="960126"/>
          </a:xfrm>
        </p:grpSpPr>
        <p:sp>
          <p:nvSpPr>
            <p:cNvPr id="9" name="TextBox 7"/>
            <p:cNvSpPr txBox="1">
              <a:spLocks noChangeArrowheads="1"/>
            </p:cNvSpPr>
            <p:nvPr userDrawn="1"/>
          </p:nvSpPr>
          <p:spPr bwMode="auto">
            <a:xfrm>
              <a:off x="1187209" y="338056"/>
              <a:ext cx="533844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200" dirty="0">
                  <a:latin typeface="字魂36号-正文宋楷" panose="00000500000000000000" pitchFamily="2" charset="-122"/>
                  <a:ea typeface="字魂36号-正文宋楷" panose="00000500000000000000" pitchFamily="2" charset="-122"/>
                </a:rPr>
                <a:t>课标解读</a:t>
              </a:r>
              <a:r>
                <a:rPr lang="en-US" altLang="zh-CN" sz="3200" dirty="0">
                  <a:latin typeface="字魂36号-正文宋楷" panose="00000500000000000000" pitchFamily="2" charset="-122"/>
                  <a:ea typeface="字魂36号-正文宋楷" panose="00000500000000000000" pitchFamily="2" charset="-122"/>
                </a:rPr>
                <a:t>——</a:t>
              </a:r>
              <a:r>
                <a:rPr lang="zh-CN" altLang="en-US" sz="3200" dirty="0">
                  <a:latin typeface="字魂36号-正文宋楷" panose="00000500000000000000" pitchFamily="2" charset="-122"/>
                  <a:ea typeface="字魂36号-正文宋楷" panose="00000500000000000000" pitchFamily="2" charset="-122"/>
                </a:rPr>
                <a:t>主要的变化</a:t>
              </a:r>
              <a:endParaRPr lang="zh-CN" altLang="en-US" sz="3200" dirty="0">
                <a:latin typeface="字魂36号-正文宋楷" panose="00000500000000000000" pitchFamily="2" charset="-122"/>
                <a:ea typeface="字魂36号-正文宋楷" panose="00000500000000000000" pitchFamily="2" charset="-122"/>
              </a:endParaRPr>
            </a:p>
          </p:txBody>
        </p:sp>
        <p:pic>
          <p:nvPicPr>
            <p:cNvPr id="7" name="图片 6"/>
            <p:cNvPicPr>
              <a:picLocks noChangeAspect="1"/>
            </p:cNvPicPr>
            <p:nvPr userDrawn="1"/>
          </p:nvPicPr>
          <p:blipFill>
            <a:blip r:embed="rId1" cstate="screen"/>
            <a:stretch>
              <a:fillRect/>
            </a:stretch>
          </p:blipFill>
          <p:spPr>
            <a:xfrm>
              <a:off x="189624" y="262491"/>
              <a:ext cx="960126" cy="960126"/>
            </a:xfrm>
            <a:prstGeom prst="rect">
              <a:avLst/>
            </a:prstGeom>
          </p:spPr>
        </p:pic>
        <p:sp>
          <p:nvSpPr>
            <p:cNvPr id="8" name="TextBox 7"/>
            <p:cNvSpPr txBox="1">
              <a:spLocks noChangeArrowheads="1"/>
            </p:cNvSpPr>
            <p:nvPr userDrawn="1"/>
          </p:nvSpPr>
          <p:spPr bwMode="auto">
            <a:xfrm>
              <a:off x="327042" y="338328"/>
              <a:ext cx="685289"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4000" dirty="0">
                  <a:latin typeface="字魂73号-江南手书" panose="00000500000000000000" pitchFamily="2" charset="-122"/>
                  <a:ea typeface="字魂73号-江南手书" panose="00000500000000000000" pitchFamily="2" charset="-122"/>
                </a:rPr>
                <a:t>壹</a:t>
              </a:r>
              <a:endParaRPr lang="zh-CN" altLang="en-US" sz="4000" dirty="0">
                <a:latin typeface="字魂73号-江南手书" panose="00000500000000000000" pitchFamily="2" charset="-122"/>
                <a:ea typeface="字魂73号-江南手书" panose="00000500000000000000" pitchFamily="2" charset="-122"/>
              </a:endParaRPr>
            </a:p>
          </p:txBody>
        </p:sp>
      </p:grpSp>
      <p:sp>
        <p:nvSpPr>
          <p:cNvPr id="11" name="矩形 10"/>
          <p:cNvSpPr/>
          <p:nvPr/>
        </p:nvSpPr>
        <p:spPr>
          <a:xfrm>
            <a:off x="1408430" y="1938655"/>
            <a:ext cx="6812280" cy="1014730"/>
          </a:xfrm>
          <a:prstGeom prst="rect">
            <a:avLst/>
          </a:prstGeom>
        </p:spPr>
        <p:txBody>
          <a:bodyPr wrap="square">
            <a:spAutoFit/>
          </a:bodyPr>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r>
              <a:rPr lang="zh-CN" altLang="en-US" sz="2400" dirty="0">
                <a:latin typeface="字魂36号-正文宋楷" panose="00000500000000000000" pitchFamily="2" charset="-122"/>
                <a:ea typeface="字魂36号-正文宋楷" panose="00000500000000000000" pitchFamily="2" charset="-122"/>
              </a:rPr>
              <a:t> 1.形成正确的世界观、人生观和价值观。</a:t>
            </a:r>
            <a:endParaRPr lang="zh-CN" altLang="en-US" sz="2400" dirty="0">
              <a:latin typeface="字魂36号-正文宋楷" panose="00000500000000000000" pitchFamily="2" charset="-122"/>
              <a:ea typeface="字魂36号-正文宋楷" panose="00000500000000000000" pitchFamily="2" charset="-122"/>
            </a:endParaRPr>
          </a:p>
          <a:p>
            <a:pPr>
              <a:lnSpc>
                <a:spcPct val="150000"/>
              </a:lnSpc>
            </a:pPr>
            <a:r>
              <a:rPr lang="zh-CN" altLang="en-US" sz="1600" dirty="0">
                <a:latin typeface="字魂36号-正文宋楷" panose="00000500000000000000" pitchFamily="2" charset="-122"/>
                <a:ea typeface="字魂36号-正文宋楷" panose="00000500000000000000" pitchFamily="2" charset="-122"/>
              </a:rPr>
              <a:t> </a:t>
            </a:r>
            <a:endParaRPr sz="1600" dirty="0">
              <a:latin typeface="字魂36号-正文宋楷" panose="00000500000000000000" pitchFamily="2" charset="-122"/>
              <a:ea typeface="字魂36号-正文宋楷" panose="00000500000000000000" pitchFamily="2" charset="-122"/>
            </a:endParaRPr>
          </a:p>
        </p:txBody>
      </p:sp>
      <p:sp>
        <p:nvSpPr>
          <p:cNvPr id="12" name="TextBox 7"/>
          <p:cNvSpPr txBox="1">
            <a:spLocks noChangeArrowheads="1"/>
          </p:cNvSpPr>
          <p:nvPr userDrawn="1"/>
        </p:nvSpPr>
        <p:spPr bwMode="auto">
          <a:xfrm>
            <a:off x="1408430" y="1264285"/>
            <a:ext cx="536194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48" rIns="121898" bIns="60948">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9200" eaLnBrk="1" fontAlgn="base" hangingPunct="1">
              <a:spcBef>
                <a:spcPct val="0"/>
              </a:spcBef>
              <a:spcAft>
                <a:spcPct val="0"/>
              </a:spcAft>
            </a:pPr>
            <a:r>
              <a:rPr lang="zh-CN" altLang="en-US" sz="3600" dirty="0">
                <a:latin typeface="字魂36号-正文宋楷" panose="00000500000000000000" pitchFamily="2" charset="-122"/>
                <a:ea typeface="字魂36号-正文宋楷" panose="00000500000000000000" pitchFamily="2" charset="-122"/>
              </a:rPr>
              <a:t>一是强化了课程育人导向。</a:t>
            </a:r>
            <a:endParaRPr lang="zh-CN" altLang="en-US" sz="3600" dirty="0">
              <a:latin typeface="字魂36号-正文宋楷" panose="00000500000000000000" pitchFamily="2" charset="-122"/>
              <a:ea typeface="字魂36号-正文宋楷" panose="00000500000000000000" pitchFamily="2" charset="-122"/>
            </a:endParaRPr>
          </a:p>
        </p:txBody>
      </p:sp>
      <p:pic>
        <p:nvPicPr>
          <p:cNvPr id="100" name="图片 99"/>
          <p:cNvPicPr/>
          <p:nvPr/>
        </p:nvPicPr>
        <p:blipFill>
          <a:blip r:embed="rId2"/>
          <a:stretch>
            <a:fillRect/>
          </a:stretch>
        </p:blipFill>
        <p:spPr>
          <a:xfrm>
            <a:off x="0" y="79375"/>
            <a:ext cx="1149985" cy="1084580"/>
          </a:xfrm>
          <a:prstGeom prst="rect">
            <a:avLst/>
          </a:prstGeom>
          <a:noFill/>
          <a:ln w="9525">
            <a:noFill/>
          </a:ln>
        </p:spPr>
      </p:pic>
      <p:pic>
        <p:nvPicPr>
          <p:cNvPr id="13" name="图片 12" descr="J:\李良鸿名师工作室\2022春工作室讲座\内容载体.png内容载体"/>
          <p:cNvPicPr>
            <a:picLocks noChangeAspect="1"/>
          </p:cNvPicPr>
          <p:nvPr/>
        </p:nvPicPr>
        <p:blipFill>
          <a:blip r:embed="rId3"/>
          <a:srcRect/>
          <a:stretch>
            <a:fillRect/>
          </a:stretch>
        </p:blipFill>
        <p:spPr>
          <a:xfrm>
            <a:off x="1635125" y="2919095"/>
            <a:ext cx="8756015" cy="34004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tags/tag1.xml><?xml version="1.0" encoding="utf-8"?>
<p:tagLst xmlns:p="http://schemas.openxmlformats.org/presentationml/2006/main">
  <p:tag name="COMMONDATA" val="eyJjb3VudCI6MywiaGRpZCI6ImY0YjFmZjkwNzlkN2RmOGFiNzZlMDc5Y2IwMTUzNjA0IiwidXNlckNvdW50Ijox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3628</Words>
  <Application>WPS 演示</Application>
  <PresentationFormat>宽屏</PresentationFormat>
  <Paragraphs>337</Paragraphs>
  <Slides>34</Slides>
  <Notes>21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34</vt:i4>
      </vt:variant>
    </vt:vector>
  </HeadingPairs>
  <TitlesOfParts>
    <vt:vector size="49" baseType="lpstr">
      <vt:lpstr>Arial</vt:lpstr>
      <vt:lpstr>宋体</vt:lpstr>
      <vt:lpstr>Wingdings</vt:lpstr>
      <vt:lpstr>字魂36号-正文宋楷</vt:lpstr>
      <vt:lpstr>方正大标宋简体</vt:lpstr>
      <vt:lpstr>方正大黑体_GBK</vt:lpstr>
      <vt:lpstr>Calibri</vt:lpstr>
      <vt:lpstr>字魂73号-江南手书</vt:lpstr>
      <vt:lpstr>中山行书百年纪念版</vt:lpstr>
      <vt:lpstr>微软雅黑</vt:lpstr>
      <vt:lpstr>Arial Unicode MS</vt:lpstr>
      <vt:lpstr>楷体</vt:lpstr>
      <vt:lpstr>仿宋</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美滋</dc:creator>
  <cp:lastModifiedBy>陈国群</cp:lastModifiedBy>
  <cp:revision>52</cp:revision>
  <dcterms:created xsi:type="dcterms:W3CDTF">2020-11-04T02:38:00Z</dcterms:created>
  <dcterms:modified xsi:type="dcterms:W3CDTF">2022-05-31T06:08:59Z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KSOTemplateUUID">
    <vt:lpwstr>v1.0_mb_NmyOqbhQ9hEt8Gk3BOnmeQ==</vt:lpwstr>
  </property>
  <property fmtid="{D5CDD505-2E9C-101B-9397-08002B2CF9AE}" pid="4" name="KSOSaveFontToCloudKey">
    <vt:lpwstr>525939608_embed</vt:lpwstr>
  </property>
  <property fmtid="{D5CDD505-2E9C-101B-9397-08002B2CF9AE}" pid="5" name="ICV">
    <vt:lpwstr>73DB11009A454ED5A3EBE6F1A7C16E2E</vt:lpwstr>
  </property>
</Properties>
</file>