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1" r:id="rId9"/>
    <p:sldId id="262" r:id="rId10"/>
    <p:sldId id="257" r:id="rId11"/>
    <p:sldId id="258" r:id="rId12"/>
    <p:sldId id="270" r:id="rId13"/>
    <p:sldId id="271" r:id="rId14"/>
    <p:sldId id="259" r:id="rId15"/>
    <p:sldId id="272" r:id="rId16"/>
    <p:sldId id="269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306" r:id="rId25"/>
    <p:sldId id="310" r:id="rId26"/>
    <p:sldId id="311" r:id="rId27"/>
    <p:sldId id="313" r:id="rId28"/>
    <p:sldId id="314" r:id="rId29"/>
    <p:sldId id="312" r:id="rId30"/>
    <p:sldId id="315" r:id="rId31"/>
    <p:sldId id="316" r:id="rId32"/>
    <p:sldId id="317" r:id="rId33"/>
    <p:sldId id="318" r:id="rId34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gs" Target="tags/tag120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1.pn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3.xml"/><Relationship Id="rId2" Type="http://schemas.openxmlformats.org/officeDocument/2006/relationships/image" Target="../media/image7.png"/><Relationship Id="rId1" Type="http://schemas.openxmlformats.org/officeDocument/2006/relationships/tags" Target="../tags/tag7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5.xml"/><Relationship Id="rId2" Type="http://schemas.openxmlformats.org/officeDocument/2006/relationships/image" Target="../media/image7.png"/><Relationship Id="rId1" Type="http://schemas.openxmlformats.org/officeDocument/2006/relationships/tags" Target="../tags/tag74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76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9.xml"/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tags" Target="../tags/tag78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3.xml"/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tags" Target="../tags/tag82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5.xml"/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tags" Target="../tags/tag84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9.xml"/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tags" Target="../tags/tag88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1.xml"/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tags" Target="../tags/tag9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3.xml"/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tags" Target="../tags/tag92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5.xml"/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tags" Target="../tags/tag94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7.xml"/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tags" Target="../tags/tag96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9.xml"/><Relationship Id="rId2" Type="http://schemas.openxmlformats.org/officeDocument/2006/relationships/image" Target="../media/image7.png"/><Relationship Id="rId1" Type="http://schemas.openxmlformats.org/officeDocument/2006/relationships/tags" Target="../tags/tag98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1.xml"/><Relationship Id="rId2" Type="http://schemas.openxmlformats.org/officeDocument/2006/relationships/image" Target="../media/image7.png"/><Relationship Id="rId1" Type="http://schemas.openxmlformats.org/officeDocument/2006/relationships/tags" Target="../tags/tag100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3.xml"/><Relationship Id="rId2" Type="http://schemas.openxmlformats.org/officeDocument/2006/relationships/image" Target="../media/image7.png"/><Relationship Id="rId1" Type="http://schemas.openxmlformats.org/officeDocument/2006/relationships/tags" Target="../tags/tag102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5.xml"/><Relationship Id="rId2" Type="http://schemas.openxmlformats.org/officeDocument/2006/relationships/image" Target="../media/image7.png"/><Relationship Id="rId1" Type="http://schemas.openxmlformats.org/officeDocument/2006/relationships/tags" Target="../tags/tag104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7.xml"/><Relationship Id="rId2" Type="http://schemas.openxmlformats.org/officeDocument/2006/relationships/image" Target="../media/image7.png"/><Relationship Id="rId1" Type="http://schemas.openxmlformats.org/officeDocument/2006/relationships/tags" Target="../tags/tag106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9.xml"/><Relationship Id="rId2" Type="http://schemas.openxmlformats.org/officeDocument/2006/relationships/image" Target="../media/image7.png"/><Relationship Id="rId1" Type="http://schemas.openxmlformats.org/officeDocument/2006/relationships/tags" Target="../tags/tag108.xml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tags" Target="../tags/tag111.xml"/><Relationship Id="rId2" Type="http://schemas.openxmlformats.org/officeDocument/2006/relationships/image" Target="../media/image7.png"/><Relationship Id="rId1" Type="http://schemas.openxmlformats.org/officeDocument/2006/relationships/tags" Target="../tags/tag1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tags" Target="../tags/tag114.xml"/><Relationship Id="rId2" Type="http://schemas.openxmlformats.org/officeDocument/2006/relationships/image" Target="../media/image7.png"/><Relationship Id="rId1" Type="http://schemas.openxmlformats.org/officeDocument/2006/relationships/tags" Target="../tags/tag113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7.xml"/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tags" Target="../tags/tag116.xml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9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tags" Target="../tags/tag1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2" Type="http://schemas.openxmlformats.org/officeDocument/2006/relationships/image" Target="../media/image7.png"/><Relationship Id="rId1" Type="http://schemas.openxmlformats.org/officeDocument/2006/relationships/tags" Target="../tags/tag6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2" Type="http://schemas.openxmlformats.org/officeDocument/2006/relationships/image" Target="../media/image7.png"/><Relationship Id="rId1" Type="http://schemas.openxmlformats.org/officeDocument/2006/relationships/tags" Target="../tags/tag6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71.xml"/><Relationship Id="rId2" Type="http://schemas.openxmlformats.org/officeDocument/2006/relationships/image" Target="../media/image7.png"/><Relationship Id="rId1" Type="http://schemas.openxmlformats.org/officeDocument/2006/relationships/tags" Target="../tags/tag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" y="0"/>
            <a:ext cx="1219200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BF~U4WFYHO(VZDH3)M2TG)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23645" y="632460"/>
            <a:ext cx="3441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accent3">
                    <a:lumMod val="50000"/>
                  </a:schemeClr>
                </a:solidFill>
              </a:rPr>
              <a:t>学习活动二</a:t>
            </a:r>
            <a:endParaRPr lang="zh-CN" altLang="en-US" sz="360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223645" y="1402080"/>
            <a:ext cx="4253230" cy="0"/>
          </a:xfrm>
          <a:prstGeom prst="line">
            <a:avLst/>
          </a:prstGeom>
          <a:ln w="85725" cmpd="sng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198880" y="2119630"/>
            <a:ext cx="948753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自由读课文，用“——”画出蜘蛛的</a:t>
            </a:r>
            <a:r>
              <a:rPr lang="zh-CN" altLang="en-US" sz="7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想法</a:t>
            </a:r>
            <a:r>
              <a:rPr lang="zh-CN" altLang="en-US" sz="6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6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BF~U4WFYHO(VZDH3)M2TG)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1315" y="1586230"/>
            <a:ext cx="1046924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/>
              <a:t>   </a:t>
            </a:r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就卖口罩吧，因为口罩织起来很简单。</a:t>
            </a:r>
            <a:endParaRPr lang="zh-CN" altLang="en-US" sz="4400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44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还是卖围巾吧，因为围巾织起来很简单。</a:t>
            </a:r>
            <a:endParaRPr lang="zh-CN" altLang="en-US" sz="4400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44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400">
                <a:latin typeface="楷体" panose="02010609060101010101" charset="-122"/>
                <a:ea typeface="楷体" panose="02010609060101010101" charset="-122"/>
                <a:sym typeface="+mn-ea"/>
              </a:rPr>
              <a:t>还是卖围巾吧，因为围巾织起来很简单。</a:t>
            </a:r>
            <a:endParaRPr lang="zh-CN" altLang="en-US" sz="4400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4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47380" y="1767840"/>
            <a:ext cx="19284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很简单</a:t>
            </a:r>
            <a:endParaRPr lang="zh-CN" altLang="en-US" sz="4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162290" y="3156585"/>
            <a:ext cx="19291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很简单</a:t>
            </a:r>
            <a:endParaRPr lang="zh-CN" altLang="en-US" sz="4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62925" y="4497705"/>
            <a:ext cx="19284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很简单</a:t>
            </a:r>
            <a:endParaRPr lang="zh-CN" altLang="en-US" sz="4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82440" y="3156585"/>
            <a:ext cx="23075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因为</a:t>
            </a:r>
            <a:endParaRPr lang="zh-CN" altLang="en-US" sz="4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82440" y="4497705"/>
            <a:ext cx="23075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因为</a:t>
            </a:r>
            <a:endParaRPr lang="zh-CN" altLang="en-US" sz="4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40225" y="1757680"/>
            <a:ext cx="17716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因为</a:t>
            </a:r>
            <a:endParaRPr lang="zh-CN" altLang="en-US" sz="4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BF~U4WFYHO(VZDH3)M2TG)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92635" cy="6857365"/>
          </a:xfrm>
          <a:prstGeom prst="rect">
            <a:avLst/>
          </a:prstGeom>
        </p:spPr>
      </p:pic>
      <p:pic>
        <p:nvPicPr>
          <p:cNvPr id="5" name="图片 4" descr=")U6(BTNRKXEXI~GU)T(ZGG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790" y="914400"/>
            <a:ext cx="9159875" cy="1725930"/>
          </a:xfrm>
          <a:prstGeom prst="rect">
            <a:avLst/>
          </a:prstGeom>
        </p:spPr>
      </p:pic>
      <p:pic>
        <p:nvPicPr>
          <p:cNvPr id="6" name="图片 5" descr=")U6(BTNRKXEXI~GU)T(ZGG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790" y="2640330"/>
            <a:ext cx="9159875" cy="1708785"/>
          </a:xfrm>
          <a:prstGeom prst="rect">
            <a:avLst/>
          </a:prstGeom>
        </p:spPr>
      </p:pic>
      <p:pic>
        <p:nvPicPr>
          <p:cNvPr id="7" name="图片 6" descr=")U6(BTNRKXEXI~GU)T(ZGG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790" y="4349115"/>
            <a:ext cx="9158605" cy="17252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510155" y="1155065"/>
            <a:ext cx="75418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口罩编织店，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每位顾客只需付一元钱。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10155" y="2828925"/>
            <a:ext cx="83165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围巾编织店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sym typeface="+mn-ea"/>
              </a:rPr>
              <a:t>，每位顾客只需付一元钱。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3600"/>
          </a:p>
        </p:txBody>
      </p:sp>
      <p:sp>
        <p:nvSpPr>
          <p:cNvPr id="10" name="文本框 9"/>
          <p:cNvSpPr txBox="1"/>
          <p:nvPr/>
        </p:nvSpPr>
        <p:spPr>
          <a:xfrm>
            <a:off x="2510155" y="4479290"/>
            <a:ext cx="84880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袜子编织店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sym typeface="+mn-ea"/>
              </a:rPr>
              <a:t>，每位顾客只需付一元钱。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3600"/>
          </a:p>
        </p:txBody>
      </p:sp>
      <p:sp>
        <p:nvSpPr>
          <p:cNvPr id="11" name="文本框 10"/>
          <p:cNvSpPr txBox="1"/>
          <p:nvPr/>
        </p:nvSpPr>
        <p:spPr>
          <a:xfrm>
            <a:off x="2510155" y="1155065"/>
            <a:ext cx="2701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口罩编织店</a:t>
            </a:r>
            <a:endParaRPr lang="zh-CN" altLang="en-US" sz="360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10155" y="4493260"/>
            <a:ext cx="2701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</a:rPr>
              <a:t>袜子编织店</a:t>
            </a:r>
            <a:endParaRPr lang="zh-CN" altLang="en-US" sz="36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510155" y="2835275"/>
            <a:ext cx="2701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围巾编织店</a:t>
            </a:r>
            <a:endParaRPr lang="zh-CN" altLang="en-US" sz="3600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448675" y="1155700"/>
            <a:ext cx="17259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一元钱</a:t>
            </a:r>
            <a:endParaRPr lang="zh-CN" altLang="en-US" sz="3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48675" y="2817495"/>
            <a:ext cx="17259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一元钱</a:t>
            </a:r>
            <a:endParaRPr lang="zh-CN" altLang="en-US" sz="3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48675" y="4479290"/>
            <a:ext cx="17259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一元钱</a:t>
            </a:r>
            <a:endParaRPr lang="zh-CN" altLang="en-US" sz="3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2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BF~U4WFYHO(VZDH3)M2TG)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35"/>
            <a:ext cx="12192635" cy="6857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96900" y="1551940"/>
            <a:ext cx="1099820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lang="zh-CN" altLang="en-US" sz="6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zh-CN" altLang="en-US" sz="6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口罩好难织啊，蜘蛛用了一整天的工夫，终于织完了。</a:t>
            </a:r>
            <a:endParaRPr lang="zh-CN" altLang="en-US" sz="66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279265"/>
            <a:ext cx="5060950" cy="256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" name="文本框 101"/>
          <p:cNvSpPr txBox="1"/>
          <p:nvPr/>
        </p:nvSpPr>
        <p:spPr>
          <a:xfrm>
            <a:off x="0" y="5888990"/>
            <a:ext cx="686879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96900" y="2567940"/>
            <a:ext cx="293243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一整天</a:t>
            </a:r>
            <a:endParaRPr lang="zh-CN" altLang="en-US" sz="6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BF~U4WFYHO(VZDH3)M2TG)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24765"/>
            <a:ext cx="12192635" cy="6857365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654685" y="612775"/>
            <a:ext cx="1944370" cy="188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654685" y="6975475"/>
            <a:ext cx="148145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5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3833495" y="128270"/>
            <a:ext cx="3557905" cy="2367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/>
          <p:nvPr/>
        </p:nvPicPr>
        <p:blipFill>
          <a:blip r:embed="rId5"/>
          <a:stretch>
            <a:fillRect/>
          </a:stretch>
        </p:blipFill>
        <p:spPr>
          <a:xfrm>
            <a:off x="9074150" y="146050"/>
            <a:ext cx="2540000" cy="2178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" name="文本框 102"/>
          <p:cNvSpPr txBox="1"/>
          <p:nvPr/>
        </p:nvSpPr>
        <p:spPr>
          <a:xfrm>
            <a:off x="7415530" y="6598920"/>
            <a:ext cx="295846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7" name="图片 6"/>
          <p:cNvPicPr/>
          <p:nvPr/>
        </p:nvPicPr>
        <p:blipFill>
          <a:blip r:embed="rId6"/>
          <a:stretch>
            <a:fillRect/>
          </a:stretch>
        </p:blipFill>
        <p:spPr>
          <a:xfrm>
            <a:off x="8575675" y="3119755"/>
            <a:ext cx="4258310" cy="422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" name="文本框 103"/>
          <p:cNvSpPr txBox="1"/>
          <p:nvPr/>
        </p:nvSpPr>
        <p:spPr>
          <a:xfrm>
            <a:off x="7729855" y="10187305"/>
            <a:ext cx="315404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05" name="文本框 104"/>
          <p:cNvSpPr txBox="1"/>
          <p:nvPr/>
        </p:nvSpPr>
        <p:spPr>
          <a:xfrm>
            <a:off x="7225665" y="646430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2" name="图片 11" descr="K3T`%}6VQNNAZE`2$WY~5]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685" y="3959860"/>
            <a:ext cx="1945005" cy="1785620"/>
          </a:xfrm>
          <a:prstGeom prst="rect">
            <a:avLst/>
          </a:prstGeom>
        </p:spPr>
      </p:pic>
      <p:sp>
        <p:nvSpPr>
          <p:cNvPr id="108" name="文本框 107"/>
          <p:cNvSpPr txBox="1"/>
          <p:nvPr/>
        </p:nvSpPr>
        <p:spPr>
          <a:xfrm>
            <a:off x="3714750" y="498792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8" name="图片 47"/>
          <p:cNvPicPr/>
          <p:nvPr/>
        </p:nvPicPr>
        <p:blipFill>
          <a:blip r:embed="rId8"/>
          <a:srcRect l="36880" r="36160"/>
          <a:stretch>
            <a:fillRect/>
          </a:stretch>
        </p:blipFill>
        <p:spPr>
          <a:xfrm>
            <a:off x="4911090" y="2324100"/>
            <a:ext cx="1429385" cy="38309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" name="图片 48"/>
          <p:cNvPicPr/>
          <p:nvPr/>
        </p:nvPicPr>
        <p:blipFill>
          <a:blip r:embed="rId8"/>
          <a:srcRect l="62200"/>
          <a:stretch>
            <a:fillRect/>
          </a:stretch>
        </p:blipFill>
        <p:spPr>
          <a:xfrm>
            <a:off x="6252210" y="2324100"/>
            <a:ext cx="2323465" cy="38303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" name="图片 49"/>
          <p:cNvPicPr/>
          <p:nvPr/>
        </p:nvPicPr>
        <p:blipFill>
          <a:blip r:embed="rId8"/>
          <a:srcRect r="59653"/>
          <a:stretch>
            <a:fillRect/>
          </a:stretch>
        </p:blipFill>
        <p:spPr>
          <a:xfrm>
            <a:off x="2432050" y="2324100"/>
            <a:ext cx="2644140" cy="38309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" name="图片 50"/>
          <p:cNvPicPr/>
          <p:nvPr/>
        </p:nvPicPr>
        <p:blipFill>
          <a:blip r:embed="rId9"/>
          <a:stretch>
            <a:fillRect/>
          </a:stretch>
        </p:blipFill>
        <p:spPr>
          <a:xfrm>
            <a:off x="8850630" y="4130675"/>
            <a:ext cx="3510915" cy="14687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" name="文本框 111"/>
          <p:cNvSpPr txBox="1"/>
          <p:nvPr/>
        </p:nvSpPr>
        <p:spPr>
          <a:xfrm>
            <a:off x="8761730" y="7697470"/>
            <a:ext cx="214185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826135" y="5743575"/>
            <a:ext cx="61804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ln w="9525" cmpd="sng">
                  <a:solidFill>
                    <a:schemeClr val="accent1"/>
                  </a:solidFill>
                  <a:prstDash val="solid"/>
                </a:ln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FF0000"/>
                </a:highlight>
              </a:rPr>
              <a:t>      </a:t>
            </a:r>
            <a:r>
              <a:rPr lang="zh-CN" altLang="en-US" sz="4800">
                <a:ln w="9525" cmpd="sng">
                  <a:solidFill>
                    <a:schemeClr val="accent1"/>
                  </a:solidFill>
                  <a:prstDash val="solid"/>
                </a:ln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FF0000"/>
                </a:highlight>
              </a:rPr>
              <a:t>织口罩太难了！</a:t>
            </a:r>
            <a:endParaRPr lang="zh-CN" altLang="en-US" sz="4800">
              <a:ln w="9525" cmpd="sng">
                <a:solidFill>
                  <a:schemeClr val="accent1"/>
                </a:solidFill>
                <a:prstDash val="solid"/>
              </a:ln>
              <a:gradFill>
                <a:gsLst>
                  <a:gs pos="0">
                    <a:srgbClr val="FBFB11"/>
                  </a:gs>
                  <a:gs pos="100000">
                    <a:srgbClr val="838309"/>
                  </a:gs>
                </a:gsLst>
                <a:lin scaled="0"/>
              </a:gradFill>
              <a:effectLst>
                <a:glow rad="38100">
                  <a:schemeClr val="accent1">
                    <a:alpha val="40000"/>
                  </a:schemeClr>
                </a:glow>
              </a:effectLst>
              <a:highlight>
                <a:srgbClr val="FF0000"/>
              </a:highlight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BF~U4WFYHO(VZDH3)M2TG)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98880" y="1117600"/>
            <a:ext cx="88715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 </a:t>
            </a:r>
            <a:r>
              <a:rPr lang="en-US" altLang="zh-CN"/>
              <a:t>          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就卖口罩吧，因为口罩织起来很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简单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32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8620" y="2818130"/>
            <a:ext cx="10923270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lang="zh-CN" altLang="en-US" sz="6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zh-CN" altLang="en-US" sz="6600" b="1">
                <a:latin typeface="楷体" panose="02010609060101010101" charset="-122"/>
                <a:ea typeface="楷体" panose="02010609060101010101" charset="-122"/>
                <a:cs typeface="仿宋" panose="02010609060101010101" charset="-122"/>
              </a:rPr>
              <a:t>口罩好难织啊，蜘蛛用了</a:t>
            </a:r>
            <a:r>
              <a:rPr lang="zh-CN" altLang="en-US" sz="7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仿宋" panose="02010609060101010101" charset="-122"/>
              </a:rPr>
              <a:t>一整天</a:t>
            </a:r>
            <a:r>
              <a:rPr lang="zh-CN" altLang="en-US" sz="6600" b="1">
                <a:latin typeface="楷体" panose="02010609060101010101" charset="-122"/>
                <a:ea typeface="楷体" panose="02010609060101010101" charset="-122"/>
                <a:cs typeface="仿宋" panose="02010609060101010101" charset="-122"/>
              </a:rPr>
              <a:t>的工夫，终于织完了。</a:t>
            </a:r>
            <a:endParaRPr lang="zh-CN" altLang="en-US" sz="6600" b="1">
              <a:latin typeface="楷体" panose="02010609060101010101" charset="-122"/>
              <a:ea typeface="楷体" panose="02010609060101010101" charset="-122"/>
              <a:cs typeface="仿宋" panose="02010609060101010101" charset="-122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914900"/>
            <a:ext cx="3902075" cy="19424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" name="文本框 102"/>
          <p:cNvSpPr txBox="1"/>
          <p:nvPr/>
        </p:nvSpPr>
        <p:spPr>
          <a:xfrm>
            <a:off x="0" y="6524625"/>
            <a:ext cx="52959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1198880" y="1049020"/>
            <a:ext cx="8871585" cy="843915"/>
          </a:xfrm>
          <a:prstGeom prst="roundRect">
            <a:avLst/>
          </a:prstGeom>
          <a:noFill/>
          <a:ln w="28575" cmpd="sng">
            <a:solidFill>
              <a:schemeClr val="accent3">
                <a:lumMod val="5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BF~U4WFYHO(VZDH3)M2TG)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92635" cy="68573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29030" y="3165475"/>
            <a:ext cx="9345930" cy="2953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4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6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口罩好难织啊，蜘蛛用了</a:t>
            </a:r>
            <a:r>
              <a:rPr lang="zh-CN" altLang="en-US" sz="6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一整天</a:t>
            </a:r>
            <a:r>
              <a:rPr lang="zh-CN" altLang="en-US" sz="6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的工夫，终于织完了</a:t>
            </a:r>
            <a:r>
              <a:rPr lang="zh-CN" altLang="en-US" sz="4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4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305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2722245" y="993140"/>
            <a:ext cx="814006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河马嘴巴那么大</a:t>
            </a:r>
            <a:endParaRPr lang="zh-CN" altLang="en-US" sz="8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BF~U4WFYHO(VZDH3)M2TG)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95910" y="0"/>
            <a:ext cx="12192635" cy="6857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27430" y="1241425"/>
            <a:ext cx="1072959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4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顾客来了，</a:t>
            </a:r>
            <a:r>
              <a:rPr lang="en-US" altLang="zh-CN" sz="4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4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是一只河马。    河马嘴巴</a:t>
            </a:r>
            <a:r>
              <a:rPr lang="zh-CN" altLang="en-US" sz="4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那么大</a:t>
            </a:r>
            <a:r>
              <a:rPr lang="zh-CN" altLang="en-US" sz="4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，口罩</a:t>
            </a:r>
            <a:r>
              <a:rPr lang="zh-CN" altLang="en-US" sz="4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好难织</a:t>
            </a:r>
            <a:r>
              <a:rPr lang="zh-CN" altLang="en-US" sz="4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啊，</a:t>
            </a:r>
            <a:r>
              <a:rPr lang="en-US" altLang="zh-CN" sz="4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4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蜘蛛用了</a:t>
            </a:r>
            <a:r>
              <a:rPr lang="zh-CN" altLang="en-US" sz="4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一整天</a:t>
            </a:r>
            <a:r>
              <a:rPr lang="zh-CN" altLang="en-US" sz="4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的工夫，</a:t>
            </a:r>
            <a:r>
              <a:rPr lang="zh-CN" altLang="en-US" sz="4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终于</a:t>
            </a:r>
            <a:r>
              <a:rPr lang="zh-CN" altLang="en-US" sz="4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织完了</a:t>
            </a:r>
            <a:r>
              <a:rPr lang="en-US" altLang="zh-CN" sz="4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4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4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8575675" y="3119755"/>
            <a:ext cx="4258310" cy="42240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" name="图片 50"/>
          <p:cNvPicPr/>
          <p:nvPr/>
        </p:nvPicPr>
        <p:blipFill>
          <a:blip r:embed="rId4"/>
          <a:stretch>
            <a:fillRect/>
          </a:stretch>
        </p:blipFill>
        <p:spPr>
          <a:xfrm>
            <a:off x="8850630" y="4130675"/>
            <a:ext cx="3510915" cy="14687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PWP2NCYHK$1{]5B~{X3{`V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6335" y="1153795"/>
            <a:ext cx="1090930" cy="1090930"/>
          </a:xfrm>
          <a:prstGeom prst="rect">
            <a:avLst/>
          </a:prstGeom>
        </p:spPr>
      </p:pic>
      <p:pic>
        <p:nvPicPr>
          <p:cNvPr id="11" name="图片 10" descr="[XQOOOB6]S)E]ZDTCL98I]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5330" y="1031875"/>
            <a:ext cx="1049655" cy="1049655"/>
          </a:xfrm>
          <a:prstGeom prst="rect">
            <a:avLst/>
          </a:prstGeom>
        </p:spPr>
      </p:pic>
      <p:pic>
        <p:nvPicPr>
          <p:cNvPr id="12" name="图片 11" descr="UVA(S$5Y``1(1D{NL3GA{0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8550" y="1878330"/>
            <a:ext cx="1092200" cy="1092200"/>
          </a:xfrm>
          <a:prstGeom prst="rect">
            <a:avLst/>
          </a:prstGeom>
        </p:spPr>
      </p:pic>
      <p:pic>
        <p:nvPicPr>
          <p:cNvPr id="13" name="图片 12" descr="UR[TP76LD{FMVA4{5)J{]~Q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0710" y="3451860"/>
            <a:ext cx="1101725" cy="1101725"/>
          </a:xfrm>
          <a:prstGeom prst="rect">
            <a:avLst/>
          </a:prstGeom>
        </p:spPr>
      </p:pic>
      <p:pic>
        <p:nvPicPr>
          <p:cNvPr id="14" name="图片 13" descr="K3T`%}6VQNNAZE`2$WY~5]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430" y="4553585"/>
            <a:ext cx="1945005" cy="178562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BF~U4WFYHO(VZDH3)M2TG)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pic>
        <p:nvPicPr>
          <p:cNvPr id="104" name="图片 103"/>
          <p:cNvPicPr/>
          <p:nvPr/>
        </p:nvPicPr>
        <p:blipFill>
          <a:blip r:embed="rId3"/>
          <a:srcRect r="83" b="3871"/>
          <a:stretch>
            <a:fillRect/>
          </a:stretch>
        </p:blipFill>
        <p:spPr>
          <a:xfrm>
            <a:off x="0" y="0"/>
            <a:ext cx="12230735" cy="68573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" name="文本框 104"/>
          <p:cNvSpPr txBox="1"/>
          <p:nvPr/>
        </p:nvSpPr>
        <p:spPr>
          <a:xfrm>
            <a:off x="1219200" y="8121650"/>
            <a:ext cx="568261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122170" y="3171825"/>
            <a:ext cx="822515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1500">
                <a:solidFill>
                  <a:schemeClr val="bg2"/>
                </a:solidFill>
                <a:latin typeface="楷体" panose="02010609060101010101" charset="-122"/>
                <a:ea typeface="楷体" panose="02010609060101010101" charset="-122"/>
              </a:rPr>
              <a:t>口罩编织店</a:t>
            </a:r>
            <a:endParaRPr lang="zh-CN" altLang="en-US" sz="11500">
              <a:solidFill>
                <a:schemeClr val="bg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BF~U4WFYHO(VZDH3)M2TG)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pic>
        <p:nvPicPr>
          <p:cNvPr id="105" name="图片 104"/>
          <p:cNvPicPr/>
          <p:nvPr/>
        </p:nvPicPr>
        <p:blipFill>
          <a:blip r:embed="rId3"/>
          <a:stretch>
            <a:fillRect/>
          </a:stretch>
        </p:blipFill>
        <p:spPr>
          <a:xfrm>
            <a:off x="-277495" y="0"/>
            <a:ext cx="3350895" cy="69551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3515995" y="1421130"/>
            <a:ext cx="810831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6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蜘蛛织啊织，足足忙了一个星期，才织完那条长长的围巾。</a:t>
            </a:r>
            <a:endParaRPr lang="zh-CN" altLang="en-US" sz="6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44990" y="1421130"/>
            <a:ext cx="18929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足足</a:t>
            </a:r>
            <a:endParaRPr lang="zh-CN" altLang="en-US" sz="6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34915" y="2344420"/>
            <a:ext cx="35693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一个星期</a:t>
            </a:r>
            <a:endParaRPr lang="zh-CN" altLang="en-US" sz="6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BF~U4WFYHO(VZDH3)M2TG)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pic>
        <p:nvPicPr>
          <p:cNvPr id="105" name="图片 104"/>
          <p:cNvPicPr/>
          <p:nvPr/>
        </p:nvPicPr>
        <p:blipFill>
          <a:blip r:embed="rId3"/>
          <a:stretch>
            <a:fillRect/>
          </a:stretch>
        </p:blipFill>
        <p:spPr>
          <a:xfrm>
            <a:off x="-277495" y="0"/>
            <a:ext cx="3350895" cy="69551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3733165" y="1493520"/>
            <a:ext cx="883285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脖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子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和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大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树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一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样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高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BF~U4WFYHO(VZDH3)M2TG)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92635" cy="6857365"/>
          </a:xfrm>
          <a:prstGeom prst="rect">
            <a:avLst/>
          </a:prstGeom>
        </p:spPr>
      </p:pic>
      <p:pic>
        <p:nvPicPr>
          <p:cNvPr id="105" name="图片 104"/>
          <p:cNvPicPr/>
          <p:nvPr/>
        </p:nvPicPr>
        <p:blipFill>
          <a:blip r:embed="rId3"/>
          <a:stretch>
            <a:fillRect/>
          </a:stretch>
        </p:blipFill>
        <p:spPr>
          <a:xfrm>
            <a:off x="-277495" y="0"/>
            <a:ext cx="3350895" cy="69551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3515995" y="723900"/>
            <a:ext cx="883285" cy="55079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脖</a:t>
            </a:r>
            <a:endParaRPr lang="zh-CN" altLang="en-US" sz="4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子</a:t>
            </a:r>
            <a:endParaRPr lang="zh-CN" altLang="en-US" sz="4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和</a:t>
            </a:r>
            <a:endParaRPr lang="zh-CN" altLang="en-US" sz="4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大</a:t>
            </a:r>
            <a:endParaRPr lang="zh-CN" altLang="en-US" sz="4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树</a:t>
            </a:r>
            <a:endParaRPr lang="zh-CN" altLang="en-US" sz="4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一</a:t>
            </a:r>
            <a:endParaRPr lang="zh-CN" altLang="en-US" sz="4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样</a:t>
            </a:r>
            <a:endParaRPr lang="zh-CN" altLang="en-US" sz="4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高</a:t>
            </a:r>
            <a:endParaRPr lang="zh-CN" altLang="en-US" sz="4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69460" y="1898650"/>
            <a:ext cx="68637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蜘蛛织啊织，</a:t>
            </a:r>
            <a:r>
              <a:rPr lang="zh-CN" altLang="en-US" sz="48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足足忙了一个星期</a:t>
            </a:r>
            <a:r>
              <a:rPr lang="zh-CN" altLang="en-US" sz="4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，才织完那条长长的围巾。</a:t>
            </a:r>
            <a:endParaRPr lang="zh-CN" altLang="en-US" sz="4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BF~U4WFYHO(VZDH3)M2TG)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pic>
        <p:nvPicPr>
          <p:cNvPr id="106" name="图片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" name="文本框 106"/>
          <p:cNvSpPr txBox="1"/>
          <p:nvPr/>
        </p:nvSpPr>
        <p:spPr>
          <a:xfrm>
            <a:off x="-6096000" y="1010285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/>
              <a:t> 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BF~U4WFYHO(VZDH3)M2TG)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87630" y="0"/>
            <a:ext cx="12192635" cy="6857365"/>
          </a:xfrm>
          <a:prstGeom prst="rect">
            <a:avLst/>
          </a:prstGeom>
        </p:spPr>
      </p:pic>
      <p:sp>
        <p:nvSpPr>
          <p:cNvPr id="5" name="对角圆角矩形 4"/>
          <p:cNvSpPr/>
          <p:nvPr/>
        </p:nvSpPr>
        <p:spPr>
          <a:xfrm>
            <a:off x="6296660" y="492760"/>
            <a:ext cx="4011930" cy="621792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706245" y="966470"/>
            <a:ext cx="3590290" cy="54775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蜘蛛决定开一家商店。卖什么呢？就卖口罩吧，因为口罩织起来很简单。</a:t>
            </a:r>
            <a:endParaRPr lang="zh-CN" altLang="en-US" sz="2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于是，蜘蛛在一间小木屋外面挂了一个招牌，上面写着：“口罩编织店，每位顾客只需付一元钱。”</a:t>
            </a:r>
            <a:endParaRPr lang="zh-CN" altLang="en-US" sz="2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顾客来了，是一只河马。河马嘴巴那么大，口罩好难织啊，蜘蛛用了一整天的工夫，终于织完了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1" name="对角圆角矩形 10"/>
          <p:cNvSpPr/>
          <p:nvPr/>
        </p:nvSpPr>
        <p:spPr>
          <a:xfrm>
            <a:off x="1617345" y="480695"/>
            <a:ext cx="4011930" cy="6242685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659880" y="581660"/>
            <a:ext cx="3648710" cy="62471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晚上，蜘蛛想：还是卖围巾吧，因为围巾织起来很简单。</a:t>
            </a:r>
            <a:endParaRPr lang="zh-CN" altLang="en-US" sz="2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第二天，蜘蛛的招牌换了，上面写着：”围巾编织店，每位顾客只需付一元钱。“</a:t>
            </a:r>
            <a:endParaRPr lang="zh-CN" altLang="en-US" sz="2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顾客来了，只见身子不见头。蜘蛛向上一看，原来是一只长颈鹿，他的脖子和大树一样高，脑袋从树叶间露出来，正对着蜘蛛笑呢。</a:t>
            </a:r>
            <a:endParaRPr lang="zh-CN" altLang="en-US" sz="2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蜘蛛织啊织，足足忙了一个星期，才织完那条长长的围巾。</a:t>
            </a:r>
            <a:endParaRPr lang="zh-CN" altLang="en-US" sz="2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BF~U4WFYHO(VZDH3)M2TG)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87630" y="0"/>
            <a:ext cx="12192635" cy="6857365"/>
          </a:xfrm>
          <a:prstGeom prst="rect">
            <a:avLst/>
          </a:prstGeom>
        </p:spPr>
      </p:pic>
      <p:sp>
        <p:nvSpPr>
          <p:cNvPr id="5" name="对角圆角矩形 4"/>
          <p:cNvSpPr/>
          <p:nvPr/>
        </p:nvSpPr>
        <p:spPr>
          <a:xfrm>
            <a:off x="6296660" y="492760"/>
            <a:ext cx="4011930" cy="621792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706245" y="966470"/>
            <a:ext cx="3590290" cy="54775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5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蜘蛛决定开一家商店。卖什么呢？就卖口罩吧，因为口罩织起来很简单。</a:t>
            </a:r>
            <a:endParaRPr lang="zh-CN" altLang="en-US" sz="25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于是，蜘蛛在一间小木屋外面挂了一个招牌，上面写着：“口罩编织店，每位顾客只需付一元钱。”</a:t>
            </a:r>
            <a:endParaRPr lang="zh-CN" altLang="en-US" sz="2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顾客来了，是一只河马。河马嘴巴那么大，口罩好难织啊，蜘蛛用了一整天的工夫，终于织完了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1" name="对角圆角矩形 10"/>
          <p:cNvSpPr/>
          <p:nvPr/>
        </p:nvSpPr>
        <p:spPr>
          <a:xfrm>
            <a:off x="1617345" y="480695"/>
            <a:ext cx="4011930" cy="6242685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659880" y="581660"/>
            <a:ext cx="3648710" cy="62471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5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晚上，蜘蛛想：还是卖围巾吧，因为围巾织起来很简单。</a:t>
            </a:r>
            <a:endParaRPr lang="zh-CN" altLang="en-US" sz="2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第二天，蜘蛛的招牌换了，上面写着：”围巾编织店，每位顾客只需付一元钱。“</a:t>
            </a:r>
            <a:endParaRPr lang="zh-CN" altLang="en-US" sz="2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顾客来了，只见身子不见头。蜘蛛向上一看，原来是一只长颈鹿，他的脖子和大树一样高，脑袋从树叶间露出来，正对着蜘蛛笑呢。</a:t>
            </a:r>
            <a:endParaRPr lang="zh-CN" altLang="en-US" sz="2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蜘蛛织啊织，足足忙了一个星期，才织完那条长长的围巾。</a:t>
            </a:r>
            <a:endParaRPr lang="zh-CN" altLang="en-US" sz="2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584180" y="681990"/>
            <a:ext cx="13341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想法</a:t>
            </a:r>
            <a:endParaRPr lang="zh-CN" altLang="en-US" sz="400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BF~U4WFYHO(VZDH3)M2TG)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87630" y="0"/>
            <a:ext cx="12192635" cy="6857365"/>
          </a:xfrm>
          <a:prstGeom prst="rect">
            <a:avLst/>
          </a:prstGeom>
        </p:spPr>
      </p:pic>
      <p:sp>
        <p:nvSpPr>
          <p:cNvPr id="5" name="对角圆角矩形 4"/>
          <p:cNvSpPr/>
          <p:nvPr/>
        </p:nvSpPr>
        <p:spPr>
          <a:xfrm>
            <a:off x="6296660" y="492760"/>
            <a:ext cx="4011930" cy="621792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706245" y="966470"/>
            <a:ext cx="3590290" cy="54775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蜘蛛决定开一家商店。卖什么呢？就卖口罩吧，因为口罩织起来很简单。</a:t>
            </a:r>
            <a:endParaRPr lang="zh-CN" altLang="en-US" sz="2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5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于是，蜘蛛在一间小木屋外面挂了一个招牌，上面写着：“口罩编织店，每位顾客只需付一元钱。”</a:t>
            </a:r>
            <a:endParaRPr lang="zh-CN" altLang="en-US" sz="2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顾客来了，是一只河马。河马嘴巴那么大，口罩好难织啊，蜘蛛用了一整天的工夫，终于织完了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1" name="对角圆角矩形 10"/>
          <p:cNvSpPr/>
          <p:nvPr/>
        </p:nvSpPr>
        <p:spPr>
          <a:xfrm>
            <a:off x="1617345" y="480695"/>
            <a:ext cx="4011930" cy="6242685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659880" y="581660"/>
            <a:ext cx="3648710" cy="62471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晚上，蜘蛛想：还是卖围巾吧，因为围巾织起来很简单。</a:t>
            </a:r>
            <a:endParaRPr lang="zh-CN" altLang="en-US" sz="2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</a:t>
            </a:r>
            <a:r>
              <a:rPr lang="zh-CN" altLang="en-US" sz="25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第二天，蜘蛛的招牌换了，上面写着：”围巾编织店，每位顾客只需付一元钱。</a:t>
            </a:r>
            <a:r>
              <a:rPr lang="en-US" altLang="zh-CN" sz="25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zh-CN" altLang="en-US" sz="2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顾客来了，只见身子不见头。蜘蛛向上一看，原来是一只长颈鹿，他的脖子和大树一样高，脑袋从树叶间露出来，正对着蜘蛛笑呢。</a:t>
            </a:r>
            <a:endParaRPr lang="zh-CN" altLang="en-US" sz="2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蜘蛛织啊织，足足忙了一个星期，才织完那条长长的围巾。</a:t>
            </a:r>
            <a:endParaRPr lang="zh-CN" altLang="en-US" sz="2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584180" y="681990"/>
            <a:ext cx="13341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想法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582910" y="2152015"/>
            <a:ext cx="13341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招牌</a:t>
            </a:r>
            <a:endParaRPr lang="zh-CN" altLang="en-US" sz="400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BF~U4WFYHO(VZDH3)M2TG)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87630" y="0"/>
            <a:ext cx="12192635" cy="6857365"/>
          </a:xfrm>
          <a:prstGeom prst="rect">
            <a:avLst/>
          </a:prstGeom>
        </p:spPr>
      </p:pic>
      <p:sp>
        <p:nvSpPr>
          <p:cNvPr id="5" name="对角圆角矩形 4"/>
          <p:cNvSpPr/>
          <p:nvPr/>
        </p:nvSpPr>
        <p:spPr>
          <a:xfrm>
            <a:off x="6296660" y="492760"/>
            <a:ext cx="4011930" cy="621792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706245" y="966470"/>
            <a:ext cx="3590290" cy="54775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蜘蛛决定开一家商店。卖什么呢？就卖口罩吧，因为口罩织起来很简单。</a:t>
            </a:r>
            <a:endParaRPr lang="zh-CN" altLang="en-US" sz="2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于是，蜘蛛在一间小木屋外面挂了一个招牌，上面写着：“口罩编织店，每位顾客只需付一元钱。”</a:t>
            </a:r>
            <a:endParaRPr lang="zh-CN" altLang="en-US" sz="2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</a:t>
            </a:r>
            <a:r>
              <a:rPr lang="zh-CN" altLang="en-US" sz="25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顾客来了，是一只河马。河马嘴巴那么大，口罩好难织啊，</a:t>
            </a:r>
            <a:r>
              <a:rPr lang="zh-CN" altLang="en-US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蜘蛛用了一整天的工夫，终于织完了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1" name="对角圆角矩形 10"/>
          <p:cNvSpPr/>
          <p:nvPr/>
        </p:nvSpPr>
        <p:spPr>
          <a:xfrm>
            <a:off x="1617345" y="480695"/>
            <a:ext cx="4011930" cy="6242685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659880" y="581660"/>
            <a:ext cx="3648710" cy="62471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晚上，蜘蛛想：还是卖围巾吧，因为围巾织起来很简单。</a:t>
            </a:r>
            <a:endParaRPr lang="zh-CN" altLang="en-US" sz="2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第二天，蜘蛛的招牌换了，上面写着：”围巾编织店，每位顾客只需付一元钱。“</a:t>
            </a:r>
            <a:endParaRPr lang="zh-CN" altLang="en-US" sz="2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</a:t>
            </a:r>
            <a:r>
              <a:rPr lang="zh-CN" altLang="en-US" sz="25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顾客来了，只见身子不见头。蜘蛛向上一看，原来是一只长颈鹿，他的脖子和大树一样高，脑袋从树叶间露出来，正对着蜘蛛笑呢。</a:t>
            </a:r>
            <a:endParaRPr lang="zh-CN" altLang="en-US" sz="2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蜘蛛织啊织，足足忙了一个星期，才织完那条长长的围巾。</a:t>
            </a:r>
            <a:endParaRPr lang="zh-CN" altLang="en-US" sz="2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584180" y="2143760"/>
            <a:ext cx="13341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招牌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584180" y="681990"/>
            <a:ext cx="13341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想法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652760" y="3923665"/>
            <a:ext cx="13341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顾客</a:t>
            </a:r>
            <a:endParaRPr lang="zh-CN" altLang="en-US" sz="400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BF~U4WFYHO(VZDH3)M2TG)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87630" y="0"/>
            <a:ext cx="12192635" cy="6857365"/>
          </a:xfrm>
          <a:prstGeom prst="rect">
            <a:avLst/>
          </a:prstGeom>
        </p:spPr>
      </p:pic>
      <p:sp>
        <p:nvSpPr>
          <p:cNvPr id="5" name="对角圆角矩形 4"/>
          <p:cNvSpPr/>
          <p:nvPr/>
        </p:nvSpPr>
        <p:spPr>
          <a:xfrm>
            <a:off x="6296660" y="492760"/>
            <a:ext cx="4011930" cy="621792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706245" y="966470"/>
            <a:ext cx="3590290" cy="54775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蜘蛛决定开一家商店。卖什么呢？就卖口罩吧，因为口罩织起来很简单。</a:t>
            </a:r>
            <a:endParaRPr lang="zh-CN" altLang="en-US" sz="2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于是，蜘蛛在一间小木屋外面挂了一个招牌，上面写着：“口罩编织店，每位顾客只需付一元钱。”</a:t>
            </a:r>
            <a:endParaRPr lang="zh-CN" altLang="en-US" sz="2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</a:t>
            </a:r>
            <a:r>
              <a:rPr lang="zh-CN" altLang="en-US" sz="25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顾客来了，是一只河马。河马嘴巴那么大，口罩好难织啊，</a:t>
            </a:r>
            <a:r>
              <a:rPr lang="zh-CN" altLang="en-US" sz="25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蜘蛛用了一整天的工夫，终于织完了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1" name="对角圆角矩形 10"/>
          <p:cNvSpPr/>
          <p:nvPr/>
        </p:nvSpPr>
        <p:spPr>
          <a:xfrm>
            <a:off x="1617345" y="480695"/>
            <a:ext cx="4011930" cy="6242685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659880" y="581660"/>
            <a:ext cx="3648710" cy="62471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晚上，蜘蛛想：还是卖围巾吧，因为围巾织起来很简单。</a:t>
            </a:r>
            <a:endParaRPr lang="zh-CN" altLang="en-US" sz="2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第二天，蜘蛛的招牌换了，上面写着：”围巾编织店，每位顾客只需付一元钱。“</a:t>
            </a:r>
            <a:endParaRPr lang="zh-CN" altLang="en-US" sz="2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</a:t>
            </a:r>
            <a:r>
              <a:rPr lang="zh-CN" altLang="en-US" sz="25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顾客来了，只见身子不见头。蜘蛛向上一看，原来是一只长颈鹿，他的脖子和大树一样高，脑袋从树叶间露出来，正对着蜘蛛笑呢。</a:t>
            </a:r>
            <a:endParaRPr lang="zh-CN" altLang="en-US" sz="2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</a:t>
            </a:r>
            <a:r>
              <a:rPr lang="zh-CN" altLang="en-US" sz="25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蜘蛛织啊织，足足忙了一个星期，才织完那条长长的围巾。</a:t>
            </a:r>
            <a:endParaRPr lang="zh-CN" altLang="en-US" sz="25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652760" y="2200910"/>
            <a:ext cx="13341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招牌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584180" y="681990"/>
            <a:ext cx="13341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想法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652760" y="3923665"/>
            <a:ext cx="13341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顾客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652760" y="5646420"/>
            <a:ext cx="13341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结果</a:t>
            </a:r>
            <a:endParaRPr lang="zh-CN" altLang="en-US" sz="400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BF~U4WFYHO(VZDH3)M2TG)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78105" y="635"/>
            <a:ext cx="12192635" cy="6857365"/>
          </a:xfrm>
          <a:prstGeom prst="rect">
            <a:avLst/>
          </a:prstGeom>
        </p:spPr>
      </p:pic>
      <p:sp>
        <p:nvSpPr>
          <p:cNvPr id="5" name="对角圆角矩形 4"/>
          <p:cNvSpPr/>
          <p:nvPr/>
        </p:nvSpPr>
        <p:spPr>
          <a:xfrm>
            <a:off x="6296660" y="492760"/>
            <a:ext cx="4011930" cy="621792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706245" y="966470"/>
            <a:ext cx="3590290" cy="54775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蜘蛛决定开一家商店。卖什么呢？就卖口罩吧，因为口罩织起来很简单。</a:t>
            </a:r>
            <a:endParaRPr lang="zh-CN" altLang="en-US" sz="2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于是，蜘蛛在一间小木屋外面挂了一个招牌，上面写着：“口罩编织店，每位顾客只需付一元钱。”</a:t>
            </a:r>
            <a:endParaRPr lang="zh-CN" altLang="en-US" sz="2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顾客来了，是一只河马。河马嘴巴那么大，口罩好难织啊，</a:t>
            </a:r>
            <a:r>
              <a:rPr lang="zh-CN" altLang="en-US" sz="25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蜘蛛用了一整天的工夫，终于织完了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1" name="对角圆角矩形 10"/>
          <p:cNvSpPr/>
          <p:nvPr/>
        </p:nvSpPr>
        <p:spPr>
          <a:xfrm>
            <a:off x="1617345" y="480695"/>
            <a:ext cx="4011930" cy="6242685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659880" y="581660"/>
            <a:ext cx="3648710" cy="62471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晚上，蜘蛛想：还是卖围巾吧，因为围巾织起来很简单。</a:t>
            </a:r>
            <a:endParaRPr lang="zh-CN" altLang="en-US" sz="2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第二天，蜘蛛的招牌换了，上面写着：”围巾编织店，每位顾客只需付一元钱。“</a:t>
            </a:r>
            <a:endParaRPr lang="zh-CN" altLang="en-US" sz="2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顾客来了，只见身子不见头。蜘蛛向上一看，原来是一只长颈鹿，他的脖子和大树一样高，脑袋从树叶间露出来，正对着蜘蛛笑呢。</a:t>
            </a:r>
            <a:endParaRPr lang="zh-CN" altLang="en-US" sz="2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</a:t>
            </a:r>
            <a:r>
              <a:rPr lang="zh-CN" altLang="en-US" sz="25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蜘蛛织啊织，足足忙了一个星期，才织完那条长长的围巾。</a:t>
            </a:r>
            <a:endParaRPr lang="zh-CN" altLang="en-US" sz="25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584180" y="681990"/>
            <a:ext cx="13341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想法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582910" y="2152015"/>
            <a:ext cx="13341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招牌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584180" y="3884930"/>
            <a:ext cx="13341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顾客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582910" y="5618480"/>
            <a:ext cx="13341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结果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11141710" y="1496060"/>
            <a:ext cx="137160" cy="617855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下箭头 13"/>
          <p:cNvSpPr/>
          <p:nvPr/>
        </p:nvSpPr>
        <p:spPr>
          <a:xfrm>
            <a:off x="11181080" y="3119755"/>
            <a:ext cx="137160" cy="617855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>
            <a:off x="11181715" y="4827270"/>
            <a:ext cx="137160" cy="617855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7" grpId="0"/>
      <p:bldP spid="14" grpId="0" animBg="1"/>
      <p:bldP spid="8" grpId="0"/>
      <p:bldP spid="16" grpId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BF~U4WFYHO(VZDH3)M2TG)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45720" y="635"/>
            <a:ext cx="12238355" cy="68573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63015" y="514985"/>
            <a:ext cx="3441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accent3">
                    <a:lumMod val="50000"/>
                  </a:schemeClr>
                </a:solidFill>
              </a:rPr>
              <a:t>学习活动三</a:t>
            </a:r>
            <a:endParaRPr lang="zh-CN" altLang="en-US" sz="360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263015" y="1313815"/>
            <a:ext cx="4253230" cy="0"/>
          </a:xfrm>
          <a:prstGeom prst="line">
            <a:avLst/>
          </a:prstGeom>
          <a:ln w="85725" cmpd="sng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196340" y="1849120"/>
            <a:ext cx="82480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accent3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读第9-11自然段，思考问题，完成表格。</a:t>
            </a:r>
            <a:endParaRPr lang="zh-CN" altLang="en-US" sz="3600">
              <a:solidFill>
                <a:schemeClr val="accent3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aphicFrame>
        <p:nvGraphicFramePr>
          <p:cNvPr id="7" name="内容占位符 6"/>
          <p:cNvGraphicFramePr/>
          <p:nvPr>
            <p:ph idx="1"/>
            <p:custDataLst>
              <p:tags r:id="rId3"/>
            </p:custDataLst>
          </p:nvPr>
        </p:nvGraphicFramePr>
        <p:xfrm>
          <a:off x="912495" y="3182620"/>
          <a:ext cx="1027684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9210"/>
                <a:gridCol w="3128010"/>
                <a:gridCol w="2216150"/>
                <a:gridCol w="2363470"/>
              </a:tblGrid>
              <a:tr h="6096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6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想法</a:t>
                      </a:r>
                      <a:endParaRPr lang="zh-CN" altLang="en-US" sz="36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6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招牌</a:t>
                      </a:r>
                      <a:endParaRPr lang="zh-CN" altLang="en-US" sz="36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6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顾客</a:t>
                      </a:r>
                      <a:endParaRPr lang="zh-CN" altLang="en-US" sz="36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6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结果</a:t>
                      </a:r>
                      <a:endParaRPr lang="zh-CN" altLang="en-US" sz="36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4923155" y="4645660"/>
            <a:ext cx="3452495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600" i="1">
                <a:solidFill>
                  <a:srgbClr val="FF0000"/>
                </a:solidFill>
              </a:rPr>
              <a:t>？</a:t>
            </a:r>
            <a:endParaRPr lang="zh-CN" altLang="en-US" sz="16600" i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47775" y="4008120"/>
            <a:ext cx="20504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sym typeface="+mn-ea"/>
              </a:rPr>
              <a:t>卖袜子（简单）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187190" y="4008120"/>
            <a:ext cx="2265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sym typeface="+mn-ea"/>
              </a:rPr>
              <a:t>袜子编织店（一元钱）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113905" y="4008120"/>
            <a:ext cx="16567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sym typeface="+mn-ea"/>
              </a:rPr>
              <a:t>蜈蚣（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sym typeface="+mn-ea"/>
              </a:rPr>
              <a:t>42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sym typeface="+mn-ea"/>
              </a:rPr>
              <a:t>只脚）</a:t>
            </a:r>
            <a:endParaRPr lang="zh-CN" altLang="en-US"/>
          </a:p>
        </p:txBody>
      </p:sp>
      <p:pic>
        <p:nvPicPr>
          <p:cNvPr id="13" name="图片 12" descr=")XR~S]TB)WSCZU)A91L``J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4469765"/>
            <a:ext cx="3293745" cy="2388235"/>
          </a:xfrm>
          <a:prstGeom prst="rect">
            <a:avLst/>
          </a:prstGeom>
        </p:spPr>
      </p:pic>
      <p:pic>
        <p:nvPicPr>
          <p:cNvPr id="14" name="图片 13" descr="S{CS]@NC5$AVOI8A3[P2QV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3210" y="-27305"/>
            <a:ext cx="2924175" cy="18764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BF~U4WFYHO(VZDH3)M2TG)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78105" y="635"/>
            <a:ext cx="12192635" cy="6857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96925" y="1172210"/>
            <a:ext cx="35306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chemeClr val="accent3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我会讲</a:t>
            </a:r>
            <a:endParaRPr lang="zh-CN" altLang="en-US" sz="4400" b="1">
              <a:solidFill>
                <a:schemeClr val="accent3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3"/>
            </p:custDataLst>
          </p:nvPr>
        </p:nvGraphicFramePr>
        <p:xfrm>
          <a:off x="954405" y="2633345"/>
          <a:ext cx="1027684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9210"/>
                <a:gridCol w="3128010"/>
                <a:gridCol w="2216150"/>
                <a:gridCol w="2363470"/>
              </a:tblGrid>
              <a:tr h="6096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6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想法</a:t>
                      </a:r>
                      <a:endParaRPr lang="zh-CN" altLang="en-US" sz="36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6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招牌</a:t>
                      </a:r>
                      <a:endParaRPr lang="zh-CN" altLang="en-US" sz="36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6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顾客</a:t>
                      </a:r>
                      <a:endParaRPr lang="zh-CN" altLang="en-US" sz="36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6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结果</a:t>
                      </a:r>
                      <a:endParaRPr lang="zh-CN" altLang="en-US" sz="36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卖袜子（简单）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袜子编织店（一元钱）</a:t>
                      </a:r>
                      <a:endParaRPr lang="zh-CN" altLang="en-US" sz="2400"/>
                    </a:p>
                    <a:p>
                      <a:pPr algn="ctr">
                        <a:buNone/>
                      </a:pP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蜈蚣（</a:t>
                      </a:r>
                      <a:r>
                        <a:rPr lang="en-US" altLang="zh-CN" sz="24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42</a:t>
                      </a:r>
                      <a:r>
                        <a:rPr lang="zh-CN" altLang="en-US" sz="24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只脚）</a:t>
                      </a:r>
                      <a:endParaRPr lang="zh-CN" altLang="en-US" sz="2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            </a:t>
                      </a:r>
                      <a:r>
                        <a:rPr lang="en-US" altLang="zh-CN" sz="36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zh-CN" altLang="en-US" sz="3600">
                          <a:solidFill>
                            <a:srgbClr val="FF0000"/>
                          </a:solidFill>
                        </a:rPr>
                        <a:t>？</a:t>
                      </a:r>
                      <a:endParaRPr lang="zh-CN" altLang="en-US" sz="3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图片 12" descr=")XR~S]TB)WSCZU)A91L``J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55" y="4469765"/>
            <a:ext cx="3293745" cy="2388235"/>
          </a:xfrm>
          <a:prstGeom prst="rect">
            <a:avLst/>
          </a:prstGeom>
        </p:spPr>
      </p:pic>
      <p:pic>
        <p:nvPicPr>
          <p:cNvPr id="14" name="图片 13" descr="S{CS]@NC5$AVOI8A3[P2QV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4470" y="0"/>
            <a:ext cx="2924175" cy="18764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BF~U4WFYHO(VZDH3)M2TG)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116840" y="0"/>
            <a:ext cx="12308840" cy="6857365"/>
          </a:xfrm>
          <a:prstGeom prst="rect">
            <a:avLst/>
          </a:prstGeom>
        </p:spPr>
      </p:pic>
      <p:pic>
        <p:nvPicPr>
          <p:cNvPr id="5" name="图片 4" descr="QJHZ]S~6S%G3(JI4HH~NLH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205" y="0"/>
            <a:ext cx="12192000" cy="17653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8330" y="1908175"/>
            <a:ext cx="1047750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有一只蜘蛛，每天蹲在网上等着小飞虫落在上面，好寂寞，好无聊啊。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他想：我开一家________编织店吧！因为_________。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蜘蛛挂上了招牌，上面写着_____________。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顾客来了，是_____________。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蜘蛛_____________________。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BF~U4WFYHO(VZDH3)M2TG)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78105" y="0"/>
            <a:ext cx="12192635" cy="6857365"/>
          </a:xfrm>
          <a:prstGeom prst="rect">
            <a:avLst/>
          </a:prstGeom>
        </p:spPr>
      </p:pic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810" y="2538095"/>
            <a:ext cx="4234815" cy="431927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413385" y="1005205"/>
            <a:ext cx="3923030" cy="1176655"/>
          </a:xfrm>
          <a:prstGeom prst="roundRect">
            <a:avLst/>
          </a:prstGeom>
          <a:noFill/>
          <a:ln w="635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05815" y="1250950"/>
            <a:ext cx="3138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chemeClr val="accent3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4400" b="1" i="1">
                <a:solidFill>
                  <a:schemeClr val="accent3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续编故事</a:t>
            </a:r>
            <a:endParaRPr lang="zh-CN" altLang="en-US" sz="4400" b="1" i="1">
              <a:solidFill>
                <a:schemeClr val="accent3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78120" y="1348740"/>
            <a:ext cx="606171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假如这只蜘蛛还想开店，它该作出怎样的改变，编织店才能经营下去呢？大家快来帮蜘蛛老板想想办法吧！</a:t>
            </a:r>
            <a:endParaRPr lang="zh-CN" altLang="en-US" sz="32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0" name="图片 9" descr="7GX08SL]V0~D8AYJH%YMPI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1480" y="3409950"/>
            <a:ext cx="3709035" cy="32289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BF~U4WFYHO(VZDH3)M2TG)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78585" y="641985"/>
            <a:ext cx="3441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accent3">
                    <a:lumMod val="50000"/>
                  </a:schemeClr>
                </a:solidFill>
              </a:rPr>
              <a:t>学习活动一</a:t>
            </a:r>
            <a:endParaRPr lang="zh-CN" altLang="en-US" sz="36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65655" y="2300605"/>
            <a:ext cx="936815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>
                <a:latin typeface="楷体" panose="02010609060101010101" charset="-122"/>
                <a:ea typeface="楷体" panose="02010609060101010101" charset="-122"/>
              </a:rPr>
              <a:t>边读边想：</a:t>
            </a:r>
            <a:endParaRPr lang="zh-CN" altLang="en-US" sz="6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6600">
                <a:latin typeface="楷体" panose="02010609060101010101" charset="-122"/>
                <a:ea typeface="楷体" panose="02010609060101010101" charset="-122"/>
              </a:rPr>
              <a:t>卖了哪些东西？</a:t>
            </a:r>
            <a:endParaRPr lang="zh-CN" altLang="en-US" sz="6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6600">
                <a:latin typeface="楷体" panose="02010609060101010101" charset="-122"/>
                <a:ea typeface="楷体" panose="02010609060101010101" charset="-122"/>
              </a:rPr>
              <a:t>来了哪些顾客？</a:t>
            </a:r>
            <a:endParaRPr lang="zh-CN" altLang="en-US" sz="66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66545" y="1293495"/>
            <a:ext cx="63544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u="sng"/>
              <a:t>                    </a:t>
            </a:r>
            <a:r>
              <a:rPr lang="en-US" altLang="zh-CN"/>
              <a:t>    </a:t>
            </a:r>
            <a:endParaRPr lang="en-US" altLang="zh-CN"/>
          </a:p>
        </p:txBody>
      </p:sp>
      <p:cxnSp>
        <p:nvCxnSpPr>
          <p:cNvPr id="11" name="直接连接符 10"/>
          <p:cNvCxnSpPr/>
          <p:nvPr/>
        </p:nvCxnSpPr>
        <p:spPr>
          <a:xfrm>
            <a:off x="1223645" y="1402080"/>
            <a:ext cx="4253230" cy="0"/>
          </a:xfrm>
          <a:prstGeom prst="line">
            <a:avLst/>
          </a:prstGeom>
          <a:ln w="85725" cmpd="sng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BF~U4WFYHO(VZDH3)M2TG)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29330" y="1724025"/>
            <a:ext cx="62166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   </a:t>
            </a:r>
            <a:r>
              <a:rPr lang="zh-CN" altLang="en-US" sz="4800"/>
              <a:t> </a:t>
            </a:r>
            <a:r>
              <a:rPr lang="en-US" altLang="zh-CN" sz="4800"/>
              <a:t>  </a:t>
            </a:r>
            <a:r>
              <a:rPr lang="en-US" altLang="zh-CN" sz="4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6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蹲在 </a:t>
            </a:r>
            <a:r>
              <a:rPr lang="en-US" altLang="zh-CN" sz="6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6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6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寂寞</a:t>
            </a:r>
            <a:endParaRPr lang="zh-CN" altLang="en-US" sz="6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88920" y="3738245"/>
            <a:ext cx="78181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有一只蜘蛛，每天</a:t>
            </a:r>
            <a:r>
              <a:rPr lang="zh-CN" altLang="en-US" sz="4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蹲在</a:t>
            </a:r>
            <a:r>
              <a:rPr lang="zh-CN" altLang="en-US" sz="4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网上等着小飞虫落在上面，好</a:t>
            </a:r>
            <a:r>
              <a:rPr lang="zh-CN" altLang="en-US" sz="4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寂寞</a:t>
            </a:r>
            <a:r>
              <a:rPr lang="zh-CN" altLang="en-US" sz="4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，好无聊啊。</a:t>
            </a:r>
            <a:endParaRPr lang="zh-CN" altLang="en-US" sz="4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444115" y="3394075"/>
            <a:ext cx="8799195" cy="2855595"/>
          </a:xfrm>
          <a:prstGeom prst="roundRect">
            <a:avLst/>
          </a:prstGeom>
          <a:noFill/>
          <a:ln w="825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BF~U4WFYHO(VZDH3)M2TG)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421380" y="948690"/>
            <a:ext cx="74218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zhào</a:t>
            </a:r>
            <a:endParaRPr lang="zh-CN" altLang="en-US" sz="6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6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口 </a:t>
            </a:r>
            <a:r>
              <a:rPr lang="zh-CN" altLang="en-US" sz="6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罩</a:t>
            </a:r>
            <a:r>
              <a:rPr lang="zh-CN" altLang="en-US" sz="6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围巾  袜子</a:t>
            </a:r>
            <a:endParaRPr lang="zh-CN" altLang="en-US" sz="6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93465" y="3544570"/>
            <a:ext cx="83693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6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6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河马  长</a:t>
            </a:r>
            <a:r>
              <a:rPr lang="zh-CN" altLang="en-US" sz="6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颈</a:t>
            </a:r>
            <a:r>
              <a:rPr lang="zh-CN" altLang="en-US" sz="6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鹿 </a:t>
            </a:r>
            <a:r>
              <a:rPr lang="zh-CN" altLang="en-US" sz="6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蜈蚣</a:t>
            </a:r>
            <a:endParaRPr lang="zh-CN" altLang="en-US" sz="6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6525,&quot;width&quot;:11685}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2.xml><?xml version="1.0" encoding="utf-8"?>
<p:tagLst xmlns:p="http://schemas.openxmlformats.org/presentationml/2006/main">
  <p:tag name="KSO_WM_UNIT_PLACING_PICTURE_USER_VIEWPORT" val="{&quot;height&quot;:6525,&quot;width&quot;:11685}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4.xml><?xml version="1.0" encoding="utf-8"?>
<p:tagLst xmlns:p="http://schemas.openxmlformats.org/presentationml/2006/main">
  <p:tag name="KSO_WM_UNIT_PLACING_PICTURE_USER_VIEWPORT" val="{&quot;height&quot;:6525,&quot;width&quot;:11685}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6.xml><?xml version="1.0" encoding="utf-8"?>
<p:tagLst xmlns:p="http://schemas.openxmlformats.org/presentationml/2006/main">
  <p:tag name="KSO_WM_UNIT_PLACING_PICTURE_USER_VIEWPORT" val="{&quot;height&quot;:6525,&quot;width&quot;:11685}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8.xml><?xml version="1.0" encoding="utf-8"?>
<p:tagLst xmlns:p="http://schemas.openxmlformats.org/presentationml/2006/main">
  <p:tag name="KSO_WM_UNIT_PLACING_PICTURE_USER_VIEWPORT" val="{&quot;height&quot;:6525,&quot;width&quot;:11685}"/>
</p:tagLst>
</file>

<file path=ppt/tags/tag1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PLACING_PICTURE_USER_VIEWPORT" val="{&quot;height&quot;:6525,&quot;width&quot;:11685}"/>
</p:tagLst>
</file>

<file path=ppt/tags/tag111.xml><?xml version="1.0" encoding="utf-8"?>
<p:tagLst xmlns:p="http://schemas.openxmlformats.org/presentationml/2006/main">
  <p:tag name="KSO_WM_UNIT_TABLE_BEAUTIFY" val="smartTable{c9981042-d5ec-4368-98b2-8a0893c30f36}"/>
  <p:tag name="TABLE_ENDDRAG_ORIGIN_RECT" val="809*95"/>
  <p:tag name="TABLE_ENDDRAG_RECT" val="71*250*809*96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3.xml><?xml version="1.0" encoding="utf-8"?>
<p:tagLst xmlns:p="http://schemas.openxmlformats.org/presentationml/2006/main">
  <p:tag name="KSO_WM_UNIT_PLACING_PICTURE_USER_VIEWPORT" val="{&quot;height&quot;:6525,&quot;width&quot;:11685}"/>
</p:tagLst>
</file>

<file path=ppt/tags/tag114.xml><?xml version="1.0" encoding="utf-8"?>
<p:tagLst xmlns:p="http://schemas.openxmlformats.org/presentationml/2006/main">
  <p:tag name="KSO_WM_UNIT_TABLE_BEAUTIFY" val="smartTable{c9981042-d5ec-4368-98b2-8a0893c30f36}"/>
  <p:tag name="TABLE_ENDDRAG_ORIGIN_RECT" val="809*95"/>
  <p:tag name="TABLE_ENDDRAG_RECT" val="71*250*809*96"/>
</p:tagLst>
</file>

<file path=ppt/tags/tag1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6.xml><?xml version="1.0" encoding="utf-8"?>
<p:tagLst xmlns:p="http://schemas.openxmlformats.org/presentationml/2006/main">
  <p:tag name="KSO_WM_UNIT_PLACING_PICTURE_USER_VIEWPORT" val="{&quot;height&quot;:6525,&quot;width&quot;:11685}"/>
</p:tagLst>
</file>

<file path=ppt/tags/tag1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8.xml><?xml version="1.0" encoding="utf-8"?>
<p:tagLst xmlns:p="http://schemas.openxmlformats.org/presentationml/2006/main">
  <p:tag name="KSO_WM_UNIT_PLACING_PICTURE_USER_VIEWPORT" val="{&quot;height&quot;:6525,&quot;width&quot;:11685}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COMMONDATA" val="eyJoZGlkIjoiZjg4ODFiNTAzYTUzOTg1YWY4NjYwYTY2MjYxZmZiNDYifQ=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PLACING_PICTURE_USER_VIEWPORT" val="{&quot;height&quot;:6525,&quot;width&quot;:11685}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UNIT_PLACING_PICTURE_USER_VIEWPORT" val="{&quot;height&quot;:6525,&quot;width&quot;:11685}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6525,&quot;width&quot;:11685}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UNIT_PLACING_PICTURE_USER_VIEWPORT" val="{&quot;height&quot;:6525,&quot;width&quot;:11685}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UNIT_PLACING_PICTURE_USER_VIEWPORT" val="{&quot;height&quot;:6525,&quot;width&quot;:11685}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UNIT_PLACING_PICTURE_USER_VIEWPORT" val="{&quot;height&quot;:6525,&quot;width&quot;:11685}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UNIT_PLACING_PICTURE_USER_VIEWPORT" val="{&quot;height&quot;:6525,&quot;width&quot;:11685}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PLACING_PICTURE_USER_VIEWPORT" val="{&quot;height&quot;:6525,&quot;width&quot;:11685}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2.xml><?xml version="1.0" encoding="utf-8"?>
<p:tagLst xmlns:p="http://schemas.openxmlformats.org/presentationml/2006/main">
  <p:tag name="KSO_WM_UNIT_PLACING_PICTURE_USER_VIEWPORT" val="{&quot;height&quot;:6525,&quot;width&quot;:11685}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4.xml><?xml version="1.0" encoding="utf-8"?>
<p:tagLst xmlns:p="http://schemas.openxmlformats.org/presentationml/2006/main">
  <p:tag name="KSO_WM_UNIT_PLACING_PICTURE_USER_VIEWPORT" val="{&quot;height&quot;:6525,&quot;width&quot;:11685}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6.xml><?xml version="1.0" encoding="utf-8"?>
<p:tagLst xmlns:p="http://schemas.openxmlformats.org/presentationml/2006/main">
  <p:tag name="KSO_WM_UNIT_PLACING_PICTURE_USER_VIEWPORT" val="{&quot;height&quot;:6525,&quot;width&quot;:11685}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8.xml><?xml version="1.0" encoding="utf-8"?>
<p:tagLst xmlns:p="http://schemas.openxmlformats.org/presentationml/2006/main">
  <p:tag name="KSO_WM_UNIT_PLACING_PICTURE_USER_VIEWPORT" val="{&quot;height&quot;:6525,&quot;width&quot;:11685}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PLACING_PICTURE_USER_VIEWPORT" val="{&quot;height&quot;:6525,&quot;width&quot;:11685}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2.xml><?xml version="1.0" encoding="utf-8"?>
<p:tagLst xmlns:p="http://schemas.openxmlformats.org/presentationml/2006/main">
  <p:tag name="KSO_WM_UNIT_PLACING_PICTURE_USER_VIEWPORT" val="{&quot;height&quot;:6525,&quot;width&quot;:11685}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4.xml><?xml version="1.0" encoding="utf-8"?>
<p:tagLst xmlns:p="http://schemas.openxmlformats.org/presentationml/2006/main">
  <p:tag name="KSO_WM_UNIT_PLACING_PICTURE_USER_VIEWPORT" val="{&quot;height&quot;:6525,&quot;width&quot;:11685}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6.xml><?xml version="1.0" encoding="utf-8"?>
<p:tagLst xmlns:p="http://schemas.openxmlformats.org/presentationml/2006/main">
  <p:tag name="KSO_WM_UNIT_PLACING_PICTURE_USER_VIEWPORT" val="{&quot;height&quot;:6525,&quot;width&quot;:11685}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8.xml><?xml version="1.0" encoding="utf-8"?>
<p:tagLst xmlns:p="http://schemas.openxmlformats.org/presentationml/2006/main">
  <p:tag name="KSO_WM_UNIT_PLACING_PICTURE_USER_VIEWPORT" val="{&quot;height&quot;:6525,&quot;width&quot;:11685}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2663</Words>
  <Application>WPS 演示</Application>
  <PresentationFormat>宽屏</PresentationFormat>
  <Paragraphs>260</Paragraphs>
  <Slides>32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2" baseType="lpstr">
      <vt:lpstr>Arial</vt:lpstr>
      <vt:lpstr>宋体</vt:lpstr>
      <vt:lpstr>Wingdings</vt:lpstr>
      <vt:lpstr>Wingdings</vt:lpstr>
      <vt:lpstr>楷体</vt:lpstr>
      <vt:lpstr>微软雅黑</vt:lpstr>
      <vt:lpstr>Arial Unicode MS</vt:lpstr>
      <vt:lpstr>Calibri</vt:lpstr>
      <vt:lpstr>仿宋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瘦小大胖子</cp:lastModifiedBy>
  <cp:revision>182</cp:revision>
  <dcterms:created xsi:type="dcterms:W3CDTF">2019-06-19T02:08:00Z</dcterms:created>
  <dcterms:modified xsi:type="dcterms:W3CDTF">2022-06-01T05:22:30Z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406013828E3B4761884DFE1FE65FF57D</vt:lpwstr>
  </property>
</Properties>
</file>