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722" r:id="rId3"/>
    <p:sldId id="642" r:id="rId4"/>
    <p:sldId id="641" r:id="rId5"/>
    <p:sldId id="640" r:id="rId6"/>
    <p:sldId id="639" r:id="rId7"/>
    <p:sldId id="643" r:id="rId8"/>
    <p:sldId id="725" r:id="rId9"/>
    <p:sldId id="646" r:id="rId10"/>
    <p:sldId id="647" r:id="rId11"/>
    <p:sldId id="648" r:id="rId12"/>
    <p:sldId id="650" r:id="rId14"/>
    <p:sldId id="651" r:id="rId15"/>
    <p:sldId id="653" r:id="rId16"/>
    <p:sldId id="680" r:id="rId17"/>
    <p:sldId id="724" r:id="rId18"/>
    <p:sldId id="679" r:id="rId19"/>
    <p:sldId id="681" r:id="rId20"/>
    <p:sldId id="683" r:id="rId21"/>
    <p:sldId id="684" r:id="rId22"/>
    <p:sldId id="685" r:id="rId23"/>
    <p:sldId id="687" r:id="rId24"/>
    <p:sldId id="689" r:id="rId25"/>
    <p:sldId id="692" r:id="rId26"/>
    <p:sldId id="691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微软雅黑" panose="020B0503020204020204" pitchFamily="34" charset="-122"/>
      <p:regular r:id="rId35"/>
    </p:embeddedFont>
    <p:embeddedFont>
      <p:font typeface="黑体" panose="02010609060101010101" pitchFamily="49" charset="-122"/>
      <p:regular r:id="rId36"/>
    </p:embeddedFont>
    <p:embeddedFont>
      <p:font typeface="楷体" panose="02010609060101010101" pitchFamily="49" charset="-122"/>
      <p:regular r:id="rId37"/>
    </p:embeddedFont>
  </p:embeddedFontLst>
  <p:custDataLst>
    <p:tags r:id="rId38"/>
  </p:custDataLst>
  <p:defaultTextStyle>
    <a:defPPr>
      <a:defRPr lang="zh-CN"/>
    </a:defPPr>
    <a:lvl1pPr marL="0" indent="0" algn="l" defTabSz="4572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Calibri" panose="020F0502020204030204" pitchFamily="34" charset="0"/>
        <a:ea typeface="宋体" panose="02010600030101010101" pitchFamily="2" charset="-122"/>
      </a:defRPr>
    </a:lvl1pPr>
    <a:lvl2pPr marL="457200" indent="0" algn="l" defTabSz="4572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Calibri" panose="020F0502020204030204" pitchFamily="34" charset="0"/>
        <a:ea typeface="宋体" panose="02010600030101010101" pitchFamily="2" charset="-122"/>
      </a:defRPr>
    </a:lvl2pPr>
    <a:lvl3pPr marL="914400" indent="0" algn="l" defTabSz="4572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Calibri" panose="020F0502020204030204" pitchFamily="34" charset="0"/>
        <a:ea typeface="宋体" panose="02010600030101010101" pitchFamily="2" charset="-122"/>
      </a:defRPr>
    </a:lvl3pPr>
    <a:lvl4pPr marL="1371600" indent="0" algn="l" defTabSz="4572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Calibri" panose="020F0502020204030204" pitchFamily="34" charset="0"/>
        <a:ea typeface="宋体" panose="02010600030101010101" pitchFamily="2" charset="-122"/>
      </a:defRPr>
    </a:lvl4pPr>
    <a:lvl5pPr marL="1828800" indent="0" algn="l" defTabSz="4572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Calibri" panose="020F0502020204030204" pitchFamily="34" charset="0"/>
        <a:ea typeface="宋体" panose="02010600030101010101" pitchFamily="2" charset="-122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0" autoAdjust="0"/>
    <p:restoredTop sz="85146" autoAdjust="0"/>
  </p:normalViewPr>
  <p:slideViewPr>
    <p:cSldViewPr>
      <p:cViewPr varScale="1">
        <p:scale>
          <a:sx n="108" d="100"/>
          <a:sy n="108" d="100"/>
        </p:scale>
        <p:origin x="-90" y="-672"/>
      </p:cViewPr>
      <p:guideLst>
        <p:guide orient="horz" pos="1620"/>
        <p:guide pos="28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8" d="100"/>
        <a:sy n="168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4.xml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rtlCol="0">
            <a:noAutofit/>
          </a:bodyPr>
          <a:lstStyle>
            <a:defPPr>
              <a:defRPr lang="zh-CN"/>
            </a:defPPr>
            <a:lvl1pPr mar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/>
            <a:endParaRPr lang="zh-CN" altLang="en-US" sz="1200"/>
          </a:p>
        </p:txBody>
      </p:sp>
      <p:sp>
        <p:nvSpPr>
          <p:cNvPr id="11267" name="日期占位符 2"/>
          <p:cNvSpPr>
            <a:spLocks noGrp="1"/>
          </p:cNvSpPr>
          <p:nvPr>
            <p:ph type="dt" idx="1"/>
          </p:nvPr>
        </p:nvSpPr>
        <p:spPr>
          <a:xfrm>
            <a:off x="3884612" y="0"/>
            <a:ext cx="2971800" cy="4572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r" eaLnBrk="1" hangingPunct="1"/>
            <a:fld id="{2CB83BBE-7976-4BAA-BF3B-7591C65ED43B}" type="datetime1">
              <a:rPr lang="zh-CN" altLang="en-US" sz="1200"/>
            </a:fld>
            <a:endParaRPr lang="zh-CN" altLang="en-US" sz="1200"/>
          </a:p>
        </p:txBody>
      </p:sp>
      <p:sp>
        <p:nvSpPr>
          <p:cNvPr id="11268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11269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t>单击此处编辑母版文本样式</a:t>
            </a:r>
          </a:p>
          <a:p>
            <a:pPr lvl="1"/>
            <a:r>
              <a:t>第二级</a:t>
            </a:r>
          </a:p>
          <a:p>
            <a:pPr lvl="2"/>
            <a:r>
              <a:t>第三级</a:t>
            </a:r>
          </a:p>
          <a:p>
            <a:pPr lvl="3"/>
            <a:r>
              <a:t>第四级</a:t>
            </a:r>
          </a:p>
          <a:p>
            <a:pPr lvl="4"/>
            <a:r>
              <a:t>第五级</a:t>
            </a:r>
          </a:p>
        </p:txBody>
      </p:sp>
      <p:sp>
        <p:nvSpPr>
          <p:cNvPr id="11270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2"/>
            <a:ext cx="2971800" cy="457200"/>
          </a:xfrm>
          <a:prstGeom prst="rect">
            <a:avLst/>
          </a:prstGeom>
        </p:spPr>
        <p:txBody>
          <a:bodyPr rtlCol="0" anchor="b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endParaRPr lang="zh-CN" altLang="en-US" sz="1200"/>
          </a:p>
        </p:txBody>
      </p:sp>
      <p:sp>
        <p:nvSpPr>
          <p:cNvPr id="11271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numCol="1" anchor="b" anchorCtr="0" compatLnSpc="1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r" eaLnBrk="1" hangingPunct="1"/>
            <a:fld id="{CA28D133-D4E4-4F0C-8FC0-E737358DE896}" type="slidenum">
              <a:rPr lang="zh-CN" altLang="en-US" sz="1200"/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矩形 1"/>
          <p:cNvSpPr/>
          <p:nvPr userDrawn="1"/>
        </p:nvSpPr>
        <p:spPr>
          <a:xfrm>
            <a:off x="0" y="0"/>
            <a:ext cx="9144000" cy="16398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7E0EC"/>
              </a:gs>
            </a:gsLst>
            <a:lin ang="16200000" scaled="1"/>
          </a:gradFill>
          <a:ln>
            <a:noFill/>
            <a:miter lim="800000"/>
          </a:ln>
        </p:spPr>
        <p:txBody>
          <a:bodyPr anchor="ctr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 eaLnBrk="1" hangingPunct="1"/>
            <a:endParaRPr kumimoji="1" lang="zh-CN" altLang="en-US">
              <a:solidFill>
                <a:srgbClr val="FFFFFF"/>
              </a:solidFill>
            </a:endParaRPr>
          </a:p>
        </p:txBody>
      </p:sp>
      <p:pic>
        <p:nvPicPr>
          <p:cNvPr id="1027" name="图片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132138"/>
            <a:ext cx="9144000" cy="201136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029" name="Picture 39" descr="구름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795838" y="134938"/>
            <a:ext cx="682625" cy="2730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030" name="Picture 40" descr="구름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235825" y="377825"/>
            <a:ext cx="1042988" cy="4159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矩形 1"/>
          <p:cNvSpPr/>
          <p:nvPr/>
        </p:nvSpPr>
        <p:spPr>
          <a:xfrm>
            <a:off x="0" y="0"/>
            <a:ext cx="9144000" cy="538321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B7E0EC"/>
              </a:gs>
            </a:gsLst>
            <a:lin ang="16200000" scaled="1"/>
          </a:gradFill>
          <a:ln>
            <a:noFill/>
            <a:miter lim="800000"/>
          </a:ln>
        </p:spPr>
        <p:txBody>
          <a:bodyPr anchor="ctr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 defTabSz="914400" eaLnBrk="1" hangingPunct="1"/>
            <a:endParaRPr kumimoji="1" lang="zh-CN" altLang="en-US">
              <a:solidFill>
                <a:srgbClr val="FFFFFF"/>
              </a:solidFill>
            </a:endParaRPr>
          </a:p>
        </p:txBody>
      </p:sp>
      <p:pic>
        <p:nvPicPr>
          <p:cNvPr id="2051" name="图片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373438"/>
            <a:ext cx="9144000" cy="201136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52" name="图片 8" descr="荣德基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34938" y="90488"/>
            <a:ext cx="1292225" cy="5048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53" name="Picture 39" descr="구름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795838" y="134938"/>
            <a:ext cx="682625" cy="2730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54" name="Picture 40" descr="구름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235825" y="377825"/>
            <a:ext cx="1042988" cy="4159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55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3848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宽屏语文绿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3075" name="图片 8" descr="荣德基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34938" y="90488"/>
            <a:ext cx="1292225" cy="5048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307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矩形 1"/>
          <p:cNvSpPr/>
          <p:nvPr/>
        </p:nvSpPr>
        <p:spPr>
          <a:xfrm>
            <a:off x="0" y="0"/>
            <a:ext cx="9144000" cy="53832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7E0EC"/>
              </a:gs>
            </a:gsLst>
            <a:lin ang="16200000" scaled="1"/>
          </a:gradFill>
          <a:ln>
            <a:noFill/>
            <a:miter lim="800000"/>
          </a:ln>
        </p:spPr>
        <p:txBody>
          <a:bodyPr anchor="ctr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 eaLnBrk="1" hangingPunct="1"/>
            <a:endParaRPr kumimoji="1" lang="zh-CN" altLang="en-US">
              <a:solidFill>
                <a:srgbClr val="FFFFFF"/>
              </a:solidFill>
            </a:endParaRPr>
          </a:p>
        </p:txBody>
      </p:sp>
      <p:pic>
        <p:nvPicPr>
          <p:cNvPr id="4099" name="图片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373438"/>
            <a:ext cx="9144000" cy="201136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4100" name="Picture 39" descr="구름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795838" y="179388"/>
            <a:ext cx="682625" cy="36353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4101" name="Picture 40" descr="구름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235825" y="503238"/>
            <a:ext cx="1042988" cy="5556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4102" name="组合 5"/>
          <p:cNvGrpSpPr/>
          <p:nvPr/>
        </p:nvGrpSpPr>
        <p:grpSpPr>
          <a:xfrm>
            <a:off x="2371725" y="2062162"/>
            <a:ext cx="4398962" cy="3019425"/>
            <a:chOff x="2371725" y="2061566"/>
            <a:chExt cx="4398963" cy="3019838"/>
          </a:xfrm>
        </p:grpSpPr>
        <p:sp>
          <p:nvSpPr>
            <p:cNvPr id="4107" name="Oval 17"/>
            <p:cNvSpPr/>
            <p:nvPr/>
          </p:nvSpPr>
          <p:spPr>
            <a:xfrm>
              <a:off x="2371725" y="4338352"/>
              <a:ext cx="4398963" cy="743052"/>
            </a:xfrm>
            <a:prstGeom prst="ellipse">
              <a:avLst/>
            </a:prstGeom>
            <a:gradFill rotWithShape="1">
              <a:gsLst>
                <a:gs pos="0">
                  <a:srgbClr val="0E320D"/>
                </a:gs>
                <a:gs pos="100000">
                  <a:srgbClr val="1F6B1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  <a:miter lim="800000"/>
            </a:ln>
          </p:spPr>
          <p:txBody>
            <a:bodyPr wrap="none" anchor="ctr" anchorCtr="0">
              <a:noAutofit/>
            </a:bodyPr>
            <a:lstStyle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/>
              <a:endParaRPr lang="ko-KR" altLang="en-US">
                <a:ea typeface="Malgun Gothic" panose="020B0503020000020004" pitchFamily="34" charset="-127"/>
              </a:endParaRPr>
            </a:p>
          </p:txBody>
        </p:sp>
        <p:pic>
          <p:nvPicPr>
            <p:cNvPr id="4108" name="Picture 16" descr="꽃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3332510" y="2061566"/>
              <a:ext cx="2845692" cy="2745981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</p:grpSp>
      <p:sp>
        <p:nvSpPr>
          <p:cNvPr id="4103" name="矩形 3"/>
          <p:cNvSpPr>
            <a:spLocks noChangeArrowheads="1"/>
          </p:cNvSpPr>
          <p:nvPr/>
        </p:nvSpPr>
        <p:spPr bwMode="auto">
          <a:xfrm>
            <a:off x="5580063" y="5080000"/>
            <a:ext cx="214845" cy="25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0" indent="0" eaLnBrk="1" hangingPunct="1"/>
            <a:r>
              <a:rPr lang="zh-CN" altLang="en-US" sz="1100">
                <a:solidFill>
                  <a:srgbClr val="414141"/>
                </a:solidFill>
              </a:rPr>
              <a:t> </a:t>
            </a:r>
            <a:endParaRPr lang="zh-CN" altLang="en-US" sz="1100">
              <a:solidFill>
                <a:srgbClr val="414141"/>
              </a:solidFill>
            </a:endParaRPr>
          </a:p>
        </p:txBody>
      </p:sp>
      <p:sp>
        <p:nvSpPr>
          <p:cNvPr id="4104" name="TextBox 3"/>
          <p:cNvSpPr>
            <a:spLocks noChangeArrowheads="1"/>
          </p:cNvSpPr>
          <p:nvPr/>
        </p:nvSpPr>
        <p:spPr bwMode="auto">
          <a:xfrm>
            <a:off x="2087562" y="1006475"/>
            <a:ext cx="49688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0" indent="0" defTabSz="914400" eaLnBrk="1" hangingPunct="1"/>
            <a:r>
              <a:rPr lang="zh-CN" altLang="en-US" sz="2800">
                <a:solidFill>
                  <a:srgbClr val="014079"/>
                </a:solidFill>
                <a:ea typeface="微软雅黑" panose="020B0503020204020204" pitchFamily="34" charset="-122"/>
                <a:sym typeface="Calibri" panose="020F0502020204030204" pitchFamily="34" charset="0"/>
              </a:rPr>
              <a:t>感受美好自然，培养语文素养！</a:t>
            </a:r>
            <a:endParaRPr lang="zh-CN" altLang="en-US" sz="2800">
              <a:solidFill>
                <a:srgbClr val="014079"/>
              </a:solidFill>
            </a:endParaRPr>
          </a:p>
        </p:txBody>
      </p:sp>
      <p:sp>
        <p:nvSpPr>
          <p:cNvPr id="4105" name="TextBox 3"/>
          <p:cNvSpPr>
            <a:spLocks noChangeArrowheads="1"/>
          </p:cNvSpPr>
          <p:nvPr/>
        </p:nvSpPr>
        <p:spPr bwMode="auto">
          <a:xfrm>
            <a:off x="1833562" y="1471612"/>
            <a:ext cx="53990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0" indent="0" algn="ctr" defTabSz="914400" eaLnBrk="1" hangingPunct="1"/>
            <a:r>
              <a:rPr lang="en-US" altLang="zh-CN" sz="1600">
                <a:solidFill>
                  <a:srgbClr val="014079"/>
                </a:solidFill>
              </a:rPr>
              <a:t>GAN SHOU MEI HAO ZI RAN</a:t>
            </a:r>
            <a:r>
              <a:rPr lang="zh-CN" altLang="en-US" sz="1600">
                <a:solidFill>
                  <a:srgbClr val="014079"/>
                </a:solidFill>
              </a:rPr>
              <a:t>   </a:t>
            </a:r>
            <a:r>
              <a:rPr lang="en-US" altLang="zh-CN" sz="1600">
                <a:solidFill>
                  <a:srgbClr val="014079"/>
                </a:solidFill>
              </a:rPr>
              <a:t> PEI YANG YU WEN SU YANG</a:t>
            </a:r>
            <a:endParaRPr lang="zh-CN" altLang="en-US" sz="1600">
              <a:solidFill>
                <a:srgbClr val="014079"/>
              </a:solidFill>
            </a:endParaRPr>
          </a:p>
        </p:txBody>
      </p:sp>
      <p:pic>
        <p:nvPicPr>
          <p:cNvPr id="4106" name="图片 8" descr="荣德基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34938" y="90488"/>
            <a:ext cx="1292225" cy="5048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8"/>
            <a:ext cx="9144000" cy="51435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xStyles>
    <p:titleStyle>
      <a:lvl1pPr marL="0" indent="0" algn="ctr" defTabSz="4572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kern="1200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defTabSz="4572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32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–"/>
        <a:defRPr kumimoji="0" sz="2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24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–"/>
        <a:defRPr kumimoji="0" sz="20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»"/>
        <a:defRPr kumimoji="0" sz="20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indent="0" algn="l" defTabSz="457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457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457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457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4572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png"/><Relationship Id="rId3" Type="http://schemas.openxmlformats.org/officeDocument/2006/relationships/tags" Target="../tags/tag3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1.pn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33.png"/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548130" y="915035"/>
            <a:ext cx="5246370" cy="3774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1238250" y="4745038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844165" y="411480"/>
            <a:ext cx="24847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rgbClr val="FF0000"/>
                </a:solidFill>
              </a:rPr>
              <a:t>快乐列车</a:t>
            </a:r>
            <a:endParaRPr lang="zh-CN" alt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6516053" y="3349308"/>
            <a:ext cx="1419225" cy="1209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4499928" y="3363278"/>
            <a:ext cx="1419225" cy="1209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2771458" y="3363278"/>
            <a:ext cx="1419225" cy="1209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947103" y="3411538"/>
            <a:ext cx="1419225" cy="1209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/>
          <p:nvPr/>
        </p:nvPicPr>
        <p:blipFill>
          <a:blip r:embed="rId1"/>
          <a:stretch>
            <a:fillRect/>
          </a:stretch>
        </p:blipFill>
        <p:spPr>
          <a:xfrm>
            <a:off x="6371908" y="1923098"/>
            <a:ext cx="1419225" cy="1209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4428173" y="1973898"/>
            <a:ext cx="1419225" cy="1209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7" name="图片 116"/>
          <p:cNvPicPr/>
          <p:nvPr/>
        </p:nvPicPr>
        <p:blipFill>
          <a:blip r:embed="rId1"/>
          <a:stretch>
            <a:fillRect/>
          </a:stretch>
        </p:blipFill>
        <p:spPr>
          <a:xfrm>
            <a:off x="2627313" y="1923098"/>
            <a:ext cx="1419225" cy="1209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/>
          <p:nvPr/>
        </p:nvPicPr>
        <p:blipFill>
          <a:blip r:embed="rId1"/>
          <a:stretch>
            <a:fillRect/>
          </a:stretch>
        </p:blipFill>
        <p:spPr>
          <a:xfrm>
            <a:off x="899478" y="1874838"/>
            <a:ext cx="1419225" cy="1209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/>
          <p:nvPr/>
        </p:nvPicPr>
        <p:blipFill>
          <a:blip r:embed="rId1"/>
          <a:stretch>
            <a:fillRect/>
          </a:stretch>
        </p:blipFill>
        <p:spPr>
          <a:xfrm>
            <a:off x="6425248" y="569278"/>
            <a:ext cx="1419225" cy="1209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/>
          <p:nvPr/>
        </p:nvPicPr>
        <p:blipFill>
          <a:blip r:embed="rId1"/>
          <a:stretch>
            <a:fillRect/>
          </a:stretch>
        </p:blipFill>
        <p:spPr>
          <a:xfrm>
            <a:off x="4356418" y="533718"/>
            <a:ext cx="1419225" cy="1209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2743518" y="482918"/>
            <a:ext cx="1419225" cy="1209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1"/>
          <a:stretch>
            <a:fillRect/>
          </a:stretch>
        </p:blipFill>
        <p:spPr>
          <a:xfrm>
            <a:off x="899478" y="498793"/>
            <a:ext cx="1419225" cy="1209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6"/>
          <p:cNvSpPr txBox="1"/>
          <p:nvPr/>
        </p:nvSpPr>
        <p:spPr>
          <a:xfrm>
            <a:off x="1008380" y="3765550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accent2"/>
                </a:solidFill>
              </a:rPr>
              <a:t>停机坪</a:t>
            </a:r>
            <a:endParaRPr lang="zh-CN" altLang="en-US" sz="2800" b="1">
              <a:solidFill>
                <a:schemeClr val="accent2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915920" y="3771900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accent2"/>
                </a:solidFill>
              </a:rPr>
              <a:t>小水珠</a:t>
            </a:r>
            <a:endParaRPr lang="zh-CN" altLang="en-US" sz="2800" b="1">
              <a:solidFill>
                <a:schemeClr val="accent2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690110" y="3707765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accent2"/>
                </a:solidFill>
              </a:rPr>
              <a:t>一朵朵</a:t>
            </a:r>
            <a:endParaRPr lang="zh-CN" altLang="en-US" sz="2800" b="1">
              <a:solidFill>
                <a:schemeClr val="accent2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32270" y="3756025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accent2"/>
                </a:solidFill>
              </a:rPr>
              <a:t>亮晶晶</a:t>
            </a:r>
            <a:endParaRPr lang="zh-CN" altLang="en-US" sz="2800" b="1">
              <a:solidFill>
                <a:schemeClr val="accent2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76720" y="2317750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accent2"/>
                </a:solidFill>
              </a:rPr>
              <a:t>歌台</a:t>
            </a:r>
            <a:endParaRPr lang="zh-CN" altLang="en-US" sz="2800" b="1">
              <a:solidFill>
                <a:schemeClr val="accent2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787900" y="2355850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accent2"/>
                </a:solidFill>
              </a:rPr>
              <a:t>摇篮</a:t>
            </a:r>
            <a:endParaRPr lang="zh-CN" altLang="en-US" sz="2800" b="1">
              <a:solidFill>
                <a:schemeClr val="accent2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004820" y="2339340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accent2"/>
                </a:solidFill>
              </a:rPr>
              <a:t>展开</a:t>
            </a:r>
            <a:endParaRPr lang="zh-CN" altLang="en-US" sz="2800" b="1">
              <a:solidFill>
                <a:schemeClr val="accent2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04595" y="2228850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accent2"/>
                </a:solidFill>
              </a:rPr>
              <a:t>躺在</a:t>
            </a:r>
            <a:endParaRPr lang="zh-CN" altLang="en-US" sz="2800" b="1">
              <a:solidFill>
                <a:schemeClr val="accent2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732270" y="843280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accent2"/>
                </a:solidFill>
              </a:rPr>
              <a:t>歌唱</a:t>
            </a:r>
            <a:endParaRPr lang="zh-CN" altLang="en-US" sz="2800" b="1">
              <a:solidFill>
                <a:schemeClr val="accent2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671060" y="808990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accent2"/>
                </a:solidFill>
              </a:rPr>
              <a:t>翅膀</a:t>
            </a:r>
            <a:endParaRPr lang="zh-CN" altLang="en-US" sz="2800" b="1">
              <a:solidFill>
                <a:schemeClr val="accent2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916555" y="855345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accent2"/>
                </a:solidFill>
              </a:rPr>
              <a:t>透明</a:t>
            </a:r>
            <a:endParaRPr lang="zh-CN" altLang="en-US" sz="2800" b="1">
              <a:solidFill>
                <a:schemeClr val="accent2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87450" y="771525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accent2"/>
                </a:solidFill>
              </a:rPr>
              <a:t>凉伞</a:t>
            </a:r>
            <a:endParaRPr lang="zh-CN" altLang="en-US" sz="2800" b="1">
              <a:solidFill>
                <a:schemeClr val="accent2"/>
              </a:solidFill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2483168" y="2139633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395605" y="38735"/>
            <a:ext cx="29737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识字游戏</a:t>
            </a:r>
            <a:r>
              <a:rPr lang="en-US" altLang="zh-CN" sz="2400" b="1">
                <a:solidFill>
                  <a:srgbClr val="FF0000"/>
                </a:solidFill>
              </a:rPr>
              <a:t>——</a:t>
            </a:r>
            <a:r>
              <a:rPr lang="zh-CN" altLang="en-US" sz="2400" b="1">
                <a:solidFill>
                  <a:srgbClr val="FF0000"/>
                </a:solidFill>
              </a:rPr>
              <a:t>采莲叶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1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6700" y="915670"/>
            <a:ext cx="86106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      </a:t>
            </a:r>
            <a:r>
              <a:rPr lang="zh-CN" altLang="en-US" sz="3200" b="1"/>
              <a:t>喜欢荷叶的小伙伴有（  </a:t>
            </a:r>
            <a:r>
              <a:rPr lang="en-US" altLang="zh-CN" sz="3200" b="1"/>
              <a:t>    </a:t>
            </a:r>
            <a:r>
              <a:rPr lang="zh-CN" altLang="en-US" sz="3200" b="1"/>
              <a:t> </a:t>
            </a:r>
            <a:r>
              <a:rPr lang="en-US" altLang="zh-CN" sz="3200" b="1"/>
              <a:t>  </a:t>
            </a:r>
            <a:r>
              <a:rPr lang="zh-CN" altLang="en-US" sz="3200" b="1"/>
              <a:t> ）、（  </a:t>
            </a:r>
            <a:r>
              <a:rPr lang="en-US" altLang="zh-CN" sz="3200" b="1"/>
              <a:t>    </a:t>
            </a:r>
            <a:r>
              <a:rPr lang="zh-CN" altLang="en-US" sz="3200" b="1"/>
              <a:t>  ）、（   </a:t>
            </a:r>
            <a:r>
              <a:rPr lang="en-US" altLang="zh-CN" sz="3200" b="1"/>
              <a:t>    </a:t>
            </a:r>
            <a:r>
              <a:rPr lang="zh-CN" altLang="en-US" sz="3200" b="1"/>
              <a:t> ），还有（   </a:t>
            </a:r>
            <a:r>
              <a:rPr lang="en-US" altLang="zh-CN" sz="3200" b="1"/>
              <a:t>    </a:t>
            </a:r>
            <a:r>
              <a:rPr lang="zh-CN" altLang="en-US" sz="3200" b="1"/>
              <a:t> ）。</a:t>
            </a:r>
            <a:endParaRPr lang="zh-CN" altLang="en-US" sz="3200" b="1"/>
          </a:p>
        </p:txBody>
      </p:sp>
      <p:sp>
        <p:nvSpPr>
          <p:cNvPr id="5" name="文本框 4"/>
          <p:cNvSpPr txBox="1"/>
          <p:nvPr/>
        </p:nvSpPr>
        <p:spPr>
          <a:xfrm>
            <a:off x="395605" y="2860040"/>
            <a:ext cx="802894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>
                <a:cs typeface="+mn-ea"/>
              </a:rPr>
              <a:t>（     </a:t>
            </a:r>
            <a:r>
              <a:rPr lang="en-US" altLang="zh-CN" sz="3200" b="1">
                <a:cs typeface="+mn-ea"/>
              </a:rPr>
              <a:t>  </a:t>
            </a:r>
            <a:r>
              <a:rPr lang="zh-CN" altLang="en-US" sz="3200" b="1">
                <a:cs typeface="+mn-ea"/>
              </a:rPr>
              <a:t> ）、（    </a:t>
            </a:r>
            <a:r>
              <a:rPr lang="en-US" altLang="zh-CN" sz="3200" b="1">
                <a:cs typeface="+mn-ea"/>
              </a:rPr>
              <a:t>  </a:t>
            </a:r>
            <a:r>
              <a:rPr lang="zh-CN" altLang="en-US" sz="3200" b="1">
                <a:cs typeface="+mn-ea"/>
              </a:rPr>
              <a:t>  ）、（  </a:t>
            </a:r>
            <a:r>
              <a:rPr lang="en-US" altLang="zh-CN" sz="3200" b="1">
                <a:cs typeface="+mn-ea"/>
              </a:rPr>
              <a:t>  </a:t>
            </a:r>
            <a:r>
              <a:rPr lang="zh-CN" altLang="en-US" sz="3200" b="1">
                <a:cs typeface="+mn-ea"/>
              </a:rPr>
              <a:t>    ）和（  </a:t>
            </a:r>
            <a:r>
              <a:rPr lang="en-US" altLang="zh-CN" sz="3200" b="1">
                <a:cs typeface="+mn-ea"/>
              </a:rPr>
              <a:t>  </a:t>
            </a:r>
            <a:r>
              <a:rPr lang="zh-CN" altLang="en-US" sz="3200" b="1">
                <a:cs typeface="+mn-ea"/>
              </a:rPr>
              <a:t>    ）都</a:t>
            </a:r>
            <a:endParaRPr lang="zh-CN" altLang="en-US" sz="3200" b="1">
              <a:cs typeface="+mn-ea"/>
            </a:endParaRPr>
          </a:p>
          <a:p>
            <a:r>
              <a:rPr lang="zh-CN" altLang="en-US" sz="3200" b="1">
                <a:cs typeface="+mn-ea"/>
              </a:rPr>
              <a:t>喜欢荷叶。 </a:t>
            </a:r>
            <a:endParaRPr lang="zh-CN" altLang="en-US" sz="3200" b="1"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87900" y="987425"/>
            <a:ext cx="11010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小水珠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47720" y="1470025"/>
            <a:ext cx="11010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小鱼儿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9115" y="1470025"/>
            <a:ext cx="11010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小青蛙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3260" y="2860040"/>
            <a:ext cx="11010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小水珠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32270" y="987425"/>
            <a:ext cx="1512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  </a:t>
            </a:r>
            <a:r>
              <a:rPr lang="zh-CN" altLang="en-US" sz="2400" b="1">
                <a:solidFill>
                  <a:srgbClr val="FF0000"/>
                </a:solidFill>
              </a:rPr>
              <a:t>小蜻蜓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88125" y="2931795"/>
            <a:ext cx="11010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小鱼儿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72000" y="2931795"/>
            <a:ext cx="11010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小青蛙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27630" y="2931795"/>
            <a:ext cx="11010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小蜻蜓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5163820" y="1131570"/>
            <a:ext cx="602615" cy="9899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6216015" y="3334385"/>
            <a:ext cx="6788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2" name="图片 11"/>
          <p:cNvPicPr/>
          <p:nvPr/>
        </p:nvPicPr>
        <p:blipFill>
          <a:blip r:embed="rId2"/>
          <a:stretch>
            <a:fillRect/>
          </a:stretch>
        </p:blipFill>
        <p:spPr>
          <a:xfrm>
            <a:off x="7164705" y="1447800"/>
            <a:ext cx="859155" cy="5594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" name="文本框 102"/>
          <p:cNvSpPr txBox="1"/>
          <p:nvPr/>
        </p:nvSpPr>
        <p:spPr>
          <a:xfrm>
            <a:off x="7164705" y="2284095"/>
            <a:ext cx="561467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3" name="图片 12"/>
          <p:cNvPicPr/>
          <p:nvPr/>
        </p:nvPicPr>
        <p:blipFill>
          <a:blip r:embed="rId3"/>
          <a:stretch>
            <a:fillRect/>
          </a:stretch>
        </p:blipFill>
        <p:spPr>
          <a:xfrm>
            <a:off x="1043940" y="1924050"/>
            <a:ext cx="564515" cy="634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/>
        </p:nvSpPr>
        <p:spPr>
          <a:xfrm>
            <a:off x="3578860" y="2728595"/>
            <a:ext cx="316357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4" name="图片 13"/>
          <p:cNvPicPr/>
          <p:nvPr/>
        </p:nvPicPr>
        <p:blipFill>
          <a:blip r:embed="rId4"/>
          <a:stretch>
            <a:fillRect/>
          </a:stretch>
        </p:blipFill>
        <p:spPr>
          <a:xfrm>
            <a:off x="3562668" y="1995805"/>
            <a:ext cx="885825" cy="666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0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6" grpId="0"/>
      <p:bldP spid="6" grpId="1"/>
      <p:bldP spid="4" grpId="0"/>
      <p:bldP spid="4" grpId="1"/>
      <p:bldP spid="7" grpId="0"/>
      <p:bldP spid="7" grpId="1"/>
      <p:bldP spid="11" grpId="0"/>
      <p:bldP spid="11" grpId="1"/>
      <p:bldP spid="10" grpId="0"/>
      <p:bldP spid="10" grpId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8" name="图片 117"/>
          <p:cNvPicPr/>
          <p:nvPr/>
        </p:nvPicPr>
        <p:blipFill>
          <a:blip r:embed="rId1"/>
          <a:stretch>
            <a:fillRect/>
          </a:stretch>
        </p:blipFill>
        <p:spPr>
          <a:xfrm>
            <a:off x="323850" y="195580"/>
            <a:ext cx="1239520" cy="1732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9" name="文本框 118"/>
          <p:cNvSpPr txBox="1"/>
          <p:nvPr/>
        </p:nvSpPr>
        <p:spPr>
          <a:xfrm>
            <a:off x="728345" y="2693670"/>
            <a:ext cx="25419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907540" y="483235"/>
            <a:ext cx="54838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小水珠说：“荷叶是我的摇篮。”小水珠躺在荷叶上，眨着亮晶晶的眼睛。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4032885" y="4704080"/>
            <a:ext cx="27857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908175" y="987425"/>
            <a:ext cx="9956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摇篮</a:t>
            </a:r>
            <a:endParaRPr lang="zh-CN" altLang="en-US" sz="320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5" name="等腰三角形 4"/>
          <p:cNvSpPr/>
          <p:nvPr/>
        </p:nvSpPr>
        <p:spPr>
          <a:xfrm>
            <a:off x="2484120" y="1995805"/>
            <a:ext cx="216535" cy="14351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>
            <a:off x="2052320" y="1995805"/>
            <a:ext cx="216535" cy="14351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>
            <a:off x="4932045" y="1419225"/>
            <a:ext cx="216535" cy="14351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1475423" y="3644583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245" y="2572385"/>
            <a:ext cx="2524125" cy="2124075"/>
          </a:xfrm>
          <a:prstGeom prst="rect">
            <a:avLst/>
          </a:prstGeom>
        </p:spPr>
      </p:pic>
      <p:pic>
        <p:nvPicPr>
          <p:cNvPr id="112" name="图片 111"/>
          <p:cNvPicPr/>
          <p:nvPr/>
        </p:nvPicPr>
        <p:blipFill>
          <a:blip r:embed="rId3"/>
          <a:srcRect l="14414" t="39736" r="21453" b="39866"/>
          <a:stretch>
            <a:fillRect/>
          </a:stretch>
        </p:blipFill>
        <p:spPr>
          <a:xfrm>
            <a:off x="1115695" y="2564130"/>
            <a:ext cx="3044190" cy="22567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3" name="文本框 112"/>
          <p:cNvSpPr txBox="1"/>
          <p:nvPr/>
        </p:nvSpPr>
        <p:spPr>
          <a:xfrm>
            <a:off x="-1259840" y="1035304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700655" y="1468120"/>
            <a:ext cx="14020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亮晶晶</a:t>
            </a:r>
            <a:endParaRPr lang="zh-CN" altLang="en-US" sz="32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7" grpId="0" animBg="1"/>
      <p:bldP spid="6" grpId="0" animBg="1"/>
      <p:bldP spid="5" grpId="0" animBg="1"/>
      <p:bldP spid="7" grpId="1" animBg="1"/>
      <p:bldP spid="6" grpId="1" animBg="1"/>
      <p:bldP spid="5" grpId="1" animBg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39470" y="555625"/>
            <a:ext cx="74644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/>
              <a:t>     </a:t>
            </a:r>
            <a:r>
              <a:rPr lang="zh-CN" altLang="en-US" sz="3200" b="1"/>
              <a:t>小蜻蜓说：“荷叶是我的停机坪。”小蜻蜓立在荷叶上，展开透明的翅膀。</a:t>
            </a:r>
            <a:endParaRPr lang="zh-CN" altLang="en-US" sz="3200" b="1"/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39470" y="1976755"/>
            <a:ext cx="3143250" cy="2495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3000375" y="36353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4499928" y="1995805"/>
            <a:ext cx="3400425" cy="2476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2871788" y="362585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796915" y="554990"/>
            <a:ext cx="14077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>
                <a:solidFill>
                  <a:srgbClr val="FF0000"/>
                </a:solidFill>
                <a:cs typeface="+mn-ea"/>
                <a:sym typeface="+mn-ea"/>
              </a:rPr>
              <a:t>停机坪</a:t>
            </a:r>
            <a:endParaRPr lang="zh-CN" altLang="en-US" sz="3200" b="1">
              <a:solidFill>
                <a:srgbClr val="FF0000"/>
              </a:solidFill>
              <a:cs typeface="+mn-ea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2320" y="1059180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rgbClr val="FF0000"/>
                </a:solidFill>
                <a:cs typeface="+mn-ea"/>
                <a:sym typeface="+mn-ea"/>
              </a:rPr>
              <a:t>立</a:t>
            </a:r>
            <a:endParaRPr lang="zh-CN" altLang="en-US" sz="3200" b="1">
              <a:solidFill>
                <a:srgbClr val="FF0000"/>
              </a:solidFill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00880" y="1059815"/>
            <a:ext cx="9994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rgbClr val="FF0000"/>
                </a:solidFill>
                <a:cs typeface="+mn-ea"/>
                <a:sym typeface="+mn-ea"/>
              </a:rPr>
              <a:t>展开</a:t>
            </a:r>
            <a:endParaRPr lang="zh-CN" altLang="en-US" sz="3200" b="1">
              <a:solidFill>
                <a:srgbClr val="FF0000"/>
              </a:solidFill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6" grpId="0"/>
      <p:bldP spid="5" grpId="1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339975" y="843915"/>
            <a:ext cx="8775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 b="1">
                <a:solidFill>
                  <a:srgbClr val="FF0000"/>
                </a:solidFill>
              </a:rPr>
              <a:t>课中操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pic>
        <p:nvPicPr>
          <p:cNvPr id="3" name="FinalVideo_1650863653.245149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60290" y="-20320"/>
            <a:ext cx="3361055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635"/>
            <a:ext cx="9190990" cy="514731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" name="图片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567690" y="339090"/>
            <a:ext cx="1795780" cy="18503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700020" y="339725"/>
            <a:ext cx="626491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 </a:t>
            </a:r>
            <a:r>
              <a:rPr lang="en-US" altLang="zh-CN" sz="3600"/>
              <a:t>    </a:t>
            </a:r>
            <a:r>
              <a:rPr lang="zh-CN" altLang="en-US" sz="3600" b="1"/>
              <a:t>小青蛙说：“荷叶是我的歌台。”小青蛙蹲在荷叶上，呱呱地放声歌唱。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2626360" y="2690495"/>
            <a:ext cx="2874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2052003" y="2428240"/>
            <a:ext cx="5915025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700020" y="893445"/>
            <a:ext cx="110109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b="1">
                <a:solidFill>
                  <a:srgbClr val="FF0000"/>
                </a:solidFill>
                <a:cs typeface="+mn-ea"/>
                <a:sym typeface="+mn-ea"/>
              </a:rPr>
              <a:t>歌台</a:t>
            </a:r>
            <a:endParaRPr lang="zh-CN" altLang="en-US" sz="3600" b="1">
              <a:solidFill>
                <a:srgbClr val="FF0000"/>
              </a:solidFill>
              <a:cs typeface="+mn-ea"/>
              <a:sym typeface="+mn-ea"/>
            </a:endParaRPr>
          </a:p>
        </p:txBody>
      </p:sp>
      <p:sp>
        <p:nvSpPr>
          <p:cNvPr id="6" name="等腰三角形 5"/>
          <p:cNvSpPr/>
          <p:nvPr/>
        </p:nvSpPr>
        <p:spPr>
          <a:xfrm>
            <a:off x="6156325" y="1419860"/>
            <a:ext cx="144145" cy="144145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>
            <a:off x="5760085" y="2068195"/>
            <a:ext cx="144145" cy="144145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>
            <a:off x="5220335" y="2068195"/>
            <a:ext cx="144145" cy="144145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63550" y="71120"/>
            <a:ext cx="1846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70C0"/>
                </a:solidFill>
              </a:rPr>
              <a:t>交流展示</a:t>
            </a:r>
            <a:endParaRPr lang="zh-CN" altLang="en-US" sz="2800" b="1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 animBg="1"/>
      <p:bldP spid="8" grpId="0" animBg="1"/>
      <p:bldP spid="7" grpId="0" animBg="1"/>
      <p:bldP spid="6" grpId="1" animBg="1"/>
      <p:bldP spid="8" grpId="1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00020" y="339725"/>
            <a:ext cx="62649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 </a:t>
            </a:r>
            <a:r>
              <a:rPr lang="en-US" altLang="zh-CN" sz="3600"/>
              <a:t>   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2626360" y="2690495"/>
            <a:ext cx="2874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755650" y="483870"/>
            <a:ext cx="786574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   </a:t>
            </a:r>
            <a:r>
              <a:rPr lang="zh-CN" altLang="en-US" sz="3200" b="1"/>
              <a:t>小鱼儿说：“荷叶是我的凉伞。”小鱼儿在荷叶下笑嘻嘻地游来游去，捧起一朵朵很美很美的水花。</a:t>
            </a:r>
            <a:endParaRPr lang="zh-CN" altLang="en-US" sz="3200" b="1"/>
          </a:p>
        </p:txBody>
      </p:sp>
      <p:pic>
        <p:nvPicPr>
          <p:cNvPr id="104" name="图片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1188085" y="2355850"/>
            <a:ext cx="28194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5" name="文本框 104"/>
          <p:cNvSpPr txBox="1"/>
          <p:nvPr/>
        </p:nvSpPr>
        <p:spPr>
          <a:xfrm>
            <a:off x="3132455" y="364490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1" name="图片 10"/>
          <p:cNvPicPr/>
          <p:nvPr/>
        </p:nvPicPr>
        <p:blipFill>
          <a:blip r:embed="rId2"/>
          <a:stretch>
            <a:fillRect/>
          </a:stretch>
        </p:blipFill>
        <p:spPr>
          <a:xfrm>
            <a:off x="7020243" y="1498918"/>
            <a:ext cx="1895475" cy="1571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6" name="文本框 105"/>
          <p:cNvSpPr txBox="1"/>
          <p:nvPr/>
        </p:nvSpPr>
        <p:spPr>
          <a:xfrm>
            <a:off x="3624263" y="3173413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796280" y="483870"/>
            <a:ext cx="9994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rgbClr val="FF0000"/>
                </a:solidFill>
                <a:cs typeface="+mn-ea"/>
                <a:sym typeface="+mn-ea"/>
              </a:rPr>
              <a:t>凉伞</a:t>
            </a:r>
            <a:endParaRPr lang="zh-CN" altLang="en-US" sz="3200" b="1">
              <a:solidFill>
                <a:srgbClr val="FF0000"/>
              </a:solidFill>
              <a:cs typeface="+mn-ea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72410" y="975995"/>
            <a:ext cx="140779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rgbClr val="FF0000"/>
                </a:solidFill>
                <a:cs typeface="+mn-ea"/>
                <a:sym typeface="+mn-ea"/>
              </a:rPr>
              <a:t>笑嘻嘻</a:t>
            </a:r>
            <a:endParaRPr lang="zh-CN" altLang="en-US" sz="3200" b="1">
              <a:solidFill>
                <a:srgbClr val="FF0000"/>
              </a:solidFill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44615" y="988060"/>
            <a:ext cx="9994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rgbClr val="FF0000"/>
                </a:solidFill>
                <a:cs typeface="+mn-ea"/>
                <a:sym typeface="+mn-ea"/>
              </a:rPr>
              <a:t>捧起</a:t>
            </a:r>
            <a:endParaRPr lang="zh-CN" altLang="en-US" sz="3200" b="1">
              <a:solidFill>
                <a:srgbClr val="FF0000"/>
              </a:solidFill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  <p:bldP spid="13" grpId="0"/>
      <p:bldP spid="13" grpId="1"/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00020" y="339725"/>
            <a:ext cx="62649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 </a:t>
            </a:r>
            <a:r>
              <a:rPr lang="en-US" altLang="zh-CN" sz="3600"/>
              <a:t>   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2626360" y="2690495"/>
            <a:ext cx="2874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06" name="文本框 105"/>
          <p:cNvSpPr txBox="1"/>
          <p:nvPr/>
        </p:nvSpPr>
        <p:spPr>
          <a:xfrm>
            <a:off x="3635693" y="3173413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/>
              <a:t>·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23850" y="195580"/>
            <a:ext cx="47796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表演课文</a:t>
            </a:r>
            <a:r>
              <a:rPr lang="zh-CN" altLang="en-US" sz="3600" b="1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，体会</a:t>
            </a:r>
            <a:r>
              <a:rPr lang="zh-CN" altLang="en-US" sz="3600" b="1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乐趣</a:t>
            </a:r>
            <a:endParaRPr lang="zh-CN" altLang="en-US" sz="3600" b="1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2667000" y="509270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 7"/>
          <p:cNvPicPr/>
          <p:nvPr/>
        </p:nvPicPr>
        <p:blipFill>
          <a:blip r:embed="rId1"/>
          <a:stretch>
            <a:fillRect/>
          </a:stretch>
        </p:blipFill>
        <p:spPr>
          <a:xfrm>
            <a:off x="2772410" y="1314450"/>
            <a:ext cx="1483995" cy="14897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0" name="文本框 109"/>
          <p:cNvSpPr txBox="1"/>
          <p:nvPr/>
        </p:nvSpPr>
        <p:spPr>
          <a:xfrm>
            <a:off x="1616075" y="4345305"/>
            <a:ext cx="30480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5076190" y="1043940"/>
            <a:ext cx="1391285" cy="1760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1" name="文本框 110"/>
          <p:cNvSpPr txBox="1"/>
          <p:nvPr/>
        </p:nvSpPr>
        <p:spPr>
          <a:xfrm>
            <a:off x="3048000" y="391160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7595870" y="1486535"/>
            <a:ext cx="868680" cy="1095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" name="文本框 111"/>
          <p:cNvSpPr txBox="1"/>
          <p:nvPr/>
        </p:nvSpPr>
        <p:spPr>
          <a:xfrm>
            <a:off x="4925060" y="4001135"/>
            <a:ext cx="83693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179388" y="1375410"/>
            <a:ext cx="1838325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7" name="文本框 106"/>
          <p:cNvSpPr txBox="1"/>
          <p:nvPr/>
        </p:nvSpPr>
        <p:spPr>
          <a:xfrm>
            <a:off x="683578" y="392874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00020" y="339725"/>
            <a:ext cx="62649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 </a:t>
            </a:r>
            <a:r>
              <a:rPr lang="en-US" altLang="zh-CN" sz="3600"/>
              <a:t>   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2626360" y="2690495"/>
            <a:ext cx="2874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06" name="文本框 105"/>
          <p:cNvSpPr txBox="1"/>
          <p:nvPr/>
        </p:nvSpPr>
        <p:spPr>
          <a:xfrm>
            <a:off x="3635693" y="3173413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/>
              <a:t>·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23850" y="1564005"/>
            <a:ext cx="85623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/>
              <a:t>   </a:t>
            </a:r>
            <a:endParaRPr lang="zh-CN" altLang="en-US" sz="2400" b="1"/>
          </a:p>
        </p:txBody>
      </p:sp>
      <p:sp>
        <p:nvSpPr>
          <p:cNvPr id="113" name="文本框 112"/>
          <p:cNvSpPr txBox="1"/>
          <p:nvPr/>
        </p:nvSpPr>
        <p:spPr>
          <a:xfrm>
            <a:off x="3248025" y="3659188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3632835" y="69215"/>
            <a:ext cx="5384800" cy="5026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4" name="文本框 113"/>
          <p:cNvSpPr txBox="1"/>
          <p:nvPr/>
        </p:nvSpPr>
        <p:spPr>
          <a:xfrm>
            <a:off x="3071813" y="43592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-36195" y="51435"/>
            <a:ext cx="3677920" cy="5007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文本框 114"/>
          <p:cNvSpPr txBox="1"/>
          <p:nvPr/>
        </p:nvSpPr>
        <p:spPr>
          <a:xfrm>
            <a:off x="2772093" y="444436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6" name="文本框 115"/>
          <p:cNvSpPr txBox="1"/>
          <p:nvPr/>
        </p:nvSpPr>
        <p:spPr>
          <a:xfrm>
            <a:off x="2772093" y="3558858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7" name="文本框 116"/>
          <p:cNvSpPr txBox="1"/>
          <p:nvPr/>
        </p:nvSpPr>
        <p:spPr>
          <a:xfrm>
            <a:off x="-755650" y="217297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/>
              <a:t>·</a:t>
            </a:r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7" name="图片 106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525" y="-17145"/>
            <a:ext cx="9124950" cy="51777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" name="文本框 107"/>
          <p:cNvSpPr txBox="1"/>
          <p:nvPr/>
        </p:nvSpPr>
        <p:spPr>
          <a:xfrm>
            <a:off x="286385" y="4554855"/>
            <a:ext cx="719899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3" name="纯音乐 - A Comme Amour (秋日的私语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alphaModFix amt="33000"/>
          </a:blip>
          <a:stretch>
            <a:fillRect/>
          </a:stretch>
        </p:blipFill>
        <p:spPr>
          <a:xfrm>
            <a:off x="8028305" y="442912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00020" y="339725"/>
            <a:ext cx="62649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 </a:t>
            </a:r>
            <a:r>
              <a:rPr lang="en-US" altLang="zh-CN" sz="3600"/>
              <a:t>   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2626360" y="2690495"/>
            <a:ext cx="2874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06" name="文本框 105"/>
          <p:cNvSpPr txBox="1"/>
          <p:nvPr/>
        </p:nvSpPr>
        <p:spPr>
          <a:xfrm>
            <a:off x="3635693" y="3173413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/>
              <a:t>·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23850" y="1564005"/>
            <a:ext cx="85623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/>
              <a:t>   </a:t>
            </a:r>
            <a:endParaRPr lang="zh-CN" altLang="en-US" sz="2400" b="1"/>
          </a:p>
        </p:txBody>
      </p:sp>
      <p:pic>
        <p:nvPicPr>
          <p:cNvPr id="8" name="图片 7"/>
          <p:cNvPicPr/>
          <p:nvPr/>
        </p:nvPicPr>
        <p:blipFill>
          <a:blip r:embed="rId1"/>
          <a:stretch>
            <a:fillRect/>
          </a:stretch>
        </p:blipFill>
        <p:spPr>
          <a:xfrm>
            <a:off x="635" y="635"/>
            <a:ext cx="4455795" cy="5142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图片 111"/>
          <p:cNvPicPr/>
          <p:nvPr/>
        </p:nvPicPr>
        <p:blipFill>
          <a:blip r:embed="rId2"/>
          <a:stretch>
            <a:fillRect/>
          </a:stretch>
        </p:blipFill>
        <p:spPr>
          <a:xfrm>
            <a:off x="4456430" y="635"/>
            <a:ext cx="4721860" cy="5130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00020" y="339725"/>
            <a:ext cx="62649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 </a:t>
            </a:r>
            <a:r>
              <a:rPr lang="en-US" altLang="zh-CN" sz="3600"/>
              <a:t>   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2626360" y="2690495"/>
            <a:ext cx="2874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06" name="文本框 105"/>
          <p:cNvSpPr txBox="1"/>
          <p:nvPr/>
        </p:nvSpPr>
        <p:spPr>
          <a:xfrm>
            <a:off x="3635693" y="3173413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/>
              <a:t>·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9" name="文本框 108"/>
          <p:cNvSpPr txBox="1"/>
          <p:nvPr/>
        </p:nvSpPr>
        <p:spPr>
          <a:xfrm>
            <a:off x="2667000" y="509270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0" name="文本框 109"/>
          <p:cNvSpPr txBox="1"/>
          <p:nvPr/>
        </p:nvSpPr>
        <p:spPr>
          <a:xfrm>
            <a:off x="1616075" y="4345305"/>
            <a:ext cx="30480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1" name="文本框 110"/>
          <p:cNvSpPr txBox="1"/>
          <p:nvPr/>
        </p:nvSpPr>
        <p:spPr>
          <a:xfrm>
            <a:off x="3048000" y="391160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2" name="文本框 111"/>
          <p:cNvSpPr txBox="1"/>
          <p:nvPr/>
        </p:nvSpPr>
        <p:spPr>
          <a:xfrm>
            <a:off x="4925060" y="4001135"/>
            <a:ext cx="83693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17" name="图片 116"/>
          <p:cNvPicPr/>
          <p:nvPr/>
        </p:nvPicPr>
        <p:blipFill>
          <a:blip r:embed="rId1"/>
          <a:stretch>
            <a:fillRect/>
          </a:stretch>
        </p:blipFill>
        <p:spPr>
          <a:xfrm>
            <a:off x="-107950" y="32385"/>
            <a:ext cx="4512310" cy="5111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8" name="文本框 117"/>
          <p:cNvSpPr txBox="1"/>
          <p:nvPr/>
        </p:nvSpPr>
        <p:spPr>
          <a:xfrm>
            <a:off x="-107950" y="2068195"/>
            <a:ext cx="709041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b="6435"/>
          <a:stretch>
            <a:fillRect/>
          </a:stretch>
        </p:blipFill>
        <p:spPr>
          <a:xfrm>
            <a:off x="4495800" y="-78105"/>
            <a:ext cx="4630420" cy="5170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626360" y="2690495"/>
            <a:ext cx="2874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06" name="文本框 105"/>
          <p:cNvSpPr txBox="1"/>
          <p:nvPr/>
        </p:nvSpPr>
        <p:spPr>
          <a:xfrm>
            <a:off x="3635693" y="3173413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/>
              <a:t>·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9" name="文本框 108"/>
          <p:cNvSpPr txBox="1"/>
          <p:nvPr/>
        </p:nvSpPr>
        <p:spPr>
          <a:xfrm>
            <a:off x="2667000" y="509270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2" name="文本框 111"/>
          <p:cNvSpPr txBox="1"/>
          <p:nvPr/>
        </p:nvSpPr>
        <p:spPr>
          <a:xfrm>
            <a:off x="4925060" y="4001135"/>
            <a:ext cx="83693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675130" y="645160"/>
            <a:ext cx="733171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/>
              <a:t>      </a:t>
            </a:r>
            <a:r>
              <a:rPr lang="zh-CN" altLang="en-US" sz="2800" b="1">
                <a:solidFill>
                  <a:srgbClr val="FF0000"/>
                </a:solidFill>
              </a:rPr>
              <a:t>圆圆的、绿绿的荷叶这么可爱，还有哪些小伙伴对荷叶说了悄悄话？它们又会做些什么呢？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35785" y="2226310"/>
            <a:ext cx="76917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cs typeface="+mn-ea"/>
              </a:rPr>
              <a:t>_____说：“荷叶是我的___</a:t>
            </a:r>
            <a:r>
              <a:rPr lang="en-US" altLang="zh-CN" sz="2400" b="1">
                <a:cs typeface="+mn-ea"/>
              </a:rPr>
              <a:t>___</a:t>
            </a:r>
            <a:r>
              <a:rPr lang="zh-CN" altLang="en-US" sz="2400" b="1">
                <a:cs typeface="+mn-ea"/>
              </a:rPr>
              <a:t>__ 。”____________。</a:t>
            </a:r>
            <a:endParaRPr lang="zh-CN" altLang="en-US" sz="2400" b="1">
              <a:cs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35560" y="168275"/>
            <a:ext cx="1490980" cy="2004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-41910" y="2445385"/>
            <a:ext cx="1717040" cy="2066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724660" y="3126105"/>
            <a:ext cx="1757680" cy="1799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3531870" y="3147695"/>
            <a:ext cx="1911985" cy="180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5580380" y="3173730"/>
            <a:ext cx="1713230" cy="181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b="6435"/>
          <a:stretch>
            <a:fillRect/>
          </a:stretch>
        </p:blipFill>
        <p:spPr>
          <a:xfrm>
            <a:off x="7376160" y="3173730"/>
            <a:ext cx="1635760" cy="18268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835785" y="0"/>
            <a:ext cx="4314825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想想拓展，快乐写话</a:t>
            </a:r>
            <a:endParaRPr lang="zh-CN" altLang="en-US" sz="3600" b="1">
              <a:ln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4" name="图片 113"/>
          <p:cNvPicPr/>
          <p:nvPr/>
        </p:nvPicPr>
        <p:blipFill>
          <a:blip r:embed="rId1"/>
          <a:srcRect l="14256" t="8823" r="10853" b="7181"/>
          <a:stretch>
            <a:fillRect/>
          </a:stretch>
        </p:blipFill>
        <p:spPr>
          <a:xfrm>
            <a:off x="2915920" y="555625"/>
            <a:ext cx="3292475" cy="2707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文本框 114"/>
          <p:cNvSpPr txBox="1"/>
          <p:nvPr/>
        </p:nvSpPr>
        <p:spPr>
          <a:xfrm>
            <a:off x="1403350" y="4371975"/>
            <a:ext cx="41040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160905" y="3723640"/>
            <a:ext cx="567436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荷叶</a:t>
            </a:r>
            <a:r>
              <a:rPr lang="zh-CN" altLang="en-US" sz="36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圆 圆 的，绿绿的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。</a:t>
            </a:r>
            <a:endParaRPr lang="zh-CN" altLang="en-US" sz="3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00020" y="339725"/>
            <a:ext cx="62649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 </a:t>
            </a:r>
            <a:r>
              <a:rPr lang="en-US" altLang="zh-CN" sz="3600"/>
              <a:t>   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2626360" y="2690495"/>
            <a:ext cx="2874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06" name="文本框 105"/>
          <p:cNvSpPr txBox="1"/>
          <p:nvPr/>
        </p:nvSpPr>
        <p:spPr>
          <a:xfrm>
            <a:off x="3635693" y="3173413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/>
              <a:t>·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9" name="文本框 108"/>
          <p:cNvSpPr txBox="1"/>
          <p:nvPr/>
        </p:nvSpPr>
        <p:spPr>
          <a:xfrm>
            <a:off x="2667000" y="509270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0" name="文本框 109"/>
          <p:cNvSpPr txBox="1"/>
          <p:nvPr/>
        </p:nvSpPr>
        <p:spPr>
          <a:xfrm>
            <a:off x="1616075" y="4345305"/>
            <a:ext cx="30480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2" name="文本框 111"/>
          <p:cNvSpPr txBox="1"/>
          <p:nvPr/>
        </p:nvSpPr>
        <p:spPr>
          <a:xfrm>
            <a:off x="4925060" y="4001135"/>
            <a:ext cx="83693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195830" y="2931795"/>
            <a:ext cx="53314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chemeClr val="accent6">
                    <a:lumMod val="75000"/>
                  </a:schemeClr>
                </a:solidFill>
              </a:rPr>
              <a:t>热爱大自然，保护小动物。</a:t>
            </a:r>
            <a:endParaRPr lang="zh-CN" altLang="en-US" sz="3200" b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7" name="图片 106"/>
          <p:cNvPicPr/>
          <p:nvPr/>
        </p:nvPicPr>
        <p:blipFill>
          <a:blip r:embed="rId1"/>
          <a:stretch>
            <a:fillRect/>
          </a:stretch>
        </p:blipFill>
        <p:spPr>
          <a:xfrm>
            <a:off x="839470" y="435610"/>
            <a:ext cx="1500505" cy="1378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2339658" y="447675"/>
            <a:ext cx="1838325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3652838" y="31019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3923983" y="339725"/>
            <a:ext cx="1670685" cy="1483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5537200" y="195580"/>
            <a:ext cx="1479550" cy="1478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/>
          <p:nvPr/>
        </p:nvPicPr>
        <p:blipFill>
          <a:blip r:embed="rId5"/>
          <a:stretch>
            <a:fillRect/>
          </a:stretch>
        </p:blipFill>
        <p:spPr>
          <a:xfrm>
            <a:off x="7087870" y="641985"/>
            <a:ext cx="1781175" cy="10896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8" name="图片 107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396730" cy="5379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9" name="文本框 108"/>
          <p:cNvSpPr txBox="1"/>
          <p:nvPr/>
        </p:nvSpPr>
        <p:spPr>
          <a:xfrm>
            <a:off x="0" y="4400550"/>
            <a:ext cx="725297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:dissolve/>
      </p:transition>
    </mc:Choice>
    <mc:Fallback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9" name="图片 108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15240"/>
            <a:ext cx="9128125" cy="5144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0" name="文本框 109"/>
          <p:cNvSpPr txBox="1"/>
          <p:nvPr/>
        </p:nvSpPr>
        <p:spPr>
          <a:xfrm>
            <a:off x="0" y="4758055"/>
            <a:ext cx="70250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5000">
        <p:wheel spokes="8"/>
      </p:transition>
    </mc:Choice>
    <mc:Fallback>
      <p:transition spd="slow" advTm="5000">
        <p:wheel spokes="8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1" name="文本框 110"/>
          <p:cNvSpPr txBox="1"/>
          <p:nvPr/>
        </p:nvSpPr>
        <p:spPr>
          <a:xfrm>
            <a:off x="1352550" y="4554538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35560" y="-15240"/>
            <a:ext cx="9051290" cy="51396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" name="文本框 111"/>
          <p:cNvSpPr txBox="1"/>
          <p:nvPr/>
        </p:nvSpPr>
        <p:spPr>
          <a:xfrm>
            <a:off x="1285875" y="456882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:blinds/>
      </p:transition>
    </mc:Choice>
    <mc:Fallback>
      <p:transition spd="slow" advTm="5000">
        <p:blinds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" name="图片 11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33655"/>
            <a:ext cx="9143365" cy="5241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3" name="文本框 112"/>
          <p:cNvSpPr txBox="1"/>
          <p:nvPr/>
        </p:nvSpPr>
        <p:spPr>
          <a:xfrm>
            <a:off x="1187133" y="434340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-71120"/>
            <a:ext cx="9372600" cy="5286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4172" t="1458" r="13148" b="-1458"/>
          <a:stretch>
            <a:fillRect/>
          </a:stretch>
        </p:blipFill>
        <p:spPr>
          <a:xfrm>
            <a:off x="0" y="0"/>
            <a:ext cx="9117965" cy="52362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5650" y="4228465"/>
            <a:ext cx="567436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荷叶</a:t>
            </a:r>
            <a:r>
              <a:rPr lang="zh-CN" altLang="en-US" sz="36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圆 圆 的，绿绿的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。</a:t>
            </a:r>
            <a:endParaRPr lang="zh-CN" altLang="en-US" sz="3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5" name="图片 114"/>
          <p:cNvPicPr/>
          <p:nvPr/>
        </p:nvPicPr>
        <p:blipFill>
          <a:blip r:embed="rId1"/>
          <a:srcRect l="48212" t="72407" b="11469"/>
          <a:stretch>
            <a:fillRect/>
          </a:stretch>
        </p:blipFill>
        <p:spPr>
          <a:xfrm>
            <a:off x="1043940" y="1131570"/>
            <a:ext cx="3144520" cy="1814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6" name="文本框 115"/>
          <p:cNvSpPr txBox="1"/>
          <p:nvPr/>
        </p:nvSpPr>
        <p:spPr>
          <a:xfrm>
            <a:off x="2876233" y="495935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5076190" y="1270635"/>
            <a:ext cx="2374900" cy="1536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7" name="文本框 116"/>
          <p:cNvSpPr txBox="1"/>
          <p:nvPr/>
        </p:nvSpPr>
        <p:spPr>
          <a:xfrm>
            <a:off x="4624705" y="3742690"/>
            <a:ext cx="360172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79070" y="3291840"/>
            <a:ext cx="35350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/>
              <a:t>苹果</a:t>
            </a:r>
            <a:r>
              <a:rPr lang="en-US" altLang="zh-CN" sz="3200" b="1"/>
              <a:t>______,______</a:t>
            </a:r>
            <a:endParaRPr lang="en-US" altLang="zh-CN" sz="3200" b="1"/>
          </a:p>
        </p:txBody>
      </p:sp>
      <p:sp>
        <p:nvSpPr>
          <p:cNvPr id="4" name="文本框 3"/>
          <p:cNvSpPr txBox="1"/>
          <p:nvPr/>
        </p:nvSpPr>
        <p:spPr>
          <a:xfrm>
            <a:off x="4788535" y="3364230"/>
            <a:ext cx="35350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>
                <a:cs typeface="+mn-ea"/>
              </a:rPr>
              <a:t>香蕉___</a:t>
            </a:r>
            <a:r>
              <a:rPr lang="en-US" altLang="zh-CN" sz="3200" b="1">
                <a:cs typeface="+mn-ea"/>
              </a:rPr>
              <a:t>_</a:t>
            </a:r>
            <a:r>
              <a:rPr lang="zh-CN" altLang="en-US" sz="3200" b="1">
                <a:cs typeface="+mn-ea"/>
              </a:rPr>
              <a:t>__,______</a:t>
            </a:r>
            <a:endParaRPr lang="zh-CN" altLang="en-US" sz="3200" b="1">
              <a:cs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3940" y="3220720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圆圆的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 flipH="1">
            <a:off x="2412365" y="3220720"/>
            <a:ext cx="1429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红红的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79920" y="3291840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黄黄的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24525" y="3291840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弯弯的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8" grpId="0"/>
      <p:bldP spid="8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4" name="图片 113"/>
          <p:cNvPicPr/>
          <p:nvPr/>
        </p:nvPicPr>
        <p:blipFill>
          <a:blip r:embed="rId1"/>
          <a:srcRect l="14256" t="8823" r="10853" b="7181"/>
          <a:stretch>
            <a:fillRect/>
          </a:stretch>
        </p:blipFill>
        <p:spPr>
          <a:xfrm>
            <a:off x="2926080" y="554990"/>
            <a:ext cx="3292475" cy="2707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文本框 114"/>
          <p:cNvSpPr txBox="1"/>
          <p:nvPr/>
        </p:nvSpPr>
        <p:spPr>
          <a:xfrm>
            <a:off x="1403350" y="4371975"/>
            <a:ext cx="41040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160905" y="3723640"/>
            <a:ext cx="567436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荷叶</a:t>
            </a:r>
            <a:r>
              <a:rPr lang="zh-CN" altLang="en-US" sz="36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圆 圆 的，绿绿的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。</a:t>
            </a:r>
            <a:endParaRPr lang="zh-CN" altLang="en-US" sz="3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6825,&quot;width&quot;:10140}"/>
</p:tagLst>
</file>

<file path=ppt/tags/tag2.xml><?xml version="1.0" encoding="utf-8"?>
<p:tagLst xmlns:p="http://schemas.openxmlformats.org/presentationml/2006/main">
  <p:tag name="KSO_WM_UNIT_PLACING_PICTURE_USER_VIEWPORT" val="{&quot;height&quot;:3930,&quot;width&quot;:4950}"/>
</p:tagLst>
</file>

<file path=ppt/tags/tag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2403*3807*485*485"/>
</p:tagLst>
</file>

<file path=ppt/tags/tag4.xml><?xml version="1.0" encoding="utf-8"?>
<p:tagLst xmlns:p="http://schemas.openxmlformats.org/presentationml/2006/main">
  <p:tag name="AS_NET" val="4.0.30319.42000"/>
  <p:tag name="AS_OS" val="Microsoft Windows NT 6.2.9200.0"/>
  <p:tag name="AS_RELEASE_DATE" val="2018.10.10"/>
  <p:tag name="AS_TITLE" val="Aspose.Slides for .NET 4.0 Client Profile"/>
  <p:tag name="AS_VERSION" val="18.10"/>
  <p:tag name="COMMONDATA" val="eyJoZGlkIjoiZTJmNDU3ZDk4OWMyZDhmZDYzZGIwZTE0M2JjYzVhMTYifQ=="/>
</p:tagLst>
</file>

<file path=ppt/theme/theme1.xml><?xml version="1.0" encoding="utf-8"?>
<a:theme xmlns:a="http://schemas.openxmlformats.org/drawingml/2006/main" name="第一PPT模板网-WWW.1PPT.COM">
  <a:themeElements>
    <a:clrScheme name="自定义 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708</Words>
  <Application>WPS 演示</Application>
  <PresentationFormat>全屏显示(16:9)</PresentationFormat>
  <Paragraphs>239</Paragraphs>
  <Slides>24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Arial</vt:lpstr>
      <vt:lpstr>宋体</vt:lpstr>
      <vt:lpstr>Wingdings</vt:lpstr>
      <vt:lpstr>Calibri</vt:lpstr>
      <vt:lpstr>Arial</vt:lpstr>
      <vt:lpstr>Malgun Gothic</vt:lpstr>
      <vt:lpstr>微软雅黑</vt:lpstr>
      <vt:lpstr>Arial Unicode MS</vt:lpstr>
      <vt:lpstr>黑体</vt:lpstr>
      <vt:lpstr>楷体</vt:lpstr>
      <vt:lpstr>第一PPT模板网-WWW.1PPT.COM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第一PPT模板网-WWW.1PPT.COM</dc:creator>
  <cp:keywords>第一PPT模板网-WWW.1PPT.COM</cp:keywords>
  <dc:subject>第一PPT模板网-WWW.1PPT.COM</dc:subject>
  <cp:lastModifiedBy>admin</cp:lastModifiedBy>
  <cp:revision>647</cp:revision>
  <dcterms:created xsi:type="dcterms:W3CDTF">2015-12-30T08:03:00Z</dcterms:created>
  <dcterms:modified xsi:type="dcterms:W3CDTF">2022-06-01T11:34:55Z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2052-11.1.0.11691</vt:lpwstr>
  </property>
  <property fmtid="{D5CDD505-2E9C-101B-9397-08002B2CF9AE}" pid="3" name="ICV">
    <vt:lpwstr>A4B86B167C124CD9B035EAD0819A0B3E</vt:lpwstr>
  </property>
</Properties>
</file>