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718" r:id="rId3"/>
    <p:sldId id="1279" r:id="rId4"/>
    <p:sldId id="779" r:id="rId5"/>
    <p:sldId id="861" r:id="rId6"/>
    <p:sldId id="792" r:id="rId8"/>
    <p:sldId id="1196" r:id="rId9"/>
    <p:sldId id="1198" r:id="rId10"/>
    <p:sldId id="775" r:id="rId11"/>
    <p:sldId id="776" r:id="rId12"/>
    <p:sldId id="777" r:id="rId13"/>
    <p:sldId id="1240" r:id="rId14"/>
    <p:sldId id="993" r:id="rId15"/>
    <p:sldId id="905" r:id="rId16"/>
    <p:sldId id="1242" r:id="rId17"/>
    <p:sldId id="1241" r:id="rId18"/>
    <p:sldId id="1244" r:id="rId19"/>
    <p:sldId id="1243" r:id="rId20"/>
    <p:sldId id="1245" r:id="rId21"/>
    <p:sldId id="1247" r:id="rId22"/>
    <p:sldId id="1246" r:id="rId23"/>
    <p:sldId id="1248" r:id="rId24"/>
    <p:sldId id="1250" r:id="rId25"/>
    <p:sldId id="1249" r:id="rId26"/>
    <p:sldId id="1194" r:id="rId27"/>
    <p:sldId id="377" r:id="rId28"/>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FFFFFF"/>
    <a:srgbClr val="66FF99"/>
    <a:srgbClr val="66FF33"/>
    <a:srgbClr val="008000"/>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68" d="100"/>
          <a:sy n="68" d="100"/>
        </p:scale>
        <p:origin x="1314" y="72"/>
      </p:cViewPr>
      <p:guideLst>
        <p:guide orient="horz" pos="2088"/>
        <p:guide pos="3023"/>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p:cNvSpPr>
          <p:nvPr>
            <p:ph type="hdr" sz="quarter"/>
          </p:nvPr>
        </p:nvSpPr>
        <p:spPr>
          <a:xfrm>
            <a:off x="0" y="0"/>
            <a:ext cx="2971800" cy="457200"/>
          </a:xfrm>
          <a:prstGeom prst="rect">
            <a:avLst/>
          </a:prstGeom>
          <a:noFill/>
          <a:ln w="9525">
            <a:noFill/>
            <a:miter/>
          </a:ln>
        </p:spPr>
        <p:txBody>
          <a:bodyPr/>
          <a:lstStyle/>
          <a:p>
            <a:pPr lvl="0" fontAlgn="base"/>
            <a:endParaRPr lang="zh-CN" altLang="en-US" sz="1200" strike="noStrike" noProof="1"/>
          </a:p>
        </p:txBody>
      </p:sp>
      <p:sp>
        <p:nvSpPr>
          <p:cNvPr id="3075" name="Rectangle 3"/>
          <p:cNvSpPr>
            <a:spLocks noGrp="1"/>
          </p:cNvSpPr>
          <p:nvPr>
            <p:ph type="dt" idx="1"/>
          </p:nvPr>
        </p:nvSpPr>
        <p:spPr>
          <a:xfrm>
            <a:off x="3884613" y="0"/>
            <a:ext cx="2971800" cy="457200"/>
          </a:xfrm>
          <a:prstGeom prst="rect">
            <a:avLst/>
          </a:prstGeom>
          <a:noFill/>
          <a:ln w="9525">
            <a:noFill/>
            <a:miter/>
          </a:ln>
        </p:spPr>
        <p:txBody>
          <a:bodyPr/>
          <a:lstStyle/>
          <a:p>
            <a:pPr lvl="0" algn="r" fontAlgn="base"/>
            <a:fld id="{BB962C8B-B14F-4D97-AF65-F5344CB8AC3E}" type="datetimeFigureOut">
              <a:rPr lang="zh-CN" altLang="en-US" sz="1200" strike="noStrike" noProof="1" dirty="0">
                <a:latin typeface="Arial" panose="020B0604020202020204" pitchFamily="34" charset="0"/>
                <a:ea typeface="宋体" panose="02010600030101010101" pitchFamily="2" charset="-122"/>
                <a:cs typeface="+mn-ea"/>
              </a:rPr>
            </a:fld>
            <a:endParaRPr lang="zh-CN" altLang="en-US" sz="1200" strike="noStrike" noProof="1">
              <a:latin typeface="Arial" panose="020B0604020202020204" pitchFamily="34" charset="0"/>
              <a:ea typeface="宋体" panose="02010600030101010101" pitchFamily="2" charset="-122"/>
              <a:cs typeface="+mn-ea"/>
            </a:endParaRPr>
          </a:p>
        </p:txBody>
      </p:sp>
      <p:sp>
        <p:nvSpPr>
          <p:cNvPr id="3076" name="Rectangle 4"/>
          <p:cNvSpPr>
            <a:spLocks noGrp="1" noRot="1" noChangeAspect="1"/>
          </p:cNvSpPr>
          <p:nvPr>
            <p:ph type="sldImg"/>
          </p:nvPr>
        </p:nvSpPr>
        <p:spPr>
          <a:xfrm>
            <a:off x="1143000" y="685800"/>
            <a:ext cx="4572000" cy="3429000"/>
          </a:xfrm>
          <a:prstGeom prst="rect">
            <a:avLst/>
          </a:prstGeom>
          <a:noFill/>
          <a:ln w="9525">
            <a:noFill/>
          </a:ln>
        </p:spPr>
      </p:sp>
      <p:sp>
        <p:nvSpPr>
          <p:cNvPr id="3077" name="Rectangle 5"/>
          <p:cNvSpPr>
            <a:spLocks noGrp="1"/>
          </p:cNvSpPr>
          <p:nvPr>
            <p:ph type="body" sz="quarter"/>
          </p:nvPr>
        </p:nvSpPr>
        <p:spPr>
          <a:xfrm>
            <a:off x="685800" y="4343400"/>
            <a:ext cx="5486400" cy="4114800"/>
          </a:xfrm>
          <a:prstGeom prst="rect">
            <a:avLst/>
          </a:prstGeom>
          <a:noFill/>
          <a:ln w="9525">
            <a:noFill/>
          </a:ln>
        </p:spPr>
        <p:txBody>
          <a:bodyPr anchor="ctr"/>
          <a:lstStyle/>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Rectangle 6"/>
          <p:cNvSpPr>
            <a:spLocks noGrp="1"/>
          </p:cNvSpPr>
          <p:nvPr>
            <p:ph type="ftr" sz="quarter" idx="4"/>
          </p:nvPr>
        </p:nvSpPr>
        <p:spPr>
          <a:xfrm>
            <a:off x="0" y="8685213"/>
            <a:ext cx="2971800" cy="457200"/>
          </a:xfrm>
          <a:prstGeom prst="rect">
            <a:avLst/>
          </a:prstGeom>
          <a:noFill/>
          <a:ln w="9525">
            <a:noFill/>
            <a:miter/>
          </a:ln>
        </p:spPr>
        <p:txBody>
          <a:bodyPr anchor="b"/>
          <a:lstStyle/>
          <a:p>
            <a:pPr lvl="0" fontAlgn="base"/>
            <a:endParaRPr lang="en-US" altLang="x-none" sz="1200" strike="noStrike" noProof="1"/>
          </a:p>
        </p:txBody>
      </p:sp>
      <p:sp>
        <p:nvSpPr>
          <p:cNvPr id="3079" name="Rectangle 7"/>
          <p:cNvSpPr>
            <a:spLocks noGrp="1"/>
          </p:cNvSpPr>
          <p:nvPr>
            <p:ph type="sldNum" sz="quarter" idx="5"/>
          </p:nvPr>
        </p:nvSpPr>
        <p:spPr>
          <a:xfrm>
            <a:off x="3884613" y="8685213"/>
            <a:ext cx="2971800" cy="457200"/>
          </a:xfrm>
          <a:prstGeom prst="rect">
            <a:avLst/>
          </a:prstGeom>
          <a:noFill/>
          <a:ln w="9525">
            <a:noFill/>
            <a:miter/>
          </a:ln>
        </p:spPr>
        <p:txBody>
          <a:bodyPr anchor="b"/>
          <a:lstStyle/>
          <a:p>
            <a:pPr lvl="0" algn="r" fontAlgn="base"/>
            <a:fld id="{9A0DB2DC-4C9A-4742-B13C-FB6460FD3503}" type="slidenum">
              <a:rPr lang="zh-CN" altLang="en-US" sz="1200" strike="noStrike" noProof="1" dirty="0">
                <a:latin typeface="Arial" panose="020B0604020202020204" pitchFamily="34" charset="0"/>
                <a:ea typeface="宋体" panose="02010600030101010101" pitchFamily="2" charset="-122"/>
                <a:cs typeface="+mn-ea"/>
              </a:rPr>
            </a:fld>
            <a:endParaRPr lang="en-US" altLang="x-none" sz="1200" strike="noStrike" noProof="1"/>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B994DBEF-7804-A447-A991-6EC93FD5D78E}"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图片 9" descr="mmexport1653561965436"/>
          <p:cNvPicPr>
            <a:picLocks noChangeAspect="1"/>
          </p:cNvPicPr>
          <p:nvPr userDrawn="1"/>
        </p:nvPicPr>
        <p:blipFill>
          <a:blip r:embed="rId2"/>
          <a:stretch>
            <a:fillRect/>
          </a:stretch>
        </p:blipFill>
        <p:spPr>
          <a:xfrm>
            <a:off x="127000" y="64135"/>
            <a:ext cx="695960" cy="694690"/>
          </a:xfrm>
          <a:prstGeom prst="rect">
            <a:avLst/>
          </a:prstGeom>
        </p:spPr>
      </p:pic>
      <p:pic>
        <p:nvPicPr>
          <p:cNvPr id="12" name="图片 11" descr="图片1"/>
          <p:cNvPicPr>
            <a:picLocks noChangeAspect="1"/>
          </p:cNvPicPr>
          <p:nvPr userDrawn="1"/>
        </p:nvPicPr>
        <p:blipFill>
          <a:blip r:embed="rId3"/>
          <a:stretch>
            <a:fillRect/>
          </a:stretch>
        </p:blipFill>
        <p:spPr>
          <a:xfrm>
            <a:off x="822960" y="225425"/>
            <a:ext cx="2621280" cy="372110"/>
          </a:xfrm>
          <a:prstGeom prst="rect">
            <a:avLst/>
          </a:prstGeom>
        </p:spPr>
      </p:pic>
    </p:spTree>
  </p:cSld>
  <p:clrMapOvr>
    <a:masterClrMapping/>
  </p:clrMapOvr>
  <p:transition>
    <p:fade/>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pic>
        <p:nvPicPr>
          <p:cNvPr id="10" name="图片 9" descr="mmexport1653561965436"/>
          <p:cNvPicPr>
            <a:picLocks noChangeAspect="1"/>
          </p:cNvPicPr>
          <p:nvPr userDrawn="1"/>
        </p:nvPicPr>
        <p:blipFill>
          <a:blip r:embed="rId2"/>
          <a:stretch>
            <a:fillRect/>
          </a:stretch>
        </p:blipFill>
        <p:spPr>
          <a:xfrm>
            <a:off x="127000" y="64135"/>
            <a:ext cx="695960" cy="694690"/>
          </a:xfrm>
          <a:prstGeom prst="rect">
            <a:avLst/>
          </a:prstGeom>
        </p:spPr>
      </p:pic>
      <p:pic>
        <p:nvPicPr>
          <p:cNvPr id="12" name="图片 11" descr="图片1"/>
          <p:cNvPicPr>
            <a:picLocks noChangeAspect="1"/>
          </p:cNvPicPr>
          <p:nvPr userDrawn="1"/>
        </p:nvPicPr>
        <p:blipFill>
          <a:blip r:embed="rId3"/>
          <a:stretch>
            <a:fillRect/>
          </a:stretch>
        </p:blipFill>
        <p:spPr>
          <a:xfrm>
            <a:off x="822960" y="225425"/>
            <a:ext cx="2621280" cy="372110"/>
          </a:xfrm>
          <a:prstGeom prst="rect">
            <a:avLst/>
          </a:prstGeom>
        </p:spPr>
      </p:pic>
    </p:spTree>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5586B75A-687E-405C-8A0B-8D00578BA2C3}"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22960" y="2582334"/>
            <a:ext cx="3703320" cy="32867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63440" y="2582334"/>
            <a:ext cx="3703320" cy="328676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DF5F92-E675-4B36-9A60-69A962A68675}" type="datetimeFigureOut">
              <a:rPr lang="en-US" smtClean="0"/>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AF6E2C9B-5FA2-460D-9BE7-B0812FC2A6FF}" type="datetimeFigureOut">
              <a:rPr lang="en-US" smtClean="0"/>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5586B75A-687E-405C-8A0B-8D00578BA2C3}"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fld>
            <a:endParaRPr lang="en-US" dirty="0"/>
          </a:p>
        </p:txBody>
      </p:sp>
    </p:spTree>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17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705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93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815"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09982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29984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49987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699895"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jpeg"/><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0.png"/><Relationship Id="rId1"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slide" Target="slide4.xml"/><Relationship Id="rId2" Type="http://schemas.openxmlformats.org/officeDocument/2006/relationships/tags" Target="../tags/tag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3" Type="http://schemas.openxmlformats.org/officeDocument/2006/relationships/slideLayout" Target="../slideLayouts/slideLayout1.xml"/><Relationship Id="rId22" Type="http://schemas.openxmlformats.org/officeDocument/2006/relationships/tags" Target="../tags/tag24.xml"/><Relationship Id="rId21" Type="http://schemas.openxmlformats.org/officeDocument/2006/relationships/image" Target="../media/image7.jpeg"/><Relationship Id="rId20" Type="http://schemas.openxmlformats.org/officeDocument/2006/relationships/tags" Target="../tags/tag23.xml"/><Relationship Id="rId2" Type="http://schemas.openxmlformats.org/officeDocument/2006/relationships/tags" Target="../tags/tag5.xml"/><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矩形 4100"/>
          <p:cNvSpPr/>
          <p:nvPr/>
        </p:nvSpPr>
        <p:spPr>
          <a:xfrm>
            <a:off x="709295" y="2098675"/>
            <a:ext cx="7886065" cy="2248242"/>
          </a:xfrm>
          <a:prstGeom prst="rect">
            <a:avLst/>
          </a:prstGeom>
        </p:spPr>
        <p:txBody>
          <a:bodyPr wrap="none" fromWordArt="1">
            <a:prstTxWarp prst="textPlain">
              <a:avLst>
                <a:gd name="adj" fmla="val 50000"/>
              </a:avLst>
            </a:prstTxWarp>
            <a:noAutofit/>
          </a:bodyPr>
          <a:lstStyle/>
          <a:p>
            <a:pPr algn="ctr" fontAlgn="base"/>
            <a:r>
              <a:rPr lang="zh-CN" altLang="en-US" sz="4400" b="1" strike="noStrike" noProof="1">
                <a:ln w="19050" cap="flat" cmpd="sng">
                  <a:solidFill>
                    <a:srgbClr val="FFFF00"/>
                  </a:solidFill>
                  <a:prstDash val="solid"/>
                  <a:round/>
                  <a:headEnd type="none" w="med" len="med"/>
                  <a:tailEnd type="none" w="med" len="med"/>
                </a:ln>
                <a:solidFill>
                  <a:srgbClr val="FF0000"/>
                </a:solidFill>
                <a:effectLst>
                  <a:outerShdw dist="35921" dir="2699999" algn="ctr" rotWithShape="0">
                    <a:srgbClr val="990000"/>
                  </a:outerShdw>
                </a:effectLst>
                <a:latin typeface="微软雅黑" panose="020B0503020204020204" charset="-122"/>
                <a:ea typeface="微软雅黑" panose="020B0503020204020204" charset="-122"/>
                <a:cs typeface="微软雅黑" panose="020B0503020204020204" charset="-122"/>
              </a:rPr>
              <a:t>用思维导图的方法整理复习</a:t>
            </a:r>
            <a:endParaRPr lang="en-US" altLang="zh-CN" sz="4400" b="1" strike="noStrike" noProof="1">
              <a:ln w="19050" cap="flat" cmpd="sng">
                <a:solidFill>
                  <a:srgbClr val="FFFF00"/>
                </a:solidFill>
                <a:prstDash val="solid"/>
                <a:round/>
                <a:headEnd type="none" w="med" len="med"/>
                <a:tailEnd type="none" w="med" len="med"/>
              </a:ln>
              <a:solidFill>
                <a:srgbClr val="FF0000"/>
              </a:solidFill>
              <a:effectLst>
                <a:outerShdw dist="35921" dir="2699999" algn="ctr" rotWithShape="0">
                  <a:srgbClr val="990000"/>
                </a:outerShdw>
              </a:effectLst>
              <a:latin typeface="微软雅黑" panose="020B0503020204020204" charset="-122"/>
              <a:ea typeface="微软雅黑" panose="020B0503020204020204" charset="-122"/>
              <a:cs typeface="微软雅黑" panose="020B0503020204020204" charset="-122"/>
            </a:endParaRPr>
          </a:p>
          <a:p>
            <a:pPr algn="ctr" fontAlgn="base"/>
            <a:r>
              <a:rPr lang="zh-CN" altLang="en-US" sz="4400" b="1" noProof="1">
                <a:ln w="19050" cap="flat" cmpd="sng">
                  <a:solidFill>
                    <a:srgbClr val="FFFF00"/>
                  </a:solidFill>
                  <a:prstDash val="solid"/>
                  <a:round/>
                  <a:headEnd type="none" w="med" len="med"/>
                  <a:tailEnd type="none" w="med" len="med"/>
                </a:ln>
                <a:solidFill>
                  <a:srgbClr val="FF0000"/>
                </a:solidFill>
                <a:effectLst>
                  <a:outerShdw dist="35921" dir="2699999" algn="ctr" rotWithShape="0">
                    <a:srgbClr val="990000"/>
                  </a:outerShdw>
                </a:effectLst>
                <a:latin typeface="微软雅黑" panose="020B0503020204020204" charset="-122"/>
                <a:ea typeface="微软雅黑" panose="020B0503020204020204" charset="-122"/>
                <a:cs typeface="微软雅黑" panose="020B0503020204020204" charset="-122"/>
              </a:rPr>
              <a:t>数学知识</a:t>
            </a:r>
            <a:endParaRPr lang="zh-CN" altLang="en-US" sz="4400" b="1" strike="noStrike" noProof="1">
              <a:ln w="19050" cap="flat" cmpd="sng">
                <a:solidFill>
                  <a:srgbClr val="FFFF00"/>
                </a:solidFill>
                <a:prstDash val="solid"/>
                <a:round/>
                <a:headEnd type="none" w="med" len="med"/>
                <a:tailEnd type="none" w="med" len="med"/>
              </a:ln>
              <a:solidFill>
                <a:srgbClr val="FF0000"/>
              </a:solidFill>
              <a:effectLst>
                <a:outerShdw dist="35921" dir="2699999" algn="ctr" rotWithShape="0">
                  <a:srgbClr val="990000"/>
                </a:outerShdw>
              </a:effectLst>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538095" y="5591175"/>
            <a:ext cx="4221480" cy="521970"/>
          </a:xfrm>
          <a:prstGeom prst="rect">
            <a:avLst/>
          </a:prstGeom>
          <a:noFill/>
        </p:spPr>
        <p:txBody>
          <a:bodyPr wrap="square" rtlCol="0">
            <a:spAutoFit/>
          </a:bodyPr>
          <a:lstStyle/>
          <a:p>
            <a:r>
              <a:rPr lang="zh-CN" altLang="en-US" sz="2800" b="1" dirty="0">
                <a:solidFill>
                  <a:srgbClr val="FF0000"/>
                </a:solidFill>
                <a:latin typeface="叶根友毛笔行书2.0版" panose="02010601030101010101" charset="-122"/>
                <a:ea typeface="叶根友毛笔行书2.0版" panose="02010601030101010101" charset="-122"/>
              </a:rPr>
              <a:t>泸县城北小学校：郑英华</a:t>
            </a:r>
            <a:endParaRPr lang="zh-CN" altLang="en-US" sz="2800" b="1" dirty="0">
              <a:solidFill>
                <a:srgbClr val="FF0000"/>
              </a:solidFill>
              <a:latin typeface="叶根友毛笔行书2.0版" panose="02010601030101010101" charset="-122"/>
              <a:ea typeface="叶根友毛笔行书2.0版" panose="02010601030101010101" charset="-122"/>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54075" y="1653540"/>
            <a:ext cx="7681595" cy="3636010"/>
          </a:xfrm>
          <a:prstGeom prst="rect">
            <a:avLst/>
          </a:prstGeom>
          <a:noFill/>
        </p:spPr>
        <p:txBody>
          <a:bodyPr wrap="square" rtlCol="0">
            <a:spAutoFit/>
          </a:bodyPr>
          <a:lstStyle/>
          <a:p>
            <a:pPr>
              <a:lnSpc>
                <a:spcPct val="160000"/>
              </a:lnSpc>
            </a:pPr>
            <a:r>
              <a:rPr kumimoji="1" lang="en-US" altLang="zh-CN" sz="3600" dirty="0">
                <a:latin typeface="+mn-ea"/>
              </a:rPr>
              <a:t>       </a:t>
            </a:r>
            <a:r>
              <a:rPr kumimoji="1" lang="zh-CN" altLang="en-US" sz="3600" b="1" dirty="0">
                <a:solidFill>
                  <a:srgbClr val="002060"/>
                </a:solidFill>
                <a:latin typeface="+mn-lt"/>
                <a:ea typeface="+mn-lt"/>
              </a:rPr>
              <a:t>通过大量的实践练习，在思考者熟练掌握思维工具之后能够在不需要选择思维工具的情况下无意识地运用这些工具，达到自动化效果的过程。</a:t>
            </a:r>
            <a:endParaRPr kumimoji="1" lang="zh-CN" altLang="en-US" sz="3600" b="1" dirty="0">
              <a:solidFill>
                <a:srgbClr val="002060"/>
              </a:solidFill>
              <a:latin typeface="+mn-lt"/>
              <a:ea typeface="+mn-lt"/>
            </a:endParaRPr>
          </a:p>
        </p:txBody>
      </p:sp>
      <p:sp>
        <p:nvSpPr>
          <p:cNvPr id="2" name="AutoShape 17"/>
          <p:cNvSpPr/>
          <p:nvPr/>
        </p:nvSpPr>
        <p:spPr>
          <a:xfrm>
            <a:off x="3040380" y="400685"/>
            <a:ext cx="4156710"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en-US" altLang="zh-CN" sz="3200" b="1" dirty="0">
                <a:solidFill>
                  <a:schemeClr val="tx1"/>
                </a:solidFill>
                <a:latin typeface="微软雅黑" panose="020B0503020204020204" charset="-122"/>
                <a:ea typeface="微软雅黑" panose="020B0503020204020204" charset="-122"/>
              </a:rPr>
              <a:t>3.</a:t>
            </a:r>
            <a:r>
              <a:rPr lang="zh-CN" altLang="en-US" sz="3200" b="1" dirty="0">
                <a:solidFill>
                  <a:schemeClr val="tx1"/>
                </a:solidFill>
                <a:latin typeface="微软雅黑" panose="020B0503020204020204" charset="-122"/>
                <a:ea typeface="微软雅黑" panose="020B0503020204020204" charset="-122"/>
              </a:rPr>
              <a:t>高效</a:t>
            </a:r>
            <a:r>
              <a:rPr lang="zh-CN" sz="3200" b="1" dirty="0">
                <a:solidFill>
                  <a:schemeClr val="tx1"/>
                </a:solidFill>
                <a:latin typeface="微软雅黑" panose="020B0503020204020204" charset="-122"/>
                <a:ea typeface="微软雅黑" panose="020B0503020204020204" charset="-122"/>
              </a:rPr>
              <a:t>思维自动化</a:t>
            </a:r>
            <a:endParaRPr lang="zh-CN" sz="3200" b="1" dirty="0">
              <a:solidFill>
                <a:schemeClr val="tx1"/>
              </a:solidFill>
              <a:latin typeface="微软雅黑" panose="020B0503020204020204" charset="-122"/>
              <a:ea typeface="微软雅黑" panose="020B0503020204020204" charset="-122"/>
            </a:endParaRPr>
          </a:p>
        </p:txBody>
      </p:sp>
      <p:sp>
        <p:nvSpPr>
          <p:cNvPr id="15365" name="AutoShape 6" descr="QQ图片20150507103203"/>
          <p:cNvSpPr/>
          <p:nvPr/>
        </p:nvSpPr>
        <p:spPr>
          <a:xfrm>
            <a:off x="450215" y="5289550"/>
            <a:ext cx="1699260" cy="1391285"/>
          </a:xfrm>
          <a:prstGeom prst="roundRect">
            <a:avLst>
              <a:gd name="adj" fmla="val 16667"/>
            </a:avLst>
          </a:prstGeom>
          <a:blipFill rotWithShape="1">
            <a:blip r:embed="rId1" cstate="print"/>
            <a:stretch>
              <a:fillRect/>
            </a:stretch>
          </a:blipFill>
          <a:ln w="0" cap="flat" cmpd="sng">
            <a:noFill/>
            <a:prstDash val="solid"/>
            <a:round/>
            <a:headEnd type="none" w="med" len="med"/>
            <a:tailEnd type="none" w="med" len="med"/>
          </a:ln>
          <a:effectLst>
            <a:softEdge rad="63500"/>
          </a:effectLst>
        </p:spPr>
        <p:txBody>
          <a:bodyPr wrap="none" anchor="ctr"/>
          <a:lstStyle/>
          <a:p>
            <a:pPr lvl="0"/>
            <a:endParaRPr lang="zh-CN" altLang="en-US" dirty="0">
              <a:solidFill>
                <a:srgbClr val="000000"/>
              </a:solidFill>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等腰三角形 1"/>
          <p:cNvSpPr/>
          <p:nvPr/>
        </p:nvSpPr>
        <p:spPr>
          <a:xfrm flipV="1">
            <a:off x="4844733" y="3668395"/>
            <a:ext cx="1563687" cy="508000"/>
          </a:xfrm>
          <a:prstGeom prst="triangle">
            <a:avLst>
              <a:gd name="adj" fmla="val 28568"/>
            </a:avLst>
          </a:prstGeom>
          <a:solidFill>
            <a:schemeClr val="tx2">
              <a:lumMod val="7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2291" name="文本框 105475"/>
          <p:cNvSpPr txBox="1"/>
          <p:nvPr/>
        </p:nvSpPr>
        <p:spPr>
          <a:xfrm>
            <a:off x="1580515" y="3893821"/>
            <a:ext cx="127000" cy="599440"/>
          </a:xfrm>
          <a:prstGeom prst="rect">
            <a:avLst/>
          </a:prstGeom>
          <a:noFill/>
          <a:ln w="9525">
            <a:noFill/>
          </a:ln>
        </p:spPr>
        <p:txBody>
          <a:bodyPr wrap="none" lIns="0" rIns="0" bIns="0" anchor="b">
            <a:spAutoFit/>
          </a:bodyPr>
          <a:lstStyle/>
          <a:p>
            <a:pPr defTabSz="913130" eaLnBrk="0" hangingPunct="0"/>
            <a:endParaRPr lang="zh-CN" altLang="en-US" sz="1800" b="0" dirty="0">
              <a:solidFill>
                <a:srgbClr val="0000CC"/>
              </a:solidFill>
              <a:latin typeface="微软雅黑" panose="020B0503020204020204" charset="-122"/>
              <a:ea typeface="微软雅黑" panose="020B0503020204020204" charset="-122"/>
            </a:endParaRPr>
          </a:p>
          <a:p>
            <a:pPr defTabSz="913130" eaLnBrk="0" hangingPunct="0"/>
            <a:endParaRPr lang="zh-CN" altLang="en-US" sz="1800" dirty="0">
              <a:latin typeface="微软雅黑" panose="020B0503020204020204" charset="-122"/>
              <a:ea typeface="微软雅黑" panose="020B0503020204020204" charset="-122"/>
            </a:endParaRPr>
          </a:p>
        </p:txBody>
      </p:sp>
      <p:sp>
        <p:nvSpPr>
          <p:cNvPr id="4" name="AutoShape 17"/>
          <p:cNvSpPr/>
          <p:nvPr/>
        </p:nvSpPr>
        <p:spPr>
          <a:xfrm>
            <a:off x="3787775" y="140653"/>
            <a:ext cx="2869565" cy="65405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altLang="en-US" sz="2800" b="1" dirty="0">
                <a:solidFill>
                  <a:schemeClr val="tx1"/>
                </a:solidFill>
                <a:latin typeface="微软雅黑" panose="020B0503020204020204" charset="-122"/>
                <a:ea typeface="微软雅黑" panose="020B0503020204020204" charset="-122"/>
              </a:rPr>
              <a:t>思</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维</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可</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视</a:t>
            </a:r>
            <a:endParaRPr lang="zh-CN" altLang="en-US" sz="2800" b="1" dirty="0">
              <a:solidFill>
                <a:schemeClr val="tx1"/>
              </a:solidFill>
              <a:latin typeface="微软雅黑" panose="020B0503020204020204" charset="-122"/>
              <a:ea typeface="微软雅黑" panose="020B0503020204020204" charset="-122"/>
            </a:endParaRPr>
          </a:p>
        </p:txBody>
      </p:sp>
      <p:cxnSp>
        <p:nvCxnSpPr>
          <p:cNvPr id="19" name="直接连接符 18"/>
          <p:cNvCxnSpPr/>
          <p:nvPr/>
        </p:nvCxnSpPr>
        <p:spPr>
          <a:xfrm flipV="1">
            <a:off x="5281295" y="2200275"/>
            <a:ext cx="576580" cy="195389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5743258" y="2199958"/>
            <a:ext cx="114300" cy="1095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 name="文本占位符 19458"/>
          <p:cNvSpPr>
            <a:spLocks noRot="1"/>
          </p:cNvSpPr>
          <p:nvPr/>
        </p:nvSpPr>
        <p:spPr>
          <a:xfrm>
            <a:off x="629920" y="5188268"/>
            <a:ext cx="2465388" cy="603250"/>
          </a:xfrm>
          <a:prstGeom prst="rect">
            <a:avLst/>
          </a:prstGeom>
          <a:solidFill>
            <a:srgbClr val="FFFF00"/>
          </a:solidFill>
          <a:ln w="9525">
            <a:noFill/>
          </a:ln>
        </p:spPr>
        <p:txBody>
          <a:bodyPr anchor="t" anchorCtr="0"/>
          <a:lstStyle/>
          <a:p>
            <a:pPr marL="342900" indent="-342900" eaLnBrk="0" hangingPunct="0">
              <a:lnSpc>
                <a:spcPct val="135000"/>
              </a:lnSpc>
              <a:buFont typeface="Arial" panose="020B0604020202020204" pitchFamily="34" charset="0"/>
            </a:pPr>
            <a:r>
              <a:rPr lang="zh-CN" altLang="en-US" sz="2800" b="1" dirty="0">
                <a:solidFill>
                  <a:srgbClr val="FF0000"/>
                </a:solidFill>
                <a:latin typeface="黑体" panose="02010609060101010101" pitchFamily="2" charset="-122"/>
                <a:ea typeface="黑体" panose="02010609060101010101" pitchFamily="2" charset="-122"/>
              </a:rPr>
              <a:t>知识内容层面</a:t>
            </a:r>
            <a:endParaRPr lang="en-US" altLang="zh-CN" sz="2800" b="1" dirty="0">
              <a:solidFill>
                <a:srgbClr val="3333CC"/>
              </a:solidFill>
              <a:latin typeface="Arial" panose="020B0604020202020204" pitchFamily="34" charset="0"/>
              <a:ea typeface="黑体" panose="02010609060101010101" pitchFamily="2" charset="-122"/>
            </a:endParaRPr>
          </a:p>
        </p:txBody>
      </p:sp>
      <p:sp>
        <p:nvSpPr>
          <p:cNvPr id="110604" name="文本占位符 19458"/>
          <p:cNvSpPr>
            <a:spLocks noRot="1"/>
          </p:cNvSpPr>
          <p:nvPr/>
        </p:nvSpPr>
        <p:spPr>
          <a:xfrm>
            <a:off x="4298633" y="5749608"/>
            <a:ext cx="1328737" cy="504825"/>
          </a:xfrm>
          <a:prstGeom prst="rect">
            <a:avLst/>
          </a:prstGeom>
          <a:noFill/>
          <a:ln w="9525">
            <a:noFill/>
          </a:ln>
        </p:spPr>
        <p:txBody>
          <a:bodyPr anchor="t" anchorCtr="0"/>
          <a:lstStyle/>
          <a:p>
            <a:pPr marL="342900" indent="-342900" eaLnBrk="0" hangingPunct="0">
              <a:lnSpc>
                <a:spcPct val="135000"/>
              </a:lnSpc>
              <a:buFont typeface="Arial" panose="020B0604020202020204" pitchFamily="34" charset="0"/>
            </a:pPr>
            <a:r>
              <a:rPr lang="zh-CN" altLang="en-US" sz="2000" b="1" dirty="0">
                <a:solidFill>
                  <a:srgbClr val="FF0000"/>
                </a:solidFill>
                <a:latin typeface="Arial" panose="020B0604020202020204" pitchFamily="34" charset="0"/>
                <a:ea typeface="黑体" panose="02010609060101010101" pitchFamily="2" charset="-122"/>
              </a:rPr>
              <a:t>数学运算</a:t>
            </a:r>
            <a:endParaRPr lang="zh-CN" altLang="en-US" sz="2000" b="1" dirty="0">
              <a:solidFill>
                <a:srgbClr val="FF0000"/>
              </a:solidFill>
              <a:latin typeface="Arial" panose="020B0604020202020204" pitchFamily="34" charset="0"/>
              <a:ea typeface="黑体" panose="02010609060101010101" pitchFamily="2" charset="-122"/>
            </a:endParaRPr>
          </a:p>
        </p:txBody>
      </p:sp>
      <p:sp>
        <p:nvSpPr>
          <p:cNvPr id="110605" name="文本占位符 19458"/>
          <p:cNvSpPr>
            <a:spLocks noRot="1"/>
          </p:cNvSpPr>
          <p:nvPr/>
        </p:nvSpPr>
        <p:spPr>
          <a:xfrm>
            <a:off x="6998970" y="4428808"/>
            <a:ext cx="871538" cy="919162"/>
          </a:xfrm>
          <a:prstGeom prst="rect">
            <a:avLst/>
          </a:prstGeom>
          <a:noFill/>
          <a:ln w="9525">
            <a:noFill/>
          </a:ln>
        </p:spPr>
        <p:txBody>
          <a:bodyPr anchor="t" anchorCtr="0"/>
          <a:lstStyle/>
          <a:p>
            <a:pPr marL="342900" indent="-342900" eaLnBrk="0" hangingPunct="0">
              <a:buFont typeface="Arial" panose="020B0604020202020204" pitchFamily="34" charset="0"/>
            </a:pPr>
            <a:r>
              <a:rPr lang="zh-CN" altLang="en-US" sz="2000" b="1" dirty="0">
                <a:solidFill>
                  <a:srgbClr val="FF0000"/>
                </a:solidFill>
                <a:latin typeface="Arial" panose="020B0604020202020204" pitchFamily="34" charset="0"/>
                <a:ea typeface="黑体" panose="02010609060101010101" pitchFamily="2" charset="-122"/>
              </a:rPr>
              <a:t>数据</a:t>
            </a:r>
            <a:endParaRPr lang="en-US" altLang="zh-CN" sz="2000" b="1" dirty="0">
              <a:solidFill>
                <a:srgbClr val="FF0000"/>
              </a:solidFill>
              <a:latin typeface="Arial" panose="020B0604020202020204" pitchFamily="34" charset="0"/>
              <a:ea typeface="黑体" panose="02010609060101010101" pitchFamily="2" charset="-122"/>
            </a:endParaRPr>
          </a:p>
          <a:p>
            <a:pPr marL="342900" indent="-342900" eaLnBrk="0" hangingPunct="0">
              <a:buFont typeface="Arial" panose="020B0604020202020204" pitchFamily="34" charset="0"/>
            </a:pPr>
            <a:r>
              <a:rPr lang="zh-CN" altLang="en-US" sz="2000" b="1" dirty="0">
                <a:solidFill>
                  <a:srgbClr val="FF0000"/>
                </a:solidFill>
                <a:latin typeface="Arial" panose="020B0604020202020204" pitchFamily="34" charset="0"/>
                <a:ea typeface="黑体" panose="02010609060101010101" pitchFamily="2" charset="-122"/>
              </a:rPr>
              <a:t>分析</a:t>
            </a:r>
            <a:endParaRPr lang="zh-CN" altLang="en-US" sz="2000" b="1" dirty="0">
              <a:solidFill>
                <a:srgbClr val="FF0000"/>
              </a:solidFill>
              <a:latin typeface="Arial" panose="020B0604020202020204" pitchFamily="34" charset="0"/>
              <a:ea typeface="黑体" panose="02010609060101010101" pitchFamily="2" charset="-122"/>
            </a:endParaRPr>
          </a:p>
        </p:txBody>
      </p:sp>
      <p:sp>
        <p:nvSpPr>
          <p:cNvPr id="110606" name="文本占位符 19458"/>
          <p:cNvSpPr>
            <a:spLocks noRot="1"/>
          </p:cNvSpPr>
          <p:nvPr/>
        </p:nvSpPr>
        <p:spPr>
          <a:xfrm>
            <a:off x="3282633" y="4497070"/>
            <a:ext cx="763587" cy="782638"/>
          </a:xfrm>
          <a:prstGeom prst="rect">
            <a:avLst/>
          </a:prstGeom>
          <a:noFill/>
          <a:ln w="9525">
            <a:noFill/>
          </a:ln>
        </p:spPr>
        <p:txBody>
          <a:bodyPr anchor="t" anchorCtr="0"/>
          <a:lstStyle/>
          <a:p>
            <a:pPr marL="342900" indent="-342900" eaLnBrk="0" hangingPunct="0">
              <a:buFont typeface="Arial" panose="020B0604020202020204" pitchFamily="34" charset="0"/>
            </a:pPr>
            <a:r>
              <a:rPr lang="zh-CN" altLang="en-US" sz="2000" b="1" dirty="0">
                <a:solidFill>
                  <a:srgbClr val="FF0000"/>
                </a:solidFill>
                <a:latin typeface="Arial" panose="020B0604020202020204" pitchFamily="34" charset="0"/>
                <a:ea typeface="黑体" panose="02010609060101010101" pitchFamily="2" charset="-122"/>
              </a:rPr>
              <a:t>直观</a:t>
            </a:r>
            <a:endParaRPr lang="en-US" altLang="zh-CN" sz="2000" b="1" dirty="0">
              <a:solidFill>
                <a:srgbClr val="FF0000"/>
              </a:solidFill>
              <a:latin typeface="Arial" panose="020B0604020202020204" pitchFamily="34" charset="0"/>
              <a:ea typeface="黑体" panose="02010609060101010101" pitchFamily="2" charset="-122"/>
            </a:endParaRPr>
          </a:p>
          <a:p>
            <a:pPr marL="342900" indent="-342900" eaLnBrk="0" hangingPunct="0">
              <a:buFont typeface="Arial" panose="020B0604020202020204" pitchFamily="34" charset="0"/>
            </a:pPr>
            <a:r>
              <a:rPr lang="zh-CN" altLang="en-US" sz="2000" b="1" dirty="0">
                <a:solidFill>
                  <a:srgbClr val="FF0000"/>
                </a:solidFill>
                <a:latin typeface="Arial" panose="020B0604020202020204" pitchFamily="34" charset="0"/>
                <a:ea typeface="黑体" panose="02010609060101010101" pitchFamily="2" charset="-122"/>
              </a:rPr>
              <a:t>想象</a:t>
            </a:r>
            <a:endParaRPr lang="zh-CN" altLang="en-US" sz="2000" b="1" dirty="0">
              <a:solidFill>
                <a:srgbClr val="FF0000"/>
              </a:solidFill>
              <a:latin typeface="Arial" panose="020B0604020202020204" pitchFamily="34" charset="0"/>
              <a:ea typeface="黑体" panose="02010609060101010101" pitchFamily="2" charset="-122"/>
            </a:endParaRPr>
          </a:p>
        </p:txBody>
      </p:sp>
      <p:sp>
        <p:nvSpPr>
          <p:cNvPr id="110607" name="文本占位符 19458"/>
          <p:cNvSpPr>
            <a:spLocks noRot="1"/>
          </p:cNvSpPr>
          <p:nvPr/>
        </p:nvSpPr>
        <p:spPr>
          <a:xfrm>
            <a:off x="6416358" y="3325495"/>
            <a:ext cx="1233487" cy="503238"/>
          </a:xfrm>
          <a:prstGeom prst="rect">
            <a:avLst/>
          </a:prstGeom>
          <a:noFill/>
          <a:ln w="9525">
            <a:noFill/>
          </a:ln>
        </p:spPr>
        <p:txBody>
          <a:bodyPr anchor="t" anchorCtr="0"/>
          <a:lstStyle/>
          <a:p>
            <a:pPr marL="342900" indent="-342900" eaLnBrk="0" hangingPunct="0">
              <a:lnSpc>
                <a:spcPct val="135000"/>
              </a:lnSpc>
              <a:buFont typeface="Arial" panose="020B0604020202020204" pitchFamily="34" charset="0"/>
            </a:pPr>
            <a:r>
              <a:rPr lang="zh-CN" altLang="en-US" sz="2000" b="1" dirty="0">
                <a:solidFill>
                  <a:srgbClr val="0000CC"/>
                </a:solidFill>
                <a:latin typeface="Arial" panose="020B0604020202020204" pitchFamily="34" charset="0"/>
                <a:ea typeface="黑体" panose="02010609060101010101" pitchFamily="2" charset="-122"/>
              </a:rPr>
              <a:t>数学建模</a:t>
            </a:r>
            <a:endParaRPr lang="zh-CN" altLang="en-US" sz="2000" b="1" dirty="0">
              <a:solidFill>
                <a:srgbClr val="0000CC"/>
              </a:solidFill>
              <a:latin typeface="Arial" panose="020B0604020202020204" pitchFamily="34" charset="0"/>
              <a:ea typeface="黑体" panose="02010609060101010101" pitchFamily="2" charset="-122"/>
            </a:endParaRPr>
          </a:p>
        </p:txBody>
      </p:sp>
      <p:sp>
        <p:nvSpPr>
          <p:cNvPr id="110608" name="文本占位符 19458"/>
          <p:cNvSpPr>
            <a:spLocks noRot="1"/>
          </p:cNvSpPr>
          <p:nvPr/>
        </p:nvSpPr>
        <p:spPr>
          <a:xfrm>
            <a:off x="5357495" y="4025583"/>
            <a:ext cx="1233488" cy="503237"/>
          </a:xfrm>
          <a:prstGeom prst="rect">
            <a:avLst/>
          </a:prstGeom>
          <a:noFill/>
          <a:ln w="9525">
            <a:noFill/>
          </a:ln>
        </p:spPr>
        <p:txBody>
          <a:bodyPr anchor="t" anchorCtr="0"/>
          <a:lstStyle/>
          <a:p>
            <a:pPr marL="342900" indent="-342900" eaLnBrk="0" hangingPunct="0">
              <a:lnSpc>
                <a:spcPct val="135000"/>
              </a:lnSpc>
              <a:buFont typeface="Arial" panose="020B0604020202020204" pitchFamily="34" charset="0"/>
            </a:pPr>
            <a:r>
              <a:rPr lang="zh-CN" altLang="en-US" sz="2000" b="1" dirty="0">
                <a:solidFill>
                  <a:srgbClr val="0000CC"/>
                </a:solidFill>
                <a:latin typeface="Arial" panose="020B0604020202020204" pitchFamily="34" charset="0"/>
                <a:ea typeface="黑体" panose="02010609060101010101" pitchFamily="2" charset="-122"/>
              </a:rPr>
              <a:t>逻辑推理</a:t>
            </a:r>
            <a:endParaRPr lang="zh-CN" altLang="en-US" sz="2000" b="1" dirty="0">
              <a:solidFill>
                <a:srgbClr val="0000CC"/>
              </a:solidFill>
              <a:latin typeface="Arial" panose="020B0604020202020204" pitchFamily="34" charset="0"/>
              <a:ea typeface="黑体" panose="02010609060101010101" pitchFamily="2" charset="-122"/>
            </a:endParaRPr>
          </a:p>
        </p:txBody>
      </p:sp>
      <p:sp>
        <p:nvSpPr>
          <p:cNvPr id="110609" name="文本占位符 19458"/>
          <p:cNvSpPr>
            <a:spLocks noRot="1"/>
          </p:cNvSpPr>
          <p:nvPr/>
        </p:nvSpPr>
        <p:spPr>
          <a:xfrm>
            <a:off x="3619183" y="3335020"/>
            <a:ext cx="1235075" cy="503238"/>
          </a:xfrm>
          <a:prstGeom prst="rect">
            <a:avLst/>
          </a:prstGeom>
          <a:noFill/>
          <a:ln w="9525">
            <a:noFill/>
          </a:ln>
        </p:spPr>
        <p:txBody>
          <a:bodyPr anchor="t" anchorCtr="0"/>
          <a:lstStyle/>
          <a:p>
            <a:pPr marL="342900" indent="-342900" eaLnBrk="0" hangingPunct="0">
              <a:lnSpc>
                <a:spcPct val="135000"/>
              </a:lnSpc>
              <a:buFont typeface="Arial" panose="020B0604020202020204" pitchFamily="34" charset="0"/>
            </a:pPr>
            <a:r>
              <a:rPr lang="zh-CN" altLang="en-US" sz="2000" b="1" dirty="0">
                <a:solidFill>
                  <a:srgbClr val="0000CC"/>
                </a:solidFill>
                <a:latin typeface="Arial" panose="020B0604020202020204" pitchFamily="34" charset="0"/>
                <a:ea typeface="黑体" panose="02010609060101010101" pitchFamily="2" charset="-122"/>
              </a:rPr>
              <a:t>数学抽象</a:t>
            </a:r>
            <a:endParaRPr lang="zh-CN" altLang="en-US" sz="2000" b="1" dirty="0">
              <a:solidFill>
                <a:srgbClr val="0000CC"/>
              </a:solidFill>
              <a:latin typeface="Arial" panose="020B0604020202020204" pitchFamily="34" charset="0"/>
              <a:ea typeface="黑体" panose="02010609060101010101" pitchFamily="2" charset="-122"/>
            </a:endParaRPr>
          </a:p>
        </p:txBody>
      </p:sp>
      <p:sp>
        <p:nvSpPr>
          <p:cNvPr id="37" name="文本占位符 19458"/>
          <p:cNvSpPr>
            <a:spLocks noRot="1"/>
          </p:cNvSpPr>
          <p:nvPr/>
        </p:nvSpPr>
        <p:spPr>
          <a:xfrm>
            <a:off x="614045" y="3519488"/>
            <a:ext cx="2463800" cy="603250"/>
          </a:xfrm>
          <a:prstGeom prst="rect">
            <a:avLst/>
          </a:prstGeom>
          <a:solidFill>
            <a:srgbClr val="FFFF00"/>
          </a:solidFill>
          <a:ln w="9525">
            <a:noFill/>
          </a:ln>
        </p:spPr>
        <p:txBody>
          <a:bodyPr anchor="t" anchorCtr="0"/>
          <a:lstStyle/>
          <a:p>
            <a:pPr marL="342900" indent="-342900" eaLnBrk="0" hangingPunct="0">
              <a:lnSpc>
                <a:spcPct val="135000"/>
              </a:lnSpc>
              <a:buFont typeface="Arial" panose="020B0604020202020204" pitchFamily="34" charset="0"/>
            </a:pPr>
            <a:r>
              <a:rPr lang="zh-CN" altLang="en-US" sz="2800" b="1" dirty="0">
                <a:solidFill>
                  <a:srgbClr val="FF0000"/>
                </a:solidFill>
                <a:latin typeface="黑体" panose="02010609060101010101" pitchFamily="2" charset="-122"/>
                <a:ea typeface="黑体" panose="02010609060101010101" pitchFamily="2" charset="-122"/>
              </a:rPr>
              <a:t>思想方法层面</a:t>
            </a:r>
            <a:endParaRPr lang="en-US" altLang="zh-CN" sz="2800" b="1" dirty="0">
              <a:solidFill>
                <a:srgbClr val="3333CC"/>
              </a:solidFill>
              <a:latin typeface="Arial" panose="020B0604020202020204" pitchFamily="34" charset="0"/>
              <a:ea typeface="黑体" panose="02010609060101010101" pitchFamily="2" charset="-122"/>
            </a:endParaRPr>
          </a:p>
        </p:txBody>
      </p:sp>
      <p:sp>
        <p:nvSpPr>
          <p:cNvPr id="38" name="文本占位符 19458"/>
          <p:cNvSpPr>
            <a:spLocks noRot="1"/>
          </p:cNvSpPr>
          <p:nvPr/>
        </p:nvSpPr>
        <p:spPr>
          <a:xfrm>
            <a:off x="614045" y="1807528"/>
            <a:ext cx="2463800" cy="603250"/>
          </a:xfrm>
          <a:prstGeom prst="rect">
            <a:avLst/>
          </a:prstGeom>
          <a:solidFill>
            <a:srgbClr val="FFFF00"/>
          </a:solidFill>
          <a:ln w="9525">
            <a:noFill/>
          </a:ln>
        </p:spPr>
        <p:txBody>
          <a:bodyPr anchor="t" anchorCtr="0"/>
          <a:lstStyle/>
          <a:p>
            <a:pPr marL="342900" indent="-342900" eaLnBrk="0" hangingPunct="0">
              <a:lnSpc>
                <a:spcPct val="135000"/>
              </a:lnSpc>
              <a:buFont typeface="Arial" panose="020B0604020202020204" pitchFamily="34" charset="0"/>
            </a:pPr>
            <a:r>
              <a:rPr lang="zh-CN" altLang="en-US" sz="2800" b="1" dirty="0">
                <a:solidFill>
                  <a:srgbClr val="FF0000"/>
                </a:solidFill>
                <a:latin typeface="黑体" panose="02010609060101010101" pitchFamily="2" charset="-122"/>
                <a:ea typeface="黑体" panose="02010609060101010101" pitchFamily="2" charset="-122"/>
              </a:rPr>
              <a:t>核心素养层面</a:t>
            </a:r>
            <a:endParaRPr lang="en-US" altLang="zh-CN" sz="2800" b="1" dirty="0">
              <a:solidFill>
                <a:srgbClr val="3333CC"/>
              </a:solidFill>
              <a:latin typeface="Arial" panose="020B0604020202020204" pitchFamily="34" charset="0"/>
              <a:ea typeface="黑体" panose="02010609060101010101" pitchFamily="2" charset="-122"/>
            </a:endParaRPr>
          </a:p>
        </p:txBody>
      </p:sp>
      <p:sp>
        <p:nvSpPr>
          <p:cNvPr id="39" name="文本框 38"/>
          <p:cNvSpPr txBox="1">
            <a:spLocks noChangeArrowheads="1"/>
          </p:cNvSpPr>
          <p:nvPr/>
        </p:nvSpPr>
        <p:spPr bwMode="auto">
          <a:xfrm>
            <a:off x="3802380" y="1296353"/>
            <a:ext cx="4610100"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FF0000"/>
                </a:solidFill>
                <a:effectLst/>
                <a:uLnTx/>
                <a:uFillTx/>
                <a:latin typeface="+mj-lt"/>
                <a:ea typeface="黑体" panose="02010609060101010101" pitchFamily="2" charset="-122"/>
                <a:cs typeface="+mj-cs"/>
              </a:rPr>
              <a:t>思   维</a:t>
            </a:r>
            <a:endParaRPr kumimoji="0" lang="en-US" altLang="zh-CN" sz="3200" b="1" i="0" u="none" strike="noStrike" kern="1200" cap="none" spc="0" normalizeH="0" baseline="0" noProof="0" dirty="0">
              <a:ln>
                <a:noFill/>
              </a:ln>
              <a:solidFill>
                <a:srgbClr val="FF0000"/>
              </a:solidFill>
              <a:effectLst/>
              <a:uLnTx/>
              <a:uFillTx/>
              <a:latin typeface="+mj-lt"/>
              <a:ea typeface="黑体" panose="02010609060101010101" pitchFamily="2" charset="-122"/>
              <a:cs typeface="+mj-cs"/>
            </a:endParaRPr>
          </a:p>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mn-cs"/>
              </a:rPr>
              <a:t>（数学思维、文学思维、艺术思维等）</a:t>
            </a:r>
            <a:endParaRPr kumimoji="0" lang="en-US" altLang="zh-CN" sz="2000" b="1" i="0" u="none" strike="noStrike" kern="1200" cap="none" spc="0" normalizeH="0" baseline="0" noProof="0" dirty="0">
              <a:ln>
                <a:noFill/>
              </a:ln>
              <a:solidFill>
                <a:srgbClr val="FF0000"/>
              </a:solidFill>
              <a:effectLst/>
              <a:uLnTx/>
              <a:uFillTx/>
              <a:latin typeface="+mj-lt"/>
              <a:ea typeface="黑体" panose="02010609060101010101" pitchFamily="2" charset="-122"/>
              <a:cs typeface="+mj-cs"/>
            </a:endParaRPr>
          </a:p>
          <a:p>
            <a:pPr marL="0" marR="0" lvl="0" indent="0" algn="ctr" defTabSz="914400" rtl="0" eaLnBrk="0" fontAlgn="base" latinLnBrk="0" hangingPunct="0">
              <a:lnSpc>
                <a:spcPct val="100000"/>
              </a:lnSpc>
              <a:spcBef>
                <a:spcPct val="50000"/>
              </a:spcBef>
              <a:spcAft>
                <a:spcPct val="0"/>
              </a:spcAft>
              <a:buClrTx/>
              <a:buSzTx/>
              <a:buFont typeface="Arial" panose="020B0604020202020204" pitchFamily="34" charset="0"/>
              <a:buNone/>
              <a:defRPr/>
            </a:pPr>
            <a:endParaRPr kumimoji="0" lang="zh-CN" altLang="en-US" sz="1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cxnSp>
        <p:nvCxnSpPr>
          <p:cNvPr id="9" name="直接连接符 8"/>
          <p:cNvCxnSpPr/>
          <p:nvPr/>
        </p:nvCxnSpPr>
        <p:spPr>
          <a:xfrm flipH="1" flipV="1">
            <a:off x="5802630" y="2230120"/>
            <a:ext cx="606425" cy="140970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844733" y="2277745"/>
            <a:ext cx="957263" cy="136842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等腰三角形 16"/>
          <p:cNvSpPr/>
          <p:nvPr/>
        </p:nvSpPr>
        <p:spPr>
          <a:xfrm flipV="1">
            <a:off x="4046220" y="4863783"/>
            <a:ext cx="2879725" cy="936625"/>
          </a:xfrm>
          <a:prstGeom prst="triangle">
            <a:avLst>
              <a:gd name="adj" fmla="val 28568"/>
            </a:avLst>
          </a:prstGeom>
          <a:solidFill>
            <a:schemeClr val="bg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8" name="直接连接符 17"/>
          <p:cNvCxnSpPr>
            <a:endCxn id="17" idx="0"/>
          </p:cNvCxnSpPr>
          <p:nvPr/>
        </p:nvCxnSpPr>
        <p:spPr>
          <a:xfrm flipH="1">
            <a:off x="4869180" y="4123055"/>
            <a:ext cx="423545" cy="1677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4035425" y="3656965"/>
            <a:ext cx="807720" cy="121793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410325" y="3675380"/>
            <a:ext cx="509270" cy="12045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0604"/>
                                        </p:tgtEl>
                                        <p:attrNameLst>
                                          <p:attrName>style.visibility</p:attrName>
                                        </p:attrNameLst>
                                      </p:cBhvr>
                                      <p:to>
                                        <p:strVal val="visible"/>
                                      </p:to>
                                    </p:set>
                                    <p:animEffect transition="in" filter="blinds(horizontal)">
                                      <p:cBhvr>
                                        <p:cTn id="7" dur="500"/>
                                        <p:tgtEl>
                                          <p:spTgt spid="11060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6"/>
                                        </p:tgtEl>
                                        <p:attrNameLst>
                                          <p:attrName>style.visibility</p:attrName>
                                        </p:attrNameLst>
                                      </p:cBhvr>
                                      <p:to>
                                        <p:strVal val="visible"/>
                                      </p:to>
                                    </p:set>
                                    <p:animEffect transition="in" filter="blinds(horizontal)">
                                      <p:cBhvr>
                                        <p:cTn id="10" dur="500"/>
                                        <p:tgtEl>
                                          <p:spTgt spid="11060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0605"/>
                                        </p:tgtEl>
                                        <p:attrNameLst>
                                          <p:attrName>style.visibility</p:attrName>
                                        </p:attrNameLst>
                                      </p:cBhvr>
                                      <p:to>
                                        <p:strVal val="visible"/>
                                      </p:to>
                                    </p:set>
                                    <p:animEffect transition="in" filter="blinds(horizontal)">
                                      <p:cBhvr>
                                        <p:cTn id="13" dur="500"/>
                                        <p:tgtEl>
                                          <p:spTgt spid="110605"/>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linds(horizontal)">
                                      <p:cBhvr>
                                        <p:cTn id="18" dur="500"/>
                                        <p:tgtEl>
                                          <p:spTgt spid="1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linds(horizontal)">
                                      <p:cBhvr>
                                        <p:cTn id="26" dur="500"/>
                                        <p:tgtEl>
                                          <p:spTgt spid="20"/>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10609"/>
                                        </p:tgtEl>
                                        <p:attrNameLst>
                                          <p:attrName>style.visibility</p:attrName>
                                        </p:attrNameLst>
                                      </p:cBhvr>
                                      <p:to>
                                        <p:strVal val="visible"/>
                                      </p:to>
                                    </p:set>
                                    <p:animEffect transition="in" filter="blinds(horizontal)">
                                      <p:cBhvr>
                                        <p:cTn id="29" dur="500"/>
                                        <p:tgtEl>
                                          <p:spTgt spid="110609"/>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linds(horizontal)">
                                      <p:cBhvr>
                                        <p:cTn id="34" dur="500"/>
                                        <p:tgtEl>
                                          <p:spTgt spid="18"/>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10608"/>
                                        </p:tgtEl>
                                        <p:attrNameLst>
                                          <p:attrName>style.visibility</p:attrName>
                                        </p:attrNameLst>
                                      </p:cBhvr>
                                      <p:to>
                                        <p:strVal val="visible"/>
                                      </p:to>
                                    </p:set>
                                    <p:animEffect transition="in" filter="blinds(horizontal)">
                                      <p:cBhvr>
                                        <p:cTn id="37" dur="500"/>
                                        <p:tgtEl>
                                          <p:spTgt spid="11060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linds(horizontal)">
                                      <p:cBhvr>
                                        <p:cTn id="42" dur="500"/>
                                        <p:tgtEl>
                                          <p:spTgt spid="21"/>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0607"/>
                                        </p:tgtEl>
                                        <p:attrNameLst>
                                          <p:attrName>style.visibility</p:attrName>
                                        </p:attrNameLst>
                                      </p:cBhvr>
                                      <p:to>
                                        <p:strVal val="visible"/>
                                      </p:to>
                                    </p:set>
                                    <p:animEffect transition="in" filter="blinds(horizontal)">
                                      <p:cBhvr>
                                        <p:cTn id="45" dur="500"/>
                                        <p:tgtEl>
                                          <p:spTgt spid="11060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linds(horizontal)">
                                      <p:cBhvr>
                                        <p:cTn id="50" dur="500"/>
                                        <p:tgtEl>
                                          <p:spTgt spid="2"/>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blinds(horizontal)">
                                      <p:cBhvr>
                                        <p:cTn id="53" dur="500"/>
                                        <p:tgtEl>
                                          <p:spTgt spid="3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linds(horizontal)">
                                      <p:cBhvr>
                                        <p:cTn id="58" dur="500"/>
                                        <p:tgtEl>
                                          <p:spTgt spid="29"/>
                                        </p:tgtEl>
                                      </p:cBhvr>
                                    </p:animEffect>
                                  </p:childTnLst>
                                </p:cTn>
                              </p:par>
                              <p:par>
                                <p:cTn id="59" presetID="3" presetClass="entr" presetSubtype="10"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blinds(horizontal)">
                                      <p:cBhvr>
                                        <p:cTn id="61" dur="500"/>
                                        <p:tgtEl>
                                          <p:spTgt spid="10"/>
                                        </p:tgtEl>
                                      </p:cBhvr>
                                    </p:animEffect>
                                  </p:childTnLst>
                                </p:cTn>
                              </p:par>
                              <p:par>
                                <p:cTn id="62" presetID="3" presetClass="entr" presetSubtype="10" fill="hold"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blinds(horizontal)">
                                      <p:cBhvr>
                                        <p:cTn id="64" dur="500"/>
                                        <p:tgtEl>
                                          <p:spTgt spid="19"/>
                                        </p:tgtEl>
                                      </p:cBhvr>
                                    </p:animEffect>
                                  </p:childTnLst>
                                </p:cTn>
                              </p:par>
                              <p:par>
                                <p:cTn id="65" presetID="3" presetClass="entr" presetSubtype="10"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blinds(horizontal)">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blinds(horizontal)">
                                      <p:cBhvr>
                                        <p:cTn id="72" dur="500"/>
                                        <p:tgtEl>
                                          <p:spTgt spid="3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blinds(horizontal)">
                                      <p:cBhvr>
                                        <p:cTn id="7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9" grpId="0" animBg="1"/>
      <p:bldP spid="30" grpId="0" animBg="1"/>
      <p:bldP spid="110604" grpId="0"/>
      <p:bldP spid="110605" grpId="0"/>
      <p:bldP spid="110606" grpId="0"/>
      <p:bldP spid="110607" grpId="0"/>
      <p:bldP spid="110608" grpId="0"/>
      <p:bldP spid="110609" grpId="0"/>
      <p:bldP spid="37" grpId="0" animBg="1"/>
      <p:bldP spid="38" grpId="0" animBg="1"/>
      <p:bldP spid="39"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框 105475"/>
          <p:cNvSpPr txBox="1"/>
          <p:nvPr/>
        </p:nvSpPr>
        <p:spPr>
          <a:xfrm>
            <a:off x="1580515" y="3893821"/>
            <a:ext cx="127000" cy="599440"/>
          </a:xfrm>
          <a:prstGeom prst="rect">
            <a:avLst/>
          </a:prstGeom>
          <a:noFill/>
          <a:ln w="9525">
            <a:noFill/>
          </a:ln>
        </p:spPr>
        <p:txBody>
          <a:bodyPr wrap="none" lIns="0" rIns="0" bIns="0" anchor="b">
            <a:spAutoFit/>
          </a:bodyPr>
          <a:lstStyle/>
          <a:p>
            <a:pPr defTabSz="913130" eaLnBrk="0" hangingPunct="0"/>
            <a:endParaRPr lang="zh-CN" altLang="en-US" sz="1800" b="0" dirty="0">
              <a:solidFill>
                <a:srgbClr val="0000CC"/>
              </a:solidFill>
              <a:latin typeface="微软雅黑" panose="020B0503020204020204" charset="-122"/>
              <a:ea typeface="微软雅黑" panose="020B0503020204020204" charset="-122"/>
            </a:endParaRPr>
          </a:p>
          <a:p>
            <a:pPr defTabSz="913130" eaLnBrk="0" hangingPunct="0"/>
            <a:endParaRPr lang="zh-CN" altLang="en-US" sz="1800" dirty="0">
              <a:latin typeface="微软雅黑" panose="020B0503020204020204" charset="-122"/>
              <a:ea typeface="微软雅黑" panose="020B0503020204020204" charset="-122"/>
            </a:endParaRPr>
          </a:p>
        </p:txBody>
      </p:sp>
      <p:sp>
        <p:nvSpPr>
          <p:cNvPr id="41987" name="Rectangle 3"/>
          <p:cNvSpPr>
            <a:spLocks noGrp="1"/>
          </p:cNvSpPr>
          <p:nvPr>
            <p:ph type="subTitle" idx="1"/>
          </p:nvPr>
        </p:nvSpPr>
        <p:spPr>
          <a:xfrm>
            <a:off x="435610" y="2222183"/>
            <a:ext cx="8300427" cy="911225"/>
          </a:xfrm>
        </p:spPr>
        <p:txBody>
          <a:bodyPr vert="horz" wrap="square" lIns="91440" tIns="45720" rIns="91440" bIns="45720" anchor="t">
            <a:normAutofit fontScale="25000" lnSpcReduction="20000"/>
          </a:bodyPr>
          <a:lstStyle/>
          <a:p>
            <a:pPr algn="l" eaLnBrk="1" hangingPunct="1">
              <a:lnSpc>
                <a:spcPct val="150000"/>
              </a:lnSpc>
            </a:pPr>
            <a:r>
              <a:rPr lang="en-US" altLang="zh-CN" sz="8000" b="1" dirty="0">
                <a:latin typeface="楷体_GB2312" pitchFamily="49" charset="-122"/>
                <a:ea typeface="楷体_GB2312" pitchFamily="49" charset="-122"/>
                <a:cs typeface="楷体_GB2312" pitchFamily="49" charset="-122"/>
              </a:rPr>
              <a:t>1.45- 1.54</a:t>
            </a:r>
            <a:r>
              <a:rPr lang="zh-CN" altLang="en-US" sz="8000" b="1" dirty="0">
                <a:latin typeface="楷体_GB2312" pitchFamily="49" charset="-122"/>
                <a:ea typeface="楷体_GB2312" pitchFamily="49" charset="-122"/>
                <a:cs typeface="楷体_GB2312" pitchFamily="49" charset="-122"/>
              </a:rPr>
              <a:t>，四舍五入，精确到十分位都是</a:t>
            </a:r>
            <a:r>
              <a:rPr lang="en-US" altLang="zh-CN" sz="8000" b="1" dirty="0">
                <a:latin typeface="楷体_GB2312" pitchFamily="49" charset="-122"/>
                <a:ea typeface="楷体_GB2312" pitchFamily="49" charset="-122"/>
                <a:cs typeface="楷体_GB2312" pitchFamily="49" charset="-122"/>
              </a:rPr>
              <a:t>1.5</a:t>
            </a:r>
            <a:r>
              <a:rPr lang="zh-CN" altLang="en-US" sz="8000" b="1" dirty="0">
                <a:latin typeface="楷体_GB2312" pitchFamily="49" charset="-122"/>
                <a:ea typeface="楷体_GB2312" pitchFamily="49" charset="-122"/>
                <a:cs typeface="楷体_GB2312" pitchFamily="49" charset="-122"/>
              </a:rPr>
              <a:t>； </a:t>
            </a:r>
            <a:r>
              <a:rPr lang="en-US" altLang="zh-CN" sz="8000" b="1" dirty="0">
                <a:latin typeface="楷体_GB2312" pitchFamily="49" charset="-122"/>
                <a:ea typeface="楷体_GB2312" pitchFamily="49" charset="-122"/>
                <a:cs typeface="楷体_GB2312" pitchFamily="49" charset="-122"/>
              </a:rPr>
              <a:t>1.495-1.504</a:t>
            </a:r>
            <a:r>
              <a:rPr lang="zh-CN" altLang="en-US" sz="8000" b="1" dirty="0">
                <a:latin typeface="楷体_GB2312" pitchFamily="49" charset="-122"/>
                <a:ea typeface="楷体_GB2312" pitchFamily="49" charset="-122"/>
                <a:cs typeface="楷体_GB2312" pitchFamily="49" charset="-122"/>
              </a:rPr>
              <a:t>，四舍五入，精确到百分位都是</a:t>
            </a:r>
            <a:r>
              <a:rPr lang="en-US" altLang="zh-CN" sz="8000" b="1" dirty="0">
                <a:latin typeface="楷体_GB2312" pitchFamily="49" charset="-122"/>
                <a:ea typeface="楷体_GB2312" pitchFamily="49" charset="-122"/>
                <a:cs typeface="楷体_GB2312" pitchFamily="49" charset="-122"/>
              </a:rPr>
              <a:t>1.50</a:t>
            </a:r>
            <a:r>
              <a:rPr lang="zh-CN" altLang="en-US" sz="8000" b="1" dirty="0">
                <a:latin typeface="楷体_GB2312" pitchFamily="49" charset="-122"/>
                <a:ea typeface="楷体_GB2312" pitchFamily="49" charset="-122"/>
                <a:cs typeface="楷体_GB2312" pitchFamily="49" charset="-122"/>
              </a:rPr>
              <a:t>。</a:t>
            </a:r>
            <a:r>
              <a:rPr lang="zh-CN" altLang="en-US" sz="8000" dirty="0"/>
              <a:t> </a:t>
            </a:r>
            <a:endParaRPr lang="zh-CN" altLang="en-US" sz="8000" dirty="0"/>
          </a:p>
          <a:p>
            <a:pPr algn="l" eaLnBrk="1" hangingPunct="1">
              <a:buNone/>
            </a:pPr>
            <a:endParaRPr lang="zh-CN" altLang="en-US" dirty="0"/>
          </a:p>
          <a:p>
            <a:pPr algn="l" eaLnBrk="1" hangingPunct="1">
              <a:buNone/>
            </a:pPr>
            <a:r>
              <a:rPr lang="zh-CN" altLang="en-US" dirty="0"/>
              <a:t>  </a:t>
            </a:r>
            <a:endParaRPr lang="zh-CN" altLang="en-US" dirty="0"/>
          </a:p>
        </p:txBody>
      </p:sp>
      <p:pic>
        <p:nvPicPr>
          <p:cNvPr id="41988" name="Picture 4"/>
          <p:cNvPicPr>
            <a:picLocks noChangeAspect="1"/>
          </p:cNvPicPr>
          <p:nvPr/>
        </p:nvPicPr>
        <p:blipFill>
          <a:blip r:embed="rId1" cstate="print"/>
          <a:stretch>
            <a:fillRect/>
          </a:stretch>
        </p:blipFill>
        <p:spPr>
          <a:xfrm>
            <a:off x="545465" y="3626485"/>
            <a:ext cx="6671310" cy="1133475"/>
          </a:xfrm>
          <a:prstGeom prst="rect">
            <a:avLst/>
          </a:prstGeom>
          <a:noFill/>
          <a:ln w="9525">
            <a:noFill/>
          </a:ln>
        </p:spPr>
      </p:pic>
      <p:pic>
        <p:nvPicPr>
          <p:cNvPr id="41989" name="Picture 5"/>
          <p:cNvPicPr>
            <a:picLocks noChangeAspect="1"/>
          </p:cNvPicPr>
          <p:nvPr/>
        </p:nvPicPr>
        <p:blipFill>
          <a:blip r:embed="rId2" cstate="print"/>
          <a:stretch>
            <a:fillRect/>
          </a:stretch>
        </p:blipFill>
        <p:spPr>
          <a:xfrm>
            <a:off x="536575" y="4985385"/>
            <a:ext cx="6680200" cy="1087755"/>
          </a:xfrm>
          <a:prstGeom prst="rect">
            <a:avLst/>
          </a:prstGeom>
          <a:noFill/>
          <a:ln w="9525">
            <a:noFill/>
          </a:ln>
        </p:spPr>
      </p:pic>
      <p:sp>
        <p:nvSpPr>
          <p:cNvPr id="4" name="AutoShape 17"/>
          <p:cNvSpPr/>
          <p:nvPr/>
        </p:nvSpPr>
        <p:spPr>
          <a:xfrm>
            <a:off x="3137535" y="380048"/>
            <a:ext cx="2869565" cy="65405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altLang="en-US" sz="2800" b="1" dirty="0">
                <a:solidFill>
                  <a:schemeClr val="tx1"/>
                </a:solidFill>
                <a:latin typeface="微软雅黑" panose="020B0503020204020204" charset="-122"/>
                <a:ea typeface="微软雅黑" panose="020B0503020204020204" charset="-122"/>
              </a:rPr>
              <a:t>思</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维</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可</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视</a:t>
            </a:r>
            <a:endParaRPr lang="zh-CN" altLang="en-US" sz="2800" b="1" dirty="0">
              <a:solidFill>
                <a:schemeClr val="tx1"/>
              </a:solidFill>
              <a:latin typeface="微软雅黑" panose="020B0503020204020204" charset="-122"/>
              <a:ea typeface="微软雅黑" panose="020B0503020204020204" charset="-122"/>
            </a:endParaRPr>
          </a:p>
        </p:txBody>
      </p:sp>
      <p:sp>
        <p:nvSpPr>
          <p:cNvPr id="5" name="文本框 4"/>
          <p:cNvSpPr txBox="1"/>
          <p:nvPr/>
        </p:nvSpPr>
        <p:spPr>
          <a:xfrm>
            <a:off x="2122805" y="1530668"/>
            <a:ext cx="5114925" cy="583565"/>
          </a:xfrm>
          <a:prstGeom prst="rect">
            <a:avLst/>
          </a:prstGeom>
          <a:noFill/>
        </p:spPr>
        <p:txBody>
          <a:bodyPr wrap="square" rtlCol="0">
            <a:spAutoFit/>
          </a:bodyPr>
          <a:lstStyle/>
          <a:p>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1.50</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比</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1.5</a:t>
            </a:r>
            <a:r>
              <a:rPr lang="zh-CN" altLang="en-US" sz="3200" b="1">
                <a:solidFill>
                  <a:srgbClr val="C00000"/>
                </a:solidFill>
                <a:latin typeface="微软雅黑" panose="020B0503020204020204" charset="-122"/>
                <a:ea typeface="微软雅黑" panose="020B0503020204020204" charset="-122"/>
                <a:cs typeface="微软雅黑" panose="020B0503020204020204" charset="-122"/>
              </a:rPr>
              <a:t>精确度更高</a:t>
            </a:r>
            <a:r>
              <a:rPr lang="en-US" altLang="zh-CN" sz="3200" b="1">
                <a:solidFill>
                  <a:srgbClr val="C00000"/>
                </a:solidFill>
                <a:latin typeface="微软雅黑" panose="020B0503020204020204" charset="-122"/>
                <a:ea typeface="微软雅黑" panose="020B0503020204020204" charset="-122"/>
                <a:cs typeface="微软雅黑" panose="020B0503020204020204" charset="-122"/>
              </a:rPr>
              <a:t>?</a:t>
            </a:r>
            <a:endParaRPr lang="en-US" altLang="zh-CN" sz="3200" b="1">
              <a:solidFill>
                <a:srgbClr val="C0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7">
                                            <p:txEl>
                                              <p:pRg st="0" end="0"/>
                                            </p:txEl>
                                          </p:spTgt>
                                        </p:tgtEl>
                                        <p:attrNameLst>
                                          <p:attrName>style.visibility</p:attrName>
                                        </p:attrNameLst>
                                      </p:cBhvr>
                                      <p:to>
                                        <p:strVal val="visible"/>
                                      </p:to>
                                    </p:set>
                                    <p:animEffect transition="in" filter="blinds(horizontal)">
                                      <p:cBhvr>
                                        <p:cTn id="12" dur="500"/>
                                        <p:tgtEl>
                                          <p:spTgt spid="419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988"/>
                                        </p:tgtEl>
                                        <p:attrNameLst>
                                          <p:attrName>style.visibility</p:attrName>
                                        </p:attrNameLst>
                                      </p:cBhvr>
                                      <p:to>
                                        <p:strVal val="visible"/>
                                      </p:to>
                                    </p:set>
                                    <p:anim calcmode="lin" valueType="num">
                                      <p:cBhvr additive="base">
                                        <p:cTn id="17" dur="500" fill="hold"/>
                                        <p:tgtEl>
                                          <p:spTgt spid="41988"/>
                                        </p:tgtEl>
                                        <p:attrNameLst>
                                          <p:attrName>ppt_x</p:attrName>
                                        </p:attrNameLst>
                                      </p:cBhvr>
                                      <p:tavLst>
                                        <p:tav tm="0">
                                          <p:val>
                                            <p:strVal val="#ppt_x"/>
                                          </p:val>
                                        </p:tav>
                                        <p:tav tm="100000">
                                          <p:val>
                                            <p:strVal val="#ppt_x"/>
                                          </p:val>
                                        </p:tav>
                                      </p:tavLst>
                                    </p:anim>
                                    <p:anim calcmode="lin" valueType="num">
                                      <p:cBhvr additive="base">
                                        <p:cTn id="18"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1989"/>
                                        </p:tgtEl>
                                        <p:attrNameLst>
                                          <p:attrName>style.visibility</p:attrName>
                                        </p:attrNameLst>
                                      </p:cBhvr>
                                      <p:to>
                                        <p:strVal val="visible"/>
                                      </p:to>
                                    </p:set>
                                    <p:anim calcmode="lin" valueType="num">
                                      <p:cBhvr additive="base">
                                        <p:cTn id="23" dur="500" fill="hold"/>
                                        <p:tgtEl>
                                          <p:spTgt spid="41989"/>
                                        </p:tgtEl>
                                        <p:attrNameLst>
                                          <p:attrName>ppt_x</p:attrName>
                                        </p:attrNameLst>
                                      </p:cBhvr>
                                      <p:tavLst>
                                        <p:tav tm="0">
                                          <p:val>
                                            <p:strVal val="#ppt_x"/>
                                          </p:val>
                                        </p:tav>
                                        <p:tav tm="100000">
                                          <p:val>
                                            <p:strVal val="#ppt_x"/>
                                          </p:val>
                                        </p:tav>
                                      </p:tavLst>
                                    </p:anim>
                                    <p:anim calcmode="lin" valueType="num">
                                      <p:cBhvr additive="base">
                                        <p:cTn id="2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框 105475"/>
          <p:cNvSpPr txBox="1"/>
          <p:nvPr/>
        </p:nvSpPr>
        <p:spPr>
          <a:xfrm>
            <a:off x="1580515" y="3893821"/>
            <a:ext cx="127000" cy="599440"/>
          </a:xfrm>
          <a:prstGeom prst="rect">
            <a:avLst/>
          </a:prstGeom>
          <a:noFill/>
          <a:ln w="9525">
            <a:noFill/>
          </a:ln>
        </p:spPr>
        <p:txBody>
          <a:bodyPr wrap="none" lIns="0" rIns="0" bIns="0" anchor="b">
            <a:spAutoFit/>
          </a:bodyPr>
          <a:lstStyle/>
          <a:p>
            <a:pPr defTabSz="913130" eaLnBrk="0" hangingPunct="0"/>
            <a:endParaRPr lang="zh-CN" altLang="en-US" sz="1800" b="0" dirty="0">
              <a:solidFill>
                <a:srgbClr val="0000CC"/>
              </a:solidFill>
              <a:latin typeface="微软雅黑" panose="020B0503020204020204" charset="-122"/>
              <a:ea typeface="微软雅黑" panose="020B0503020204020204" charset="-122"/>
            </a:endParaRPr>
          </a:p>
          <a:p>
            <a:pPr defTabSz="913130" eaLnBrk="0" hangingPunct="0"/>
            <a:endParaRPr lang="zh-CN" altLang="en-US" sz="1800" dirty="0">
              <a:latin typeface="微软雅黑" panose="020B0503020204020204" charset="-122"/>
              <a:ea typeface="微软雅黑" panose="020B0503020204020204" charset="-122"/>
            </a:endParaRPr>
          </a:p>
        </p:txBody>
      </p:sp>
      <p:sp>
        <p:nvSpPr>
          <p:cNvPr id="46082" name="Rectangle 2"/>
          <p:cNvSpPr>
            <a:spLocks noGrp="1"/>
          </p:cNvSpPr>
          <p:nvPr>
            <p:ph type="ctrTitle"/>
          </p:nvPr>
        </p:nvSpPr>
        <p:spPr>
          <a:xfrm>
            <a:off x="926465" y="2456498"/>
            <a:ext cx="4089400" cy="683260"/>
          </a:xfrm>
        </p:spPr>
        <p:txBody>
          <a:bodyPr vert="horz" wrap="square" lIns="91440" tIns="45720" rIns="91440" bIns="45720" anchor="b"/>
          <a:lstStyle/>
          <a:p>
            <a:pPr algn="ctr" eaLnBrk="1" hangingPunct="1"/>
            <a:r>
              <a:rPr lang="zh-CN" altLang="en-US" sz="2800" dirty="0"/>
              <a:t>小数点的作用有多大？</a:t>
            </a:r>
            <a:endParaRPr lang="zh-CN" altLang="en-US" sz="2400" dirty="0"/>
          </a:p>
        </p:txBody>
      </p:sp>
      <p:pic>
        <p:nvPicPr>
          <p:cNvPr id="43012" name="Picture 4" descr="b69fc833942470138261c22bde36a651"/>
          <p:cNvPicPr>
            <a:picLocks noGrp="1" noChangeAspect="1"/>
          </p:cNvPicPr>
          <p:nvPr>
            <p:ph idx="4294967295"/>
          </p:nvPr>
        </p:nvPicPr>
        <p:blipFill>
          <a:blip r:embed="rId1" cstate="print"/>
          <a:srcRect/>
          <a:stretch>
            <a:fillRect/>
          </a:stretch>
        </p:blipFill>
        <p:spPr>
          <a:xfrm>
            <a:off x="6138863" y="1317625"/>
            <a:ext cx="3005137" cy="4905375"/>
          </a:xfrm>
        </p:spPr>
      </p:pic>
      <p:sp>
        <p:nvSpPr>
          <p:cNvPr id="43011" name="Text Box 3"/>
          <p:cNvSpPr txBox="1"/>
          <p:nvPr/>
        </p:nvSpPr>
        <p:spPr>
          <a:xfrm>
            <a:off x="619125" y="4055110"/>
            <a:ext cx="4703445" cy="2168525"/>
          </a:xfrm>
          <a:prstGeom prst="rect">
            <a:avLst/>
          </a:prstGeom>
          <a:noFill/>
          <a:ln w="9525">
            <a:noFill/>
          </a:ln>
        </p:spPr>
        <p:txBody>
          <a:bodyPr wrap="square">
            <a:spAutoFit/>
          </a:bodyPr>
          <a:lstStyle/>
          <a:p>
            <a:pPr>
              <a:lnSpc>
                <a:spcPct val="150000"/>
              </a:lnSpc>
              <a:spcBef>
                <a:spcPct val="50000"/>
              </a:spcBef>
            </a:pPr>
            <a:r>
              <a:rPr lang="zh-CN" altLang="en-US" sz="2400" b="1" dirty="0">
                <a:solidFill>
                  <a:srgbClr val="FF0000"/>
                </a:solidFill>
                <a:latin typeface="+mj-lt"/>
                <a:ea typeface="+mj-lt"/>
              </a:rPr>
              <a:t>有了直观图，就带来了视觉冲击力，学生对小数点的作用感受就不一般</a:t>
            </a:r>
            <a:r>
              <a:rPr lang="zh-CN" altLang="en-US" sz="1800" b="1" dirty="0">
                <a:solidFill>
                  <a:srgbClr val="FF0000"/>
                </a:solidFill>
                <a:latin typeface="+mj-lt"/>
                <a:ea typeface="+mj-lt"/>
              </a:rPr>
              <a:t>。</a:t>
            </a:r>
            <a:endParaRPr lang="zh-CN" altLang="en-US" sz="1800" b="1" dirty="0">
              <a:solidFill>
                <a:srgbClr val="002060"/>
              </a:solidFill>
              <a:latin typeface="+mj-lt"/>
              <a:ea typeface="+mj-lt"/>
            </a:endParaRPr>
          </a:p>
          <a:p>
            <a:pPr>
              <a:spcBef>
                <a:spcPct val="50000"/>
              </a:spcBef>
            </a:pPr>
            <a:endParaRPr lang="zh-CN" altLang="en-US" sz="1800" b="1" dirty="0">
              <a:solidFill>
                <a:srgbClr val="002060"/>
              </a:solidFill>
              <a:latin typeface="+mj-lt"/>
              <a:ea typeface="+mj-lt"/>
            </a:endParaRPr>
          </a:p>
        </p:txBody>
      </p:sp>
      <p:sp>
        <p:nvSpPr>
          <p:cNvPr id="4" name="AutoShape 17"/>
          <p:cNvSpPr/>
          <p:nvPr/>
        </p:nvSpPr>
        <p:spPr>
          <a:xfrm>
            <a:off x="2433955" y="762318"/>
            <a:ext cx="2869565" cy="65405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altLang="en-US" sz="2800" b="1" dirty="0">
                <a:solidFill>
                  <a:schemeClr val="tx1"/>
                </a:solidFill>
                <a:latin typeface="微软雅黑" panose="020B0503020204020204" charset="-122"/>
                <a:ea typeface="微软雅黑" panose="020B0503020204020204" charset="-122"/>
              </a:rPr>
              <a:t>思</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维</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可</a:t>
            </a:r>
            <a:r>
              <a:rPr lang="en-US" altLang="zh-CN" sz="2800" b="1" dirty="0">
                <a:solidFill>
                  <a:schemeClr val="tx1"/>
                </a:solidFill>
                <a:latin typeface="微软雅黑" panose="020B0503020204020204" charset="-122"/>
                <a:ea typeface="微软雅黑" panose="020B0503020204020204" charset="-122"/>
              </a:rPr>
              <a:t>  </a:t>
            </a:r>
            <a:r>
              <a:rPr lang="zh-CN" altLang="en-US" sz="2800" b="1" dirty="0">
                <a:solidFill>
                  <a:schemeClr val="tx1"/>
                </a:solidFill>
                <a:latin typeface="微软雅黑" panose="020B0503020204020204" charset="-122"/>
                <a:ea typeface="微软雅黑" panose="020B0503020204020204" charset="-122"/>
              </a:rPr>
              <a:t>视</a:t>
            </a:r>
            <a:endParaRPr lang="zh-CN" altLang="en-US" sz="2800" b="1"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p:cTn id="7" dur="500" fill="hold"/>
                                        <p:tgtEl>
                                          <p:spTgt spid="43012"/>
                                        </p:tgtEl>
                                        <p:attrNameLst>
                                          <p:attrName>ppt_w</p:attrName>
                                        </p:attrNameLst>
                                      </p:cBhvr>
                                      <p:tavLst>
                                        <p:tav tm="0">
                                          <p:val>
                                            <p:fltVal val="0"/>
                                          </p:val>
                                        </p:tav>
                                        <p:tav tm="100000">
                                          <p:val>
                                            <p:strVal val="#ppt_w"/>
                                          </p:val>
                                        </p:tav>
                                      </p:tavLst>
                                    </p:anim>
                                    <p:anim calcmode="lin" valueType="num">
                                      <p:cBhvr>
                                        <p:cTn id="8" dur="500" fill="hold"/>
                                        <p:tgtEl>
                                          <p:spTgt spid="430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4" presetClass="entr" presetSubtype="0" accel="100000" fill="hold" grpId="0" nodeType="clickEffect">
                                  <p:stCondLst>
                                    <p:cond delay="0"/>
                                  </p:stCondLst>
                                  <p:childTnLst>
                                    <p:set>
                                      <p:cBhvr>
                                        <p:cTn id="12" dur="1" fill="hold">
                                          <p:stCondLst>
                                            <p:cond delay="0"/>
                                          </p:stCondLst>
                                        </p:cTn>
                                        <p:tgtEl>
                                          <p:spTgt spid="43011"/>
                                        </p:tgtEl>
                                        <p:attrNameLst>
                                          <p:attrName>style.visibility</p:attrName>
                                        </p:attrNameLst>
                                      </p:cBhvr>
                                      <p:to>
                                        <p:strVal val="visible"/>
                                      </p:to>
                                    </p:set>
                                    <p:anim calcmode="lin" valueType="num">
                                      <p:cBhvr>
                                        <p:cTn id="13" dur="500" fill="hold"/>
                                        <p:tgtEl>
                                          <p:spTgt spid="43011"/>
                                        </p:tgtEl>
                                        <p:attrNameLst>
                                          <p:attrName>ppt_w</p:attrName>
                                        </p:attrNameLst>
                                      </p:cBhvr>
                                      <p:tavLst>
                                        <p:tav tm="0">
                                          <p:val>
                                            <p:strVal val="#ppt_w*0.05"/>
                                          </p:val>
                                        </p:tav>
                                        <p:tav tm="100000">
                                          <p:val>
                                            <p:strVal val="#ppt_w"/>
                                          </p:val>
                                        </p:tav>
                                      </p:tavLst>
                                    </p:anim>
                                    <p:anim calcmode="lin" valueType="num">
                                      <p:cBhvr>
                                        <p:cTn id="14" dur="500" fill="hold"/>
                                        <p:tgtEl>
                                          <p:spTgt spid="43011"/>
                                        </p:tgtEl>
                                        <p:attrNameLst>
                                          <p:attrName>ppt_h</p:attrName>
                                        </p:attrNameLst>
                                      </p:cBhvr>
                                      <p:tavLst>
                                        <p:tav tm="0">
                                          <p:val>
                                            <p:strVal val="#ppt_h"/>
                                          </p:val>
                                        </p:tav>
                                        <p:tav tm="100000">
                                          <p:val>
                                            <p:strVal val="#ppt_h"/>
                                          </p:val>
                                        </p:tav>
                                      </p:tavLst>
                                    </p:anim>
                                    <p:anim calcmode="lin" valueType="num">
                                      <p:cBhvr>
                                        <p:cTn id="15" dur="500" fill="hold"/>
                                        <p:tgtEl>
                                          <p:spTgt spid="43011"/>
                                        </p:tgtEl>
                                        <p:attrNameLst>
                                          <p:attrName>ppt_x</p:attrName>
                                        </p:attrNameLst>
                                      </p:cBhvr>
                                      <p:tavLst>
                                        <p:tav tm="0">
                                          <p:val>
                                            <p:strVal val="#ppt_x-.2"/>
                                          </p:val>
                                        </p:tav>
                                        <p:tav tm="100000">
                                          <p:val>
                                            <p:strVal val="#ppt_x"/>
                                          </p:val>
                                        </p:tav>
                                      </p:tavLst>
                                    </p:anim>
                                    <p:anim calcmode="lin" valueType="num">
                                      <p:cBhvr>
                                        <p:cTn id="16" dur="500" fill="hold"/>
                                        <p:tgtEl>
                                          <p:spTgt spid="43011"/>
                                        </p:tgtEl>
                                        <p:attrNameLst>
                                          <p:attrName>ppt_y</p:attrName>
                                        </p:attrNameLst>
                                      </p:cBhvr>
                                      <p:tavLst>
                                        <p:tav tm="0">
                                          <p:val>
                                            <p:strVal val="#ppt_y"/>
                                          </p:val>
                                        </p:tav>
                                        <p:tav tm="100000">
                                          <p:val>
                                            <p:strVal val="#ppt_y"/>
                                          </p:val>
                                        </p:tav>
                                      </p:tavLst>
                                    </p:anim>
                                    <p:animEffect transition="in" filter="fade">
                                      <p:cBhvr>
                                        <p:cTn id="17" dur="500"/>
                                        <p:tgtEl>
                                          <p:spTgt spid="430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3889375" y="1637665"/>
            <a:ext cx="5461635" cy="364299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3360" y="1706245"/>
            <a:ext cx="5494655" cy="3705225"/>
          </a:xfrm>
          <a:prstGeom prst="rect">
            <a:avLst/>
          </a:prstGeom>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996440" y="-452755"/>
            <a:ext cx="5320030" cy="748665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7780" y="1487170"/>
            <a:ext cx="5449570" cy="388366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105275" y="1550670"/>
            <a:ext cx="5397500" cy="3662680"/>
          </a:xfrm>
          <a:prstGeom prst="rect">
            <a:avLst/>
          </a:prstGeom>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04140" y="1614805"/>
            <a:ext cx="5440045" cy="362712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78605" y="1511300"/>
            <a:ext cx="5439410" cy="3836035"/>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6200000">
            <a:off x="1889760" y="-175260"/>
            <a:ext cx="5410200" cy="721423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68570" y="932815"/>
            <a:ext cx="3488055" cy="528510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30" y="932815"/>
            <a:ext cx="3828415" cy="528510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2960" y="1758461"/>
            <a:ext cx="7543801" cy="4701476"/>
          </a:xfrm>
        </p:spPr>
        <p:txBody>
          <a:bodyPr/>
          <a:p>
            <a:r>
              <a:rPr lang="zh-CN" altLang="en-US" sz="3600" b="1" dirty="0"/>
              <a:t>一、认识思维导图</a:t>
            </a:r>
            <a:endParaRPr lang="en-US" altLang="zh-CN" sz="3600" b="1" dirty="0"/>
          </a:p>
          <a:p>
            <a:r>
              <a:rPr lang="zh-CN" altLang="en-US" sz="3600" b="1" dirty="0"/>
              <a:t>二、思维导图的生理依据</a:t>
            </a:r>
            <a:endParaRPr lang="en-US" altLang="zh-CN" sz="3600" b="1" dirty="0"/>
          </a:p>
          <a:p>
            <a:r>
              <a:rPr lang="zh-CN" altLang="en-US" sz="3600" b="1" dirty="0"/>
              <a:t>三、思维导图的功能与目标</a:t>
            </a:r>
            <a:endParaRPr lang="en-US" altLang="zh-CN" sz="3600" b="1" dirty="0"/>
          </a:p>
          <a:p>
            <a:r>
              <a:rPr lang="zh-CN" altLang="en-US" sz="3600" b="1" dirty="0"/>
              <a:t>四、高效思维的发展</a:t>
            </a:r>
            <a:endParaRPr lang="en-US" altLang="zh-CN" sz="3600" b="1" dirty="0"/>
          </a:p>
          <a:p>
            <a:r>
              <a:rPr lang="zh-CN" altLang="en-US" sz="3600" b="1" dirty="0"/>
              <a:t>五、体现在数学上的思维导图</a:t>
            </a:r>
            <a:endParaRPr lang="en-US" altLang="zh-CN" sz="3600" b="1" dirty="0"/>
          </a:p>
          <a:p>
            <a:r>
              <a:rPr lang="zh-CN" altLang="en-US" sz="3600" b="1" dirty="0"/>
              <a:t>六、思维导图整理数学知识的案例</a:t>
            </a:r>
            <a:endParaRPr lang="en-US" altLang="zh-CN" sz="3600" b="1" dirty="0"/>
          </a:p>
          <a:p>
            <a:endParaRPr lang="zh-CN" altLang="en-US" dirty="0"/>
          </a:p>
        </p:txBody>
      </p:sp>
      <p:sp>
        <p:nvSpPr>
          <p:cNvPr id="2" name="标题 1"/>
          <p:cNvSpPr>
            <a:spLocks noGrp="1"/>
          </p:cNvSpPr>
          <p:nvPr>
            <p:ph type="title"/>
          </p:nvPr>
        </p:nvSpPr>
        <p:spPr>
          <a:xfrm>
            <a:off x="723266" y="559988"/>
            <a:ext cx="7543800" cy="881013"/>
          </a:xfrm>
        </p:spPr>
        <p:txBody>
          <a:bodyPr>
            <a:noAutofit/>
          </a:bodyPr>
          <a:p>
            <a:pPr algn="ctr"/>
            <a:r>
              <a:rPr lang="zh-CN" altLang="en-US" sz="6000" dirty="0"/>
              <a:t>目录</a:t>
            </a:r>
            <a:endParaRPr lang="zh-CN" altLang="en-US" sz="6000"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98525" y="595630"/>
            <a:ext cx="7555230" cy="5666740"/>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6625" y="635000"/>
            <a:ext cx="3724910" cy="5499100"/>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4072890" y="1522095"/>
            <a:ext cx="5499100" cy="372491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29615" y="647065"/>
            <a:ext cx="3903980" cy="5564505"/>
          </a:xfrm>
          <a:prstGeom prst="rect">
            <a:avLst/>
          </a:prstGeom>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5180330" y="647065"/>
            <a:ext cx="3491865" cy="5563870"/>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1891030" y="-424180"/>
            <a:ext cx="5618480" cy="7491730"/>
          </a:xfrm>
          <a:prstGeom prst="rect">
            <a:avLst/>
          </a:prstGeom>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17"/>
          <p:cNvSpPr/>
          <p:nvPr/>
        </p:nvSpPr>
        <p:spPr>
          <a:xfrm>
            <a:off x="2240280" y="918210"/>
            <a:ext cx="5189220" cy="784225"/>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lvl="0" algn="ctr"/>
            <a:r>
              <a:rPr lang="zh-CN" altLang="en-US" sz="2800" b="1" dirty="0">
                <a:latin typeface="微软雅黑" panose="020B0503020204020204" charset="-122"/>
                <a:ea typeface="微软雅黑" panose="020B0503020204020204" charset="-122"/>
              </a:rPr>
              <a:t>结束语</a:t>
            </a:r>
            <a:endParaRPr lang="en-US" altLang="zh-CN" sz="2800" b="1" dirty="0">
              <a:latin typeface="微软雅黑" panose="020B0503020204020204" charset="-122"/>
              <a:ea typeface="微软雅黑" panose="020B0503020204020204" charset="-122"/>
            </a:endParaRPr>
          </a:p>
        </p:txBody>
      </p:sp>
      <p:sp>
        <p:nvSpPr>
          <p:cNvPr id="9219" name="矩形 8195"/>
          <p:cNvSpPr/>
          <p:nvPr/>
        </p:nvSpPr>
        <p:spPr>
          <a:xfrm>
            <a:off x="493713" y="2862263"/>
            <a:ext cx="8131175" cy="1858962"/>
          </a:xfrm>
          <a:prstGeom prst="rect">
            <a:avLst/>
          </a:prstGeom>
          <a:noFill/>
          <a:ln w="9525">
            <a:noFill/>
          </a:ln>
        </p:spPr>
        <p:txBody>
          <a:bodyPr anchor="t">
            <a:spAutoFit/>
          </a:bodyPr>
          <a:lstStyle/>
          <a:p>
            <a:pPr lvl="0"/>
            <a:endParaRPr lang="zh-CN" altLang="en-US" sz="2800" b="1" dirty="0">
              <a:solidFill>
                <a:srgbClr val="008000"/>
              </a:solidFill>
              <a:latin typeface="Arial" panose="020B0604020202020204" pitchFamily="34" charset="0"/>
              <a:ea typeface="宋体" panose="02010600030101010101" pitchFamily="2" charset="-122"/>
            </a:endParaRPr>
          </a:p>
          <a:p>
            <a:pPr lvl="0"/>
            <a:endParaRPr lang="zh-CN" altLang="en-US" sz="2800" b="1" dirty="0">
              <a:solidFill>
                <a:srgbClr val="008000"/>
              </a:solidFill>
              <a:latin typeface="Arial" panose="020B0604020202020204" pitchFamily="34" charset="0"/>
              <a:ea typeface="宋体" panose="02010600030101010101" pitchFamily="2" charset="-122"/>
            </a:endParaRPr>
          </a:p>
          <a:p>
            <a:pPr lvl="0"/>
            <a:r>
              <a:rPr lang="zh-CN" altLang="en-US" sz="2800" b="1" dirty="0">
                <a:solidFill>
                  <a:srgbClr val="008000"/>
                </a:solidFill>
                <a:latin typeface="Arial" panose="020B0604020202020204" pitchFamily="34" charset="0"/>
                <a:ea typeface="宋体" panose="02010600030101010101" pitchFamily="2" charset="-122"/>
              </a:rPr>
              <a:t>。</a:t>
            </a:r>
            <a:endParaRPr lang="zh-CN" altLang="en-US" sz="2800" b="1" dirty="0">
              <a:solidFill>
                <a:srgbClr val="008000"/>
              </a:solidFill>
              <a:latin typeface="Arial" panose="020B0604020202020204" pitchFamily="34" charset="0"/>
              <a:ea typeface="宋体" panose="02010600030101010101" pitchFamily="2" charset="-122"/>
            </a:endParaRPr>
          </a:p>
          <a:p>
            <a:pPr lvl="0"/>
            <a:r>
              <a:rPr lang="zh-CN" altLang="en-US" sz="3200" b="1" dirty="0">
                <a:solidFill>
                  <a:srgbClr val="008000"/>
                </a:solidFill>
                <a:latin typeface="Arial" panose="020B0604020202020204" pitchFamily="34" charset="0"/>
                <a:ea typeface="黑体" panose="02010609060101010101" pitchFamily="2" charset="-122"/>
              </a:rPr>
              <a:t>。</a:t>
            </a:r>
            <a:endParaRPr lang="zh-CN" altLang="en-US" sz="3200" b="1" dirty="0">
              <a:solidFill>
                <a:srgbClr val="008000"/>
              </a:solidFill>
              <a:latin typeface="Arial" panose="020B0604020202020204" pitchFamily="34" charset="0"/>
              <a:ea typeface="黑体" panose="02010609060101010101" pitchFamily="2" charset="-122"/>
            </a:endParaRPr>
          </a:p>
        </p:txBody>
      </p:sp>
      <p:sp>
        <p:nvSpPr>
          <p:cNvPr id="9224" name="太阳形 8200"/>
          <p:cNvSpPr/>
          <p:nvPr/>
        </p:nvSpPr>
        <p:spPr>
          <a:xfrm>
            <a:off x="7429500" y="2066925"/>
            <a:ext cx="576263" cy="503238"/>
          </a:xfrm>
          <a:prstGeom prst="sun">
            <a:avLst>
              <a:gd name="adj" fmla="val 25000"/>
            </a:avLst>
          </a:prstGeom>
          <a:solidFill>
            <a:schemeClr val="accent1"/>
          </a:solidFill>
          <a:ln w="9525" cap="flat" cmpd="sng">
            <a:solidFill>
              <a:schemeClr val="tx1"/>
            </a:solidFill>
            <a:prstDash val="solid"/>
            <a:miter/>
            <a:headEnd type="none" w="med" len="med"/>
            <a:tailEnd type="none" w="med" len="med"/>
          </a:ln>
          <a:effectLst>
            <a:outerShdw sy="50000" kx="-2453608" rotWithShape="0">
              <a:schemeClr val="bg2">
                <a:alpha val="50000"/>
              </a:schemeClr>
            </a:outerShdw>
          </a:effectLst>
        </p:spPr>
        <p:txBody>
          <a:bodyPr anchor="t"/>
          <a:lstStyle/>
          <a:p>
            <a:pPr lvl="0"/>
            <a:endParaRPr lang="zh-CN" altLang="en-US">
              <a:latin typeface="Arial" panose="020B0604020202020204" pitchFamily="34" charset="0"/>
              <a:ea typeface="宋体" panose="02010600030101010101" pitchFamily="2" charset="-122"/>
            </a:endParaRPr>
          </a:p>
        </p:txBody>
      </p:sp>
      <p:sp>
        <p:nvSpPr>
          <p:cNvPr id="9225" name="AutoShape 41"/>
          <p:cNvSpPr/>
          <p:nvPr/>
        </p:nvSpPr>
        <p:spPr>
          <a:xfrm rot="802016">
            <a:off x="6392863" y="2749550"/>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sp>
        <p:nvSpPr>
          <p:cNvPr id="9226" name="AutoShape 41"/>
          <p:cNvSpPr/>
          <p:nvPr/>
        </p:nvSpPr>
        <p:spPr>
          <a:xfrm rot="802016">
            <a:off x="7967663" y="2728913"/>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sp>
        <p:nvSpPr>
          <p:cNvPr id="9227" name="AutoShape 41"/>
          <p:cNvSpPr/>
          <p:nvPr/>
        </p:nvSpPr>
        <p:spPr>
          <a:xfrm rot="802016">
            <a:off x="725488" y="2728913"/>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sp>
        <p:nvSpPr>
          <p:cNvPr id="4" name="矩形 3"/>
          <p:cNvSpPr/>
          <p:nvPr/>
        </p:nvSpPr>
        <p:spPr>
          <a:xfrm>
            <a:off x="267970" y="2112472"/>
            <a:ext cx="8608060" cy="3838575"/>
          </a:xfrm>
          <a:prstGeom prst="rect">
            <a:avLst/>
          </a:prstGeom>
        </p:spPr>
        <p:txBody>
          <a:bodyPr wrap="square" lIns="100158" tIns="50089" rIns="100158" bIns="50089">
            <a:spAutoFit/>
          </a:bodyPr>
          <a:lstStyle/>
          <a:p>
            <a:pPr>
              <a:lnSpc>
                <a:spcPct val="150000"/>
              </a:lnSpc>
            </a:pPr>
            <a:r>
              <a:rPr lang="zh-CN" altLang="en-US" sz="5400" dirty="0">
                <a:solidFill>
                  <a:srgbClr val="000000"/>
                </a:solidFill>
                <a:latin typeface="方正大标宋简体" panose="03000509000000000000" pitchFamily="65" charset="-122"/>
                <a:ea typeface="方正大标宋简体" panose="03000509000000000000" pitchFamily="65" charset="-122"/>
              </a:rPr>
              <a:t>    </a:t>
            </a:r>
            <a:r>
              <a:rPr lang="en-US" altLang="zh-CN" sz="5400" dirty="0">
                <a:solidFill>
                  <a:srgbClr val="000000"/>
                </a:solidFill>
                <a:latin typeface="方正大标宋简体" panose="03000509000000000000" pitchFamily="65" charset="-122"/>
                <a:ea typeface="方正大标宋简体" panose="03000509000000000000" pitchFamily="65" charset="-122"/>
              </a:rPr>
              <a:t>  </a:t>
            </a:r>
            <a:r>
              <a:rPr lang="zh-CN" altLang="en-US" sz="5400" b="1" dirty="0">
                <a:solidFill>
                  <a:srgbClr val="FF0000"/>
                </a:solidFill>
                <a:latin typeface="+mn-lt"/>
                <a:ea typeface="+mn-lt"/>
                <a:cs typeface="+mn-lt"/>
              </a:rPr>
              <a:t>教育的本质就是发展学生思维，只有思维的变革才能适应时代的变革。</a:t>
            </a:r>
            <a:endParaRPr lang="zh-CN" altLang="en-US" sz="5400" b="1" dirty="0">
              <a:solidFill>
                <a:srgbClr val="FF0000"/>
              </a:solidFill>
              <a:latin typeface="+mn-lt"/>
              <a:ea typeface="+mn-lt"/>
              <a:cs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35841" name="图片 31745" descr="2"/>
          <p:cNvPicPr>
            <a:picLocks noChangeAspect="1"/>
          </p:cNvPicPr>
          <p:nvPr/>
        </p:nvPicPr>
        <p:blipFill>
          <a:blip r:embed="rId1"/>
          <a:stretch>
            <a:fillRect/>
          </a:stretch>
        </p:blipFill>
        <p:spPr>
          <a:xfrm>
            <a:off x="0" y="1094740"/>
            <a:ext cx="8758555" cy="5618480"/>
          </a:xfrm>
          <a:prstGeom prst="rect">
            <a:avLst/>
          </a:prstGeom>
          <a:noFill/>
          <a:ln w="9525">
            <a:noFill/>
          </a:ln>
          <a:effectLst>
            <a:softEdge rad="635000"/>
          </a:effectLst>
        </p:spPr>
      </p:pic>
      <p:pic>
        <p:nvPicPr>
          <p:cNvPr id="4" name="图片 3" descr="图片2"/>
          <p:cNvPicPr>
            <a:picLocks noChangeAspect="1"/>
          </p:cNvPicPr>
          <p:nvPr/>
        </p:nvPicPr>
        <p:blipFill>
          <a:blip r:embed="rId2"/>
          <a:stretch>
            <a:fillRect/>
          </a:stretch>
        </p:blipFill>
        <p:spPr>
          <a:xfrm>
            <a:off x="1609725" y="2371090"/>
            <a:ext cx="5742305" cy="103632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太阳形 8200"/>
          <p:cNvSpPr/>
          <p:nvPr/>
        </p:nvSpPr>
        <p:spPr>
          <a:xfrm>
            <a:off x="7429500" y="2066925"/>
            <a:ext cx="576263" cy="503238"/>
          </a:xfrm>
          <a:prstGeom prst="sun">
            <a:avLst>
              <a:gd name="adj" fmla="val 25000"/>
            </a:avLst>
          </a:prstGeom>
          <a:solidFill>
            <a:schemeClr val="accent1"/>
          </a:solidFill>
          <a:ln w="9525" cap="flat" cmpd="sng">
            <a:solidFill>
              <a:schemeClr val="tx1"/>
            </a:solidFill>
            <a:prstDash val="solid"/>
            <a:miter/>
            <a:headEnd type="none" w="med" len="med"/>
            <a:tailEnd type="none" w="med" len="med"/>
          </a:ln>
          <a:effectLst>
            <a:outerShdw sy="50000" kx="-2453608" rotWithShape="0">
              <a:schemeClr val="bg2">
                <a:alpha val="50000"/>
              </a:schemeClr>
            </a:outerShdw>
          </a:effectLst>
        </p:spPr>
        <p:txBody>
          <a:bodyPr anchor="t"/>
          <a:lstStyle/>
          <a:p>
            <a:pPr lvl="0"/>
            <a:endParaRPr lang="zh-CN" altLang="en-US">
              <a:latin typeface="Arial" panose="020B0604020202020204" pitchFamily="34" charset="0"/>
              <a:ea typeface="宋体" panose="02010600030101010101" pitchFamily="2" charset="-122"/>
            </a:endParaRPr>
          </a:p>
        </p:txBody>
      </p:sp>
      <p:sp>
        <p:nvSpPr>
          <p:cNvPr id="9225" name="AutoShape 41"/>
          <p:cNvSpPr/>
          <p:nvPr/>
        </p:nvSpPr>
        <p:spPr>
          <a:xfrm rot="802016">
            <a:off x="6392863" y="2749550"/>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sp>
        <p:nvSpPr>
          <p:cNvPr id="9226" name="AutoShape 41"/>
          <p:cNvSpPr/>
          <p:nvPr/>
        </p:nvSpPr>
        <p:spPr>
          <a:xfrm rot="802016">
            <a:off x="7967663" y="2728913"/>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pic>
        <p:nvPicPr>
          <p:cNvPr id="4" name="内容占位符 3" descr="C:\Users\Administrator\Desktop\图片1.png图片1"/>
          <p:cNvPicPr>
            <a:picLocks noGrp="1" noChangeAspect="1"/>
          </p:cNvPicPr>
          <p:nvPr>
            <p:ph idx="4294967295"/>
          </p:nvPr>
        </p:nvPicPr>
        <p:blipFill>
          <a:blip r:embed="rId1"/>
          <a:srcRect/>
          <a:stretch>
            <a:fillRect/>
          </a:stretch>
        </p:blipFill>
        <p:spPr>
          <a:xfrm>
            <a:off x="220980" y="1929765"/>
            <a:ext cx="8470265" cy="4255135"/>
          </a:xfrm>
          <a:prstGeom prst="rect">
            <a:avLst/>
          </a:prstGeom>
        </p:spPr>
      </p:pic>
      <p:sp>
        <p:nvSpPr>
          <p:cNvPr id="5" name="AutoShape 17"/>
          <p:cNvSpPr/>
          <p:nvPr/>
        </p:nvSpPr>
        <p:spPr>
          <a:xfrm>
            <a:off x="3329305" y="278765"/>
            <a:ext cx="3277235"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sz="3200" b="1" dirty="0">
                <a:solidFill>
                  <a:schemeClr val="tx1"/>
                </a:solidFill>
                <a:latin typeface="微软雅黑" panose="020B0503020204020204" charset="-122"/>
                <a:ea typeface="微软雅黑" panose="020B0503020204020204" charset="-122"/>
              </a:rPr>
              <a:t>认识思维导图</a:t>
            </a:r>
            <a:endParaRPr lang="zh-CN" sz="3200" b="1"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975874" descr="Map"/>
          <p:cNvPicPr>
            <a:picLocks noChangeAspect="1"/>
          </p:cNvPicPr>
          <p:nvPr/>
        </p:nvPicPr>
        <p:blipFill>
          <a:blip r:embed="rId1"/>
          <a:stretch>
            <a:fillRect/>
          </a:stretch>
        </p:blipFill>
        <p:spPr>
          <a:xfrm>
            <a:off x="744220" y="1962150"/>
            <a:ext cx="8014335" cy="4214495"/>
          </a:xfrm>
          <a:prstGeom prst="rect">
            <a:avLst/>
          </a:prstGeom>
          <a:solidFill>
            <a:schemeClr val="bg1"/>
          </a:solidFill>
          <a:ln w="9525" cap="flat" cmpd="sng">
            <a:solidFill>
              <a:schemeClr val="bg1"/>
            </a:solidFill>
            <a:prstDash val="solid"/>
            <a:miter/>
            <a:headEnd type="none" w="med" len="med"/>
            <a:tailEnd type="none" w="med" len="med"/>
          </a:ln>
        </p:spPr>
      </p:pic>
      <p:sp>
        <p:nvSpPr>
          <p:cNvPr id="2" name="文本框 1"/>
          <p:cNvSpPr txBox="1"/>
          <p:nvPr/>
        </p:nvSpPr>
        <p:spPr>
          <a:xfrm>
            <a:off x="1270000" y="5808345"/>
            <a:ext cx="3630930" cy="368300"/>
          </a:xfrm>
          <a:prstGeom prst="rect">
            <a:avLst/>
          </a:prstGeom>
          <a:noFill/>
        </p:spPr>
        <p:txBody>
          <a:bodyPr wrap="square" rtlCol="0" anchor="t">
            <a:spAutoFit/>
          </a:bodyPr>
          <a:lstStyle/>
          <a:p>
            <a:r>
              <a:rPr lang="zh-CN" altLang="en-US" b="1">
                <a:solidFill>
                  <a:srgbClr val="FF0000"/>
                </a:solidFill>
                <a:effectLst>
                  <a:outerShdw blurRad="38100" dist="38100" dir="2700000">
                    <a:srgbClr val="FFFFFF"/>
                  </a:outerShdw>
                </a:effectLst>
                <a:latin typeface="黑体" panose="02010609060101010101" pitchFamily="2" charset="-122"/>
                <a:ea typeface="黑体" panose="02010609060101010101" pitchFamily="2" charset="-122"/>
                <a:sym typeface="+mn-ea"/>
              </a:rPr>
              <a:t>天才更善于充分利用左右脑的功能</a:t>
            </a:r>
            <a:endParaRPr lang="zh-CN" altLang="en-US" b="1">
              <a:solidFill>
                <a:srgbClr val="FF0000"/>
              </a:solidFill>
              <a:effectLst>
                <a:outerShdw blurRad="38100" dist="38100" dir="2700000">
                  <a:srgbClr val="FFFFFF"/>
                </a:outerShdw>
              </a:effectLst>
              <a:latin typeface="黑体" panose="02010609060101010101" pitchFamily="2" charset="-122"/>
              <a:ea typeface="黑体" panose="02010609060101010101" pitchFamily="2" charset="-122"/>
              <a:sym typeface="+mn-ea"/>
            </a:endParaRPr>
          </a:p>
        </p:txBody>
      </p:sp>
      <p:sp>
        <p:nvSpPr>
          <p:cNvPr id="100" name="文本框 99"/>
          <p:cNvSpPr txBox="1"/>
          <p:nvPr/>
        </p:nvSpPr>
        <p:spPr>
          <a:xfrm>
            <a:off x="1270000" y="6269990"/>
            <a:ext cx="4545330" cy="368300"/>
          </a:xfrm>
          <a:prstGeom prst="rect">
            <a:avLst/>
          </a:prstGeom>
          <a:noFill/>
          <a:ln w="9525">
            <a:noFill/>
          </a:ln>
        </p:spPr>
        <p:txBody>
          <a:bodyPr wrap="square">
            <a:spAutoFit/>
          </a:bodyPr>
          <a:lstStyle/>
          <a:p>
            <a:r>
              <a:rPr lang="zh-CN" b="1">
                <a:solidFill>
                  <a:srgbClr val="FF0000"/>
                </a:solidFill>
                <a:latin typeface="+mn-lt"/>
                <a:ea typeface="+mn-lt"/>
              </a:rPr>
              <a:t>具备中国心、现代眼、世界胸、左右脑。</a:t>
            </a:r>
            <a:endParaRPr lang="zh-CN" altLang="en-US" b="1">
              <a:solidFill>
                <a:srgbClr val="FF0000"/>
              </a:solidFill>
              <a:latin typeface="+mn-lt"/>
              <a:ea typeface="+mn-lt"/>
            </a:endParaRPr>
          </a:p>
        </p:txBody>
      </p:sp>
      <p:sp>
        <p:nvSpPr>
          <p:cNvPr id="3" name="AutoShape 17"/>
          <p:cNvSpPr/>
          <p:nvPr/>
        </p:nvSpPr>
        <p:spPr>
          <a:xfrm>
            <a:off x="2929255" y="260350"/>
            <a:ext cx="4333240"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altLang="en-US" sz="3200" b="1" dirty="0">
                <a:solidFill>
                  <a:schemeClr val="tx1"/>
                </a:solidFill>
                <a:latin typeface="微软雅黑" panose="020B0503020204020204" charset="-122"/>
                <a:ea typeface="微软雅黑" panose="020B0503020204020204" charset="-122"/>
              </a:rPr>
              <a:t>思维导图的生理依据</a:t>
            </a:r>
            <a:endParaRPr lang="zh-CN" altLang="en-US" sz="3200" b="1" dirty="0">
              <a:solidFill>
                <a:schemeClr val="tx1"/>
              </a:solidFill>
              <a:latin typeface="微软雅黑" panose="020B0503020204020204" charset="-122"/>
              <a:ea typeface="微软雅黑" panose="020B050302020402020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00"/>
                                        </p:tgtEl>
                                        <p:attrNameLst>
                                          <p:attrName>style.visibility</p:attrName>
                                        </p:attrNameLst>
                                      </p:cBhvr>
                                      <p:to>
                                        <p:strVal val="visible"/>
                                      </p:to>
                                    </p:set>
                                    <p:animEffect transition="in" filter="blinds(horizontal)">
                                      <p:cBhvr>
                                        <p:cTn id="1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7"/>
          <p:cNvSpPr/>
          <p:nvPr/>
        </p:nvSpPr>
        <p:spPr>
          <a:xfrm>
            <a:off x="3178810" y="161925"/>
            <a:ext cx="3237230" cy="673735"/>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lvl="0" algn="ctr"/>
            <a:r>
              <a:rPr lang="en-US" altLang="zh-CN" sz="3200" b="1" dirty="0">
                <a:latin typeface="微软雅黑" panose="020B0503020204020204" charset="-122"/>
                <a:ea typeface="微软雅黑" panose="020B0503020204020204" charset="-122"/>
              </a:rPr>
              <a:t> </a:t>
            </a:r>
            <a:r>
              <a:rPr lang="zh-CN" altLang="en-US" sz="3200" b="1" dirty="0">
                <a:latin typeface="微软雅黑" panose="020B0503020204020204" charset="-122"/>
                <a:ea typeface="微软雅黑" panose="020B0503020204020204" charset="-122"/>
              </a:rPr>
              <a:t>思</a:t>
            </a:r>
            <a:r>
              <a:rPr lang="en-US" altLang="zh-CN" sz="3200" b="1" dirty="0">
                <a:latin typeface="微软雅黑" panose="020B0503020204020204" charset="-122"/>
                <a:ea typeface="微软雅黑" panose="020B0503020204020204" charset="-122"/>
              </a:rPr>
              <a:t>   </a:t>
            </a:r>
            <a:r>
              <a:rPr lang="zh-CN" altLang="en-US" sz="3200" b="1" dirty="0">
                <a:latin typeface="微软雅黑" panose="020B0503020204020204" charset="-122"/>
                <a:ea typeface="微软雅黑" panose="020B0503020204020204" charset="-122"/>
              </a:rPr>
              <a:t>维</a:t>
            </a:r>
            <a:r>
              <a:rPr lang="en-US" altLang="zh-CN" sz="3200" b="1" dirty="0">
                <a:latin typeface="微软雅黑" panose="020B0503020204020204" charset="-122"/>
                <a:ea typeface="微软雅黑" panose="020B0503020204020204" charset="-122"/>
              </a:rPr>
              <a:t>   </a:t>
            </a:r>
            <a:r>
              <a:rPr lang="zh-CN" altLang="en-US" sz="3200" b="1" dirty="0">
                <a:latin typeface="微软雅黑" panose="020B0503020204020204" charset="-122"/>
                <a:ea typeface="微软雅黑" panose="020B0503020204020204" charset="-122"/>
              </a:rPr>
              <a:t>导</a:t>
            </a:r>
            <a:r>
              <a:rPr lang="en-US" altLang="zh-CN" sz="3200" b="1" dirty="0">
                <a:latin typeface="微软雅黑" panose="020B0503020204020204" charset="-122"/>
                <a:ea typeface="微软雅黑" panose="020B0503020204020204" charset="-122"/>
              </a:rPr>
              <a:t>   </a:t>
            </a:r>
            <a:r>
              <a:rPr lang="zh-CN" altLang="en-US" sz="3200" b="1" dirty="0">
                <a:latin typeface="微软雅黑" panose="020B0503020204020204" charset="-122"/>
                <a:ea typeface="微软雅黑" panose="020B0503020204020204" charset="-122"/>
              </a:rPr>
              <a:t>图</a:t>
            </a:r>
            <a:endParaRPr lang="zh-CN" altLang="en-US" sz="3200" b="1" dirty="0">
              <a:latin typeface="微软雅黑" panose="020B0503020204020204" charset="-122"/>
              <a:ea typeface="微软雅黑" panose="020B0503020204020204" charset="-122"/>
            </a:endParaRPr>
          </a:p>
        </p:txBody>
      </p:sp>
      <p:grpSp>
        <p:nvGrpSpPr>
          <p:cNvPr id="14343" name="Group 44"/>
          <p:cNvGrpSpPr/>
          <p:nvPr/>
        </p:nvGrpSpPr>
        <p:grpSpPr>
          <a:xfrm>
            <a:off x="8220075" y="3222625"/>
            <a:ext cx="865188" cy="1136650"/>
            <a:chOff x="0" y="0"/>
            <a:chExt cx="860" cy="796"/>
          </a:xfrm>
        </p:grpSpPr>
        <p:sp>
          <p:nvSpPr>
            <p:cNvPr id="14344" name="Freeform 45"/>
            <p:cNvSpPr/>
            <p:nvPr/>
          </p:nvSpPr>
          <p:spPr>
            <a:xfrm>
              <a:off x="85" y="613"/>
              <a:ext cx="335" cy="173"/>
            </a:xfrm>
            <a:custGeom>
              <a:avLst/>
              <a:gdLst/>
              <a:ahLst/>
              <a:cxnLst>
                <a:cxn ang="0">
                  <a:pos x="0" y="166"/>
                </a:cxn>
                <a:cxn ang="0">
                  <a:pos x="58" y="173"/>
                </a:cxn>
                <a:cxn ang="0">
                  <a:pos x="297" y="32"/>
                </a:cxn>
                <a:cxn ang="0">
                  <a:pos x="289" y="8"/>
                </a:cxn>
                <a:cxn ang="0">
                  <a:pos x="223" y="26"/>
                </a:cxn>
                <a:cxn ang="0">
                  <a:pos x="0" y="166"/>
                </a:cxn>
              </a:cxnLst>
              <a:rect l="0" t="0" r="0" b="0"/>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p>
          </p:txBody>
        </p:sp>
        <p:sp>
          <p:nvSpPr>
            <p:cNvPr id="14345" name="Freeform 46"/>
            <p:cNvSpPr/>
            <p:nvPr/>
          </p:nvSpPr>
          <p:spPr>
            <a:xfrm>
              <a:off x="315" y="550"/>
              <a:ext cx="367" cy="170"/>
            </a:xfrm>
            <a:custGeom>
              <a:avLst/>
              <a:gdLst/>
              <a:ahLst/>
              <a:cxnLst>
                <a:cxn ang="0">
                  <a:pos x="0" y="158"/>
                </a:cxn>
                <a:cxn ang="0">
                  <a:pos x="80" y="170"/>
                </a:cxn>
                <a:cxn ang="0">
                  <a:pos x="332" y="37"/>
                </a:cxn>
                <a:cxn ang="0">
                  <a:pos x="292" y="1"/>
                </a:cxn>
                <a:cxn ang="0">
                  <a:pos x="230" y="29"/>
                </a:cxn>
                <a:cxn ang="0">
                  <a:pos x="0" y="158"/>
                </a:cxn>
              </a:cxnLst>
              <a:rect l="0" t="0" r="0" b="0"/>
              <a:pathLst>
                <a:path w="367" h="170">
                  <a:moveTo>
                    <a:pt x="0" y="158"/>
                  </a:moveTo>
                  <a:lnTo>
                    <a:pt x="80" y="170"/>
                  </a:lnTo>
                  <a:lnTo>
                    <a:pt x="332" y="37"/>
                  </a:lnTo>
                  <a:cubicBezTo>
                    <a:pt x="367" y="9"/>
                    <a:pt x="309" y="2"/>
                    <a:pt x="292" y="1"/>
                  </a:cubicBezTo>
                  <a:cubicBezTo>
                    <a:pt x="280" y="0"/>
                    <a:pt x="279" y="3"/>
                    <a:pt x="230" y="29"/>
                  </a:cubicBezTo>
                  <a:lnTo>
                    <a:pt x="0" y="158"/>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p>
          </p:txBody>
        </p:sp>
        <p:sp>
          <p:nvSpPr>
            <p:cNvPr id="14346" name="Freeform 47"/>
            <p:cNvSpPr/>
            <p:nvPr/>
          </p:nvSpPr>
          <p:spPr>
            <a:xfrm>
              <a:off x="553" y="653"/>
              <a:ext cx="307" cy="143"/>
            </a:xfrm>
            <a:custGeom>
              <a:avLst/>
              <a:gdLst/>
              <a:ahLst/>
              <a:cxnLst>
                <a:cxn ang="0">
                  <a:pos x="0" y="134"/>
                </a:cxn>
                <a:cxn ang="0">
                  <a:pos x="66" y="143"/>
                </a:cxn>
                <a:cxn ang="0">
                  <a:pos x="282" y="35"/>
                </a:cxn>
                <a:cxn ang="0">
                  <a:pos x="219" y="17"/>
                </a:cxn>
                <a:cxn ang="0">
                  <a:pos x="0" y="134"/>
                </a:cxn>
              </a:cxnLst>
              <a:rect l="0" t="0" r="0" b="0"/>
              <a:pathLst>
                <a:path w="307" h="143">
                  <a:moveTo>
                    <a:pt x="0" y="134"/>
                  </a:moveTo>
                  <a:lnTo>
                    <a:pt x="66" y="143"/>
                  </a:lnTo>
                  <a:lnTo>
                    <a:pt x="282" y="35"/>
                  </a:lnTo>
                  <a:cubicBezTo>
                    <a:pt x="307" y="14"/>
                    <a:pt x="266" y="0"/>
                    <a:pt x="219" y="17"/>
                  </a:cubicBezTo>
                  <a:lnTo>
                    <a:pt x="0" y="134"/>
                  </a:lnTo>
                  <a:close/>
                </a:path>
              </a:pathLst>
            </a:custGeom>
            <a:gradFill rotWithShape="1">
              <a:gsLst>
                <a:gs pos="0">
                  <a:srgbClr val="181818">
                    <a:alpha val="0"/>
                  </a:srgbClr>
                </a:gs>
                <a:gs pos="100000">
                  <a:srgbClr val="1C1C1C"/>
                </a:gs>
              </a:gsLst>
              <a:lin ang="5400000" scaled="1"/>
              <a:tileRect/>
            </a:gradFill>
            <a:ln w="9525">
              <a:noFill/>
            </a:ln>
          </p:spPr>
          <p:txBody>
            <a:bodyPr/>
            <a:lstStyle/>
            <a:p>
              <a:endParaRPr lang="zh-CN" altLang="en-US"/>
            </a:p>
          </p:txBody>
        </p:sp>
        <p:sp>
          <p:nvSpPr>
            <p:cNvPr id="14347" name="Freeform 48"/>
            <p:cNvSpPr/>
            <p:nvPr/>
          </p:nvSpPr>
          <p:spPr>
            <a:xfrm>
              <a:off x="0" y="215"/>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sp>
          <p:nvSpPr>
            <p:cNvPr id="14348" name="Freeform 49"/>
            <p:cNvSpPr/>
            <p:nvPr/>
          </p:nvSpPr>
          <p:spPr>
            <a:xfrm>
              <a:off x="216" y="0"/>
              <a:ext cx="282" cy="716"/>
            </a:xfrm>
            <a:custGeom>
              <a:avLst/>
              <a:gdLst/>
              <a:ahLst/>
              <a:cxnLst>
                <a:cxn ang="0">
                  <a:pos x="130" y="127"/>
                </a:cxn>
                <a:cxn ang="0">
                  <a:pos x="93" y="63"/>
                </a:cxn>
                <a:cxn ang="0">
                  <a:pos x="152" y="1"/>
                </a:cxn>
                <a:cxn ang="0">
                  <a:pos x="215" y="65"/>
                </a:cxn>
                <a:cxn ang="0">
                  <a:pos x="170" y="127"/>
                </a:cxn>
                <a:cxn ang="0">
                  <a:pos x="169" y="156"/>
                </a:cxn>
                <a:cxn ang="0">
                  <a:pos x="263" y="182"/>
                </a:cxn>
                <a:cxn ang="0">
                  <a:pos x="278" y="257"/>
                </a:cxn>
                <a:cxn ang="0">
                  <a:pos x="274" y="404"/>
                </a:cxn>
                <a:cxn ang="0">
                  <a:pos x="263" y="459"/>
                </a:cxn>
                <a:cxn ang="0">
                  <a:pos x="247" y="388"/>
                </a:cxn>
                <a:cxn ang="0">
                  <a:pos x="235" y="254"/>
                </a:cxn>
                <a:cxn ang="0">
                  <a:pos x="214" y="404"/>
                </a:cxn>
                <a:cxn ang="0">
                  <a:pos x="181" y="716"/>
                </a:cxn>
                <a:cxn ang="0">
                  <a:pos x="98" y="711"/>
                </a:cxn>
                <a:cxn ang="0">
                  <a:pos x="63" y="409"/>
                </a:cxn>
                <a:cxn ang="0">
                  <a:pos x="42" y="262"/>
                </a:cxn>
                <a:cxn ang="0">
                  <a:pos x="31" y="390"/>
                </a:cxn>
                <a:cxn ang="0">
                  <a:pos x="15" y="459"/>
                </a:cxn>
                <a:cxn ang="0">
                  <a:pos x="1" y="384"/>
                </a:cxn>
                <a:cxn ang="0">
                  <a:pos x="9" y="232"/>
                </a:cxn>
                <a:cxn ang="0">
                  <a:pos x="29" y="176"/>
                </a:cxn>
                <a:cxn ang="0">
                  <a:pos x="128" y="156"/>
                </a:cxn>
                <a:cxn ang="0">
                  <a:pos x="130" y="127"/>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sp>
          <p:nvSpPr>
            <p:cNvPr id="14349" name="Freeform 50"/>
            <p:cNvSpPr/>
            <p:nvPr/>
          </p:nvSpPr>
          <p:spPr>
            <a:xfrm>
              <a:off x="474" y="227"/>
              <a:ext cx="224" cy="569"/>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0" b="0"/>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FFFFFF"/>
                </a:gs>
                <a:gs pos="100000">
                  <a:srgbClr val="767676"/>
                </a:gs>
              </a:gsLst>
              <a:lin ang="5400000" scaled="1"/>
              <a:tileRect/>
            </a:gradFill>
            <a:ln w="9525"/>
            <a:scene3d>
              <a:camera prst="legacyPerspectiveTopRight">
                <a:rot lat="0" lon="840000" rev="0"/>
              </a:camera>
              <a:lightRig rig="legacyFlat1" dir="t"/>
            </a:scene3d>
            <a:sp3d extrusionH="36500" prstMaterial="legacyMetal">
              <a:bevelT w="13500" h="13500" prst="angle"/>
              <a:bevelB w="13500" h="13500" prst="angle"/>
              <a:extrusionClr>
                <a:srgbClr val="333333"/>
              </a:extrusionClr>
            </a:sp3d>
          </p:spPr>
          <p:txBody>
            <a:bodyPr/>
            <a:lstStyle/>
            <a:p>
              <a:endParaRPr lang="zh-CN" altLang="en-US"/>
            </a:p>
          </p:txBody>
        </p:sp>
      </p:grpSp>
      <p:sp>
        <p:nvSpPr>
          <p:cNvPr id="3" name="文本框 2"/>
          <p:cNvSpPr txBox="1"/>
          <p:nvPr/>
        </p:nvSpPr>
        <p:spPr>
          <a:xfrm>
            <a:off x="1915795" y="3968115"/>
            <a:ext cx="4606925" cy="2355215"/>
          </a:xfrm>
          <a:prstGeom prst="rect">
            <a:avLst/>
          </a:prstGeom>
          <a:noFill/>
        </p:spPr>
        <p:txBody>
          <a:bodyPr wrap="none" rtlCol="0">
            <a:spAutoFit/>
          </a:bodyPr>
          <a:lstStyle/>
          <a:p>
            <a:pPr>
              <a:lnSpc>
                <a:spcPct val="160000"/>
              </a:lnSpc>
            </a:pPr>
            <a:r>
              <a:rPr lang="en-US" altLang="zh-CN" sz="3200" b="1">
                <a:solidFill>
                  <a:srgbClr val="FF0000"/>
                </a:solidFill>
                <a:latin typeface="微软雅黑" panose="020B0503020204020204" charset="-122"/>
                <a:ea typeface="微软雅黑" panose="020B0503020204020204" charset="-122"/>
              </a:rPr>
              <a:t>    </a:t>
            </a:r>
            <a:r>
              <a:rPr lang="zh-CN" altLang="en-US" sz="3200" b="1">
                <a:solidFill>
                  <a:srgbClr val="FF0000"/>
                </a:solidFill>
                <a:latin typeface="微软雅黑" panose="020B0503020204020204" charset="-122"/>
                <a:ea typeface="微软雅黑" panose="020B0503020204020204" charset="-122"/>
              </a:rPr>
              <a:t>思维导图目标：</a:t>
            </a:r>
            <a:endParaRPr lang="zh-CN" altLang="en-US" sz="3200" b="1">
              <a:solidFill>
                <a:srgbClr val="FF0000"/>
              </a:solidFill>
              <a:latin typeface="微软雅黑" panose="020B0503020204020204" charset="-122"/>
              <a:ea typeface="微软雅黑" panose="020B0503020204020204" charset="-122"/>
            </a:endParaRPr>
          </a:p>
          <a:p>
            <a:pPr>
              <a:lnSpc>
                <a:spcPct val="160000"/>
              </a:lnSpc>
            </a:pPr>
            <a:r>
              <a:rPr lang="en-US" altLang="zh-CN" sz="3200" b="1">
                <a:solidFill>
                  <a:srgbClr val="FF0000"/>
                </a:solidFill>
                <a:latin typeface="微软雅黑" panose="020B0503020204020204" charset="-122"/>
                <a:ea typeface="微软雅黑" panose="020B0503020204020204" charset="-122"/>
              </a:rPr>
              <a:t>    </a:t>
            </a:r>
            <a:r>
              <a:rPr lang="en-US" altLang="zh-CN" sz="2800" b="1">
                <a:solidFill>
                  <a:srgbClr val="0000CC"/>
                </a:solidFill>
                <a:latin typeface="微软雅黑" panose="020B0503020204020204" charset="-122"/>
                <a:ea typeface="微软雅黑" panose="020B0503020204020204" charset="-122"/>
              </a:rPr>
              <a:t>1.</a:t>
            </a:r>
            <a:r>
              <a:rPr lang="zh-CN" altLang="en-US" sz="2800" b="1">
                <a:solidFill>
                  <a:srgbClr val="0000CC"/>
                </a:solidFill>
                <a:latin typeface="微软雅黑" panose="020B0503020204020204" charset="-122"/>
                <a:ea typeface="微软雅黑" panose="020B0503020204020204" charset="-122"/>
              </a:rPr>
              <a:t>促进深度学习</a:t>
            </a:r>
            <a:r>
              <a:rPr lang="en-US" altLang="zh-CN" sz="2800" b="1">
                <a:solidFill>
                  <a:srgbClr val="0000CC"/>
                </a:solidFill>
                <a:latin typeface="微软雅黑" panose="020B0503020204020204" charset="-122"/>
                <a:ea typeface="微软雅黑" panose="020B0503020204020204" charset="-122"/>
              </a:rPr>
              <a:t>              </a:t>
            </a:r>
            <a:endParaRPr lang="zh-CN" altLang="en-US" sz="2800" b="1">
              <a:solidFill>
                <a:srgbClr val="0000CC"/>
              </a:solidFill>
              <a:latin typeface="微软雅黑" panose="020B0503020204020204" charset="-122"/>
              <a:ea typeface="微软雅黑" panose="020B0503020204020204" charset="-122"/>
            </a:endParaRPr>
          </a:p>
          <a:p>
            <a:pPr>
              <a:lnSpc>
                <a:spcPct val="160000"/>
              </a:lnSpc>
            </a:pPr>
            <a:r>
              <a:rPr lang="en-US" altLang="zh-CN" sz="2800" b="1">
                <a:solidFill>
                  <a:srgbClr val="0000CC"/>
                </a:solidFill>
                <a:latin typeface="微软雅黑" panose="020B0503020204020204" charset="-122"/>
                <a:ea typeface="微软雅黑" panose="020B0503020204020204" charset="-122"/>
              </a:rPr>
              <a:t>     2.</a:t>
            </a:r>
            <a:r>
              <a:rPr lang="zh-CN" altLang="en-US" sz="2800" b="1">
                <a:solidFill>
                  <a:srgbClr val="0000CC"/>
                </a:solidFill>
                <a:latin typeface="微软雅黑" panose="020B0503020204020204" charset="-122"/>
                <a:ea typeface="微软雅黑" panose="020B0503020204020204" charset="-122"/>
              </a:rPr>
              <a:t>心智发展提升整体效果</a:t>
            </a:r>
            <a:endParaRPr lang="zh-CN" altLang="en-US" sz="2800" b="1">
              <a:solidFill>
                <a:srgbClr val="0000CC"/>
              </a:solidFill>
              <a:latin typeface="微软雅黑" panose="020B0503020204020204" charset="-122"/>
              <a:ea typeface="微软雅黑" panose="020B0503020204020204" charset="-122"/>
            </a:endParaRPr>
          </a:p>
        </p:txBody>
      </p:sp>
      <p:sp>
        <p:nvSpPr>
          <p:cNvPr id="4" name="文本框 3"/>
          <p:cNvSpPr txBox="1"/>
          <p:nvPr/>
        </p:nvSpPr>
        <p:spPr>
          <a:xfrm>
            <a:off x="1781175" y="1236980"/>
            <a:ext cx="3984625" cy="2638425"/>
          </a:xfrm>
          <a:prstGeom prst="rect">
            <a:avLst/>
          </a:prstGeom>
          <a:noFill/>
        </p:spPr>
        <p:txBody>
          <a:bodyPr wrap="none" rtlCol="0">
            <a:spAutoFit/>
          </a:bodyPr>
          <a:lstStyle/>
          <a:p>
            <a:pPr>
              <a:lnSpc>
                <a:spcPct val="180000"/>
              </a:lnSpc>
            </a:pPr>
            <a:r>
              <a:rPr lang="en-US" altLang="zh-CN" sz="3200" b="1">
                <a:solidFill>
                  <a:srgbClr val="FF0000"/>
                </a:solidFill>
                <a:latin typeface="微软雅黑" panose="020B0503020204020204" charset="-122"/>
                <a:ea typeface="微软雅黑" panose="020B0503020204020204" charset="-122"/>
              </a:rPr>
              <a:t>      </a:t>
            </a:r>
            <a:r>
              <a:rPr lang="zh-CN" altLang="en-US" sz="3200" b="1">
                <a:solidFill>
                  <a:srgbClr val="FF0000"/>
                </a:solidFill>
                <a:latin typeface="微软雅黑" panose="020B0503020204020204" charset="-122"/>
                <a:ea typeface="微软雅黑" panose="020B0503020204020204" charset="-122"/>
              </a:rPr>
              <a:t>思维导图功能：</a:t>
            </a:r>
            <a:endParaRPr lang="zh-CN" altLang="en-US" sz="3200" b="1">
              <a:solidFill>
                <a:srgbClr val="FF0000"/>
              </a:solidFill>
              <a:latin typeface="微软雅黑" panose="020B0503020204020204" charset="-122"/>
              <a:ea typeface="微软雅黑" panose="020B0503020204020204" charset="-122"/>
            </a:endParaRPr>
          </a:p>
          <a:p>
            <a:pPr>
              <a:lnSpc>
                <a:spcPct val="180000"/>
              </a:lnSpc>
            </a:pPr>
            <a:r>
              <a:rPr lang="zh-CN" altLang="en-US" sz="3200" b="1">
                <a:solidFill>
                  <a:srgbClr val="FF0000"/>
                </a:solidFill>
                <a:latin typeface="微软雅黑" panose="020B0503020204020204" charset="-122"/>
                <a:ea typeface="微软雅黑" panose="020B0503020204020204" charset="-122"/>
              </a:rPr>
              <a:t> </a:t>
            </a:r>
            <a:r>
              <a:rPr lang="en-US" altLang="zh-CN" sz="3200" b="1">
                <a:solidFill>
                  <a:srgbClr val="FF0000"/>
                </a:solidFill>
                <a:latin typeface="微软雅黑" panose="020B0503020204020204" charset="-122"/>
                <a:ea typeface="微软雅黑" panose="020B0503020204020204" charset="-122"/>
              </a:rPr>
              <a:t>    </a:t>
            </a:r>
            <a:r>
              <a:rPr lang="en-US" altLang="zh-CN" sz="2800" b="1">
                <a:solidFill>
                  <a:srgbClr val="0000CC"/>
                </a:solidFill>
                <a:latin typeface="微软雅黑" panose="020B0503020204020204" charset="-122"/>
                <a:ea typeface="微软雅黑" panose="020B0503020204020204" charset="-122"/>
              </a:rPr>
              <a:t>1.</a:t>
            </a:r>
            <a:r>
              <a:rPr lang="zh-CN" altLang="en-US" sz="2800" b="1">
                <a:solidFill>
                  <a:srgbClr val="0000CC"/>
                </a:solidFill>
                <a:latin typeface="微软雅黑" panose="020B0503020204020204" charset="-122"/>
                <a:ea typeface="微软雅黑" panose="020B0503020204020204" charset="-122"/>
              </a:rPr>
              <a:t>知识由零散到系统</a:t>
            </a:r>
            <a:endParaRPr lang="zh-CN" altLang="en-US" sz="2800" b="1">
              <a:solidFill>
                <a:srgbClr val="0000CC"/>
              </a:solidFill>
              <a:latin typeface="微软雅黑" panose="020B0503020204020204" charset="-122"/>
              <a:ea typeface="微软雅黑" panose="020B0503020204020204" charset="-122"/>
            </a:endParaRPr>
          </a:p>
          <a:p>
            <a:pPr>
              <a:lnSpc>
                <a:spcPct val="180000"/>
              </a:lnSpc>
            </a:pPr>
            <a:r>
              <a:rPr lang="en-US" altLang="zh-CN" sz="2800" b="1">
                <a:solidFill>
                  <a:srgbClr val="0000CC"/>
                </a:solidFill>
                <a:latin typeface="微软雅黑" panose="020B0503020204020204" charset="-122"/>
                <a:ea typeface="微软雅黑" panose="020B0503020204020204" charset="-122"/>
              </a:rPr>
              <a:t>      2.</a:t>
            </a:r>
            <a:r>
              <a:rPr lang="zh-CN" altLang="en-US" sz="2800" b="1">
                <a:solidFill>
                  <a:srgbClr val="0000CC"/>
                </a:solidFill>
                <a:latin typeface="微软雅黑" panose="020B0503020204020204" charset="-122"/>
                <a:ea typeface="微软雅黑" panose="020B0503020204020204" charset="-122"/>
              </a:rPr>
              <a:t>思维由隐性到显性</a:t>
            </a:r>
            <a:endParaRPr lang="zh-CN" altLang="en-US" sz="2800" b="1">
              <a:solidFill>
                <a:srgbClr val="0000CC"/>
              </a:solidFill>
              <a:latin typeface="微软雅黑" panose="020B0503020204020204" charset="-122"/>
              <a:ea typeface="微软雅黑" panose="020B0503020204020204" charset="-122"/>
            </a:endParaRPr>
          </a:p>
        </p:txBody>
      </p:sp>
      <p:sp>
        <p:nvSpPr>
          <p:cNvPr id="16389" name="AutoShape 6" descr="IMG_0549"/>
          <p:cNvSpPr/>
          <p:nvPr/>
        </p:nvSpPr>
        <p:spPr>
          <a:xfrm>
            <a:off x="180340" y="4649470"/>
            <a:ext cx="2012950" cy="1750695"/>
          </a:xfrm>
          <a:prstGeom prst="roundRect">
            <a:avLst>
              <a:gd name="adj" fmla="val 16667"/>
            </a:avLst>
          </a:prstGeom>
          <a:blipFill rotWithShape="1">
            <a:blip r:embed="rId1" cstate="print"/>
            <a:stretch>
              <a:fillRect/>
            </a:stretch>
          </a:blipFill>
          <a:ln w="9525" cap="flat" cmpd="sng">
            <a:noFill/>
            <a:prstDash val="solid"/>
            <a:round/>
            <a:headEnd type="none" w="med" len="med"/>
            <a:tailEnd type="none" w="med" len="med"/>
          </a:ln>
          <a:effectLst>
            <a:softEdge rad="63500"/>
          </a:effectLst>
        </p:spPr>
        <p:txBody>
          <a:bodyPr wrap="none" anchor="ctr"/>
          <a:lstStyle/>
          <a:p>
            <a:pPr lvl="0"/>
            <a:endParaRPr lang="zh-CN" altLang="en-US" dirty="0">
              <a:solidFill>
                <a:srgbClr val="000000"/>
              </a:solidFill>
              <a:latin typeface="Calibri" panose="020F0502020204030204" pitchFamily="34" charset="0"/>
              <a:ea typeface="宋体" panose="02010600030101010101" pitchFamily="2"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4" name="太阳形 8200"/>
          <p:cNvSpPr/>
          <p:nvPr/>
        </p:nvSpPr>
        <p:spPr>
          <a:xfrm>
            <a:off x="7429500" y="2066925"/>
            <a:ext cx="576263" cy="503238"/>
          </a:xfrm>
          <a:prstGeom prst="sun">
            <a:avLst>
              <a:gd name="adj" fmla="val 25000"/>
            </a:avLst>
          </a:prstGeom>
          <a:solidFill>
            <a:schemeClr val="accent1"/>
          </a:solidFill>
          <a:ln w="9525" cap="flat" cmpd="sng">
            <a:solidFill>
              <a:schemeClr val="tx1"/>
            </a:solidFill>
            <a:prstDash val="solid"/>
            <a:miter/>
            <a:headEnd type="none" w="med" len="med"/>
            <a:tailEnd type="none" w="med" len="med"/>
          </a:ln>
          <a:effectLst>
            <a:outerShdw sy="50000" kx="-2453608" rotWithShape="0">
              <a:schemeClr val="bg2">
                <a:alpha val="50000"/>
              </a:schemeClr>
            </a:outerShdw>
          </a:effectLst>
        </p:spPr>
        <p:txBody>
          <a:bodyPr anchor="t"/>
          <a:lstStyle/>
          <a:p>
            <a:pPr lvl="0"/>
            <a:endParaRPr lang="zh-CN" altLang="en-US">
              <a:latin typeface="Arial" panose="020B0604020202020204" pitchFamily="34" charset="0"/>
              <a:ea typeface="宋体" panose="02010600030101010101" pitchFamily="2" charset="-122"/>
            </a:endParaRPr>
          </a:p>
        </p:txBody>
      </p:sp>
      <p:sp>
        <p:nvSpPr>
          <p:cNvPr id="9225" name="AutoShape 41"/>
          <p:cNvSpPr/>
          <p:nvPr/>
        </p:nvSpPr>
        <p:spPr>
          <a:xfrm rot="802016">
            <a:off x="6392863" y="2749550"/>
            <a:ext cx="657225" cy="657225"/>
          </a:xfrm>
          <a:custGeom>
            <a:avLst/>
            <a:gdLst/>
            <a:ahLst/>
            <a:cxnLst>
              <a:cxn ang="0">
                <a:pos x="1" y="251037"/>
              </a:cxn>
              <a:cxn ang="0">
                <a:pos x="251039" y="251039"/>
              </a:cxn>
              <a:cxn ang="0">
                <a:pos x="328613" y="0"/>
              </a:cxn>
              <a:cxn ang="0">
                <a:pos x="406186" y="251039"/>
              </a:cxn>
              <a:cxn ang="0">
                <a:pos x="657224" y="251037"/>
              </a:cxn>
              <a:cxn ang="0">
                <a:pos x="454129" y="406186"/>
              </a:cxn>
              <a:cxn ang="0">
                <a:pos x="531706" y="657223"/>
              </a:cxn>
              <a:cxn ang="0">
                <a:pos x="328613" y="502072"/>
              </a:cxn>
              <a:cxn ang="0">
                <a:pos x="125519" y="657223"/>
              </a:cxn>
              <a:cxn ang="0">
                <a:pos x="203096" y="406186"/>
              </a:cxn>
              <a:cxn ang="0">
                <a:pos x="1" y="251037"/>
              </a:cxn>
            </a:cxnLst>
            <a:rect l="0" t="0" r="0" b="0"/>
            <a:pathLst>
              <a:path w="657225" h="657225">
                <a:moveTo>
                  <a:pt x="1" y="251037"/>
                </a:moveTo>
                <a:lnTo>
                  <a:pt x="251039" y="251039"/>
                </a:lnTo>
                <a:lnTo>
                  <a:pt x="328613" y="0"/>
                </a:lnTo>
                <a:lnTo>
                  <a:pt x="406186" y="251039"/>
                </a:lnTo>
                <a:lnTo>
                  <a:pt x="657224" y="251037"/>
                </a:lnTo>
                <a:lnTo>
                  <a:pt x="454129" y="406186"/>
                </a:lnTo>
                <a:lnTo>
                  <a:pt x="531706" y="657223"/>
                </a:lnTo>
                <a:lnTo>
                  <a:pt x="328613" y="502072"/>
                </a:lnTo>
                <a:lnTo>
                  <a:pt x="125519" y="657223"/>
                </a:lnTo>
                <a:lnTo>
                  <a:pt x="203096" y="406186"/>
                </a:lnTo>
                <a:lnTo>
                  <a:pt x="1" y="251037"/>
                </a:lnTo>
                <a:close/>
              </a:path>
            </a:pathLst>
          </a:custGeom>
          <a:gradFill rotWithShape="1">
            <a:gsLst>
              <a:gs pos="0">
                <a:srgbClr val="F6D1DE"/>
              </a:gs>
              <a:gs pos="100000">
                <a:schemeClr val="accent1"/>
              </a:gs>
            </a:gsLst>
            <a:path path="shape">
              <a:fillToRect l="50000" t="50000" r="50000" b="50000"/>
            </a:path>
            <a:tileRect/>
          </a:gradFill>
          <a:ln w="9525" cap="flat" cmpd="sng">
            <a:solidFill>
              <a:srgbClr val="FEFFFF"/>
            </a:solidFill>
            <a:prstDash val="solid"/>
            <a:round/>
            <a:headEnd type="none" w="med" len="med"/>
            <a:tailEnd type="none" w="med" len="med"/>
          </a:ln>
          <a:effectLst>
            <a:outerShdw dist="35921" dir="2699999" algn="ctr" rotWithShape="0">
              <a:srgbClr val="080808">
                <a:alpha val="50000"/>
              </a:srgbClr>
            </a:outerShdw>
          </a:effectLst>
        </p:spPr>
        <p:txBody>
          <a:bodyPr/>
          <a:lstStyle/>
          <a:p>
            <a:endParaRPr lang="zh-CN" altLang="en-US"/>
          </a:p>
        </p:txBody>
      </p:sp>
      <p:sp>
        <p:nvSpPr>
          <p:cNvPr id="2" name="矩形 1"/>
          <p:cNvSpPr/>
          <p:nvPr/>
        </p:nvSpPr>
        <p:spPr>
          <a:xfrm>
            <a:off x="2254885" y="1191895"/>
            <a:ext cx="3811270" cy="1206500"/>
          </a:xfrm>
          <a:prstGeom prst="rect">
            <a:avLst/>
          </a:prstGeom>
          <a:noFill/>
          <a:ln>
            <a:noFill/>
            <a:prstDash val="sysDash"/>
          </a:ln>
          <a:effectLst>
            <a:glow rad="63500">
              <a:schemeClr val="accent1">
                <a:satMod val="175000"/>
                <a:alpha val="40000"/>
              </a:schemeClr>
            </a:glow>
          </a:effectLst>
          <a:extLst>
            <a:ext uri="{909E8E84-426E-40DD-AFC4-6F175D3DCCD1}">
              <a14:hiddenFill xmlns:a14="http://schemas.microsoft.com/office/drawing/2010/main">
                <a:solidFill>
                  <a:schemeClr val="accent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17"/>
          <p:cNvSpPr/>
          <p:nvPr/>
        </p:nvSpPr>
        <p:spPr>
          <a:xfrm>
            <a:off x="3122930" y="278130"/>
            <a:ext cx="4170045"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sz="3200" b="1" dirty="0">
                <a:solidFill>
                  <a:schemeClr val="tx1"/>
                </a:solidFill>
                <a:latin typeface="微软雅黑" panose="020B0503020204020204" charset="-122"/>
                <a:ea typeface="微软雅黑" panose="020B0503020204020204" charset="-122"/>
              </a:rPr>
              <a:t>高</a:t>
            </a:r>
            <a:r>
              <a:rPr lang="en-US" altLang="zh-CN" sz="3200" b="1" dirty="0">
                <a:solidFill>
                  <a:schemeClr val="tx1"/>
                </a:solidFill>
                <a:latin typeface="微软雅黑" panose="020B0503020204020204" charset="-122"/>
                <a:ea typeface="微软雅黑" panose="020B0503020204020204" charset="-122"/>
              </a:rPr>
              <a:t>  </a:t>
            </a:r>
            <a:r>
              <a:rPr lang="zh-CN" sz="3200" b="1" dirty="0">
                <a:solidFill>
                  <a:schemeClr val="tx1"/>
                </a:solidFill>
                <a:latin typeface="微软雅黑" panose="020B0503020204020204" charset="-122"/>
                <a:ea typeface="微软雅黑" panose="020B0503020204020204" charset="-122"/>
              </a:rPr>
              <a:t>效</a:t>
            </a:r>
            <a:r>
              <a:rPr lang="en-US" altLang="zh-CN" sz="3200" b="1" dirty="0">
                <a:solidFill>
                  <a:schemeClr val="tx1"/>
                </a:solidFill>
                <a:latin typeface="微软雅黑" panose="020B0503020204020204" charset="-122"/>
                <a:ea typeface="微软雅黑" panose="020B0503020204020204" charset="-122"/>
              </a:rPr>
              <a:t>  </a:t>
            </a:r>
            <a:r>
              <a:rPr lang="zh-CN" sz="3200" b="1" dirty="0">
                <a:solidFill>
                  <a:schemeClr val="tx1"/>
                </a:solidFill>
                <a:latin typeface="微软雅黑" panose="020B0503020204020204" charset="-122"/>
                <a:ea typeface="微软雅黑" panose="020B0503020204020204" charset="-122"/>
              </a:rPr>
              <a:t>思</a:t>
            </a:r>
            <a:r>
              <a:rPr lang="en-US" altLang="zh-CN" sz="3200" b="1" dirty="0">
                <a:solidFill>
                  <a:schemeClr val="tx1"/>
                </a:solidFill>
                <a:latin typeface="微软雅黑" panose="020B0503020204020204" charset="-122"/>
                <a:ea typeface="微软雅黑" panose="020B0503020204020204" charset="-122"/>
              </a:rPr>
              <a:t> </a:t>
            </a:r>
            <a:r>
              <a:rPr lang="zh-CN" sz="3200" b="1" dirty="0">
                <a:solidFill>
                  <a:schemeClr val="tx1"/>
                </a:solidFill>
                <a:latin typeface="微软雅黑" panose="020B0503020204020204" charset="-122"/>
                <a:ea typeface="微软雅黑" panose="020B0503020204020204" charset="-122"/>
              </a:rPr>
              <a:t>维</a:t>
            </a:r>
            <a:r>
              <a:rPr lang="en-US" altLang="zh-CN" sz="3200" b="1" dirty="0">
                <a:solidFill>
                  <a:schemeClr val="tx1"/>
                </a:solidFill>
                <a:latin typeface="微软雅黑" panose="020B0503020204020204" charset="-122"/>
                <a:ea typeface="微软雅黑" panose="020B0503020204020204" charset="-122"/>
              </a:rPr>
              <a:t>  </a:t>
            </a:r>
            <a:r>
              <a:rPr lang="zh-CN" sz="3200" b="1" dirty="0">
                <a:solidFill>
                  <a:schemeClr val="tx1"/>
                </a:solidFill>
                <a:latin typeface="微软雅黑" panose="020B0503020204020204" charset="-122"/>
                <a:ea typeface="微软雅黑" panose="020B0503020204020204" charset="-122"/>
              </a:rPr>
              <a:t>发</a:t>
            </a:r>
            <a:r>
              <a:rPr lang="en-US" altLang="zh-CN" sz="3200" b="1" dirty="0">
                <a:solidFill>
                  <a:schemeClr val="tx1"/>
                </a:solidFill>
                <a:latin typeface="微软雅黑" panose="020B0503020204020204" charset="-122"/>
                <a:ea typeface="微软雅黑" panose="020B0503020204020204" charset="-122"/>
              </a:rPr>
              <a:t>  </a:t>
            </a:r>
            <a:r>
              <a:rPr lang="zh-CN" sz="3200" b="1" dirty="0">
                <a:solidFill>
                  <a:schemeClr val="tx1"/>
                </a:solidFill>
                <a:latin typeface="微软雅黑" panose="020B0503020204020204" charset="-122"/>
                <a:ea typeface="微软雅黑" panose="020B0503020204020204" charset="-122"/>
              </a:rPr>
              <a:t>展</a:t>
            </a:r>
            <a:endParaRPr lang="zh-CN" sz="3200" b="1" dirty="0">
              <a:solidFill>
                <a:schemeClr val="tx1"/>
              </a:solidFill>
              <a:latin typeface="微软雅黑" panose="020B0503020204020204" charset="-122"/>
              <a:ea typeface="微软雅黑" panose="020B0503020204020204" charset="-122"/>
            </a:endParaRPr>
          </a:p>
        </p:txBody>
      </p:sp>
      <p:grpSp>
        <p:nvGrpSpPr>
          <p:cNvPr id="85" name="组合 84"/>
          <p:cNvGrpSpPr/>
          <p:nvPr/>
        </p:nvGrpSpPr>
        <p:grpSpPr>
          <a:xfrm>
            <a:off x="1812925" y="1923415"/>
            <a:ext cx="5944235" cy="4016375"/>
            <a:chOff x="6629" y="4389"/>
            <a:chExt cx="6142" cy="3786"/>
          </a:xfrm>
        </p:grpSpPr>
        <p:sp>
          <p:nvSpPr>
            <p:cNvPr id="46" name="MH_Entry_3">
              <a:hlinkClick r:id="" action="ppaction://noaction"/>
            </p:cNvPr>
            <p:cNvSpPr/>
            <p:nvPr>
              <p:custDataLst>
                <p:tags r:id="rId1"/>
              </p:custDataLst>
            </p:nvPr>
          </p:nvSpPr>
          <p:spPr>
            <a:xfrm flipH="1">
              <a:off x="6629" y="6960"/>
              <a:ext cx="4772" cy="1215"/>
            </a:xfrm>
            <a:prstGeom prst="homePlate">
              <a:avLst>
                <a:gd name="adj" fmla="val 42063"/>
              </a:avLst>
            </a:prstGeom>
            <a:solidFill>
              <a:srgbClr val="DC0A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Autofit/>
            </a:bodyPr>
            <a:lstStyle/>
            <a:p>
              <a:r>
                <a:rPr lang="zh-CN" altLang="en-US" sz="2100" b="1" dirty="0">
                  <a:solidFill>
                    <a:srgbClr val="FFFFFF"/>
                  </a:solidFill>
                  <a:latin typeface="微软雅黑" panose="020B0503020204020204" charset="-122"/>
                  <a:ea typeface="微软雅黑" panose="020B0503020204020204" charset="-122"/>
                </a:rPr>
                <a:t>    </a:t>
              </a:r>
              <a:r>
                <a:rPr lang="en-US" altLang="zh-CN" sz="2100" b="1" dirty="0">
                  <a:solidFill>
                    <a:srgbClr val="FFFFFF"/>
                  </a:solidFill>
                  <a:latin typeface="微软雅黑" panose="020B0503020204020204" charset="-122"/>
                  <a:ea typeface="微软雅黑" panose="020B0503020204020204" charset="-122"/>
                </a:rPr>
                <a:t>     </a:t>
              </a:r>
              <a:r>
                <a:rPr lang="zh-CN" altLang="en-US" sz="3600" b="1" dirty="0">
                  <a:solidFill>
                    <a:srgbClr val="FFFFFF"/>
                  </a:solidFill>
                  <a:latin typeface="微软雅黑" panose="020B0503020204020204" charset="-122"/>
                  <a:ea typeface="微软雅黑" panose="020B0503020204020204" charset="-122"/>
                </a:rPr>
                <a:t>知识内容层面</a:t>
              </a:r>
              <a:endParaRPr lang="zh-CN" altLang="en-US" sz="3600" b="1" dirty="0">
                <a:solidFill>
                  <a:srgbClr val="FFFFFF"/>
                </a:solidFill>
                <a:latin typeface="微软雅黑" panose="020B0503020204020204" charset="-122"/>
                <a:ea typeface="微软雅黑" panose="020B0503020204020204" charset="-122"/>
              </a:endParaRPr>
            </a:p>
          </p:txBody>
        </p:sp>
        <p:grpSp>
          <p:nvGrpSpPr>
            <p:cNvPr id="8194" name="ïšḻiďé"/>
            <p:cNvGrpSpPr/>
            <p:nvPr/>
          </p:nvGrpSpPr>
          <p:grpSpPr bwMode="auto">
            <a:xfrm>
              <a:off x="11531" y="4389"/>
              <a:ext cx="1240" cy="3743"/>
              <a:chOff x="3084381" y="1016734"/>
              <a:chExt cx="649101" cy="5135178"/>
            </a:xfrm>
          </p:grpSpPr>
          <p:sp>
            <p:nvSpPr>
              <p:cNvPr id="4" name="ïŝ1ïḑê"/>
              <p:cNvSpPr/>
              <p:nvPr/>
            </p:nvSpPr>
            <p:spPr bwMode="auto">
              <a:xfrm>
                <a:off x="3110768" y="5789251"/>
                <a:ext cx="594217" cy="362661"/>
              </a:xfrm>
              <a:custGeom>
                <a:avLst/>
                <a:gdLst>
                  <a:gd name="T0" fmla="*/ 312 w 312"/>
                  <a:gd name="T1" fmla="*/ 254 h 300"/>
                  <a:gd name="T2" fmla="*/ 266 w 312"/>
                  <a:gd name="T3" fmla="*/ 300 h 300"/>
                  <a:gd name="T4" fmla="*/ 47 w 312"/>
                  <a:gd name="T5" fmla="*/ 300 h 300"/>
                  <a:gd name="T6" fmla="*/ 1 w 312"/>
                  <a:gd name="T7" fmla="*/ 254 h 300"/>
                  <a:gd name="T8" fmla="*/ 0 w 312"/>
                  <a:gd name="T9" fmla="*/ 46 h 300"/>
                  <a:gd name="T10" fmla="*/ 47 w 312"/>
                  <a:gd name="T11" fmla="*/ 0 h 300"/>
                  <a:gd name="T12" fmla="*/ 265 w 312"/>
                  <a:gd name="T13" fmla="*/ 0 h 300"/>
                  <a:gd name="T14" fmla="*/ 312 w 312"/>
                  <a:gd name="T15" fmla="*/ 46 h 300"/>
                  <a:gd name="T16" fmla="*/ 312 w 312"/>
                  <a:gd name="T17" fmla="*/ 2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300">
                    <a:moveTo>
                      <a:pt x="312" y="254"/>
                    </a:moveTo>
                    <a:cubicBezTo>
                      <a:pt x="312" y="279"/>
                      <a:pt x="291" y="300"/>
                      <a:pt x="266" y="300"/>
                    </a:cubicBezTo>
                    <a:cubicBezTo>
                      <a:pt x="47" y="300"/>
                      <a:pt x="47" y="300"/>
                      <a:pt x="47" y="300"/>
                    </a:cubicBezTo>
                    <a:cubicBezTo>
                      <a:pt x="21" y="300"/>
                      <a:pt x="1" y="279"/>
                      <a:pt x="1" y="254"/>
                    </a:cubicBezTo>
                    <a:cubicBezTo>
                      <a:pt x="0" y="46"/>
                      <a:pt x="0" y="46"/>
                      <a:pt x="0" y="46"/>
                    </a:cubicBezTo>
                    <a:cubicBezTo>
                      <a:pt x="0" y="21"/>
                      <a:pt x="21" y="0"/>
                      <a:pt x="47" y="0"/>
                    </a:cubicBezTo>
                    <a:cubicBezTo>
                      <a:pt x="265" y="0"/>
                      <a:pt x="265" y="0"/>
                      <a:pt x="265" y="0"/>
                    </a:cubicBezTo>
                    <a:cubicBezTo>
                      <a:pt x="291" y="0"/>
                      <a:pt x="312" y="20"/>
                      <a:pt x="312" y="46"/>
                    </a:cubicBezTo>
                    <a:lnTo>
                      <a:pt x="312" y="254"/>
                    </a:lnTo>
                    <a:close/>
                  </a:path>
                </a:pathLst>
              </a:custGeom>
              <a:solidFill>
                <a:schemeClr val="accent6">
                  <a:lumMod val="60000"/>
                  <a:lumOff val="40000"/>
                </a:schemeClr>
              </a:solidFill>
              <a:ln>
                <a:noFill/>
              </a:ln>
            </p:spPr>
            <p:txBody>
              <a:bodyPr anchor="ctr">
                <a:normAutofit fontScale="80000" lnSpcReduction="20000"/>
              </a:bodyPr>
              <a:lstStyle/>
              <a:p>
                <a:pPr algn="ctr" eaLnBrk="1" hangingPunct="1">
                  <a:defRPr/>
                </a:pPr>
                <a:endParaRPr>
                  <a:latin typeface="楷体" panose="02010609060101010101" pitchFamily="49" charset="-122"/>
                  <a:ea typeface="楷体" panose="02010609060101010101" pitchFamily="49" charset="-122"/>
                </a:endParaRPr>
              </a:p>
            </p:txBody>
          </p:sp>
          <p:sp>
            <p:nvSpPr>
              <p:cNvPr id="6" name="iṩļïḍè"/>
              <p:cNvSpPr/>
              <p:nvPr/>
            </p:nvSpPr>
            <p:spPr bwMode="auto">
              <a:xfrm>
                <a:off x="3110768" y="1016734"/>
                <a:ext cx="589995" cy="888038"/>
              </a:xfrm>
              <a:custGeom>
                <a:avLst/>
                <a:gdLst>
                  <a:gd name="T0" fmla="*/ 2 w 488"/>
                  <a:gd name="T1" fmla="*/ 663 h 747"/>
                  <a:gd name="T2" fmla="*/ 244 w 488"/>
                  <a:gd name="T3" fmla="*/ 0 h 747"/>
                  <a:gd name="T4" fmla="*/ 488 w 488"/>
                  <a:gd name="T5" fmla="*/ 663 h 747"/>
                  <a:gd name="T6" fmla="*/ 400 w 488"/>
                  <a:gd name="T7" fmla="*/ 747 h 747"/>
                  <a:gd name="T8" fmla="*/ 0 w 488"/>
                  <a:gd name="T9" fmla="*/ 680 h 747"/>
                  <a:gd name="T10" fmla="*/ 2 w 488"/>
                  <a:gd name="T11" fmla="*/ 663 h 747"/>
                </a:gdLst>
                <a:ahLst/>
                <a:cxnLst>
                  <a:cxn ang="0">
                    <a:pos x="T0" y="T1"/>
                  </a:cxn>
                  <a:cxn ang="0">
                    <a:pos x="T2" y="T3"/>
                  </a:cxn>
                  <a:cxn ang="0">
                    <a:pos x="T4" y="T5"/>
                  </a:cxn>
                  <a:cxn ang="0">
                    <a:pos x="T6" y="T7"/>
                  </a:cxn>
                  <a:cxn ang="0">
                    <a:pos x="T8" y="T9"/>
                  </a:cxn>
                  <a:cxn ang="0">
                    <a:pos x="T10" y="T11"/>
                  </a:cxn>
                </a:cxnLst>
                <a:rect l="0" t="0" r="r" b="b"/>
                <a:pathLst>
                  <a:path w="488" h="747">
                    <a:moveTo>
                      <a:pt x="2" y="663"/>
                    </a:moveTo>
                    <a:lnTo>
                      <a:pt x="244" y="0"/>
                    </a:lnTo>
                    <a:lnTo>
                      <a:pt x="488" y="663"/>
                    </a:lnTo>
                    <a:lnTo>
                      <a:pt x="400" y="747"/>
                    </a:lnTo>
                    <a:lnTo>
                      <a:pt x="0" y="680"/>
                    </a:lnTo>
                    <a:lnTo>
                      <a:pt x="2" y="663"/>
                    </a:lnTo>
                    <a:close/>
                  </a:path>
                </a:pathLst>
              </a:custGeom>
              <a:solidFill>
                <a:srgbClr val="FFFF00"/>
              </a:solidFill>
              <a:ln>
                <a:noFill/>
              </a:ln>
            </p:spPr>
            <p:txBody>
              <a:bodyPr anchor="ctr">
                <a:normAutofit/>
              </a:bodyPr>
              <a:lstStyle/>
              <a:p>
                <a:pPr algn="ctr" eaLnBrk="1" hangingPunct="1">
                  <a:defRPr/>
                </a:pPr>
                <a:endParaRPr dirty="0">
                  <a:latin typeface="楷体" panose="02010609060101010101" pitchFamily="49" charset="-122"/>
                  <a:ea typeface="楷体" panose="02010609060101010101" pitchFamily="49" charset="-122"/>
                </a:endParaRPr>
              </a:p>
            </p:txBody>
          </p:sp>
          <p:sp>
            <p:nvSpPr>
              <p:cNvPr id="8324" name="ïṩḻiḍé"/>
              <p:cNvSpPr/>
              <p:nvPr/>
            </p:nvSpPr>
            <p:spPr bwMode="auto">
              <a:xfrm>
                <a:off x="3110974" y="1016734"/>
                <a:ext cx="589872" cy="887958"/>
              </a:xfrm>
              <a:custGeom>
                <a:avLst/>
                <a:gdLst>
                  <a:gd name="T0" fmla="*/ 2418 w 488"/>
                  <a:gd name="T1" fmla="*/ 788107 h 747"/>
                  <a:gd name="T2" fmla="*/ 294936 w 488"/>
                  <a:gd name="T3" fmla="*/ 0 h 747"/>
                  <a:gd name="T4" fmla="*/ 589872 w 488"/>
                  <a:gd name="T5" fmla="*/ 788107 h 747"/>
                  <a:gd name="T6" fmla="*/ 483502 w 488"/>
                  <a:gd name="T7" fmla="*/ 887958 h 747"/>
                  <a:gd name="T8" fmla="*/ 0 w 488"/>
                  <a:gd name="T9" fmla="*/ 808315 h 7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8" h="747">
                    <a:moveTo>
                      <a:pt x="2" y="663"/>
                    </a:moveTo>
                    <a:lnTo>
                      <a:pt x="244" y="0"/>
                    </a:lnTo>
                    <a:lnTo>
                      <a:pt x="488" y="663"/>
                    </a:lnTo>
                    <a:lnTo>
                      <a:pt x="400" y="747"/>
                    </a:lnTo>
                    <a:lnTo>
                      <a:pt x="0" y="68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nvGrpSpPr>
              <p:cNvPr id="8325" name="ïśḻîďé"/>
              <p:cNvGrpSpPr/>
              <p:nvPr/>
            </p:nvGrpSpPr>
            <p:grpSpPr bwMode="auto">
              <a:xfrm>
                <a:off x="3110974" y="1739462"/>
                <a:ext cx="593498" cy="3960743"/>
                <a:chOff x="3110974" y="1739463"/>
                <a:chExt cx="593498" cy="3810968"/>
              </a:xfrm>
            </p:grpSpPr>
            <p:sp>
              <p:nvSpPr>
                <p:cNvPr id="7" name="ïṧḷîḍé"/>
                <p:cNvSpPr/>
                <p:nvPr/>
              </p:nvSpPr>
              <p:spPr bwMode="auto">
                <a:xfrm>
                  <a:off x="3307080" y="1739307"/>
                  <a:ext cx="199479" cy="3810561"/>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1" y="2032"/>
                        <a:pt x="1" y="2006"/>
                      </a:cubicBezTo>
                      <a:cubicBezTo>
                        <a:pt x="0" y="46"/>
                        <a:pt x="0" y="46"/>
                        <a:pt x="0" y="46"/>
                      </a:cubicBezTo>
                      <a:cubicBezTo>
                        <a:pt x="0" y="20"/>
                        <a:pt x="21" y="0"/>
                        <a:pt x="46" y="0"/>
                      </a:cubicBezTo>
                      <a:cubicBezTo>
                        <a:pt x="57" y="0"/>
                        <a:pt x="57" y="0"/>
                        <a:pt x="57" y="0"/>
                      </a:cubicBezTo>
                      <a:cubicBezTo>
                        <a:pt x="83" y="0"/>
                        <a:pt x="104" y="20"/>
                        <a:pt x="104" y="46"/>
                      </a:cubicBezTo>
                      <a:lnTo>
                        <a:pt x="105" y="2006"/>
                      </a:lnTo>
                      <a:close/>
                    </a:path>
                  </a:pathLst>
                </a:custGeom>
                <a:solidFill>
                  <a:schemeClr val="accent2">
                    <a:lumMod val="20000"/>
                    <a:lumOff val="80000"/>
                  </a:schemeClr>
                </a:solidFill>
                <a:ln>
                  <a:noFill/>
                </a:ln>
              </p:spPr>
              <p:txBody>
                <a:bodyPr anchor="ctr">
                  <a:normAutofit/>
                </a:bodyPr>
                <a:lstStyle/>
                <a:p>
                  <a:pPr algn="ctr" eaLnBrk="1" hangingPunct="1">
                    <a:defRPr/>
                  </a:pPr>
                  <a:endParaRPr>
                    <a:latin typeface="楷体" panose="02010609060101010101" pitchFamily="49" charset="-122"/>
                    <a:ea typeface="楷体" panose="02010609060101010101" pitchFamily="49" charset="-122"/>
                  </a:endParaRPr>
                </a:p>
              </p:txBody>
            </p:sp>
            <p:sp>
              <p:nvSpPr>
                <p:cNvPr id="8" name="îṥḷîḑê"/>
                <p:cNvSpPr/>
                <p:nvPr/>
              </p:nvSpPr>
              <p:spPr bwMode="auto">
                <a:xfrm>
                  <a:off x="3505505" y="1739307"/>
                  <a:ext cx="199479" cy="3810561"/>
                </a:xfrm>
                <a:custGeom>
                  <a:avLst/>
                  <a:gdLst>
                    <a:gd name="T0" fmla="*/ 105 w 105"/>
                    <a:gd name="T1" fmla="*/ 2006 h 2053"/>
                    <a:gd name="T2" fmla="*/ 58 w 105"/>
                    <a:gd name="T3" fmla="*/ 2053 h 2053"/>
                    <a:gd name="T4" fmla="*/ 47 w 105"/>
                    <a:gd name="T5" fmla="*/ 2053 h 2053"/>
                    <a:gd name="T6" fmla="*/ 1 w 105"/>
                    <a:gd name="T7" fmla="*/ 2006 h 2053"/>
                    <a:gd name="T8" fmla="*/ 0 w 105"/>
                    <a:gd name="T9" fmla="*/ 46 h 2053"/>
                    <a:gd name="T10" fmla="*/ 47 w 105"/>
                    <a:gd name="T11" fmla="*/ 0 h 2053"/>
                    <a:gd name="T12" fmla="*/ 58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2" y="2053"/>
                        <a:pt x="1" y="2032"/>
                        <a:pt x="1" y="2006"/>
                      </a:cubicBezTo>
                      <a:cubicBezTo>
                        <a:pt x="0" y="46"/>
                        <a:pt x="0" y="46"/>
                        <a:pt x="0" y="46"/>
                      </a:cubicBezTo>
                      <a:cubicBezTo>
                        <a:pt x="0" y="20"/>
                        <a:pt x="21" y="0"/>
                        <a:pt x="47" y="0"/>
                      </a:cubicBezTo>
                      <a:cubicBezTo>
                        <a:pt x="58" y="0"/>
                        <a:pt x="58" y="0"/>
                        <a:pt x="58" y="0"/>
                      </a:cubicBezTo>
                      <a:cubicBezTo>
                        <a:pt x="83" y="0"/>
                        <a:pt x="104" y="20"/>
                        <a:pt x="104" y="46"/>
                      </a:cubicBezTo>
                      <a:lnTo>
                        <a:pt x="105" y="2006"/>
                      </a:lnTo>
                      <a:close/>
                    </a:path>
                  </a:pathLst>
                </a:custGeom>
                <a:solidFill>
                  <a:schemeClr val="accent3">
                    <a:lumMod val="60000"/>
                    <a:lumOff val="40000"/>
                  </a:schemeClr>
                </a:solidFill>
                <a:ln>
                  <a:noFill/>
                </a:ln>
              </p:spPr>
              <p:txBody>
                <a:bodyPr anchor="ctr">
                  <a:normAutofit/>
                </a:bodyPr>
                <a:lstStyle/>
                <a:p>
                  <a:pPr algn="ctr" eaLnBrk="1" hangingPunct="1">
                    <a:defRPr/>
                  </a:pPr>
                  <a:endParaRPr>
                    <a:latin typeface="楷体" panose="02010609060101010101" pitchFamily="49" charset="-122"/>
                    <a:ea typeface="楷体" panose="02010609060101010101" pitchFamily="49" charset="-122"/>
                  </a:endParaRPr>
                </a:p>
              </p:txBody>
            </p:sp>
            <p:sp>
              <p:nvSpPr>
                <p:cNvPr id="9" name="işlíďé"/>
                <p:cNvSpPr/>
                <p:nvPr/>
              </p:nvSpPr>
              <p:spPr bwMode="auto">
                <a:xfrm>
                  <a:off x="3110767" y="1739307"/>
                  <a:ext cx="199479" cy="3810561"/>
                </a:xfrm>
                <a:custGeom>
                  <a:avLst/>
                  <a:gdLst>
                    <a:gd name="T0" fmla="*/ 105 w 105"/>
                    <a:gd name="T1" fmla="*/ 2006 h 2053"/>
                    <a:gd name="T2" fmla="*/ 58 w 105"/>
                    <a:gd name="T3" fmla="*/ 2053 h 2053"/>
                    <a:gd name="T4" fmla="*/ 47 w 105"/>
                    <a:gd name="T5" fmla="*/ 2053 h 2053"/>
                    <a:gd name="T6" fmla="*/ 0 w 105"/>
                    <a:gd name="T7" fmla="*/ 2006 h 2053"/>
                    <a:gd name="T8" fmla="*/ 0 w 105"/>
                    <a:gd name="T9" fmla="*/ 46 h 2053"/>
                    <a:gd name="T10" fmla="*/ 46 w 105"/>
                    <a:gd name="T11" fmla="*/ 0 h 2053"/>
                    <a:gd name="T12" fmla="*/ 57 w 105"/>
                    <a:gd name="T13" fmla="*/ 0 h 2053"/>
                    <a:gd name="T14" fmla="*/ 104 w 105"/>
                    <a:gd name="T15" fmla="*/ 46 h 2053"/>
                    <a:gd name="T16" fmla="*/ 105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5" y="2006"/>
                      </a:moveTo>
                      <a:cubicBezTo>
                        <a:pt x="105" y="2032"/>
                        <a:pt x="84" y="2053"/>
                        <a:pt x="58" y="2053"/>
                      </a:cubicBezTo>
                      <a:cubicBezTo>
                        <a:pt x="47" y="2053"/>
                        <a:pt x="47" y="2053"/>
                        <a:pt x="47" y="2053"/>
                      </a:cubicBezTo>
                      <a:cubicBezTo>
                        <a:pt x="21" y="2053"/>
                        <a:pt x="0" y="2032"/>
                        <a:pt x="0" y="2006"/>
                      </a:cubicBezTo>
                      <a:cubicBezTo>
                        <a:pt x="0" y="46"/>
                        <a:pt x="0" y="46"/>
                        <a:pt x="0" y="46"/>
                      </a:cubicBezTo>
                      <a:cubicBezTo>
                        <a:pt x="0" y="21"/>
                        <a:pt x="21" y="0"/>
                        <a:pt x="46" y="0"/>
                      </a:cubicBezTo>
                      <a:cubicBezTo>
                        <a:pt x="57" y="0"/>
                        <a:pt x="57" y="0"/>
                        <a:pt x="57" y="0"/>
                      </a:cubicBezTo>
                      <a:cubicBezTo>
                        <a:pt x="83" y="0"/>
                        <a:pt x="104" y="21"/>
                        <a:pt x="104" y="46"/>
                      </a:cubicBezTo>
                      <a:lnTo>
                        <a:pt x="105" y="2006"/>
                      </a:lnTo>
                      <a:close/>
                    </a:path>
                  </a:pathLst>
                </a:custGeom>
                <a:solidFill>
                  <a:schemeClr val="accent3">
                    <a:lumMod val="60000"/>
                    <a:lumOff val="40000"/>
                  </a:schemeClr>
                </a:solidFill>
                <a:ln>
                  <a:noFill/>
                </a:ln>
              </p:spPr>
              <p:txBody>
                <a:bodyPr anchor="ctr">
                  <a:normAutofit/>
                </a:bodyPr>
                <a:lstStyle/>
                <a:p>
                  <a:pPr algn="ctr" eaLnBrk="1" hangingPunct="1">
                    <a:defRPr/>
                  </a:pPr>
                  <a:endParaRPr dirty="0">
                    <a:latin typeface="楷体" panose="02010609060101010101" pitchFamily="49" charset="-122"/>
                    <a:ea typeface="楷体" panose="02010609060101010101" pitchFamily="49" charset="-122"/>
                  </a:endParaRPr>
                </a:p>
              </p:txBody>
            </p:sp>
          </p:grpSp>
          <p:sp>
            <p:nvSpPr>
              <p:cNvPr id="10" name="íşļíḋè"/>
              <p:cNvSpPr/>
              <p:nvPr/>
            </p:nvSpPr>
            <p:spPr bwMode="auto">
              <a:xfrm>
                <a:off x="3329245" y="1016734"/>
                <a:ext cx="153040" cy="234420"/>
              </a:xfrm>
              <a:custGeom>
                <a:avLst/>
                <a:gdLst>
                  <a:gd name="T0" fmla="*/ 40 w 80"/>
                  <a:gd name="T1" fmla="*/ 0 h 126"/>
                  <a:gd name="T2" fmla="*/ 0 w 80"/>
                  <a:gd name="T3" fmla="*/ 110 h 126"/>
                  <a:gd name="T4" fmla="*/ 40 w 80"/>
                  <a:gd name="T5" fmla="*/ 126 h 126"/>
                  <a:gd name="T6" fmla="*/ 80 w 80"/>
                  <a:gd name="T7" fmla="*/ 110 h 126"/>
                  <a:gd name="T8" fmla="*/ 40 w 80"/>
                  <a:gd name="T9" fmla="*/ 0 h 126"/>
                </a:gdLst>
                <a:ahLst/>
                <a:cxnLst>
                  <a:cxn ang="0">
                    <a:pos x="T0" y="T1"/>
                  </a:cxn>
                  <a:cxn ang="0">
                    <a:pos x="T2" y="T3"/>
                  </a:cxn>
                  <a:cxn ang="0">
                    <a:pos x="T4" y="T5"/>
                  </a:cxn>
                  <a:cxn ang="0">
                    <a:pos x="T6" y="T7"/>
                  </a:cxn>
                  <a:cxn ang="0">
                    <a:pos x="T8" y="T9"/>
                  </a:cxn>
                </a:cxnLst>
                <a:rect l="0" t="0" r="r" b="b"/>
                <a:pathLst>
                  <a:path w="80" h="126">
                    <a:moveTo>
                      <a:pt x="40" y="0"/>
                    </a:moveTo>
                    <a:cubicBezTo>
                      <a:pt x="0" y="110"/>
                      <a:pt x="0" y="110"/>
                      <a:pt x="0" y="110"/>
                    </a:cubicBezTo>
                    <a:cubicBezTo>
                      <a:pt x="0" y="110"/>
                      <a:pt x="11" y="126"/>
                      <a:pt x="40" y="126"/>
                    </a:cubicBezTo>
                    <a:cubicBezTo>
                      <a:pt x="68" y="126"/>
                      <a:pt x="80" y="110"/>
                      <a:pt x="80" y="110"/>
                    </a:cubicBezTo>
                    <a:lnTo>
                      <a:pt x="40" y="0"/>
                    </a:lnTo>
                    <a:close/>
                  </a:path>
                </a:pathLst>
              </a:custGeom>
              <a:solidFill>
                <a:srgbClr val="C00000"/>
              </a:solidFill>
              <a:ln>
                <a:noFill/>
              </a:ln>
            </p:spPr>
            <p:txBody>
              <a:bodyPr anchor="ctr">
                <a:normAutofit fontScale="35000" lnSpcReduction="20000"/>
              </a:bodyPr>
              <a:lstStyle/>
              <a:p>
                <a:pPr algn="ctr" eaLnBrk="1" hangingPunct="1">
                  <a:defRPr/>
                </a:pPr>
                <a:endParaRPr>
                  <a:latin typeface="楷体" panose="02010609060101010101" pitchFamily="49" charset="-122"/>
                  <a:ea typeface="楷体" panose="02010609060101010101" pitchFamily="49" charset="-122"/>
                </a:endParaRPr>
              </a:p>
            </p:txBody>
          </p:sp>
          <p:grpSp>
            <p:nvGrpSpPr>
              <p:cNvPr id="8327" name="ï$ḷide"/>
              <p:cNvGrpSpPr/>
              <p:nvPr/>
            </p:nvGrpSpPr>
            <p:grpSpPr bwMode="auto">
              <a:xfrm>
                <a:off x="3084381" y="5658602"/>
                <a:ext cx="649101" cy="261514"/>
                <a:chOff x="3084381" y="5463656"/>
                <a:chExt cx="649101" cy="261514"/>
              </a:xfrm>
            </p:grpSpPr>
            <p:sp>
              <p:nvSpPr>
                <p:cNvPr id="78" name="íṩľíḍè"/>
                <p:cNvSpPr/>
                <p:nvPr/>
              </p:nvSpPr>
              <p:spPr bwMode="auto">
                <a:xfrm>
                  <a:off x="3110768" y="5463305"/>
                  <a:ext cx="594217" cy="261999"/>
                </a:xfrm>
                <a:prstGeom prst="rect">
                  <a:avLst/>
                </a:prstGeom>
                <a:solidFill>
                  <a:schemeClr val="accent1">
                    <a:lumMod val="75000"/>
                  </a:schemeClr>
                </a:solidFill>
                <a:ln>
                  <a:noFill/>
                </a:ln>
              </p:spPr>
              <p:txBody>
                <a:bodyPr anchor="ctr">
                  <a:normAutofit fontScale="50000" lnSpcReduction="20000"/>
                </a:bodyPr>
                <a:lstStyle/>
                <a:p>
                  <a:pPr algn="ctr" eaLnBrk="1" hangingPunct="1">
                    <a:defRPr/>
                  </a:pPr>
                  <a:endParaRPr>
                    <a:latin typeface="楷体" panose="02010609060101010101" pitchFamily="49" charset="-122"/>
                    <a:ea typeface="楷体" panose="02010609060101010101" pitchFamily="49" charset="-122"/>
                  </a:endParaRPr>
                </a:p>
              </p:txBody>
            </p:sp>
            <p:sp>
              <p:nvSpPr>
                <p:cNvPr id="79" name="ï$líḑè"/>
                <p:cNvSpPr/>
                <p:nvPr/>
              </p:nvSpPr>
              <p:spPr bwMode="auto">
                <a:xfrm>
                  <a:off x="3084381" y="5682557"/>
                  <a:ext cx="649101" cy="42747"/>
                </a:xfrm>
                <a:custGeom>
                  <a:avLst/>
                  <a:gdLst>
                    <a:gd name="T0" fmla="*/ 326 w 341"/>
                    <a:gd name="T1" fmla="*/ 0 h 23"/>
                    <a:gd name="T2" fmla="*/ 15 w 341"/>
                    <a:gd name="T3" fmla="*/ 0 h 23"/>
                    <a:gd name="T4" fmla="*/ 15 w 341"/>
                    <a:gd name="T5" fmla="*/ 23 h 23"/>
                    <a:gd name="T6" fmla="*/ 326 w 341"/>
                    <a:gd name="T7" fmla="*/ 23 h 23"/>
                    <a:gd name="T8" fmla="*/ 326 w 341"/>
                    <a:gd name="T9" fmla="*/ 0 h 23"/>
                  </a:gdLst>
                  <a:ahLst/>
                  <a:cxnLst>
                    <a:cxn ang="0">
                      <a:pos x="T0" y="T1"/>
                    </a:cxn>
                    <a:cxn ang="0">
                      <a:pos x="T2" y="T3"/>
                    </a:cxn>
                    <a:cxn ang="0">
                      <a:pos x="T4" y="T5"/>
                    </a:cxn>
                    <a:cxn ang="0">
                      <a:pos x="T6" y="T7"/>
                    </a:cxn>
                    <a:cxn ang="0">
                      <a:pos x="T8" y="T9"/>
                    </a:cxn>
                  </a:cxnLst>
                  <a:rect l="0" t="0" r="r" b="b"/>
                  <a:pathLst>
                    <a:path w="341" h="23">
                      <a:moveTo>
                        <a:pt x="326" y="0"/>
                      </a:moveTo>
                      <a:cubicBezTo>
                        <a:pt x="222" y="0"/>
                        <a:pt x="119" y="0"/>
                        <a:pt x="15" y="0"/>
                      </a:cubicBezTo>
                      <a:cubicBezTo>
                        <a:pt x="0" y="0"/>
                        <a:pt x="0" y="23"/>
                        <a:pt x="15" y="23"/>
                      </a:cubicBezTo>
                      <a:cubicBezTo>
                        <a:pt x="119" y="23"/>
                        <a:pt x="222" y="23"/>
                        <a:pt x="326" y="23"/>
                      </a:cubicBezTo>
                      <a:cubicBezTo>
                        <a:pt x="341" y="23"/>
                        <a:pt x="341" y="0"/>
                        <a:pt x="326" y="0"/>
                      </a:cubicBezTo>
                      <a:close/>
                    </a:path>
                  </a:pathLst>
                </a:custGeom>
                <a:solidFill>
                  <a:schemeClr val="bg1">
                    <a:lumMod val="85000"/>
                  </a:schemeClr>
                </a:solidFill>
                <a:ln>
                  <a:noFill/>
                </a:ln>
              </p:spPr>
              <p:txBody>
                <a:bodyPr anchor="ctr">
                  <a:normAutofit fontScale="25000" lnSpcReduction="20000"/>
                </a:bodyPr>
                <a:lstStyle/>
                <a:p>
                  <a:pPr algn="ctr" eaLnBrk="1" hangingPunct="1">
                    <a:defRPr/>
                  </a:pPr>
                  <a:endParaRPr>
                    <a:latin typeface="楷体" panose="02010609060101010101" pitchFamily="49" charset="-122"/>
                    <a:ea typeface="楷体" panose="02010609060101010101" pitchFamily="49" charset="-122"/>
                  </a:endParaRPr>
                </a:p>
              </p:txBody>
            </p:sp>
            <p:sp>
              <p:nvSpPr>
                <p:cNvPr id="80" name="iślîḍe"/>
                <p:cNvSpPr/>
                <p:nvPr/>
              </p:nvSpPr>
              <p:spPr bwMode="auto">
                <a:xfrm>
                  <a:off x="3084381" y="5572242"/>
                  <a:ext cx="649101" cy="44126"/>
                </a:xfrm>
                <a:custGeom>
                  <a:avLst/>
                  <a:gdLst>
                    <a:gd name="T0" fmla="*/ 326 w 341"/>
                    <a:gd name="T1" fmla="*/ 0 h 24"/>
                    <a:gd name="T2" fmla="*/ 15 w 341"/>
                    <a:gd name="T3" fmla="*/ 1 h 24"/>
                    <a:gd name="T4" fmla="*/ 15 w 341"/>
                    <a:gd name="T5" fmla="*/ 24 h 24"/>
                    <a:gd name="T6" fmla="*/ 326 w 341"/>
                    <a:gd name="T7" fmla="*/ 24 h 24"/>
                    <a:gd name="T8" fmla="*/ 326 w 341"/>
                    <a:gd name="T9" fmla="*/ 0 h 24"/>
                  </a:gdLst>
                  <a:ahLst/>
                  <a:cxnLst>
                    <a:cxn ang="0">
                      <a:pos x="T0" y="T1"/>
                    </a:cxn>
                    <a:cxn ang="0">
                      <a:pos x="T2" y="T3"/>
                    </a:cxn>
                    <a:cxn ang="0">
                      <a:pos x="T4" y="T5"/>
                    </a:cxn>
                    <a:cxn ang="0">
                      <a:pos x="T6" y="T7"/>
                    </a:cxn>
                    <a:cxn ang="0">
                      <a:pos x="T8" y="T9"/>
                    </a:cxn>
                  </a:cxnLst>
                  <a:rect l="0" t="0" r="r" b="b"/>
                  <a:pathLst>
                    <a:path w="341" h="24">
                      <a:moveTo>
                        <a:pt x="326" y="0"/>
                      </a:moveTo>
                      <a:cubicBezTo>
                        <a:pt x="222" y="0"/>
                        <a:pt x="119" y="1"/>
                        <a:pt x="15" y="1"/>
                      </a:cubicBezTo>
                      <a:cubicBezTo>
                        <a:pt x="0" y="1"/>
                        <a:pt x="0" y="24"/>
                        <a:pt x="15" y="24"/>
                      </a:cubicBezTo>
                      <a:cubicBezTo>
                        <a:pt x="119" y="24"/>
                        <a:pt x="222" y="24"/>
                        <a:pt x="326" y="24"/>
                      </a:cubicBezTo>
                      <a:cubicBezTo>
                        <a:pt x="341" y="24"/>
                        <a:pt x="341" y="0"/>
                        <a:pt x="326" y="0"/>
                      </a:cubicBezTo>
                      <a:close/>
                    </a:path>
                  </a:pathLst>
                </a:custGeom>
                <a:solidFill>
                  <a:schemeClr val="bg1">
                    <a:lumMod val="85000"/>
                  </a:schemeClr>
                </a:solidFill>
                <a:ln>
                  <a:noFill/>
                </a:ln>
              </p:spPr>
              <p:txBody>
                <a:bodyPr anchor="ctr">
                  <a:normAutofit fontScale="25000" lnSpcReduction="20000"/>
                </a:bodyPr>
                <a:lstStyle/>
                <a:p>
                  <a:pPr algn="ctr" eaLnBrk="1" hangingPunct="1">
                    <a:defRPr/>
                  </a:pPr>
                  <a:endParaRPr>
                    <a:latin typeface="楷体" panose="02010609060101010101" pitchFamily="49" charset="-122"/>
                    <a:ea typeface="楷体" panose="02010609060101010101" pitchFamily="49" charset="-122"/>
                  </a:endParaRPr>
                </a:p>
              </p:txBody>
            </p:sp>
            <p:sp>
              <p:nvSpPr>
                <p:cNvPr id="81" name="iṩḷïḓè"/>
                <p:cNvSpPr/>
                <p:nvPr/>
              </p:nvSpPr>
              <p:spPr bwMode="auto">
                <a:xfrm>
                  <a:off x="3084381" y="5463305"/>
                  <a:ext cx="649101" cy="44126"/>
                </a:xfrm>
                <a:custGeom>
                  <a:avLst/>
                  <a:gdLst>
                    <a:gd name="T0" fmla="*/ 325 w 341"/>
                    <a:gd name="T1" fmla="*/ 0 h 24"/>
                    <a:gd name="T2" fmla="*/ 15 w 341"/>
                    <a:gd name="T3" fmla="*/ 0 h 24"/>
                    <a:gd name="T4" fmla="*/ 15 w 341"/>
                    <a:gd name="T5" fmla="*/ 24 h 24"/>
                    <a:gd name="T6" fmla="*/ 325 w 341"/>
                    <a:gd name="T7" fmla="*/ 23 h 24"/>
                    <a:gd name="T8" fmla="*/ 325 w 341"/>
                    <a:gd name="T9" fmla="*/ 0 h 24"/>
                  </a:gdLst>
                  <a:ahLst/>
                  <a:cxnLst>
                    <a:cxn ang="0">
                      <a:pos x="T0" y="T1"/>
                    </a:cxn>
                    <a:cxn ang="0">
                      <a:pos x="T2" y="T3"/>
                    </a:cxn>
                    <a:cxn ang="0">
                      <a:pos x="T4" y="T5"/>
                    </a:cxn>
                    <a:cxn ang="0">
                      <a:pos x="T6" y="T7"/>
                    </a:cxn>
                    <a:cxn ang="0">
                      <a:pos x="T8" y="T9"/>
                    </a:cxn>
                  </a:cxnLst>
                  <a:rect l="0" t="0" r="r" b="b"/>
                  <a:pathLst>
                    <a:path w="341" h="24">
                      <a:moveTo>
                        <a:pt x="325" y="0"/>
                      </a:moveTo>
                      <a:cubicBezTo>
                        <a:pt x="222" y="0"/>
                        <a:pt x="119" y="0"/>
                        <a:pt x="15" y="0"/>
                      </a:cubicBezTo>
                      <a:cubicBezTo>
                        <a:pt x="0" y="0"/>
                        <a:pt x="0" y="24"/>
                        <a:pt x="15" y="24"/>
                      </a:cubicBezTo>
                      <a:cubicBezTo>
                        <a:pt x="119" y="24"/>
                        <a:pt x="222" y="24"/>
                        <a:pt x="325" y="23"/>
                      </a:cubicBezTo>
                      <a:cubicBezTo>
                        <a:pt x="341" y="23"/>
                        <a:pt x="341" y="0"/>
                        <a:pt x="325" y="0"/>
                      </a:cubicBezTo>
                      <a:close/>
                    </a:path>
                  </a:pathLst>
                </a:custGeom>
                <a:solidFill>
                  <a:schemeClr val="bg1">
                    <a:lumMod val="85000"/>
                  </a:schemeClr>
                </a:solidFill>
                <a:ln>
                  <a:noFill/>
                </a:ln>
              </p:spPr>
              <p:txBody>
                <a:bodyPr anchor="ctr">
                  <a:normAutofit fontScale="25000" lnSpcReduction="20000"/>
                </a:bodyPr>
                <a:lstStyle/>
                <a:p>
                  <a:pPr algn="ctr" eaLnBrk="1" hangingPunct="1">
                    <a:defRPr/>
                  </a:pPr>
                  <a:endParaRPr>
                    <a:latin typeface="楷体" panose="02010609060101010101" pitchFamily="49" charset="-122"/>
                    <a:ea typeface="楷体" panose="02010609060101010101" pitchFamily="49" charset="-122"/>
                  </a:endParaRPr>
                </a:p>
              </p:txBody>
            </p:sp>
          </p:grpSp>
        </p:grpSp>
        <p:sp>
          <p:nvSpPr>
            <p:cNvPr id="82" name="文本框 81"/>
            <p:cNvSpPr txBox="1"/>
            <p:nvPr/>
          </p:nvSpPr>
          <p:spPr>
            <a:xfrm>
              <a:off x="11880" y="5022"/>
              <a:ext cx="634" cy="2710"/>
            </a:xfrm>
            <a:prstGeom prst="rect">
              <a:avLst/>
            </a:prstGeom>
            <a:noFill/>
          </p:spPr>
          <p:txBody>
            <a:bodyPr vert="eaVert" wrap="square" rtlCol="0">
              <a:spAutoFit/>
            </a:bodyPr>
            <a:lstStyle/>
            <a:p>
              <a:r>
                <a:rPr lang="zh-CN" altLang="en-US" sz="2800" b="1">
                  <a:solidFill>
                    <a:srgbClr val="002060"/>
                  </a:solidFill>
                  <a:latin typeface="微软雅黑" panose="020B0503020204020204" charset="-122"/>
                  <a:ea typeface="微软雅黑" panose="020B0503020204020204" charset="-122"/>
                </a:rPr>
                <a:t>高</a:t>
              </a:r>
              <a:r>
                <a:rPr lang="en-US" altLang="zh-CN" sz="2800" b="1">
                  <a:solidFill>
                    <a:srgbClr val="002060"/>
                  </a:solidFill>
                  <a:latin typeface="微软雅黑" panose="020B0503020204020204" charset="-122"/>
                  <a:ea typeface="微软雅黑" panose="020B0503020204020204" charset="-122"/>
                </a:rPr>
                <a:t> </a:t>
              </a:r>
              <a:r>
                <a:rPr lang="zh-CN" altLang="en-US" sz="2800" b="1">
                  <a:solidFill>
                    <a:srgbClr val="002060"/>
                  </a:solidFill>
                  <a:latin typeface="微软雅黑" panose="020B0503020204020204" charset="-122"/>
                  <a:ea typeface="微软雅黑" panose="020B0503020204020204" charset="-122"/>
                </a:rPr>
                <a:t>效</a:t>
              </a:r>
              <a:r>
                <a:rPr lang="en-US" altLang="zh-CN" sz="2800" b="1">
                  <a:solidFill>
                    <a:srgbClr val="002060"/>
                  </a:solidFill>
                  <a:latin typeface="微软雅黑" panose="020B0503020204020204" charset="-122"/>
                  <a:ea typeface="微软雅黑" panose="020B0503020204020204" charset="-122"/>
                </a:rPr>
                <a:t> </a:t>
              </a:r>
              <a:r>
                <a:rPr lang="zh-CN" altLang="en-US" sz="2800" b="1">
                  <a:solidFill>
                    <a:srgbClr val="002060"/>
                  </a:solidFill>
                  <a:latin typeface="微软雅黑" panose="020B0503020204020204" charset="-122"/>
                  <a:ea typeface="微软雅黑" panose="020B0503020204020204" charset="-122"/>
                </a:rPr>
                <a:t>思</a:t>
              </a:r>
              <a:r>
                <a:rPr lang="en-US" altLang="zh-CN" sz="2800" b="1">
                  <a:solidFill>
                    <a:srgbClr val="002060"/>
                  </a:solidFill>
                  <a:latin typeface="微软雅黑" panose="020B0503020204020204" charset="-122"/>
                  <a:ea typeface="微软雅黑" panose="020B0503020204020204" charset="-122"/>
                </a:rPr>
                <a:t> </a:t>
              </a:r>
              <a:r>
                <a:rPr lang="zh-CN" altLang="en-US" sz="2800" b="1">
                  <a:solidFill>
                    <a:srgbClr val="002060"/>
                  </a:solidFill>
                  <a:latin typeface="微软雅黑" panose="020B0503020204020204" charset="-122"/>
                  <a:ea typeface="微软雅黑" panose="020B0503020204020204" charset="-122"/>
                </a:rPr>
                <a:t>维</a:t>
              </a:r>
              <a:r>
                <a:rPr lang="en-US" altLang="zh-CN" sz="2800" b="1">
                  <a:solidFill>
                    <a:srgbClr val="002060"/>
                  </a:solidFill>
                  <a:latin typeface="微软雅黑" panose="020B0503020204020204" charset="-122"/>
                  <a:ea typeface="微软雅黑" panose="020B0503020204020204" charset="-122"/>
                </a:rPr>
                <a:t> </a:t>
              </a:r>
              <a:r>
                <a:rPr lang="zh-CN" altLang="en-US" sz="2800" b="1">
                  <a:solidFill>
                    <a:srgbClr val="002060"/>
                  </a:solidFill>
                  <a:latin typeface="微软雅黑" panose="020B0503020204020204" charset="-122"/>
                  <a:ea typeface="微软雅黑" panose="020B0503020204020204" charset="-122"/>
                </a:rPr>
                <a:t>发</a:t>
              </a:r>
              <a:r>
                <a:rPr lang="en-US" altLang="zh-CN" sz="2800" b="1">
                  <a:solidFill>
                    <a:srgbClr val="002060"/>
                  </a:solidFill>
                  <a:latin typeface="微软雅黑" panose="020B0503020204020204" charset="-122"/>
                  <a:ea typeface="微软雅黑" panose="020B0503020204020204" charset="-122"/>
                </a:rPr>
                <a:t> </a:t>
              </a:r>
              <a:r>
                <a:rPr lang="zh-CN" altLang="en-US" sz="2800" b="1">
                  <a:solidFill>
                    <a:srgbClr val="002060"/>
                  </a:solidFill>
                  <a:latin typeface="微软雅黑" panose="020B0503020204020204" charset="-122"/>
                  <a:ea typeface="微软雅黑" panose="020B0503020204020204" charset="-122"/>
                </a:rPr>
                <a:t>展</a:t>
              </a:r>
              <a:endParaRPr lang="zh-CN" altLang="en-US" sz="2800" b="1">
                <a:solidFill>
                  <a:srgbClr val="002060"/>
                </a:solidFill>
                <a:latin typeface="微软雅黑" panose="020B0503020204020204" charset="-122"/>
                <a:ea typeface="微软雅黑" panose="020B0503020204020204" charset="-122"/>
              </a:endParaRPr>
            </a:p>
          </p:txBody>
        </p:sp>
        <p:sp>
          <p:nvSpPr>
            <p:cNvPr id="83" name="MH_Entry_1">
              <a:hlinkClick r:id="" action="ppaction://noaction"/>
            </p:cNvPr>
            <p:cNvSpPr/>
            <p:nvPr>
              <p:custDataLst>
                <p:tags r:id="rId2"/>
              </p:custDataLst>
            </p:nvPr>
          </p:nvSpPr>
          <p:spPr>
            <a:xfrm flipH="1">
              <a:off x="6629" y="4574"/>
              <a:ext cx="4772" cy="1079"/>
            </a:xfrm>
            <a:prstGeom prst="homePlate">
              <a:avLst>
                <a:gd name="adj" fmla="val 42063"/>
              </a:avLst>
            </a:prstGeom>
            <a:solidFill>
              <a:srgbClr val="DC0A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r>
                <a:rPr lang="zh-CN" altLang="en-US" sz="2000" dirty="0">
                  <a:solidFill>
                    <a:srgbClr val="FFFFFF"/>
                  </a:solidFill>
                  <a:latin typeface="微软雅黑" panose="020B0503020204020204" charset="-122"/>
                  <a:ea typeface="微软雅黑" panose="020B0503020204020204" charset="-122"/>
                </a:rPr>
                <a:t>  </a:t>
              </a:r>
              <a:r>
                <a:rPr lang="zh-CN" altLang="en-US" sz="2000" b="1" dirty="0">
                  <a:solidFill>
                    <a:srgbClr val="FFFFFF"/>
                  </a:solidFill>
                  <a:latin typeface="微软雅黑" panose="020B0503020204020204" charset="-122"/>
                  <a:ea typeface="微软雅黑" panose="020B0503020204020204" charset="-122"/>
                </a:rPr>
                <a:t>  </a:t>
              </a:r>
              <a:r>
                <a:rPr lang="en-US" altLang="zh-CN" sz="2000" b="1" dirty="0">
                  <a:solidFill>
                    <a:srgbClr val="FFFFFF"/>
                  </a:solidFill>
                  <a:latin typeface="微软雅黑" panose="020B0503020204020204" charset="-122"/>
                  <a:ea typeface="微软雅黑" panose="020B0503020204020204" charset="-122"/>
                </a:rPr>
                <a:t>     </a:t>
              </a:r>
              <a:r>
                <a:rPr lang="zh-CN" altLang="en-US" sz="3600" b="1" dirty="0">
                  <a:solidFill>
                    <a:srgbClr val="FFFFFF"/>
                  </a:solidFill>
                  <a:latin typeface="微软雅黑" panose="020B0503020204020204" charset="-122"/>
                  <a:ea typeface="微软雅黑" panose="020B0503020204020204" charset="-122"/>
                </a:rPr>
                <a:t>核心素养层面</a:t>
              </a:r>
              <a:endParaRPr lang="zh-CN" altLang="en-US" sz="3600" b="1" dirty="0">
                <a:solidFill>
                  <a:srgbClr val="FFFFFF"/>
                </a:solidFill>
                <a:latin typeface="微软雅黑" panose="020B0503020204020204" charset="-122"/>
                <a:ea typeface="微软雅黑" panose="020B0503020204020204" charset="-122"/>
              </a:endParaRPr>
            </a:p>
          </p:txBody>
        </p:sp>
        <p:sp>
          <p:nvSpPr>
            <p:cNvPr id="84" name="MH_Entry_2">
              <a:hlinkClick r:id="rId3" action="ppaction://hlinksldjump"/>
            </p:cNvPr>
            <p:cNvSpPr/>
            <p:nvPr>
              <p:custDataLst>
                <p:tags r:id="rId4"/>
              </p:custDataLst>
            </p:nvPr>
          </p:nvSpPr>
          <p:spPr>
            <a:xfrm flipH="1">
              <a:off x="6629" y="5806"/>
              <a:ext cx="4773" cy="1088"/>
            </a:xfrm>
            <a:prstGeom prst="homePlate">
              <a:avLst>
                <a:gd name="adj" fmla="val 42063"/>
              </a:avLst>
            </a:prstGeom>
            <a:solidFill>
              <a:srgbClr val="DC0A1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0" rIns="72000" bIns="0" rtlCol="0" anchor="ctr">
              <a:normAutofit/>
            </a:bodyPr>
            <a:lstStyle/>
            <a:p>
              <a:pPr algn="ctr"/>
              <a:r>
                <a:rPr lang="zh-CN" altLang="en-US" sz="3600" b="1" dirty="0">
                  <a:solidFill>
                    <a:srgbClr val="FFFFFF"/>
                  </a:solidFill>
                  <a:latin typeface="微软雅黑" panose="020B0503020204020204" charset="-122"/>
                  <a:ea typeface="微软雅黑" panose="020B0503020204020204" charset="-122"/>
                </a:rPr>
                <a:t>思想方法层面</a:t>
              </a:r>
              <a:endParaRPr lang="zh-CN" altLang="en-US" sz="3600" b="1" dirty="0">
                <a:solidFill>
                  <a:srgbClr val="FFFFFF"/>
                </a:solidFill>
                <a:latin typeface="微软雅黑" panose="020B0503020204020204" charset="-122"/>
                <a:ea typeface="微软雅黑" panose="020B0503020204020204" charset="-122"/>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blinds(horizontal)">
                                      <p:cBhvr>
                                        <p:cTn id="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文本框 2"/>
          <p:cNvSpPr txBox="1"/>
          <p:nvPr/>
        </p:nvSpPr>
        <p:spPr>
          <a:xfrm>
            <a:off x="-1173480" y="3088958"/>
            <a:ext cx="309880" cy="121920"/>
          </a:xfrm>
          <a:prstGeom prst="rect">
            <a:avLst/>
          </a:prstGeom>
          <a:noFill/>
          <a:ln w="9525">
            <a:noFill/>
          </a:ln>
        </p:spPr>
        <p:txBody>
          <a:bodyPr wrap="none">
            <a:spAutoFit/>
          </a:bodyPr>
          <a:lstStyle/>
          <a:p>
            <a:pPr eaLnBrk="1" hangingPunct="1"/>
            <a:endParaRPr lang="zh-CN" altLang="en-US" sz="100" dirty="0">
              <a:latin typeface="Calibri" panose="020F0502020204030204" pitchFamily="34" charset="0"/>
            </a:endParaRPr>
          </a:p>
          <a:p>
            <a:pPr eaLnBrk="1" hangingPunct="1"/>
            <a:endParaRPr lang="zh-CN" altLang="en-US" sz="100" dirty="0">
              <a:latin typeface="Calibri" panose="020F0502020204030204" pitchFamily="34" charset="0"/>
            </a:endParaRPr>
          </a:p>
        </p:txBody>
      </p:sp>
      <p:sp>
        <p:nvSpPr>
          <p:cNvPr id="66564" name="Freeform 513"/>
          <p:cNvSpPr/>
          <p:nvPr>
            <p:custDataLst>
              <p:tags r:id="rId1"/>
            </p:custDataLst>
          </p:nvPr>
        </p:nvSpPr>
        <p:spPr>
          <a:xfrm>
            <a:off x="-61170" y="4695908"/>
            <a:ext cx="2571333" cy="1190296"/>
          </a:xfrm>
          <a:custGeom>
            <a:avLst/>
            <a:gdLst>
              <a:gd name="txL" fmla="*/ 0 w 864"/>
              <a:gd name="txT" fmla="*/ 0 h 400"/>
              <a:gd name="txR" fmla="*/ 864 w 864"/>
              <a:gd name="txB" fmla="*/ 400 h 400"/>
            </a:gdLst>
            <a:ahLst/>
            <a:cxnLst>
              <a:cxn ang="0">
                <a:pos x="1112838" y="0"/>
              </a:cxn>
              <a:cxn ang="0">
                <a:pos x="0" y="515144"/>
              </a:cxn>
              <a:cxn ang="0">
                <a:pos x="1112838" y="1030287"/>
              </a:cxn>
              <a:cxn ang="0">
                <a:pos x="2225675" y="515144"/>
              </a:cxn>
              <a:cxn ang="0">
                <a:pos x="1112838" y="0"/>
              </a:cxn>
            </a:cxnLst>
            <a:rect l="txL" t="txT" r="txR" b="txB"/>
            <a:pathLst>
              <a:path w="864" h="400">
                <a:moveTo>
                  <a:pt x="432" y="0"/>
                </a:moveTo>
                <a:lnTo>
                  <a:pt x="0" y="200"/>
                </a:lnTo>
                <a:lnTo>
                  <a:pt x="432" y="400"/>
                </a:lnTo>
                <a:lnTo>
                  <a:pt x="864" y="200"/>
                </a:lnTo>
                <a:lnTo>
                  <a:pt x="432" y="0"/>
                </a:lnTo>
                <a:close/>
              </a:path>
            </a:pathLst>
          </a:custGeom>
          <a:solidFill>
            <a:srgbClr val="DDDDDD">
              <a:alpha val="100000"/>
            </a:srgbClr>
          </a:solidFill>
          <a:ln w="9525">
            <a:noFill/>
          </a:ln>
        </p:spPr>
        <p:txBody>
          <a:bodyPr/>
          <a:lstStyle/>
          <a:p>
            <a:endParaRPr lang="zh-CN" altLang="en-US"/>
          </a:p>
        </p:txBody>
      </p:sp>
      <p:sp>
        <p:nvSpPr>
          <p:cNvPr id="66565" name="Freeform 514"/>
          <p:cNvSpPr/>
          <p:nvPr>
            <p:custDataLst>
              <p:tags r:id="rId2"/>
            </p:custDataLst>
          </p:nvPr>
        </p:nvSpPr>
        <p:spPr>
          <a:xfrm>
            <a:off x="-61170" y="5290139"/>
            <a:ext cx="1285667" cy="720780"/>
          </a:xfrm>
          <a:custGeom>
            <a:avLst/>
            <a:gdLst>
              <a:gd name="txL" fmla="*/ 0 w 432"/>
              <a:gd name="txT" fmla="*/ 0 h 242"/>
              <a:gd name="txR" fmla="*/ 432 w 432"/>
              <a:gd name="txB" fmla="*/ 242 h 242"/>
            </a:gdLst>
            <a:ahLst/>
            <a:cxnLst>
              <a:cxn ang="0">
                <a:pos x="0" y="0"/>
              </a:cxn>
              <a:cxn ang="0">
                <a:pos x="0" y="108278"/>
              </a:cxn>
              <a:cxn ang="0">
                <a:pos x="1112838" y="623887"/>
              </a:cxn>
              <a:cxn ang="0">
                <a:pos x="1112838" y="515609"/>
              </a:cxn>
              <a:cxn ang="0">
                <a:pos x="0" y="0"/>
              </a:cxn>
            </a:cxnLst>
            <a:rect l="txL" t="txT" r="txR" b="txB"/>
            <a:pathLst>
              <a:path w="432" h="242">
                <a:moveTo>
                  <a:pt x="0" y="0"/>
                </a:moveTo>
                <a:lnTo>
                  <a:pt x="0" y="42"/>
                </a:lnTo>
                <a:lnTo>
                  <a:pt x="432" y="242"/>
                </a:lnTo>
                <a:lnTo>
                  <a:pt x="432" y="200"/>
                </a:lnTo>
                <a:lnTo>
                  <a:pt x="0" y="0"/>
                </a:lnTo>
                <a:close/>
              </a:path>
            </a:pathLst>
          </a:custGeom>
          <a:solidFill>
            <a:srgbClr val="DDDDDD">
              <a:alpha val="100000"/>
            </a:srgbClr>
          </a:solidFill>
          <a:ln w="9525">
            <a:noFill/>
          </a:ln>
        </p:spPr>
        <p:txBody>
          <a:bodyPr/>
          <a:lstStyle/>
          <a:p>
            <a:endParaRPr lang="zh-CN" altLang="en-US"/>
          </a:p>
        </p:txBody>
      </p:sp>
      <p:sp>
        <p:nvSpPr>
          <p:cNvPr id="66566" name="Freeform 515"/>
          <p:cNvSpPr/>
          <p:nvPr>
            <p:custDataLst>
              <p:tags r:id="rId3"/>
            </p:custDataLst>
          </p:nvPr>
        </p:nvSpPr>
        <p:spPr>
          <a:xfrm>
            <a:off x="1224497" y="5290139"/>
            <a:ext cx="1285666" cy="720780"/>
          </a:xfrm>
          <a:custGeom>
            <a:avLst/>
            <a:gdLst>
              <a:gd name="txL" fmla="*/ 0 w 432"/>
              <a:gd name="txT" fmla="*/ 0 h 242"/>
              <a:gd name="txR" fmla="*/ 432 w 432"/>
              <a:gd name="txB" fmla="*/ 242 h 242"/>
            </a:gdLst>
            <a:ahLst/>
            <a:cxnLst>
              <a:cxn ang="0">
                <a:pos x="0" y="515609"/>
              </a:cxn>
              <a:cxn ang="0">
                <a:pos x="0" y="623887"/>
              </a:cxn>
              <a:cxn ang="0">
                <a:pos x="1112837" y="108278"/>
              </a:cxn>
              <a:cxn ang="0">
                <a:pos x="1112837" y="0"/>
              </a:cxn>
              <a:cxn ang="0">
                <a:pos x="0" y="515609"/>
              </a:cxn>
            </a:cxnLst>
            <a:rect l="txL" t="txT" r="txR" b="txB"/>
            <a:pathLst>
              <a:path w="432" h="242">
                <a:moveTo>
                  <a:pt x="0" y="200"/>
                </a:moveTo>
                <a:lnTo>
                  <a:pt x="0" y="242"/>
                </a:lnTo>
                <a:lnTo>
                  <a:pt x="432" y="42"/>
                </a:lnTo>
                <a:lnTo>
                  <a:pt x="432" y="0"/>
                </a:lnTo>
                <a:lnTo>
                  <a:pt x="0" y="200"/>
                </a:lnTo>
                <a:close/>
              </a:path>
            </a:pathLst>
          </a:custGeom>
          <a:solidFill>
            <a:srgbClr val="DDDDDD">
              <a:alpha val="100000"/>
            </a:srgbClr>
          </a:solidFill>
          <a:ln w="9525">
            <a:noFill/>
          </a:ln>
        </p:spPr>
        <p:txBody>
          <a:bodyPr/>
          <a:lstStyle/>
          <a:p>
            <a:endParaRPr lang="zh-CN" altLang="en-US"/>
          </a:p>
        </p:txBody>
      </p:sp>
      <p:sp>
        <p:nvSpPr>
          <p:cNvPr id="66567" name="Freeform 516"/>
          <p:cNvSpPr/>
          <p:nvPr>
            <p:custDataLst>
              <p:tags r:id="rId4"/>
            </p:custDataLst>
          </p:nvPr>
        </p:nvSpPr>
        <p:spPr>
          <a:xfrm>
            <a:off x="1224497" y="4296086"/>
            <a:ext cx="1285666" cy="994053"/>
          </a:xfrm>
          <a:custGeom>
            <a:avLst/>
            <a:gdLst>
              <a:gd name="txL" fmla="*/ 0 w 432"/>
              <a:gd name="txT" fmla="*/ 0 h 334"/>
              <a:gd name="txR" fmla="*/ 432 w 432"/>
              <a:gd name="txB" fmla="*/ 334 h 334"/>
            </a:gdLst>
            <a:ahLst/>
            <a:cxnLst>
              <a:cxn ang="0">
                <a:pos x="0" y="0"/>
              </a:cxn>
              <a:cxn ang="0">
                <a:pos x="0" y="345200"/>
              </a:cxn>
              <a:cxn ang="0">
                <a:pos x="1112837" y="860425"/>
              </a:cxn>
              <a:cxn ang="0">
                <a:pos x="1112837" y="515225"/>
              </a:cxn>
              <a:cxn ang="0">
                <a:pos x="0" y="0"/>
              </a:cxn>
            </a:cxnLst>
            <a:rect l="txL" t="txT" r="txR" b="txB"/>
            <a:pathLst>
              <a:path w="432" h="334">
                <a:moveTo>
                  <a:pt x="0" y="0"/>
                </a:moveTo>
                <a:lnTo>
                  <a:pt x="0" y="134"/>
                </a:lnTo>
                <a:lnTo>
                  <a:pt x="432" y="334"/>
                </a:lnTo>
                <a:lnTo>
                  <a:pt x="432" y="200"/>
                </a:lnTo>
                <a:lnTo>
                  <a:pt x="0" y="0"/>
                </a:lnTo>
                <a:close/>
              </a:path>
            </a:pathLst>
          </a:custGeom>
          <a:solidFill>
            <a:srgbClr val="DDDDDD">
              <a:alpha val="100000"/>
            </a:srgbClr>
          </a:solidFill>
          <a:ln w="9525">
            <a:noFill/>
          </a:ln>
        </p:spPr>
        <p:txBody>
          <a:bodyPr/>
          <a:lstStyle/>
          <a:p>
            <a:endParaRPr lang="zh-CN" altLang="en-US"/>
          </a:p>
        </p:txBody>
      </p:sp>
      <p:sp>
        <p:nvSpPr>
          <p:cNvPr id="66568" name="Freeform 517"/>
          <p:cNvSpPr/>
          <p:nvPr>
            <p:custDataLst>
              <p:tags r:id="rId5"/>
            </p:custDataLst>
          </p:nvPr>
        </p:nvSpPr>
        <p:spPr>
          <a:xfrm>
            <a:off x="2510163" y="4849968"/>
            <a:ext cx="95370" cy="564886"/>
          </a:xfrm>
          <a:custGeom>
            <a:avLst/>
            <a:gdLst>
              <a:gd name="txL" fmla="*/ 0 w 32"/>
              <a:gd name="txT" fmla="*/ 0 h 190"/>
              <a:gd name="txR" fmla="*/ 32 w 32"/>
              <a:gd name="txB" fmla="*/ 190 h 190"/>
            </a:gdLst>
            <a:ahLst/>
            <a:cxnLst>
              <a:cxn ang="0">
                <a:pos x="82550" y="0"/>
              </a:cxn>
              <a:cxn ang="0">
                <a:pos x="82550" y="452922"/>
              </a:cxn>
              <a:cxn ang="0">
                <a:pos x="0" y="488950"/>
              </a:cxn>
              <a:cxn ang="0">
                <a:pos x="0" y="36028"/>
              </a:cxn>
              <a:cxn ang="0">
                <a:pos x="82550" y="0"/>
              </a:cxn>
            </a:cxnLst>
            <a:rect l="txL" t="txT" r="txR" b="txB"/>
            <a:pathLst>
              <a:path w="32" h="190">
                <a:moveTo>
                  <a:pt x="32" y="0"/>
                </a:moveTo>
                <a:lnTo>
                  <a:pt x="32" y="176"/>
                </a:lnTo>
                <a:lnTo>
                  <a:pt x="0" y="190"/>
                </a:lnTo>
                <a:lnTo>
                  <a:pt x="0" y="14"/>
                </a:lnTo>
                <a:lnTo>
                  <a:pt x="32" y="0"/>
                </a:lnTo>
                <a:close/>
              </a:path>
            </a:pathLst>
          </a:custGeom>
          <a:solidFill>
            <a:srgbClr val="DDDDDD">
              <a:alpha val="100000"/>
            </a:srgbClr>
          </a:solidFill>
          <a:ln w="9525">
            <a:noFill/>
          </a:ln>
        </p:spPr>
        <p:txBody>
          <a:bodyPr/>
          <a:lstStyle/>
          <a:p>
            <a:endParaRPr lang="zh-CN" altLang="en-US"/>
          </a:p>
        </p:txBody>
      </p:sp>
      <p:sp>
        <p:nvSpPr>
          <p:cNvPr id="66569" name="Freeform 518"/>
          <p:cNvSpPr/>
          <p:nvPr>
            <p:custDataLst>
              <p:tags r:id="rId6"/>
            </p:custDataLst>
          </p:nvPr>
        </p:nvSpPr>
        <p:spPr>
          <a:xfrm>
            <a:off x="1224497" y="3577140"/>
            <a:ext cx="2571333" cy="1195798"/>
          </a:xfrm>
          <a:custGeom>
            <a:avLst/>
            <a:gdLst>
              <a:gd name="txL" fmla="*/ 0 w 864"/>
              <a:gd name="txT" fmla="*/ 0 h 402"/>
              <a:gd name="txR" fmla="*/ 864 w 864"/>
              <a:gd name="txB" fmla="*/ 402 h 402"/>
            </a:gdLst>
            <a:ahLst/>
            <a:cxnLst>
              <a:cxn ang="0">
                <a:pos x="1112838" y="0"/>
              </a:cxn>
              <a:cxn ang="0">
                <a:pos x="0" y="514950"/>
              </a:cxn>
              <a:cxn ang="0">
                <a:pos x="1112838" y="1035050"/>
              </a:cxn>
              <a:cxn ang="0">
                <a:pos x="2225675" y="514950"/>
              </a:cxn>
              <a:cxn ang="0">
                <a:pos x="1112838" y="0"/>
              </a:cxn>
            </a:cxnLst>
            <a:rect l="txL" t="txT" r="txR" b="txB"/>
            <a:pathLst>
              <a:path w="864" h="402">
                <a:moveTo>
                  <a:pt x="432" y="0"/>
                </a:moveTo>
                <a:lnTo>
                  <a:pt x="0" y="200"/>
                </a:lnTo>
                <a:lnTo>
                  <a:pt x="432" y="402"/>
                </a:lnTo>
                <a:lnTo>
                  <a:pt x="864" y="200"/>
                </a:lnTo>
                <a:lnTo>
                  <a:pt x="432" y="0"/>
                </a:lnTo>
                <a:close/>
              </a:path>
            </a:pathLst>
          </a:custGeom>
          <a:solidFill>
            <a:srgbClr val="B2B2B2">
              <a:alpha val="100000"/>
            </a:srgbClr>
          </a:solidFill>
          <a:ln w="9525">
            <a:noFill/>
          </a:ln>
        </p:spPr>
        <p:txBody>
          <a:bodyPr/>
          <a:lstStyle/>
          <a:p>
            <a:endParaRPr lang="zh-CN" altLang="en-US"/>
          </a:p>
        </p:txBody>
      </p:sp>
      <p:sp>
        <p:nvSpPr>
          <p:cNvPr id="66570" name="Freeform 519"/>
          <p:cNvSpPr/>
          <p:nvPr>
            <p:custDataLst>
              <p:tags r:id="rId7"/>
            </p:custDataLst>
          </p:nvPr>
        </p:nvSpPr>
        <p:spPr>
          <a:xfrm>
            <a:off x="1224497" y="4171371"/>
            <a:ext cx="1285666" cy="720780"/>
          </a:xfrm>
          <a:custGeom>
            <a:avLst/>
            <a:gdLst>
              <a:gd name="txL" fmla="*/ 0 w 432"/>
              <a:gd name="txT" fmla="*/ 0 h 242"/>
              <a:gd name="txR" fmla="*/ 432 w 432"/>
              <a:gd name="txB" fmla="*/ 242 h 242"/>
            </a:gdLst>
            <a:ahLst/>
            <a:cxnLst>
              <a:cxn ang="0">
                <a:pos x="0" y="0"/>
              </a:cxn>
              <a:cxn ang="0">
                <a:pos x="0" y="108278"/>
              </a:cxn>
              <a:cxn ang="0">
                <a:pos x="1112837" y="623887"/>
              </a:cxn>
              <a:cxn ang="0">
                <a:pos x="1112837" y="520765"/>
              </a:cxn>
              <a:cxn ang="0">
                <a:pos x="0" y="0"/>
              </a:cxn>
            </a:cxnLst>
            <a:rect l="txL" t="txT" r="txR" b="txB"/>
            <a:pathLst>
              <a:path w="432" h="242">
                <a:moveTo>
                  <a:pt x="0" y="0"/>
                </a:moveTo>
                <a:lnTo>
                  <a:pt x="0" y="42"/>
                </a:lnTo>
                <a:lnTo>
                  <a:pt x="432" y="242"/>
                </a:lnTo>
                <a:lnTo>
                  <a:pt x="432" y="202"/>
                </a:lnTo>
                <a:lnTo>
                  <a:pt x="0" y="0"/>
                </a:lnTo>
                <a:close/>
              </a:path>
            </a:pathLst>
          </a:custGeom>
          <a:solidFill>
            <a:srgbClr val="B2B2B2">
              <a:alpha val="100000"/>
            </a:srgbClr>
          </a:solidFill>
          <a:ln w="9525">
            <a:noFill/>
          </a:ln>
        </p:spPr>
        <p:txBody>
          <a:bodyPr/>
          <a:lstStyle/>
          <a:p>
            <a:endParaRPr lang="zh-CN" altLang="en-US"/>
          </a:p>
        </p:txBody>
      </p:sp>
      <p:sp>
        <p:nvSpPr>
          <p:cNvPr id="66571" name="Freeform 520"/>
          <p:cNvSpPr/>
          <p:nvPr>
            <p:custDataLst>
              <p:tags r:id="rId8"/>
            </p:custDataLst>
          </p:nvPr>
        </p:nvSpPr>
        <p:spPr>
          <a:xfrm>
            <a:off x="2510163" y="4171371"/>
            <a:ext cx="1285667" cy="720780"/>
          </a:xfrm>
          <a:custGeom>
            <a:avLst/>
            <a:gdLst>
              <a:gd name="txL" fmla="*/ 0 w 432"/>
              <a:gd name="txT" fmla="*/ 0 h 242"/>
              <a:gd name="txR" fmla="*/ 432 w 432"/>
              <a:gd name="txB" fmla="*/ 242 h 242"/>
            </a:gdLst>
            <a:ahLst/>
            <a:cxnLst>
              <a:cxn ang="0">
                <a:pos x="0" y="520765"/>
              </a:cxn>
              <a:cxn ang="0">
                <a:pos x="0" y="623887"/>
              </a:cxn>
              <a:cxn ang="0">
                <a:pos x="1112838" y="108278"/>
              </a:cxn>
              <a:cxn ang="0">
                <a:pos x="1112838" y="0"/>
              </a:cxn>
              <a:cxn ang="0">
                <a:pos x="0" y="520765"/>
              </a:cxn>
            </a:cxnLst>
            <a:rect l="txL" t="txT" r="txR" b="txB"/>
            <a:pathLst>
              <a:path w="432" h="242">
                <a:moveTo>
                  <a:pt x="0" y="202"/>
                </a:moveTo>
                <a:lnTo>
                  <a:pt x="0" y="242"/>
                </a:lnTo>
                <a:lnTo>
                  <a:pt x="432" y="42"/>
                </a:lnTo>
                <a:lnTo>
                  <a:pt x="432" y="0"/>
                </a:lnTo>
                <a:lnTo>
                  <a:pt x="0" y="202"/>
                </a:lnTo>
                <a:close/>
              </a:path>
            </a:pathLst>
          </a:custGeom>
          <a:solidFill>
            <a:srgbClr val="B2B2B2">
              <a:alpha val="100000"/>
            </a:srgbClr>
          </a:solidFill>
          <a:ln w="9525">
            <a:noFill/>
          </a:ln>
        </p:spPr>
        <p:txBody>
          <a:bodyPr/>
          <a:lstStyle/>
          <a:p>
            <a:endParaRPr lang="zh-CN" altLang="en-US"/>
          </a:p>
        </p:txBody>
      </p:sp>
      <p:sp>
        <p:nvSpPr>
          <p:cNvPr id="66572" name="Freeform 521"/>
          <p:cNvSpPr/>
          <p:nvPr>
            <p:custDataLst>
              <p:tags r:id="rId9"/>
            </p:custDataLst>
          </p:nvPr>
        </p:nvSpPr>
        <p:spPr>
          <a:xfrm>
            <a:off x="2510163" y="3177318"/>
            <a:ext cx="1285667" cy="999555"/>
          </a:xfrm>
          <a:custGeom>
            <a:avLst/>
            <a:gdLst>
              <a:gd name="txL" fmla="*/ 0 w 432"/>
              <a:gd name="txT" fmla="*/ 0 h 336"/>
              <a:gd name="txR" fmla="*/ 432 w 432"/>
              <a:gd name="txB" fmla="*/ 336 h 336"/>
            </a:gdLst>
            <a:ahLst/>
            <a:cxnLst>
              <a:cxn ang="0">
                <a:pos x="0" y="0"/>
              </a:cxn>
              <a:cxn ang="0">
                <a:pos x="0" y="345045"/>
              </a:cxn>
              <a:cxn ang="0">
                <a:pos x="1112838" y="865187"/>
              </a:cxn>
              <a:cxn ang="0">
                <a:pos x="1112838" y="514992"/>
              </a:cxn>
              <a:cxn ang="0">
                <a:pos x="0" y="0"/>
              </a:cxn>
            </a:cxnLst>
            <a:rect l="txL" t="txT" r="txR" b="txB"/>
            <a:pathLst>
              <a:path w="432" h="336">
                <a:moveTo>
                  <a:pt x="0" y="0"/>
                </a:moveTo>
                <a:lnTo>
                  <a:pt x="0" y="134"/>
                </a:lnTo>
                <a:lnTo>
                  <a:pt x="432" y="336"/>
                </a:lnTo>
                <a:lnTo>
                  <a:pt x="432" y="200"/>
                </a:lnTo>
                <a:lnTo>
                  <a:pt x="0" y="0"/>
                </a:lnTo>
                <a:close/>
              </a:path>
            </a:pathLst>
          </a:custGeom>
          <a:solidFill>
            <a:srgbClr val="B2B2B2">
              <a:alpha val="100000"/>
            </a:srgbClr>
          </a:solidFill>
          <a:ln w="9525">
            <a:noFill/>
          </a:ln>
        </p:spPr>
        <p:txBody>
          <a:bodyPr/>
          <a:lstStyle/>
          <a:p>
            <a:endParaRPr lang="zh-CN" altLang="en-US"/>
          </a:p>
        </p:txBody>
      </p:sp>
      <p:sp>
        <p:nvSpPr>
          <p:cNvPr id="66573" name="Freeform 522"/>
          <p:cNvSpPr/>
          <p:nvPr>
            <p:custDataLst>
              <p:tags r:id="rId10"/>
            </p:custDataLst>
          </p:nvPr>
        </p:nvSpPr>
        <p:spPr>
          <a:xfrm>
            <a:off x="3795830" y="3731200"/>
            <a:ext cx="95370" cy="564886"/>
          </a:xfrm>
          <a:custGeom>
            <a:avLst/>
            <a:gdLst>
              <a:gd name="txL" fmla="*/ 0 w 32"/>
              <a:gd name="txT" fmla="*/ 0 h 190"/>
              <a:gd name="txR" fmla="*/ 32 w 32"/>
              <a:gd name="txB" fmla="*/ 190 h 190"/>
            </a:gdLst>
            <a:ahLst/>
            <a:cxnLst>
              <a:cxn ang="0">
                <a:pos x="82550" y="0"/>
              </a:cxn>
              <a:cxn ang="0">
                <a:pos x="82550" y="452922"/>
              </a:cxn>
              <a:cxn ang="0">
                <a:pos x="0" y="488950"/>
              </a:cxn>
              <a:cxn ang="0">
                <a:pos x="0" y="36028"/>
              </a:cxn>
              <a:cxn ang="0">
                <a:pos x="82550" y="0"/>
              </a:cxn>
            </a:cxnLst>
            <a:rect l="txL" t="txT" r="txR" b="txB"/>
            <a:pathLst>
              <a:path w="32" h="190">
                <a:moveTo>
                  <a:pt x="32" y="0"/>
                </a:moveTo>
                <a:lnTo>
                  <a:pt x="32" y="176"/>
                </a:lnTo>
                <a:lnTo>
                  <a:pt x="0" y="190"/>
                </a:lnTo>
                <a:lnTo>
                  <a:pt x="0" y="14"/>
                </a:lnTo>
                <a:lnTo>
                  <a:pt x="32" y="0"/>
                </a:lnTo>
                <a:close/>
              </a:path>
            </a:pathLst>
          </a:custGeom>
          <a:solidFill>
            <a:srgbClr val="B2B2B2">
              <a:alpha val="100000"/>
            </a:srgbClr>
          </a:solidFill>
          <a:ln w="9525">
            <a:noFill/>
          </a:ln>
        </p:spPr>
        <p:txBody>
          <a:bodyPr/>
          <a:lstStyle/>
          <a:p>
            <a:endParaRPr lang="zh-CN" altLang="en-US"/>
          </a:p>
        </p:txBody>
      </p:sp>
      <p:sp>
        <p:nvSpPr>
          <p:cNvPr id="66574" name="Freeform 513"/>
          <p:cNvSpPr/>
          <p:nvPr>
            <p:custDataLst>
              <p:tags r:id="rId11"/>
            </p:custDataLst>
          </p:nvPr>
        </p:nvSpPr>
        <p:spPr>
          <a:xfrm>
            <a:off x="2510163" y="2467541"/>
            <a:ext cx="2571333" cy="1190297"/>
          </a:xfrm>
          <a:custGeom>
            <a:avLst/>
            <a:gdLst>
              <a:gd name="txL" fmla="*/ 0 w 864"/>
              <a:gd name="txT" fmla="*/ 0 h 400"/>
              <a:gd name="txR" fmla="*/ 864 w 864"/>
              <a:gd name="txB" fmla="*/ 400 h 400"/>
            </a:gdLst>
            <a:ahLst/>
            <a:cxnLst>
              <a:cxn ang="0">
                <a:pos x="1112838" y="0"/>
              </a:cxn>
              <a:cxn ang="0">
                <a:pos x="0" y="515144"/>
              </a:cxn>
              <a:cxn ang="0">
                <a:pos x="1112838" y="1030288"/>
              </a:cxn>
              <a:cxn ang="0">
                <a:pos x="2225675" y="515144"/>
              </a:cxn>
              <a:cxn ang="0">
                <a:pos x="1112838" y="0"/>
              </a:cxn>
            </a:cxnLst>
            <a:rect l="txL" t="txT" r="txR" b="txB"/>
            <a:pathLst>
              <a:path w="864" h="400">
                <a:moveTo>
                  <a:pt x="432" y="0"/>
                </a:moveTo>
                <a:lnTo>
                  <a:pt x="0" y="200"/>
                </a:lnTo>
                <a:lnTo>
                  <a:pt x="432" y="400"/>
                </a:lnTo>
                <a:lnTo>
                  <a:pt x="864" y="200"/>
                </a:lnTo>
                <a:lnTo>
                  <a:pt x="432" y="0"/>
                </a:lnTo>
                <a:close/>
              </a:path>
            </a:pathLst>
          </a:custGeom>
          <a:solidFill>
            <a:srgbClr val="969696">
              <a:alpha val="100000"/>
            </a:srgbClr>
          </a:solidFill>
          <a:ln w="9525">
            <a:noFill/>
          </a:ln>
        </p:spPr>
        <p:txBody>
          <a:bodyPr/>
          <a:lstStyle/>
          <a:p>
            <a:endParaRPr lang="zh-CN" altLang="en-US"/>
          </a:p>
        </p:txBody>
      </p:sp>
      <p:sp>
        <p:nvSpPr>
          <p:cNvPr id="66575" name="Freeform 514"/>
          <p:cNvSpPr/>
          <p:nvPr>
            <p:custDataLst>
              <p:tags r:id="rId12"/>
            </p:custDataLst>
          </p:nvPr>
        </p:nvSpPr>
        <p:spPr>
          <a:xfrm>
            <a:off x="2510163" y="3063607"/>
            <a:ext cx="1285667" cy="718946"/>
          </a:xfrm>
          <a:custGeom>
            <a:avLst/>
            <a:gdLst>
              <a:gd name="txL" fmla="*/ 0 w 432"/>
              <a:gd name="txT" fmla="*/ 0 h 242"/>
              <a:gd name="txR" fmla="*/ 432 w 432"/>
              <a:gd name="txB" fmla="*/ 242 h 242"/>
            </a:gdLst>
            <a:ahLst/>
            <a:cxnLst>
              <a:cxn ang="0">
                <a:pos x="0" y="0"/>
              </a:cxn>
              <a:cxn ang="0">
                <a:pos x="0" y="108002"/>
              </a:cxn>
              <a:cxn ang="0">
                <a:pos x="1112838" y="622300"/>
              </a:cxn>
              <a:cxn ang="0">
                <a:pos x="1112838" y="514298"/>
              </a:cxn>
              <a:cxn ang="0">
                <a:pos x="0" y="0"/>
              </a:cxn>
            </a:cxnLst>
            <a:rect l="txL" t="txT" r="txR" b="txB"/>
            <a:pathLst>
              <a:path w="432" h="242">
                <a:moveTo>
                  <a:pt x="0" y="0"/>
                </a:moveTo>
                <a:lnTo>
                  <a:pt x="0" y="42"/>
                </a:lnTo>
                <a:lnTo>
                  <a:pt x="432" y="242"/>
                </a:lnTo>
                <a:lnTo>
                  <a:pt x="432" y="200"/>
                </a:lnTo>
                <a:lnTo>
                  <a:pt x="0" y="0"/>
                </a:lnTo>
                <a:close/>
              </a:path>
            </a:pathLst>
          </a:custGeom>
          <a:solidFill>
            <a:srgbClr val="969696">
              <a:alpha val="100000"/>
            </a:srgbClr>
          </a:solidFill>
          <a:ln w="9525">
            <a:noFill/>
          </a:ln>
        </p:spPr>
        <p:txBody>
          <a:bodyPr/>
          <a:lstStyle/>
          <a:p>
            <a:endParaRPr lang="zh-CN" altLang="en-US"/>
          </a:p>
        </p:txBody>
      </p:sp>
      <p:sp>
        <p:nvSpPr>
          <p:cNvPr id="66576" name="Freeform 515"/>
          <p:cNvSpPr/>
          <p:nvPr>
            <p:custDataLst>
              <p:tags r:id="rId13"/>
            </p:custDataLst>
          </p:nvPr>
        </p:nvSpPr>
        <p:spPr>
          <a:xfrm>
            <a:off x="3795830" y="3063607"/>
            <a:ext cx="1285666" cy="718946"/>
          </a:xfrm>
          <a:custGeom>
            <a:avLst/>
            <a:gdLst>
              <a:gd name="txL" fmla="*/ 0 w 432"/>
              <a:gd name="txT" fmla="*/ 0 h 242"/>
              <a:gd name="txR" fmla="*/ 432 w 432"/>
              <a:gd name="txB" fmla="*/ 242 h 242"/>
            </a:gdLst>
            <a:ahLst/>
            <a:cxnLst>
              <a:cxn ang="0">
                <a:pos x="0" y="514298"/>
              </a:cxn>
              <a:cxn ang="0">
                <a:pos x="0" y="622300"/>
              </a:cxn>
              <a:cxn ang="0">
                <a:pos x="1112837" y="108002"/>
              </a:cxn>
              <a:cxn ang="0">
                <a:pos x="1112837" y="0"/>
              </a:cxn>
              <a:cxn ang="0">
                <a:pos x="0" y="514298"/>
              </a:cxn>
            </a:cxnLst>
            <a:rect l="txL" t="txT" r="txR" b="txB"/>
            <a:pathLst>
              <a:path w="432" h="242">
                <a:moveTo>
                  <a:pt x="0" y="200"/>
                </a:moveTo>
                <a:lnTo>
                  <a:pt x="0" y="242"/>
                </a:lnTo>
                <a:lnTo>
                  <a:pt x="432" y="42"/>
                </a:lnTo>
                <a:lnTo>
                  <a:pt x="432" y="0"/>
                </a:lnTo>
                <a:lnTo>
                  <a:pt x="0" y="200"/>
                </a:lnTo>
                <a:close/>
              </a:path>
            </a:pathLst>
          </a:custGeom>
          <a:solidFill>
            <a:srgbClr val="969696">
              <a:alpha val="100000"/>
            </a:srgbClr>
          </a:solidFill>
          <a:ln w="9525">
            <a:noFill/>
          </a:ln>
        </p:spPr>
        <p:txBody>
          <a:bodyPr/>
          <a:lstStyle/>
          <a:p>
            <a:endParaRPr lang="zh-CN" altLang="en-US"/>
          </a:p>
        </p:txBody>
      </p:sp>
      <p:sp>
        <p:nvSpPr>
          <p:cNvPr id="66577" name="Freeform 523"/>
          <p:cNvSpPr/>
          <p:nvPr>
            <p:custDataLst>
              <p:tags r:id="rId14"/>
            </p:custDataLst>
          </p:nvPr>
        </p:nvSpPr>
        <p:spPr>
          <a:xfrm>
            <a:off x="5086999" y="2627104"/>
            <a:ext cx="95370" cy="568554"/>
          </a:xfrm>
          <a:custGeom>
            <a:avLst/>
            <a:gdLst>
              <a:gd name="txL" fmla="*/ 0 w 32"/>
              <a:gd name="txT" fmla="*/ 0 h 191"/>
              <a:gd name="txR" fmla="*/ 32 w 32"/>
              <a:gd name="txB" fmla="*/ 191 h 191"/>
            </a:gdLst>
            <a:ahLst/>
            <a:cxnLst>
              <a:cxn ang="0">
                <a:pos x="82550" y="0"/>
              </a:cxn>
              <a:cxn ang="0">
                <a:pos x="82550" y="456053"/>
              </a:cxn>
              <a:cxn ang="0">
                <a:pos x="0" y="492125"/>
              </a:cxn>
              <a:cxn ang="0">
                <a:pos x="0" y="41225"/>
              </a:cxn>
              <a:cxn ang="0">
                <a:pos x="82550" y="0"/>
              </a:cxn>
            </a:cxnLst>
            <a:rect l="txL" t="txT" r="txR" b="txB"/>
            <a:pathLst>
              <a:path w="32" h="191">
                <a:moveTo>
                  <a:pt x="32" y="0"/>
                </a:moveTo>
                <a:lnTo>
                  <a:pt x="32" y="177"/>
                </a:lnTo>
                <a:lnTo>
                  <a:pt x="0" y="191"/>
                </a:lnTo>
                <a:lnTo>
                  <a:pt x="0" y="16"/>
                </a:lnTo>
                <a:lnTo>
                  <a:pt x="32" y="0"/>
                </a:lnTo>
                <a:close/>
              </a:path>
            </a:pathLst>
          </a:custGeom>
          <a:solidFill>
            <a:srgbClr val="969696">
              <a:alpha val="100000"/>
            </a:srgbClr>
          </a:solidFill>
          <a:ln w="9525">
            <a:noFill/>
          </a:ln>
        </p:spPr>
        <p:txBody>
          <a:bodyPr/>
          <a:lstStyle/>
          <a:p>
            <a:endParaRPr lang="zh-CN" altLang="en-US"/>
          </a:p>
        </p:txBody>
      </p:sp>
      <p:sp>
        <p:nvSpPr>
          <p:cNvPr id="66580" name="Текст 5"/>
          <p:cNvSpPr txBox="1"/>
          <p:nvPr>
            <p:custDataLst>
              <p:tags r:id="rId15"/>
            </p:custDataLst>
          </p:nvPr>
        </p:nvSpPr>
        <p:spPr>
          <a:xfrm>
            <a:off x="2176780" y="5080318"/>
            <a:ext cx="4730115" cy="493395"/>
          </a:xfrm>
          <a:prstGeom prst="rect">
            <a:avLst/>
          </a:prstGeom>
          <a:noFill/>
          <a:ln w="9525">
            <a:noFill/>
          </a:ln>
        </p:spPr>
        <p:txBody>
          <a:bodyPr/>
          <a:lstStyle/>
          <a:p>
            <a:pPr defTabSz="904875" eaLnBrk="1" hangingPunct="1"/>
            <a:r>
              <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rPr>
              <a:t>隐性思维显现化</a:t>
            </a:r>
            <a:endPar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66581" name="Текст 5"/>
          <p:cNvSpPr txBox="1"/>
          <p:nvPr>
            <p:custDataLst>
              <p:tags r:id="rId16"/>
            </p:custDataLst>
          </p:nvPr>
        </p:nvSpPr>
        <p:spPr>
          <a:xfrm>
            <a:off x="3380740" y="3942398"/>
            <a:ext cx="4433570" cy="801370"/>
          </a:xfrm>
          <a:prstGeom prst="rect">
            <a:avLst/>
          </a:prstGeom>
          <a:noFill/>
          <a:ln w="9525">
            <a:noFill/>
          </a:ln>
        </p:spPr>
        <p:txBody>
          <a:bodyPr/>
          <a:lstStyle/>
          <a:p>
            <a:pPr defTabSz="904875" eaLnBrk="1" hangingPunct="1"/>
            <a:r>
              <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rPr>
              <a:t>显性思维工具化</a:t>
            </a:r>
            <a:endPar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endParaRPr>
          </a:p>
        </p:txBody>
      </p:sp>
      <p:sp>
        <p:nvSpPr>
          <p:cNvPr id="32" name="文本框 31"/>
          <p:cNvSpPr txBox="1"/>
          <p:nvPr>
            <p:custDataLst>
              <p:tags r:id="rId17"/>
            </p:custDataLst>
          </p:nvPr>
        </p:nvSpPr>
        <p:spPr>
          <a:xfrm>
            <a:off x="511631" y="5013825"/>
            <a:ext cx="1555271" cy="515368"/>
          </a:xfrm>
          <a:prstGeom prst="rect">
            <a:avLst/>
          </a:prstGeom>
          <a:noFill/>
        </p:spPr>
        <p:txBody>
          <a:bodyPr anchor="ctr">
            <a:noAutofit/>
          </a:bodyPr>
          <a:lstStyle/>
          <a:p>
            <a:pPr marR="0" algn="ctr" defTabSz="914400" eaLnBrk="1" hangingPunct="1">
              <a:lnSpc>
                <a:spcPct val="120000"/>
              </a:lnSpc>
              <a:buClrTx/>
              <a:buSzTx/>
              <a:defRPr/>
            </a:pPr>
            <a:r>
              <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rPr>
              <a:t>第一步</a:t>
            </a:r>
            <a:endPar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endParaRPr>
          </a:p>
        </p:txBody>
      </p:sp>
      <p:sp>
        <p:nvSpPr>
          <p:cNvPr id="33" name="文本框 32"/>
          <p:cNvSpPr txBox="1"/>
          <p:nvPr>
            <p:custDataLst>
              <p:tags r:id="rId18"/>
            </p:custDataLst>
          </p:nvPr>
        </p:nvSpPr>
        <p:spPr>
          <a:xfrm>
            <a:off x="1695846" y="3901765"/>
            <a:ext cx="1555271" cy="517201"/>
          </a:xfrm>
          <a:prstGeom prst="rect">
            <a:avLst/>
          </a:prstGeom>
          <a:noFill/>
        </p:spPr>
        <p:txBody>
          <a:bodyPr anchor="ctr">
            <a:noAutofit/>
          </a:bodyPr>
          <a:lstStyle/>
          <a:p>
            <a:pPr marR="0" algn="ctr" defTabSz="914400" eaLnBrk="1" hangingPunct="1">
              <a:lnSpc>
                <a:spcPct val="120000"/>
              </a:lnSpc>
              <a:buClrTx/>
              <a:buSzTx/>
              <a:defRPr/>
            </a:pPr>
            <a:r>
              <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rPr>
              <a:t>第二步</a:t>
            </a:r>
            <a:endPar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endParaRPr>
          </a:p>
        </p:txBody>
      </p:sp>
      <p:sp>
        <p:nvSpPr>
          <p:cNvPr id="8" name="文本框 7"/>
          <p:cNvSpPr txBox="1"/>
          <p:nvPr>
            <p:custDataLst>
              <p:tags r:id="rId19"/>
            </p:custDataLst>
          </p:nvPr>
        </p:nvSpPr>
        <p:spPr>
          <a:xfrm>
            <a:off x="2951813" y="2804445"/>
            <a:ext cx="1555271" cy="515368"/>
          </a:xfrm>
          <a:prstGeom prst="rect">
            <a:avLst/>
          </a:prstGeom>
          <a:noFill/>
        </p:spPr>
        <p:txBody>
          <a:bodyPr anchor="ctr">
            <a:noAutofit/>
          </a:bodyPr>
          <a:lstStyle/>
          <a:p>
            <a:pPr marR="0" algn="ctr" defTabSz="914400" eaLnBrk="1" hangingPunct="1">
              <a:lnSpc>
                <a:spcPct val="120000"/>
              </a:lnSpc>
              <a:buClrTx/>
              <a:buSzTx/>
              <a:defRPr/>
            </a:pPr>
            <a:r>
              <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rPr>
              <a:t>第三步</a:t>
            </a:r>
            <a:endParaRPr kumimoji="0" lang="zh-CN" altLang="en-US" sz="2800" b="1" kern="1200" cap="none" spc="300" normalizeH="0" baseline="0" noProof="1">
              <a:solidFill>
                <a:srgbClr val="FF0000"/>
              </a:solidFill>
              <a:latin typeface="微软雅黑" panose="020B0503020204020204" charset="-122"/>
              <a:ea typeface="微软雅黑" panose="020B0503020204020204" charset="-122"/>
              <a:cs typeface="+mn-cs"/>
            </a:endParaRPr>
          </a:p>
        </p:txBody>
      </p:sp>
      <p:sp>
        <p:nvSpPr>
          <p:cNvPr id="66579" name="Freeform 528"/>
          <p:cNvSpPr/>
          <p:nvPr>
            <p:custDataLst>
              <p:tags r:id="rId20"/>
            </p:custDataLst>
          </p:nvPr>
        </p:nvSpPr>
        <p:spPr>
          <a:xfrm>
            <a:off x="3506402" y="1553767"/>
            <a:ext cx="2006447" cy="1544267"/>
          </a:xfrm>
          <a:custGeom>
            <a:avLst/>
            <a:gdLst>
              <a:gd name="txL" fmla="*/ 0 w 674"/>
              <a:gd name="txT" fmla="*/ 0 h 519"/>
              <a:gd name="txR" fmla="*/ 674 w 674"/>
              <a:gd name="txB" fmla="*/ 519 h 519"/>
            </a:gdLst>
            <a:ahLst/>
            <a:cxnLst>
              <a:cxn ang="0">
                <a:pos x="1736725" y="1161542"/>
              </a:cxn>
              <a:cxn ang="0">
                <a:pos x="778176" y="0"/>
              </a:cxn>
              <a:cxn ang="0">
                <a:pos x="0" y="350266"/>
              </a:cxn>
              <a:cxn ang="0">
                <a:pos x="257674" y="468738"/>
              </a:cxn>
              <a:cxn ang="0">
                <a:pos x="257674" y="819003"/>
              </a:cxn>
              <a:cxn ang="0">
                <a:pos x="1370827" y="1336675"/>
              </a:cxn>
              <a:cxn ang="0">
                <a:pos x="1370827" y="988985"/>
              </a:cxn>
              <a:cxn ang="0">
                <a:pos x="1736725" y="1161542"/>
              </a:cxn>
            </a:cxnLst>
            <a:rect l="txL" t="txT" r="txR" b="txB"/>
            <a:pathLst>
              <a:path w="674" h="519">
                <a:moveTo>
                  <a:pt x="674" y="451"/>
                </a:moveTo>
                <a:lnTo>
                  <a:pt x="302" y="0"/>
                </a:lnTo>
                <a:lnTo>
                  <a:pt x="0" y="136"/>
                </a:lnTo>
                <a:lnTo>
                  <a:pt x="100" y="182"/>
                </a:lnTo>
                <a:lnTo>
                  <a:pt x="100" y="318"/>
                </a:lnTo>
                <a:lnTo>
                  <a:pt x="532" y="519"/>
                </a:lnTo>
                <a:lnTo>
                  <a:pt x="532" y="384"/>
                </a:lnTo>
                <a:lnTo>
                  <a:pt x="674" y="451"/>
                </a:lnTo>
                <a:close/>
              </a:path>
            </a:pathLst>
          </a:custGeom>
          <a:solidFill>
            <a:srgbClr val="969696">
              <a:alpha val="100000"/>
            </a:srgbClr>
          </a:solidFill>
          <a:ln w="9525">
            <a:noFill/>
          </a:ln>
        </p:spPr>
        <p:txBody>
          <a:bodyPr/>
          <a:lstStyle/>
          <a:p>
            <a:endParaRPr lang="zh-CN" altLang="en-US"/>
          </a:p>
        </p:txBody>
      </p:sp>
      <p:sp>
        <p:nvSpPr>
          <p:cNvPr id="5" name="AutoShape 7" descr="图片107"/>
          <p:cNvSpPr/>
          <p:nvPr/>
        </p:nvSpPr>
        <p:spPr>
          <a:xfrm>
            <a:off x="7016750" y="4563110"/>
            <a:ext cx="1764665" cy="1527810"/>
          </a:xfrm>
          <a:prstGeom prst="roundRect">
            <a:avLst>
              <a:gd name="adj" fmla="val 16667"/>
            </a:avLst>
          </a:prstGeom>
          <a:blipFill rotWithShape="1">
            <a:blip r:embed="rId21" cstate="print"/>
            <a:stretch>
              <a:fillRect/>
            </a:stretch>
          </a:blipFill>
          <a:ln w="9525" cap="flat" cmpd="sng">
            <a:noFill/>
            <a:prstDash val="solid"/>
            <a:round/>
            <a:headEnd type="none" w="med" len="med"/>
            <a:tailEnd type="none" w="med" len="med"/>
          </a:ln>
          <a:effectLst>
            <a:softEdge rad="63500"/>
          </a:effectLst>
        </p:spPr>
        <p:txBody>
          <a:bodyPr wrap="none" anchor="ctr"/>
          <a:lstStyle/>
          <a:p>
            <a:pPr lvl="0"/>
            <a:endParaRPr lang="zh-CN" altLang="en-US" dirty="0">
              <a:solidFill>
                <a:srgbClr val="000000"/>
              </a:solidFill>
              <a:latin typeface="Calibri" panose="020F0502020204030204" pitchFamily="34" charset="0"/>
              <a:ea typeface="宋体" panose="02010600030101010101" pitchFamily="2" charset="-122"/>
            </a:endParaRPr>
          </a:p>
        </p:txBody>
      </p:sp>
      <p:sp>
        <p:nvSpPr>
          <p:cNvPr id="3" name="AutoShape 17"/>
          <p:cNvSpPr/>
          <p:nvPr/>
        </p:nvSpPr>
        <p:spPr>
          <a:xfrm>
            <a:off x="3040380" y="400685"/>
            <a:ext cx="4352925"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zh-CN" sz="3200" b="1" dirty="0">
                <a:solidFill>
                  <a:schemeClr val="tx1"/>
                </a:solidFill>
                <a:latin typeface="微软雅黑" panose="020B0503020204020204" charset="-122"/>
                <a:ea typeface="微软雅黑" panose="020B0503020204020204" charset="-122"/>
              </a:rPr>
              <a:t>高效思维形成三步曲</a:t>
            </a:r>
            <a:endParaRPr lang="zh-CN" sz="3200" b="1" dirty="0">
              <a:solidFill>
                <a:schemeClr val="tx1"/>
              </a:solidFill>
              <a:latin typeface="微软雅黑" panose="020B0503020204020204" charset="-122"/>
              <a:ea typeface="微软雅黑" panose="020B0503020204020204" charset="-122"/>
            </a:endParaRPr>
          </a:p>
        </p:txBody>
      </p:sp>
      <p:sp>
        <p:nvSpPr>
          <p:cNvPr id="4" name="Текст 5"/>
          <p:cNvSpPr txBox="1"/>
          <p:nvPr>
            <p:custDataLst>
              <p:tags r:id="rId22"/>
            </p:custDataLst>
          </p:nvPr>
        </p:nvSpPr>
        <p:spPr>
          <a:xfrm>
            <a:off x="4561205" y="2819083"/>
            <a:ext cx="4433570" cy="801370"/>
          </a:xfrm>
          <a:prstGeom prst="rect">
            <a:avLst/>
          </a:prstGeom>
          <a:noFill/>
          <a:ln w="9525">
            <a:noFill/>
          </a:ln>
        </p:spPr>
        <p:txBody>
          <a:bodyPr/>
          <a:lstStyle/>
          <a:p>
            <a:pPr defTabSz="904875" eaLnBrk="1" hangingPunct="1"/>
            <a:r>
              <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rPr>
              <a:t>思维自动高效化</a:t>
            </a:r>
            <a:endParaRPr lang="zh-CN" altLang="en-US" sz="3200" b="1" dirty="0">
              <a:solidFill>
                <a:srgbClr val="002060"/>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6580"/>
                                        </p:tgtEl>
                                        <p:attrNameLst>
                                          <p:attrName>style.visibility</p:attrName>
                                        </p:attrNameLst>
                                      </p:cBhvr>
                                      <p:to>
                                        <p:strVal val="visible"/>
                                      </p:to>
                                    </p:set>
                                    <p:animEffect transition="in" filter="blinds(horizontal)">
                                      <p:cBhvr>
                                        <p:cTn id="10" dur="500"/>
                                        <p:tgtEl>
                                          <p:spTgt spid="6658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blinds(horizontal)">
                                      <p:cBhvr>
                                        <p:cTn id="15" dur="500"/>
                                        <p:tgtEl>
                                          <p:spTgt spid="3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6581"/>
                                        </p:tgtEl>
                                        <p:attrNameLst>
                                          <p:attrName>style.visibility</p:attrName>
                                        </p:attrNameLst>
                                      </p:cBhvr>
                                      <p:to>
                                        <p:strVal val="visible"/>
                                      </p:to>
                                    </p:set>
                                    <p:animEffect transition="in" filter="blinds(horizontal)">
                                      <p:cBhvr>
                                        <p:cTn id="18" dur="500"/>
                                        <p:tgtEl>
                                          <p:spTgt spid="6658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500"/>
                                        <p:tgtEl>
                                          <p:spTgt spid="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linds(horizont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0" grpId="0"/>
      <p:bldP spid="66581" grpId="0"/>
      <p:bldP spid="32" grpId="0"/>
      <p:bldP spid="33" grpId="0"/>
      <p:bldP spid="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465455" y="2153285"/>
            <a:ext cx="7924800" cy="3192145"/>
          </a:xfrm>
          <a:prstGeom prst="rect">
            <a:avLst/>
          </a:prstGeom>
          <a:noFill/>
        </p:spPr>
        <p:txBody>
          <a:bodyPr wrap="square" rtlCol="0">
            <a:spAutoFit/>
          </a:bodyPr>
          <a:lstStyle/>
          <a:p>
            <a:pPr>
              <a:lnSpc>
                <a:spcPct val="140000"/>
              </a:lnSpc>
            </a:pPr>
            <a:r>
              <a:rPr kumimoji="1" lang="en-US" altLang="zh-CN" sz="3600" dirty="0">
                <a:latin typeface="+mn-ea"/>
              </a:rPr>
              <a:t>  </a:t>
            </a:r>
            <a:r>
              <a:rPr kumimoji="1" lang="en-US" altLang="zh-CN" sz="3600" b="1" dirty="0">
                <a:latin typeface="+mn-lt"/>
                <a:ea typeface="+mn-lt"/>
                <a:cs typeface="+mn-lt"/>
              </a:rPr>
              <a:t>     </a:t>
            </a:r>
            <a:r>
              <a:rPr kumimoji="1" lang="zh-CN" altLang="en-US" sz="3600" b="1" dirty="0">
                <a:solidFill>
                  <a:srgbClr val="002060"/>
                </a:solidFill>
                <a:latin typeface="+mn-lt"/>
                <a:ea typeface="+mn-lt"/>
                <a:cs typeface="+mn-lt"/>
              </a:rPr>
              <a:t>应用可视化认知工具</a:t>
            </a:r>
            <a:r>
              <a:rPr kumimoji="1" lang="zh-CN" altLang="en-US" sz="3600" b="1" dirty="0">
                <a:solidFill>
                  <a:srgbClr val="FF0000"/>
                </a:solidFill>
                <a:latin typeface="+mn-lt"/>
                <a:ea typeface="+mn-lt"/>
                <a:cs typeface="+mn-lt"/>
              </a:rPr>
              <a:t>（思维地图、学科思维导图等）</a:t>
            </a:r>
            <a:r>
              <a:rPr kumimoji="1" lang="zh-CN" altLang="en-US" sz="3600" b="1" dirty="0">
                <a:solidFill>
                  <a:srgbClr val="002060"/>
                </a:solidFill>
                <a:latin typeface="+mn-lt"/>
                <a:ea typeface="+mn-lt"/>
                <a:cs typeface="+mn-lt"/>
              </a:rPr>
              <a:t>将思维过程和思维结果呈现出来，促进思考者观察反思的过程。</a:t>
            </a:r>
            <a:endParaRPr kumimoji="1" lang="zh-CN" altLang="en-US" sz="3600" b="1" dirty="0">
              <a:solidFill>
                <a:srgbClr val="002060"/>
              </a:solidFill>
              <a:latin typeface="+mn-lt"/>
              <a:ea typeface="+mn-lt"/>
              <a:cs typeface="+mn-lt"/>
            </a:endParaRPr>
          </a:p>
        </p:txBody>
      </p:sp>
      <p:sp>
        <p:nvSpPr>
          <p:cNvPr id="2" name="AutoShape 17"/>
          <p:cNvSpPr/>
          <p:nvPr/>
        </p:nvSpPr>
        <p:spPr>
          <a:xfrm>
            <a:off x="3040380" y="400685"/>
            <a:ext cx="4333240" cy="78867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en-US" altLang="zh-CN" sz="3200" b="1" dirty="0">
                <a:solidFill>
                  <a:schemeClr val="tx1"/>
                </a:solidFill>
                <a:latin typeface="微软雅黑" panose="020B0503020204020204" charset="-122"/>
                <a:ea typeface="微软雅黑" panose="020B0503020204020204" charset="-122"/>
              </a:rPr>
              <a:t>1.</a:t>
            </a:r>
            <a:r>
              <a:rPr lang="zh-CN" sz="3200" b="1" dirty="0">
                <a:solidFill>
                  <a:schemeClr val="tx1"/>
                </a:solidFill>
                <a:latin typeface="微软雅黑" panose="020B0503020204020204" charset="-122"/>
                <a:ea typeface="微软雅黑" panose="020B0503020204020204" charset="-122"/>
              </a:rPr>
              <a:t>隐形思维显性化</a:t>
            </a:r>
            <a:endParaRPr lang="zh-CN" sz="3200" b="1" dirty="0">
              <a:solidFill>
                <a:schemeClr val="tx1"/>
              </a:solidFill>
              <a:latin typeface="微软雅黑" panose="020B0503020204020204" charset="-122"/>
              <a:ea typeface="微软雅黑" panose="020B0503020204020204" charset="-122"/>
            </a:endParaRPr>
          </a:p>
        </p:txBody>
      </p:sp>
      <p:sp>
        <p:nvSpPr>
          <p:cNvPr id="20486" name="流程图: 可选过程 20485" descr="2"/>
          <p:cNvSpPr/>
          <p:nvPr/>
        </p:nvSpPr>
        <p:spPr>
          <a:xfrm>
            <a:off x="6792595" y="4831080"/>
            <a:ext cx="1784985" cy="1449070"/>
          </a:xfrm>
          <a:prstGeom prst="flowChartAlternateProcess">
            <a:avLst/>
          </a:prstGeom>
          <a:blipFill rotWithShape="1">
            <a:blip r:embed="rId1" cstate="print"/>
            <a:stretch>
              <a:fillRect/>
            </a:stretch>
          </a:blipFill>
          <a:ln w="25400" cap="flat" cmpd="sng">
            <a:noFill/>
            <a:prstDash val="solid"/>
            <a:miter/>
            <a:headEnd type="none" w="med" len="med"/>
            <a:tailEnd type="none" w="med" len="med"/>
          </a:ln>
          <a:effectLst>
            <a:softEdge rad="63500"/>
          </a:effectLst>
        </p:spPr>
        <p:txBody>
          <a:bodyPr anchor="ctr"/>
          <a:lstStyle/>
          <a:p>
            <a:pPr lvl="0" algn="ctr"/>
            <a:endParaRPr lang="zh-CN" altLang="en-US" dirty="0">
              <a:solidFill>
                <a:srgbClr val="FFFFFF"/>
              </a:solidFill>
              <a:latin typeface="Calibri" panose="020F0502020204030204" pitchFamily="34" charset="0"/>
              <a:ea typeface="宋体" panose="02010600030101010101" pitchFamily="2" charset="-122"/>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250" y="1445260"/>
            <a:ext cx="8068945" cy="3967480"/>
          </a:xfrm>
          <a:prstGeom prst="rect">
            <a:avLst/>
          </a:prstGeom>
          <a:noFill/>
        </p:spPr>
        <p:txBody>
          <a:bodyPr wrap="square" rtlCol="0">
            <a:spAutoFit/>
          </a:bodyPr>
          <a:lstStyle/>
          <a:p>
            <a:pPr>
              <a:lnSpc>
                <a:spcPct val="140000"/>
              </a:lnSpc>
            </a:pPr>
            <a:r>
              <a:rPr kumimoji="1" lang="en-US" altLang="zh-CN" sz="3600" dirty="0">
                <a:latin typeface="+mn-ea"/>
              </a:rPr>
              <a:t>       </a:t>
            </a:r>
            <a:r>
              <a:rPr kumimoji="1" lang="zh-CN" altLang="en-US" sz="3600" b="1" dirty="0">
                <a:solidFill>
                  <a:srgbClr val="002060"/>
                </a:solidFill>
                <a:latin typeface="+mn-lt"/>
                <a:ea typeface="+mn-lt"/>
              </a:rPr>
              <a:t>运用思维工具</a:t>
            </a:r>
            <a:r>
              <a:rPr kumimoji="1" lang="zh-CN" altLang="en-US" sz="3600" b="1" dirty="0">
                <a:solidFill>
                  <a:srgbClr val="FF0000"/>
                </a:solidFill>
                <a:latin typeface="+mn-lt"/>
                <a:ea typeface="+mn-lt"/>
              </a:rPr>
              <a:t>（高效记忆术、高效阅读术、创造性思维术、批判性思维术等）</a:t>
            </a:r>
            <a:r>
              <a:rPr kumimoji="1" lang="zh-CN" altLang="en-US" sz="3600" b="1" dirty="0">
                <a:solidFill>
                  <a:srgbClr val="002060"/>
                </a:solidFill>
                <a:latin typeface="+mn-lt"/>
                <a:ea typeface="+mn-lt"/>
              </a:rPr>
              <a:t>来引导，矫正思维进程，帮助思考者应用高效思维方法并形成相对稳定思维模式的过程。</a:t>
            </a:r>
            <a:endParaRPr kumimoji="1" lang="zh-CN" altLang="en-US" sz="3600" b="1" dirty="0">
              <a:solidFill>
                <a:srgbClr val="002060"/>
              </a:solidFill>
              <a:latin typeface="+mn-lt"/>
              <a:ea typeface="+mn-lt"/>
            </a:endParaRPr>
          </a:p>
        </p:txBody>
      </p:sp>
      <p:sp>
        <p:nvSpPr>
          <p:cNvPr id="2" name="AutoShape 17"/>
          <p:cNvSpPr/>
          <p:nvPr/>
        </p:nvSpPr>
        <p:spPr>
          <a:xfrm>
            <a:off x="3040380" y="400685"/>
            <a:ext cx="4156710" cy="755650"/>
          </a:xfrm>
          <a:prstGeom prst="roundRect">
            <a:avLst>
              <a:gd name="adj" fmla="val 50000"/>
            </a:avLst>
          </a:prstGeom>
          <a:gradFill rotWithShape="1">
            <a:gsLst>
              <a:gs pos="0">
                <a:schemeClr val="hlink"/>
              </a:gs>
              <a:gs pos="50000">
                <a:schemeClr val="bg1"/>
              </a:gs>
              <a:gs pos="100000">
                <a:schemeClr val="hlink"/>
              </a:gs>
            </a:gsLst>
            <a:lin ang="5400000" scaled="1"/>
            <a:tileRect/>
          </a:gradFill>
          <a:ln w="9525">
            <a:noFill/>
          </a:ln>
          <a:effectLst>
            <a:outerShdw dist="35921" dir="2699999" algn="ctr" rotWithShape="0">
              <a:schemeClr val="bg2"/>
            </a:outerShdw>
          </a:effectLst>
        </p:spPr>
        <p:txBody>
          <a:bodyPr wrap="none" anchor="ctr"/>
          <a:lstStyle/>
          <a:p>
            <a:pPr algn="ctr">
              <a:lnSpc>
                <a:spcPct val="100000"/>
              </a:lnSpc>
            </a:pPr>
            <a:r>
              <a:rPr lang="en-US" altLang="zh-CN" sz="3200" b="1" dirty="0">
                <a:solidFill>
                  <a:schemeClr val="tx1"/>
                </a:solidFill>
                <a:latin typeface="微软雅黑" panose="020B0503020204020204" charset="-122"/>
                <a:ea typeface="微软雅黑" panose="020B0503020204020204" charset="-122"/>
              </a:rPr>
              <a:t>2.</a:t>
            </a:r>
            <a:r>
              <a:rPr lang="zh-CN" altLang="en-US" sz="3200" b="1" dirty="0">
                <a:solidFill>
                  <a:schemeClr val="tx1"/>
                </a:solidFill>
                <a:latin typeface="微软雅黑" panose="020B0503020204020204" charset="-122"/>
                <a:ea typeface="微软雅黑" panose="020B0503020204020204" charset="-122"/>
              </a:rPr>
              <a:t>显</a:t>
            </a:r>
            <a:r>
              <a:rPr lang="zh-CN" sz="3200" b="1" dirty="0">
                <a:solidFill>
                  <a:schemeClr val="tx1"/>
                </a:solidFill>
                <a:latin typeface="微软雅黑" panose="020B0503020204020204" charset="-122"/>
                <a:ea typeface="微软雅黑" panose="020B0503020204020204" charset="-122"/>
              </a:rPr>
              <a:t>形思维工具化</a:t>
            </a:r>
            <a:endParaRPr lang="zh-CN" sz="3200" b="1" dirty="0">
              <a:solidFill>
                <a:schemeClr val="tx1"/>
              </a:solidFill>
              <a:latin typeface="微软雅黑" panose="020B0503020204020204" charset="-122"/>
              <a:ea typeface="微软雅黑" panose="020B0503020204020204" charset="-122"/>
            </a:endParaRPr>
          </a:p>
        </p:txBody>
      </p:sp>
      <p:sp>
        <p:nvSpPr>
          <p:cNvPr id="16389" name="AutoShape 6" descr="IMG_0549"/>
          <p:cNvSpPr/>
          <p:nvPr/>
        </p:nvSpPr>
        <p:spPr>
          <a:xfrm>
            <a:off x="7016115" y="4825365"/>
            <a:ext cx="1546860" cy="1386840"/>
          </a:xfrm>
          <a:prstGeom prst="roundRect">
            <a:avLst>
              <a:gd name="adj" fmla="val 16667"/>
            </a:avLst>
          </a:prstGeom>
          <a:blipFill rotWithShape="1">
            <a:blip r:embed="rId1" cstate="print"/>
            <a:stretch>
              <a:fillRect/>
            </a:stretch>
          </a:blipFill>
          <a:ln w="9525" cap="flat" cmpd="sng">
            <a:noFill/>
            <a:prstDash val="solid"/>
            <a:round/>
            <a:headEnd type="none" w="med" len="med"/>
            <a:tailEnd type="none" w="med" len="med"/>
          </a:ln>
          <a:effectLst>
            <a:softEdge rad="63500"/>
          </a:effectLst>
        </p:spPr>
        <p:txBody>
          <a:bodyPr wrap="none" anchor="ctr"/>
          <a:lstStyle/>
          <a:p>
            <a:pPr lvl="0"/>
            <a:endParaRPr lang="zh-CN" altLang="en-US" dirty="0">
              <a:solidFill>
                <a:srgbClr val="000000"/>
              </a:solidFill>
              <a:latin typeface="Calibri" panose="020F0502020204030204" pitchFamily="34" charset="0"/>
              <a:ea typeface="宋体" panose="02010600030101010101" pitchFamily="2" charset="-122"/>
            </a:endParaRPr>
          </a:p>
        </p:txBody>
      </p:sp>
    </p:spTree>
  </p:cSld>
  <p:clrMapOvr>
    <a:masterClrMapping/>
  </p:clrMapOvr>
  <p:transition>
    <p:fade/>
  </p:transition>
</p:sld>
</file>

<file path=ppt/tags/tag1.xml><?xml version="1.0" encoding="utf-8"?>
<p:tagLst xmlns:p="http://schemas.openxmlformats.org/presentationml/2006/main">
  <p:tag name="MH" val="20161031203241"/>
  <p:tag name="MH_LIBRARY" val="CONTENTS"/>
  <p:tag name="MH_TYPE" val="ENTRY"/>
  <p:tag name="ID" val="547124"/>
  <p:tag name="MH_ORDER" val="3"/>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2"/>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2_2"/>
  <p:tag name="KSO_WM_UNIT_FILL_FORE_SCHEMECOLOR_INDEX" val="6"/>
  <p:tag name="KSO_WM_UNIT_FILL_TYPE" val="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3"/>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2_3"/>
  <p:tag name="KSO_WM_UNIT_FILL_FORE_SCHEMECOLOR_INDEX" val="6"/>
  <p:tag name="KSO_WM_UNIT_FILL_TYPE"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4"/>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2_4"/>
  <p:tag name="KSO_WM_UNIT_FILL_FORE_SCHEMECOLOR_INDEX" val="6"/>
  <p:tag name="KSO_WM_UNIT_FILL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5"/>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2_5"/>
  <p:tag name="KSO_WM_UNIT_FILL_FORE_SCHEMECOLOR_INDEX" val="6"/>
  <p:tag name="KSO_WM_UNI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3_1"/>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3_1"/>
  <p:tag name="KSO_WM_UNIT_FILL_FORE_SCHEMECOLOR_INDEX" val="7"/>
  <p:tag name="KSO_WM_UNI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3_2"/>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3_2"/>
  <p:tag name="KSO_WM_UNIT_FILL_FORE_SCHEMECOLOR_INDEX" val="7"/>
  <p:tag name="KSO_WM_UNI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3_3"/>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3_3"/>
  <p:tag name="KSO_WM_UNIT_FILL_FORE_SCHEMECOLOR_INDEX" val="7"/>
  <p:tag name="KSO_WM_UNI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3_7"/>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3_7"/>
  <p:tag name="KSO_WM_UNIT_FILL_FORE_SCHEMECOLOR_INDEX" val="7"/>
  <p:tag name="KSO_WM_UNI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6"/>
  <p:tag name="KSO_WM_TEMPLATE_CATEGORY" val="diagram"/>
  <p:tag name="KSO_WM_TEMPLATE_INDEX" val="20199040"/>
  <p:tag name="KSO_WM_UNIT_LAYERLEVEL" val="1_1_1"/>
  <p:tag name="KSO_WM_TAG_VERSION" val="1.0"/>
  <p:tag name="KSO_WM_DIAGRAM_GROUP_CODE" val="m1-1"/>
  <p:tag name="KSO_WM_UNIT_TEXT_FILL_FORE_SCHEMECOLOR_INDEX" val="13"/>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6"/>
  <p:tag name="KSO_WM_TEMPLATE_CATEGORY" val="diagram"/>
  <p:tag name="KSO_WM_TEMPLATE_INDEX" val="20199040"/>
  <p:tag name="KSO_WM_UNIT_LAYERLEVEL" val="1_1_1"/>
  <p:tag name="KSO_WM_TAG_VERSION" val="1.0"/>
  <p:tag name="KSO_WM_DIAGRAM_GROUP_CODE" val="m1-1"/>
  <p:tag name="KSO_WM_UNIT_TEXT_FILL_FORE_SCHEMECOLOR_INDEX" val="13"/>
  <p:tag name="KSO_WM_UNIT_TEXT_FILL_TYPE" val="1"/>
</p:tagLst>
</file>

<file path=ppt/tags/tag2.xml><?xml version="1.0" encoding="utf-8"?>
<p:tagLst xmlns:p="http://schemas.openxmlformats.org/presentationml/2006/main">
  <p:tag name="MH" val="20161031203241"/>
  <p:tag name="MH_LIBRARY" val="CONTENTS"/>
  <p:tag name="MH_TYPE" val="ENTRY"/>
  <p:tag name="ID" val="547124"/>
  <p:tag name="MH_ORDER" val="1"/>
</p:tagLst>
</file>

<file path=ppt/tags/tag20.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ID" val="diagram20199040_2*m_h_f*1_1_1"/>
  <p:tag name="KSO_WM_TEMPLATE_CATEGORY" val="diagram"/>
  <p:tag name="KSO_WM_TEMPLATE_INDEX" val="20199040"/>
  <p:tag name="KSO_WM_UNIT_LAYERLEVEL" val="1_1_1"/>
  <p:tag name="KSO_WM_TAG_VERSION" val="1.0"/>
  <p:tag name="KSO_WM_UNIT_TEXT_FILL_FORE_SCHEMECOLOR_INDEX" val="14"/>
  <p:tag name="KSO_WM_UNIT_TEXT_FILL_TYPE" val="1"/>
</p:tagLst>
</file>

<file path=ppt/tags/tag21.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ID" val="diagram20199040_2*m_h_f*1_2_1"/>
  <p:tag name="KSO_WM_TEMPLATE_CATEGORY" val="diagram"/>
  <p:tag name="KSO_WM_TEMPLATE_INDEX" val="20199040"/>
  <p:tag name="KSO_WM_UNIT_LAYERLEVEL" val="1_1_1"/>
  <p:tag name="KSO_WM_TAG_VERSION" val="1.0"/>
  <p:tag name="KSO_WM_UNIT_TEXT_FILL_FORE_SCHEMECOLOR_INDEX" val="14"/>
  <p:tag name="KSO_WM_UNIT_TEXT_FILL_TYPE" val="1"/>
</p:tagLst>
</file>

<file path=ppt/tags/tag22.xml><?xml version="1.0" encoding="utf-8"?>
<p:tagLst xmlns:p="http://schemas.openxmlformats.org/presentationml/2006/main">
  <p:tag name="KSO_WM_UNIT_PRESET_TEXT" val="添加标题"/>
  <p:tag name="KSO_WM_UNIT_NOCLEAR" val="0"/>
  <p:tag name="KSO_WM_UNIT_VALUE" val="5"/>
  <p:tag name="KSO_WM_UNIT_HIGHLIGHT" val="0"/>
  <p:tag name="KSO_WM_UNIT_COMPATIBLE" val="0"/>
  <p:tag name="KSO_WM_UNIT_DIAGRAM_ISNUMVISUAL" val="0"/>
  <p:tag name="KSO_WM_UNIT_DIAGRAM_ISREFERUNIT" val="0"/>
  <p:tag name="KSO_WM_DIAGRAM_GROUP_CODE" val="m1-1"/>
  <p:tag name="KSO_WM_UNIT_ID" val="diagram20199040_2*m_h_f*1_3_1"/>
  <p:tag name="KSO_WM_TEMPLATE_CATEGORY" val="diagram"/>
  <p:tag name="KSO_WM_TEMPLATE_INDEX" val="20199040"/>
  <p:tag name="KSO_WM_UNIT_LAYERLEVEL" val="1_1_1"/>
  <p:tag name="KSO_WM_TAG_VERSION" val="1.0"/>
  <p:tag name="KSO_WM_UNIT_TEXT_FILL_FORE_SCHEMECOLOR_INDEX" val="14"/>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3_5"/>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3_5"/>
  <p:tag name="KSO_WM_UNIT_FILL_FORE_SCHEMECOLOR_INDEX" val="7"/>
  <p:tag name="KSO_WM_UNI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6"/>
  <p:tag name="KSO_WM_TEMPLATE_CATEGORY" val="diagram"/>
  <p:tag name="KSO_WM_TEMPLATE_INDEX" val="20199040"/>
  <p:tag name="KSO_WM_UNIT_LAYERLEVEL" val="1_1_1"/>
  <p:tag name="KSO_WM_TAG_VERSION" val="1.0"/>
  <p:tag name="KSO_WM_DIAGRAM_GROUP_CODE" val="m1-1"/>
  <p:tag name="KSO_WM_UNIT_TEXT_FILL_FORE_SCHEMECOLOR_INDEX" val="13"/>
  <p:tag name="KSO_WM_UNIT_TEXT_FILL_TYPE" val="1"/>
</p:tagLst>
</file>

<file path=ppt/tags/tag3.xml><?xml version="1.0" encoding="utf-8"?>
<p:tagLst xmlns:p="http://schemas.openxmlformats.org/presentationml/2006/main">
  <p:tag name="MH" val="20161031203241"/>
  <p:tag name="MH_LIBRARY" val="CONTENTS"/>
  <p:tag name="MH_TYPE" val="ENTRY"/>
  <p:tag name="ID" val="547124"/>
  <p:tag name="MH_ORDER" val="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1"/>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1_1"/>
  <p:tag name="KSO_WM_UNIT_FILL_FORE_SCHEMECOLOR_INDEX" val="5"/>
  <p:tag name="KSO_WM_UNIT_FILL_TYPE"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2"/>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1_2"/>
  <p:tag name="KSO_WM_UNIT_FILL_FORE_SCHEMECOLOR_INDEX" val="5"/>
  <p:tag name="KSO_WM_UNIT_FILL_TYPE"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3"/>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1_3"/>
  <p:tag name="KSO_WM_UNIT_FILL_FORE_SCHEMECOLOR_INDEX" val="5"/>
  <p:tag name="KSO_WM_UNIT_FILL_TYPE"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4"/>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1_4"/>
  <p:tag name="KSO_WM_UNIT_FILL_FORE_SCHEMECOLOR_INDEX" val="5"/>
  <p:tag name="KSO_WM_UNIT_FILL_TYPE" val="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1_5"/>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1_5"/>
  <p:tag name="KSO_WM_UNIT_FILL_FORE_SCHEMECOLOR_INDEX" val="5"/>
  <p:tag name="KSO_WM_UNIT_FILL_TYPE" val="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diagram20199040_2*m_h_i*1_2_1"/>
  <p:tag name="KSO_WM_TEMPLATE_CATEGORY" val="diagram"/>
  <p:tag name="KSO_WM_TEMPLATE_INDEX" val="20199040"/>
  <p:tag name="KSO_WM_UNIT_LAYERLEVEL" val="1_1_1"/>
  <p:tag name="KSO_WM_TAG_VERSION" val="1.0"/>
  <p:tag name="KSO_WM_BEAUTIFY_FLAG" val="#wm#"/>
  <p:tag name="KSO_WM_DIAGRAM_GROUP_CODE" val="m1-1"/>
  <p:tag name="KSO_WM_UNIT_TYPE" val="m_h_i"/>
  <p:tag name="KSO_WM_UNIT_INDEX" val="1_2_1"/>
  <p:tag name="KSO_WM_UNIT_FILL_FORE_SCHEMECOLOR_INDEX" val="6"/>
  <p:tag name="KSO_WM_UNIT_FILL_TYPE" val="1"/>
</p:tagLst>
</file>

<file path=ppt/theme/theme1.xml><?xml version="1.0" encoding="utf-8"?>
<a:theme xmlns:a="http://schemas.openxmlformats.org/drawingml/2006/main" name="回顾">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851</Words>
  <Application>WPS 演示</Application>
  <PresentationFormat>全屏显示(4:3)</PresentationFormat>
  <Paragraphs>126</Paragraphs>
  <Slides>25</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Arial</vt:lpstr>
      <vt:lpstr>宋体</vt:lpstr>
      <vt:lpstr>Wingdings</vt:lpstr>
      <vt:lpstr>Calibri</vt:lpstr>
      <vt:lpstr>微软雅黑</vt:lpstr>
      <vt:lpstr>叶根友毛笔行书2.0版</vt:lpstr>
      <vt:lpstr>黑体</vt:lpstr>
      <vt:lpstr>楷体</vt:lpstr>
      <vt:lpstr>Arial Unicode MS</vt:lpstr>
      <vt:lpstr>Calibri Light</vt:lpstr>
      <vt:lpstr>楷体_GB2312</vt:lpstr>
      <vt:lpstr>新宋体</vt:lpstr>
      <vt:lpstr>方正大标宋简体</vt:lpstr>
      <vt:lpstr>回顾</vt:lpstr>
      <vt:lpstr>PowerPoint 演示文稿</vt:lpstr>
      <vt:lpstr>目录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小数点的作用有多大？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Administrator</cp:lastModifiedBy>
  <cp:revision>126</cp:revision>
  <dcterms:created xsi:type="dcterms:W3CDTF">2013-01-25T01:44:00Z</dcterms:created>
  <dcterms:modified xsi:type="dcterms:W3CDTF">2022-05-31T03:09:19Z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ICV">
    <vt:lpwstr>7CBB3FBADDC244E78FDA4D9BEFCB6909</vt:lpwstr>
  </property>
</Properties>
</file>