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5983" r:id="rId2"/>
    <p:sldId id="5847" r:id="rId3"/>
    <p:sldId id="5912" r:id="rId4"/>
    <p:sldId id="5957" r:id="rId5"/>
    <p:sldId id="5958" r:id="rId6"/>
    <p:sldId id="5959" r:id="rId7"/>
    <p:sldId id="5888" r:id="rId8"/>
    <p:sldId id="5849" r:id="rId9"/>
    <p:sldId id="5961" r:id="rId10"/>
    <p:sldId id="5845" r:id="rId11"/>
    <p:sldId id="5962" r:id="rId12"/>
    <p:sldId id="5978" r:id="rId13"/>
    <p:sldId id="5979" r:id="rId14"/>
    <p:sldId id="5980" r:id="rId15"/>
    <p:sldId id="5981" r:id="rId16"/>
    <p:sldId id="5968" r:id="rId17"/>
    <p:sldId id="5846" r:id="rId18"/>
    <p:sldId id="5939" r:id="rId19"/>
    <p:sldId id="5971" r:id="rId20"/>
    <p:sldId id="5972" r:id="rId21"/>
    <p:sldId id="5973" r:id="rId22"/>
    <p:sldId id="5974" r:id="rId23"/>
    <p:sldId id="5975" r:id="rId24"/>
    <p:sldId id="5976" r:id="rId25"/>
    <p:sldId id="5938" r:id="rId26"/>
    <p:sldId id="5977" r:id="rId27"/>
  </p:sldIdLst>
  <p:sldSz cx="12858750" cy="7232650"/>
  <p:notesSz cx="6858000" cy="9144000"/>
  <p:custDataLst>
    <p:tags r:id="rId3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2775A6"/>
    <a:srgbClr val="135145"/>
    <a:srgbClr val="FF9900"/>
    <a:srgbClr val="FFA631"/>
    <a:srgbClr val="0070C0"/>
    <a:srgbClr val="C00000"/>
    <a:srgbClr val="4B342A"/>
    <a:srgbClr val="69481E"/>
    <a:srgbClr val="474B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2" autoAdjust="0"/>
    <p:restoredTop sz="95394" autoAdjust="0"/>
  </p:normalViewPr>
  <p:slideViewPr>
    <p:cSldViewPr>
      <p:cViewPr varScale="1">
        <p:scale>
          <a:sx n="47" d="100"/>
          <a:sy n="47" d="100"/>
        </p:scale>
        <p:origin x="-102" y="-870"/>
      </p:cViewPr>
      <p:guideLst>
        <p:guide orient="horz" pos="273"/>
        <p:guide orient="horz" pos="4183"/>
        <p:guide pos="3913"/>
        <p:guide pos="598"/>
        <p:guide pos="7504"/>
        <p:guide pos="6944"/>
      </p:guideLst>
    </p:cSldViewPr>
  </p:slideViewPr>
  <p:outlineViewPr>
    <p:cViewPr>
      <p:scale>
        <a:sx n="100" d="100"/>
        <a:sy n="100" d="100"/>
      </p:scale>
      <p:origin x="0" y="-320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283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pPr/>
              <a:t>2022/6/6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2022/6/6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7FA29-E3F8-4667-8A96-8EB7A1B77917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7FA29-E3F8-4667-8A96-8EB7A1B77917}" type="slidenum">
              <a:rPr lang="zh-CN" altLang="en-US" smtClean="0"/>
              <a:pPr>
                <a:defRPr/>
              </a:pPr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2022/6/6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53143" y="1444400"/>
            <a:ext cx="5653728" cy="295238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6531316" y="1456086"/>
            <a:ext cx="5653728" cy="295238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4407" y="2246811"/>
            <a:ext cx="10929938" cy="15503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8813" y="4098502"/>
            <a:ext cx="9001125" cy="1848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2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8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1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3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56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99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42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384D8-9F17-4372-A23A-924F96CB64E3}" type="datetimeFigureOut">
              <a:rPr lang="zh-CN" altLang="en-US"/>
              <a:pPr>
                <a:defRPr/>
              </a:pPr>
              <a:t>2022/6/6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0A286-8FF2-4EC5-AF8A-818446FED1D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0" y="3616325"/>
            <a:ext cx="6429375" cy="3616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3532809" y="0"/>
            <a:ext cx="4832077" cy="3616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8364886" y="0"/>
            <a:ext cx="4493865" cy="3616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/>
          </p:nvPr>
        </p:nvSpPr>
        <p:spPr>
          <a:xfrm>
            <a:off x="9325944" y="3616325"/>
            <a:ext cx="3532808" cy="3616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cent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1932163" y="1498565"/>
            <a:ext cx="4497214" cy="24482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6429375" y="3976365"/>
            <a:ext cx="4497214" cy="24482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858750" cy="72326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806395" y="1521416"/>
            <a:ext cx="2054720" cy="205407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Picture Placeholder 13"/>
          <p:cNvSpPr>
            <a:spLocks noGrp="1" noChangeAspect="1"/>
          </p:cNvSpPr>
          <p:nvPr>
            <p:ph type="pic" sz="quarter" idx="19"/>
          </p:nvPr>
        </p:nvSpPr>
        <p:spPr>
          <a:xfrm>
            <a:off x="6430214" y="1521416"/>
            <a:ext cx="2054720" cy="205407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3"/>
          <p:cNvSpPr>
            <a:spLocks noGrp="1" noChangeAspect="1"/>
          </p:cNvSpPr>
          <p:nvPr>
            <p:ph type="pic" sz="quarter" idx="20"/>
          </p:nvPr>
        </p:nvSpPr>
        <p:spPr>
          <a:xfrm>
            <a:off x="4377327" y="3575488"/>
            <a:ext cx="2054720" cy="205407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13"/>
          <p:cNvSpPr>
            <a:spLocks noGrp="1" noChangeAspect="1"/>
          </p:cNvSpPr>
          <p:nvPr>
            <p:ph type="pic" sz="quarter" idx="21"/>
          </p:nvPr>
        </p:nvSpPr>
        <p:spPr>
          <a:xfrm>
            <a:off x="9996346" y="3575488"/>
            <a:ext cx="2054720" cy="205407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-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713607" y="1380511"/>
            <a:ext cx="1898438" cy="189833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65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2617644" y="3289127"/>
            <a:ext cx="1898438" cy="189833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65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4531509" y="1380511"/>
            <a:ext cx="1898438" cy="189833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65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6435546" y="3289127"/>
            <a:ext cx="1898438" cy="189833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65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8341895" y="1380511"/>
            <a:ext cx="1898438" cy="189833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65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2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10252631" y="3289127"/>
            <a:ext cx="1898438" cy="189833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65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969877" y="1558592"/>
            <a:ext cx="2729981" cy="353408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6430401" y="1558592"/>
            <a:ext cx="2729981" cy="353408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70659" y="1427403"/>
            <a:ext cx="2729981" cy="272912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3590635" y="1427403"/>
            <a:ext cx="2729981" cy="272912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6510611" y="1427403"/>
            <a:ext cx="2729981" cy="272912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9430587" y="1427403"/>
            <a:ext cx="2729981" cy="272912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89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4039" y="385072"/>
            <a:ext cx="11090672" cy="1397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4039" y="1925358"/>
            <a:ext cx="11090672" cy="4589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4039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pPr/>
              <a:t>2022/6/6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59461" y="6703595"/>
            <a:ext cx="4339828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1492" y="6703595"/>
            <a:ext cx="2893219" cy="38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64565" rtl="0" eaLnBrk="1" latinLnBrk="0" hangingPunct="1">
        <a:lnSpc>
          <a:spcPct val="90000"/>
        </a:lnSpc>
        <a:spcBef>
          <a:spcPct val="0"/>
        </a:spcBef>
        <a:buNone/>
        <a:defRPr sz="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300" indent="-241300" algn="l" defTabSz="964565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2955" kern="1200">
          <a:solidFill>
            <a:schemeClr val="tx1"/>
          </a:solidFill>
          <a:latin typeface="+mn-lt"/>
          <a:ea typeface="+mn-ea"/>
          <a:cs typeface="+mn-cs"/>
        </a:defRPr>
      </a:lvl1pPr>
      <a:lvl2pPr marL="723265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30" kern="1200">
          <a:solidFill>
            <a:schemeClr val="tx1"/>
          </a:solidFill>
          <a:latin typeface="+mn-lt"/>
          <a:ea typeface="+mn-ea"/>
          <a:cs typeface="+mn-cs"/>
        </a:defRPr>
      </a:lvl2pPr>
      <a:lvl3pPr marL="120523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10" kern="1200">
          <a:solidFill>
            <a:schemeClr val="tx1"/>
          </a:solidFill>
          <a:latin typeface="+mn-lt"/>
          <a:ea typeface="+mn-ea"/>
          <a:cs typeface="+mn-cs"/>
        </a:defRPr>
      </a:lvl3pPr>
      <a:lvl4pPr marL="168783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69795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5176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3436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16325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98290" indent="-241300" algn="l" defTabSz="96456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96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456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653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849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109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306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5025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6990" algn="l" defTabSz="9645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image2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9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microsoft.com/office/2007/relationships/hdphoto" Target="../media/image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858750" cy="7232649"/>
          </a:xfrm>
          <a:prstGeom prst="rect">
            <a:avLst/>
          </a:prstGeom>
          <a:blipFill dpi="0" rotWithShape="1"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brightnessContrast contrast="20000"/>
                      </a14:imgEffect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l="-4879" r="-21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1"/>
            <a:ext cx="12858750" cy="7232649"/>
          </a:xfrm>
          <a:prstGeom prst="rect">
            <a:avLst/>
          </a:prstGeom>
          <a:blipFill dpi="0" rotWithShape="1"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brightnessContrast contrast="20000"/>
                      </a14:imgEffect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l="-4879" r="-21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812751" y="1816125"/>
            <a:ext cx="7085997" cy="1326431"/>
            <a:chOff x="697681" y="1524001"/>
            <a:chExt cx="7085997" cy="1326431"/>
          </a:xfrm>
        </p:grpSpPr>
        <p:sp>
          <p:nvSpPr>
            <p:cNvPr id="8" name="Oval 22"/>
            <p:cNvSpPr/>
            <p:nvPr/>
          </p:nvSpPr>
          <p:spPr>
            <a:xfrm>
              <a:off x="697681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突</a:t>
              </a:r>
              <a:endParaRPr lang="en-US" sz="5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Oval 22"/>
            <p:cNvSpPr/>
            <p:nvPr/>
          </p:nvSpPr>
          <p:spPr>
            <a:xfrm>
              <a:off x="1651542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2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重</a:t>
              </a:r>
              <a:endParaRPr lang="en-US" sz="54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Oval 22"/>
            <p:cNvSpPr/>
            <p:nvPr/>
          </p:nvSpPr>
          <p:spPr>
            <a:xfrm>
              <a:off x="2605403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3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破</a:t>
              </a:r>
              <a:endParaRPr lang="en-US" sz="5400" b="1" dirty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Oval 22"/>
            <p:cNvSpPr/>
            <p:nvPr/>
          </p:nvSpPr>
          <p:spPr>
            <a:xfrm>
              <a:off x="3559263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4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难</a:t>
              </a:r>
              <a:endParaRPr lang="en-US" sz="54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Oval 22"/>
            <p:cNvSpPr/>
            <p:nvPr/>
          </p:nvSpPr>
          <p:spPr>
            <a:xfrm>
              <a:off x="4573834" y="1548310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有</a:t>
              </a:r>
              <a:endParaRPr lang="en-US" sz="5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Oval 22"/>
            <p:cNvSpPr/>
            <p:nvPr/>
          </p:nvSpPr>
          <p:spPr>
            <a:xfrm>
              <a:off x="5527695" y="1548310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2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妙</a:t>
              </a:r>
              <a:endParaRPr lang="en-US" sz="54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Oval 22"/>
            <p:cNvSpPr/>
            <p:nvPr/>
          </p:nvSpPr>
          <p:spPr>
            <a:xfrm>
              <a:off x="6481556" y="1548310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3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招</a:t>
              </a:r>
              <a:endParaRPr lang="en-US" sz="5400" b="1" dirty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612951" y="3400301"/>
            <a:ext cx="7085997" cy="1326431"/>
            <a:chOff x="697681" y="1524001"/>
            <a:chExt cx="7085997" cy="1326431"/>
          </a:xfrm>
        </p:grpSpPr>
        <p:sp>
          <p:nvSpPr>
            <p:cNvPr id="21" name="Oval 22"/>
            <p:cNvSpPr/>
            <p:nvPr/>
          </p:nvSpPr>
          <p:spPr>
            <a:xfrm>
              <a:off x="697681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提</a:t>
              </a:r>
              <a:endParaRPr lang="en-US" sz="5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Oval 22"/>
            <p:cNvSpPr/>
            <p:nvPr/>
          </p:nvSpPr>
          <p:spPr>
            <a:xfrm>
              <a:off x="1651542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2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质</a:t>
              </a:r>
              <a:endParaRPr lang="en-US" sz="54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605403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3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增</a:t>
              </a:r>
              <a:endParaRPr lang="en-US" sz="5400" b="1" dirty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Oval 22"/>
            <p:cNvSpPr/>
            <p:nvPr/>
          </p:nvSpPr>
          <p:spPr>
            <a:xfrm>
              <a:off x="3559263" y="1524001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4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效</a:t>
              </a:r>
              <a:endParaRPr lang="en-US" sz="5400" b="1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Oval 22"/>
            <p:cNvSpPr/>
            <p:nvPr/>
          </p:nvSpPr>
          <p:spPr>
            <a:xfrm>
              <a:off x="4573834" y="1548310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1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促</a:t>
              </a:r>
              <a:endParaRPr lang="en-US" sz="54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Oval 22"/>
            <p:cNvSpPr/>
            <p:nvPr/>
          </p:nvSpPr>
          <p:spPr>
            <a:xfrm>
              <a:off x="5527695" y="1548310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2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发</a:t>
              </a:r>
              <a:endParaRPr lang="en-US" sz="54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Oval 22"/>
            <p:cNvSpPr/>
            <p:nvPr/>
          </p:nvSpPr>
          <p:spPr>
            <a:xfrm>
              <a:off x="6481556" y="1548310"/>
              <a:ext cx="1302122" cy="1302122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2000"/>
                  </a:schemeClr>
                </a:gs>
                <a:gs pos="13000">
                  <a:srgbClr val="000000">
                    <a:tint val="0"/>
                  </a:srgbClr>
                </a:gs>
              </a:gsLst>
              <a:lin ang="2700000" scaled="1"/>
              <a:tileRect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68000"/>
                    </a:schemeClr>
                  </a:gs>
                </a:gsLst>
                <a:lin ang="2700000" scaled="0"/>
              </a:gradFill>
            </a:ln>
            <a:effectLst>
              <a:outerShdw blurRad="304800" dist="2540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5400" b="1" dirty="0" smtClean="0">
                  <a:solidFill>
                    <a:schemeClr val="accent3"/>
                  </a:solidFill>
                  <a:latin typeface="微软雅黑" pitchFamily="34" charset="-122"/>
                  <a:ea typeface="微软雅黑" pitchFamily="34" charset="-122"/>
                  <a:sym typeface="Arial" panose="020B0604020202020204" pitchFamily="34" charset="0"/>
                </a:rPr>
                <a:t>展</a:t>
              </a:r>
              <a:endParaRPr lang="en-US" sz="5400" b="1" dirty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341143" y="5488533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泸县得胜镇得胜中心小学校   任体容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Requires="p14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2534975" y="2503525"/>
            <a:ext cx="2223370" cy="222337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4758346" y="3117108"/>
            <a:ext cx="1761285" cy="138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435" dirty="0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626429" y="4325081"/>
            <a:ext cx="169655" cy="1696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4945859" y="2237881"/>
            <a:ext cx="482177" cy="48217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54011" y="3596640"/>
            <a:ext cx="443986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dirty="0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教师如何确定重难点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876165" y="1613004"/>
            <a:ext cx="70370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000" dirty="0" smtClean="0">
                <a:sym typeface="+mn-ea"/>
              </a:rPr>
              <a:t>（一）</a:t>
            </a:r>
            <a:r>
              <a:rPr lang="en-US" altLang="zh-CN" sz="4000" dirty="0" err="1" smtClean="0">
                <a:sym typeface="+mn-ea"/>
              </a:rPr>
              <a:t>以课程标准为准绳</a:t>
            </a:r>
            <a:endParaRPr lang="en-US" altLang="zh-CN" sz="4000" dirty="0"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860329" y="2693139"/>
            <a:ext cx="79057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altLang="en-US" sz="4000" b="0" dirty="0" smtClean="0">
                <a:latin typeface="Calibri" panose="020F0502020204030204" pitchFamily="34" charset="0"/>
                <a:ea typeface="宋体" panose="02010600030101010101" pitchFamily="2" charset="-122"/>
              </a:rPr>
              <a:t>（二）</a:t>
            </a:r>
            <a:r>
              <a:rPr lang="zh-CN" sz="4000" b="0" dirty="0" smtClean="0">
                <a:latin typeface="Calibri" panose="020F0502020204030204" pitchFamily="34" charset="0"/>
                <a:ea typeface="宋体" panose="02010600030101010101" pitchFamily="2" charset="-122"/>
              </a:rPr>
              <a:t>教</a:t>
            </a:r>
            <a:r>
              <a:rPr lang="zh-CN" sz="4000" b="0" dirty="0">
                <a:latin typeface="Calibri" panose="020F0502020204030204" pitchFamily="34" charset="0"/>
                <a:ea typeface="宋体" panose="02010600030101010101" pitchFamily="2" charset="-122"/>
              </a:rPr>
              <a:t>材为核心</a:t>
            </a:r>
            <a:endParaRPr lang="zh-CN" altLang="en-US" sz="4000" dirty="0"/>
          </a:p>
        </p:txBody>
      </p:sp>
      <p:sp>
        <p:nvSpPr>
          <p:cNvPr id="5" name="文本框 4"/>
          <p:cNvSpPr txBox="1"/>
          <p:nvPr/>
        </p:nvSpPr>
        <p:spPr>
          <a:xfrm>
            <a:off x="4875530" y="3629129"/>
            <a:ext cx="77019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altLang="en-US" sz="4000" dirty="0" smtClean="0"/>
              <a:t>（三）</a:t>
            </a:r>
            <a:r>
              <a:rPr lang="zh-CN" altLang="en-US" sz="4000" b="0" dirty="0" smtClean="0">
                <a:latin typeface="Calibri" panose="020F0502020204030204" pitchFamily="34" charset="0"/>
                <a:ea typeface="宋体" panose="02010600030101010101" pitchFamily="2" charset="-122"/>
              </a:rPr>
              <a:t>以</a:t>
            </a:r>
            <a:r>
              <a:rPr lang="zh-CN" sz="4000" b="0" dirty="0">
                <a:latin typeface="Calibri" panose="020F0502020204030204" pitchFamily="34" charset="0"/>
                <a:ea typeface="宋体" panose="02010600030101010101" pitchFamily="2" charset="-122"/>
              </a:rPr>
              <a:t>学生情况为参照</a:t>
            </a:r>
            <a:endParaRPr lang="zh-CN" altLang="en-US" sz="4000" dirty="0"/>
          </a:p>
        </p:txBody>
      </p:sp>
      <p:sp>
        <p:nvSpPr>
          <p:cNvPr id="6" name="文本框 5"/>
          <p:cNvSpPr txBox="1"/>
          <p:nvPr/>
        </p:nvSpPr>
        <p:spPr>
          <a:xfrm>
            <a:off x="4858385" y="4565754"/>
            <a:ext cx="754189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altLang="en-US" sz="4000" dirty="0" smtClean="0"/>
              <a:t>（四）</a:t>
            </a:r>
            <a:r>
              <a:rPr lang="zh-CN" sz="4000" b="0" dirty="0" smtClean="0">
                <a:latin typeface="Calibri" panose="020F0502020204030204" pitchFamily="34" charset="0"/>
                <a:ea typeface="宋体" panose="02010600030101010101" pitchFamily="2" charset="-122"/>
              </a:rPr>
              <a:t>以</a:t>
            </a:r>
            <a:r>
              <a:rPr lang="zh-CN" sz="4000" b="0" dirty="0">
                <a:latin typeface="Calibri" panose="020F0502020204030204" pitchFamily="34" charset="0"/>
                <a:ea typeface="宋体" panose="02010600030101010101" pitchFamily="2" charset="-122"/>
              </a:rPr>
              <a:t>知识结构网络化为手段</a:t>
            </a:r>
            <a:endParaRPr lang="zh-CN" altLang="en-US" sz="4000" dirty="0"/>
          </a:p>
        </p:txBody>
      </p:sp>
      <p:pic>
        <p:nvPicPr>
          <p:cNvPr id="8" name="图片占位符 7"/>
          <p:cNvPicPr>
            <a:picLocks noGrp="1"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4465" y="87630"/>
            <a:ext cx="4070985" cy="53187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96900" y="447675"/>
            <a:ext cx="5262979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dirty="0" smtClean="0">
                <a:sym typeface="+mn-ea"/>
              </a:rPr>
              <a:t>（一）</a:t>
            </a:r>
            <a:r>
              <a:rPr lang="en-US" altLang="zh-CN" sz="3600" dirty="0" err="1" smtClean="0">
                <a:sym typeface="+mn-ea"/>
              </a:rPr>
              <a:t>以课程标准为准绳</a:t>
            </a:r>
            <a:endParaRPr lang="zh-CN" altLang="en-US" sz="3600" dirty="0"/>
          </a:p>
        </p:txBody>
      </p:sp>
      <p:sp>
        <p:nvSpPr>
          <p:cNvPr id="100" name="文本框 99"/>
          <p:cNvSpPr txBox="1"/>
          <p:nvPr/>
        </p:nvSpPr>
        <p:spPr>
          <a:xfrm>
            <a:off x="495935" y="1887855"/>
            <a:ext cx="1095565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177800"/>
            <a:r>
              <a:rPr lang="zh-CN" sz="3200" b="0" dirty="0">
                <a:latin typeface="Calibri" panose="020F0502020204030204" pitchFamily="34" charset="0"/>
                <a:ea typeface="宋体" panose="02010600030101010101" pitchFamily="2" charset="-122"/>
              </a:rPr>
              <a:t>课程标准规定了总体教学的要求，确定了学生在某一阶段应掌握的能力的总体水准，这一切当然是教师确定教学重点首先要遵循的条件，学习课程标准领会精神，而且在课程标准的范畴内，对知识结构系统加以精准分析，然后制定出具体的教学重点与难点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68655" y="520065"/>
            <a:ext cx="4339650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dirty="0" smtClean="0">
                <a:sym typeface="+mn-ea"/>
              </a:rPr>
              <a:t>（二）</a:t>
            </a:r>
            <a:r>
              <a:rPr lang="zh-CN" altLang="en-US" sz="3600" dirty="0" smtClean="0">
                <a:sym typeface="+mn-ea"/>
              </a:rPr>
              <a:t>以</a:t>
            </a:r>
            <a:r>
              <a:rPr lang="zh-CN" sz="3600" dirty="0">
                <a:sym typeface="+mn-ea"/>
              </a:rPr>
              <a:t>教材为核心</a:t>
            </a:r>
            <a:endParaRPr lang="zh-CN" altLang="en-US" sz="3600" dirty="0"/>
          </a:p>
        </p:txBody>
      </p:sp>
      <p:sp>
        <p:nvSpPr>
          <p:cNvPr id="100" name="文本框 99"/>
          <p:cNvSpPr txBox="1"/>
          <p:nvPr/>
        </p:nvSpPr>
        <p:spPr>
          <a:xfrm>
            <a:off x="524510" y="1816100"/>
            <a:ext cx="1131062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177800"/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</a:rPr>
              <a:t>引导学生学会走路</a:t>
            </a:r>
            <a:r>
              <a:rPr lang="en-US" sz="3200" b="0">
                <a:latin typeface="Calibri" panose="020F0502020204030204" pitchFamily="34" charset="0"/>
                <a:ea typeface="宋体" panose="02010600030101010101" pitchFamily="2" charset="-122"/>
              </a:rPr>
              <a:t>,</a:t>
            </a:r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</a:rPr>
              <a:t>首先自己要识途</a:t>
            </a:r>
            <a:r>
              <a:rPr lang="en-US" sz="3200" b="0">
                <a:latin typeface="Calibri" panose="020F0502020204030204" pitchFamily="34" charset="0"/>
                <a:ea typeface="宋体" panose="02010600030101010101" pitchFamily="2" charset="-122"/>
              </a:rPr>
              <a:t>.</a:t>
            </a:r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</a:rPr>
              <a:t>要想在教学中做到突出重点、教材是重点和难点的起源，也是学生学习和教师教学的重点依据，作为教师，要深入研读教材，挖掘出教材中的核心知识点，从全局上把握重点，做到胸有成竹。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68655" y="375920"/>
            <a:ext cx="5262979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/>
            <a:r>
              <a:rPr lang="zh-CN" altLang="en-US" sz="3600" dirty="0" smtClean="0">
                <a:sym typeface="+mn-ea"/>
              </a:rPr>
              <a:t>（三）</a:t>
            </a:r>
            <a:r>
              <a:rPr lang="zh-CN" altLang="en-US" sz="3600" dirty="0" smtClean="0">
                <a:sym typeface="+mn-ea"/>
              </a:rPr>
              <a:t>以</a:t>
            </a:r>
            <a:r>
              <a:rPr lang="zh-CN" sz="3600" dirty="0">
                <a:sym typeface="+mn-ea"/>
              </a:rPr>
              <a:t>学生情况为参照</a:t>
            </a:r>
            <a:endParaRPr lang="zh-CN" altLang="en-US" sz="3600" dirty="0"/>
          </a:p>
        </p:txBody>
      </p:sp>
      <p:sp>
        <p:nvSpPr>
          <p:cNvPr id="100" name="文本框 99"/>
          <p:cNvSpPr txBox="1"/>
          <p:nvPr/>
        </p:nvSpPr>
        <p:spPr>
          <a:xfrm>
            <a:off x="450850" y="1221740"/>
            <a:ext cx="11115675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177800"/>
            <a:r>
              <a:rPr lang="zh-CN" sz="3200" b="0">
                <a:ea typeface="宋体" panose="02010600030101010101" pitchFamily="2" charset="-122"/>
              </a:rPr>
              <a:t>每一个学生都是独立存在的个体，他们的生活背景，学习能力</a:t>
            </a:r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</a:rPr>
              <a:t>，知识水平，认知能力</a:t>
            </a:r>
            <a:r>
              <a:rPr lang="zh-CN" sz="3200" b="0">
                <a:ea typeface="宋体" panose="02010600030101010101" pitchFamily="2" charset="-122"/>
              </a:rPr>
              <a:t>都有所差异，</a:t>
            </a:r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</a:rPr>
              <a:t>也包括优生和差生的比例不对等</a:t>
            </a:r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 ，</a:t>
            </a:r>
            <a:r>
              <a:rPr lang="zh-CN" sz="3200" b="0">
                <a:ea typeface="宋体" panose="02010600030101010101" pitchFamily="2" charset="-122"/>
              </a:rPr>
              <a:t>因此，我们必须要了解每个学生的基础知识水平，严格按照因材施教的原则开展教学。</a:t>
            </a:r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</a:rPr>
              <a:t>反复权衡这些因素后，才能正确确定教学重难点。</a:t>
            </a:r>
            <a:r>
              <a:rPr lang="zh-CN" sz="3200" b="0">
                <a:ea typeface="宋体" panose="02010600030101010101" pitchFamily="2" charset="-122"/>
              </a:rPr>
              <a:t>在具体的教学活动中，要注意观察学生的表现，建立成长备案，查看学生的知识接收能力与学习变化，满足每一个层次学生的学习需求，及时根据学生的学习状态调整重点和难点。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2755" y="591820"/>
            <a:ext cx="6647974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/>
            <a:r>
              <a:rPr lang="zh-CN" altLang="en-US" sz="3600" dirty="0" smtClean="0">
                <a:sym typeface="+mn-ea"/>
              </a:rPr>
              <a:t>（四）</a:t>
            </a:r>
            <a:r>
              <a:rPr lang="zh-CN" sz="3600" dirty="0" smtClean="0">
                <a:sym typeface="+mn-ea"/>
              </a:rPr>
              <a:t>以知识</a:t>
            </a:r>
            <a:r>
              <a:rPr lang="zh-CN" sz="3600" dirty="0">
                <a:sym typeface="+mn-ea"/>
              </a:rPr>
              <a:t>结构网络化为手段</a:t>
            </a:r>
            <a:endParaRPr lang="zh-CN" altLang="en-US" sz="3600" dirty="0"/>
          </a:p>
        </p:txBody>
      </p:sp>
      <p:sp>
        <p:nvSpPr>
          <p:cNvPr id="100" name="文本框 99"/>
          <p:cNvSpPr txBox="1"/>
          <p:nvPr/>
        </p:nvSpPr>
        <p:spPr>
          <a:xfrm>
            <a:off x="452120" y="1599565"/>
            <a:ext cx="1089914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177800"/>
            <a:r>
              <a:rPr lang="zh-CN" sz="3200" b="0">
                <a:latin typeface="Calibri" panose="020F0502020204030204" pitchFamily="34" charset="0"/>
                <a:ea typeface="宋体" panose="02010600030101010101" pitchFamily="2" charset="-122"/>
              </a:rPr>
              <a:t>知识结构系统化，网络化是确定教学重难点的重要条件，任何学科的知识都有自身的体系，知识点之间有内在联系，而这些联系往往具有有序性，正是这个特点决定了我们教学必须遵循序渐进的原则，所以在确定教学重难点时，必须考虑到知识结构的有序性，从而合理安排。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占位符 5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5100" y="99060"/>
            <a:ext cx="4832350" cy="6990080"/>
          </a:xfrm>
        </p:spPr>
      </p:pic>
      <p:sp>
        <p:nvSpPr>
          <p:cNvPr id="2" name="文本框 1"/>
          <p:cNvSpPr txBox="1"/>
          <p:nvPr/>
        </p:nvSpPr>
        <p:spPr>
          <a:xfrm>
            <a:off x="7221220" y="260794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221605" y="2171700"/>
            <a:ext cx="7496810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400">
                <a:solidFill>
                  <a:srgbClr val="FF0000"/>
                </a:solidFill>
              </a:rPr>
              <a:t>可以用这样一句话来概括，落实教学重点，确立教学难点是学生掌握知识的前提，是使学生思维活跃，兴趣激发的催化剂。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2534975" y="2503525"/>
            <a:ext cx="2223370" cy="222337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4758346" y="3117108"/>
            <a:ext cx="1761285" cy="138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435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626429" y="4325081"/>
            <a:ext cx="169655" cy="1696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4945859" y="2237881"/>
            <a:ext cx="482177" cy="48217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19545" y="3596640"/>
            <a:ext cx="5022398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突重破难策略和方法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2813685" y="2308225"/>
            <a:ext cx="1508760" cy="1661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找准知识的长点是突出重点、突破难点的条件。</a:t>
            </a:r>
            <a:endParaRPr lang="en-US" altLang="zh-CN" sz="1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412341" y="2511898"/>
            <a:ext cx="1531101" cy="1107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积累基本的数学经验是突出重点、突破难点的基础。</a:t>
            </a:r>
            <a:endParaRPr lang="zh-CN" altLang="en-US" sz="1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627964" y="2189318"/>
            <a:ext cx="1531101" cy="1107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采用合适的教学方式是突出重点、突破难点的关键。</a:t>
            </a:r>
            <a:endParaRPr lang="en-US" altLang="zh-CN" sz="1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4" name="图片占位符 23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173870" y="5200671"/>
            <a:ext cx="1898438" cy="1898333"/>
          </a:xfrm>
        </p:spPr>
      </p:pic>
      <p:pic>
        <p:nvPicPr>
          <p:cNvPr id="23" name="图片占位符 22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387786" y="349077"/>
            <a:ext cx="1898438" cy="1898333"/>
          </a:xfrm>
        </p:spPr>
      </p:pic>
      <p:pic>
        <p:nvPicPr>
          <p:cNvPr id="22" name="图片占位符 21"/>
          <p:cNvPicPr>
            <a:picLocks noGrp="1" noChangeAspect="1"/>
          </p:cNvPicPr>
          <p:nvPr>
            <p:ph type="pic" sz="quarter" idx="1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245899" y="2392507"/>
            <a:ext cx="1898438" cy="1898333"/>
          </a:xfrm>
        </p:spPr>
      </p:pic>
      <p:sp>
        <p:nvSpPr>
          <p:cNvPr id="2" name="文本框 1"/>
          <p:cNvSpPr txBox="1"/>
          <p:nvPr/>
        </p:nvSpPr>
        <p:spPr>
          <a:xfrm>
            <a:off x="952083" y="520065"/>
            <a:ext cx="80695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FF0000"/>
                </a:solidFill>
              </a:rPr>
              <a:t>（一）</a:t>
            </a:r>
            <a:r>
              <a:rPr lang="en-US" altLang="zh-CN" sz="4000" dirty="0">
                <a:solidFill>
                  <a:srgbClr val="FF0000"/>
                </a:solidFill>
              </a:rPr>
              <a:t>化抽象为具体突重难破难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4194" y="2608580"/>
            <a:ext cx="711136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sz="4000" b="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（三）运用游戏突重破难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93368" y="3557642"/>
            <a:ext cx="73082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sz="4000" b="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（四）从原有知识出发突破重难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53770" y="1528093"/>
            <a:ext cx="79686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sz="4000" b="0" dirty="0">
                <a:solidFill>
                  <a:srgbClr val="FF0000"/>
                </a:solidFill>
                <a:ea typeface="宋体" panose="02010600030101010101" pitchFamily="2" charset="-122"/>
              </a:rPr>
              <a:t>（二）联系生活实际突重破难</a:t>
            </a:r>
            <a:endParaRPr lang="zh-CN" altLang="en-US" sz="4000" b="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00125" y="4624705"/>
            <a:ext cx="769175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sz="4000" b="0" dirty="0">
                <a:solidFill>
                  <a:srgbClr val="FF0000"/>
                </a:solidFill>
                <a:ea typeface="宋体" panose="02010600030101010101" pitchFamily="2" charset="-122"/>
              </a:rPr>
              <a:t>（五）找准易错易混点突破重难</a:t>
            </a:r>
            <a:endParaRPr lang="zh-CN" altLang="en-US" sz="4000" b="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12751" y="5633085"/>
            <a:ext cx="754761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en-US" altLang="zh-CN" sz="4000" b="0" dirty="0">
                <a:solidFill>
                  <a:srgbClr val="FF0000"/>
                </a:solidFill>
                <a:ea typeface="宋体" panose="02010600030101010101" pitchFamily="2" charset="-122"/>
              </a:rPr>
              <a:t>  </a:t>
            </a:r>
            <a:r>
              <a:rPr lang="zh-CN" altLang="en-US" sz="4000" b="0" dirty="0">
                <a:solidFill>
                  <a:srgbClr val="FF0000"/>
                </a:solidFill>
                <a:ea typeface="宋体" panose="02010600030101010101" pitchFamily="2" charset="-122"/>
              </a:rPr>
              <a:t>（六）</a:t>
            </a:r>
            <a:r>
              <a:rPr lang="zh-CN" sz="4000" b="0" dirty="0">
                <a:solidFill>
                  <a:srgbClr val="FF0000"/>
                </a:solidFill>
                <a:ea typeface="宋体" panose="02010600030101010101" pitchFamily="2" charset="-122"/>
              </a:rPr>
              <a:t>站在学生立场突重破难</a:t>
            </a:r>
            <a:endParaRPr lang="zh-CN" altLang="en-US" sz="4000" b="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>
            <a:off x="596739" y="231612"/>
            <a:ext cx="9581341" cy="1394942"/>
          </a:xfrm>
          <a:custGeom>
            <a:avLst/>
            <a:gdLst>
              <a:gd name="connsiteX0" fmla="*/ 0 w 9581341"/>
              <a:gd name="connsiteY0" fmla="*/ 348736 h 1394942"/>
              <a:gd name="connsiteX1" fmla="*/ 8883870 w 9581341"/>
              <a:gd name="connsiteY1" fmla="*/ 348736 h 1394942"/>
              <a:gd name="connsiteX2" fmla="*/ 8883870 w 9581341"/>
              <a:gd name="connsiteY2" fmla="*/ 0 h 1394942"/>
              <a:gd name="connsiteX3" fmla="*/ 9581341 w 9581341"/>
              <a:gd name="connsiteY3" fmla="*/ 697471 h 1394942"/>
              <a:gd name="connsiteX4" fmla="*/ 8883870 w 9581341"/>
              <a:gd name="connsiteY4" fmla="*/ 1394942 h 1394942"/>
              <a:gd name="connsiteX5" fmla="*/ 8883870 w 9581341"/>
              <a:gd name="connsiteY5" fmla="*/ 1046207 h 1394942"/>
              <a:gd name="connsiteX6" fmla="*/ 0 w 9581341"/>
              <a:gd name="connsiteY6" fmla="*/ 1046207 h 1394942"/>
              <a:gd name="connsiteX7" fmla="*/ 0 w 9581341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81341" h="1394942">
                <a:moveTo>
                  <a:pt x="0" y="348736"/>
                </a:moveTo>
                <a:lnTo>
                  <a:pt x="8883870" y="348736"/>
                </a:lnTo>
                <a:lnTo>
                  <a:pt x="8883870" y="0"/>
                </a:lnTo>
                <a:lnTo>
                  <a:pt x="9581341" y="697471"/>
                </a:lnTo>
                <a:lnTo>
                  <a:pt x="8883870" y="1394942"/>
                </a:lnTo>
                <a:lnTo>
                  <a:pt x="8883870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rgbClr r="0" g="0" b="0"/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3600" kern="12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化抽象为具体突重破难</a:t>
            </a:r>
          </a:p>
        </p:txBody>
      </p:sp>
      <p:sp>
        <p:nvSpPr>
          <p:cNvPr id="16" name="Freeform 26"/>
          <p:cNvSpPr/>
          <p:nvPr/>
        </p:nvSpPr>
        <p:spPr bwMode="auto">
          <a:xfrm>
            <a:off x="8374712" y="4204507"/>
            <a:ext cx="379667" cy="379667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212289" y="3773072"/>
            <a:ext cx="379667" cy="379667"/>
            <a:chOff x="3526798" y="4057329"/>
            <a:chExt cx="284519" cy="359394"/>
          </a:xfrm>
          <a:solidFill>
            <a:schemeClr val="bg1"/>
          </a:solidFill>
        </p:grpSpPr>
        <p:sp>
          <p:nvSpPr>
            <p:cNvPr id="18" name="Freeform 107"/>
            <p:cNvSpPr/>
            <p:nvPr/>
          </p:nvSpPr>
          <p:spPr bwMode="auto">
            <a:xfrm>
              <a:off x="3561739" y="4092269"/>
              <a:ext cx="214637" cy="289511"/>
            </a:xfrm>
            <a:custGeom>
              <a:avLst/>
              <a:gdLst>
                <a:gd name="T0" fmla="*/ 0 w 86"/>
                <a:gd name="T1" fmla="*/ 10 h 116"/>
                <a:gd name="T2" fmla="*/ 76 w 86"/>
                <a:gd name="T3" fmla="*/ 10 h 116"/>
                <a:gd name="T4" fmla="*/ 76 w 86"/>
                <a:gd name="T5" fmla="*/ 116 h 116"/>
                <a:gd name="T6" fmla="*/ 86 w 86"/>
                <a:gd name="T7" fmla="*/ 116 h 116"/>
                <a:gd name="T8" fmla="*/ 86 w 86"/>
                <a:gd name="T9" fmla="*/ 0 h 116"/>
                <a:gd name="T10" fmla="*/ 0 w 86"/>
                <a:gd name="T11" fmla="*/ 0 h 116"/>
                <a:gd name="T12" fmla="*/ 0 w 86"/>
                <a:gd name="T13" fmla="*/ 1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1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08"/>
            <p:cNvSpPr/>
            <p:nvPr/>
          </p:nvSpPr>
          <p:spPr bwMode="auto">
            <a:xfrm>
              <a:off x="3599175" y="4057329"/>
              <a:ext cx="212142" cy="284519"/>
            </a:xfrm>
            <a:custGeom>
              <a:avLst/>
              <a:gdLst>
                <a:gd name="T0" fmla="*/ 0 w 85"/>
                <a:gd name="T1" fmla="*/ 0 h 114"/>
                <a:gd name="T2" fmla="*/ 0 w 85"/>
                <a:gd name="T3" fmla="*/ 9 h 114"/>
                <a:gd name="T4" fmla="*/ 76 w 85"/>
                <a:gd name="T5" fmla="*/ 9 h 114"/>
                <a:gd name="T6" fmla="*/ 76 w 85"/>
                <a:gd name="T7" fmla="*/ 114 h 114"/>
                <a:gd name="T8" fmla="*/ 85 w 85"/>
                <a:gd name="T9" fmla="*/ 114 h 114"/>
                <a:gd name="T10" fmla="*/ 85 w 85"/>
                <a:gd name="T11" fmla="*/ 0 h 114"/>
                <a:gd name="T12" fmla="*/ 0 w 85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09"/>
            <p:cNvSpPr/>
            <p:nvPr/>
          </p:nvSpPr>
          <p:spPr bwMode="auto">
            <a:xfrm>
              <a:off x="3526798" y="4129707"/>
              <a:ext cx="212142" cy="287016"/>
            </a:xfrm>
            <a:custGeom>
              <a:avLst/>
              <a:gdLst>
                <a:gd name="T0" fmla="*/ 0 w 85"/>
                <a:gd name="T1" fmla="*/ 0 h 115"/>
                <a:gd name="T2" fmla="*/ 0 w 85"/>
                <a:gd name="T3" fmla="*/ 115 h 115"/>
                <a:gd name="T4" fmla="*/ 85 w 85"/>
                <a:gd name="T5" fmla="*/ 115 h 115"/>
                <a:gd name="T6" fmla="*/ 85 w 85"/>
                <a:gd name="T7" fmla="*/ 105 h 115"/>
                <a:gd name="T8" fmla="*/ 85 w 85"/>
                <a:gd name="T9" fmla="*/ 0 h 115"/>
                <a:gd name="T10" fmla="*/ 10 w 85"/>
                <a:gd name="T11" fmla="*/ 0 h 115"/>
                <a:gd name="T12" fmla="*/ 0 w 8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4660" y="2787842"/>
            <a:ext cx="379667" cy="379667"/>
            <a:chOff x="4669866" y="3800264"/>
            <a:chExt cx="279527" cy="416797"/>
          </a:xfrm>
          <a:solidFill>
            <a:schemeClr val="bg1"/>
          </a:solidFill>
        </p:grpSpPr>
        <p:sp>
          <p:nvSpPr>
            <p:cNvPr id="22" name="Freeform 141"/>
            <p:cNvSpPr>
              <a:spLocks noEditPoints="1"/>
            </p:cNvSpPr>
            <p:nvPr/>
          </p:nvSpPr>
          <p:spPr bwMode="auto">
            <a:xfrm>
              <a:off x="4669866" y="3800264"/>
              <a:ext cx="279527" cy="316965"/>
            </a:xfrm>
            <a:custGeom>
              <a:avLst/>
              <a:gdLst>
                <a:gd name="T0" fmla="*/ 84 w 84"/>
                <a:gd name="T1" fmla="*/ 42 h 95"/>
                <a:gd name="T2" fmla="*/ 42 w 84"/>
                <a:gd name="T3" fmla="*/ 0 h 95"/>
                <a:gd name="T4" fmla="*/ 0 w 84"/>
                <a:gd name="T5" fmla="*/ 42 h 95"/>
                <a:gd name="T6" fmla="*/ 28 w 84"/>
                <a:gd name="T7" fmla="*/ 81 h 95"/>
                <a:gd name="T8" fmla="*/ 25 w 84"/>
                <a:gd name="T9" fmla="*/ 81 h 95"/>
                <a:gd name="T10" fmla="*/ 25 w 84"/>
                <a:gd name="T11" fmla="*/ 95 h 95"/>
                <a:gd name="T12" fmla="*/ 60 w 84"/>
                <a:gd name="T13" fmla="*/ 95 h 95"/>
                <a:gd name="T14" fmla="*/ 60 w 84"/>
                <a:gd name="T15" fmla="*/ 81 h 95"/>
                <a:gd name="T16" fmla="*/ 57 w 84"/>
                <a:gd name="T17" fmla="*/ 81 h 95"/>
                <a:gd name="T18" fmla="*/ 84 w 84"/>
                <a:gd name="T19" fmla="*/ 42 h 95"/>
                <a:gd name="T20" fmla="*/ 42 w 84"/>
                <a:gd name="T21" fmla="*/ 77 h 95"/>
                <a:gd name="T22" fmla="*/ 7 w 84"/>
                <a:gd name="T23" fmla="*/ 42 h 95"/>
                <a:gd name="T24" fmla="*/ 42 w 84"/>
                <a:gd name="T25" fmla="*/ 7 h 95"/>
                <a:gd name="T26" fmla="*/ 77 w 84"/>
                <a:gd name="T27" fmla="*/ 42 h 95"/>
                <a:gd name="T28" fmla="*/ 42 w 84"/>
                <a:gd name="T29" fmla="*/ 7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9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0"/>
                    <a:pt x="12" y="75"/>
                    <a:pt x="28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73" y="75"/>
                    <a:pt x="84" y="60"/>
                    <a:pt x="84" y="42"/>
                  </a:cubicBezTo>
                  <a:close/>
                  <a:moveTo>
                    <a:pt x="42" y="77"/>
                  </a:moveTo>
                  <a:cubicBezTo>
                    <a:pt x="23" y="77"/>
                    <a:pt x="7" y="61"/>
                    <a:pt x="7" y="42"/>
                  </a:cubicBezTo>
                  <a:cubicBezTo>
                    <a:pt x="7" y="23"/>
                    <a:pt x="23" y="7"/>
                    <a:pt x="42" y="7"/>
                  </a:cubicBezTo>
                  <a:cubicBezTo>
                    <a:pt x="62" y="7"/>
                    <a:pt x="77" y="23"/>
                    <a:pt x="77" y="42"/>
                  </a:cubicBezTo>
                  <a:cubicBezTo>
                    <a:pt x="77" y="61"/>
                    <a:pt x="62" y="77"/>
                    <a:pt x="42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ectangle 142"/>
            <p:cNvSpPr>
              <a:spLocks noChangeArrowheads="1"/>
            </p:cNvSpPr>
            <p:nvPr/>
          </p:nvSpPr>
          <p:spPr bwMode="auto">
            <a:xfrm>
              <a:off x="4752226" y="4127210"/>
              <a:ext cx="117302" cy="424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43"/>
            <p:cNvSpPr/>
            <p:nvPr/>
          </p:nvSpPr>
          <p:spPr bwMode="auto">
            <a:xfrm>
              <a:off x="4752226" y="4179623"/>
              <a:ext cx="117302" cy="37438"/>
            </a:xfrm>
            <a:custGeom>
              <a:avLst/>
              <a:gdLst>
                <a:gd name="T0" fmla="*/ 0 w 47"/>
                <a:gd name="T1" fmla="*/ 9 h 15"/>
                <a:gd name="T2" fmla="*/ 16 w 47"/>
                <a:gd name="T3" fmla="*/ 9 h 15"/>
                <a:gd name="T4" fmla="*/ 16 w 47"/>
                <a:gd name="T5" fmla="*/ 15 h 15"/>
                <a:gd name="T6" fmla="*/ 31 w 47"/>
                <a:gd name="T7" fmla="*/ 15 h 15"/>
                <a:gd name="T8" fmla="*/ 31 w 47"/>
                <a:gd name="T9" fmla="*/ 9 h 15"/>
                <a:gd name="T10" fmla="*/ 47 w 47"/>
                <a:gd name="T11" fmla="*/ 9 h 15"/>
                <a:gd name="T12" fmla="*/ 47 w 47"/>
                <a:gd name="T13" fmla="*/ 0 h 15"/>
                <a:gd name="T14" fmla="*/ 0 w 47"/>
                <a:gd name="T15" fmla="*/ 0 h 15"/>
                <a:gd name="T16" fmla="*/ 0 w 47"/>
                <a:gd name="T1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lnTo>
                    <a:pt x="16" y="9"/>
                  </a:lnTo>
                  <a:lnTo>
                    <a:pt x="16" y="15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47" y="9"/>
                  </a:lnTo>
                  <a:lnTo>
                    <a:pt x="47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44"/>
            <p:cNvSpPr>
              <a:spLocks noEditPoints="1"/>
            </p:cNvSpPr>
            <p:nvPr/>
          </p:nvSpPr>
          <p:spPr bwMode="auto">
            <a:xfrm>
              <a:off x="4769697" y="3890112"/>
              <a:ext cx="82362" cy="162227"/>
            </a:xfrm>
            <a:custGeom>
              <a:avLst/>
              <a:gdLst>
                <a:gd name="T0" fmla="*/ 32 w 33"/>
                <a:gd name="T1" fmla="*/ 3 h 65"/>
                <a:gd name="T2" fmla="*/ 28 w 33"/>
                <a:gd name="T3" fmla="*/ 0 h 65"/>
                <a:gd name="T4" fmla="*/ 16 w 33"/>
                <a:gd name="T5" fmla="*/ 5 h 65"/>
                <a:gd name="T6" fmla="*/ 4 w 33"/>
                <a:gd name="T7" fmla="*/ 0 h 65"/>
                <a:gd name="T8" fmla="*/ 0 w 33"/>
                <a:gd name="T9" fmla="*/ 3 h 65"/>
                <a:gd name="T10" fmla="*/ 0 w 33"/>
                <a:gd name="T11" fmla="*/ 3 h 65"/>
                <a:gd name="T12" fmla="*/ 0 w 33"/>
                <a:gd name="T13" fmla="*/ 3 h 65"/>
                <a:gd name="T14" fmla="*/ 15 w 33"/>
                <a:gd name="T15" fmla="*/ 65 h 65"/>
                <a:gd name="T16" fmla="*/ 19 w 33"/>
                <a:gd name="T17" fmla="*/ 65 h 65"/>
                <a:gd name="T18" fmla="*/ 33 w 33"/>
                <a:gd name="T19" fmla="*/ 3 h 65"/>
                <a:gd name="T20" fmla="*/ 33 w 33"/>
                <a:gd name="T21" fmla="*/ 3 h 65"/>
                <a:gd name="T22" fmla="*/ 33 w 33"/>
                <a:gd name="T23" fmla="*/ 3 h 65"/>
                <a:gd name="T24" fmla="*/ 33 w 33"/>
                <a:gd name="T25" fmla="*/ 3 h 65"/>
                <a:gd name="T26" fmla="*/ 32 w 33"/>
                <a:gd name="T27" fmla="*/ 3 h 65"/>
                <a:gd name="T28" fmla="*/ 16 w 33"/>
                <a:gd name="T29" fmla="*/ 57 h 65"/>
                <a:gd name="T30" fmla="*/ 4 w 33"/>
                <a:gd name="T31" fmla="*/ 4 h 65"/>
                <a:gd name="T32" fmla="*/ 16 w 33"/>
                <a:gd name="T33" fmla="*/ 8 h 65"/>
                <a:gd name="T34" fmla="*/ 29 w 33"/>
                <a:gd name="T35" fmla="*/ 4 h 65"/>
                <a:gd name="T36" fmla="*/ 16 w 33"/>
                <a:gd name="T3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5">
                  <a:moveTo>
                    <a:pt x="32" y="3"/>
                  </a:moveTo>
                  <a:lnTo>
                    <a:pt x="28" y="0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5" y="65"/>
                  </a:lnTo>
                  <a:lnTo>
                    <a:pt x="19" y="65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3"/>
                  </a:lnTo>
                  <a:close/>
                  <a:moveTo>
                    <a:pt x="16" y="57"/>
                  </a:moveTo>
                  <a:lnTo>
                    <a:pt x="4" y="4"/>
                  </a:lnTo>
                  <a:lnTo>
                    <a:pt x="16" y="8"/>
                  </a:lnTo>
                  <a:lnTo>
                    <a:pt x="29" y="4"/>
                  </a:lnTo>
                  <a:lnTo>
                    <a:pt x="1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30296" y="3349692"/>
            <a:ext cx="379667" cy="379667"/>
            <a:chOff x="3440113" y="1050925"/>
            <a:chExt cx="390525" cy="333376"/>
          </a:xfrm>
          <a:solidFill>
            <a:schemeClr val="bg1"/>
          </a:solidFill>
        </p:grpSpPr>
        <p:sp>
          <p:nvSpPr>
            <p:cNvPr id="27" name="Freeform 8"/>
            <p:cNvSpPr/>
            <p:nvPr/>
          </p:nvSpPr>
          <p:spPr bwMode="auto">
            <a:xfrm>
              <a:off x="3563938" y="1244600"/>
              <a:ext cx="69850" cy="71438"/>
            </a:xfrm>
            <a:custGeom>
              <a:avLst/>
              <a:gdLst>
                <a:gd name="T0" fmla="*/ 44 w 44"/>
                <a:gd name="T1" fmla="*/ 25 h 45"/>
                <a:gd name="T2" fmla="*/ 19 w 44"/>
                <a:gd name="T3" fmla="*/ 0 h 45"/>
                <a:gd name="T4" fmla="*/ 19 w 44"/>
                <a:gd name="T5" fmla="*/ 0 h 45"/>
                <a:gd name="T6" fmla="*/ 0 w 44"/>
                <a:gd name="T7" fmla="*/ 45 h 45"/>
                <a:gd name="T8" fmla="*/ 44 w 44"/>
                <a:gd name="T9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44" y="25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0" y="45"/>
                  </a:lnTo>
                  <a:lnTo>
                    <a:pt x="44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633788" y="12842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605213" y="1074738"/>
              <a:ext cx="176213" cy="176213"/>
            </a:xfrm>
            <a:custGeom>
              <a:avLst/>
              <a:gdLst>
                <a:gd name="T0" fmla="*/ 101 w 111"/>
                <a:gd name="T1" fmla="*/ 0 h 111"/>
                <a:gd name="T2" fmla="*/ 0 w 111"/>
                <a:gd name="T3" fmla="*/ 101 h 111"/>
                <a:gd name="T4" fmla="*/ 10 w 111"/>
                <a:gd name="T5" fmla="*/ 111 h 111"/>
                <a:gd name="T6" fmla="*/ 111 w 111"/>
                <a:gd name="T7" fmla="*/ 10 h 111"/>
                <a:gd name="T8" fmla="*/ 101 w 111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1">
                  <a:moveTo>
                    <a:pt x="101" y="0"/>
                  </a:moveTo>
                  <a:lnTo>
                    <a:pt x="0" y="101"/>
                  </a:lnTo>
                  <a:lnTo>
                    <a:pt x="10" y="111"/>
                  </a:lnTo>
                  <a:lnTo>
                    <a:pt x="111" y="10"/>
                  </a:lnTo>
                  <a:lnTo>
                    <a:pt x="1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629025" y="1098550"/>
              <a:ext cx="177800" cy="177800"/>
            </a:xfrm>
            <a:custGeom>
              <a:avLst/>
              <a:gdLst>
                <a:gd name="T0" fmla="*/ 0 w 112"/>
                <a:gd name="T1" fmla="*/ 102 h 112"/>
                <a:gd name="T2" fmla="*/ 10 w 112"/>
                <a:gd name="T3" fmla="*/ 112 h 112"/>
                <a:gd name="T4" fmla="*/ 112 w 112"/>
                <a:gd name="T5" fmla="*/ 12 h 112"/>
                <a:gd name="T6" fmla="*/ 102 w 112"/>
                <a:gd name="T7" fmla="*/ 0 h 112"/>
                <a:gd name="T8" fmla="*/ 0 w 112"/>
                <a:gd name="T9" fmla="*/ 10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0" y="102"/>
                  </a:moveTo>
                  <a:lnTo>
                    <a:pt x="10" y="112"/>
                  </a:lnTo>
                  <a:lnTo>
                    <a:pt x="112" y="12"/>
                  </a:lnTo>
                  <a:lnTo>
                    <a:pt x="102" y="0"/>
                  </a:lnTo>
                  <a:lnTo>
                    <a:pt x="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Freeform 12"/>
            <p:cNvSpPr/>
            <p:nvPr/>
          </p:nvSpPr>
          <p:spPr bwMode="auto">
            <a:xfrm>
              <a:off x="3775075" y="1050925"/>
              <a:ext cx="55563" cy="52388"/>
            </a:xfrm>
            <a:custGeom>
              <a:avLst/>
              <a:gdLst>
                <a:gd name="T0" fmla="*/ 14 w 21"/>
                <a:gd name="T1" fmla="*/ 6 h 20"/>
                <a:gd name="T2" fmla="*/ 0 w 21"/>
                <a:gd name="T3" fmla="*/ 6 h 20"/>
                <a:gd name="T4" fmla="*/ 15 w 21"/>
                <a:gd name="T5" fmla="*/ 20 h 20"/>
                <a:gd name="T6" fmla="*/ 14 w 21"/>
                <a:gd name="T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14" y="6"/>
                  </a:moveTo>
                  <a:cubicBezTo>
                    <a:pt x="8" y="0"/>
                    <a:pt x="0" y="6"/>
                    <a:pt x="0" y="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21" y="14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Freeform 13"/>
            <p:cNvSpPr/>
            <p:nvPr/>
          </p:nvSpPr>
          <p:spPr bwMode="auto">
            <a:xfrm>
              <a:off x="3440113" y="1058863"/>
              <a:ext cx="327025" cy="325438"/>
            </a:xfrm>
            <a:custGeom>
              <a:avLst/>
              <a:gdLst>
                <a:gd name="T0" fmla="*/ 182 w 206"/>
                <a:gd name="T1" fmla="*/ 180 h 205"/>
                <a:gd name="T2" fmla="*/ 25 w 206"/>
                <a:gd name="T3" fmla="*/ 180 h 205"/>
                <a:gd name="T4" fmla="*/ 25 w 206"/>
                <a:gd name="T5" fmla="*/ 25 h 205"/>
                <a:gd name="T6" fmla="*/ 172 w 206"/>
                <a:gd name="T7" fmla="*/ 25 h 205"/>
                <a:gd name="T8" fmla="*/ 198 w 206"/>
                <a:gd name="T9" fmla="*/ 0 h 205"/>
                <a:gd name="T10" fmla="*/ 0 w 206"/>
                <a:gd name="T11" fmla="*/ 0 h 205"/>
                <a:gd name="T12" fmla="*/ 0 w 206"/>
                <a:gd name="T13" fmla="*/ 205 h 205"/>
                <a:gd name="T14" fmla="*/ 206 w 206"/>
                <a:gd name="T15" fmla="*/ 205 h 205"/>
                <a:gd name="T16" fmla="*/ 206 w 206"/>
                <a:gd name="T17" fmla="*/ 76 h 205"/>
                <a:gd name="T18" fmla="*/ 182 w 206"/>
                <a:gd name="T19" fmla="*/ 101 h 205"/>
                <a:gd name="T20" fmla="*/ 182 w 206"/>
                <a:gd name="T21" fmla="*/ 18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205">
                  <a:moveTo>
                    <a:pt x="182" y="180"/>
                  </a:moveTo>
                  <a:lnTo>
                    <a:pt x="25" y="180"/>
                  </a:lnTo>
                  <a:lnTo>
                    <a:pt x="25" y="25"/>
                  </a:lnTo>
                  <a:lnTo>
                    <a:pt x="172" y="25"/>
                  </a:lnTo>
                  <a:lnTo>
                    <a:pt x="198" y="0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06" y="205"/>
                  </a:lnTo>
                  <a:lnTo>
                    <a:pt x="206" y="76"/>
                  </a:lnTo>
                  <a:lnTo>
                    <a:pt x="182" y="101"/>
                  </a:lnTo>
                  <a:lnTo>
                    <a:pt x="18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81000" y="2464435"/>
            <a:ext cx="1036129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200" b="1" dirty="0"/>
              <a:t>    数学是一门抽象性很强的学科，而小学生的思想却具有形象性，他们喜欢具体的东西，如果在教学过程中充分运用实物、模型、多媒体计算机等教学用具,通过实际操作、观察、思考等活动,会让让学生更快递接受所学的知识内容。</a:t>
            </a:r>
            <a:endParaRPr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H_SubTitle_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6612284" y="5462164"/>
            <a:ext cx="4395530" cy="68137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lIns="0" tIns="0" rIns="0" bIns="0" anchor="ctr" anchorCtr="1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9pPr>
          </a:lstStyle>
          <a:p>
            <a:pPr lvl="0" algn="ctr">
              <a:buNone/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突重破难方法和策略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>
              <a:buNone/>
            </a:pPr>
            <a:endParaRPr lang="en-US" altLang="zh-CN" sz="10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MH_Other_1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V="1">
            <a:off x="3847465" y="2134235"/>
            <a:ext cx="2630170" cy="1312545"/>
          </a:xfrm>
          <a:prstGeom prst="line">
            <a:avLst/>
          </a:prstGeom>
          <a:noFill/>
          <a:ln w="38100" cap="rnd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 sz="20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MH_Other_3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4135755" y="4366895"/>
            <a:ext cx="2475865" cy="367665"/>
          </a:xfrm>
          <a:prstGeom prst="line">
            <a:avLst/>
          </a:prstGeom>
          <a:noFill/>
          <a:ln w="38100" cap="rnd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 sz="20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Other_4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847465" y="4547235"/>
            <a:ext cx="2764155" cy="1379855"/>
          </a:xfrm>
          <a:prstGeom prst="line">
            <a:avLst/>
          </a:prstGeom>
          <a:noFill/>
          <a:ln w="38100" cap="rnd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 sz="20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MH_SubTitle_1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6612284" y="3086087"/>
            <a:ext cx="4395530" cy="68304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 anchorCtr="1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9pPr>
          </a:lstStyle>
          <a:p>
            <a:pPr algn="ctr">
              <a:buNone/>
            </a:pPr>
            <a:r>
              <a:rPr lang="zh-CN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教学难点形成的原因</a:t>
            </a:r>
            <a:endParaRPr lang="en-US" altLang="zh-CN" sz="10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SubTitle_3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6612284" y="4366818"/>
            <a:ext cx="4395530" cy="681373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 anchorCtr="1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9pPr>
          </a:lstStyle>
          <a:p>
            <a:pPr lvl="0" algn="ctr">
              <a:buNone/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教师怎么确定重难点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 algn="ctr">
              <a:buNone/>
            </a:pPr>
            <a:endParaRPr lang="en-US" altLang="zh-CN" sz="10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MH_Other_5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1758309" y="2308365"/>
            <a:ext cx="2606465" cy="260646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0" tIns="0" rIns="0" bIns="0" anchor="ctr" anchorCtr="1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endParaRPr lang="zh-TW" altLang="en-US" sz="2530" b="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MH_Title_1"/>
          <p:cNvSpPr/>
          <p:nvPr>
            <p:custDataLst>
              <p:tags r:id="rId9"/>
            </p:custDataLst>
          </p:nvPr>
        </p:nvSpPr>
        <p:spPr>
          <a:xfrm>
            <a:off x="2049357" y="2599412"/>
            <a:ext cx="2026043" cy="20260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zh-CN" altLang="en-US" sz="5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TW" altLang="en-US" sz="5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MH_Other_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rot="1080000" flipV="1">
            <a:off x="4290695" y="3113405"/>
            <a:ext cx="2185670" cy="1225550"/>
          </a:xfrm>
          <a:prstGeom prst="line">
            <a:avLst/>
          </a:prstGeom>
          <a:noFill/>
          <a:ln w="38100" cap="rnd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>
            <a:normAutofit fontScale="25000" lnSpcReduction="20000"/>
          </a:bodyPr>
          <a:lstStyle/>
          <a:p>
            <a:pPr>
              <a:defRPr/>
            </a:pPr>
            <a:endParaRPr lang="zh-CN" altLang="en-US" sz="20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MH_SubTitle_1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6477029" y="1814182"/>
            <a:ext cx="4395530" cy="68304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 anchorCtr="1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PMingLiU" panose="02020500000000000000" charset="-120"/>
              </a:defRPr>
            </a:lvl9pPr>
          </a:lstStyle>
          <a:p>
            <a:pPr algn="ctr">
              <a:buNone/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什么是教学重点与教学难点</a:t>
            </a:r>
          </a:p>
          <a:p>
            <a:pPr algn="ctr">
              <a:buNone/>
            </a:pPr>
            <a:endParaRPr lang="en-US" altLang="zh-CN" sz="10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>
            <a:off x="956767" y="304165"/>
            <a:ext cx="7726680" cy="1395095"/>
          </a:xfrm>
          <a:custGeom>
            <a:avLst/>
            <a:gdLst>
              <a:gd name="connsiteX0" fmla="*/ 0 w 9581341"/>
              <a:gd name="connsiteY0" fmla="*/ 348736 h 1394942"/>
              <a:gd name="connsiteX1" fmla="*/ 8883870 w 9581341"/>
              <a:gd name="connsiteY1" fmla="*/ 348736 h 1394942"/>
              <a:gd name="connsiteX2" fmla="*/ 8883870 w 9581341"/>
              <a:gd name="connsiteY2" fmla="*/ 0 h 1394942"/>
              <a:gd name="connsiteX3" fmla="*/ 9581341 w 9581341"/>
              <a:gd name="connsiteY3" fmla="*/ 697471 h 1394942"/>
              <a:gd name="connsiteX4" fmla="*/ 8883870 w 9581341"/>
              <a:gd name="connsiteY4" fmla="*/ 1394942 h 1394942"/>
              <a:gd name="connsiteX5" fmla="*/ 8883870 w 9581341"/>
              <a:gd name="connsiteY5" fmla="*/ 1046207 h 1394942"/>
              <a:gd name="connsiteX6" fmla="*/ 0 w 9581341"/>
              <a:gd name="connsiteY6" fmla="*/ 1046207 h 1394942"/>
              <a:gd name="connsiteX7" fmla="*/ 0 w 9581341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81341" h="1394942">
                <a:moveTo>
                  <a:pt x="0" y="348736"/>
                </a:moveTo>
                <a:lnTo>
                  <a:pt x="8883870" y="348736"/>
                </a:lnTo>
                <a:lnTo>
                  <a:pt x="8883870" y="0"/>
                </a:lnTo>
                <a:lnTo>
                  <a:pt x="9581341" y="697471"/>
                </a:lnTo>
                <a:lnTo>
                  <a:pt x="8883870" y="1394942"/>
                </a:lnTo>
                <a:lnTo>
                  <a:pt x="8883870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3600" kern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联系生活突重破难</a:t>
            </a:r>
            <a:r>
              <a:rPr lang="en-US" sz="2000" kern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6" name="Freeform 26"/>
          <p:cNvSpPr/>
          <p:nvPr/>
        </p:nvSpPr>
        <p:spPr bwMode="auto">
          <a:xfrm>
            <a:off x="8374712" y="4204507"/>
            <a:ext cx="379667" cy="379667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212289" y="3773072"/>
            <a:ext cx="379667" cy="379667"/>
            <a:chOff x="3526798" y="4057329"/>
            <a:chExt cx="284519" cy="359394"/>
          </a:xfrm>
          <a:solidFill>
            <a:schemeClr val="bg1"/>
          </a:solidFill>
        </p:grpSpPr>
        <p:sp>
          <p:nvSpPr>
            <p:cNvPr id="18" name="Freeform 107"/>
            <p:cNvSpPr/>
            <p:nvPr/>
          </p:nvSpPr>
          <p:spPr bwMode="auto">
            <a:xfrm>
              <a:off x="3561739" y="4092269"/>
              <a:ext cx="214637" cy="289511"/>
            </a:xfrm>
            <a:custGeom>
              <a:avLst/>
              <a:gdLst>
                <a:gd name="T0" fmla="*/ 0 w 86"/>
                <a:gd name="T1" fmla="*/ 10 h 116"/>
                <a:gd name="T2" fmla="*/ 76 w 86"/>
                <a:gd name="T3" fmla="*/ 10 h 116"/>
                <a:gd name="T4" fmla="*/ 76 w 86"/>
                <a:gd name="T5" fmla="*/ 116 h 116"/>
                <a:gd name="T6" fmla="*/ 86 w 86"/>
                <a:gd name="T7" fmla="*/ 116 h 116"/>
                <a:gd name="T8" fmla="*/ 86 w 86"/>
                <a:gd name="T9" fmla="*/ 0 h 116"/>
                <a:gd name="T10" fmla="*/ 0 w 86"/>
                <a:gd name="T11" fmla="*/ 0 h 116"/>
                <a:gd name="T12" fmla="*/ 0 w 86"/>
                <a:gd name="T13" fmla="*/ 1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1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08"/>
            <p:cNvSpPr/>
            <p:nvPr/>
          </p:nvSpPr>
          <p:spPr bwMode="auto">
            <a:xfrm>
              <a:off x="3599175" y="4057329"/>
              <a:ext cx="212142" cy="284519"/>
            </a:xfrm>
            <a:custGeom>
              <a:avLst/>
              <a:gdLst>
                <a:gd name="T0" fmla="*/ 0 w 85"/>
                <a:gd name="T1" fmla="*/ 0 h 114"/>
                <a:gd name="T2" fmla="*/ 0 w 85"/>
                <a:gd name="T3" fmla="*/ 9 h 114"/>
                <a:gd name="T4" fmla="*/ 76 w 85"/>
                <a:gd name="T5" fmla="*/ 9 h 114"/>
                <a:gd name="T6" fmla="*/ 76 w 85"/>
                <a:gd name="T7" fmla="*/ 114 h 114"/>
                <a:gd name="T8" fmla="*/ 85 w 85"/>
                <a:gd name="T9" fmla="*/ 114 h 114"/>
                <a:gd name="T10" fmla="*/ 85 w 85"/>
                <a:gd name="T11" fmla="*/ 0 h 114"/>
                <a:gd name="T12" fmla="*/ 0 w 85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09"/>
            <p:cNvSpPr/>
            <p:nvPr/>
          </p:nvSpPr>
          <p:spPr bwMode="auto">
            <a:xfrm>
              <a:off x="3526798" y="4129707"/>
              <a:ext cx="212142" cy="287016"/>
            </a:xfrm>
            <a:custGeom>
              <a:avLst/>
              <a:gdLst>
                <a:gd name="T0" fmla="*/ 0 w 85"/>
                <a:gd name="T1" fmla="*/ 0 h 115"/>
                <a:gd name="T2" fmla="*/ 0 w 85"/>
                <a:gd name="T3" fmla="*/ 115 h 115"/>
                <a:gd name="T4" fmla="*/ 85 w 85"/>
                <a:gd name="T5" fmla="*/ 115 h 115"/>
                <a:gd name="T6" fmla="*/ 85 w 85"/>
                <a:gd name="T7" fmla="*/ 105 h 115"/>
                <a:gd name="T8" fmla="*/ 85 w 85"/>
                <a:gd name="T9" fmla="*/ 0 h 115"/>
                <a:gd name="T10" fmla="*/ 10 w 85"/>
                <a:gd name="T11" fmla="*/ 0 h 115"/>
                <a:gd name="T12" fmla="*/ 0 w 8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4660" y="2787842"/>
            <a:ext cx="379667" cy="379667"/>
            <a:chOff x="4669866" y="3800264"/>
            <a:chExt cx="279527" cy="416797"/>
          </a:xfrm>
          <a:solidFill>
            <a:schemeClr val="bg1"/>
          </a:solidFill>
        </p:grpSpPr>
        <p:sp>
          <p:nvSpPr>
            <p:cNvPr id="22" name="Freeform 141"/>
            <p:cNvSpPr>
              <a:spLocks noEditPoints="1"/>
            </p:cNvSpPr>
            <p:nvPr/>
          </p:nvSpPr>
          <p:spPr bwMode="auto">
            <a:xfrm>
              <a:off x="4669866" y="3800264"/>
              <a:ext cx="279527" cy="316965"/>
            </a:xfrm>
            <a:custGeom>
              <a:avLst/>
              <a:gdLst>
                <a:gd name="T0" fmla="*/ 84 w 84"/>
                <a:gd name="T1" fmla="*/ 42 h 95"/>
                <a:gd name="T2" fmla="*/ 42 w 84"/>
                <a:gd name="T3" fmla="*/ 0 h 95"/>
                <a:gd name="T4" fmla="*/ 0 w 84"/>
                <a:gd name="T5" fmla="*/ 42 h 95"/>
                <a:gd name="T6" fmla="*/ 28 w 84"/>
                <a:gd name="T7" fmla="*/ 81 h 95"/>
                <a:gd name="T8" fmla="*/ 25 w 84"/>
                <a:gd name="T9" fmla="*/ 81 h 95"/>
                <a:gd name="T10" fmla="*/ 25 w 84"/>
                <a:gd name="T11" fmla="*/ 95 h 95"/>
                <a:gd name="T12" fmla="*/ 60 w 84"/>
                <a:gd name="T13" fmla="*/ 95 h 95"/>
                <a:gd name="T14" fmla="*/ 60 w 84"/>
                <a:gd name="T15" fmla="*/ 81 h 95"/>
                <a:gd name="T16" fmla="*/ 57 w 84"/>
                <a:gd name="T17" fmla="*/ 81 h 95"/>
                <a:gd name="T18" fmla="*/ 84 w 84"/>
                <a:gd name="T19" fmla="*/ 42 h 95"/>
                <a:gd name="T20" fmla="*/ 42 w 84"/>
                <a:gd name="T21" fmla="*/ 77 h 95"/>
                <a:gd name="T22" fmla="*/ 7 w 84"/>
                <a:gd name="T23" fmla="*/ 42 h 95"/>
                <a:gd name="T24" fmla="*/ 42 w 84"/>
                <a:gd name="T25" fmla="*/ 7 h 95"/>
                <a:gd name="T26" fmla="*/ 77 w 84"/>
                <a:gd name="T27" fmla="*/ 42 h 95"/>
                <a:gd name="T28" fmla="*/ 42 w 84"/>
                <a:gd name="T29" fmla="*/ 7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9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0"/>
                    <a:pt x="12" y="75"/>
                    <a:pt x="28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73" y="75"/>
                    <a:pt x="84" y="60"/>
                    <a:pt x="84" y="42"/>
                  </a:cubicBezTo>
                  <a:close/>
                  <a:moveTo>
                    <a:pt x="42" y="77"/>
                  </a:moveTo>
                  <a:cubicBezTo>
                    <a:pt x="23" y="77"/>
                    <a:pt x="7" y="61"/>
                    <a:pt x="7" y="42"/>
                  </a:cubicBezTo>
                  <a:cubicBezTo>
                    <a:pt x="7" y="23"/>
                    <a:pt x="23" y="7"/>
                    <a:pt x="42" y="7"/>
                  </a:cubicBezTo>
                  <a:cubicBezTo>
                    <a:pt x="62" y="7"/>
                    <a:pt x="77" y="23"/>
                    <a:pt x="77" y="42"/>
                  </a:cubicBezTo>
                  <a:cubicBezTo>
                    <a:pt x="77" y="61"/>
                    <a:pt x="62" y="77"/>
                    <a:pt x="42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ectangle 142"/>
            <p:cNvSpPr>
              <a:spLocks noChangeArrowheads="1"/>
            </p:cNvSpPr>
            <p:nvPr/>
          </p:nvSpPr>
          <p:spPr bwMode="auto">
            <a:xfrm>
              <a:off x="4752226" y="4127210"/>
              <a:ext cx="117302" cy="424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43"/>
            <p:cNvSpPr/>
            <p:nvPr/>
          </p:nvSpPr>
          <p:spPr bwMode="auto">
            <a:xfrm>
              <a:off x="4752226" y="4179623"/>
              <a:ext cx="117302" cy="37438"/>
            </a:xfrm>
            <a:custGeom>
              <a:avLst/>
              <a:gdLst>
                <a:gd name="T0" fmla="*/ 0 w 47"/>
                <a:gd name="T1" fmla="*/ 9 h 15"/>
                <a:gd name="T2" fmla="*/ 16 w 47"/>
                <a:gd name="T3" fmla="*/ 9 h 15"/>
                <a:gd name="T4" fmla="*/ 16 w 47"/>
                <a:gd name="T5" fmla="*/ 15 h 15"/>
                <a:gd name="T6" fmla="*/ 31 w 47"/>
                <a:gd name="T7" fmla="*/ 15 h 15"/>
                <a:gd name="T8" fmla="*/ 31 w 47"/>
                <a:gd name="T9" fmla="*/ 9 h 15"/>
                <a:gd name="T10" fmla="*/ 47 w 47"/>
                <a:gd name="T11" fmla="*/ 9 h 15"/>
                <a:gd name="T12" fmla="*/ 47 w 47"/>
                <a:gd name="T13" fmla="*/ 0 h 15"/>
                <a:gd name="T14" fmla="*/ 0 w 47"/>
                <a:gd name="T15" fmla="*/ 0 h 15"/>
                <a:gd name="T16" fmla="*/ 0 w 47"/>
                <a:gd name="T1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lnTo>
                    <a:pt x="16" y="9"/>
                  </a:lnTo>
                  <a:lnTo>
                    <a:pt x="16" y="15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47" y="9"/>
                  </a:lnTo>
                  <a:lnTo>
                    <a:pt x="47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44"/>
            <p:cNvSpPr>
              <a:spLocks noEditPoints="1"/>
            </p:cNvSpPr>
            <p:nvPr/>
          </p:nvSpPr>
          <p:spPr bwMode="auto">
            <a:xfrm>
              <a:off x="4769697" y="3890112"/>
              <a:ext cx="82362" cy="162227"/>
            </a:xfrm>
            <a:custGeom>
              <a:avLst/>
              <a:gdLst>
                <a:gd name="T0" fmla="*/ 32 w 33"/>
                <a:gd name="T1" fmla="*/ 3 h 65"/>
                <a:gd name="T2" fmla="*/ 28 w 33"/>
                <a:gd name="T3" fmla="*/ 0 h 65"/>
                <a:gd name="T4" fmla="*/ 16 w 33"/>
                <a:gd name="T5" fmla="*/ 5 h 65"/>
                <a:gd name="T6" fmla="*/ 4 w 33"/>
                <a:gd name="T7" fmla="*/ 0 h 65"/>
                <a:gd name="T8" fmla="*/ 0 w 33"/>
                <a:gd name="T9" fmla="*/ 3 h 65"/>
                <a:gd name="T10" fmla="*/ 0 w 33"/>
                <a:gd name="T11" fmla="*/ 3 h 65"/>
                <a:gd name="T12" fmla="*/ 0 w 33"/>
                <a:gd name="T13" fmla="*/ 3 h 65"/>
                <a:gd name="T14" fmla="*/ 15 w 33"/>
                <a:gd name="T15" fmla="*/ 65 h 65"/>
                <a:gd name="T16" fmla="*/ 19 w 33"/>
                <a:gd name="T17" fmla="*/ 65 h 65"/>
                <a:gd name="T18" fmla="*/ 33 w 33"/>
                <a:gd name="T19" fmla="*/ 3 h 65"/>
                <a:gd name="T20" fmla="*/ 33 w 33"/>
                <a:gd name="T21" fmla="*/ 3 h 65"/>
                <a:gd name="T22" fmla="*/ 33 w 33"/>
                <a:gd name="T23" fmla="*/ 3 h 65"/>
                <a:gd name="T24" fmla="*/ 33 w 33"/>
                <a:gd name="T25" fmla="*/ 3 h 65"/>
                <a:gd name="T26" fmla="*/ 32 w 33"/>
                <a:gd name="T27" fmla="*/ 3 h 65"/>
                <a:gd name="T28" fmla="*/ 16 w 33"/>
                <a:gd name="T29" fmla="*/ 57 h 65"/>
                <a:gd name="T30" fmla="*/ 4 w 33"/>
                <a:gd name="T31" fmla="*/ 4 h 65"/>
                <a:gd name="T32" fmla="*/ 16 w 33"/>
                <a:gd name="T33" fmla="*/ 8 h 65"/>
                <a:gd name="T34" fmla="*/ 29 w 33"/>
                <a:gd name="T35" fmla="*/ 4 h 65"/>
                <a:gd name="T36" fmla="*/ 16 w 33"/>
                <a:gd name="T3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5">
                  <a:moveTo>
                    <a:pt x="32" y="3"/>
                  </a:moveTo>
                  <a:lnTo>
                    <a:pt x="28" y="0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5" y="65"/>
                  </a:lnTo>
                  <a:lnTo>
                    <a:pt x="19" y="65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3"/>
                  </a:lnTo>
                  <a:close/>
                  <a:moveTo>
                    <a:pt x="16" y="57"/>
                  </a:moveTo>
                  <a:lnTo>
                    <a:pt x="4" y="4"/>
                  </a:lnTo>
                  <a:lnTo>
                    <a:pt x="16" y="8"/>
                  </a:lnTo>
                  <a:lnTo>
                    <a:pt x="29" y="4"/>
                  </a:lnTo>
                  <a:lnTo>
                    <a:pt x="1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30296" y="3349692"/>
            <a:ext cx="379667" cy="379667"/>
            <a:chOff x="3440113" y="1050925"/>
            <a:chExt cx="390525" cy="333376"/>
          </a:xfrm>
          <a:solidFill>
            <a:schemeClr val="bg1"/>
          </a:solidFill>
        </p:grpSpPr>
        <p:sp>
          <p:nvSpPr>
            <p:cNvPr id="27" name="Freeform 8"/>
            <p:cNvSpPr/>
            <p:nvPr/>
          </p:nvSpPr>
          <p:spPr bwMode="auto">
            <a:xfrm>
              <a:off x="3563938" y="1244600"/>
              <a:ext cx="69850" cy="71438"/>
            </a:xfrm>
            <a:custGeom>
              <a:avLst/>
              <a:gdLst>
                <a:gd name="T0" fmla="*/ 44 w 44"/>
                <a:gd name="T1" fmla="*/ 25 h 45"/>
                <a:gd name="T2" fmla="*/ 19 w 44"/>
                <a:gd name="T3" fmla="*/ 0 h 45"/>
                <a:gd name="T4" fmla="*/ 19 w 44"/>
                <a:gd name="T5" fmla="*/ 0 h 45"/>
                <a:gd name="T6" fmla="*/ 0 w 44"/>
                <a:gd name="T7" fmla="*/ 45 h 45"/>
                <a:gd name="T8" fmla="*/ 44 w 44"/>
                <a:gd name="T9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44" y="25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0" y="45"/>
                  </a:lnTo>
                  <a:lnTo>
                    <a:pt x="44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633788" y="12842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605213" y="1074738"/>
              <a:ext cx="176213" cy="176213"/>
            </a:xfrm>
            <a:custGeom>
              <a:avLst/>
              <a:gdLst>
                <a:gd name="T0" fmla="*/ 101 w 111"/>
                <a:gd name="T1" fmla="*/ 0 h 111"/>
                <a:gd name="T2" fmla="*/ 0 w 111"/>
                <a:gd name="T3" fmla="*/ 101 h 111"/>
                <a:gd name="T4" fmla="*/ 10 w 111"/>
                <a:gd name="T5" fmla="*/ 111 h 111"/>
                <a:gd name="T6" fmla="*/ 111 w 111"/>
                <a:gd name="T7" fmla="*/ 10 h 111"/>
                <a:gd name="T8" fmla="*/ 101 w 111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1">
                  <a:moveTo>
                    <a:pt x="101" y="0"/>
                  </a:moveTo>
                  <a:lnTo>
                    <a:pt x="0" y="101"/>
                  </a:lnTo>
                  <a:lnTo>
                    <a:pt x="10" y="111"/>
                  </a:lnTo>
                  <a:lnTo>
                    <a:pt x="111" y="10"/>
                  </a:lnTo>
                  <a:lnTo>
                    <a:pt x="1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629025" y="1098550"/>
              <a:ext cx="177800" cy="177800"/>
            </a:xfrm>
            <a:custGeom>
              <a:avLst/>
              <a:gdLst>
                <a:gd name="T0" fmla="*/ 0 w 112"/>
                <a:gd name="T1" fmla="*/ 102 h 112"/>
                <a:gd name="T2" fmla="*/ 10 w 112"/>
                <a:gd name="T3" fmla="*/ 112 h 112"/>
                <a:gd name="T4" fmla="*/ 112 w 112"/>
                <a:gd name="T5" fmla="*/ 12 h 112"/>
                <a:gd name="T6" fmla="*/ 102 w 112"/>
                <a:gd name="T7" fmla="*/ 0 h 112"/>
                <a:gd name="T8" fmla="*/ 0 w 112"/>
                <a:gd name="T9" fmla="*/ 10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0" y="102"/>
                  </a:moveTo>
                  <a:lnTo>
                    <a:pt x="10" y="112"/>
                  </a:lnTo>
                  <a:lnTo>
                    <a:pt x="112" y="12"/>
                  </a:lnTo>
                  <a:lnTo>
                    <a:pt x="102" y="0"/>
                  </a:lnTo>
                  <a:lnTo>
                    <a:pt x="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Freeform 12"/>
            <p:cNvSpPr/>
            <p:nvPr/>
          </p:nvSpPr>
          <p:spPr bwMode="auto">
            <a:xfrm>
              <a:off x="3775075" y="1050925"/>
              <a:ext cx="55563" cy="52388"/>
            </a:xfrm>
            <a:custGeom>
              <a:avLst/>
              <a:gdLst>
                <a:gd name="T0" fmla="*/ 14 w 21"/>
                <a:gd name="T1" fmla="*/ 6 h 20"/>
                <a:gd name="T2" fmla="*/ 0 w 21"/>
                <a:gd name="T3" fmla="*/ 6 h 20"/>
                <a:gd name="T4" fmla="*/ 15 w 21"/>
                <a:gd name="T5" fmla="*/ 20 h 20"/>
                <a:gd name="T6" fmla="*/ 14 w 21"/>
                <a:gd name="T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14" y="6"/>
                  </a:moveTo>
                  <a:cubicBezTo>
                    <a:pt x="8" y="0"/>
                    <a:pt x="0" y="6"/>
                    <a:pt x="0" y="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21" y="14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Freeform 13"/>
            <p:cNvSpPr/>
            <p:nvPr/>
          </p:nvSpPr>
          <p:spPr bwMode="auto">
            <a:xfrm>
              <a:off x="3440113" y="1058863"/>
              <a:ext cx="327025" cy="325438"/>
            </a:xfrm>
            <a:custGeom>
              <a:avLst/>
              <a:gdLst>
                <a:gd name="T0" fmla="*/ 182 w 206"/>
                <a:gd name="T1" fmla="*/ 180 h 205"/>
                <a:gd name="T2" fmla="*/ 25 w 206"/>
                <a:gd name="T3" fmla="*/ 180 h 205"/>
                <a:gd name="T4" fmla="*/ 25 w 206"/>
                <a:gd name="T5" fmla="*/ 25 h 205"/>
                <a:gd name="T6" fmla="*/ 172 w 206"/>
                <a:gd name="T7" fmla="*/ 25 h 205"/>
                <a:gd name="T8" fmla="*/ 198 w 206"/>
                <a:gd name="T9" fmla="*/ 0 h 205"/>
                <a:gd name="T10" fmla="*/ 0 w 206"/>
                <a:gd name="T11" fmla="*/ 0 h 205"/>
                <a:gd name="T12" fmla="*/ 0 w 206"/>
                <a:gd name="T13" fmla="*/ 205 h 205"/>
                <a:gd name="T14" fmla="*/ 206 w 206"/>
                <a:gd name="T15" fmla="*/ 205 h 205"/>
                <a:gd name="T16" fmla="*/ 206 w 206"/>
                <a:gd name="T17" fmla="*/ 76 h 205"/>
                <a:gd name="T18" fmla="*/ 182 w 206"/>
                <a:gd name="T19" fmla="*/ 101 h 205"/>
                <a:gd name="T20" fmla="*/ 182 w 206"/>
                <a:gd name="T21" fmla="*/ 18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205">
                  <a:moveTo>
                    <a:pt x="182" y="180"/>
                  </a:moveTo>
                  <a:lnTo>
                    <a:pt x="25" y="180"/>
                  </a:lnTo>
                  <a:lnTo>
                    <a:pt x="25" y="25"/>
                  </a:lnTo>
                  <a:lnTo>
                    <a:pt x="172" y="25"/>
                  </a:lnTo>
                  <a:lnTo>
                    <a:pt x="198" y="0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06" y="205"/>
                  </a:lnTo>
                  <a:lnTo>
                    <a:pt x="206" y="76"/>
                  </a:lnTo>
                  <a:lnTo>
                    <a:pt x="182" y="101"/>
                  </a:lnTo>
                  <a:lnTo>
                    <a:pt x="18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61051" y="2391862"/>
            <a:ext cx="11082079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/>
              <a:t>     </a:t>
            </a:r>
            <a:r>
              <a:rPr sz="2000" dirty="0"/>
              <a:t>　　</a:t>
            </a:r>
            <a:r>
              <a:rPr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现代教育观指出：“数学教学,应从学生已有的知识经验出发,让学生亲身经历参与特定的教学活动,使学生感受数学与日常生活的密切联系,从中获得一些体验,并且通过自主探索、合作交流,将实际问题抽象成数学模型,并对此进行理解和应用.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>
            <a:off x="956753" y="304259"/>
            <a:ext cx="7372841" cy="1394942"/>
          </a:xfrm>
          <a:custGeom>
            <a:avLst/>
            <a:gdLst>
              <a:gd name="connsiteX0" fmla="*/ 0 w 7372841"/>
              <a:gd name="connsiteY0" fmla="*/ 348736 h 1394942"/>
              <a:gd name="connsiteX1" fmla="*/ 6675370 w 7372841"/>
              <a:gd name="connsiteY1" fmla="*/ 348736 h 1394942"/>
              <a:gd name="connsiteX2" fmla="*/ 6675370 w 7372841"/>
              <a:gd name="connsiteY2" fmla="*/ 0 h 1394942"/>
              <a:gd name="connsiteX3" fmla="*/ 7372841 w 7372841"/>
              <a:gd name="connsiteY3" fmla="*/ 697471 h 1394942"/>
              <a:gd name="connsiteX4" fmla="*/ 6675370 w 7372841"/>
              <a:gd name="connsiteY4" fmla="*/ 1394942 h 1394942"/>
              <a:gd name="connsiteX5" fmla="*/ 6675370 w 7372841"/>
              <a:gd name="connsiteY5" fmla="*/ 1046207 h 1394942"/>
              <a:gd name="connsiteX6" fmla="*/ 0 w 7372841"/>
              <a:gd name="connsiteY6" fmla="*/ 1046207 h 1394942"/>
              <a:gd name="connsiteX7" fmla="*/ 0 w 7372841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72841" h="1394942">
                <a:moveTo>
                  <a:pt x="0" y="348736"/>
                </a:moveTo>
                <a:lnTo>
                  <a:pt x="6675370" y="348736"/>
                </a:lnTo>
                <a:lnTo>
                  <a:pt x="6675370" y="0"/>
                </a:lnTo>
                <a:lnTo>
                  <a:pt x="7372841" y="697471"/>
                </a:lnTo>
                <a:lnTo>
                  <a:pt x="6675370" y="1394942"/>
                </a:lnTo>
                <a:lnTo>
                  <a:pt x="6675370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运用游戏突重破难</a:t>
            </a:r>
          </a:p>
        </p:txBody>
      </p:sp>
      <p:sp>
        <p:nvSpPr>
          <p:cNvPr id="16" name="Freeform 26"/>
          <p:cNvSpPr/>
          <p:nvPr/>
        </p:nvSpPr>
        <p:spPr bwMode="auto">
          <a:xfrm>
            <a:off x="8374712" y="4204507"/>
            <a:ext cx="379667" cy="379667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212289" y="3773072"/>
            <a:ext cx="379667" cy="379667"/>
            <a:chOff x="3526798" y="4057329"/>
            <a:chExt cx="284519" cy="359394"/>
          </a:xfrm>
          <a:solidFill>
            <a:schemeClr val="bg1"/>
          </a:solidFill>
        </p:grpSpPr>
        <p:sp>
          <p:nvSpPr>
            <p:cNvPr id="18" name="Freeform 107"/>
            <p:cNvSpPr/>
            <p:nvPr/>
          </p:nvSpPr>
          <p:spPr bwMode="auto">
            <a:xfrm>
              <a:off x="3561739" y="4092269"/>
              <a:ext cx="214637" cy="289511"/>
            </a:xfrm>
            <a:custGeom>
              <a:avLst/>
              <a:gdLst>
                <a:gd name="T0" fmla="*/ 0 w 86"/>
                <a:gd name="T1" fmla="*/ 10 h 116"/>
                <a:gd name="T2" fmla="*/ 76 w 86"/>
                <a:gd name="T3" fmla="*/ 10 h 116"/>
                <a:gd name="T4" fmla="*/ 76 w 86"/>
                <a:gd name="T5" fmla="*/ 116 h 116"/>
                <a:gd name="T6" fmla="*/ 86 w 86"/>
                <a:gd name="T7" fmla="*/ 116 h 116"/>
                <a:gd name="T8" fmla="*/ 86 w 86"/>
                <a:gd name="T9" fmla="*/ 0 h 116"/>
                <a:gd name="T10" fmla="*/ 0 w 86"/>
                <a:gd name="T11" fmla="*/ 0 h 116"/>
                <a:gd name="T12" fmla="*/ 0 w 86"/>
                <a:gd name="T13" fmla="*/ 1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1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08"/>
            <p:cNvSpPr/>
            <p:nvPr/>
          </p:nvSpPr>
          <p:spPr bwMode="auto">
            <a:xfrm>
              <a:off x="3599175" y="4057329"/>
              <a:ext cx="212142" cy="284519"/>
            </a:xfrm>
            <a:custGeom>
              <a:avLst/>
              <a:gdLst>
                <a:gd name="T0" fmla="*/ 0 w 85"/>
                <a:gd name="T1" fmla="*/ 0 h 114"/>
                <a:gd name="T2" fmla="*/ 0 w 85"/>
                <a:gd name="T3" fmla="*/ 9 h 114"/>
                <a:gd name="T4" fmla="*/ 76 w 85"/>
                <a:gd name="T5" fmla="*/ 9 h 114"/>
                <a:gd name="T6" fmla="*/ 76 w 85"/>
                <a:gd name="T7" fmla="*/ 114 h 114"/>
                <a:gd name="T8" fmla="*/ 85 w 85"/>
                <a:gd name="T9" fmla="*/ 114 h 114"/>
                <a:gd name="T10" fmla="*/ 85 w 85"/>
                <a:gd name="T11" fmla="*/ 0 h 114"/>
                <a:gd name="T12" fmla="*/ 0 w 85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09"/>
            <p:cNvSpPr/>
            <p:nvPr/>
          </p:nvSpPr>
          <p:spPr bwMode="auto">
            <a:xfrm>
              <a:off x="3526798" y="4129707"/>
              <a:ext cx="212142" cy="287016"/>
            </a:xfrm>
            <a:custGeom>
              <a:avLst/>
              <a:gdLst>
                <a:gd name="T0" fmla="*/ 0 w 85"/>
                <a:gd name="T1" fmla="*/ 0 h 115"/>
                <a:gd name="T2" fmla="*/ 0 w 85"/>
                <a:gd name="T3" fmla="*/ 115 h 115"/>
                <a:gd name="T4" fmla="*/ 85 w 85"/>
                <a:gd name="T5" fmla="*/ 115 h 115"/>
                <a:gd name="T6" fmla="*/ 85 w 85"/>
                <a:gd name="T7" fmla="*/ 105 h 115"/>
                <a:gd name="T8" fmla="*/ 85 w 85"/>
                <a:gd name="T9" fmla="*/ 0 h 115"/>
                <a:gd name="T10" fmla="*/ 10 w 85"/>
                <a:gd name="T11" fmla="*/ 0 h 115"/>
                <a:gd name="T12" fmla="*/ 0 w 8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4660" y="2787842"/>
            <a:ext cx="379667" cy="379667"/>
            <a:chOff x="4669866" y="3800264"/>
            <a:chExt cx="279527" cy="416797"/>
          </a:xfrm>
          <a:solidFill>
            <a:schemeClr val="bg1"/>
          </a:solidFill>
        </p:grpSpPr>
        <p:sp>
          <p:nvSpPr>
            <p:cNvPr id="22" name="Freeform 141"/>
            <p:cNvSpPr>
              <a:spLocks noEditPoints="1"/>
            </p:cNvSpPr>
            <p:nvPr/>
          </p:nvSpPr>
          <p:spPr bwMode="auto">
            <a:xfrm>
              <a:off x="4669866" y="3800264"/>
              <a:ext cx="279527" cy="316965"/>
            </a:xfrm>
            <a:custGeom>
              <a:avLst/>
              <a:gdLst>
                <a:gd name="T0" fmla="*/ 84 w 84"/>
                <a:gd name="T1" fmla="*/ 42 h 95"/>
                <a:gd name="T2" fmla="*/ 42 w 84"/>
                <a:gd name="T3" fmla="*/ 0 h 95"/>
                <a:gd name="T4" fmla="*/ 0 w 84"/>
                <a:gd name="T5" fmla="*/ 42 h 95"/>
                <a:gd name="T6" fmla="*/ 28 w 84"/>
                <a:gd name="T7" fmla="*/ 81 h 95"/>
                <a:gd name="T8" fmla="*/ 25 w 84"/>
                <a:gd name="T9" fmla="*/ 81 h 95"/>
                <a:gd name="T10" fmla="*/ 25 w 84"/>
                <a:gd name="T11" fmla="*/ 95 h 95"/>
                <a:gd name="T12" fmla="*/ 60 w 84"/>
                <a:gd name="T13" fmla="*/ 95 h 95"/>
                <a:gd name="T14" fmla="*/ 60 w 84"/>
                <a:gd name="T15" fmla="*/ 81 h 95"/>
                <a:gd name="T16" fmla="*/ 57 w 84"/>
                <a:gd name="T17" fmla="*/ 81 h 95"/>
                <a:gd name="T18" fmla="*/ 84 w 84"/>
                <a:gd name="T19" fmla="*/ 42 h 95"/>
                <a:gd name="T20" fmla="*/ 42 w 84"/>
                <a:gd name="T21" fmla="*/ 77 h 95"/>
                <a:gd name="T22" fmla="*/ 7 w 84"/>
                <a:gd name="T23" fmla="*/ 42 h 95"/>
                <a:gd name="T24" fmla="*/ 42 w 84"/>
                <a:gd name="T25" fmla="*/ 7 h 95"/>
                <a:gd name="T26" fmla="*/ 77 w 84"/>
                <a:gd name="T27" fmla="*/ 42 h 95"/>
                <a:gd name="T28" fmla="*/ 42 w 84"/>
                <a:gd name="T29" fmla="*/ 7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9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0"/>
                    <a:pt x="12" y="75"/>
                    <a:pt x="28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73" y="75"/>
                    <a:pt x="84" y="60"/>
                    <a:pt x="84" y="42"/>
                  </a:cubicBezTo>
                  <a:close/>
                  <a:moveTo>
                    <a:pt x="42" y="77"/>
                  </a:moveTo>
                  <a:cubicBezTo>
                    <a:pt x="23" y="77"/>
                    <a:pt x="7" y="61"/>
                    <a:pt x="7" y="42"/>
                  </a:cubicBezTo>
                  <a:cubicBezTo>
                    <a:pt x="7" y="23"/>
                    <a:pt x="23" y="7"/>
                    <a:pt x="42" y="7"/>
                  </a:cubicBezTo>
                  <a:cubicBezTo>
                    <a:pt x="62" y="7"/>
                    <a:pt x="77" y="23"/>
                    <a:pt x="77" y="42"/>
                  </a:cubicBezTo>
                  <a:cubicBezTo>
                    <a:pt x="77" y="61"/>
                    <a:pt x="62" y="77"/>
                    <a:pt x="42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ectangle 142"/>
            <p:cNvSpPr>
              <a:spLocks noChangeArrowheads="1"/>
            </p:cNvSpPr>
            <p:nvPr/>
          </p:nvSpPr>
          <p:spPr bwMode="auto">
            <a:xfrm>
              <a:off x="4752226" y="4127210"/>
              <a:ext cx="117302" cy="424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43"/>
            <p:cNvSpPr/>
            <p:nvPr/>
          </p:nvSpPr>
          <p:spPr bwMode="auto">
            <a:xfrm>
              <a:off x="4752226" y="4179623"/>
              <a:ext cx="117302" cy="37438"/>
            </a:xfrm>
            <a:custGeom>
              <a:avLst/>
              <a:gdLst>
                <a:gd name="T0" fmla="*/ 0 w 47"/>
                <a:gd name="T1" fmla="*/ 9 h 15"/>
                <a:gd name="T2" fmla="*/ 16 w 47"/>
                <a:gd name="T3" fmla="*/ 9 h 15"/>
                <a:gd name="T4" fmla="*/ 16 w 47"/>
                <a:gd name="T5" fmla="*/ 15 h 15"/>
                <a:gd name="T6" fmla="*/ 31 w 47"/>
                <a:gd name="T7" fmla="*/ 15 h 15"/>
                <a:gd name="T8" fmla="*/ 31 w 47"/>
                <a:gd name="T9" fmla="*/ 9 h 15"/>
                <a:gd name="T10" fmla="*/ 47 w 47"/>
                <a:gd name="T11" fmla="*/ 9 h 15"/>
                <a:gd name="T12" fmla="*/ 47 w 47"/>
                <a:gd name="T13" fmla="*/ 0 h 15"/>
                <a:gd name="T14" fmla="*/ 0 w 47"/>
                <a:gd name="T15" fmla="*/ 0 h 15"/>
                <a:gd name="T16" fmla="*/ 0 w 47"/>
                <a:gd name="T1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lnTo>
                    <a:pt x="16" y="9"/>
                  </a:lnTo>
                  <a:lnTo>
                    <a:pt x="16" y="15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47" y="9"/>
                  </a:lnTo>
                  <a:lnTo>
                    <a:pt x="47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44"/>
            <p:cNvSpPr>
              <a:spLocks noEditPoints="1"/>
            </p:cNvSpPr>
            <p:nvPr/>
          </p:nvSpPr>
          <p:spPr bwMode="auto">
            <a:xfrm>
              <a:off x="4769697" y="3890112"/>
              <a:ext cx="82362" cy="162227"/>
            </a:xfrm>
            <a:custGeom>
              <a:avLst/>
              <a:gdLst>
                <a:gd name="T0" fmla="*/ 32 w 33"/>
                <a:gd name="T1" fmla="*/ 3 h 65"/>
                <a:gd name="T2" fmla="*/ 28 w 33"/>
                <a:gd name="T3" fmla="*/ 0 h 65"/>
                <a:gd name="T4" fmla="*/ 16 w 33"/>
                <a:gd name="T5" fmla="*/ 5 h 65"/>
                <a:gd name="T6" fmla="*/ 4 w 33"/>
                <a:gd name="T7" fmla="*/ 0 h 65"/>
                <a:gd name="T8" fmla="*/ 0 w 33"/>
                <a:gd name="T9" fmla="*/ 3 h 65"/>
                <a:gd name="T10" fmla="*/ 0 w 33"/>
                <a:gd name="T11" fmla="*/ 3 h 65"/>
                <a:gd name="T12" fmla="*/ 0 w 33"/>
                <a:gd name="T13" fmla="*/ 3 h 65"/>
                <a:gd name="T14" fmla="*/ 15 w 33"/>
                <a:gd name="T15" fmla="*/ 65 h 65"/>
                <a:gd name="T16" fmla="*/ 19 w 33"/>
                <a:gd name="T17" fmla="*/ 65 h 65"/>
                <a:gd name="T18" fmla="*/ 33 w 33"/>
                <a:gd name="T19" fmla="*/ 3 h 65"/>
                <a:gd name="T20" fmla="*/ 33 w 33"/>
                <a:gd name="T21" fmla="*/ 3 h 65"/>
                <a:gd name="T22" fmla="*/ 33 w 33"/>
                <a:gd name="T23" fmla="*/ 3 h 65"/>
                <a:gd name="T24" fmla="*/ 33 w 33"/>
                <a:gd name="T25" fmla="*/ 3 h 65"/>
                <a:gd name="T26" fmla="*/ 32 w 33"/>
                <a:gd name="T27" fmla="*/ 3 h 65"/>
                <a:gd name="T28" fmla="*/ 16 w 33"/>
                <a:gd name="T29" fmla="*/ 57 h 65"/>
                <a:gd name="T30" fmla="*/ 4 w 33"/>
                <a:gd name="T31" fmla="*/ 4 h 65"/>
                <a:gd name="T32" fmla="*/ 16 w 33"/>
                <a:gd name="T33" fmla="*/ 8 h 65"/>
                <a:gd name="T34" fmla="*/ 29 w 33"/>
                <a:gd name="T35" fmla="*/ 4 h 65"/>
                <a:gd name="T36" fmla="*/ 16 w 33"/>
                <a:gd name="T3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5">
                  <a:moveTo>
                    <a:pt x="32" y="3"/>
                  </a:moveTo>
                  <a:lnTo>
                    <a:pt x="28" y="0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5" y="65"/>
                  </a:lnTo>
                  <a:lnTo>
                    <a:pt x="19" y="65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3"/>
                  </a:lnTo>
                  <a:close/>
                  <a:moveTo>
                    <a:pt x="16" y="57"/>
                  </a:moveTo>
                  <a:lnTo>
                    <a:pt x="4" y="4"/>
                  </a:lnTo>
                  <a:lnTo>
                    <a:pt x="16" y="8"/>
                  </a:lnTo>
                  <a:lnTo>
                    <a:pt x="29" y="4"/>
                  </a:lnTo>
                  <a:lnTo>
                    <a:pt x="1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30296" y="3349692"/>
            <a:ext cx="379667" cy="379667"/>
            <a:chOff x="3440113" y="1050925"/>
            <a:chExt cx="390525" cy="333376"/>
          </a:xfrm>
          <a:solidFill>
            <a:schemeClr val="bg1"/>
          </a:solidFill>
        </p:grpSpPr>
        <p:sp>
          <p:nvSpPr>
            <p:cNvPr id="27" name="Freeform 8"/>
            <p:cNvSpPr/>
            <p:nvPr/>
          </p:nvSpPr>
          <p:spPr bwMode="auto">
            <a:xfrm>
              <a:off x="3563938" y="1244600"/>
              <a:ext cx="69850" cy="71438"/>
            </a:xfrm>
            <a:custGeom>
              <a:avLst/>
              <a:gdLst>
                <a:gd name="T0" fmla="*/ 44 w 44"/>
                <a:gd name="T1" fmla="*/ 25 h 45"/>
                <a:gd name="T2" fmla="*/ 19 w 44"/>
                <a:gd name="T3" fmla="*/ 0 h 45"/>
                <a:gd name="T4" fmla="*/ 19 w 44"/>
                <a:gd name="T5" fmla="*/ 0 h 45"/>
                <a:gd name="T6" fmla="*/ 0 w 44"/>
                <a:gd name="T7" fmla="*/ 45 h 45"/>
                <a:gd name="T8" fmla="*/ 44 w 44"/>
                <a:gd name="T9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44" y="25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0" y="45"/>
                  </a:lnTo>
                  <a:lnTo>
                    <a:pt x="44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633788" y="12842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605213" y="1074738"/>
              <a:ext cx="176213" cy="176213"/>
            </a:xfrm>
            <a:custGeom>
              <a:avLst/>
              <a:gdLst>
                <a:gd name="T0" fmla="*/ 101 w 111"/>
                <a:gd name="T1" fmla="*/ 0 h 111"/>
                <a:gd name="T2" fmla="*/ 0 w 111"/>
                <a:gd name="T3" fmla="*/ 101 h 111"/>
                <a:gd name="T4" fmla="*/ 10 w 111"/>
                <a:gd name="T5" fmla="*/ 111 h 111"/>
                <a:gd name="T6" fmla="*/ 111 w 111"/>
                <a:gd name="T7" fmla="*/ 10 h 111"/>
                <a:gd name="T8" fmla="*/ 101 w 111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1">
                  <a:moveTo>
                    <a:pt x="101" y="0"/>
                  </a:moveTo>
                  <a:lnTo>
                    <a:pt x="0" y="101"/>
                  </a:lnTo>
                  <a:lnTo>
                    <a:pt x="10" y="111"/>
                  </a:lnTo>
                  <a:lnTo>
                    <a:pt x="111" y="10"/>
                  </a:lnTo>
                  <a:lnTo>
                    <a:pt x="1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629025" y="1098550"/>
              <a:ext cx="177800" cy="177800"/>
            </a:xfrm>
            <a:custGeom>
              <a:avLst/>
              <a:gdLst>
                <a:gd name="T0" fmla="*/ 0 w 112"/>
                <a:gd name="T1" fmla="*/ 102 h 112"/>
                <a:gd name="T2" fmla="*/ 10 w 112"/>
                <a:gd name="T3" fmla="*/ 112 h 112"/>
                <a:gd name="T4" fmla="*/ 112 w 112"/>
                <a:gd name="T5" fmla="*/ 12 h 112"/>
                <a:gd name="T6" fmla="*/ 102 w 112"/>
                <a:gd name="T7" fmla="*/ 0 h 112"/>
                <a:gd name="T8" fmla="*/ 0 w 112"/>
                <a:gd name="T9" fmla="*/ 10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0" y="102"/>
                  </a:moveTo>
                  <a:lnTo>
                    <a:pt x="10" y="112"/>
                  </a:lnTo>
                  <a:lnTo>
                    <a:pt x="112" y="12"/>
                  </a:lnTo>
                  <a:lnTo>
                    <a:pt x="102" y="0"/>
                  </a:lnTo>
                  <a:lnTo>
                    <a:pt x="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Freeform 12"/>
            <p:cNvSpPr/>
            <p:nvPr/>
          </p:nvSpPr>
          <p:spPr bwMode="auto">
            <a:xfrm>
              <a:off x="3775075" y="1050925"/>
              <a:ext cx="55563" cy="52388"/>
            </a:xfrm>
            <a:custGeom>
              <a:avLst/>
              <a:gdLst>
                <a:gd name="T0" fmla="*/ 14 w 21"/>
                <a:gd name="T1" fmla="*/ 6 h 20"/>
                <a:gd name="T2" fmla="*/ 0 w 21"/>
                <a:gd name="T3" fmla="*/ 6 h 20"/>
                <a:gd name="T4" fmla="*/ 15 w 21"/>
                <a:gd name="T5" fmla="*/ 20 h 20"/>
                <a:gd name="T6" fmla="*/ 14 w 21"/>
                <a:gd name="T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14" y="6"/>
                  </a:moveTo>
                  <a:cubicBezTo>
                    <a:pt x="8" y="0"/>
                    <a:pt x="0" y="6"/>
                    <a:pt x="0" y="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21" y="14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Freeform 13"/>
            <p:cNvSpPr/>
            <p:nvPr/>
          </p:nvSpPr>
          <p:spPr bwMode="auto">
            <a:xfrm>
              <a:off x="3440113" y="1058863"/>
              <a:ext cx="327025" cy="325438"/>
            </a:xfrm>
            <a:custGeom>
              <a:avLst/>
              <a:gdLst>
                <a:gd name="T0" fmla="*/ 182 w 206"/>
                <a:gd name="T1" fmla="*/ 180 h 205"/>
                <a:gd name="T2" fmla="*/ 25 w 206"/>
                <a:gd name="T3" fmla="*/ 180 h 205"/>
                <a:gd name="T4" fmla="*/ 25 w 206"/>
                <a:gd name="T5" fmla="*/ 25 h 205"/>
                <a:gd name="T6" fmla="*/ 172 w 206"/>
                <a:gd name="T7" fmla="*/ 25 h 205"/>
                <a:gd name="T8" fmla="*/ 198 w 206"/>
                <a:gd name="T9" fmla="*/ 0 h 205"/>
                <a:gd name="T10" fmla="*/ 0 w 206"/>
                <a:gd name="T11" fmla="*/ 0 h 205"/>
                <a:gd name="T12" fmla="*/ 0 w 206"/>
                <a:gd name="T13" fmla="*/ 205 h 205"/>
                <a:gd name="T14" fmla="*/ 206 w 206"/>
                <a:gd name="T15" fmla="*/ 205 h 205"/>
                <a:gd name="T16" fmla="*/ 206 w 206"/>
                <a:gd name="T17" fmla="*/ 76 h 205"/>
                <a:gd name="T18" fmla="*/ 182 w 206"/>
                <a:gd name="T19" fmla="*/ 101 h 205"/>
                <a:gd name="T20" fmla="*/ 182 w 206"/>
                <a:gd name="T21" fmla="*/ 18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205">
                  <a:moveTo>
                    <a:pt x="182" y="180"/>
                  </a:moveTo>
                  <a:lnTo>
                    <a:pt x="25" y="180"/>
                  </a:lnTo>
                  <a:lnTo>
                    <a:pt x="25" y="25"/>
                  </a:lnTo>
                  <a:lnTo>
                    <a:pt x="172" y="25"/>
                  </a:lnTo>
                  <a:lnTo>
                    <a:pt x="198" y="0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06" y="205"/>
                  </a:lnTo>
                  <a:lnTo>
                    <a:pt x="206" y="76"/>
                  </a:lnTo>
                  <a:lnTo>
                    <a:pt x="182" y="101"/>
                  </a:lnTo>
                  <a:lnTo>
                    <a:pt x="18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197405" y="2103433"/>
            <a:ext cx="1050601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  </a:t>
            </a:r>
            <a:r>
              <a:rPr lang="en-US" sz="3200" dirty="0"/>
              <a:t>    </a:t>
            </a:r>
            <a:r>
              <a:rPr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小学生的特点是好奇好动,对游戏有很大的兴趣.一般情况下,他们的注意只能保持15分钟左右</a:t>
            </a:r>
            <a:r>
              <a:rPr lang="zh-CN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，</a:t>
            </a:r>
            <a:r>
              <a:rPr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在教学中,如果组织学生通过灵活多变的游戏活动来学习数学知识,他们就会对数学学习产生浓厚的兴趣,把注意力长时间地稳定在学习对象上来,使教学收到很好的效果,而且课堂气氛妙趣横生,师生情感融为一体</a:t>
            </a:r>
            <a:r>
              <a:rPr lang="zh-CN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/>
        </p:nvSpPr>
        <p:spPr>
          <a:xfrm>
            <a:off x="1028700" y="88265"/>
            <a:ext cx="6893560" cy="1395095"/>
          </a:xfrm>
          <a:custGeom>
            <a:avLst/>
            <a:gdLst>
              <a:gd name="connsiteX0" fmla="*/ 0 w 5164342"/>
              <a:gd name="connsiteY0" fmla="*/ 348736 h 1394942"/>
              <a:gd name="connsiteX1" fmla="*/ 4466871 w 5164342"/>
              <a:gd name="connsiteY1" fmla="*/ 348736 h 1394942"/>
              <a:gd name="connsiteX2" fmla="*/ 4466871 w 5164342"/>
              <a:gd name="connsiteY2" fmla="*/ 0 h 1394942"/>
              <a:gd name="connsiteX3" fmla="*/ 5164342 w 5164342"/>
              <a:gd name="connsiteY3" fmla="*/ 697471 h 1394942"/>
              <a:gd name="connsiteX4" fmla="*/ 4466871 w 5164342"/>
              <a:gd name="connsiteY4" fmla="*/ 1394942 h 1394942"/>
              <a:gd name="connsiteX5" fmla="*/ 4466871 w 5164342"/>
              <a:gd name="connsiteY5" fmla="*/ 1046207 h 1394942"/>
              <a:gd name="connsiteX6" fmla="*/ 0 w 5164342"/>
              <a:gd name="connsiteY6" fmla="*/ 1046207 h 1394942"/>
              <a:gd name="connsiteX7" fmla="*/ 0 w 5164342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4342" h="1394942">
                <a:moveTo>
                  <a:pt x="0" y="348736"/>
                </a:moveTo>
                <a:lnTo>
                  <a:pt x="4466871" y="348736"/>
                </a:lnTo>
                <a:lnTo>
                  <a:pt x="4466871" y="0"/>
                </a:lnTo>
                <a:lnTo>
                  <a:pt x="5164342" y="697471"/>
                </a:lnTo>
                <a:lnTo>
                  <a:pt x="4466871" y="1394942"/>
                </a:lnTo>
                <a:lnTo>
                  <a:pt x="4466871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从原有知识出发突重破难</a:t>
            </a:r>
          </a:p>
        </p:txBody>
      </p:sp>
      <p:sp>
        <p:nvSpPr>
          <p:cNvPr id="16" name="Freeform 26"/>
          <p:cNvSpPr/>
          <p:nvPr/>
        </p:nvSpPr>
        <p:spPr bwMode="auto">
          <a:xfrm>
            <a:off x="8374712" y="4204507"/>
            <a:ext cx="379667" cy="379667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212289" y="3773072"/>
            <a:ext cx="379667" cy="379667"/>
            <a:chOff x="3526798" y="4057329"/>
            <a:chExt cx="284519" cy="359394"/>
          </a:xfrm>
          <a:solidFill>
            <a:schemeClr val="bg1"/>
          </a:solidFill>
        </p:grpSpPr>
        <p:sp>
          <p:nvSpPr>
            <p:cNvPr id="18" name="Freeform 107"/>
            <p:cNvSpPr/>
            <p:nvPr/>
          </p:nvSpPr>
          <p:spPr bwMode="auto">
            <a:xfrm>
              <a:off x="3561739" y="4092269"/>
              <a:ext cx="214637" cy="289511"/>
            </a:xfrm>
            <a:custGeom>
              <a:avLst/>
              <a:gdLst>
                <a:gd name="T0" fmla="*/ 0 w 86"/>
                <a:gd name="T1" fmla="*/ 10 h 116"/>
                <a:gd name="T2" fmla="*/ 76 w 86"/>
                <a:gd name="T3" fmla="*/ 10 h 116"/>
                <a:gd name="T4" fmla="*/ 76 w 86"/>
                <a:gd name="T5" fmla="*/ 116 h 116"/>
                <a:gd name="T6" fmla="*/ 86 w 86"/>
                <a:gd name="T7" fmla="*/ 116 h 116"/>
                <a:gd name="T8" fmla="*/ 86 w 86"/>
                <a:gd name="T9" fmla="*/ 0 h 116"/>
                <a:gd name="T10" fmla="*/ 0 w 86"/>
                <a:gd name="T11" fmla="*/ 0 h 116"/>
                <a:gd name="T12" fmla="*/ 0 w 86"/>
                <a:gd name="T13" fmla="*/ 1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1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08"/>
            <p:cNvSpPr/>
            <p:nvPr/>
          </p:nvSpPr>
          <p:spPr bwMode="auto">
            <a:xfrm>
              <a:off x="3599175" y="4057329"/>
              <a:ext cx="212142" cy="284519"/>
            </a:xfrm>
            <a:custGeom>
              <a:avLst/>
              <a:gdLst>
                <a:gd name="T0" fmla="*/ 0 w 85"/>
                <a:gd name="T1" fmla="*/ 0 h 114"/>
                <a:gd name="T2" fmla="*/ 0 w 85"/>
                <a:gd name="T3" fmla="*/ 9 h 114"/>
                <a:gd name="T4" fmla="*/ 76 w 85"/>
                <a:gd name="T5" fmla="*/ 9 h 114"/>
                <a:gd name="T6" fmla="*/ 76 w 85"/>
                <a:gd name="T7" fmla="*/ 114 h 114"/>
                <a:gd name="T8" fmla="*/ 85 w 85"/>
                <a:gd name="T9" fmla="*/ 114 h 114"/>
                <a:gd name="T10" fmla="*/ 85 w 85"/>
                <a:gd name="T11" fmla="*/ 0 h 114"/>
                <a:gd name="T12" fmla="*/ 0 w 85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09"/>
            <p:cNvSpPr/>
            <p:nvPr/>
          </p:nvSpPr>
          <p:spPr bwMode="auto">
            <a:xfrm>
              <a:off x="3526798" y="4129707"/>
              <a:ext cx="212142" cy="287016"/>
            </a:xfrm>
            <a:custGeom>
              <a:avLst/>
              <a:gdLst>
                <a:gd name="T0" fmla="*/ 0 w 85"/>
                <a:gd name="T1" fmla="*/ 0 h 115"/>
                <a:gd name="T2" fmla="*/ 0 w 85"/>
                <a:gd name="T3" fmla="*/ 115 h 115"/>
                <a:gd name="T4" fmla="*/ 85 w 85"/>
                <a:gd name="T5" fmla="*/ 115 h 115"/>
                <a:gd name="T6" fmla="*/ 85 w 85"/>
                <a:gd name="T7" fmla="*/ 105 h 115"/>
                <a:gd name="T8" fmla="*/ 85 w 85"/>
                <a:gd name="T9" fmla="*/ 0 h 115"/>
                <a:gd name="T10" fmla="*/ 10 w 85"/>
                <a:gd name="T11" fmla="*/ 0 h 115"/>
                <a:gd name="T12" fmla="*/ 0 w 8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4660" y="2787842"/>
            <a:ext cx="379667" cy="379667"/>
            <a:chOff x="4669866" y="3800264"/>
            <a:chExt cx="279527" cy="416797"/>
          </a:xfrm>
          <a:solidFill>
            <a:schemeClr val="bg1"/>
          </a:solidFill>
        </p:grpSpPr>
        <p:sp>
          <p:nvSpPr>
            <p:cNvPr id="22" name="Freeform 141"/>
            <p:cNvSpPr>
              <a:spLocks noEditPoints="1"/>
            </p:cNvSpPr>
            <p:nvPr/>
          </p:nvSpPr>
          <p:spPr bwMode="auto">
            <a:xfrm>
              <a:off x="4669866" y="3800264"/>
              <a:ext cx="279527" cy="316965"/>
            </a:xfrm>
            <a:custGeom>
              <a:avLst/>
              <a:gdLst>
                <a:gd name="T0" fmla="*/ 84 w 84"/>
                <a:gd name="T1" fmla="*/ 42 h 95"/>
                <a:gd name="T2" fmla="*/ 42 w 84"/>
                <a:gd name="T3" fmla="*/ 0 h 95"/>
                <a:gd name="T4" fmla="*/ 0 w 84"/>
                <a:gd name="T5" fmla="*/ 42 h 95"/>
                <a:gd name="T6" fmla="*/ 28 w 84"/>
                <a:gd name="T7" fmla="*/ 81 h 95"/>
                <a:gd name="T8" fmla="*/ 25 w 84"/>
                <a:gd name="T9" fmla="*/ 81 h 95"/>
                <a:gd name="T10" fmla="*/ 25 w 84"/>
                <a:gd name="T11" fmla="*/ 95 h 95"/>
                <a:gd name="T12" fmla="*/ 60 w 84"/>
                <a:gd name="T13" fmla="*/ 95 h 95"/>
                <a:gd name="T14" fmla="*/ 60 w 84"/>
                <a:gd name="T15" fmla="*/ 81 h 95"/>
                <a:gd name="T16" fmla="*/ 57 w 84"/>
                <a:gd name="T17" fmla="*/ 81 h 95"/>
                <a:gd name="T18" fmla="*/ 84 w 84"/>
                <a:gd name="T19" fmla="*/ 42 h 95"/>
                <a:gd name="T20" fmla="*/ 42 w 84"/>
                <a:gd name="T21" fmla="*/ 77 h 95"/>
                <a:gd name="T22" fmla="*/ 7 w 84"/>
                <a:gd name="T23" fmla="*/ 42 h 95"/>
                <a:gd name="T24" fmla="*/ 42 w 84"/>
                <a:gd name="T25" fmla="*/ 7 h 95"/>
                <a:gd name="T26" fmla="*/ 77 w 84"/>
                <a:gd name="T27" fmla="*/ 42 h 95"/>
                <a:gd name="T28" fmla="*/ 42 w 84"/>
                <a:gd name="T29" fmla="*/ 7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9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0"/>
                    <a:pt x="12" y="75"/>
                    <a:pt x="28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73" y="75"/>
                    <a:pt x="84" y="60"/>
                    <a:pt x="84" y="42"/>
                  </a:cubicBezTo>
                  <a:close/>
                  <a:moveTo>
                    <a:pt x="42" y="77"/>
                  </a:moveTo>
                  <a:cubicBezTo>
                    <a:pt x="23" y="77"/>
                    <a:pt x="7" y="61"/>
                    <a:pt x="7" y="42"/>
                  </a:cubicBezTo>
                  <a:cubicBezTo>
                    <a:pt x="7" y="23"/>
                    <a:pt x="23" y="7"/>
                    <a:pt x="42" y="7"/>
                  </a:cubicBezTo>
                  <a:cubicBezTo>
                    <a:pt x="62" y="7"/>
                    <a:pt x="77" y="23"/>
                    <a:pt x="77" y="42"/>
                  </a:cubicBezTo>
                  <a:cubicBezTo>
                    <a:pt x="77" y="61"/>
                    <a:pt x="62" y="77"/>
                    <a:pt x="42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ectangle 142"/>
            <p:cNvSpPr>
              <a:spLocks noChangeArrowheads="1"/>
            </p:cNvSpPr>
            <p:nvPr/>
          </p:nvSpPr>
          <p:spPr bwMode="auto">
            <a:xfrm>
              <a:off x="4752226" y="4127210"/>
              <a:ext cx="117302" cy="424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43"/>
            <p:cNvSpPr/>
            <p:nvPr/>
          </p:nvSpPr>
          <p:spPr bwMode="auto">
            <a:xfrm>
              <a:off x="4752226" y="4179623"/>
              <a:ext cx="117302" cy="37438"/>
            </a:xfrm>
            <a:custGeom>
              <a:avLst/>
              <a:gdLst>
                <a:gd name="T0" fmla="*/ 0 w 47"/>
                <a:gd name="T1" fmla="*/ 9 h 15"/>
                <a:gd name="T2" fmla="*/ 16 w 47"/>
                <a:gd name="T3" fmla="*/ 9 h 15"/>
                <a:gd name="T4" fmla="*/ 16 w 47"/>
                <a:gd name="T5" fmla="*/ 15 h 15"/>
                <a:gd name="T6" fmla="*/ 31 w 47"/>
                <a:gd name="T7" fmla="*/ 15 h 15"/>
                <a:gd name="T8" fmla="*/ 31 w 47"/>
                <a:gd name="T9" fmla="*/ 9 h 15"/>
                <a:gd name="T10" fmla="*/ 47 w 47"/>
                <a:gd name="T11" fmla="*/ 9 h 15"/>
                <a:gd name="T12" fmla="*/ 47 w 47"/>
                <a:gd name="T13" fmla="*/ 0 h 15"/>
                <a:gd name="T14" fmla="*/ 0 w 47"/>
                <a:gd name="T15" fmla="*/ 0 h 15"/>
                <a:gd name="T16" fmla="*/ 0 w 47"/>
                <a:gd name="T1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lnTo>
                    <a:pt x="16" y="9"/>
                  </a:lnTo>
                  <a:lnTo>
                    <a:pt x="16" y="15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47" y="9"/>
                  </a:lnTo>
                  <a:lnTo>
                    <a:pt x="47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44"/>
            <p:cNvSpPr>
              <a:spLocks noEditPoints="1"/>
            </p:cNvSpPr>
            <p:nvPr/>
          </p:nvSpPr>
          <p:spPr bwMode="auto">
            <a:xfrm>
              <a:off x="4769697" y="3890112"/>
              <a:ext cx="82362" cy="162227"/>
            </a:xfrm>
            <a:custGeom>
              <a:avLst/>
              <a:gdLst>
                <a:gd name="T0" fmla="*/ 32 w 33"/>
                <a:gd name="T1" fmla="*/ 3 h 65"/>
                <a:gd name="T2" fmla="*/ 28 w 33"/>
                <a:gd name="T3" fmla="*/ 0 h 65"/>
                <a:gd name="T4" fmla="*/ 16 w 33"/>
                <a:gd name="T5" fmla="*/ 5 h 65"/>
                <a:gd name="T6" fmla="*/ 4 w 33"/>
                <a:gd name="T7" fmla="*/ 0 h 65"/>
                <a:gd name="T8" fmla="*/ 0 w 33"/>
                <a:gd name="T9" fmla="*/ 3 h 65"/>
                <a:gd name="T10" fmla="*/ 0 w 33"/>
                <a:gd name="T11" fmla="*/ 3 h 65"/>
                <a:gd name="T12" fmla="*/ 0 w 33"/>
                <a:gd name="T13" fmla="*/ 3 h 65"/>
                <a:gd name="T14" fmla="*/ 15 w 33"/>
                <a:gd name="T15" fmla="*/ 65 h 65"/>
                <a:gd name="T16" fmla="*/ 19 w 33"/>
                <a:gd name="T17" fmla="*/ 65 h 65"/>
                <a:gd name="T18" fmla="*/ 33 w 33"/>
                <a:gd name="T19" fmla="*/ 3 h 65"/>
                <a:gd name="T20" fmla="*/ 33 w 33"/>
                <a:gd name="T21" fmla="*/ 3 h 65"/>
                <a:gd name="T22" fmla="*/ 33 w 33"/>
                <a:gd name="T23" fmla="*/ 3 h 65"/>
                <a:gd name="T24" fmla="*/ 33 w 33"/>
                <a:gd name="T25" fmla="*/ 3 h 65"/>
                <a:gd name="T26" fmla="*/ 32 w 33"/>
                <a:gd name="T27" fmla="*/ 3 h 65"/>
                <a:gd name="T28" fmla="*/ 16 w 33"/>
                <a:gd name="T29" fmla="*/ 57 h 65"/>
                <a:gd name="T30" fmla="*/ 4 w 33"/>
                <a:gd name="T31" fmla="*/ 4 h 65"/>
                <a:gd name="T32" fmla="*/ 16 w 33"/>
                <a:gd name="T33" fmla="*/ 8 h 65"/>
                <a:gd name="T34" fmla="*/ 29 w 33"/>
                <a:gd name="T35" fmla="*/ 4 h 65"/>
                <a:gd name="T36" fmla="*/ 16 w 33"/>
                <a:gd name="T3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5">
                  <a:moveTo>
                    <a:pt x="32" y="3"/>
                  </a:moveTo>
                  <a:lnTo>
                    <a:pt x="28" y="0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5" y="65"/>
                  </a:lnTo>
                  <a:lnTo>
                    <a:pt x="19" y="65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3"/>
                  </a:lnTo>
                  <a:close/>
                  <a:moveTo>
                    <a:pt x="16" y="57"/>
                  </a:moveTo>
                  <a:lnTo>
                    <a:pt x="4" y="4"/>
                  </a:lnTo>
                  <a:lnTo>
                    <a:pt x="16" y="8"/>
                  </a:lnTo>
                  <a:lnTo>
                    <a:pt x="29" y="4"/>
                  </a:lnTo>
                  <a:lnTo>
                    <a:pt x="1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30296" y="3349692"/>
            <a:ext cx="379667" cy="379667"/>
            <a:chOff x="3440113" y="1050925"/>
            <a:chExt cx="390525" cy="333376"/>
          </a:xfrm>
          <a:solidFill>
            <a:schemeClr val="bg1"/>
          </a:solidFill>
        </p:grpSpPr>
        <p:sp>
          <p:nvSpPr>
            <p:cNvPr id="27" name="Freeform 8"/>
            <p:cNvSpPr/>
            <p:nvPr/>
          </p:nvSpPr>
          <p:spPr bwMode="auto">
            <a:xfrm>
              <a:off x="3563938" y="1244600"/>
              <a:ext cx="69850" cy="71438"/>
            </a:xfrm>
            <a:custGeom>
              <a:avLst/>
              <a:gdLst>
                <a:gd name="T0" fmla="*/ 44 w 44"/>
                <a:gd name="T1" fmla="*/ 25 h 45"/>
                <a:gd name="T2" fmla="*/ 19 w 44"/>
                <a:gd name="T3" fmla="*/ 0 h 45"/>
                <a:gd name="T4" fmla="*/ 19 w 44"/>
                <a:gd name="T5" fmla="*/ 0 h 45"/>
                <a:gd name="T6" fmla="*/ 0 w 44"/>
                <a:gd name="T7" fmla="*/ 45 h 45"/>
                <a:gd name="T8" fmla="*/ 44 w 44"/>
                <a:gd name="T9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44" y="25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0" y="45"/>
                  </a:lnTo>
                  <a:lnTo>
                    <a:pt x="44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633788" y="12842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605213" y="1074738"/>
              <a:ext cx="176213" cy="176213"/>
            </a:xfrm>
            <a:custGeom>
              <a:avLst/>
              <a:gdLst>
                <a:gd name="T0" fmla="*/ 101 w 111"/>
                <a:gd name="T1" fmla="*/ 0 h 111"/>
                <a:gd name="T2" fmla="*/ 0 w 111"/>
                <a:gd name="T3" fmla="*/ 101 h 111"/>
                <a:gd name="T4" fmla="*/ 10 w 111"/>
                <a:gd name="T5" fmla="*/ 111 h 111"/>
                <a:gd name="T6" fmla="*/ 111 w 111"/>
                <a:gd name="T7" fmla="*/ 10 h 111"/>
                <a:gd name="T8" fmla="*/ 101 w 111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1">
                  <a:moveTo>
                    <a:pt x="101" y="0"/>
                  </a:moveTo>
                  <a:lnTo>
                    <a:pt x="0" y="101"/>
                  </a:lnTo>
                  <a:lnTo>
                    <a:pt x="10" y="111"/>
                  </a:lnTo>
                  <a:lnTo>
                    <a:pt x="111" y="10"/>
                  </a:lnTo>
                  <a:lnTo>
                    <a:pt x="1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629025" y="1098550"/>
              <a:ext cx="177800" cy="177800"/>
            </a:xfrm>
            <a:custGeom>
              <a:avLst/>
              <a:gdLst>
                <a:gd name="T0" fmla="*/ 0 w 112"/>
                <a:gd name="T1" fmla="*/ 102 h 112"/>
                <a:gd name="T2" fmla="*/ 10 w 112"/>
                <a:gd name="T3" fmla="*/ 112 h 112"/>
                <a:gd name="T4" fmla="*/ 112 w 112"/>
                <a:gd name="T5" fmla="*/ 12 h 112"/>
                <a:gd name="T6" fmla="*/ 102 w 112"/>
                <a:gd name="T7" fmla="*/ 0 h 112"/>
                <a:gd name="T8" fmla="*/ 0 w 112"/>
                <a:gd name="T9" fmla="*/ 10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0" y="102"/>
                  </a:moveTo>
                  <a:lnTo>
                    <a:pt x="10" y="112"/>
                  </a:lnTo>
                  <a:lnTo>
                    <a:pt x="112" y="12"/>
                  </a:lnTo>
                  <a:lnTo>
                    <a:pt x="102" y="0"/>
                  </a:lnTo>
                  <a:lnTo>
                    <a:pt x="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Freeform 12"/>
            <p:cNvSpPr/>
            <p:nvPr/>
          </p:nvSpPr>
          <p:spPr bwMode="auto">
            <a:xfrm>
              <a:off x="3775075" y="1050925"/>
              <a:ext cx="55563" cy="52388"/>
            </a:xfrm>
            <a:custGeom>
              <a:avLst/>
              <a:gdLst>
                <a:gd name="T0" fmla="*/ 14 w 21"/>
                <a:gd name="T1" fmla="*/ 6 h 20"/>
                <a:gd name="T2" fmla="*/ 0 w 21"/>
                <a:gd name="T3" fmla="*/ 6 h 20"/>
                <a:gd name="T4" fmla="*/ 15 w 21"/>
                <a:gd name="T5" fmla="*/ 20 h 20"/>
                <a:gd name="T6" fmla="*/ 14 w 21"/>
                <a:gd name="T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14" y="6"/>
                  </a:moveTo>
                  <a:cubicBezTo>
                    <a:pt x="8" y="0"/>
                    <a:pt x="0" y="6"/>
                    <a:pt x="0" y="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21" y="14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Freeform 13"/>
            <p:cNvSpPr/>
            <p:nvPr/>
          </p:nvSpPr>
          <p:spPr bwMode="auto">
            <a:xfrm>
              <a:off x="3440113" y="1058863"/>
              <a:ext cx="327025" cy="325438"/>
            </a:xfrm>
            <a:custGeom>
              <a:avLst/>
              <a:gdLst>
                <a:gd name="T0" fmla="*/ 182 w 206"/>
                <a:gd name="T1" fmla="*/ 180 h 205"/>
                <a:gd name="T2" fmla="*/ 25 w 206"/>
                <a:gd name="T3" fmla="*/ 180 h 205"/>
                <a:gd name="T4" fmla="*/ 25 w 206"/>
                <a:gd name="T5" fmla="*/ 25 h 205"/>
                <a:gd name="T6" fmla="*/ 172 w 206"/>
                <a:gd name="T7" fmla="*/ 25 h 205"/>
                <a:gd name="T8" fmla="*/ 198 w 206"/>
                <a:gd name="T9" fmla="*/ 0 h 205"/>
                <a:gd name="T10" fmla="*/ 0 w 206"/>
                <a:gd name="T11" fmla="*/ 0 h 205"/>
                <a:gd name="T12" fmla="*/ 0 w 206"/>
                <a:gd name="T13" fmla="*/ 205 h 205"/>
                <a:gd name="T14" fmla="*/ 206 w 206"/>
                <a:gd name="T15" fmla="*/ 205 h 205"/>
                <a:gd name="T16" fmla="*/ 206 w 206"/>
                <a:gd name="T17" fmla="*/ 76 h 205"/>
                <a:gd name="T18" fmla="*/ 182 w 206"/>
                <a:gd name="T19" fmla="*/ 101 h 205"/>
                <a:gd name="T20" fmla="*/ 182 w 206"/>
                <a:gd name="T21" fmla="*/ 18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205">
                  <a:moveTo>
                    <a:pt x="182" y="180"/>
                  </a:moveTo>
                  <a:lnTo>
                    <a:pt x="25" y="180"/>
                  </a:lnTo>
                  <a:lnTo>
                    <a:pt x="25" y="25"/>
                  </a:lnTo>
                  <a:lnTo>
                    <a:pt x="172" y="25"/>
                  </a:lnTo>
                  <a:lnTo>
                    <a:pt x="198" y="0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06" y="205"/>
                  </a:lnTo>
                  <a:lnTo>
                    <a:pt x="206" y="76"/>
                  </a:lnTo>
                  <a:lnTo>
                    <a:pt x="182" y="101"/>
                  </a:lnTo>
                  <a:lnTo>
                    <a:pt x="18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668887" y="1168217"/>
            <a:ext cx="10674655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3200" dirty="0"/>
              <a:t>     小学数学学科的特点之一就是系统性很强,每项新知识往往和旧知识紧密相连，新知识就是旧知识的延伸和发展,旧日知识就是新知识的基础和生长点。有时新知识可以由旧知识迁移而来,同时它又成为后续知识的基础。因此,数学知识点就像根根链条节节相连、环环相扣。善于捕捉数学知识之间的衔接点,自觉地以“迁移”作为一种帮助学生学习的方法,以|日引新、旧中蕴新,组织积极的迁移,就不难实现教学重、难点的突破了。</a:t>
            </a:r>
            <a:endParaRPr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/>
        </p:nvSpPr>
        <p:spPr>
          <a:xfrm>
            <a:off x="1316990" y="160020"/>
            <a:ext cx="6893560" cy="1395095"/>
          </a:xfrm>
          <a:custGeom>
            <a:avLst/>
            <a:gdLst>
              <a:gd name="connsiteX0" fmla="*/ 0 w 5164342"/>
              <a:gd name="connsiteY0" fmla="*/ 348736 h 1394942"/>
              <a:gd name="connsiteX1" fmla="*/ 4466871 w 5164342"/>
              <a:gd name="connsiteY1" fmla="*/ 348736 h 1394942"/>
              <a:gd name="connsiteX2" fmla="*/ 4466871 w 5164342"/>
              <a:gd name="connsiteY2" fmla="*/ 0 h 1394942"/>
              <a:gd name="connsiteX3" fmla="*/ 5164342 w 5164342"/>
              <a:gd name="connsiteY3" fmla="*/ 697471 h 1394942"/>
              <a:gd name="connsiteX4" fmla="*/ 4466871 w 5164342"/>
              <a:gd name="connsiteY4" fmla="*/ 1394942 h 1394942"/>
              <a:gd name="connsiteX5" fmla="*/ 4466871 w 5164342"/>
              <a:gd name="connsiteY5" fmla="*/ 1046207 h 1394942"/>
              <a:gd name="connsiteX6" fmla="*/ 0 w 5164342"/>
              <a:gd name="connsiteY6" fmla="*/ 1046207 h 1394942"/>
              <a:gd name="connsiteX7" fmla="*/ 0 w 5164342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4342" h="1394942">
                <a:moveTo>
                  <a:pt x="0" y="348736"/>
                </a:moveTo>
                <a:lnTo>
                  <a:pt x="4466871" y="348736"/>
                </a:lnTo>
                <a:lnTo>
                  <a:pt x="4466871" y="0"/>
                </a:lnTo>
                <a:lnTo>
                  <a:pt x="5164342" y="697471"/>
                </a:lnTo>
                <a:lnTo>
                  <a:pt x="4466871" y="1394942"/>
                </a:lnTo>
                <a:lnTo>
                  <a:pt x="4466871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3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找准易错易混点突重破难</a:t>
            </a:r>
          </a:p>
        </p:txBody>
      </p:sp>
      <p:sp>
        <p:nvSpPr>
          <p:cNvPr id="16" name="Freeform 26"/>
          <p:cNvSpPr/>
          <p:nvPr/>
        </p:nvSpPr>
        <p:spPr bwMode="auto">
          <a:xfrm>
            <a:off x="8374712" y="4204507"/>
            <a:ext cx="379667" cy="379667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212289" y="3773072"/>
            <a:ext cx="379667" cy="379667"/>
            <a:chOff x="3526798" y="4057329"/>
            <a:chExt cx="284519" cy="359394"/>
          </a:xfrm>
          <a:solidFill>
            <a:schemeClr val="bg1"/>
          </a:solidFill>
        </p:grpSpPr>
        <p:sp>
          <p:nvSpPr>
            <p:cNvPr id="18" name="Freeform 107"/>
            <p:cNvSpPr/>
            <p:nvPr/>
          </p:nvSpPr>
          <p:spPr bwMode="auto">
            <a:xfrm>
              <a:off x="3561739" y="4092269"/>
              <a:ext cx="214637" cy="289511"/>
            </a:xfrm>
            <a:custGeom>
              <a:avLst/>
              <a:gdLst>
                <a:gd name="T0" fmla="*/ 0 w 86"/>
                <a:gd name="T1" fmla="*/ 10 h 116"/>
                <a:gd name="T2" fmla="*/ 76 w 86"/>
                <a:gd name="T3" fmla="*/ 10 h 116"/>
                <a:gd name="T4" fmla="*/ 76 w 86"/>
                <a:gd name="T5" fmla="*/ 116 h 116"/>
                <a:gd name="T6" fmla="*/ 86 w 86"/>
                <a:gd name="T7" fmla="*/ 116 h 116"/>
                <a:gd name="T8" fmla="*/ 86 w 86"/>
                <a:gd name="T9" fmla="*/ 0 h 116"/>
                <a:gd name="T10" fmla="*/ 0 w 86"/>
                <a:gd name="T11" fmla="*/ 0 h 116"/>
                <a:gd name="T12" fmla="*/ 0 w 86"/>
                <a:gd name="T13" fmla="*/ 1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1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08"/>
            <p:cNvSpPr/>
            <p:nvPr/>
          </p:nvSpPr>
          <p:spPr bwMode="auto">
            <a:xfrm>
              <a:off x="3599175" y="4057329"/>
              <a:ext cx="212142" cy="284519"/>
            </a:xfrm>
            <a:custGeom>
              <a:avLst/>
              <a:gdLst>
                <a:gd name="T0" fmla="*/ 0 w 85"/>
                <a:gd name="T1" fmla="*/ 0 h 114"/>
                <a:gd name="T2" fmla="*/ 0 w 85"/>
                <a:gd name="T3" fmla="*/ 9 h 114"/>
                <a:gd name="T4" fmla="*/ 76 w 85"/>
                <a:gd name="T5" fmla="*/ 9 h 114"/>
                <a:gd name="T6" fmla="*/ 76 w 85"/>
                <a:gd name="T7" fmla="*/ 114 h 114"/>
                <a:gd name="T8" fmla="*/ 85 w 85"/>
                <a:gd name="T9" fmla="*/ 114 h 114"/>
                <a:gd name="T10" fmla="*/ 85 w 85"/>
                <a:gd name="T11" fmla="*/ 0 h 114"/>
                <a:gd name="T12" fmla="*/ 0 w 85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09"/>
            <p:cNvSpPr/>
            <p:nvPr/>
          </p:nvSpPr>
          <p:spPr bwMode="auto">
            <a:xfrm>
              <a:off x="3526798" y="4129707"/>
              <a:ext cx="212142" cy="287016"/>
            </a:xfrm>
            <a:custGeom>
              <a:avLst/>
              <a:gdLst>
                <a:gd name="T0" fmla="*/ 0 w 85"/>
                <a:gd name="T1" fmla="*/ 0 h 115"/>
                <a:gd name="T2" fmla="*/ 0 w 85"/>
                <a:gd name="T3" fmla="*/ 115 h 115"/>
                <a:gd name="T4" fmla="*/ 85 w 85"/>
                <a:gd name="T5" fmla="*/ 115 h 115"/>
                <a:gd name="T6" fmla="*/ 85 w 85"/>
                <a:gd name="T7" fmla="*/ 105 h 115"/>
                <a:gd name="T8" fmla="*/ 85 w 85"/>
                <a:gd name="T9" fmla="*/ 0 h 115"/>
                <a:gd name="T10" fmla="*/ 10 w 85"/>
                <a:gd name="T11" fmla="*/ 0 h 115"/>
                <a:gd name="T12" fmla="*/ 0 w 8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4660" y="2787842"/>
            <a:ext cx="379667" cy="379667"/>
            <a:chOff x="4669866" y="3800264"/>
            <a:chExt cx="279527" cy="416797"/>
          </a:xfrm>
          <a:solidFill>
            <a:schemeClr val="bg1"/>
          </a:solidFill>
        </p:grpSpPr>
        <p:sp>
          <p:nvSpPr>
            <p:cNvPr id="22" name="Freeform 141"/>
            <p:cNvSpPr>
              <a:spLocks noEditPoints="1"/>
            </p:cNvSpPr>
            <p:nvPr/>
          </p:nvSpPr>
          <p:spPr bwMode="auto">
            <a:xfrm>
              <a:off x="4669866" y="3800264"/>
              <a:ext cx="279527" cy="316965"/>
            </a:xfrm>
            <a:custGeom>
              <a:avLst/>
              <a:gdLst>
                <a:gd name="T0" fmla="*/ 84 w 84"/>
                <a:gd name="T1" fmla="*/ 42 h 95"/>
                <a:gd name="T2" fmla="*/ 42 w 84"/>
                <a:gd name="T3" fmla="*/ 0 h 95"/>
                <a:gd name="T4" fmla="*/ 0 w 84"/>
                <a:gd name="T5" fmla="*/ 42 h 95"/>
                <a:gd name="T6" fmla="*/ 28 w 84"/>
                <a:gd name="T7" fmla="*/ 81 h 95"/>
                <a:gd name="T8" fmla="*/ 25 w 84"/>
                <a:gd name="T9" fmla="*/ 81 h 95"/>
                <a:gd name="T10" fmla="*/ 25 w 84"/>
                <a:gd name="T11" fmla="*/ 95 h 95"/>
                <a:gd name="T12" fmla="*/ 60 w 84"/>
                <a:gd name="T13" fmla="*/ 95 h 95"/>
                <a:gd name="T14" fmla="*/ 60 w 84"/>
                <a:gd name="T15" fmla="*/ 81 h 95"/>
                <a:gd name="T16" fmla="*/ 57 w 84"/>
                <a:gd name="T17" fmla="*/ 81 h 95"/>
                <a:gd name="T18" fmla="*/ 84 w 84"/>
                <a:gd name="T19" fmla="*/ 42 h 95"/>
                <a:gd name="T20" fmla="*/ 42 w 84"/>
                <a:gd name="T21" fmla="*/ 77 h 95"/>
                <a:gd name="T22" fmla="*/ 7 w 84"/>
                <a:gd name="T23" fmla="*/ 42 h 95"/>
                <a:gd name="T24" fmla="*/ 42 w 84"/>
                <a:gd name="T25" fmla="*/ 7 h 95"/>
                <a:gd name="T26" fmla="*/ 77 w 84"/>
                <a:gd name="T27" fmla="*/ 42 h 95"/>
                <a:gd name="T28" fmla="*/ 42 w 84"/>
                <a:gd name="T29" fmla="*/ 7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9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0"/>
                    <a:pt x="12" y="75"/>
                    <a:pt x="28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73" y="75"/>
                    <a:pt x="84" y="60"/>
                    <a:pt x="84" y="42"/>
                  </a:cubicBezTo>
                  <a:close/>
                  <a:moveTo>
                    <a:pt x="42" y="77"/>
                  </a:moveTo>
                  <a:cubicBezTo>
                    <a:pt x="23" y="77"/>
                    <a:pt x="7" y="61"/>
                    <a:pt x="7" y="42"/>
                  </a:cubicBezTo>
                  <a:cubicBezTo>
                    <a:pt x="7" y="23"/>
                    <a:pt x="23" y="7"/>
                    <a:pt x="42" y="7"/>
                  </a:cubicBezTo>
                  <a:cubicBezTo>
                    <a:pt x="62" y="7"/>
                    <a:pt x="77" y="23"/>
                    <a:pt x="77" y="42"/>
                  </a:cubicBezTo>
                  <a:cubicBezTo>
                    <a:pt x="77" y="61"/>
                    <a:pt x="62" y="77"/>
                    <a:pt x="42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ectangle 142"/>
            <p:cNvSpPr>
              <a:spLocks noChangeArrowheads="1"/>
            </p:cNvSpPr>
            <p:nvPr/>
          </p:nvSpPr>
          <p:spPr bwMode="auto">
            <a:xfrm>
              <a:off x="4752226" y="4127210"/>
              <a:ext cx="117302" cy="424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43"/>
            <p:cNvSpPr/>
            <p:nvPr/>
          </p:nvSpPr>
          <p:spPr bwMode="auto">
            <a:xfrm>
              <a:off x="4752226" y="4179623"/>
              <a:ext cx="117302" cy="37438"/>
            </a:xfrm>
            <a:custGeom>
              <a:avLst/>
              <a:gdLst>
                <a:gd name="T0" fmla="*/ 0 w 47"/>
                <a:gd name="T1" fmla="*/ 9 h 15"/>
                <a:gd name="T2" fmla="*/ 16 w 47"/>
                <a:gd name="T3" fmla="*/ 9 h 15"/>
                <a:gd name="T4" fmla="*/ 16 w 47"/>
                <a:gd name="T5" fmla="*/ 15 h 15"/>
                <a:gd name="T6" fmla="*/ 31 w 47"/>
                <a:gd name="T7" fmla="*/ 15 h 15"/>
                <a:gd name="T8" fmla="*/ 31 w 47"/>
                <a:gd name="T9" fmla="*/ 9 h 15"/>
                <a:gd name="T10" fmla="*/ 47 w 47"/>
                <a:gd name="T11" fmla="*/ 9 h 15"/>
                <a:gd name="T12" fmla="*/ 47 w 47"/>
                <a:gd name="T13" fmla="*/ 0 h 15"/>
                <a:gd name="T14" fmla="*/ 0 w 47"/>
                <a:gd name="T15" fmla="*/ 0 h 15"/>
                <a:gd name="T16" fmla="*/ 0 w 47"/>
                <a:gd name="T1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lnTo>
                    <a:pt x="16" y="9"/>
                  </a:lnTo>
                  <a:lnTo>
                    <a:pt x="16" y="15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47" y="9"/>
                  </a:lnTo>
                  <a:lnTo>
                    <a:pt x="47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44"/>
            <p:cNvSpPr>
              <a:spLocks noEditPoints="1"/>
            </p:cNvSpPr>
            <p:nvPr/>
          </p:nvSpPr>
          <p:spPr bwMode="auto">
            <a:xfrm>
              <a:off x="4769697" y="3890112"/>
              <a:ext cx="82362" cy="162227"/>
            </a:xfrm>
            <a:custGeom>
              <a:avLst/>
              <a:gdLst>
                <a:gd name="T0" fmla="*/ 32 w 33"/>
                <a:gd name="T1" fmla="*/ 3 h 65"/>
                <a:gd name="T2" fmla="*/ 28 w 33"/>
                <a:gd name="T3" fmla="*/ 0 h 65"/>
                <a:gd name="T4" fmla="*/ 16 w 33"/>
                <a:gd name="T5" fmla="*/ 5 h 65"/>
                <a:gd name="T6" fmla="*/ 4 w 33"/>
                <a:gd name="T7" fmla="*/ 0 h 65"/>
                <a:gd name="T8" fmla="*/ 0 w 33"/>
                <a:gd name="T9" fmla="*/ 3 h 65"/>
                <a:gd name="T10" fmla="*/ 0 w 33"/>
                <a:gd name="T11" fmla="*/ 3 h 65"/>
                <a:gd name="T12" fmla="*/ 0 w 33"/>
                <a:gd name="T13" fmla="*/ 3 h 65"/>
                <a:gd name="T14" fmla="*/ 15 w 33"/>
                <a:gd name="T15" fmla="*/ 65 h 65"/>
                <a:gd name="T16" fmla="*/ 19 w 33"/>
                <a:gd name="T17" fmla="*/ 65 h 65"/>
                <a:gd name="T18" fmla="*/ 33 w 33"/>
                <a:gd name="T19" fmla="*/ 3 h 65"/>
                <a:gd name="T20" fmla="*/ 33 w 33"/>
                <a:gd name="T21" fmla="*/ 3 h 65"/>
                <a:gd name="T22" fmla="*/ 33 w 33"/>
                <a:gd name="T23" fmla="*/ 3 h 65"/>
                <a:gd name="T24" fmla="*/ 33 w 33"/>
                <a:gd name="T25" fmla="*/ 3 h 65"/>
                <a:gd name="T26" fmla="*/ 32 w 33"/>
                <a:gd name="T27" fmla="*/ 3 h 65"/>
                <a:gd name="T28" fmla="*/ 16 w 33"/>
                <a:gd name="T29" fmla="*/ 57 h 65"/>
                <a:gd name="T30" fmla="*/ 4 w 33"/>
                <a:gd name="T31" fmla="*/ 4 h 65"/>
                <a:gd name="T32" fmla="*/ 16 w 33"/>
                <a:gd name="T33" fmla="*/ 8 h 65"/>
                <a:gd name="T34" fmla="*/ 29 w 33"/>
                <a:gd name="T35" fmla="*/ 4 h 65"/>
                <a:gd name="T36" fmla="*/ 16 w 33"/>
                <a:gd name="T3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5">
                  <a:moveTo>
                    <a:pt x="32" y="3"/>
                  </a:moveTo>
                  <a:lnTo>
                    <a:pt x="28" y="0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5" y="65"/>
                  </a:lnTo>
                  <a:lnTo>
                    <a:pt x="19" y="65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3"/>
                  </a:lnTo>
                  <a:close/>
                  <a:moveTo>
                    <a:pt x="16" y="57"/>
                  </a:moveTo>
                  <a:lnTo>
                    <a:pt x="4" y="4"/>
                  </a:lnTo>
                  <a:lnTo>
                    <a:pt x="16" y="8"/>
                  </a:lnTo>
                  <a:lnTo>
                    <a:pt x="29" y="4"/>
                  </a:lnTo>
                  <a:lnTo>
                    <a:pt x="1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30296" y="3349692"/>
            <a:ext cx="379667" cy="379667"/>
            <a:chOff x="3440113" y="1050925"/>
            <a:chExt cx="390525" cy="333376"/>
          </a:xfrm>
          <a:solidFill>
            <a:schemeClr val="bg1"/>
          </a:solidFill>
        </p:grpSpPr>
        <p:sp>
          <p:nvSpPr>
            <p:cNvPr id="27" name="Freeform 8"/>
            <p:cNvSpPr/>
            <p:nvPr/>
          </p:nvSpPr>
          <p:spPr bwMode="auto">
            <a:xfrm>
              <a:off x="3563938" y="1244600"/>
              <a:ext cx="69850" cy="71438"/>
            </a:xfrm>
            <a:custGeom>
              <a:avLst/>
              <a:gdLst>
                <a:gd name="T0" fmla="*/ 44 w 44"/>
                <a:gd name="T1" fmla="*/ 25 h 45"/>
                <a:gd name="T2" fmla="*/ 19 w 44"/>
                <a:gd name="T3" fmla="*/ 0 h 45"/>
                <a:gd name="T4" fmla="*/ 19 w 44"/>
                <a:gd name="T5" fmla="*/ 0 h 45"/>
                <a:gd name="T6" fmla="*/ 0 w 44"/>
                <a:gd name="T7" fmla="*/ 45 h 45"/>
                <a:gd name="T8" fmla="*/ 44 w 44"/>
                <a:gd name="T9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44" y="25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0" y="45"/>
                  </a:lnTo>
                  <a:lnTo>
                    <a:pt x="44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633788" y="12842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605213" y="1074738"/>
              <a:ext cx="176213" cy="176213"/>
            </a:xfrm>
            <a:custGeom>
              <a:avLst/>
              <a:gdLst>
                <a:gd name="T0" fmla="*/ 101 w 111"/>
                <a:gd name="T1" fmla="*/ 0 h 111"/>
                <a:gd name="T2" fmla="*/ 0 w 111"/>
                <a:gd name="T3" fmla="*/ 101 h 111"/>
                <a:gd name="T4" fmla="*/ 10 w 111"/>
                <a:gd name="T5" fmla="*/ 111 h 111"/>
                <a:gd name="T6" fmla="*/ 111 w 111"/>
                <a:gd name="T7" fmla="*/ 10 h 111"/>
                <a:gd name="T8" fmla="*/ 101 w 111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1">
                  <a:moveTo>
                    <a:pt x="101" y="0"/>
                  </a:moveTo>
                  <a:lnTo>
                    <a:pt x="0" y="101"/>
                  </a:lnTo>
                  <a:lnTo>
                    <a:pt x="10" y="111"/>
                  </a:lnTo>
                  <a:lnTo>
                    <a:pt x="111" y="10"/>
                  </a:lnTo>
                  <a:lnTo>
                    <a:pt x="1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629025" y="1098550"/>
              <a:ext cx="177800" cy="177800"/>
            </a:xfrm>
            <a:custGeom>
              <a:avLst/>
              <a:gdLst>
                <a:gd name="T0" fmla="*/ 0 w 112"/>
                <a:gd name="T1" fmla="*/ 102 h 112"/>
                <a:gd name="T2" fmla="*/ 10 w 112"/>
                <a:gd name="T3" fmla="*/ 112 h 112"/>
                <a:gd name="T4" fmla="*/ 112 w 112"/>
                <a:gd name="T5" fmla="*/ 12 h 112"/>
                <a:gd name="T6" fmla="*/ 102 w 112"/>
                <a:gd name="T7" fmla="*/ 0 h 112"/>
                <a:gd name="T8" fmla="*/ 0 w 112"/>
                <a:gd name="T9" fmla="*/ 10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0" y="102"/>
                  </a:moveTo>
                  <a:lnTo>
                    <a:pt x="10" y="112"/>
                  </a:lnTo>
                  <a:lnTo>
                    <a:pt x="112" y="12"/>
                  </a:lnTo>
                  <a:lnTo>
                    <a:pt x="102" y="0"/>
                  </a:lnTo>
                  <a:lnTo>
                    <a:pt x="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Freeform 12"/>
            <p:cNvSpPr/>
            <p:nvPr/>
          </p:nvSpPr>
          <p:spPr bwMode="auto">
            <a:xfrm>
              <a:off x="3775075" y="1050925"/>
              <a:ext cx="55563" cy="52388"/>
            </a:xfrm>
            <a:custGeom>
              <a:avLst/>
              <a:gdLst>
                <a:gd name="T0" fmla="*/ 14 w 21"/>
                <a:gd name="T1" fmla="*/ 6 h 20"/>
                <a:gd name="T2" fmla="*/ 0 w 21"/>
                <a:gd name="T3" fmla="*/ 6 h 20"/>
                <a:gd name="T4" fmla="*/ 15 w 21"/>
                <a:gd name="T5" fmla="*/ 20 h 20"/>
                <a:gd name="T6" fmla="*/ 14 w 21"/>
                <a:gd name="T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14" y="6"/>
                  </a:moveTo>
                  <a:cubicBezTo>
                    <a:pt x="8" y="0"/>
                    <a:pt x="0" y="6"/>
                    <a:pt x="0" y="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21" y="14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Freeform 13"/>
            <p:cNvSpPr/>
            <p:nvPr/>
          </p:nvSpPr>
          <p:spPr bwMode="auto">
            <a:xfrm>
              <a:off x="3440113" y="1058863"/>
              <a:ext cx="327025" cy="325438"/>
            </a:xfrm>
            <a:custGeom>
              <a:avLst/>
              <a:gdLst>
                <a:gd name="T0" fmla="*/ 182 w 206"/>
                <a:gd name="T1" fmla="*/ 180 h 205"/>
                <a:gd name="T2" fmla="*/ 25 w 206"/>
                <a:gd name="T3" fmla="*/ 180 h 205"/>
                <a:gd name="T4" fmla="*/ 25 w 206"/>
                <a:gd name="T5" fmla="*/ 25 h 205"/>
                <a:gd name="T6" fmla="*/ 172 w 206"/>
                <a:gd name="T7" fmla="*/ 25 h 205"/>
                <a:gd name="T8" fmla="*/ 198 w 206"/>
                <a:gd name="T9" fmla="*/ 0 h 205"/>
                <a:gd name="T10" fmla="*/ 0 w 206"/>
                <a:gd name="T11" fmla="*/ 0 h 205"/>
                <a:gd name="T12" fmla="*/ 0 w 206"/>
                <a:gd name="T13" fmla="*/ 205 h 205"/>
                <a:gd name="T14" fmla="*/ 206 w 206"/>
                <a:gd name="T15" fmla="*/ 205 h 205"/>
                <a:gd name="T16" fmla="*/ 206 w 206"/>
                <a:gd name="T17" fmla="*/ 76 h 205"/>
                <a:gd name="T18" fmla="*/ 182 w 206"/>
                <a:gd name="T19" fmla="*/ 101 h 205"/>
                <a:gd name="T20" fmla="*/ 182 w 206"/>
                <a:gd name="T21" fmla="*/ 18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205">
                  <a:moveTo>
                    <a:pt x="182" y="180"/>
                  </a:moveTo>
                  <a:lnTo>
                    <a:pt x="25" y="180"/>
                  </a:lnTo>
                  <a:lnTo>
                    <a:pt x="25" y="25"/>
                  </a:lnTo>
                  <a:lnTo>
                    <a:pt x="172" y="25"/>
                  </a:lnTo>
                  <a:lnTo>
                    <a:pt x="198" y="0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06" y="205"/>
                  </a:lnTo>
                  <a:lnTo>
                    <a:pt x="206" y="76"/>
                  </a:lnTo>
                  <a:lnTo>
                    <a:pt x="182" y="101"/>
                  </a:lnTo>
                  <a:lnTo>
                    <a:pt x="18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052830" y="2104390"/>
            <a:ext cx="1060132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  </a:t>
            </a:r>
            <a:r>
              <a:rPr 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教师通过课堂练习能及时了解当堂教学效果,了解学生易错易混的知识点，这样，教与学的信息得到立即反馈,避免“亡羊补牢”。根据学生的反馈，我会找是是不是选一些相应的练习，让学生在练习中进步理解和巩固所学知识,把知识转化为技能技巧,从而提高综合运用知识的能力</a:t>
            </a:r>
            <a:r>
              <a:rPr 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/>
        </p:nvSpPr>
        <p:spPr>
          <a:xfrm>
            <a:off x="759951" y="-10795"/>
            <a:ext cx="6893560" cy="1395095"/>
          </a:xfrm>
          <a:custGeom>
            <a:avLst/>
            <a:gdLst>
              <a:gd name="connsiteX0" fmla="*/ 0 w 5164342"/>
              <a:gd name="connsiteY0" fmla="*/ 348736 h 1394942"/>
              <a:gd name="connsiteX1" fmla="*/ 4466871 w 5164342"/>
              <a:gd name="connsiteY1" fmla="*/ 348736 h 1394942"/>
              <a:gd name="connsiteX2" fmla="*/ 4466871 w 5164342"/>
              <a:gd name="connsiteY2" fmla="*/ 0 h 1394942"/>
              <a:gd name="connsiteX3" fmla="*/ 5164342 w 5164342"/>
              <a:gd name="connsiteY3" fmla="*/ 697471 h 1394942"/>
              <a:gd name="connsiteX4" fmla="*/ 4466871 w 5164342"/>
              <a:gd name="connsiteY4" fmla="*/ 1394942 h 1394942"/>
              <a:gd name="connsiteX5" fmla="*/ 4466871 w 5164342"/>
              <a:gd name="connsiteY5" fmla="*/ 1046207 h 1394942"/>
              <a:gd name="connsiteX6" fmla="*/ 0 w 5164342"/>
              <a:gd name="connsiteY6" fmla="*/ 1046207 h 1394942"/>
              <a:gd name="connsiteX7" fmla="*/ 0 w 5164342"/>
              <a:gd name="connsiteY7" fmla="*/ 348736 h 139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4342" h="1394942">
                <a:moveTo>
                  <a:pt x="0" y="348736"/>
                </a:moveTo>
                <a:lnTo>
                  <a:pt x="4466871" y="348736"/>
                </a:lnTo>
                <a:lnTo>
                  <a:pt x="4466871" y="0"/>
                </a:lnTo>
                <a:lnTo>
                  <a:pt x="5164342" y="697471"/>
                </a:lnTo>
                <a:lnTo>
                  <a:pt x="4466871" y="1394942"/>
                </a:lnTo>
                <a:lnTo>
                  <a:pt x="4466871" y="1046207"/>
                </a:lnTo>
                <a:lnTo>
                  <a:pt x="0" y="1046207"/>
                </a:lnTo>
                <a:lnTo>
                  <a:pt x="0" y="348736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540000" tIns="379216" rIns="602735" bIns="570182" numCol="1" spcCol="1270" anchor="ctr" anchorCtr="0">
            <a:noAutofit/>
          </a:bodyPr>
          <a:lstStyle/>
          <a:p>
            <a:pPr lvl="0" algn="ctr" defTabSz="355600">
              <a:lnSpc>
                <a:spcPct val="120000"/>
              </a:lnSpc>
              <a:spcAft>
                <a:spcPts val="0"/>
              </a:spcAft>
            </a:pPr>
            <a:r>
              <a:rPr lang="zh-CN" altLang="en-US" sz="3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站在学生的立场突重破难</a:t>
            </a:r>
            <a:r>
              <a:rPr lang="zh-CN" altLang="en-US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6" name="Freeform 26"/>
          <p:cNvSpPr/>
          <p:nvPr/>
        </p:nvSpPr>
        <p:spPr bwMode="auto">
          <a:xfrm>
            <a:off x="8374712" y="4204507"/>
            <a:ext cx="379667" cy="379667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212289" y="3773072"/>
            <a:ext cx="379667" cy="379667"/>
            <a:chOff x="3526798" y="4057329"/>
            <a:chExt cx="284519" cy="359394"/>
          </a:xfrm>
          <a:solidFill>
            <a:schemeClr val="bg1"/>
          </a:solidFill>
        </p:grpSpPr>
        <p:sp>
          <p:nvSpPr>
            <p:cNvPr id="18" name="Freeform 107"/>
            <p:cNvSpPr/>
            <p:nvPr/>
          </p:nvSpPr>
          <p:spPr bwMode="auto">
            <a:xfrm>
              <a:off x="3561739" y="4092269"/>
              <a:ext cx="214637" cy="289511"/>
            </a:xfrm>
            <a:custGeom>
              <a:avLst/>
              <a:gdLst>
                <a:gd name="T0" fmla="*/ 0 w 86"/>
                <a:gd name="T1" fmla="*/ 10 h 116"/>
                <a:gd name="T2" fmla="*/ 76 w 86"/>
                <a:gd name="T3" fmla="*/ 10 h 116"/>
                <a:gd name="T4" fmla="*/ 76 w 86"/>
                <a:gd name="T5" fmla="*/ 116 h 116"/>
                <a:gd name="T6" fmla="*/ 86 w 86"/>
                <a:gd name="T7" fmla="*/ 116 h 116"/>
                <a:gd name="T8" fmla="*/ 86 w 86"/>
                <a:gd name="T9" fmla="*/ 0 h 116"/>
                <a:gd name="T10" fmla="*/ 0 w 86"/>
                <a:gd name="T11" fmla="*/ 0 h 116"/>
                <a:gd name="T12" fmla="*/ 0 w 86"/>
                <a:gd name="T13" fmla="*/ 1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16">
                  <a:moveTo>
                    <a:pt x="0" y="10"/>
                  </a:moveTo>
                  <a:lnTo>
                    <a:pt x="76" y="10"/>
                  </a:lnTo>
                  <a:lnTo>
                    <a:pt x="76" y="116"/>
                  </a:lnTo>
                  <a:lnTo>
                    <a:pt x="86" y="116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08"/>
            <p:cNvSpPr/>
            <p:nvPr/>
          </p:nvSpPr>
          <p:spPr bwMode="auto">
            <a:xfrm>
              <a:off x="3599175" y="4057329"/>
              <a:ext cx="212142" cy="284519"/>
            </a:xfrm>
            <a:custGeom>
              <a:avLst/>
              <a:gdLst>
                <a:gd name="T0" fmla="*/ 0 w 85"/>
                <a:gd name="T1" fmla="*/ 0 h 114"/>
                <a:gd name="T2" fmla="*/ 0 w 85"/>
                <a:gd name="T3" fmla="*/ 9 h 114"/>
                <a:gd name="T4" fmla="*/ 76 w 85"/>
                <a:gd name="T5" fmla="*/ 9 h 114"/>
                <a:gd name="T6" fmla="*/ 76 w 85"/>
                <a:gd name="T7" fmla="*/ 114 h 114"/>
                <a:gd name="T8" fmla="*/ 85 w 85"/>
                <a:gd name="T9" fmla="*/ 114 h 114"/>
                <a:gd name="T10" fmla="*/ 85 w 85"/>
                <a:gd name="T11" fmla="*/ 0 h 114"/>
                <a:gd name="T12" fmla="*/ 0 w 85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0" y="0"/>
                  </a:moveTo>
                  <a:lnTo>
                    <a:pt x="0" y="9"/>
                  </a:lnTo>
                  <a:lnTo>
                    <a:pt x="76" y="9"/>
                  </a:lnTo>
                  <a:lnTo>
                    <a:pt x="76" y="114"/>
                  </a:lnTo>
                  <a:lnTo>
                    <a:pt x="85" y="114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109"/>
            <p:cNvSpPr/>
            <p:nvPr/>
          </p:nvSpPr>
          <p:spPr bwMode="auto">
            <a:xfrm>
              <a:off x="3526798" y="4129707"/>
              <a:ext cx="212142" cy="287016"/>
            </a:xfrm>
            <a:custGeom>
              <a:avLst/>
              <a:gdLst>
                <a:gd name="T0" fmla="*/ 0 w 85"/>
                <a:gd name="T1" fmla="*/ 0 h 115"/>
                <a:gd name="T2" fmla="*/ 0 w 85"/>
                <a:gd name="T3" fmla="*/ 115 h 115"/>
                <a:gd name="T4" fmla="*/ 85 w 85"/>
                <a:gd name="T5" fmla="*/ 115 h 115"/>
                <a:gd name="T6" fmla="*/ 85 w 85"/>
                <a:gd name="T7" fmla="*/ 105 h 115"/>
                <a:gd name="T8" fmla="*/ 85 w 85"/>
                <a:gd name="T9" fmla="*/ 0 h 115"/>
                <a:gd name="T10" fmla="*/ 10 w 85"/>
                <a:gd name="T11" fmla="*/ 0 h 115"/>
                <a:gd name="T12" fmla="*/ 0 w 8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5">
                  <a:moveTo>
                    <a:pt x="0" y="0"/>
                  </a:moveTo>
                  <a:lnTo>
                    <a:pt x="0" y="115"/>
                  </a:lnTo>
                  <a:lnTo>
                    <a:pt x="85" y="115"/>
                  </a:lnTo>
                  <a:lnTo>
                    <a:pt x="85" y="105"/>
                  </a:lnTo>
                  <a:lnTo>
                    <a:pt x="85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04660" y="2787842"/>
            <a:ext cx="379667" cy="379667"/>
            <a:chOff x="4669866" y="3800264"/>
            <a:chExt cx="279527" cy="416797"/>
          </a:xfrm>
          <a:solidFill>
            <a:schemeClr val="bg1"/>
          </a:solidFill>
        </p:grpSpPr>
        <p:sp>
          <p:nvSpPr>
            <p:cNvPr id="22" name="Freeform 141"/>
            <p:cNvSpPr>
              <a:spLocks noEditPoints="1"/>
            </p:cNvSpPr>
            <p:nvPr/>
          </p:nvSpPr>
          <p:spPr bwMode="auto">
            <a:xfrm>
              <a:off x="4669866" y="3800264"/>
              <a:ext cx="279527" cy="316965"/>
            </a:xfrm>
            <a:custGeom>
              <a:avLst/>
              <a:gdLst>
                <a:gd name="T0" fmla="*/ 84 w 84"/>
                <a:gd name="T1" fmla="*/ 42 h 95"/>
                <a:gd name="T2" fmla="*/ 42 w 84"/>
                <a:gd name="T3" fmla="*/ 0 h 95"/>
                <a:gd name="T4" fmla="*/ 0 w 84"/>
                <a:gd name="T5" fmla="*/ 42 h 95"/>
                <a:gd name="T6" fmla="*/ 28 w 84"/>
                <a:gd name="T7" fmla="*/ 81 h 95"/>
                <a:gd name="T8" fmla="*/ 25 w 84"/>
                <a:gd name="T9" fmla="*/ 81 h 95"/>
                <a:gd name="T10" fmla="*/ 25 w 84"/>
                <a:gd name="T11" fmla="*/ 95 h 95"/>
                <a:gd name="T12" fmla="*/ 60 w 84"/>
                <a:gd name="T13" fmla="*/ 95 h 95"/>
                <a:gd name="T14" fmla="*/ 60 w 84"/>
                <a:gd name="T15" fmla="*/ 81 h 95"/>
                <a:gd name="T16" fmla="*/ 57 w 84"/>
                <a:gd name="T17" fmla="*/ 81 h 95"/>
                <a:gd name="T18" fmla="*/ 84 w 84"/>
                <a:gd name="T19" fmla="*/ 42 h 95"/>
                <a:gd name="T20" fmla="*/ 42 w 84"/>
                <a:gd name="T21" fmla="*/ 77 h 95"/>
                <a:gd name="T22" fmla="*/ 7 w 84"/>
                <a:gd name="T23" fmla="*/ 42 h 95"/>
                <a:gd name="T24" fmla="*/ 42 w 84"/>
                <a:gd name="T25" fmla="*/ 7 h 95"/>
                <a:gd name="T26" fmla="*/ 77 w 84"/>
                <a:gd name="T27" fmla="*/ 42 h 95"/>
                <a:gd name="T28" fmla="*/ 42 w 84"/>
                <a:gd name="T29" fmla="*/ 7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95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60"/>
                    <a:pt x="12" y="75"/>
                    <a:pt x="28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73" y="75"/>
                    <a:pt x="84" y="60"/>
                    <a:pt x="84" y="42"/>
                  </a:cubicBezTo>
                  <a:close/>
                  <a:moveTo>
                    <a:pt x="42" y="77"/>
                  </a:moveTo>
                  <a:cubicBezTo>
                    <a:pt x="23" y="77"/>
                    <a:pt x="7" y="61"/>
                    <a:pt x="7" y="42"/>
                  </a:cubicBezTo>
                  <a:cubicBezTo>
                    <a:pt x="7" y="23"/>
                    <a:pt x="23" y="7"/>
                    <a:pt x="42" y="7"/>
                  </a:cubicBezTo>
                  <a:cubicBezTo>
                    <a:pt x="62" y="7"/>
                    <a:pt x="77" y="23"/>
                    <a:pt x="77" y="42"/>
                  </a:cubicBezTo>
                  <a:cubicBezTo>
                    <a:pt x="77" y="61"/>
                    <a:pt x="62" y="77"/>
                    <a:pt x="42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Rectangle 142"/>
            <p:cNvSpPr>
              <a:spLocks noChangeArrowheads="1"/>
            </p:cNvSpPr>
            <p:nvPr/>
          </p:nvSpPr>
          <p:spPr bwMode="auto">
            <a:xfrm>
              <a:off x="4752226" y="4127210"/>
              <a:ext cx="117302" cy="424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43"/>
            <p:cNvSpPr/>
            <p:nvPr/>
          </p:nvSpPr>
          <p:spPr bwMode="auto">
            <a:xfrm>
              <a:off x="4752226" y="4179623"/>
              <a:ext cx="117302" cy="37438"/>
            </a:xfrm>
            <a:custGeom>
              <a:avLst/>
              <a:gdLst>
                <a:gd name="T0" fmla="*/ 0 w 47"/>
                <a:gd name="T1" fmla="*/ 9 h 15"/>
                <a:gd name="T2" fmla="*/ 16 w 47"/>
                <a:gd name="T3" fmla="*/ 9 h 15"/>
                <a:gd name="T4" fmla="*/ 16 w 47"/>
                <a:gd name="T5" fmla="*/ 15 h 15"/>
                <a:gd name="T6" fmla="*/ 31 w 47"/>
                <a:gd name="T7" fmla="*/ 15 h 15"/>
                <a:gd name="T8" fmla="*/ 31 w 47"/>
                <a:gd name="T9" fmla="*/ 9 h 15"/>
                <a:gd name="T10" fmla="*/ 47 w 47"/>
                <a:gd name="T11" fmla="*/ 9 h 15"/>
                <a:gd name="T12" fmla="*/ 47 w 47"/>
                <a:gd name="T13" fmla="*/ 0 h 15"/>
                <a:gd name="T14" fmla="*/ 0 w 47"/>
                <a:gd name="T15" fmla="*/ 0 h 15"/>
                <a:gd name="T16" fmla="*/ 0 w 47"/>
                <a:gd name="T17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lnTo>
                    <a:pt x="16" y="9"/>
                  </a:lnTo>
                  <a:lnTo>
                    <a:pt x="16" y="15"/>
                  </a:lnTo>
                  <a:lnTo>
                    <a:pt x="31" y="15"/>
                  </a:lnTo>
                  <a:lnTo>
                    <a:pt x="31" y="9"/>
                  </a:lnTo>
                  <a:lnTo>
                    <a:pt x="47" y="9"/>
                  </a:lnTo>
                  <a:lnTo>
                    <a:pt x="47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44"/>
            <p:cNvSpPr>
              <a:spLocks noEditPoints="1"/>
            </p:cNvSpPr>
            <p:nvPr/>
          </p:nvSpPr>
          <p:spPr bwMode="auto">
            <a:xfrm>
              <a:off x="4769697" y="3890112"/>
              <a:ext cx="82362" cy="162227"/>
            </a:xfrm>
            <a:custGeom>
              <a:avLst/>
              <a:gdLst>
                <a:gd name="T0" fmla="*/ 32 w 33"/>
                <a:gd name="T1" fmla="*/ 3 h 65"/>
                <a:gd name="T2" fmla="*/ 28 w 33"/>
                <a:gd name="T3" fmla="*/ 0 h 65"/>
                <a:gd name="T4" fmla="*/ 16 w 33"/>
                <a:gd name="T5" fmla="*/ 5 h 65"/>
                <a:gd name="T6" fmla="*/ 4 w 33"/>
                <a:gd name="T7" fmla="*/ 0 h 65"/>
                <a:gd name="T8" fmla="*/ 0 w 33"/>
                <a:gd name="T9" fmla="*/ 3 h 65"/>
                <a:gd name="T10" fmla="*/ 0 w 33"/>
                <a:gd name="T11" fmla="*/ 3 h 65"/>
                <a:gd name="T12" fmla="*/ 0 w 33"/>
                <a:gd name="T13" fmla="*/ 3 h 65"/>
                <a:gd name="T14" fmla="*/ 15 w 33"/>
                <a:gd name="T15" fmla="*/ 65 h 65"/>
                <a:gd name="T16" fmla="*/ 19 w 33"/>
                <a:gd name="T17" fmla="*/ 65 h 65"/>
                <a:gd name="T18" fmla="*/ 33 w 33"/>
                <a:gd name="T19" fmla="*/ 3 h 65"/>
                <a:gd name="T20" fmla="*/ 33 w 33"/>
                <a:gd name="T21" fmla="*/ 3 h 65"/>
                <a:gd name="T22" fmla="*/ 33 w 33"/>
                <a:gd name="T23" fmla="*/ 3 h 65"/>
                <a:gd name="T24" fmla="*/ 33 w 33"/>
                <a:gd name="T25" fmla="*/ 3 h 65"/>
                <a:gd name="T26" fmla="*/ 32 w 33"/>
                <a:gd name="T27" fmla="*/ 3 h 65"/>
                <a:gd name="T28" fmla="*/ 16 w 33"/>
                <a:gd name="T29" fmla="*/ 57 h 65"/>
                <a:gd name="T30" fmla="*/ 4 w 33"/>
                <a:gd name="T31" fmla="*/ 4 h 65"/>
                <a:gd name="T32" fmla="*/ 16 w 33"/>
                <a:gd name="T33" fmla="*/ 8 h 65"/>
                <a:gd name="T34" fmla="*/ 29 w 33"/>
                <a:gd name="T35" fmla="*/ 4 h 65"/>
                <a:gd name="T36" fmla="*/ 16 w 33"/>
                <a:gd name="T3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5">
                  <a:moveTo>
                    <a:pt x="32" y="3"/>
                  </a:moveTo>
                  <a:lnTo>
                    <a:pt x="28" y="0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5" y="65"/>
                  </a:lnTo>
                  <a:lnTo>
                    <a:pt x="19" y="65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2" y="3"/>
                  </a:lnTo>
                  <a:close/>
                  <a:moveTo>
                    <a:pt x="16" y="57"/>
                  </a:moveTo>
                  <a:lnTo>
                    <a:pt x="4" y="4"/>
                  </a:lnTo>
                  <a:lnTo>
                    <a:pt x="16" y="8"/>
                  </a:lnTo>
                  <a:lnTo>
                    <a:pt x="29" y="4"/>
                  </a:lnTo>
                  <a:lnTo>
                    <a:pt x="1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030296" y="3349692"/>
            <a:ext cx="379667" cy="379667"/>
            <a:chOff x="3440113" y="1050925"/>
            <a:chExt cx="390525" cy="333376"/>
          </a:xfrm>
          <a:solidFill>
            <a:schemeClr val="bg1"/>
          </a:solidFill>
        </p:grpSpPr>
        <p:sp>
          <p:nvSpPr>
            <p:cNvPr id="27" name="Freeform 8"/>
            <p:cNvSpPr/>
            <p:nvPr/>
          </p:nvSpPr>
          <p:spPr bwMode="auto">
            <a:xfrm>
              <a:off x="3563938" y="1244600"/>
              <a:ext cx="69850" cy="71438"/>
            </a:xfrm>
            <a:custGeom>
              <a:avLst/>
              <a:gdLst>
                <a:gd name="T0" fmla="*/ 44 w 44"/>
                <a:gd name="T1" fmla="*/ 25 h 45"/>
                <a:gd name="T2" fmla="*/ 19 w 44"/>
                <a:gd name="T3" fmla="*/ 0 h 45"/>
                <a:gd name="T4" fmla="*/ 19 w 44"/>
                <a:gd name="T5" fmla="*/ 0 h 45"/>
                <a:gd name="T6" fmla="*/ 0 w 44"/>
                <a:gd name="T7" fmla="*/ 45 h 45"/>
                <a:gd name="T8" fmla="*/ 44 w 44"/>
                <a:gd name="T9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44" y="25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0" y="45"/>
                  </a:lnTo>
                  <a:lnTo>
                    <a:pt x="44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633788" y="1284288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605213" y="1074738"/>
              <a:ext cx="176213" cy="176213"/>
            </a:xfrm>
            <a:custGeom>
              <a:avLst/>
              <a:gdLst>
                <a:gd name="T0" fmla="*/ 101 w 111"/>
                <a:gd name="T1" fmla="*/ 0 h 111"/>
                <a:gd name="T2" fmla="*/ 0 w 111"/>
                <a:gd name="T3" fmla="*/ 101 h 111"/>
                <a:gd name="T4" fmla="*/ 10 w 111"/>
                <a:gd name="T5" fmla="*/ 111 h 111"/>
                <a:gd name="T6" fmla="*/ 111 w 111"/>
                <a:gd name="T7" fmla="*/ 10 h 111"/>
                <a:gd name="T8" fmla="*/ 101 w 111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1">
                  <a:moveTo>
                    <a:pt x="101" y="0"/>
                  </a:moveTo>
                  <a:lnTo>
                    <a:pt x="0" y="101"/>
                  </a:lnTo>
                  <a:lnTo>
                    <a:pt x="10" y="111"/>
                  </a:lnTo>
                  <a:lnTo>
                    <a:pt x="111" y="10"/>
                  </a:lnTo>
                  <a:lnTo>
                    <a:pt x="10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629025" y="1098550"/>
              <a:ext cx="177800" cy="177800"/>
            </a:xfrm>
            <a:custGeom>
              <a:avLst/>
              <a:gdLst>
                <a:gd name="T0" fmla="*/ 0 w 112"/>
                <a:gd name="T1" fmla="*/ 102 h 112"/>
                <a:gd name="T2" fmla="*/ 10 w 112"/>
                <a:gd name="T3" fmla="*/ 112 h 112"/>
                <a:gd name="T4" fmla="*/ 112 w 112"/>
                <a:gd name="T5" fmla="*/ 12 h 112"/>
                <a:gd name="T6" fmla="*/ 102 w 112"/>
                <a:gd name="T7" fmla="*/ 0 h 112"/>
                <a:gd name="T8" fmla="*/ 0 w 112"/>
                <a:gd name="T9" fmla="*/ 10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0" y="102"/>
                  </a:moveTo>
                  <a:lnTo>
                    <a:pt x="10" y="112"/>
                  </a:lnTo>
                  <a:lnTo>
                    <a:pt x="112" y="12"/>
                  </a:lnTo>
                  <a:lnTo>
                    <a:pt x="102" y="0"/>
                  </a:lnTo>
                  <a:lnTo>
                    <a:pt x="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Freeform 12"/>
            <p:cNvSpPr/>
            <p:nvPr/>
          </p:nvSpPr>
          <p:spPr bwMode="auto">
            <a:xfrm>
              <a:off x="3775075" y="1050925"/>
              <a:ext cx="55563" cy="52388"/>
            </a:xfrm>
            <a:custGeom>
              <a:avLst/>
              <a:gdLst>
                <a:gd name="T0" fmla="*/ 14 w 21"/>
                <a:gd name="T1" fmla="*/ 6 h 20"/>
                <a:gd name="T2" fmla="*/ 0 w 21"/>
                <a:gd name="T3" fmla="*/ 6 h 20"/>
                <a:gd name="T4" fmla="*/ 15 w 21"/>
                <a:gd name="T5" fmla="*/ 20 h 20"/>
                <a:gd name="T6" fmla="*/ 14 w 21"/>
                <a:gd name="T7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14" y="6"/>
                  </a:moveTo>
                  <a:cubicBezTo>
                    <a:pt x="8" y="0"/>
                    <a:pt x="0" y="6"/>
                    <a:pt x="0" y="6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21" y="14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Freeform 13"/>
            <p:cNvSpPr/>
            <p:nvPr/>
          </p:nvSpPr>
          <p:spPr bwMode="auto">
            <a:xfrm>
              <a:off x="3440113" y="1058863"/>
              <a:ext cx="327025" cy="325438"/>
            </a:xfrm>
            <a:custGeom>
              <a:avLst/>
              <a:gdLst>
                <a:gd name="T0" fmla="*/ 182 w 206"/>
                <a:gd name="T1" fmla="*/ 180 h 205"/>
                <a:gd name="T2" fmla="*/ 25 w 206"/>
                <a:gd name="T3" fmla="*/ 180 h 205"/>
                <a:gd name="T4" fmla="*/ 25 w 206"/>
                <a:gd name="T5" fmla="*/ 25 h 205"/>
                <a:gd name="T6" fmla="*/ 172 w 206"/>
                <a:gd name="T7" fmla="*/ 25 h 205"/>
                <a:gd name="T8" fmla="*/ 198 w 206"/>
                <a:gd name="T9" fmla="*/ 0 h 205"/>
                <a:gd name="T10" fmla="*/ 0 w 206"/>
                <a:gd name="T11" fmla="*/ 0 h 205"/>
                <a:gd name="T12" fmla="*/ 0 w 206"/>
                <a:gd name="T13" fmla="*/ 205 h 205"/>
                <a:gd name="T14" fmla="*/ 206 w 206"/>
                <a:gd name="T15" fmla="*/ 205 h 205"/>
                <a:gd name="T16" fmla="*/ 206 w 206"/>
                <a:gd name="T17" fmla="*/ 76 h 205"/>
                <a:gd name="T18" fmla="*/ 182 w 206"/>
                <a:gd name="T19" fmla="*/ 101 h 205"/>
                <a:gd name="T20" fmla="*/ 182 w 206"/>
                <a:gd name="T21" fmla="*/ 18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205">
                  <a:moveTo>
                    <a:pt x="182" y="180"/>
                  </a:moveTo>
                  <a:lnTo>
                    <a:pt x="25" y="180"/>
                  </a:lnTo>
                  <a:lnTo>
                    <a:pt x="25" y="25"/>
                  </a:lnTo>
                  <a:lnTo>
                    <a:pt x="172" y="25"/>
                  </a:lnTo>
                  <a:lnTo>
                    <a:pt x="198" y="0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06" y="205"/>
                  </a:lnTo>
                  <a:lnTo>
                    <a:pt x="206" y="76"/>
                  </a:lnTo>
                  <a:lnTo>
                    <a:pt x="182" y="101"/>
                  </a:lnTo>
                  <a:lnTo>
                    <a:pt x="18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045288" y="1761942"/>
            <a:ext cx="1081025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   </a:t>
            </a:r>
            <a:r>
              <a:rPr 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数学教学的重点难点与学生的认知结构，学习水平有关，在实际的教学中，学生的认知水平存在着差异，如果我们能站在学生的角度，网络流行语说，对于教育工作者应该思考两个问题，假如我是孩子，假如是我的孩子，这前一个疑问大概就是提示我们教师，假如我是学生，我学习的难点在哪里？要怎样才能掌握这个难点？</a:t>
            </a:r>
            <a:endParaRPr sz="32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2813685" y="2308225"/>
            <a:ext cx="1508760" cy="1661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找准知识的长点是突出重点、突破难点的条件。</a:t>
            </a:r>
            <a:endParaRPr lang="en-US" altLang="zh-CN" sz="1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412341" y="2511898"/>
            <a:ext cx="1531101" cy="1107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积累基本的数学经验是突出重点、突破难点的基础。</a:t>
            </a:r>
            <a:endParaRPr lang="zh-CN" altLang="en-US" sz="1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627964" y="2189318"/>
            <a:ext cx="1531101" cy="1107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采用合适的教学方式是突出重点、突破难点的关键。</a:t>
            </a:r>
            <a:endParaRPr lang="en-US" altLang="zh-CN" sz="1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0" name="图片占位符 19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97757" y="4125616"/>
            <a:ext cx="1898438" cy="1898333"/>
          </a:xfrm>
        </p:spPr>
      </p:pic>
      <p:pic>
        <p:nvPicPr>
          <p:cNvPr id="21" name="图片占位符 20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16294" y="4241186"/>
            <a:ext cx="1898438" cy="1898333"/>
          </a:xfrm>
        </p:spPr>
      </p:pic>
      <p:pic>
        <p:nvPicPr>
          <p:cNvPr id="24" name="图片占位符 23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513345" y="4125616"/>
            <a:ext cx="1898438" cy="1898333"/>
          </a:xfrm>
        </p:spPr>
      </p:pic>
      <p:pic>
        <p:nvPicPr>
          <p:cNvPr id="25" name="图片占位符 24"/>
          <p:cNvPicPr>
            <a:picLocks noGrp="1" noChangeAspect="1"/>
          </p:cNvPicPr>
          <p:nvPr>
            <p:ph type="pic" sz="quarter" idx="18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405031" y="5124912"/>
            <a:ext cx="1898438" cy="1898333"/>
          </a:xfrm>
        </p:spPr>
      </p:pic>
      <p:pic>
        <p:nvPicPr>
          <p:cNvPr id="23" name="图片占位符 22"/>
          <p:cNvPicPr>
            <a:picLocks noGrp="1" noChangeAspect="1"/>
          </p:cNvPicPr>
          <p:nvPr>
            <p:ph type="pic" sz="quarter" idx="16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614616" y="5124912"/>
            <a:ext cx="1898438" cy="1898333"/>
          </a:xfrm>
        </p:spPr>
      </p:pic>
      <p:pic>
        <p:nvPicPr>
          <p:cNvPr id="22" name="图片占位符 21"/>
          <p:cNvPicPr>
            <a:picLocks noGrp="1" noChangeAspect="1"/>
          </p:cNvPicPr>
          <p:nvPr>
            <p:ph type="pic" sz="quarter" idx="14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796714" y="5124912"/>
            <a:ext cx="1898438" cy="1898333"/>
          </a:xfrm>
        </p:spPr>
      </p:pic>
      <p:sp>
        <p:nvSpPr>
          <p:cNvPr id="2" name="文本框 1"/>
          <p:cNvSpPr txBox="1"/>
          <p:nvPr/>
        </p:nvSpPr>
        <p:spPr>
          <a:xfrm>
            <a:off x="291465" y="434340"/>
            <a:ext cx="1233043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dirty="0"/>
              <a:t>    </a:t>
            </a:r>
            <a:r>
              <a:rPr lang="en-US" altLang="zh-CN" sz="3200" dirty="0"/>
              <a:t>  </a:t>
            </a:r>
            <a:r>
              <a:rPr lang="zh-CN" altLang="en-US" sz="3200" dirty="0"/>
              <a:t>总之,教学中突破教学重难点的方法还有很多,以上介绍的方法是针对一些知识点的教学单独使用的情况,这些方法当然也可以联合使用。在数学教学中如何突出重点、突破难点,并没有固定不变的模式。只要我们每一位数学教师在备课上多动一番脑筋,多花一番心血,认真研究大纲,努力钻研教材,结合学生实际,弄清重点、难点合理安排教学环节,精心设计课堂提问,全心全意的投身到教学工作中去,就能找到关于突出重点、突破难点的“锦囊妙计”,从而实现教学效果的最优化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858750" cy="7232649"/>
          </a:xfrm>
          <a:prstGeom prst="rect">
            <a:avLst/>
          </a:prstGeom>
          <a:blipFill dpi="0" rotWithShape="1"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brightnessContrast contrast="20000"/>
                      </a14:imgEffect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l="-4879" r="-21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259"/>
          <p:cNvSpPr>
            <a:spLocks noChangeArrowheads="1"/>
          </p:cNvSpPr>
          <p:nvPr/>
        </p:nvSpPr>
        <p:spPr bwMode="auto">
          <a:xfrm>
            <a:off x="664915" y="3429422"/>
            <a:ext cx="7060604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8800" b="1" dirty="0">
                <a:solidFill>
                  <a:schemeClr val="accent3"/>
                </a:solidFill>
                <a:cs typeface="Arial" panose="020B0604020202020204" pitchFamily="34" charset="0"/>
              </a:rPr>
              <a:t>THANK YOU</a:t>
            </a:r>
            <a:endParaRPr lang="zh-CN" altLang="en-US" sz="5400" b="1" dirty="0">
              <a:solidFill>
                <a:schemeClr val="accent3"/>
              </a:solidFill>
              <a:cs typeface="Arial" panose="020B0604020202020204" pitchFamily="34" charset="0"/>
            </a:endParaRPr>
          </a:p>
        </p:txBody>
      </p:sp>
      <p:sp>
        <p:nvSpPr>
          <p:cNvPr id="8" name="Oval 22"/>
          <p:cNvSpPr/>
          <p:nvPr/>
        </p:nvSpPr>
        <p:spPr>
          <a:xfrm>
            <a:off x="697681" y="1524001"/>
            <a:ext cx="1302122" cy="1302122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2000"/>
                </a:schemeClr>
              </a:gs>
              <a:gs pos="13000">
                <a:srgbClr val="000000">
                  <a:tint val="0"/>
                </a:srgbClr>
              </a:gs>
            </a:gsLst>
            <a:lin ang="2700000" scaled="1"/>
            <a:tileRect/>
          </a:gradFill>
          <a:ln w="31750">
            <a:gradFill>
              <a:gsLst>
                <a:gs pos="0">
                  <a:schemeClr val="bg1"/>
                </a:gs>
                <a:gs pos="100000">
                  <a:schemeClr val="bg1">
                    <a:lumMod val="68000"/>
                  </a:schemeClr>
                </a:gs>
              </a:gsLst>
              <a:lin ang="2700000" scaled="0"/>
            </a:gradFill>
          </a:ln>
          <a:effectLst>
            <a:outerShdw blurRad="3048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accent1"/>
                </a:solidFill>
                <a:latin typeface="Impact" panose="020B0806030902050204" pitchFamily="34" charset="0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9" name="Oval 22"/>
          <p:cNvSpPr/>
          <p:nvPr/>
        </p:nvSpPr>
        <p:spPr>
          <a:xfrm>
            <a:off x="1651542" y="1524001"/>
            <a:ext cx="1302122" cy="1302122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2000"/>
                </a:schemeClr>
              </a:gs>
              <a:gs pos="13000">
                <a:srgbClr val="000000">
                  <a:tint val="0"/>
                </a:srgbClr>
              </a:gs>
            </a:gsLst>
            <a:lin ang="2700000" scaled="1"/>
            <a:tileRect/>
          </a:gradFill>
          <a:ln w="31750">
            <a:gradFill>
              <a:gsLst>
                <a:gs pos="0">
                  <a:schemeClr val="bg1"/>
                </a:gs>
                <a:gs pos="100000">
                  <a:schemeClr val="bg1">
                    <a:lumMod val="68000"/>
                  </a:schemeClr>
                </a:gs>
              </a:gsLst>
              <a:lin ang="2700000" scaled="0"/>
            </a:gradFill>
          </a:ln>
          <a:effectLst>
            <a:outerShdw blurRad="3048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accent2"/>
                </a:solidFill>
                <a:latin typeface="Impact" panose="020B0806030902050204" pitchFamily="34" charset="0"/>
                <a:sym typeface="Arial" panose="020B0604020202020204" pitchFamily="34" charset="0"/>
              </a:rPr>
              <a:t>0</a:t>
            </a:r>
          </a:p>
        </p:txBody>
      </p:sp>
      <p:sp>
        <p:nvSpPr>
          <p:cNvPr id="10" name="Oval 22"/>
          <p:cNvSpPr/>
          <p:nvPr/>
        </p:nvSpPr>
        <p:spPr>
          <a:xfrm>
            <a:off x="2605403" y="1524001"/>
            <a:ext cx="1302122" cy="1302122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2000"/>
                </a:schemeClr>
              </a:gs>
              <a:gs pos="13000">
                <a:srgbClr val="000000">
                  <a:tint val="0"/>
                </a:srgbClr>
              </a:gs>
            </a:gsLst>
            <a:lin ang="2700000" scaled="1"/>
            <a:tileRect/>
          </a:gradFill>
          <a:ln w="31750">
            <a:gradFill>
              <a:gsLst>
                <a:gs pos="0">
                  <a:schemeClr val="bg1"/>
                </a:gs>
                <a:gs pos="100000">
                  <a:schemeClr val="bg1">
                    <a:lumMod val="68000"/>
                  </a:schemeClr>
                </a:gs>
              </a:gsLst>
              <a:lin ang="2700000" scaled="0"/>
            </a:gradFill>
          </a:ln>
          <a:effectLst>
            <a:outerShdw blurRad="3048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accent3"/>
                </a:solidFill>
                <a:latin typeface="Impact" panose="020B0806030902050204" pitchFamily="34" charset="0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2" name="Oval 22"/>
          <p:cNvSpPr/>
          <p:nvPr/>
        </p:nvSpPr>
        <p:spPr>
          <a:xfrm>
            <a:off x="3559263" y="1524001"/>
            <a:ext cx="1302122" cy="1302122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2000"/>
                </a:schemeClr>
              </a:gs>
              <a:gs pos="13000">
                <a:srgbClr val="000000">
                  <a:tint val="0"/>
                </a:srgbClr>
              </a:gs>
            </a:gsLst>
            <a:lin ang="2700000" scaled="1"/>
            <a:tileRect/>
          </a:gradFill>
          <a:ln w="31750">
            <a:gradFill>
              <a:gsLst>
                <a:gs pos="0">
                  <a:schemeClr val="bg1"/>
                </a:gs>
                <a:gs pos="100000">
                  <a:schemeClr val="bg1">
                    <a:lumMod val="68000"/>
                  </a:schemeClr>
                </a:gs>
              </a:gsLst>
              <a:lin ang="2700000" scaled="0"/>
            </a:gradFill>
          </a:ln>
          <a:effectLst>
            <a:outerShdw blurRad="3048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accent4"/>
                </a:solidFill>
                <a:latin typeface="Impact" panose="020B0806030902050204" pitchFamily="34" charset="0"/>
                <a:sym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Requires="p14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2534975" y="2503525"/>
            <a:ext cx="2223370" cy="2223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4758346" y="3117108"/>
            <a:ext cx="1761285" cy="138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435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626429" y="4325081"/>
            <a:ext cx="169655" cy="1696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4945859" y="2237881"/>
            <a:ext cx="482177" cy="48217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14006" y="3597275"/>
            <a:ext cx="5992033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dirty="0">
                <a:solidFill>
                  <a:schemeClr val="accent2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什么是教学重点的教学难点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六边形 29"/>
          <p:cNvSpPr/>
          <p:nvPr/>
        </p:nvSpPr>
        <p:spPr>
          <a:xfrm>
            <a:off x="236353" y="193"/>
            <a:ext cx="1818505" cy="1567111"/>
          </a:xfrm>
          <a:prstGeom prst="hexagon">
            <a:avLst/>
          </a:prstGeom>
          <a:solidFill>
            <a:srgbClr val="3976BD"/>
          </a:solidFill>
          <a:ln>
            <a:noFill/>
          </a:ln>
          <a:effectLst>
            <a:innerShdw blurRad="139700" dist="50800" dir="10800000">
              <a:srgbClr val="000000">
                <a:alpha val="43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955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757555" y="1958340"/>
            <a:ext cx="1019111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sz="4800" b="0">
                <a:latin typeface="Calibri" panose="020F0502020204030204" pitchFamily="34" charset="0"/>
                <a:ea typeface="宋体" panose="02010600030101010101" pitchFamily="2" charset="-122"/>
              </a:rPr>
              <a:t>教学重点是学生必须掌握的基础知识与基本技能，是基本概念，基本规律及内容由内容所反映的思想方法，也可以称之为学科教学的核心知识。</a:t>
            </a:r>
            <a:endParaRPr lang="zh-CN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ldLvl="0" animBg="1"/>
      <p:bldP spid="30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六边形 13"/>
          <p:cNvSpPr/>
          <p:nvPr/>
        </p:nvSpPr>
        <p:spPr>
          <a:xfrm>
            <a:off x="164749" y="87549"/>
            <a:ext cx="1818505" cy="1567111"/>
          </a:xfrm>
          <a:prstGeom prst="hexagon">
            <a:avLst/>
          </a:prstGeom>
          <a:solidFill>
            <a:srgbClr val="275081"/>
          </a:solidFill>
          <a:ln>
            <a:noFill/>
          </a:ln>
          <a:effectLst>
            <a:innerShdw blurRad="139700" dist="50800" dir="10800000">
              <a:srgbClr val="000000">
                <a:alpha val="43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955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532890" y="2607945"/>
            <a:ext cx="98844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sz="4800" b="0">
                <a:latin typeface="Calibri" panose="020F0502020204030204" pitchFamily="34" charset="0"/>
                <a:ea typeface="宋体" panose="02010600030101010101" pitchFamily="2" charset="-122"/>
              </a:rPr>
              <a:t>教学难点是学生不易理解的知识，或者掌握的技能技巧。</a:t>
            </a:r>
            <a:endParaRPr lang="zh-CN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4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-51435" y="304165"/>
            <a:ext cx="531939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zh-CN" altLang="en-US" sz="4000" dirty="0" smtClean="0"/>
              <a:t>一、</a:t>
            </a:r>
            <a:r>
              <a:rPr lang="zh-CN" sz="4000" b="0" dirty="0" smtClean="0">
                <a:latin typeface="Calibri" panose="020F0502020204030204" pitchFamily="34" charset="0"/>
                <a:ea typeface="宋体" panose="02010600030101010101" pitchFamily="2" charset="-122"/>
              </a:rPr>
              <a:t>重</a:t>
            </a:r>
            <a:r>
              <a:rPr lang="zh-CN" sz="4000" b="0" dirty="0">
                <a:latin typeface="Calibri" panose="020F0502020204030204" pitchFamily="34" charset="0"/>
                <a:ea typeface="宋体" panose="02010600030101010101" pitchFamily="2" charset="-122"/>
              </a:rPr>
              <a:t>点与难点的区别</a:t>
            </a: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308610" y="952500"/>
            <a:ext cx="12408535" cy="6185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en-US" sz="3600" b="0" dirty="0">
                <a:latin typeface="Calibri" panose="020F0502020204030204" pitchFamily="34" charset="0"/>
                <a:ea typeface="宋体" panose="02010600030101010101" pitchFamily="2" charset="-122"/>
              </a:rPr>
              <a:t>1. </a:t>
            </a:r>
            <a:r>
              <a:rPr lang="zh-CN" sz="3600" b="0" dirty="0">
                <a:latin typeface="Calibri" panose="020F0502020204030204" pitchFamily="34" charset="0"/>
                <a:ea typeface="宋体" panose="02010600030101010101" pitchFamily="2" charset="-122"/>
              </a:rPr>
              <a:t>重点是相对知识体系而言的，难点是相对学生而言的，所以要依据课标确定重点，要依据学情确定教学难点，难点不一定是重点，也有些内容既是重点又是难点。难点有时又要根据学生的实际水平来定。同样一个问题在不同班级里不同学生中，就不一定都是难点。</a:t>
            </a:r>
            <a:endParaRPr lang="en-US" sz="3600" b="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en-US" sz="3600" b="0" dirty="0">
                <a:latin typeface="Calibri" panose="020F0502020204030204" pitchFamily="34" charset="0"/>
                <a:ea typeface="宋体" panose="02010600030101010101" pitchFamily="2" charset="-122"/>
              </a:rPr>
              <a:t>2. </a:t>
            </a:r>
            <a:r>
              <a:rPr lang="zh-CN" sz="3600" b="0" dirty="0">
                <a:latin typeface="Calibri" panose="020F0502020204030204" pitchFamily="34" charset="0"/>
                <a:ea typeface="宋体" panose="02010600030101010101" pitchFamily="2" charset="-122"/>
              </a:rPr>
              <a:t>重点是长期性的，相对恒定的，相对不变的，难点是阶段性的，相对可变的，找到重点，就要理解学科，发现难点就要理解学生。</a:t>
            </a:r>
            <a:endParaRPr lang="en-US" sz="3600" b="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en-US" sz="3600" b="0" dirty="0">
                <a:latin typeface="Calibri" panose="020F0502020204030204" pitchFamily="34" charset="0"/>
                <a:ea typeface="宋体" panose="02010600030101010101" pitchFamily="2" charset="-122"/>
              </a:rPr>
              <a:t>3. </a:t>
            </a:r>
            <a:r>
              <a:rPr lang="zh-CN" sz="3600" b="0" dirty="0">
                <a:latin typeface="Calibri" panose="020F0502020204030204" pitchFamily="34" charset="0"/>
                <a:ea typeface="宋体" panose="02010600030101010101" pitchFamily="2" charset="-122"/>
              </a:rPr>
              <a:t>在一般情况下，使大多数学生感到困难的内容，教师要着力想出各种有效办法加以突破，否则不但这部分内容学生听不懂，还会理解以后的新知识和掌握新技能造成困难。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2534975" y="2503525"/>
            <a:ext cx="2223370" cy="22233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threePt" dir="t"/>
            </a:scene3d>
          </a:bodyPr>
          <a:lstStyle/>
          <a:p>
            <a:endParaRPr lang="zh-CN" altLang="en-US" sz="267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4758346" y="3117108"/>
            <a:ext cx="1761285" cy="138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435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626429" y="4325081"/>
            <a:ext cx="169655" cy="1696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4945859" y="2237881"/>
            <a:ext cx="482177" cy="4821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6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14006" y="3597275"/>
            <a:ext cx="534396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zh-CN" sz="36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sym typeface="Arial" panose="020B0604020202020204" pitchFamily="34" charset="0"/>
              </a:rPr>
              <a:t>教学难点形成的原因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717665" y="88265"/>
            <a:ext cx="5653405" cy="4062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（二）</a:t>
            </a:r>
            <a:r>
              <a:rPr lang="zh-CN" altLang="en-US" sz="44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知</a:t>
            </a:r>
            <a:r>
              <a:rPr lang="zh-CN" altLang="en-US" sz="4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识较为抽象，学生难以理解突破方法</a:t>
            </a:r>
            <a:r>
              <a:rPr lang="en-US" altLang="zh-CN" sz="4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zh-CN" altLang="en-US" sz="4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。</a:t>
            </a:r>
            <a:endParaRPr lang="en-US" altLang="zh-CN" sz="440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anose="020B0604020202020204" pitchFamily="34" charset="0"/>
              <a:cs typeface="Open Sans" panose="020B0606030504020204" pitchFamily="34" charset="0"/>
              <a:sym typeface="Arial" panose="020B0604020202020204" pitchFamily="34" charset="0"/>
            </a:endParaRPr>
          </a:p>
          <a:p>
            <a:r>
              <a:rPr lang="en-US" altLang="zh-CN" sz="4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 </a:t>
            </a:r>
            <a:r>
              <a:rPr lang="zh-CN" altLang="en-US" sz="4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尽量使知识直观化，形象化，使学生看得见，摸得着</a:t>
            </a:r>
          </a:p>
        </p:txBody>
      </p:sp>
      <p:pic>
        <p:nvPicPr>
          <p:cNvPr id="5" name="图片占位符 4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05343" y="433670"/>
            <a:ext cx="4497214" cy="2448272"/>
          </a:xfrm>
        </p:spPr>
      </p:pic>
      <p:pic>
        <p:nvPicPr>
          <p:cNvPr id="4" name="图片占位符 3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7"/>
          <p:cNvSpPr txBox="1"/>
          <p:nvPr/>
        </p:nvSpPr>
        <p:spPr>
          <a:xfrm>
            <a:off x="279400" y="3273425"/>
            <a:ext cx="5755005" cy="3446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zh-CN" altLang="en-US" sz="36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（一）</a:t>
            </a:r>
            <a:r>
              <a:rPr lang="zh-CN" altLang="en-US" sz="36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ea"/>
                <a:ea typeface="+mn-ea"/>
                <a:cs typeface="Open Sans" panose="020B0606030504020204" pitchFamily="34" charset="0"/>
                <a:sym typeface="Arial" panose="020B0604020202020204" pitchFamily="34" charset="0"/>
              </a:rPr>
              <a:t>该</a:t>
            </a:r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ea"/>
                <a:ea typeface="+mn-ea"/>
                <a:cs typeface="Open Sans" panose="020B0606030504020204" pitchFamily="34" charset="0"/>
                <a:sym typeface="Arial" panose="020B0604020202020204" pitchFamily="34" charset="0"/>
              </a:rPr>
              <a:t>知识远离学生生活实际，学生缺乏相应的感性知识 突破方法。</a:t>
            </a:r>
          </a:p>
          <a:p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ea"/>
                <a:ea typeface="+mn-ea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ea"/>
                <a:ea typeface="+mn-ea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ea"/>
                <a:ea typeface="+mn-ea"/>
                <a:cs typeface="Open Sans" panose="020B0606030504020204" pitchFamily="34" charset="0"/>
                <a:sym typeface="Arial" panose="020B0604020202020204" pitchFamily="34" charset="0"/>
              </a:rPr>
              <a:t>在教学中应通过利用学生日常生活经验，充实感性知识得以突破。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42990" y="433705"/>
            <a:ext cx="553339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zh-CN" altLang="en-US" sz="30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314440" y="953135"/>
            <a:ext cx="5886450" cy="33235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6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（四）</a:t>
            </a:r>
            <a:r>
              <a:rPr lang="zh-CN" altLang="en-US" sz="36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该</a:t>
            </a:r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知识与旧知识联系不大，或旧知识掌握不牢固或因大多数学生对与之联系的知识遗忘所致。</a:t>
            </a:r>
          </a:p>
          <a:p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应查漏补缺，加强旧知识的复习。</a:t>
            </a:r>
          </a:p>
        </p:txBody>
      </p:sp>
      <p:pic>
        <p:nvPicPr>
          <p:cNvPr id="5" name="图片占位符 4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05343" y="433670"/>
            <a:ext cx="4497214" cy="2448272"/>
          </a:xfrm>
        </p:spPr>
      </p:pic>
      <p:sp>
        <p:nvSpPr>
          <p:cNvPr id="2" name="TextBox 7"/>
          <p:cNvSpPr txBox="1"/>
          <p:nvPr/>
        </p:nvSpPr>
        <p:spPr>
          <a:xfrm>
            <a:off x="92710" y="3328035"/>
            <a:ext cx="5889625" cy="1661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6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（三）</a:t>
            </a:r>
            <a:r>
              <a:rPr lang="zh-CN" altLang="en-US" sz="36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该</a:t>
            </a:r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知识包含多个知识点，知识点过于集中 </a:t>
            </a:r>
          </a:p>
          <a:p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zh-CN" altLang="en-US" sz="36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应分散知识点 各个击破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E7965BD-BA7C-4284-B303-3DF26FF2098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UUID" val="{C1A8F295-47DC-48FB-81BD-666766343352}"/>
  <p:tag name="ISPRING_RESOURCE_FOLDER" val="E:\素材\正版图-卖\PPT\0变色龙\0包图网\bt369\ppt\bt369\"/>
  <p:tag name="ISPRING_PRESENTATION_PATH" val="E:\素材\正版图-卖\PPT\0变色龙\0包图网\bt369\ppt\bt369.pptx"/>
  <p:tag name="ISPRING_PROJECT_FOLDER_UPDATED" val="1"/>
  <p:tag name="ISPRING_SCREEN_RECS_UPDATED" val="E:\素材\正版图-卖\PPT\0变色龙\0包图网\bt369\ppt\bt369"/>
  <p:tag name="ISPRING_PRESENTATION_TITLE" val="bt97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Title"/>
  <p:tag name="MH_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Other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SubTitle"/>
  <p:tag name="MH_ORDER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8376,&quot;width&quot;:6411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4"/>
  <p:tag name="MH_CATEGORY" val="#YinZJG#"/>
  <p:tag name="MH_LAYOUT" val="TitleSubTitle"/>
  <p:tag name="MH" val="20161022181333"/>
  <p:tag name="MH_LIBRARY" val="GRAPHI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SubTitle"/>
  <p:tag name="MH_ORDER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Other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Other"/>
  <p:tag name="MH_ORDER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Other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SubTitle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SubTitle"/>
  <p:tag name="MH_ORDER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181333"/>
  <p:tag name="MH_LIBRARY" val="GRAPHIC"/>
  <p:tag name="MH_TYPE" val="Other"/>
  <p:tag name="MH_ORDER" val="5"/>
</p:tagLst>
</file>

<file path=ppt/theme/theme1.xml><?xml version="1.0" encoding="utf-8"?>
<a:theme xmlns:a="http://schemas.openxmlformats.org/drawingml/2006/main" name="Office Theme">
  <a:themeElements>
    <a:clrScheme name="自定义 470">
      <a:dk1>
        <a:sysClr val="windowText" lastClr="000000"/>
      </a:dk1>
      <a:lt1>
        <a:sysClr val="window" lastClr="FFFFFF"/>
      </a:lt1>
      <a:dk2>
        <a:srgbClr val="0961BD"/>
      </a:dk2>
      <a:lt2>
        <a:srgbClr val="E7E6E6"/>
      </a:lt2>
      <a:accent1>
        <a:srgbClr val="0961BD"/>
      </a:accent1>
      <a:accent2>
        <a:srgbClr val="F69E12"/>
      </a:accent2>
      <a:accent3>
        <a:srgbClr val="18AB2D"/>
      </a:accent3>
      <a:accent4>
        <a:srgbClr val="CC2E5F"/>
      </a:accent4>
      <a:accent5>
        <a:srgbClr val="0961BD"/>
      </a:accent5>
      <a:accent6>
        <a:srgbClr val="F69E12"/>
      </a:accent6>
      <a:hlink>
        <a:srgbClr val="18AB2D"/>
      </a:hlink>
      <a:folHlink>
        <a:srgbClr val="CC2E5F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1814</Words>
  <Application>Microsoft Office PowerPoint</Application>
  <PresentationFormat>自定义</PresentationFormat>
  <Paragraphs>105</Paragraphs>
  <Slides>26</Slides>
  <Notes>18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Theme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bt972</dc:title>
  <dc:creator/>
  <cp:lastModifiedBy/>
  <cp:revision>15</cp:revision>
  <dcterms:created xsi:type="dcterms:W3CDTF">2017-01-21T14:54:00Z</dcterms:created>
  <dcterms:modified xsi:type="dcterms:W3CDTF">2022-06-06T13:53:49Z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D6691E4A813A4005AF074CF7B81CE67B</vt:lpwstr>
  </property>
</Properties>
</file>