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sldIdLst>
    <p:sldId id="256" r:id="rId3"/>
    <p:sldId id="257" r:id="rId4"/>
    <p:sldId id="258" r:id="rId5"/>
    <p:sldId id="259" r:id="rId6"/>
    <p:sldId id="260" r:id="rId7"/>
    <p:sldId id="264" r:id="rId8"/>
    <p:sldId id="262" r:id="rId9"/>
    <p:sldId id="263" r:id="rId10"/>
    <p:sldId id="268" r:id="rId11"/>
    <p:sldId id="269" r:id="rId13"/>
    <p:sldId id="266" r:id="rId14"/>
    <p:sldId id="270" r:id="rId15"/>
    <p:sldId id="272" r:id="rId16"/>
    <p:sldId id="274" r:id="rId17"/>
    <p:sldId id="275" r:id="rId18"/>
    <p:sldId id="277" r:id="rId19"/>
    <p:sldId id="279" r:id="rId20"/>
    <p:sldId id="282" r:id="rId21"/>
    <p:sldId id="280" r:id="rId22"/>
    <p:sldId id="283" r:id="rId23"/>
    <p:sldId id="284" r:id="rId24"/>
    <p:sldId id="285" r:id="rId25"/>
    <p:sldId id="286" r:id="rId26"/>
    <p:sldId id="290" r:id="rId27"/>
    <p:sldId id="291" r:id="rId28"/>
    <p:sldId id="292" r:id="rId29"/>
    <p:sldId id="295" r:id="rId30"/>
  </p:sldIdLst>
  <p:sldSz cx="12192000" cy="6858000" type="screen4x3"/>
  <p:notesSz cx="6858000" cy="9144000"/>
  <p:embeddedFontLst>
    <p:embeddedFont>
      <p:font typeface="Calibri" panose="020F0502020204030204" charset="0"/>
      <p:regular r:id="rId34"/>
      <p:bold r:id="rId35"/>
      <p:italic r:id="rId36"/>
      <p:boldItalic r:id="rId3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755E"/>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75"/>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font" Target="fonts/font4.fntdata"/><Relationship Id="rId36" Type="http://schemas.openxmlformats.org/officeDocument/2006/relationships/font" Target="fonts/font3.fntdata"/><Relationship Id="rId35" Type="http://schemas.openxmlformats.org/officeDocument/2006/relationships/font" Target="fonts/font2.fntdata"/><Relationship Id="rId34" Type="http://schemas.openxmlformats.org/officeDocument/2006/relationships/font" Target="fonts/font1.fntdata"/><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14:cpLocks xmlns:a14="http://schemas.microsoft.com/office/drawing/2010/main"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14:cpLocks xmlns:a14="http://schemas.microsoft.com/office/drawing/2010/main"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14:cpLocks xmlns:a14="http://schemas.microsoft.com/office/drawing/2010/main"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14:cpLocks xmlns:a14="http://schemas.microsoft.com/office/drawing/2010/main"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14:cpLocks xmlns:a14="http://schemas.microsoft.com/office/drawing/2010/main"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14:cpLocks xmlns:a14="http://schemas.microsoft.com/office/drawing/2010/main"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5"/>
          </p:nvPr>
        </p:nvSpPr>
        <p:spPr/>
        <p:txBody>
          <a:bodyPr/>
          <a:lstStyle/>
          <a:p>
            <a:fld id="{1BFFA36D-E545-4117-BA13-52CCD7C5855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5"/>
          </p:nvPr>
        </p:nvSpPr>
        <p:spPr/>
        <p:txBody>
          <a:bodyPr/>
          <a:lstStyle/>
          <a:p>
            <a:fld id="{1BFFA36D-E545-4117-BA13-52CCD7C5855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5"/>
          </p:nvPr>
        </p:nvSpPr>
        <p:spPr/>
        <p:txBody>
          <a:bodyPr/>
          <a:lstStyle/>
          <a:p>
            <a:fld id="{1BFFA36D-E545-4117-BA13-52CCD7C5855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5"/>
          </p:nvPr>
        </p:nvSpPr>
        <p:spPr/>
        <p:txBody>
          <a:bodyPr/>
          <a:lstStyle/>
          <a:p>
            <a:fld id="{1BFFA36D-E545-4117-BA13-52CCD7C5855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5"/>
          </p:nvPr>
        </p:nvSpPr>
        <p:spPr/>
        <p:txBody>
          <a:bodyPr/>
          <a:lstStyle/>
          <a:p>
            <a:fld id="{1BFFA36D-E545-4117-BA13-52CCD7C5855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14:cpLocks xmlns:a14="http://schemas.microsoft.com/office/drawing/2010/main"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14:cpLocks xmlns:a14="http://schemas.microsoft.com/office/drawing/2010/main"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14:cpLocks xmlns:a14="http://schemas.microsoft.com/office/drawing/2010/main" noGrp="1"/>
          </p:cNvSpPr>
          <p:nvPr>
            <p:ph type="ftr" sz="quarter" idx="11"/>
            <p:custDataLst>
              <p:tags r:id="rId5"/>
            </p:custDataLst>
          </p:nvPr>
        </p:nvSpPr>
        <p:spPr/>
        <p:txBody>
          <a:bodyPr/>
          <a:lstStyle/>
          <a:p>
            <a:endParaRPr lang="zh-CN" altLang="en-US" dirty="0"/>
          </a:p>
        </p:txBody>
      </p:sp>
      <p:sp>
        <p:nvSpPr>
          <p:cNvPr id="18" name="灯片编号占位符 17"/>
          <p:cNvSpPr>
            <a14:cpLocks xmlns:a14="http://schemas.microsoft.com/office/drawing/2010/main"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14:cpLocks xmlns:a14="http://schemas.microsoft.com/office/drawing/2010/main"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14:cpLocks xmlns:a14="http://schemas.microsoft.com/office/drawing/2010/main" noGrp="1"/>
          </p:cNvSpPr>
          <p:nvPr>
            <p:ph type="ftr" sz="quarter" idx="11"/>
            <p:custDataLst>
              <p:tags r:id="rId3"/>
            </p:custDataLst>
          </p:nvPr>
        </p:nvSpPr>
        <p:spPr/>
        <p:txBody>
          <a:bodyPr/>
          <a:lstStyle/>
          <a:p>
            <a:endParaRPr lang="zh-CN" altLang="en-US"/>
          </a:p>
        </p:txBody>
      </p:sp>
      <p:sp>
        <p:nvSpPr>
          <p:cNvPr id="5" name="灯片编号占位符 4"/>
          <p:cNvSpPr>
            <a14:cpLocks xmlns:a14="http://schemas.microsoft.com/office/drawing/2010/main"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14:cpLocks xmlns:a14="http://schemas.microsoft.com/office/drawing/2010/main"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14:cpLocks xmlns:a14="http://schemas.microsoft.com/office/drawing/2010/main"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14:cpLocks xmlns:a14="http://schemas.microsoft.com/office/drawing/2010/main" noGrp="1"/>
          </p:cNvSpPr>
          <p:nvPr>
            <p:ph type="ftr" sz="quarter" idx="11"/>
            <p:custDataLst>
              <p:tags r:id="rId3"/>
            </p:custDataLst>
          </p:nvPr>
        </p:nvSpPr>
        <p:spPr/>
        <p:txBody>
          <a:bodyPr/>
          <a:lstStyle/>
          <a:p>
            <a:endParaRPr lang="zh-CN" altLang="en-US"/>
          </a:p>
        </p:txBody>
      </p:sp>
      <p:sp>
        <p:nvSpPr>
          <p:cNvPr id="5" name="灯片编号占位符 4"/>
          <p:cNvSpPr>
            <a14:cpLocks xmlns:a14="http://schemas.microsoft.com/office/drawing/2010/main"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14:cpLocks xmlns:a14="http://schemas.microsoft.com/office/drawing/2010/main" noGrp="1"/>
          </p:cNvSpPr>
          <p:nvPr>
            <p:ph type="title"/>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14:cpLocks xmlns:a14="http://schemas.microsoft.com/office/drawing/2010/main"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14:cpLocks xmlns:a14="http://schemas.microsoft.com/office/drawing/2010/main"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14:cpLocks xmlns:a14="http://schemas.microsoft.com/office/drawing/2010/main"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14:cpLocks xmlns:a14="http://schemas.microsoft.com/office/drawing/2010/main" noGrp="1"/>
          </p:cNvSpPr>
          <p:nvPr>
            <p:ph type="ftr" sz="quarter" idx="11"/>
            <p:custDataLst>
              <p:tags r:id="rId5"/>
            </p:custDataLst>
          </p:nvPr>
        </p:nvSpPr>
        <p:spPr/>
        <p:txBody>
          <a:bodyPr/>
          <a:lstStyle/>
          <a:p>
            <a:endParaRPr lang="zh-CN" altLang="en-US"/>
          </a:p>
        </p:txBody>
      </p:sp>
      <p:sp>
        <p:nvSpPr>
          <p:cNvPr id="6" name="灯片编号占位符 5"/>
          <p:cNvSpPr>
            <a14:cpLocks xmlns:a14="http://schemas.microsoft.com/office/drawing/2010/main"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14:cpLocks xmlns:a14="http://schemas.microsoft.com/office/drawing/2010/main" noGrp="1"/>
          </p:cNvSpPr>
          <p:nvPr>
            <p:ph type="body" idx="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14:cpLocks xmlns:a14="http://schemas.microsoft.com/office/drawing/2010/main"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14:cpLocks xmlns:a14="http://schemas.microsoft.com/office/drawing/2010/main" noGrp="1"/>
          </p:cNvSpPr>
          <p:nvPr>
            <p:ph type="ftr" sz="quarter" idx="11"/>
            <p:custDataLst>
              <p:tags r:id="rId5"/>
            </p:custDataLst>
          </p:nvPr>
        </p:nvSpPr>
        <p:spPr/>
        <p:txBody>
          <a:bodyPr/>
          <a:lstStyle/>
          <a:p>
            <a:endParaRPr lang="zh-CN" altLang="en-US"/>
          </a:p>
        </p:txBody>
      </p:sp>
      <p:sp>
        <p:nvSpPr>
          <p:cNvPr id="6" name="灯片编号占位符 5"/>
          <p:cNvSpPr>
            <a14:cpLocks xmlns:a14="http://schemas.microsoft.com/office/drawing/2010/main"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14:cpLocks xmlns:a14="http://schemas.microsoft.com/office/drawing/2010/main"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14:cpLocks xmlns:a14="http://schemas.microsoft.com/office/drawing/2010/main"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14:cpLocks xmlns:a14="http://schemas.microsoft.com/office/drawing/2010/main"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14:cpLocks xmlns:a14="http://schemas.microsoft.com/office/drawing/2010/main" noGrp="1"/>
          </p:cNvSpPr>
          <p:nvPr>
            <p:ph type="ftr" sz="quarter" idx="11"/>
            <p:custDataLst>
              <p:tags r:id="rId6"/>
            </p:custDataLst>
          </p:nvPr>
        </p:nvSpPr>
        <p:spPr/>
        <p:txBody>
          <a:bodyPr/>
          <a:lstStyle/>
          <a:p>
            <a:endParaRPr lang="zh-CN" altLang="en-US"/>
          </a:p>
        </p:txBody>
      </p:sp>
      <p:sp>
        <p:nvSpPr>
          <p:cNvPr id="7" name="灯片编号占位符 6"/>
          <p:cNvSpPr>
            <a14:cpLocks xmlns:a14="http://schemas.microsoft.com/office/drawing/2010/main"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14:cpLocks xmlns:a14="http://schemas.microsoft.com/office/drawing/2010/main" noGrp="1"/>
          </p:cNvSpPr>
          <p:nvPr>
            <p:ph type="body" idx="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14:cpLocks xmlns:a14="http://schemas.microsoft.com/office/drawing/2010/main"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14:cpLocks xmlns:a14="http://schemas.microsoft.com/office/drawing/2010/main" noGrp="1"/>
          </p:cNvSpPr>
          <p:nvPr>
            <p:ph type="body" sz="quarter" idx="3"/>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14:cpLocks xmlns:a14="http://schemas.microsoft.com/office/drawing/2010/main"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14:cpLocks xmlns:a14="http://schemas.microsoft.com/office/drawing/2010/main"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14:cpLocks xmlns:a14="http://schemas.microsoft.com/office/drawing/2010/main" noGrp="1"/>
          </p:cNvSpPr>
          <p:nvPr>
            <p:ph type="ftr" sz="quarter" idx="11"/>
            <p:custDataLst>
              <p:tags r:id="rId8"/>
            </p:custDataLst>
          </p:nvPr>
        </p:nvSpPr>
        <p:spPr/>
        <p:txBody>
          <a:bodyPr/>
          <a:lstStyle/>
          <a:p>
            <a:endParaRPr lang="zh-CN" altLang="en-US"/>
          </a:p>
        </p:txBody>
      </p:sp>
      <p:sp>
        <p:nvSpPr>
          <p:cNvPr id="9" name="灯片编号占位符 8"/>
          <p:cNvSpPr>
            <a14:cpLocks xmlns:a14="http://schemas.microsoft.com/office/drawing/2010/main"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14:cpLocks xmlns:a14="http://schemas.microsoft.com/office/drawing/2010/main"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14:cpLocks xmlns:a14="http://schemas.microsoft.com/office/drawing/2010/main" noGrp="1"/>
          </p:cNvSpPr>
          <p:nvPr>
            <p:ph type="ftr" sz="quarter" idx="11"/>
            <p:custDataLst>
              <p:tags r:id="rId4"/>
            </p:custDataLst>
          </p:nvPr>
        </p:nvSpPr>
        <p:spPr/>
        <p:txBody>
          <a:bodyPr/>
          <a:lstStyle/>
          <a:p>
            <a:endParaRPr lang="zh-CN" altLang="en-US"/>
          </a:p>
        </p:txBody>
      </p:sp>
      <p:sp>
        <p:nvSpPr>
          <p:cNvPr id="5" name="灯片编号占位符 4"/>
          <p:cNvSpPr>
            <a14:cpLocks xmlns:a14="http://schemas.microsoft.com/office/drawing/2010/main"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14:cpLocks xmlns:a14="http://schemas.microsoft.com/office/drawing/2010/main"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14:cpLocks xmlns:a14="http://schemas.microsoft.com/office/drawing/2010/main" noGrp="1"/>
          </p:cNvSpPr>
          <p:nvPr>
            <p:ph type="ftr" sz="quarter" idx="11"/>
            <p:custDataLst>
              <p:tags r:id="rId3"/>
            </p:custDataLst>
          </p:nvPr>
        </p:nvSpPr>
        <p:spPr/>
        <p:txBody>
          <a:bodyPr/>
          <a:lstStyle/>
          <a:p>
            <a:endParaRPr lang="zh-CN" altLang="en-US"/>
          </a:p>
        </p:txBody>
      </p:sp>
      <p:sp>
        <p:nvSpPr>
          <p:cNvPr id="4" name="灯片编号占位符 3"/>
          <p:cNvSpPr>
            <a14:cpLocks xmlns:a14="http://schemas.microsoft.com/office/drawing/2010/main"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14:cpLocks xmlns:a14="http://schemas.microsoft.com/office/drawing/2010/main"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14:cpLocks xmlns:a14="http://schemas.microsoft.com/office/drawing/2010/main"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14:cpLocks xmlns:a14="http://schemas.microsoft.com/office/drawing/2010/main"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14:cpLocks xmlns:a14="http://schemas.microsoft.com/office/drawing/2010/main" noGrp="1"/>
          </p:cNvSpPr>
          <p:nvPr>
            <p:ph type="ftr" sz="quarter" idx="11"/>
            <p:custDataLst>
              <p:tags r:id="rId5"/>
            </p:custDataLst>
          </p:nvPr>
        </p:nvSpPr>
        <p:spPr/>
        <p:txBody>
          <a:bodyPr/>
          <a:lstStyle/>
          <a:p>
            <a:endParaRPr lang="zh-CN" altLang="en-US" dirty="0"/>
          </a:p>
        </p:txBody>
      </p:sp>
      <p:sp>
        <p:nvSpPr>
          <p:cNvPr id="7" name="灯片编号占位符 6"/>
          <p:cNvSpPr>
            <a14:cpLocks xmlns:a14="http://schemas.microsoft.com/office/drawing/2010/main"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14:cpLocks xmlns:a14="http://schemas.microsoft.com/office/drawing/2010/main"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14:cpLocks xmlns:a14="http://schemas.microsoft.com/office/drawing/2010/main" noGrp="1"/>
          </p:cNvSpPr>
          <p:nvPr>
            <p:ph type="title" orient="vert"/>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14:cpLocks xmlns:a14="http://schemas.microsoft.com/office/drawing/2010/main"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14:cpLocks xmlns:a14="http://schemas.microsoft.com/office/drawing/2010/main"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14:cpLocks xmlns:a14="http://schemas.microsoft.com/office/drawing/2010/main" noGrp="1"/>
          </p:cNvSpPr>
          <p:nvPr>
            <p:ph type="ftr" sz="quarter" idx="11"/>
            <p:custDataLst>
              <p:tags r:id="rId5"/>
            </p:custDataLst>
          </p:nvPr>
        </p:nvSpPr>
        <p:spPr/>
        <p:txBody>
          <a:bodyPr/>
          <a:lstStyle/>
          <a:p>
            <a:endParaRPr lang="zh-CN" altLang="en-US"/>
          </a:p>
        </p:txBody>
      </p:sp>
      <p:sp>
        <p:nvSpPr>
          <p:cNvPr id="6" name="灯片编号占位符 5"/>
          <p:cNvSpPr>
            <a14:cpLocks xmlns:a14="http://schemas.microsoft.com/office/drawing/2010/main"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14:cpLocks xmlns:a14="http://schemas.microsoft.com/office/drawing/2010/main"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14:cpLocks xmlns:a14="http://schemas.microsoft.com/office/drawing/2010/main"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14:cpLocks xmlns:a14="http://schemas.microsoft.com/office/drawing/2010/main"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charset="0"/>
                <a:ea typeface="微软雅黑" pitchFamily="34" charset="-122"/>
              </a:defRPr>
            </a:lvl1pPr>
          </a:lstStyle>
          <a:p>
            <a:fld id="{760FBDFE-C587-4B4C-A407-44438C67B59E}" type="datetimeFigureOut">
              <a:rPr lang="zh-CN" altLang="en-US" smtClean="0"/>
            </a:fld>
            <a:endParaRPr lang="zh-CN" altLang="en-US"/>
          </a:p>
        </p:txBody>
      </p:sp>
      <p:sp>
        <p:nvSpPr>
          <p:cNvPr id="5" name="页脚占位符 4"/>
          <p:cNvSpPr>
            <a14:cpLocks xmlns:a14="http://schemas.microsoft.com/office/drawing/2010/main"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charset="0"/>
                <a:ea typeface="微软雅黑" pitchFamily="34" charset="-122"/>
              </a:defRPr>
            </a:lvl1pPr>
          </a:lstStyle>
          <a:p>
            <a:endParaRPr lang="zh-CN" altLang="en-US" dirty="0"/>
          </a:p>
        </p:txBody>
      </p:sp>
      <p:sp>
        <p:nvSpPr>
          <p:cNvPr id="6" name="灯片编号占位符 5"/>
          <p:cNvSpPr>
            <a14:cpLocks xmlns:a14="http://schemas.microsoft.com/office/drawing/2010/main"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charset="0"/>
                <a:ea typeface="微软雅黑" pitchFamily="34" charset="-122"/>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charset="0"/>
          <a:ea typeface="微软雅黑"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charset="0"/>
        <a:buChar char="●"/>
        <a:defRPr sz="1800" u="none" strike="noStrike" kern="1200" cap="none" spc="150" normalizeH="0" baseline="0">
          <a:solidFill>
            <a:schemeClr val="tx1">
              <a:lumMod val="65000"/>
              <a:lumOff val="35000"/>
            </a:schemeClr>
          </a:solidFill>
          <a:uFillTx/>
          <a:latin typeface="Arial" charset="0"/>
          <a:ea typeface="微软雅黑"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charset="0"/>
          <a:ea typeface="微软雅黑"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charset="0"/>
        <a:buChar char="●"/>
        <a:defRPr sz="1600" u="none" strike="noStrike" kern="1200" cap="none" spc="150" normalizeH="0" baseline="0">
          <a:solidFill>
            <a:schemeClr val="tx1">
              <a:lumMod val="65000"/>
              <a:lumOff val="35000"/>
            </a:schemeClr>
          </a:solidFill>
          <a:uFillTx/>
          <a:latin typeface="Arial" charset="0"/>
          <a:ea typeface="微软雅黑"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charset="2"/>
        <a:buChar char=""/>
        <a:defRPr sz="1400" u="none" strike="noStrike" kern="1200" cap="none" spc="150" normalizeH="0" baseline="0">
          <a:solidFill>
            <a:schemeClr val="tx1">
              <a:lumMod val="65000"/>
              <a:lumOff val="35000"/>
            </a:schemeClr>
          </a:solidFill>
          <a:uFillTx/>
          <a:latin typeface="Arial" charset="0"/>
          <a:ea typeface="微软雅黑"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charset="0"/>
        <a:buChar char="•"/>
        <a:defRPr sz="1400" u="none" strike="noStrike" kern="1200" cap="none" spc="150" normalizeH="0" baseline="0">
          <a:solidFill>
            <a:schemeClr val="tx1">
              <a:lumMod val="65000"/>
              <a:lumOff val="35000"/>
            </a:schemeClr>
          </a:solidFill>
          <a:uFillTx/>
          <a:latin typeface="Arial" charset="0"/>
          <a:ea typeface="微软雅黑" pitchFamily="34" charset="-122"/>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3.xml"/><Relationship Id="rId2" Type="http://schemas.openxmlformats.org/officeDocument/2006/relationships/image" Target="../media/image2.png"/><Relationship Id="rId1" Type="http://schemas.openxmlformats.org/officeDocument/2006/relationships/tags" Target="../tags/tag72.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5.xml"/><Relationship Id="rId2" Type="http://schemas.openxmlformats.org/officeDocument/2006/relationships/image" Target="../media/image2.png"/><Relationship Id="rId1" Type="http://schemas.openxmlformats.org/officeDocument/2006/relationships/tags" Target="../tags/tag7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6.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7.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8.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4.xml"/><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tags" Target="../tags/tag6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5.xml"/><Relationship Id="rId2" Type="http://schemas.openxmlformats.org/officeDocument/2006/relationships/image" Target="../media/image2.pn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6.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7.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9.xml"/><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tags" Target="../tags/tag6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0.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1.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a:srcRect/>
          <a:stretch>
            <a:fillRect/>
          </a:stretch>
        </p:blipFill>
        <p:spPr>
          <a:xfrm>
            <a:off x="0" y="5321505"/>
            <a:ext cx="12192000" cy="1536495"/>
          </a:xfrm>
          <a:prstGeom prst="rect">
            <a:avLst/>
          </a:prstGeom>
        </p:spPr>
      </p:pic>
      <p:sp>
        <p:nvSpPr>
          <p:cNvPr id="26" name="矩形 25"/>
          <p:cNvSpPr/>
          <p:nvPr/>
        </p:nvSpPr>
        <p:spPr>
          <a:xfrm>
            <a:off x="1130935" y="1146810"/>
            <a:ext cx="9550400" cy="2306955"/>
          </a:xfrm>
          <a:prstGeom prst="rect">
            <a:avLst/>
          </a:prstGeom>
        </p:spPr>
        <p:txBody>
          <a:bodyPr wrap="square">
            <a:spAutoFit/>
          </a:bodyPr>
          <a:p>
            <a:pPr algn="ctr">
              <a:buClrTx/>
              <a:buSzTx/>
              <a:buFontTx/>
            </a:pPr>
            <a:r>
              <a:rPr lang="zh-CN" altLang="zh-CN" sz="7200" dirty="0">
                <a:solidFill>
                  <a:srgbClr val="E8755E"/>
                </a:solidFill>
                <a:latin typeface="方正粗黑宋简体" charset="-122"/>
                <a:ea typeface="方正粗黑宋简体" charset="-122"/>
                <a:cs typeface="江城圆体 600W" charset="-122"/>
                <a:sym typeface="+mn-ea"/>
              </a:rPr>
              <a:t>幼儿园体育活动</a:t>
            </a:r>
            <a:endParaRPr lang="zh-CN" altLang="zh-CN" sz="7200" dirty="0">
              <a:solidFill>
                <a:srgbClr val="E8755E"/>
              </a:solidFill>
              <a:latin typeface="方正粗黑宋简体" charset="-122"/>
              <a:ea typeface="方正粗黑宋简体" charset="-122"/>
              <a:cs typeface="江城圆体 600W" charset="-122"/>
              <a:sym typeface="+mn-ea"/>
            </a:endParaRPr>
          </a:p>
          <a:p>
            <a:pPr algn="ctr">
              <a:buClrTx/>
              <a:buSzTx/>
              <a:buFontTx/>
            </a:pPr>
            <a:r>
              <a:rPr lang="zh-CN" altLang="zh-CN" sz="7200" dirty="0">
                <a:solidFill>
                  <a:srgbClr val="E8755E"/>
                </a:solidFill>
                <a:latin typeface="方正粗黑宋简体" charset="-122"/>
                <a:ea typeface="方正粗黑宋简体" charset="-122"/>
                <a:cs typeface="江城圆体 600W" charset="-122"/>
                <a:sym typeface="+mn-ea"/>
              </a:rPr>
              <a:t>的探索与实施</a:t>
            </a:r>
            <a:endParaRPr lang="zh-CN" altLang="zh-CN" sz="7200" dirty="0">
              <a:solidFill>
                <a:srgbClr val="E8755E"/>
              </a:solidFill>
              <a:latin typeface="方正粗黑宋简体" charset="-122"/>
              <a:ea typeface="方正粗黑宋简体" charset="-122"/>
              <a:cs typeface="江城圆体 600W" charset="-122"/>
              <a:sym typeface="+mn-lt"/>
            </a:endParaRPr>
          </a:p>
        </p:txBody>
      </p:sp>
      <p:sp>
        <p:nvSpPr>
          <p:cNvPr id="5" name="文本框 4"/>
          <p:cNvSpPr txBox="1"/>
          <p:nvPr/>
        </p:nvSpPr>
        <p:spPr>
          <a:xfrm>
            <a:off x="4857750" y="4799330"/>
            <a:ext cx="5116195" cy="521970"/>
          </a:xfrm>
          <a:prstGeom prst="rect">
            <a:avLst/>
          </a:prstGeom>
          <a:noFill/>
        </p:spPr>
        <p:txBody>
          <a:bodyPr wrap="square" rtlCol="0">
            <a:spAutoFit/>
          </a:bodyPr>
          <a:p>
            <a:r>
              <a:rPr lang="zh-CN" altLang="en-US" sz="2800">
                <a:latin typeface="方正粗黑宋简体" charset="-122"/>
                <a:ea typeface="方正粗黑宋简体" charset="-122"/>
                <a:cs typeface="方正粗黑宋简体" charset="-122"/>
              </a:rPr>
              <a:t>泸县百和镇中心幼儿园</a:t>
            </a:r>
            <a:r>
              <a:rPr lang="en-US" altLang="zh-CN" sz="2800">
                <a:latin typeface="方正粗黑宋简体" charset="-122"/>
                <a:ea typeface="方正粗黑宋简体" charset="-122"/>
                <a:cs typeface="方正粗黑宋简体" charset="-122"/>
              </a:rPr>
              <a:t>   </a:t>
            </a:r>
            <a:r>
              <a:rPr lang="zh-CN" altLang="en-US" sz="2800">
                <a:latin typeface="方正粗黑宋简体" charset="-122"/>
                <a:ea typeface="方正粗黑宋简体" charset="-122"/>
                <a:cs typeface="方正粗黑宋简体" charset="-122"/>
              </a:rPr>
              <a:t>刘君兰</a:t>
            </a:r>
            <a:endParaRPr lang="zh-CN" altLang="en-US" sz="2800">
              <a:latin typeface="方正粗黑宋简体" charset="-122"/>
              <a:ea typeface="方正粗黑宋简体" charset="-122"/>
              <a:cs typeface="方正粗黑宋简体" charset="-122"/>
            </a:endParaRPr>
          </a:p>
        </p:txBody>
      </p:sp>
      <p:pic>
        <p:nvPicPr>
          <p:cNvPr id="22" name="图片 21"/>
          <p:cNvPicPr>
            <a:picLocks noChangeAspect="1"/>
          </p:cNvPicPr>
          <p:nvPr/>
        </p:nvPicPr>
        <p:blipFill>
          <a:blip r:embed="rId2"/>
          <a:stretch>
            <a:fillRect/>
          </a:stretch>
        </p:blipFill>
        <p:spPr>
          <a:xfrm>
            <a:off x="10255250" y="1889760"/>
            <a:ext cx="1936750" cy="3925570"/>
          </a:xfrm>
          <a:prstGeom prst="rect">
            <a:avLst/>
          </a:prstGeom>
        </p:spPr>
      </p:pic>
      <p:pic>
        <p:nvPicPr>
          <p:cNvPr id="25" name="图片 24"/>
          <p:cNvPicPr>
            <a:picLocks noChangeAspect="1"/>
          </p:cNvPicPr>
          <p:nvPr/>
        </p:nvPicPr>
        <p:blipFill>
          <a:blip r:embed="rId3"/>
          <a:stretch>
            <a:fillRect/>
          </a:stretch>
        </p:blipFill>
        <p:spPr>
          <a:xfrm>
            <a:off x="227330" y="3900170"/>
            <a:ext cx="4248150" cy="210185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a:stretch>
            <a:fillRect/>
          </a:stretch>
        </p:blipFill>
        <p:spPr>
          <a:xfrm>
            <a:off x="3357072" y="3291495"/>
            <a:ext cx="5477857" cy="2710397"/>
          </a:xfrm>
          <a:prstGeom prst="rect">
            <a:avLst/>
          </a:prstGeom>
        </p:spPr>
      </p:pic>
      <p:sp>
        <p:nvSpPr>
          <p:cNvPr id="15" name="文本框"/>
          <p:cNvSpPr/>
          <p:nvPr/>
        </p:nvSpPr>
        <p:spPr>
          <a:xfrm>
            <a:off x="2943860" y="1861185"/>
            <a:ext cx="6304280" cy="829945"/>
          </a:xfrm>
          <a:prstGeom prst="rect">
            <a:avLst/>
          </a:prstGeom>
        </p:spPr>
        <p:txBody>
          <a:bodyPr wrap="square">
            <a:spAutoFit/>
          </a:bodyPr>
          <a:lstStyle/>
          <a:p>
            <a:pPr lvl="0"/>
            <a:r>
              <a:rPr lang="zh-CN" altLang="en-US" sz="4800" b="1">
                <a:latin typeface="宋体" charset="-122"/>
                <a:ea typeface="宋体" charset="-122"/>
                <a:sym typeface="+mn-ea"/>
              </a:rPr>
              <a:t>幼儿园体育活动的内容</a:t>
            </a:r>
            <a:endParaRPr lang="zh-CN" altLang="en-US" sz="4800" b="1" dirty="0">
              <a:latin typeface="思源黑体 Regular" charset="-122"/>
              <a:ea typeface="思源黑体 Regular" charset="-122"/>
              <a:cs typeface="思源黑体 Regular" charset="-122"/>
              <a:sym typeface="+mn-lt"/>
            </a:endParaRPr>
          </a:p>
        </p:txBody>
      </p:sp>
      <p:sp>
        <p:nvSpPr>
          <p:cNvPr id="18" name="椭圆 17"/>
          <p:cNvSpPr/>
          <p:nvPr/>
        </p:nvSpPr>
        <p:spPr>
          <a:xfrm>
            <a:off x="5680502" y="743785"/>
            <a:ext cx="830997" cy="830997"/>
          </a:xfrm>
          <a:prstGeom prst="ellipse">
            <a:avLst/>
          </a:prstGeom>
          <a:solidFill>
            <a:srgbClr val="E8755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chemeClr val="bg1"/>
                </a:solidFill>
                <a:latin typeface="方正小标宋简体" charset="-122"/>
                <a:ea typeface="方正小标宋简体" charset="-122"/>
                <a:cs typeface="思源黑体 Regular" charset="-122"/>
                <a:sym typeface="+mn-lt"/>
              </a:rPr>
              <a:t>一</a:t>
            </a:r>
            <a:endParaRPr lang="zh-CN" altLang="en-US" sz="4000" dirty="0">
              <a:solidFill>
                <a:schemeClr val="bg1"/>
              </a:solidFill>
              <a:latin typeface="方正小标宋简体" charset="-122"/>
              <a:ea typeface="方正小标宋简体" charset="-122"/>
              <a:cs typeface="思源黑体 Regular" charset="-122"/>
              <a:sym typeface="+mn-lt"/>
            </a:endParaRPr>
          </a:p>
        </p:txBody>
      </p:sp>
      <p:pic>
        <p:nvPicPr>
          <p:cNvPr id="2" name="图片 1"/>
          <p:cNvPicPr>
            <a:picLocks noChangeAspect="1"/>
          </p:cNvPicPr>
          <p:nvPr/>
        </p:nvPicPr>
        <p:blipFill rotWithShape="1">
          <a:blip r:embed="rId2"/>
          <a:srcRect/>
          <a:stretch>
            <a:fillRect/>
          </a:stretch>
        </p:blipFill>
        <p:spPr>
          <a:xfrm>
            <a:off x="0" y="5321505"/>
            <a:ext cx="12192000" cy="15364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14325" y="837565"/>
            <a:ext cx="11532235" cy="521970"/>
          </a:xfrm>
          <a:prstGeom prst="rect">
            <a:avLst/>
          </a:prstGeom>
          <a:noFill/>
        </p:spPr>
        <p:txBody>
          <a:bodyPr wrap="square" rtlCol="0" anchor="t">
            <a:spAutoFit/>
          </a:bodyPr>
          <a:p>
            <a:pPr>
              <a:buNone/>
            </a:pPr>
            <a:r>
              <a:rPr lang="en-US" altLang="zh-CN" sz="2800" b="1">
                <a:solidFill>
                  <a:schemeClr val="tx1"/>
                </a:solidFill>
                <a:latin typeface="宋体" charset="-122"/>
                <a:ea typeface="宋体" charset="-122"/>
                <a:cs typeface="宋体" charset="-122"/>
                <a:sym typeface="+mn-ea"/>
              </a:rPr>
              <a:t>1.</a:t>
            </a:r>
            <a:r>
              <a:rPr lang="zh-CN" altLang="en-US" sz="2800" b="1">
                <a:solidFill>
                  <a:schemeClr val="tx1"/>
                </a:solidFill>
                <a:latin typeface="宋体" charset="-122"/>
                <a:ea typeface="宋体" charset="-122"/>
                <a:cs typeface="宋体" charset="-122"/>
                <a:sym typeface="+mn-ea"/>
              </a:rPr>
              <a:t>基本动作：</a:t>
            </a:r>
            <a:r>
              <a:rPr lang="zh-CN" altLang="en-US" sz="2800" b="1" u="sng">
                <a:solidFill>
                  <a:schemeClr val="tx1"/>
                </a:solidFill>
                <a:latin typeface="宋体" charset="-122"/>
                <a:ea typeface="宋体" charset="-122"/>
                <a:cs typeface="宋体" charset="-122"/>
                <a:sym typeface="+mn-ea"/>
              </a:rPr>
              <a:t>走步</a:t>
            </a:r>
            <a:r>
              <a:rPr lang="zh-CN" altLang="en-US" sz="2800" b="1">
                <a:solidFill>
                  <a:schemeClr val="tx1"/>
                </a:solidFill>
                <a:latin typeface="宋体" charset="-122"/>
                <a:ea typeface="宋体" charset="-122"/>
                <a:cs typeface="宋体" charset="-122"/>
                <a:sym typeface="+mn-ea"/>
              </a:rPr>
              <a:t>、</a:t>
            </a:r>
            <a:r>
              <a:rPr lang="zh-CN" altLang="en-US" sz="2800" b="1" u="sng">
                <a:solidFill>
                  <a:schemeClr val="tx1"/>
                </a:solidFill>
                <a:latin typeface="宋体" charset="-122"/>
                <a:ea typeface="宋体" charset="-122"/>
                <a:cs typeface="宋体" charset="-122"/>
                <a:sym typeface="+mn-ea"/>
              </a:rPr>
              <a:t>跑步</a:t>
            </a:r>
            <a:r>
              <a:rPr lang="zh-CN" altLang="en-US" sz="2800" b="1">
                <a:solidFill>
                  <a:schemeClr val="tx1"/>
                </a:solidFill>
                <a:latin typeface="宋体" charset="-122"/>
                <a:ea typeface="宋体" charset="-122"/>
                <a:cs typeface="宋体" charset="-122"/>
                <a:sym typeface="+mn-ea"/>
              </a:rPr>
              <a:t>、跳跃、投掷、钻、</a:t>
            </a:r>
            <a:r>
              <a:rPr lang="zh-CN" altLang="en-US" sz="2800" b="1" i="1" u="sng">
                <a:solidFill>
                  <a:schemeClr val="tx1"/>
                </a:solidFill>
                <a:latin typeface="宋体" charset="-122"/>
                <a:ea typeface="宋体" charset="-122"/>
                <a:cs typeface="宋体" charset="-122"/>
                <a:sym typeface="+mn-ea"/>
              </a:rPr>
              <a:t>爬</a:t>
            </a:r>
            <a:r>
              <a:rPr lang="zh-CN" altLang="en-US" sz="2800" b="1">
                <a:solidFill>
                  <a:schemeClr val="tx1"/>
                </a:solidFill>
                <a:latin typeface="宋体" charset="-122"/>
                <a:ea typeface="宋体" charset="-122"/>
                <a:cs typeface="宋体" charset="-122"/>
                <a:sym typeface="+mn-ea"/>
              </a:rPr>
              <a:t>、攀登。</a:t>
            </a:r>
            <a:endParaRPr lang="zh-CN" altLang="en-US" sz="2800" b="1">
              <a:solidFill>
                <a:schemeClr val="tx1"/>
              </a:solidFill>
              <a:latin typeface="宋体" charset="-122"/>
              <a:ea typeface="宋体" charset="-122"/>
              <a:cs typeface="宋体" charset="-122"/>
              <a:sym typeface="+mn-ea"/>
            </a:endParaRPr>
          </a:p>
        </p:txBody>
      </p:sp>
      <p:sp>
        <p:nvSpPr>
          <p:cNvPr id="18" name="椭圆 17"/>
          <p:cNvSpPr/>
          <p:nvPr/>
        </p:nvSpPr>
        <p:spPr>
          <a:xfrm>
            <a:off x="-208" y="-435"/>
            <a:ext cx="830997" cy="830997"/>
          </a:xfrm>
          <a:prstGeom prst="ellipse">
            <a:avLst/>
          </a:prstGeom>
          <a:solidFill>
            <a:srgbClr val="E8755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000" dirty="0">
                <a:solidFill>
                  <a:schemeClr val="bg1"/>
                </a:solidFill>
                <a:latin typeface="方正粗黑宋简体" charset="-122"/>
                <a:ea typeface="方正粗黑宋简体" charset="-122"/>
                <a:cs typeface="思源黑体 Regular" charset="-122"/>
                <a:sym typeface="+mn-lt"/>
              </a:rPr>
              <a:t>一</a:t>
            </a:r>
            <a:endParaRPr lang="zh-CN" altLang="en-US" sz="4000" dirty="0">
              <a:solidFill>
                <a:schemeClr val="bg1"/>
              </a:solidFill>
              <a:latin typeface="方正粗黑宋简体" charset="-122"/>
              <a:ea typeface="方正粗黑宋简体" charset="-122"/>
              <a:cs typeface="思源黑体 Regular" charset="-122"/>
              <a:sym typeface="+mn-lt"/>
            </a:endParaRPr>
          </a:p>
        </p:txBody>
      </p:sp>
      <p:sp>
        <p:nvSpPr>
          <p:cNvPr id="34" name="文本框"/>
          <p:cNvSpPr/>
          <p:nvPr/>
        </p:nvSpPr>
        <p:spPr>
          <a:xfrm>
            <a:off x="830580" y="123190"/>
            <a:ext cx="11361420" cy="583565"/>
          </a:xfrm>
          <a:prstGeom prst="rect">
            <a:avLst/>
          </a:prstGeom>
        </p:spPr>
        <p:txBody>
          <a:bodyPr wrap="square">
            <a:spAutoFit/>
          </a:bodyPr>
          <a:p>
            <a:pPr algn="l">
              <a:buClrTx/>
              <a:buSzTx/>
              <a:buFontTx/>
              <a:buNone/>
            </a:pPr>
            <a:r>
              <a:rPr lang="zh-CN" altLang="en-US" sz="3200" b="1">
                <a:latin typeface="宋体" charset="-122"/>
                <a:ea typeface="宋体" charset="-122"/>
                <a:sym typeface="+mn-ea"/>
              </a:rPr>
              <a:t>幼儿园体育活动的内容</a:t>
            </a:r>
            <a:endParaRPr lang="zh-CN" altLang="en-US" sz="3200" b="1" dirty="0">
              <a:latin typeface="思源黑体 Regular" charset="-122"/>
              <a:ea typeface="思源黑体 Regular" charset="-122"/>
              <a:cs typeface="思源黑体 Regular" charset="-122"/>
              <a:sym typeface="+mn-lt"/>
            </a:endParaRPr>
          </a:p>
        </p:txBody>
      </p:sp>
      <p:graphicFrame>
        <p:nvGraphicFramePr>
          <p:cNvPr id="2123" name="表格 2122"/>
          <p:cNvGraphicFramePr/>
          <p:nvPr>
            <p:custDataLst>
              <p:tags r:id="rId1"/>
            </p:custDataLst>
          </p:nvPr>
        </p:nvGraphicFramePr>
        <p:xfrm>
          <a:off x="484505" y="1359535"/>
          <a:ext cx="11255375" cy="4368800"/>
        </p:xfrm>
        <a:graphic>
          <a:graphicData uri="http://schemas.openxmlformats.org/drawingml/2006/table">
            <a:tbl>
              <a:tblPr/>
              <a:tblGrid>
                <a:gridCol w="2005330"/>
                <a:gridCol w="9250045"/>
              </a:tblGrid>
              <a:tr h="1541780">
                <a:tc>
                  <a:txBody>
                    <a:bodyPr/>
                    <a:lstStyle>
                      <a:lvl1pPr marL="342900" lvl="0" indent="-342900" algn="l" defTabSz="914400" rtl="0" eaLnBrk="1" fontAlgn="base" latinLnBrk="0" hangingPunct="1">
                        <a:lnSpc>
                          <a:spcPct val="100000"/>
                        </a:lnSpc>
                        <a:spcBef>
                          <a:spcPct val="20000"/>
                        </a:spcBef>
                        <a:spcAft>
                          <a:spcPct val="0"/>
                        </a:spcAft>
                        <a:buClrTx/>
                        <a:buSzPct val="100000"/>
                        <a:buFontTx/>
                        <a:buChar char="•"/>
                        <a:defRPr sz="2800" u="none" kern="1200">
                          <a:solidFill>
                            <a:schemeClr val="tx1"/>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lrTx/>
                        <a:buSzPct val="100000"/>
                        <a:buFontTx/>
                        <a:buChar char="–"/>
                        <a:defRPr sz="2400" u="none" kern="1200">
                          <a:solidFill>
                            <a:schemeClr val="tx1"/>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lrTx/>
                        <a:buSzPct val="100000"/>
                        <a:buFontTx/>
                        <a:buChar char="•"/>
                        <a:defRPr sz="2000" u="none" kern="1200">
                          <a:solidFill>
                            <a:schemeClr val="tx1"/>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charset="0"/>
                          <a:ea typeface="宋体" charset="-122"/>
                        </a:defRPr>
                      </a:lvl5pPr>
                    </a:lstStyle>
                    <a:p>
                      <a:pPr marL="0" lvl="0" indent="0" algn="ctr">
                        <a:buNone/>
                      </a:pPr>
                      <a:endParaRPr lang="zh-CN" altLang="en-US" b="1">
                        <a:solidFill>
                          <a:schemeClr val="tx1"/>
                        </a:solidFill>
                      </a:endParaRPr>
                    </a:p>
                    <a:p>
                      <a:pPr marL="0" lvl="0" indent="0" algn="ctr">
                        <a:buNone/>
                      </a:pPr>
                      <a:r>
                        <a:rPr lang="zh-CN" altLang="en-US" b="1">
                          <a:solidFill>
                            <a:schemeClr val="tx1"/>
                          </a:solidFill>
                        </a:rPr>
                        <a:t>小班</a:t>
                      </a:r>
                      <a:endParaRPr lang="zh-CN" altLang="en-US" b="1">
                        <a:solidFill>
                          <a:schemeClr val="tx1"/>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Pct val="100000"/>
                        <a:buFontTx/>
                        <a:buChar char="•"/>
                        <a:defRPr sz="2800" u="none" kern="1200">
                          <a:solidFill>
                            <a:schemeClr val="tx1"/>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lrTx/>
                        <a:buSzPct val="100000"/>
                        <a:buFontTx/>
                        <a:buChar char="–"/>
                        <a:defRPr sz="2400" u="none" kern="1200">
                          <a:solidFill>
                            <a:schemeClr val="tx1"/>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lrTx/>
                        <a:buSzPct val="100000"/>
                        <a:buFontTx/>
                        <a:buChar char="•"/>
                        <a:defRPr sz="2000" u="none" kern="1200">
                          <a:solidFill>
                            <a:schemeClr val="tx1"/>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charset="0"/>
                          <a:ea typeface="宋体" charset="-122"/>
                        </a:defRPr>
                      </a:lvl5pPr>
                    </a:lstStyle>
                    <a:p>
                      <a:pPr marL="0" lvl="0" indent="0" algn="l">
                        <a:buNone/>
                      </a:pPr>
                      <a:r>
                        <a:rPr lang="zh-CN" altLang="en-US" b="1">
                          <a:solidFill>
                            <a:schemeClr val="tx1"/>
                          </a:solidFill>
                        </a:rPr>
                        <a:t>一个跟着一个走</a:t>
                      </a:r>
                      <a:endParaRPr lang="zh-CN" altLang="en-US" b="1">
                        <a:solidFill>
                          <a:schemeClr val="tx1"/>
                        </a:solidFill>
                      </a:endParaRPr>
                    </a:p>
                    <a:p>
                      <a:pPr marL="0" lvl="0" indent="0" algn="l">
                        <a:buNone/>
                      </a:pPr>
                      <a:r>
                        <a:rPr lang="zh-CN" altLang="en-US" b="1">
                          <a:solidFill>
                            <a:schemeClr val="tx1"/>
                          </a:solidFill>
                        </a:rPr>
                        <a:t>按指定方向或范围四散走</a:t>
                      </a:r>
                      <a:endParaRPr lang="zh-CN" altLang="en-US" b="1">
                        <a:solidFill>
                          <a:schemeClr val="tx1"/>
                        </a:solidFill>
                      </a:endParaRPr>
                    </a:p>
                    <a:p>
                      <a:pPr marL="0" lvl="0" indent="0" algn="l">
                        <a:buNone/>
                      </a:pPr>
                      <a:r>
                        <a:rPr lang="zh-CN" altLang="en-US" b="1">
                          <a:solidFill>
                            <a:schemeClr val="tx1"/>
                          </a:solidFill>
                        </a:rPr>
                        <a:t>模仿各种动物走</a:t>
                      </a:r>
                      <a:endParaRPr lang="zh-CN" altLang="en-US" b="1">
                        <a:solidFill>
                          <a:schemeClr val="tx1"/>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285240">
                <a:tc>
                  <a:txBody>
                    <a:bodyPr/>
                    <a:lstStyle>
                      <a:lvl1pPr marL="342900" lvl="0" indent="-342900" algn="l" defTabSz="914400" rtl="0" eaLnBrk="1" fontAlgn="base" latinLnBrk="0" hangingPunct="1">
                        <a:lnSpc>
                          <a:spcPct val="100000"/>
                        </a:lnSpc>
                        <a:spcBef>
                          <a:spcPct val="20000"/>
                        </a:spcBef>
                        <a:spcAft>
                          <a:spcPct val="0"/>
                        </a:spcAft>
                        <a:buClrTx/>
                        <a:buSzPct val="100000"/>
                        <a:buFontTx/>
                        <a:buChar char="•"/>
                        <a:defRPr sz="2800" u="none" kern="1200">
                          <a:solidFill>
                            <a:schemeClr val="tx1"/>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lrTx/>
                        <a:buSzPct val="100000"/>
                        <a:buFontTx/>
                        <a:buChar char="–"/>
                        <a:defRPr sz="2400" u="none" kern="1200">
                          <a:solidFill>
                            <a:schemeClr val="tx1"/>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lrTx/>
                        <a:buSzPct val="100000"/>
                        <a:buFontTx/>
                        <a:buChar char="•"/>
                        <a:defRPr sz="2000" u="none" kern="1200">
                          <a:solidFill>
                            <a:schemeClr val="tx1"/>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charset="0"/>
                          <a:ea typeface="宋体" charset="-122"/>
                        </a:defRPr>
                      </a:lvl5pPr>
                    </a:lstStyle>
                    <a:p>
                      <a:pPr marL="0" lvl="0" indent="0" algn="ctr">
                        <a:buNone/>
                      </a:pPr>
                      <a:endParaRPr lang="zh-CN" altLang="en-US" b="1">
                        <a:solidFill>
                          <a:schemeClr val="tx1"/>
                        </a:solidFill>
                      </a:endParaRPr>
                    </a:p>
                    <a:p>
                      <a:pPr marL="0" lvl="0" indent="0" algn="ctr">
                        <a:buNone/>
                      </a:pPr>
                      <a:r>
                        <a:rPr lang="zh-CN" altLang="en-US" b="1">
                          <a:solidFill>
                            <a:schemeClr val="tx1"/>
                          </a:solidFill>
                        </a:rPr>
                        <a:t>中班</a:t>
                      </a:r>
                      <a:endParaRPr lang="zh-CN" altLang="en-US" b="1">
                        <a:solidFill>
                          <a:schemeClr val="tx1"/>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Pct val="100000"/>
                        <a:buFontTx/>
                        <a:buChar char="•"/>
                        <a:defRPr sz="2800" u="none" kern="1200">
                          <a:solidFill>
                            <a:schemeClr val="tx1"/>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lrTx/>
                        <a:buSzPct val="100000"/>
                        <a:buFontTx/>
                        <a:buChar char="–"/>
                        <a:defRPr sz="2400" u="none" kern="1200">
                          <a:solidFill>
                            <a:schemeClr val="tx1"/>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lrTx/>
                        <a:buSzPct val="100000"/>
                        <a:buFontTx/>
                        <a:buChar char="•"/>
                        <a:defRPr sz="2000" u="none" kern="1200">
                          <a:solidFill>
                            <a:schemeClr val="tx1"/>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charset="0"/>
                          <a:ea typeface="宋体" charset="-122"/>
                        </a:defRPr>
                      </a:lvl5pPr>
                    </a:lstStyle>
                    <a:p>
                      <a:pPr marL="0" lvl="0" indent="0" algn="l">
                        <a:buNone/>
                      </a:pPr>
                      <a:r>
                        <a:rPr lang="zh-CN" altLang="en-US" b="1">
                          <a:solidFill>
                            <a:schemeClr val="tx1"/>
                          </a:solidFill>
                        </a:rPr>
                        <a:t>听信号有节奏地走</a:t>
                      </a:r>
                      <a:endParaRPr lang="zh-CN" altLang="en-US" b="1">
                        <a:solidFill>
                          <a:schemeClr val="tx1"/>
                        </a:solidFill>
                      </a:endParaRPr>
                    </a:p>
                    <a:p>
                      <a:pPr marL="0" lvl="0" indent="0" algn="l">
                        <a:buNone/>
                      </a:pPr>
                      <a:r>
                        <a:rPr lang="zh-CN" altLang="en-US" b="1">
                          <a:solidFill>
                            <a:schemeClr val="tx1"/>
                          </a:solidFill>
                        </a:rPr>
                        <a:t>用脚尖走、蹲着走、变换姿势走，倒退步走，障碍走</a:t>
                      </a:r>
                      <a:endParaRPr lang="zh-CN" altLang="en-US" b="1">
                        <a:solidFill>
                          <a:schemeClr val="tx1"/>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541780">
                <a:tc>
                  <a:txBody>
                    <a:bodyPr/>
                    <a:lstStyle>
                      <a:lvl1pPr marL="342900" lvl="0" indent="-342900" algn="l" defTabSz="914400" rtl="0" eaLnBrk="1" fontAlgn="base" latinLnBrk="0" hangingPunct="1">
                        <a:lnSpc>
                          <a:spcPct val="100000"/>
                        </a:lnSpc>
                        <a:spcBef>
                          <a:spcPct val="20000"/>
                        </a:spcBef>
                        <a:spcAft>
                          <a:spcPct val="0"/>
                        </a:spcAft>
                        <a:buClrTx/>
                        <a:buSzPct val="100000"/>
                        <a:buFontTx/>
                        <a:buChar char="•"/>
                        <a:defRPr sz="2800" u="none" kern="1200">
                          <a:solidFill>
                            <a:schemeClr val="tx1"/>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lrTx/>
                        <a:buSzPct val="100000"/>
                        <a:buFontTx/>
                        <a:buChar char="–"/>
                        <a:defRPr sz="2400" u="none" kern="1200">
                          <a:solidFill>
                            <a:schemeClr val="tx1"/>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lrTx/>
                        <a:buSzPct val="100000"/>
                        <a:buFontTx/>
                        <a:buChar char="•"/>
                        <a:defRPr sz="2000" u="none" kern="1200">
                          <a:solidFill>
                            <a:schemeClr val="tx1"/>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charset="0"/>
                          <a:ea typeface="宋体" charset="-122"/>
                        </a:defRPr>
                      </a:lvl5pPr>
                    </a:lstStyle>
                    <a:p>
                      <a:pPr marL="0" lvl="0" indent="0" algn="ctr">
                        <a:buNone/>
                      </a:pPr>
                      <a:endParaRPr lang="zh-CN" altLang="en-US" b="1">
                        <a:solidFill>
                          <a:schemeClr val="tx1"/>
                        </a:solidFill>
                      </a:endParaRPr>
                    </a:p>
                    <a:p>
                      <a:pPr marL="0" lvl="0" indent="0" algn="ctr">
                        <a:buNone/>
                      </a:pPr>
                      <a:r>
                        <a:rPr lang="zh-CN" altLang="en-US" b="1">
                          <a:solidFill>
                            <a:schemeClr val="tx1"/>
                          </a:solidFill>
                        </a:rPr>
                        <a:t>大班</a:t>
                      </a:r>
                      <a:endParaRPr lang="zh-CN" altLang="en-US" b="1">
                        <a:solidFill>
                          <a:schemeClr val="tx1"/>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Pct val="100000"/>
                        <a:buFontTx/>
                        <a:buChar char="•"/>
                        <a:defRPr sz="2800" u="none" kern="1200">
                          <a:solidFill>
                            <a:schemeClr val="tx1"/>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lrTx/>
                        <a:buSzPct val="100000"/>
                        <a:buFontTx/>
                        <a:buChar char="–"/>
                        <a:defRPr sz="2400" u="none" kern="1200">
                          <a:solidFill>
                            <a:schemeClr val="tx1"/>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lrTx/>
                        <a:buSzPct val="100000"/>
                        <a:buFontTx/>
                        <a:buChar char="•"/>
                        <a:defRPr sz="2000" u="none" kern="1200">
                          <a:solidFill>
                            <a:schemeClr val="tx1"/>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charset="0"/>
                          <a:ea typeface="宋体" charset="-122"/>
                        </a:defRPr>
                      </a:lvl5pPr>
                    </a:lstStyle>
                    <a:p>
                      <a:pPr marL="0" lvl="0" indent="0" algn="l">
                        <a:buNone/>
                      </a:pPr>
                      <a:r>
                        <a:rPr lang="zh-CN" altLang="en-US" b="1">
                          <a:solidFill>
                            <a:schemeClr val="tx1"/>
                          </a:solidFill>
                        </a:rPr>
                        <a:t>一对一对整齐走</a:t>
                      </a:r>
                      <a:endParaRPr lang="zh-CN" altLang="en-US" b="1">
                        <a:solidFill>
                          <a:schemeClr val="tx1"/>
                        </a:solidFill>
                      </a:endParaRPr>
                    </a:p>
                    <a:p>
                      <a:pPr marL="0" lvl="0" indent="0" algn="l">
                        <a:buNone/>
                      </a:pPr>
                      <a:r>
                        <a:rPr lang="zh-CN" altLang="en-US" b="1">
                          <a:solidFill>
                            <a:schemeClr val="tx1"/>
                          </a:solidFill>
                        </a:rPr>
                        <a:t>听信号变速或变换方向走</a:t>
                      </a:r>
                      <a:endParaRPr lang="zh-CN" altLang="en-US" b="1">
                        <a:solidFill>
                          <a:schemeClr val="tx1"/>
                        </a:solidFill>
                      </a:endParaRPr>
                    </a:p>
                    <a:p>
                      <a:pPr marL="0" lvl="0" indent="0" algn="l">
                        <a:buNone/>
                      </a:pPr>
                      <a:r>
                        <a:rPr lang="zh-CN" altLang="en-US" b="1">
                          <a:solidFill>
                            <a:schemeClr val="tx1"/>
                          </a:solidFill>
                        </a:rPr>
                        <a:t>较长距离的远足</a:t>
                      </a:r>
                      <a:endParaRPr lang="zh-CN" altLang="en-US" b="1">
                        <a:solidFill>
                          <a:schemeClr val="tx1"/>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pic>
        <p:nvPicPr>
          <p:cNvPr id="10" name="图片 9"/>
          <p:cNvPicPr>
            <a:picLocks noChangeAspect="1"/>
          </p:cNvPicPr>
          <p:nvPr/>
        </p:nvPicPr>
        <p:blipFill rotWithShape="1">
          <a:blip r:embed="rId2"/>
          <a:srcRect/>
          <a:stretch>
            <a:fillRect/>
          </a:stretch>
        </p:blipFill>
        <p:spPr>
          <a:xfrm>
            <a:off x="0" y="5321505"/>
            <a:ext cx="12192000" cy="153649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2123"/>
                                        </p:tgtEl>
                                      </p:cBhvr>
                                    </p:animEffect>
                                    <p:set>
                                      <p:cBhvr>
                                        <p:cTn id="7" dur="1" fill="hold">
                                          <p:stCondLst>
                                            <p:cond delay="499"/>
                                          </p:stCondLst>
                                        </p:cTn>
                                        <p:tgtEl>
                                          <p:spTgt spid="21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14325" y="837565"/>
            <a:ext cx="11532235" cy="521970"/>
          </a:xfrm>
          <a:prstGeom prst="rect">
            <a:avLst/>
          </a:prstGeom>
          <a:noFill/>
        </p:spPr>
        <p:txBody>
          <a:bodyPr wrap="square" rtlCol="0" anchor="t">
            <a:spAutoFit/>
          </a:bodyPr>
          <a:p>
            <a:pPr>
              <a:buNone/>
            </a:pPr>
            <a:r>
              <a:rPr lang="en-US" altLang="zh-CN" sz="2800" b="1">
                <a:solidFill>
                  <a:schemeClr val="tx1"/>
                </a:solidFill>
                <a:latin typeface="宋体" charset="-122"/>
                <a:ea typeface="宋体" charset="-122"/>
                <a:cs typeface="宋体" charset="-122"/>
                <a:sym typeface="+mn-ea"/>
              </a:rPr>
              <a:t>1.</a:t>
            </a:r>
            <a:r>
              <a:rPr lang="zh-CN" altLang="en-US" sz="2800" b="1">
                <a:solidFill>
                  <a:schemeClr val="tx1"/>
                </a:solidFill>
                <a:latin typeface="宋体" charset="-122"/>
                <a:ea typeface="宋体" charset="-122"/>
                <a:cs typeface="宋体" charset="-122"/>
                <a:sym typeface="+mn-ea"/>
              </a:rPr>
              <a:t>基本动作：</a:t>
            </a:r>
            <a:r>
              <a:rPr lang="zh-CN" altLang="en-US" sz="2800" b="1" u="sng">
                <a:solidFill>
                  <a:schemeClr val="tx1"/>
                </a:solidFill>
                <a:latin typeface="宋体" charset="-122"/>
                <a:ea typeface="宋体" charset="-122"/>
                <a:cs typeface="宋体" charset="-122"/>
                <a:sym typeface="+mn-ea"/>
              </a:rPr>
              <a:t>走步</a:t>
            </a:r>
            <a:r>
              <a:rPr lang="zh-CN" altLang="en-US" sz="2800" b="1">
                <a:solidFill>
                  <a:schemeClr val="tx1"/>
                </a:solidFill>
                <a:latin typeface="宋体" charset="-122"/>
                <a:ea typeface="宋体" charset="-122"/>
                <a:cs typeface="宋体" charset="-122"/>
                <a:sym typeface="+mn-ea"/>
              </a:rPr>
              <a:t>、</a:t>
            </a:r>
            <a:r>
              <a:rPr lang="zh-CN" altLang="en-US" sz="2800" b="1" u="sng">
                <a:solidFill>
                  <a:schemeClr val="tx1"/>
                </a:solidFill>
                <a:latin typeface="宋体" charset="-122"/>
                <a:ea typeface="宋体" charset="-122"/>
                <a:cs typeface="宋体" charset="-122"/>
                <a:sym typeface="+mn-ea"/>
              </a:rPr>
              <a:t>跑步</a:t>
            </a:r>
            <a:r>
              <a:rPr lang="zh-CN" altLang="en-US" sz="2800" b="1">
                <a:solidFill>
                  <a:schemeClr val="tx1"/>
                </a:solidFill>
                <a:latin typeface="宋体" charset="-122"/>
                <a:ea typeface="宋体" charset="-122"/>
                <a:cs typeface="宋体" charset="-122"/>
                <a:sym typeface="+mn-ea"/>
              </a:rPr>
              <a:t>、跳跃、投掷、钻、</a:t>
            </a:r>
            <a:r>
              <a:rPr lang="zh-CN" altLang="en-US" sz="2800" b="1" i="1" u="sng">
                <a:solidFill>
                  <a:schemeClr val="tx1"/>
                </a:solidFill>
                <a:latin typeface="宋体" charset="-122"/>
                <a:ea typeface="宋体" charset="-122"/>
                <a:cs typeface="宋体" charset="-122"/>
                <a:sym typeface="+mn-ea"/>
              </a:rPr>
              <a:t>爬</a:t>
            </a:r>
            <a:r>
              <a:rPr lang="zh-CN" altLang="en-US" sz="2800" b="1">
                <a:solidFill>
                  <a:schemeClr val="tx1"/>
                </a:solidFill>
                <a:latin typeface="宋体" charset="-122"/>
                <a:ea typeface="宋体" charset="-122"/>
                <a:cs typeface="宋体" charset="-122"/>
                <a:sym typeface="+mn-ea"/>
              </a:rPr>
              <a:t>、攀登。</a:t>
            </a:r>
            <a:endParaRPr lang="zh-CN" altLang="en-US" sz="2800" b="1">
              <a:solidFill>
                <a:schemeClr val="tx1"/>
              </a:solidFill>
              <a:latin typeface="宋体" charset="-122"/>
              <a:ea typeface="宋体" charset="-122"/>
              <a:cs typeface="宋体" charset="-122"/>
              <a:sym typeface="+mn-ea"/>
            </a:endParaRPr>
          </a:p>
        </p:txBody>
      </p:sp>
      <p:sp>
        <p:nvSpPr>
          <p:cNvPr id="18" name="椭圆 17"/>
          <p:cNvSpPr/>
          <p:nvPr/>
        </p:nvSpPr>
        <p:spPr>
          <a:xfrm>
            <a:off x="-208" y="-435"/>
            <a:ext cx="830997" cy="830997"/>
          </a:xfrm>
          <a:prstGeom prst="ellipse">
            <a:avLst/>
          </a:prstGeom>
          <a:solidFill>
            <a:srgbClr val="E8755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000" dirty="0">
                <a:solidFill>
                  <a:schemeClr val="bg1"/>
                </a:solidFill>
                <a:latin typeface="方正粗黑宋简体" charset="-122"/>
                <a:ea typeface="方正粗黑宋简体" charset="-122"/>
                <a:cs typeface="思源黑体 Regular" charset="-122"/>
                <a:sym typeface="+mn-lt"/>
              </a:rPr>
              <a:t>一</a:t>
            </a:r>
            <a:endParaRPr lang="zh-CN" altLang="en-US" sz="4000" dirty="0">
              <a:solidFill>
                <a:schemeClr val="bg1"/>
              </a:solidFill>
              <a:latin typeface="方正粗黑宋简体" charset="-122"/>
              <a:ea typeface="方正粗黑宋简体" charset="-122"/>
              <a:cs typeface="思源黑体 Regular" charset="-122"/>
              <a:sym typeface="+mn-lt"/>
            </a:endParaRPr>
          </a:p>
        </p:txBody>
      </p:sp>
      <p:sp>
        <p:nvSpPr>
          <p:cNvPr id="34" name="文本框"/>
          <p:cNvSpPr/>
          <p:nvPr/>
        </p:nvSpPr>
        <p:spPr>
          <a:xfrm>
            <a:off x="830580" y="123190"/>
            <a:ext cx="11361420" cy="583565"/>
          </a:xfrm>
          <a:prstGeom prst="rect">
            <a:avLst/>
          </a:prstGeom>
        </p:spPr>
        <p:txBody>
          <a:bodyPr wrap="square">
            <a:spAutoFit/>
          </a:bodyPr>
          <a:p>
            <a:pPr algn="l">
              <a:buClrTx/>
              <a:buSzTx/>
              <a:buFontTx/>
              <a:buNone/>
            </a:pPr>
            <a:r>
              <a:rPr lang="zh-CN" altLang="en-US" sz="3200" b="1">
                <a:latin typeface="宋体" charset="-122"/>
                <a:ea typeface="宋体" charset="-122"/>
                <a:sym typeface="+mn-ea"/>
              </a:rPr>
              <a:t>幼儿园体育活动的内容</a:t>
            </a:r>
            <a:endParaRPr lang="zh-CN" altLang="en-US" sz="3200" b="1" dirty="0">
              <a:latin typeface="思源黑体 Regular" charset="-122"/>
              <a:ea typeface="思源黑体 Regular" charset="-122"/>
              <a:cs typeface="思源黑体 Regular" charset="-122"/>
              <a:sym typeface="+mn-lt"/>
            </a:endParaRPr>
          </a:p>
        </p:txBody>
      </p:sp>
      <p:graphicFrame>
        <p:nvGraphicFramePr>
          <p:cNvPr id="2141" name="表格 2140"/>
          <p:cNvGraphicFramePr/>
          <p:nvPr>
            <p:custDataLst>
              <p:tags r:id="rId1"/>
            </p:custDataLst>
          </p:nvPr>
        </p:nvGraphicFramePr>
        <p:xfrm>
          <a:off x="506095" y="1366520"/>
          <a:ext cx="10393045" cy="4627880"/>
        </p:xfrm>
        <a:graphic>
          <a:graphicData uri="http://schemas.openxmlformats.org/drawingml/2006/table">
            <a:tbl>
              <a:tblPr/>
              <a:tblGrid>
                <a:gridCol w="1379220"/>
                <a:gridCol w="9013825"/>
              </a:tblGrid>
              <a:tr h="1605915">
                <a:tc>
                  <a:txBody>
                    <a:bodyPr/>
                    <a:lstStyle>
                      <a:lvl1pPr marL="342900" lvl="0" indent="-342900" algn="l" defTabSz="914400" rtl="0" eaLnBrk="1" fontAlgn="base" latinLnBrk="0" hangingPunct="1">
                        <a:lnSpc>
                          <a:spcPct val="100000"/>
                        </a:lnSpc>
                        <a:spcBef>
                          <a:spcPct val="20000"/>
                        </a:spcBef>
                        <a:spcAft>
                          <a:spcPct val="0"/>
                        </a:spcAft>
                        <a:buClrTx/>
                        <a:buSzPct val="100000"/>
                        <a:buFontTx/>
                        <a:buChar char="•"/>
                        <a:defRPr sz="2800" u="none" kern="1200">
                          <a:solidFill>
                            <a:schemeClr val="tx1"/>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lrTx/>
                        <a:buSzPct val="100000"/>
                        <a:buFontTx/>
                        <a:buChar char="–"/>
                        <a:defRPr sz="2400" u="none" kern="1200">
                          <a:solidFill>
                            <a:schemeClr val="tx1"/>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lrTx/>
                        <a:buSzPct val="100000"/>
                        <a:buFontTx/>
                        <a:buChar char="•"/>
                        <a:defRPr sz="2000" u="none" kern="1200">
                          <a:solidFill>
                            <a:schemeClr val="tx1"/>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charset="0"/>
                          <a:ea typeface="宋体" charset="-122"/>
                        </a:defRPr>
                      </a:lvl5pPr>
                    </a:lstStyle>
                    <a:p>
                      <a:pPr marL="0" lvl="0" algn="ctr">
                        <a:buSzTx/>
                        <a:buNone/>
                      </a:pPr>
                      <a:endParaRPr lang="zh-CN" altLang="en-US" b="1"/>
                    </a:p>
                    <a:p>
                      <a:pPr marL="0" lvl="0" algn="ctr">
                        <a:buSzTx/>
                        <a:buNone/>
                      </a:pPr>
                      <a:r>
                        <a:rPr lang="zh-CN" altLang="en-US" b="1"/>
                        <a:t>小班</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Pct val="100000"/>
                        <a:buFontTx/>
                        <a:buChar char="•"/>
                        <a:defRPr sz="2800" u="none" kern="1200">
                          <a:solidFill>
                            <a:schemeClr val="tx1"/>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lrTx/>
                        <a:buSzPct val="100000"/>
                        <a:buFontTx/>
                        <a:buChar char="–"/>
                        <a:defRPr sz="2400" u="none" kern="1200">
                          <a:solidFill>
                            <a:schemeClr val="tx1"/>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lrTx/>
                        <a:buSzPct val="100000"/>
                        <a:buFontTx/>
                        <a:buChar char="•"/>
                        <a:defRPr sz="2000" u="none" kern="1200">
                          <a:solidFill>
                            <a:schemeClr val="tx1"/>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charset="0"/>
                          <a:ea typeface="宋体" charset="-122"/>
                        </a:defRPr>
                      </a:lvl5pPr>
                    </a:lstStyle>
                    <a:p>
                      <a:pPr marL="0" lvl="0" algn="l">
                        <a:buSzTx/>
                        <a:buNone/>
                      </a:pPr>
                      <a:r>
                        <a:rPr lang="zh-CN" altLang="en-US" b="1"/>
                        <a:t>一个跟着一个跑，听信号向指定方向跑</a:t>
                      </a:r>
                      <a:endParaRPr lang="zh-CN" altLang="en-US" b="1"/>
                    </a:p>
                    <a:p>
                      <a:pPr marL="0" lvl="0" algn="l">
                        <a:buSzTx/>
                        <a:buNone/>
                      </a:pPr>
                      <a:r>
                        <a:rPr lang="zh-CN" altLang="en-US" b="1"/>
                        <a:t>在指定范围四散跑</a:t>
                      </a:r>
                      <a:endParaRPr lang="zh-CN" altLang="en-US" b="1"/>
                    </a:p>
                    <a:p>
                      <a:pPr marL="0" lvl="0" algn="l">
                        <a:buSzTx/>
                        <a:buNone/>
                      </a:pPr>
                      <a:r>
                        <a:rPr lang="zh-CN" altLang="en-US" b="1"/>
                        <a:t>学大马</a:t>
                      </a:r>
                      <a:endParaRPr lang="zh-CN" altLang="en-US" b="1"/>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605915">
                <a:tc>
                  <a:txBody>
                    <a:bodyPr/>
                    <a:lstStyle>
                      <a:lvl1pPr marL="342900" lvl="0" indent="-342900" algn="l" defTabSz="914400" rtl="0" eaLnBrk="1" fontAlgn="base" latinLnBrk="0" hangingPunct="1">
                        <a:lnSpc>
                          <a:spcPct val="100000"/>
                        </a:lnSpc>
                        <a:spcBef>
                          <a:spcPct val="20000"/>
                        </a:spcBef>
                        <a:spcAft>
                          <a:spcPct val="0"/>
                        </a:spcAft>
                        <a:buClrTx/>
                        <a:buSzPct val="100000"/>
                        <a:buFontTx/>
                        <a:buChar char="•"/>
                        <a:defRPr sz="2800" u="none" kern="1200">
                          <a:solidFill>
                            <a:schemeClr val="tx1"/>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lrTx/>
                        <a:buSzPct val="100000"/>
                        <a:buFontTx/>
                        <a:buChar char="–"/>
                        <a:defRPr sz="2400" u="none" kern="1200">
                          <a:solidFill>
                            <a:schemeClr val="tx1"/>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lrTx/>
                        <a:buSzPct val="100000"/>
                        <a:buFontTx/>
                        <a:buChar char="•"/>
                        <a:defRPr sz="2000" u="none" kern="1200">
                          <a:solidFill>
                            <a:schemeClr val="tx1"/>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charset="0"/>
                          <a:ea typeface="宋体" charset="-122"/>
                        </a:defRPr>
                      </a:lvl5pPr>
                    </a:lstStyle>
                    <a:p>
                      <a:pPr marL="0" lvl="0" algn="ctr">
                        <a:buSzTx/>
                        <a:buNone/>
                      </a:pPr>
                      <a:endParaRPr lang="zh-CN" altLang="en-US" b="1"/>
                    </a:p>
                    <a:p>
                      <a:pPr marL="0" lvl="0" algn="ctr">
                        <a:buSzTx/>
                        <a:buNone/>
                      </a:pPr>
                      <a:r>
                        <a:rPr lang="zh-CN" altLang="en-US" b="1"/>
                        <a:t>中班</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Pct val="100000"/>
                        <a:buFontTx/>
                        <a:buChar char="•"/>
                        <a:defRPr sz="2800" u="none" kern="1200">
                          <a:solidFill>
                            <a:schemeClr val="tx1"/>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lrTx/>
                        <a:buSzPct val="100000"/>
                        <a:buFontTx/>
                        <a:buChar char="–"/>
                        <a:defRPr sz="2400" u="none" kern="1200">
                          <a:solidFill>
                            <a:schemeClr val="tx1"/>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lrTx/>
                        <a:buSzPct val="100000"/>
                        <a:buFontTx/>
                        <a:buChar char="•"/>
                        <a:defRPr sz="2000" u="none" kern="1200">
                          <a:solidFill>
                            <a:schemeClr val="tx1"/>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charset="0"/>
                          <a:ea typeface="宋体" charset="-122"/>
                        </a:defRPr>
                      </a:lvl5pPr>
                    </a:lstStyle>
                    <a:p>
                      <a:pPr marL="0" lvl="0" algn="l">
                        <a:buSzTx/>
                        <a:buNone/>
                      </a:pPr>
                      <a:r>
                        <a:rPr lang="zh-CN" altLang="en-US" b="1"/>
                        <a:t>在一定范围内四散追逐跑</a:t>
                      </a:r>
                      <a:endParaRPr lang="zh-CN" altLang="en-US" b="1"/>
                    </a:p>
                    <a:p>
                      <a:pPr marL="0" lvl="0" algn="l">
                        <a:buSzTx/>
                        <a:buNone/>
                      </a:pPr>
                      <a:r>
                        <a:rPr lang="zh-CN" altLang="en-US" b="1"/>
                        <a:t>绕障碍物跑，接力跑，20米快跑</a:t>
                      </a:r>
                      <a:endParaRPr lang="zh-CN" altLang="en-US" b="1"/>
                    </a:p>
                    <a:p>
                      <a:pPr marL="0" lvl="0" algn="l">
                        <a:buSzTx/>
                        <a:buNone/>
                      </a:pPr>
                      <a:r>
                        <a:rPr lang="zh-CN" altLang="en-US" b="1"/>
                        <a:t>100米跑走交替</a:t>
                      </a:r>
                      <a:endParaRPr lang="zh-CN" altLang="en-US" b="1"/>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416050">
                <a:tc>
                  <a:txBody>
                    <a:bodyPr/>
                    <a:lstStyle>
                      <a:lvl1pPr marL="342900" lvl="0" indent="-342900" algn="l" defTabSz="914400" rtl="0" eaLnBrk="1" fontAlgn="base" latinLnBrk="0" hangingPunct="1">
                        <a:lnSpc>
                          <a:spcPct val="100000"/>
                        </a:lnSpc>
                        <a:spcBef>
                          <a:spcPct val="20000"/>
                        </a:spcBef>
                        <a:spcAft>
                          <a:spcPct val="0"/>
                        </a:spcAft>
                        <a:buClrTx/>
                        <a:buSzPct val="100000"/>
                        <a:buFontTx/>
                        <a:buChar char="•"/>
                        <a:defRPr sz="2800" u="none" kern="1200">
                          <a:solidFill>
                            <a:schemeClr val="tx1"/>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lrTx/>
                        <a:buSzPct val="100000"/>
                        <a:buFontTx/>
                        <a:buChar char="–"/>
                        <a:defRPr sz="2400" u="none" kern="1200">
                          <a:solidFill>
                            <a:schemeClr val="tx1"/>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lrTx/>
                        <a:buSzPct val="100000"/>
                        <a:buFontTx/>
                        <a:buChar char="•"/>
                        <a:defRPr sz="2000" u="none" kern="1200">
                          <a:solidFill>
                            <a:schemeClr val="tx1"/>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charset="0"/>
                          <a:ea typeface="宋体" charset="-122"/>
                        </a:defRPr>
                      </a:lvl5pPr>
                    </a:lstStyle>
                    <a:p>
                      <a:pPr marL="0" lvl="0" algn="ctr">
                        <a:buSzTx/>
                        <a:buNone/>
                      </a:pPr>
                      <a:endParaRPr lang="zh-CN" altLang="en-US" b="1"/>
                    </a:p>
                    <a:p>
                      <a:pPr marL="0" lvl="0" algn="ctr">
                        <a:buSzTx/>
                        <a:buNone/>
                      </a:pPr>
                      <a:r>
                        <a:rPr lang="zh-CN" altLang="en-US" b="1"/>
                        <a:t>大班</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Pct val="100000"/>
                        <a:buFontTx/>
                        <a:buChar char="•"/>
                        <a:defRPr sz="2800" u="none" kern="1200">
                          <a:solidFill>
                            <a:schemeClr val="tx1"/>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lrTx/>
                        <a:buSzPct val="100000"/>
                        <a:buFontTx/>
                        <a:buChar char="–"/>
                        <a:defRPr sz="2400" u="none" kern="1200">
                          <a:solidFill>
                            <a:schemeClr val="tx1"/>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lrTx/>
                        <a:buSzPct val="100000"/>
                        <a:buFontTx/>
                        <a:buChar char="•"/>
                        <a:defRPr sz="2000" u="none" kern="1200">
                          <a:solidFill>
                            <a:schemeClr val="tx1"/>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charset="0"/>
                          <a:ea typeface="宋体" charset="-122"/>
                        </a:defRPr>
                      </a:lvl5pPr>
                    </a:lstStyle>
                    <a:p>
                      <a:pPr marL="0" lvl="0" algn="l">
                        <a:buSzTx/>
                        <a:buNone/>
                      </a:pPr>
                      <a:r>
                        <a:rPr lang="zh-CN" altLang="en-US" b="1"/>
                        <a:t>听信号变速跑或改变方向跑，四散追逐跑，躲闪跑，25米快跑，大步跑、高抬腿跑，在较狭窄的小道上跑</a:t>
                      </a:r>
                      <a:endParaRPr lang="zh-CN" altLang="en-US" b="1"/>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pic>
        <p:nvPicPr>
          <p:cNvPr id="10" name="图片 9"/>
          <p:cNvPicPr>
            <a:picLocks noChangeAspect="1"/>
          </p:cNvPicPr>
          <p:nvPr/>
        </p:nvPicPr>
        <p:blipFill rotWithShape="1">
          <a:blip r:embed="rId2"/>
          <a:srcRect/>
          <a:stretch>
            <a:fillRect/>
          </a:stretch>
        </p:blipFill>
        <p:spPr>
          <a:xfrm>
            <a:off x="0" y="5321505"/>
            <a:ext cx="12192000" cy="153649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14325" y="837565"/>
            <a:ext cx="11532235" cy="521970"/>
          </a:xfrm>
          <a:prstGeom prst="rect">
            <a:avLst/>
          </a:prstGeom>
          <a:noFill/>
        </p:spPr>
        <p:txBody>
          <a:bodyPr wrap="square" rtlCol="0" anchor="t">
            <a:spAutoFit/>
          </a:bodyPr>
          <a:p>
            <a:pPr algn="l">
              <a:buClrTx/>
              <a:buSzTx/>
              <a:buFontTx/>
              <a:buNone/>
            </a:pPr>
            <a:r>
              <a:rPr lang="en-US" altLang="zh-CN" sz="2800" b="1">
                <a:solidFill>
                  <a:schemeClr val="tx1"/>
                </a:solidFill>
                <a:latin typeface="宋体" charset="-122"/>
                <a:ea typeface="宋体" charset="-122"/>
                <a:cs typeface="宋体" charset="-122"/>
                <a:sym typeface="+mn-ea"/>
              </a:rPr>
              <a:t>2.</a:t>
            </a:r>
            <a:r>
              <a:rPr lang="en-US" altLang="zh-CN" sz="2800" b="1">
                <a:latin typeface="宋体" charset="-122"/>
                <a:ea typeface="宋体" charset="-122"/>
                <a:cs typeface="宋体" charset="-122"/>
                <a:sym typeface="+mn-ea"/>
              </a:rPr>
              <a:t>基本体操：</a:t>
            </a:r>
            <a:endParaRPr lang="en-US" altLang="zh-CN" sz="2800" b="1">
              <a:solidFill>
                <a:schemeClr val="tx1"/>
              </a:solidFill>
              <a:latin typeface="宋体" charset="-122"/>
              <a:ea typeface="宋体" charset="-122"/>
              <a:cs typeface="宋体" charset="-122"/>
              <a:sym typeface="+mn-ea"/>
            </a:endParaRPr>
          </a:p>
        </p:txBody>
      </p:sp>
      <p:sp>
        <p:nvSpPr>
          <p:cNvPr id="18" name="椭圆 17"/>
          <p:cNvSpPr/>
          <p:nvPr/>
        </p:nvSpPr>
        <p:spPr>
          <a:xfrm>
            <a:off x="-208" y="-435"/>
            <a:ext cx="830997" cy="830997"/>
          </a:xfrm>
          <a:prstGeom prst="ellipse">
            <a:avLst/>
          </a:prstGeom>
          <a:solidFill>
            <a:srgbClr val="E8755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000" dirty="0">
                <a:solidFill>
                  <a:schemeClr val="bg1"/>
                </a:solidFill>
                <a:latin typeface="方正粗黑宋简体" charset="-122"/>
                <a:ea typeface="方正粗黑宋简体" charset="-122"/>
                <a:cs typeface="思源黑体 Regular" charset="-122"/>
                <a:sym typeface="+mn-lt"/>
              </a:rPr>
              <a:t>一</a:t>
            </a:r>
            <a:endParaRPr lang="zh-CN" altLang="en-US" sz="4000" dirty="0">
              <a:solidFill>
                <a:schemeClr val="bg1"/>
              </a:solidFill>
              <a:latin typeface="方正粗黑宋简体" charset="-122"/>
              <a:ea typeface="方正粗黑宋简体" charset="-122"/>
              <a:cs typeface="思源黑体 Regular" charset="-122"/>
              <a:sym typeface="+mn-lt"/>
            </a:endParaRPr>
          </a:p>
        </p:txBody>
      </p:sp>
      <p:sp>
        <p:nvSpPr>
          <p:cNvPr id="34" name="文本框"/>
          <p:cNvSpPr/>
          <p:nvPr/>
        </p:nvSpPr>
        <p:spPr>
          <a:xfrm>
            <a:off x="830580" y="123190"/>
            <a:ext cx="11361420" cy="583565"/>
          </a:xfrm>
          <a:prstGeom prst="rect">
            <a:avLst/>
          </a:prstGeom>
        </p:spPr>
        <p:txBody>
          <a:bodyPr wrap="square">
            <a:spAutoFit/>
          </a:bodyPr>
          <a:p>
            <a:pPr algn="l">
              <a:buClrTx/>
              <a:buSzTx/>
              <a:buFontTx/>
              <a:buNone/>
            </a:pPr>
            <a:r>
              <a:rPr lang="zh-CN" altLang="en-US" sz="3200" b="1">
                <a:latin typeface="宋体" charset="-122"/>
                <a:ea typeface="宋体" charset="-122"/>
                <a:sym typeface="+mn-ea"/>
              </a:rPr>
              <a:t>幼儿园体育活动的内容</a:t>
            </a:r>
            <a:endParaRPr lang="zh-CN" altLang="en-US" sz="3200" b="1" dirty="0">
              <a:latin typeface="思源黑体 Regular" charset="-122"/>
              <a:ea typeface="思源黑体 Regular" charset="-122"/>
              <a:cs typeface="思源黑体 Regular" charset="-122"/>
              <a:sym typeface="+mn-lt"/>
            </a:endParaRPr>
          </a:p>
        </p:txBody>
      </p:sp>
      <p:sp>
        <p:nvSpPr>
          <p:cNvPr id="3" name="文本框 2"/>
          <p:cNvSpPr txBox="1"/>
          <p:nvPr/>
        </p:nvSpPr>
        <p:spPr>
          <a:xfrm>
            <a:off x="513080" y="1359535"/>
            <a:ext cx="11333480" cy="1555750"/>
          </a:xfrm>
          <a:prstGeom prst="rect">
            <a:avLst/>
          </a:prstGeom>
          <a:noFill/>
        </p:spPr>
        <p:txBody>
          <a:bodyPr wrap="square" rtlCol="0" anchor="t">
            <a:spAutoFit/>
          </a:bodyPr>
          <a:p>
            <a:pPr indent="-342900" algn="l" fontAlgn="base">
              <a:spcBef>
                <a:spcPct val="20000"/>
              </a:spcBef>
              <a:buClrTx/>
              <a:buSzTx/>
              <a:buFontTx/>
              <a:buNone/>
            </a:pPr>
            <a:r>
              <a:rPr lang="zh-CN" altLang="en-US" sz="2800" b="1">
                <a:latin typeface="Arial" charset="0"/>
                <a:ea typeface="宋体" charset="-122"/>
                <a:sym typeface="+mn-ea"/>
              </a:rPr>
              <a:t>徒手操：徒手操、韵律操、模仿操、武 术操、拍手操等</a:t>
            </a:r>
            <a:endParaRPr lang="zh-CN" altLang="en-US" sz="2800" b="1">
              <a:latin typeface="Arial" charset="0"/>
              <a:ea typeface="宋体" charset="-122"/>
            </a:endParaRPr>
          </a:p>
          <a:p>
            <a:pPr indent="-342900" algn="l" fontAlgn="base">
              <a:spcBef>
                <a:spcPct val="20000"/>
              </a:spcBef>
              <a:buClrTx/>
              <a:buSzTx/>
              <a:buFontTx/>
              <a:buNone/>
            </a:pPr>
            <a:r>
              <a:rPr lang="zh-CN" altLang="en-US" sz="2800" b="1">
                <a:latin typeface="Arial" charset="0"/>
                <a:ea typeface="宋体" charset="-122"/>
                <a:sym typeface="+mn-ea"/>
              </a:rPr>
              <a:t>器械操：花操、彩带操、铃鼓操、球操、红旗、棍棒操、绳操等</a:t>
            </a:r>
            <a:endParaRPr lang="zh-CN" altLang="en-US" sz="2800" b="1">
              <a:latin typeface="Arial" charset="0"/>
              <a:ea typeface="宋体" charset="-122"/>
            </a:endParaRPr>
          </a:p>
          <a:p>
            <a:pPr indent="-342900" algn="l" fontAlgn="base">
              <a:spcBef>
                <a:spcPct val="20000"/>
              </a:spcBef>
              <a:buClrTx/>
              <a:buSzTx/>
              <a:buFontTx/>
              <a:buNone/>
            </a:pPr>
            <a:r>
              <a:rPr lang="zh-CN" altLang="en-US" sz="2800" b="1">
                <a:latin typeface="Arial" charset="0"/>
                <a:ea typeface="宋体" charset="-122"/>
                <a:sym typeface="+mn-ea"/>
              </a:rPr>
              <a:t>基本的队列队形练习</a:t>
            </a:r>
            <a:endParaRPr lang="zh-CN" altLang="en-US" sz="2800" b="1">
              <a:latin typeface="Arial" charset="0"/>
              <a:ea typeface="宋体" charset="-122"/>
            </a:endParaRPr>
          </a:p>
        </p:txBody>
      </p:sp>
      <p:sp>
        <p:nvSpPr>
          <p:cNvPr id="4" name="文本框 3"/>
          <p:cNvSpPr txBox="1"/>
          <p:nvPr/>
        </p:nvSpPr>
        <p:spPr>
          <a:xfrm>
            <a:off x="314325" y="3046095"/>
            <a:ext cx="11877675" cy="1555750"/>
          </a:xfrm>
          <a:prstGeom prst="rect">
            <a:avLst/>
          </a:prstGeom>
          <a:noFill/>
        </p:spPr>
        <p:txBody>
          <a:bodyPr wrap="square" rtlCol="0" anchor="t">
            <a:spAutoFit/>
          </a:bodyPr>
          <a:p>
            <a:pPr indent="-342900" algn="l" fontAlgn="base">
              <a:spcBef>
                <a:spcPct val="20000"/>
              </a:spcBef>
              <a:buClrTx/>
              <a:buSzTx/>
              <a:buNone/>
            </a:pPr>
            <a:r>
              <a:rPr lang="en-US" altLang="zh-CN" sz="2800" b="1">
                <a:latin typeface="Arial" charset="0"/>
                <a:ea typeface="宋体" charset="-122"/>
                <a:sym typeface="+mn-ea"/>
              </a:rPr>
              <a:t>3.</a:t>
            </a:r>
            <a:r>
              <a:rPr lang="zh-CN" altLang="en-US" sz="2800" b="1">
                <a:latin typeface="Arial" charset="0"/>
                <a:ea typeface="宋体" charset="-122"/>
                <a:sym typeface="+mn-ea"/>
              </a:rPr>
              <a:t>体育游戏：    </a:t>
            </a:r>
            <a:endParaRPr lang="zh-CN" altLang="en-US" sz="2800" b="1">
              <a:latin typeface="Arial" charset="0"/>
              <a:ea typeface="宋体" charset="-122"/>
              <a:sym typeface="+mn-ea"/>
            </a:endParaRPr>
          </a:p>
          <a:p>
            <a:pPr indent="-342900" algn="l" fontAlgn="base">
              <a:spcBef>
                <a:spcPct val="20000"/>
              </a:spcBef>
              <a:buClrTx/>
              <a:buSzTx/>
              <a:buNone/>
            </a:pPr>
            <a:r>
              <a:rPr lang="en-US" altLang="zh-CN" sz="2800" b="1">
                <a:latin typeface="Arial" charset="0"/>
                <a:ea typeface="宋体" charset="-122"/>
                <a:sym typeface="+mn-ea"/>
              </a:rPr>
              <a:t>  </a:t>
            </a:r>
            <a:r>
              <a:rPr lang="zh-CN" altLang="en-US" sz="2800" b="1">
                <a:latin typeface="Arial" charset="0"/>
                <a:ea typeface="宋体" charset="-122"/>
                <a:sym typeface="+mn-ea"/>
              </a:rPr>
              <a:t>按组织形式可分为集体游戏、分散游戏、小组游戏、个人游戏；</a:t>
            </a:r>
            <a:endParaRPr lang="zh-CN" altLang="en-US" sz="2800" b="1">
              <a:latin typeface="Arial" charset="0"/>
              <a:ea typeface="宋体" charset="-122"/>
            </a:endParaRPr>
          </a:p>
          <a:p>
            <a:pPr indent="-342900" algn="l" fontAlgn="base">
              <a:spcBef>
                <a:spcPct val="20000"/>
              </a:spcBef>
              <a:buClrTx/>
              <a:buSzTx/>
              <a:buNone/>
            </a:pPr>
            <a:r>
              <a:rPr lang="en-US" altLang="zh-CN" sz="2800" b="1">
                <a:latin typeface="Arial" charset="0"/>
                <a:ea typeface="宋体" charset="-122"/>
                <a:sym typeface="+mn-ea"/>
              </a:rPr>
              <a:t>  </a:t>
            </a:r>
            <a:r>
              <a:rPr lang="zh-CN" altLang="en-US" sz="2800" b="1">
                <a:latin typeface="Arial" charset="0"/>
                <a:ea typeface="宋体" charset="-122"/>
                <a:sym typeface="+mn-ea"/>
              </a:rPr>
              <a:t>按游戏性质可分为规则性游戏、主体性游戏、探索性游戏、表现性游戏。</a:t>
            </a:r>
            <a:endParaRPr lang="zh-CN" altLang="en-US" sz="2800" b="1">
              <a:latin typeface="Arial" charset="0"/>
              <a:ea typeface="宋体" charset="-122"/>
            </a:endParaRPr>
          </a:p>
        </p:txBody>
      </p:sp>
      <p:sp>
        <p:nvSpPr>
          <p:cNvPr id="6" name="文本框 5"/>
          <p:cNvSpPr txBox="1"/>
          <p:nvPr/>
        </p:nvSpPr>
        <p:spPr>
          <a:xfrm>
            <a:off x="314325" y="4732655"/>
            <a:ext cx="10926445" cy="5949315"/>
          </a:xfrm>
          <a:prstGeom prst="rect">
            <a:avLst/>
          </a:prstGeom>
          <a:noFill/>
        </p:spPr>
        <p:txBody>
          <a:bodyPr wrap="square" rtlCol="0">
            <a:spAutoFit/>
          </a:bodyPr>
          <a:p>
            <a:pPr indent="-342900" algn="l" fontAlgn="base">
              <a:spcBef>
                <a:spcPct val="20000"/>
              </a:spcBef>
              <a:buClrTx/>
              <a:buSzTx/>
              <a:buFontTx/>
            </a:pPr>
            <a:r>
              <a:rPr lang="zh-CN" altLang="en-US" sz="2800" b="1">
                <a:latin typeface="Arial" charset="0"/>
                <a:ea typeface="宋体" charset="-122"/>
              </a:rPr>
              <a:t>4.民间体育游戏：</a:t>
            </a:r>
            <a:endParaRPr lang="zh-CN" altLang="en-US" sz="2800" b="1">
              <a:latin typeface="Arial" charset="0"/>
              <a:ea typeface="宋体" charset="-122"/>
            </a:endParaRPr>
          </a:p>
          <a:p>
            <a:pPr indent="-342900" algn="l" fontAlgn="base">
              <a:spcBef>
                <a:spcPct val="20000"/>
              </a:spcBef>
              <a:buClrTx/>
              <a:buSzTx/>
              <a:buFontTx/>
              <a:buNone/>
            </a:pPr>
            <a:r>
              <a:rPr lang="zh-CN" altLang="en-US" sz="2800" b="1">
                <a:latin typeface="Arial" charset="0"/>
                <a:ea typeface="宋体" charset="-122"/>
                <a:sym typeface="+mn-ea"/>
              </a:rPr>
              <a:t>跳皮筋、踢毽子、抽陀螺、抓子儿、拉大锯、</a:t>
            </a:r>
            <a:endParaRPr lang="zh-CN" altLang="en-US" sz="2800" b="1">
              <a:latin typeface="Arial" charset="0"/>
              <a:ea typeface="宋体" charset="-122"/>
            </a:endParaRPr>
          </a:p>
          <a:p>
            <a:pPr indent="-342900" algn="l" fontAlgn="base">
              <a:spcBef>
                <a:spcPct val="20000"/>
              </a:spcBef>
              <a:buClrTx/>
              <a:buSzTx/>
              <a:buFontTx/>
              <a:buNone/>
            </a:pPr>
            <a:r>
              <a:rPr lang="zh-CN" altLang="en-US" sz="2800" b="1">
                <a:latin typeface="Arial" charset="0"/>
                <a:ea typeface="宋体" charset="-122"/>
                <a:sym typeface="+mn-ea"/>
              </a:rPr>
              <a:t>   滚铁环、捉迷藏、打手背、骑大马、编花篮、</a:t>
            </a:r>
            <a:endParaRPr lang="zh-CN" altLang="en-US" sz="2800" b="1">
              <a:latin typeface="Arial" charset="0"/>
              <a:ea typeface="宋体" charset="-122"/>
            </a:endParaRPr>
          </a:p>
          <a:p>
            <a:pPr indent="-342900" algn="l" fontAlgn="base">
              <a:spcBef>
                <a:spcPct val="20000"/>
              </a:spcBef>
              <a:buClrTx/>
              <a:buSzTx/>
              <a:buFontTx/>
              <a:buNone/>
            </a:pPr>
            <a:r>
              <a:rPr lang="zh-CN" altLang="en-US" sz="2800" b="1">
                <a:latin typeface="Arial" charset="0"/>
                <a:ea typeface="宋体" charset="-122"/>
                <a:sym typeface="+mn-ea"/>
              </a:rPr>
              <a:t>   荡秋千、踩高跷、跳房子、跳大绳、斗    鸡、</a:t>
            </a:r>
            <a:endParaRPr lang="zh-CN" altLang="en-US" sz="2800" b="1">
              <a:latin typeface="Arial" charset="0"/>
              <a:ea typeface="宋体" charset="-122"/>
            </a:endParaRPr>
          </a:p>
          <a:p>
            <a:pPr indent="-342900" algn="l" fontAlgn="base">
              <a:spcBef>
                <a:spcPct val="20000"/>
              </a:spcBef>
              <a:buClrTx/>
              <a:buSzTx/>
              <a:buFontTx/>
              <a:buNone/>
            </a:pPr>
            <a:r>
              <a:rPr lang="zh-CN" altLang="en-US" sz="2800" b="1">
                <a:latin typeface="Arial" charset="0"/>
                <a:ea typeface="宋体" charset="-122"/>
                <a:sym typeface="+mn-ea"/>
              </a:rPr>
              <a:t>   丢沙包、挤油渣、炒黄豆、抬花轿、 跳   拱、</a:t>
            </a:r>
            <a:endParaRPr lang="zh-CN" altLang="en-US" sz="2800" b="1">
              <a:latin typeface="Arial" charset="0"/>
              <a:ea typeface="宋体" charset="-122"/>
            </a:endParaRPr>
          </a:p>
          <a:p>
            <a:pPr indent="-342900" algn="l" fontAlgn="base">
              <a:spcBef>
                <a:spcPct val="20000"/>
              </a:spcBef>
              <a:buClrTx/>
              <a:buSzTx/>
              <a:buFontTx/>
              <a:buNone/>
            </a:pPr>
            <a:r>
              <a:rPr lang="zh-CN" altLang="en-US" sz="2800" b="1">
                <a:latin typeface="Arial" charset="0"/>
                <a:ea typeface="宋体" charset="-122"/>
                <a:sym typeface="+mn-ea"/>
              </a:rPr>
              <a:t>   划龙舟、手推车、孵小鸡、木头人、猜拳跨步、切西瓜、吹羽毛、翻线线、 打弹弓、抖空竹、丢手绢、拍山墙、抢四角、拍纸方、揪尾巴、 攻城堡、打水仗、打水漂、二人三足、跳竹竿、爬竿、舞龙、舞狮、老狼几点钟、瞎子摸鱼、</a:t>
            </a:r>
            <a:endParaRPr lang="zh-CN" altLang="en-US" sz="2800" b="1">
              <a:latin typeface="Arial" charset="0"/>
              <a:ea typeface="宋体" charset="-122"/>
            </a:endParaRPr>
          </a:p>
          <a:p>
            <a:pPr indent="-342900" algn="l" fontAlgn="base">
              <a:spcBef>
                <a:spcPct val="20000"/>
              </a:spcBef>
              <a:buClrTx/>
              <a:buSzTx/>
              <a:buFontTx/>
              <a:buNone/>
            </a:pPr>
            <a:r>
              <a:rPr lang="zh-CN" altLang="en-US" sz="2800" b="1">
                <a:latin typeface="Arial" charset="0"/>
                <a:ea typeface="宋体" charset="-122"/>
                <a:sym typeface="+mn-ea"/>
              </a:rPr>
              <a:t>   城门城门几丈高、脚尖脚跟脚尖跳、翻饼烙饼、</a:t>
            </a:r>
            <a:endParaRPr lang="zh-CN" altLang="en-US" sz="2800" b="1">
              <a:latin typeface="Arial" charset="0"/>
              <a:ea typeface="宋体" charset="-122"/>
            </a:endParaRPr>
          </a:p>
          <a:p>
            <a:pPr indent="-342900" algn="l" fontAlgn="base">
              <a:spcBef>
                <a:spcPct val="20000"/>
              </a:spcBef>
              <a:buClrTx/>
              <a:buSzTx/>
              <a:buFontTx/>
              <a:buNone/>
            </a:pPr>
            <a:r>
              <a:rPr lang="zh-CN" altLang="en-US" sz="2800" b="1">
                <a:latin typeface="Arial" charset="0"/>
                <a:ea typeface="宋体" charset="-122"/>
                <a:sym typeface="+mn-ea"/>
              </a:rPr>
              <a:t>   老鹰抓小鸡、</a:t>
            </a:r>
            <a:endParaRPr lang="zh-CN" altLang="en-US" sz="2800" b="1">
              <a:latin typeface="Arial" charset="0"/>
              <a:ea typeface="宋体" charset="-122"/>
            </a:endParaRPr>
          </a:p>
          <a:p>
            <a:pPr indent="-342900" algn="l" fontAlgn="base">
              <a:spcBef>
                <a:spcPct val="20000"/>
              </a:spcBef>
              <a:buClrTx/>
              <a:buSzTx/>
              <a:buFontTx/>
            </a:pPr>
            <a:endParaRPr lang="zh-CN" altLang="en-US" sz="2800" b="1">
              <a:latin typeface="Arial" charset="0"/>
              <a:ea typeface="宋体" charset="-122"/>
            </a:endParaRPr>
          </a:p>
        </p:txBody>
      </p:sp>
      <p:pic>
        <p:nvPicPr>
          <p:cNvPr id="10" name="图片 9"/>
          <p:cNvPicPr>
            <a:picLocks noChangeAspect="1"/>
          </p:cNvPicPr>
          <p:nvPr/>
        </p:nvPicPr>
        <p:blipFill rotWithShape="1">
          <a:blip r:embed="rId1"/>
          <a:srcRect/>
          <a:stretch>
            <a:fillRect/>
          </a:stretch>
        </p:blipFill>
        <p:spPr>
          <a:xfrm>
            <a:off x="0" y="5321505"/>
            <a:ext cx="12192000" cy="153649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椭圆 17"/>
          <p:cNvSpPr/>
          <p:nvPr/>
        </p:nvSpPr>
        <p:spPr>
          <a:xfrm>
            <a:off x="-208" y="-435"/>
            <a:ext cx="830997" cy="830997"/>
          </a:xfrm>
          <a:prstGeom prst="ellipse">
            <a:avLst/>
          </a:prstGeom>
          <a:solidFill>
            <a:srgbClr val="E8755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000" dirty="0">
                <a:solidFill>
                  <a:schemeClr val="bg1"/>
                </a:solidFill>
                <a:latin typeface="方正粗黑宋简体" charset="-122"/>
                <a:ea typeface="方正粗黑宋简体" charset="-122"/>
                <a:cs typeface="思源黑体 Regular" charset="-122"/>
                <a:sym typeface="+mn-lt"/>
              </a:rPr>
              <a:t>一</a:t>
            </a:r>
            <a:endParaRPr lang="zh-CN" altLang="en-US" sz="4000" dirty="0">
              <a:solidFill>
                <a:schemeClr val="bg1"/>
              </a:solidFill>
              <a:latin typeface="方正粗黑宋简体" charset="-122"/>
              <a:ea typeface="方正粗黑宋简体" charset="-122"/>
              <a:cs typeface="思源黑体 Regular" charset="-122"/>
              <a:sym typeface="+mn-lt"/>
            </a:endParaRPr>
          </a:p>
        </p:txBody>
      </p:sp>
      <p:sp>
        <p:nvSpPr>
          <p:cNvPr id="34" name="文本框"/>
          <p:cNvSpPr/>
          <p:nvPr/>
        </p:nvSpPr>
        <p:spPr>
          <a:xfrm>
            <a:off x="830580" y="123190"/>
            <a:ext cx="11361420" cy="583565"/>
          </a:xfrm>
          <a:prstGeom prst="rect">
            <a:avLst/>
          </a:prstGeom>
        </p:spPr>
        <p:txBody>
          <a:bodyPr wrap="square">
            <a:spAutoFit/>
          </a:bodyPr>
          <a:p>
            <a:pPr algn="l">
              <a:buClrTx/>
              <a:buSzTx/>
              <a:buFontTx/>
              <a:buNone/>
            </a:pPr>
            <a:r>
              <a:rPr lang="zh-CN" altLang="en-US" sz="3200" b="1">
                <a:latin typeface="宋体" charset="-122"/>
                <a:ea typeface="宋体" charset="-122"/>
                <a:sym typeface="+mn-ea"/>
              </a:rPr>
              <a:t>幼儿园体育活动的内容</a:t>
            </a:r>
            <a:endParaRPr lang="zh-CN" altLang="en-US" sz="3200" b="1" dirty="0">
              <a:latin typeface="思源黑体 Regular" charset="-122"/>
              <a:ea typeface="思源黑体 Regular" charset="-122"/>
              <a:cs typeface="思源黑体 Regular" charset="-122"/>
              <a:sym typeface="+mn-lt"/>
            </a:endParaRPr>
          </a:p>
        </p:txBody>
      </p:sp>
      <p:sp>
        <p:nvSpPr>
          <p:cNvPr id="6" name="文本框 5"/>
          <p:cNvSpPr txBox="1"/>
          <p:nvPr/>
        </p:nvSpPr>
        <p:spPr>
          <a:xfrm>
            <a:off x="344170" y="908685"/>
            <a:ext cx="10926445" cy="4227195"/>
          </a:xfrm>
          <a:prstGeom prst="rect">
            <a:avLst/>
          </a:prstGeom>
          <a:noFill/>
        </p:spPr>
        <p:txBody>
          <a:bodyPr wrap="square" rtlCol="0">
            <a:spAutoFit/>
          </a:bodyPr>
          <a:p>
            <a:pPr indent="-342900" algn="l" fontAlgn="base">
              <a:spcBef>
                <a:spcPct val="20000"/>
              </a:spcBef>
              <a:buClrTx/>
              <a:buSzTx/>
              <a:buFontTx/>
            </a:pPr>
            <a:r>
              <a:rPr lang="zh-CN" altLang="en-US" sz="2800" b="1">
                <a:latin typeface="Arial" charset="0"/>
                <a:ea typeface="宋体" charset="-122"/>
              </a:rPr>
              <a:t>民间体育游戏：</a:t>
            </a:r>
            <a:endParaRPr lang="zh-CN" altLang="en-US" sz="2800" b="1">
              <a:latin typeface="Arial" charset="0"/>
              <a:ea typeface="宋体" charset="-122"/>
            </a:endParaRPr>
          </a:p>
          <a:p>
            <a:pPr indent="-342900" algn="l" fontAlgn="base">
              <a:spcBef>
                <a:spcPct val="20000"/>
              </a:spcBef>
              <a:buClrTx/>
              <a:buSzTx/>
              <a:buFontTx/>
              <a:buNone/>
            </a:pPr>
            <a:r>
              <a:rPr lang="en-US" altLang="zh-CN" sz="2800" b="1">
                <a:latin typeface="Arial" charset="0"/>
                <a:ea typeface="宋体" charset="-122"/>
                <a:sym typeface="+mn-ea"/>
              </a:rPr>
              <a:t>        </a:t>
            </a:r>
            <a:r>
              <a:rPr lang="zh-CN" altLang="en-US" sz="2800" b="1">
                <a:latin typeface="Arial" charset="0"/>
                <a:ea typeface="宋体" charset="-122"/>
                <a:sym typeface="+mn-ea"/>
              </a:rPr>
              <a:t>跳皮筋、踢毽子、抽陀螺、抓子儿、拉大锯、滚铁环、捉迷藏、打手背、骑大马、编花篮、荡秋千、踩高跷、跳房子、跳大绳、斗鸡、</a:t>
            </a:r>
            <a:endParaRPr lang="zh-CN" altLang="en-US" sz="2800" b="1">
              <a:latin typeface="Arial" charset="0"/>
              <a:ea typeface="宋体" charset="-122"/>
            </a:endParaRPr>
          </a:p>
          <a:p>
            <a:pPr indent="-342900" algn="l" fontAlgn="base">
              <a:spcBef>
                <a:spcPct val="20000"/>
              </a:spcBef>
              <a:buClrTx/>
              <a:buSzTx/>
              <a:buFontTx/>
              <a:buNone/>
            </a:pPr>
            <a:r>
              <a:rPr lang="zh-CN" altLang="en-US" sz="2800" b="1">
                <a:latin typeface="Arial" charset="0"/>
                <a:ea typeface="宋体" charset="-122"/>
                <a:sym typeface="+mn-ea"/>
              </a:rPr>
              <a:t>丢沙包、挤油渣、炒黄豆、抬花轿、 跳拱、划龙舟、手推车、孵小鸡、木头人、猜拳跨步、切西瓜、吹羽毛、翻线线、 打弹弓、抖空竹、丢手绢、拍山墙、抢四角、拍纸方、揪尾巴、 攻城堡、打水仗、打水漂、二人三足、跳竹竿、爬竿、舞龙、舞狮、老狼几点钟、瞎子摸鱼、城门城门几丈高、脚尖脚跟脚尖跳、翻饼烙饼、老鹰抓小鸡、</a:t>
            </a:r>
            <a:endParaRPr lang="zh-CN" altLang="en-US" sz="2800" b="1">
              <a:latin typeface="Arial" charset="0"/>
              <a:ea typeface="宋体" charset="-122"/>
            </a:endParaRPr>
          </a:p>
          <a:p>
            <a:pPr indent="-342900" algn="l" fontAlgn="base">
              <a:spcBef>
                <a:spcPct val="20000"/>
              </a:spcBef>
              <a:buClrTx/>
              <a:buSzTx/>
              <a:buFontTx/>
            </a:pPr>
            <a:endParaRPr lang="zh-CN" altLang="en-US" sz="2800" b="1">
              <a:latin typeface="Arial" charset="0"/>
              <a:ea typeface="宋体" charset="-122"/>
            </a:endParaRPr>
          </a:p>
        </p:txBody>
      </p:sp>
      <p:pic>
        <p:nvPicPr>
          <p:cNvPr id="10" name="图片 9"/>
          <p:cNvPicPr>
            <a:picLocks noChangeAspect="1"/>
          </p:cNvPicPr>
          <p:nvPr/>
        </p:nvPicPr>
        <p:blipFill rotWithShape="1">
          <a:blip r:embed="rId1"/>
          <a:srcRect/>
          <a:stretch>
            <a:fillRect/>
          </a:stretch>
        </p:blipFill>
        <p:spPr>
          <a:xfrm>
            <a:off x="0" y="5321505"/>
            <a:ext cx="12192000" cy="153649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84" name="文本占位符 2183"/>
          <p:cNvSpPr/>
          <p:nvPr/>
        </p:nvSpPr>
        <p:spPr>
          <a:xfrm>
            <a:off x="472440" y="1033145"/>
            <a:ext cx="11589385" cy="506984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SzPct val="100000"/>
              <a:buChar char="•"/>
              <a:defRPr sz="3200" b="0" i="0" u="none" kern="120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SzPct val="100000"/>
              <a:buFontTx/>
              <a:buChar char="–"/>
              <a:defRPr sz="2800" b="0" i="0" u="none" kern="1200">
                <a:solidFill>
                  <a:schemeClr val="tx1"/>
                </a:solidFill>
                <a:latin typeface="Arial" charset="0"/>
                <a:ea typeface="宋体" charset="-122"/>
                <a:cs typeface="+mn-cs"/>
              </a:defRPr>
            </a:lvl2pPr>
            <a:lvl3pPr marL="1143000" lvl="2" indent="-228600" algn="l" defTabSz="914400" rtl="0" eaLnBrk="1" fontAlgn="base" latinLnBrk="0" hangingPunct="1">
              <a:lnSpc>
                <a:spcPct val="100000"/>
              </a:lnSpc>
              <a:spcBef>
                <a:spcPct val="20000"/>
              </a:spcBef>
              <a:spcAft>
                <a:spcPct val="0"/>
              </a:spcAft>
              <a:buSzPct val="100000"/>
              <a:buFontTx/>
              <a:buChar char="•"/>
              <a:defRPr sz="2400" b="0" i="0" u="none" kern="1200">
                <a:solidFill>
                  <a:schemeClr val="tx1"/>
                </a:solidFill>
                <a:latin typeface="Arial" charset="0"/>
                <a:ea typeface="宋体" charset="-122"/>
                <a:cs typeface="+mn-cs"/>
              </a:defRPr>
            </a:lvl3pPr>
            <a:lvl4pPr marL="1600200" lvl="3" indent="-228600" algn="l" defTabSz="914400" rtl="0" eaLnBrk="1" fontAlgn="base" latinLnBrk="0" hangingPunct="1">
              <a:lnSpc>
                <a:spcPct val="100000"/>
              </a:lnSpc>
              <a:spcBef>
                <a:spcPct val="20000"/>
              </a:spcBef>
              <a:spcAft>
                <a:spcPct val="0"/>
              </a:spcAft>
              <a:buSzPct val="100000"/>
              <a:buFontTx/>
              <a:buChar char="–"/>
              <a:defRPr sz="2000" b="0" i="0" u="none" kern="1200">
                <a:solidFill>
                  <a:schemeClr val="tx1"/>
                </a:solidFill>
                <a:latin typeface="Arial" charset="0"/>
                <a:ea typeface="宋体" charset="-122"/>
                <a:cs typeface="+mn-cs"/>
              </a:defRPr>
            </a:lvl4pPr>
            <a:lvl5pPr marL="2057400" lvl="4" indent="-228600" algn="l" defTabSz="914400" rtl="0" eaLnBrk="1" fontAlgn="base" latinLnBrk="0" hangingPunct="1">
              <a:lnSpc>
                <a:spcPct val="100000"/>
              </a:lnSpc>
              <a:spcBef>
                <a:spcPct val="20000"/>
              </a:spcBef>
              <a:spcAft>
                <a:spcPct val="0"/>
              </a:spcAft>
              <a:buSzPct val="100000"/>
              <a:buFontTx/>
              <a:buChar char="»"/>
              <a:defRPr sz="2000" b="0" i="0" u="none" kern="1200">
                <a:solidFill>
                  <a:schemeClr val="tx1"/>
                </a:solidFill>
                <a:latin typeface="Arial" charset="0"/>
                <a:ea typeface="宋体" charset="-122"/>
                <a:cs typeface="+mn-cs"/>
              </a:defRPr>
            </a:lvl5pPr>
            <a:lvl6pPr marL="2514600" lvl="5"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6pPr>
            <a:lvl7pPr marL="2971800" lvl="6"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7pPr>
            <a:lvl8pPr marL="3429000" lvl="7"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8pPr>
            <a:lvl9pPr marL="3886200" lvl="8"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9pPr>
          </a:lstStyle>
          <a:p>
            <a:pPr marL="0" algn="l">
              <a:buClrTx/>
              <a:buSzTx/>
              <a:buFontTx/>
              <a:buNone/>
            </a:pPr>
            <a:r>
              <a:rPr lang="zh-CN" altLang="en-US" sz="2800" b="1">
                <a:latin typeface="Arial" charset="0"/>
                <a:ea typeface="宋体" charset="-122"/>
              </a:rPr>
              <a:t>4</a:t>
            </a:r>
            <a:r>
              <a:rPr lang="en-US" altLang="zh-CN" sz="2800" b="1">
                <a:latin typeface="Arial" charset="0"/>
                <a:ea typeface="宋体" charset="-122"/>
              </a:rPr>
              <a:t>.</a:t>
            </a:r>
            <a:r>
              <a:rPr lang="zh-CN" altLang="en-US" sz="2800" b="1">
                <a:latin typeface="Arial" charset="0"/>
                <a:ea typeface="宋体" charset="-122"/>
              </a:rPr>
              <a:t>运动器械的活动：</a:t>
            </a:r>
            <a:endParaRPr lang="zh-CN" altLang="en-US" sz="2800" b="1">
              <a:latin typeface="Arial" charset="0"/>
              <a:ea typeface="宋体" charset="-122"/>
            </a:endParaRPr>
          </a:p>
          <a:p>
            <a:pPr marL="0" algn="l">
              <a:buClrTx/>
              <a:buSzTx/>
              <a:buFontTx/>
              <a:buNone/>
            </a:pPr>
            <a:r>
              <a:rPr lang="zh-CN" altLang="en-US" sz="2800" b="1">
                <a:latin typeface="Arial" charset="0"/>
                <a:ea typeface="宋体" charset="-122"/>
              </a:rPr>
              <a:t>（1）固定性运动器械：  </a:t>
            </a:r>
            <a:endParaRPr lang="zh-CN" altLang="en-US" sz="2800" b="1">
              <a:latin typeface="Arial" charset="0"/>
              <a:ea typeface="宋体" charset="-122"/>
            </a:endParaRPr>
          </a:p>
          <a:p>
            <a:pPr marL="0" algn="l">
              <a:buClrTx/>
              <a:buSzTx/>
              <a:buFontTx/>
              <a:buNone/>
            </a:pPr>
            <a:r>
              <a:rPr lang="zh-CN" altLang="en-US" sz="2800" b="1">
                <a:latin typeface="Arial" charset="0"/>
                <a:ea typeface="宋体" charset="-122"/>
              </a:rPr>
              <a:t>攀登类：攀岩墙、爬网         钻爬类：铁架地道，阳光隧道</a:t>
            </a:r>
            <a:endParaRPr lang="zh-CN" altLang="en-US" sz="2800" b="1">
              <a:latin typeface="Arial" charset="0"/>
              <a:ea typeface="宋体" charset="-122"/>
            </a:endParaRPr>
          </a:p>
          <a:p>
            <a:pPr marL="0" algn="l">
              <a:buClrTx/>
              <a:buSzTx/>
              <a:buFontTx/>
              <a:buNone/>
            </a:pPr>
            <a:r>
              <a:rPr lang="zh-CN" altLang="en-US" sz="2800" b="1">
                <a:latin typeface="Arial" charset="0"/>
                <a:ea typeface="宋体" charset="-122"/>
              </a:rPr>
              <a:t>（2）移动性运动器械：</a:t>
            </a:r>
            <a:endParaRPr lang="zh-CN" altLang="en-US" sz="2800" b="1">
              <a:latin typeface="Arial" charset="0"/>
              <a:ea typeface="宋体" charset="-122"/>
            </a:endParaRPr>
          </a:p>
          <a:p>
            <a:pPr marL="0" algn="l">
              <a:buClrTx/>
              <a:buSzTx/>
              <a:buFontTx/>
              <a:buNone/>
            </a:pPr>
            <a:r>
              <a:rPr lang="zh-CN" altLang="en-US" sz="2800" b="1">
                <a:latin typeface="Arial" charset="0"/>
                <a:ea typeface="宋体" charset="-122"/>
              </a:rPr>
              <a:t>平衡木、楼梯架、投掷架、手推车、垫子、各类大小不一的球、塑料圈、绳子、橡皮筋、以及各种各样自制的活动器材，比如毽子、沙包、小高跷、飞碟、竹马、铁环、拉力器、梅花桩、流星球等等。</a:t>
            </a:r>
            <a:endParaRPr lang="zh-CN" altLang="en-US" sz="2800" b="1">
              <a:latin typeface="Arial" charset="0"/>
              <a:ea typeface="宋体" charset="-122"/>
            </a:endParaRPr>
          </a:p>
        </p:txBody>
      </p:sp>
      <p:sp>
        <p:nvSpPr>
          <p:cNvPr id="34" name="文本框"/>
          <p:cNvSpPr/>
          <p:nvPr/>
        </p:nvSpPr>
        <p:spPr>
          <a:xfrm>
            <a:off x="830580" y="123190"/>
            <a:ext cx="11361420" cy="583565"/>
          </a:xfrm>
          <a:prstGeom prst="rect">
            <a:avLst/>
          </a:prstGeom>
        </p:spPr>
        <p:txBody>
          <a:bodyPr wrap="square">
            <a:spAutoFit/>
          </a:bodyPr>
          <a:p>
            <a:pPr algn="l">
              <a:buClrTx/>
              <a:buSzTx/>
              <a:buFontTx/>
              <a:buNone/>
            </a:pPr>
            <a:r>
              <a:rPr lang="zh-CN" altLang="en-US" sz="3200" b="1">
                <a:latin typeface="宋体" charset="-122"/>
                <a:ea typeface="宋体" charset="-122"/>
                <a:sym typeface="+mn-ea"/>
              </a:rPr>
              <a:t>幼儿园体育活动的内容</a:t>
            </a:r>
            <a:endParaRPr lang="zh-CN" altLang="en-US" sz="3200" b="1" dirty="0">
              <a:latin typeface="思源黑体 Regular" charset="-122"/>
              <a:ea typeface="思源黑体 Regular" charset="-122"/>
              <a:cs typeface="思源黑体 Regular" charset="-122"/>
              <a:sym typeface="+mn-lt"/>
            </a:endParaRPr>
          </a:p>
        </p:txBody>
      </p:sp>
      <p:sp>
        <p:nvSpPr>
          <p:cNvPr id="18" name="椭圆 17"/>
          <p:cNvSpPr/>
          <p:nvPr/>
        </p:nvSpPr>
        <p:spPr>
          <a:xfrm>
            <a:off x="-208" y="-435"/>
            <a:ext cx="830997" cy="830997"/>
          </a:xfrm>
          <a:prstGeom prst="ellipse">
            <a:avLst/>
          </a:prstGeom>
          <a:solidFill>
            <a:srgbClr val="E8755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000" dirty="0">
                <a:solidFill>
                  <a:schemeClr val="bg1"/>
                </a:solidFill>
                <a:latin typeface="方正粗黑宋简体" charset="-122"/>
                <a:ea typeface="方正粗黑宋简体" charset="-122"/>
                <a:cs typeface="思源黑体 Regular" charset="-122"/>
                <a:sym typeface="+mn-lt"/>
              </a:rPr>
              <a:t>一</a:t>
            </a:r>
            <a:endParaRPr lang="zh-CN" altLang="en-US" sz="4000" dirty="0">
              <a:solidFill>
                <a:schemeClr val="bg1"/>
              </a:solidFill>
              <a:latin typeface="方正粗黑宋简体" charset="-122"/>
              <a:ea typeface="方正粗黑宋简体" charset="-122"/>
              <a:cs typeface="思源黑体 Regular" charset="-122"/>
              <a:sym typeface="+mn-lt"/>
            </a:endParaRPr>
          </a:p>
        </p:txBody>
      </p:sp>
      <p:pic>
        <p:nvPicPr>
          <p:cNvPr id="10" name="图片 9"/>
          <p:cNvPicPr>
            <a:picLocks noChangeAspect="1"/>
          </p:cNvPicPr>
          <p:nvPr/>
        </p:nvPicPr>
        <p:blipFill rotWithShape="1">
          <a:blip r:embed="rId1"/>
          <a:srcRect/>
          <a:stretch>
            <a:fillRect/>
          </a:stretch>
        </p:blipFill>
        <p:spPr>
          <a:xfrm>
            <a:off x="0" y="5321505"/>
            <a:ext cx="12192000" cy="153649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childTnLst>
                                    <p:set>
                                      <p:cBhvr additive="base">
                                        <p:cTn id="6" dur="1" fill="hold">
                                          <p:stCondLst>
                                            <p:cond delay="0"/>
                                          </p:stCondLst>
                                        </p:cTn>
                                        <p:tgtEl>
                                          <p:spTgt spid="2184">
                                            <p:txEl>
                                              <p:charRg st="0" end="11"/>
                                            </p:txEl>
                                          </p:spTgt>
                                        </p:tgtEl>
                                        <p:attrNameLst>
                                          <p:attrName>style.visibility</p:attrName>
                                        </p:attrNameLst>
                                      </p:cBhvr>
                                      <p:to>
                                        <p:strVal val="visible"/>
                                      </p:to>
                                    </p:set>
                                    <p:animEffect transition="in" filter="blinds(horizontal)">
                                      <p:cBhvr additive="base">
                                        <p:cTn id="7" dur="500"/>
                                        <p:tgtEl>
                                          <p:spTgt spid="2184">
                                            <p:txEl>
                                              <p:charRg st="0" end="1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childTnLst>
                                    <p:set>
                                      <p:cBhvr additive="base">
                                        <p:cTn id="11" dur="1" fill="hold">
                                          <p:stCondLst>
                                            <p:cond delay="0"/>
                                          </p:stCondLst>
                                        </p:cTn>
                                        <p:tgtEl>
                                          <p:spTgt spid="2184">
                                            <p:txEl>
                                              <p:charRg st="1" end="1"/>
                                            </p:txEl>
                                          </p:spTgt>
                                        </p:tgtEl>
                                        <p:attrNameLst>
                                          <p:attrName>style.visibility</p:attrName>
                                        </p:attrNameLst>
                                      </p:cBhvr>
                                      <p:to>
                                        <p:strVal val="visible"/>
                                      </p:to>
                                    </p:set>
                                    <p:animEffect transition="in" filter="blinds(horizontal)">
                                      <p:cBhvr additive="base">
                                        <p:cTn id="12" dur="500"/>
                                        <p:tgtEl>
                                          <p:spTgt spid="2184">
                                            <p:txEl>
                                              <p:charRg st="1" end="1"/>
                                            </p:txEl>
                                          </p:spTgt>
                                        </p:tgtEl>
                                      </p:cBhvr>
                                    </p:animEffect>
                                  </p:childTnLst>
                                </p:cTn>
                              </p:par>
                              <p:par>
                                <p:cTn id="13" presetID="3" presetClass="entr" presetSubtype="10" fill="hold" nodeType="withEffect">
                                  <p:childTnLst>
                                    <p:set>
                                      <p:cBhvr additive="base">
                                        <p:cTn id="14" dur="1" fill="hold">
                                          <p:stCondLst>
                                            <p:cond delay="0"/>
                                          </p:stCondLst>
                                        </p:cTn>
                                        <p:tgtEl>
                                          <p:spTgt spid="2184">
                                            <p:txEl>
                                              <p:charRg st="3" end="3"/>
                                            </p:txEl>
                                          </p:spTgt>
                                        </p:tgtEl>
                                        <p:attrNameLst>
                                          <p:attrName>style.visibility</p:attrName>
                                        </p:attrNameLst>
                                      </p:cBhvr>
                                      <p:to>
                                        <p:strVal val="visible"/>
                                      </p:to>
                                    </p:set>
                                    <p:animEffect transition="in" filter="blinds(horizontal)">
                                      <p:cBhvr additive="base">
                                        <p:cTn id="15" dur="500"/>
                                        <p:tgtEl>
                                          <p:spTgt spid="2184">
                                            <p:txEl>
                                              <p:charRg st="3" end="3"/>
                                            </p:txEl>
                                          </p:spTgt>
                                        </p:tgtEl>
                                      </p:cBhvr>
                                    </p:animEffect>
                                  </p:childTnLst>
                                </p:cTn>
                              </p:par>
                              <p:par>
                                <p:cTn id="16" presetID="3" presetClass="entr" presetSubtype="10" fill="hold" nodeType="withEffect">
                                  <p:childTnLst>
                                    <p:set>
                                      <p:cBhvr additive="base">
                                        <p:cTn id="17" dur="1" fill="hold">
                                          <p:stCondLst>
                                            <p:cond delay="0"/>
                                          </p:stCondLst>
                                        </p:cTn>
                                        <p:tgtEl>
                                          <p:spTgt spid="2184">
                                            <p:txEl>
                                              <p:charRg st="133" end="148"/>
                                            </p:txEl>
                                          </p:spTgt>
                                        </p:tgtEl>
                                        <p:attrNameLst>
                                          <p:attrName>style.visibility</p:attrName>
                                        </p:attrNameLst>
                                      </p:cBhvr>
                                      <p:to>
                                        <p:strVal val="visible"/>
                                      </p:to>
                                    </p:set>
                                    <p:animEffect transition="in" filter="blinds(horizontal)">
                                      <p:cBhvr additive="base">
                                        <p:cTn id="18" dur="500"/>
                                        <p:tgtEl>
                                          <p:spTgt spid="2184">
                                            <p:txEl>
                                              <p:charRg st="133" end="148"/>
                                            </p:txEl>
                                          </p:spTgt>
                                        </p:tgtEl>
                                      </p:cBhvr>
                                    </p:animEffect>
                                  </p:childTnLst>
                                </p:cTn>
                              </p:par>
                              <p:par>
                                <p:cTn id="19" presetID="2" presetClass="entr" presetSubtype="4" fill="hold" nodeType="withEffect">
                                  <p:childTnLst>
                                    <p:set>
                                      <p:cBhvr additive="base">
                                        <p:cTn id="20" dur="1" fill="hold">
                                          <p:stCondLst>
                                            <p:cond delay="0"/>
                                          </p:stCondLst>
                                        </p:cTn>
                                        <p:tgtEl>
                                          <p:spTgt spid="2184">
                                            <p:txEl>
                                              <p:charRg st="160" end="251"/>
                                            </p:txEl>
                                          </p:spTgt>
                                        </p:tgtEl>
                                        <p:attrNameLst>
                                          <p:attrName>style.visibility</p:attrName>
                                        </p:attrNameLst>
                                      </p:cBhvr>
                                      <p:to>
                                        <p:strVal val="visible"/>
                                      </p:to>
                                    </p:set>
                                    <p:anim calcmode="lin" valueType="num">
                                      <p:cBhvr additive="base">
                                        <p:cTn id="21" dur="500" fill="hold"/>
                                        <p:tgtEl>
                                          <p:spTgt spid="2184">
                                            <p:txEl>
                                              <p:charRg st="160" end="25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84">
                                            <p:txEl>
                                              <p:charRg st="160" end="25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a:stretch>
            <a:fillRect/>
          </a:stretch>
        </p:blipFill>
        <p:spPr>
          <a:xfrm>
            <a:off x="3357072" y="3291495"/>
            <a:ext cx="5477857" cy="2710397"/>
          </a:xfrm>
          <a:prstGeom prst="rect">
            <a:avLst/>
          </a:prstGeom>
        </p:spPr>
      </p:pic>
      <p:sp>
        <p:nvSpPr>
          <p:cNvPr id="15" name="文本框"/>
          <p:cNvSpPr/>
          <p:nvPr/>
        </p:nvSpPr>
        <p:spPr>
          <a:xfrm>
            <a:off x="2130425" y="1891030"/>
            <a:ext cx="7931150" cy="829945"/>
          </a:xfrm>
          <a:prstGeom prst="rect">
            <a:avLst/>
          </a:prstGeom>
        </p:spPr>
        <p:txBody>
          <a:bodyPr wrap="square">
            <a:spAutoFit/>
          </a:bodyPr>
          <a:lstStyle/>
          <a:p>
            <a:pPr lvl="0"/>
            <a:r>
              <a:rPr lang="zh-CN" altLang="en-US" sz="4800" b="1">
                <a:latin typeface="宋体" charset="-122"/>
                <a:ea typeface="宋体" charset="-122"/>
                <a:sym typeface="+mn-ea"/>
              </a:rPr>
              <a:t>幼儿园体育活动的主要形式</a:t>
            </a:r>
            <a:endParaRPr lang="en-US" altLang="zh-CN" sz="4800" b="1" dirty="0">
              <a:latin typeface="宋体" charset="-122"/>
              <a:ea typeface="宋体" charset="-122"/>
              <a:cs typeface="思源黑体 Regular" charset="-122"/>
              <a:sym typeface="+mn-ea"/>
            </a:endParaRPr>
          </a:p>
        </p:txBody>
      </p:sp>
      <p:sp>
        <p:nvSpPr>
          <p:cNvPr id="18" name="椭圆 17"/>
          <p:cNvSpPr/>
          <p:nvPr/>
        </p:nvSpPr>
        <p:spPr>
          <a:xfrm>
            <a:off x="5680502" y="743785"/>
            <a:ext cx="830997" cy="830997"/>
          </a:xfrm>
          <a:prstGeom prst="ellipse">
            <a:avLst/>
          </a:prstGeom>
          <a:solidFill>
            <a:srgbClr val="E8755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chemeClr val="bg1"/>
                </a:solidFill>
                <a:latin typeface="方正小标宋简体" charset="-122"/>
                <a:ea typeface="方正小标宋简体" charset="-122"/>
                <a:cs typeface="思源黑体 Regular" charset="-122"/>
                <a:sym typeface="+mn-lt"/>
              </a:rPr>
              <a:t>二</a:t>
            </a:r>
            <a:endParaRPr lang="zh-CN" altLang="en-US" sz="4000" dirty="0">
              <a:solidFill>
                <a:schemeClr val="bg1"/>
              </a:solidFill>
              <a:latin typeface="方正小标宋简体" charset="-122"/>
              <a:ea typeface="方正小标宋简体" charset="-122"/>
              <a:cs typeface="思源黑体 Regular" charset="-122"/>
              <a:sym typeface="+mn-lt"/>
            </a:endParaRPr>
          </a:p>
        </p:txBody>
      </p:sp>
      <p:pic>
        <p:nvPicPr>
          <p:cNvPr id="10" name="图片 9"/>
          <p:cNvPicPr>
            <a:picLocks noChangeAspect="1"/>
          </p:cNvPicPr>
          <p:nvPr/>
        </p:nvPicPr>
        <p:blipFill rotWithShape="1">
          <a:blip r:embed="rId2"/>
          <a:srcRect/>
          <a:stretch>
            <a:fillRect/>
          </a:stretch>
        </p:blipFill>
        <p:spPr>
          <a:xfrm>
            <a:off x="0" y="5321505"/>
            <a:ext cx="12192000" cy="15364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椭圆 17"/>
          <p:cNvSpPr/>
          <p:nvPr/>
        </p:nvSpPr>
        <p:spPr>
          <a:xfrm>
            <a:off x="-208" y="-435"/>
            <a:ext cx="830997" cy="830997"/>
          </a:xfrm>
          <a:prstGeom prst="ellipse">
            <a:avLst/>
          </a:prstGeom>
          <a:solidFill>
            <a:srgbClr val="E8755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000" dirty="0">
                <a:solidFill>
                  <a:schemeClr val="bg1"/>
                </a:solidFill>
                <a:latin typeface="方正粗黑宋简体" charset="-122"/>
                <a:ea typeface="方正粗黑宋简体" charset="-122"/>
                <a:cs typeface="思源黑体 Regular" charset="-122"/>
                <a:sym typeface="+mn-lt"/>
              </a:rPr>
              <a:t>二</a:t>
            </a:r>
            <a:endParaRPr lang="zh-CN" altLang="en-US" sz="4000" dirty="0">
              <a:solidFill>
                <a:schemeClr val="bg1"/>
              </a:solidFill>
              <a:latin typeface="方正粗黑宋简体" charset="-122"/>
              <a:ea typeface="方正粗黑宋简体" charset="-122"/>
              <a:cs typeface="思源黑体 Regular" charset="-122"/>
              <a:sym typeface="+mn-lt"/>
            </a:endParaRPr>
          </a:p>
        </p:txBody>
      </p:sp>
      <p:sp>
        <p:nvSpPr>
          <p:cNvPr id="34" name="文本框"/>
          <p:cNvSpPr/>
          <p:nvPr/>
        </p:nvSpPr>
        <p:spPr>
          <a:xfrm>
            <a:off x="830580" y="123190"/>
            <a:ext cx="11361420" cy="583565"/>
          </a:xfrm>
          <a:prstGeom prst="rect">
            <a:avLst/>
          </a:prstGeom>
        </p:spPr>
        <p:txBody>
          <a:bodyPr wrap="square">
            <a:spAutoFit/>
          </a:bodyPr>
          <a:p>
            <a:pPr algn="l">
              <a:buClrTx/>
              <a:buSzTx/>
              <a:buFontTx/>
              <a:buNone/>
            </a:pPr>
            <a:r>
              <a:rPr lang="zh-CN" altLang="en-US" sz="3200" b="1">
                <a:latin typeface="宋体" charset="-122"/>
                <a:ea typeface="宋体" charset="-122"/>
                <a:sym typeface="+mn-ea"/>
              </a:rPr>
              <a:t>幼儿园体育活动的主要形式</a:t>
            </a:r>
            <a:endParaRPr lang="zh-CN" altLang="en-US" sz="3200" b="1" dirty="0">
              <a:latin typeface="思源黑体 Regular" charset="-122"/>
              <a:ea typeface="思源黑体 Regular" charset="-122"/>
              <a:cs typeface="思源黑体 Regular" charset="-122"/>
              <a:sym typeface="+mn-lt"/>
            </a:endParaRPr>
          </a:p>
        </p:txBody>
      </p:sp>
      <p:sp>
        <p:nvSpPr>
          <p:cNvPr id="2184" name="文本占位符 2183"/>
          <p:cNvSpPr/>
          <p:nvPr/>
        </p:nvSpPr>
        <p:spPr>
          <a:xfrm>
            <a:off x="472440" y="1033145"/>
            <a:ext cx="11589385" cy="57848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SzPct val="100000"/>
              <a:buChar char="•"/>
              <a:defRPr sz="3200" b="0" i="0" u="none" kern="120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SzPct val="100000"/>
              <a:buFontTx/>
              <a:buChar char="–"/>
              <a:defRPr sz="2800" b="0" i="0" u="none" kern="1200">
                <a:solidFill>
                  <a:schemeClr val="tx1"/>
                </a:solidFill>
                <a:latin typeface="Arial" charset="0"/>
                <a:ea typeface="宋体" charset="-122"/>
                <a:cs typeface="+mn-cs"/>
              </a:defRPr>
            </a:lvl2pPr>
            <a:lvl3pPr marL="1143000" lvl="2" indent="-228600" algn="l" defTabSz="914400" rtl="0" eaLnBrk="1" fontAlgn="base" latinLnBrk="0" hangingPunct="1">
              <a:lnSpc>
                <a:spcPct val="100000"/>
              </a:lnSpc>
              <a:spcBef>
                <a:spcPct val="20000"/>
              </a:spcBef>
              <a:spcAft>
                <a:spcPct val="0"/>
              </a:spcAft>
              <a:buSzPct val="100000"/>
              <a:buFontTx/>
              <a:buChar char="•"/>
              <a:defRPr sz="2400" b="0" i="0" u="none" kern="1200">
                <a:solidFill>
                  <a:schemeClr val="tx1"/>
                </a:solidFill>
                <a:latin typeface="Arial" charset="0"/>
                <a:ea typeface="宋体" charset="-122"/>
                <a:cs typeface="+mn-cs"/>
              </a:defRPr>
            </a:lvl3pPr>
            <a:lvl4pPr marL="1600200" lvl="3" indent="-228600" algn="l" defTabSz="914400" rtl="0" eaLnBrk="1" fontAlgn="base" latinLnBrk="0" hangingPunct="1">
              <a:lnSpc>
                <a:spcPct val="100000"/>
              </a:lnSpc>
              <a:spcBef>
                <a:spcPct val="20000"/>
              </a:spcBef>
              <a:spcAft>
                <a:spcPct val="0"/>
              </a:spcAft>
              <a:buSzPct val="100000"/>
              <a:buFontTx/>
              <a:buChar char="–"/>
              <a:defRPr sz="2000" b="0" i="0" u="none" kern="1200">
                <a:solidFill>
                  <a:schemeClr val="tx1"/>
                </a:solidFill>
                <a:latin typeface="Arial" charset="0"/>
                <a:ea typeface="宋体" charset="-122"/>
                <a:cs typeface="+mn-cs"/>
              </a:defRPr>
            </a:lvl4pPr>
            <a:lvl5pPr marL="2057400" lvl="4" indent="-228600" algn="l" defTabSz="914400" rtl="0" eaLnBrk="1" fontAlgn="base" latinLnBrk="0" hangingPunct="1">
              <a:lnSpc>
                <a:spcPct val="100000"/>
              </a:lnSpc>
              <a:spcBef>
                <a:spcPct val="20000"/>
              </a:spcBef>
              <a:spcAft>
                <a:spcPct val="0"/>
              </a:spcAft>
              <a:buSzPct val="100000"/>
              <a:buFontTx/>
              <a:buChar char="»"/>
              <a:defRPr sz="2000" b="0" i="0" u="none" kern="1200">
                <a:solidFill>
                  <a:schemeClr val="tx1"/>
                </a:solidFill>
                <a:latin typeface="Arial" charset="0"/>
                <a:ea typeface="宋体" charset="-122"/>
                <a:cs typeface="+mn-cs"/>
              </a:defRPr>
            </a:lvl5pPr>
            <a:lvl6pPr marL="2514600" lvl="5"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6pPr>
            <a:lvl7pPr marL="2971800" lvl="6"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7pPr>
            <a:lvl8pPr marL="3429000" lvl="7"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8pPr>
            <a:lvl9pPr marL="3886200" lvl="8"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9pPr>
          </a:lstStyle>
          <a:p>
            <a:pPr marL="0" algn="l">
              <a:buClrTx/>
              <a:buSzTx/>
              <a:buFontTx/>
              <a:buNone/>
            </a:pPr>
            <a:r>
              <a:rPr lang="zh-CN" altLang="en-US" sz="2800" b="1">
                <a:latin typeface="Arial" charset="0"/>
                <a:ea typeface="宋体" charset="-122"/>
                <a:sym typeface="+mn-ea"/>
              </a:rPr>
              <a:t>早操活动、集中体育教育活动、户外体育活动、趣味运动会</a:t>
            </a:r>
            <a:r>
              <a:rPr lang="zh-CN" altLang="en-US" sz="2800" b="1">
                <a:latin typeface="Arial" charset="0"/>
                <a:ea typeface="宋体" charset="-122"/>
              </a:rPr>
              <a:t>等。</a:t>
            </a:r>
            <a:endParaRPr lang="zh-CN" altLang="en-US" sz="2800" b="1">
              <a:latin typeface="Arial" charset="0"/>
              <a:ea typeface="宋体" charset="-122"/>
            </a:endParaRPr>
          </a:p>
        </p:txBody>
      </p:sp>
      <p:pic>
        <p:nvPicPr>
          <p:cNvPr id="10" name="图片 9"/>
          <p:cNvPicPr>
            <a:picLocks noChangeAspect="1"/>
          </p:cNvPicPr>
          <p:nvPr/>
        </p:nvPicPr>
        <p:blipFill rotWithShape="1">
          <a:blip r:embed="rId1"/>
          <a:srcRect/>
          <a:stretch>
            <a:fillRect/>
          </a:stretch>
        </p:blipFill>
        <p:spPr>
          <a:xfrm>
            <a:off x="0" y="5321505"/>
            <a:ext cx="12192000" cy="15364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childTnLst>
                                    <p:set>
                                      <p:cBhvr additive="base">
                                        <p:cTn id="6" dur="1" fill="hold">
                                          <p:stCondLst>
                                            <p:cond delay="0"/>
                                          </p:stCondLst>
                                        </p:cTn>
                                        <p:tgtEl>
                                          <p:spTgt spid="2184">
                                            <p:txEl>
                                              <p:charRg st="1" end="1"/>
                                            </p:txEl>
                                          </p:spTgt>
                                        </p:tgtEl>
                                        <p:attrNameLst>
                                          <p:attrName>style.visibility</p:attrName>
                                        </p:attrNameLst>
                                      </p:cBhvr>
                                      <p:to>
                                        <p:strVal val="visible"/>
                                      </p:to>
                                    </p:set>
                                    <p:animEffect transition="in" filter="blinds(horizontal)">
                                      <p:cBhvr additive="base">
                                        <p:cTn id="7" dur="500"/>
                                        <p:tgtEl>
                                          <p:spTgt spid="2184">
                                            <p:txEl>
                                              <p:charRg st="1" end="1"/>
                                            </p:txEl>
                                          </p:spTgt>
                                        </p:tgtEl>
                                      </p:cBhvr>
                                    </p:animEffect>
                                  </p:childTnLst>
                                </p:cTn>
                              </p:par>
                              <p:par>
                                <p:cTn id="8" presetID="3" presetClass="entr" presetSubtype="10" fill="hold" nodeType="withEffect">
                                  <p:childTnLst>
                                    <p:set>
                                      <p:cBhvr additive="base">
                                        <p:cTn id="9" dur="1" fill="hold">
                                          <p:stCondLst>
                                            <p:cond delay="0"/>
                                          </p:stCondLst>
                                        </p:cTn>
                                        <p:tgtEl>
                                          <p:spTgt spid="2184">
                                            <p:txEl>
                                              <p:charRg st="3" end="3"/>
                                            </p:txEl>
                                          </p:spTgt>
                                        </p:tgtEl>
                                        <p:attrNameLst>
                                          <p:attrName>style.visibility</p:attrName>
                                        </p:attrNameLst>
                                      </p:cBhvr>
                                      <p:to>
                                        <p:strVal val="visible"/>
                                      </p:to>
                                    </p:set>
                                    <p:animEffect transition="in" filter="blinds(horizontal)">
                                      <p:cBhvr additive="base">
                                        <p:cTn id="10" dur="500"/>
                                        <p:tgtEl>
                                          <p:spTgt spid="2184">
                                            <p:txEl>
                                              <p:charRg st="3" end="3"/>
                                            </p:txEl>
                                          </p:spTgt>
                                        </p:tgtEl>
                                      </p:cBhvr>
                                    </p:animEffect>
                                  </p:childTnLst>
                                </p:cTn>
                              </p:par>
                              <p:par>
                                <p:cTn id="11" presetID="3" presetClass="entr" presetSubtype="10" fill="hold" nodeType="withEffect">
                                  <p:childTnLst>
                                    <p:set>
                                      <p:cBhvr additive="base">
                                        <p:cTn id="12" dur="1" fill="hold">
                                          <p:stCondLst>
                                            <p:cond delay="0"/>
                                          </p:stCondLst>
                                        </p:cTn>
                                        <p:tgtEl>
                                          <p:spTgt spid="2184">
                                            <p:txEl>
                                              <p:charRg st="133" end="148"/>
                                            </p:txEl>
                                          </p:spTgt>
                                        </p:tgtEl>
                                        <p:attrNameLst>
                                          <p:attrName>style.visibility</p:attrName>
                                        </p:attrNameLst>
                                      </p:cBhvr>
                                      <p:to>
                                        <p:strVal val="visible"/>
                                      </p:to>
                                    </p:set>
                                    <p:animEffect transition="in" filter="blinds(horizontal)">
                                      <p:cBhvr additive="base">
                                        <p:cTn id="13" dur="500"/>
                                        <p:tgtEl>
                                          <p:spTgt spid="2184">
                                            <p:txEl>
                                              <p:charRg st="133" end="148"/>
                                            </p:txEl>
                                          </p:spTgt>
                                        </p:tgtEl>
                                      </p:cBhvr>
                                    </p:animEffect>
                                  </p:childTnLst>
                                </p:cTn>
                              </p:par>
                              <p:par>
                                <p:cTn id="14" presetID="2" presetClass="entr" presetSubtype="4" fill="hold" nodeType="withEffect">
                                  <p:childTnLst>
                                    <p:set>
                                      <p:cBhvr additive="base">
                                        <p:cTn id="15" dur="1" fill="hold">
                                          <p:stCondLst>
                                            <p:cond delay="0"/>
                                          </p:stCondLst>
                                        </p:cTn>
                                        <p:tgtEl>
                                          <p:spTgt spid="2184">
                                            <p:txEl>
                                              <p:charRg st="160" end="251"/>
                                            </p:txEl>
                                          </p:spTgt>
                                        </p:tgtEl>
                                        <p:attrNameLst>
                                          <p:attrName>style.visibility</p:attrName>
                                        </p:attrNameLst>
                                      </p:cBhvr>
                                      <p:to>
                                        <p:strVal val="visible"/>
                                      </p:to>
                                    </p:set>
                                    <p:anim calcmode="lin" valueType="num">
                                      <p:cBhvr additive="base">
                                        <p:cTn id="16" dur="500" fill="hold"/>
                                        <p:tgtEl>
                                          <p:spTgt spid="2184">
                                            <p:txEl>
                                              <p:charRg st="160" end="25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184">
                                            <p:txEl>
                                              <p:charRg st="160" end="25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a:stretch>
            <a:fillRect/>
          </a:stretch>
        </p:blipFill>
        <p:spPr>
          <a:xfrm>
            <a:off x="3357072" y="3291495"/>
            <a:ext cx="5477857" cy="2710397"/>
          </a:xfrm>
          <a:prstGeom prst="rect">
            <a:avLst/>
          </a:prstGeom>
        </p:spPr>
      </p:pic>
      <p:sp>
        <p:nvSpPr>
          <p:cNvPr id="15" name="文本框"/>
          <p:cNvSpPr/>
          <p:nvPr/>
        </p:nvSpPr>
        <p:spPr>
          <a:xfrm>
            <a:off x="2861310" y="1846580"/>
            <a:ext cx="6468745" cy="1568450"/>
          </a:xfrm>
          <a:prstGeom prst="rect">
            <a:avLst/>
          </a:prstGeom>
        </p:spPr>
        <p:txBody>
          <a:bodyPr wrap="square">
            <a:spAutoFit/>
          </a:bodyPr>
          <a:lstStyle/>
          <a:p>
            <a:pPr algn="ctr">
              <a:buClrTx/>
              <a:buSzTx/>
              <a:buFontTx/>
              <a:buNone/>
            </a:pPr>
            <a:r>
              <a:rPr lang="zh-CN" altLang="en-US" sz="4800" b="1">
                <a:latin typeface="宋体" charset="-122"/>
                <a:ea typeface="宋体" charset="-122"/>
                <a:sym typeface="+mn-ea"/>
              </a:rPr>
              <a:t>幼儿园户外体育活动的</a:t>
            </a:r>
            <a:endParaRPr lang="zh-CN" altLang="en-US" sz="4800" b="1">
              <a:latin typeface="宋体" charset="-122"/>
              <a:ea typeface="宋体" charset="-122"/>
              <a:sym typeface="+mn-ea"/>
            </a:endParaRPr>
          </a:p>
          <a:p>
            <a:pPr algn="ctr">
              <a:buClrTx/>
              <a:buSzTx/>
              <a:buFontTx/>
              <a:buNone/>
            </a:pPr>
            <a:r>
              <a:rPr lang="zh-CN" altLang="en-US" sz="4800" b="1">
                <a:latin typeface="宋体" charset="-122"/>
                <a:ea typeface="宋体" charset="-122"/>
                <a:sym typeface="+mn-ea"/>
              </a:rPr>
              <a:t>设计与组织策略探索</a:t>
            </a:r>
            <a:endParaRPr lang="zh-CN" altLang="en-US" sz="4800" b="1">
              <a:latin typeface="宋体" charset="-122"/>
              <a:ea typeface="宋体" charset="-122"/>
              <a:sym typeface="+mn-ea"/>
            </a:endParaRPr>
          </a:p>
        </p:txBody>
      </p:sp>
      <p:sp>
        <p:nvSpPr>
          <p:cNvPr id="18" name="椭圆 17"/>
          <p:cNvSpPr/>
          <p:nvPr/>
        </p:nvSpPr>
        <p:spPr>
          <a:xfrm>
            <a:off x="5680502" y="743785"/>
            <a:ext cx="830997" cy="830997"/>
          </a:xfrm>
          <a:prstGeom prst="ellipse">
            <a:avLst/>
          </a:prstGeom>
          <a:solidFill>
            <a:srgbClr val="E8755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chemeClr val="bg1"/>
                </a:solidFill>
                <a:latin typeface="方正小标宋简体" charset="-122"/>
                <a:ea typeface="方正小标宋简体" charset="-122"/>
                <a:cs typeface="思源黑体 Regular" charset="-122"/>
                <a:sym typeface="+mn-lt"/>
              </a:rPr>
              <a:t>三</a:t>
            </a:r>
            <a:endParaRPr lang="zh-CN" altLang="en-US" sz="4000" dirty="0">
              <a:solidFill>
                <a:schemeClr val="bg1"/>
              </a:solidFill>
              <a:latin typeface="方正小标宋简体" charset="-122"/>
              <a:ea typeface="方正小标宋简体" charset="-122"/>
              <a:cs typeface="思源黑体 Regular" charset="-122"/>
              <a:sym typeface="+mn-lt"/>
            </a:endParaRPr>
          </a:p>
        </p:txBody>
      </p:sp>
      <p:pic>
        <p:nvPicPr>
          <p:cNvPr id="10" name="图片 9"/>
          <p:cNvPicPr>
            <a:picLocks noChangeAspect="1"/>
          </p:cNvPicPr>
          <p:nvPr/>
        </p:nvPicPr>
        <p:blipFill rotWithShape="1">
          <a:blip r:embed="rId2"/>
          <a:srcRect/>
          <a:stretch>
            <a:fillRect/>
          </a:stretch>
        </p:blipFill>
        <p:spPr>
          <a:xfrm>
            <a:off x="0" y="5321505"/>
            <a:ext cx="12192000" cy="15364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椭圆 17"/>
          <p:cNvSpPr/>
          <p:nvPr/>
        </p:nvSpPr>
        <p:spPr>
          <a:xfrm>
            <a:off x="-208" y="-435"/>
            <a:ext cx="830997" cy="830997"/>
          </a:xfrm>
          <a:prstGeom prst="ellipse">
            <a:avLst/>
          </a:prstGeom>
          <a:solidFill>
            <a:srgbClr val="E8755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000" dirty="0">
                <a:solidFill>
                  <a:schemeClr val="bg1"/>
                </a:solidFill>
                <a:latin typeface="方正粗黑宋简体" charset="-122"/>
                <a:ea typeface="方正粗黑宋简体" charset="-122"/>
                <a:cs typeface="思源黑体 Regular" charset="-122"/>
                <a:sym typeface="+mn-lt"/>
              </a:rPr>
              <a:t>二</a:t>
            </a:r>
            <a:endParaRPr lang="zh-CN" altLang="en-US" sz="4000" dirty="0">
              <a:solidFill>
                <a:schemeClr val="bg1"/>
              </a:solidFill>
              <a:latin typeface="方正粗黑宋简体" charset="-122"/>
              <a:ea typeface="方正粗黑宋简体" charset="-122"/>
              <a:cs typeface="思源黑体 Regular" charset="-122"/>
              <a:sym typeface="+mn-lt"/>
            </a:endParaRPr>
          </a:p>
        </p:txBody>
      </p:sp>
      <p:sp>
        <p:nvSpPr>
          <p:cNvPr id="34" name="文本框"/>
          <p:cNvSpPr/>
          <p:nvPr/>
        </p:nvSpPr>
        <p:spPr>
          <a:xfrm>
            <a:off x="830580" y="123190"/>
            <a:ext cx="11361420" cy="1076325"/>
          </a:xfrm>
          <a:prstGeom prst="rect">
            <a:avLst/>
          </a:prstGeom>
        </p:spPr>
        <p:txBody>
          <a:bodyPr wrap="square">
            <a:spAutoFit/>
          </a:bodyPr>
          <a:p>
            <a:pPr algn="l">
              <a:buClrTx/>
              <a:buSzTx/>
              <a:buFontTx/>
              <a:buNone/>
            </a:pPr>
            <a:r>
              <a:rPr lang="zh-CN" altLang="en-US" sz="3200" b="1">
                <a:latin typeface="宋体" charset="-122"/>
                <a:ea typeface="宋体" charset="-122"/>
                <a:sym typeface="+mn-ea"/>
              </a:rPr>
              <a:t>幼儿园户外体育活动的设计与组织策略探索</a:t>
            </a:r>
            <a:endParaRPr lang="zh-CN" altLang="en-US" sz="3200" b="1">
              <a:latin typeface="宋体" charset="-122"/>
              <a:ea typeface="宋体" charset="-122"/>
              <a:sym typeface="+mn-ea"/>
            </a:endParaRPr>
          </a:p>
          <a:p>
            <a:pPr algn="l">
              <a:buClrTx/>
              <a:buSzTx/>
              <a:buFontTx/>
              <a:buNone/>
            </a:pPr>
            <a:endParaRPr lang="zh-CN" altLang="en-US" sz="3200" b="1" dirty="0">
              <a:latin typeface="思源黑体 Regular" charset="-122"/>
              <a:ea typeface="思源黑体 Regular" charset="-122"/>
              <a:cs typeface="思源黑体 Regular" charset="-122"/>
              <a:sym typeface="+mn-lt"/>
            </a:endParaRPr>
          </a:p>
        </p:txBody>
      </p:sp>
      <p:sp>
        <p:nvSpPr>
          <p:cNvPr id="2201" name="文本占位符 2200"/>
          <p:cNvSpPr/>
          <p:nvPr/>
        </p:nvSpPr>
        <p:spPr>
          <a:xfrm>
            <a:off x="1613535" y="830580"/>
            <a:ext cx="10170160" cy="475297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SzPct val="100000"/>
              <a:buChar char="•"/>
              <a:defRPr sz="3200" b="0" i="0" u="none" kern="120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SzPct val="100000"/>
              <a:buFontTx/>
              <a:buChar char="–"/>
              <a:defRPr sz="2800" b="0" i="0" u="none" kern="1200">
                <a:solidFill>
                  <a:schemeClr val="tx1"/>
                </a:solidFill>
                <a:latin typeface="Arial" charset="0"/>
                <a:ea typeface="宋体" charset="-122"/>
                <a:cs typeface="+mn-cs"/>
              </a:defRPr>
            </a:lvl2pPr>
            <a:lvl3pPr marL="1143000" lvl="2" indent="-228600" algn="l" defTabSz="914400" rtl="0" eaLnBrk="1" fontAlgn="base" latinLnBrk="0" hangingPunct="1">
              <a:lnSpc>
                <a:spcPct val="100000"/>
              </a:lnSpc>
              <a:spcBef>
                <a:spcPct val="20000"/>
              </a:spcBef>
              <a:spcAft>
                <a:spcPct val="0"/>
              </a:spcAft>
              <a:buSzPct val="100000"/>
              <a:buFontTx/>
              <a:buChar char="•"/>
              <a:defRPr sz="2400" b="0" i="0" u="none" kern="1200">
                <a:solidFill>
                  <a:schemeClr val="tx1"/>
                </a:solidFill>
                <a:latin typeface="Arial" charset="0"/>
                <a:ea typeface="宋体" charset="-122"/>
                <a:cs typeface="+mn-cs"/>
              </a:defRPr>
            </a:lvl3pPr>
            <a:lvl4pPr marL="1600200" lvl="3" indent="-228600" algn="l" defTabSz="914400" rtl="0" eaLnBrk="1" fontAlgn="base" latinLnBrk="0" hangingPunct="1">
              <a:lnSpc>
                <a:spcPct val="100000"/>
              </a:lnSpc>
              <a:spcBef>
                <a:spcPct val="20000"/>
              </a:spcBef>
              <a:spcAft>
                <a:spcPct val="0"/>
              </a:spcAft>
              <a:buSzPct val="100000"/>
              <a:buFontTx/>
              <a:buChar char="–"/>
              <a:defRPr sz="2000" b="0" i="0" u="none" kern="1200">
                <a:solidFill>
                  <a:schemeClr val="tx1"/>
                </a:solidFill>
                <a:latin typeface="Arial" charset="0"/>
                <a:ea typeface="宋体" charset="-122"/>
                <a:cs typeface="+mn-cs"/>
              </a:defRPr>
            </a:lvl4pPr>
            <a:lvl5pPr marL="2057400" lvl="4" indent="-228600" algn="l" defTabSz="914400" rtl="0" eaLnBrk="1" fontAlgn="base" latinLnBrk="0" hangingPunct="1">
              <a:lnSpc>
                <a:spcPct val="100000"/>
              </a:lnSpc>
              <a:spcBef>
                <a:spcPct val="20000"/>
              </a:spcBef>
              <a:spcAft>
                <a:spcPct val="0"/>
              </a:spcAft>
              <a:buSzPct val="100000"/>
              <a:buFontTx/>
              <a:buChar char="»"/>
              <a:defRPr sz="2000" b="0" i="0" u="none" kern="1200">
                <a:solidFill>
                  <a:schemeClr val="tx1"/>
                </a:solidFill>
                <a:latin typeface="Arial" charset="0"/>
                <a:ea typeface="宋体" charset="-122"/>
                <a:cs typeface="+mn-cs"/>
              </a:defRPr>
            </a:lvl5pPr>
            <a:lvl6pPr marL="2514600" lvl="5"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6pPr>
            <a:lvl7pPr marL="2971800" lvl="6"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7pPr>
            <a:lvl8pPr marL="3429000" lvl="7"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8pPr>
            <a:lvl9pPr marL="3886200" lvl="8"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9pPr>
          </a:lstStyle>
          <a:p>
            <a:pPr algn="ctr">
              <a:lnSpc>
                <a:spcPct val="90000"/>
              </a:lnSpc>
              <a:buNone/>
            </a:pPr>
            <a:r>
              <a:rPr lang="zh-CN" altLang="en-US" sz="2800" b="1">
                <a:solidFill>
                  <a:srgbClr val="0000FF"/>
                </a:solidFill>
                <a:latin typeface="宋体" charset="-122"/>
                <a:ea typeface="宋体" charset="-122"/>
                <a:cs typeface="宋体" charset="-122"/>
              </a:rPr>
              <a:t>现   状</a:t>
            </a:r>
            <a:endParaRPr lang="zh-CN" altLang="en-US" sz="2800" b="1">
              <a:solidFill>
                <a:srgbClr val="0000FF"/>
              </a:solidFill>
              <a:latin typeface="宋体" charset="-122"/>
              <a:ea typeface="宋体" charset="-122"/>
              <a:cs typeface="宋体" charset="-122"/>
            </a:endParaRPr>
          </a:p>
          <a:p>
            <a:pPr algn="l">
              <a:lnSpc>
                <a:spcPct val="90000"/>
              </a:lnSpc>
              <a:buNone/>
            </a:pPr>
            <a:r>
              <a:rPr lang="en-US" sz="2800" b="1">
                <a:solidFill>
                  <a:srgbClr val="0000FF"/>
                </a:solidFill>
                <a:latin typeface="宋体" charset="-122"/>
                <a:ea typeface="宋体" charset="-122"/>
                <a:cs typeface="宋体" charset="-122"/>
              </a:rPr>
              <a:t>*</a:t>
            </a:r>
            <a:r>
              <a:rPr lang="zh-CN" altLang="en-US" sz="2800" b="1">
                <a:solidFill>
                  <a:srgbClr val="0000FF"/>
                </a:solidFill>
                <a:latin typeface="宋体" charset="-122"/>
                <a:ea typeface="宋体" charset="-122"/>
                <a:cs typeface="宋体" charset="-122"/>
              </a:rPr>
              <a:t>认识态度上：</a:t>
            </a:r>
            <a:r>
              <a:rPr lang="zh-CN" altLang="en-US" sz="2800" b="1">
                <a:solidFill>
                  <a:srgbClr val="FF3300"/>
                </a:solidFill>
                <a:latin typeface="宋体" charset="-122"/>
                <a:ea typeface="宋体" charset="-122"/>
                <a:cs typeface="宋体" charset="-122"/>
              </a:rPr>
              <a:t>有的教师过分强调安全而限制幼儿运动；有的教师过分强调兴趣而不注重体育活动的作用。</a:t>
            </a:r>
            <a:endParaRPr lang="zh-CN" altLang="en-US" sz="2800" b="1">
              <a:solidFill>
                <a:srgbClr val="FF3300"/>
              </a:solidFill>
              <a:latin typeface="宋体" charset="-122"/>
              <a:ea typeface="宋体" charset="-122"/>
              <a:cs typeface="宋体" charset="-122"/>
            </a:endParaRPr>
          </a:p>
          <a:p>
            <a:pPr>
              <a:lnSpc>
                <a:spcPct val="90000"/>
              </a:lnSpc>
              <a:buNone/>
            </a:pPr>
            <a:r>
              <a:rPr lang="en-US" sz="2800" b="1">
                <a:solidFill>
                  <a:srgbClr val="0000FF"/>
                </a:solidFill>
                <a:latin typeface="宋体" charset="-122"/>
                <a:ea typeface="宋体" charset="-122"/>
                <a:cs typeface="宋体" charset="-122"/>
              </a:rPr>
              <a:t>*</a:t>
            </a:r>
            <a:r>
              <a:rPr lang="zh-CN" altLang="en-US" sz="2800" b="1">
                <a:solidFill>
                  <a:srgbClr val="0000FF"/>
                </a:solidFill>
                <a:latin typeface="宋体" charset="-122"/>
                <a:ea typeface="宋体" charset="-122"/>
                <a:cs typeface="宋体" charset="-122"/>
              </a:rPr>
              <a:t>知识局限上：</a:t>
            </a:r>
            <a:r>
              <a:rPr lang="zh-CN" altLang="en-US" sz="2800" b="1">
                <a:solidFill>
                  <a:srgbClr val="FF3300"/>
                </a:solidFill>
                <a:latin typeface="宋体" charset="-122"/>
                <a:ea typeface="宋体" charset="-122"/>
                <a:cs typeface="宋体" charset="-122"/>
              </a:rPr>
              <a:t>有的教师自身对体育知识的模糊导致在引导中缺乏科学性，对于幼儿运动量的调控存在随意性。</a:t>
            </a:r>
            <a:endParaRPr lang="zh-CN" altLang="en-US" sz="2800" b="1">
              <a:solidFill>
                <a:srgbClr val="FF3300"/>
              </a:solidFill>
              <a:latin typeface="宋体" charset="-122"/>
              <a:ea typeface="宋体" charset="-122"/>
              <a:cs typeface="宋体" charset="-122"/>
            </a:endParaRPr>
          </a:p>
          <a:p>
            <a:pPr>
              <a:lnSpc>
                <a:spcPct val="90000"/>
              </a:lnSpc>
              <a:buNone/>
            </a:pPr>
            <a:r>
              <a:rPr lang="en-US" sz="2800" b="1">
                <a:solidFill>
                  <a:srgbClr val="0000FF"/>
                </a:solidFill>
                <a:latin typeface="宋体" charset="-122"/>
                <a:ea typeface="宋体" charset="-122"/>
                <a:cs typeface="宋体" charset="-122"/>
              </a:rPr>
              <a:t>*</a:t>
            </a:r>
            <a:r>
              <a:rPr lang="zh-CN" altLang="en-US" sz="2800" b="1">
                <a:solidFill>
                  <a:srgbClr val="0000FF"/>
                </a:solidFill>
                <a:latin typeface="宋体" charset="-122"/>
                <a:ea typeface="宋体" charset="-122"/>
                <a:cs typeface="宋体" charset="-122"/>
              </a:rPr>
              <a:t>活动时间上：</a:t>
            </a:r>
            <a:r>
              <a:rPr lang="zh-CN" altLang="en-US" sz="2800" b="1">
                <a:solidFill>
                  <a:srgbClr val="FF3300"/>
                </a:solidFill>
                <a:latin typeface="宋体" charset="-122"/>
                <a:ea typeface="宋体" charset="-122"/>
                <a:cs typeface="宋体" charset="-122"/>
              </a:rPr>
              <a:t>一般限制在体育课、基本体操、体育游戏等，碰上天气不好，就会挤掉这些时间。或者不想动时就不出去了</a:t>
            </a:r>
            <a:endParaRPr lang="zh-CN" altLang="en-US" sz="2800" b="1">
              <a:solidFill>
                <a:srgbClr val="FF3300"/>
              </a:solidFill>
              <a:latin typeface="宋体" charset="-122"/>
              <a:ea typeface="宋体" charset="-122"/>
              <a:cs typeface="宋体" charset="-122"/>
            </a:endParaRPr>
          </a:p>
          <a:p>
            <a:pPr algn="l">
              <a:lnSpc>
                <a:spcPct val="90000"/>
              </a:lnSpc>
              <a:buClrTx/>
              <a:buSzTx/>
              <a:buFontTx/>
              <a:buNone/>
            </a:pPr>
            <a:r>
              <a:rPr lang="en-US" altLang="zh-CN" sz="2800" b="1">
                <a:solidFill>
                  <a:srgbClr val="0000FF"/>
                </a:solidFill>
                <a:latin typeface="宋体" charset="-122"/>
                <a:ea typeface="宋体" charset="-122"/>
                <a:cs typeface="宋体" charset="-122"/>
                <a:sym typeface="+mn-ea"/>
              </a:rPr>
              <a:t>*</a:t>
            </a:r>
            <a:r>
              <a:rPr lang="zh-CN" altLang="en-US" sz="2800" b="1">
                <a:solidFill>
                  <a:srgbClr val="0000FF"/>
                </a:solidFill>
                <a:latin typeface="宋体" charset="-122"/>
                <a:ea typeface="宋体" charset="-122"/>
                <a:cs typeface="宋体" charset="-122"/>
                <a:sym typeface="+mn-ea"/>
              </a:rPr>
              <a:t>活动内容、形式上：</a:t>
            </a:r>
            <a:r>
              <a:rPr lang="zh-CN" altLang="en-US" sz="2800" b="1">
                <a:solidFill>
                  <a:srgbClr val="FF3300"/>
                </a:solidFill>
                <a:latin typeface="宋体" charset="-122"/>
                <a:ea typeface="宋体" charset="-122"/>
                <a:cs typeface="宋体" charset="-122"/>
                <a:sym typeface="+mn-ea"/>
              </a:rPr>
              <a:t>以没有明确活动目的的自由式、放羊式活动为主， 忽视运动能力的学习和运动习惯的培养。</a:t>
            </a:r>
            <a:endParaRPr lang="zh-CN" altLang="en-US" sz="2800" b="1">
              <a:solidFill>
                <a:srgbClr val="FF3300"/>
              </a:solidFill>
              <a:latin typeface="宋体" charset="-122"/>
              <a:ea typeface="宋体" charset="-122"/>
              <a:cs typeface="宋体" charset="-122"/>
            </a:endParaRPr>
          </a:p>
          <a:p>
            <a:pPr algn="l">
              <a:lnSpc>
                <a:spcPct val="90000"/>
              </a:lnSpc>
              <a:buClrTx/>
              <a:buSzTx/>
              <a:buFontTx/>
              <a:buNone/>
            </a:pPr>
            <a:r>
              <a:rPr lang="en-US" altLang="zh-CN" sz="2800" b="1">
                <a:solidFill>
                  <a:srgbClr val="0000FF"/>
                </a:solidFill>
                <a:latin typeface="宋体" charset="-122"/>
                <a:ea typeface="宋体" charset="-122"/>
                <a:cs typeface="宋体" charset="-122"/>
                <a:sym typeface="+mn-ea"/>
              </a:rPr>
              <a:t>*</a:t>
            </a:r>
            <a:r>
              <a:rPr lang="zh-CN" altLang="en-US" sz="2800" b="1">
                <a:solidFill>
                  <a:srgbClr val="0000FF"/>
                </a:solidFill>
                <a:latin typeface="宋体" charset="-122"/>
                <a:ea typeface="宋体" charset="-122"/>
                <a:cs typeface="宋体" charset="-122"/>
                <a:sym typeface="+mn-ea"/>
              </a:rPr>
              <a:t>指导方法上：</a:t>
            </a:r>
            <a:r>
              <a:rPr lang="zh-CN" altLang="en-US" sz="2800" b="1">
                <a:solidFill>
                  <a:srgbClr val="FF3300"/>
                </a:solidFill>
                <a:latin typeface="宋体" charset="-122"/>
                <a:ea typeface="宋体" charset="-122"/>
                <a:cs typeface="宋体" charset="-122"/>
                <a:sym typeface="+mn-ea"/>
              </a:rPr>
              <a:t>教师规定约束多，幼儿模仿性学习行为多，在活动中一刀切的灌输方法用的比较多，自主性学习行为少。</a:t>
            </a:r>
            <a:endParaRPr lang="zh-CN" altLang="en-US" sz="2800" b="1">
              <a:solidFill>
                <a:srgbClr val="FF3300"/>
              </a:solidFill>
              <a:latin typeface="宋体" charset="-122"/>
              <a:ea typeface="宋体" charset="-122"/>
              <a:cs typeface="宋体" charset="-122"/>
            </a:endParaRPr>
          </a:p>
          <a:p>
            <a:pPr algn="l">
              <a:lnSpc>
                <a:spcPct val="90000"/>
              </a:lnSpc>
              <a:buClrTx/>
              <a:buSzTx/>
              <a:buFontTx/>
              <a:buNone/>
            </a:pPr>
            <a:endParaRPr lang="zh-CN" altLang="en-US" sz="2800" b="1">
              <a:solidFill>
                <a:srgbClr val="FF3300"/>
              </a:solidFill>
              <a:latin typeface="宋体" charset="-122"/>
              <a:ea typeface="宋体" charset="-122"/>
              <a:cs typeface="宋体" charset="-122"/>
            </a:endParaRPr>
          </a:p>
          <a:p>
            <a:pPr>
              <a:lnSpc>
                <a:spcPct val="90000"/>
              </a:lnSpc>
              <a:buNone/>
            </a:pPr>
            <a:endParaRPr lang="zh-CN" altLang="en-US" sz="2800" b="1">
              <a:solidFill>
                <a:srgbClr val="FF3300"/>
              </a:solidFill>
              <a:latin typeface="宋体" charset="-122"/>
              <a:ea typeface="宋体" charset="-122"/>
              <a:cs typeface="宋体" charset="-122"/>
            </a:endParaRPr>
          </a:p>
        </p:txBody>
      </p:sp>
      <p:pic>
        <p:nvPicPr>
          <p:cNvPr id="10" name="图片 9"/>
          <p:cNvPicPr>
            <a:picLocks noChangeAspect="1"/>
          </p:cNvPicPr>
          <p:nvPr/>
        </p:nvPicPr>
        <p:blipFill rotWithShape="1">
          <a:blip r:embed="rId1"/>
          <a:srcRect/>
          <a:stretch>
            <a:fillRect/>
          </a:stretch>
        </p:blipFill>
        <p:spPr>
          <a:xfrm>
            <a:off x="0" y="5321505"/>
            <a:ext cx="12192000" cy="15364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childTnLst>
                                    <p:set>
                                      <p:cBhvr additive="base">
                                        <p:cTn id="6" dur="1" fill="hold">
                                          <p:stCondLst>
                                            <p:cond delay="0"/>
                                          </p:stCondLst>
                                        </p:cTn>
                                        <p:tgtEl>
                                          <p:spTgt spid="2201">
                                            <p:txEl>
                                              <p:charRg st="1" end="7"/>
                                            </p:txEl>
                                          </p:spTgt>
                                        </p:tgtEl>
                                        <p:attrNameLst>
                                          <p:attrName>style.visibility</p:attrName>
                                        </p:attrNameLst>
                                      </p:cBhvr>
                                      <p:to>
                                        <p:strVal val="visible"/>
                                      </p:to>
                                    </p:set>
                                    <p:anim calcmode="lin" valueType="num">
                                      <p:cBhvr additive="base">
                                        <p:cTn id="7" dur="500" fill="hold"/>
                                        <p:tgtEl>
                                          <p:spTgt spid="2201">
                                            <p:txEl>
                                              <p:charRg st="1"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01">
                                            <p:txEl>
                                              <p:charRg st="1"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childTnLst>
                                    <p:set>
                                      <p:cBhvr additive="base">
                                        <p:cTn id="12" dur="1" fill="hold">
                                          <p:stCondLst>
                                            <p:cond delay="0"/>
                                          </p:stCondLst>
                                        </p:cTn>
                                        <p:tgtEl>
                                          <p:spTgt spid="2201">
                                            <p:txEl>
                                              <p:charRg st="7" end="31"/>
                                            </p:txEl>
                                          </p:spTgt>
                                        </p:tgtEl>
                                        <p:attrNameLst>
                                          <p:attrName>style.visibility</p:attrName>
                                        </p:attrNameLst>
                                      </p:cBhvr>
                                      <p:to>
                                        <p:strVal val="visible"/>
                                      </p:to>
                                    </p:set>
                                    <p:animEffect transition="in" filter="diamond(in)">
                                      <p:cBhvr additive="base">
                                        <p:cTn id="13" dur="2000"/>
                                        <p:tgtEl>
                                          <p:spTgt spid="2201">
                                            <p:txEl>
                                              <p:charRg st="7" end="3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childTnLst>
                                    <p:set>
                                      <p:cBhvr additive="base">
                                        <p:cTn id="17" dur="1" fill="hold">
                                          <p:stCondLst>
                                            <p:cond delay="0"/>
                                          </p:stCondLst>
                                        </p:cTn>
                                        <p:tgtEl>
                                          <p:spTgt spid="2201">
                                            <p:txEl>
                                              <p:charRg st="63" end="87"/>
                                            </p:txEl>
                                          </p:spTgt>
                                        </p:tgtEl>
                                        <p:attrNameLst>
                                          <p:attrName>style.visibility</p:attrName>
                                        </p:attrNameLst>
                                      </p:cBhvr>
                                      <p:to>
                                        <p:strVal val="visible"/>
                                      </p:to>
                                    </p:set>
                                    <p:animEffect transition="in" filter="diamond(in)">
                                      <p:cBhvr additive="base">
                                        <p:cTn id="18" dur="2000"/>
                                        <p:tgtEl>
                                          <p:spTgt spid="2201">
                                            <p:txEl>
                                              <p:charRg st="63" end="8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childTnLst>
                                    <p:set>
                                      <p:cBhvr additive="base">
                                        <p:cTn id="22" dur="1" fill="hold">
                                          <p:stCondLst>
                                            <p:cond delay="0"/>
                                          </p:stCondLst>
                                        </p:cTn>
                                        <p:tgtEl>
                                          <p:spTgt spid="2201">
                                            <p:txEl>
                                              <p:charRg st="121" end="145"/>
                                            </p:txEl>
                                          </p:spTgt>
                                        </p:tgtEl>
                                        <p:attrNameLst>
                                          <p:attrName>style.visibility</p:attrName>
                                        </p:attrNameLst>
                                      </p:cBhvr>
                                      <p:to>
                                        <p:strVal val="visible"/>
                                      </p:to>
                                    </p:set>
                                    <p:animEffect transition="in" filter="diamond(in)">
                                      <p:cBhvr additive="base">
                                        <p:cTn id="23" dur="2000"/>
                                        <p:tgtEl>
                                          <p:spTgt spid="2201">
                                            <p:txEl>
                                              <p:charRg st="121" end="14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 name="图片 24"/>
          <p:cNvPicPr>
            <a:picLocks noChangeAspect="1"/>
          </p:cNvPicPr>
          <p:nvPr>
            <p:custDataLst>
              <p:tags r:id="rId1"/>
            </p:custDataLst>
          </p:nvPr>
        </p:nvPicPr>
        <p:blipFill>
          <a:blip r:embed="rId2"/>
          <a:stretch>
            <a:fillRect/>
          </a:stretch>
        </p:blipFill>
        <p:spPr>
          <a:xfrm>
            <a:off x="3357072" y="3291495"/>
            <a:ext cx="5477857" cy="2710397"/>
          </a:xfrm>
          <a:prstGeom prst="rect">
            <a:avLst/>
          </a:prstGeom>
        </p:spPr>
      </p:pic>
      <p:sp>
        <p:nvSpPr>
          <p:cNvPr id="4" name="文本框 3"/>
          <p:cNvSpPr txBox="1"/>
          <p:nvPr/>
        </p:nvSpPr>
        <p:spPr>
          <a:xfrm>
            <a:off x="267970" y="1812290"/>
            <a:ext cx="11774805" cy="1322070"/>
          </a:xfrm>
          <a:prstGeom prst="rect">
            <a:avLst/>
          </a:prstGeom>
          <a:noFill/>
        </p:spPr>
        <p:txBody>
          <a:bodyPr wrap="square" rtlCol="0">
            <a:spAutoFit/>
          </a:bodyPr>
          <a:p>
            <a:r>
              <a:rPr lang="zh-CN" altLang="en-US" sz="4000">
                <a:latin typeface="方正粗黑宋简体" charset="-122"/>
                <a:ea typeface="方正粗黑宋简体" charset="-122"/>
              </a:rPr>
              <a:t>交流：</a:t>
            </a:r>
            <a:endParaRPr lang="zh-CN" altLang="en-US" sz="4000">
              <a:latin typeface="方正粗黑宋简体" charset="-122"/>
              <a:ea typeface="方正粗黑宋简体" charset="-122"/>
            </a:endParaRPr>
          </a:p>
          <a:p>
            <a:r>
              <a:rPr lang="en-US" altLang="zh-CN" sz="4000">
                <a:latin typeface="方正粗黑宋简体" charset="-122"/>
                <a:ea typeface="方正粗黑宋简体" charset="-122"/>
              </a:rPr>
              <a:t>1.</a:t>
            </a:r>
            <a:r>
              <a:rPr lang="zh-CN" altLang="en-US" sz="4000">
                <a:latin typeface="方正粗黑宋简体" charset="-122"/>
                <a:ea typeface="方正粗黑宋简体" charset="-122"/>
              </a:rPr>
              <a:t>你是如何理解健康教育的？它包括了哪些内容？</a:t>
            </a:r>
            <a:endParaRPr lang="zh-CN" altLang="en-US" sz="4000">
              <a:latin typeface="方正粗黑宋简体" charset="-122"/>
              <a:ea typeface="方正粗黑宋简体" charset="-122"/>
            </a:endParaRPr>
          </a:p>
        </p:txBody>
      </p:sp>
      <p:sp>
        <p:nvSpPr>
          <p:cNvPr id="6" name="文本框 5"/>
          <p:cNvSpPr txBox="1"/>
          <p:nvPr/>
        </p:nvSpPr>
        <p:spPr>
          <a:xfrm>
            <a:off x="2042160" y="982345"/>
            <a:ext cx="8107680" cy="829945"/>
          </a:xfrm>
          <a:prstGeom prst="rect">
            <a:avLst/>
          </a:prstGeom>
          <a:noFill/>
        </p:spPr>
        <p:txBody>
          <a:bodyPr wrap="none" rtlCol="0" anchor="t">
            <a:spAutoFit/>
          </a:bodyPr>
          <a:p>
            <a:pPr algn="l">
              <a:buClrTx/>
              <a:buSzTx/>
              <a:buFontTx/>
            </a:pPr>
            <a:r>
              <a:rPr lang="zh-CN" altLang="zh-CN" sz="4800" dirty="0">
                <a:solidFill>
                  <a:srgbClr val="E8755E"/>
                </a:solidFill>
                <a:latin typeface="方正粗黑宋简体" charset="-122"/>
                <a:ea typeface="方正粗黑宋简体" charset="-122"/>
                <a:cs typeface="江城圆体 600W" charset="-122"/>
                <a:sym typeface="+mn-ea"/>
              </a:rPr>
              <a:t>幼儿园健康教育课程相关理念</a:t>
            </a:r>
            <a:endParaRPr lang="zh-CN" altLang="zh-CN" sz="4800" dirty="0">
              <a:solidFill>
                <a:srgbClr val="E8755E"/>
              </a:solidFill>
              <a:latin typeface="方正粗黑宋简体" charset="-122"/>
              <a:ea typeface="方正粗黑宋简体" charset="-122"/>
              <a:cs typeface="江城圆体 600W" charset="-122"/>
              <a:sym typeface="+mn-ea"/>
            </a:endParaRPr>
          </a:p>
        </p:txBody>
      </p:sp>
      <p:pic>
        <p:nvPicPr>
          <p:cNvPr id="10" name="图片 9"/>
          <p:cNvPicPr>
            <a:picLocks noChangeAspect="1"/>
          </p:cNvPicPr>
          <p:nvPr/>
        </p:nvPicPr>
        <p:blipFill rotWithShape="1">
          <a:blip r:embed="rId3"/>
          <a:srcRect/>
          <a:stretch>
            <a:fillRect/>
          </a:stretch>
        </p:blipFill>
        <p:spPr>
          <a:xfrm>
            <a:off x="0" y="5321505"/>
            <a:ext cx="12192000" cy="153649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椭圆 17"/>
          <p:cNvSpPr/>
          <p:nvPr/>
        </p:nvSpPr>
        <p:spPr>
          <a:xfrm>
            <a:off x="-208" y="-435"/>
            <a:ext cx="830997" cy="830997"/>
          </a:xfrm>
          <a:prstGeom prst="ellipse">
            <a:avLst/>
          </a:prstGeom>
          <a:solidFill>
            <a:srgbClr val="E8755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000" dirty="0">
                <a:solidFill>
                  <a:schemeClr val="bg1"/>
                </a:solidFill>
                <a:latin typeface="方正粗黑宋简体" charset="-122"/>
                <a:ea typeface="方正粗黑宋简体" charset="-122"/>
                <a:cs typeface="思源黑体 Regular" charset="-122"/>
                <a:sym typeface="+mn-lt"/>
              </a:rPr>
              <a:t>二</a:t>
            </a:r>
            <a:endParaRPr lang="zh-CN" altLang="en-US" sz="4000" dirty="0">
              <a:solidFill>
                <a:schemeClr val="bg1"/>
              </a:solidFill>
              <a:latin typeface="方正粗黑宋简体" charset="-122"/>
              <a:ea typeface="方正粗黑宋简体" charset="-122"/>
              <a:cs typeface="思源黑体 Regular" charset="-122"/>
              <a:sym typeface="+mn-lt"/>
            </a:endParaRPr>
          </a:p>
        </p:txBody>
      </p:sp>
      <p:sp>
        <p:nvSpPr>
          <p:cNvPr id="34" name="文本框"/>
          <p:cNvSpPr/>
          <p:nvPr/>
        </p:nvSpPr>
        <p:spPr>
          <a:xfrm>
            <a:off x="830580" y="108585"/>
            <a:ext cx="11361420" cy="1076325"/>
          </a:xfrm>
          <a:prstGeom prst="rect">
            <a:avLst/>
          </a:prstGeom>
        </p:spPr>
        <p:txBody>
          <a:bodyPr wrap="square">
            <a:spAutoFit/>
          </a:bodyPr>
          <a:p>
            <a:pPr algn="l">
              <a:buClrTx/>
              <a:buSzTx/>
              <a:buFontTx/>
              <a:buNone/>
            </a:pPr>
            <a:r>
              <a:rPr lang="zh-CN" altLang="en-US" sz="3200" b="1">
                <a:latin typeface="宋体" charset="-122"/>
                <a:ea typeface="宋体" charset="-122"/>
                <a:sym typeface="+mn-ea"/>
              </a:rPr>
              <a:t>幼儿园户外体育活动的设计与组织策略探索</a:t>
            </a:r>
            <a:endParaRPr lang="zh-CN" altLang="en-US" sz="3200" b="1">
              <a:latin typeface="宋体" charset="-122"/>
              <a:ea typeface="宋体" charset="-122"/>
              <a:sym typeface="+mn-ea"/>
            </a:endParaRPr>
          </a:p>
          <a:p>
            <a:pPr algn="l">
              <a:buClrTx/>
              <a:buSzTx/>
              <a:buFontTx/>
              <a:buNone/>
            </a:pPr>
            <a:endParaRPr lang="zh-CN" altLang="en-US" sz="3200" b="1" dirty="0">
              <a:latin typeface="思源黑体 Regular" charset="-122"/>
              <a:ea typeface="思源黑体 Regular" charset="-122"/>
              <a:cs typeface="思源黑体 Regular" charset="-122"/>
              <a:sym typeface="+mn-lt"/>
            </a:endParaRPr>
          </a:p>
        </p:txBody>
      </p:sp>
      <p:sp>
        <p:nvSpPr>
          <p:cNvPr id="2211" name="文本占位符 2210"/>
          <p:cNvSpPr/>
          <p:nvPr/>
        </p:nvSpPr>
        <p:spPr>
          <a:xfrm>
            <a:off x="601980" y="942975"/>
            <a:ext cx="11590020" cy="565023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SzPct val="100000"/>
              <a:buChar char="•"/>
              <a:defRPr sz="3200" b="0" i="0" u="none" kern="120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SzPct val="100000"/>
              <a:buFontTx/>
              <a:buChar char="–"/>
              <a:defRPr sz="2800" b="0" i="0" u="none" kern="1200">
                <a:solidFill>
                  <a:schemeClr val="tx1"/>
                </a:solidFill>
                <a:latin typeface="Arial" charset="0"/>
                <a:ea typeface="宋体" charset="-122"/>
                <a:cs typeface="+mn-cs"/>
              </a:defRPr>
            </a:lvl2pPr>
            <a:lvl3pPr marL="1143000" lvl="2" indent="-228600" algn="l" defTabSz="914400" rtl="0" eaLnBrk="1" fontAlgn="base" latinLnBrk="0" hangingPunct="1">
              <a:lnSpc>
                <a:spcPct val="100000"/>
              </a:lnSpc>
              <a:spcBef>
                <a:spcPct val="20000"/>
              </a:spcBef>
              <a:spcAft>
                <a:spcPct val="0"/>
              </a:spcAft>
              <a:buSzPct val="100000"/>
              <a:buFontTx/>
              <a:buChar char="•"/>
              <a:defRPr sz="2400" b="0" i="0" u="none" kern="1200">
                <a:solidFill>
                  <a:schemeClr val="tx1"/>
                </a:solidFill>
                <a:latin typeface="Arial" charset="0"/>
                <a:ea typeface="宋体" charset="-122"/>
                <a:cs typeface="+mn-cs"/>
              </a:defRPr>
            </a:lvl3pPr>
            <a:lvl4pPr marL="1600200" lvl="3" indent="-228600" algn="l" defTabSz="914400" rtl="0" eaLnBrk="1" fontAlgn="base" latinLnBrk="0" hangingPunct="1">
              <a:lnSpc>
                <a:spcPct val="100000"/>
              </a:lnSpc>
              <a:spcBef>
                <a:spcPct val="20000"/>
              </a:spcBef>
              <a:spcAft>
                <a:spcPct val="0"/>
              </a:spcAft>
              <a:buSzPct val="100000"/>
              <a:buFontTx/>
              <a:buChar char="–"/>
              <a:defRPr sz="2000" b="0" i="0" u="none" kern="1200">
                <a:solidFill>
                  <a:schemeClr val="tx1"/>
                </a:solidFill>
                <a:latin typeface="Arial" charset="0"/>
                <a:ea typeface="宋体" charset="-122"/>
                <a:cs typeface="+mn-cs"/>
              </a:defRPr>
            </a:lvl4pPr>
            <a:lvl5pPr marL="2057400" lvl="4" indent="-228600" algn="l" defTabSz="914400" rtl="0" eaLnBrk="1" fontAlgn="base" latinLnBrk="0" hangingPunct="1">
              <a:lnSpc>
                <a:spcPct val="100000"/>
              </a:lnSpc>
              <a:spcBef>
                <a:spcPct val="20000"/>
              </a:spcBef>
              <a:spcAft>
                <a:spcPct val="0"/>
              </a:spcAft>
              <a:buSzPct val="100000"/>
              <a:buFontTx/>
              <a:buChar char="»"/>
              <a:defRPr sz="2000" b="0" i="0" u="none" kern="1200">
                <a:solidFill>
                  <a:schemeClr val="tx1"/>
                </a:solidFill>
                <a:latin typeface="Arial" charset="0"/>
                <a:ea typeface="宋体" charset="-122"/>
                <a:cs typeface="+mn-cs"/>
              </a:defRPr>
            </a:lvl5pPr>
            <a:lvl6pPr marL="2514600" lvl="5"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6pPr>
            <a:lvl7pPr marL="2971800" lvl="6"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7pPr>
            <a:lvl8pPr marL="3429000" lvl="7"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8pPr>
            <a:lvl9pPr marL="3886200" lvl="8"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9pPr>
          </a:lstStyle>
          <a:p>
            <a:pPr>
              <a:lnSpc>
                <a:spcPct val="90000"/>
              </a:lnSpc>
            </a:pPr>
            <a:r>
              <a:rPr lang="zh-CN" altLang="en-US" sz="2800">
                <a:solidFill>
                  <a:schemeClr val="tx1"/>
                </a:solidFill>
                <a:latin typeface="宋体" charset="-122"/>
                <a:ea typeface="宋体" charset="-122"/>
                <a:cs typeface="宋体" charset="-122"/>
              </a:rPr>
              <a:t>探索一：户外体育活动游戏化的教学模式</a:t>
            </a:r>
            <a:endParaRPr lang="zh-CN" altLang="en-US" sz="2800">
              <a:solidFill>
                <a:schemeClr val="tx1"/>
              </a:solidFill>
              <a:latin typeface="宋体" charset="-122"/>
              <a:ea typeface="宋体" charset="-122"/>
              <a:cs typeface="宋体" charset="-122"/>
            </a:endParaRPr>
          </a:p>
          <a:p>
            <a:pPr marL="0" indent="0">
              <a:lnSpc>
                <a:spcPct val="90000"/>
              </a:lnSpc>
              <a:buNone/>
            </a:pPr>
            <a:r>
              <a:rPr lang="en-US" altLang="zh-CN" sz="2800">
                <a:solidFill>
                  <a:schemeClr val="tx1"/>
                </a:solidFill>
                <a:latin typeface="宋体" charset="-122"/>
                <a:ea typeface="宋体" charset="-122"/>
                <a:cs typeface="宋体" charset="-122"/>
              </a:rPr>
              <a:t>    </a:t>
            </a:r>
            <a:r>
              <a:rPr lang="zh-CN" altLang="en-US" sz="2800">
                <a:solidFill>
                  <a:schemeClr val="tx1"/>
                </a:solidFill>
                <a:latin typeface="宋体" charset="-122"/>
                <a:ea typeface="宋体" charset="-122"/>
                <a:cs typeface="宋体" charset="-122"/>
              </a:rPr>
              <a:t>一物多用类：垫子、圈、易拉罐、枕头、鞋盒子、轮胎、奶粉罐、手绢等等。</a:t>
            </a:r>
            <a:endParaRPr lang="zh-CN" altLang="en-US" sz="2800">
              <a:solidFill>
                <a:schemeClr val="tx1"/>
              </a:solidFill>
              <a:latin typeface="宋体" charset="-122"/>
              <a:ea typeface="宋体" charset="-122"/>
              <a:cs typeface="宋体" charset="-122"/>
            </a:endParaRPr>
          </a:p>
          <a:p>
            <a:pPr marL="0" indent="0">
              <a:lnSpc>
                <a:spcPct val="90000"/>
              </a:lnSpc>
              <a:buNone/>
            </a:pPr>
            <a:r>
              <a:rPr lang="zh-CN" altLang="en-US" sz="2800">
                <a:solidFill>
                  <a:schemeClr val="tx1"/>
                </a:solidFill>
                <a:latin typeface="宋体" charset="-122"/>
                <a:ea typeface="宋体" charset="-122"/>
                <a:cs typeface="宋体" charset="-122"/>
              </a:rPr>
              <a:t> </a:t>
            </a:r>
            <a:r>
              <a:rPr lang="en-US" altLang="zh-CN" sz="2800">
                <a:solidFill>
                  <a:schemeClr val="tx1"/>
                </a:solidFill>
                <a:latin typeface="宋体" charset="-122"/>
                <a:ea typeface="宋体" charset="-122"/>
                <a:cs typeface="宋体" charset="-122"/>
              </a:rPr>
              <a:t>   </a:t>
            </a:r>
            <a:r>
              <a:rPr lang="zh-CN" altLang="en-US" sz="2800">
                <a:solidFill>
                  <a:schemeClr val="tx1"/>
                </a:solidFill>
                <a:latin typeface="宋体" charset="-122"/>
                <a:ea typeface="宋体" charset="-122"/>
                <a:cs typeface="宋体" charset="-122"/>
              </a:rPr>
              <a:t>幼儿对所投放的材料进行自主探索</a:t>
            </a:r>
            <a:r>
              <a:rPr lang="en-US" altLang="zh-CN" sz="2800">
                <a:solidFill>
                  <a:schemeClr val="tx1"/>
                </a:solidFill>
                <a:latin typeface="宋体" charset="-122"/>
                <a:ea typeface="宋体" charset="-122"/>
                <a:cs typeface="宋体" charset="-122"/>
              </a:rPr>
              <a:t>—</a:t>
            </a:r>
            <a:r>
              <a:rPr lang="zh-CN" altLang="en-US" sz="2800">
                <a:solidFill>
                  <a:schemeClr val="tx1"/>
                </a:solidFill>
                <a:latin typeface="宋体" charset="-122"/>
                <a:ea typeface="宋体" charset="-122"/>
                <a:cs typeface="宋体" charset="-122"/>
              </a:rPr>
              <a:t>交流展示幼儿的探索发现</a:t>
            </a:r>
            <a:r>
              <a:rPr lang="en-US" altLang="zh-CN" sz="2800">
                <a:solidFill>
                  <a:schemeClr val="tx1"/>
                </a:solidFill>
                <a:latin typeface="宋体" charset="-122"/>
                <a:ea typeface="宋体" charset="-122"/>
                <a:cs typeface="宋体" charset="-122"/>
              </a:rPr>
              <a:t>—</a:t>
            </a:r>
            <a:r>
              <a:rPr lang="zh-CN" altLang="en-US" sz="2800">
                <a:solidFill>
                  <a:schemeClr val="tx1"/>
                </a:solidFill>
                <a:latin typeface="宋体" charset="-122"/>
                <a:ea typeface="宋体" charset="-122"/>
                <a:cs typeface="宋体" charset="-122"/>
              </a:rPr>
              <a:t>应用幼儿的探索发现进行基本动作的学习和体能锻炼</a:t>
            </a:r>
            <a:r>
              <a:rPr lang="en-US" altLang="zh-CN" sz="2800">
                <a:solidFill>
                  <a:schemeClr val="tx1"/>
                </a:solidFill>
                <a:latin typeface="宋体" charset="-122"/>
                <a:ea typeface="宋体" charset="-122"/>
                <a:cs typeface="宋体" charset="-122"/>
              </a:rPr>
              <a:t>—</a:t>
            </a:r>
            <a:r>
              <a:rPr lang="zh-CN" altLang="en-US" sz="2800">
                <a:solidFill>
                  <a:schemeClr val="tx1"/>
                </a:solidFill>
                <a:latin typeface="宋体" charset="-122"/>
                <a:ea typeface="宋体" charset="-122"/>
                <a:cs typeface="宋体" charset="-122"/>
              </a:rPr>
              <a:t>综合幼儿的探索发现进行体能综合锻炼。</a:t>
            </a:r>
            <a:r>
              <a:rPr lang="en-US" altLang="zh-CN" b="1">
                <a:solidFill>
                  <a:srgbClr val="0000FF"/>
                </a:solidFill>
              </a:rPr>
              <a:t>   </a:t>
            </a:r>
            <a:endParaRPr lang="en-US" altLang="zh-CN" b="1">
              <a:solidFill>
                <a:srgbClr val="0000FF"/>
              </a:solidFill>
            </a:endParaRPr>
          </a:p>
          <a:p>
            <a:pPr>
              <a:lnSpc>
                <a:spcPct val="90000"/>
              </a:lnSpc>
              <a:buNone/>
            </a:pPr>
            <a:r>
              <a:rPr lang="en-US" altLang="zh-CN" b="1">
                <a:solidFill>
                  <a:srgbClr val="0000FF"/>
                </a:solidFill>
              </a:rPr>
              <a:t>             </a:t>
            </a:r>
            <a:endParaRPr lang="en-US" altLang="zh-CN" b="1">
              <a:solidFill>
                <a:srgbClr val="0000FF"/>
              </a:solidFill>
            </a:endParaRPr>
          </a:p>
        </p:txBody>
      </p:sp>
      <p:pic>
        <p:nvPicPr>
          <p:cNvPr id="10" name="图片 9"/>
          <p:cNvPicPr>
            <a:picLocks noChangeAspect="1"/>
          </p:cNvPicPr>
          <p:nvPr/>
        </p:nvPicPr>
        <p:blipFill rotWithShape="1">
          <a:blip r:embed="rId1"/>
          <a:srcRect/>
          <a:stretch>
            <a:fillRect/>
          </a:stretch>
        </p:blipFill>
        <p:spPr>
          <a:xfrm>
            <a:off x="0" y="5321505"/>
            <a:ext cx="12192000" cy="15364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childTnLst>
                                    <p:set>
                                      <p:cBhvr additive="base">
                                        <p:cTn id="6" dur="1" fill="hold">
                                          <p:stCondLst>
                                            <p:cond delay="0"/>
                                          </p:stCondLst>
                                        </p:cTn>
                                        <p:tgtEl>
                                          <p:spTgt spid="2211">
                                            <p:txEl>
                                              <p:charRg st="0" end="37"/>
                                            </p:txEl>
                                          </p:spTgt>
                                        </p:tgtEl>
                                        <p:attrNameLst>
                                          <p:attrName>style.visibility</p:attrName>
                                        </p:attrNameLst>
                                      </p:cBhvr>
                                      <p:to>
                                        <p:strVal val="visible"/>
                                      </p:to>
                                    </p:set>
                                    <p:anim calcmode="lin" valueType="num">
                                      <p:cBhvr additive="base">
                                        <p:cTn id="7" dur="500" fill="hold"/>
                                        <p:tgtEl>
                                          <p:spTgt spid="2211">
                                            <p:txEl>
                                              <p:charRg st="0" end="3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11">
                                            <p:txEl>
                                              <p:charRg st="0" end="3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childTnLst>
                                    <p:set>
                                      <p:cBhvr additive="base">
                                        <p:cTn id="12" dur="1" fill="hold">
                                          <p:stCondLst>
                                            <p:cond delay="0"/>
                                          </p:stCondLst>
                                        </p:cTn>
                                        <p:tgtEl>
                                          <p:spTgt spid="2211">
                                            <p:txEl>
                                              <p:charRg st="1" end="1"/>
                                            </p:txEl>
                                          </p:spTgt>
                                        </p:tgtEl>
                                        <p:attrNameLst>
                                          <p:attrName>style.visibility</p:attrName>
                                        </p:attrNameLst>
                                      </p:cBhvr>
                                      <p:to>
                                        <p:strVal val="visible"/>
                                      </p:to>
                                    </p:set>
                                    <p:anim calcmode="lin" valueType="num">
                                      <p:cBhvr additive="base">
                                        <p:cTn id="13" dur="500" fill="hold"/>
                                        <p:tgtEl>
                                          <p:spTgt spid="2211">
                                            <p:txEl>
                                              <p:char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11">
                                            <p:txEl>
                                              <p:char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childTnLst>
                                    <p:set>
                                      <p:cBhvr additive="base">
                                        <p:cTn id="18" dur="1" fill="hold">
                                          <p:stCondLst>
                                            <p:cond delay="0"/>
                                          </p:stCondLst>
                                        </p:cTn>
                                        <p:tgtEl>
                                          <p:spTgt spid="2211">
                                            <p:txEl>
                                              <p:charRg st="2" end="2"/>
                                            </p:txEl>
                                          </p:spTgt>
                                        </p:tgtEl>
                                        <p:attrNameLst>
                                          <p:attrName>style.visibility</p:attrName>
                                        </p:attrNameLst>
                                      </p:cBhvr>
                                      <p:to>
                                        <p:strVal val="visible"/>
                                      </p:to>
                                    </p:set>
                                    <p:anim calcmode="lin" valueType="num">
                                      <p:cBhvr additive="base">
                                        <p:cTn id="19" dur="500" fill="hold"/>
                                        <p:tgtEl>
                                          <p:spTgt spid="2211">
                                            <p:txEl>
                                              <p:char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11">
                                            <p:txEl>
                                              <p:char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椭圆 17"/>
          <p:cNvSpPr/>
          <p:nvPr/>
        </p:nvSpPr>
        <p:spPr>
          <a:xfrm>
            <a:off x="-208" y="-435"/>
            <a:ext cx="830997" cy="830997"/>
          </a:xfrm>
          <a:prstGeom prst="ellipse">
            <a:avLst/>
          </a:prstGeom>
          <a:solidFill>
            <a:srgbClr val="E8755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000" dirty="0">
                <a:solidFill>
                  <a:schemeClr val="bg1"/>
                </a:solidFill>
                <a:latin typeface="方正粗黑宋简体" charset="-122"/>
                <a:ea typeface="方正粗黑宋简体" charset="-122"/>
                <a:cs typeface="思源黑体 Regular" charset="-122"/>
                <a:sym typeface="+mn-lt"/>
              </a:rPr>
              <a:t>二</a:t>
            </a:r>
            <a:endParaRPr lang="zh-CN" altLang="en-US" sz="4000" dirty="0">
              <a:solidFill>
                <a:schemeClr val="bg1"/>
              </a:solidFill>
              <a:latin typeface="方正粗黑宋简体" charset="-122"/>
              <a:ea typeface="方正粗黑宋简体" charset="-122"/>
              <a:cs typeface="思源黑体 Regular" charset="-122"/>
              <a:sym typeface="+mn-lt"/>
            </a:endParaRPr>
          </a:p>
        </p:txBody>
      </p:sp>
      <p:sp>
        <p:nvSpPr>
          <p:cNvPr id="34" name="文本框"/>
          <p:cNvSpPr/>
          <p:nvPr/>
        </p:nvSpPr>
        <p:spPr>
          <a:xfrm>
            <a:off x="830580" y="123190"/>
            <a:ext cx="11361420" cy="1076325"/>
          </a:xfrm>
          <a:prstGeom prst="rect">
            <a:avLst/>
          </a:prstGeom>
        </p:spPr>
        <p:txBody>
          <a:bodyPr wrap="square">
            <a:spAutoFit/>
          </a:bodyPr>
          <a:p>
            <a:pPr algn="l">
              <a:buClrTx/>
              <a:buSzTx/>
              <a:buFontTx/>
              <a:buNone/>
            </a:pPr>
            <a:r>
              <a:rPr lang="zh-CN" altLang="en-US" sz="3200" b="1">
                <a:latin typeface="宋体" charset="-122"/>
                <a:ea typeface="宋体" charset="-122"/>
                <a:sym typeface="+mn-ea"/>
              </a:rPr>
              <a:t>幼儿园户外体育活动的设计与组织策略探索</a:t>
            </a:r>
            <a:endParaRPr lang="zh-CN" altLang="en-US" sz="3200" b="1">
              <a:latin typeface="宋体" charset="-122"/>
              <a:ea typeface="宋体" charset="-122"/>
              <a:sym typeface="+mn-ea"/>
            </a:endParaRPr>
          </a:p>
          <a:p>
            <a:pPr algn="l">
              <a:buClrTx/>
              <a:buSzTx/>
              <a:buFontTx/>
              <a:buNone/>
            </a:pPr>
            <a:endParaRPr lang="zh-CN" altLang="en-US" sz="3200" b="1" dirty="0">
              <a:latin typeface="思源黑体 Regular" charset="-122"/>
              <a:ea typeface="思源黑体 Regular" charset="-122"/>
              <a:cs typeface="思源黑体 Regular" charset="-122"/>
              <a:sym typeface="+mn-lt"/>
            </a:endParaRPr>
          </a:p>
        </p:txBody>
      </p:sp>
      <p:sp>
        <p:nvSpPr>
          <p:cNvPr id="2211" name="文本占位符 2210"/>
          <p:cNvSpPr/>
          <p:nvPr/>
        </p:nvSpPr>
        <p:spPr>
          <a:xfrm>
            <a:off x="601980" y="942975"/>
            <a:ext cx="11590020" cy="565023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SzPct val="100000"/>
              <a:buChar char="•"/>
              <a:defRPr sz="3200" b="0" i="0" u="none" kern="120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SzPct val="100000"/>
              <a:buFontTx/>
              <a:buChar char="–"/>
              <a:defRPr sz="2800" b="0" i="0" u="none" kern="1200">
                <a:solidFill>
                  <a:schemeClr val="tx1"/>
                </a:solidFill>
                <a:latin typeface="Arial" charset="0"/>
                <a:ea typeface="宋体" charset="-122"/>
                <a:cs typeface="+mn-cs"/>
              </a:defRPr>
            </a:lvl2pPr>
            <a:lvl3pPr marL="1143000" lvl="2" indent="-228600" algn="l" defTabSz="914400" rtl="0" eaLnBrk="1" fontAlgn="base" latinLnBrk="0" hangingPunct="1">
              <a:lnSpc>
                <a:spcPct val="100000"/>
              </a:lnSpc>
              <a:spcBef>
                <a:spcPct val="20000"/>
              </a:spcBef>
              <a:spcAft>
                <a:spcPct val="0"/>
              </a:spcAft>
              <a:buSzPct val="100000"/>
              <a:buFontTx/>
              <a:buChar char="•"/>
              <a:defRPr sz="2400" b="0" i="0" u="none" kern="1200">
                <a:solidFill>
                  <a:schemeClr val="tx1"/>
                </a:solidFill>
                <a:latin typeface="Arial" charset="0"/>
                <a:ea typeface="宋体" charset="-122"/>
                <a:cs typeface="+mn-cs"/>
              </a:defRPr>
            </a:lvl3pPr>
            <a:lvl4pPr marL="1600200" lvl="3" indent="-228600" algn="l" defTabSz="914400" rtl="0" eaLnBrk="1" fontAlgn="base" latinLnBrk="0" hangingPunct="1">
              <a:lnSpc>
                <a:spcPct val="100000"/>
              </a:lnSpc>
              <a:spcBef>
                <a:spcPct val="20000"/>
              </a:spcBef>
              <a:spcAft>
                <a:spcPct val="0"/>
              </a:spcAft>
              <a:buSzPct val="100000"/>
              <a:buFontTx/>
              <a:buChar char="–"/>
              <a:defRPr sz="2000" b="0" i="0" u="none" kern="1200">
                <a:solidFill>
                  <a:schemeClr val="tx1"/>
                </a:solidFill>
                <a:latin typeface="Arial" charset="0"/>
                <a:ea typeface="宋体" charset="-122"/>
                <a:cs typeface="+mn-cs"/>
              </a:defRPr>
            </a:lvl4pPr>
            <a:lvl5pPr marL="2057400" lvl="4" indent="-228600" algn="l" defTabSz="914400" rtl="0" eaLnBrk="1" fontAlgn="base" latinLnBrk="0" hangingPunct="1">
              <a:lnSpc>
                <a:spcPct val="100000"/>
              </a:lnSpc>
              <a:spcBef>
                <a:spcPct val="20000"/>
              </a:spcBef>
              <a:spcAft>
                <a:spcPct val="0"/>
              </a:spcAft>
              <a:buSzPct val="100000"/>
              <a:buFontTx/>
              <a:buChar char="»"/>
              <a:defRPr sz="2000" b="0" i="0" u="none" kern="1200">
                <a:solidFill>
                  <a:schemeClr val="tx1"/>
                </a:solidFill>
                <a:latin typeface="Arial" charset="0"/>
                <a:ea typeface="宋体" charset="-122"/>
                <a:cs typeface="+mn-cs"/>
              </a:defRPr>
            </a:lvl5pPr>
            <a:lvl6pPr marL="2514600" lvl="5"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6pPr>
            <a:lvl7pPr marL="2971800" lvl="6"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7pPr>
            <a:lvl8pPr marL="3429000" lvl="7"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8pPr>
            <a:lvl9pPr marL="3886200" lvl="8"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9pPr>
          </a:lstStyle>
          <a:p>
            <a:pPr>
              <a:lnSpc>
                <a:spcPct val="90000"/>
              </a:lnSpc>
            </a:pPr>
            <a:r>
              <a:rPr lang="zh-CN" altLang="en-US" sz="2800">
                <a:latin typeface="宋体" charset="-122"/>
                <a:ea typeface="宋体" charset="-122"/>
                <a:cs typeface="宋体" charset="-122"/>
                <a:sym typeface="+mn-ea"/>
              </a:rPr>
              <a:t>探索二：户外体育活动中教师的关注点</a:t>
            </a:r>
            <a:endParaRPr lang="zh-CN" altLang="en-US" sz="2800">
              <a:latin typeface="宋体" charset="-122"/>
              <a:ea typeface="宋体" charset="-122"/>
              <a:cs typeface="宋体" charset="-122"/>
              <a:sym typeface="+mn-ea"/>
            </a:endParaRPr>
          </a:p>
          <a:p>
            <a:pPr marL="0" indent="0" algn="l">
              <a:lnSpc>
                <a:spcPct val="90000"/>
              </a:lnSpc>
              <a:buClrTx/>
              <a:buSzTx/>
              <a:buFontTx/>
              <a:buNone/>
            </a:pPr>
            <a:r>
              <a:rPr lang="en-US" altLang="zh-CN" sz="2800">
                <a:latin typeface="宋体" charset="-122"/>
                <a:ea typeface="宋体" charset="-122"/>
                <a:cs typeface="宋体" charset="-122"/>
                <a:sym typeface="+mn-ea"/>
              </a:rPr>
              <a:t>    </a:t>
            </a:r>
            <a:r>
              <a:rPr lang="zh-CN" altLang="en-US" sz="2800">
                <a:latin typeface="宋体" charset="-122"/>
                <a:ea typeface="宋体" charset="-122"/>
                <a:cs typeface="宋体" charset="-122"/>
                <a:sym typeface="+mn-ea"/>
              </a:rPr>
              <a:t>1.“约束”与“放手”</a:t>
            </a:r>
            <a:endParaRPr lang="zh-CN" altLang="en-US" sz="2800">
              <a:latin typeface="宋体" charset="-122"/>
              <a:ea typeface="宋体" charset="-122"/>
              <a:cs typeface="宋体" charset="-122"/>
            </a:endParaRPr>
          </a:p>
          <a:p>
            <a:pPr marL="0" indent="0" algn="l">
              <a:lnSpc>
                <a:spcPct val="90000"/>
              </a:lnSpc>
              <a:buClrTx/>
              <a:buSzTx/>
              <a:buFontTx/>
              <a:buNone/>
            </a:pPr>
            <a:r>
              <a:rPr lang="en-US" altLang="zh-CN" sz="2800">
                <a:latin typeface="宋体" charset="-122"/>
                <a:ea typeface="宋体" charset="-122"/>
                <a:cs typeface="宋体" charset="-122"/>
                <a:sym typeface="+mn-ea"/>
              </a:rPr>
              <a:t>    </a:t>
            </a:r>
            <a:r>
              <a:rPr lang="zh-CN" altLang="en-US" sz="2800">
                <a:latin typeface="宋体" charset="-122"/>
                <a:ea typeface="宋体" charset="-122"/>
                <a:cs typeface="宋体" charset="-122"/>
                <a:sym typeface="+mn-ea"/>
              </a:rPr>
              <a:t>幼儿体育教学活动的重要目标之一是激发幼儿参与体育锻炼的积极性，因此如何激发幼儿锻炼的兴趣应成为教师的一个关注点。</a:t>
            </a:r>
            <a:endParaRPr lang="zh-CN" altLang="en-US" sz="2800">
              <a:latin typeface="宋体" charset="-122"/>
              <a:ea typeface="宋体" charset="-122"/>
              <a:cs typeface="宋体" charset="-122"/>
              <a:sym typeface="+mn-ea"/>
            </a:endParaRPr>
          </a:p>
          <a:p>
            <a:pPr marL="0" indent="0" algn="l">
              <a:lnSpc>
                <a:spcPct val="90000"/>
              </a:lnSpc>
              <a:buClrTx/>
              <a:buSzTx/>
              <a:buFontTx/>
              <a:buNone/>
            </a:pPr>
            <a:r>
              <a:rPr lang="zh-CN" altLang="en-US" sz="2800">
                <a:latin typeface="宋体" charset="-122"/>
                <a:ea typeface="宋体" charset="-122"/>
                <a:cs typeface="宋体" charset="-122"/>
                <a:sym typeface="+mn-ea"/>
              </a:rPr>
              <a:t>注意事项：</a:t>
            </a:r>
            <a:endParaRPr lang="zh-CN" altLang="en-US" sz="2800">
              <a:latin typeface="宋体" charset="-122"/>
              <a:ea typeface="宋体" charset="-122"/>
              <a:cs typeface="宋体" charset="-122"/>
            </a:endParaRPr>
          </a:p>
          <a:p>
            <a:pPr marL="0" indent="0" algn="l">
              <a:lnSpc>
                <a:spcPct val="90000"/>
              </a:lnSpc>
              <a:buClrTx/>
              <a:buSzTx/>
              <a:buFontTx/>
              <a:buNone/>
            </a:pPr>
            <a:r>
              <a:rPr lang="en-US" altLang="zh-CN" sz="2800">
                <a:latin typeface="宋体" charset="-122"/>
                <a:ea typeface="宋体" charset="-122"/>
                <a:cs typeface="宋体" charset="-122"/>
                <a:sym typeface="+mn-ea"/>
              </a:rPr>
              <a:t>  </a:t>
            </a:r>
            <a:r>
              <a:rPr lang="zh-CN" altLang="en-US" sz="2800">
                <a:latin typeface="宋体" charset="-122"/>
                <a:ea typeface="宋体" charset="-122"/>
                <a:cs typeface="宋体" charset="-122"/>
                <a:sym typeface="+mn-ea"/>
              </a:rPr>
              <a:t>（</a:t>
            </a:r>
            <a:r>
              <a:rPr lang="en-US" altLang="zh-CN" sz="2800">
                <a:latin typeface="宋体" charset="-122"/>
                <a:ea typeface="宋体" charset="-122"/>
                <a:cs typeface="宋体" charset="-122"/>
                <a:sym typeface="+mn-ea"/>
              </a:rPr>
              <a:t>1</a:t>
            </a:r>
            <a:r>
              <a:rPr lang="zh-CN" altLang="en-US" sz="2800">
                <a:latin typeface="宋体" charset="-122"/>
                <a:ea typeface="宋体" charset="-122"/>
                <a:cs typeface="宋体" charset="-122"/>
                <a:sym typeface="+mn-ea"/>
              </a:rPr>
              <a:t>）引导孩子发现有价值的探索。</a:t>
            </a:r>
            <a:endParaRPr lang="zh-CN" altLang="en-US" sz="2800">
              <a:latin typeface="宋体" charset="-122"/>
              <a:ea typeface="宋体" charset="-122"/>
              <a:cs typeface="宋体" charset="-122"/>
            </a:endParaRPr>
          </a:p>
          <a:p>
            <a:pPr marL="0" indent="0" algn="l">
              <a:lnSpc>
                <a:spcPct val="90000"/>
              </a:lnSpc>
              <a:buClrTx/>
              <a:buSzTx/>
              <a:buFontTx/>
              <a:buNone/>
            </a:pPr>
            <a:r>
              <a:rPr lang="en-US" altLang="zh-CN" sz="2800">
                <a:latin typeface="宋体" charset="-122"/>
                <a:ea typeface="宋体" charset="-122"/>
                <a:cs typeface="宋体" charset="-122"/>
                <a:sym typeface="+mn-ea"/>
              </a:rPr>
              <a:t>  </a:t>
            </a:r>
            <a:r>
              <a:rPr lang="zh-CN" altLang="en-US" sz="2800">
                <a:latin typeface="宋体" charset="-122"/>
                <a:ea typeface="宋体" charset="-122"/>
                <a:cs typeface="宋体" charset="-122"/>
                <a:sym typeface="+mn-ea"/>
              </a:rPr>
              <a:t>（</a:t>
            </a:r>
            <a:r>
              <a:rPr lang="en-US" altLang="zh-CN" sz="2800">
                <a:latin typeface="宋体" charset="-122"/>
                <a:ea typeface="宋体" charset="-122"/>
                <a:cs typeface="宋体" charset="-122"/>
                <a:sym typeface="+mn-ea"/>
              </a:rPr>
              <a:t>2</a:t>
            </a:r>
            <a:r>
              <a:rPr lang="zh-CN" altLang="en-US" sz="2800">
                <a:latin typeface="宋体" charset="-122"/>
                <a:ea typeface="宋体" charset="-122"/>
                <a:cs typeface="宋体" charset="-122"/>
                <a:sym typeface="+mn-ea"/>
              </a:rPr>
              <a:t>）合理安排自主探索与集中锻炼的时间比例。 </a:t>
            </a:r>
            <a:endParaRPr lang="zh-CN" altLang="en-US" sz="2800">
              <a:latin typeface="宋体" charset="-122"/>
              <a:ea typeface="宋体" charset="-122"/>
              <a:cs typeface="宋体" charset="-122"/>
            </a:endParaRPr>
          </a:p>
          <a:p>
            <a:pPr marL="0" indent="0" algn="l">
              <a:lnSpc>
                <a:spcPct val="90000"/>
              </a:lnSpc>
              <a:buClrTx/>
              <a:buSzTx/>
              <a:buFontTx/>
              <a:buNone/>
            </a:pPr>
            <a:r>
              <a:rPr lang="en-US" altLang="zh-CN" sz="2800">
                <a:latin typeface="宋体" charset="-122"/>
                <a:ea typeface="宋体" charset="-122"/>
                <a:cs typeface="宋体" charset="-122"/>
                <a:sym typeface="+mn-ea"/>
              </a:rPr>
              <a:t>  </a:t>
            </a:r>
            <a:r>
              <a:rPr lang="zh-CN" altLang="en-US" sz="2800">
                <a:latin typeface="宋体" charset="-122"/>
                <a:ea typeface="宋体" charset="-122"/>
                <a:cs typeface="宋体" charset="-122"/>
                <a:sym typeface="+mn-ea"/>
              </a:rPr>
              <a:t>（</a:t>
            </a:r>
            <a:r>
              <a:rPr lang="en-US" altLang="zh-CN" sz="2800">
                <a:latin typeface="宋体" charset="-122"/>
                <a:ea typeface="宋体" charset="-122"/>
                <a:cs typeface="宋体" charset="-122"/>
                <a:sym typeface="+mn-ea"/>
              </a:rPr>
              <a:t>3</a:t>
            </a:r>
            <a:r>
              <a:rPr lang="zh-CN" altLang="en-US" sz="2800">
                <a:latin typeface="宋体" charset="-122"/>
                <a:ea typeface="宋体" charset="-122"/>
                <a:cs typeface="宋体" charset="-122"/>
                <a:sym typeface="+mn-ea"/>
              </a:rPr>
              <a:t>）建立必要的活动常规，使教师指令与幼儿行动形成默契。（一是减少幼儿无意义的等待和教师组织的时间，减少时间浪费，二是便于养成幼儿必要的规则意识和秩序感，三是便于幼儿集中注意倾听教师讲授。）</a:t>
            </a:r>
            <a:endParaRPr lang="zh-CN" altLang="en-US" sz="2800">
              <a:latin typeface="宋体" charset="-122"/>
              <a:ea typeface="宋体" charset="-122"/>
              <a:cs typeface="宋体" charset="-122"/>
            </a:endParaRPr>
          </a:p>
          <a:p>
            <a:pPr marL="0" indent="0" algn="l">
              <a:lnSpc>
                <a:spcPct val="90000"/>
              </a:lnSpc>
              <a:buClrTx/>
              <a:buSzTx/>
              <a:buFontTx/>
              <a:buNone/>
            </a:pPr>
            <a:endParaRPr lang="en-US" altLang="zh-CN" b="1">
              <a:solidFill>
                <a:srgbClr val="0000FF"/>
              </a:solidFill>
            </a:endParaRPr>
          </a:p>
        </p:txBody>
      </p:sp>
      <p:pic>
        <p:nvPicPr>
          <p:cNvPr id="10" name="图片 9"/>
          <p:cNvPicPr>
            <a:picLocks noChangeAspect="1"/>
          </p:cNvPicPr>
          <p:nvPr/>
        </p:nvPicPr>
        <p:blipFill rotWithShape="1">
          <a:blip r:embed="rId1"/>
          <a:srcRect/>
          <a:stretch>
            <a:fillRect/>
          </a:stretch>
        </p:blipFill>
        <p:spPr>
          <a:xfrm>
            <a:off x="0" y="5321505"/>
            <a:ext cx="12192000" cy="15364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childTnLst>
                                    <p:set>
                                      <p:cBhvr additive="base">
                                        <p:cTn id="6" dur="1" fill="hold">
                                          <p:stCondLst>
                                            <p:cond delay="0"/>
                                          </p:stCondLst>
                                        </p:cTn>
                                        <p:tgtEl>
                                          <p:spTgt spid="2211">
                                            <p:txEl>
                                              <p:charRg st="1" end="1"/>
                                            </p:txEl>
                                          </p:spTgt>
                                        </p:tgtEl>
                                        <p:attrNameLst>
                                          <p:attrName>style.visibility</p:attrName>
                                        </p:attrNameLst>
                                      </p:cBhvr>
                                      <p:to>
                                        <p:strVal val="visible"/>
                                      </p:to>
                                    </p:set>
                                    <p:anim calcmode="lin" valueType="num">
                                      <p:cBhvr additive="base">
                                        <p:cTn id="7" dur="500" fill="hold"/>
                                        <p:tgtEl>
                                          <p:spTgt spid="2211">
                                            <p:txEl>
                                              <p:char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11">
                                            <p:txEl>
                                              <p:char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childTnLst>
                                    <p:set>
                                      <p:cBhvr additive="base">
                                        <p:cTn id="12" dur="1" fill="hold">
                                          <p:stCondLst>
                                            <p:cond delay="0"/>
                                          </p:stCondLst>
                                        </p:cTn>
                                        <p:tgtEl>
                                          <p:spTgt spid="2211">
                                            <p:txEl>
                                              <p:charRg st="2" end="2"/>
                                            </p:txEl>
                                          </p:spTgt>
                                        </p:tgtEl>
                                        <p:attrNameLst>
                                          <p:attrName>style.visibility</p:attrName>
                                        </p:attrNameLst>
                                      </p:cBhvr>
                                      <p:to>
                                        <p:strVal val="visible"/>
                                      </p:to>
                                    </p:set>
                                    <p:anim calcmode="lin" valueType="num">
                                      <p:cBhvr additive="base">
                                        <p:cTn id="13" dur="500" fill="hold"/>
                                        <p:tgtEl>
                                          <p:spTgt spid="2211">
                                            <p:txEl>
                                              <p:char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11">
                                            <p:txEl>
                                              <p:char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椭圆 17"/>
          <p:cNvSpPr/>
          <p:nvPr/>
        </p:nvSpPr>
        <p:spPr>
          <a:xfrm>
            <a:off x="-208" y="-435"/>
            <a:ext cx="830997" cy="830997"/>
          </a:xfrm>
          <a:prstGeom prst="ellipse">
            <a:avLst/>
          </a:prstGeom>
          <a:solidFill>
            <a:srgbClr val="E8755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000" dirty="0">
                <a:solidFill>
                  <a:schemeClr val="bg1"/>
                </a:solidFill>
                <a:latin typeface="方正粗黑宋简体" charset="-122"/>
                <a:ea typeface="方正粗黑宋简体" charset="-122"/>
                <a:cs typeface="思源黑体 Regular" charset="-122"/>
                <a:sym typeface="+mn-lt"/>
              </a:rPr>
              <a:t>二</a:t>
            </a:r>
            <a:endParaRPr lang="zh-CN" altLang="en-US" sz="4000" dirty="0">
              <a:solidFill>
                <a:schemeClr val="bg1"/>
              </a:solidFill>
              <a:latin typeface="方正粗黑宋简体" charset="-122"/>
              <a:ea typeface="方正粗黑宋简体" charset="-122"/>
              <a:cs typeface="思源黑体 Regular" charset="-122"/>
              <a:sym typeface="+mn-lt"/>
            </a:endParaRPr>
          </a:p>
        </p:txBody>
      </p:sp>
      <p:sp>
        <p:nvSpPr>
          <p:cNvPr id="34" name="文本框"/>
          <p:cNvSpPr/>
          <p:nvPr/>
        </p:nvSpPr>
        <p:spPr>
          <a:xfrm>
            <a:off x="830580" y="123190"/>
            <a:ext cx="11361420" cy="1076325"/>
          </a:xfrm>
          <a:prstGeom prst="rect">
            <a:avLst/>
          </a:prstGeom>
        </p:spPr>
        <p:txBody>
          <a:bodyPr wrap="square">
            <a:spAutoFit/>
          </a:bodyPr>
          <a:p>
            <a:pPr algn="l">
              <a:buClrTx/>
              <a:buSzTx/>
              <a:buFontTx/>
              <a:buNone/>
            </a:pPr>
            <a:r>
              <a:rPr lang="zh-CN" altLang="en-US" sz="3200" b="1">
                <a:latin typeface="宋体" charset="-122"/>
                <a:ea typeface="宋体" charset="-122"/>
                <a:sym typeface="+mn-ea"/>
              </a:rPr>
              <a:t>幼儿园户外体育活动的设计与组织策略探索</a:t>
            </a:r>
            <a:endParaRPr lang="zh-CN" altLang="en-US" sz="3200" b="1">
              <a:latin typeface="宋体" charset="-122"/>
              <a:ea typeface="宋体" charset="-122"/>
              <a:sym typeface="+mn-ea"/>
            </a:endParaRPr>
          </a:p>
          <a:p>
            <a:pPr algn="l">
              <a:buClrTx/>
              <a:buSzTx/>
              <a:buFontTx/>
              <a:buNone/>
            </a:pPr>
            <a:endParaRPr lang="zh-CN" altLang="en-US" sz="3200" b="1" dirty="0">
              <a:latin typeface="思源黑体 Regular" charset="-122"/>
              <a:ea typeface="思源黑体 Regular" charset="-122"/>
              <a:cs typeface="思源黑体 Regular" charset="-122"/>
              <a:sym typeface="+mn-lt"/>
            </a:endParaRPr>
          </a:p>
        </p:txBody>
      </p:sp>
      <p:sp>
        <p:nvSpPr>
          <p:cNvPr id="2211" name="文本占位符 2210"/>
          <p:cNvSpPr/>
          <p:nvPr/>
        </p:nvSpPr>
        <p:spPr>
          <a:xfrm>
            <a:off x="601980" y="942975"/>
            <a:ext cx="11590020" cy="565023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SzPct val="100000"/>
              <a:buChar char="•"/>
              <a:defRPr sz="3200" b="0" i="0" u="none" kern="120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SzPct val="100000"/>
              <a:buFontTx/>
              <a:buChar char="–"/>
              <a:defRPr sz="2800" b="0" i="0" u="none" kern="1200">
                <a:solidFill>
                  <a:schemeClr val="tx1"/>
                </a:solidFill>
                <a:latin typeface="Arial" charset="0"/>
                <a:ea typeface="宋体" charset="-122"/>
                <a:cs typeface="+mn-cs"/>
              </a:defRPr>
            </a:lvl2pPr>
            <a:lvl3pPr marL="1143000" lvl="2" indent="-228600" algn="l" defTabSz="914400" rtl="0" eaLnBrk="1" fontAlgn="base" latinLnBrk="0" hangingPunct="1">
              <a:lnSpc>
                <a:spcPct val="100000"/>
              </a:lnSpc>
              <a:spcBef>
                <a:spcPct val="20000"/>
              </a:spcBef>
              <a:spcAft>
                <a:spcPct val="0"/>
              </a:spcAft>
              <a:buSzPct val="100000"/>
              <a:buFontTx/>
              <a:buChar char="•"/>
              <a:defRPr sz="2400" b="0" i="0" u="none" kern="1200">
                <a:solidFill>
                  <a:schemeClr val="tx1"/>
                </a:solidFill>
                <a:latin typeface="Arial" charset="0"/>
                <a:ea typeface="宋体" charset="-122"/>
                <a:cs typeface="+mn-cs"/>
              </a:defRPr>
            </a:lvl3pPr>
            <a:lvl4pPr marL="1600200" lvl="3" indent="-228600" algn="l" defTabSz="914400" rtl="0" eaLnBrk="1" fontAlgn="base" latinLnBrk="0" hangingPunct="1">
              <a:lnSpc>
                <a:spcPct val="100000"/>
              </a:lnSpc>
              <a:spcBef>
                <a:spcPct val="20000"/>
              </a:spcBef>
              <a:spcAft>
                <a:spcPct val="0"/>
              </a:spcAft>
              <a:buSzPct val="100000"/>
              <a:buFontTx/>
              <a:buChar char="–"/>
              <a:defRPr sz="2000" b="0" i="0" u="none" kern="1200">
                <a:solidFill>
                  <a:schemeClr val="tx1"/>
                </a:solidFill>
                <a:latin typeface="Arial" charset="0"/>
                <a:ea typeface="宋体" charset="-122"/>
                <a:cs typeface="+mn-cs"/>
              </a:defRPr>
            </a:lvl4pPr>
            <a:lvl5pPr marL="2057400" lvl="4" indent="-228600" algn="l" defTabSz="914400" rtl="0" eaLnBrk="1" fontAlgn="base" latinLnBrk="0" hangingPunct="1">
              <a:lnSpc>
                <a:spcPct val="100000"/>
              </a:lnSpc>
              <a:spcBef>
                <a:spcPct val="20000"/>
              </a:spcBef>
              <a:spcAft>
                <a:spcPct val="0"/>
              </a:spcAft>
              <a:buSzPct val="100000"/>
              <a:buFontTx/>
              <a:buChar char="»"/>
              <a:defRPr sz="2000" b="0" i="0" u="none" kern="1200">
                <a:solidFill>
                  <a:schemeClr val="tx1"/>
                </a:solidFill>
                <a:latin typeface="Arial" charset="0"/>
                <a:ea typeface="宋体" charset="-122"/>
                <a:cs typeface="+mn-cs"/>
              </a:defRPr>
            </a:lvl5pPr>
            <a:lvl6pPr marL="2514600" lvl="5"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6pPr>
            <a:lvl7pPr marL="2971800" lvl="6"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7pPr>
            <a:lvl8pPr marL="3429000" lvl="7"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8pPr>
            <a:lvl9pPr marL="3886200" lvl="8"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9pPr>
          </a:lstStyle>
          <a:p>
            <a:pPr>
              <a:lnSpc>
                <a:spcPct val="90000"/>
              </a:lnSpc>
            </a:pPr>
            <a:r>
              <a:rPr lang="zh-CN" altLang="en-US" sz="2800">
                <a:latin typeface="宋体" charset="-122"/>
                <a:ea typeface="宋体" charset="-122"/>
                <a:cs typeface="宋体" charset="-122"/>
                <a:sym typeface="+mn-ea"/>
              </a:rPr>
              <a:t>探索二：户外体育活动中教师的关注点</a:t>
            </a:r>
            <a:endParaRPr lang="zh-CN" altLang="en-US" sz="2800">
              <a:latin typeface="宋体" charset="-122"/>
              <a:ea typeface="宋体" charset="-122"/>
              <a:cs typeface="宋体" charset="-122"/>
              <a:sym typeface="+mn-ea"/>
            </a:endParaRPr>
          </a:p>
          <a:p>
            <a:pPr marL="0" indent="0" algn="l">
              <a:lnSpc>
                <a:spcPct val="90000"/>
              </a:lnSpc>
              <a:buClrTx/>
              <a:buSzTx/>
              <a:buFontTx/>
              <a:buNone/>
            </a:pPr>
            <a:r>
              <a:rPr lang="en-US" altLang="zh-CN" sz="2800">
                <a:latin typeface="宋体" charset="-122"/>
                <a:ea typeface="宋体" charset="-122"/>
                <a:cs typeface="宋体" charset="-122"/>
                <a:sym typeface="+mn-ea"/>
              </a:rPr>
              <a:t>    </a:t>
            </a:r>
            <a:r>
              <a:rPr lang="zh-CN" altLang="en-US" sz="2800">
                <a:latin typeface="宋体" charset="-122"/>
                <a:ea typeface="宋体" charset="-122"/>
                <a:cs typeface="宋体" charset="-122"/>
                <a:sym typeface="+mn-ea"/>
              </a:rPr>
              <a:t>2.“活动程序化”与“重视幼儿表现” </a:t>
            </a:r>
            <a:endParaRPr lang="zh-CN" altLang="en-US" sz="2800">
              <a:latin typeface="宋体" charset="-122"/>
              <a:ea typeface="宋体" charset="-122"/>
              <a:cs typeface="宋体" charset="-122"/>
            </a:endParaRPr>
          </a:p>
          <a:p>
            <a:pPr marL="0" indent="0" algn="l">
              <a:lnSpc>
                <a:spcPct val="90000"/>
              </a:lnSpc>
              <a:buClrTx/>
              <a:buSzTx/>
              <a:buFontTx/>
              <a:buNone/>
            </a:pPr>
            <a:r>
              <a:rPr lang="en-US" altLang="zh-CN" sz="2800">
                <a:latin typeface="宋体" charset="-122"/>
                <a:ea typeface="宋体" charset="-122"/>
                <a:cs typeface="宋体" charset="-122"/>
                <a:sym typeface="+mn-ea"/>
              </a:rPr>
              <a:t>    </a:t>
            </a:r>
            <a:r>
              <a:rPr lang="zh-CN" altLang="en-US" sz="2800">
                <a:latin typeface="宋体" charset="-122"/>
                <a:ea typeface="宋体" charset="-122"/>
                <a:cs typeface="宋体" charset="-122"/>
                <a:sym typeface="+mn-ea"/>
              </a:rPr>
              <a:t>应该明确的是，幼儿的表现才是教师关注的重点，教师是依据幼儿的表现来调控活动进展情况的，“活动程序化”不利于幼儿的发展。</a:t>
            </a:r>
            <a:endParaRPr lang="zh-CN" altLang="en-US" sz="2800">
              <a:latin typeface="宋体" charset="-122"/>
              <a:ea typeface="宋体" charset="-122"/>
              <a:cs typeface="宋体" charset="-122"/>
              <a:sym typeface="+mn-ea"/>
            </a:endParaRPr>
          </a:p>
          <a:p>
            <a:pPr marL="0" indent="0" algn="l">
              <a:lnSpc>
                <a:spcPct val="90000"/>
              </a:lnSpc>
              <a:buClrTx/>
              <a:buSzTx/>
              <a:buFontTx/>
              <a:buNone/>
            </a:pPr>
            <a:r>
              <a:rPr lang="en-US" altLang="zh-CN" sz="2800">
                <a:latin typeface="宋体" charset="-122"/>
                <a:ea typeface="宋体" charset="-122"/>
                <a:cs typeface="宋体" charset="-122"/>
                <a:sym typeface="+mn-ea"/>
              </a:rPr>
              <a:t>    </a:t>
            </a:r>
            <a:r>
              <a:rPr lang="zh-CN" altLang="en-US" sz="2800">
                <a:latin typeface="宋体" charset="-122"/>
                <a:ea typeface="宋体" charset="-122"/>
                <a:cs typeface="宋体" charset="-122"/>
                <a:sym typeface="+mn-ea"/>
              </a:rPr>
              <a:t>3</a:t>
            </a:r>
            <a:r>
              <a:rPr lang="en-US" altLang="zh-CN" sz="2800">
                <a:latin typeface="宋体" charset="-122"/>
                <a:ea typeface="宋体" charset="-122"/>
                <a:cs typeface="宋体" charset="-122"/>
                <a:sym typeface="+mn-ea"/>
              </a:rPr>
              <a:t>.“</a:t>
            </a:r>
            <a:r>
              <a:rPr lang="zh-CN" altLang="en-US" sz="2800">
                <a:latin typeface="宋体" charset="-122"/>
                <a:ea typeface="宋体" charset="-122"/>
                <a:cs typeface="宋体" charset="-122"/>
                <a:sym typeface="+mn-ea"/>
              </a:rPr>
              <a:t>指导动作练习”与“关怀幼儿情感”  </a:t>
            </a:r>
            <a:endParaRPr lang="zh-CN" altLang="en-US" sz="2800">
              <a:latin typeface="宋体" charset="-122"/>
              <a:ea typeface="宋体" charset="-122"/>
              <a:cs typeface="宋体" charset="-122"/>
            </a:endParaRPr>
          </a:p>
          <a:p>
            <a:pPr marL="0" indent="0" algn="l">
              <a:lnSpc>
                <a:spcPct val="90000"/>
              </a:lnSpc>
              <a:buClrTx/>
              <a:buSzTx/>
              <a:buFontTx/>
              <a:buNone/>
            </a:pPr>
            <a:r>
              <a:rPr lang="en-US" altLang="zh-CN" sz="2800">
                <a:latin typeface="宋体" charset="-122"/>
                <a:ea typeface="宋体" charset="-122"/>
                <a:cs typeface="宋体" charset="-122"/>
                <a:sym typeface="+mn-ea"/>
              </a:rPr>
              <a:t>    </a:t>
            </a:r>
            <a:r>
              <a:rPr lang="zh-CN" altLang="en-US" sz="2800">
                <a:latin typeface="宋体" charset="-122"/>
                <a:ea typeface="宋体" charset="-122"/>
                <a:cs typeface="宋体" charset="-122"/>
                <a:sym typeface="+mn-ea"/>
              </a:rPr>
              <a:t>在幼儿体育教学活动中，有的教师常常将关注点放在幼儿动作技能的学习上，比较忽视幼儿的情绪情感体验。</a:t>
            </a:r>
            <a:endParaRPr lang="zh-CN" altLang="en-US" sz="2800">
              <a:latin typeface="宋体" charset="-122"/>
              <a:ea typeface="宋体" charset="-122"/>
              <a:cs typeface="宋体" charset="-122"/>
            </a:endParaRPr>
          </a:p>
        </p:txBody>
      </p:sp>
      <p:pic>
        <p:nvPicPr>
          <p:cNvPr id="10" name="图片 9"/>
          <p:cNvPicPr>
            <a:picLocks noChangeAspect="1"/>
          </p:cNvPicPr>
          <p:nvPr/>
        </p:nvPicPr>
        <p:blipFill rotWithShape="1">
          <a:blip r:embed="rId1"/>
          <a:srcRect/>
          <a:stretch>
            <a:fillRect/>
          </a:stretch>
        </p:blipFill>
        <p:spPr>
          <a:xfrm>
            <a:off x="0" y="5321505"/>
            <a:ext cx="12192000" cy="15364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childTnLst>
                                    <p:set>
                                      <p:cBhvr additive="base">
                                        <p:cTn id="6" dur="1" fill="hold">
                                          <p:stCondLst>
                                            <p:cond delay="0"/>
                                          </p:stCondLst>
                                        </p:cTn>
                                        <p:tgtEl>
                                          <p:spTgt spid="2211">
                                            <p:txEl>
                                              <p:charRg st="1" end="1"/>
                                            </p:txEl>
                                          </p:spTgt>
                                        </p:tgtEl>
                                        <p:attrNameLst>
                                          <p:attrName>style.visibility</p:attrName>
                                        </p:attrNameLst>
                                      </p:cBhvr>
                                      <p:to>
                                        <p:strVal val="visible"/>
                                      </p:to>
                                    </p:set>
                                    <p:anim calcmode="lin" valueType="num">
                                      <p:cBhvr additive="base">
                                        <p:cTn id="7" dur="500" fill="hold"/>
                                        <p:tgtEl>
                                          <p:spTgt spid="2211">
                                            <p:txEl>
                                              <p:char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11">
                                            <p:txEl>
                                              <p:char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childTnLst>
                                    <p:set>
                                      <p:cBhvr additive="base">
                                        <p:cTn id="12" dur="1" fill="hold">
                                          <p:stCondLst>
                                            <p:cond delay="0"/>
                                          </p:stCondLst>
                                        </p:cTn>
                                        <p:tgtEl>
                                          <p:spTgt spid="2211">
                                            <p:txEl>
                                              <p:charRg st="2" end="2"/>
                                            </p:txEl>
                                          </p:spTgt>
                                        </p:tgtEl>
                                        <p:attrNameLst>
                                          <p:attrName>style.visibility</p:attrName>
                                        </p:attrNameLst>
                                      </p:cBhvr>
                                      <p:to>
                                        <p:strVal val="visible"/>
                                      </p:to>
                                    </p:set>
                                    <p:anim calcmode="lin" valueType="num">
                                      <p:cBhvr additive="base">
                                        <p:cTn id="13" dur="500" fill="hold"/>
                                        <p:tgtEl>
                                          <p:spTgt spid="2211">
                                            <p:txEl>
                                              <p:char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11">
                                            <p:txEl>
                                              <p:char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椭圆 17"/>
          <p:cNvSpPr/>
          <p:nvPr/>
        </p:nvSpPr>
        <p:spPr>
          <a:xfrm>
            <a:off x="-208" y="-435"/>
            <a:ext cx="830997" cy="830997"/>
          </a:xfrm>
          <a:prstGeom prst="ellipse">
            <a:avLst/>
          </a:prstGeom>
          <a:solidFill>
            <a:srgbClr val="E8755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000" dirty="0">
                <a:solidFill>
                  <a:schemeClr val="bg1"/>
                </a:solidFill>
                <a:latin typeface="方正粗黑宋简体" charset="-122"/>
                <a:ea typeface="方正粗黑宋简体" charset="-122"/>
                <a:cs typeface="思源黑体 Regular" charset="-122"/>
                <a:sym typeface="+mn-lt"/>
              </a:rPr>
              <a:t>二</a:t>
            </a:r>
            <a:endParaRPr lang="zh-CN" altLang="en-US" sz="4000" dirty="0">
              <a:solidFill>
                <a:schemeClr val="bg1"/>
              </a:solidFill>
              <a:latin typeface="方正粗黑宋简体" charset="-122"/>
              <a:ea typeface="方正粗黑宋简体" charset="-122"/>
              <a:cs typeface="思源黑体 Regular" charset="-122"/>
              <a:sym typeface="+mn-lt"/>
            </a:endParaRPr>
          </a:p>
        </p:txBody>
      </p:sp>
      <p:sp>
        <p:nvSpPr>
          <p:cNvPr id="34" name="文本框"/>
          <p:cNvSpPr/>
          <p:nvPr/>
        </p:nvSpPr>
        <p:spPr>
          <a:xfrm>
            <a:off x="830580" y="123190"/>
            <a:ext cx="11361420" cy="1076325"/>
          </a:xfrm>
          <a:prstGeom prst="rect">
            <a:avLst/>
          </a:prstGeom>
        </p:spPr>
        <p:txBody>
          <a:bodyPr wrap="square">
            <a:spAutoFit/>
          </a:bodyPr>
          <a:p>
            <a:pPr algn="l">
              <a:buClrTx/>
              <a:buSzTx/>
              <a:buFontTx/>
              <a:buNone/>
            </a:pPr>
            <a:r>
              <a:rPr lang="zh-CN" altLang="en-US" sz="3200" b="1">
                <a:latin typeface="宋体" charset="-122"/>
                <a:ea typeface="宋体" charset="-122"/>
                <a:sym typeface="+mn-ea"/>
              </a:rPr>
              <a:t>幼儿园户外体育活动的设计与组织策略探索</a:t>
            </a:r>
            <a:endParaRPr lang="zh-CN" altLang="en-US" sz="3200" b="1">
              <a:latin typeface="宋体" charset="-122"/>
              <a:ea typeface="宋体" charset="-122"/>
              <a:sym typeface="+mn-ea"/>
            </a:endParaRPr>
          </a:p>
          <a:p>
            <a:pPr algn="l">
              <a:buClrTx/>
              <a:buSzTx/>
              <a:buFontTx/>
              <a:buNone/>
            </a:pPr>
            <a:endParaRPr lang="zh-CN" altLang="en-US" sz="3200" b="1" dirty="0">
              <a:latin typeface="思源黑体 Regular" charset="-122"/>
              <a:ea typeface="思源黑体 Regular" charset="-122"/>
              <a:cs typeface="思源黑体 Regular" charset="-122"/>
              <a:sym typeface="+mn-lt"/>
            </a:endParaRPr>
          </a:p>
        </p:txBody>
      </p:sp>
      <p:sp>
        <p:nvSpPr>
          <p:cNvPr id="2211" name="文本占位符 2210"/>
          <p:cNvSpPr/>
          <p:nvPr/>
        </p:nvSpPr>
        <p:spPr>
          <a:xfrm>
            <a:off x="601980" y="942975"/>
            <a:ext cx="11590020" cy="565023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SzPct val="100000"/>
              <a:buChar char="•"/>
              <a:defRPr sz="3200" b="0" i="0" u="none" kern="120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SzPct val="100000"/>
              <a:buFontTx/>
              <a:buChar char="–"/>
              <a:defRPr sz="2800" b="0" i="0" u="none" kern="1200">
                <a:solidFill>
                  <a:schemeClr val="tx1"/>
                </a:solidFill>
                <a:latin typeface="Arial" charset="0"/>
                <a:ea typeface="宋体" charset="-122"/>
                <a:cs typeface="+mn-cs"/>
              </a:defRPr>
            </a:lvl2pPr>
            <a:lvl3pPr marL="1143000" lvl="2" indent="-228600" algn="l" defTabSz="914400" rtl="0" eaLnBrk="1" fontAlgn="base" latinLnBrk="0" hangingPunct="1">
              <a:lnSpc>
                <a:spcPct val="100000"/>
              </a:lnSpc>
              <a:spcBef>
                <a:spcPct val="20000"/>
              </a:spcBef>
              <a:spcAft>
                <a:spcPct val="0"/>
              </a:spcAft>
              <a:buSzPct val="100000"/>
              <a:buFontTx/>
              <a:buChar char="•"/>
              <a:defRPr sz="2400" b="0" i="0" u="none" kern="1200">
                <a:solidFill>
                  <a:schemeClr val="tx1"/>
                </a:solidFill>
                <a:latin typeface="Arial" charset="0"/>
                <a:ea typeface="宋体" charset="-122"/>
                <a:cs typeface="+mn-cs"/>
              </a:defRPr>
            </a:lvl3pPr>
            <a:lvl4pPr marL="1600200" lvl="3" indent="-228600" algn="l" defTabSz="914400" rtl="0" eaLnBrk="1" fontAlgn="base" latinLnBrk="0" hangingPunct="1">
              <a:lnSpc>
                <a:spcPct val="100000"/>
              </a:lnSpc>
              <a:spcBef>
                <a:spcPct val="20000"/>
              </a:spcBef>
              <a:spcAft>
                <a:spcPct val="0"/>
              </a:spcAft>
              <a:buSzPct val="100000"/>
              <a:buFontTx/>
              <a:buChar char="–"/>
              <a:defRPr sz="2000" b="0" i="0" u="none" kern="1200">
                <a:solidFill>
                  <a:schemeClr val="tx1"/>
                </a:solidFill>
                <a:latin typeface="Arial" charset="0"/>
                <a:ea typeface="宋体" charset="-122"/>
                <a:cs typeface="+mn-cs"/>
              </a:defRPr>
            </a:lvl4pPr>
            <a:lvl5pPr marL="2057400" lvl="4" indent="-228600" algn="l" defTabSz="914400" rtl="0" eaLnBrk="1" fontAlgn="base" latinLnBrk="0" hangingPunct="1">
              <a:lnSpc>
                <a:spcPct val="100000"/>
              </a:lnSpc>
              <a:spcBef>
                <a:spcPct val="20000"/>
              </a:spcBef>
              <a:spcAft>
                <a:spcPct val="0"/>
              </a:spcAft>
              <a:buSzPct val="100000"/>
              <a:buFontTx/>
              <a:buChar char="»"/>
              <a:defRPr sz="2000" b="0" i="0" u="none" kern="1200">
                <a:solidFill>
                  <a:schemeClr val="tx1"/>
                </a:solidFill>
                <a:latin typeface="Arial" charset="0"/>
                <a:ea typeface="宋体" charset="-122"/>
                <a:cs typeface="+mn-cs"/>
              </a:defRPr>
            </a:lvl5pPr>
            <a:lvl6pPr marL="2514600" lvl="5"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6pPr>
            <a:lvl7pPr marL="2971800" lvl="6"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7pPr>
            <a:lvl8pPr marL="3429000" lvl="7"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8pPr>
            <a:lvl9pPr marL="3886200" lvl="8"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9pPr>
          </a:lstStyle>
          <a:p>
            <a:pPr>
              <a:lnSpc>
                <a:spcPct val="90000"/>
              </a:lnSpc>
            </a:pPr>
            <a:r>
              <a:rPr lang="zh-CN" altLang="en-US" sz="2800">
                <a:latin typeface="宋体" charset="-122"/>
                <a:ea typeface="宋体" charset="-122"/>
                <a:cs typeface="宋体" charset="-122"/>
                <a:sym typeface="+mn-ea"/>
              </a:rPr>
              <a:t>探索三：户外体育活动中的安全调控   </a:t>
            </a:r>
            <a:r>
              <a:rPr lang="en-US" altLang="zh-CN" sz="2800">
                <a:latin typeface="宋体" charset="-122"/>
                <a:ea typeface="宋体" charset="-122"/>
                <a:cs typeface="宋体" charset="-122"/>
                <a:sym typeface="+mn-ea"/>
              </a:rPr>
              <a:t> </a:t>
            </a:r>
            <a:endParaRPr lang="en-US" altLang="zh-CN" sz="2800">
              <a:latin typeface="宋体" charset="-122"/>
              <a:ea typeface="宋体" charset="-122"/>
              <a:cs typeface="宋体" charset="-122"/>
              <a:sym typeface="+mn-ea"/>
            </a:endParaRPr>
          </a:p>
          <a:p>
            <a:pPr>
              <a:buNone/>
            </a:pPr>
            <a:r>
              <a:rPr lang="zh-CN" altLang="en-US" sz="2800">
                <a:solidFill>
                  <a:srgbClr val="0000FF"/>
                </a:solidFill>
                <a:latin typeface="宋体" charset="-122"/>
                <a:ea typeface="宋体" charset="-122"/>
                <a:cs typeface="宋体" charset="-122"/>
                <a:sym typeface="+mn-ea"/>
              </a:rPr>
              <a:t>多动多危险，少动少危险，不动不危险 </a:t>
            </a:r>
            <a:endParaRPr lang="zh-CN" altLang="en-US" sz="2800">
              <a:solidFill>
                <a:srgbClr val="0000FF"/>
              </a:solidFill>
              <a:latin typeface="宋体" charset="-122"/>
              <a:ea typeface="宋体" charset="-122"/>
              <a:cs typeface="宋体" charset="-122"/>
              <a:sym typeface="+mn-ea"/>
            </a:endParaRPr>
          </a:p>
          <a:p>
            <a:pPr marL="0" indent="0">
              <a:buNone/>
            </a:pPr>
            <a:r>
              <a:rPr lang="zh-CN" altLang="en-US" sz="2800">
                <a:solidFill>
                  <a:schemeClr val="tx1"/>
                </a:solidFill>
                <a:latin typeface="宋体" charset="-122"/>
                <a:ea typeface="宋体" charset="-122"/>
                <a:cs typeface="宋体" charset="-122"/>
                <a:sym typeface="+mn-ea"/>
              </a:rPr>
              <a:t>（一）标志调控</a:t>
            </a:r>
            <a:endParaRPr lang="zh-CN" altLang="en-US" sz="2800">
              <a:solidFill>
                <a:schemeClr val="tx1"/>
              </a:solidFill>
              <a:latin typeface="宋体" charset="-122"/>
              <a:ea typeface="宋体" charset="-122"/>
              <a:cs typeface="宋体" charset="-122"/>
              <a:sym typeface="+mn-ea"/>
            </a:endParaRPr>
          </a:p>
          <a:p>
            <a:pPr marL="0" indent="0">
              <a:buNone/>
            </a:pPr>
            <a:r>
              <a:rPr lang="en-US" altLang="zh-CN" sz="2800">
                <a:solidFill>
                  <a:schemeClr val="tx1"/>
                </a:solidFill>
                <a:latin typeface="宋体" charset="-122"/>
                <a:ea typeface="宋体" charset="-122"/>
                <a:cs typeface="宋体" charset="-122"/>
                <a:sym typeface="+mn-ea"/>
              </a:rPr>
              <a:t>    </a:t>
            </a:r>
            <a:r>
              <a:rPr lang="zh-CN" altLang="en-US" sz="2800">
                <a:solidFill>
                  <a:schemeClr val="tx1"/>
                </a:solidFill>
                <a:latin typeface="宋体" charset="-122"/>
                <a:ea typeface="宋体" charset="-122"/>
                <a:cs typeface="宋体" charset="-122"/>
                <a:sym typeface="+mn-ea"/>
              </a:rPr>
              <a:t>一是标明运动的方向与路线。二是标明运动的场地范围。三是标明运动应遵守的规则。</a:t>
            </a:r>
            <a:endParaRPr lang="zh-CN" altLang="en-US" sz="2800">
              <a:solidFill>
                <a:schemeClr val="tx1"/>
              </a:solidFill>
              <a:latin typeface="宋体" charset="-122"/>
              <a:ea typeface="宋体" charset="-122"/>
              <a:cs typeface="宋体" charset="-122"/>
              <a:sym typeface="+mn-ea"/>
            </a:endParaRPr>
          </a:p>
          <a:p>
            <a:pPr marL="0" indent="0">
              <a:buNone/>
            </a:pPr>
            <a:r>
              <a:rPr lang="zh-CN" altLang="en-US" sz="2800">
                <a:solidFill>
                  <a:schemeClr val="tx1"/>
                </a:solidFill>
                <a:latin typeface="宋体" charset="-122"/>
                <a:ea typeface="宋体" charset="-122"/>
                <a:cs typeface="宋体" charset="-122"/>
                <a:sym typeface="+mn-ea"/>
              </a:rPr>
              <a:t> </a:t>
            </a:r>
            <a:r>
              <a:rPr lang="en-US" altLang="zh-CN" sz="2800">
                <a:solidFill>
                  <a:schemeClr val="tx1"/>
                </a:solidFill>
                <a:latin typeface="宋体" charset="-122"/>
                <a:ea typeface="宋体" charset="-122"/>
                <a:cs typeface="宋体" charset="-122"/>
                <a:sym typeface="+mn-ea"/>
              </a:rPr>
              <a:t>   1.</a:t>
            </a:r>
            <a:r>
              <a:rPr lang="zh-CN" altLang="en-US" sz="2800">
                <a:solidFill>
                  <a:schemeClr val="tx1"/>
                </a:solidFill>
                <a:latin typeface="宋体" charset="-122"/>
                <a:ea typeface="宋体" charset="-122"/>
                <a:cs typeface="宋体" charset="-122"/>
                <a:sym typeface="+mn-ea"/>
              </a:rPr>
              <a:t>教师在平时的日常活动中引导幼儿理解安全标志的意义，并尝试自己制作幼儿园及班级环境中的安全标志。</a:t>
            </a:r>
            <a:endParaRPr lang="zh-CN" altLang="en-US" sz="2800">
              <a:solidFill>
                <a:schemeClr val="tx1"/>
              </a:solidFill>
              <a:latin typeface="宋体" charset="-122"/>
              <a:ea typeface="宋体" charset="-122"/>
              <a:cs typeface="宋体" charset="-122"/>
              <a:sym typeface="+mn-ea"/>
            </a:endParaRPr>
          </a:p>
          <a:p>
            <a:pPr marL="0" indent="0">
              <a:buNone/>
            </a:pPr>
            <a:r>
              <a:rPr lang="zh-CN" altLang="en-US" sz="2800">
                <a:solidFill>
                  <a:schemeClr val="tx1"/>
                </a:solidFill>
                <a:latin typeface="宋体" charset="-122"/>
                <a:ea typeface="宋体" charset="-122"/>
                <a:cs typeface="宋体" charset="-122"/>
                <a:sym typeface="+mn-ea"/>
              </a:rPr>
              <a:t> </a:t>
            </a:r>
            <a:r>
              <a:rPr lang="en-US" altLang="zh-CN" sz="2800">
                <a:solidFill>
                  <a:schemeClr val="tx1"/>
                </a:solidFill>
                <a:latin typeface="宋体" charset="-122"/>
                <a:ea typeface="宋体" charset="-122"/>
                <a:cs typeface="宋体" charset="-122"/>
                <a:sym typeface="+mn-ea"/>
              </a:rPr>
              <a:t>   2.</a:t>
            </a:r>
            <a:r>
              <a:rPr lang="zh-CN" altLang="en-US" sz="2800">
                <a:solidFill>
                  <a:schemeClr val="tx1"/>
                </a:solidFill>
                <a:latin typeface="宋体" charset="-122"/>
                <a:ea typeface="宋体" charset="-122"/>
                <a:cs typeface="宋体" charset="-122"/>
                <a:sym typeface="+mn-ea"/>
              </a:rPr>
              <a:t>鼓励幼儿相互进行监督，监督同伴对安全标志的执行情况。</a:t>
            </a:r>
            <a:endParaRPr lang="zh-CN" altLang="en-US" sz="2800">
              <a:solidFill>
                <a:schemeClr val="tx1"/>
              </a:solidFill>
              <a:latin typeface="宋体" charset="-122"/>
              <a:ea typeface="宋体" charset="-122"/>
              <a:cs typeface="宋体" charset="-122"/>
              <a:sym typeface="+mn-ea"/>
            </a:endParaRPr>
          </a:p>
          <a:p>
            <a:pPr marL="0" indent="0">
              <a:buNone/>
            </a:pPr>
            <a:r>
              <a:rPr lang="zh-CN" altLang="en-US" sz="2800">
                <a:solidFill>
                  <a:schemeClr val="tx1"/>
                </a:solidFill>
                <a:latin typeface="宋体" charset="-122"/>
                <a:ea typeface="宋体" charset="-122"/>
                <a:cs typeface="宋体" charset="-122"/>
                <a:sym typeface="+mn-ea"/>
              </a:rPr>
              <a:t> </a:t>
            </a:r>
            <a:r>
              <a:rPr lang="en-US" altLang="zh-CN" sz="2800">
                <a:solidFill>
                  <a:schemeClr val="tx1"/>
                </a:solidFill>
                <a:latin typeface="宋体" charset="-122"/>
                <a:ea typeface="宋体" charset="-122"/>
                <a:cs typeface="宋体" charset="-122"/>
                <a:sym typeface="+mn-ea"/>
              </a:rPr>
              <a:t>   3.</a:t>
            </a:r>
            <a:r>
              <a:rPr lang="zh-CN" altLang="en-US" sz="2800">
                <a:solidFill>
                  <a:schemeClr val="tx1"/>
                </a:solidFill>
                <a:latin typeface="宋体" charset="-122"/>
                <a:ea typeface="宋体" charset="-122"/>
                <a:cs typeface="宋体" charset="-122"/>
                <a:sym typeface="+mn-ea"/>
              </a:rPr>
              <a:t>教师宜对幼儿遵守安全标志的行为作出及时的肯定。 </a:t>
            </a:r>
            <a:endParaRPr lang="zh-CN" altLang="en-US" sz="2800">
              <a:solidFill>
                <a:schemeClr val="tx1"/>
              </a:solidFill>
              <a:latin typeface="宋体" charset="-122"/>
              <a:ea typeface="宋体" charset="-122"/>
              <a:cs typeface="宋体" charset="-122"/>
            </a:endParaRPr>
          </a:p>
          <a:p>
            <a:pPr>
              <a:buNone/>
            </a:pPr>
            <a:r>
              <a:rPr lang="zh-CN" altLang="en-US" sz="2800">
                <a:solidFill>
                  <a:schemeClr val="tx1"/>
                </a:solidFill>
                <a:latin typeface="宋体" charset="-122"/>
                <a:ea typeface="宋体" charset="-122"/>
                <a:cs typeface="宋体" charset="-122"/>
                <a:sym typeface="+mn-ea"/>
              </a:rPr>
              <a:t>                                    </a:t>
            </a:r>
            <a:endParaRPr lang="zh-CN" altLang="en-US" sz="2800">
              <a:solidFill>
                <a:schemeClr val="tx1"/>
              </a:solidFill>
              <a:latin typeface="宋体" charset="-122"/>
              <a:ea typeface="宋体" charset="-122"/>
              <a:cs typeface="宋体" charset="-122"/>
              <a:sym typeface="+mn-ea"/>
            </a:endParaRPr>
          </a:p>
        </p:txBody>
      </p:sp>
      <p:pic>
        <p:nvPicPr>
          <p:cNvPr id="10" name="图片 9"/>
          <p:cNvPicPr>
            <a:picLocks noChangeAspect="1"/>
          </p:cNvPicPr>
          <p:nvPr/>
        </p:nvPicPr>
        <p:blipFill rotWithShape="1">
          <a:blip r:embed="rId1"/>
          <a:srcRect/>
          <a:stretch>
            <a:fillRect/>
          </a:stretch>
        </p:blipFill>
        <p:spPr>
          <a:xfrm>
            <a:off x="0" y="5321505"/>
            <a:ext cx="12192000" cy="15364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childTnLst>
                                    <p:set>
                                      <p:cBhvr additive="base">
                                        <p:cTn id="6" dur="1" fill="hold">
                                          <p:stCondLst>
                                            <p:cond delay="0"/>
                                          </p:stCondLst>
                                        </p:cTn>
                                        <p:tgtEl>
                                          <p:spTgt spid="2211">
                                            <p:txEl>
                                              <p:charRg st="1" end="1"/>
                                            </p:txEl>
                                          </p:spTgt>
                                        </p:tgtEl>
                                        <p:attrNameLst>
                                          <p:attrName>style.visibility</p:attrName>
                                        </p:attrNameLst>
                                      </p:cBhvr>
                                      <p:to>
                                        <p:strVal val="visible"/>
                                      </p:to>
                                    </p:set>
                                    <p:anim calcmode="lin" valueType="num">
                                      <p:cBhvr additive="base">
                                        <p:cTn id="7" dur="500" fill="hold"/>
                                        <p:tgtEl>
                                          <p:spTgt spid="2211">
                                            <p:txEl>
                                              <p:char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11">
                                            <p:txEl>
                                              <p:char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childTnLst>
                                    <p:set>
                                      <p:cBhvr additive="base">
                                        <p:cTn id="12" dur="1" fill="hold">
                                          <p:stCondLst>
                                            <p:cond delay="0"/>
                                          </p:stCondLst>
                                        </p:cTn>
                                        <p:tgtEl>
                                          <p:spTgt spid="2211">
                                            <p:txEl>
                                              <p:charRg st="2" end="2"/>
                                            </p:txEl>
                                          </p:spTgt>
                                        </p:tgtEl>
                                        <p:attrNameLst>
                                          <p:attrName>style.visibility</p:attrName>
                                        </p:attrNameLst>
                                      </p:cBhvr>
                                      <p:to>
                                        <p:strVal val="visible"/>
                                      </p:to>
                                    </p:set>
                                    <p:anim calcmode="lin" valueType="num">
                                      <p:cBhvr additive="base">
                                        <p:cTn id="13" dur="500" fill="hold"/>
                                        <p:tgtEl>
                                          <p:spTgt spid="2211">
                                            <p:txEl>
                                              <p:char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11">
                                            <p:txEl>
                                              <p:char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椭圆 17"/>
          <p:cNvSpPr/>
          <p:nvPr/>
        </p:nvSpPr>
        <p:spPr>
          <a:xfrm>
            <a:off x="-208" y="-435"/>
            <a:ext cx="830997" cy="830997"/>
          </a:xfrm>
          <a:prstGeom prst="ellipse">
            <a:avLst/>
          </a:prstGeom>
          <a:solidFill>
            <a:srgbClr val="E8755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000" dirty="0">
                <a:solidFill>
                  <a:schemeClr val="bg1"/>
                </a:solidFill>
                <a:latin typeface="方正粗黑宋简体" charset="-122"/>
                <a:ea typeface="方正粗黑宋简体" charset="-122"/>
                <a:cs typeface="思源黑体 Regular" charset="-122"/>
                <a:sym typeface="+mn-lt"/>
              </a:rPr>
              <a:t>二</a:t>
            </a:r>
            <a:endParaRPr lang="zh-CN" altLang="en-US" sz="4000" dirty="0">
              <a:solidFill>
                <a:schemeClr val="bg1"/>
              </a:solidFill>
              <a:latin typeface="方正粗黑宋简体" charset="-122"/>
              <a:ea typeface="方正粗黑宋简体" charset="-122"/>
              <a:cs typeface="思源黑体 Regular" charset="-122"/>
              <a:sym typeface="+mn-lt"/>
            </a:endParaRPr>
          </a:p>
        </p:txBody>
      </p:sp>
      <p:sp>
        <p:nvSpPr>
          <p:cNvPr id="34" name="文本框"/>
          <p:cNvSpPr/>
          <p:nvPr/>
        </p:nvSpPr>
        <p:spPr>
          <a:xfrm>
            <a:off x="830580" y="123190"/>
            <a:ext cx="11361420" cy="1076325"/>
          </a:xfrm>
          <a:prstGeom prst="rect">
            <a:avLst/>
          </a:prstGeom>
        </p:spPr>
        <p:txBody>
          <a:bodyPr wrap="square">
            <a:spAutoFit/>
          </a:bodyPr>
          <a:p>
            <a:pPr algn="l">
              <a:buClrTx/>
              <a:buSzTx/>
              <a:buFontTx/>
              <a:buNone/>
            </a:pPr>
            <a:r>
              <a:rPr lang="zh-CN" altLang="en-US" sz="3200" b="1">
                <a:latin typeface="宋体" charset="-122"/>
                <a:ea typeface="宋体" charset="-122"/>
                <a:sym typeface="+mn-ea"/>
              </a:rPr>
              <a:t>幼儿园户外体育活动的设计与组织策略探索</a:t>
            </a:r>
            <a:endParaRPr lang="zh-CN" altLang="en-US" sz="3200" b="1">
              <a:latin typeface="宋体" charset="-122"/>
              <a:ea typeface="宋体" charset="-122"/>
              <a:sym typeface="+mn-ea"/>
            </a:endParaRPr>
          </a:p>
          <a:p>
            <a:pPr algn="l">
              <a:buClrTx/>
              <a:buSzTx/>
              <a:buFontTx/>
              <a:buNone/>
            </a:pPr>
            <a:endParaRPr lang="zh-CN" altLang="en-US" sz="3200" b="1" dirty="0">
              <a:latin typeface="思源黑体 Regular" charset="-122"/>
              <a:ea typeface="思源黑体 Regular" charset="-122"/>
              <a:cs typeface="思源黑体 Regular" charset="-122"/>
              <a:sym typeface="+mn-lt"/>
            </a:endParaRPr>
          </a:p>
        </p:txBody>
      </p:sp>
      <p:sp>
        <p:nvSpPr>
          <p:cNvPr id="2211" name="文本占位符 2210"/>
          <p:cNvSpPr/>
          <p:nvPr/>
        </p:nvSpPr>
        <p:spPr>
          <a:xfrm>
            <a:off x="601980" y="942975"/>
            <a:ext cx="11590020" cy="565023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SzPct val="100000"/>
              <a:buChar char="•"/>
              <a:defRPr sz="3200" b="0" i="0" u="none" kern="120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SzPct val="100000"/>
              <a:buFontTx/>
              <a:buChar char="–"/>
              <a:defRPr sz="2800" b="0" i="0" u="none" kern="1200">
                <a:solidFill>
                  <a:schemeClr val="tx1"/>
                </a:solidFill>
                <a:latin typeface="Arial" charset="0"/>
                <a:ea typeface="宋体" charset="-122"/>
                <a:cs typeface="+mn-cs"/>
              </a:defRPr>
            </a:lvl2pPr>
            <a:lvl3pPr marL="1143000" lvl="2" indent="-228600" algn="l" defTabSz="914400" rtl="0" eaLnBrk="1" fontAlgn="base" latinLnBrk="0" hangingPunct="1">
              <a:lnSpc>
                <a:spcPct val="100000"/>
              </a:lnSpc>
              <a:spcBef>
                <a:spcPct val="20000"/>
              </a:spcBef>
              <a:spcAft>
                <a:spcPct val="0"/>
              </a:spcAft>
              <a:buSzPct val="100000"/>
              <a:buFontTx/>
              <a:buChar char="•"/>
              <a:defRPr sz="2400" b="0" i="0" u="none" kern="1200">
                <a:solidFill>
                  <a:schemeClr val="tx1"/>
                </a:solidFill>
                <a:latin typeface="Arial" charset="0"/>
                <a:ea typeface="宋体" charset="-122"/>
                <a:cs typeface="+mn-cs"/>
              </a:defRPr>
            </a:lvl3pPr>
            <a:lvl4pPr marL="1600200" lvl="3" indent="-228600" algn="l" defTabSz="914400" rtl="0" eaLnBrk="1" fontAlgn="base" latinLnBrk="0" hangingPunct="1">
              <a:lnSpc>
                <a:spcPct val="100000"/>
              </a:lnSpc>
              <a:spcBef>
                <a:spcPct val="20000"/>
              </a:spcBef>
              <a:spcAft>
                <a:spcPct val="0"/>
              </a:spcAft>
              <a:buSzPct val="100000"/>
              <a:buFontTx/>
              <a:buChar char="–"/>
              <a:defRPr sz="2000" b="0" i="0" u="none" kern="1200">
                <a:solidFill>
                  <a:schemeClr val="tx1"/>
                </a:solidFill>
                <a:latin typeface="Arial" charset="0"/>
                <a:ea typeface="宋体" charset="-122"/>
                <a:cs typeface="+mn-cs"/>
              </a:defRPr>
            </a:lvl4pPr>
            <a:lvl5pPr marL="2057400" lvl="4" indent="-228600" algn="l" defTabSz="914400" rtl="0" eaLnBrk="1" fontAlgn="base" latinLnBrk="0" hangingPunct="1">
              <a:lnSpc>
                <a:spcPct val="100000"/>
              </a:lnSpc>
              <a:spcBef>
                <a:spcPct val="20000"/>
              </a:spcBef>
              <a:spcAft>
                <a:spcPct val="0"/>
              </a:spcAft>
              <a:buSzPct val="100000"/>
              <a:buFontTx/>
              <a:buChar char="»"/>
              <a:defRPr sz="2000" b="0" i="0" u="none" kern="1200">
                <a:solidFill>
                  <a:schemeClr val="tx1"/>
                </a:solidFill>
                <a:latin typeface="Arial" charset="0"/>
                <a:ea typeface="宋体" charset="-122"/>
                <a:cs typeface="+mn-cs"/>
              </a:defRPr>
            </a:lvl5pPr>
            <a:lvl6pPr marL="2514600" lvl="5"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6pPr>
            <a:lvl7pPr marL="2971800" lvl="6"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7pPr>
            <a:lvl8pPr marL="3429000" lvl="7"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8pPr>
            <a:lvl9pPr marL="3886200" lvl="8"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9pPr>
          </a:lstStyle>
          <a:p>
            <a:pPr>
              <a:lnSpc>
                <a:spcPct val="90000"/>
              </a:lnSpc>
            </a:pPr>
            <a:r>
              <a:rPr lang="zh-CN" altLang="en-US" sz="2800">
                <a:latin typeface="宋体" charset="-122"/>
                <a:ea typeface="宋体" charset="-122"/>
                <a:cs typeface="宋体" charset="-122"/>
                <a:sym typeface="+mn-ea"/>
              </a:rPr>
              <a:t>探索三：户外体育活动中的安全调控   </a:t>
            </a:r>
            <a:r>
              <a:rPr lang="en-US" altLang="zh-CN" sz="2800">
                <a:latin typeface="宋体" charset="-122"/>
                <a:ea typeface="宋体" charset="-122"/>
                <a:cs typeface="宋体" charset="-122"/>
                <a:sym typeface="+mn-ea"/>
              </a:rPr>
              <a:t> </a:t>
            </a:r>
            <a:endParaRPr lang="en-US" altLang="zh-CN" sz="2800">
              <a:latin typeface="宋体" charset="-122"/>
              <a:ea typeface="宋体" charset="-122"/>
              <a:cs typeface="宋体" charset="-122"/>
              <a:sym typeface="+mn-ea"/>
            </a:endParaRPr>
          </a:p>
          <a:p>
            <a:pPr>
              <a:buNone/>
            </a:pPr>
            <a:r>
              <a:rPr lang="zh-CN" altLang="en-US" sz="2800">
                <a:solidFill>
                  <a:srgbClr val="0000FF"/>
                </a:solidFill>
                <a:latin typeface="宋体" charset="-122"/>
                <a:ea typeface="宋体" charset="-122"/>
                <a:cs typeface="宋体" charset="-122"/>
                <a:sym typeface="+mn-ea"/>
              </a:rPr>
              <a:t>多动多危险，少动少危险，不动不危险 。</a:t>
            </a:r>
            <a:endParaRPr lang="zh-CN" altLang="en-US" sz="2800">
              <a:solidFill>
                <a:srgbClr val="0000FF"/>
              </a:solidFill>
              <a:latin typeface="宋体" charset="-122"/>
              <a:ea typeface="宋体" charset="-122"/>
              <a:cs typeface="宋体" charset="-122"/>
            </a:endParaRPr>
          </a:p>
          <a:p>
            <a:pPr marL="0" algn="l">
              <a:buClrTx/>
              <a:buSzTx/>
              <a:buFontTx/>
              <a:buNone/>
            </a:pPr>
            <a:r>
              <a:rPr lang="zh-CN" altLang="en-US" sz="2800">
                <a:latin typeface="宋体" charset="-122"/>
                <a:ea typeface="宋体" charset="-122"/>
                <a:cs typeface="宋体" charset="-122"/>
                <a:sym typeface="+mn-ea"/>
              </a:rPr>
              <a:t>（</a:t>
            </a:r>
            <a:r>
              <a:rPr lang="en-US" altLang="zh-CN" sz="2800">
                <a:latin typeface="宋体" charset="-122"/>
                <a:ea typeface="宋体" charset="-122"/>
                <a:cs typeface="宋体" charset="-122"/>
                <a:sym typeface="+mn-ea"/>
              </a:rPr>
              <a:t>二</a:t>
            </a:r>
            <a:r>
              <a:rPr lang="zh-CN" altLang="en-US" sz="2800">
                <a:latin typeface="宋体" charset="-122"/>
                <a:ea typeface="宋体" charset="-122"/>
                <a:cs typeface="宋体" charset="-122"/>
                <a:sym typeface="+mn-ea"/>
              </a:rPr>
              <a:t>）</a:t>
            </a:r>
            <a:r>
              <a:rPr lang="en-US" altLang="zh-CN" sz="2800">
                <a:latin typeface="宋体" charset="-122"/>
                <a:ea typeface="宋体" charset="-122"/>
                <a:cs typeface="宋体" charset="-122"/>
                <a:sym typeface="+mn-ea"/>
              </a:rPr>
              <a:t>常规调控</a:t>
            </a:r>
            <a:endParaRPr lang="en-US" altLang="zh-CN" sz="2800">
              <a:latin typeface="宋体" charset="-122"/>
              <a:ea typeface="宋体" charset="-122"/>
              <a:cs typeface="宋体" charset="-122"/>
            </a:endParaRPr>
          </a:p>
          <a:p>
            <a:pPr marL="0" algn="l">
              <a:buClrTx/>
              <a:buSzTx/>
              <a:buFontTx/>
              <a:buNone/>
            </a:pPr>
            <a:r>
              <a:rPr lang="en-US" altLang="zh-CN" sz="2800">
                <a:latin typeface="宋体" charset="-122"/>
                <a:ea typeface="宋体" charset="-122"/>
                <a:cs typeface="宋体" charset="-122"/>
                <a:sym typeface="+mn-ea"/>
              </a:rPr>
              <a:t>    体育器械的拿放常规；体育器械的使用常规；熟悉并能依据教师的指令及手势及时作出反应，调节自己活动的常规。</a:t>
            </a:r>
            <a:endParaRPr lang="en-US" altLang="zh-CN" sz="2800">
              <a:latin typeface="宋体" charset="-122"/>
              <a:ea typeface="宋体" charset="-122"/>
              <a:cs typeface="宋体" charset="-122"/>
            </a:endParaRPr>
          </a:p>
          <a:p>
            <a:pPr marL="0" algn="l">
              <a:buClrTx/>
              <a:buSzTx/>
              <a:buFontTx/>
              <a:buNone/>
            </a:pPr>
            <a:r>
              <a:rPr lang="en-US" altLang="zh-CN" sz="2800">
                <a:latin typeface="宋体" charset="-122"/>
                <a:ea typeface="宋体" charset="-122"/>
                <a:cs typeface="宋体" charset="-122"/>
                <a:sym typeface="+mn-ea"/>
              </a:rPr>
              <a:t>    首先应引导幼儿理解常规的重要性。如引导幼儿回顾“混乱”的户外体育活动场景及已发生的安全事故，了解事故发生的原因…其次，引导幼儿（尤其是年龄较大的幼儿）制定活动常规。最后，重视常规的正面教育。</a:t>
            </a:r>
            <a:r>
              <a:rPr lang="zh-CN" altLang="en-US" sz="2800" b="1">
                <a:solidFill>
                  <a:srgbClr val="0000FF"/>
                </a:solidFill>
                <a:sym typeface="+mn-ea"/>
              </a:rPr>
              <a:t> </a:t>
            </a:r>
            <a:endParaRPr lang="zh-CN" altLang="en-US" sz="2800">
              <a:latin typeface="宋体" charset="-122"/>
              <a:ea typeface="宋体" charset="-122"/>
              <a:cs typeface="宋体" charset="-122"/>
            </a:endParaRPr>
          </a:p>
        </p:txBody>
      </p:sp>
      <p:pic>
        <p:nvPicPr>
          <p:cNvPr id="10" name="图片 9"/>
          <p:cNvPicPr>
            <a:picLocks noChangeAspect="1"/>
          </p:cNvPicPr>
          <p:nvPr/>
        </p:nvPicPr>
        <p:blipFill rotWithShape="1">
          <a:blip r:embed="rId1"/>
          <a:srcRect/>
          <a:stretch>
            <a:fillRect/>
          </a:stretch>
        </p:blipFill>
        <p:spPr>
          <a:xfrm>
            <a:off x="0" y="5321505"/>
            <a:ext cx="12192000" cy="15364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childTnLst>
                                    <p:set>
                                      <p:cBhvr additive="base">
                                        <p:cTn id="6" dur="1" fill="hold">
                                          <p:stCondLst>
                                            <p:cond delay="0"/>
                                          </p:stCondLst>
                                        </p:cTn>
                                        <p:tgtEl>
                                          <p:spTgt spid="2211">
                                            <p:txEl>
                                              <p:charRg st="1" end="1"/>
                                            </p:txEl>
                                          </p:spTgt>
                                        </p:tgtEl>
                                        <p:attrNameLst>
                                          <p:attrName>style.visibility</p:attrName>
                                        </p:attrNameLst>
                                      </p:cBhvr>
                                      <p:to>
                                        <p:strVal val="visible"/>
                                      </p:to>
                                    </p:set>
                                    <p:anim calcmode="lin" valueType="num">
                                      <p:cBhvr additive="base">
                                        <p:cTn id="7" dur="500" fill="hold"/>
                                        <p:tgtEl>
                                          <p:spTgt spid="2211">
                                            <p:txEl>
                                              <p:char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11">
                                            <p:txEl>
                                              <p:char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childTnLst>
                                    <p:set>
                                      <p:cBhvr additive="base">
                                        <p:cTn id="12" dur="1" fill="hold">
                                          <p:stCondLst>
                                            <p:cond delay="0"/>
                                          </p:stCondLst>
                                        </p:cTn>
                                        <p:tgtEl>
                                          <p:spTgt spid="2211">
                                            <p:txEl>
                                              <p:charRg st="2" end="2"/>
                                            </p:txEl>
                                          </p:spTgt>
                                        </p:tgtEl>
                                        <p:attrNameLst>
                                          <p:attrName>style.visibility</p:attrName>
                                        </p:attrNameLst>
                                      </p:cBhvr>
                                      <p:to>
                                        <p:strVal val="visible"/>
                                      </p:to>
                                    </p:set>
                                    <p:anim calcmode="lin" valueType="num">
                                      <p:cBhvr additive="base">
                                        <p:cTn id="13" dur="500" fill="hold"/>
                                        <p:tgtEl>
                                          <p:spTgt spid="2211">
                                            <p:txEl>
                                              <p:char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11">
                                            <p:txEl>
                                              <p:char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椭圆 17"/>
          <p:cNvSpPr/>
          <p:nvPr/>
        </p:nvSpPr>
        <p:spPr>
          <a:xfrm>
            <a:off x="-208" y="-435"/>
            <a:ext cx="830997" cy="830997"/>
          </a:xfrm>
          <a:prstGeom prst="ellipse">
            <a:avLst/>
          </a:prstGeom>
          <a:solidFill>
            <a:srgbClr val="E8755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000" dirty="0">
                <a:solidFill>
                  <a:schemeClr val="bg1"/>
                </a:solidFill>
                <a:latin typeface="方正粗黑宋简体" charset="-122"/>
                <a:ea typeface="方正粗黑宋简体" charset="-122"/>
                <a:cs typeface="思源黑体 Regular" charset="-122"/>
                <a:sym typeface="+mn-lt"/>
              </a:rPr>
              <a:t>二</a:t>
            </a:r>
            <a:endParaRPr lang="zh-CN" altLang="en-US" sz="4000" dirty="0">
              <a:solidFill>
                <a:schemeClr val="bg1"/>
              </a:solidFill>
              <a:latin typeface="方正粗黑宋简体" charset="-122"/>
              <a:ea typeface="方正粗黑宋简体" charset="-122"/>
              <a:cs typeface="思源黑体 Regular" charset="-122"/>
              <a:sym typeface="+mn-lt"/>
            </a:endParaRPr>
          </a:p>
        </p:txBody>
      </p:sp>
      <p:sp>
        <p:nvSpPr>
          <p:cNvPr id="34" name="文本框"/>
          <p:cNvSpPr/>
          <p:nvPr/>
        </p:nvSpPr>
        <p:spPr>
          <a:xfrm>
            <a:off x="830580" y="123190"/>
            <a:ext cx="11361420" cy="1076325"/>
          </a:xfrm>
          <a:prstGeom prst="rect">
            <a:avLst/>
          </a:prstGeom>
        </p:spPr>
        <p:txBody>
          <a:bodyPr wrap="square">
            <a:spAutoFit/>
          </a:bodyPr>
          <a:p>
            <a:pPr algn="l">
              <a:buClrTx/>
              <a:buSzTx/>
              <a:buFontTx/>
              <a:buNone/>
            </a:pPr>
            <a:r>
              <a:rPr lang="zh-CN" altLang="en-US" sz="3200" b="1">
                <a:latin typeface="宋体" charset="-122"/>
                <a:ea typeface="宋体" charset="-122"/>
                <a:sym typeface="+mn-ea"/>
              </a:rPr>
              <a:t>幼儿园户外体育活动的设计与组织策略探索</a:t>
            </a:r>
            <a:endParaRPr lang="zh-CN" altLang="en-US" sz="3200" b="1">
              <a:latin typeface="宋体" charset="-122"/>
              <a:ea typeface="宋体" charset="-122"/>
              <a:sym typeface="+mn-ea"/>
            </a:endParaRPr>
          </a:p>
          <a:p>
            <a:pPr algn="l">
              <a:buClrTx/>
              <a:buSzTx/>
              <a:buFontTx/>
              <a:buNone/>
            </a:pPr>
            <a:endParaRPr lang="zh-CN" altLang="en-US" sz="3200" b="1" dirty="0">
              <a:latin typeface="思源黑体 Regular" charset="-122"/>
              <a:ea typeface="思源黑体 Regular" charset="-122"/>
              <a:cs typeface="思源黑体 Regular" charset="-122"/>
              <a:sym typeface="+mn-lt"/>
            </a:endParaRPr>
          </a:p>
        </p:txBody>
      </p:sp>
      <p:sp>
        <p:nvSpPr>
          <p:cNvPr id="2211" name="文本占位符 2210"/>
          <p:cNvSpPr/>
          <p:nvPr/>
        </p:nvSpPr>
        <p:spPr>
          <a:xfrm>
            <a:off x="616585" y="942975"/>
            <a:ext cx="11575415" cy="565023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SzPct val="100000"/>
              <a:buChar char="•"/>
              <a:defRPr sz="3200" b="0" i="0" u="none" kern="120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SzPct val="100000"/>
              <a:buFontTx/>
              <a:buChar char="–"/>
              <a:defRPr sz="2800" b="0" i="0" u="none" kern="1200">
                <a:solidFill>
                  <a:schemeClr val="tx1"/>
                </a:solidFill>
                <a:latin typeface="Arial" charset="0"/>
                <a:ea typeface="宋体" charset="-122"/>
                <a:cs typeface="+mn-cs"/>
              </a:defRPr>
            </a:lvl2pPr>
            <a:lvl3pPr marL="1143000" lvl="2" indent="-228600" algn="l" defTabSz="914400" rtl="0" eaLnBrk="1" fontAlgn="base" latinLnBrk="0" hangingPunct="1">
              <a:lnSpc>
                <a:spcPct val="100000"/>
              </a:lnSpc>
              <a:spcBef>
                <a:spcPct val="20000"/>
              </a:spcBef>
              <a:spcAft>
                <a:spcPct val="0"/>
              </a:spcAft>
              <a:buSzPct val="100000"/>
              <a:buFontTx/>
              <a:buChar char="•"/>
              <a:defRPr sz="2400" b="0" i="0" u="none" kern="1200">
                <a:solidFill>
                  <a:schemeClr val="tx1"/>
                </a:solidFill>
                <a:latin typeface="Arial" charset="0"/>
                <a:ea typeface="宋体" charset="-122"/>
                <a:cs typeface="+mn-cs"/>
              </a:defRPr>
            </a:lvl3pPr>
            <a:lvl4pPr marL="1600200" lvl="3" indent="-228600" algn="l" defTabSz="914400" rtl="0" eaLnBrk="1" fontAlgn="base" latinLnBrk="0" hangingPunct="1">
              <a:lnSpc>
                <a:spcPct val="100000"/>
              </a:lnSpc>
              <a:spcBef>
                <a:spcPct val="20000"/>
              </a:spcBef>
              <a:spcAft>
                <a:spcPct val="0"/>
              </a:spcAft>
              <a:buSzPct val="100000"/>
              <a:buFontTx/>
              <a:buChar char="–"/>
              <a:defRPr sz="2000" b="0" i="0" u="none" kern="1200">
                <a:solidFill>
                  <a:schemeClr val="tx1"/>
                </a:solidFill>
                <a:latin typeface="Arial" charset="0"/>
                <a:ea typeface="宋体" charset="-122"/>
                <a:cs typeface="+mn-cs"/>
              </a:defRPr>
            </a:lvl4pPr>
            <a:lvl5pPr marL="2057400" lvl="4" indent="-228600" algn="l" defTabSz="914400" rtl="0" eaLnBrk="1" fontAlgn="base" latinLnBrk="0" hangingPunct="1">
              <a:lnSpc>
                <a:spcPct val="100000"/>
              </a:lnSpc>
              <a:spcBef>
                <a:spcPct val="20000"/>
              </a:spcBef>
              <a:spcAft>
                <a:spcPct val="0"/>
              </a:spcAft>
              <a:buSzPct val="100000"/>
              <a:buFontTx/>
              <a:buChar char="»"/>
              <a:defRPr sz="2000" b="0" i="0" u="none" kern="1200">
                <a:solidFill>
                  <a:schemeClr val="tx1"/>
                </a:solidFill>
                <a:latin typeface="Arial" charset="0"/>
                <a:ea typeface="宋体" charset="-122"/>
                <a:cs typeface="+mn-cs"/>
              </a:defRPr>
            </a:lvl5pPr>
            <a:lvl6pPr marL="2514600" lvl="5"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6pPr>
            <a:lvl7pPr marL="2971800" lvl="6"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7pPr>
            <a:lvl8pPr marL="3429000" lvl="7"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8pPr>
            <a:lvl9pPr marL="3886200" lvl="8"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9pPr>
          </a:lstStyle>
          <a:p>
            <a:pPr>
              <a:lnSpc>
                <a:spcPct val="90000"/>
              </a:lnSpc>
            </a:pPr>
            <a:r>
              <a:rPr lang="zh-CN" altLang="en-US" sz="2800">
                <a:latin typeface="宋体" charset="-122"/>
                <a:ea typeface="宋体" charset="-122"/>
                <a:cs typeface="宋体" charset="-122"/>
                <a:sym typeface="+mn-ea"/>
              </a:rPr>
              <a:t>探索三：户外体育活动中的安全调控   </a:t>
            </a:r>
            <a:r>
              <a:rPr lang="en-US" altLang="zh-CN" sz="2800">
                <a:latin typeface="宋体" charset="-122"/>
                <a:ea typeface="宋体" charset="-122"/>
                <a:cs typeface="宋体" charset="-122"/>
                <a:sym typeface="+mn-ea"/>
              </a:rPr>
              <a:t> </a:t>
            </a:r>
            <a:endParaRPr lang="en-US" altLang="zh-CN" sz="2800">
              <a:latin typeface="宋体" charset="-122"/>
              <a:ea typeface="宋体" charset="-122"/>
              <a:cs typeface="宋体" charset="-122"/>
              <a:sym typeface="+mn-ea"/>
            </a:endParaRPr>
          </a:p>
          <a:p>
            <a:pPr>
              <a:buNone/>
            </a:pPr>
            <a:r>
              <a:rPr lang="zh-CN" altLang="en-US" sz="2800">
                <a:solidFill>
                  <a:srgbClr val="0000FF"/>
                </a:solidFill>
                <a:latin typeface="宋体" charset="-122"/>
                <a:ea typeface="宋体" charset="-122"/>
                <a:cs typeface="宋体" charset="-122"/>
                <a:sym typeface="+mn-ea"/>
              </a:rPr>
              <a:t>多动多危险，少动少危险，不动不危险 。</a:t>
            </a:r>
            <a:endParaRPr lang="zh-CN" altLang="en-US" sz="2800">
              <a:solidFill>
                <a:srgbClr val="0000FF"/>
              </a:solidFill>
              <a:latin typeface="宋体" charset="-122"/>
              <a:ea typeface="宋体" charset="-122"/>
              <a:cs typeface="宋体" charset="-122"/>
              <a:sym typeface="+mn-ea"/>
            </a:endParaRPr>
          </a:p>
          <a:p>
            <a:pPr marL="0" indent="0" algn="l">
              <a:buClrTx/>
              <a:buSzTx/>
              <a:buNone/>
            </a:pPr>
            <a:r>
              <a:rPr lang="zh-CN" altLang="en-US" sz="2800">
                <a:solidFill>
                  <a:schemeClr val="tx1"/>
                </a:solidFill>
                <a:latin typeface="宋体" charset="-122"/>
                <a:ea typeface="宋体" charset="-122"/>
                <a:cs typeface="宋体" charset="-122"/>
                <a:sym typeface="+mn-ea"/>
              </a:rPr>
              <a:t>（三）</a:t>
            </a:r>
            <a:r>
              <a:rPr lang="zh-CN" altLang="en-US" sz="2800">
                <a:latin typeface="宋体" charset="-122"/>
                <a:ea typeface="宋体" charset="-122"/>
                <a:cs typeface="宋体" charset="-122"/>
                <a:sym typeface="+mn-ea"/>
              </a:rPr>
              <a:t>器械调控</a:t>
            </a:r>
            <a:endParaRPr lang="zh-CN" altLang="en-US" sz="2800">
              <a:latin typeface="宋体" charset="-122"/>
              <a:ea typeface="宋体" charset="-122"/>
              <a:cs typeface="宋体" charset="-122"/>
              <a:sym typeface="+mn-ea"/>
            </a:endParaRPr>
          </a:p>
          <a:p>
            <a:pPr marL="0" indent="0" algn="l">
              <a:buClrTx/>
              <a:buSzTx/>
              <a:buNone/>
            </a:pPr>
            <a:r>
              <a:rPr lang="zh-CN" altLang="en-US" sz="2800">
                <a:latin typeface="宋体" charset="-122"/>
                <a:ea typeface="宋体" charset="-122"/>
                <a:cs typeface="宋体" charset="-122"/>
                <a:sym typeface="+mn-ea"/>
              </a:rPr>
              <a:t>一是器械拿放环节混乱导致幼儿受伤。二是投放的器械种类过少，因争夺器械而发生安全事故。三是在窄小的场地内投放的器械种类过多，导致教师无法全面指导而出现器械伤人现象。</a:t>
            </a:r>
            <a:endParaRPr lang="zh-CN" altLang="en-US" sz="2800">
              <a:latin typeface="宋体" charset="-122"/>
              <a:ea typeface="宋体" charset="-122"/>
              <a:cs typeface="宋体" charset="-122"/>
              <a:sym typeface="+mn-ea"/>
            </a:endParaRPr>
          </a:p>
          <a:p>
            <a:pPr marL="0" indent="0" algn="l">
              <a:buClrTx/>
              <a:buSzTx/>
              <a:buNone/>
            </a:pPr>
            <a:r>
              <a:rPr lang="zh-CN" altLang="en-US" sz="2800">
                <a:latin typeface="宋体" charset="-122"/>
                <a:ea typeface="宋体" charset="-122"/>
                <a:cs typeface="宋体" charset="-122"/>
                <a:sym typeface="+mn-ea"/>
              </a:rPr>
              <a:t> </a:t>
            </a:r>
            <a:r>
              <a:rPr lang="en-US" altLang="zh-CN" sz="2800">
                <a:latin typeface="宋体" charset="-122"/>
                <a:ea typeface="宋体" charset="-122"/>
                <a:cs typeface="宋体" charset="-122"/>
                <a:sym typeface="+mn-ea"/>
              </a:rPr>
              <a:t>   </a:t>
            </a:r>
            <a:r>
              <a:rPr lang="zh-CN" altLang="en-US" sz="2800">
                <a:latin typeface="宋体" charset="-122"/>
                <a:ea typeface="宋体" charset="-122"/>
                <a:cs typeface="宋体" charset="-122"/>
                <a:sym typeface="+mn-ea"/>
              </a:rPr>
              <a:t>投放的器械种类应适宜。投放的种类过少易引发争抢，投放的种类过多易导致活动场地混乱而出现器械伤人事件。因此，建议依据运动场地的大小投放器械的种类，场地小，可投放3-4种器械，场地大，可增至7-8种。 </a:t>
            </a:r>
            <a:endParaRPr lang="zh-CN" altLang="en-US" sz="2800">
              <a:latin typeface="宋体" charset="-122"/>
              <a:ea typeface="宋体" charset="-122"/>
              <a:cs typeface="宋体" charset="-122"/>
            </a:endParaRPr>
          </a:p>
          <a:p>
            <a:pPr algn="l">
              <a:buClrTx/>
              <a:buSzTx/>
              <a:buFontTx/>
              <a:buNone/>
            </a:pPr>
            <a:r>
              <a:rPr lang="zh-CN" altLang="en-US" sz="2800">
                <a:solidFill>
                  <a:schemeClr val="tx1"/>
                </a:solidFill>
                <a:latin typeface="宋体" charset="-122"/>
                <a:ea typeface="宋体" charset="-122"/>
                <a:cs typeface="宋体" charset="-122"/>
                <a:sym typeface="+mn-ea"/>
              </a:rPr>
              <a:t>                       </a:t>
            </a:r>
            <a:r>
              <a:rPr lang="zh-CN" altLang="en-US" sz="2800">
                <a:solidFill>
                  <a:schemeClr val="tx1"/>
                </a:solidFill>
                <a:latin typeface="宋体" charset="-122"/>
                <a:ea typeface="宋体" charset="-122"/>
                <a:cs typeface="宋体" charset="-122"/>
                <a:sym typeface="+mn-ea"/>
              </a:rPr>
              <a:t>             </a:t>
            </a:r>
            <a:endParaRPr lang="zh-CN" altLang="en-US" sz="2800">
              <a:solidFill>
                <a:schemeClr val="tx1"/>
              </a:solidFill>
              <a:latin typeface="宋体" charset="-122"/>
              <a:ea typeface="宋体" charset="-122"/>
              <a:cs typeface="宋体" charset="-122"/>
              <a:sym typeface="+mn-ea"/>
            </a:endParaRPr>
          </a:p>
        </p:txBody>
      </p:sp>
      <p:pic>
        <p:nvPicPr>
          <p:cNvPr id="10" name="图片 9"/>
          <p:cNvPicPr>
            <a:picLocks noChangeAspect="1"/>
          </p:cNvPicPr>
          <p:nvPr/>
        </p:nvPicPr>
        <p:blipFill rotWithShape="1">
          <a:blip r:embed="rId1"/>
          <a:srcRect/>
          <a:stretch>
            <a:fillRect/>
          </a:stretch>
        </p:blipFill>
        <p:spPr>
          <a:xfrm>
            <a:off x="0" y="5321505"/>
            <a:ext cx="12192000" cy="15364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childTnLst>
                                    <p:set>
                                      <p:cBhvr additive="base">
                                        <p:cTn id="6" dur="1" fill="hold">
                                          <p:stCondLst>
                                            <p:cond delay="0"/>
                                          </p:stCondLst>
                                        </p:cTn>
                                        <p:tgtEl>
                                          <p:spTgt spid="2211">
                                            <p:txEl>
                                              <p:charRg st="1" end="1"/>
                                            </p:txEl>
                                          </p:spTgt>
                                        </p:tgtEl>
                                        <p:attrNameLst>
                                          <p:attrName>style.visibility</p:attrName>
                                        </p:attrNameLst>
                                      </p:cBhvr>
                                      <p:to>
                                        <p:strVal val="visible"/>
                                      </p:to>
                                    </p:set>
                                    <p:anim calcmode="lin" valueType="num">
                                      <p:cBhvr additive="base">
                                        <p:cTn id="7" dur="500" fill="hold"/>
                                        <p:tgtEl>
                                          <p:spTgt spid="2211">
                                            <p:txEl>
                                              <p:char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11">
                                            <p:txEl>
                                              <p:char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childTnLst>
                                    <p:set>
                                      <p:cBhvr additive="base">
                                        <p:cTn id="12" dur="1" fill="hold">
                                          <p:stCondLst>
                                            <p:cond delay="0"/>
                                          </p:stCondLst>
                                        </p:cTn>
                                        <p:tgtEl>
                                          <p:spTgt spid="2211">
                                            <p:txEl>
                                              <p:charRg st="2" end="2"/>
                                            </p:txEl>
                                          </p:spTgt>
                                        </p:tgtEl>
                                        <p:attrNameLst>
                                          <p:attrName>style.visibility</p:attrName>
                                        </p:attrNameLst>
                                      </p:cBhvr>
                                      <p:to>
                                        <p:strVal val="visible"/>
                                      </p:to>
                                    </p:set>
                                    <p:anim calcmode="lin" valueType="num">
                                      <p:cBhvr additive="base">
                                        <p:cTn id="13" dur="500" fill="hold"/>
                                        <p:tgtEl>
                                          <p:spTgt spid="2211">
                                            <p:txEl>
                                              <p:char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11">
                                            <p:txEl>
                                              <p:char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椭圆 17"/>
          <p:cNvSpPr/>
          <p:nvPr/>
        </p:nvSpPr>
        <p:spPr>
          <a:xfrm>
            <a:off x="-208" y="-435"/>
            <a:ext cx="830997" cy="830997"/>
          </a:xfrm>
          <a:prstGeom prst="ellipse">
            <a:avLst/>
          </a:prstGeom>
          <a:solidFill>
            <a:srgbClr val="E8755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000" dirty="0">
                <a:solidFill>
                  <a:schemeClr val="bg1"/>
                </a:solidFill>
                <a:latin typeface="方正粗黑宋简体" charset="-122"/>
                <a:ea typeface="方正粗黑宋简体" charset="-122"/>
                <a:cs typeface="思源黑体 Regular" charset="-122"/>
                <a:sym typeface="+mn-lt"/>
              </a:rPr>
              <a:t>二</a:t>
            </a:r>
            <a:endParaRPr lang="zh-CN" altLang="en-US" sz="4000" dirty="0">
              <a:solidFill>
                <a:schemeClr val="bg1"/>
              </a:solidFill>
              <a:latin typeface="方正粗黑宋简体" charset="-122"/>
              <a:ea typeface="方正粗黑宋简体" charset="-122"/>
              <a:cs typeface="思源黑体 Regular" charset="-122"/>
              <a:sym typeface="+mn-lt"/>
            </a:endParaRPr>
          </a:p>
        </p:txBody>
      </p:sp>
      <p:sp>
        <p:nvSpPr>
          <p:cNvPr id="34" name="文本框"/>
          <p:cNvSpPr/>
          <p:nvPr/>
        </p:nvSpPr>
        <p:spPr>
          <a:xfrm>
            <a:off x="830580" y="123190"/>
            <a:ext cx="11361420" cy="1076325"/>
          </a:xfrm>
          <a:prstGeom prst="rect">
            <a:avLst/>
          </a:prstGeom>
        </p:spPr>
        <p:txBody>
          <a:bodyPr wrap="square">
            <a:spAutoFit/>
          </a:bodyPr>
          <a:p>
            <a:pPr algn="l">
              <a:buClrTx/>
              <a:buSzTx/>
              <a:buFontTx/>
              <a:buNone/>
            </a:pPr>
            <a:r>
              <a:rPr lang="zh-CN" altLang="en-US" sz="3200" b="1">
                <a:latin typeface="宋体" charset="-122"/>
                <a:ea typeface="宋体" charset="-122"/>
                <a:sym typeface="+mn-ea"/>
              </a:rPr>
              <a:t>幼儿园户外体育活动的设计与组织策略探索</a:t>
            </a:r>
            <a:endParaRPr lang="zh-CN" altLang="en-US" sz="3200" b="1">
              <a:latin typeface="宋体" charset="-122"/>
              <a:ea typeface="宋体" charset="-122"/>
              <a:sym typeface="+mn-ea"/>
            </a:endParaRPr>
          </a:p>
          <a:p>
            <a:pPr algn="l">
              <a:buClrTx/>
              <a:buSzTx/>
              <a:buFontTx/>
              <a:buNone/>
            </a:pPr>
            <a:endParaRPr lang="zh-CN" altLang="en-US" sz="3200" b="1" dirty="0">
              <a:latin typeface="思源黑体 Regular" charset="-122"/>
              <a:ea typeface="思源黑体 Regular" charset="-122"/>
              <a:cs typeface="思源黑体 Regular" charset="-122"/>
              <a:sym typeface="+mn-lt"/>
            </a:endParaRPr>
          </a:p>
        </p:txBody>
      </p:sp>
      <p:sp>
        <p:nvSpPr>
          <p:cNvPr id="2211" name="文本占位符 2210"/>
          <p:cNvSpPr/>
          <p:nvPr/>
        </p:nvSpPr>
        <p:spPr>
          <a:xfrm>
            <a:off x="601980" y="942975"/>
            <a:ext cx="11590020" cy="565023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SzPct val="100000"/>
              <a:buChar char="•"/>
              <a:defRPr sz="3200" b="0" i="0" u="none" kern="120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SzPct val="100000"/>
              <a:buFontTx/>
              <a:buChar char="–"/>
              <a:defRPr sz="2800" b="0" i="0" u="none" kern="1200">
                <a:solidFill>
                  <a:schemeClr val="tx1"/>
                </a:solidFill>
                <a:latin typeface="Arial" charset="0"/>
                <a:ea typeface="宋体" charset="-122"/>
                <a:cs typeface="+mn-cs"/>
              </a:defRPr>
            </a:lvl2pPr>
            <a:lvl3pPr marL="1143000" lvl="2" indent="-228600" algn="l" defTabSz="914400" rtl="0" eaLnBrk="1" fontAlgn="base" latinLnBrk="0" hangingPunct="1">
              <a:lnSpc>
                <a:spcPct val="100000"/>
              </a:lnSpc>
              <a:spcBef>
                <a:spcPct val="20000"/>
              </a:spcBef>
              <a:spcAft>
                <a:spcPct val="0"/>
              </a:spcAft>
              <a:buSzPct val="100000"/>
              <a:buFontTx/>
              <a:buChar char="•"/>
              <a:defRPr sz="2400" b="0" i="0" u="none" kern="1200">
                <a:solidFill>
                  <a:schemeClr val="tx1"/>
                </a:solidFill>
                <a:latin typeface="Arial" charset="0"/>
                <a:ea typeface="宋体" charset="-122"/>
                <a:cs typeface="+mn-cs"/>
              </a:defRPr>
            </a:lvl3pPr>
            <a:lvl4pPr marL="1600200" lvl="3" indent="-228600" algn="l" defTabSz="914400" rtl="0" eaLnBrk="1" fontAlgn="base" latinLnBrk="0" hangingPunct="1">
              <a:lnSpc>
                <a:spcPct val="100000"/>
              </a:lnSpc>
              <a:spcBef>
                <a:spcPct val="20000"/>
              </a:spcBef>
              <a:spcAft>
                <a:spcPct val="0"/>
              </a:spcAft>
              <a:buSzPct val="100000"/>
              <a:buFontTx/>
              <a:buChar char="–"/>
              <a:defRPr sz="2000" b="0" i="0" u="none" kern="1200">
                <a:solidFill>
                  <a:schemeClr val="tx1"/>
                </a:solidFill>
                <a:latin typeface="Arial" charset="0"/>
                <a:ea typeface="宋体" charset="-122"/>
                <a:cs typeface="+mn-cs"/>
              </a:defRPr>
            </a:lvl4pPr>
            <a:lvl5pPr marL="2057400" lvl="4" indent="-228600" algn="l" defTabSz="914400" rtl="0" eaLnBrk="1" fontAlgn="base" latinLnBrk="0" hangingPunct="1">
              <a:lnSpc>
                <a:spcPct val="100000"/>
              </a:lnSpc>
              <a:spcBef>
                <a:spcPct val="20000"/>
              </a:spcBef>
              <a:spcAft>
                <a:spcPct val="0"/>
              </a:spcAft>
              <a:buSzPct val="100000"/>
              <a:buFontTx/>
              <a:buChar char="»"/>
              <a:defRPr sz="2000" b="0" i="0" u="none" kern="1200">
                <a:solidFill>
                  <a:schemeClr val="tx1"/>
                </a:solidFill>
                <a:latin typeface="Arial" charset="0"/>
                <a:ea typeface="宋体" charset="-122"/>
                <a:cs typeface="+mn-cs"/>
              </a:defRPr>
            </a:lvl5pPr>
            <a:lvl6pPr marL="2514600" lvl="5"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6pPr>
            <a:lvl7pPr marL="2971800" lvl="6"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7pPr>
            <a:lvl8pPr marL="3429000" lvl="7"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8pPr>
            <a:lvl9pPr marL="3886200" lvl="8"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9pPr>
          </a:lstStyle>
          <a:p>
            <a:pPr>
              <a:lnSpc>
                <a:spcPct val="90000"/>
              </a:lnSpc>
            </a:pPr>
            <a:r>
              <a:rPr lang="zh-CN" altLang="en-US" sz="2800">
                <a:latin typeface="宋体" charset="-122"/>
                <a:ea typeface="宋体" charset="-122"/>
                <a:cs typeface="宋体" charset="-122"/>
                <a:sym typeface="+mn-ea"/>
              </a:rPr>
              <a:t>探索三：户外体育活动中的安全调控   </a:t>
            </a:r>
            <a:r>
              <a:rPr lang="en-US" altLang="zh-CN" sz="2800">
                <a:latin typeface="宋体" charset="-122"/>
                <a:ea typeface="宋体" charset="-122"/>
                <a:cs typeface="宋体" charset="-122"/>
                <a:sym typeface="+mn-ea"/>
              </a:rPr>
              <a:t> </a:t>
            </a:r>
            <a:endParaRPr lang="en-US" altLang="zh-CN" sz="2800">
              <a:latin typeface="宋体" charset="-122"/>
              <a:ea typeface="宋体" charset="-122"/>
              <a:cs typeface="宋体" charset="-122"/>
              <a:sym typeface="+mn-ea"/>
            </a:endParaRPr>
          </a:p>
          <a:p>
            <a:pPr>
              <a:buNone/>
            </a:pPr>
            <a:r>
              <a:rPr lang="zh-CN" altLang="en-US" sz="2800">
                <a:solidFill>
                  <a:srgbClr val="0000FF"/>
                </a:solidFill>
                <a:latin typeface="宋体" charset="-122"/>
                <a:ea typeface="宋体" charset="-122"/>
                <a:cs typeface="宋体" charset="-122"/>
                <a:sym typeface="+mn-ea"/>
              </a:rPr>
              <a:t>多动多危险，少动少危险，不动不危险 。</a:t>
            </a:r>
            <a:endParaRPr lang="zh-CN" altLang="en-US" sz="2800">
              <a:solidFill>
                <a:srgbClr val="0000FF"/>
              </a:solidFill>
              <a:latin typeface="宋体" charset="-122"/>
              <a:ea typeface="宋体" charset="-122"/>
              <a:cs typeface="宋体" charset="-122"/>
            </a:endParaRPr>
          </a:p>
          <a:p>
            <a:pPr marL="0" algn="l">
              <a:buClrTx/>
              <a:buSzTx/>
              <a:buFontTx/>
              <a:buNone/>
            </a:pPr>
            <a:r>
              <a:rPr lang="zh-CN" altLang="en-US" sz="2800">
                <a:latin typeface="宋体" charset="-122"/>
                <a:ea typeface="宋体" charset="-122"/>
                <a:cs typeface="宋体" charset="-122"/>
                <a:sym typeface="+mn-ea"/>
              </a:rPr>
              <a:t>（四）观察调控</a:t>
            </a:r>
            <a:endParaRPr lang="zh-CN" altLang="en-US" sz="2800">
              <a:latin typeface="宋体" charset="-122"/>
              <a:ea typeface="宋体" charset="-122"/>
              <a:cs typeface="宋体" charset="-122"/>
            </a:endParaRPr>
          </a:p>
          <a:p>
            <a:pPr marL="0" algn="l">
              <a:buClrTx/>
              <a:buSzTx/>
              <a:buFontTx/>
              <a:buNone/>
            </a:pPr>
            <a:r>
              <a:rPr lang="en-US" altLang="zh-CN" sz="2800">
                <a:latin typeface="宋体" charset="-122"/>
                <a:ea typeface="宋体" charset="-122"/>
                <a:cs typeface="宋体" charset="-122"/>
                <a:sym typeface="+mn-ea"/>
              </a:rPr>
              <a:t>    </a:t>
            </a:r>
            <a:r>
              <a:rPr lang="zh-CN" altLang="en-US" sz="2800">
                <a:latin typeface="宋体" charset="-122"/>
                <a:ea typeface="宋体" charset="-122"/>
                <a:cs typeface="宋体" charset="-122"/>
                <a:sym typeface="+mn-ea"/>
              </a:rPr>
              <a:t>首先，教师观察时的站位应合适，确保都能关注到每一位幼儿。其次，当幼儿进行移动练习时，教师的站位应能随之移动，以便能顾及幼儿活动中表现。最后,观察应与指导相结合。 </a:t>
            </a:r>
            <a:endParaRPr lang="zh-CN" altLang="en-US" sz="2800">
              <a:latin typeface="宋体" charset="-122"/>
              <a:ea typeface="宋体" charset="-122"/>
              <a:cs typeface="宋体" charset="-122"/>
            </a:endParaRPr>
          </a:p>
        </p:txBody>
      </p:sp>
      <p:pic>
        <p:nvPicPr>
          <p:cNvPr id="10" name="图片 9"/>
          <p:cNvPicPr>
            <a:picLocks noChangeAspect="1"/>
          </p:cNvPicPr>
          <p:nvPr/>
        </p:nvPicPr>
        <p:blipFill rotWithShape="1">
          <a:blip r:embed="rId1"/>
          <a:srcRect/>
          <a:stretch>
            <a:fillRect/>
          </a:stretch>
        </p:blipFill>
        <p:spPr>
          <a:xfrm>
            <a:off x="0" y="5321505"/>
            <a:ext cx="12192000" cy="15364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childTnLst>
                                    <p:set>
                                      <p:cBhvr additive="base">
                                        <p:cTn id="6" dur="1" fill="hold">
                                          <p:stCondLst>
                                            <p:cond delay="0"/>
                                          </p:stCondLst>
                                        </p:cTn>
                                        <p:tgtEl>
                                          <p:spTgt spid="2211">
                                            <p:txEl>
                                              <p:charRg st="1" end="1"/>
                                            </p:txEl>
                                          </p:spTgt>
                                        </p:tgtEl>
                                        <p:attrNameLst>
                                          <p:attrName>style.visibility</p:attrName>
                                        </p:attrNameLst>
                                      </p:cBhvr>
                                      <p:to>
                                        <p:strVal val="visible"/>
                                      </p:to>
                                    </p:set>
                                    <p:anim calcmode="lin" valueType="num">
                                      <p:cBhvr additive="base">
                                        <p:cTn id="7" dur="500" fill="hold"/>
                                        <p:tgtEl>
                                          <p:spTgt spid="2211">
                                            <p:txEl>
                                              <p:char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11">
                                            <p:txEl>
                                              <p:char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childTnLst>
                                    <p:set>
                                      <p:cBhvr additive="base">
                                        <p:cTn id="12" dur="1" fill="hold">
                                          <p:stCondLst>
                                            <p:cond delay="0"/>
                                          </p:stCondLst>
                                        </p:cTn>
                                        <p:tgtEl>
                                          <p:spTgt spid="2211">
                                            <p:txEl>
                                              <p:charRg st="2" end="2"/>
                                            </p:txEl>
                                          </p:spTgt>
                                        </p:tgtEl>
                                        <p:attrNameLst>
                                          <p:attrName>style.visibility</p:attrName>
                                        </p:attrNameLst>
                                      </p:cBhvr>
                                      <p:to>
                                        <p:strVal val="visible"/>
                                      </p:to>
                                    </p:set>
                                    <p:anim calcmode="lin" valueType="num">
                                      <p:cBhvr additive="base">
                                        <p:cTn id="13" dur="500" fill="hold"/>
                                        <p:tgtEl>
                                          <p:spTgt spid="2211">
                                            <p:txEl>
                                              <p:char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11">
                                            <p:txEl>
                                              <p:char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0" y="0"/>
            <a:ext cx="12192000" cy="6858000"/>
          </a:xfrm>
          <a:prstGeom prst="rect">
            <a:avLst/>
          </a:prstGeom>
        </p:spPr>
      </p:pic>
      <p:sp>
        <p:nvSpPr>
          <p:cNvPr id="17" name="Freeform 6"/>
          <p:cNvSpPr/>
          <p:nvPr/>
        </p:nvSpPr>
        <p:spPr bwMode="auto">
          <a:xfrm>
            <a:off x="533400" y="900854"/>
            <a:ext cx="11468100" cy="5341298"/>
          </a:xfrm>
          <a:custGeom>
            <a:avLst/>
            <a:gdLst>
              <a:gd name="T0" fmla="*/ 4534 w 8272"/>
              <a:gd name="T1" fmla="*/ 1881 h 3849"/>
              <a:gd name="T2" fmla="*/ 6100 w 8272"/>
              <a:gd name="T3" fmla="*/ 1749 h 3849"/>
              <a:gd name="T4" fmla="*/ 4387 w 8272"/>
              <a:gd name="T5" fmla="*/ 1869 h 3849"/>
              <a:gd name="T6" fmla="*/ 4398 w 8272"/>
              <a:gd name="T7" fmla="*/ 1859 h 3849"/>
              <a:gd name="T8" fmla="*/ 4471 w 8272"/>
              <a:gd name="T9" fmla="*/ 1885 h 3849"/>
              <a:gd name="T10" fmla="*/ 4509 w 8272"/>
              <a:gd name="T11" fmla="*/ 1888 h 3849"/>
              <a:gd name="T12" fmla="*/ 4527 w 8272"/>
              <a:gd name="T13" fmla="*/ 1885 h 3849"/>
              <a:gd name="T14" fmla="*/ 4544 w 8272"/>
              <a:gd name="T15" fmla="*/ 1878 h 3849"/>
              <a:gd name="T16" fmla="*/ 3888 w 8272"/>
              <a:gd name="T17" fmla="*/ 1490 h 3849"/>
              <a:gd name="T18" fmla="*/ 3413 w 8272"/>
              <a:gd name="T19" fmla="*/ 1869 h 3849"/>
              <a:gd name="T20" fmla="*/ 2001 w 8272"/>
              <a:gd name="T21" fmla="*/ 1284 h 3849"/>
              <a:gd name="T22" fmla="*/ 1736 w 8272"/>
              <a:gd name="T23" fmla="*/ 933 h 3849"/>
              <a:gd name="T24" fmla="*/ 1689 w 8272"/>
              <a:gd name="T25" fmla="*/ 936 h 3849"/>
              <a:gd name="T26" fmla="*/ 1543 w 8272"/>
              <a:gd name="T27" fmla="*/ 933 h 3849"/>
              <a:gd name="T28" fmla="*/ 1494 w 8272"/>
              <a:gd name="T29" fmla="*/ 936 h 3849"/>
              <a:gd name="T30" fmla="*/ 1320 w 8272"/>
              <a:gd name="T31" fmla="*/ 933 h 3849"/>
              <a:gd name="T32" fmla="*/ 1176 w 8272"/>
              <a:gd name="T33" fmla="*/ 936 h 3849"/>
              <a:gd name="T34" fmla="*/ 949 w 8272"/>
              <a:gd name="T35" fmla="*/ 932 h 3849"/>
              <a:gd name="T36" fmla="*/ 564 w 8272"/>
              <a:gd name="T37" fmla="*/ 932 h 3849"/>
              <a:gd name="T38" fmla="*/ 165 w 8272"/>
              <a:gd name="T39" fmla="*/ 2549 h 3849"/>
              <a:gd name="T40" fmla="*/ 117 w 8272"/>
              <a:gd name="T41" fmla="*/ 3792 h 3849"/>
              <a:gd name="T42" fmla="*/ 3299 w 8272"/>
              <a:gd name="T43" fmla="*/ 3849 h 3849"/>
              <a:gd name="T44" fmla="*/ 5576 w 8272"/>
              <a:gd name="T45" fmla="*/ 3792 h 3849"/>
              <a:gd name="T46" fmla="*/ 6995 w 8272"/>
              <a:gd name="T47" fmla="*/ 3808 h 3849"/>
              <a:gd name="T48" fmla="*/ 7607 w 8272"/>
              <a:gd name="T49" fmla="*/ 3808 h 3849"/>
              <a:gd name="T50" fmla="*/ 8054 w 8272"/>
              <a:gd name="T51" fmla="*/ 3808 h 3849"/>
              <a:gd name="T52" fmla="*/ 8131 w 8272"/>
              <a:gd name="T53" fmla="*/ 2357 h 3849"/>
              <a:gd name="T54" fmla="*/ 8217 w 8272"/>
              <a:gd name="T55" fmla="*/ 2067 h 3849"/>
              <a:gd name="T56" fmla="*/ 8236 w 8272"/>
              <a:gd name="T57" fmla="*/ 2037 h 3849"/>
              <a:gd name="T58" fmla="*/ 8116 w 8272"/>
              <a:gd name="T59" fmla="*/ 2272 h 3849"/>
              <a:gd name="T60" fmla="*/ 8116 w 8272"/>
              <a:gd name="T61" fmla="*/ 3768 h 3849"/>
              <a:gd name="T62" fmla="*/ 7779 w 8272"/>
              <a:gd name="T63" fmla="*/ 3768 h 3849"/>
              <a:gd name="T64" fmla="*/ 7102 w 8272"/>
              <a:gd name="T65" fmla="*/ 3768 h 3849"/>
              <a:gd name="T66" fmla="*/ 6218 w 8272"/>
              <a:gd name="T67" fmla="*/ 3768 h 3849"/>
              <a:gd name="T68" fmla="*/ 3677 w 8272"/>
              <a:gd name="T69" fmla="*/ 3797 h 3849"/>
              <a:gd name="T70" fmla="*/ 1910 w 8272"/>
              <a:gd name="T71" fmla="*/ 3768 h 3849"/>
              <a:gd name="T72" fmla="*/ 141 w 8272"/>
              <a:gd name="T73" fmla="*/ 2630 h 3849"/>
              <a:gd name="T74" fmla="*/ 499 w 8272"/>
              <a:gd name="T75" fmla="*/ 979 h 3849"/>
              <a:gd name="T76" fmla="*/ 853 w 8272"/>
              <a:gd name="T77" fmla="*/ 1021 h 3849"/>
              <a:gd name="T78" fmla="*/ 1155 w 8272"/>
              <a:gd name="T79" fmla="*/ 956 h 3849"/>
              <a:gd name="T80" fmla="*/ 1239 w 8272"/>
              <a:gd name="T81" fmla="*/ 1021 h 3849"/>
              <a:gd name="T82" fmla="*/ 1322 w 8272"/>
              <a:gd name="T83" fmla="*/ 956 h 3849"/>
              <a:gd name="T84" fmla="*/ 1421 w 8272"/>
              <a:gd name="T85" fmla="*/ 1004 h 3849"/>
              <a:gd name="T86" fmla="*/ 1512 w 8272"/>
              <a:gd name="T87" fmla="*/ 956 h 3849"/>
              <a:gd name="T88" fmla="*/ 1555 w 8272"/>
              <a:gd name="T89" fmla="*/ 959 h 3849"/>
              <a:gd name="T90" fmla="*/ 1705 w 8272"/>
              <a:gd name="T91" fmla="*/ 956 h 3849"/>
              <a:gd name="T92" fmla="*/ 1739 w 8272"/>
              <a:gd name="T93" fmla="*/ 957 h 3849"/>
              <a:gd name="T94" fmla="*/ 1822 w 8272"/>
              <a:gd name="T95" fmla="*/ 1034 h 3849"/>
              <a:gd name="T96" fmla="*/ 3436 w 8272"/>
              <a:gd name="T97" fmla="*/ 2120 h 3849"/>
              <a:gd name="T98" fmla="*/ 3227 w 8272"/>
              <a:gd name="T99" fmla="*/ 1797 h 3849"/>
              <a:gd name="T100" fmla="*/ 4573 w 8272"/>
              <a:gd name="T101" fmla="*/ 1797 h 3849"/>
              <a:gd name="T102" fmla="*/ 4521 w 8272"/>
              <a:gd name="T103" fmla="*/ 1862 h 3849"/>
              <a:gd name="T104" fmla="*/ 4507 w 8272"/>
              <a:gd name="T105" fmla="*/ 1865 h 3849"/>
              <a:gd name="T106" fmla="*/ 4480 w 8272"/>
              <a:gd name="T107" fmla="*/ 1863 h 3849"/>
              <a:gd name="T108" fmla="*/ 4425 w 8272"/>
              <a:gd name="T109" fmla="*/ 1797 h 3849"/>
              <a:gd name="T110" fmla="*/ 4375 w 8272"/>
              <a:gd name="T111" fmla="*/ 1848 h 3849"/>
              <a:gd name="T112" fmla="*/ 5135 w 8272"/>
              <a:gd name="T113" fmla="*/ 1270 h 3849"/>
              <a:gd name="T114" fmla="*/ 7463 w 8272"/>
              <a:gd name="T115" fmla="*/ 988 h 3849"/>
              <a:gd name="T116" fmla="*/ 8261 w 8272"/>
              <a:gd name="T117" fmla="*/ 1979 h 3849"/>
              <a:gd name="T118" fmla="*/ 7452 w 8272"/>
              <a:gd name="T119" fmla="*/ 962 h 3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72" h="3849">
                <a:moveTo>
                  <a:pt x="8261" y="1979"/>
                </a:moveTo>
                <a:cubicBezTo>
                  <a:pt x="8261" y="1979"/>
                  <a:pt x="8261" y="1979"/>
                  <a:pt x="8261" y="1979"/>
                </a:cubicBezTo>
                <a:cubicBezTo>
                  <a:pt x="8261" y="1979"/>
                  <a:pt x="8261" y="1979"/>
                  <a:pt x="8261" y="1979"/>
                </a:cubicBezTo>
                <a:cubicBezTo>
                  <a:pt x="8261" y="1979"/>
                  <a:pt x="8261" y="1979"/>
                  <a:pt x="8261" y="1979"/>
                </a:cubicBezTo>
                <a:moveTo>
                  <a:pt x="4480" y="1863"/>
                </a:moveTo>
                <a:cubicBezTo>
                  <a:pt x="4480" y="1863"/>
                  <a:pt x="4480" y="1863"/>
                  <a:pt x="4480" y="1863"/>
                </a:cubicBezTo>
                <a:cubicBezTo>
                  <a:pt x="4480" y="1863"/>
                  <a:pt x="4480" y="1863"/>
                  <a:pt x="4480" y="1863"/>
                </a:cubicBezTo>
                <a:cubicBezTo>
                  <a:pt x="4480" y="1863"/>
                  <a:pt x="4480" y="1863"/>
                  <a:pt x="4480" y="1863"/>
                </a:cubicBezTo>
                <a:moveTo>
                  <a:pt x="4534" y="1881"/>
                </a:moveTo>
                <a:cubicBezTo>
                  <a:pt x="4534" y="1881"/>
                  <a:pt x="4534" y="1881"/>
                  <a:pt x="4534" y="1881"/>
                </a:cubicBezTo>
                <a:moveTo>
                  <a:pt x="4391" y="1864"/>
                </a:moveTo>
                <a:cubicBezTo>
                  <a:pt x="4391" y="1864"/>
                  <a:pt x="4391" y="1864"/>
                  <a:pt x="4391" y="1864"/>
                </a:cubicBezTo>
                <a:moveTo>
                  <a:pt x="4471" y="1860"/>
                </a:moveTo>
                <a:cubicBezTo>
                  <a:pt x="4471" y="1860"/>
                  <a:pt x="4471" y="1860"/>
                  <a:pt x="4471" y="1860"/>
                </a:cubicBezTo>
                <a:cubicBezTo>
                  <a:pt x="4471" y="1860"/>
                  <a:pt x="4471" y="1860"/>
                  <a:pt x="4471" y="1860"/>
                </a:cubicBezTo>
                <a:cubicBezTo>
                  <a:pt x="4471" y="1860"/>
                  <a:pt x="4471" y="1860"/>
                  <a:pt x="4471" y="1860"/>
                </a:cubicBezTo>
                <a:cubicBezTo>
                  <a:pt x="4471" y="1860"/>
                  <a:pt x="4471" y="1860"/>
                  <a:pt x="4471" y="1860"/>
                </a:cubicBezTo>
                <a:moveTo>
                  <a:pt x="6601" y="0"/>
                </a:moveTo>
                <a:cubicBezTo>
                  <a:pt x="6100" y="723"/>
                  <a:pt x="6100" y="723"/>
                  <a:pt x="6100" y="723"/>
                </a:cubicBezTo>
                <a:cubicBezTo>
                  <a:pt x="6100" y="1749"/>
                  <a:pt x="6100" y="1749"/>
                  <a:pt x="6100" y="1749"/>
                </a:cubicBezTo>
                <a:cubicBezTo>
                  <a:pt x="5576" y="1184"/>
                  <a:pt x="5576" y="1184"/>
                  <a:pt x="5576" y="1184"/>
                </a:cubicBezTo>
                <a:cubicBezTo>
                  <a:pt x="5287" y="1490"/>
                  <a:pt x="5287" y="1490"/>
                  <a:pt x="5287" y="1490"/>
                </a:cubicBezTo>
                <a:cubicBezTo>
                  <a:pt x="5287" y="1246"/>
                  <a:pt x="5287" y="1246"/>
                  <a:pt x="5287" y="1246"/>
                </a:cubicBezTo>
                <a:cubicBezTo>
                  <a:pt x="5111" y="1246"/>
                  <a:pt x="5111" y="1246"/>
                  <a:pt x="5111" y="1246"/>
                </a:cubicBezTo>
                <a:cubicBezTo>
                  <a:pt x="5111" y="1677"/>
                  <a:pt x="5111" y="1677"/>
                  <a:pt x="5111" y="1677"/>
                </a:cubicBezTo>
                <a:cubicBezTo>
                  <a:pt x="4784" y="2024"/>
                  <a:pt x="4784" y="2024"/>
                  <a:pt x="4784" y="2024"/>
                </a:cubicBezTo>
                <a:cubicBezTo>
                  <a:pt x="4898" y="2024"/>
                  <a:pt x="4898" y="2024"/>
                  <a:pt x="4898" y="2024"/>
                </a:cubicBezTo>
                <a:cubicBezTo>
                  <a:pt x="4898" y="2096"/>
                  <a:pt x="4898" y="2096"/>
                  <a:pt x="4898" y="2096"/>
                </a:cubicBezTo>
                <a:cubicBezTo>
                  <a:pt x="4387" y="2096"/>
                  <a:pt x="4387" y="2096"/>
                  <a:pt x="4387" y="2096"/>
                </a:cubicBezTo>
                <a:cubicBezTo>
                  <a:pt x="4387" y="1869"/>
                  <a:pt x="4387" y="1869"/>
                  <a:pt x="4387" y="1869"/>
                </a:cubicBezTo>
                <a:cubicBezTo>
                  <a:pt x="4388" y="1868"/>
                  <a:pt x="4389" y="1867"/>
                  <a:pt x="4390" y="1866"/>
                </a:cubicBezTo>
                <a:cubicBezTo>
                  <a:pt x="4390" y="1866"/>
                  <a:pt x="4390" y="1866"/>
                  <a:pt x="4390" y="1866"/>
                </a:cubicBezTo>
                <a:cubicBezTo>
                  <a:pt x="4391" y="1866"/>
                  <a:pt x="4391" y="1866"/>
                  <a:pt x="4391" y="1865"/>
                </a:cubicBezTo>
                <a:cubicBezTo>
                  <a:pt x="4391" y="1865"/>
                  <a:pt x="4391" y="1865"/>
                  <a:pt x="4391" y="1865"/>
                </a:cubicBezTo>
                <a:cubicBezTo>
                  <a:pt x="4391" y="1865"/>
                  <a:pt x="4391" y="1865"/>
                  <a:pt x="4391" y="1865"/>
                </a:cubicBezTo>
                <a:cubicBezTo>
                  <a:pt x="4391" y="1865"/>
                  <a:pt x="4391" y="1865"/>
                  <a:pt x="4391" y="1865"/>
                </a:cubicBezTo>
                <a:cubicBezTo>
                  <a:pt x="4391" y="1865"/>
                  <a:pt x="4391" y="1865"/>
                  <a:pt x="4391" y="1865"/>
                </a:cubicBezTo>
                <a:cubicBezTo>
                  <a:pt x="4392" y="1865"/>
                  <a:pt x="4392" y="1865"/>
                  <a:pt x="4392" y="1865"/>
                </a:cubicBezTo>
                <a:cubicBezTo>
                  <a:pt x="4394" y="1863"/>
                  <a:pt x="4396" y="1861"/>
                  <a:pt x="4398" y="1859"/>
                </a:cubicBezTo>
                <a:cubicBezTo>
                  <a:pt x="4398" y="1859"/>
                  <a:pt x="4398" y="1859"/>
                  <a:pt x="4398" y="1859"/>
                </a:cubicBezTo>
                <a:cubicBezTo>
                  <a:pt x="4399" y="1858"/>
                  <a:pt x="4399" y="1858"/>
                  <a:pt x="4399" y="1858"/>
                </a:cubicBezTo>
                <a:cubicBezTo>
                  <a:pt x="4404" y="1852"/>
                  <a:pt x="4409" y="1845"/>
                  <a:pt x="4413" y="1838"/>
                </a:cubicBezTo>
                <a:cubicBezTo>
                  <a:pt x="4415" y="1842"/>
                  <a:pt x="4418" y="1846"/>
                  <a:pt x="4420" y="1849"/>
                </a:cubicBezTo>
                <a:cubicBezTo>
                  <a:pt x="4431" y="1864"/>
                  <a:pt x="4446" y="1875"/>
                  <a:pt x="4463" y="1882"/>
                </a:cubicBezTo>
                <a:cubicBezTo>
                  <a:pt x="4463" y="1882"/>
                  <a:pt x="4463" y="1882"/>
                  <a:pt x="4463" y="1882"/>
                </a:cubicBezTo>
                <a:cubicBezTo>
                  <a:pt x="4463" y="1882"/>
                  <a:pt x="4463" y="1882"/>
                  <a:pt x="4464" y="1882"/>
                </a:cubicBezTo>
                <a:cubicBezTo>
                  <a:pt x="4464" y="1882"/>
                  <a:pt x="4464" y="1882"/>
                  <a:pt x="4464" y="1882"/>
                </a:cubicBezTo>
                <a:cubicBezTo>
                  <a:pt x="4464" y="1882"/>
                  <a:pt x="4464" y="1882"/>
                  <a:pt x="4464" y="1882"/>
                </a:cubicBezTo>
                <a:cubicBezTo>
                  <a:pt x="4466" y="1883"/>
                  <a:pt x="4468" y="1884"/>
                  <a:pt x="4471" y="1885"/>
                </a:cubicBezTo>
                <a:cubicBezTo>
                  <a:pt x="4471" y="1885"/>
                  <a:pt x="4471" y="1885"/>
                  <a:pt x="4471" y="1885"/>
                </a:cubicBezTo>
                <a:cubicBezTo>
                  <a:pt x="4473" y="1885"/>
                  <a:pt x="4474" y="1886"/>
                  <a:pt x="4474" y="1886"/>
                </a:cubicBezTo>
                <a:cubicBezTo>
                  <a:pt x="4474" y="1886"/>
                  <a:pt x="4474" y="1886"/>
                  <a:pt x="4474" y="1886"/>
                </a:cubicBezTo>
                <a:cubicBezTo>
                  <a:pt x="4476" y="1886"/>
                  <a:pt x="4478" y="1887"/>
                  <a:pt x="4480" y="1887"/>
                </a:cubicBezTo>
                <a:cubicBezTo>
                  <a:pt x="4480" y="1887"/>
                  <a:pt x="4480" y="1887"/>
                  <a:pt x="4480" y="1887"/>
                </a:cubicBezTo>
                <a:cubicBezTo>
                  <a:pt x="4482" y="1888"/>
                  <a:pt x="4484" y="1888"/>
                  <a:pt x="4485" y="1888"/>
                </a:cubicBezTo>
                <a:cubicBezTo>
                  <a:pt x="4485" y="1888"/>
                  <a:pt x="4485" y="1888"/>
                  <a:pt x="4485" y="1888"/>
                </a:cubicBezTo>
                <a:cubicBezTo>
                  <a:pt x="4486" y="1888"/>
                  <a:pt x="4488" y="1888"/>
                  <a:pt x="4490" y="1888"/>
                </a:cubicBezTo>
                <a:cubicBezTo>
                  <a:pt x="4490" y="1888"/>
                  <a:pt x="4490" y="1888"/>
                  <a:pt x="4490" y="1888"/>
                </a:cubicBezTo>
                <a:cubicBezTo>
                  <a:pt x="4493" y="1889"/>
                  <a:pt x="4496" y="1889"/>
                  <a:pt x="4499" y="1889"/>
                </a:cubicBezTo>
                <a:cubicBezTo>
                  <a:pt x="4503" y="1889"/>
                  <a:pt x="4506" y="1889"/>
                  <a:pt x="4509" y="1888"/>
                </a:cubicBezTo>
                <a:cubicBezTo>
                  <a:pt x="4509" y="1888"/>
                  <a:pt x="4509" y="1888"/>
                  <a:pt x="4509" y="1888"/>
                </a:cubicBezTo>
                <a:cubicBezTo>
                  <a:pt x="4511" y="1888"/>
                  <a:pt x="4512" y="1888"/>
                  <a:pt x="4513" y="1888"/>
                </a:cubicBezTo>
                <a:cubicBezTo>
                  <a:pt x="4513" y="1888"/>
                  <a:pt x="4513" y="1888"/>
                  <a:pt x="4513" y="1888"/>
                </a:cubicBezTo>
                <a:cubicBezTo>
                  <a:pt x="4513" y="1888"/>
                  <a:pt x="4513" y="1888"/>
                  <a:pt x="4513" y="1888"/>
                </a:cubicBezTo>
                <a:cubicBezTo>
                  <a:pt x="4514" y="1888"/>
                  <a:pt x="4516" y="1888"/>
                  <a:pt x="4519" y="1887"/>
                </a:cubicBezTo>
                <a:cubicBezTo>
                  <a:pt x="4518" y="1887"/>
                  <a:pt x="4518" y="1887"/>
                  <a:pt x="4518" y="1887"/>
                </a:cubicBezTo>
                <a:cubicBezTo>
                  <a:pt x="4521" y="1887"/>
                  <a:pt x="4523" y="1886"/>
                  <a:pt x="4524" y="1886"/>
                </a:cubicBezTo>
                <a:cubicBezTo>
                  <a:pt x="4524" y="1886"/>
                  <a:pt x="4524" y="1886"/>
                  <a:pt x="4524" y="1886"/>
                </a:cubicBezTo>
                <a:cubicBezTo>
                  <a:pt x="4524" y="1886"/>
                  <a:pt x="4524" y="1886"/>
                  <a:pt x="4524" y="1886"/>
                </a:cubicBezTo>
                <a:cubicBezTo>
                  <a:pt x="4525" y="1886"/>
                  <a:pt x="4526" y="1885"/>
                  <a:pt x="4527" y="1885"/>
                </a:cubicBezTo>
                <a:cubicBezTo>
                  <a:pt x="4527" y="1885"/>
                  <a:pt x="4527" y="1885"/>
                  <a:pt x="4527" y="1885"/>
                </a:cubicBezTo>
                <a:cubicBezTo>
                  <a:pt x="4530" y="1884"/>
                  <a:pt x="4532" y="1883"/>
                  <a:pt x="4534" y="1883"/>
                </a:cubicBezTo>
                <a:cubicBezTo>
                  <a:pt x="4534" y="1883"/>
                  <a:pt x="4534" y="1883"/>
                  <a:pt x="4534" y="1883"/>
                </a:cubicBezTo>
                <a:cubicBezTo>
                  <a:pt x="4534" y="1882"/>
                  <a:pt x="4534" y="1882"/>
                  <a:pt x="4534" y="1882"/>
                </a:cubicBezTo>
                <a:cubicBezTo>
                  <a:pt x="4534" y="1882"/>
                  <a:pt x="4534" y="1882"/>
                  <a:pt x="4534" y="1882"/>
                </a:cubicBezTo>
                <a:cubicBezTo>
                  <a:pt x="4535" y="1882"/>
                  <a:pt x="4535" y="1882"/>
                  <a:pt x="4536" y="1882"/>
                </a:cubicBezTo>
                <a:cubicBezTo>
                  <a:pt x="4536" y="1882"/>
                  <a:pt x="4536" y="1882"/>
                  <a:pt x="4536" y="1882"/>
                </a:cubicBezTo>
                <a:cubicBezTo>
                  <a:pt x="4536" y="1882"/>
                  <a:pt x="4536" y="1882"/>
                  <a:pt x="4536" y="1882"/>
                </a:cubicBezTo>
                <a:cubicBezTo>
                  <a:pt x="4539" y="1881"/>
                  <a:pt x="4541" y="1880"/>
                  <a:pt x="4544" y="1878"/>
                </a:cubicBezTo>
                <a:cubicBezTo>
                  <a:pt x="4544" y="1878"/>
                  <a:pt x="4544" y="1878"/>
                  <a:pt x="4544" y="1878"/>
                </a:cubicBezTo>
                <a:cubicBezTo>
                  <a:pt x="4544" y="1878"/>
                  <a:pt x="4544" y="1878"/>
                  <a:pt x="4544" y="1878"/>
                </a:cubicBezTo>
                <a:cubicBezTo>
                  <a:pt x="4544" y="1878"/>
                  <a:pt x="4544" y="1878"/>
                  <a:pt x="4544" y="1878"/>
                </a:cubicBezTo>
                <a:cubicBezTo>
                  <a:pt x="4559" y="1871"/>
                  <a:pt x="4572" y="1859"/>
                  <a:pt x="4581" y="1846"/>
                </a:cubicBezTo>
                <a:cubicBezTo>
                  <a:pt x="4588" y="1835"/>
                  <a:pt x="4593" y="1823"/>
                  <a:pt x="4595" y="1810"/>
                </a:cubicBezTo>
                <a:cubicBezTo>
                  <a:pt x="4623" y="1810"/>
                  <a:pt x="4623" y="1810"/>
                  <a:pt x="4623" y="1810"/>
                </a:cubicBezTo>
                <a:cubicBezTo>
                  <a:pt x="4288" y="1490"/>
                  <a:pt x="4288" y="1490"/>
                  <a:pt x="4288" y="1490"/>
                </a:cubicBezTo>
                <a:cubicBezTo>
                  <a:pt x="4065" y="1490"/>
                  <a:pt x="4065" y="1490"/>
                  <a:pt x="4065" y="1490"/>
                </a:cubicBezTo>
                <a:cubicBezTo>
                  <a:pt x="4065" y="1251"/>
                  <a:pt x="4065" y="1251"/>
                  <a:pt x="4065" y="1251"/>
                </a:cubicBezTo>
                <a:cubicBezTo>
                  <a:pt x="3888" y="1251"/>
                  <a:pt x="3888" y="1251"/>
                  <a:pt x="3888" y="1251"/>
                </a:cubicBezTo>
                <a:cubicBezTo>
                  <a:pt x="3888" y="1490"/>
                  <a:pt x="3888" y="1490"/>
                  <a:pt x="3888" y="1490"/>
                </a:cubicBezTo>
                <a:cubicBezTo>
                  <a:pt x="3856" y="1490"/>
                  <a:pt x="3856" y="1490"/>
                  <a:pt x="3856" y="1490"/>
                </a:cubicBezTo>
                <a:cubicBezTo>
                  <a:pt x="3512" y="1490"/>
                  <a:pt x="3512" y="1490"/>
                  <a:pt x="3512" y="1490"/>
                </a:cubicBezTo>
                <a:cubicBezTo>
                  <a:pt x="3177" y="1810"/>
                  <a:pt x="3177" y="1810"/>
                  <a:pt x="3177" y="1810"/>
                </a:cubicBezTo>
                <a:cubicBezTo>
                  <a:pt x="3204" y="1810"/>
                  <a:pt x="3204" y="1810"/>
                  <a:pt x="3204" y="1810"/>
                </a:cubicBezTo>
                <a:cubicBezTo>
                  <a:pt x="3208" y="1830"/>
                  <a:pt x="3219" y="1849"/>
                  <a:pt x="3234" y="1863"/>
                </a:cubicBezTo>
                <a:cubicBezTo>
                  <a:pt x="3251" y="1879"/>
                  <a:pt x="3275" y="1889"/>
                  <a:pt x="3301" y="1889"/>
                </a:cubicBezTo>
                <a:cubicBezTo>
                  <a:pt x="3301" y="1889"/>
                  <a:pt x="3301" y="1889"/>
                  <a:pt x="3301" y="1889"/>
                </a:cubicBezTo>
                <a:cubicBezTo>
                  <a:pt x="3326" y="1889"/>
                  <a:pt x="3350" y="1879"/>
                  <a:pt x="3368" y="1863"/>
                </a:cubicBezTo>
                <a:cubicBezTo>
                  <a:pt x="3375" y="1856"/>
                  <a:pt x="3382" y="1847"/>
                  <a:pt x="3387" y="1838"/>
                </a:cubicBezTo>
                <a:cubicBezTo>
                  <a:pt x="3393" y="1850"/>
                  <a:pt x="3402" y="1861"/>
                  <a:pt x="3413" y="1869"/>
                </a:cubicBezTo>
                <a:cubicBezTo>
                  <a:pt x="3413" y="2096"/>
                  <a:pt x="3413" y="2096"/>
                  <a:pt x="3413" y="2096"/>
                </a:cubicBezTo>
                <a:cubicBezTo>
                  <a:pt x="3154" y="2096"/>
                  <a:pt x="3154" y="2096"/>
                  <a:pt x="3154" y="2096"/>
                </a:cubicBezTo>
                <a:cubicBezTo>
                  <a:pt x="3154" y="2024"/>
                  <a:pt x="3154" y="2024"/>
                  <a:pt x="3154" y="2024"/>
                </a:cubicBezTo>
                <a:cubicBezTo>
                  <a:pt x="3161" y="2024"/>
                  <a:pt x="3161" y="2024"/>
                  <a:pt x="3161" y="2024"/>
                </a:cubicBezTo>
                <a:cubicBezTo>
                  <a:pt x="3161" y="1934"/>
                  <a:pt x="3161" y="1934"/>
                  <a:pt x="3161" y="1934"/>
                </a:cubicBezTo>
                <a:cubicBezTo>
                  <a:pt x="3154" y="1934"/>
                  <a:pt x="3154" y="1934"/>
                  <a:pt x="3154" y="1934"/>
                </a:cubicBezTo>
                <a:cubicBezTo>
                  <a:pt x="3154" y="1566"/>
                  <a:pt x="3154" y="1566"/>
                  <a:pt x="3154" y="1566"/>
                </a:cubicBezTo>
                <a:cubicBezTo>
                  <a:pt x="3257" y="1566"/>
                  <a:pt x="3257" y="1566"/>
                  <a:pt x="3257" y="1566"/>
                </a:cubicBezTo>
                <a:cubicBezTo>
                  <a:pt x="2537" y="511"/>
                  <a:pt x="2537" y="511"/>
                  <a:pt x="2537" y="511"/>
                </a:cubicBezTo>
                <a:cubicBezTo>
                  <a:pt x="2001" y="1284"/>
                  <a:pt x="2001" y="1284"/>
                  <a:pt x="2001" y="1284"/>
                </a:cubicBezTo>
                <a:cubicBezTo>
                  <a:pt x="1838" y="1016"/>
                  <a:pt x="1838" y="1016"/>
                  <a:pt x="1838" y="1016"/>
                </a:cubicBezTo>
                <a:cubicBezTo>
                  <a:pt x="1826" y="980"/>
                  <a:pt x="1798" y="952"/>
                  <a:pt x="1763" y="939"/>
                </a:cubicBezTo>
                <a:cubicBezTo>
                  <a:pt x="1763" y="939"/>
                  <a:pt x="1763" y="939"/>
                  <a:pt x="1763" y="939"/>
                </a:cubicBezTo>
                <a:cubicBezTo>
                  <a:pt x="1762" y="939"/>
                  <a:pt x="1761" y="938"/>
                  <a:pt x="1759" y="938"/>
                </a:cubicBezTo>
                <a:cubicBezTo>
                  <a:pt x="1757" y="937"/>
                  <a:pt x="1755" y="937"/>
                  <a:pt x="1754" y="936"/>
                </a:cubicBezTo>
                <a:cubicBezTo>
                  <a:pt x="1752" y="936"/>
                  <a:pt x="1750" y="935"/>
                  <a:pt x="1748" y="935"/>
                </a:cubicBezTo>
                <a:cubicBezTo>
                  <a:pt x="1747" y="934"/>
                  <a:pt x="1745" y="934"/>
                  <a:pt x="1743" y="934"/>
                </a:cubicBezTo>
                <a:cubicBezTo>
                  <a:pt x="1743" y="934"/>
                  <a:pt x="1743" y="934"/>
                  <a:pt x="1743" y="934"/>
                </a:cubicBezTo>
                <a:cubicBezTo>
                  <a:pt x="1741" y="933"/>
                  <a:pt x="1738" y="933"/>
                  <a:pt x="1736" y="933"/>
                </a:cubicBezTo>
                <a:cubicBezTo>
                  <a:pt x="1736" y="933"/>
                  <a:pt x="1736" y="933"/>
                  <a:pt x="1736" y="933"/>
                </a:cubicBezTo>
                <a:cubicBezTo>
                  <a:pt x="1735" y="932"/>
                  <a:pt x="1734" y="932"/>
                  <a:pt x="1732" y="932"/>
                </a:cubicBezTo>
                <a:cubicBezTo>
                  <a:pt x="1728" y="932"/>
                  <a:pt x="1724" y="932"/>
                  <a:pt x="1720" y="932"/>
                </a:cubicBezTo>
                <a:cubicBezTo>
                  <a:pt x="1715" y="932"/>
                  <a:pt x="1710" y="932"/>
                  <a:pt x="1705" y="933"/>
                </a:cubicBezTo>
                <a:cubicBezTo>
                  <a:pt x="1705" y="933"/>
                  <a:pt x="1705" y="933"/>
                  <a:pt x="1705" y="933"/>
                </a:cubicBezTo>
                <a:cubicBezTo>
                  <a:pt x="1705" y="933"/>
                  <a:pt x="1705" y="933"/>
                  <a:pt x="1705" y="933"/>
                </a:cubicBezTo>
                <a:cubicBezTo>
                  <a:pt x="1704" y="933"/>
                  <a:pt x="1702" y="933"/>
                  <a:pt x="1701" y="933"/>
                </a:cubicBezTo>
                <a:cubicBezTo>
                  <a:pt x="1701" y="933"/>
                  <a:pt x="1701" y="933"/>
                  <a:pt x="1701" y="933"/>
                </a:cubicBezTo>
                <a:cubicBezTo>
                  <a:pt x="1697" y="934"/>
                  <a:pt x="1693" y="935"/>
                  <a:pt x="1689" y="936"/>
                </a:cubicBezTo>
                <a:cubicBezTo>
                  <a:pt x="1689" y="936"/>
                  <a:pt x="1689" y="936"/>
                  <a:pt x="1689" y="936"/>
                </a:cubicBezTo>
                <a:cubicBezTo>
                  <a:pt x="1689" y="936"/>
                  <a:pt x="1689" y="936"/>
                  <a:pt x="1689" y="936"/>
                </a:cubicBezTo>
                <a:cubicBezTo>
                  <a:pt x="1689" y="936"/>
                  <a:pt x="1688" y="936"/>
                  <a:pt x="1687" y="936"/>
                </a:cubicBezTo>
                <a:cubicBezTo>
                  <a:pt x="1687" y="936"/>
                  <a:pt x="1687" y="936"/>
                  <a:pt x="1687" y="936"/>
                </a:cubicBezTo>
                <a:cubicBezTo>
                  <a:pt x="1662" y="943"/>
                  <a:pt x="1640" y="958"/>
                  <a:pt x="1624" y="977"/>
                </a:cubicBezTo>
                <a:cubicBezTo>
                  <a:pt x="1608" y="958"/>
                  <a:pt x="1586" y="943"/>
                  <a:pt x="1561" y="936"/>
                </a:cubicBezTo>
                <a:cubicBezTo>
                  <a:pt x="1561" y="936"/>
                  <a:pt x="1561" y="936"/>
                  <a:pt x="1561" y="936"/>
                </a:cubicBezTo>
                <a:cubicBezTo>
                  <a:pt x="1560" y="936"/>
                  <a:pt x="1559" y="936"/>
                  <a:pt x="1559" y="936"/>
                </a:cubicBezTo>
                <a:cubicBezTo>
                  <a:pt x="1559" y="936"/>
                  <a:pt x="1559" y="936"/>
                  <a:pt x="1559" y="936"/>
                </a:cubicBezTo>
                <a:cubicBezTo>
                  <a:pt x="1555" y="935"/>
                  <a:pt x="1551" y="934"/>
                  <a:pt x="1547" y="933"/>
                </a:cubicBezTo>
                <a:cubicBezTo>
                  <a:pt x="1547" y="933"/>
                  <a:pt x="1547" y="933"/>
                  <a:pt x="1547" y="933"/>
                </a:cubicBezTo>
                <a:cubicBezTo>
                  <a:pt x="1546" y="933"/>
                  <a:pt x="1544" y="933"/>
                  <a:pt x="1543" y="933"/>
                </a:cubicBezTo>
                <a:cubicBezTo>
                  <a:pt x="1543" y="933"/>
                  <a:pt x="1543" y="933"/>
                  <a:pt x="1543" y="933"/>
                </a:cubicBezTo>
                <a:cubicBezTo>
                  <a:pt x="1538" y="932"/>
                  <a:pt x="1533" y="932"/>
                  <a:pt x="1528" y="932"/>
                </a:cubicBezTo>
                <a:cubicBezTo>
                  <a:pt x="1522" y="932"/>
                  <a:pt x="1517" y="932"/>
                  <a:pt x="1512" y="933"/>
                </a:cubicBezTo>
                <a:cubicBezTo>
                  <a:pt x="1511" y="933"/>
                  <a:pt x="1510" y="933"/>
                  <a:pt x="1509" y="933"/>
                </a:cubicBezTo>
                <a:cubicBezTo>
                  <a:pt x="1509" y="933"/>
                  <a:pt x="1509" y="933"/>
                  <a:pt x="1509" y="933"/>
                </a:cubicBezTo>
                <a:cubicBezTo>
                  <a:pt x="1504" y="934"/>
                  <a:pt x="1500" y="935"/>
                  <a:pt x="1496" y="936"/>
                </a:cubicBezTo>
                <a:cubicBezTo>
                  <a:pt x="1496" y="936"/>
                  <a:pt x="1496" y="936"/>
                  <a:pt x="1496" y="936"/>
                </a:cubicBezTo>
                <a:cubicBezTo>
                  <a:pt x="1496" y="936"/>
                  <a:pt x="1496" y="936"/>
                  <a:pt x="1496" y="936"/>
                </a:cubicBezTo>
                <a:cubicBezTo>
                  <a:pt x="1496" y="936"/>
                  <a:pt x="1495" y="936"/>
                  <a:pt x="1494" y="936"/>
                </a:cubicBezTo>
                <a:cubicBezTo>
                  <a:pt x="1494" y="936"/>
                  <a:pt x="1494" y="936"/>
                  <a:pt x="1494" y="936"/>
                </a:cubicBezTo>
                <a:cubicBezTo>
                  <a:pt x="1469" y="943"/>
                  <a:pt x="1447" y="958"/>
                  <a:pt x="1431" y="977"/>
                </a:cubicBezTo>
                <a:cubicBezTo>
                  <a:pt x="1415" y="958"/>
                  <a:pt x="1394" y="943"/>
                  <a:pt x="1369" y="936"/>
                </a:cubicBezTo>
                <a:cubicBezTo>
                  <a:pt x="1369" y="936"/>
                  <a:pt x="1369" y="936"/>
                  <a:pt x="1369" y="936"/>
                </a:cubicBezTo>
                <a:cubicBezTo>
                  <a:pt x="1367" y="936"/>
                  <a:pt x="1367" y="936"/>
                  <a:pt x="1366" y="936"/>
                </a:cubicBezTo>
                <a:cubicBezTo>
                  <a:pt x="1366" y="936"/>
                  <a:pt x="1366" y="936"/>
                  <a:pt x="1366" y="936"/>
                </a:cubicBezTo>
                <a:cubicBezTo>
                  <a:pt x="1362" y="935"/>
                  <a:pt x="1358" y="934"/>
                  <a:pt x="1354" y="933"/>
                </a:cubicBezTo>
                <a:cubicBezTo>
                  <a:pt x="1354" y="933"/>
                  <a:pt x="1354" y="933"/>
                  <a:pt x="1354" y="933"/>
                </a:cubicBezTo>
                <a:cubicBezTo>
                  <a:pt x="1353" y="933"/>
                  <a:pt x="1352" y="933"/>
                  <a:pt x="1350" y="933"/>
                </a:cubicBezTo>
                <a:cubicBezTo>
                  <a:pt x="1345" y="932"/>
                  <a:pt x="1340" y="932"/>
                  <a:pt x="1335" y="932"/>
                </a:cubicBezTo>
                <a:cubicBezTo>
                  <a:pt x="1330" y="932"/>
                  <a:pt x="1324" y="932"/>
                  <a:pt x="1320" y="933"/>
                </a:cubicBezTo>
                <a:cubicBezTo>
                  <a:pt x="1318" y="933"/>
                  <a:pt x="1317" y="933"/>
                  <a:pt x="1316" y="933"/>
                </a:cubicBezTo>
                <a:cubicBezTo>
                  <a:pt x="1316" y="933"/>
                  <a:pt x="1316" y="933"/>
                  <a:pt x="1316" y="933"/>
                </a:cubicBezTo>
                <a:cubicBezTo>
                  <a:pt x="1312" y="934"/>
                  <a:pt x="1308" y="935"/>
                  <a:pt x="1304" y="936"/>
                </a:cubicBezTo>
                <a:cubicBezTo>
                  <a:pt x="1304" y="936"/>
                  <a:pt x="1304" y="936"/>
                  <a:pt x="1304" y="936"/>
                </a:cubicBezTo>
                <a:cubicBezTo>
                  <a:pt x="1304" y="936"/>
                  <a:pt x="1304" y="936"/>
                  <a:pt x="1304" y="936"/>
                </a:cubicBezTo>
                <a:cubicBezTo>
                  <a:pt x="1303" y="936"/>
                  <a:pt x="1302" y="936"/>
                  <a:pt x="1301" y="936"/>
                </a:cubicBezTo>
                <a:cubicBezTo>
                  <a:pt x="1301" y="936"/>
                  <a:pt x="1301" y="936"/>
                  <a:pt x="1301" y="936"/>
                </a:cubicBezTo>
                <a:cubicBezTo>
                  <a:pt x="1276" y="943"/>
                  <a:pt x="1254" y="958"/>
                  <a:pt x="1239" y="977"/>
                </a:cubicBezTo>
                <a:cubicBezTo>
                  <a:pt x="1223" y="958"/>
                  <a:pt x="1201" y="943"/>
                  <a:pt x="1176" y="936"/>
                </a:cubicBezTo>
                <a:cubicBezTo>
                  <a:pt x="1176" y="936"/>
                  <a:pt x="1176" y="936"/>
                  <a:pt x="1176" y="936"/>
                </a:cubicBezTo>
                <a:cubicBezTo>
                  <a:pt x="1175" y="936"/>
                  <a:pt x="1174" y="936"/>
                  <a:pt x="1174" y="936"/>
                </a:cubicBezTo>
                <a:cubicBezTo>
                  <a:pt x="1174" y="936"/>
                  <a:pt x="1174" y="936"/>
                  <a:pt x="1174" y="936"/>
                </a:cubicBezTo>
                <a:cubicBezTo>
                  <a:pt x="1169" y="935"/>
                  <a:pt x="1165" y="934"/>
                  <a:pt x="1161" y="933"/>
                </a:cubicBezTo>
                <a:cubicBezTo>
                  <a:pt x="1161" y="933"/>
                  <a:pt x="1161" y="933"/>
                  <a:pt x="1161" y="933"/>
                </a:cubicBezTo>
                <a:cubicBezTo>
                  <a:pt x="1160" y="933"/>
                  <a:pt x="1159" y="933"/>
                  <a:pt x="1157" y="933"/>
                </a:cubicBezTo>
                <a:cubicBezTo>
                  <a:pt x="1153" y="932"/>
                  <a:pt x="1148" y="932"/>
                  <a:pt x="1142" y="932"/>
                </a:cubicBezTo>
                <a:cubicBezTo>
                  <a:pt x="1120" y="932"/>
                  <a:pt x="1098" y="938"/>
                  <a:pt x="1080" y="948"/>
                </a:cubicBezTo>
                <a:cubicBezTo>
                  <a:pt x="1067" y="956"/>
                  <a:pt x="1055" y="966"/>
                  <a:pt x="1046" y="977"/>
                </a:cubicBezTo>
                <a:cubicBezTo>
                  <a:pt x="1036" y="966"/>
                  <a:pt x="1025" y="956"/>
                  <a:pt x="1012" y="948"/>
                </a:cubicBezTo>
                <a:cubicBezTo>
                  <a:pt x="993" y="938"/>
                  <a:pt x="972" y="932"/>
                  <a:pt x="949" y="932"/>
                </a:cubicBezTo>
                <a:cubicBezTo>
                  <a:pt x="949" y="932"/>
                  <a:pt x="949" y="932"/>
                  <a:pt x="949" y="932"/>
                </a:cubicBezTo>
                <a:cubicBezTo>
                  <a:pt x="927" y="932"/>
                  <a:pt x="905" y="938"/>
                  <a:pt x="887" y="948"/>
                </a:cubicBezTo>
                <a:cubicBezTo>
                  <a:pt x="874" y="956"/>
                  <a:pt x="863" y="966"/>
                  <a:pt x="853" y="977"/>
                </a:cubicBezTo>
                <a:cubicBezTo>
                  <a:pt x="844" y="966"/>
                  <a:pt x="832" y="956"/>
                  <a:pt x="819" y="948"/>
                </a:cubicBezTo>
                <a:cubicBezTo>
                  <a:pt x="801" y="938"/>
                  <a:pt x="779" y="932"/>
                  <a:pt x="757" y="932"/>
                </a:cubicBezTo>
                <a:cubicBezTo>
                  <a:pt x="757" y="932"/>
                  <a:pt x="757" y="932"/>
                  <a:pt x="757" y="932"/>
                </a:cubicBezTo>
                <a:cubicBezTo>
                  <a:pt x="734" y="932"/>
                  <a:pt x="713" y="938"/>
                  <a:pt x="694" y="948"/>
                </a:cubicBezTo>
                <a:cubicBezTo>
                  <a:pt x="681" y="956"/>
                  <a:pt x="670" y="966"/>
                  <a:pt x="660" y="977"/>
                </a:cubicBezTo>
                <a:cubicBezTo>
                  <a:pt x="651" y="966"/>
                  <a:pt x="639" y="956"/>
                  <a:pt x="626" y="948"/>
                </a:cubicBezTo>
                <a:cubicBezTo>
                  <a:pt x="608" y="938"/>
                  <a:pt x="587" y="932"/>
                  <a:pt x="564" y="932"/>
                </a:cubicBezTo>
                <a:cubicBezTo>
                  <a:pt x="564" y="932"/>
                  <a:pt x="564" y="932"/>
                  <a:pt x="564" y="932"/>
                </a:cubicBezTo>
                <a:cubicBezTo>
                  <a:pt x="533" y="932"/>
                  <a:pt x="505" y="943"/>
                  <a:pt x="484" y="961"/>
                </a:cubicBezTo>
                <a:cubicBezTo>
                  <a:pt x="463" y="979"/>
                  <a:pt x="448" y="1003"/>
                  <a:pt x="442" y="1031"/>
                </a:cubicBezTo>
                <a:cubicBezTo>
                  <a:pt x="0" y="1783"/>
                  <a:pt x="0" y="1783"/>
                  <a:pt x="0" y="1783"/>
                </a:cubicBezTo>
                <a:cubicBezTo>
                  <a:pt x="0" y="1786"/>
                  <a:pt x="0" y="1786"/>
                  <a:pt x="0" y="1786"/>
                </a:cubicBezTo>
                <a:cubicBezTo>
                  <a:pt x="0" y="1816"/>
                  <a:pt x="13" y="1844"/>
                  <a:pt x="33" y="1863"/>
                </a:cubicBezTo>
                <a:cubicBezTo>
                  <a:pt x="52" y="1883"/>
                  <a:pt x="80" y="1895"/>
                  <a:pt x="110" y="1895"/>
                </a:cubicBezTo>
                <a:cubicBezTo>
                  <a:pt x="110" y="1895"/>
                  <a:pt x="110" y="1895"/>
                  <a:pt x="110" y="1895"/>
                </a:cubicBezTo>
                <a:cubicBezTo>
                  <a:pt x="130" y="1895"/>
                  <a:pt x="149" y="1890"/>
                  <a:pt x="165" y="1880"/>
                </a:cubicBezTo>
                <a:cubicBezTo>
                  <a:pt x="165" y="2549"/>
                  <a:pt x="165" y="2549"/>
                  <a:pt x="165" y="2549"/>
                </a:cubicBezTo>
                <a:cubicBezTo>
                  <a:pt x="117" y="2549"/>
                  <a:pt x="117" y="2549"/>
                  <a:pt x="117" y="2549"/>
                </a:cubicBezTo>
                <a:cubicBezTo>
                  <a:pt x="117" y="2654"/>
                  <a:pt x="117" y="2654"/>
                  <a:pt x="117" y="2654"/>
                </a:cubicBezTo>
                <a:cubicBezTo>
                  <a:pt x="165" y="2654"/>
                  <a:pt x="165" y="2654"/>
                  <a:pt x="165" y="2654"/>
                </a:cubicBezTo>
                <a:cubicBezTo>
                  <a:pt x="165" y="2767"/>
                  <a:pt x="165" y="2767"/>
                  <a:pt x="165" y="2767"/>
                </a:cubicBezTo>
                <a:cubicBezTo>
                  <a:pt x="117" y="2767"/>
                  <a:pt x="117" y="2767"/>
                  <a:pt x="117" y="2767"/>
                </a:cubicBezTo>
                <a:cubicBezTo>
                  <a:pt x="117" y="2872"/>
                  <a:pt x="117" y="2872"/>
                  <a:pt x="117" y="2872"/>
                </a:cubicBezTo>
                <a:cubicBezTo>
                  <a:pt x="165" y="2872"/>
                  <a:pt x="165" y="2872"/>
                  <a:pt x="165" y="2872"/>
                </a:cubicBezTo>
                <a:cubicBezTo>
                  <a:pt x="165" y="3664"/>
                  <a:pt x="165" y="3664"/>
                  <a:pt x="165" y="3664"/>
                </a:cubicBezTo>
                <a:cubicBezTo>
                  <a:pt x="117" y="3664"/>
                  <a:pt x="117" y="3664"/>
                  <a:pt x="117" y="3664"/>
                </a:cubicBezTo>
                <a:cubicBezTo>
                  <a:pt x="117" y="3792"/>
                  <a:pt x="117" y="3792"/>
                  <a:pt x="117" y="3792"/>
                </a:cubicBezTo>
                <a:cubicBezTo>
                  <a:pt x="1144" y="3792"/>
                  <a:pt x="1144" y="3792"/>
                  <a:pt x="1144" y="3792"/>
                </a:cubicBezTo>
                <a:cubicBezTo>
                  <a:pt x="1910" y="3792"/>
                  <a:pt x="1910" y="3792"/>
                  <a:pt x="1910" y="3792"/>
                </a:cubicBezTo>
                <a:cubicBezTo>
                  <a:pt x="2166" y="3792"/>
                  <a:pt x="2166" y="3792"/>
                  <a:pt x="2166" y="3792"/>
                </a:cubicBezTo>
                <a:cubicBezTo>
                  <a:pt x="2175" y="3792"/>
                  <a:pt x="2175" y="3792"/>
                  <a:pt x="2175" y="3792"/>
                </a:cubicBezTo>
                <a:cubicBezTo>
                  <a:pt x="2541" y="3792"/>
                  <a:pt x="2541" y="3792"/>
                  <a:pt x="2541" y="3792"/>
                </a:cubicBezTo>
                <a:cubicBezTo>
                  <a:pt x="2884" y="3792"/>
                  <a:pt x="2884" y="3792"/>
                  <a:pt x="2884" y="3792"/>
                </a:cubicBezTo>
                <a:cubicBezTo>
                  <a:pt x="2963" y="3792"/>
                  <a:pt x="2963" y="3792"/>
                  <a:pt x="2963" y="3792"/>
                </a:cubicBezTo>
                <a:cubicBezTo>
                  <a:pt x="3142" y="3792"/>
                  <a:pt x="3142" y="3792"/>
                  <a:pt x="3142" y="3792"/>
                </a:cubicBezTo>
                <a:cubicBezTo>
                  <a:pt x="3299" y="3792"/>
                  <a:pt x="3299" y="3792"/>
                  <a:pt x="3299" y="3792"/>
                </a:cubicBezTo>
                <a:cubicBezTo>
                  <a:pt x="3299" y="3849"/>
                  <a:pt x="3299" y="3849"/>
                  <a:pt x="3299" y="3849"/>
                </a:cubicBezTo>
                <a:cubicBezTo>
                  <a:pt x="3701" y="3849"/>
                  <a:pt x="3701" y="3849"/>
                  <a:pt x="3701" y="3849"/>
                </a:cubicBezTo>
                <a:cubicBezTo>
                  <a:pt x="3701" y="3820"/>
                  <a:pt x="3701" y="3820"/>
                  <a:pt x="3701" y="3820"/>
                </a:cubicBezTo>
                <a:cubicBezTo>
                  <a:pt x="3909" y="3820"/>
                  <a:pt x="3909" y="3820"/>
                  <a:pt x="3909" y="3820"/>
                </a:cubicBezTo>
                <a:cubicBezTo>
                  <a:pt x="4108" y="3820"/>
                  <a:pt x="4108" y="3820"/>
                  <a:pt x="4108" y="3820"/>
                </a:cubicBezTo>
                <a:cubicBezTo>
                  <a:pt x="4108" y="3849"/>
                  <a:pt x="4108" y="3849"/>
                  <a:pt x="4108" y="3849"/>
                </a:cubicBezTo>
                <a:cubicBezTo>
                  <a:pt x="4510" y="3849"/>
                  <a:pt x="4510" y="3849"/>
                  <a:pt x="4510" y="3849"/>
                </a:cubicBezTo>
                <a:cubicBezTo>
                  <a:pt x="4510" y="3792"/>
                  <a:pt x="4510" y="3792"/>
                  <a:pt x="4510" y="3792"/>
                </a:cubicBezTo>
                <a:cubicBezTo>
                  <a:pt x="4900" y="3792"/>
                  <a:pt x="4900" y="3792"/>
                  <a:pt x="4900" y="3792"/>
                </a:cubicBezTo>
                <a:cubicBezTo>
                  <a:pt x="5052" y="3792"/>
                  <a:pt x="5052" y="3792"/>
                  <a:pt x="5052" y="3792"/>
                </a:cubicBezTo>
                <a:cubicBezTo>
                  <a:pt x="5576" y="3792"/>
                  <a:pt x="5576" y="3792"/>
                  <a:pt x="5576" y="3792"/>
                </a:cubicBezTo>
                <a:cubicBezTo>
                  <a:pt x="5713" y="3792"/>
                  <a:pt x="5713" y="3792"/>
                  <a:pt x="5713" y="3792"/>
                </a:cubicBezTo>
                <a:cubicBezTo>
                  <a:pt x="6241" y="3792"/>
                  <a:pt x="6241" y="3792"/>
                  <a:pt x="6241" y="3792"/>
                </a:cubicBezTo>
                <a:cubicBezTo>
                  <a:pt x="6241" y="3787"/>
                  <a:pt x="6241" y="3787"/>
                  <a:pt x="6241" y="3787"/>
                </a:cubicBezTo>
                <a:cubicBezTo>
                  <a:pt x="6587" y="3787"/>
                  <a:pt x="6587" y="3787"/>
                  <a:pt x="6587" y="3787"/>
                </a:cubicBezTo>
                <a:cubicBezTo>
                  <a:pt x="6786" y="3787"/>
                  <a:pt x="6786" y="3787"/>
                  <a:pt x="6786" y="3787"/>
                </a:cubicBezTo>
                <a:cubicBezTo>
                  <a:pt x="6786" y="3792"/>
                  <a:pt x="6786" y="3792"/>
                  <a:pt x="6786" y="3792"/>
                </a:cubicBezTo>
                <a:cubicBezTo>
                  <a:pt x="6889" y="3792"/>
                  <a:pt x="6889" y="3792"/>
                  <a:pt x="6889" y="3792"/>
                </a:cubicBezTo>
                <a:cubicBezTo>
                  <a:pt x="6889" y="3796"/>
                  <a:pt x="6889" y="3796"/>
                  <a:pt x="6889" y="3796"/>
                </a:cubicBezTo>
                <a:cubicBezTo>
                  <a:pt x="6889" y="3808"/>
                  <a:pt x="6889" y="3808"/>
                  <a:pt x="6889" y="3808"/>
                </a:cubicBezTo>
                <a:cubicBezTo>
                  <a:pt x="6995" y="3808"/>
                  <a:pt x="6995" y="3808"/>
                  <a:pt x="6995" y="3808"/>
                </a:cubicBezTo>
                <a:cubicBezTo>
                  <a:pt x="6995" y="3792"/>
                  <a:pt x="6995" y="3792"/>
                  <a:pt x="6995" y="3792"/>
                </a:cubicBezTo>
                <a:cubicBezTo>
                  <a:pt x="7079" y="3792"/>
                  <a:pt x="7079" y="3792"/>
                  <a:pt x="7079" y="3792"/>
                </a:cubicBezTo>
                <a:cubicBezTo>
                  <a:pt x="7079" y="3796"/>
                  <a:pt x="7079" y="3796"/>
                  <a:pt x="7079" y="3796"/>
                </a:cubicBezTo>
                <a:cubicBezTo>
                  <a:pt x="7079" y="3808"/>
                  <a:pt x="7079" y="3808"/>
                  <a:pt x="7079" y="3808"/>
                </a:cubicBezTo>
                <a:cubicBezTo>
                  <a:pt x="7185" y="3808"/>
                  <a:pt x="7185" y="3808"/>
                  <a:pt x="7185" y="3808"/>
                </a:cubicBezTo>
                <a:cubicBezTo>
                  <a:pt x="7185" y="3792"/>
                  <a:pt x="7185" y="3792"/>
                  <a:pt x="7185" y="3792"/>
                </a:cubicBezTo>
                <a:cubicBezTo>
                  <a:pt x="7309" y="3792"/>
                  <a:pt x="7309" y="3792"/>
                  <a:pt x="7309" y="3792"/>
                </a:cubicBezTo>
                <a:cubicBezTo>
                  <a:pt x="7309" y="3796"/>
                  <a:pt x="7309" y="3796"/>
                  <a:pt x="7309" y="3796"/>
                </a:cubicBezTo>
                <a:cubicBezTo>
                  <a:pt x="7309" y="3808"/>
                  <a:pt x="7309" y="3808"/>
                  <a:pt x="7309" y="3808"/>
                </a:cubicBezTo>
                <a:cubicBezTo>
                  <a:pt x="7607" y="3808"/>
                  <a:pt x="7607" y="3808"/>
                  <a:pt x="7607" y="3808"/>
                </a:cubicBezTo>
                <a:cubicBezTo>
                  <a:pt x="7607" y="3792"/>
                  <a:pt x="7607" y="3792"/>
                  <a:pt x="7607" y="3792"/>
                </a:cubicBezTo>
                <a:cubicBezTo>
                  <a:pt x="7756" y="3792"/>
                  <a:pt x="7756" y="3792"/>
                  <a:pt x="7756" y="3792"/>
                </a:cubicBezTo>
                <a:cubicBezTo>
                  <a:pt x="7756" y="3796"/>
                  <a:pt x="7756" y="3796"/>
                  <a:pt x="7756" y="3796"/>
                </a:cubicBezTo>
                <a:cubicBezTo>
                  <a:pt x="7756" y="3808"/>
                  <a:pt x="7756" y="3808"/>
                  <a:pt x="7756" y="3808"/>
                </a:cubicBezTo>
                <a:cubicBezTo>
                  <a:pt x="7862" y="3808"/>
                  <a:pt x="7862" y="3808"/>
                  <a:pt x="7862" y="3808"/>
                </a:cubicBezTo>
                <a:cubicBezTo>
                  <a:pt x="7862" y="3792"/>
                  <a:pt x="7862" y="3792"/>
                  <a:pt x="7862" y="3792"/>
                </a:cubicBezTo>
                <a:cubicBezTo>
                  <a:pt x="7948" y="3792"/>
                  <a:pt x="7948" y="3792"/>
                  <a:pt x="7948" y="3792"/>
                </a:cubicBezTo>
                <a:cubicBezTo>
                  <a:pt x="7948" y="3796"/>
                  <a:pt x="7948" y="3796"/>
                  <a:pt x="7948" y="3796"/>
                </a:cubicBezTo>
                <a:cubicBezTo>
                  <a:pt x="7948" y="3808"/>
                  <a:pt x="7948" y="3808"/>
                  <a:pt x="7948" y="3808"/>
                </a:cubicBezTo>
                <a:cubicBezTo>
                  <a:pt x="8054" y="3808"/>
                  <a:pt x="8054" y="3808"/>
                  <a:pt x="8054" y="3808"/>
                </a:cubicBezTo>
                <a:cubicBezTo>
                  <a:pt x="8054" y="3792"/>
                  <a:pt x="8054" y="3792"/>
                  <a:pt x="8054" y="3792"/>
                </a:cubicBezTo>
                <a:cubicBezTo>
                  <a:pt x="8140" y="3792"/>
                  <a:pt x="8140" y="3792"/>
                  <a:pt x="8140" y="3792"/>
                </a:cubicBezTo>
                <a:cubicBezTo>
                  <a:pt x="8135" y="3035"/>
                  <a:pt x="8135" y="3035"/>
                  <a:pt x="8135" y="3035"/>
                </a:cubicBezTo>
                <a:cubicBezTo>
                  <a:pt x="8140" y="3035"/>
                  <a:pt x="8140" y="3035"/>
                  <a:pt x="8140" y="3035"/>
                </a:cubicBezTo>
                <a:cubicBezTo>
                  <a:pt x="8140" y="2925"/>
                  <a:pt x="8140" y="2925"/>
                  <a:pt x="8140" y="2925"/>
                </a:cubicBezTo>
                <a:cubicBezTo>
                  <a:pt x="8135" y="2925"/>
                  <a:pt x="8135" y="2925"/>
                  <a:pt x="8135" y="2925"/>
                </a:cubicBezTo>
                <a:cubicBezTo>
                  <a:pt x="8132" y="2448"/>
                  <a:pt x="8132" y="2448"/>
                  <a:pt x="8132" y="2448"/>
                </a:cubicBezTo>
                <a:cubicBezTo>
                  <a:pt x="8169" y="2448"/>
                  <a:pt x="8169" y="2448"/>
                  <a:pt x="8169" y="2448"/>
                </a:cubicBezTo>
                <a:cubicBezTo>
                  <a:pt x="8169" y="2357"/>
                  <a:pt x="8169" y="2357"/>
                  <a:pt x="8169" y="2357"/>
                </a:cubicBezTo>
                <a:cubicBezTo>
                  <a:pt x="8131" y="2357"/>
                  <a:pt x="8131" y="2357"/>
                  <a:pt x="8131" y="2357"/>
                </a:cubicBezTo>
                <a:cubicBezTo>
                  <a:pt x="8131" y="2295"/>
                  <a:pt x="8131" y="2295"/>
                  <a:pt x="8131" y="2295"/>
                </a:cubicBezTo>
                <a:cubicBezTo>
                  <a:pt x="8140" y="2295"/>
                  <a:pt x="8140" y="2295"/>
                  <a:pt x="8140" y="2295"/>
                </a:cubicBezTo>
                <a:cubicBezTo>
                  <a:pt x="8140" y="2204"/>
                  <a:pt x="8140" y="2204"/>
                  <a:pt x="8140" y="2204"/>
                </a:cubicBezTo>
                <a:cubicBezTo>
                  <a:pt x="8131" y="2204"/>
                  <a:pt x="8131" y="2204"/>
                  <a:pt x="8131" y="2204"/>
                </a:cubicBezTo>
                <a:cubicBezTo>
                  <a:pt x="8129" y="2024"/>
                  <a:pt x="8129" y="2024"/>
                  <a:pt x="8129" y="2024"/>
                </a:cubicBezTo>
                <a:cubicBezTo>
                  <a:pt x="8156" y="2024"/>
                  <a:pt x="8156" y="2024"/>
                  <a:pt x="8156" y="2024"/>
                </a:cubicBezTo>
                <a:cubicBezTo>
                  <a:pt x="8172" y="2046"/>
                  <a:pt x="8172" y="2046"/>
                  <a:pt x="8172" y="2046"/>
                </a:cubicBezTo>
                <a:cubicBezTo>
                  <a:pt x="8178" y="2053"/>
                  <a:pt x="8185" y="2058"/>
                  <a:pt x="8192" y="2062"/>
                </a:cubicBezTo>
                <a:cubicBezTo>
                  <a:pt x="8200" y="2065"/>
                  <a:pt x="8208" y="2067"/>
                  <a:pt x="8217" y="2067"/>
                </a:cubicBezTo>
                <a:cubicBezTo>
                  <a:pt x="8217" y="2067"/>
                  <a:pt x="8217" y="2067"/>
                  <a:pt x="8217" y="2067"/>
                </a:cubicBezTo>
                <a:cubicBezTo>
                  <a:pt x="8228" y="2067"/>
                  <a:pt x="8240" y="2064"/>
                  <a:pt x="8250" y="2056"/>
                </a:cubicBezTo>
                <a:cubicBezTo>
                  <a:pt x="8250" y="2056"/>
                  <a:pt x="8250" y="2056"/>
                  <a:pt x="8250" y="2056"/>
                </a:cubicBezTo>
                <a:cubicBezTo>
                  <a:pt x="8264" y="2046"/>
                  <a:pt x="8272" y="2029"/>
                  <a:pt x="8272" y="2012"/>
                </a:cubicBezTo>
                <a:cubicBezTo>
                  <a:pt x="8272" y="2001"/>
                  <a:pt x="8268" y="1989"/>
                  <a:pt x="8261" y="1979"/>
                </a:cubicBezTo>
                <a:cubicBezTo>
                  <a:pt x="8251" y="1987"/>
                  <a:pt x="8251" y="1987"/>
                  <a:pt x="8251" y="1987"/>
                </a:cubicBezTo>
                <a:cubicBezTo>
                  <a:pt x="8242" y="1994"/>
                  <a:pt x="8242" y="1994"/>
                  <a:pt x="8242" y="1994"/>
                </a:cubicBezTo>
                <a:cubicBezTo>
                  <a:pt x="8246" y="1999"/>
                  <a:pt x="8248" y="2006"/>
                  <a:pt x="8248" y="2012"/>
                </a:cubicBezTo>
                <a:cubicBezTo>
                  <a:pt x="8248" y="2022"/>
                  <a:pt x="8244" y="2031"/>
                  <a:pt x="8236" y="2037"/>
                </a:cubicBezTo>
                <a:cubicBezTo>
                  <a:pt x="8236" y="2037"/>
                  <a:pt x="8236" y="2037"/>
                  <a:pt x="8236" y="2037"/>
                </a:cubicBezTo>
                <a:cubicBezTo>
                  <a:pt x="8236" y="2037"/>
                  <a:pt x="8236" y="2037"/>
                  <a:pt x="8236" y="2037"/>
                </a:cubicBezTo>
                <a:cubicBezTo>
                  <a:pt x="8230" y="2042"/>
                  <a:pt x="8223" y="2044"/>
                  <a:pt x="8217" y="2044"/>
                </a:cubicBezTo>
                <a:cubicBezTo>
                  <a:pt x="8217" y="2044"/>
                  <a:pt x="8217" y="2044"/>
                  <a:pt x="8217" y="2044"/>
                </a:cubicBezTo>
                <a:cubicBezTo>
                  <a:pt x="8212" y="2044"/>
                  <a:pt x="8207" y="2043"/>
                  <a:pt x="8203" y="2040"/>
                </a:cubicBezTo>
                <a:cubicBezTo>
                  <a:pt x="8198" y="2038"/>
                  <a:pt x="8194" y="2035"/>
                  <a:pt x="8191" y="2031"/>
                </a:cubicBezTo>
                <a:cubicBezTo>
                  <a:pt x="8187" y="2026"/>
                  <a:pt x="8187" y="2026"/>
                  <a:pt x="8187" y="2026"/>
                </a:cubicBezTo>
                <a:cubicBezTo>
                  <a:pt x="8168" y="2001"/>
                  <a:pt x="8168" y="2001"/>
                  <a:pt x="8168" y="2001"/>
                </a:cubicBezTo>
                <a:cubicBezTo>
                  <a:pt x="8106" y="2001"/>
                  <a:pt x="8106" y="2001"/>
                  <a:pt x="8106" y="2001"/>
                </a:cubicBezTo>
                <a:cubicBezTo>
                  <a:pt x="8107" y="2227"/>
                  <a:pt x="8107" y="2227"/>
                  <a:pt x="8107" y="2227"/>
                </a:cubicBezTo>
                <a:cubicBezTo>
                  <a:pt x="8116" y="2227"/>
                  <a:pt x="8116" y="2227"/>
                  <a:pt x="8116" y="2227"/>
                </a:cubicBezTo>
                <a:cubicBezTo>
                  <a:pt x="8116" y="2272"/>
                  <a:pt x="8116" y="2272"/>
                  <a:pt x="8116" y="2272"/>
                </a:cubicBezTo>
                <a:cubicBezTo>
                  <a:pt x="8107" y="2272"/>
                  <a:pt x="8107" y="2272"/>
                  <a:pt x="8107" y="2272"/>
                </a:cubicBezTo>
                <a:cubicBezTo>
                  <a:pt x="8108" y="2380"/>
                  <a:pt x="8108" y="2380"/>
                  <a:pt x="8108" y="2380"/>
                </a:cubicBezTo>
                <a:cubicBezTo>
                  <a:pt x="8145" y="2380"/>
                  <a:pt x="8145" y="2380"/>
                  <a:pt x="8145" y="2380"/>
                </a:cubicBezTo>
                <a:cubicBezTo>
                  <a:pt x="8145" y="2425"/>
                  <a:pt x="8145" y="2425"/>
                  <a:pt x="8145" y="2425"/>
                </a:cubicBezTo>
                <a:cubicBezTo>
                  <a:pt x="8108" y="2425"/>
                  <a:pt x="8108" y="2425"/>
                  <a:pt x="8108" y="2425"/>
                </a:cubicBezTo>
                <a:cubicBezTo>
                  <a:pt x="8111" y="2949"/>
                  <a:pt x="8111" y="2949"/>
                  <a:pt x="8111" y="2949"/>
                </a:cubicBezTo>
                <a:cubicBezTo>
                  <a:pt x="8116" y="2949"/>
                  <a:pt x="8116" y="2949"/>
                  <a:pt x="8116" y="2949"/>
                </a:cubicBezTo>
                <a:cubicBezTo>
                  <a:pt x="8116" y="3012"/>
                  <a:pt x="8116" y="3012"/>
                  <a:pt x="8116" y="3012"/>
                </a:cubicBezTo>
                <a:cubicBezTo>
                  <a:pt x="8112" y="3012"/>
                  <a:pt x="8112" y="3012"/>
                  <a:pt x="8112" y="3012"/>
                </a:cubicBezTo>
                <a:cubicBezTo>
                  <a:pt x="8116" y="3768"/>
                  <a:pt x="8116" y="3768"/>
                  <a:pt x="8116" y="3768"/>
                </a:cubicBezTo>
                <a:cubicBezTo>
                  <a:pt x="8031" y="3768"/>
                  <a:pt x="8031" y="3768"/>
                  <a:pt x="8031" y="3768"/>
                </a:cubicBezTo>
                <a:cubicBezTo>
                  <a:pt x="8031" y="3784"/>
                  <a:pt x="8031" y="3784"/>
                  <a:pt x="8031" y="3784"/>
                </a:cubicBezTo>
                <a:cubicBezTo>
                  <a:pt x="7972" y="3784"/>
                  <a:pt x="7972" y="3784"/>
                  <a:pt x="7972" y="3784"/>
                </a:cubicBezTo>
                <a:cubicBezTo>
                  <a:pt x="7972" y="3780"/>
                  <a:pt x="7972" y="3780"/>
                  <a:pt x="7972" y="3780"/>
                </a:cubicBezTo>
                <a:cubicBezTo>
                  <a:pt x="7972" y="3768"/>
                  <a:pt x="7972" y="3768"/>
                  <a:pt x="7972" y="3768"/>
                </a:cubicBezTo>
                <a:cubicBezTo>
                  <a:pt x="7839" y="3768"/>
                  <a:pt x="7839" y="3768"/>
                  <a:pt x="7839" y="3768"/>
                </a:cubicBezTo>
                <a:cubicBezTo>
                  <a:pt x="7839" y="3784"/>
                  <a:pt x="7839" y="3784"/>
                  <a:pt x="7839" y="3784"/>
                </a:cubicBezTo>
                <a:cubicBezTo>
                  <a:pt x="7779" y="3784"/>
                  <a:pt x="7779" y="3784"/>
                  <a:pt x="7779" y="3784"/>
                </a:cubicBezTo>
                <a:cubicBezTo>
                  <a:pt x="7779" y="3780"/>
                  <a:pt x="7779" y="3780"/>
                  <a:pt x="7779" y="3780"/>
                </a:cubicBezTo>
                <a:cubicBezTo>
                  <a:pt x="7779" y="3768"/>
                  <a:pt x="7779" y="3768"/>
                  <a:pt x="7779" y="3768"/>
                </a:cubicBezTo>
                <a:cubicBezTo>
                  <a:pt x="7583" y="3768"/>
                  <a:pt x="7583" y="3768"/>
                  <a:pt x="7583" y="3768"/>
                </a:cubicBezTo>
                <a:cubicBezTo>
                  <a:pt x="7583" y="3784"/>
                  <a:pt x="7583" y="3784"/>
                  <a:pt x="7583" y="3784"/>
                </a:cubicBezTo>
                <a:cubicBezTo>
                  <a:pt x="7332" y="3784"/>
                  <a:pt x="7332" y="3784"/>
                  <a:pt x="7332" y="3784"/>
                </a:cubicBezTo>
                <a:cubicBezTo>
                  <a:pt x="7332" y="3780"/>
                  <a:pt x="7332" y="3780"/>
                  <a:pt x="7332" y="3780"/>
                </a:cubicBezTo>
                <a:cubicBezTo>
                  <a:pt x="7332" y="3768"/>
                  <a:pt x="7332" y="3768"/>
                  <a:pt x="7332" y="3768"/>
                </a:cubicBezTo>
                <a:cubicBezTo>
                  <a:pt x="7161" y="3768"/>
                  <a:pt x="7161" y="3768"/>
                  <a:pt x="7161" y="3768"/>
                </a:cubicBezTo>
                <a:cubicBezTo>
                  <a:pt x="7161" y="3784"/>
                  <a:pt x="7161" y="3784"/>
                  <a:pt x="7161" y="3784"/>
                </a:cubicBezTo>
                <a:cubicBezTo>
                  <a:pt x="7102" y="3784"/>
                  <a:pt x="7102" y="3784"/>
                  <a:pt x="7102" y="3784"/>
                </a:cubicBezTo>
                <a:cubicBezTo>
                  <a:pt x="7102" y="3780"/>
                  <a:pt x="7102" y="3780"/>
                  <a:pt x="7102" y="3780"/>
                </a:cubicBezTo>
                <a:cubicBezTo>
                  <a:pt x="7102" y="3768"/>
                  <a:pt x="7102" y="3768"/>
                  <a:pt x="7102" y="3768"/>
                </a:cubicBezTo>
                <a:cubicBezTo>
                  <a:pt x="6972" y="3768"/>
                  <a:pt x="6972" y="3768"/>
                  <a:pt x="6972" y="3768"/>
                </a:cubicBezTo>
                <a:cubicBezTo>
                  <a:pt x="6972" y="3784"/>
                  <a:pt x="6972" y="3784"/>
                  <a:pt x="6972" y="3784"/>
                </a:cubicBezTo>
                <a:cubicBezTo>
                  <a:pt x="6913" y="3784"/>
                  <a:pt x="6913" y="3784"/>
                  <a:pt x="6913" y="3784"/>
                </a:cubicBezTo>
                <a:cubicBezTo>
                  <a:pt x="6913" y="3780"/>
                  <a:pt x="6913" y="3780"/>
                  <a:pt x="6913" y="3780"/>
                </a:cubicBezTo>
                <a:cubicBezTo>
                  <a:pt x="6913" y="3768"/>
                  <a:pt x="6913" y="3768"/>
                  <a:pt x="6913" y="3768"/>
                </a:cubicBezTo>
                <a:cubicBezTo>
                  <a:pt x="6810" y="3768"/>
                  <a:pt x="6810" y="3768"/>
                  <a:pt x="6810" y="3768"/>
                </a:cubicBezTo>
                <a:cubicBezTo>
                  <a:pt x="6810" y="3763"/>
                  <a:pt x="6810" y="3763"/>
                  <a:pt x="6810" y="3763"/>
                </a:cubicBezTo>
                <a:cubicBezTo>
                  <a:pt x="6587" y="3763"/>
                  <a:pt x="6587" y="3763"/>
                  <a:pt x="6587" y="3763"/>
                </a:cubicBezTo>
                <a:cubicBezTo>
                  <a:pt x="6218" y="3763"/>
                  <a:pt x="6218" y="3763"/>
                  <a:pt x="6218" y="3763"/>
                </a:cubicBezTo>
                <a:cubicBezTo>
                  <a:pt x="6218" y="3768"/>
                  <a:pt x="6218" y="3768"/>
                  <a:pt x="6218" y="3768"/>
                </a:cubicBezTo>
                <a:cubicBezTo>
                  <a:pt x="5713" y="3768"/>
                  <a:pt x="5713" y="3768"/>
                  <a:pt x="5713" y="3768"/>
                </a:cubicBezTo>
                <a:cubicBezTo>
                  <a:pt x="5576" y="3768"/>
                  <a:pt x="5576" y="3768"/>
                  <a:pt x="5576" y="3768"/>
                </a:cubicBezTo>
                <a:cubicBezTo>
                  <a:pt x="5052" y="3768"/>
                  <a:pt x="5052" y="3768"/>
                  <a:pt x="5052" y="3768"/>
                </a:cubicBezTo>
                <a:cubicBezTo>
                  <a:pt x="4900" y="3768"/>
                  <a:pt x="4900" y="3768"/>
                  <a:pt x="4900" y="3768"/>
                </a:cubicBezTo>
                <a:cubicBezTo>
                  <a:pt x="4486" y="3768"/>
                  <a:pt x="4486" y="3768"/>
                  <a:pt x="4486" y="3768"/>
                </a:cubicBezTo>
                <a:cubicBezTo>
                  <a:pt x="4486" y="3825"/>
                  <a:pt x="4486" y="3825"/>
                  <a:pt x="4486" y="3825"/>
                </a:cubicBezTo>
                <a:cubicBezTo>
                  <a:pt x="4132" y="3825"/>
                  <a:pt x="4132" y="3825"/>
                  <a:pt x="4132" y="3825"/>
                </a:cubicBezTo>
                <a:cubicBezTo>
                  <a:pt x="4132" y="3797"/>
                  <a:pt x="4132" y="3797"/>
                  <a:pt x="4132" y="3797"/>
                </a:cubicBezTo>
                <a:cubicBezTo>
                  <a:pt x="3909" y="3797"/>
                  <a:pt x="3909" y="3797"/>
                  <a:pt x="3909" y="3797"/>
                </a:cubicBezTo>
                <a:cubicBezTo>
                  <a:pt x="3677" y="3797"/>
                  <a:pt x="3677" y="3797"/>
                  <a:pt x="3677" y="3797"/>
                </a:cubicBezTo>
                <a:cubicBezTo>
                  <a:pt x="3677" y="3825"/>
                  <a:pt x="3677" y="3825"/>
                  <a:pt x="3677" y="3825"/>
                </a:cubicBezTo>
                <a:cubicBezTo>
                  <a:pt x="3323" y="3825"/>
                  <a:pt x="3323" y="3825"/>
                  <a:pt x="3323" y="3825"/>
                </a:cubicBezTo>
                <a:cubicBezTo>
                  <a:pt x="3323" y="3768"/>
                  <a:pt x="3323" y="3768"/>
                  <a:pt x="3323" y="3768"/>
                </a:cubicBezTo>
                <a:cubicBezTo>
                  <a:pt x="3142" y="3768"/>
                  <a:pt x="3142" y="3768"/>
                  <a:pt x="3142" y="3768"/>
                </a:cubicBezTo>
                <a:cubicBezTo>
                  <a:pt x="2963" y="3768"/>
                  <a:pt x="2963" y="3768"/>
                  <a:pt x="2963" y="3768"/>
                </a:cubicBezTo>
                <a:cubicBezTo>
                  <a:pt x="2884" y="3768"/>
                  <a:pt x="2884" y="3768"/>
                  <a:pt x="2884" y="3768"/>
                </a:cubicBezTo>
                <a:cubicBezTo>
                  <a:pt x="2541" y="3768"/>
                  <a:pt x="2541" y="3768"/>
                  <a:pt x="2541" y="3768"/>
                </a:cubicBezTo>
                <a:cubicBezTo>
                  <a:pt x="2175" y="3768"/>
                  <a:pt x="2175" y="3768"/>
                  <a:pt x="2175" y="3768"/>
                </a:cubicBezTo>
                <a:cubicBezTo>
                  <a:pt x="2166" y="3768"/>
                  <a:pt x="2166" y="3768"/>
                  <a:pt x="2166" y="3768"/>
                </a:cubicBezTo>
                <a:cubicBezTo>
                  <a:pt x="1910" y="3768"/>
                  <a:pt x="1910" y="3768"/>
                  <a:pt x="1910" y="3768"/>
                </a:cubicBezTo>
                <a:cubicBezTo>
                  <a:pt x="1144" y="3768"/>
                  <a:pt x="1144" y="3768"/>
                  <a:pt x="1144" y="3768"/>
                </a:cubicBezTo>
                <a:cubicBezTo>
                  <a:pt x="141" y="3768"/>
                  <a:pt x="141" y="3768"/>
                  <a:pt x="141" y="3768"/>
                </a:cubicBezTo>
                <a:cubicBezTo>
                  <a:pt x="141" y="3688"/>
                  <a:pt x="141" y="3688"/>
                  <a:pt x="141" y="3688"/>
                </a:cubicBezTo>
                <a:cubicBezTo>
                  <a:pt x="189" y="3688"/>
                  <a:pt x="189" y="3688"/>
                  <a:pt x="189" y="3688"/>
                </a:cubicBezTo>
                <a:cubicBezTo>
                  <a:pt x="189" y="2848"/>
                  <a:pt x="189" y="2848"/>
                  <a:pt x="189" y="2848"/>
                </a:cubicBezTo>
                <a:cubicBezTo>
                  <a:pt x="141" y="2848"/>
                  <a:pt x="141" y="2848"/>
                  <a:pt x="141" y="2848"/>
                </a:cubicBezTo>
                <a:cubicBezTo>
                  <a:pt x="141" y="2790"/>
                  <a:pt x="141" y="2790"/>
                  <a:pt x="141" y="2790"/>
                </a:cubicBezTo>
                <a:cubicBezTo>
                  <a:pt x="189" y="2790"/>
                  <a:pt x="189" y="2790"/>
                  <a:pt x="189" y="2790"/>
                </a:cubicBezTo>
                <a:cubicBezTo>
                  <a:pt x="189" y="2630"/>
                  <a:pt x="189" y="2630"/>
                  <a:pt x="189" y="2630"/>
                </a:cubicBezTo>
                <a:cubicBezTo>
                  <a:pt x="141" y="2630"/>
                  <a:pt x="141" y="2630"/>
                  <a:pt x="141" y="2630"/>
                </a:cubicBezTo>
                <a:cubicBezTo>
                  <a:pt x="141" y="2573"/>
                  <a:pt x="141" y="2573"/>
                  <a:pt x="141" y="2573"/>
                </a:cubicBezTo>
                <a:cubicBezTo>
                  <a:pt x="189" y="2573"/>
                  <a:pt x="189" y="2573"/>
                  <a:pt x="189" y="2573"/>
                </a:cubicBezTo>
                <a:cubicBezTo>
                  <a:pt x="189" y="1831"/>
                  <a:pt x="189" y="1831"/>
                  <a:pt x="189" y="1831"/>
                </a:cubicBezTo>
                <a:cubicBezTo>
                  <a:pt x="169" y="1849"/>
                  <a:pt x="169" y="1849"/>
                  <a:pt x="169" y="1849"/>
                </a:cubicBezTo>
                <a:cubicBezTo>
                  <a:pt x="154" y="1863"/>
                  <a:pt x="133" y="1871"/>
                  <a:pt x="110" y="1871"/>
                </a:cubicBezTo>
                <a:cubicBezTo>
                  <a:pt x="86" y="1871"/>
                  <a:pt x="65" y="1862"/>
                  <a:pt x="49" y="1846"/>
                </a:cubicBezTo>
                <a:cubicBezTo>
                  <a:pt x="34" y="1832"/>
                  <a:pt x="25" y="1812"/>
                  <a:pt x="24" y="1790"/>
                </a:cubicBezTo>
                <a:cubicBezTo>
                  <a:pt x="465" y="1040"/>
                  <a:pt x="465" y="1040"/>
                  <a:pt x="465" y="1040"/>
                </a:cubicBezTo>
                <a:cubicBezTo>
                  <a:pt x="465" y="1037"/>
                  <a:pt x="465" y="1037"/>
                  <a:pt x="465" y="1037"/>
                </a:cubicBezTo>
                <a:cubicBezTo>
                  <a:pt x="469" y="1014"/>
                  <a:pt x="481" y="994"/>
                  <a:pt x="499" y="979"/>
                </a:cubicBezTo>
                <a:cubicBezTo>
                  <a:pt x="516" y="964"/>
                  <a:pt x="539" y="955"/>
                  <a:pt x="564" y="955"/>
                </a:cubicBezTo>
                <a:cubicBezTo>
                  <a:pt x="582" y="955"/>
                  <a:pt x="600" y="960"/>
                  <a:pt x="614" y="969"/>
                </a:cubicBezTo>
                <a:cubicBezTo>
                  <a:pt x="629" y="977"/>
                  <a:pt x="641" y="989"/>
                  <a:pt x="650" y="1004"/>
                </a:cubicBezTo>
                <a:cubicBezTo>
                  <a:pt x="660" y="1021"/>
                  <a:pt x="660" y="1021"/>
                  <a:pt x="660" y="1021"/>
                </a:cubicBezTo>
                <a:cubicBezTo>
                  <a:pt x="670" y="1004"/>
                  <a:pt x="670" y="1004"/>
                  <a:pt x="670" y="1004"/>
                </a:cubicBezTo>
                <a:cubicBezTo>
                  <a:pt x="679" y="989"/>
                  <a:pt x="691" y="977"/>
                  <a:pt x="706" y="969"/>
                </a:cubicBezTo>
                <a:cubicBezTo>
                  <a:pt x="721" y="960"/>
                  <a:pt x="738" y="955"/>
                  <a:pt x="757" y="955"/>
                </a:cubicBezTo>
                <a:cubicBezTo>
                  <a:pt x="775" y="955"/>
                  <a:pt x="792" y="960"/>
                  <a:pt x="807" y="969"/>
                </a:cubicBezTo>
                <a:cubicBezTo>
                  <a:pt x="822" y="977"/>
                  <a:pt x="834" y="989"/>
                  <a:pt x="843" y="1004"/>
                </a:cubicBezTo>
                <a:cubicBezTo>
                  <a:pt x="853" y="1021"/>
                  <a:pt x="853" y="1021"/>
                  <a:pt x="853" y="1021"/>
                </a:cubicBezTo>
                <a:cubicBezTo>
                  <a:pt x="863" y="1004"/>
                  <a:pt x="863" y="1004"/>
                  <a:pt x="863" y="1004"/>
                </a:cubicBezTo>
                <a:cubicBezTo>
                  <a:pt x="872" y="989"/>
                  <a:pt x="884" y="977"/>
                  <a:pt x="899" y="969"/>
                </a:cubicBezTo>
                <a:cubicBezTo>
                  <a:pt x="914" y="960"/>
                  <a:pt x="931" y="955"/>
                  <a:pt x="949" y="955"/>
                </a:cubicBezTo>
                <a:cubicBezTo>
                  <a:pt x="968" y="955"/>
                  <a:pt x="985" y="960"/>
                  <a:pt x="1000" y="969"/>
                </a:cubicBezTo>
                <a:cubicBezTo>
                  <a:pt x="1015" y="977"/>
                  <a:pt x="1027" y="989"/>
                  <a:pt x="1036" y="1004"/>
                </a:cubicBezTo>
                <a:cubicBezTo>
                  <a:pt x="1046" y="1021"/>
                  <a:pt x="1046" y="1021"/>
                  <a:pt x="1046" y="1021"/>
                </a:cubicBezTo>
                <a:cubicBezTo>
                  <a:pt x="1056" y="1004"/>
                  <a:pt x="1056" y="1004"/>
                  <a:pt x="1056" y="1004"/>
                </a:cubicBezTo>
                <a:cubicBezTo>
                  <a:pt x="1065" y="989"/>
                  <a:pt x="1077" y="977"/>
                  <a:pt x="1092" y="969"/>
                </a:cubicBezTo>
                <a:cubicBezTo>
                  <a:pt x="1107" y="960"/>
                  <a:pt x="1124" y="955"/>
                  <a:pt x="1142" y="955"/>
                </a:cubicBezTo>
                <a:cubicBezTo>
                  <a:pt x="1146" y="955"/>
                  <a:pt x="1150" y="955"/>
                  <a:pt x="1155" y="956"/>
                </a:cubicBezTo>
                <a:cubicBezTo>
                  <a:pt x="1155" y="956"/>
                  <a:pt x="1156" y="956"/>
                  <a:pt x="1158" y="956"/>
                </a:cubicBezTo>
                <a:cubicBezTo>
                  <a:pt x="1158" y="956"/>
                  <a:pt x="1158" y="956"/>
                  <a:pt x="1158" y="956"/>
                </a:cubicBezTo>
                <a:cubicBezTo>
                  <a:pt x="1158" y="956"/>
                  <a:pt x="1158" y="956"/>
                  <a:pt x="1158" y="956"/>
                </a:cubicBezTo>
                <a:cubicBezTo>
                  <a:pt x="1161" y="957"/>
                  <a:pt x="1164" y="958"/>
                  <a:pt x="1168" y="959"/>
                </a:cubicBezTo>
                <a:cubicBezTo>
                  <a:pt x="1168" y="959"/>
                  <a:pt x="1168" y="959"/>
                  <a:pt x="1168" y="959"/>
                </a:cubicBezTo>
                <a:cubicBezTo>
                  <a:pt x="1169" y="959"/>
                  <a:pt x="1169" y="959"/>
                  <a:pt x="1169" y="959"/>
                </a:cubicBezTo>
                <a:cubicBezTo>
                  <a:pt x="1169" y="959"/>
                  <a:pt x="1169" y="959"/>
                  <a:pt x="1169" y="959"/>
                </a:cubicBezTo>
                <a:cubicBezTo>
                  <a:pt x="1169" y="959"/>
                  <a:pt x="1169" y="959"/>
                  <a:pt x="1169" y="959"/>
                </a:cubicBezTo>
                <a:cubicBezTo>
                  <a:pt x="1194" y="966"/>
                  <a:pt x="1215" y="982"/>
                  <a:pt x="1228" y="1004"/>
                </a:cubicBezTo>
                <a:cubicBezTo>
                  <a:pt x="1239" y="1021"/>
                  <a:pt x="1239" y="1021"/>
                  <a:pt x="1239" y="1021"/>
                </a:cubicBezTo>
                <a:cubicBezTo>
                  <a:pt x="1249" y="1004"/>
                  <a:pt x="1249" y="1004"/>
                  <a:pt x="1249" y="1004"/>
                </a:cubicBezTo>
                <a:cubicBezTo>
                  <a:pt x="1262" y="982"/>
                  <a:pt x="1283" y="966"/>
                  <a:pt x="1308" y="959"/>
                </a:cubicBezTo>
                <a:cubicBezTo>
                  <a:pt x="1308" y="959"/>
                  <a:pt x="1308" y="959"/>
                  <a:pt x="1308" y="959"/>
                </a:cubicBezTo>
                <a:cubicBezTo>
                  <a:pt x="1308" y="959"/>
                  <a:pt x="1308" y="959"/>
                  <a:pt x="1308" y="959"/>
                </a:cubicBezTo>
                <a:cubicBezTo>
                  <a:pt x="1308" y="959"/>
                  <a:pt x="1309" y="959"/>
                  <a:pt x="1310" y="958"/>
                </a:cubicBezTo>
                <a:cubicBezTo>
                  <a:pt x="1310" y="959"/>
                  <a:pt x="1310" y="959"/>
                  <a:pt x="1310" y="959"/>
                </a:cubicBezTo>
                <a:cubicBezTo>
                  <a:pt x="1313" y="958"/>
                  <a:pt x="1316" y="957"/>
                  <a:pt x="1319" y="956"/>
                </a:cubicBezTo>
                <a:cubicBezTo>
                  <a:pt x="1319" y="956"/>
                  <a:pt x="1319" y="956"/>
                  <a:pt x="1319" y="956"/>
                </a:cubicBezTo>
                <a:cubicBezTo>
                  <a:pt x="1319" y="956"/>
                  <a:pt x="1319" y="956"/>
                  <a:pt x="1319" y="956"/>
                </a:cubicBezTo>
                <a:cubicBezTo>
                  <a:pt x="1321" y="956"/>
                  <a:pt x="1322" y="956"/>
                  <a:pt x="1322" y="956"/>
                </a:cubicBezTo>
                <a:cubicBezTo>
                  <a:pt x="1327" y="955"/>
                  <a:pt x="1331" y="955"/>
                  <a:pt x="1335" y="955"/>
                </a:cubicBezTo>
                <a:cubicBezTo>
                  <a:pt x="1339" y="955"/>
                  <a:pt x="1343" y="955"/>
                  <a:pt x="1347" y="956"/>
                </a:cubicBezTo>
                <a:cubicBezTo>
                  <a:pt x="1348" y="956"/>
                  <a:pt x="1349" y="956"/>
                  <a:pt x="1350" y="956"/>
                </a:cubicBezTo>
                <a:cubicBezTo>
                  <a:pt x="1350" y="956"/>
                  <a:pt x="1350" y="956"/>
                  <a:pt x="1350" y="956"/>
                </a:cubicBezTo>
                <a:cubicBezTo>
                  <a:pt x="1350" y="956"/>
                  <a:pt x="1350" y="956"/>
                  <a:pt x="1350" y="956"/>
                </a:cubicBezTo>
                <a:cubicBezTo>
                  <a:pt x="1354" y="957"/>
                  <a:pt x="1357" y="958"/>
                  <a:pt x="1360" y="959"/>
                </a:cubicBezTo>
                <a:cubicBezTo>
                  <a:pt x="1360" y="959"/>
                  <a:pt x="1360" y="959"/>
                  <a:pt x="1360" y="959"/>
                </a:cubicBezTo>
                <a:cubicBezTo>
                  <a:pt x="1361" y="959"/>
                  <a:pt x="1362" y="959"/>
                  <a:pt x="1362" y="959"/>
                </a:cubicBezTo>
                <a:cubicBezTo>
                  <a:pt x="1362" y="959"/>
                  <a:pt x="1362" y="959"/>
                  <a:pt x="1362" y="959"/>
                </a:cubicBezTo>
                <a:cubicBezTo>
                  <a:pt x="1387" y="966"/>
                  <a:pt x="1408" y="982"/>
                  <a:pt x="1421" y="1004"/>
                </a:cubicBezTo>
                <a:cubicBezTo>
                  <a:pt x="1431" y="1021"/>
                  <a:pt x="1431" y="1021"/>
                  <a:pt x="1431" y="1021"/>
                </a:cubicBezTo>
                <a:cubicBezTo>
                  <a:pt x="1441" y="1004"/>
                  <a:pt x="1441" y="1004"/>
                  <a:pt x="1441" y="1004"/>
                </a:cubicBezTo>
                <a:cubicBezTo>
                  <a:pt x="1454" y="982"/>
                  <a:pt x="1475" y="966"/>
                  <a:pt x="1500" y="959"/>
                </a:cubicBezTo>
                <a:cubicBezTo>
                  <a:pt x="1500" y="959"/>
                  <a:pt x="1500" y="959"/>
                  <a:pt x="1500" y="959"/>
                </a:cubicBezTo>
                <a:cubicBezTo>
                  <a:pt x="1500" y="959"/>
                  <a:pt x="1500" y="959"/>
                  <a:pt x="1500" y="959"/>
                </a:cubicBezTo>
                <a:cubicBezTo>
                  <a:pt x="1501" y="959"/>
                  <a:pt x="1501" y="959"/>
                  <a:pt x="1502" y="959"/>
                </a:cubicBezTo>
                <a:cubicBezTo>
                  <a:pt x="1502" y="959"/>
                  <a:pt x="1502" y="959"/>
                  <a:pt x="1502" y="959"/>
                </a:cubicBezTo>
                <a:cubicBezTo>
                  <a:pt x="1505" y="958"/>
                  <a:pt x="1509" y="957"/>
                  <a:pt x="1512" y="956"/>
                </a:cubicBezTo>
                <a:cubicBezTo>
                  <a:pt x="1512" y="956"/>
                  <a:pt x="1512" y="956"/>
                  <a:pt x="1512" y="956"/>
                </a:cubicBezTo>
                <a:cubicBezTo>
                  <a:pt x="1512" y="956"/>
                  <a:pt x="1512" y="956"/>
                  <a:pt x="1512" y="956"/>
                </a:cubicBezTo>
                <a:cubicBezTo>
                  <a:pt x="1513" y="956"/>
                  <a:pt x="1514" y="956"/>
                  <a:pt x="1515" y="956"/>
                </a:cubicBezTo>
                <a:cubicBezTo>
                  <a:pt x="1519" y="955"/>
                  <a:pt x="1524" y="955"/>
                  <a:pt x="1528" y="955"/>
                </a:cubicBezTo>
                <a:cubicBezTo>
                  <a:pt x="1532" y="955"/>
                  <a:pt x="1536" y="955"/>
                  <a:pt x="1540" y="956"/>
                </a:cubicBezTo>
                <a:cubicBezTo>
                  <a:pt x="1540" y="956"/>
                  <a:pt x="1540" y="956"/>
                  <a:pt x="1540" y="956"/>
                </a:cubicBezTo>
                <a:cubicBezTo>
                  <a:pt x="1541" y="956"/>
                  <a:pt x="1542" y="956"/>
                  <a:pt x="1543" y="956"/>
                </a:cubicBezTo>
                <a:cubicBezTo>
                  <a:pt x="1543" y="956"/>
                  <a:pt x="1543" y="956"/>
                  <a:pt x="1543" y="956"/>
                </a:cubicBezTo>
                <a:cubicBezTo>
                  <a:pt x="1543" y="956"/>
                  <a:pt x="1543" y="956"/>
                  <a:pt x="1543" y="956"/>
                </a:cubicBezTo>
                <a:cubicBezTo>
                  <a:pt x="1547" y="957"/>
                  <a:pt x="1550" y="958"/>
                  <a:pt x="1553" y="959"/>
                </a:cubicBezTo>
                <a:cubicBezTo>
                  <a:pt x="1553" y="958"/>
                  <a:pt x="1553" y="958"/>
                  <a:pt x="1553" y="958"/>
                </a:cubicBezTo>
                <a:cubicBezTo>
                  <a:pt x="1554" y="959"/>
                  <a:pt x="1555" y="959"/>
                  <a:pt x="1555" y="959"/>
                </a:cubicBezTo>
                <a:cubicBezTo>
                  <a:pt x="1555" y="959"/>
                  <a:pt x="1555" y="959"/>
                  <a:pt x="1555" y="959"/>
                </a:cubicBezTo>
                <a:cubicBezTo>
                  <a:pt x="1555" y="959"/>
                  <a:pt x="1555" y="959"/>
                  <a:pt x="1555" y="959"/>
                </a:cubicBezTo>
                <a:cubicBezTo>
                  <a:pt x="1580" y="966"/>
                  <a:pt x="1601" y="982"/>
                  <a:pt x="1614" y="1004"/>
                </a:cubicBezTo>
                <a:cubicBezTo>
                  <a:pt x="1624" y="1021"/>
                  <a:pt x="1624" y="1021"/>
                  <a:pt x="1624" y="1021"/>
                </a:cubicBezTo>
                <a:cubicBezTo>
                  <a:pt x="1634" y="1004"/>
                  <a:pt x="1634" y="1004"/>
                  <a:pt x="1634" y="1004"/>
                </a:cubicBezTo>
                <a:cubicBezTo>
                  <a:pt x="1647" y="982"/>
                  <a:pt x="1668" y="966"/>
                  <a:pt x="1693" y="959"/>
                </a:cubicBezTo>
                <a:cubicBezTo>
                  <a:pt x="1693" y="959"/>
                  <a:pt x="1693" y="959"/>
                  <a:pt x="1693" y="959"/>
                </a:cubicBezTo>
                <a:cubicBezTo>
                  <a:pt x="1693" y="959"/>
                  <a:pt x="1694" y="959"/>
                  <a:pt x="1695" y="958"/>
                </a:cubicBezTo>
                <a:cubicBezTo>
                  <a:pt x="1695" y="959"/>
                  <a:pt x="1695" y="959"/>
                  <a:pt x="1695" y="959"/>
                </a:cubicBezTo>
                <a:cubicBezTo>
                  <a:pt x="1698" y="958"/>
                  <a:pt x="1702" y="957"/>
                  <a:pt x="1705" y="956"/>
                </a:cubicBezTo>
                <a:cubicBezTo>
                  <a:pt x="1705" y="956"/>
                  <a:pt x="1705" y="956"/>
                  <a:pt x="1705" y="956"/>
                </a:cubicBezTo>
                <a:cubicBezTo>
                  <a:pt x="1705" y="956"/>
                  <a:pt x="1705" y="956"/>
                  <a:pt x="1705" y="956"/>
                </a:cubicBezTo>
                <a:cubicBezTo>
                  <a:pt x="1706" y="956"/>
                  <a:pt x="1707" y="956"/>
                  <a:pt x="1708" y="956"/>
                </a:cubicBezTo>
                <a:cubicBezTo>
                  <a:pt x="1708" y="956"/>
                  <a:pt x="1708" y="956"/>
                  <a:pt x="1708" y="956"/>
                </a:cubicBezTo>
                <a:cubicBezTo>
                  <a:pt x="1712" y="955"/>
                  <a:pt x="1716" y="955"/>
                  <a:pt x="1720" y="955"/>
                </a:cubicBezTo>
                <a:cubicBezTo>
                  <a:pt x="1724" y="955"/>
                  <a:pt x="1727" y="955"/>
                  <a:pt x="1730" y="956"/>
                </a:cubicBezTo>
                <a:cubicBezTo>
                  <a:pt x="1731" y="956"/>
                  <a:pt x="1732" y="956"/>
                  <a:pt x="1733" y="956"/>
                </a:cubicBezTo>
                <a:cubicBezTo>
                  <a:pt x="1733" y="956"/>
                  <a:pt x="1733" y="956"/>
                  <a:pt x="1733" y="956"/>
                </a:cubicBezTo>
                <a:cubicBezTo>
                  <a:pt x="1733" y="956"/>
                  <a:pt x="1733" y="956"/>
                  <a:pt x="1733" y="956"/>
                </a:cubicBezTo>
                <a:cubicBezTo>
                  <a:pt x="1735" y="956"/>
                  <a:pt x="1737" y="957"/>
                  <a:pt x="1739" y="957"/>
                </a:cubicBezTo>
                <a:cubicBezTo>
                  <a:pt x="1739" y="957"/>
                  <a:pt x="1739" y="957"/>
                  <a:pt x="1739" y="957"/>
                </a:cubicBezTo>
                <a:cubicBezTo>
                  <a:pt x="1739" y="957"/>
                  <a:pt x="1739" y="957"/>
                  <a:pt x="1739" y="957"/>
                </a:cubicBezTo>
                <a:cubicBezTo>
                  <a:pt x="1740" y="957"/>
                  <a:pt x="1741" y="957"/>
                  <a:pt x="1743" y="958"/>
                </a:cubicBezTo>
                <a:cubicBezTo>
                  <a:pt x="1744" y="958"/>
                  <a:pt x="1746" y="958"/>
                  <a:pt x="1747" y="959"/>
                </a:cubicBezTo>
                <a:cubicBezTo>
                  <a:pt x="1749" y="959"/>
                  <a:pt x="1751" y="960"/>
                  <a:pt x="1752" y="960"/>
                </a:cubicBezTo>
                <a:cubicBezTo>
                  <a:pt x="1753" y="960"/>
                  <a:pt x="1754" y="961"/>
                  <a:pt x="1755" y="961"/>
                </a:cubicBezTo>
                <a:cubicBezTo>
                  <a:pt x="1755" y="961"/>
                  <a:pt x="1755" y="961"/>
                  <a:pt x="1755" y="961"/>
                </a:cubicBezTo>
                <a:cubicBezTo>
                  <a:pt x="1784" y="972"/>
                  <a:pt x="1807" y="996"/>
                  <a:pt x="1816" y="1026"/>
                </a:cubicBezTo>
                <a:cubicBezTo>
                  <a:pt x="1819" y="1034"/>
                  <a:pt x="1819" y="1034"/>
                  <a:pt x="1819" y="1034"/>
                </a:cubicBezTo>
                <a:cubicBezTo>
                  <a:pt x="1822" y="1034"/>
                  <a:pt x="1822" y="1034"/>
                  <a:pt x="1822" y="1034"/>
                </a:cubicBezTo>
                <a:cubicBezTo>
                  <a:pt x="2000" y="1327"/>
                  <a:pt x="2000" y="1327"/>
                  <a:pt x="2000" y="1327"/>
                </a:cubicBezTo>
                <a:cubicBezTo>
                  <a:pt x="2536" y="553"/>
                  <a:pt x="2536" y="553"/>
                  <a:pt x="2536" y="553"/>
                </a:cubicBezTo>
                <a:cubicBezTo>
                  <a:pt x="3212" y="1542"/>
                  <a:pt x="3212" y="1542"/>
                  <a:pt x="3212" y="1542"/>
                </a:cubicBezTo>
                <a:cubicBezTo>
                  <a:pt x="3130" y="1542"/>
                  <a:pt x="3130" y="1542"/>
                  <a:pt x="3130" y="1542"/>
                </a:cubicBezTo>
                <a:cubicBezTo>
                  <a:pt x="3130" y="1958"/>
                  <a:pt x="3130" y="1958"/>
                  <a:pt x="3130" y="1958"/>
                </a:cubicBezTo>
                <a:cubicBezTo>
                  <a:pt x="3137" y="1958"/>
                  <a:pt x="3137" y="1958"/>
                  <a:pt x="3137" y="1958"/>
                </a:cubicBezTo>
                <a:cubicBezTo>
                  <a:pt x="3137" y="2000"/>
                  <a:pt x="3137" y="2000"/>
                  <a:pt x="3137" y="2000"/>
                </a:cubicBezTo>
                <a:cubicBezTo>
                  <a:pt x="3130" y="2000"/>
                  <a:pt x="3130" y="2000"/>
                  <a:pt x="3130" y="2000"/>
                </a:cubicBezTo>
                <a:cubicBezTo>
                  <a:pt x="3130" y="2120"/>
                  <a:pt x="3130" y="2120"/>
                  <a:pt x="3130" y="2120"/>
                </a:cubicBezTo>
                <a:cubicBezTo>
                  <a:pt x="3436" y="2120"/>
                  <a:pt x="3436" y="2120"/>
                  <a:pt x="3436" y="2120"/>
                </a:cubicBezTo>
                <a:cubicBezTo>
                  <a:pt x="3436" y="1856"/>
                  <a:pt x="3436" y="1856"/>
                  <a:pt x="3436" y="1856"/>
                </a:cubicBezTo>
                <a:cubicBezTo>
                  <a:pt x="3431" y="1853"/>
                  <a:pt x="3431" y="1853"/>
                  <a:pt x="3431" y="1853"/>
                </a:cubicBezTo>
                <a:cubicBezTo>
                  <a:pt x="3413" y="1840"/>
                  <a:pt x="3400" y="1820"/>
                  <a:pt x="3399" y="1797"/>
                </a:cubicBezTo>
                <a:cubicBezTo>
                  <a:pt x="3398" y="1786"/>
                  <a:pt x="3398" y="1786"/>
                  <a:pt x="3398" y="1786"/>
                </a:cubicBezTo>
                <a:cubicBezTo>
                  <a:pt x="3375" y="1786"/>
                  <a:pt x="3375" y="1786"/>
                  <a:pt x="3375" y="1786"/>
                </a:cubicBezTo>
                <a:cubicBezTo>
                  <a:pt x="3375" y="1797"/>
                  <a:pt x="3375" y="1797"/>
                  <a:pt x="3375" y="1797"/>
                </a:cubicBezTo>
                <a:cubicBezTo>
                  <a:pt x="3373" y="1816"/>
                  <a:pt x="3365" y="1833"/>
                  <a:pt x="3351" y="1845"/>
                </a:cubicBezTo>
                <a:cubicBezTo>
                  <a:pt x="3338" y="1858"/>
                  <a:pt x="3320" y="1865"/>
                  <a:pt x="3301" y="1865"/>
                </a:cubicBezTo>
                <a:cubicBezTo>
                  <a:pt x="3281" y="1865"/>
                  <a:pt x="3263" y="1858"/>
                  <a:pt x="3250" y="1845"/>
                </a:cubicBezTo>
                <a:cubicBezTo>
                  <a:pt x="3236" y="1833"/>
                  <a:pt x="3228" y="1816"/>
                  <a:pt x="3227" y="1797"/>
                </a:cubicBezTo>
                <a:cubicBezTo>
                  <a:pt x="3226" y="1795"/>
                  <a:pt x="3226" y="1795"/>
                  <a:pt x="3226" y="1795"/>
                </a:cubicBezTo>
                <a:cubicBezTo>
                  <a:pt x="3521" y="1514"/>
                  <a:pt x="3521" y="1514"/>
                  <a:pt x="3521" y="1514"/>
                </a:cubicBezTo>
                <a:cubicBezTo>
                  <a:pt x="3856" y="1514"/>
                  <a:pt x="3856" y="1514"/>
                  <a:pt x="3856" y="1514"/>
                </a:cubicBezTo>
                <a:cubicBezTo>
                  <a:pt x="3912" y="1514"/>
                  <a:pt x="3912" y="1514"/>
                  <a:pt x="3912" y="1514"/>
                </a:cubicBezTo>
                <a:cubicBezTo>
                  <a:pt x="3912" y="1275"/>
                  <a:pt x="3912" y="1275"/>
                  <a:pt x="3912" y="1275"/>
                </a:cubicBezTo>
                <a:cubicBezTo>
                  <a:pt x="4041" y="1275"/>
                  <a:pt x="4041" y="1275"/>
                  <a:pt x="4041" y="1275"/>
                </a:cubicBezTo>
                <a:cubicBezTo>
                  <a:pt x="4041" y="1514"/>
                  <a:pt x="4041" y="1514"/>
                  <a:pt x="4041" y="1514"/>
                </a:cubicBezTo>
                <a:cubicBezTo>
                  <a:pt x="4278" y="1514"/>
                  <a:pt x="4278" y="1514"/>
                  <a:pt x="4278" y="1514"/>
                </a:cubicBezTo>
                <a:cubicBezTo>
                  <a:pt x="4573" y="1795"/>
                  <a:pt x="4573" y="1795"/>
                  <a:pt x="4573" y="1795"/>
                </a:cubicBezTo>
                <a:cubicBezTo>
                  <a:pt x="4573" y="1797"/>
                  <a:pt x="4573" y="1797"/>
                  <a:pt x="4573" y="1797"/>
                </a:cubicBezTo>
                <a:cubicBezTo>
                  <a:pt x="4572" y="1810"/>
                  <a:pt x="4568" y="1822"/>
                  <a:pt x="4561" y="1833"/>
                </a:cubicBezTo>
                <a:cubicBezTo>
                  <a:pt x="4554" y="1843"/>
                  <a:pt x="4545" y="1851"/>
                  <a:pt x="4534" y="1857"/>
                </a:cubicBezTo>
                <a:cubicBezTo>
                  <a:pt x="4534" y="1857"/>
                  <a:pt x="4534" y="1857"/>
                  <a:pt x="4534" y="1857"/>
                </a:cubicBezTo>
                <a:cubicBezTo>
                  <a:pt x="4533" y="1857"/>
                  <a:pt x="4533" y="1857"/>
                  <a:pt x="4533" y="1857"/>
                </a:cubicBezTo>
                <a:cubicBezTo>
                  <a:pt x="4533" y="1857"/>
                  <a:pt x="4533" y="1857"/>
                  <a:pt x="4533" y="1857"/>
                </a:cubicBezTo>
                <a:cubicBezTo>
                  <a:pt x="4531" y="1858"/>
                  <a:pt x="4529" y="1859"/>
                  <a:pt x="4527" y="1860"/>
                </a:cubicBezTo>
                <a:cubicBezTo>
                  <a:pt x="4527" y="1860"/>
                  <a:pt x="4527" y="1860"/>
                  <a:pt x="4527" y="1860"/>
                </a:cubicBezTo>
                <a:cubicBezTo>
                  <a:pt x="4527" y="1860"/>
                  <a:pt x="4527" y="1860"/>
                  <a:pt x="4526" y="1860"/>
                </a:cubicBezTo>
                <a:cubicBezTo>
                  <a:pt x="4524" y="1861"/>
                  <a:pt x="4522" y="1862"/>
                  <a:pt x="4521" y="1862"/>
                </a:cubicBezTo>
                <a:cubicBezTo>
                  <a:pt x="4521" y="1862"/>
                  <a:pt x="4521" y="1862"/>
                  <a:pt x="4521" y="1862"/>
                </a:cubicBezTo>
                <a:cubicBezTo>
                  <a:pt x="4520" y="1862"/>
                  <a:pt x="4519" y="1862"/>
                  <a:pt x="4518" y="1863"/>
                </a:cubicBezTo>
                <a:cubicBezTo>
                  <a:pt x="4518" y="1863"/>
                  <a:pt x="4518" y="1863"/>
                  <a:pt x="4518" y="1863"/>
                </a:cubicBezTo>
                <a:cubicBezTo>
                  <a:pt x="4516" y="1863"/>
                  <a:pt x="4515" y="1864"/>
                  <a:pt x="4514" y="1864"/>
                </a:cubicBezTo>
                <a:cubicBezTo>
                  <a:pt x="4514" y="1864"/>
                  <a:pt x="4514" y="1864"/>
                  <a:pt x="4514" y="1864"/>
                </a:cubicBezTo>
                <a:cubicBezTo>
                  <a:pt x="4514" y="1864"/>
                  <a:pt x="4514" y="1864"/>
                  <a:pt x="4514" y="1864"/>
                </a:cubicBezTo>
                <a:cubicBezTo>
                  <a:pt x="4513" y="1864"/>
                  <a:pt x="4512" y="1864"/>
                  <a:pt x="4510" y="1865"/>
                </a:cubicBezTo>
                <a:cubicBezTo>
                  <a:pt x="4510" y="1865"/>
                  <a:pt x="4510" y="1865"/>
                  <a:pt x="4510" y="1865"/>
                </a:cubicBezTo>
                <a:cubicBezTo>
                  <a:pt x="4508" y="1865"/>
                  <a:pt x="4507" y="1865"/>
                  <a:pt x="4507" y="1865"/>
                </a:cubicBezTo>
                <a:cubicBezTo>
                  <a:pt x="4507" y="1865"/>
                  <a:pt x="4507" y="1865"/>
                  <a:pt x="4507" y="1865"/>
                </a:cubicBezTo>
                <a:cubicBezTo>
                  <a:pt x="4507" y="1865"/>
                  <a:pt x="4507" y="1865"/>
                  <a:pt x="4507" y="1865"/>
                </a:cubicBezTo>
                <a:cubicBezTo>
                  <a:pt x="4504" y="1865"/>
                  <a:pt x="4502" y="1865"/>
                  <a:pt x="4499" y="1865"/>
                </a:cubicBezTo>
                <a:cubicBezTo>
                  <a:pt x="4497" y="1865"/>
                  <a:pt x="4494" y="1865"/>
                  <a:pt x="4492" y="1865"/>
                </a:cubicBezTo>
                <a:cubicBezTo>
                  <a:pt x="4492" y="1865"/>
                  <a:pt x="4492" y="1865"/>
                  <a:pt x="4492" y="1865"/>
                </a:cubicBezTo>
                <a:cubicBezTo>
                  <a:pt x="4491" y="1865"/>
                  <a:pt x="4490" y="1865"/>
                  <a:pt x="4489" y="1864"/>
                </a:cubicBezTo>
                <a:cubicBezTo>
                  <a:pt x="4489" y="1864"/>
                  <a:pt x="4489" y="1864"/>
                  <a:pt x="4489" y="1864"/>
                </a:cubicBezTo>
                <a:cubicBezTo>
                  <a:pt x="4489" y="1864"/>
                  <a:pt x="4489" y="1864"/>
                  <a:pt x="4489" y="1864"/>
                </a:cubicBezTo>
                <a:cubicBezTo>
                  <a:pt x="4487" y="1864"/>
                  <a:pt x="4486" y="1864"/>
                  <a:pt x="4485" y="1864"/>
                </a:cubicBezTo>
                <a:cubicBezTo>
                  <a:pt x="4485" y="1864"/>
                  <a:pt x="4485" y="1864"/>
                  <a:pt x="4485" y="1864"/>
                </a:cubicBezTo>
                <a:cubicBezTo>
                  <a:pt x="4485" y="1864"/>
                  <a:pt x="4485" y="1864"/>
                  <a:pt x="4485" y="1864"/>
                </a:cubicBezTo>
                <a:cubicBezTo>
                  <a:pt x="4483" y="1864"/>
                  <a:pt x="4482" y="1863"/>
                  <a:pt x="4480" y="1863"/>
                </a:cubicBezTo>
                <a:cubicBezTo>
                  <a:pt x="4480" y="1863"/>
                  <a:pt x="4480" y="1863"/>
                  <a:pt x="4480" y="1863"/>
                </a:cubicBezTo>
                <a:cubicBezTo>
                  <a:pt x="4479" y="1862"/>
                  <a:pt x="4478" y="1862"/>
                  <a:pt x="4478" y="1862"/>
                </a:cubicBezTo>
                <a:cubicBezTo>
                  <a:pt x="4478" y="1862"/>
                  <a:pt x="4478" y="1862"/>
                  <a:pt x="4478" y="1862"/>
                </a:cubicBezTo>
                <a:cubicBezTo>
                  <a:pt x="4478" y="1862"/>
                  <a:pt x="4478" y="1862"/>
                  <a:pt x="4478" y="1862"/>
                </a:cubicBezTo>
                <a:cubicBezTo>
                  <a:pt x="4476" y="1862"/>
                  <a:pt x="4474" y="1861"/>
                  <a:pt x="4472" y="1860"/>
                </a:cubicBezTo>
                <a:cubicBezTo>
                  <a:pt x="4472" y="1860"/>
                  <a:pt x="4472" y="1860"/>
                  <a:pt x="4472" y="1860"/>
                </a:cubicBezTo>
                <a:cubicBezTo>
                  <a:pt x="4472" y="1860"/>
                  <a:pt x="4472" y="1860"/>
                  <a:pt x="4471" y="1860"/>
                </a:cubicBezTo>
                <a:cubicBezTo>
                  <a:pt x="4471" y="1860"/>
                  <a:pt x="4471" y="1860"/>
                  <a:pt x="4471" y="1860"/>
                </a:cubicBezTo>
                <a:cubicBezTo>
                  <a:pt x="4458" y="1855"/>
                  <a:pt x="4447" y="1846"/>
                  <a:pt x="4439" y="1835"/>
                </a:cubicBezTo>
                <a:cubicBezTo>
                  <a:pt x="4431" y="1824"/>
                  <a:pt x="4426" y="1811"/>
                  <a:pt x="4425" y="1797"/>
                </a:cubicBezTo>
                <a:cubicBezTo>
                  <a:pt x="4425" y="1786"/>
                  <a:pt x="4425" y="1786"/>
                  <a:pt x="4425" y="1786"/>
                </a:cubicBezTo>
                <a:cubicBezTo>
                  <a:pt x="4402" y="1786"/>
                  <a:pt x="4402" y="1786"/>
                  <a:pt x="4402" y="1786"/>
                </a:cubicBezTo>
                <a:cubicBezTo>
                  <a:pt x="4401" y="1797"/>
                  <a:pt x="4401" y="1797"/>
                  <a:pt x="4401" y="1797"/>
                </a:cubicBezTo>
                <a:cubicBezTo>
                  <a:pt x="4400" y="1814"/>
                  <a:pt x="4393" y="1830"/>
                  <a:pt x="4382" y="1842"/>
                </a:cubicBezTo>
                <a:cubicBezTo>
                  <a:pt x="4382" y="1842"/>
                  <a:pt x="4382" y="1842"/>
                  <a:pt x="4382" y="1842"/>
                </a:cubicBezTo>
                <a:cubicBezTo>
                  <a:pt x="4381" y="1842"/>
                  <a:pt x="4381" y="1842"/>
                  <a:pt x="4381" y="1842"/>
                </a:cubicBezTo>
                <a:cubicBezTo>
                  <a:pt x="4379" y="1844"/>
                  <a:pt x="4378" y="1846"/>
                  <a:pt x="4376" y="1847"/>
                </a:cubicBezTo>
                <a:cubicBezTo>
                  <a:pt x="4376" y="1847"/>
                  <a:pt x="4376" y="1847"/>
                  <a:pt x="4376" y="1847"/>
                </a:cubicBezTo>
                <a:cubicBezTo>
                  <a:pt x="4376" y="1848"/>
                  <a:pt x="4375" y="1848"/>
                  <a:pt x="4375" y="1848"/>
                </a:cubicBezTo>
                <a:cubicBezTo>
                  <a:pt x="4375" y="1848"/>
                  <a:pt x="4375" y="1848"/>
                  <a:pt x="4375" y="1848"/>
                </a:cubicBezTo>
                <a:cubicBezTo>
                  <a:pt x="4375" y="1848"/>
                  <a:pt x="4375" y="1848"/>
                  <a:pt x="4375" y="1848"/>
                </a:cubicBezTo>
                <a:cubicBezTo>
                  <a:pt x="4375" y="1848"/>
                  <a:pt x="4375" y="1848"/>
                  <a:pt x="4375" y="1848"/>
                </a:cubicBezTo>
                <a:cubicBezTo>
                  <a:pt x="4373" y="1850"/>
                  <a:pt x="4371" y="1851"/>
                  <a:pt x="4369" y="1853"/>
                </a:cubicBezTo>
                <a:cubicBezTo>
                  <a:pt x="4363" y="1856"/>
                  <a:pt x="4363" y="1856"/>
                  <a:pt x="4363" y="1856"/>
                </a:cubicBezTo>
                <a:cubicBezTo>
                  <a:pt x="4363" y="2120"/>
                  <a:pt x="4363" y="2120"/>
                  <a:pt x="4363" y="2120"/>
                </a:cubicBezTo>
                <a:cubicBezTo>
                  <a:pt x="4921" y="2120"/>
                  <a:pt x="4921" y="2120"/>
                  <a:pt x="4921" y="2120"/>
                </a:cubicBezTo>
                <a:cubicBezTo>
                  <a:pt x="4922" y="2001"/>
                  <a:pt x="4922" y="2001"/>
                  <a:pt x="4922" y="2001"/>
                </a:cubicBezTo>
                <a:cubicBezTo>
                  <a:pt x="4839" y="2001"/>
                  <a:pt x="4839" y="2001"/>
                  <a:pt x="4839" y="2001"/>
                </a:cubicBezTo>
                <a:cubicBezTo>
                  <a:pt x="5135" y="1687"/>
                  <a:pt x="5135" y="1687"/>
                  <a:pt x="5135" y="1687"/>
                </a:cubicBezTo>
                <a:cubicBezTo>
                  <a:pt x="5135" y="1270"/>
                  <a:pt x="5135" y="1270"/>
                  <a:pt x="5135" y="1270"/>
                </a:cubicBezTo>
                <a:cubicBezTo>
                  <a:pt x="5264" y="1270"/>
                  <a:pt x="5264" y="1270"/>
                  <a:pt x="5264" y="1270"/>
                </a:cubicBezTo>
                <a:cubicBezTo>
                  <a:pt x="5264" y="1550"/>
                  <a:pt x="5264" y="1550"/>
                  <a:pt x="5264" y="1550"/>
                </a:cubicBezTo>
                <a:cubicBezTo>
                  <a:pt x="5576" y="1218"/>
                  <a:pt x="5576" y="1218"/>
                  <a:pt x="5576" y="1218"/>
                </a:cubicBezTo>
                <a:cubicBezTo>
                  <a:pt x="6124" y="1809"/>
                  <a:pt x="6124" y="1809"/>
                  <a:pt x="6124" y="1809"/>
                </a:cubicBezTo>
                <a:cubicBezTo>
                  <a:pt x="6124" y="730"/>
                  <a:pt x="6124" y="730"/>
                  <a:pt x="6124" y="730"/>
                </a:cubicBezTo>
                <a:cubicBezTo>
                  <a:pt x="6601" y="42"/>
                  <a:pt x="6601" y="42"/>
                  <a:pt x="6601" y="42"/>
                </a:cubicBezTo>
                <a:cubicBezTo>
                  <a:pt x="7071" y="730"/>
                  <a:pt x="7071" y="730"/>
                  <a:pt x="7071" y="730"/>
                </a:cubicBezTo>
                <a:cubicBezTo>
                  <a:pt x="7073" y="1537"/>
                  <a:pt x="7073" y="1537"/>
                  <a:pt x="7073" y="1537"/>
                </a:cubicBezTo>
                <a:cubicBezTo>
                  <a:pt x="7463" y="1021"/>
                  <a:pt x="7463" y="1021"/>
                  <a:pt x="7463" y="1021"/>
                </a:cubicBezTo>
                <a:cubicBezTo>
                  <a:pt x="7463" y="988"/>
                  <a:pt x="7463" y="988"/>
                  <a:pt x="7463" y="988"/>
                </a:cubicBezTo>
                <a:cubicBezTo>
                  <a:pt x="7469" y="990"/>
                  <a:pt x="7474" y="993"/>
                  <a:pt x="7477" y="998"/>
                </a:cubicBezTo>
                <a:cubicBezTo>
                  <a:pt x="7477" y="998"/>
                  <a:pt x="7477" y="998"/>
                  <a:pt x="7477" y="998"/>
                </a:cubicBezTo>
                <a:cubicBezTo>
                  <a:pt x="7725" y="1321"/>
                  <a:pt x="7725" y="1321"/>
                  <a:pt x="7725" y="1321"/>
                </a:cubicBezTo>
                <a:cubicBezTo>
                  <a:pt x="7725" y="1232"/>
                  <a:pt x="7725" y="1232"/>
                  <a:pt x="7725" y="1232"/>
                </a:cubicBezTo>
                <a:cubicBezTo>
                  <a:pt x="7989" y="1232"/>
                  <a:pt x="7989" y="1232"/>
                  <a:pt x="7989" y="1232"/>
                </a:cubicBezTo>
                <a:cubicBezTo>
                  <a:pt x="7989" y="1665"/>
                  <a:pt x="7989" y="1665"/>
                  <a:pt x="7989" y="1665"/>
                </a:cubicBezTo>
                <a:cubicBezTo>
                  <a:pt x="8242" y="1994"/>
                  <a:pt x="8242" y="1994"/>
                  <a:pt x="8242" y="1994"/>
                </a:cubicBezTo>
                <a:cubicBezTo>
                  <a:pt x="8242" y="1994"/>
                  <a:pt x="8242" y="1994"/>
                  <a:pt x="8242" y="1994"/>
                </a:cubicBezTo>
                <a:cubicBezTo>
                  <a:pt x="8251" y="1987"/>
                  <a:pt x="8251" y="1987"/>
                  <a:pt x="8251" y="1987"/>
                </a:cubicBezTo>
                <a:cubicBezTo>
                  <a:pt x="8261" y="1979"/>
                  <a:pt x="8261" y="1979"/>
                  <a:pt x="8261" y="1979"/>
                </a:cubicBezTo>
                <a:cubicBezTo>
                  <a:pt x="8261" y="1979"/>
                  <a:pt x="8261" y="1979"/>
                  <a:pt x="8261" y="1979"/>
                </a:cubicBezTo>
                <a:cubicBezTo>
                  <a:pt x="8261" y="1979"/>
                  <a:pt x="8261" y="1979"/>
                  <a:pt x="8261" y="1979"/>
                </a:cubicBezTo>
                <a:cubicBezTo>
                  <a:pt x="8013" y="1657"/>
                  <a:pt x="8013" y="1657"/>
                  <a:pt x="8013" y="1657"/>
                </a:cubicBezTo>
                <a:cubicBezTo>
                  <a:pt x="8013" y="1208"/>
                  <a:pt x="8013" y="1208"/>
                  <a:pt x="8013" y="1208"/>
                </a:cubicBezTo>
                <a:cubicBezTo>
                  <a:pt x="7702" y="1208"/>
                  <a:pt x="7702" y="1208"/>
                  <a:pt x="7702" y="1208"/>
                </a:cubicBezTo>
                <a:cubicBezTo>
                  <a:pt x="7702" y="1251"/>
                  <a:pt x="7702" y="1251"/>
                  <a:pt x="7702" y="1251"/>
                </a:cubicBezTo>
                <a:cubicBezTo>
                  <a:pt x="7496" y="984"/>
                  <a:pt x="7496" y="984"/>
                  <a:pt x="7496" y="984"/>
                </a:cubicBezTo>
                <a:cubicBezTo>
                  <a:pt x="7496" y="984"/>
                  <a:pt x="7496" y="984"/>
                  <a:pt x="7496" y="984"/>
                </a:cubicBezTo>
                <a:cubicBezTo>
                  <a:pt x="7485" y="970"/>
                  <a:pt x="7469" y="962"/>
                  <a:pt x="7452" y="962"/>
                </a:cubicBezTo>
                <a:cubicBezTo>
                  <a:pt x="7452" y="962"/>
                  <a:pt x="7452" y="962"/>
                  <a:pt x="7452" y="962"/>
                </a:cubicBezTo>
                <a:cubicBezTo>
                  <a:pt x="7440" y="962"/>
                  <a:pt x="7440" y="962"/>
                  <a:pt x="7440" y="962"/>
                </a:cubicBezTo>
                <a:cubicBezTo>
                  <a:pt x="7440" y="1013"/>
                  <a:pt x="7440" y="1013"/>
                  <a:pt x="7440" y="1013"/>
                </a:cubicBezTo>
                <a:cubicBezTo>
                  <a:pt x="7097" y="1467"/>
                  <a:pt x="7097" y="1467"/>
                  <a:pt x="7097" y="1467"/>
                </a:cubicBezTo>
                <a:cubicBezTo>
                  <a:pt x="7095" y="723"/>
                  <a:pt x="7095" y="723"/>
                  <a:pt x="7095" y="723"/>
                </a:cubicBezTo>
                <a:cubicBezTo>
                  <a:pt x="6601" y="0"/>
                  <a:pt x="6601" y="0"/>
                  <a:pt x="6601" y="0"/>
                </a:cubicBezTo>
              </a:path>
            </a:pathLst>
          </a:custGeom>
          <a:solidFill>
            <a:srgbClr val="EFEDE1"/>
          </a:solidFill>
          <a:ln>
            <a:noFill/>
          </a:ln>
        </p:spPr>
        <p:txBody>
          <a:bodyPr vert="horz" wrap="square" lIns="91440" tIns="45720" rIns="91440" bIns="45720" numCol="1" anchor="t" anchorCtr="0" compatLnSpc="1"/>
          <a:lstStyle/>
          <a:p>
            <a:endParaRPr lang="zh-CN" altLang="en-US">
              <a:cs typeface="+mn-ea"/>
              <a:sym typeface="+mn-lt"/>
            </a:endParaRPr>
          </a:p>
        </p:txBody>
      </p:sp>
      <p:pic>
        <p:nvPicPr>
          <p:cNvPr id="10" name="图片 9"/>
          <p:cNvPicPr>
            <a:picLocks noChangeAspect="1"/>
          </p:cNvPicPr>
          <p:nvPr/>
        </p:nvPicPr>
        <p:blipFill rotWithShape="1">
          <a:blip r:embed="rId2"/>
          <a:srcRect/>
          <a:stretch>
            <a:fillRect/>
          </a:stretch>
        </p:blipFill>
        <p:spPr>
          <a:xfrm>
            <a:off x="0" y="5321505"/>
            <a:ext cx="12192000" cy="1536495"/>
          </a:xfrm>
          <a:prstGeom prst="rect">
            <a:avLst/>
          </a:prstGeom>
        </p:spPr>
      </p:pic>
      <p:pic>
        <p:nvPicPr>
          <p:cNvPr id="22" name="图片 21"/>
          <p:cNvPicPr>
            <a:picLocks noChangeAspect="1"/>
          </p:cNvPicPr>
          <p:nvPr/>
        </p:nvPicPr>
        <p:blipFill>
          <a:blip r:embed="rId3"/>
          <a:stretch>
            <a:fillRect/>
          </a:stretch>
        </p:blipFill>
        <p:spPr>
          <a:xfrm>
            <a:off x="836311" y="480992"/>
            <a:ext cx="2930147" cy="5936797"/>
          </a:xfrm>
          <a:prstGeom prst="rect">
            <a:avLst/>
          </a:prstGeom>
        </p:spPr>
      </p:pic>
      <p:pic>
        <p:nvPicPr>
          <p:cNvPr id="25" name="图片 24"/>
          <p:cNvPicPr>
            <a:picLocks noChangeAspect="1"/>
          </p:cNvPicPr>
          <p:nvPr/>
        </p:nvPicPr>
        <p:blipFill>
          <a:blip r:embed="rId4"/>
          <a:stretch>
            <a:fillRect/>
          </a:stretch>
        </p:blipFill>
        <p:spPr>
          <a:xfrm>
            <a:off x="5426982" y="3790871"/>
            <a:ext cx="5477857" cy="2710397"/>
          </a:xfrm>
          <a:prstGeom prst="rect">
            <a:avLst/>
          </a:prstGeom>
        </p:spPr>
      </p:pic>
      <p:sp>
        <p:nvSpPr>
          <p:cNvPr id="27" name="椭圆 26"/>
          <p:cNvSpPr/>
          <p:nvPr/>
        </p:nvSpPr>
        <p:spPr>
          <a:xfrm>
            <a:off x="6978146" y="890263"/>
            <a:ext cx="943467" cy="943467"/>
          </a:xfrm>
          <a:prstGeom prst="ellipse">
            <a:avLst/>
          </a:prstGeom>
          <a:solidFill>
            <a:srgbClr val="E87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4173224" y="802843"/>
            <a:ext cx="7151989" cy="1198880"/>
          </a:xfrm>
          <a:prstGeom prst="rect">
            <a:avLst/>
          </a:prstGeom>
        </p:spPr>
        <p:txBody>
          <a:bodyPr wrap="square">
            <a:spAutoFit/>
          </a:bodyPr>
          <a:lstStyle/>
          <a:p>
            <a:r>
              <a:rPr lang="zh-CN" altLang="en-US" sz="7200" dirty="0">
                <a:solidFill>
                  <a:srgbClr val="E8755E"/>
                </a:solidFill>
                <a:latin typeface="江城圆体 600W" charset="-122"/>
                <a:ea typeface="江城圆体 600W" charset="-122"/>
                <a:cs typeface="江城圆体 600W" charset="-122"/>
                <a:sym typeface="+mn-lt"/>
              </a:rPr>
              <a:t>感谢您</a:t>
            </a:r>
            <a:r>
              <a:rPr lang="zh-CN" altLang="en-US" sz="7200" dirty="0">
                <a:solidFill>
                  <a:schemeClr val="bg1"/>
                </a:solidFill>
                <a:latin typeface="江城圆体 600W" charset="-122"/>
                <a:ea typeface="江城圆体 600W" charset="-122"/>
                <a:cs typeface="江城圆体 600W" charset="-122"/>
                <a:sym typeface="+mn-lt"/>
              </a:rPr>
              <a:t>的</a:t>
            </a:r>
            <a:r>
              <a:rPr lang="zh-CN" altLang="en-US" sz="7200" dirty="0">
                <a:solidFill>
                  <a:srgbClr val="E8755E"/>
                </a:solidFill>
                <a:latin typeface="江城圆体 600W" charset="-122"/>
                <a:ea typeface="江城圆体 600W" charset="-122"/>
                <a:cs typeface="江城圆体 600W" charset="-122"/>
                <a:sym typeface="+mn-lt"/>
              </a:rPr>
              <a:t>聆听</a:t>
            </a:r>
            <a:endParaRPr lang="zh-CN" altLang="en-US" sz="7200" dirty="0">
              <a:solidFill>
                <a:srgbClr val="E8755E"/>
              </a:solidFill>
              <a:latin typeface="江城圆体 600W" charset="-122"/>
              <a:ea typeface="江城圆体 600W" charset="-122"/>
              <a:cs typeface="江城圆体 600W" charset="-122"/>
              <a:sym typeface="+mn-lt"/>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6" name="Picture 2" descr="Children's day in flat design Free Vector"/>
          <p:cNvPicPr>
            <a:picLocks noChangeAspect="1" noChangeArrowheads="1"/>
          </p:cNvPicPr>
          <p:nvPr/>
        </p:nvPicPr>
        <p:blipFill rotWithShape="1">
          <a:blip r:embed="rId1"/>
          <a:srcRect/>
          <a:stretch>
            <a:fillRect/>
          </a:stretch>
        </p:blipFill>
        <p:spPr bwMode="auto">
          <a:xfrm>
            <a:off x="8345173" y="2362544"/>
            <a:ext cx="3265561" cy="312130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700405" y="1840865"/>
            <a:ext cx="9029065" cy="521970"/>
          </a:xfrm>
          <a:prstGeom prst="rect">
            <a:avLst/>
          </a:prstGeom>
          <a:solidFill>
            <a:srgbClr val="E8755E"/>
          </a:solidFill>
        </p:spPr>
        <p:txBody>
          <a:bodyPr wrap="square">
            <a:spAutoFit/>
          </a:bodyPr>
          <a:lstStyle/>
          <a:p>
            <a:r>
              <a:rPr lang="en-US" altLang="zh-CN" sz="2800" dirty="0">
                <a:solidFill>
                  <a:schemeClr val="bg1"/>
                </a:solidFill>
                <a:latin typeface="宋体" charset="-122"/>
                <a:ea typeface="宋体" charset="-122"/>
                <a:cs typeface="宋体" charset="-122"/>
              </a:rPr>
              <a:t>1947</a:t>
            </a:r>
            <a:r>
              <a:rPr lang="zh-CN" altLang="en-US" sz="2800" dirty="0">
                <a:solidFill>
                  <a:schemeClr val="bg1"/>
                </a:solidFill>
                <a:latin typeface="宋体" charset="-122"/>
                <a:ea typeface="宋体" charset="-122"/>
                <a:cs typeface="宋体" charset="-122"/>
              </a:rPr>
              <a:t>年，医学专家在联合国世界卫生组织的宪章中定义</a:t>
            </a:r>
            <a:r>
              <a:rPr lang="zh-CN" altLang="en-US" sz="2800" dirty="0">
                <a:solidFill>
                  <a:schemeClr val="bg1"/>
                </a:solidFill>
                <a:latin typeface="思源黑体 Regular" charset="-122"/>
                <a:ea typeface="思源黑体 Regular" charset="-122"/>
                <a:cs typeface="思源黑体 Regular" charset="-122"/>
              </a:rPr>
              <a:t>：</a:t>
            </a:r>
            <a:endParaRPr lang="zh-CN" altLang="en-US" sz="2800" dirty="0">
              <a:solidFill>
                <a:schemeClr val="bg1"/>
              </a:solidFill>
              <a:latin typeface="思源黑体 Regular" charset="-122"/>
              <a:ea typeface="思源黑体 Regular" charset="-122"/>
              <a:cs typeface="思源黑体 Regular" charset="-122"/>
            </a:endParaRPr>
          </a:p>
        </p:txBody>
      </p:sp>
      <p:sp>
        <p:nvSpPr>
          <p:cNvPr id="3" name="矩形 2"/>
          <p:cNvSpPr/>
          <p:nvPr/>
        </p:nvSpPr>
        <p:spPr>
          <a:xfrm>
            <a:off x="700405" y="2652395"/>
            <a:ext cx="9029065" cy="953135"/>
          </a:xfrm>
          <a:prstGeom prst="rect">
            <a:avLst/>
          </a:prstGeom>
          <a:ln>
            <a:noFill/>
          </a:ln>
        </p:spPr>
        <p:txBody>
          <a:bodyPr wrap="square">
            <a:spAutoFit/>
          </a:bodyPr>
          <a:p>
            <a:pPr algn="l">
              <a:lnSpc>
                <a:spcPct val="100000"/>
              </a:lnSpc>
              <a:buClrTx/>
              <a:buSzTx/>
              <a:buFontTx/>
            </a:pPr>
            <a:r>
              <a:rPr lang="en-US" altLang="zh-CN" sz="2400" dirty="0">
                <a:solidFill>
                  <a:schemeClr val="tx1"/>
                </a:solidFill>
                <a:latin typeface="思源黑体 Regular" charset="-122"/>
                <a:ea typeface="思源黑体 Regular" charset="-122"/>
                <a:cs typeface="思源黑体 Regular" charset="-122"/>
              </a:rPr>
              <a:t>        </a:t>
            </a:r>
            <a:r>
              <a:rPr lang="zh-CN" altLang="en-US" sz="2800" dirty="0">
                <a:solidFill>
                  <a:schemeClr val="tx1"/>
                </a:solidFill>
                <a:latin typeface="宋体" charset="-122"/>
                <a:ea typeface="宋体" charset="-122"/>
                <a:cs typeface="思源黑体 Regular" charset="-122"/>
              </a:rPr>
              <a:t>健康是指人在生理、心理和社会性的健全状态，而不只是没有疾病。</a:t>
            </a:r>
            <a:endParaRPr lang="zh-CN" altLang="en-US" sz="2800" dirty="0">
              <a:solidFill>
                <a:schemeClr val="tx1"/>
              </a:solidFill>
              <a:latin typeface="宋体" charset="-122"/>
              <a:ea typeface="宋体" charset="-122"/>
              <a:cs typeface="思源黑体 Regular" charset="-122"/>
            </a:endParaRPr>
          </a:p>
        </p:txBody>
      </p:sp>
      <p:sp>
        <p:nvSpPr>
          <p:cNvPr id="34" name="文本框"/>
          <p:cNvSpPr/>
          <p:nvPr/>
        </p:nvSpPr>
        <p:spPr>
          <a:xfrm>
            <a:off x="748030" y="123190"/>
            <a:ext cx="8981440" cy="583565"/>
          </a:xfrm>
          <a:prstGeom prst="rect">
            <a:avLst/>
          </a:prstGeom>
        </p:spPr>
        <p:txBody>
          <a:bodyPr wrap="square">
            <a:spAutoFit/>
          </a:bodyPr>
          <a:p>
            <a:pPr lvl="0"/>
            <a:r>
              <a:rPr lang="zh-CN" altLang="en-US" sz="3200">
                <a:latin typeface="方正粗黑宋简体" charset="-122"/>
                <a:ea typeface="方正粗黑宋简体" charset="-122"/>
                <a:sym typeface="+mn-ea"/>
              </a:rPr>
              <a:t>你是如何理解健康教育的？它包括了哪些内容？</a:t>
            </a:r>
            <a:endParaRPr lang="zh-CN" altLang="en-US" sz="3200" b="1" dirty="0">
              <a:latin typeface="思源黑体 Regular" charset="-122"/>
              <a:ea typeface="思源黑体 Regular" charset="-122"/>
              <a:cs typeface="思源黑体 Regular" charset="-122"/>
              <a:sym typeface="+mn-lt"/>
            </a:endParaRPr>
          </a:p>
        </p:txBody>
      </p:sp>
      <p:sp>
        <p:nvSpPr>
          <p:cNvPr id="18" name="椭圆 17"/>
          <p:cNvSpPr/>
          <p:nvPr/>
        </p:nvSpPr>
        <p:spPr>
          <a:xfrm>
            <a:off x="-208" y="-435"/>
            <a:ext cx="830997" cy="830997"/>
          </a:xfrm>
          <a:prstGeom prst="ellipse">
            <a:avLst/>
          </a:prstGeom>
          <a:solidFill>
            <a:srgbClr val="E8755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4000" dirty="0">
                <a:solidFill>
                  <a:schemeClr val="bg1"/>
                </a:solidFill>
                <a:latin typeface="方正粗黑宋简体" charset="-122"/>
                <a:ea typeface="方正粗黑宋简体" charset="-122"/>
                <a:cs typeface="思源黑体 Regular" charset="-122"/>
                <a:sym typeface="+mn-lt"/>
              </a:rPr>
              <a:t>1</a:t>
            </a:r>
            <a:endParaRPr lang="en-US" altLang="zh-CN" sz="4000" dirty="0">
              <a:solidFill>
                <a:schemeClr val="bg1"/>
              </a:solidFill>
              <a:latin typeface="方正粗黑宋简体" charset="-122"/>
              <a:ea typeface="方正粗黑宋简体" charset="-122"/>
              <a:cs typeface="思源黑体 Regular" charset="-122"/>
              <a:sym typeface="+mn-lt"/>
            </a:endParaRPr>
          </a:p>
        </p:txBody>
      </p:sp>
      <p:pic>
        <p:nvPicPr>
          <p:cNvPr id="10" name="图片 9"/>
          <p:cNvPicPr>
            <a:picLocks noChangeAspect="1"/>
          </p:cNvPicPr>
          <p:nvPr/>
        </p:nvPicPr>
        <p:blipFill rotWithShape="1">
          <a:blip r:embed="rId2"/>
          <a:srcRect/>
          <a:stretch>
            <a:fillRect/>
          </a:stretch>
        </p:blipFill>
        <p:spPr>
          <a:xfrm>
            <a:off x="0" y="5321505"/>
            <a:ext cx="12192000" cy="153649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椭圆 17"/>
          <p:cNvSpPr/>
          <p:nvPr/>
        </p:nvSpPr>
        <p:spPr>
          <a:xfrm>
            <a:off x="-208" y="-435"/>
            <a:ext cx="830997" cy="830997"/>
          </a:xfrm>
          <a:prstGeom prst="ellipse">
            <a:avLst/>
          </a:prstGeom>
          <a:solidFill>
            <a:srgbClr val="E8755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4000" dirty="0">
                <a:solidFill>
                  <a:schemeClr val="bg1"/>
                </a:solidFill>
                <a:latin typeface="方正粗黑宋简体" charset="-122"/>
                <a:ea typeface="方正粗黑宋简体" charset="-122"/>
                <a:cs typeface="思源黑体 Regular" charset="-122"/>
                <a:sym typeface="+mn-lt"/>
              </a:rPr>
              <a:t>1</a:t>
            </a:r>
            <a:endParaRPr lang="en-US" altLang="zh-CN" sz="4000" dirty="0">
              <a:solidFill>
                <a:schemeClr val="bg1"/>
              </a:solidFill>
              <a:latin typeface="方正粗黑宋简体" charset="-122"/>
              <a:ea typeface="方正粗黑宋简体" charset="-122"/>
              <a:cs typeface="思源黑体 Regular" charset="-122"/>
              <a:sym typeface="+mn-lt"/>
            </a:endParaRPr>
          </a:p>
        </p:txBody>
      </p:sp>
      <p:sp>
        <p:nvSpPr>
          <p:cNvPr id="34" name="文本框"/>
          <p:cNvSpPr/>
          <p:nvPr/>
        </p:nvSpPr>
        <p:spPr>
          <a:xfrm>
            <a:off x="830580" y="123190"/>
            <a:ext cx="8981440" cy="583565"/>
          </a:xfrm>
          <a:prstGeom prst="rect">
            <a:avLst/>
          </a:prstGeom>
        </p:spPr>
        <p:txBody>
          <a:bodyPr wrap="square">
            <a:spAutoFit/>
          </a:bodyPr>
          <a:p>
            <a:pPr lvl="0"/>
            <a:r>
              <a:rPr lang="zh-CN" altLang="en-US" sz="3200">
                <a:latin typeface="方正粗黑宋简体" charset="-122"/>
                <a:ea typeface="方正粗黑宋简体" charset="-122"/>
                <a:sym typeface="+mn-ea"/>
              </a:rPr>
              <a:t>你是如何理解健康教育的？它包括了哪些内容？</a:t>
            </a:r>
            <a:endParaRPr lang="zh-CN" altLang="en-US" sz="3200" b="1" dirty="0">
              <a:latin typeface="思源黑体 Regular" charset="-122"/>
              <a:ea typeface="思源黑体 Regular" charset="-122"/>
              <a:cs typeface="思源黑体 Regular" charset="-122"/>
              <a:sym typeface="+mn-lt"/>
            </a:endParaRPr>
          </a:p>
        </p:txBody>
      </p:sp>
      <p:sp>
        <p:nvSpPr>
          <p:cNvPr id="2087" name="文本占位符 2086"/>
          <p:cNvSpPr/>
          <p:nvPr/>
        </p:nvSpPr>
        <p:spPr>
          <a:xfrm>
            <a:off x="97790" y="1361440"/>
            <a:ext cx="11997055" cy="371538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SzPct val="100000"/>
              <a:buChar char="•"/>
              <a:defRPr sz="3200" b="0" i="0" u="none" kern="120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SzPct val="100000"/>
              <a:buFontTx/>
              <a:buChar char="–"/>
              <a:defRPr sz="2800" b="0" i="0" u="none" kern="1200">
                <a:solidFill>
                  <a:schemeClr val="tx1"/>
                </a:solidFill>
                <a:latin typeface="Arial" charset="0"/>
                <a:ea typeface="宋体" charset="-122"/>
                <a:cs typeface="+mn-cs"/>
              </a:defRPr>
            </a:lvl2pPr>
            <a:lvl3pPr marL="1143000" lvl="2" indent="-228600" algn="l" defTabSz="914400" rtl="0" eaLnBrk="1" fontAlgn="base" latinLnBrk="0" hangingPunct="1">
              <a:lnSpc>
                <a:spcPct val="100000"/>
              </a:lnSpc>
              <a:spcBef>
                <a:spcPct val="20000"/>
              </a:spcBef>
              <a:spcAft>
                <a:spcPct val="0"/>
              </a:spcAft>
              <a:buSzPct val="100000"/>
              <a:buFontTx/>
              <a:buChar char="•"/>
              <a:defRPr sz="2400" b="0" i="0" u="none" kern="1200">
                <a:solidFill>
                  <a:schemeClr val="tx1"/>
                </a:solidFill>
                <a:latin typeface="Arial" charset="0"/>
                <a:ea typeface="宋体" charset="-122"/>
                <a:cs typeface="+mn-cs"/>
              </a:defRPr>
            </a:lvl3pPr>
            <a:lvl4pPr marL="1600200" lvl="3" indent="-228600" algn="l" defTabSz="914400" rtl="0" eaLnBrk="1" fontAlgn="base" latinLnBrk="0" hangingPunct="1">
              <a:lnSpc>
                <a:spcPct val="100000"/>
              </a:lnSpc>
              <a:spcBef>
                <a:spcPct val="20000"/>
              </a:spcBef>
              <a:spcAft>
                <a:spcPct val="0"/>
              </a:spcAft>
              <a:buSzPct val="100000"/>
              <a:buFontTx/>
              <a:buChar char="–"/>
              <a:defRPr sz="2000" b="0" i="0" u="none" kern="1200">
                <a:solidFill>
                  <a:schemeClr val="tx1"/>
                </a:solidFill>
                <a:latin typeface="Arial" charset="0"/>
                <a:ea typeface="宋体" charset="-122"/>
                <a:cs typeface="+mn-cs"/>
              </a:defRPr>
            </a:lvl4pPr>
            <a:lvl5pPr marL="2057400" lvl="4" indent="-228600" algn="l" defTabSz="914400" rtl="0" eaLnBrk="1" fontAlgn="base" latinLnBrk="0" hangingPunct="1">
              <a:lnSpc>
                <a:spcPct val="100000"/>
              </a:lnSpc>
              <a:spcBef>
                <a:spcPct val="20000"/>
              </a:spcBef>
              <a:spcAft>
                <a:spcPct val="0"/>
              </a:spcAft>
              <a:buSzPct val="100000"/>
              <a:buFontTx/>
              <a:buChar char="»"/>
              <a:defRPr sz="2000" b="0" i="0" u="none" kern="1200">
                <a:solidFill>
                  <a:schemeClr val="tx1"/>
                </a:solidFill>
                <a:latin typeface="Arial" charset="0"/>
                <a:ea typeface="宋体" charset="-122"/>
                <a:cs typeface="+mn-cs"/>
              </a:defRPr>
            </a:lvl5pPr>
            <a:lvl6pPr marL="2514600" lvl="5"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6pPr>
            <a:lvl7pPr marL="2971800" lvl="6"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7pPr>
            <a:lvl8pPr marL="3429000" lvl="7"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8pPr>
            <a:lvl9pPr marL="3886200" lvl="8"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9pPr>
          </a:lstStyle>
          <a:p>
            <a:pPr marL="0" indent="0">
              <a:buNone/>
            </a:pPr>
            <a:r>
              <a:rPr lang="zh-CN" altLang="en-US" sz="2800" b="1">
                <a:solidFill>
                  <a:schemeClr val="tx1"/>
                </a:solidFill>
                <a:latin typeface="宋体" charset="-122"/>
                <a:ea typeface="宋体" charset="-122"/>
                <a:cs typeface="宋体" charset="-122"/>
              </a:rPr>
              <a:t>（</a:t>
            </a:r>
            <a:r>
              <a:rPr lang="en-US" altLang="zh-CN" sz="2800" b="1">
                <a:solidFill>
                  <a:schemeClr val="tx1"/>
                </a:solidFill>
                <a:latin typeface="宋体" charset="-122"/>
                <a:ea typeface="宋体" charset="-122"/>
                <a:cs typeface="宋体" charset="-122"/>
              </a:rPr>
              <a:t>1</a:t>
            </a:r>
            <a:r>
              <a:rPr lang="zh-CN" altLang="en-US" sz="2800" b="1">
                <a:solidFill>
                  <a:schemeClr val="tx1"/>
                </a:solidFill>
                <a:latin typeface="宋体" charset="-122"/>
                <a:ea typeface="宋体" charset="-122"/>
                <a:cs typeface="宋体" charset="-122"/>
              </a:rPr>
              <a:t>）生活卫生教育。</a:t>
            </a:r>
            <a:r>
              <a:rPr lang="zh-CN" altLang="en-US" sz="2800">
                <a:solidFill>
                  <a:schemeClr val="tx1"/>
                </a:solidFill>
                <a:latin typeface="宋体" charset="-122"/>
                <a:ea typeface="宋体" charset="-122"/>
                <a:cs typeface="宋体" charset="-122"/>
              </a:rPr>
              <a:t>主要目的是帮助幼儿获得日常生活中必须的、基本的生活知识和卫生知识，培养幼儿良好的生活习惯、卫生习惯和初步的生活能力，逐步提高幼儿自我保健意识和能力，使幼儿逐步学习以健康的方式来生活。如个人卫生习惯的培养；基本生活能力的培养；健康生活方式的教育；保持环境整洁的教育及预防保健的教育等。</a:t>
            </a:r>
            <a:endParaRPr lang="zh-CN" altLang="en-US" sz="2800" b="1">
              <a:solidFill>
                <a:schemeClr val="tx1"/>
              </a:solidFill>
              <a:latin typeface="宋体" charset="-122"/>
              <a:ea typeface="宋体" charset="-122"/>
              <a:cs typeface="宋体" charset="-122"/>
            </a:endParaRPr>
          </a:p>
          <a:p>
            <a:pPr marL="0" indent="0">
              <a:buNone/>
            </a:pPr>
            <a:r>
              <a:rPr lang="zh-CN" altLang="en-US" sz="2800" b="1">
                <a:solidFill>
                  <a:schemeClr val="tx1"/>
                </a:solidFill>
                <a:latin typeface="宋体" charset="-122"/>
                <a:ea typeface="宋体" charset="-122"/>
                <a:cs typeface="宋体" charset="-122"/>
              </a:rPr>
              <a:t>（</a:t>
            </a:r>
            <a:r>
              <a:rPr lang="en-US" altLang="zh-CN" sz="2800" b="1">
                <a:solidFill>
                  <a:schemeClr val="tx1"/>
                </a:solidFill>
                <a:latin typeface="宋体" charset="-122"/>
                <a:ea typeface="宋体" charset="-122"/>
                <a:cs typeface="宋体" charset="-122"/>
              </a:rPr>
              <a:t>2</a:t>
            </a:r>
            <a:r>
              <a:rPr lang="zh-CN" altLang="en-US" sz="2800" b="1">
                <a:solidFill>
                  <a:schemeClr val="tx1"/>
                </a:solidFill>
                <a:latin typeface="宋体" charset="-122"/>
                <a:ea typeface="宋体" charset="-122"/>
                <a:cs typeface="宋体" charset="-122"/>
              </a:rPr>
              <a:t>）安全教育。</a:t>
            </a:r>
            <a:r>
              <a:rPr lang="zh-CN" altLang="en-US" sz="2800">
                <a:solidFill>
                  <a:schemeClr val="tx1"/>
                </a:solidFill>
                <a:latin typeface="宋体" charset="-122"/>
                <a:ea typeface="宋体" charset="-122"/>
                <a:cs typeface="宋体" charset="-122"/>
              </a:rPr>
              <a:t>主要是帮助幼儿获得和掌握日常生活中最基本的安全知识和技能，是幼儿逐步懂得爱护自己和他人，不断增强幼儿的自我保护意识和能力。如生活活动的安全教育；交通安全的教育；自救自护的教育等。</a:t>
            </a:r>
            <a:endParaRPr lang="zh-CN" altLang="en-US" sz="2800">
              <a:solidFill>
                <a:schemeClr val="tx1"/>
              </a:solidFill>
              <a:latin typeface="宋体" charset="-122"/>
              <a:ea typeface="宋体" charset="-122"/>
              <a:cs typeface="宋体" charset="-122"/>
            </a:endParaRPr>
          </a:p>
        </p:txBody>
      </p:sp>
      <p:pic>
        <p:nvPicPr>
          <p:cNvPr id="10" name="图片 9"/>
          <p:cNvPicPr>
            <a:picLocks noChangeAspect="1"/>
          </p:cNvPicPr>
          <p:nvPr/>
        </p:nvPicPr>
        <p:blipFill rotWithShape="1">
          <a:blip r:embed="rId1"/>
          <a:srcRect/>
          <a:stretch>
            <a:fillRect/>
          </a:stretch>
        </p:blipFill>
        <p:spPr>
          <a:xfrm>
            <a:off x="0" y="5321505"/>
            <a:ext cx="12192000" cy="153649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childTnLst>
                                    <p:set>
                                      <p:cBhvr additive="base">
                                        <p:cTn id="6" dur="1" fill="hold">
                                          <p:stCondLst>
                                            <p:cond delay="0"/>
                                          </p:stCondLst>
                                        </p:cTn>
                                        <p:tgtEl>
                                          <p:spTgt spid="2087">
                                            <p:txEl>
                                              <p:charRg st="0" end="152"/>
                                            </p:txEl>
                                          </p:spTgt>
                                        </p:tgtEl>
                                        <p:attrNameLst>
                                          <p:attrName>style.visibility</p:attrName>
                                        </p:attrNameLst>
                                      </p:cBhvr>
                                      <p:to>
                                        <p:strVal val="visible"/>
                                      </p:to>
                                    </p:set>
                                    <p:animEffect transition="in" filter="blinds(horizontal)">
                                      <p:cBhvr additive="base">
                                        <p:cTn id="7" dur="500"/>
                                        <p:tgtEl>
                                          <p:spTgt spid="2087">
                                            <p:txEl>
                                              <p:charRg st="0" end="15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childTnLst>
                                    <p:set>
                                      <p:cBhvr additive="base">
                                        <p:cTn id="11" dur="1" fill="hold">
                                          <p:stCondLst>
                                            <p:cond delay="0"/>
                                          </p:stCondLst>
                                        </p:cTn>
                                        <p:tgtEl>
                                          <p:spTgt spid="2087">
                                            <p:txEl>
                                              <p:charRg st="152" end="253"/>
                                            </p:txEl>
                                          </p:spTgt>
                                        </p:tgtEl>
                                        <p:attrNameLst>
                                          <p:attrName>style.visibility</p:attrName>
                                        </p:attrNameLst>
                                      </p:cBhvr>
                                      <p:to>
                                        <p:strVal val="visible"/>
                                      </p:to>
                                    </p:set>
                                    <p:animEffect transition="in" filter="blinds(horizontal)">
                                      <p:cBhvr additive="base">
                                        <p:cTn id="12" dur="500"/>
                                        <p:tgtEl>
                                          <p:spTgt spid="2087">
                                            <p:txEl>
                                              <p:charRg st="152" end="25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文本框"/>
          <p:cNvSpPr/>
          <p:nvPr/>
        </p:nvSpPr>
        <p:spPr>
          <a:xfrm>
            <a:off x="830580" y="123190"/>
            <a:ext cx="8981440" cy="583565"/>
          </a:xfrm>
          <a:prstGeom prst="rect">
            <a:avLst/>
          </a:prstGeom>
        </p:spPr>
        <p:txBody>
          <a:bodyPr wrap="square">
            <a:spAutoFit/>
          </a:bodyPr>
          <a:p>
            <a:pPr lvl="0"/>
            <a:r>
              <a:rPr lang="zh-CN" altLang="en-US" sz="3200">
                <a:latin typeface="方正粗黑宋简体" charset="-122"/>
                <a:ea typeface="方正粗黑宋简体" charset="-122"/>
                <a:sym typeface="+mn-ea"/>
              </a:rPr>
              <a:t>你是如何理解健康教育的？它包括了哪些内容？</a:t>
            </a:r>
            <a:endParaRPr lang="zh-CN" altLang="en-US" sz="3200" b="1" dirty="0">
              <a:latin typeface="思源黑体 Regular" charset="-122"/>
              <a:ea typeface="思源黑体 Regular" charset="-122"/>
              <a:cs typeface="思源黑体 Regular" charset="-122"/>
              <a:sym typeface="+mn-lt"/>
            </a:endParaRPr>
          </a:p>
        </p:txBody>
      </p:sp>
      <p:sp>
        <p:nvSpPr>
          <p:cNvPr id="18" name="椭圆 17"/>
          <p:cNvSpPr/>
          <p:nvPr/>
        </p:nvSpPr>
        <p:spPr>
          <a:xfrm>
            <a:off x="-208" y="-435"/>
            <a:ext cx="830997" cy="830997"/>
          </a:xfrm>
          <a:prstGeom prst="ellipse">
            <a:avLst/>
          </a:prstGeom>
          <a:solidFill>
            <a:srgbClr val="E8755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4000" dirty="0">
                <a:solidFill>
                  <a:schemeClr val="bg1"/>
                </a:solidFill>
                <a:latin typeface="方正粗黑宋简体" charset="-122"/>
                <a:ea typeface="方正粗黑宋简体" charset="-122"/>
                <a:cs typeface="思源黑体 Regular" charset="-122"/>
                <a:sym typeface="+mn-lt"/>
              </a:rPr>
              <a:t>1</a:t>
            </a:r>
            <a:endParaRPr lang="en-US" altLang="zh-CN" sz="4000" dirty="0">
              <a:solidFill>
                <a:schemeClr val="bg1"/>
              </a:solidFill>
              <a:latin typeface="方正粗黑宋简体" charset="-122"/>
              <a:ea typeface="方正粗黑宋简体" charset="-122"/>
              <a:cs typeface="思源黑体 Regular" charset="-122"/>
              <a:sym typeface="+mn-lt"/>
            </a:endParaRPr>
          </a:p>
        </p:txBody>
      </p:sp>
      <p:sp>
        <p:nvSpPr>
          <p:cNvPr id="2092" name="文本占位符 2091"/>
          <p:cNvSpPr/>
          <p:nvPr/>
        </p:nvSpPr>
        <p:spPr>
          <a:xfrm>
            <a:off x="346710" y="933450"/>
            <a:ext cx="11499215" cy="404558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SzPct val="100000"/>
              <a:buChar char="•"/>
              <a:defRPr sz="3200" b="0" i="0" u="none" kern="120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SzPct val="100000"/>
              <a:buFontTx/>
              <a:buChar char="–"/>
              <a:defRPr sz="2800" b="0" i="0" u="none" kern="1200">
                <a:solidFill>
                  <a:schemeClr val="tx1"/>
                </a:solidFill>
                <a:latin typeface="Arial" charset="0"/>
                <a:ea typeface="宋体" charset="-122"/>
                <a:cs typeface="+mn-cs"/>
              </a:defRPr>
            </a:lvl2pPr>
            <a:lvl3pPr marL="1143000" lvl="2" indent="-228600" algn="l" defTabSz="914400" rtl="0" eaLnBrk="1" fontAlgn="base" latinLnBrk="0" hangingPunct="1">
              <a:lnSpc>
                <a:spcPct val="100000"/>
              </a:lnSpc>
              <a:spcBef>
                <a:spcPct val="20000"/>
              </a:spcBef>
              <a:spcAft>
                <a:spcPct val="0"/>
              </a:spcAft>
              <a:buSzPct val="100000"/>
              <a:buFontTx/>
              <a:buChar char="•"/>
              <a:defRPr sz="2400" b="0" i="0" u="none" kern="1200">
                <a:solidFill>
                  <a:schemeClr val="tx1"/>
                </a:solidFill>
                <a:latin typeface="Arial" charset="0"/>
                <a:ea typeface="宋体" charset="-122"/>
                <a:cs typeface="+mn-cs"/>
              </a:defRPr>
            </a:lvl3pPr>
            <a:lvl4pPr marL="1600200" lvl="3" indent="-228600" algn="l" defTabSz="914400" rtl="0" eaLnBrk="1" fontAlgn="base" latinLnBrk="0" hangingPunct="1">
              <a:lnSpc>
                <a:spcPct val="100000"/>
              </a:lnSpc>
              <a:spcBef>
                <a:spcPct val="20000"/>
              </a:spcBef>
              <a:spcAft>
                <a:spcPct val="0"/>
              </a:spcAft>
              <a:buSzPct val="100000"/>
              <a:buFontTx/>
              <a:buChar char="–"/>
              <a:defRPr sz="2000" b="0" i="0" u="none" kern="1200">
                <a:solidFill>
                  <a:schemeClr val="tx1"/>
                </a:solidFill>
                <a:latin typeface="Arial" charset="0"/>
                <a:ea typeface="宋体" charset="-122"/>
                <a:cs typeface="+mn-cs"/>
              </a:defRPr>
            </a:lvl4pPr>
            <a:lvl5pPr marL="2057400" lvl="4" indent="-228600" algn="l" defTabSz="914400" rtl="0" eaLnBrk="1" fontAlgn="base" latinLnBrk="0" hangingPunct="1">
              <a:lnSpc>
                <a:spcPct val="100000"/>
              </a:lnSpc>
              <a:spcBef>
                <a:spcPct val="20000"/>
              </a:spcBef>
              <a:spcAft>
                <a:spcPct val="0"/>
              </a:spcAft>
              <a:buSzPct val="100000"/>
              <a:buFontTx/>
              <a:buChar char="»"/>
              <a:defRPr sz="2000" b="0" i="0" u="none" kern="1200">
                <a:solidFill>
                  <a:schemeClr val="tx1"/>
                </a:solidFill>
                <a:latin typeface="Arial" charset="0"/>
                <a:ea typeface="宋体" charset="-122"/>
                <a:cs typeface="+mn-cs"/>
              </a:defRPr>
            </a:lvl5pPr>
            <a:lvl6pPr marL="2514600" lvl="5"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6pPr>
            <a:lvl7pPr marL="2971800" lvl="6"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7pPr>
            <a:lvl8pPr marL="3429000" lvl="7"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8pPr>
            <a:lvl9pPr marL="3886200" lvl="8"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9pPr>
          </a:lstStyle>
          <a:p>
            <a:pPr>
              <a:lnSpc>
                <a:spcPct val="90000"/>
              </a:lnSpc>
              <a:buNone/>
            </a:pPr>
            <a:endParaRPr lang="en-US" altLang="zh-CN" sz="2800" b="1">
              <a:solidFill>
                <a:srgbClr val="009900"/>
              </a:solidFill>
            </a:endParaRPr>
          </a:p>
          <a:p>
            <a:pPr marL="0" algn="l">
              <a:lnSpc>
                <a:spcPct val="100000"/>
              </a:lnSpc>
              <a:buClrTx/>
              <a:buSzTx/>
              <a:buFontTx/>
              <a:buNone/>
            </a:pPr>
            <a:r>
              <a:rPr lang="zh-CN" altLang="en-US" sz="2800" b="1">
                <a:latin typeface="宋体" charset="-122"/>
                <a:ea typeface="宋体" charset="-122"/>
                <a:cs typeface="宋体" charset="-122"/>
              </a:rPr>
              <a:t>（3）身体锻炼。</a:t>
            </a:r>
            <a:r>
              <a:rPr lang="zh-CN" altLang="en-US" sz="2800">
                <a:latin typeface="宋体" charset="-122"/>
                <a:ea typeface="宋体" charset="-122"/>
                <a:cs typeface="宋体" charset="-122"/>
              </a:rPr>
              <a:t>利用体育器械或自然物（阳光、水、空气）进行身体锻炼，激发幼儿参加体育活动的兴趣，培养幼儿积极锻炼身体的良好习惯，全面协调地发展幼儿的体能，增强幼儿体质，提高幼儿适应自然的能力；同时还可以通过体育活动让幼儿了解基本的体育卫生知识，培养幼儿勇敢坚强不怕困难等良好的心理品质。   </a:t>
            </a:r>
            <a:endParaRPr lang="zh-CN" altLang="en-US" sz="2800">
              <a:latin typeface="宋体" charset="-122"/>
              <a:ea typeface="宋体" charset="-122"/>
              <a:cs typeface="宋体" charset="-122"/>
            </a:endParaRPr>
          </a:p>
          <a:p>
            <a:pPr marL="0" algn="l">
              <a:lnSpc>
                <a:spcPct val="100000"/>
              </a:lnSpc>
              <a:buClrTx/>
              <a:buSzTx/>
              <a:buFontTx/>
              <a:buNone/>
            </a:pPr>
            <a:r>
              <a:rPr lang="zh-CN" altLang="en-US" sz="2800" b="1">
                <a:latin typeface="宋体" charset="-122"/>
                <a:ea typeface="宋体" charset="-122"/>
                <a:cs typeface="宋体" charset="-122"/>
              </a:rPr>
              <a:t>（4）心理健康教育。</a:t>
            </a:r>
            <a:r>
              <a:rPr lang="zh-CN" altLang="en-US" sz="2800">
                <a:latin typeface="宋体" charset="-122"/>
                <a:ea typeface="宋体" charset="-122"/>
                <a:cs typeface="宋体" charset="-122"/>
              </a:rPr>
              <a:t>培养幼儿良好的心理品质，增强幼儿自身的心理强度，提高幼儿对社会生活的适应能力。包括：情绪情感的教育；良好个性的培养；社会适应能力的培养；性健康教育等方面。 </a:t>
            </a:r>
            <a:endParaRPr lang="zh-CN" altLang="en-US" sz="2800">
              <a:latin typeface="宋体" charset="-122"/>
              <a:ea typeface="宋体" charset="-122"/>
              <a:cs typeface="宋体" charset="-122"/>
            </a:endParaRPr>
          </a:p>
        </p:txBody>
      </p:sp>
      <p:pic>
        <p:nvPicPr>
          <p:cNvPr id="10" name="图片 9"/>
          <p:cNvPicPr>
            <a:picLocks noChangeAspect="1"/>
          </p:cNvPicPr>
          <p:nvPr/>
        </p:nvPicPr>
        <p:blipFill rotWithShape="1">
          <a:blip r:embed="rId1"/>
          <a:srcRect/>
          <a:stretch>
            <a:fillRect/>
          </a:stretch>
        </p:blipFill>
        <p:spPr>
          <a:xfrm>
            <a:off x="0" y="5321505"/>
            <a:ext cx="12192000" cy="153649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childTnLst>
                                    <p:set>
                                      <p:cBhvr additive="base">
                                        <p:cTn id="6" dur="1" fill="hold">
                                          <p:stCondLst>
                                            <p:cond delay="0"/>
                                          </p:stCondLst>
                                        </p:cTn>
                                        <p:tgtEl>
                                          <p:spTgt spid="2092">
                                            <p:txEl>
                                              <p:charRg st="1" end="148"/>
                                            </p:txEl>
                                          </p:spTgt>
                                        </p:tgtEl>
                                        <p:attrNameLst>
                                          <p:attrName>style.visibility</p:attrName>
                                        </p:attrNameLst>
                                      </p:cBhvr>
                                      <p:to>
                                        <p:strVal val="visible"/>
                                      </p:to>
                                    </p:set>
                                    <p:animEffect transition="in" filter="blinds(horizontal)">
                                      <p:cBhvr additive="base">
                                        <p:cTn id="7" dur="500"/>
                                        <p:tgtEl>
                                          <p:spTgt spid="2092">
                                            <p:txEl>
                                              <p:charRg st="1" end="148"/>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childTnLst>
                                    <p:set>
                                      <p:cBhvr additive="base">
                                        <p:cTn id="11" dur="1" fill="hold">
                                          <p:stCondLst>
                                            <p:cond delay="0"/>
                                          </p:stCondLst>
                                        </p:cTn>
                                        <p:tgtEl>
                                          <p:spTgt spid="2092">
                                            <p:txEl>
                                              <p:charRg st="148" end="237"/>
                                            </p:txEl>
                                          </p:spTgt>
                                        </p:tgtEl>
                                        <p:attrNameLst>
                                          <p:attrName>style.visibility</p:attrName>
                                        </p:attrNameLst>
                                      </p:cBhvr>
                                      <p:to>
                                        <p:strVal val="visible"/>
                                      </p:to>
                                    </p:set>
                                    <p:animEffect transition="in" filter="blinds(horizontal)">
                                      <p:cBhvr additive="base">
                                        <p:cTn id="12" dur="500"/>
                                        <p:tgtEl>
                                          <p:spTgt spid="2092">
                                            <p:txEl>
                                              <p:charRg st="148" end="23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 name="图片 24"/>
          <p:cNvPicPr>
            <a:picLocks noChangeAspect="1"/>
          </p:cNvPicPr>
          <p:nvPr>
            <p:custDataLst>
              <p:tags r:id="rId1"/>
            </p:custDataLst>
          </p:nvPr>
        </p:nvPicPr>
        <p:blipFill>
          <a:blip r:embed="rId2"/>
          <a:stretch>
            <a:fillRect/>
          </a:stretch>
        </p:blipFill>
        <p:spPr>
          <a:xfrm>
            <a:off x="3357072" y="3291495"/>
            <a:ext cx="5477857" cy="2710397"/>
          </a:xfrm>
          <a:prstGeom prst="rect">
            <a:avLst/>
          </a:prstGeom>
        </p:spPr>
      </p:pic>
      <p:sp>
        <p:nvSpPr>
          <p:cNvPr id="4" name="文本框 3"/>
          <p:cNvSpPr txBox="1"/>
          <p:nvPr/>
        </p:nvSpPr>
        <p:spPr>
          <a:xfrm>
            <a:off x="267970" y="1087755"/>
            <a:ext cx="11774805" cy="2553335"/>
          </a:xfrm>
          <a:prstGeom prst="rect">
            <a:avLst/>
          </a:prstGeom>
          <a:noFill/>
        </p:spPr>
        <p:txBody>
          <a:bodyPr wrap="square" rtlCol="0">
            <a:spAutoFit/>
          </a:bodyPr>
          <a:p>
            <a:r>
              <a:rPr lang="zh-CN" altLang="en-US" sz="4000">
                <a:latin typeface="方正粗黑宋简体" charset="-122"/>
                <a:ea typeface="方正粗黑宋简体" charset="-122"/>
              </a:rPr>
              <a:t>交流：</a:t>
            </a:r>
            <a:endParaRPr lang="zh-CN" altLang="en-US" sz="4000">
              <a:latin typeface="方正粗黑宋简体" charset="-122"/>
              <a:ea typeface="方正粗黑宋简体" charset="-122"/>
            </a:endParaRPr>
          </a:p>
          <a:p>
            <a:pPr algn="l">
              <a:buClrTx/>
              <a:buSzTx/>
              <a:buFontTx/>
              <a:buNone/>
            </a:pPr>
            <a:r>
              <a:rPr lang="en-US" altLang="zh-CN" sz="4000">
                <a:latin typeface="方正粗黑宋简体" charset="-122"/>
                <a:ea typeface="方正粗黑宋简体" charset="-122"/>
              </a:rPr>
              <a:t>2.</a:t>
            </a:r>
            <a:r>
              <a:rPr lang="en-US" altLang="zh-CN" sz="4000">
                <a:latin typeface="方正粗黑宋简体" charset="-122"/>
                <a:ea typeface="方正粗黑宋简体" charset="-122"/>
                <a:sym typeface="+mn-ea"/>
              </a:rPr>
              <a:t>你记得《幼儿园教育指导纲要》里关于健康教育的哪些条款？</a:t>
            </a:r>
            <a:endParaRPr lang="en-US" altLang="zh-CN" sz="4000">
              <a:latin typeface="方正粗黑宋简体" charset="-122"/>
              <a:ea typeface="方正粗黑宋简体" charset="-122"/>
            </a:endParaRPr>
          </a:p>
          <a:p>
            <a:endParaRPr lang="zh-CN" altLang="en-US" sz="4000">
              <a:latin typeface="方正粗黑宋简体" charset="-122"/>
              <a:ea typeface="方正粗黑宋简体" charset="-122"/>
            </a:endParaRPr>
          </a:p>
        </p:txBody>
      </p:sp>
      <p:pic>
        <p:nvPicPr>
          <p:cNvPr id="10" name="图片 9"/>
          <p:cNvPicPr>
            <a:picLocks noChangeAspect="1"/>
          </p:cNvPicPr>
          <p:nvPr/>
        </p:nvPicPr>
        <p:blipFill rotWithShape="1">
          <a:blip r:embed="rId3"/>
          <a:srcRect/>
          <a:stretch>
            <a:fillRect/>
          </a:stretch>
        </p:blipFill>
        <p:spPr>
          <a:xfrm>
            <a:off x="0" y="5321505"/>
            <a:ext cx="12192000" cy="153649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椭圆 17"/>
          <p:cNvSpPr/>
          <p:nvPr/>
        </p:nvSpPr>
        <p:spPr>
          <a:xfrm>
            <a:off x="-208" y="-435"/>
            <a:ext cx="830997" cy="830997"/>
          </a:xfrm>
          <a:prstGeom prst="ellipse">
            <a:avLst/>
          </a:prstGeom>
          <a:solidFill>
            <a:srgbClr val="E8755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4000" dirty="0">
                <a:solidFill>
                  <a:schemeClr val="bg1"/>
                </a:solidFill>
                <a:latin typeface="方正粗黑宋简体" charset="-122"/>
                <a:ea typeface="方正粗黑宋简体" charset="-122"/>
                <a:cs typeface="思源黑体 Regular" charset="-122"/>
                <a:sym typeface="+mn-lt"/>
              </a:rPr>
              <a:t>2</a:t>
            </a:r>
            <a:endParaRPr lang="en-US" altLang="zh-CN" sz="4000" dirty="0">
              <a:solidFill>
                <a:schemeClr val="bg1"/>
              </a:solidFill>
              <a:latin typeface="方正粗黑宋简体" charset="-122"/>
              <a:ea typeface="方正粗黑宋简体" charset="-122"/>
              <a:cs typeface="思源黑体 Regular" charset="-122"/>
              <a:sym typeface="+mn-lt"/>
            </a:endParaRPr>
          </a:p>
        </p:txBody>
      </p:sp>
      <p:sp>
        <p:nvSpPr>
          <p:cNvPr id="34" name="文本框"/>
          <p:cNvSpPr/>
          <p:nvPr/>
        </p:nvSpPr>
        <p:spPr>
          <a:xfrm>
            <a:off x="830580" y="123190"/>
            <a:ext cx="11361420" cy="583565"/>
          </a:xfrm>
          <a:prstGeom prst="rect">
            <a:avLst/>
          </a:prstGeom>
        </p:spPr>
        <p:txBody>
          <a:bodyPr wrap="square">
            <a:spAutoFit/>
          </a:bodyPr>
          <a:p>
            <a:pPr algn="l">
              <a:buClrTx/>
              <a:buSzTx/>
              <a:buFontTx/>
              <a:buNone/>
            </a:pPr>
            <a:r>
              <a:rPr lang="en-US" altLang="zh-CN" sz="3200">
                <a:latin typeface="方正粗黑宋简体" charset="-122"/>
                <a:ea typeface="方正粗黑宋简体" charset="-122"/>
                <a:sym typeface="+mn-ea"/>
              </a:rPr>
              <a:t>你记得《幼儿园教育指导纲要》里关于健康教育的哪些条款？</a:t>
            </a:r>
            <a:endParaRPr lang="zh-CN" altLang="en-US" sz="3200" b="1" dirty="0">
              <a:latin typeface="思源黑体 Regular" charset="-122"/>
              <a:ea typeface="思源黑体 Regular" charset="-122"/>
              <a:cs typeface="思源黑体 Regular" charset="-122"/>
              <a:sym typeface="+mn-lt"/>
            </a:endParaRPr>
          </a:p>
        </p:txBody>
      </p:sp>
      <p:sp>
        <p:nvSpPr>
          <p:cNvPr id="2107" name="文本占位符 2106"/>
          <p:cNvSpPr/>
          <p:nvPr/>
        </p:nvSpPr>
        <p:spPr>
          <a:xfrm>
            <a:off x="925195" y="830580"/>
            <a:ext cx="6615430" cy="380238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SzPct val="100000"/>
              <a:buChar char="•"/>
              <a:defRPr sz="3200" b="0" i="0" u="none" kern="120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SzPct val="100000"/>
              <a:buFontTx/>
              <a:buChar char="–"/>
              <a:defRPr sz="2800" b="0" i="0" u="none" kern="1200">
                <a:solidFill>
                  <a:schemeClr val="tx1"/>
                </a:solidFill>
                <a:latin typeface="Arial" charset="0"/>
                <a:ea typeface="宋体" charset="-122"/>
                <a:cs typeface="+mn-cs"/>
              </a:defRPr>
            </a:lvl2pPr>
            <a:lvl3pPr marL="1143000" lvl="2" indent="-228600" algn="l" defTabSz="914400" rtl="0" eaLnBrk="1" fontAlgn="base" latinLnBrk="0" hangingPunct="1">
              <a:lnSpc>
                <a:spcPct val="100000"/>
              </a:lnSpc>
              <a:spcBef>
                <a:spcPct val="20000"/>
              </a:spcBef>
              <a:spcAft>
                <a:spcPct val="0"/>
              </a:spcAft>
              <a:buSzPct val="100000"/>
              <a:buFontTx/>
              <a:buChar char="•"/>
              <a:defRPr sz="2400" b="0" i="0" u="none" kern="1200">
                <a:solidFill>
                  <a:schemeClr val="tx1"/>
                </a:solidFill>
                <a:latin typeface="Arial" charset="0"/>
                <a:ea typeface="宋体" charset="-122"/>
                <a:cs typeface="+mn-cs"/>
              </a:defRPr>
            </a:lvl3pPr>
            <a:lvl4pPr marL="1600200" lvl="3" indent="-228600" algn="l" defTabSz="914400" rtl="0" eaLnBrk="1" fontAlgn="base" latinLnBrk="0" hangingPunct="1">
              <a:lnSpc>
                <a:spcPct val="100000"/>
              </a:lnSpc>
              <a:spcBef>
                <a:spcPct val="20000"/>
              </a:spcBef>
              <a:spcAft>
                <a:spcPct val="0"/>
              </a:spcAft>
              <a:buSzPct val="100000"/>
              <a:buFontTx/>
              <a:buChar char="–"/>
              <a:defRPr sz="2000" b="0" i="0" u="none" kern="1200">
                <a:solidFill>
                  <a:schemeClr val="tx1"/>
                </a:solidFill>
                <a:latin typeface="Arial" charset="0"/>
                <a:ea typeface="宋体" charset="-122"/>
                <a:cs typeface="+mn-cs"/>
              </a:defRPr>
            </a:lvl4pPr>
            <a:lvl5pPr marL="2057400" lvl="4" indent="-228600" algn="l" defTabSz="914400" rtl="0" eaLnBrk="1" fontAlgn="base" latinLnBrk="0" hangingPunct="1">
              <a:lnSpc>
                <a:spcPct val="100000"/>
              </a:lnSpc>
              <a:spcBef>
                <a:spcPct val="20000"/>
              </a:spcBef>
              <a:spcAft>
                <a:spcPct val="0"/>
              </a:spcAft>
              <a:buSzPct val="100000"/>
              <a:buFontTx/>
              <a:buChar char="»"/>
              <a:defRPr sz="2000" b="0" i="0" u="none" kern="1200">
                <a:solidFill>
                  <a:schemeClr val="tx1"/>
                </a:solidFill>
                <a:latin typeface="Arial" charset="0"/>
                <a:ea typeface="宋体" charset="-122"/>
                <a:cs typeface="+mn-cs"/>
              </a:defRPr>
            </a:lvl5pPr>
            <a:lvl6pPr marL="2514600" lvl="5"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6pPr>
            <a:lvl7pPr marL="2971800" lvl="6"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7pPr>
            <a:lvl8pPr marL="3429000" lvl="7"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8pPr>
            <a:lvl9pPr marL="3886200" lvl="8"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9pPr>
          </a:lstStyle>
          <a:p>
            <a:pPr marL="0" algn="l">
              <a:buClrTx/>
              <a:buSzTx/>
              <a:buFontTx/>
              <a:buNone/>
            </a:pPr>
            <a:r>
              <a:rPr lang="en-US" altLang="zh-CN" sz="2800">
                <a:latin typeface="宋体" charset="-122"/>
                <a:ea typeface="宋体" charset="-122"/>
                <a:cs typeface="宋体" charset="-122"/>
              </a:rPr>
              <a:t>*</a:t>
            </a:r>
            <a:r>
              <a:rPr lang="zh-CN" altLang="en-US" sz="2800">
                <a:latin typeface="宋体" charset="-122"/>
                <a:ea typeface="宋体" charset="-122"/>
                <a:cs typeface="宋体" charset="-122"/>
              </a:rPr>
              <a:t>幼儿园健康教育的“价值取向”：</a:t>
            </a:r>
            <a:endParaRPr lang="zh-CN" altLang="en-US" sz="2800">
              <a:latin typeface="宋体" charset="-122"/>
              <a:ea typeface="宋体" charset="-122"/>
              <a:cs typeface="宋体" charset="-122"/>
            </a:endParaRPr>
          </a:p>
          <a:p>
            <a:pPr marL="0" algn="l">
              <a:buClrTx/>
              <a:buSzTx/>
              <a:buFontTx/>
              <a:buNone/>
            </a:pPr>
            <a:r>
              <a:rPr lang="zh-CN" altLang="en-US" sz="2800">
                <a:latin typeface="宋体" charset="-122"/>
                <a:ea typeface="宋体" charset="-122"/>
                <a:cs typeface="宋体" charset="-122"/>
              </a:rPr>
              <a:t>第一，身心和谐。 </a:t>
            </a:r>
            <a:endParaRPr lang="zh-CN" altLang="en-US" sz="2800">
              <a:latin typeface="宋体" charset="-122"/>
              <a:ea typeface="宋体" charset="-122"/>
              <a:cs typeface="宋体" charset="-122"/>
            </a:endParaRPr>
          </a:p>
          <a:p>
            <a:pPr marL="0" algn="l">
              <a:buClrTx/>
              <a:buSzTx/>
              <a:buFontTx/>
              <a:buNone/>
            </a:pPr>
            <a:r>
              <a:rPr lang="zh-CN" altLang="en-US" sz="2800">
                <a:latin typeface="宋体" charset="-122"/>
                <a:ea typeface="宋体" charset="-122"/>
                <a:cs typeface="宋体" charset="-122"/>
              </a:rPr>
              <a:t>第二，保护与锻炼并重。</a:t>
            </a:r>
            <a:endParaRPr lang="zh-CN" altLang="en-US" sz="2800">
              <a:latin typeface="宋体" charset="-122"/>
              <a:ea typeface="宋体" charset="-122"/>
              <a:cs typeface="宋体" charset="-122"/>
            </a:endParaRPr>
          </a:p>
          <a:p>
            <a:pPr marL="0" algn="l">
              <a:buClrTx/>
              <a:buSzTx/>
              <a:buFontTx/>
              <a:buNone/>
            </a:pPr>
            <a:r>
              <a:rPr lang="zh-CN" altLang="en-US" sz="2800">
                <a:latin typeface="宋体" charset="-122"/>
                <a:ea typeface="宋体" charset="-122"/>
                <a:cs typeface="宋体" charset="-122"/>
              </a:rPr>
              <a:t>第三，注重健康行为的形成。</a:t>
            </a:r>
            <a:endParaRPr lang="zh-CN" altLang="en-US" sz="2800">
              <a:latin typeface="宋体" charset="-122"/>
              <a:ea typeface="宋体" charset="-122"/>
              <a:cs typeface="宋体" charset="-122"/>
            </a:endParaRPr>
          </a:p>
          <a:p>
            <a:pPr marL="0" algn="l">
              <a:buClrTx/>
              <a:buSzTx/>
              <a:buFontTx/>
              <a:buNone/>
            </a:pPr>
            <a:r>
              <a:rPr lang="en-US" altLang="zh-CN" sz="2800">
                <a:latin typeface="宋体" charset="-122"/>
                <a:ea typeface="宋体" charset="-122"/>
                <a:cs typeface="宋体" charset="-122"/>
                <a:sym typeface="+mn-ea"/>
              </a:rPr>
              <a:t>*</a:t>
            </a:r>
            <a:r>
              <a:rPr lang="zh-CN" altLang="en-US" sz="2800">
                <a:latin typeface="宋体" charset="-122"/>
                <a:ea typeface="宋体" charset="-122"/>
                <a:cs typeface="宋体" charset="-122"/>
                <a:sym typeface="+mn-ea"/>
              </a:rPr>
              <a:t>实现健康领域目标的主要途径:</a:t>
            </a:r>
            <a:endParaRPr lang="zh-CN" altLang="en-US" sz="2800">
              <a:latin typeface="宋体" charset="-122"/>
              <a:ea typeface="宋体" charset="-122"/>
              <a:cs typeface="宋体" charset="-122"/>
            </a:endParaRPr>
          </a:p>
          <a:p>
            <a:pPr marL="0" algn="l">
              <a:buClrTx/>
              <a:buSzTx/>
              <a:buFontTx/>
              <a:buNone/>
            </a:pPr>
            <a:r>
              <a:rPr lang="zh-CN" altLang="en-US" sz="2800">
                <a:latin typeface="宋体" charset="-122"/>
                <a:ea typeface="宋体" charset="-122"/>
                <a:cs typeface="宋体" charset="-122"/>
                <a:sym typeface="+mn-ea"/>
              </a:rPr>
              <a:t>一是日常生活。</a:t>
            </a:r>
            <a:endParaRPr lang="zh-CN" altLang="en-US" sz="2800">
              <a:latin typeface="宋体" charset="-122"/>
              <a:ea typeface="宋体" charset="-122"/>
              <a:cs typeface="宋体" charset="-122"/>
            </a:endParaRPr>
          </a:p>
          <a:p>
            <a:pPr marL="0" algn="l">
              <a:buClrTx/>
              <a:buSzTx/>
              <a:buFontTx/>
              <a:buNone/>
            </a:pPr>
            <a:r>
              <a:rPr lang="zh-CN" altLang="en-US" sz="2800">
                <a:latin typeface="宋体" charset="-122"/>
                <a:ea typeface="宋体" charset="-122"/>
                <a:cs typeface="宋体" charset="-122"/>
                <a:sym typeface="+mn-ea"/>
              </a:rPr>
              <a:t>二是保健与体育活动。</a:t>
            </a:r>
            <a:r>
              <a:rPr lang="zh-CN" altLang="en-US" sz="2800">
                <a:latin typeface="宋体" charset="-122"/>
                <a:ea typeface="宋体" charset="-122"/>
                <a:cs typeface="宋体" charset="-122"/>
              </a:rPr>
              <a:t>   </a:t>
            </a:r>
            <a:r>
              <a:rPr lang="zh-CN" altLang="en-US" b="1">
                <a:solidFill>
                  <a:srgbClr val="009900"/>
                </a:solidFill>
              </a:rPr>
              <a:t>     </a:t>
            </a:r>
            <a:endParaRPr lang="zh-CN" altLang="en-US" b="1">
              <a:solidFill>
                <a:srgbClr val="009900"/>
              </a:solidFill>
            </a:endParaRPr>
          </a:p>
        </p:txBody>
      </p:sp>
      <p:sp>
        <p:nvSpPr>
          <p:cNvPr id="2112" name="文本占位符 2111"/>
          <p:cNvSpPr/>
          <p:nvPr/>
        </p:nvSpPr>
        <p:spPr>
          <a:xfrm>
            <a:off x="6882765" y="1071880"/>
            <a:ext cx="4757420" cy="3561080"/>
          </a:xfrm>
          <a:prstGeom prst="rect">
            <a:avLst/>
          </a:prstGeom>
          <a:noFill/>
          <a:ln w="57150">
            <a:gradFill>
              <a:gsLst>
                <a:gs pos="0">
                  <a:srgbClr val="76CBE8"/>
                </a:gs>
                <a:gs pos="100000">
                  <a:srgbClr val="A7E1E5"/>
                </a:gs>
              </a:gsLst>
              <a:lin ang="5400000" scaled="1"/>
            </a:gradFill>
          </a:ln>
        </p:spPr>
        <p:txBody>
          <a:bodyPr/>
          <a:lstStyle>
            <a:lvl1pPr marL="342900" lvl="0" indent="-342900" algn="l" defTabSz="914400" rtl="0" eaLnBrk="1" fontAlgn="base" latinLnBrk="0" hangingPunct="1">
              <a:lnSpc>
                <a:spcPct val="100000"/>
              </a:lnSpc>
              <a:spcBef>
                <a:spcPct val="20000"/>
              </a:spcBef>
              <a:spcAft>
                <a:spcPct val="0"/>
              </a:spcAft>
              <a:buSzPct val="100000"/>
              <a:buChar char="•"/>
              <a:defRPr sz="3200" b="0" i="0" u="none" kern="120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SzPct val="100000"/>
              <a:buFontTx/>
              <a:buChar char="–"/>
              <a:defRPr sz="2800" b="0" i="0" u="none" kern="1200">
                <a:solidFill>
                  <a:schemeClr val="tx1"/>
                </a:solidFill>
                <a:latin typeface="Arial" charset="0"/>
                <a:ea typeface="宋体" charset="-122"/>
                <a:cs typeface="+mn-cs"/>
              </a:defRPr>
            </a:lvl2pPr>
            <a:lvl3pPr marL="1143000" lvl="2" indent="-228600" algn="l" defTabSz="914400" rtl="0" eaLnBrk="1" fontAlgn="base" latinLnBrk="0" hangingPunct="1">
              <a:lnSpc>
                <a:spcPct val="100000"/>
              </a:lnSpc>
              <a:spcBef>
                <a:spcPct val="20000"/>
              </a:spcBef>
              <a:spcAft>
                <a:spcPct val="0"/>
              </a:spcAft>
              <a:buSzPct val="100000"/>
              <a:buFontTx/>
              <a:buChar char="•"/>
              <a:defRPr sz="2400" b="0" i="0" u="none" kern="1200">
                <a:solidFill>
                  <a:schemeClr val="tx1"/>
                </a:solidFill>
                <a:latin typeface="Arial" charset="0"/>
                <a:ea typeface="宋体" charset="-122"/>
                <a:cs typeface="+mn-cs"/>
              </a:defRPr>
            </a:lvl3pPr>
            <a:lvl4pPr marL="1600200" lvl="3" indent="-228600" algn="l" defTabSz="914400" rtl="0" eaLnBrk="1" fontAlgn="base" latinLnBrk="0" hangingPunct="1">
              <a:lnSpc>
                <a:spcPct val="100000"/>
              </a:lnSpc>
              <a:spcBef>
                <a:spcPct val="20000"/>
              </a:spcBef>
              <a:spcAft>
                <a:spcPct val="0"/>
              </a:spcAft>
              <a:buSzPct val="100000"/>
              <a:buFontTx/>
              <a:buChar char="–"/>
              <a:defRPr sz="2000" b="0" i="0" u="none" kern="1200">
                <a:solidFill>
                  <a:schemeClr val="tx1"/>
                </a:solidFill>
                <a:latin typeface="Arial" charset="0"/>
                <a:ea typeface="宋体" charset="-122"/>
                <a:cs typeface="+mn-cs"/>
              </a:defRPr>
            </a:lvl4pPr>
            <a:lvl5pPr marL="2057400" lvl="4" indent="-228600" algn="l" defTabSz="914400" rtl="0" eaLnBrk="1" fontAlgn="base" latinLnBrk="0" hangingPunct="1">
              <a:lnSpc>
                <a:spcPct val="100000"/>
              </a:lnSpc>
              <a:spcBef>
                <a:spcPct val="20000"/>
              </a:spcBef>
              <a:spcAft>
                <a:spcPct val="0"/>
              </a:spcAft>
              <a:buSzPct val="100000"/>
              <a:buFontTx/>
              <a:buChar char="»"/>
              <a:defRPr sz="2000" b="0" i="0" u="none" kern="1200">
                <a:solidFill>
                  <a:schemeClr val="tx1"/>
                </a:solidFill>
                <a:latin typeface="Arial" charset="0"/>
                <a:ea typeface="宋体" charset="-122"/>
                <a:cs typeface="+mn-cs"/>
              </a:defRPr>
            </a:lvl5pPr>
            <a:lvl6pPr marL="2514600" lvl="5"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6pPr>
            <a:lvl7pPr marL="2971800" lvl="6"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7pPr>
            <a:lvl8pPr marL="3429000" lvl="7"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8pPr>
            <a:lvl9pPr marL="3886200" lvl="8"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charset="0"/>
                <a:ea typeface="宋体" charset="-122"/>
                <a:cs typeface="+mn-cs"/>
              </a:defRPr>
            </a:lvl9pPr>
          </a:lstStyle>
          <a:p>
            <a:pPr marL="0" algn="l">
              <a:buClrTx/>
              <a:buSzTx/>
              <a:buFontTx/>
              <a:buNone/>
            </a:pPr>
            <a:r>
              <a:rPr lang="en-US" altLang="zh-CN" sz="2800">
                <a:latin typeface="宋体" charset="-122"/>
                <a:ea typeface="宋体" charset="-122"/>
                <a:cs typeface="宋体" charset="-122"/>
              </a:rPr>
              <a:t>    </a:t>
            </a:r>
            <a:r>
              <a:rPr lang="zh-CN" altLang="en-US" sz="2800">
                <a:latin typeface="宋体" charset="-122"/>
                <a:ea typeface="宋体" charset="-122"/>
                <a:cs typeface="宋体" charset="-122"/>
              </a:rPr>
              <a:t>由此可见，幼儿园体育教学活动是健康教学活动中的主要活动之一，其主要任务是通过游戏形式来完成那些需要系统训练的以发展幼儿基本动作，及其协调性和灵活性为主要内容的健康行为技能。</a:t>
            </a:r>
            <a:endParaRPr lang="zh-CN" altLang="en-US" sz="2800">
              <a:latin typeface="宋体" charset="-122"/>
              <a:ea typeface="宋体" charset="-122"/>
              <a:cs typeface="宋体" charset="-122"/>
            </a:endParaRPr>
          </a:p>
          <a:p>
            <a:endParaRPr lang="zh-CN" altLang="en-US" b="1">
              <a:solidFill>
                <a:srgbClr val="0000FF"/>
              </a:solidFill>
              <a:latin typeface="黑体" pitchFamily="2" charset="-122"/>
              <a:ea typeface="黑体" pitchFamily="2" charset="-122"/>
            </a:endParaRPr>
          </a:p>
        </p:txBody>
      </p:sp>
      <p:pic>
        <p:nvPicPr>
          <p:cNvPr id="10" name="图片 9"/>
          <p:cNvPicPr>
            <a:picLocks noChangeAspect="1"/>
          </p:cNvPicPr>
          <p:nvPr/>
        </p:nvPicPr>
        <p:blipFill rotWithShape="1">
          <a:blip r:embed="rId1"/>
          <a:srcRect/>
          <a:stretch>
            <a:fillRect/>
          </a:stretch>
        </p:blipFill>
        <p:spPr>
          <a:xfrm>
            <a:off x="0" y="5321505"/>
            <a:ext cx="12192000" cy="153649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childTnLst>
                                    <p:set>
                                      <p:cBhvr additive="base">
                                        <p:cTn id="6" dur="1" fill="hold">
                                          <p:stCondLst>
                                            <p:cond delay="0"/>
                                          </p:stCondLst>
                                        </p:cTn>
                                        <p:tgtEl>
                                          <p:spTgt spid="2107">
                                            <p:txEl>
                                              <p:charRg st="0" end="25"/>
                                            </p:txEl>
                                          </p:spTgt>
                                        </p:tgtEl>
                                        <p:attrNameLst>
                                          <p:attrName>style.visibility</p:attrName>
                                        </p:attrNameLst>
                                      </p:cBhvr>
                                      <p:to>
                                        <p:strVal val="visible"/>
                                      </p:to>
                                    </p:set>
                                    <p:animEffect transition="in" filter="box(in)">
                                      <p:cBhvr additive="base">
                                        <p:cTn id="7" dur="500"/>
                                        <p:tgtEl>
                                          <p:spTgt spid="2107">
                                            <p:txEl>
                                              <p:charRg st="0" end="25"/>
                                            </p:txEl>
                                          </p:spTgt>
                                        </p:tgtEl>
                                      </p:cBhvr>
                                    </p:animEffect>
                                  </p:childTnLst>
                                </p:cTn>
                              </p:par>
                              <p:par>
                                <p:cTn id="8" presetID="4" presetClass="entr" presetSubtype="16" fill="hold" nodeType="withEffect">
                                  <p:childTnLst>
                                    <p:set>
                                      <p:cBhvr additive="base">
                                        <p:cTn id="9" dur="1" fill="hold">
                                          <p:stCondLst>
                                            <p:cond delay="0"/>
                                          </p:stCondLst>
                                        </p:cTn>
                                        <p:tgtEl>
                                          <p:spTgt spid="2107">
                                            <p:txEl>
                                              <p:charRg st="26" end="42"/>
                                            </p:txEl>
                                          </p:spTgt>
                                        </p:tgtEl>
                                        <p:attrNameLst>
                                          <p:attrName>style.visibility</p:attrName>
                                        </p:attrNameLst>
                                      </p:cBhvr>
                                      <p:to>
                                        <p:strVal val="visible"/>
                                      </p:to>
                                    </p:set>
                                    <p:animEffect transition="in" filter="box(in)">
                                      <p:cBhvr additive="base">
                                        <p:cTn id="10" dur="500"/>
                                        <p:tgtEl>
                                          <p:spTgt spid="2107">
                                            <p:txEl>
                                              <p:charRg st="26" end="42"/>
                                            </p:txEl>
                                          </p:spTgt>
                                        </p:tgtEl>
                                      </p:cBhvr>
                                    </p:animEffect>
                                  </p:childTnLst>
                                </p:cTn>
                              </p:par>
                              <p:par>
                                <p:cTn id="11" presetID="4" presetClass="entr" presetSubtype="16" fill="hold" nodeType="withEffect">
                                  <p:childTnLst>
                                    <p:set>
                                      <p:cBhvr additive="base">
                                        <p:cTn id="12" dur="1" fill="hold">
                                          <p:stCondLst>
                                            <p:cond delay="0"/>
                                          </p:stCondLst>
                                        </p:cTn>
                                        <p:tgtEl>
                                          <p:spTgt spid="2107">
                                            <p:txEl>
                                              <p:charRg st="42" end="60"/>
                                            </p:txEl>
                                          </p:spTgt>
                                        </p:tgtEl>
                                        <p:attrNameLst>
                                          <p:attrName>style.visibility</p:attrName>
                                        </p:attrNameLst>
                                      </p:cBhvr>
                                      <p:to>
                                        <p:strVal val="visible"/>
                                      </p:to>
                                    </p:set>
                                    <p:animEffect transition="in" filter="box(in)">
                                      <p:cBhvr additive="base">
                                        <p:cTn id="13" dur="500"/>
                                        <p:tgtEl>
                                          <p:spTgt spid="2107">
                                            <p:txEl>
                                              <p:charRg st="42" end="60"/>
                                            </p:txEl>
                                          </p:spTgt>
                                        </p:tgtEl>
                                      </p:cBhvr>
                                    </p:animEffect>
                                  </p:childTnLst>
                                </p:cTn>
                              </p:par>
                              <p:par>
                                <p:cTn id="14" presetID="4" presetClass="entr" presetSubtype="16" fill="hold" nodeType="withEffect">
                                  <p:childTnLst>
                                    <p:set>
                                      <p:cBhvr additive="base">
                                        <p:cTn id="15" dur="1" fill="hold">
                                          <p:stCondLst>
                                            <p:cond delay="0"/>
                                          </p:stCondLst>
                                        </p:cTn>
                                        <p:tgtEl>
                                          <p:spTgt spid="2107">
                                            <p:txEl>
                                              <p:charRg st="60" end="80"/>
                                            </p:txEl>
                                          </p:spTgt>
                                        </p:tgtEl>
                                        <p:attrNameLst>
                                          <p:attrName>style.visibility</p:attrName>
                                        </p:attrNameLst>
                                      </p:cBhvr>
                                      <p:to>
                                        <p:strVal val="visible"/>
                                      </p:to>
                                    </p:set>
                                    <p:animEffect transition="in" filter="box(in)">
                                      <p:cBhvr additive="base">
                                        <p:cTn id="16" dur="500"/>
                                        <p:tgtEl>
                                          <p:spTgt spid="2107">
                                            <p:txEl>
                                              <p:charRg st="60" end="80"/>
                                            </p:txEl>
                                          </p:spTgt>
                                        </p:tgtEl>
                                      </p:cBhvr>
                                    </p:animEffect>
                                  </p:childTnLst>
                                </p:cTn>
                              </p:par>
                              <p:par>
                                <p:cTn id="17" presetID="4" presetClass="entr" presetSubtype="16" fill="hold" nodeType="withEffect">
                                  <p:childTnLst>
                                    <p:set>
                                      <p:cBhvr additive="base">
                                        <p:cTn id="18" dur="1" fill="hold">
                                          <p:stCondLst>
                                            <p:cond delay="0"/>
                                          </p:stCondLst>
                                        </p:cTn>
                                        <p:tgtEl>
                                          <p:spTgt spid="2107">
                                            <p:txEl>
                                              <p:charRg st="4" end="4"/>
                                            </p:txEl>
                                          </p:spTgt>
                                        </p:tgtEl>
                                        <p:attrNameLst>
                                          <p:attrName>style.visibility</p:attrName>
                                        </p:attrNameLst>
                                      </p:cBhvr>
                                      <p:to>
                                        <p:strVal val="visible"/>
                                      </p:to>
                                    </p:set>
                                    <p:animEffect transition="in" filter="box(in)">
                                      <p:cBhvr additive="base">
                                        <p:cTn id="19" dur="500"/>
                                        <p:tgtEl>
                                          <p:spTgt spid="2107">
                                            <p:txEl>
                                              <p:charRg st="4" end="4"/>
                                            </p:txEl>
                                          </p:spTgt>
                                        </p:tgtEl>
                                      </p:cBhvr>
                                    </p:animEffect>
                                  </p:childTnLst>
                                </p:cTn>
                              </p:par>
                              <p:par>
                                <p:cTn id="20" presetID="4" presetClass="entr" presetSubtype="16" fill="hold" nodeType="withEffect">
                                  <p:childTnLst>
                                    <p:set>
                                      <p:cBhvr additive="base">
                                        <p:cTn id="21" dur="1" fill="hold">
                                          <p:stCondLst>
                                            <p:cond delay="0"/>
                                          </p:stCondLst>
                                        </p:cTn>
                                        <p:tgtEl>
                                          <p:spTgt spid="2107">
                                            <p:txEl>
                                              <p:charRg st="5" end="5"/>
                                            </p:txEl>
                                          </p:spTgt>
                                        </p:tgtEl>
                                        <p:attrNameLst>
                                          <p:attrName>style.visibility</p:attrName>
                                        </p:attrNameLst>
                                      </p:cBhvr>
                                      <p:to>
                                        <p:strVal val="visible"/>
                                      </p:to>
                                    </p:set>
                                    <p:animEffect transition="in" filter="box(in)">
                                      <p:cBhvr additive="base">
                                        <p:cTn id="22" dur="500"/>
                                        <p:tgtEl>
                                          <p:spTgt spid="2107">
                                            <p:txEl>
                                              <p:char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childTnLst>
                                    <p:set>
                                      <p:cBhvr additive="base">
                                        <p:cTn id="26" dur="1" fill="hold">
                                          <p:stCondLst>
                                            <p:cond delay="0"/>
                                          </p:stCondLst>
                                        </p:cTn>
                                        <p:tgtEl>
                                          <p:spTgt spid="2112">
                                            <p:txEl>
                                              <p:charRg st="57" end="149"/>
                                            </p:txEl>
                                          </p:spTgt>
                                        </p:tgtEl>
                                        <p:attrNameLst>
                                          <p:attrName>style.visibility</p:attrName>
                                        </p:attrNameLst>
                                      </p:cBhvr>
                                      <p:to>
                                        <p:strVal val="visible"/>
                                      </p:to>
                                    </p:set>
                                    <p:anim calcmode="lin" valueType="num">
                                      <p:cBhvr additive="base">
                                        <p:cTn id="27" dur="500" fill="hold"/>
                                        <p:tgtEl>
                                          <p:spTgt spid="2112">
                                            <p:txEl>
                                              <p:charRg st="57" end="14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112">
                                            <p:txEl>
                                              <p:charRg st="57" end="14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804160" y="1434465"/>
            <a:ext cx="6583680" cy="2306955"/>
          </a:xfrm>
          <a:prstGeom prst="rect">
            <a:avLst/>
          </a:prstGeom>
          <a:noFill/>
        </p:spPr>
        <p:txBody>
          <a:bodyPr wrap="none" rtlCol="0" anchor="t">
            <a:spAutoFit/>
          </a:bodyPr>
          <a:p>
            <a:pPr algn="ctr">
              <a:buClrTx/>
              <a:buSzTx/>
              <a:buFontTx/>
            </a:pPr>
            <a:r>
              <a:rPr lang="zh-CN" altLang="zh-CN" sz="7200" dirty="0">
                <a:solidFill>
                  <a:srgbClr val="E8755E"/>
                </a:solidFill>
                <a:latin typeface="方正粗黑宋简体" charset="-122"/>
                <a:ea typeface="方正粗黑宋简体" charset="-122"/>
                <a:cs typeface="江城圆体 600W" charset="-122"/>
                <a:sym typeface="+mn-ea"/>
              </a:rPr>
              <a:t>幼儿园体育活动</a:t>
            </a:r>
            <a:endParaRPr lang="zh-CN" altLang="zh-CN" sz="7200" dirty="0">
              <a:solidFill>
                <a:srgbClr val="E8755E"/>
              </a:solidFill>
              <a:latin typeface="方正粗黑宋简体" charset="-122"/>
              <a:ea typeface="方正粗黑宋简体" charset="-122"/>
              <a:cs typeface="江城圆体 600W" charset="-122"/>
              <a:sym typeface="+mn-ea"/>
            </a:endParaRPr>
          </a:p>
          <a:p>
            <a:pPr algn="ctr">
              <a:buClrTx/>
              <a:buSzTx/>
              <a:buFontTx/>
            </a:pPr>
            <a:r>
              <a:rPr lang="zh-CN" altLang="zh-CN" sz="7200" dirty="0">
                <a:solidFill>
                  <a:srgbClr val="E8755E"/>
                </a:solidFill>
                <a:latin typeface="方正粗黑宋简体" charset="-122"/>
                <a:ea typeface="方正粗黑宋简体" charset="-122"/>
                <a:cs typeface="江城圆体 600W" charset="-122"/>
                <a:sym typeface="+mn-ea"/>
              </a:rPr>
              <a:t>的探索与实施</a:t>
            </a:r>
            <a:endParaRPr lang="zh-CN" altLang="zh-CN" sz="7200" dirty="0">
              <a:solidFill>
                <a:srgbClr val="E8755E"/>
              </a:solidFill>
              <a:latin typeface="方正粗黑宋简体" charset="-122"/>
              <a:ea typeface="方正粗黑宋简体" charset="-122"/>
              <a:cs typeface="江城圆体 600W" charset="-122"/>
            </a:endParaRPr>
          </a:p>
        </p:txBody>
      </p:sp>
      <p:pic>
        <p:nvPicPr>
          <p:cNvPr id="10" name="图片 9"/>
          <p:cNvPicPr>
            <a:picLocks noChangeAspect="1"/>
          </p:cNvPicPr>
          <p:nvPr/>
        </p:nvPicPr>
        <p:blipFill rotWithShape="1">
          <a:blip r:embed="rId1"/>
          <a:srcRect/>
          <a:stretch>
            <a:fillRect/>
          </a:stretch>
        </p:blipFill>
        <p:spPr>
          <a:xfrm>
            <a:off x="0" y="5321505"/>
            <a:ext cx="12192000" cy="153649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1"/>
          <a:stretch>
            <a:fillRect/>
          </a:stretch>
        </p:blipFill>
        <p:spPr>
          <a:xfrm>
            <a:off x="9486900" y="1974215"/>
            <a:ext cx="2171700" cy="4401185"/>
          </a:xfrm>
          <a:prstGeom prst="rect">
            <a:avLst/>
          </a:prstGeom>
        </p:spPr>
      </p:pic>
      <p:sp>
        <p:nvSpPr>
          <p:cNvPr id="15" name="椭圆 14"/>
          <p:cNvSpPr/>
          <p:nvPr/>
        </p:nvSpPr>
        <p:spPr>
          <a:xfrm>
            <a:off x="1812149" y="1976688"/>
            <a:ext cx="624038" cy="624038"/>
          </a:xfrm>
          <a:prstGeom prst="ellipse">
            <a:avLst/>
          </a:prstGeom>
          <a:solidFill>
            <a:srgbClr val="E8755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chemeClr val="bg1"/>
                </a:solidFill>
                <a:latin typeface="思源黑体 Regular" charset="-122"/>
                <a:ea typeface="思源黑体 Regular" charset="-122"/>
                <a:cs typeface="思源黑体 Regular" charset="-122"/>
                <a:sym typeface="+mn-lt"/>
              </a:rPr>
              <a:t>目</a:t>
            </a:r>
            <a:endParaRPr lang="zh-CN" altLang="en-US" sz="3600" dirty="0">
              <a:solidFill>
                <a:schemeClr val="bg1"/>
              </a:solidFill>
              <a:latin typeface="思源黑体 Regular" charset="-122"/>
              <a:ea typeface="思源黑体 Regular" charset="-122"/>
              <a:cs typeface="思源黑体 Regular" charset="-122"/>
              <a:sym typeface="+mn-lt"/>
            </a:endParaRPr>
          </a:p>
        </p:txBody>
      </p:sp>
      <p:sp>
        <p:nvSpPr>
          <p:cNvPr id="16" name="椭圆 15"/>
          <p:cNvSpPr/>
          <p:nvPr/>
        </p:nvSpPr>
        <p:spPr>
          <a:xfrm>
            <a:off x="2438010" y="1976688"/>
            <a:ext cx="624038" cy="624038"/>
          </a:xfrm>
          <a:prstGeom prst="ellipse">
            <a:avLst/>
          </a:prstGeom>
          <a:solidFill>
            <a:srgbClr val="E8755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chemeClr val="bg1"/>
                </a:solidFill>
                <a:latin typeface="思源黑体 Regular" charset="-122"/>
                <a:ea typeface="思源黑体 Regular" charset="-122"/>
                <a:cs typeface="思源黑体 Regular" charset="-122"/>
                <a:sym typeface="+mn-lt"/>
              </a:rPr>
              <a:t>录</a:t>
            </a:r>
            <a:endParaRPr lang="zh-CN" altLang="en-US" sz="3600" dirty="0">
              <a:solidFill>
                <a:schemeClr val="bg1"/>
              </a:solidFill>
              <a:latin typeface="思源黑体 Regular" charset="-122"/>
              <a:ea typeface="思源黑体 Regular" charset="-122"/>
              <a:cs typeface="思源黑体 Regular" charset="-122"/>
              <a:sym typeface="+mn-lt"/>
            </a:endParaRPr>
          </a:p>
        </p:txBody>
      </p:sp>
      <p:sp>
        <p:nvSpPr>
          <p:cNvPr id="18" name="矩形 17"/>
          <p:cNvSpPr/>
          <p:nvPr/>
        </p:nvSpPr>
        <p:spPr>
          <a:xfrm>
            <a:off x="1141967" y="2509682"/>
            <a:ext cx="2588440" cy="583565"/>
          </a:xfrm>
          <a:prstGeom prst="rect">
            <a:avLst/>
          </a:prstGeom>
        </p:spPr>
        <p:txBody>
          <a:bodyPr vert="horz" wrap="square">
            <a:spAutoFit/>
          </a:bodyPr>
          <a:lstStyle/>
          <a:p>
            <a:pPr algn="ctr"/>
            <a:r>
              <a:rPr lang="zh-CN" altLang="en-US" sz="3200" dirty="0">
                <a:solidFill>
                  <a:schemeClr val="tx1">
                    <a:lumMod val="85000"/>
                    <a:lumOff val="15000"/>
                  </a:schemeClr>
                </a:solidFill>
                <a:latin typeface="思源黑体 Regular" charset="-122"/>
                <a:ea typeface="思源黑体 Regular" charset="-122"/>
                <a:cs typeface="思源黑体 Regular" charset="-122"/>
                <a:sym typeface="+mn-lt"/>
              </a:rPr>
              <a:t>Contents</a:t>
            </a:r>
            <a:endParaRPr lang="zh-CN" altLang="en-US" sz="3200" dirty="0">
              <a:solidFill>
                <a:schemeClr val="tx1">
                  <a:lumMod val="85000"/>
                  <a:lumOff val="15000"/>
                </a:schemeClr>
              </a:solidFill>
              <a:latin typeface="思源黑体 Regular" charset="-122"/>
              <a:ea typeface="思源黑体 Regular" charset="-122"/>
              <a:cs typeface="思源黑体 Regular" charset="-122"/>
              <a:sym typeface="+mn-lt"/>
            </a:endParaRPr>
          </a:p>
        </p:txBody>
      </p:sp>
      <p:sp>
        <p:nvSpPr>
          <p:cNvPr id="20" name="文本框"/>
          <p:cNvSpPr/>
          <p:nvPr/>
        </p:nvSpPr>
        <p:spPr>
          <a:xfrm>
            <a:off x="4620260" y="1146175"/>
            <a:ext cx="3765550" cy="460375"/>
          </a:xfrm>
          <a:prstGeom prst="rect">
            <a:avLst/>
          </a:prstGeom>
        </p:spPr>
        <p:txBody>
          <a:bodyPr wrap="square">
            <a:spAutoFit/>
          </a:bodyPr>
          <a:lstStyle/>
          <a:p>
            <a:pPr lvl="0"/>
            <a:r>
              <a:rPr lang="zh-CN" altLang="en-US" sz="2400" b="1">
                <a:solidFill>
                  <a:schemeClr val="tx1"/>
                </a:solidFill>
                <a:latin typeface="宋体" charset="-122"/>
                <a:ea typeface="宋体" charset="-122"/>
                <a:sym typeface="+mn-ea"/>
              </a:rPr>
              <a:t>幼儿园体育活动的内容</a:t>
            </a:r>
            <a:endParaRPr lang="zh-CN" altLang="en-US" sz="2400" b="1" dirty="0">
              <a:solidFill>
                <a:schemeClr val="tx1"/>
              </a:solidFill>
              <a:latin typeface="宋体" charset="-122"/>
              <a:ea typeface="宋体" charset="-122"/>
              <a:cs typeface="思源黑体 Regular" charset="-122"/>
              <a:sym typeface="+mn-ea"/>
            </a:endParaRPr>
          </a:p>
        </p:txBody>
      </p:sp>
      <p:sp>
        <p:nvSpPr>
          <p:cNvPr id="24" name="文本框"/>
          <p:cNvSpPr/>
          <p:nvPr/>
        </p:nvSpPr>
        <p:spPr>
          <a:xfrm>
            <a:off x="4620260" y="1976755"/>
            <a:ext cx="4308475" cy="460375"/>
          </a:xfrm>
          <a:prstGeom prst="rect">
            <a:avLst/>
          </a:prstGeom>
        </p:spPr>
        <p:txBody>
          <a:bodyPr wrap="square">
            <a:spAutoFit/>
          </a:bodyPr>
          <a:lstStyle/>
          <a:p>
            <a:pPr lvl="0" algn="l">
              <a:buClrTx/>
              <a:buSzTx/>
              <a:buFontTx/>
            </a:pPr>
            <a:r>
              <a:rPr lang="zh-CN" altLang="en-US" sz="2400" b="1">
                <a:latin typeface="宋体" charset="-122"/>
                <a:ea typeface="宋体" charset="-122"/>
                <a:sym typeface="+mn-ea"/>
              </a:rPr>
              <a:t>幼儿园体育活动的主要形式</a:t>
            </a:r>
            <a:endParaRPr lang="zh-CN" altLang="en-US" sz="2400" b="1">
              <a:latin typeface="宋体" charset="-122"/>
              <a:ea typeface="宋体" charset="-122"/>
              <a:sym typeface="+mn-lt"/>
            </a:endParaRPr>
          </a:p>
        </p:txBody>
      </p:sp>
      <p:sp>
        <p:nvSpPr>
          <p:cNvPr id="36" name="文本框"/>
          <p:cNvSpPr/>
          <p:nvPr/>
        </p:nvSpPr>
        <p:spPr>
          <a:xfrm>
            <a:off x="4620260" y="2807335"/>
            <a:ext cx="6119495" cy="460375"/>
          </a:xfrm>
          <a:prstGeom prst="rect">
            <a:avLst/>
          </a:prstGeom>
        </p:spPr>
        <p:txBody>
          <a:bodyPr wrap="square">
            <a:spAutoFit/>
          </a:bodyPr>
          <a:lstStyle/>
          <a:p>
            <a:pPr algn="l">
              <a:buClrTx/>
              <a:buSzTx/>
              <a:buFontTx/>
              <a:buNone/>
            </a:pPr>
            <a:r>
              <a:rPr lang="zh-CN" altLang="en-US" sz="2400" b="1">
                <a:latin typeface="宋体" charset="-122"/>
                <a:ea typeface="宋体" charset="-122"/>
                <a:sym typeface="+mn-ea"/>
              </a:rPr>
              <a:t>幼儿园户外体育活动的设计与组织策略探索</a:t>
            </a:r>
            <a:endParaRPr lang="zh-CN" altLang="en-US" sz="2400" b="1">
              <a:latin typeface="宋体" charset="-122"/>
              <a:ea typeface="宋体" charset="-122"/>
              <a:sym typeface="+mn-lt"/>
            </a:endParaRPr>
          </a:p>
        </p:txBody>
      </p:sp>
      <p:sp>
        <p:nvSpPr>
          <p:cNvPr id="41" name="椭圆 40"/>
          <p:cNvSpPr/>
          <p:nvPr/>
        </p:nvSpPr>
        <p:spPr>
          <a:xfrm>
            <a:off x="3949110" y="1151157"/>
            <a:ext cx="595464" cy="595464"/>
          </a:xfrm>
          <a:prstGeom prst="ellipse">
            <a:avLst/>
          </a:prstGeom>
          <a:solidFill>
            <a:srgbClr val="70C8C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思源黑体 Regular" charset="-122"/>
                <a:ea typeface="思源黑体 Regular" charset="-122"/>
                <a:cs typeface="思源黑体 Regular" charset="-122"/>
                <a:sym typeface="+mn-lt"/>
              </a:rPr>
              <a:t>一</a:t>
            </a:r>
            <a:endParaRPr lang="zh-CN" altLang="en-US" sz="1400" dirty="0">
              <a:latin typeface="思源黑体 Regular" charset="-122"/>
              <a:ea typeface="思源黑体 Regular" charset="-122"/>
              <a:cs typeface="思源黑体 Regular" charset="-122"/>
              <a:sym typeface="+mn-lt"/>
            </a:endParaRPr>
          </a:p>
        </p:txBody>
      </p:sp>
      <p:sp>
        <p:nvSpPr>
          <p:cNvPr id="42" name="椭圆 41"/>
          <p:cNvSpPr/>
          <p:nvPr/>
        </p:nvSpPr>
        <p:spPr>
          <a:xfrm>
            <a:off x="3949110" y="1973971"/>
            <a:ext cx="595464" cy="595464"/>
          </a:xfrm>
          <a:prstGeom prst="ellipse">
            <a:avLst/>
          </a:prstGeom>
          <a:solidFill>
            <a:srgbClr val="70C8C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思源黑体 Regular" charset="-122"/>
                <a:ea typeface="思源黑体 Regular" charset="-122"/>
                <a:cs typeface="思源黑体 Regular" charset="-122"/>
                <a:sym typeface="+mn-lt"/>
              </a:rPr>
              <a:t>二</a:t>
            </a:r>
            <a:endParaRPr lang="zh-CN" altLang="en-US" sz="1400" dirty="0">
              <a:latin typeface="思源黑体 Regular" charset="-122"/>
              <a:ea typeface="思源黑体 Regular" charset="-122"/>
              <a:cs typeface="思源黑体 Regular" charset="-122"/>
              <a:sym typeface="+mn-lt"/>
            </a:endParaRPr>
          </a:p>
        </p:txBody>
      </p:sp>
      <p:sp>
        <p:nvSpPr>
          <p:cNvPr id="43" name="椭圆 42"/>
          <p:cNvSpPr/>
          <p:nvPr/>
        </p:nvSpPr>
        <p:spPr>
          <a:xfrm>
            <a:off x="3949110" y="2796785"/>
            <a:ext cx="595464" cy="595464"/>
          </a:xfrm>
          <a:prstGeom prst="ellipse">
            <a:avLst/>
          </a:prstGeom>
          <a:solidFill>
            <a:srgbClr val="70C8C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思源黑体 Regular" charset="-122"/>
                <a:ea typeface="思源黑体 Regular" charset="-122"/>
                <a:cs typeface="思源黑体 Regular" charset="-122"/>
                <a:sym typeface="+mn-lt"/>
              </a:rPr>
              <a:t>三</a:t>
            </a:r>
            <a:endParaRPr lang="zh-CN" altLang="en-US" sz="1400" dirty="0">
              <a:latin typeface="思源黑体 Regular" charset="-122"/>
              <a:ea typeface="思源黑体 Regular" charset="-122"/>
              <a:cs typeface="思源黑体 Regular" charset="-122"/>
              <a:sym typeface="+mn-lt"/>
            </a:endParaRPr>
          </a:p>
        </p:txBody>
      </p:sp>
      <p:pic>
        <p:nvPicPr>
          <p:cNvPr id="8" name="图片 7" descr="/private/var/mobile/Containers/Data/Application/F85BF03D-E6D1-4C2D-9306-5CABDF216C4D/tmp/insert_image_tmp_dir/2022-06-08 20:21:13.966000.png2022-06-08 20:21:13.966000"/>
          <p:cNvPicPr>
            <a:picLocks noChangeAspect="1"/>
          </p:cNvPicPr>
          <p:nvPr/>
        </p:nvPicPr>
        <p:blipFill>
          <a:blip r:embed="rId2"/>
          <a:srcRect/>
          <a:stretch>
            <a:fillRect/>
          </a:stretch>
        </p:blipFill>
        <p:spPr>
          <a:xfrm>
            <a:off x="0" y="0"/>
            <a:ext cx="1025525" cy="971550"/>
          </a:xfrm>
          <a:prstGeom prst="rect">
            <a:avLst/>
          </a:prstGeom>
        </p:spPr>
      </p:pic>
      <p:pic>
        <p:nvPicPr>
          <p:cNvPr id="17" name="图片 16"/>
          <p:cNvPicPr>
            <a:picLocks noChangeAspect="1"/>
          </p:cNvPicPr>
          <p:nvPr/>
        </p:nvPicPr>
        <p:blipFill rotWithShape="1">
          <a:blip r:embed="rId3"/>
          <a:srcRect/>
          <a:stretch>
            <a:fillRect/>
          </a:stretch>
        </p:blipFill>
        <p:spPr>
          <a:xfrm>
            <a:off x="0" y="5321505"/>
            <a:ext cx="12192000" cy="15364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3.xml><?xml version="1.0" encoding="utf-8"?>
<p:tagLst xmlns:p="http://schemas.openxmlformats.org/presentationml/2006/main">
  <p:tag name="KSO_WM_UNIT_PLACING_PICTURE_USER_VIEWPORT" val="{&quot;height&quot;:4268.341732283465,&quot;width&quot;:8626.546456692913}"/>
</p:tagLst>
</file>

<file path=ppt/tags/tag64.xml><?xml version="1.0" encoding="utf-8"?>
<p:tagLst xmlns:p="http://schemas.openxmlformats.org/presentationml/2006/main">
  <p:tag name="KSO_WM_BEAUTIFY_FLAG" val="#wm#"/>
  <p:tag name="KSO_WM_TEMPLATE_CATEGORY" val="custom"/>
  <p:tag name="KSO_WM_TEMPLATE_INDEX" val="20205176"/>
</p:tagLst>
</file>

<file path=ppt/tags/tag65.xml><?xml version="1.0" encoding="utf-8"?>
<p:tagLst xmlns:p="http://schemas.openxmlformats.org/presentationml/2006/main">
  <p:tag name="KSO_WM_BEAUTIFY_FLAG" val="#wm#"/>
  <p:tag name="KSO_WM_TEMPLATE_CATEGORY" val="custom"/>
  <p:tag name="KSO_WM_TEMPLATE_INDEX" val="20205176"/>
</p:tagLst>
</file>

<file path=ppt/tags/tag66.xml><?xml version="1.0" encoding="utf-8"?>
<p:tagLst xmlns:p="http://schemas.openxmlformats.org/presentationml/2006/main">
  <p:tag name="KSO_WM_BEAUTIFY_FLAG" val="#wm#"/>
  <p:tag name="KSO_WM_TEMPLATE_CATEGORY" val="custom"/>
  <p:tag name="KSO_WM_TEMPLATE_INDEX" val="20205176"/>
</p:tagLst>
</file>

<file path=ppt/tags/tag67.xml><?xml version="1.0" encoding="utf-8"?>
<p:tagLst xmlns:p="http://schemas.openxmlformats.org/presentationml/2006/main">
  <p:tag name="KSO_WM_BEAUTIFY_FLAG" val="#wm#"/>
  <p:tag name="KSO_WM_TEMPLATE_CATEGORY" val="custom"/>
  <p:tag name="KSO_WM_TEMPLATE_INDEX" val="20205176"/>
</p:tagLst>
</file>

<file path=ppt/tags/tag68.xml><?xml version="1.0" encoding="utf-8"?>
<p:tagLst xmlns:p="http://schemas.openxmlformats.org/presentationml/2006/main">
  <p:tag name="KSO_WM_UNIT_PLACING_PICTURE_USER_VIEWPORT" val="{&quot;height&quot;:4268.341732283465,&quot;width&quot;:8626.546456692913}"/>
</p:tagLst>
</file>

<file path=ppt/tags/tag69.xml><?xml version="1.0" encoding="utf-8"?>
<p:tagLst xmlns:p="http://schemas.openxmlformats.org/presentationml/2006/main">
  <p:tag name="KSO_WM_BEAUTIFY_FLAG" val="#wm#"/>
  <p:tag name="KSO_WM_TEMPLATE_CATEGORY" val="custom"/>
  <p:tag name="KSO_WM_TEMPLATE_INDEX" val="2020517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176"/>
</p:tagLst>
</file>

<file path=ppt/tags/tag71.xml><?xml version="1.0" encoding="utf-8"?>
<p:tagLst xmlns:p="http://schemas.openxmlformats.org/presentationml/2006/main">
  <p:tag name="KSO_WM_BEAUTIFY_FLAG" val="#wm#"/>
  <p:tag name="KSO_WM_TEMPLATE_CATEGORY" val="custom"/>
  <p:tag name="KSO_WM_TEMPLATE_INDEX" val="20205176"/>
</p:tagLst>
</file>

<file path=ppt/tags/tag72.xml><?xml version="1.0" encoding="utf-8"?>
<p:tagLst xmlns:p="http://schemas.openxmlformats.org/presentationml/2006/main">
  <p:tag name="KSO_WM_UNIT_TABLE_BEAUTIFY" val="smartTable{d5c6eccf-c96b-4ee3-bde7-fea364ece7bd}"/>
  <p:tag name="TABLE_ENDDRAG_ORIGIN_RECT" val="886*315"/>
  <p:tag name="TABLE_ENDDRAG_RECT" val="38*107*886*315"/>
</p:tagLst>
</file>

<file path=ppt/tags/tag73.xml><?xml version="1.0" encoding="utf-8"?>
<p:tagLst xmlns:p="http://schemas.openxmlformats.org/presentationml/2006/main">
  <p:tag name="KSO_WM_BEAUTIFY_FLAG" val="#wm#"/>
  <p:tag name="KSO_WM_TEMPLATE_CATEGORY" val="custom"/>
  <p:tag name="KSO_WM_TEMPLATE_INDEX" val="20205176"/>
</p:tagLst>
</file>

<file path=ppt/tags/tag74.xml><?xml version="1.0" encoding="utf-8"?>
<p:tagLst xmlns:p="http://schemas.openxmlformats.org/presentationml/2006/main">
  <p:tag name="KSO_WM_UNIT_TABLE_BEAUTIFY" val="smartTable{e44ae2c3-760c-42d7-8be5-eae85d02bdfa}"/>
  <p:tag name="TABLE_ENDDRAG_ORIGIN_RECT" val="818*364"/>
  <p:tag name="TABLE_ENDDRAG_RECT" val="39*107*818*364"/>
</p:tagLst>
</file>

<file path=ppt/tags/tag75.xml><?xml version="1.0" encoding="utf-8"?>
<p:tagLst xmlns:p="http://schemas.openxmlformats.org/presentationml/2006/main">
  <p:tag name="KSO_WM_BEAUTIFY_FLAG" val="#wm#"/>
  <p:tag name="KSO_WM_TEMPLATE_CATEGORY" val="custom"/>
  <p:tag name="KSO_WM_TEMPLATE_INDEX" val="20205176"/>
</p:tagLst>
</file>

<file path=ppt/tags/tag76.xml><?xml version="1.0" encoding="utf-8"?>
<p:tagLst xmlns:p="http://schemas.openxmlformats.org/presentationml/2006/main">
  <p:tag name="KSO_WM_BEAUTIFY_FLAG" val="#wm#"/>
  <p:tag name="KSO_WM_TEMPLATE_CATEGORY" val="custom"/>
  <p:tag name="KSO_WM_TEMPLATE_INDEX" val="20205176"/>
</p:tagLst>
</file>

<file path=ppt/tags/tag77.xml><?xml version="1.0" encoding="utf-8"?>
<p:tagLst xmlns:p="http://schemas.openxmlformats.org/presentationml/2006/main">
  <p:tag name="KSO_WM_BEAUTIFY_FLAG" val="#wm#"/>
  <p:tag name="KSO_WM_TEMPLATE_CATEGORY" val="custom"/>
  <p:tag name="KSO_WM_TEMPLATE_INDEX" val="20205176"/>
</p:tagLst>
</file>

<file path=ppt/tags/tag78.xml><?xml version="1.0" encoding="utf-8"?>
<p:tagLst xmlns:p="http://schemas.openxmlformats.org/presentationml/2006/main">
  <p:tag name="KSO_WM_BEAUTIFY_FLAG" val="#wm#"/>
  <p:tag name="KSO_WM_TEMPLATE_CATEGORY" val="custom"/>
  <p:tag name="KSO_WM_TEMPLATE_INDEX" val="2020517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
  <PresentationFormat>宽屏</PresentationFormat>
  <Paragraphs>277</Paragraphs>
  <Slides>0</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27</vt:i4>
      </vt:variant>
    </vt:vector>
  </HeadingPairs>
  <TitlesOfParts>
    <vt:vector size="38" baseType="lpstr">
      <vt:lpstr>Arial</vt:lpstr>
      <vt:lpstr>宋体</vt:lpstr>
      <vt:lpstr>Wingdings</vt:lpstr>
      <vt:lpstr>微软雅黑</vt:lpstr>
      <vt:lpstr>方正粗黑宋简体</vt:lpstr>
      <vt:lpstr>江城圆体 600W</vt:lpstr>
      <vt:lpstr>思源黑体 Regular</vt:lpstr>
      <vt:lpstr>黑体</vt:lpstr>
      <vt:lpstr>方正小标宋简体</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iPhone 7 (2)</cp:lastModifiedBy>
  <cp:revision>173</cp:revision>
  <dcterms:created xsi:type="dcterms:W3CDTF">1900-01-01T00:00:00Z</dcterms:created>
  <dcterms:modified xsi:type="dcterms:W3CDTF">1900-01-01T00:00:00Z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2052-11.24.1</vt:lpwstr>
  </property>
  <property fmtid="{D5CDD505-2E9C-101B-9397-08002B2CF9AE}" pid="3" name="ICV">
    <vt:lpwstr>35157482A6E64D81B0A5B212637120F2</vt:lpwstr>
  </property>
</Properties>
</file>