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57" r:id="rId4"/>
    <p:sldId id="259" r:id="rId5"/>
    <p:sldId id="260" r:id="rId6"/>
    <p:sldId id="261" r:id="rId7"/>
    <p:sldId id="265" r:id="rId8"/>
    <p:sldId id="266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8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8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6.xml"/><Relationship Id="rId3" Type="http://schemas.openxmlformats.org/officeDocument/2006/relationships/image" Target="../media/image1.jpeg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9.xml"/><Relationship Id="rId3" Type="http://schemas.openxmlformats.org/officeDocument/2006/relationships/image" Target="../media/image1.jpeg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2.xml"/><Relationship Id="rId3" Type="http://schemas.openxmlformats.org/officeDocument/2006/relationships/image" Target="../media/image1.jpeg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5.xml"/><Relationship Id="rId3" Type="http://schemas.openxmlformats.org/officeDocument/2006/relationships/image" Target="../media/image1.jpeg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8.xml"/><Relationship Id="rId3" Type="http://schemas.openxmlformats.org/officeDocument/2006/relationships/image" Target="../media/image1.jpeg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81.xml"/><Relationship Id="rId3" Type="http://schemas.openxmlformats.org/officeDocument/2006/relationships/image" Target="../media/image1.jpeg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381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文本框 3"/>
          <p:cNvSpPr txBox="1"/>
          <p:nvPr/>
        </p:nvSpPr>
        <p:spPr>
          <a:xfrm>
            <a:off x="4009390" y="525145"/>
            <a:ext cx="3700463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600" dirty="0">
                <a:latin typeface="Calibri" panose="020F0502020204030204" charset="0"/>
              </a:rPr>
              <a:t>个案简介</a:t>
            </a:r>
            <a:endParaRPr lang="zh-CN" altLang="en-US" sz="3600" dirty="0">
              <a:latin typeface="Calibri" panose="020F05020202040302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56908" y="1600518"/>
            <a:ext cx="11534775" cy="2387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rtlCol="0" anchor="b" anchorCtr="0" compatLnSpc="1">
            <a:normAutofit fontScale="80000"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小名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：小洁                      </a:t>
            </a:r>
            <a:r>
              <a:rPr kumimoji="0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性别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：女                          </a:t>
            </a:r>
            <a:r>
              <a:rPr kumimoji="0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年龄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岁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个月</a:t>
            </a:r>
            <a:b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症状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2019年7月在西南医科大学康复诊断为脑瘫，语言不多</a:t>
            </a:r>
            <a:r>
              <a:rPr kumimoji="0" 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，障碍类型是痉挛性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。现有能力是</a:t>
            </a:r>
            <a:r>
              <a:rPr kumimoji="0" 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四点爬姿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</a:t>
            </a:r>
            <a:r>
              <a:rPr kumimoji="0" 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不能爬行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</a:t>
            </a:r>
            <a:r>
              <a:rPr kumimoji="0" 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尖足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，头颈及背部伸直不足。能</a:t>
            </a:r>
            <a:r>
              <a:rPr kumimoji="0" 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简单</a:t>
            </a:r>
            <a:r>
              <a:rPr kumimoji="0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模仿并完成训练任务。左右差异大，惯用右手，</a:t>
            </a:r>
            <a:r>
              <a:rPr kumimoji="0" 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双手抓握能力不足，精细动作无法展现。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9945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2540" y="762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25780" y="690245"/>
            <a:ext cx="8808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u="sng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出生史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：早产，出生时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2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斤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2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两。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25780" y="1058545"/>
            <a:ext cx="1047305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u="sng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教养史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：</a:t>
            </a:r>
            <a:r>
              <a:rPr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婴儿7个月会抬头，9个月翻身，不会爬行，坐不稳，不会行走。之前有过2次高热抽搐。爱好、饮食习惯与正常儿童无异，认知差。会自己独立玩耍。</a:t>
            </a:r>
            <a:endParaRPr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u="sng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康复史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：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2021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年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4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月至今在泸县福欣医院进行康复训练。</a:t>
            </a:r>
            <a:b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               2022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年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5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月进入泸县中宏特殊教育学校进行康复训练，学生适应能力较差，不能与老师正常交</a:t>
            </a: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    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流，认知能力差，有简单模仿能力，情绪较稳定，能</a:t>
            </a:r>
            <a:r>
              <a:rPr 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积极配合两位教师做康复训练。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25780" y="3275330"/>
            <a:ext cx="1031303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u="sng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家庭状况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：家中的独女，主要照顾者为父母和爷爷奶奶，经济条件一般，白天爷爷奶奶带，妈妈下午下班回家陪她玩。没有小朋友和她一起玩耍，个案的性格内向，不主动。</a:t>
            </a:r>
            <a:b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b="1" u="sng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平日学习表现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：学习意愿一般，上课时会主动到自己的位置上，参与到康复训练活动中，能够在老师的提示下完成训练活动。给与她鼓励，她会很开心的继续训练。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9945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088890" y="2417445"/>
            <a:ext cx="5213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049905" y="186690"/>
            <a:ext cx="5213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588135" y="1617980"/>
            <a:ext cx="87147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sym typeface="+mn-ea"/>
              </a:rPr>
              <a:t>认知</a:t>
            </a:r>
            <a:r>
              <a:rPr lang="zh-CN" sz="2400" b="1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+mn-ea"/>
              </a:rPr>
              <a:t>：</a:t>
            </a:r>
            <a:r>
              <a:rPr lang="zh-CN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在提示下可以数数</a:t>
            </a: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1-10</a:t>
            </a:r>
            <a:r>
              <a:rPr lang="zh-CN" altLang="en-US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，视听动统整不稳定</a:t>
            </a:r>
            <a:br>
              <a:rPr lang="zh-CN" altLang="en-US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2400" b="1" noProof="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sym typeface="+mn-ea"/>
              </a:rPr>
              <a:t>动作：</a:t>
            </a:r>
            <a:r>
              <a:rPr lang="zh-CN" altLang="en-US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双手有基本的抓握能力，但控制不好，无法做好精细任务。头颈及躯干的伸直能力不足，腹部肌力弱，双下肢因长期的不正常摆位出现明显的下弯，有尖足。</a:t>
            </a:r>
            <a:endParaRPr lang="zh-CN" altLang="en-US" sz="240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noProof="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sym typeface="+mn-ea"/>
              </a:rPr>
              <a:t>语言：</a:t>
            </a:r>
            <a:r>
              <a:rPr lang="zh-CN" altLang="en-US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不会主动讲话，掌握的词汇量极少。</a:t>
            </a:r>
            <a:endParaRPr lang="zh-CN" altLang="en-US" sz="240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noProof="0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sym typeface="+mn-ea"/>
              </a:rPr>
              <a:t>社会：</a:t>
            </a:r>
            <a:r>
              <a:rPr lang="zh-CN" altLang="en-US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长期与家人居家，</a:t>
            </a:r>
            <a:r>
              <a:rPr lang="zh-CN" altLang="en-US" sz="240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少交流，较少与外界交往。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4859020" y="554990"/>
            <a:ext cx="22713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 dirty="0">
                <a:latin typeface="Calibri" panose="020F0502020204030204" charset="0"/>
                <a:sym typeface="+mn-ea"/>
              </a:rPr>
              <a:t>情况分析</a:t>
            </a:r>
            <a:endParaRPr lang="zh-CN" altLang="en-US" sz="3600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9945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023745" y="3373120"/>
            <a:ext cx="4495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309110" y="1165860"/>
            <a:ext cx="3383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dirty="0">
                <a:latin typeface="Calibri" panose="020F0502020204030204" charset="0"/>
                <a:sym typeface="+mn-ea"/>
              </a:rPr>
              <a:t>动作长短期目标</a:t>
            </a:r>
            <a:endParaRPr lang="zh-CN" altLang="en-US" sz="3600"/>
          </a:p>
        </p:txBody>
      </p:sp>
      <p:sp>
        <p:nvSpPr>
          <p:cNvPr id="8" name="文本框 7"/>
          <p:cNvSpPr txBox="1"/>
          <p:nvPr/>
        </p:nvSpPr>
        <p:spPr>
          <a:xfrm>
            <a:off x="3559175" y="2602865"/>
            <a:ext cx="44684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短期目标： 独立</a:t>
            </a:r>
            <a:r>
              <a:rPr 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稳定四点爬姿</a:t>
            </a:r>
            <a:endParaRPr lang="zh-CN" sz="240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b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长期目标： 独立爬行</a:t>
            </a:r>
            <a:endParaRPr lang="zh-CN" altLang="en-US" sz="2400"/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9945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023745" y="3373120"/>
            <a:ext cx="4495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217035" y="694055"/>
            <a:ext cx="35941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 dirty="0">
                <a:latin typeface="Calibri" panose="020F0502020204030204" charset="0"/>
                <a:sym typeface="+mn-ea"/>
              </a:rPr>
              <a:t>训练策略</a:t>
            </a:r>
            <a:endParaRPr lang="zh-CN" altLang="en-US" sz="3600"/>
          </a:p>
        </p:txBody>
      </p:sp>
      <p:sp>
        <p:nvSpPr>
          <p:cNvPr id="4" name="文本框 3"/>
          <p:cNvSpPr txBox="1"/>
          <p:nvPr/>
        </p:nvSpPr>
        <p:spPr>
          <a:xfrm>
            <a:off x="2023745" y="1764030"/>
            <a:ext cx="8178165" cy="3709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.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明确学习项目：通过提示让学生知道本节课的内容，使学习目的可预期（结构化式，一段时间再调整个别项目）</a:t>
            </a:r>
            <a:b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2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.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采取示范教学之有效策略：正确清晰的给学生做示范</a:t>
            </a:r>
            <a:b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3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.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制定清晰的反应标准，如拿、放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个水果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,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做</a:t>
            </a: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个仰卧起坐。</a:t>
            </a:r>
            <a:b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en-US" altLang="zh-CN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4.</a:t>
            </a:r>
            <a: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增加学习教材之可用性；如在单手支撑套圈活动中，诱导学生听指令、模仿、主动配合等能力</a:t>
            </a:r>
            <a:br>
              <a:rPr lang="zh-CN" altLang="en-US" sz="240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endParaRPr lang="zh-CN" altLang="en-US" sz="2400"/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9945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023745" y="3373120"/>
            <a:ext cx="4495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455795" y="621030"/>
            <a:ext cx="2926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3600" dirty="0">
                <a:latin typeface="Calibri" panose="020F0502020204030204" charset="0"/>
                <a:sym typeface="+mn-ea"/>
              </a:rPr>
              <a:t>训练活动设计</a:t>
            </a:r>
            <a:endParaRPr lang="zh-CN" altLang="en-US" sz="3600"/>
          </a:p>
        </p:txBody>
      </p:sp>
      <p:sp>
        <p:nvSpPr>
          <p:cNvPr id="6" name="文本框 5"/>
          <p:cNvSpPr txBox="1"/>
          <p:nvPr/>
        </p:nvSpPr>
        <p:spPr>
          <a:xfrm>
            <a:off x="579120" y="1325880"/>
            <a:ext cx="11019155" cy="49650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</a:t>
            </a: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.</a:t>
            </a:r>
            <a:r>
              <a:rPr 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建立关系：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拿-给关系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（教师拿物品给个案，个案给奶奶或个案自己拿物品，听指令给老师或奶奶）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2.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倒坐楔形垫仰卧起坐+取放和认识水果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（个案倒坐在楔形垫上仰卧起坐，起时取放教师手中的水果</a:t>
            </a:r>
            <a:r>
              <a:rPr 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并认识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。）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3.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俯趴三角垫</a:t>
            </a:r>
            <a:r>
              <a:rPr 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双手支撑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-</a:t>
            </a:r>
            <a:r>
              <a:rPr 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诱导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抬头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 </a:t>
            </a:r>
            <a:r>
              <a:rPr lang="en-US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 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(个案俯趴在20公分三角垫上</a:t>
            </a:r>
            <a:r>
              <a:rPr 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双手撑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，教师于前面呼叫其或以物诱导其抬头反应）</a:t>
            </a:r>
            <a:b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4.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俯趴三角垫-单手支撑取物放物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（个案俯趴在20公分三角垫上，单手支撑取物放物）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5.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俯趴滚筒-攀爬TB架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（个案被动俯趴在滚筒上，双手</a:t>
            </a:r>
            <a:r>
              <a:rPr lang="zh-CN"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抓握</a:t>
            </a:r>
            <a:r>
              <a:rPr sz="240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TB架，在诱导下主动向上攀爬TB架）</a:t>
            </a:r>
            <a:endParaRPr sz="2400" noProof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 algn="l">
              <a:lnSpc>
                <a:spcPct val="120000"/>
              </a:lnSpc>
            </a:pPr>
            <a:endParaRPr lang="zh-CN" altLang="en-US" sz="2400"/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9945" y="914400"/>
            <a:ext cx="9799200" cy="2570400"/>
          </a:xfrm>
        </p:spPr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12192000" cy="678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023745" y="3373120"/>
            <a:ext cx="4495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17415" y="561975"/>
            <a:ext cx="5636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dirty="0">
                <a:latin typeface="Calibri" panose="020F0502020204030204" charset="0"/>
                <a:sym typeface="+mn-ea"/>
              </a:rPr>
              <a:t>课堂反思</a:t>
            </a:r>
            <a:endParaRPr lang="zh-CN" altLang="en-US" sz="3600"/>
          </a:p>
        </p:txBody>
      </p:sp>
      <p:sp>
        <p:nvSpPr>
          <p:cNvPr id="6" name="文本框 5"/>
          <p:cNvSpPr txBox="1"/>
          <p:nvPr/>
        </p:nvSpPr>
        <p:spPr>
          <a:xfrm>
            <a:off x="1576070" y="1433830"/>
            <a:ext cx="9171940" cy="4661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1.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因与个案接触是时间太短，不是特别清楚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个案的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基本情况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和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康复需求，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相互配合不算好。</a:t>
            </a:r>
            <a:b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2.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以后要努力提升自己的康复知识与技能，康复训练不只是单纯的动作或语言或认知教学，要懂得正确处理个案的突发行为、不良情绪和心理反应。增强自身在课堂中处理与个案建立良好社会关系的能力。</a:t>
            </a:r>
            <a:b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3.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训练过程中，教师要掌握课堂节奏，不能被个案带着走，对于这种小的个案，教师必须有耐心，同时应该学习一些引导幼儿的方法和技巧，不能让个案在紧张无助的情况下进行训练，尤其是张力高的痉挛型个案。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4.</a:t>
            </a:r>
            <a:r>
              <a:rPr lang="zh-CN" altLang="en-US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对于说话不主动的学生，教师要在训练过程中注意倾听学生会说出的语言，并及时给与强化，让她有信心与教师对话。</a:t>
            </a:r>
            <a:endParaRPr lang="zh-CN" altLang="en-US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+mn-ea"/>
            </a:endParaRPr>
          </a:p>
          <a:p>
            <a:pPr>
              <a:lnSpc>
                <a:spcPct val="150000"/>
              </a:lnSpc>
            </a:pPr>
            <a:br>
              <a:rPr lang="zh-CN" altLang="en-US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</a:b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2.xml><?xml version="1.0" encoding="utf-8"?>
<p:tagLst xmlns:p="http://schemas.openxmlformats.org/presentationml/2006/main">
  <p:tag name="COMMONDATA" val="eyJoZGlkIjoiODE4NGRiMDk5MGFkOTc1MjNjMDU1ZDk0OGIxZTRhY2E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1496</Words>
  <Application>WPS 演示</Application>
  <PresentationFormat>宽屏</PresentationFormat>
  <Paragraphs>69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Calibri</vt:lpstr>
      <vt:lpstr>Calibri Light</vt:lpstr>
      <vt:lpstr>微软雅黑</vt:lpstr>
      <vt:lpstr>Arial Unicode MS</vt:lpstr>
      <vt:lpstr>Office 主题​​</vt:lpstr>
      <vt:lpstr>PowerPoint 演示文稿</vt:lpstr>
      <vt:lpstr>空白演示</vt:lpstr>
      <vt:lpstr>空白演示</vt:lpstr>
      <vt:lpstr>空白演示</vt:lpstr>
      <vt:lpstr>空白演示</vt:lpstr>
      <vt:lpstr>空白演示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张大胆</cp:lastModifiedBy>
  <cp:revision>189</cp:revision>
  <dcterms:created xsi:type="dcterms:W3CDTF">2019-06-19T02:08:00Z</dcterms:created>
  <dcterms:modified xsi:type="dcterms:W3CDTF">2022-06-13T09:17:19Z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ICV">
    <vt:lpwstr>7726B912695D4535B3DD6DA199174876</vt:lpwstr>
  </property>
</Properties>
</file>