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1" r:id="rId4"/>
    <p:sldId id="268" r:id="rId5"/>
    <p:sldId id="263" r:id="rId6"/>
    <p:sldId id="262" r:id="rId7"/>
    <p:sldId id="264" r:id="rId8"/>
    <p:sldId id="266" r:id="rId9"/>
    <p:sldId id="265" r:id="rId10"/>
  </p:sldIdLst>
  <p:sldSz cx="12192000" cy="6858000"/>
  <p:notesSz cx="6858000" cy="9144000"/>
  <p:custDataLst>
    <p:tags r:id="rId14"/>
  </p:custDataLst>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362"/>
    <p:restoredTop sz="94660"/>
  </p:normalViewPr>
  <p:slideViewPr>
    <p:cSldViewPr snapToGrid="0" showGuides="1">
      <p:cViewPr varScale="1">
        <p:scale>
          <a:sx n="76" d="100"/>
          <a:sy n="76" d="100"/>
        </p:scale>
        <p:origin x="534" y="54"/>
      </p:cViewPr>
      <p:guideLst>
        <p:guide orient="horz" pos="2160"/>
        <p:guide pos="383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gs" Target="tags/tag1.xml"/><Relationship Id="rId13" Type="http://schemas.openxmlformats.org/officeDocument/2006/relationships/tableStyles" Target="tableStyles.xml"/><Relationship Id="rId12" Type="http://schemas.openxmlformats.org/officeDocument/2006/relationships/viewProps" Target="viewProps.xml"/><Relationship Id="rId11" Type="http://schemas.openxmlformats.org/officeDocument/2006/relationships/presProps" Target="presProps.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页脚占位符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灯片编号占位符 8"/>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页脚占位符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灯片编号占位符 4"/>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页脚占位符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灯片编号占位符 3"/>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90000"/>
              </a:lnSpc>
              <a:spcBef>
                <a:spcPts val="1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页脚占位符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灯片编号占位符 6"/>
          <p:cNvSpPr>
            <a:spLocks noGrp="1"/>
          </p:cNvSpPr>
          <p:nvPr>
            <p:ph type="sldNum" sz="quarter" idx="12"/>
          </p:nvPr>
        </p:nvSpPr>
        <p:spPr/>
        <p:txBody>
          <a:body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标题占位符 1"/>
          <p:cNvSpPr>
            <a:spLocks noGrp="1"/>
          </p:cNvSpPr>
          <p:nvPr>
            <p:ph type="title"/>
          </p:nvPr>
        </p:nvSpPr>
        <p:spPr>
          <a:xfrm>
            <a:off x="838200" y="365125"/>
            <a:ext cx="10515600" cy="1325563"/>
          </a:xfrm>
          <a:prstGeom prst="rect">
            <a:avLst/>
          </a:prstGeom>
          <a:noFill/>
          <a:ln w="9525">
            <a:noFill/>
          </a:ln>
        </p:spPr>
        <p:txBody>
          <a:bodyPr anchor="ctr" anchorCtr="0"/>
          <a:lstStyle/>
          <a:p>
            <a:pPr lvl="0"/>
            <a:r>
              <a:rPr lang="zh-CN" altLang="en-US" dirty="0"/>
              <a:t>单击此处编辑母版标题样式</a:t>
            </a:r>
            <a:endParaRPr lang="zh-CN" altLang="en-US" dirty="0"/>
          </a:p>
        </p:txBody>
      </p:sp>
      <p:sp>
        <p:nvSpPr>
          <p:cNvPr id="1027" name="文本占位符 2"/>
          <p:cNvSpPr>
            <a:spLocks noGrp="1"/>
          </p:cNvSpPr>
          <p:nvPr>
            <p:ph type="body" idx="1"/>
          </p:nvPr>
        </p:nvSpPr>
        <p:spPr>
          <a:xfrm>
            <a:off x="838200" y="1825625"/>
            <a:ext cx="10515600" cy="4351338"/>
          </a:xfrm>
          <a:prstGeom prst="rect">
            <a:avLst/>
          </a:prstGeom>
          <a:noFill/>
          <a:ln w="9525">
            <a:noFill/>
          </a:ln>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ea typeface="+mn-ea"/>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C946B24A-6D74-4CCC-A13E-7A6B2C9DD313}" type="datetimeFigureOut">
              <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rPr>
            </a:fld>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rgbClr val="898989"/>
                </a:solidFill>
                <a:latin typeface="Calibri" panose="020F0502020204030204" pitchFamily="34" charset="0"/>
              </a:defRPr>
            </a:lvl1pPr>
          </a:lstStyle>
          <a:p>
            <a:pPr lvl="0" eaLnBrk="1" hangingPunct="1">
              <a:buNone/>
            </a:pPr>
            <a:fld id="{9A0DB2DC-4C9A-4742-B13C-FB6460FD3503}" type="slidenum">
              <a:rPr lang="zh-CN" altLang="en-US" dirty="0"/>
            </a:fld>
            <a:endParaRPr lang="zh-CN" altLang="en-US"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2pPr>
      <a:lvl3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3pPr>
      <a:lvl4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4pPr>
      <a:lvl5pPr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ea typeface="宋体" panose="02010600030101010101" pitchFamily="2" charset="-122"/>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922145" y="2608580"/>
            <a:ext cx="8347710" cy="2209800"/>
          </a:xfrm>
        </p:spPr>
        <p:txBody>
          <a:bodyPr vert="horz" wrap="square" lIns="91440" tIns="45720" rIns="91440" bIns="45720" numCol="1" rtlCol="0" anchor="b" anchorCtr="0" compatLnSpc="1">
            <a:normAutofit fontScale="90000"/>
          </a:bodyPr>
          <a:lstStyle/>
          <a:p>
            <a:pPr marL="0" marR="0" lvl="0" indent="0" algn="l" defTabSz="914400" rtl="0" eaLnBrk="1" fontAlgn="auto" latinLnBrk="0" hangingPunct="1">
              <a:lnSpc>
                <a:spcPct val="150000"/>
              </a:lnSpc>
              <a:spcBef>
                <a:spcPct val="0"/>
              </a:spcBef>
              <a:spcAft>
                <a:spcPts val="0"/>
              </a:spcAft>
              <a:buClrTx/>
              <a:buSzTx/>
              <a:buFontTx/>
              <a:buNone/>
              <a:defRPr/>
            </a:pPr>
            <a:r>
              <a:rPr kumimoji="0" lang="zh-CN" altLang="en-US" sz="2800" b="1" i="0" u="sng" strike="noStrike" kern="1200" cap="none" spc="0" normalizeH="0" baseline="0" noProof="0" dirty="0">
                <a:ln>
                  <a:noFill/>
                </a:ln>
                <a:solidFill>
                  <a:schemeClr val="tx1"/>
                </a:solidFill>
                <a:effectLst/>
                <a:uLnTx/>
                <a:uFillTx/>
                <a:latin typeface="+mj-lt"/>
                <a:ea typeface="+mj-ea"/>
                <a:cs typeface="+mj-cs"/>
              </a:rPr>
              <a:t>小名</a:t>
            </a:r>
            <a:r>
              <a:rPr kumimoji="0" lang="zh-CN" altLang="en-US" sz="2800" b="0" i="0" u="none" strike="noStrike" kern="1200" cap="none" spc="0" normalizeH="0" baseline="0" noProof="0" dirty="0">
                <a:ln>
                  <a:noFill/>
                </a:ln>
                <a:solidFill>
                  <a:schemeClr val="tx1"/>
                </a:solidFill>
                <a:effectLst/>
                <a:uLnTx/>
                <a:uFillTx/>
                <a:latin typeface="+mj-lt"/>
                <a:ea typeface="+mj-ea"/>
                <a:cs typeface="+mj-cs"/>
              </a:rPr>
              <a:t>：城城                       </a:t>
            </a:r>
            <a:r>
              <a:rPr kumimoji="0" lang="zh-CN" altLang="en-US" sz="2800" b="1" i="0" u="sng" strike="noStrike" kern="1200" cap="none" spc="0" normalizeH="0" baseline="0" noProof="0" dirty="0">
                <a:ln>
                  <a:noFill/>
                </a:ln>
                <a:solidFill>
                  <a:schemeClr val="tx1"/>
                </a:solidFill>
                <a:effectLst/>
                <a:uLnTx/>
                <a:uFillTx/>
                <a:latin typeface="+mj-lt"/>
                <a:ea typeface="+mj-ea"/>
                <a:cs typeface="+mj-cs"/>
              </a:rPr>
              <a:t>性别</a:t>
            </a:r>
            <a:r>
              <a:rPr kumimoji="0" lang="zh-CN" altLang="en-US" sz="2800" b="0" i="0" u="none" strike="noStrike" kern="1200" cap="none" spc="0" normalizeH="0" baseline="0" noProof="0" dirty="0">
                <a:ln>
                  <a:noFill/>
                </a:ln>
                <a:solidFill>
                  <a:schemeClr val="tx1"/>
                </a:solidFill>
                <a:effectLst/>
                <a:uLnTx/>
                <a:uFillTx/>
                <a:latin typeface="+mj-lt"/>
                <a:ea typeface="+mj-ea"/>
                <a:cs typeface="+mj-cs"/>
              </a:rPr>
              <a:t>：男                  </a:t>
            </a:r>
            <a:r>
              <a:rPr kumimoji="0" lang="zh-CN" altLang="en-US" sz="2800" b="1" i="0" u="sng" strike="noStrike" kern="1200" cap="none" spc="0" normalizeH="0" baseline="0" noProof="0" dirty="0">
                <a:ln>
                  <a:noFill/>
                </a:ln>
                <a:solidFill>
                  <a:schemeClr val="tx1"/>
                </a:solidFill>
                <a:effectLst/>
                <a:uLnTx/>
                <a:uFillTx/>
                <a:latin typeface="+mj-lt"/>
                <a:ea typeface="+mj-ea"/>
                <a:cs typeface="+mj-cs"/>
              </a:rPr>
              <a:t>年龄</a:t>
            </a:r>
            <a:r>
              <a:rPr kumimoji="0" lang="zh-CN" altLang="en-US" sz="2800" b="0" i="0" u="none" strike="noStrike" kern="1200" cap="none" spc="0" normalizeH="0" baseline="0" noProof="0" dirty="0">
                <a:ln>
                  <a:noFill/>
                </a:ln>
                <a:solidFill>
                  <a:schemeClr val="tx1"/>
                </a:solidFill>
                <a:effectLst/>
                <a:uLnTx/>
                <a:uFillTx/>
                <a:latin typeface="+mj-lt"/>
                <a:ea typeface="+mj-ea"/>
                <a:cs typeface="+mj-cs"/>
              </a:rPr>
              <a:t>：</a:t>
            </a:r>
            <a:r>
              <a:rPr kumimoji="0" lang="en-US" altLang="zh-CN" sz="2800" b="0" i="0" u="none" strike="noStrike" kern="1200" cap="none" spc="0" normalizeH="0" baseline="0" noProof="0" dirty="0">
                <a:ln>
                  <a:noFill/>
                </a:ln>
                <a:solidFill>
                  <a:schemeClr val="tx1"/>
                </a:solidFill>
                <a:effectLst/>
                <a:uLnTx/>
                <a:uFillTx/>
                <a:latin typeface="+mj-lt"/>
                <a:ea typeface="+mj-ea"/>
                <a:cs typeface="+mj-cs"/>
              </a:rPr>
              <a:t>5</a:t>
            </a:r>
            <a:r>
              <a:rPr kumimoji="0" lang="zh-CN" altLang="en-US" sz="2800" b="0" i="0" u="none" strike="noStrike" kern="1200" cap="none" spc="0" normalizeH="0" baseline="0" noProof="0" dirty="0">
                <a:ln>
                  <a:noFill/>
                </a:ln>
                <a:solidFill>
                  <a:schemeClr val="tx1"/>
                </a:solidFill>
                <a:effectLst/>
                <a:uLnTx/>
                <a:uFillTx/>
                <a:latin typeface="+mj-lt"/>
                <a:ea typeface="+mj-ea"/>
                <a:cs typeface="+mj-cs"/>
              </a:rPr>
              <a:t>岁</a:t>
            </a:r>
            <a:r>
              <a:rPr kumimoji="0" lang="en-US" altLang="zh-CN" sz="2800" b="0" i="0" u="none" strike="noStrike" kern="1200" cap="none" spc="0" normalizeH="0" baseline="0" noProof="0" dirty="0">
                <a:ln>
                  <a:noFill/>
                </a:ln>
                <a:solidFill>
                  <a:schemeClr val="tx1"/>
                </a:solidFill>
                <a:effectLst/>
                <a:uLnTx/>
                <a:uFillTx/>
                <a:latin typeface="+mj-lt"/>
                <a:ea typeface="+mj-ea"/>
                <a:cs typeface="+mj-cs"/>
              </a:rPr>
              <a:t>3</a:t>
            </a:r>
            <a:r>
              <a:rPr kumimoji="0" lang="zh-CN" altLang="en-US" sz="2800" b="0" i="0" u="none" strike="noStrike" kern="1200" cap="none" spc="0" normalizeH="0" baseline="0" noProof="0" dirty="0">
                <a:ln>
                  <a:noFill/>
                </a:ln>
                <a:solidFill>
                  <a:schemeClr val="tx1"/>
                </a:solidFill>
                <a:effectLst/>
                <a:uLnTx/>
                <a:uFillTx/>
                <a:latin typeface="+mj-lt"/>
                <a:ea typeface="+mj-ea"/>
                <a:cs typeface="+mj-cs"/>
              </a:rPr>
              <a:t>个月</a:t>
            </a:r>
            <a:br>
              <a:rPr kumimoji="0" lang="zh-CN" altLang="en-US" sz="2800" b="0" i="0" u="none" strike="noStrike" kern="1200" cap="none" spc="0" normalizeH="0" baseline="0" noProof="0" dirty="0">
                <a:ln>
                  <a:noFill/>
                </a:ln>
                <a:solidFill>
                  <a:schemeClr val="tx1"/>
                </a:solidFill>
                <a:effectLst/>
                <a:uLnTx/>
                <a:uFillTx/>
                <a:latin typeface="+mj-lt"/>
                <a:ea typeface="+mj-ea"/>
                <a:cs typeface="+mj-cs"/>
              </a:rPr>
            </a:br>
            <a:r>
              <a:rPr kumimoji="0" lang="zh-CN" altLang="en-US" sz="2800" b="1" i="0" u="sng" strike="noStrike" kern="1200" cap="none" spc="0" normalizeH="0" baseline="0" noProof="0" dirty="0">
                <a:ln>
                  <a:noFill/>
                </a:ln>
                <a:solidFill>
                  <a:schemeClr val="tx1"/>
                </a:solidFill>
                <a:effectLst/>
                <a:uLnTx/>
                <a:uFillTx/>
                <a:latin typeface="+mj-lt"/>
                <a:ea typeface="+mj-ea"/>
                <a:cs typeface="+mj-cs"/>
              </a:rPr>
              <a:t>症状</a:t>
            </a:r>
            <a:r>
              <a:rPr kumimoji="0" lang="zh-CN" altLang="en-US" sz="2800" b="0" i="0" u="none" strike="noStrike" kern="1200" cap="none" spc="0" normalizeH="0" baseline="0" noProof="0" dirty="0">
                <a:ln>
                  <a:noFill/>
                </a:ln>
                <a:solidFill>
                  <a:schemeClr val="tx1"/>
                </a:solidFill>
                <a:effectLst/>
                <a:uLnTx/>
                <a:uFillTx/>
                <a:latin typeface="+mj-lt"/>
                <a:ea typeface="+mj-ea"/>
                <a:cs typeface="+mj-cs"/>
              </a:rPr>
              <a:t>：患有癫痫，不能与人正常交流，主动语言很少，能说简单的字词，多重障碍。个案是松弛型脑瘫儿童，</a:t>
            </a:r>
            <a:r>
              <a:rPr lang="zh-CN" altLang="en-US" sz="2800" noProof="0" dirty="0">
                <a:ln>
                  <a:noFill/>
                </a:ln>
                <a:effectLst/>
                <a:uLnTx/>
                <a:uFillTx/>
                <a:sym typeface="+mn-ea"/>
              </a:rPr>
              <a:t>全身肌张力过低，</a:t>
            </a:r>
            <a:r>
              <a:rPr kumimoji="0" lang="zh-CN" altLang="en-US" sz="2800" b="0" i="0" u="none" strike="noStrike" kern="1200" cap="none" spc="0" normalizeH="0" baseline="0" noProof="0" dirty="0">
                <a:ln>
                  <a:noFill/>
                </a:ln>
                <a:solidFill>
                  <a:schemeClr val="tx1"/>
                </a:solidFill>
                <a:effectLst/>
                <a:uLnTx/>
                <a:uFillTx/>
                <a:latin typeface="+mj-lt"/>
                <a:ea typeface="+mj-ea"/>
                <a:cs typeface="+mj-cs"/>
              </a:rPr>
              <a:t>能独立行走，行走时有轻微的关足。协同动作较差，交替动作存在明显的失衡，骨盆晃动特别厉害。</a:t>
            </a:r>
            <a:endParaRPr kumimoji="0" lang="zh-CN" altLang="en-US"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2051" name="文本框 3"/>
          <p:cNvSpPr txBox="1"/>
          <p:nvPr/>
        </p:nvSpPr>
        <p:spPr>
          <a:xfrm>
            <a:off x="4083050" y="1022350"/>
            <a:ext cx="3700463" cy="630238"/>
          </a:xfrm>
          <a:prstGeom prst="rect">
            <a:avLst/>
          </a:prstGeom>
          <a:noFill/>
          <a:ln w="9525">
            <a:noFill/>
          </a:ln>
        </p:spPr>
        <p:txBody>
          <a:bodyPr>
            <a:spAutoFit/>
          </a:bodyPr>
          <a:lstStyle/>
          <a:p>
            <a:pPr algn="ctr"/>
            <a:r>
              <a:rPr lang="zh-CN" altLang="en-US" sz="3500" dirty="0">
                <a:latin typeface="Calibri" panose="020F0502020204030204" pitchFamily="34" charset="0"/>
              </a:rPr>
              <a:t>个案简介</a:t>
            </a:r>
            <a:endParaRPr lang="zh-CN" altLang="en-US" sz="35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788795" y="2937510"/>
            <a:ext cx="8225790" cy="2387600"/>
          </a:xfrm>
        </p:spPr>
        <p:txBody>
          <a:bodyPr vert="horz" wrap="square" lIns="91440" tIns="45720" rIns="91440" bIns="45720" numCol="1" anchor="b" anchorCtr="0" compatLnSpc="1">
            <a:normAutofit fontScale="90000"/>
          </a:bodyPr>
          <a:lstStyle/>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2200" b="1" i="0" u="sng" strike="noStrike" kern="1200" cap="none" spc="0" normalizeH="0" baseline="0" noProof="0" dirty="0">
                <a:ln>
                  <a:noFill/>
                </a:ln>
                <a:solidFill>
                  <a:schemeClr val="tx1"/>
                </a:solidFill>
                <a:effectLst/>
                <a:uLnTx/>
                <a:uFillTx/>
                <a:latin typeface="+mj-lt"/>
                <a:ea typeface="+mj-ea"/>
                <a:cs typeface="+mj-cs"/>
              </a:rPr>
              <a:t>出生史</a:t>
            </a:r>
            <a:r>
              <a:rPr kumimoji="0" lang="zh-CN" altLang="en-US" sz="2200" b="0" i="0" u="none" strike="noStrike" kern="1200" cap="none" spc="0" normalizeH="0" baseline="0" noProof="0" dirty="0">
                <a:ln>
                  <a:noFill/>
                </a:ln>
                <a:solidFill>
                  <a:schemeClr val="tx1"/>
                </a:solidFill>
                <a:effectLst/>
                <a:uLnTx/>
                <a:uFillTx/>
                <a:latin typeface="+mj-lt"/>
                <a:ea typeface="+mj-ea"/>
                <a:cs typeface="+mj-cs"/>
              </a:rPr>
              <a:t>：</a:t>
            </a:r>
            <a:r>
              <a:rPr kumimoji="0" lang="zh-CN" sz="2200" b="0" i="0" u="none" strike="noStrike" kern="1200" cap="none" spc="0" normalizeH="0" baseline="0" noProof="0" dirty="0">
                <a:ln>
                  <a:noFill/>
                </a:ln>
                <a:solidFill>
                  <a:schemeClr val="tx1"/>
                </a:solidFill>
                <a:effectLst/>
                <a:uLnTx/>
                <a:uFillTx/>
                <a:latin typeface="+mj-lt"/>
                <a:ea typeface="+mj-ea"/>
                <a:cs typeface="+mj-cs"/>
              </a:rPr>
              <a:t>足月</a:t>
            </a:r>
            <a:r>
              <a:rPr kumimoji="0" lang="zh-CN" altLang="en-US" sz="2200" b="0" i="0" u="none" strike="noStrike" kern="1200" cap="none" spc="0" normalizeH="0" baseline="0" noProof="0" dirty="0">
                <a:ln>
                  <a:noFill/>
                </a:ln>
                <a:solidFill>
                  <a:schemeClr val="tx1"/>
                </a:solidFill>
                <a:effectLst/>
                <a:uLnTx/>
                <a:uFillTx/>
                <a:latin typeface="+mj-lt"/>
                <a:ea typeface="+mj-ea"/>
                <a:cs typeface="+mj-cs"/>
              </a:rPr>
              <a:t>剖腹产，呛羊水。</a:t>
            </a:r>
            <a:br>
              <a:rPr kumimoji="0" lang="zh-CN" altLang="en-US" sz="2200" b="0" i="0" u="none" strike="noStrike" kern="1200" cap="none" spc="0" normalizeH="0" baseline="0" noProof="0" dirty="0">
                <a:ln>
                  <a:noFill/>
                </a:ln>
                <a:solidFill>
                  <a:schemeClr val="tx1"/>
                </a:solidFill>
                <a:effectLst/>
                <a:uLnTx/>
                <a:uFillTx/>
                <a:latin typeface="+mj-lt"/>
                <a:ea typeface="+mj-ea"/>
                <a:cs typeface="+mj-cs"/>
              </a:rPr>
            </a:br>
            <a:r>
              <a:rPr kumimoji="0" lang="zh-CN" altLang="en-US" sz="2200" b="1" i="0" u="sng" strike="noStrike" kern="1200" cap="none" spc="0" normalizeH="0" baseline="0" noProof="0" dirty="0">
                <a:ln>
                  <a:noFill/>
                </a:ln>
                <a:solidFill>
                  <a:schemeClr val="tx1"/>
                </a:solidFill>
                <a:effectLst/>
                <a:uLnTx/>
                <a:uFillTx/>
                <a:latin typeface="+mj-lt"/>
                <a:ea typeface="+mj-ea"/>
                <a:cs typeface="+mj-cs"/>
              </a:rPr>
              <a:t>教养史</a:t>
            </a:r>
            <a:r>
              <a:rPr kumimoji="0" lang="zh-CN" altLang="en-US" sz="2200" b="0" i="0" u="none" strike="noStrike" kern="1200" cap="none" spc="0" normalizeH="0" baseline="0" noProof="0" dirty="0">
                <a:ln>
                  <a:noFill/>
                </a:ln>
                <a:solidFill>
                  <a:schemeClr val="tx1"/>
                </a:solidFill>
                <a:effectLst/>
                <a:uLnTx/>
                <a:uFillTx/>
                <a:latin typeface="+mj-lt"/>
                <a:ea typeface="+mj-ea"/>
                <a:cs typeface="+mj-cs"/>
              </a:rPr>
              <a:t>：婴儿时出现一次高热抽搐导致癫痫。爱好、饮食习惯与正常儿童无异。能用勺子自己吃饭。</a:t>
            </a:r>
            <a:br>
              <a:rPr kumimoji="0" lang="zh-CN" altLang="en-US" sz="2200" b="0" i="0" u="none" strike="noStrike" kern="1200" cap="none" spc="0" normalizeH="0" baseline="0" noProof="0" dirty="0">
                <a:ln>
                  <a:noFill/>
                </a:ln>
                <a:solidFill>
                  <a:schemeClr val="tx1"/>
                </a:solidFill>
                <a:effectLst/>
                <a:uLnTx/>
                <a:uFillTx/>
                <a:latin typeface="+mj-lt"/>
                <a:ea typeface="+mj-ea"/>
                <a:cs typeface="+mj-cs"/>
              </a:rPr>
            </a:br>
            <a:r>
              <a:rPr kumimoji="0" lang="zh-CN" altLang="en-US" sz="2200" b="1" i="0" u="sng" strike="noStrike" kern="1200" cap="none" spc="0" normalizeH="0" baseline="0" noProof="0" dirty="0">
                <a:ln>
                  <a:noFill/>
                </a:ln>
                <a:solidFill>
                  <a:schemeClr val="tx1"/>
                </a:solidFill>
                <a:effectLst/>
                <a:uLnTx/>
                <a:uFillTx/>
                <a:latin typeface="+mj-lt"/>
                <a:ea typeface="+mj-ea"/>
                <a:cs typeface="+mj-cs"/>
              </a:rPr>
              <a:t>康复史</a:t>
            </a:r>
            <a:r>
              <a:rPr kumimoji="0" lang="zh-CN" altLang="en-US" sz="2200" b="0" i="0" u="none" strike="noStrike" kern="1200" cap="none" spc="0" normalizeH="0" baseline="0" noProof="0" dirty="0">
                <a:ln>
                  <a:noFill/>
                </a:ln>
                <a:solidFill>
                  <a:schemeClr val="tx1"/>
                </a:solidFill>
                <a:effectLst/>
                <a:uLnTx/>
                <a:uFillTx/>
                <a:latin typeface="+mj-lt"/>
                <a:ea typeface="+mj-ea"/>
                <a:cs typeface="+mj-cs"/>
              </a:rPr>
              <a:t>：</a:t>
            </a:r>
            <a:r>
              <a:rPr kumimoji="0" lang="en-US" altLang="zh-CN" sz="2200" b="0" i="0" u="none" strike="noStrike" kern="1200" cap="none" spc="0" normalizeH="0" baseline="0" noProof="0" dirty="0">
                <a:ln>
                  <a:noFill/>
                </a:ln>
                <a:solidFill>
                  <a:schemeClr val="tx1"/>
                </a:solidFill>
                <a:effectLst/>
                <a:uLnTx/>
                <a:uFillTx/>
                <a:latin typeface="+mj-lt"/>
                <a:ea typeface="+mj-ea"/>
                <a:cs typeface="+mj-cs"/>
              </a:rPr>
              <a:t>2020</a:t>
            </a:r>
            <a:r>
              <a:rPr kumimoji="0" lang="zh-CN" altLang="en-US" sz="2200" b="0" i="0" u="none" strike="noStrike" kern="1200" cap="none" spc="0" normalizeH="0" baseline="0" noProof="0" dirty="0">
                <a:ln>
                  <a:noFill/>
                </a:ln>
                <a:solidFill>
                  <a:schemeClr val="tx1"/>
                </a:solidFill>
                <a:effectLst/>
                <a:uLnTx/>
                <a:uFillTx/>
                <a:latin typeface="+mj-lt"/>
                <a:ea typeface="+mj-ea"/>
                <a:cs typeface="+mj-cs"/>
              </a:rPr>
              <a:t>年</a:t>
            </a:r>
            <a:r>
              <a:rPr kumimoji="0" lang="en-US" altLang="zh-CN" sz="2200" b="0" i="0" u="none" strike="noStrike" kern="1200" cap="none" spc="0" normalizeH="0" baseline="0" noProof="0" dirty="0">
                <a:ln>
                  <a:noFill/>
                </a:ln>
                <a:solidFill>
                  <a:schemeClr val="tx1"/>
                </a:solidFill>
                <a:effectLst/>
                <a:uLnTx/>
                <a:uFillTx/>
                <a:latin typeface="+mj-lt"/>
                <a:ea typeface="+mj-ea"/>
                <a:cs typeface="+mj-cs"/>
              </a:rPr>
              <a:t>5</a:t>
            </a:r>
            <a:r>
              <a:rPr kumimoji="0" lang="zh-CN" altLang="en-US" sz="2200" b="0" i="0" u="none" strike="noStrike" kern="1200" cap="none" spc="0" normalizeH="0" baseline="0" noProof="0" dirty="0">
                <a:ln>
                  <a:noFill/>
                </a:ln>
                <a:solidFill>
                  <a:schemeClr val="tx1"/>
                </a:solidFill>
                <a:effectLst/>
                <a:uLnTx/>
                <a:uFillTx/>
                <a:latin typeface="+mj-lt"/>
                <a:ea typeface="+mj-ea"/>
                <a:cs typeface="+mj-cs"/>
              </a:rPr>
              <a:t>月至今在泸县福欣医院进行康复训练，曾在泸县残联康复中心进行一年多的康复训练。</a:t>
            </a:r>
            <a:br>
              <a:rPr kumimoji="0" lang="en-US" altLang="zh-CN" sz="2200" b="0" i="0" u="none" strike="noStrike" kern="1200" cap="none" spc="0" normalizeH="0" baseline="0" noProof="0" dirty="0">
                <a:ln>
                  <a:noFill/>
                </a:ln>
                <a:solidFill>
                  <a:schemeClr val="tx1"/>
                </a:solidFill>
                <a:effectLst/>
                <a:uLnTx/>
                <a:uFillTx/>
                <a:latin typeface="+mj-lt"/>
                <a:ea typeface="+mj-ea"/>
                <a:cs typeface="+mj-cs"/>
              </a:rPr>
            </a:br>
            <a:r>
              <a:rPr kumimoji="0" lang="en-US" altLang="zh-CN" sz="2200" b="0" i="0" u="none" strike="noStrike" kern="1200" cap="none" spc="0" normalizeH="0" baseline="0" noProof="0" dirty="0">
                <a:ln>
                  <a:noFill/>
                </a:ln>
                <a:solidFill>
                  <a:schemeClr val="tx1"/>
                </a:solidFill>
                <a:effectLst/>
                <a:uLnTx/>
                <a:uFillTx/>
                <a:latin typeface="+mj-lt"/>
                <a:ea typeface="+mj-ea"/>
                <a:cs typeface="+mj-cs"/>
              </a:rPr>
              <a:t>                 2022</a:t>
            </a:r>
            <a:r>
              <a:rPr kumimoji="0" lang="zh-CN" altLang="en-US" sz="2200" b="0" i="0" u="none" strike="noStrike" kern="1200" cap="none" spc="0" normalizeH="0" baseline="0" noProof="0" dirty="0">
                <a:ln>
                  <a:noFill/>
                </a:ln>
                <a:solidFill>
                  <a:schemeClr val="tx1"/>
                </a:solidFill>
                <a:effectLst/>
                <a:uLnTx/>
                <a:uFillTx/>
                <a:latin typeface="+mj-lt"/>
                <a:ea typeface="+mj-ea"/>
                <a:cs typeface="+mj-cs"/>
              </a:rPr>
              <a:t>年</a:t>
            </a:r>
            <a:r>
              <a:rPr kumimoji="0" lang="en-US" altLang="zh-CN" sz="2200" b="0" i="0" u="none" strike="noStrike" kern="1200" cap="none" spc="0" normalizeH="0" baseline="0" noProof="0" dirty="0">
                <a:ln>
                  <a:noFill/>
                </a:ln>
                <a:solidFill>
                  <a:schemeClr val="tx1"/>
                </a:solidFill>
                <a:effectLst/>
                <a:uLnTx/>
                <a:uFillTx/>
                <a:latin typeface="+mj-lt"/>
                <a:ea typeface="+mj-ea"/>
                <a:cs typeface="+mj-cs"/>
              </a:rPr>
              <a:t>2</a:t>
            </a:r>
            <a:r>
              <a:rPr kumimoji="0" lang="zh-CN" altLang="en-US" sz="2200" b="0" i="0" u="none" strike="noStrike" kern="1200" cap="none" spc="0" normalizeH="0" baseline="0" noProof="0" dirty="0">
                <a:ln>
                  <a:noFill/>
                </a:ln>
                <a:solidFill>
                  <a:schemeClr val="tx1"/>
                </a:solidFill>
                <a:effectLst/>
                <a:uLnTx/>
                <a:uFillTx/>
                <a:latin typeface="+mj-lt"/>
                <a:ea typeface="+mj-ea"/>
                <a:cs typeface="+mj-cs"/>
              </a:rPr>
              <a:t>月进入泸县中宏特殊教育学校进行康复训练，学生适应能力一般，不能与老师正常交流，认知能力较差</a:t>
            </a:r>
            <a:r>
              <a:rPr kumimoji="0" lang="zh-CN" sz="2200" b="0" i="0" u="none" strike="noStrike" kern="1200" cap="none" spc="0" normalizeH="0" baseline="0" noProof="0" dirty="0">
                <a:ln>
                  <a:noFill/>
                </a:ln>
                <a:solidFill>
                  <a:schemeClr val="tx1"/>
                </a:solidFill>
                <a:effectLst/>
                <a:uLnTx/>
                <a:uFillTx/>
                <a:latin typeface="+mj-lt"/>
                <a:ea typeface="+mj-ea"/>
                <a:cs typeface="+mj-cs"/>
              </a:rPr>
              <a:t>。</a:t>
            </a:r>
            <a:endParaRPr kumimoji="0" lang="zh-CN" sz="2200" b="0" i="0" u="none" strike="noStrike" kern="1200" cap="none" spc="0" normalizeH="0" baseline="0" noProof="0" dirty="0">
              <a:ln>
                <a:noFill/>
              </a:ln>
              <a:solidFill>
                <a:schemeClr val="tx1"/>
              </a:solidFill>
              <a:effectLst/>
              <a:uLnTx/>
              <a:uFillTx/>
              <a:latin typeface="+mj-lt"/>
              <a:ea typeface="+mj-ea"/>
              <a:cs typeface="+mj-cs"/>
            </a:endParaRPr>
          </a:p>
        </p:txBody>
      </p:sp>
      <p:sp>
        <p:nvSpPr>
          <p:cNvPr id="3075" name="文本框 3"/>
          <p:cNvSpPr txBox="1"/>
          <p:nvPr/>
        </p:nvSpPr>
        <p:spPr>
          <a:xfrm>
            <a:off x="4245610" y="1055370"/>
            <a:ext cx="3700463" cy="630238"/>
          </a:xfrm>
          <a:prstGeom prst="rect">
            <a:avLst/>
          </a:prstGeom>
          <a:noFill/>
          <a:ln w="9525">
            <a:noFill/>
          </a:ln>
        </p:spPr>
        <p:txBody>
          <a:bodyPr>
            <a:spAutoFit/>
          </a:bodyPr>
          <a:lstStyle/>
          <a:p>
            <a:pPr algn="ctr"/>
            <a:r>
              <a:rPr lang="zh-CN" altLang="en-US" sz="3500" dirty="0">
                <a:latin typeface="Calibri" panose="020F0502020204030204" pitchFamily="34" charset="0"/>
              </a:rPr>
              <a:t>个案简介</a:t>
            </a:r>
            <a:endParaRPr lang="zh-CN" altLang="en-US" sz="35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811020" y="1556385"/>
            <a:ext cx="8569325" cy="2387600"/>
          </a:xfrm>
        </p:spPr>
        <p:txBody>
          <a:bodyPr vert="horz" wrap="square" lIns="91440" tIns="45720" rIns="91440" bIns="45720" numCol="1" anchor="b" anchorCtr="0" compatLnSpc="1">
            <a:normAutofit/>
          </a:bodyPr>
          <a:lstStyle/>
          <a:p>
            <a:pPr marL="0" marR="0" lvl="0" indent="0" algn="l" defTabSz="914400" rtl="0" eaLnBrk="1" fontAlgn="base" latinLnBrk="0" hangingPunct="1">
              <a:lnSpc>
                <a:spcPct val="150000"/>
              </a:lnSpc>
              <a:spcBef>
                <a:spcPct val="0"/>
              </a:spcBef>
              <a:spcAft>
                <a:spcPct val="0"/>
              </a:spcAft>
              <a:buClrTx/>
              <a:buSzTx/>
              <a:buFontTx/>
              <a:buNone/>
              <a:defRPr/>
            </a:pPr>
            <a:br>
              <a:rPr kumimoji="0" lang="zh-CN" altLang="zh-CN" sz="2200" b="0" i="0" u="none" strike="noStrike" kern="1200" cap="none" spc="0" normalizeH="0" baseline="0" noProof="0" dirty="0">
                <a:ln>
                  <a:noFill/>
                </a:ln>
                <a:solidFill>
                  <a:schemeClr val="tx1"/>
                </a:solidFill>
                <a:effectLst/>
                <a:uLnTx/>
                <a:uFillTx/>
                <a:latin typeface="+mj-lt"/>
                <a:ea typeface="+mj-ea"/>
                <a:cs typeface="+mj-cs"/>
              </a:rPr>
            </a:br>
            <a:r>
              <a:rPr kumimoji="0" lang="zh-CN" altLang="en-US" sz="2200" b="1" i="0" u="sng" strike="noStrike" kern="1200" cap="none" spc="0" normalizeH="0" baseline="0" noProof="0" dirty="0">
                <a:ln>
                  <a:noFill/>
                </a:ln>
                <a:solidFill>
                  <a:schemeClr val="tx1"/>
                </a:solidFill>
                <a:effectLst/>
                <a:uLnTx/>
                <a:uFillTx/>
                <a:latin typeface="+mj-lt"/>
                <a:ea typeface="+mj-ea"/>
                <a:cs typeface="+mj-cs"/>
              </a:rPr>
              <a:t>家庭状况</a:t>
            </a:r>
            <a:r>
              <a:rPr kumimoji="0" lang="zh-CN" altLang="en-US" sz="2200" b="0" i="0" u="none" strike="noStrike" kern="1200" cap="none" spc="0" normalizeH="0" baseline="0" noProof="0" dirty="0">
                <a:ln>
                  <a:noFill/>
                </a:ln>
                <a:solidFill>
                  <a:schemeClr val="tx1"/>
                </a:solidFill>
                <a:effectLst/>
                <a:uLnTx/>
                <a:uFillTx/>
                <a:latin typeface="+mj-lt"/>
                <a:ea typeface="+mj-ea"/>
                <a:cs typeface="+mj-cs"/>
              </a:rPr>
              <a:t>：家中的第二个孩子，主要照顾者为妈妈，经济条件一般。</a:t>
            </a:r>
            <a:br>
              <a:rPr kumimoji="0" lang="zh-CN" altLang="en-US" sz="2200" b="0" i="0" u="none" strike="noStrike" kern="1200" cap="none" spc="0" normalizeH="0" baseline="0" noProof="0" dirty="0">
                <a:ln>
                  <a:noFill/>
                </a:ln>
                <a:solidFill>
                  <a:schemeClr val="tx1"/>
                </a:solidFill>
                <a:effectLst/>
                <a:uLnTx/>
                <a:uFillTx/>
                <a:latin typeface="+mj-lt"/>
                <a:ea typeface="+mj-ea"/>
                <a:cs typeface="+mj-cs"/>
              </a:rPr>
            </a:br>
            <a:r>
              <a:rPr kumimoji="0" lang="zh-CN" altLang="en-US" sz="2200" b="1" i="0" u="sng" strike="noStrike" kern="1200" cap="none" spc="0" normalizeH="0" baseline="0" noProof="0" dirty="0">
                <a:ln>
                  <a:noFill/>
                </a:ln>
                <a:solidFill>
                  <a:schemeClr val="tx1"/>
                </a:solidFill>
                <a:effectLst/>
                <a:uLnTx/>
                <a:uFillTx/>
                <a:latin typeface="+mj-lt"/>
                <a:ea typeface="+mj-ea"/>
                <a:cs typeface="+mj-cs"/>
              </a:rPr>
              <a:t>平日学习表现</a:t>
            </a:r>
            <a:r>
              <a:rPr kumimoji="0" lang="zh-CN" altLang="en-US" sz="2200" b="0" i="0" u="none" strike="noStrike" kern="1200" cap="none" spc="0" normalizeH="0" baseline="0" noProof="0" dirty="0">
                <a:ln>
                  <a:noFill/>
                </a:ln>
                <a:solidFill>
                  <a:schemeClr val="tx1"/>
                </a:solidFill>
                <a:effectLst/>
                <a:uLnTx/>
                <a:uFillTx/>
                <a:latin typeface="+mj-lt"/>
                <a:ea typeface="+mj-ea"/>
                <a:cs typeface="+mj-cs"/>
              </a:rPr>
              <a:t>：学习意愿一般，上课时在老师的带领下才能进入活动，课堂的参与性一般，能够在老师的辅助下完成训练活动。</a:t>
            </a:r>
            <a:endParaRPr kumimoji="0" lang="zh-CN" altLang="en-US" sz="2200" b="0" i="0" u="none" strike="noStrike" kern="1200" cap="none" spc="0" normalizeH="0" baseline="0" noProof="0" dirty="0">
              <a:ln>
                <a:noFill/>
              </a:ln>
              <a:solidFill>
                <a:schemeClr val="tx1"/>
              </a:solidFill>
              <a:effectLst/>
              <a:uLnTx/>
              <a:uFillTx/>
              <a:latin typeface="+mj-lt"/>
              <a:ea typeface="+mj-ea"/>
              <a:cs typeface="+mj-cs"/>
            </a:endParaRPr>
          </a:p>
        </p:txBody>
      </p:sp>
      <p:sp>
        <p:nvSpPr>
          <p:cNvPr id="4099" name="文本框 3"/>
          <p:cNvSpPr txBox="1"/>
          <p:nvPr/>
        </p:nvSpPr>
        <p:spPr>
          <a:xfrm>
            <a:off x="3976370" y="1172845"/>
            <a:ext cx="3700463" cy="630238"/>
          </a:xfrm>
          <a:prstGeom prst="rect">
            <a:avLst/>
          </a:prstGeom>
          <a:noFill/>
          <a:ln w="9525">
            <a:noFill/>
          </a:ln>
        </p:spPr>
        <p:txBody>
          <a:bodyPr>
            <a:spAutoFit/>
          </a:bodyPr>
          <a:lstStyle/>
          <a:p>
            <a:pPr algn="ctr"/>
            <a:r>
              <a:rPr lang="zh-CN" altLang="en-US" sz="3500" dirty="0">
                <a:latin typeface="Calibri" panose="020F0502020204030204" pitchFamily="34" charset="0"/>
              </a:rPr>
              <a:t>个案简介</a:t>
            </a:r>
            <a:endParaRPr lang="zh-CN" altLang="en-US" sz="35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741805" y="4180840"/>
            <a:ext cx="7968615" cy="1367155"/>
          </a:xfrm>
        </p:spPr>
        <p:txBody>
          <a:bodyPr vert="horz" wrap="square" lIns="91440" tIns="45720" rIns="91440" bIns="45720" numCol="1" rtlCol="0" anchor="b" anchorCtr="0" compatLnSpc="1">
            <a:normAutofit fontScale="90000"/>
          </a:bodyPr>
          <a:lstStyle/>
          <a:p>
            <a:pPr marL="0" marR="0" lvl="0" indent="0" algn="l" defTabSz="914400" rtl="0" eaLnBrk="1" fontAlgn="auto" latinLnBrk="0" hangingPunct="1">
              <a:lnSpc>
                <a:spcPct val="150000"/>
              </a:lnSpc>
              <a:spcBef>
                <a:spcPct val="0"/>
              </a:spcBef>
              <a:spcAft>
                <a:spcPts val="0"/>
              </a:spcAft>
              <a:buClrTx/>
              <a:buSzTx/>
              <a:buFontTx/>
              <a:buNone/>
              <a:defRPr/>
            </a:pPr>
            <a:r>
              <a:rPr lang="zh-CN" altLang="en-US" sz="2800" b="1" noProof="0" dirty="0">
                <a:ln>
                  <a:noFill/>
                </a:ln>
                <a:effectLst/>
                <a:uLnTx/>
                <a:uFillTx/>
                <a:sym typeface="+mn-ea"/>
              </a:rPr>
              <a:t>认知</a:t>
            </a:r>
            <a:r>
              <a:rPr kumimoji="0" lang="zh-CN" sz="2800" b="1" i="0" u="none" strike="noStrike" kern="1200" cap="none" spc="0" normalizeH="0" baseline="0" noProof="0" dirty="0">
                <a:ln>
                  <a:noFill/>
                </a:ln>
                <a:solidFill>
                  <a:schemeClr val="tx1"/>
                </a:solidFill>
                <a:effectLst/>
                <a:uLnTx/>
                <a:uFillTx/>
                <a:latin typeface="+mj-lt"/>
                <a:ea typeface="+mj-ea"/>
                <a:cs typeface="+mj-cs"/>
              </a:rPr>
              <a:t>：</a:t>
            </a:r>
            <a:r>
              <a:rPr kumimoji="0" lang="zh-CN" sz="2800" b="0" i="0" u="none" strike="noStrike" kern="1200" cap="none" spc="0" normalizeH="0" baseline="0" noProof="0" dirty="0">
                <a:ln>
                  <a:noFill/>
                </a:ln>
                <a:solidFill>
                  <a:schemeClr val="tx1"/>
                </a:solidFill>
                <a:effectLst/>
                <a:uLnTx/>
                <a:uFillTx/>
                <a:latin typeface="+mj-lt"/>
                <a:ea typeface="+mj-ea"/>
                <a:cs typeface="+mj-cs"/>
              </a:rPr>
              <a:t>能</a:t>
            </a:r>
            <a:r>
              <a:rPr kumimoji="0" lang="zh-CN" altLang="en-US" sz="2800" b="0" i="0" u="none" strike="noStrike" kern="1200" cap="none" spc="0" normalizeH="0" baseline="0" noProof="0" dirty="0">
                <a:ln>
                  <a:noFill/>
                </a:ln>
                <a:solidFill>
                  <a:schemeClr val="tx1"/>
                </a:solidFill>
                <a:effectLst/>
                <a:uLnTx/>
                <a:uFillTx/>
                <a:latin typeface="+mj-lt"/>
                <a:ea typeface="+mj-ea"/>
                <a:cs typeface="+mj-cs"/>
              </a:rPr>
              <a:t>说简单的字词，注意力易分散</a:t>
            </a:r>
            <a:r>
              <a:rPr lang="zh-CN" altLang="en-US" sz="2800" dirty="0"/>
              <a:t>。</a:t>
            </a:r>
            <a:br>
              <a:rPr kumimoji="0" lang="zh-CN" altLang="en-US" sz="2800" b="0" i="0" u="none" strike="noStrike" kern="1200" cap="none" spc="0" normalizeH="0" baseline="0" noProof="0" dirty="0">
                <a:ln>
                  <a:noFill/>
                </a:ln>
                <a:solidFill>
                  <a:schemeClr val="tx1"/>
                </a:solidFill>
                <a:effectLst/>
                <a:uLnTx/>
                <a:uFillTx/>
                <a:latin typeface="+mj-lt"/>
                <a:ea typeface="+mj-ea"/>
                <a:cs typeface="+mj-cs"/>
              </a:rPr>
            </a:br>
            <a:r>
              <a:rPr kumimoji="0" lang="zh-CN" altLang="en-US" sz="2800" b="1" i="0" u="none" strike="noStrike" kern="1200" cap="none" spc="0" normalizeH="0" baseline="0" noProof="0" dirty="0">
                <a:ln>
                  <a:noFill/>
                </a:ln>
                <a:solidFill>
                  <a:schemeClr val="tx1"/>
                </a:solidFill>
                <a:effectLst/>
                <a:uLnTx/>
                <a:uFillTx/>
                <a:latin typeface="+mj-lt"/>
                <a:ea typeface="+mj-ea"/>
                <a:cs typeface="+mj-cs"/>
              </a:rPr>
              <a:t>动作：</a:t>
            </a:r>
            <a:r>
              <a:rPr kumimoji="0" lang="zh-CN" altLang="en-US" sz="2800" b="0" i="0" u="none" strike="noStrike" kern="1200" cap="none" spc="0" normalizeH="0" baseline="0" noProof="0" dirty="0">
                <a:ln>
                  <a:noFill/>
                </a:ln>
                <a:solidFill>
                  <a:schemeClr val="tx1"/>
                </a:solidFill>
                <a:effectLst/>
                <a:uLnTx/>
                <a:uFillTx/>
                <a:latin typeface="+mj-lt"/>
                <a:ea typeface="+mj-ea"/>
                <a:cs typeface="+mj-cs"/>
              </a:rPr>
              <a:t>双手有基本的抓握能力，但控制不好，无法做好精细任务。动作缓慢无力，动作幅度稍大骨盆晃动厉害，无法完成高跪和交替半跪。</a:t>
            </a:r>
            <a:br>
              <a:rPr kumimoji="0" lang="zh-CN" altLang="en-US" sz="2800" b="0" i="0" u="none" strike="noStrike" kern="1200" cap="none" spc="0" normalizeH="0" baseline="0" noProof="0" dirty="0">
                <a:ln>
                  <a:noFill/>
                </a:ln>
                <a:solidFill>
                  <a:schemeClr val="tx1"/>
                </a:solidFill>
                <a:effectLst/>
                <a:uLnTx/>
                <a:uFillTx/>
                <a:latin typeface="+mj-lt"/>
                <a:ea typeface="+mj-ea"/>
                <a:cs typeface="+mj-cs"/>
              </a:rPr>
            </a:br>
            <a:r>
              <a:rPr kumimoji="0" lang="zh-CN" altLang="en-US" sz="2800" b="1" i="0" u="none" strike="noStrike" kern="1200" cap="none" spc="0" normalizeH="0" baseline="0" noProof="0" dirty="0">
                <a:ln>
                  <a:noFill/>
                </a:ln>
                <a:solidFill>
                  <a:schemeClr val="tx1"/>
                </a:solidFill>
                <a:effectLst/>
                <a:uLnTx/>
                <a:uFillTx/>
                <a:latin typeface="+mj-lt"/>
                <a:ea typeface="+mj-ea"/>
                <a:cs typeface="+mj-cs"/>
              </a:rPr>
              <a:t>语言：</a:t>
            </a:r>
            <a:r>
              <a:rPr kumimoji="0" lang="zh-CN" altLang="en-US" sz="2800" i="0" u="none" strike="noStrike" kern="1200" cap="none" spc="0" normalizeH="0" baseline="0" noProof="0" dirty="0">
                <a:ln>
                  <a:noFill/>
                </a:ln>
                <a:solidFill>
                  <a:schemeClr val="tx1"/>
                </a:solidFill>
                <a:effectLst/>
                <a:uLnTx/>
                <a:uFillTx/>
                <a:latin typeface="+mj-lt"/>
                <a:ea typeface="+mj-ea"/>
                <a:cs typeface="+mj-cs"/>
              </a:rPr>
              <a:t>口语理解差，个别发间不清晰，不能用语言表达自己的想法和需求。</a:t>
            </a:r>
            <a:br>
              <a:rPr kumimoji="0" lang="zh-CN" altLang="en-US" sz="2800" i="0" u="none" strike="noStrike" kern="1200" cap="none" spc="0" normalizeH="0" baseline="0" noProof="0" dirty="0">
                <a:ln>
                  <a:noFill/>
                </a:ln>
                <a:solidFill>
                  <a:schemeClr val="tx1"/>
                </a:solidFill>
                <a:effectLst/>
                <a:uLnTx/>
                <a:uFillTx/>
                <a:latin typeface="+mj-lt"/>
                <a:ea typeface="+mj-ea"/>
                <a:cs typeface="+mj-cs"/>
              </a:rPr>
            </a:br>
            <a:r>
              <a:rPr kumimoji="0" lang="zh-CN" altLang="en-US" sz="2800" b="1" i="0" u="none" strike="noStrike" kern="1200" cap="none" spc="0" normalizeH="0" baseline="0" noProof="0" dirty="0">
                <a:ln>
                  <a:noFill/>
                </a:ln>
                <a:solidFill>
                  <a:schemeClr val="tx1"/>
                </a:solidFill>
                <a:effectLst/>
                <a:uLnTx/>
                <a:uFillTx/>
                <a:latin typeface="+mj-lt"/>
                <a:ea typeface="+mj-ea"/>
                <a:cs typeface="+mj-cs"/>
              </a:rPr>
              <a:t>社会：</a:t>
            </a:r>
            <a:r>
              <a:rPr kumimoji="0" lang="zh-CN" altLang="en-US" sz="2800" b="0" i="0" u="none" strike="noStrike" kern="1200" cap="none" spc="0" normalizeH="0" baseline="0" noProof="0" dirty="0">
                <a:ln>
                  <a:noFill/>
                </a:ln>
                <a:solidFill>
                  <a:schemeClr val="tx1"/>
                </a:solidFill>
                <a:effectLst/>
                <a:uLnTx/>
                <a:uFillTx/>
                <a:latin typeface="+mj-lt"/>
                <a:ea typeface="+mj-ea"/>
                <a:cs typeface="+mj-cs"/>
              </a:rPr>
              <a:t>不能与他人交流。</a:t>
            </a:r>
            <a:endParaRPr kumimoji="0" lang="zh-CN" altLang="en-US"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6147" name="文本框 3"/>
          <p:cNvSpPr txBox="1"/>
          <p:nvPr/>
        </p:nvSpPr>
        <p:spPr>
          <a:xfrm>
            <a:off x="4111625" y="1008380"/>
            <a:ext cx="3700463" cy="583565"/>
          </a:xfrm>
          <a:prstGeom prst="rect">
            <a:avLst/>
          </a:prstGeom>
          <a:noFill/>
          <a:ln w="9525">
            <a:noFill/>
          </a:ln>
        </p:spPr>
        <p:txBody>
          <a:bodyPr>
            <a:spAutoFit/>
          </a:bodyPr>
          <a:lstStyle/>
          <a:p>
            <a:pPr algn="ctr"/>
            <a:r>
              <a:rPr lang="zh-CN" altLang="en-US" sz="3200" dirty="0">
                <a:latin typeface="Calibri" panose="020F0502020204030204" pitchFamily="34" charset="0"/>
              </a:rPr>
              <a:t>情况分析</a:t>
            </a:r>
            <a:endParaRPr lang="zh-CN" altLang="en-US" sz="32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3115945" y="3417570"/>
            <a:ext cx="6828790" cy="1368425"/>
          </a:xfrm>
        </p:spPr>
        <p:txBody>
          <a:bodyPr vert="horz" wrap="square" lIns="91440" tIns="45720" rIns="91440" bIns="45720" numCol="1" anchor="b" anchorCtr="0" compatLnSpc="1">
            <a:normAutofit fontScale="90000"/>
          </a:bodyPr>
          <a:lstStyle/>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2500" b="0" i="0" u="none" strike="noStrike" kern="1200" cap="none" spc="0" normalizeH="0" baseline="0" noProof="0" dirty="0">
                <a:ln>
                  <a:noFill/>
                </a:ln>
                <a:solidFill>
                  <a:schemeClr val="tx1"/>
                </a:solidFill>
                <a:effectLst/>
                <a:uLnTx/>
                <a:uFillTx/>
                <a:latin typeface="+mj-lt"/>
                <a:ea typeface="+mj-ea"/>
                <a:cs typeface="+mj-cs"/>
              </a:rPr>
              <a:t>短期目标： </a:t>
            </a:r>
            <a:r>
              <a:rPr kumimoji="0" lang="zh-CN" sz="2500" b="0" i="0" u="none" strike="noStrike" kern="1200" cap="none" spc="0" normalizeH="0" baseline="0" noProof="0" dirty="0">
                <a:ln>
                  <a:noFill/>
                </a:ln>
                <a:solidFill>
                  <a:schemeClr val="tx1"/>
                </a:solidFill>
                <a:effectLst/>
                <a:uLnTx/>
                <a:uFillTx/>
                <a:latin typeface="+mj-lt"/>
                <a:ea typeface="+mj-ea"/>
                <a:cs typeface="+mj-cs"/>
              </a:rPr>
              <a:t>独立稳定跪</a:t>
            </a:r>
            <a:r>
              <a:rPr kumimoji="0" lang="zh-CN" altLang="en-US" sz="2500" b="0" i="0" u="none" strike="noStrike" kern="1200" cap="none" spc="0" normalizeH="0" baseline="0" noProof="0" dirty="0">
                <a:ln>
                  <a:noFill/>
                </a:ln>
                <a:solidFill>
                  <a:schemeClr val="tx1"/>
                </a:solidFill>
                <a:effectLst/>
                <a:uLnTx/>
                <a:uFillTx/>
                <a:latin typeface="+mj-lt"/>
                <a:ea typeface="+mj-ea"/>
                <a:cs typeface="+mj-cs"/>
              </a:rPr>
              <a:t>走</a:t>
            </a:r>
            <a:br>
              <a:rPr kumimoji="0" lang="en-US" altLang="zh-CN" sz="2500" b="0" i="0" u="none" strike="noStrike" kern="1200" cap="none" spc="0" normalizeH="0" baseline="0" noProof="0" dirty="0">
                <a:ln>
                  <a:noFill/>
                </a:ln>
                <a:solidFill>
                  <a:schemeClr val="tx1"/>
                </a:solidFill>
                <a:effectLst/>
                <a:uLnTx/>
                <a:uFillTx/>
                <a:latin typeface="+mj-lt"/>
                <a:ea typeface="+mj-ea"/>
                <a:cs typeface="+mj-cs"/>
              </a:rPr>
            </a:br>
            <a:br>
              <a:rPr kumimoji="0" lang="zh-CN" altLang="en-US" sz="2500" b="0" i="0" u="none" strike="noStrike" kern="1200" cap="none" spc="0" normalizeH="0" baseline="0" noProof="0" dirty="0">
                <a:ln>
                  <a:noFill/>
                </a:ln>
                <a:solidFill>
                  <a:schemeClr val="tx1"/>
                </a:solidFill>
                <a:effectLst/>
                <a:uLnTx/>
                <a:uFillTx/>
                <a:latin typeface="+mj-lt"/>
                <a:ea typeface="+mj-ea"/>
                <a:cs typeface="+mj-cs"/>
              </a:rPr>
            </a:br>
            <a:r>
              <a:rPr kumimoji="0" lang="zh-CN" altLang="en-US" sz="2500" b="0" i="0" u="none" strike="noStrike" kern="1200" cap="none" spc="0" normalizeH="0" baseline="0" noProof="0" dirty="0">
                <a:ln>
                  <a:noFill/>
                </a:ln>
                <a:solidFill>
                  <a:schemeClr val="tx1"/>
                </a:solidFill>
                <a:effectLst/>
                <a:uLnTx/>
                <a:uFillTx/>
                <a:latin typeface="+mj-lt"/>
                <a:ea typeface="+mj-ea"/>
                <a:cs typeface="+mj-cs"/>
              </a:rPr>
              <a:t>长期目标： </a:t>
            </a:r>
            <a:r>
              <a:rPr kumimoji="0" lang="zh-CN" sz="2600" b="0" i="0" u="none" strike="noStrike" kern="1200" cap="none" spc="0" normalizeH="0" baseline="0" noProof="0" dirty="0">
                <a:ln>
                  <a:noFill/>
                </a:ln>
                <a:solidFill>
                  <a:schemeClr val="tx1"/>
                </a:solidFill>
                <a:effectLst/>
                <a:uLnTx/>
                <a:uFillTx/>
                <a:latin typeface="+mj-lt"/>
                <a:ea typeface="+mj-ea"/>
                <a:cs typeface="+mj-cs"/>
              </a:rPr>
              <a:t>独立稳定</a:t>
            </a:r>
            <a:r>
              <a:rPr kumimoji="0" lang="zh-CN" altLang="en-US" sz="2600" b="0" i="0" u="none" strike="noStrike" kern="1200" cap="none" spc="0" normalizeH="0" baseline="0" noProof="0" dirty="0">
                <a:ln>
                  <a:noFill/>
                </a:ln>
                <a:solidFill>
                  <a:schemeClr val="tx1"/>
                </a:solidFill>
                <a:effectLst/>
                <a:uLnTx/>
                <a:uFillTx/>
                <a:latin typeface="+mj-lt"/>
                <a:ea typeface="+mj-ea"/>
                <a:cs typeface="+mj-cs"/>
              </a:rPr>
              <a:t>交替半跪</a:t>
            </a:r>
            <a:br>
              <a:rPr kumimoji="0" lang="zh-CN" altLang="en-US" sz="2500" b="0" i="0" u="none" strike="noStrike" kern="1200" cap="none" spc="0" normalizeH="0" baseline="0" noProof="0" dirty="0">
                <a:ln>
                  <a:noFill/>
                </a:ln>
                <a:solidFill>
                  <a:schemeClr val="tx1"/>
                </a:solidFill>
                <a:effectLst/>
                <a:uLnTx/>
                <a:uFillTx/>
                <a:latin typeface="+mj-lt"/>
                <a:ea typeface="+mj-ea"/>
                <a:cs typeface="+mj-cs"/>
              </a:rPr>
            </a:br>
            <a:endParaRPr kumimoji="0" lang="zh-CN" altLang="en-US" sz="2500" b="0" i="0" u="none" strike="noStrike" kern="1200" cap="none" spc="0" normalizeH="0" baseline="0" noProof="0" dirty="0">
              <a:ln>
                <a:noFill/>
              </a:ln>
              <a:solidFill>
                <a:schemeClr val="tx1"/>
              </a:solidFill>
              <a:effectLst/>
              <a:uLnTx/>
              <a:uFillTx/>
              <a:latin typeface="+mj-lt"/>
              <a:ea typeface="+mj-ea"/>
              <a:cs typeface="+mj-cs"/>
            </a:endParaRPr>
          </a:p>
        </p:txBody>
      </p:sp>
      <p:sp>
        <p:nvSpPr>
          <p:cNvPr id="5123" name="文本框 3"/>
          <p:cNvSpPr txBox="1"/>
          <p:nvPr/>
        </p:nvSpPr>
        <p:spPr>
          <a:xfrm>
            <a:off x="3869690" y="1414145"/>
            <a:ext cx="3700463" cy="629920"/>
          </a:xfrm>
          <a:prstGeom prst="rect">
            <a:avLst/>
          </a:prstGeom>
          <a:noFill/>
          <a:ln w="9525">
            <a:noFill/>
          </a:ln>
        </p:spPr>
        <p:txBody>
          <a:bodyPr>
            <a:spAutoFit/>
          </a:bodyPr>
          <a:lstStyle/>
          <a:p>
            <a:pPr algn="ctr"/>
            <a:r>
              <a:rPr lang="zh-CN" altLang="en-US" sz="3500" dirty="0">
                <a:latin typeface="Calibri" panose="020F0502020204030204" pitchFamily="34" charset="0"/>
              </a:rPr>
              <a:t>动作长短期目标</a:t>
            </a:r>
            <a:endParaRPr lang="zh-CN" altLang="en-US" sz="35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902460" y="4171950"/>
            <a:ext cx="7622540" cy="1350010"/>
          </a:xfrm>
        </p:spPr>
        <p:txBody>
          <a:bodyPr vert="horz" wrap="square" lIns="91440" tIns="45720" rIns="91440" bIns="45720" numCol="1" anchor="b" anchorCtr="0" compatLnSpc="1">
            <a:normAutofit fontScale="90000"/>
          </a:bodyPr>
          <a:lstStyle/>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2500" b="0" i="0" u="none" strike="noStrike" kern="1200" cap="none" spc="0" normalizeH="0" baseline="0" noProof="0" dirty="0">
                <a:ln>
                  <a:noFill/>
                </a:ln>
                <a:solidFill>
                  <a:schemeClr val="tx1"/>
                </a:solidFill>
                <a:effectLst/>
                <a:uLnTx/>
                <a:uFillTx/>
                <a:latin typeface="+mj-lt"/>
                <a:ea typeface="+mj-ea"/>
                <a:cs typeface="+mj-cs"/>
              </a:rPr>
              <a:t>1</a:t>
            </a:r>
            <a:r>
              <a:rPr kumimoji="0" lang="en-US" altLang="zh-CN" sz="2500" b="0" i="0" u="none" strike="noStrike" kern="1200" cap="none" spc="0" normalizeH="0" baseline="0" noProof="0" dirty="0">
                <a:ln>
                  <a:noFill/>
                </a:ln>
                <a:solidFill>
                  <a:schemeClr val="tx1"/>
                </a:solidFill>
                <a:effectLst/>
                <a:uLnTx/>
                <a:uFillTx/>
                <a:latin typeface="+mj-lt"/>
                <a:ea typeface="+mj-ea"/>
                <a:cs typeface="+mj-cs"/>
              </a:rPr>
              <a:t>.</a:t>
            </a:r>
            <a:r>
              <a:rPr kumimoji="0" lang="zh-CN" altLang="en-US" sz="2500" b="0" i="0" u="none" strike="noStrike" kern="1200" cap="none" spc="0" normalizeH="0" baseline="0" noProof="0" dirty="0">
                <a:ln>
                  <a:noFill/>
                </a:ln>
                <a:solidFill>
                  <a:schemeClr val="tx1"/>
                </a:solidFill>
                <a:effectLst/>
                <a:uLnTx/>
                <a:uFillTx/>
                <a:latin typeface="+mj-lt"/>
                <a:ea typeface="+mj-ea"/>
                <a:cs typeface="+mj-cs"/>
              </a:rPr>
              <a:t>明确学习项目：通过提示让学生知道本节课的内容，使学习目的可预期（结构化式，一段时间再调整个别项目）</a:t>
            </a:r>
            <a:br>
              <a:rPr kumimoji="0" lang="zh-CN" altLang="en-US" sz="2500" b="0" i="0" u="none" strike="noStrike" kern="1200" cap="none" spc="0" normalizeH="0" baseline="0" noProof="0" dirty="0">
                <a:ln>
                  <a:noFill/>
                </a:ln>
                <a:solidFill>
                  <a:schemeClr val="tx1"/>
                </a:solidFill>
                <a:effectLst/>
                <a:uLnTx/>
                <a:uFillTx/>
                <a:latin typeface="+mj-lt"/>
                <a:ea typeface="+mj-ea"/>
                <a:cs typeface="+mj-cs"/>
              </a:rPr>
            </a:br>
            <a:r>
              <a:rPr kumimoji="0" lang="zh-CN" altLang="en-US" sz="2500" b="0" i="0" u="none" strike="noStrike" kern="1200" cap="none" spc="0" normalizeH="0" baseline="0" noProof="0" dirty="0">
                <a:ln>
                  <a:noFill/>
                </a:ln>
                <a:solidFill>
                  <a:schemeClr val="tx1"/>
                </a:solidFill>
                <a:effectLst/>
                <a:uLnTx/>
                <a:uFillTx/>
                <a:latin typeface="+mj-lt"/>
                <a:ea typeface="+mj-ea"/>
                <a:cs typeface="+mj-cs"/>
              </a:rPr>
              <a:t>2</a:t>
            </a:r>
            <a:r>
              <a:rPr kumimoji="0" lang="en-US" altLang="zh-CN" sz="2500" b="0" i="0" u="none" strike="noStrike" kern="1200" cap="none" spc="0" normalizeH="0" baseline="0" noProof="0" dirty="0">
                <a:ln>
                  <a:noFill/>
                </a:ln>
                <a:solidFill>
                  <a:schemeClr val="tx1"/>
                </a:solidFill>
                <a:effectLst/>
                <a:uLnTx/>
                <a:uFillTx/>
                <a:latin typeface="+mj-lt"/>
                <a:ea typeface="+mj-ea"/>
                <a:cs typeface="+mj-cs"/>
              </a:rPr>
              <a:t>.</a:t>
            </a:r>
            <a:r>
              <a:rPr kumimoji="0" lang="zh-CN" altLang="en-US" sz="2500" b="0" i="0" u="none" strike="noStrike" kern="1200" cap="none" spc="0" normalizeH="0" baseline="0" noProof="0" dirty="0">
                <a:ln>
                  <a:noFill/>
                </a:ln>
                <a:solidFill>
                  <a:schemeClr val="tx1"/>
                </a:solidFill>
                <a:effectLst/>
                <a:uLnTx/>
                <a:uFillTx/>
                <a:latin typeface="+mj-lt"/>
                <a:ea typeface="+mj-ea"/>
                <a:cs typeface="+mj-cs"/>
              </a:rPr>
              <a:t>采取示范教学之有效策略：正确清晰的给学生做示范</a:t>
            </a:r>
            <a:br>
              <a:rPr kumimoji="0" lang="zh-CN" altLang="en-US" sz="2500" b="0" i="0" u="none" strike="noStrike" kern="1200" cap="none" spc="0" normalizeH="0" baseline="0" noProof="0" dirty="0">
                <a:ln>
                  <a:noFill/>
                </a:ln>
                <a:solidFill>
                  <a:schemeClr val="tx1"/>
                </a:solidFill>
                <a:effectLst/>
                <a:uLnTx/>
                <a:uFillTx/>
                <a:latin typeface="+mj-lt"/>
                <a:ea typeface="+mj-ea"/>
                <a:cs typeface="+mj-cs"/>
              </a:rPr>
            </a:br>
            <a:r>
              <a:rPr kumimoji="0" lang="zh-CN" altLang="en-US" sz="2500" b="0" i="0" u="none" strike="noStrike" kern="1200" cap="none" spc="0" normalizeH="0" baseline="0" noProof="0" dirty="0">
                <a:ln>
                  <a:noFill/>
                </a:ln>
                <a:solidFill>
                  <a:schemeClr val="tx1"/>
                </a:solidFill>
                <a:effectLst/>
                <a:uLnTx/>
                <a:uFillTx/>
                <a:latin typeface="+mj-lt"/>
                <a:ea typeface="+mj-ea"/>
                <a:cs typeface="+mj-cs"/>
              </a:rPr>
              <a:t>3</a:t>
            </a:r>
            <a:r>
              <a:rPr kumimoji="0" lang="en-US" altLang="zh-CN" sz="2500" b="0" i="0" u="none" strike="noStrike" kern="1200" cap="none" spc="0" normalizeH="0" baseline="0" noProof="0" dirty="0">
                <a:ln>
                  <a:noFill/>
                </a:ln>
                <a:solidFill>
                  <a:schemeClr val="tx1"/>
                </a:solidFill>
                <a:effectLst/>
                <a:uLnTx/>
                <a:uFillTx/>
                <a:latin typeface="+mj-lt"/>
                <a:ea typeface="+mj-ea"/>
                <a:cs typeface="+mj-cs"/>
              </a:rPr>
              <a:t>.</a:t>
            </a:r>
            <a:r>
              <a:rPr kumimoji="0" lang="zh-CN" altLang="en-US" sz="2500" b="0" i="0" u="none" strike="noStrike" kern="1200" cap="none" spc="0" normalizeH="0" baseline="0" noProof="0" dirty="0">
                <a:ln>
                  <a:noFill/>
                </a:ln>
                <a:solidFill>
                  <a:schemeClr val="tx1"/>
                </a:solidFill>
                <a:effectLst/>
                <a:uLnTx/>
                <a:uFillTx/>
                <a:latin typeface="+mj-lt"/>
                <a:ea typeface="+mj-ea"/>
                <a:cs typeface="+mj-cs"/>
              </a:rPr>
              <a:t>制定清晰的反应标准，如放积木10个</a:t>
            </a:r>
            <a:r>
              <a:rPr kumimoji="0" lang="en-US" altLang="zh-CN" sz="2500" b="0" i="0" u="none" strike="noStrike" kern="1200" cap="none" spc="0" normalizeH="0" baseline="0" noProof="0" dirty="0">
                <a:ln>
                  <a:noFill/>
                </a:ln>
                <a:solidFill>
                  <a:schemeClr val="tx1"/>
                </a:solidFill>
                <a:effectLst/>
                <a:uLnTx/>
                <a:uFillTx/>
                <a:latin typeface="+mj-lt"/>
                <a:ea typeface="+mj-ea"/>
                <a:cs typeface="+mj-cs"/>
              </a:rPr>
              <a:t>,</a:t>
            </a:r>
            <a:r>
              <a:rPr kumimoji="0" lang="zh-CN" altLang="en-US" sz="2500" b="0" i="0" u="none" strike="noStrike" kern="1200" cap="none" spc="0" normalizeH="0" baseline="0" noProof="0" dirty="0">
                <a:ln>
                  <a:noFill/>
                </a:ln>
                <a:solidFill>
                  <a:schemeClr val="tx1"/>
                </a:solidFill>
                <a:effectLst/>
                <a:uLnTx/>
                <a:uFillTx/>
                <a:latin typeface="+mj-lt"/>
                <a:ea typeface="+mj-ea"/>
                <a:cs typeface="+mj-cs"/>
              </a:rPr>
              <a:t>做</a:t>
            </a:r>
            <a:r>
              <a:rPr kumimoji="0" lang="en-US" altLang="zh-CN" sz="2500" b="0" i="0" u="none" strike="noStrike" kern="1200" cap="none" spc="0" normalizeH="0" baseline="0" noProof="0" dirty="0">
                <a:ln>
                  <a:noFill/>
                </a:ln>
                <a:solidFill>
                  <a:schemeClr val="tx1"/>
                </a:solidFill>
                <a:effectLst/>
                <a:uLnTx/>
                <a:uFillTx/>
                <a:latin typeface="+mj-lt"/>
                <a:ea typeface="+mj-ea"/>
                <a:cs typeface="+mj-cs"/>
              </a:rPr>
              <a:t>10</a:t>
            </a:r>
            <a:r>
              <a:rPr kumimoji="0" lang="zh-CN" altLang="en-US" sz="2500" b="0" i="0" u="none" strike="noStrike" kern="1200" cap="none" spc="0" normalizeH="0" baseline="0" noProof="0" dirty="0">
                <a:ln>
                  <a:noFill/>
                </a:ln>
                <a:solidFill>
                  <a:schemeClr val="tx1"/>
                </a:solidFill>
                <a:effectLst/>
                <a:uLnTx/>
                <a:uFillTx/>
                <a:latin typeface="+mj-lt"/>
                <a:ea typeface="+mj-ea"/>
                <a:cs typeface="+mj-cs"/>
              </a:rPr>
              <a:t>个交替半跪</a:t>
            </a:r>
            <a:br>
              <a:rPr kumimoji="0" lang="zh-CN" altLang="en-US" sz="2500" b="0" i="0" u="none" strike="noStrike" kern="1200" cap="none" spc="0" normalizeH="0" baseline="0" noProof="0" dirty="0">
                <a:ln>
                  <a:noFill/>
                </a:ln>
                <a:solidFill>
                  <a:schemeClr val="tx1"/>
                </a:solidFill>
                <a:effectLst/>
                <a:uLnTx/>
                <a:uFillTx/>
                <a:latin typeface="+mj-lt"/>
                <a:ea typeface="+mj-ea"/>
                <a:cs typeface="+mj-cs"/>
              </a:rPr>
            </a:br>
            <a:r>
              <a:rPr kumimoji="0" lang="en-US" altLang="zh-CN" sz="2500" b="0" i="0" u="none" strike="noStrike" kern="1200" cap="none" spc="0" normalizeH="0" baseline="0" noProof="0" dirty="0">
                <a:ln>
                  <a:noFill/>
                </a:ln>
                <a:solidFill>
                  <a:schemeClr val="tx1"/>
                </a:solidFill>
                <a:effectLst/>
                <a:uLnTx/>
                <a:uFillTx/>
                <a:latin typeface="+mj-lt"/>
                <a:ea typeface="+mj-ea"/>
                <a:cs typeface="+mj-cs"/>
              </a:rPr>
              <a:t>4.</a:t>
            </a:r>
            <a:r>
              <a:rPr kumimoji="0" lang="zh-CN" altLang="en-US" sz="2500" b="0" i="0" u="none" strike="noStrike" kern="1200" cap="none" spc="0" normalizeH="0" baseline="0" noProof="0" dirty="0">
                <a:ln>
                  <a:noFill/>
                </a:ln>
                <a:solidFill>
                  <a:schemeClr val="tx1"/>
                </a:solidFill>
                <a:effectLst/>
                <a:uLnTx/>
                <a:uFillTx/>
                <a:latin typeface="+mj-lt"/>
                <a:ea typeface="+mj-ea"/>
                <a:cs typeface="+mj-cs"/>
              </a:rPr>
              <a:t>增加</a:t>
            </a:r>
            <a:r>
              <a:rPr kumimoji="0" lang="zh-CN" altLang="en-US" sz="2500" b="0" i="0" u="none" strike="noStrike" kern="1200" cap="none" spc="0" normalizeH="0" baseline="0" noProof="0">
                <a:ln>
                  <a:noFill/>
                </a:ln>
                <a:solidFill>
                  <a:schemeClr val="tx1"/>
                </a:solidFill>
                <a:effectLst/>
                <a:uLnTx/>
                <a:uFillTx/>
                <a:latin typeface="+mj-lt"/>
                <a:ea typeface="+mj-ea"/>
                <a:cs typeface="+mj-cs"/>
              </a:rPr>
              <a:t>辅具：如</a:t>
            </a:r>
            <a:r>
              <a:rPr kumimoji="0" lang="zh-CN" altLang="en-US" sz="2500" b="0" i="0" u="none" strike="noStrike" kern="1200" cap="none" spc="0" normalizeH="0" baseline="0" noProof="0" dirty="0">
                <a:ln>
                  <a:noFill/>
                </a:ln>
                <a:solidFill>
                  <a:schemeClr val="tx1"/>
                </a:solidFill>
                <a:effectLst/>
                <a:uLnTx/>
                <a:uFillTx/>
                <a:latin typeface="+mj-lt"/>
                <a:ea typeface="+mj-ea"/>
                <a:cs typeface="+mj-cs"/>
              </a:rPr>
              <a:t>在交交替半跪活动中，诱导学生听指令、模仿、主动配合等能力</a:t>
            </a:r>
            <a:br>
              <a:rPr kumimoji="0" lang="zh-CN" altLang="en-US" sz="2500" b="0" i="0" u="none" strike="noStrike" kern="1200" cap="none" spc="0" normalizeH="0" baseline="0" noProof="0" dirty="0">
                <a:ln>
                  <a:noFill/>
                </a:ln>
                <a:solidFill>
                  <a:schemeClr val="tx1"/>
                </a:solidFill>
                <a:effectLst/>
                <a:uLnTx/>
                <a:uFillTx/>
                <a:latin typeface="+mj-lt"/>
                <a:ea typeface="+mj-ea"/>
                <a:cs typeface="+mj-cs"/>
              </a:rPr>
            </a:br>
            <a:endParaRPr kumimoji="0" lang="zh-CN" altLang="en-US" sz="2500" b="0" i="0" u="none" strike="noStrike" kern="1200" cap="none" spc="0" normalizeH="0" baseline="0" noProof="0" dirty="0">
              <a:ln>
                <a:noFill/>
              </a:ln>
              <a:solidFill>
                <a:schemeClr val="tx1"/>
              </a:solidFill>
              <a:effectLst/>
              <a:uLnTx/>
              <a:uFillTx/>
              <a:latin typeface="+mj-lt"/>
              <a:ea typeface="+mj-ea"/>
              <a:cs typeface="+mj-cs"/>
            </a:endParaRPr>
          </a:p>
        </p:txBody>
      </p:sp>
      <p:sp>
        <p:nvSpPr>
          <p:cNvPr id="7171" name="文本框 3"/>
          <p:cNvSpPr txBox="1"/>
          <p:nvPr/>
        </p:nvSpPr>
        <p:spPr>
          <a:xfrm>
            <a:off x="4100830" y="1005840"/>
            <a:ext cx="3700463" cy="630238"/>
          </a:xfrm>
          <a:prstGeom prst="rect">
            <a:avLst/>
          </a:prstGeom>
          <a:noFill/>
          <a:ln w="9525">
            <a:noFill/>
          </a:ln>
        </p:spPr>
        <p:txBody>
          <a:bodyPr>
            <a:spAutoFit/>
          </a:bodyPr>
          <a:lstStyle/>
          <a:p>
            <a:pPr algn="ctr"/>
            <a:r>
              <a:rPr lang="zh-CN" altLang="en-US" sz="3500" dirty="0">
                <a:latin typeface="Calibri" panose="020F0502020204030204" pitchFamily="34" charset="0"/>
              </a:rPr>
              <a:t>训练策略</a:t>
            </a:r>
            <a:endParaRPr lang="zh-CN" altLang="en-US" sz="35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2448560" y="4366260"/>
            <a:ext cx="6232525" cy="1367155"/>
          </a:xfrm>
        </p:spPr>
        <p:txBody>
          <a:bodyPr vert="horz" wrap="square" lIns="91440" tIns="45720" rIns="91440" bIns="45720" numCol="1" anchor="b" anchorCtr="0" compatLnSpc="1">
            <a:normAutofit fontScale="90000"/>
          </a:bodyPr>
          <a:lstStyle/>
          <a:p>
            <a:pPr marL="0" marR="0" lvl="0" indent="0" algn="l" defTabSz="914400" rtl="0" eaLnBrk="1" fontAlgn="base" latinLnBrk="0" hangingPunct="1">
              <a:lnSpc>
                <a:spcPct val="150000"/>
              </a:lnSpc>
              <a:spcBef>
                <a:spcPct val="0"/>
              </a:spcBef>
              <a:spcAft>
                <a:spcPct val="0"/>
              </a:spcAft>
              <a:buClrTx/>
              <a:buSzTx/>
              <a:buFontTx/>
              <a:buNone/>
              <a:defRPr/>
            </a:pPr>
            <a:r>
              <a:rPr kumimoji="0" lang="zh-CN" altLang="en-US" sz="2500" b="0" i="0" u="none" strike="noStrike" kern="1200" cap="none" spc="0" normalizeH="0" baseline="0" noProof="0" dirty="0">
                <a:ln>
                  <a:noFill/>
                </a:ln>
                <a:solidFill>
                  <a:schemeClr val="tx1"/>
                </a:solidFill>
                <a:effectLst/>
                <a:uLnTx/>
                <a:uFillTx/>
                <a:latin typeface="+mj-lt"/>
                <a:ea typeface="+mj-ea"/>
                <a:cs typeface="+mj-cs"/>
              </a:rPr>
              <a:t>1</a:t>
            </a:r>
            <a:r>
              <a:rPr kumimoji="0" lang="en-US" altLang="zh-CN" sz="2500" b="0" i="0" u="none" strike="noStrike" kern="1200" cap="none" spc="0" normalizeH="0" baseline="0" noProof="0" dirty="0">
                <a:ln>
                  <a:noFill/>
                </a:ln>
                <a:solidFill>
                  <a:schemeClr val="tx1"/>
                </a:solidFill>
                <a:effectLst/>
                <a:uLnTx/>
                <a:uFillTx/>
                <a:latin typeface="+mj-lt"/>
                <a:ea typeface="+mj-ea"/>
                <a:cs typeface="+mj-cs"/>
              </a:rPr>
              <a:t>.</a:t>
            </a:r>
            <a:r>
              <a:rPr kumimoji="0" lang="zh-CN" altLang="en-US" sz="2500" b="0" i="0" u="none" strike="noStrike" kern="1200" cap="none" spc="0" normalizeH="0" baseline="0" noProof="0" dirty="0">
                <a:ln>
                  <a:noFill/>
                </a:ln>
                <a:solidFill>
                  <a:schemeClr val="tx1"/>
                </a:solidFill>
                <a:effectLst/>
                <a:uLnTx/>
                <a:uFillTx/>
                <a:latin typeface="+mj-lt"/>
                <a:ea typeface="+mj-ea"/>
                <a:cs typeface="+mj-cs"/>
              </a:rPr>
              <a:t>师生问好准备上课</a:t>
            </a:r>
            <a:br>
              <a:rPr kumimoji="0" lang="zh-CN" altLang="en-US" sz="2500" b="0" i="0" u="none" strike="noStrike" kern="1200" cap="none" spc="0" normalizeH="0" baseline="0" noProof="0" dirty="0">
                <a:ln>
                  <a:noFill/>
                </a:ln>
                <a:solidFill>
                  <a:schemeClr val="tx1"/>
                </a:solidFill>
                <a:effectLst/>
                <a:uLnTx/>
                <a:uFillTx/>
                <a:latin typeface="+mj-lt"/>
                <a:ea typeface="+mj-ea"/>
                <a:cs typeface="+mj-cs"/>
              </a:rPr>
            </a:br>
            <a:r>
              <a:rPr kumimoji="0" lang="en-US" altLang="zh-CN" sz="2500" b="0" i="0" u="none" strike="noStrike" kern="1200" cap="none" spc="0" normalizeH="0" baseline="0" noProof="0" dirty="0">
                <a:ln>
                  <a:noFill/>
                </a:ln>
                <a:solidFill>
                  <a:schemeClr val="tx1"/>
                </a:solidFill>
                <a:effectLst/>
                <a:uLnTx/>
                <a:uFillTx/>
                <a:latin typeface="+mj-lt"/>
                <a:ea typeface="+mj-ea"/>
                <a:cs typeface="+mj-cs"/>
              </a:rPr>
              <a:t>2.</a:t>
            </a:r>
            <a:r>
              <a:rPr kumimoji="0" lang="zh-CN" altLang="en-US" sz="2500" b="0" i="0" u="none" strike="noStrike" kern="1200" cap="none" spc="0" normalizeH="0" baseline="0" noProof="0" dirty="0">
                <a:ln>
                  <a:noFill/>
                </a:ln>
                <a:solidFill>
                  <a:schemeClr val="tx1"/>
                </a:solidFill>
                <a:effectLst/>
                <a:uLnTx/>
                <a:uFillTx/>
                <a:latin typeface="+mj-lt"/>
                <a:ea typeface="+mj-ea"/>
                <a:cs typeface="+mj-cs"/>
              </a:rPr>
              <a:t>蹲坐</a:t>
            </a:r>
            <a:r>
              <a:rPr kumimoji="0" lang="en-US" altLang="zh-CN" sz="2500" b="0" i="0" u="none" strike="noStrike" kern="1200" cap="none" spc="0" normalizeH="0" baseline="0" noProof="0" dirty="0">
                <a:ln>
                  <a:noFill/>
                </a:ln>
                <a:solidFill>
                  <a:schemeClr val="tx1"/>
                </a:solidFill>
                <a:effectLst/>
                <a:uLnTx/>
                <a:uFillTx/>
                <a:latin typeface="+mj-lt"/>
                <a:ea typeface="+mj-ea"/>
                <a:cs typeface="+mj-cs"/>
              </a:rPr>
              <a:t>+</a:t>
            </a:r>
            <a:r>
              <a:rPr kumimoji="0" lang="zh-CN" altLang="en-US" sz="2500" b="0" i="0" u="none" strike="noStrike" kern="1200" cap="none" spc="0" normalizeH="0" baseline="0" noProof="0" dirty="0">
                <a:ln>
                  <a:noFill/>
                </a:ln>
                <a:solidFill>
                  <a:schemeClr val="tx1"/>
                </a:solidFill>
                <a:effectLst/>
                <a:uLnTx/>
                <a:uFillTx/>
                <a:latin typeface="+mj-lt"/>
                <a:ea typeface="+mj-ea"/>
                <a:cs typeface="+mj-cs"/>
              </a:rPr>
              <a:t>认识梨</a:t>
            </a:r>
            <a:r>
              <a:rPr kumimoji="0" lang="en-US" altLang="zh-CN" sz="2500" b="0" i="0" u="none" strike="noStrike" kern="1200" cap="none" spc="0" normalizeH="0" baseline="0" noProof="0" dirty="0">
                <a:ln>
                  <a:noFill/>
                </a:ln>
                <a:solidFill>
                  <a:schemeClr val="tx1"/>
                </a:solidFill>
                <a:effectLst/>
                <a:uLnTx/>
                <a:uFillTx/>
                <a:latin typeface="+mj-lt"/>
                <a:ea typeface="+mj-ea"/>
                <a:cs typeface="+mj-cs"/>
              </a:rPr>
              <a:t>+</a:t>
            </a:r>
            <a:r>
              <a:rPr kumimoji="0" lang="zh-CN" altLang="en-US" sz="2500" b="0" i="0" u="none" strike="noStrike" kern="1200" cap="none" spc="0" normalizeH="0" baseline="0" noProof="0" dirty="0">
                <a:ln>
                  <a:noFill/>
                </a:ln>
                <a:solidFill>
                  <a:schemeClr val="tx1"/>
                </a:solidFill>
                <a:effectLst/>
                <a:uLnTx/>
                <a:uFillTx/>
                <a:latin typeface="+mj-lt"/>
                <a:ea typeface="+mj-ea"/>
                <a:cs typeface="+mj-cs"/>
              </a:rPr>
              <a:t>实物配对</a:t>
            </a:r>
            <a:br>
              <a:rPr kumimoji="0" lang="zh-CN" altLang="en-US" sz="2500" b="0" i="0" u="none" strike="noStrike" kern="1200" cap="none" spc="0" normalizeH="0" baseline="0" noProof="0" dirty="0">
                <a:ln>
                  <a:noFill/>
                </a:ln>
                <a:solidFill>
                  <a:schemeClr val="tx1"/>
                </a:solidFill>
                <a:effectLst/>
                <a:uLnTx/>
                <a:uFillTx/>
                <a:latin typeface="+mj-lt"/>
                <a:ea typeface="+mj-ea"/>
                <a:cs typeface="+mj-cs"/>
              </a:rPr>
            </a:br>
            <a:r>
              <a:rPr kumimoji="0" lang="en-US" altLang="zh-CN" sz="2500" b="0" i="0" u="none" strike="noStrike" kern="1200" cap="none" spc="0" normalizeH="0" baseline="0" noProof="0" dirty="0">
                <a:ln>
                  <a:noFill/>
                </a:ln>
                <a:solidFill>
                  <a:schemeClr val="tx1"/>
                </a:solidFill>
                <a:effectLst/>
                <a:uLnTx/>
                <a:uFillTx/>
                <a:latin typeface="+mj-lt"/>
                <a:ea typeface="+mj-ea"/>
                <a:cs typeface="+mj-cs"/>
              </a:rPr>
              <a:t>3.</a:t>
            </a:r>
            <a:r>
              <a:rPr kumimoji="0" lang="zh-CN" altLang="en-US" sz="2500" b="0" i="0" u="none" strike="noStrike" kern="1200" cap="none" spc="0" normalizeH="0" baseline="0" noProof="0" dirty="0">
                <a:ln>
                  <a:noFill/>
                </a:ln>
                <a:solidFill>
                  <a:schemeClr val="tx1"/>
                </a:solidFill>
                <a:effectLst/>
                <a:uLnTx/>
                <a:uFillTx/>
                <a:latin typeface="+mj-lt"/>
                <a:ea typeface="+mj-ea"/>
                <a:cs typeface="+mj-cs"/>
              </a:rPr>
              <a:t>双手扶</a:t>
            </a:r>
            <a:r>
              <a:rPr kumimoji="0" lang="en-US" altLang="zh-CN" sz="2500" b="0" i="0" u="none" strike="noStrike" kern="1200" cap="none" spc="0" normalizeH="0" baseline="0" noProof="0" dirty="0">
                <a:ln>
                  <a:noFill/>
                </a:ln>
                <a:solidFill>
                  <a:schemeClr val="tx1"/>
                </a:solidFill>
                <a:effectLst/>
                <a:uLnTx/>
                <a:uFillTx/>
                <a:latin typeface="+mj-lt"/>
                <a:ea typeface="+mj-ea"/>
                <a:cs typeface="+mj-cs"/>
              </a:rPr>
              <a:t>TB</a:t>
            </a:r>
            <a:r>
              <a:rPr kumimoji="0" lang="zh-CN" altLang="en-US" sz="2500" b="0" i="0" u="none" strike="noStrike" kern="1200" cap="none" spc="0" normalizeH="0" baseline="0" noProof="0" dirty="0">
                <a:ln>
                  <a:noFill/>
                </a:ln>
                <a:solidFill>
                  <a:schemeClr val="tx1"/>
                </a:solidFill>
                <a:effectLst/>
                <a:uLnTx/>
                <a:uFillTx/>
                <a:latin typeface="+mj-lt"/>
                <a:ea typeface="+mj-ea"/>
                <a:cs typeface="+mj-cs"/>
              </a:rPr>
              <a:t>架交替半跪</a:t>
            </a:r>
            <a:r>
              <a:rPr kumimoji="0" lang="en-US" altLang="zh-CN" sz="2500" b="0" i="0" u="none" strike="noStrike" kern="1200" cap="none" spc="0" normalizeH="0" baseline="0" noProof="0" dirty="0">
                <a:ln>
                  <a:noFill/>
                </a:ln>
                <a:solidFill>
                  <a:schemeClr val="tx1"/>
                </a:solidFill>
                <a:effectLst/>
                <a:uLnTx/>
                <a:uFillTx/>
                <a:latin typeface="+mj-lt"/>
                <a:ea typeface="+mj-ea"/>
                <a:cs typeface="+mj-cs"/>
              </a:rPr>
              <a:t>+</a:t>
            </a:r>
            <a:r>
              <a:rPr kumimoji="0" lang="zh-CN" altLang="en-US" sz="2500" b="0" i="0" u="none" strike="noStrike" kern="1200" cap="none" spc="0" normalizeH="0" baseline="0" noProof="0" dirty="0">
                <a:ln>
                  <a:noFill/>
                </a:ln>
                <a:solidFill>
                  <a:schemeClr val="tx1"/>
                </a:solidFill>
                <a:effectLst/>
                <a:uLnTx/>
                <a:uFillTx/>
                <a:latin typeface="+mj-lt"/>
                <a:ea typeface="+mj-ea"/>
                <a:cs typeface="+mj-cs"/>
              </a:rPr>
              <a:t>拿实物梨</a:t>
            </a:r>
            <a:br>
              <a:rPr kumimoji="0" lang="zh-CN" altLang="en-US" sz="2500" b="0" i="0" u="none" strike="noStrike" kern="1200" cap="none" spc="0" normalizeH="0" baseline="0" noProof="0" dirty="0">
                <a:ln>
                  <a:noFill/>
                </a:ln>
                <a:solidFill>
                  <a:schemeClr val="tx1"/>
                </a:solidFill>
                <a:effectLst/>
                <a:uLnTx/>
                <a:uFillTx/>
                <a:latin typeface="+mj-lt"/>
                <a:ea typeface="+mj-ea"/>
                <a:cs typeface="+mj-cs"/>
              </a:rPr>
            </a:br>
            <a:r>
              <a:rPr kumimoji="0" lang="en-US" altLang="zh-CN" sz="2500" b="0" i="0" u="none" strike="noStrike" kern="1200" cap="none" spc="0" normalizeH="0" baseline="0" noProof="0" dirty="0">
                <a:ln>
                  <a:noFill/>
                </a:ln>
                <a:solidFill>
                  <a:schemeClr val="tx1"/>
                </a:solidFill>
                <a:effectLst/>
                <a:uLnTx/>
                <a:uFillTx/>
                <a:latin typeface="+mj-lt"/>
                <a:ea typeface="+mj-ea"/>
                <a:cs typeface="+mj-cs"/>
              </a:rPr>
              <a:t>4.</a:t>
            </a:r>
            <a:r>
              <a:rPr kumimoji="0" lang="zh-CN" altLang="en-US" sz="2500" b="0" i="0" u="none" strike="noStrike" kern="1200" cap="none" spc="0" normalizeH="0" baseline="0" noProof="0" dirty="0">
                <a:ln>
                  <a:noFill/>
                </a:ln>
                <a:solidFill>
                  <a:schemeClr val="tx1"/>
                </a:solidFill>
                <a:effectLst/>
                <a:uLnTx/>
                <a:uFillTx/>
                <a:latin typeface="+mj-lt"/>
                <a:ea typeface="+mj-ea"/>
                <a:cs typeface="+mj-cs"/>
              </a:rPr>
              <a:t>双</a:t>
            </a:r>
            <a:r>
              <a:rPr kumimoji="0" lang="zh-CN" sz="2500" b="0" i="0" u="none" strike="noStrike" kern="1200" cap="none" spc="0" normalizeH="0" baseline="0" noProof="0" dirty="0">
                <a:ln>
                  <a:noFill/>
                </a:ln>
                <a:solidFill>
                  <a:schemeClr val="tx1"/>
                </a:solidFill>
                <a:effectLst/>
                <a:uLnTx/>
                <a:uFillTx/>
                <a:latin typeface="+mj-lt"/>
                <a:ea typeface="+mj-ea"/>
                <a:cs typeface="+mj-cs"/>
              </a:rPr>
              <a:t>手扶</a:t>
            </a:r>
            <a:r>
              <a:rPr kumimoji="0" lang="en-US" altLang="zh-CN" sz="2500" b="0" i="0" u="none" strike="noStrike" kern="1200" cap="none" spc="0" normalizeH="0" baseline="0" noProof="0" dirty="0">
                <a:ln>
                  <a:noFill/>
                </a:ln>
                <a:solidFill>
                  <a:schemeClr val="tx1"/>
                </a:solidFill>
                <a:effectLst/>
                <a:uLnTx/>
                <a:uFillTx/>
                <a:latin typeface="+mj-lt"/>
                <a:ea typeface="+mj-ea"/>
                <a:cs typeface="+mj-cs"/>
              </a:rPr>
              <a:t>TB</a:t>
            </a:r>
            <a:r>
              <a:rPr kumimoji="0" lang="zh-CN" altLang="en-US" sz="2500" b="0" i="0" u="none" strike="noStrike" kern="1200" cap="none" spc="0" normalizeH="0" baseline="0" noProof="0" dirty="0">
                <a:ln>
                  <a:noFill/>
                </a:ln>
                <a:solidFill>
                  <a:schemeClr val="tx1"/>
                </a:solidFill>
                <a:effectLst/>
                <a:uLnTx/>
                <a:uFillTx/>
                <a:latin typeface="+mj-lt"/>
                <a:ea typeface="+mj-ea"/>
                <a:cs typeface="+mj-cs"/>
              </a:rPr>
              <a:t>架跪坐跪起</a:t>
            </a:r>
            <a:r>
              <a:rPr kumimoji="0" lang="en-US" altLang="zh-CN" sz="2500" b="0" i="0" u="none" strike="noStrike" kern="1200" cap="none" spc="0" normalizeH="0" baseline="0" noProof="0" dirty="0">
                <a:ln>
                  <a:noFill/>
                </a:ln>
                <a:solidFill>
                  <a:schemeClr val="tx1"/>
                </a:solidFill>
                <a:effectLst/>
                <a:uLnTx/>
                <a:uFillTx/>
                <a:latin typeface="+mj-lt"/>
                <a:ea typeface="+mj-ea"/>
                <a:cs typeface="+mj-cs"/>
              </a:rPr>
              <a:t>+</a:t>
            </a:r>
            <a:r>
              <a:rPr kumimoji="0" lang="zh-CN" altLang="en-US" sz="2500" b="0" i="0" u="none" strike="noStrike" kern="1200" cap="none" spc="0" normalizeH="0" baseline="0" noProof="0" dirty="0">
                <a:ln>
                  <a:noFill/>
                </a:ln>
                <a:solidFill>
                  <a:schemeClr val="tx1"/>
                </a:solidFill>
                <a:effectLst/>
                <a:uLnTx/>
                <a:uFillTx/>
                <a:latin typeface="+mj-lt"/>
                <a:ea typeface="+mj-ea"/>
                <a:cs typeface="+mj-cs"/>
              </a:rPr>
              <a:t>巩固认识梨</a:t>
            </a:r>
            <a:br>
              <a:rPr kumimoji="0" lang="zh-CN" altLang="en-US" sz="2500" b="0" i="0" u="none" strike="noStrike" kern="1200" cap="none" spc="0" normalizeH="0" baseline="0" noProof="0" dirty="0">
                <a:ln>
                  <a:noFill/>
                </a:ln>
                <a:solidFill>
                  <a:schemeClr val="tx1"/>
                </a:solidFill>
                <a:effectLst/>
                <a:uLnTx/>
                <a:uFillTx/>
                <a:latin typeface="+mj-lt"/>
                <a:ea typeface="+mj-ea"/>
                <a:cs typeface="+mj-cs"/>
              </a:rPr>
            </a:br>
            <a:r>
              <a:rPr kumimoji="0" lang="en-US" altLang="zh-CN" sz="2500" b="0" i="0" u="none" strike="noStrike" kern="1200" cap="none" spc="0" normalizeH="0" baseline="0" noProof="0" dirty="0">
                <a:ln>
                  <a:noFill/>
                </a:ln>
                <a:solidFill>
                  <a:schemeClr val="tx1"/>
                </a:solidFill>
                <a:effectLst/>
                <a:uLnTx/>
                <a:uFillTx/>
                <a:latin typeface="+mj-lt"/>
                <a:ea typeface="+mj-ea"/>
                <a:cs typeface="+mj-cs"/>
              </a:rPr>
              <a:t>5.</a:t>
            </a:r>
            <a:r>
              <a:rPr kumimoji="0" lang="zh-CN" altLang="en-US" sz="2500" b="0" i="0" u="none" strike="noStrike" kern="1200" cap="none" spc="0" normalizeH="0" baseline="0" noProof="0" dirty="0">
                <a:ln>
                  <a:noFill/>
                </a:ln>
                <a:solidFill>
                  <a:schemeClr val="tx1"/>
                </a:solidFill>
                <a:effectLst/>
                <a:uLnTx/>
                <a:uFillTx/>
                <a:latin typeface="+mj-lt"/>
                <a:ea typeface="+mj-ea"/>
                <a:cs typeface="+mj-cs"/>
              </a:rPr>
              <a:t> 倒坐楔形垫仰卧起坐</a:t>
            </a:r>
            <a:r>
              <a:rPr kumimoji="0" lang="en-US" altLang="zh-CN" sz="2500" b="0" i="0" u="none" strike="noStrike" kern="1200" cap="none" spc="0" normalizeH="0" baseline="0" noProof="0" dirty="0">
                <a:ln>
                  <a:noFill/>
                </a:ln>
                <a:solidFill>
                  <a:schemeClr val="tx1"/>
                </a:solidFill>
                <a:effectLst/>
                <a:uLnTx/>
                <a:uFillTx/>
                <a:latin typeface="+mj-lt"/>
                <a:ea typeface="+mj-ea"/>
                <a:cs typeface="+mj-cs"/>
              </a:rPr>
              <a:t>+</a:t>
            </a:r>
            <a:r>
              <a:rPr kumimoji="0" lang="zh-CN" altLang="en-US" sz="2500" b="0" i="0" u="none" strike="noStrike" kern="1200" cap="none" spc="0" normalizeH="0" baseline="0" noProof="0" dirty="0">
                <a:ln>
                  <a:noFill/>
                </a:ln>
                <a:solidFill>
                  <a:schemeClr val="tx1"/>
                </a:solidFill>
                <a:effectLst/>
                <a:uLnTx/>
                <a:uFillTx/>
                <a:latin typeface="+mj-lt"/>
                <a:ea typeface="+mj-ea"/>
                <a:cs typeface="+mj-cs"/>
              </a:rPr>
              <a:t>对梨的抽象认识</a:t>
            </a:r>
            <a:br>
              <a:rPr kumimoji="0" lang="zh-CN" altLang="en-US" sz="2500" b="0" i="0" u="none" strike="noStrike" kern="1200" cap="none" spc="0" normalizeH="0" baseline="0" noProof="0" dirty="0">
                <a:ln>
                  <a:noFill/>
                </a:ln>
                <a:solidFill>
                  <a:schemeClr val="tx1"/>
                </a:solidFill>
                <a:effectLst/>
                <a:uLnTx/>
                <a:uFillTx/>
                <a:latin typeface="+mj-lt"/>
                <a:ea typeface="+mj-ea"/>
                <a:cs typeface="+mj-cs"/>
              </a:rPr>
            </a:br>
            <a:br>
              <a:rPr kumimoji="0" lang="zh-CN" altLang="en-US" sz="2500" b="0" i="0" u="none" strike="noStrike" kern="1200" cap="none" spc="0" normalizeH="0" baseline="0" noProof="0" dirty="0">
                <a:ln>
                  <a:noFill/>
                </a:ln>
                <a:solidFill>
                  <a:schemeClr val="tx1"/>
                </a:solidFill>
                <a:effectLst/>
                <a:uLnTx/>
                <a:uFillTx/>
                <a:latin typeface="+mj-lt"/>
                <a:ea typeface="+mj-ea"/>
                <a:cs typeface="+mj-cs"/>
              </a:rPr>
            </a:br>
            <a:endParaRPr kumimoji="0" lang="zh-CN" altLang="en-US" sz="2500" b="0" i="0" u="none" strike="noStrike" kern="1200" cap="none" spc="0" normalizeH="0" baseline="0" noProof="0" dirty="0">
              <a:ln>
                <a:noFill/>
              </a:ln>
              <a:solidFill>
                <a:srgbClr val="0070C0"/>
              </a:solidFill>
              <a:effectLst/>
              <a:uLnTx/>
              <a:uFillTx/>
              <a:latin typeface="+mj-lt"/>
              <a:ea typeface="+mj-ea"/>
              <a:cs typeface="+mj-cs"/>
            </a:endParaRPr>
          </a:p>
        </p:txBody>
      </p:sp>
      <p:sp>
        <p:nvSpPr>
          <p:cNvPr id="8195" name="文本框 3"/>
          <p:cNvSpPr txBox="1"/>
          <p:nvPr/>
        </p:nvSpPr>
        <p:spPr>
          <a:xfrm>
            <a:off x="3920490" y="1103630"/>
            <a:ext cx="3700463" cy="630238"/>
          </a:xfrm>
          <a:prstGeom prst="rect">
            <a:avLst/>
          </a:prstGeom>
          <a:noFill/>
          <a:ln w="9525">
            <a:noFill/>
          </a:ln>
        </p:spPr>
        <p:txBody>
          <a:bodyPr>
            <a:spAutoFit/>
          </a:bodyPr>
          <a:lstStyle/>
          <a:p>
            <a:pPr algn="ctr"/>
            <a:r>
              <a:rPr lang="zh-CN" altLang="en-US" sz="3500" dirty="0">
                <a:latin typeface="Calibri" panose="020F0502020204030204" pitchFamily="34" charset="0"/>
              </a:rPr>
              <a:t>训练活动设计</a:t>
            </a:r>
            <a:endParaRPr lang="zh-CN" altLang="en-US" sz="3500" dirty="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a:xfrm>
            <a:off x="1994535" y="5620385"/>
            <a:ext cx="7566025" cy="222885"/>
          </a:xfrm>
        </p:spPr>
        <p:txBody>
          <a:bodyPr vert="horz" wrap="square" lIns="91440" tIns="45720" rIns="91440" bIns="45720" numCol="1" rtlCol="0" anchor="b" anchorCtr="0" compatLnSpc="1">
            <a:normAutofit fontScale="90000"/>
          </a:bodyPr>
          <a:lstStyle/>
          <a:p>
            <a:pPr marL="0" marR="0" lvl="0" indent="0" algn="l" defTabSz="914400" rtl="0" eaLnBrk="1" fontAlgn="auto" latinLnBrk="0" hangingPunct="1">
              <a:lnSpc>
                <a:spcPct val="150000"/>
              </a:lnSpc>
              <a:spcBef>
                <a:spcPct val="0"/>
              </a:spcBef>
              <a:spcAft>
                <a:spcPts val="0"/>
              </a:spcAft>
              <a:buClrTx/>
              <a:buSzTx/>
              <a:buFontTx/>
              <a:buNone/>
              <a:defRPr/>
            </a:pPr>
            <a:br>
              <a:rPr kumimoji="0" lang="zh-CN" altLang="en-US" sz="2220" b="0" i="0" u="none" strike="noStrike" kern="1200" cap="none" spc="0" normalizeH="0" baseline="0" noProof="0" dirty="0">
                <a:ln>
                  <a:noFill/>
                </a:ln>
                <a:solidFill>
                  <a:schemeClr val="tx1"/>
                </a:solidFill>
                <a:effectLst/>
                <a:uLnTx/>
                <a:uFillTx/>
                <a:latin typeface="+mj-lt"/>
                <a:ea typeface="+mj-ea"/>
                <a:cs typeface="+mj-cs"/>
              </a:rPr>
            </a:br>
            <a:r>
              <a:rPr kumimoji="0" lang="en-US" altLang="zh-CN" sz="1780" b="0" i="0" u="none" strike="noStrike" kern="1200" cap="none" spc="0" normalizeH="0" baseline="0" noProof="0" dirty="0">
                <a:ln>
                  <a:noFill/>
                </a:ln>
                <a:solidFill>
                  <a:schemeClr val="tx1"/>
                </a:solidFill>
                <a:effectLst/>
                <a:uLnTx/>
                <a:uFillTx/>
                <a:latin typeface="+mj-lt"/>
                <a:ea typeface="+mj-ea"/>
                <a:cs typeface="+mj-cs"/>
              </a:rPr>
              <a:t>1.</a:t>
            </a:r>
            <a:r>
              <a:rPr kumimoji="0" lang="zh-CN" altLang="en-US" sz="1780" b="0" i="0" u="none" strike="noStrike" kern="1200" cap="none" spc="0" normalizeH="0" baseline="0" noProof="0" dirty="0">
                <a:ln>
                  <a:noFill/>
                </a:ln>
                <a:solidFill>
                  <a:schemeClr val="tx1"/>
                </a:solidFill>
                <a:effectLst/>
                <a:uLnTx/>
                <a:uFillTx/>
                <a:latin typeface="+mj-lt"/>
                <a:ea typeface="+mj-ea"/>
                <a:cs typeface="+mj-cs"/>
              </a:rPr>
              <a:t>教师与学生的配合不好，康复训练是一个缓慢且长期的过程，</a:t>
            </a:r>
            <a:r>
              <a:rPr lang="zh-CN" altLang="en-US" sz="1780" noProof="0" dirty="0">
                <a:ln>
                  <a:noFill/>
                </a:ln>
                <a:effectLst/>
                <a:uLnTx/>
                <a:uFillTx/>
                <a:sym typeface="+mn-ea"/>
              </a:rPr>
              <a:t>康复教师</a:t>
            </a:r>
            <a:r>
              <a:rPr kumimoji="0" lang="zh-CN" altLang="en-US" sz="1780" b="0" i="0" u="none" strike="noStrike" kern="1200" cap="none" spc="0" normalizeH="0" baseline="0" noProof="0" dirty="0">
                <a:ln>
                  <a:noFill/>
                </a:ln>
                <a:solidFill>
                  <a:schemeClr val="tx1"/>
                </a:solidFill>
                <a:effectLst/>
                <a:uLnTx/>
                <a:uFillTx/>
                <a:latin typeface="+mj-lt"/>
                <a:ea typeface="+mj-ea"/>
                <a:cs typeface="+mj-cs"/>
              </a:rPr>
              <a:t>与</a:t>
            </a:r>
            <a:r>
              <a:rPr lang="zh-CN" altLang="en-US" sz="1780" noProof="0" dirty="0">
                <a:ln>
                  <a:noFill/>
                </a:ln>
                <a:effectLst/>
                <a:uLnTx/>
                <a:uFillTx/>
                <a:sym typeface="+mn-ea"/>
              </a:rPr>
              <a:t>个案</a:t>
            </a:r>
            <a:r>
              <a:rPr kumimoji="0" lang="zh-CN" altLang="en-US" sz="1780" b="0" i="0" u="none" strike="noStrike" kern="1200" cap="none" spc="0" normalizeH="0" baseline="0" noProof="0" dirty="0">
                <a:ln>
                  <a:noFill/>
                </a:ln>
                <a:solidFill>
                  <a:schemeClr val="tx1"/>
                </a:solidFill>
                <a:effectLst/>
                <a:uLnTx/>
                <a:uFillTx/>
                <a:latin typeface="+mj-lt"/>
                <a:ea typeface="+mj-ea"/>
                <a:cs typeface="+mj-cs"/>
              </a:rPr>
              <a:t>要经常接触才能清楚了解个案的</a:t>
            </a:r>
            <a:r>
              <a:rPr lang="zh-CN" altLang="en-US" sz="1780" noProof="0" dirty="0">
                <a:ln>
                  <a:noFill/>
                </a:ln>
                <a:effectLst/>
                <a:uLnTx/>
                <a:uFillTx/>
                <a:sym typeface="+mn-ea"/>
              </a:rPr>
              <a:t>基本情况</a:t>
            </a:r>
            <a:r>
              <a:rPr kumimoji="0" lang="zh-CN" altLang="en-US" sz="1780" b="0" i="0" u="none" strike="noStrike" kern="1200" cap="none" spc="0" normalizeH="0" baseline="0" noProof="0" dirty="0">
                <a:ln>
                  <a:noFill/>
                </a:ln>
                <a:solidFill>
                  <a:schemeClr val="tx1"/>
                </a:solidFill>
                <a:effectLst/>
                <a:uLnTx/>
                <a:uFillTx/>
                <a:latin typeface="+mj-lt"/>
                <a:ea typeface="+mj-ea"/>
                <a:cs typeface="+mj-cs"/>
              </a:rPr>
              <a:t>和</a:t>
            </a:r>
            <a:r>
              <a:rPr lang="zh-CN" altLang="en-US" sz="1780" noProof="0" dirty="0">
                <a:ln>
                  <a:noFill/>
                </a:ln>
                <a:effectLst/>
                <a:uLnTx/>
                <a:uFillTx/>
                <a:sym typeface="+mn-ea"/>
              </a:rPr>
              <a:t>康复需求</a:t>
            </a:r>
            <a:r>
              <a:rPr kumimoji="0" lang="zh-CN" altLang="en-US" sz="1780" b="0" i="0" u="none" strike="noStrike" kern="1200" cap="none" spc="0" normalizeH="0" baseline="0" noProof="0" dirty="0">
                <a:ln>
                  <a:noFill/>
                </a:ln>
                <a:solidFill>
                  <a:schemeClr val="tx1"/>
                </a:solidFill>
                <a:effectLst/>
                <a:uLnTx/>
                <a:uFillTx/>
                <a:latin typeface="+mj-lt"/>
                <a:ea typeface="+mj-ea"/>
                <a:cs typeface="+mj-cs"/>
              </a:rPr>
              <a:t>，并更好地针对个案的情况制定出有效的训练方案。</a:t>
            </a:r>
            <a:br>
              <a:rPr kumimoji="0" lang="zh-CN" altLang="en-US" sz="1780" b="0" i="0" u="none" strike="noStrike" kern="1200" cap="none" spc="0" normalizeH="0" baseline="0" noProof="0" dirty="0">
                <a:ln>
                  <a:noFill/>
                </a:ln>
                <a:solidFill>
                  <a:schemeClr val="tx1"/>
                </a:solidFill>
                <a:effectLst/>
                <a:uLnTx/>
                <a:uFillTx/>
                <a:latin typeface="+mj-lt"/>
                <a:ea typeface="+mj-ea"/>
                <a:cs typeface="+mj-cs"/>
              </a:rPr>
            </a:br>
            <a:r>
              <a:rPr kumimoji="0" lang="en-US" altLang="zh-CN" sz="1780" b="0" i="0" u="none" strike="noStrike" kern="1200" cap="none" spc="0" normalizeH="0" baseline="0" noProof="0" dirty="0">
                <a:ln>
                  <a:noFill/>
                </a:ln>
                <a:solidFill>
                  <a:schemeClr val="tx1"/>
                </a:solidFill>
                <a:effectLst/>
                <a:uLnTx/>
                <a:uFillTx/>
                <a:latin typeface="+mj-lt"/>
                <a:ea typeface="+mj-ea"/>
                <a:cs typeface="+mj-cs"/>
              </a:rPr>
              <a:t>2.</a:t>
            </a:r>
            <a:r>
              <a:rPr kumimoji="0" lang="zh-CN" altLang="en-US" sz="1780" b="0" i="0" u="none" strike="noStrike" kern="1200" cap="none" spc="0" normalizeH="0" baseline="0" noProof="0" dirty="0">
                <a:ln>
                  <a:noFill/>
                </a:ln>
                <a:solidFill>
                  <a:schemeClr val="tx1"/>
                </a:solidFill>
                <a:effectLst/>
                <a:uLnTx/>
                <a:uFillTx/>
                <a:latin typeface="+mj-lt"/>
                <a:ea typeface="+mj-ea"/>
                <a:cs typeface="+mj-cs"/>
              </a:rPr>
              <a:t>康复教师要积极提升自己的综合能力，康复训练不只是单纯的动作或语言或认知教学，要懂得正确处理个案的突发行为、不良情绪和心理反应。增强自身在课堂中处理与个案建立良好社会关系的能力。</a:t>
            </a:r>
            <a:br>
              <a:rPr kumimoji="0" lang="zh-CN" altLang="en-US" sz="1780" b="0" i="0" u="none" strike="noStrike" kern="1200" cap="none" spc="0" normalizeH="0" baseline="0" noProof="0" dirty="0">
                <a:ln>
                  <a:noFill/>
                </a:ln>
                <a:solidFill>
                  <a:schemeClr val="tx1"/>
                </a:solidFill>
                <a:effectLst/>
                <a:uLnTx/>
                <a:uFillTx/>
                <a:latin typeface="+mj-lt"/>
                <a:ea typeface="+mj-ea"/>
                <a:cs typeface="+mj-cs"/>
              </a:rPr>
            </a:br>
            <a:r>
              <a:rPr kumimoji="0" lang="en-US" altLang="zh-CN" sz="1780" b="0" i="0" u="none" strike="noStrike" kern="1200" cap="none" spc="0" normalizeH="0" baseline="0" noProof="0" dirty="0">
                <a:ln>
                  <a:noFill/>
                </a:ln>
                <a:solidFill>
                  <a:schemeClr val="tx1"/>
                </a:solidFill>
                <a:effectLst/>
                <a:uLnTx/>
                <a:uFillTx/>
                <a:latin typeface="+mj-lt"/>
                <a:ea typeface="+mj-ea"/>
                <a:cs typeface="+mj-cs"/>
              </a:rPr>
              <a:t>3.</a:t>
            </a:r>
            <a:r>
              <a:rPr kumimoji="0" lang="zh-CN" altLang="en-US" sz="1780" b="0" i="0" u="none" strike="noStrike" kern="1200" cap="none" spc="0" normalizeH="0" baseline="0" noProof="0" dirty="0">
                <a:ln>
                  <a:noFill/>
                </a:ln>
                <a:solidFill>
                  <a:schemeClr val="tx1"/>
                </a:solidFill>
                <a:effectLst/>
                <a:uLnTx/>
                <a:uFillTx/>
                <a:latin typeface="+mj-lt"/>
                <a:ea typeface="+mj-ea"/>
                <a:cs typeface="+mj-cs"/>
              </a:rPr>
              <a:t>训练过程中，教师要掌握课堂节奏，尤其是松弛型的个案，动作幅度不益过大，尽量多做协同动作，少做交替动作，稳定躯干，关注左右差异，以平衡发展为基点。</a:t>
            </a:r>
            <a:br>
              <a:rPr kumimoji="0" lang="zh-CN" altLang="en-US" sz="1780" b="0" i="0" u="none" strike="noStrike" kern="1200" cap="none" spc="0" normalizeH="0" baseline="0" noProof="0" dirty="0">
                <a:ln>
                  <a:noFill/>
                </a:ln>
                <a:solidFill>
                  <a:schemeClr val="tx1"/>
                </a:solidFill>
                <a:effectLst/>
                <a:uLnTx/>
                <a:uFillTx/>
                <a:latin typeface="+mj-lt"/>
                <a:ea typeface="+mj-ea"/>
                <a:cs typeface="+mj-cs"/>
              </a:rPr>
            </a:br>
            <a:br>
              <a:rPr kumimoji="0" lang="zh-CN" altLang="en-US" sz="2800" b="0" i="0" u="none" strike="noStrike" kern="1200" cap="none" spc="0" normalizeH="0" baseline="0" noProof="0" dirty="0">
                <a:ln>
                  <a:noFill/>
                </a:ln>
                <a:solidFill>
                  <a:schemeClr val="tx1"/>
                </a:solidFill>
                <a:effectLst/>
                <a:uLnTx/>
                <a:uFillTx/>
                <a:latin typeface="+mj-lt"/>
                <a:ea typeface="+mj-ea"/>
                <a:cs typeface="+mj-cs"/>
              </a:rPr>
            </a:br>
            <a:endParaRPr kumimoji="0" lang="zh-CN" altLang="en-US" sz="2800" b="0" i="0" u="none" strike="noStrike" kern="1200" cap="none" spc="0" normalizeH="0" baseline="0" noProof="0" dirty="0">
              <a:ln>
                <a:noFill/>
              </a:ln>
              <a:solidFill>
                <a:schemeClr val="tx1"/>
              </a:solidFill>
              <a:effectLst/>
              <a:uLnTx/>
              <a:uFillTx/>
              <a:latin typeface="+mj-lt"/>
              <a:ea typeface="+mj-ea"/>
              <a:cs typeface="+mj-cs"/>
            </a:endParaRPr>
          </a:p>
        </p:txBody>
      </p:sp>
      <p:sp>
        <p:nvSpPr>
          <p:cNvPr id="9219" name="文本框 3"/>
          <p:cNvSpPr txBox="1"/>
          <p:nvPr/>
        </p:nvSpPr>
        <p:spPr>
          <a:xfrm>
            <a:off x="4388485" y="1031240"/>
            <a:ext cx="3700463" cy="629920"/>
          </a:xfrm>
          <a:prstGeom prst="rect">
            <a:avLst/>
          </a:prstGeom>
          <a:noFill/>
          <a:ln w="9525">
            <a:noFill/>
          </a:ln>
        </p:spPr>
        <p:txBody>
          <a:bodyPr>
            <a:spAutoFit/>
          </a:bodyPr>
          <a:lstStyle/>
          <a:p>
            <a:pPr algn="ctr"/>
            <a:r>
              <a:rPr lang="zh-CN" altLang="en-US" sz="3500" dirty="0">
                <a:latin typeface="Calibri" panose="020F0502020204030204" pitchFamily="34" charset="0"/>
              </a:rPr>
              <a:t>课堂反思</a:t>
            </a:r>
            <a:endParaRPr lang="zh-CN" altLang="en-US" sz="3500" dirty="0">
              <a:latin typeface="Calibri" panose="020F0502020204030204" pitchFamily="34" charset="0"/>
            </a:endParaRPr>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COMMONDATA" val="eyJoZGlkIjoiODE4NGRiMDk5MGFkOTc1MjNjMDU1ZDk0OGIxZTRhY2E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1096</Words>
  <Application>WPS 演示</Application>
  <PresentationFormat>宽屏</PresentationFormat>
  <Paragraphs>32</Paragraphs>
  <Slides>8</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8</vt:i4>
      </vt:variant>
    </vt:vector>
  </HeadingPairs>
  <TitlesOfParts>
    <vt:vector size="16" baseType="lpstr">
      <vt:lpstr>Arial</vt:lpstr>
      <vt:lpstr>宋体</vt:lpstr>
      <vt:lpstr>Wingdings</vt:lpstr>
      <vt:lpstr>Calibri</vt:lpstr>
      <vt:lpstr>Calibri Light</vt:lpstr>
      <vt:lpstr>微软雅黑</vt:lpstr>
      <vt:lpstr>Arial Unicode MS</vt:lpstr>
      <vt:lpstr>Office 主题</vt:lpstr>
      <vt:lpstr>小名：城城                                       性别：男                              年龄：5岁3个月 症状：患有癫痫，不能与人正常交流，主动语言很少，能进行简单的字词，多重障碍。个案的现有能力是松弛型，肌张力过低，行走时有轻微的踮脚。协同动作较差，交替动作存在明显的失衡，骨盆晃动特别厉害。</vt:lpstr>
      <vt:lpstr>出生史：足月剖腹产，呛羊水。 教养史：婴儿时出现一次高热抽搐导致癫痫。爱好、饮食习惯与正常儿童无异。能用勺子自己吃饭。 康复史：2020年5月至今在泸县福欣医院进行康复训练，曾在泸县残联康复中心进行一年多的康复训练。                  2022年2月进入泸县中宏特殊教育学校进行康复训练，学生适应能力一般，不能与老师正常交流，认知能力较差。</vt:lpstr>
      <vt:lpstr> 家庭状况：家中的二娃，主要照顾者为妈妈，经济条件一般。 平日学习表现：学习意愿一般，上课时在老师的带领下能主动到自己的位置上，课堂的参与性一般，能够在老师的辅助下完成训练活动。</vt:lpstr>
      <vt:lpstr>认知：能说简单的字词，注意力易分散。 动作：双手有基本的抓握能力，但控制不好，无法做好精细任务。动作缓慢无力，动作幅度稍大骨盆晃动厉害，无法完成高跪和交替半跪。 语言：口语理解差，个别发间不清晰，不能用语言表达自己的想法和需求。 社会：不能与他人交流。</vt:lpstr>
      <vt:lpstr>短期目标： 独立稳定跪走  长期目标： 独立稳定交替半跪 </vt:lpstr>
      <vt:lpstr>1、明确学习项目：通过提示让学生知道本节课的内容，使学习目的可预期（结构化式，一段时间再调整个别项目） 2、采取示范教学之有效策略：正确清晰的给学生做示范 3、制定清晰的反应标准，如放积木10个,做10个交替半跪 4、增加辅具：如在交交替半跪活动中，诱导学生听指令、模仿、主动配合等能力 </vt:lpstr>
      <vt:lpstr>1.师生问好准备上课 2.蹲坐+认识梨+实物配对 3.双手扶TB架交替半跪+拿实物梨 4.双手扶TB架跪坐跪起+巩固认识梨 5. 倒坐楔形垫仰卧起坐+对梨的抽象认识  </vt:lpstr>
      <vt:lpstr> 1.教师与学生的配合不好，康复训练是一个缓慢且长期的过程，康复教师与个案要经常接触才能清楚了解个案的基本情况和康复需求，并更好地针对个案的情况制定出有效的训练方案。 2.康复教师要积极提升自己的综合能力，康复训练不只是单纯的动作或语言或认知教学，要懂得正确处理个案的突发行为、不良情绪和心理反应。增强自身在课堂中处理与个案建立良好社会关系的能力。 3.训练过程中，教师要掌握课堂节奏，尤其是松弛型的个案，动作幅度不益过大，尽量多做协同动作，少做交替动作，稳定躯干，关注左右差异，以平衡发展为基点。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小名：小胡                         性别：男                          年龄：10岁8个月 症状：诊断为孤独症，只会仿说词语，主动语言很少，多为无意义的玩声，且构音异常，不会用语言表达需求，想要东西的时候会拉手表示。触觉敏感，喜欢捡地上的头发丝、类似霉干菜的东西和纸巾等塞进嘴里，经常抠班级墙角的墙灰或者咬木质家具的边边角角。拿着东西就会前后或左右来回晃动寻求刺激（如拿着挂牌前后抖动它）。</dc:title>
  <dc:creator>Administrator</dc:creator>
  <cp:lastModifiedBy>张大胆</cp:lastModifiedBy>
  <cp:revision>39</cp:revision>
  <dcterms:created xsi:type="dcterms:W3CDTF">2015-05-05T08:02:00Z</dcterms:created>
  <dcterms:modified xsi:type="dcterms:W3CDTF">2022-06-13T12:14:09Z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2052-11.1.0.11744</vt:lpwstr>
  </property>
  <property fmtid="{D5CDD505-2E9C-101B-9397-08002B2CF9AE}" pid="3" name="ICV">
    <vt:lpwstr>4BE100DDF4544877A4BF1E8CCEA70997</vt:lpwstr>
  </property>
</Properties>
</file>