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577" r:id="rId5"/>
    <p:sldId id="405" r:id="rId6"/>
    <p:sldId id="564" r:id="rId7"/>
    <p:sldId id="498" r:id="rId8"/>
    <p:sldId id="565" r:id="rId9"/>
    <p:sldId id="501" r:id="rId10"/>
    <p:sldId id="592" r:id="rId11"/>
    <p:sldId id="566" r:id="rId12"/>
    <p:sldId id="504" r:id="rId13"/>
    <p:sldId id="516" r:id="rId14"/>
    <p:sldId id="518" r:id="rId15"/>
    <p:sldId id="578" r:id="rId16"/>
    <p:sldId id="587" r:id="rId17"/>
    <p:sldId id="579" r:id="rId18"/>
    <p:sldId id="580" r:id="rId19"/>
    <p:sldId id="527" r:id="rId20"/>
    <p:sldId id="585" r:id="rId21"/>
    <p:sldId id="528" r:id="rId22"/>
    <p:sldId id="586" r:id="rId23"/>
    <p:sldId id="530" r:id="rId24"/>
    <p:sldId id="612" r:id="rId25"/>
    <p:sldId id="584" r:id="rId26"/>
    <p:sldId id="581" r:id="rId27"/>
    <p:sldId id="583" r:id="rId28"/>
    <p:sldId id="258" r:id="rId29"/>
  </p:sldIdLst>
  <p:sldSz cx="9144000" cy="6858000" type="screen4x3"/>
  <p:notesSz cx="6858000" cy="9144000"/>
  <p:custDataLst>
    <p:tags r:id="rId3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F280"/>
    <a:srgbClr val="FF66CC"/>
    <a:srgbClr val="CCFF99"/>
    <a:srgbClr val="FFCCCC"/>
    <a:srgbClr val="CCFFCC"/>
    <a:srgbClr val="66FF99"/>
    <a:srgbClr val="B6E719"/>
    <a:srgbClr val="DBF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/>
    <p:restoredTop sz="94655"/>
  </p:normalViewPr>
  <p:slideViewPr>
    <p:cSldViewPr showGuides="1">
      <p:cViewPr>
        <p:scale>
          <a:sx n="66" d="100"/>
          <a:sy n="66" d="100"/>
        </p:scale>
        <p:origin x="-1296" y="-228"/>
      </p:cViewPr>
      <p:guideLst>
        <p:guide orient="horz" pos="2160"/>
        <p:guide pos="29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tags" Target="tags/tag1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15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50179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51203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164388" y="6308725"/>
            <a:ext cx="6477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NN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229225"/>
            <a:ext cx="6115050" cy="1008063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78613" y="333375"/>
            <a:ext cx="2070100" cy="59769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333375"/>
            <a:ext cx="6057900" cy="59769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628775"/>
            <a:ext cx="4027488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19638" y="1628775"/>
            <a:ext cx="4029075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6624637" cy="6334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539750" y="1628775"/>
            <a:ext cx="8208963" cy="46815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楷体_GB231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  <a:cs typeface="楷体_GB231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  <a:cs typeface="楷体_GB231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  <a:cs typeface="楷体_GB231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  <a:cs typeface="楷体_GB231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ea"/>
          <a:ea typeface="+mn-ea"/>
          <a:cs typeface="楷体_GB231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ea"/>
          <a:ea typeface="+mn-ea"/>
          <a:cs typeface="楷体_GB231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ea"/>
          <a:ea typeface="+mn-ea"/>
          <a:cs typeface="楷体_GB231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ea"/>
          <a:ea typeface="+mn-ea"/>
          <a:cs typeface="楷体_GB231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ea"/>
          <a:ea typeface="+mn-ea"/>
          <a:cs typeface="楷体_GB231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en-US" altLang="zh-CN" dirty="0">
                <a:latin typeface="+mj-lt"/>
                <a:ea typeface="+mj-ea"/>
                <a:cs typeface="楷体_GB2312"/>
              </a:rPr>
              <a:t>   </a:t>
            </a:r>
            <a:endParaRPr lang="en-US" altLang="zh-CN" dirty="0">
              <a:latin typeface="+mj-lt"/>
              <a:ea typeface="+mj-ea"/>
              <a:cs typeface="楷体_GB231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940" y="764523"/>
            <a:ext cx="790793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5400" b="1" kern="1200" cap="none" spc="50" normalizeH="0" baseline="0" noProof="0" dirty="0"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特殊儿童的心理健康教育</a:t>
            </a:r>
            <a:endParaRPr kumimoji="0" lang="zh-CN" altLang="en-US" sz="5400" b="1" kern="1200" cap="none" spc="50" normalizeH="0" baseline="0" noProof="0" dirty="0"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63" y="4929188"/>
            <a:ext cx="2685415" cy="18148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主讲人：鲁治秀</a:t>
            </a:r>
            <a:endParaRPr kumimoji="0" lang="en-US" altLang="zh-CN" sz="2800" b="1" kern="1200" cap="none" spc="0" normalizeH="0" baseline="0" noProof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2800" b="1" kern="1200" cap="none" spc="0" normalizeH="0" baseline="0" noProof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sz="2800" b="1" kern="1200" cap="none" spc="0" normalizeH="0" baseline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2022.7.30</a:t>
            </a:r>
            <a:endParaRPr kumimoji="0" lang="en-US" altLang="zh-CN" sz="2800" b="1" kern="1200" cap="none" spc="0" normalizeH="0" baseline="0" noProof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2800" b="1" kern="1200" cap="none" spc="0" normalizeH="0" baseline="0" noProof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76415" y="5939790"/>
            <a:ext cx="1145540" cy="861060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251460" y="188595"/>
            <a:ext cx="8470900" cy="977900"/>
          </a:xfrm>
        </p:spPr>
        <p:txBody>
          <a:bodyPr vert="horz" wrap="square" lIns="91440" tIns="45720" rIns="91440" bIns="45720" anchor="ctr" anchorCtr="0"/>
          <a:p>
            <a:r>
              <a:rPr lang="zh-CN" altLang="en-US" dirty="0"/>
              <a:t>三、特殊儿童心理健康教育现状和问题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467360" y="1485265"/>
            <a:ext cx="7525385" cy="484886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特殊儿童由于感知、言语、思维等障碍，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出现心理健康问题的概率更大，但由于各种原因，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常常不能很好的表达自身需求，在理解上也容易存在偏差；</a:t>
            </a:r>
            <a:endParaRPr lang="zh-CN" altLang="en-US" sz="2000" noProof="0" dirty="0" smtClean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特殊儿童范畴逐渐扩大，数量逐渐增多；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特殊儿童入学率增加，特殊教育在教育系统中的重要性越来越不可忽视；尤其是随班就读的学生逐年增多。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楷体_GB2312"/>
              </a:rPr>
              <a:t>       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楷体_GB2312"/>
              </a:rPr>
              <a:t>不能忽视随班就读儿童的心理健康教育；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lang="zh-CN" altLang="en-US" sz="2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心理健康教育的重点发生转移：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由传统的心理咨询与治疗，以解决心理问题或疾病为目的，向预防性和发展性推进，促进儿童身心健康，形成健全人格，充分发挥潜能。</a:t>
            </a:r>
            <a:endParaRPr lang="zh-CN" altLang="en-US" sz="2000" noProof="0" dirty="0" smtClean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   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对一线教学人员提出更高要求。</a:t>
            </a:r>
            <a:endParaRPr lang="zh-CN" altLang="en-US" sz="2400" noProof="0" dirty="0" smtClean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323850" y="1412875"/>
            <a:ext cx="8209280" cy="509016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楷体_GB2312"/>
              </a:rPr>
              <a:t>个别化倾向：重少数轻全体</a:t>
            </a:r>
            <a:endParaRPr kumimoji="0" lang="zh-CN" alt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心理健康教育就是对少数儿童的心理咨询与治疗，没有提高整体心理健康水平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1"/>
              </a:buBlip>
              <a:defRPr/>
            </a:pPr>
            <a:r>
              <a:rPr lang="zh-CN" altLang="en-US" sz="2000" b="1" noProof="0" dirty="0" smtClean="0">
                <a:ln>
                  <a:noFill/>
                </a:ln>
                <a:effectLst/>
                <a:uLnTx/>
                <a:uFillTx/>
                <a:latin typeface="+mn-ea"/>
                <a:sym typeface="+mn-ea"/>
              </a:rPr>
              <a:t>医学化倾向：重治疗轻发展</a:t>
            </a:r>
            <a:endParaRPr kumimoji="0" lang="zh-CN" alt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  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矫治少数儿童的心理障碍，而非全体儿童的预防性和发展性心理健康教育活动</a:t>
            </a:r>
            <a:endParaRPr lang="zh-CN" altLang="en-US" sz="1800" noProof="0" dirty="0" smtClean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1"/>
              </a:buBlip>
              <a:defRPr/>
            </a:pPr>
            <a:r>
              <a:rPr lang="zh-CN" altLang="en-US" sz="2000" b="1" noProof="0" dirty="0" smtClean="0">
                <a:ln>
                  <a:noFill/>
                </a:ln>
                <a:effectLst/>
                <a:uLnTx/>
                <a:uFillTx/>
                <a:latin typeface="+mn-ea"/>
                <a:sym typeface="+mn-ea"/>
              </a:rPr>
              <a:t>课程化倾向：重教学轻活动</a:t>
            </a:r>
            <a:endParaRPr kumimoji="0" lang="zh-CN" alt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  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传播心理知识，而非注重心理活动体验</a:t>
            </a:r>
            <a:endParaRPr lang="zh-CN" altLang="en-US" sz="1800" noProof="0" dirty="0" smtClean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1"/>
              </a:buBlip>
              <a:defRPr/>
            </a:pPr>
            <a:r>
              <a:rPr lang="zh-CN" altLang="en-US" sz="2000" b="1" noProof="0" dirty="0" smtClean="0">
                <a:ln>
                  <a:noFill/>
                </a:ln>
                <a:effectLst/>
                <a:uLnTx/>
                <a:uFillTx/>
                <a:latin typeface="+mn-ea"/>
                <a:sym typeface="+mn-ea"/>
              </a:rPr>
              <a:t>德育化倾向：重德育轻心育</a:t>
            </a:r>
            <a:endParaRPr kumimoji="0" lang="zh-CN" alt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  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往往把心理问题归结为道德问题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323850" y="-459105"/>
            <a:ext cx="8669020" cy="177419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1"/>
              </a:buBlip>
              <a:defRPr/>
            </a:pPr>
            <a:endParaRPr kumimoji="0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cap="none" spc="0" normalizeH="0" baseline="0" dirty="0">
                <a:solidFill>
                  <a:schemeClr val="bg1"/>
                </a:solidFill>
                <a:latin typeface="+mj-lt"/>
                <a:ea typeface="+mj-ea"/>
              </a:rPr>
              <a:t>四、心理健康教育的目标（三级目标）？</a:t>
            </a:r>
            <a:endParaRPr kumimoji="0" lang="zh-CN" altLang="en-US" sz="3600" b="1" i="0" u="none" strike="noStrike" cap="none" spc="0" normalizeH="0" baseline="0" dirty="0">
              <a:solidFill>
                <a:schemeClr val="bg1"/>
              </a:solidFill>
              <a:latin typeface="+mj-lt"/>
              <a:ea typeface="+mj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1"/>
              </a:buBlip>
              <a:defRPr/>
            </a:pP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5605" y="5661025"/>
            <a:ext cx="41198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（</a:t>
            </a:r>
            <a:r>
              <a:rPr lang="en-US" altLang="zh-CN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2012</a:t>
            </a:r>
            <a:r>
              <a:rPr lang="zh-CN" altLang="en-US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中小学心理健康教育指导纲要）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67360" y="2276475"/>
            <a:ext cx="83204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lang="en-US" altLang="zh-CN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      </a:t>
            </a:r>
            <a:r>
              <a:rPr lang="zh-CN" altLang="en-US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注重开发特殊儿童的潜能，发挥其长处和优势，增强他们积极主动地适应学习、生活，为其终身发展打下良好基础，是心理健康教育最重要的功能。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107950" y="3429000"/>
            <a:ext cx="84626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          </a:t>
            </a:r>
            <a:r>
              <a:rPr lang="zh-CN" altLang="en-US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为学生提供“防患于未然”的心理健康教育，关注儿童情绪与行为的变化，及早发现和预防。使其逐渐学会应付心理危机，学会面对挫折，提高生活适应能力。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50165" y="4796790"/>
            <a:ext cx="84626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          </a:t>
            </a:r>
            <a:r>
              <a:rPr lang="zh-CN" altLang="en-US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需要专业的人员对特殊儿童出现的心理问题，提供具体的咨询与辅导，帮助特殊儿童排除心理困扰，学会应对生活。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395605" y="1844675"/>
            <a:ext cx="8264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一级目标（终极目标）：注重潜能开发、心理素质的培养，以发展为主。</a:t>
            </a:r>
            <a:endParaRPr lang="zh-CN" altLang="en-US" sz="2000" b="1" kern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楷体_GB231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95605" y="2996565"/>
            <a:ext cx="8264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二级目标（中期目标）：通过辅导和咨询解决心理问题，以预防为主。</a:t>
            </a:r>
            <a:endParaRPr lang="zh-CN" altLang="en-US" sz="2000" b="1" kern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楷体_GB231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5605" y="4293235"/>
            <a:ext cx="8264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 kern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三级目标（短期目标）：心理障碍的诊断与治疗，以矫治为主。</a:t>
            </a:r>
            <a:endParaRPr lang="zh-CN" altLang="en-US" sz="2000" b="1" kern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楷体_GB231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3850" y="4364990"/>
            <a:ext cx="8354060" cy="1499870"/>
          </a:xfrm>
        </p:spPr>
        <p:txBody>
          <a:bodyPr/>
          <a:p>
            <a:r>
              <a:rPr lang="zh-CN" altLang="en-US" sz="2400"/>
              <a:t>一、特殊儿童常见的心理和行为问题</a:t>
            </a:r>
            <a:endParaRPr lang="zh-CN" altLang="en-US" sz="2400"/>
          </a:p>
          <a:p>
            <a:endParaRPr lang="zh-CN" altLang="en-US" sz="1600"/>
          </a:p>
          <a:p>
            <a:r>
              <a:rPr lang="en-US" altLang="zh-CN" sz="2400"/>
              <a:t>  1</a:t>
            </a:r>
            <a:r>
              <a:rPr lang="zh-CN" altLang="en-US" sz="2400"/>
              <a:t>、个性问题</a:t>
            </a:r>
            <a:endParaRPr lang="zh-CN" altLang="en-US" sz="2400"/>
          </a:p>
          <a:p>
            <a:r>
              <a:rPr lang="en-US" altLang="zh-CN" sz="2400"/>
              <a:t>      </a:t>
            </a:r>
            <a:r>
              <a:rPr lang="zh-CN" altLang="en-US" sz="2400"/>
              <a:t>狭隘、斤斤计较、自卑、逆反、畏缩、倔强、自大</a:t>
            </a:r>
            <a:endParaRPr lang="zh-CN" altLang="en-US" sz="2400"/>
          </a:p>
          <a:p>
            <a:r>
              <a:rPr lang="en-US" altLang="zh-CN" sz="2400"/>
              <a:t>  2</a:t>
            </a:r>
            <a:r>
              <a:rPr lang="zh-CN" altLang="en-US" sz="2400"/>
              <a:t>、情绪问题</a:t>
            </a:r>
            <a:endParaRPr lang="zh-CN" altLang="en-US" sz="2400"/>
          </a:p>
          <a:p>
            <a:r>
              <a:rPr lang="en-US" altLang="zh-CN" sz="2400"/>
              <a:t>      </a:t>
            </a:r>
            <a:r>
              <a:rPr lang="zh-CN" altLang="en-US" sz="2400"/>
              <a:t>躁狂、</a:t>
            </a:r>
            <a:r>
              <a:rPr lang="zh-CN" altLang="en-US" sz="2400"/>
              <a:t>喜怒无常、焦虑、抑郁</a:t>
            </a:r>
            <a:endParaRPr lang="zh-CN" altLang="en-US" sz="2400"/>
          </a:p>
          <a:p>
            <a:r>
              <a:rPr lang="en-US" altLang="zh-CN" sz="2400"/>
              <a:t>  3</a:t>
            </a:r>
            <a:r>
              <a:rPr lang="zh-CN" altLang="en-US" sz="2400"/>
              <a:t>、注意力缺陷</a:t>
            </a:r>
            <a:endParaRPr lang="zh-CN" altLang="en-US" sz="2400"/>
          </a:p>
          <a:p>
            <a:r>
              <a:rPr lang="en-US" altLang="zh-CN" sz="2400"/>
              <a:t>      </a:t>
            </a:r>
            <a:r>
              <a:rPr lang="zh-CN" altLang="en-US" sz="2400"/>
              <a:t>不听指挥、坐不住</a:t>
            </a:r>
            <a:endParaRPr lang="zh-CN" altLang="en-US" sz="2400"/>
          </a:p>
          <a:p>
            <a:r>
              <a:rPr lang="en-US" altLang="zh-CN" sz="2400"/>
              <a:t>  </a:t>
            </a:r>
            <a:endParaRPr lang="zh-CN" altLang="en-US" sz="2400"/>
          </a:p>
        </p:txBody>
      </p:sp>
      <p:sp>
        <p:nvSpPr>
          <p:cNvPr id="39938" name="标题 1"/>
          <p:cNvSpPr>
            <a:spLocks noGrp="1"/>
          </p:cNvSpPr>
          <p:nvPr/>
        </p:nvSpPr>
        <p:spPr>
          <a:xfrm>
            <a:off x="468313" y="333375"/>
            <a:ext cx="6624637" cy="6334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楷体_GB2312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r>
              <a:rPr lang="zh-CN" altLang="en-US" dirty="0"/>
              <a:t>五、常见心理障碍的判别</a:t>
            </a: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53060" y="5013325"/>
            <a:ext cx="8437880" cy="1499870"/>
          </a:xfrm>
        </p:spPr>
        <p:txBody>
          <a:bodyPr/>
          <a:p>
            <a:pPr algn="l">
              <a:buClrTx/>
              <a:buSzTx/>
              <a:buNone/>
            </a:pPr>
            <a:r>
              <a:rPr lang="en-US" altLang="zh-CN">
                <a:sym typeface="+mn-ea"/>
              </a:rPr>
              <a:t>  </a:t>
            </a:r>
            <a:r>
              <a:rPr lang="en-US" altLang="zh-CN" sz="2400">
                <a:sym typeface="+mn-ea"/>
              </a:rPr>
              <a:t>4、认知偏差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/>
              <a:t>     嫉妒（打击中伤他人）、</a:t>
            </a:r>
            <a:r>
              <a:rPr lang="zh-CN" altLang="en-US" sz="2400"/>
              <a:t>刻板、虚假记忆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5、品行不良</a:t>
            </a:r>
            <a:endParaRPr lang="en-US" altLang="zh-CN" sz="2400">
              <a:sym typeface="+mn-ea"/>
            </a:endParaRPr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   </a:t>
            </a:r>
            <a:r>
              <a:rPr lang="zh-CN" altLang="en-US" sz="2400">
                <a:sym typeface="+mn-ea"/>
              </a:rPr>
              <a:t>偷盗物品、隐瞒欺骗、明知故犯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6、行为问题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/>
              <a:t>     自我伤害行为、强迫行为、打人掐人</a:t>
            </a:r>
            <a:r>
              <a:rPr lang="zh-CN" altLang="en-US" sz="2400"/>
              <a:t>、青春期行为问题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7、社会交往问题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   孤僻、自我中心</a:t>
            </a:r>
            <a:r>
              <a:rPr lang="zh-CN" altLang="en-US" sz="2400">
                <a:sym typeface="+mn-ea"/>
              </a:rPr>
              <a:t>、欺凌行为</a:t>
            </a:r>
            <a:endParaRPr lang="zh-CN" altLang="en-US" sz="2400">
              <a:sym typeface="+mn-ea"/>
            </a:endParaRPr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       ……</a:t>
            </a:r>
            <a:endParaRPr lang="en-US" altLang="zh-CN" sz="2400"/>
          </a:p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9795" y="5589270"/>
            <a:ext cx="7985760" cy="1499870"/>
          </a:xfrm>
        </p:spPr>
        <p:txBody>
          <a:bodyPr/>
          <a:p>
            <a:r>
              <a:rPr lang="zh-CN" altLang="en-US" sz="2400">
                <a:sym typeface="+mn-ea"/>
              </a:rPr>
              <a:t>二、部分常见的精神障碍和精神疾患（</a:t>
            </a:r>
            <a:r>
              <a:rPr lang="en-US" altLang="zh-CN" sz="2400">
                <a:sym typeface="+mn-ea"/>
              </a:rPr>
              <a:t>DSM-V</a:t>
            </a:r>
            <a:r>
              <a:rPr lang="zh-CN" altLang="en-US" sz="2400">
                <a:sym typeface="+mn-ea"/>
              </a:rPr>
              <a:t>（</a:t>
            </a:r>
            <a:r>
              <a:rPr lang="en-US" altLang="zh-CN" sz="2400">
                <a:sym typeface="+mn-ea"/>
              </a:rPr>
              <a:t>2013</a:t>
            </a:r>
            <a:r>
              <a:rPr lang="zh-CN" altLang="en-US" sz="2400">
                <a:sym typeface="+mn-ea"/>
              </a:rPr>
              <a:t>））</a:t>
            </a:r>
            <a:endParaRPr lang="zh-CN" altLang="en-US" sz="2400">
              <a:sym typeface="+mn-ea"/>
            </a:endParaRPr>
          </a:p>
          <a:p>
            <a:r>
              <a:rPr lang="en-US" altLang="zh-CN" sz="2400">
                <a:sym typeface="+mn-ea"/>
              </a:rPr>
              <a:t>  1</a:t>
            </a:r>
            <a:r>
              <a:rPr lang="zh-CN" altLang="en-US" sz="2400">
                <a:sym typeface="+mn-ea"/>
              </a:rPr>
              <a:t>、神经性发育障碍</a:t>
            </a:r>
            <a:endParaRPr lang="zh-CN" altLang="en-US" sz="2400">
              <a:sym typeface="+mn-ea"/>
            </a:endParaRPr>
          </a:p>
          <a:p>
            <a:r>
              <a:rPr lang="en-US" altLang="zh-CN" sz="2400">
                <a:sym typeface="+mn-ea"/>
              </a:rPr>
              <a:t>  2</a:t>
            </a:r>
            <a:r>
              <a:rPr lang="zh-CN" altLang="en-US" sz="2400">
                <a:sym typeface="+mn-ea"/>
              </a:rPr>
              <a:t>、精神分裂症及其他精神病性障碍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3</a:t>
            </a:r>
            <a:r>
              <a:rPr lang="zh-CN" altLang="en-US" sz="2400">
                <a:sym typeface="+mn-ea"/>
              </a:rPr>
              <a:t>、双向及相关障碍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4</a:t>
            </a:r>
            <a:r>
              <a:rPr lang="zh-CN" altLang="en-US" sz="2400">
                <a:sym typeface="+mn-ea"/>
              </a:rPr>
              <a:t>、抑郁障碍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5</a:t>
            </a:r>
            <a:r>
              <a:rPr lang="zh-CN" altLang="en-US" sz="2400">
                <a:sym typeface="+mn-ea"/>
              </a:rPr>
              <a:t>、焦虑障碍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6</a:t>
            </a:r>
            <a:r>
              <a:rPr lang="zh-CN" altLang="en-US" sz="2400">
                <a:sym typeface="+mn-ea"/>
              </a:rPr>
              <a:t>、强迫及相关障碍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7</a:t>
            </a:r>
            <a:r>
              <a:rPr lang="zh-CN" altLang="en-US" sz="2400">
                <a:sym typeface="+mn-ea"/>
              </a:rPr>
              <a:t>、创伤及应激相关障碍</a:t>
            </a:r>
            <a:r>
              <a:rPr lang="en-US" altLang="zh-CN" sz="2400">
                <a:sym typeface="+mn-ea"/>
              </a:rPr>
              <a:t>(PTSD)</a:t>
            </a:r>
            <a:endParaRPr lang="zh-CN" altLang="en-US" sz="2400">
              <a:sym typeface="+mn-ea"/>
            </a:endParaRPr>
          </a:p>
          <a:p>
            <a:r>
              <a:rPr lang="zh-CN" altLang="en-US" sz="2400">
                <a:sym typeface="+mn-ea"/>
              </a:rPr>
              <a:t> </a:t>
            </a:r>
            <a:r>
              <a:rPr lang="en-US" altLang="zh-CN" sz="2400">
                <a:sym typeface="+mn-ea"/>
              </a:rPr>
              <a:t> 8</a:t>
            </a:r>
            <a:r>
              <a:rPr lang="zh-CN" altLang="en-US" sz="2400">
                <a:sym typeface="+mn-ea"/>
              </a:rPr>
              <a:t>、分离障碍</a:t>
            </a:r>
            <a:endParaRPr lang="zh-CN" altLang="en-US" sz="2400">
              <a:sym typeface="+mn-ea"/>
            </a:endParaRPr>
          </a:p>
          <a:p>
            <a:r>
              <a:rPr lang="zh-CN" altLang="en-US" sz="2400">
                <a:sym typeface="+mn-ea"/>
              </a:rPr>
              <a:t> </a:t>
            </a:r>
            <a:r>
              <a:rPr lang="en-US" altLang="zh-CN" sz="2400">
                <a:sym typeface="+mn-ea"/>
              </a:rPr>
              <a:t> 9</a:t>
            </a:r>
            <a:r>
              <a:rPr lang="zh-CN" altLang="en-US" sz="2400">
                <a:sym typeface="+mn-ea"/>
              </a:rPr>
              <a:t>、人格障碍</a:t>
            </a:r>
            <a:endParaRPr lang="zh-CN" altLang="en-US" sz="2400"/>
          </a:p>
          <a:p>
            <a:endParaRPr lang="zh-CN" altLang="en-US" sz="2400"/>
          </a:p>
          <a:p>
            <a:endParaRPr lang="zh-CN" altLang="en-US" sz="2400"/>
          </a:p>
        </p:txBody>
      </p:sp>
      <p:sp>
        <p:nvSpPr>
          <p:cNvPr id="4" name="矩形标注 3"/>
          <p:cNvSpPr/>
          <p:nvPr/>
        </p:nvSpPr>
        <p:spPr>
          <a:xfrm>
            <a:off x="4787900" y="3140710"/>
            <a:ext cx="4131945" cy="1752600"/>
          </a:xfrm>
          <a:prstGeom prst="wedgeRectCallout">
            <a:avLst>
              <a:gd name="adj1" fmla="val -67504"/>
              <a:gd name="adj2" fmla="val -88273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003800" y="3140710"/>
            <a:ext cx="406146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</a:t>
            </a:r>
            <a:r>
              <a:rPr lang="zh-CN" altLang="en-US"/>
              <a:t>、智力障碍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、交流障碍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、孤独症（自闭症）谱系障碍</a:t>
            </a:r>
            <a:endParaRPr lang="zh-CN" altLang="en-US"/>
          </a:p>
          <a:p>
            <a:r>
              <a:rPr lang="en-US" altLang="zh-CN"/>
              <a:t>4</a:t>
            </a:r>
            <a:r>
              <a:rPr lang="zh-CN" altLang="en-US"/>
              <a:t>、注意力缺陷、多动障碍（</a:t>
            </a:r>
            <a:r>
              <a:rPr lang="en-US" altLang="zh-CN"/>
              <a:t>ADHD)</a:t>
            </a:r>
            <a:endParaRPr lang="zh-CN" altLang="en-US"/>
          </a:p>
          <a:p>
            <a:r>
              <a:rPr lang="en-US" altLang="zh-CN"/>
              <a:t>5</a:t>
            </a:r>
            <a:r>
              <a:rPr lang="zh-CN" altLang="en-US"/>
              <a:t>、特定学习障碍</a:t>
            </a:r>
            <a:endParaRPr lang="zh-CN" altLang="en-US"/>
          </a:p>
          <a:p>
            <a:r>
              <a:rPr lang="en-US" altLang="zh-CN"/>
              <a:t>6</a:t>
            </a:r>
            <a:r>
              <a:rPr lang="zh-CN" altLang="en-US"/>
              <a:t>、运动障碍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3940" y="1556385"/>
            <a:ext cx="6864350" cy="4239895"/>
          </a:xfrm>
        </p:spPr>
        <p:txBody>
          <a:bodyPr/>
          <a:p>
            <a:r>
              <a:rPr lang="zh-CN" altLang="en-US" sz="2800" b="1"/>
              <a:t>特别注意：</a:t>
            </a:r>
            <a:endParaRPr lang="zh-CN" altLang="en-US" sz="2800" b="1"/>
          </a:p>
          <a:p>
            <a:r>
              <a:rPr lang="en-US" altLang="zh-CN" sz="2800" b="1"/>
              <a:t> </a:t>
            </a:r>
            <a:r>
              <a:rPr lang="en-US" altLang="zh-CN" b="1"/>
              <a:t> </a:t>
            </a:r>
            <a:r>
              <a:rPr lang="en-US" altLang="zh-CN"/>
              <a:t> 1</a:t>
            </a:r>
            <a:r>
              <a:rPr lang="zh-CN" altLang="en-US"/>
              <a:t>、</a:t>
            </a:r>
            <a:r>
              <a:rPr lang="zh-CN"/>
              <a:t>一旦发现学生心理异常状态</a:t>
            </a:r>
            <a:r>
              <a:rPr lang="zh-CN" altLang="en-US"/>
              <a:t>，且伴随躯体症状，请一定要提醒家长及时送医（心理科）。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 </a:t>
            </a:r>
            <a:r>
              <a:rPr lang="en-US" altLang="zh-CN"/>
              <a:t>  2</a:t>
            </a:r>
            <a:r>
              <a:rPr lang="zh-CN" altLang="en-US"/>
              <a:t>、常见的躯体症状包括：惊恐发作、躁狂发作、无故失眠、幻听、幻觉、妄想、谵（</a:t>
            </a:r>
            <a:r>
              <a:rPr lang="en-US" altLang="zh-CN"/>
              <a:t>zhan)</a:t>
            </a:r>
            <a:r>
              <a:rPr lang="zh-CN" altLang="en-US"/>
              <a:t>妄、思维奔逸等。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  </a:t>
            </a:r>
            <a:endParaRPr lang="en-US" altLang="zh-C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zh-CN" altLang="en-US" dirty="0"/>
              <a:t>六、心理健康教育的部分方法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323850" y="1772920"/>
            <a:ext cx="8188960" cy="484378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  <a:r>
              <a:rPr kumimoji="0" 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一、心理教育法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     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相对而言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，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心理教育法较适用于有一定认知水平的儿童。该法是在教师的心理教育影响下师生共同活动，旨在预防儿童的心理问题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，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增进儿童心理健康水平的方法。具体包括认知改变法、榜样示范法、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实际锻炼法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，情感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陶冶法等。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 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1、认知改变法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         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（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1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）通过语言：讲解、讲座、谈话、讨论、阅读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（2）运用事实：参观、访问、调查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</a:t>
            </a: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2、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榜样示范法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 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（1）历史伟人、杰出人物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</a:t>
            </a: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endParaRPr lang="zh-CN" altLang="en-US" sz="1800" noProof="0" dirty="0" smtClean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（2）教师示范</a:t>
            </a:r>
            <a:endParaRPr lang="zh-CN" altLang="en-US" sz="1800" noProof="0" dirty="0" smtClean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3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）学生中的模范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478" y="1916430"/>
            <a:ext cx="7772400" cy="1362075"/>
          </a:xfrm>
        </p:spPr>
        <p:txBody>
          <a:bodyPr/>
          <a:p>
            <a:r>
              <a:rPr lang="en-US" altLang="zh-CN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 </a:t>
            </a: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3、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实际锻炼法</a:t>
            </a:r>
            <a:b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（1）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实践活动（学习、课外、劳动）</a:t>
            </a:r>
            <a:b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（2）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布置任务</a:t>
            </a:r>
            <a:b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</a:t>
            </a: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（</a:t>
            </a: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）纪律约束</a:t>
            </a:r>
            <a:b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</a:t>
            </a: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（</a:t>
            </a: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4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）心智训练（观察力、注意力、想象力、记忆力）</a:t>
            </a:r>
            <a:b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</a:t>
            </a:r>
            <a:b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4、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情感陶冶法</a:t>
            </a:r>
            <a:b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 （1）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环境陶冶（校风、班风、家风）</a:t>
            </a: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      </a:t>
            </a:r>
            <a:b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 （2）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艺术陶冶（音乐、美术、诗歌、影视）</a:t>
            </a:r>
            <a:b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en-US" altLang="zh-CN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 （3）</a:t>
            </a:r>
            <a:r>
              <a:rPr lang="zh-CN" altLang="en-US" sz="1800" b="0" cap="none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人格感化（心理素质、关心爱护）</a:t>
            </a:r>
            <a:b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323850" y="1844675"/>
            <a:ext cx="8290560" cy="4681855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  </a:t>
            </a:r>
            <a:r>
              <a:rPr lang="zh-CN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二、心理辅导法</a:t>
            </a:r>
            <a:endParaRPr kumimoji="0" 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      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可以说,心理辅导法的原理适用于任何一个辅导对象。该法是指采用心理学的理论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、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方法和技术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，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有计划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，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有步骤地对个体或群体的心理健康问题和行为施加策略性影响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，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使之发生指向预期目标的变化，含个别辅导与团体辅导。具体包括精神分析法、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理性情绪疗法、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应用行为分析、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支持性谈话疗法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、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认知行为矫正法、来访者中心疗法、积极心理疗法等。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 </a:t>
            </a: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1、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精神分析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  （1）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潜意识论（潜意识、前意识、意识）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  （2）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幼儿性欲论（出生即存在）</a:t>
            </a:r>
            <a:endParaRPr lang="zh-CN" altLang="en-US" sz="1800" noProof="0" dirty="0" smtClean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 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3</a:t>
            </a:r>
            <a:r>
              <a:rPr lang="zh-CN" altLang="en-US" sz="180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）人格结构论（本我、自我、超我）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  <p:sp>
        <p:nvSpPr>
          <p:cNvPr id="40965" name="矩形 4"/>
          <p:cNvSpPr/>
          <p:nvPr/>
        </p:nvSpPr>
        <p:spPr>
          <a:xfrm>
            <a:off x="1335088" y="611188"/>
            <a:ext cx="2286000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03985" y="1701165"/>
            <a:ext cx="6764020" cy="4681855"/>
          </a:xfrm>
        </p:spPr>
        <p:txBody>
          <a:bodyPr/>
          <a:p>
            <a:pPr marL="0" indent="0" algn="l">
              <a:buNone/>
            </a:pPr>
            <a:r>
              <a:rPr lang="zh-CN" altLang="en-US"/>
              <a:t>目录</a:t>
            </a:r>
            <a:endParaRPr lang="zh-CN" altLang="en-US"/>
          </a:p>
          <a:p>
            <a:pPr marL="0" indent="0" algn="l">
              <a:buNone/>
            </a:pPr>
            <a:endParaRPr lang="zh-CN" altLang="en-US" sz="1000"/>
          </a:p>
          <a:p>
            <a:pPr marL="0" indent="0">
              <a:buNone/>
            </a:pPr>
            <a:r>
              <a:rPr lang="zh-CN" altLang="en-US"/>
              <a:t>一、怎样理解心理健康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二、什么是心理健康教育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三、心理健康教育的现状和问题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四、心理健康教育的目标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五、常见心理障碍的判别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六、心理健康教育的部分方法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七、案例分析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83895" y="2132965"/>
            <a:ext cx="6579235" cy="13646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2、</a:t>
            </a:r>
            <a:r>
              <a:rPr 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理性情绪疗法（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RET)</a:t>
            </a:r>
            <a:endParaRPr lang="zh-CN" noProof="0" dirty="0" smtClean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（1）A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指发生的事件</a:t>
            </a:r>
            <a:endParaRPr kumimoji="0" lang="en-US" altLang="zh-CN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（2）B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指人们对事件的信念或观念</a:t>
            </a:r>
            <a:endParaRPr lang="zh-CN" altLang="en-US" noProof="0" dirty="0" smtClean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3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C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指信念所引起的情绪及行为后果</a:t>
            </a:r>
            <a:endParaRPr lang="zh-CN" altLang="en-US" noProof="0" dirty="0" smtClean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5650" y="3716655"/>
            <a:ext cx="75209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RET</a:t>
            </a:r>
            <a:r>
              <a:rPr lang="zh-CN" altLang="en-US"/>
              <a:t>理论强调：情绪困扰和不良行为都源自于个体的非理性信念，治疗的重点也在于改变这些信念。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    </a:t>
            </a:r>
            <a:r>
              <a:rPr lang="zh-CN" altLang="en-US"/>
              <a:t>非理性信念的主要特征为：绝对化要求、过分概括及糟糕至极。</a:t>
            </a:r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179994" y="1844979"/>
            <a:ext cx="8643966" cy="4681538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</a:t>
            </a:r>
            <a:r>
              <a:rPr kumimoji="0" 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三、</a:t>
            </a: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行为</a:t>
            </a: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矫正</a:t>
            </a: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法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     行为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矫正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法又称行为疗法或行为治疗,是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一</a:t>
            </a:r>
            <a:r>
              <a:rPr lang="en-US" altLang="zh-CN" sz="20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种“非认知”的治疗方法,较适用于认知水平较弱的儿童,如有明显智力缺陷的儿童。该法是指利用学习心理学和行为科学的理论使儿童的行为发生变化，解决儿童的社会适应不良等问题。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71550" y="3933190"/>
            <a:ext cx="4268470" cy="13646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1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、</a:t>
            </a:r>
            <a:r>
              <a:rPr 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系统脱敏法</a:t>
            </a:r>
            <a:endParaRPr lang="zh-CN" noProof="0" dirty="0" smtClean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1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）松弛训练</a:t>
            </a:r>
            <a:endParaRPr lang="zh-CN" altLang="en-US" noProof="0" dirty="0" smtClean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2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</a:t>
            </a:r>
            <a:r>
              <a:rPr 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不安刺激阶段表</a:t>
            </a:r>
            <a:endParaRPr lang="zh-CN" altLang="en-US" noProof="0" dirty="0" smtClean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3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</a:t>
            </a:r>
            <a:r>
              <a:rPr lang="zh-CN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脱敏训练</a:t>
            </a:r>
            <a:endParaRPr lang="zh-C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5695" y="1988820"/>
            <a:ext cx="7129780" cy="440626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11505" y="1988820"/>
            <a:ext cx="5403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+mn-ea"/>
                <a:ea typeface="+mn-ea"/>
                <a:cs typeface="+mn-ea"/>
              </a:rPr>
              <a:t>2</a:t>
            </a:r>
            <a:r>
              <a:rPr lang="zh-CN" altLang="en-US">
                <a:latin typeface="+mn-ea"/>
                <a:ea typeface="+mn-ea"/>
                <a:cs typeface="+mn-ea"/>
              </a:rPr>
              <a:t>、</a:t>
            </a:r>
            <a:endParaRPr lang="zh-CN" altLang="en-US">
              <a:latin typeface="+mn-ea"/>
              <a:ea typeface="+mn-ea"/>
              <a:cs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3533" y="5084763"/>
            <a:ext cx="7772400" cy="1500187"/>
          </a:xfrm>
        </p:spPr>
        <p:txBody>
          <a:bodyPr/>
          <a:p>
            <a:pPr marL="342900" indent="-342900" algn="l" defTabSz="914400">
              <a:buClrTx/>
              <a:buSzTx/>
              <a:buFontTx/>
              <a:defRPr/>
            </a:pPr>
            <a:r>
              <a:rPr lang="zh-CN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四、</a:t>
            </a:r>
            <a:r>
              <a:rPr lang="zh-CN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其他心理治疗方法</a:t>
            </a:r>
            <a:endParaRPr lang="zh-CN" sz="2400" noProof="0" dirty="0" smtClean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ea"/>
              </a:rPr>
              <a:t>1、家庭疗法</a:t>
            </a: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</a:t>
            </a:r>
            <a:r>
              <a:rPr kumimoji="0" lang="en-US" altLang="zh-CN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2</a:t>
            </a:r>
            <a:r>
              <a: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、箱庭治疗</a:t>
            </a:r>
            <a:endParaRPr kumimoji="0" lang="zh-CN" alt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</a:t>
            </a:r>
            <a:r>
              <a:rPr kumimoji="0" lang="en-US" altLang="zh-CN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3</a:t>
            </a:r>
            <a:r>
              <a: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、游戏治疗</a:t>
            </a:r>
            <a:endParaRPr kumimoji="0" lang="zh-CN" alt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</a:t>
            </a:r>
            <a:r>
              <a:rPr kumimoji="0" lang="en-US" altLang="zh-CN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4</a:t>
            </a:r>
            <a:r>
              <a: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、感统治疗</a:t>
            </a:r>
            <a:endParaRPr kumimoji="0" lang="zh-CN" alt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en-US" altLang="zh-CN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 5</a:t>
            </a:r>
            <a:r>
              <a:rPr kumimoji="0" lang="zh-CN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、艺术治疗（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音乐、绘画、舞蹈、黏土雕塑）</a:t>
            </a:r>
            <a:endParaRPr lang="zh-CN" altLang="en-US" noProof="0" dirty="0" smtClean="0">
              <a:ln>
                <a:noFill/>
              </a:ln>
              <a:effectLst/>
              <a:uLnTx/>
              <a:uFillTx/>
              <a:cs typeface="+mn-ea"/>
              <a:sym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 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 6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、冲击治疗</a:t>
            </a:r>
            <a:endParaRPr lang="zh-CN" altLang="en-US" noProof="0" dirty="0" smtClean="0">
              <a:ln>
                <a:noFill/>
              </a:ln>
              <a:effectLst/>
              <a:uLnTx/>
              <a:uFillTx/>
              <a:cs typeface="+mn-ea"/>
              <a:sym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 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 7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、完形治疗</a:t>
            </a:r>
            <a:endParaRPr lang="zh-CN" altLang="en-US" noProof="0" dirty="0" smtClean="0">
              <a:ln>
                <a:noFill/>
              </a:ln>
              <a:effectLst/>
              <a:uLnTx/>
              <a:uFillTx/>
              <a:cs typeface="+mn-ea"/>
              <a:sym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endParaRPr lang="zh-CN" altLang="en-US" noProof="0" dirty="0" smtClean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        ……</a:t>
            </a:r>
            <a:endParaRPr kumimoji="0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zh-CN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  <a:r>
              <a:rPr kumimoji="0" lang="en-US" altLang="zh-CN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  <a:endParaRPr kumimoji="0" 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标题 1"/>
          <p:cNvSpPr>
            <a:spLocks noGrp="1"/>
          </p:cNvSpPr>
          <p:nvPr/>
        </p:nvSpPr>
        <p:spPr>
          <a:xfrm>
            <a:off x="468313" y="333375"/>
            <a:ext cx="6624637" cy="6334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楷体_GB2312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r>
              <a:rPr lang="zh-CN" altLang="en-US" dirty="0"/>
              <a:t>七、案例分析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83895" y="1916430"/>
            <a:ext cx="317373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1994</a:t>
            </a:r>
            <a:r>
              <a:rPr lang="zh-CN" altLang="en-US"/>
              <a:t>年</a:t>
            </a:r>
            <a:r>
              <a:rPr lang="en-US" altLang="zh-CN"/>
              <a:t>7</a:t>
            </a:r>
            <a:r>
              <a:rPr lang="zh-CN" altLang="en-US"/>
              <a:t>月，成都发生了这样一起惨案，年仅</a:t>
            </a:r>
            <a:r>
              <a:rPr lang="en-US" altLang="zh-CN"/>
              <a:t>7</a:t>
            </a:r>
            <a:r>
              <a:rPr lang="zh-CN" altLang="en-US"/>
              <a:t>岁的女孩小翠被继母用刀砍掉了右手臂。经过这件事后，小翠整天躲着不敢出门，更不敢回</a:t>
            </a:r>
            <a:r>
              <a:rPr lang="en-US" altLang="zh-CN"/>
              <a:t>“</a:t>
            </a:r>
            <a:r>
              <a:rPr lang="zh-CN" altLang="en-US"/>
              <a:t>家</a:t>
            </a:r>
            <a:r>
              <a:rPr lang="en-US" altLang="zh-CN"/>
              <a:t>”</a:t>
            </a:r>
            <a:r>
              <a:rPr lang="zh-CN" altLang="en-US"/>
              <a:t>，小翠只要一闭上双眼，眼前全是流动的鲜血，她时常做噩梦。在学校里</a:t>
            </a:r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9433" y="2852738"/>
            <a:ext cx="7772400" cy="1500187"/>
          </a:xfrm>
        </p:spPr>
        <p:txBody>
          <a:bodyPr/>
          <a:p>
            <a:pPr algn="ctr"/>
            <a:r>
              <a:rPr lang="zh-CN" altLang="en-US" sz="3200" b="1"/>
              <a:t>尊重、接纳、共情、支持</a:t>
            </a:r>
            <a:endParaRPr lang="zh-CN" altLang="en-US" sz="3200" b="1"/>
          </a:p>
          <a:p>
            <a:endParaRPr lang="zh-CN" altLang="en-US" sz="32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8130" name="Text Box 4"/>
          <p:cNvSpPr txBox="1"/>
          <p:nvPr/>
        </p:nvSpPr>
        <p:spPr>
          <a:xfrm>
            <a:off x="467995" y="765175"/>
            <a:ext cx="4754880" cy="92202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5400" b="1" dirty="0">
                <a:solidFill>
                  <a:srgbClr val="FF66CC"/>
                </a:solidFill>
                <a:latin typeface="Dotum" panose="020B0600000101010101" charset="-127"/>
                <a:ea typeface="Dotum" panose="020B0600000101010101" charset="-127"/>
              </a:rPr>
              <a:t>谢谢大家！</a:t>
            </a:r>
            <a:endParaRPr lang="zh-CN" altLang="en-US" sz="5400" b="1" dirty="0">
              <a:solidFill>
                <a:srgbClr val="FF66CC"/>
              </a:solidFill>
              <a:latin typeface="Dotum" panose="020B0600000101010101" charset="-127"/>
              <a:ea typeface="Dotum" panose="020B0600000101010101" charset="-127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内容占位符 2"/>
          <p:cNvSpPr txBox="1"/>
          <p:nvPr/>
        </p:nvSpPr>
        <p:spPr bwMode="auto">
          <a:xfrm>
            <a:off x="290830" y="1844675"/>
            <a:ext cx="7733030" cy="2317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marR="0" indent="-342900" defTabSz="914400" eaLnBrk="0" hangingPunct="0"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kumimoji="0" lang="en-US" altLang="zh-CN" sz="2400" kern="0" cap="none" spc="0" normalizeH="0" baseline="0" noProof="0" dirty="0">
                <a:latin typeface="+mn-ea"/>
                <a:ea typeface="+mn-ea"/>
                <a:cs typeface="+mn-cs"/>
              </a:rPr>
              <a:t>     </a:t>
            </a:r>
            <a:r>
              <a:rPr kumimoji="0" lang="en-US" altLang="zh-CN" sz="2800" kern="0" cap="none" spc="0" normalizeH="0" baseline="0" noProof="0" dirty="0">
                <a:latin typeface="+mn-ea"/>
                <a:ea typeface="+mn-ea"/>
                <a:cs typeface="+mn-cs"/>
              </a:rPr>
              <a:t>2007</a:t>
            </a:r>
            <a:r>
              <a:rPr kumimoji="0" lang="zh-CN" altLang="en-US" sz="2800" kern="0" cap="none" spc="0" normalizeH="0" baseline="0" noProof="0" dirty="0">
                <a:latin typeface="+mn-ea"/>
                <a:ea typeface="+mn-ea"/>
                <a:cs typeface="+mn-cs"/>
              </a:rPr>
              <a:t>年，中国卫生部在《精神卫生宣传教育核心信息和知识要点》中提出：</a:t>
            </a:r>
            <a:r>
              <a:rPr kumimoji="0" lang="zh-CN" altLang="en-US" sz="2800" b="1" kern="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心理健康是指个体能够恰当的评价自己、应对日常生活中的压力、有效率地工作和学习、对家庭和社会有所贡献的一种良好状态。</a:t>
            </a:r>
            <a:endParaRPr kumimoji="0" lang="zh-CN" altLang="en-US" sz="2800" b="1" kern="0" cap="none" spc="0" normalizeH="0" baseline="0" noProof="0" dirty="0">
              <a:solidFill>
                <a:srgbClr val="FF0000"/>
              </a:solidFill>
              <a:latin typeface="+mn-ea"/>
              <a:ea typeface="+mn-ea"/>
              <a:cs typeface="+mn-cs"/>
            </a:endParaRPr>
          </a:p>
        </p:txBody>
      </p:sp>
      <p:sp>
        <p:nvSpPr>
          <p:cNvPr id="4100" name="标题 5"/>
          <p:cNvSpPr>
            <a:spLocks noGrp="1"/>
          </p:cNvSpPr>
          <p:nvPr>
            <p:ph type="title"/>
          </p:nvPr>
        </p:nvSpPr>
        <p:spPr>
          <a:xfrm>
            <a:off x="107315" y="116205"/>
            <a:ext cx="8444230" cy="1643380"/>
          </a:xfrm>
        </p:spPr>
        <p:txBody>
          <a:bodyPr vert="horz" wrap="square" lIns="91440" tIns="45720" rIns="91440" bIns="45720" anchor="ctr" anchorCtr="0"/>
          <a:p>
            <a:r>
              <a:rPr lang="zh-CN" altLang="en-US" dirty="0">
                <a:solidFill>
                  <a:schemeClr val="bg1"/>
                </a:solidFill>
              </a:rPr>
              <a:t>一、怎样理解心理健康（精神健康）？</a:t>
            </a:r>
            <a:br>
              <a:rPr lang="en-US" altLang="zh-CN" dirty="0">
                <a:solidFill>
                  <a:schemeClr val="bg1"/>
                </a:solidFill>
              </a:rPr>
            </a:b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77595" y="4364990"/>
            <a:ext cx="698881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latin typeface="+mn-ea"/>
                <a:ea typeface="+mn-ea"/>
              </a:rPr>
              <a:t>广义：人能够在社会环境中健康地生活，保持良好的情绪状态，适应社会生活变化节奏，能够与人正常交往。</a:t>
            </a: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7445" y="5563870"/>
            <a:ext cx="74847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latin typeface="+mn-ea"/>
                <a:ea typeface="+mn-ea"/>
              </a:rPr>
              <a:t>狭义：人能够预防心理障碍或异常行为。</a:t>
            </a:r>
            <a:endParaRPr lang="zh-CN" altLang="en-US" sz="2400">
              <a:latin typeface="+mn-ea"/>
              <a:ea typeface="+mn-ea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55650" y="1628775"/>
            <a:ext cx="7171055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noProof="0" dirty="0">
                <a:sym typeface="+mn-ea"/>
              </a:rPr>
              <a:t>心理健康包括以下特征：</a:t>
            </a:r>
            <a:endParaRPr lang="zh-CN" altLang="en-US" sz="2800" noProof="0" dirty="0">
              <a:sym typeface="+mn-ea"/>
            </a:endParaRPr>
          </a:p>
          <a:p>
            <a:endParaRPr lang="zh-CN" altLang="en-US" sz="1000" noProof="0" dirty="0">
              <a:sym typeface="+mn-ea"/>
            </a:endParaRPr>
          </a:p>
          <a:p>
            <a:r>
              <a:rPr lang="en-US" altLang="zh-CN" sz="2800" b="1" noProof="0" dirty="0">
                <a:solidFill>
                  <a:srgbClr val="FFC000"/>
                </a:solidFill>
                <a:sym typeface="+mn-ea"/>
              </a:rPr>
              <a:t>  </a:t>
            </a:r>
            <a:r>
              <a:rPr lang="zh-CN" altLang="en-US" sz="2800" b="1" noProof="0" dirty="0">
                <a:solidFill>
                  <a:srgbClr val="FFC000"/>
                </a:solidFill>
                <a:sym typeface="+mn-ea"/>
              </a:rPr>
              <a:t>①智力正常</a:t>
            </a:r>
            <a:r>
              <a:rPr lang="zh-CN" altLang="en-US" sz="2800" noProof="0" dirty="0">
                <a:sym typeface="+mn-ea"/>
              </a:rPr>
              <a:t>；</a:t>
            </a:r>
            <a:endParaRPr lang="zh-CN" altLang="en-US" sz="2800" noProof="0" dirty="0">
              <a:sym typeface="+mn-ea"/>
            </a:endParaRP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②情绪稳定；</a:t>
            </a:r>
            <a:endParaRPr lang="zh-CN" altLang="en-US" sz="2800" noProof="0" dirty="0">
              <a:sym typeface="+mn-ea"/>
            </a:endParaRP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③心情愉快；</a:t>
            </a:r>
            <a:endParaRPr lang="zh-CN" altLang="en-US" sz="2800" noProof="0" dirty="0">
              <a:sym typeface="+mn-ea"/>
            </a:endParaRP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④自我意识良好；</a:t>
            </a:r>
            <a:endParaRPr lang="zh-CN" altLang="en-US" sz="2800" noProof="0" dirty="0">
              <a:sym typeface="+mn-ea"/>
            </a:endParaRP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⑤思维与行为协调统一；</a:t>
            </a:r>
            <a:endParaRPr lang="zh-CN" altLang="en-US" sz="2800" noProof="0" dirty="0">
              <a:sym typeface="+mn-ea"/>
            </a:endParaRP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⑥人际关系融洽；</a:t>
            </a:r>
            <a:endParaRPr lang="zh-CN" altLang="en-US" sz="2800" noProof="0" dirty="0">
              <a:sym typeface="+mn-ea"/>
            </a:endParaRP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⑦适应能力良好。</a:t>
            </a:r>
            <a:endParaRPr lang="zh-CN" altLang="en-US" sz="2800" noProof="0" dirty="0"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043593" y="2060881"/>
            <a:ext cx="8455381" cy="600075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sz="3200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判断心理正常与异常的三原则：</a:t>
            </a:r>
            <a:endParaRPr kumimoji="0" lang="zh-CN" sz="3200" b="1" kern="1200" cap="none" spc="0" normalizeH="0" baseline="0" noProof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sz="3200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200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200" b="1" kern="1200" cap="none" spc="0" normalizeH="0" baseline="0" noProof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en-US" altLang="zh-CN" sz="3200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、心理活动的内在协调性原则；</a:t>
            </a:r>
            <a:endParaRPr kumimoji="0" lang="zh-CN" altLang="en-US" sz="3200" b="1" kern="1200" cap="none" spc="0" normalizeH="0" baseline="0" noProof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3200" b="1" kern="1200" cap="none" spc="0" normalizeH="0" baseline="0" noProof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、主观世界与客观世界的统一性原则；</a:t>
            </a:r>
            <a:endParaRPr kumimoji="0" lang="zh-CN" altLang="en-US" sz="3200" b="1" kern="1200" cap="none" spc="0" normalizeH="0" baseline="0" noProof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endParaRPr kumimoji="0" lang="zh-CN" altLang="en-US" sz="3200" b="1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、人格的相对稳定性原则；</a:t>
            </a:r>
            <a:endParaRPr kumimoji="0" lang="en-US" altLang="zh-CN" sz="3200" b="1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1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1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1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1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1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5333" y="5013008"/>
            <a:ext cx="7772400" cy="1500187"/>
          </a:xfrm>
        </p:spPr>
        <p:txBody>
          <a:bodyPr/>
          <a:p>
            <a:r>
              <a:rPr lang="zh-CN" altLang="en-US" sz="2800"/>
              <a:t>儿童心理健康的参考标准：</a:t>
            </a:r>
            <a:endParaRPr lang="zh-CN" altLang="en-US" sz="2800"/>
          </a:p>
          <a:p>
            <a:endParaRPr lang="zh-CN" altLang="en-US" sz="1400"/>
          </a:p>
          <a:p>
            <a:r>
              <a:rPr lang="en-US" altLang="zh-CN" sz="2400"/>
              <a:t>  </a:t>
            </a:r>
            <a:r>
              <a:rPr lang="zh-CN" altLang="en-US" sz="2400"/>
              <a:t>①经常保持愉快心情，有幸福感；</a:t>
            </a:r>
            <a:endParaRPr lang="zh-CN" altLang="en-US" sz="2400"/>
          </a:p>
          <a:p>
            <a:r>
              <a:rPr lang="en-US" altLang="zh-CN" sz="2400"/>
              <a:t>  </a:t>
            </a:r>
            <a:r>
              <a:rPr lang="zh-CN" altLang="en-US" sz="2400"/>
              <a:t>②符合年龄特点的自我认知和社会认知；</a:t>
            </a:r>
            <a:endParaRPr lang="zh-CN" altLang="en-US" sz="2400"/>
          </a:p>
          <a:p>
            <a:r>
              <a:rPr lang="en-US" altLang="zh-CN" sz="2400"/>
              <a:t>  </a:t>
            </a:r>
            <a:r>
              <a:rPr lang="zh-CN" altLang="en-US" sz="2400"/>
              <a:t>③具有健全的人格，富有和谐的思想和习惯；</a:t>
            </a:r>
            <a:endParaRPr lang="zh-CN" altLang="en-US" sz="2400"/>
          </a:p>
          <a:p>
            <a:r>
              <a:rPr lang="en-US" altLang="zh-CN" sz="2400"/>
              <a:t>  </a:t>
            </a:r>
            <a:r>
              <a:rPr lang="zh-CN" altLang="en-US" sz="2400"/>
              <a:t>④恰当的自我控制，行为符合常规和年龄；</a:t>
            </a:r>
            <a:endParaRPr lang="zh-CN" altLang="en-US" sz="2400"/>
          </a:p>
          <a:p>
            <a:r>
              <a:rPr lang="en-US" altLang="zh-CN" sz="2400"/>
              <a:t>  </a:t>
            </a:r>
            <a:r>
              <a:rPr lang="zh-CN" altLang="en-US" sz="2400"/>
              <a:t>⑤能适应环境，热爱生活，乐于学习和工作；</a:t>
            </a:r>
            <a:endParaRPr lang="zh-CN" altLang="en-US" sz="2400"/>
          </a:p>
          <a:p>
            <a:r>
              <a:rPr lang="en-US" altLang="zh-CN" sz="2400"/>
              <a:t>  </a:t>
            </a:r>
            <a:r>
              <a:rPr lang="zh-CN" altLang="en-US" sz="2400"/>
              <a:t>⑥乐于交往，易相处，能得到社会的公认；</a:t>
            </a:r>
            <a:endParaRPr lang="zh-CN" altLang="en-US" sz="2400"/>
          </a:p>
          <a:p>
            <a:r>
              <a:rPr lang="en-US" altLang="zh-CN" sz="2400"/>
              <a:t>  </a:t>
            </a:r>
            <a:r>
              <a:rPr lang="zh-CN" altLang="en-US" sz="2400"/>
              <a:t>⑦身体健康，</a:t>
            </a:r>
            <a:r>
              <a:rPr lang="zh-CN" altLang="en-US" sz="2400" b="1">
                <a:solidFill>
                  <a:srgbClr val="FFC000"/>
                </a:solidFill>
              </a:rPr>
              <a:t>智力正常</a:t>
            </a:r>
            <a:r>
              <a:rPr lang="zh-CN" altLang="en-US" sz="2400"/>
              <a:t>；</a:t>
            </a:r>
            <a:endParaRPr lang="zh-CN" altLang="en-US" sz="2400"/>
          </a:p>
          <a:p>
            <a:r>
              <a:rPr lang="en-US" altLang="zh-CN" sz="2400"/>
              <a:t>  </a:t>
            </a:r>
            <a:r>
              <a:rPr lang="zh-CN" altLang="en-US" sz="2400"/>
              <a:t>⑧能根据自身年龄特点，循序渐进。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 bwMode="auto"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楷体_GB2312"/>
              </a:rPr>
              <a:t>二、什么是心理健康教育？</a:t>
            </a:r>
            <a:endParaRPr kumimoji="0" lang="zh-CN" altLang="en-US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楷体_GB231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468630" y="2060575"/>
            <a:ext cx="8571230" cy="4681855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心理健康教育是指提高中小学生心理素质的教育。</a:t>
            </a: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心理健康教育的总目标是：提高全体学生的心理素质，充分开发他们的潜能，培养学生乐观、向上的心理品质，促进学生人格的健全发展。</a:t>
            </a: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（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2012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中小学心理健康教育指导纲要）</a:t>
            </a:r>
            <a:endParaRPr kumimoji="0" lang="zh-CN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95" y="1988820"/>
            <a:ext cx="7772400" cy="3615690"/>
          </a:xfrm>
        </p:spPr>
        <p:txBody>
          <a:bodyPr anchor="t" anchorCtr="0"/>
          <a:p>
            <a:r>
              <a:rPr lang="zh-CN" altLang="en-US" sz="2800"/>
              <a:t>心理健康教育的途径和方式：</a:t>
            </a:r>
            <a:endParaRPr lang="zh-CN" altLang="en-US" sz="2800"/>
          </a:p>
          <a:p>
            <a:endParaRPr lang="zh-CN" altLang="en-US" sz="1200"/>
          </a:p>
          <a:p>
            <a:r>
              <a:rPr lang="en-US" altLang="zh-CN" sz="2400"/>
              <a:t>    1</a:t>
            </a:r>
            <a:r>
              <a:rPr lang="zh-CN" altLang="en-US" sz="2400"/>
              <a:t>、专设心理健康课程</a:t>
            </a:r>
            <a:r>
              <a:rPr lang="en-US" altLang="zh-CN" sz="2400"/>
              <a:t> </a:t>
            </a:r>
            <a:endParaRPr lang="en-US" altLang="zh-CN" sz="2400"/>
          </a:p>
          <a:p>
            <a:endParaRPr lang="zh-CN" altLang="en-US" sz="600"/>
          </a:p>
          <a:p>
            <a:r>
              <a:rPr lang="en-US" altLang="zh-CN" sz="2400"/>
              <a:t>    2</a:t>
            </a:r>
            <a:r>
              <a:rPr lang="zh-CN" altLang="en-US" sz="2400"/>
              <a:t>、班会活动（其他聚集性活动）</a:t>
            </a:r>
            <a:endParaRPr lang="zh-CN" altLang="en-US" sz="2400"/>
          </a:p>
          <a:p>
            <a:endParaRPr lang="zh-CN" altLang="en-US" sz="700"/>
          </a:p>
          <a:p>
            <a:r>
              <a:rPr lang="en-US" altLang="zh-CN" sz="2400"/>
              <a:t>    3</a:t>
            </a:r>
            <a:r>
              <a:rPr lang="zh-CN" altLang="en-US" sz="2400"/>
              <a:t>、学科渗透</a:t>
            </a:r>
            <a:endParaRPr lang="zh-CN" altLang="en-US" sz="2400"/>
          </a:p>
          <a:p>
            <a:endParaRPr lang="zh-CN" altLang="en-US" sz="800"/>
          </a:p>
          <a:p>
            <a:r>
              <a:rPr lang="en-US" altLang="zh-CN" sz="2400"/>
              <a:t>    4</a:t>
            </a:r>
            <a:r>
              <a:rPr lang="zh-CN" altLang="en-US" sz="2400"/>
              <a:t>、个别辅导</a:t>
            </a:r>
            <a:endParaRPr lang="zh-CN" altLang="en-US" sz="2400"/>
          </a:p>
          <a:p>
            <a:endParaRPr lang="zh-CN" altLang="en-US" sz="900"/>
          </a:p>
          <a:p>
            <a:r>
              <a:rPr lang="en-US" altLang="zh-CN" sz="2400"/>
              <a:t>    5</a:t>
            </a:r>
            <a:r>
              <a:rPr lang="zh-CN" altLang="en-US" sz="2400"/>
              <a:t>、团体辅导</a:t>
            </a:r>
            <a:endParaRPr lang="zh-CN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9705" y="1628775"/>
            <a:ext cx="8710295" cy="5463540"/>
          </a:xfrm>
        </p:spPr>
        <p:txBody>
          <a:bodyPr/>
          <a:p>
            <a:r>
              <a:rPr lang="zh-CN" altLang="en-US"/>
              <a:t> 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 sz="1600"/>
              <a:t>   </a:t>
            </a:r>
            <a:r>
              <a:rPr lang="zh-CN" altLang="en-US" sz="1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小学低年级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主要包括:帮助学生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适应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新的环境、新的集体、新的学习生活与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感受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学习知识的乐趣;乐与老师、同学交往，在谦让、友善的交往中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体验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友情。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1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1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小学中、高年级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主要包括:帮助学生在学习生活中品尝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解决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困难的快乐，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调整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学习心态，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提高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学习兴趣与自信心，正确对待自己的学习成绩，克服厌学心理，体验学习成功的乐趣，培养面临毕业升学的进取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态度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;培养集体意识，在班级活动中，善于与更多的同学交往，健全开朗、合群、乐学、自立的健康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人格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，培养自主自动参与活动的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能力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1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1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初中年级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主要包括:帮助学生适应中学的学习环境和学习要求，培养正确的学习观念,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发展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其学习能力，改善学习方法;把握升学选择的方向;了解自己，学会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克服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青春期的烦恼，逐步学会调节和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控制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自己的情绪，抑制自己的冲动行为;加强自我认识，客观地评价自己，积极与同学、老师和家长进行有效的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沟通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;逐步适应生活和社会的各种变化，培养对挫折的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耐受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能力。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1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1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高中年级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主要包括:帮助学生具有适应高中学习环境的能力，发展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创造性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思维，充分开发学习的</a:t>
            </a:r>
            <a:r>
              <a:rPr lang="zh-CN" altLang="en-US" sz="16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潜能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，在克服困难取得成绩的学习生活中获得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情感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体验;在了解自己的能力、特长、兴趣和社会就业条件的基础上，确立自己的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职业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志向，进行职业的选择和准备，正确认识自己的人际关系的状况，正确对待和异性伙伴的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交往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，建立对他人的积极情感反应和体验。提高承受挫折和应对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挫折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的能力，形成良好的意志品质。</a:t>
            </a:r>
            <a:endParaRPr lang="zh-CN" altLang="en-US" sz="1600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DE4NGRiMDk5MGFkOTc1MjNjMDU1ZDk0OGIxZTRhY2E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3988</Words>
  <Application>WPS 演示</Application>
  <PresentationFormat>全屏显示(4:3)</PresentationFormat>
  <Paragraphs>281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1" baseType="lpstr">
      <vt:lpstr>Arial</vt:lpstr>
      <vt:lpstr>宋体</vt:lpstr>
      <vt:lpstr>Wingdings</vt:lpstr>
      <vt:lpstr>楷体_GB2312</vt:lpstr>
      <vt:lpstr>新宋体</vt:lpstr>
      <vt:lpstr>楷体_GB2312</vt:lpstr>
      <vt:lpstr>楷体</vt:lpstr>
      <vt:lpstr>华文中宋</vt:lpstr>
      <vt:lpstr>Calibri Light</vt:lpstr>
      <vt:lpstr>微软雅黑</vt:lpstr>
      <vt:lpstr>Arial Unicode MS</vt:lpstr>
      <vt:lpstr>Dotum</vt:lpstr>
      <vt:lpstr>Malgun Gothic</vt:lpstr>
      <vt:lpstr>Calibri</vt:lpstr>
      <vt:lpstr>默认设计模板</vt:lpstr>
      <vt:lpstr>   </vt:lpstr>
      <vt:lpstr>PowerPoint 演示文稿</vt:lpstr>
      <vt:lpstr>一、怎样理解心理健康（精神健康）？ </vt:lpstr>
      <vt:lpstr>PowerPoint 演示文稿</vt:lpstr>
      <vt:lpstr>PowerPoint 演示文稿</vt:lpstr>
      <vt:lpstr>PowerPoint 演示文稿</vt:lpstr>
      <vt:lpstr>二、什么是心理健康教育？</vt:lpstr>
      <vt:lpstr>PowerPoint 演示文稿</vt:lpstr>
      <vt:lpstr>PowerPoint 演示文稿</vt:lpstr>
      <vt:lpstr>三、特殊儿童心理健康教育现状和问题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六、心理健康教育的部分方法</vt:lpstr>
      <vt:lpstr> 3、实际锻炼法    （1）实践活动（学习、课外、劳动）    （2）布置任务    （3）纪律约束    （4）心智训练（观察力、注意力、想象力、记忆力）    4、情感陶冶法     （1）环境陶冶（校风、班风、家风）              （2）艺术陶冶（音乐、美术、诗歌、影视）     （3）人格感化（心理素质、关心爱护）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番茄花园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SKYLZY</dc:creator>
  <cp:lastModifiedBy>Administrator</cp:lastModifiedBy>
  <cp:revision>329</cp:revision>
  <dcterms:created xsi:type="dcterms:W3CDTF">2009-06-16T17:51:00Z</dcterms:created>
  <dcterms:modified xsi:type="dcterms:W3CDTF">2022-09-02T08:35:45Z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350C73E166004EE58960446E8E19BCD3</vt:lpwstr>
  </property>
  <property fmtid="{D5CDD505-2E9C-101B-9397-08002B2CF9AE}" pid="3" name="KSOProductBuildVer">
    <vt:lpwstr>2052-11.1.0.12313</vt:lpwstr>
  </property>
</Properties>
</file>