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3"/>
    <p:sldId id="258" r:id="rId4"/>
    <p:sldId id="259" r:id="rId5"/>
    <p:sldId id="260" r:id="rId6"/>
    <p:sldId id="261" r:id="rId7"/>
    <p:sldId id="264" r:id="rId8"/>
    <p:sldId id="266" r:id="rId9"/>
    <p:sldId id="267" r:id="rId10"/>
    <p:sldId id="268" r:id="rId11"/>
    <p:sldId id="269" r:id="rId12"/>
    <p:sldId id="270" r:id="rId13"/>
    <p:sldId id="271" r:id="rId14"/>
    <p:sldId id="302" r:id="rId15"/>
    <p:sldId id="304" r:id="rId16"/>
    <p:sldId id="306" r:id="rId17"/>
    <p:sldId id="308" r:id="rId18"/>
    <p:sldId id="309" r:id="rId19"/>
    <p:sldId id="312" r:id="rId20"/>
    <p:sldId id="314" r:id="rId21"/>
    <p:sldId id="315" r:id="rId22"/>
    <p:sldId id="316" r:id="rId23"/>
    <p:sldId id="290" r:id="rId24"/>
    <p:sldId id="291" r:id="rId25"/>
    <p:sldId id="292" r:id="rId26"/>
    <p:sldId id="293" r:id="rId27"/>
    <p:sldId id="333" r:id="rId28"/>
    <p:sldId id="334" r:id="rId29"/>
    <p:sldId id="336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notesMaster" Target="notesMasters/notesMaster1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534534543534555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4891405"/>
            <a:ext cx="12192000" cy="2127885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12470" y="200469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0.png"/><Relationship Id="rId11" Type="http://schemas.microsoft.com/office/2007/relationships/media" Target="../media/media1.mp3"/><Relationship Id="rId10" Type="http://schemas.openxmlformats.org/officeDocument/2006/relationships/audio" Target="../media/media1.mp3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75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tags" Target="../tags/tag76.xml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tags" Target="../tags/tag84.xml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tags" Target="../tags/tag96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.xml"/><Relationship Id="rId8" Type="http://schemas.openxmlformats.org/officeDocument/2006/relationships/tags" Target="../tags/tag2.xml"/><Relationship Id="rId7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9" Type="http://schemas.openxmlformats.org/officeDocument/2006/relationships/slideLayout" Target="../slideLayouts/slideLayout1.xml"/><Relationship Id="rId18" Type="http://schemas.openxmlformats.org/officeDocument/2006/relationships/tags" Target="../tags/tag12.xml"/><Relationship Id="rId17" Type="http://schemas.openxmlformats.org/officeDocument/2006/relationships/tags" Target="../tags/tag11.xml"/><Relationship Id="rId16" Type="http://schemas.openxmlformats.org/officeDocument/2006/relationships/tags" Target="../tags/tag10.xml"/><Relationship Id="rId15" Type="http://schemas.openxmlformats.org/officeDocument/2006/relationships/tags" Target="../tags/tag9.xml"/><Relationship Id="rId14" Type="http://schemas.openxmlformats.org/officeDocument/2006/relationships/tags" Target="../tags/tag8.xml"/><Relationship Id="rId13" Type="http://schemas.openxmlformats.org/officeDocument/2006/relationships/tags" Target="../tags/tag7.xml"/><Relationship Id="rId12" Type="http://schemas.openxmlformats.org/officeDocument/2006/relationships/tags" Target="../tags/tag6.xml"/><Relationship Id="rId11" Type="http://schemas.openxmlformats.org/officeDocument/2006/relationships/tags" Target="../tags/tag5.xml"/><Relationship Id="rId10" Type="http://schemas.openxmlformats.org/officeDocument/2006/relationships/tags" Target="../tags/tag4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13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30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3453454353455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967855"/>
          </a:xfrm>
          <a:prstGeom prst="rect">
            <a:avLst/>
          </a:prstGeom>
        </p:spPr>
      </p:pic>
      <p:pic>
        <p:nvPicPr>
          <p:cNvPr id="6" name="图片 5" descr="543534534545展"/>
          <p:cNvPicPr>
            <a:picLocks noChangeAspect="1"/>
          </p:cNvPicPr>
          <p:nvPr/>
        </p:nvPicPr>
        <p:blipFill>
          <a:blip r:embed="rId2"/>
          <a:srcRect t="33599" r="71010"/>
          <a:stretch>
            <a:fillRect/>
          </a:stretch>
        </p:blipFill>
        <p:spPr>
          <a:xfrm>
            <a:off x="0" y="1012190"/>
            <a:ext cx="2915920" cy="3338195"/>
          </a:xfrm>
          <a:prstGeom prst="rect">
            <a:avLst/>
          </a:prstGeom>
        </p:spPr>
      </p:pic>
      <p:pic>
        <p:nvPicPr>
          <p:cNvPr id="7" name="图片 6" descr="543534534545展"/>
          <p:cNvPicPr>
            <a:picLocks noChangeAspect="1"/>
          </p:cNvPicPr>
          <p:nvPr/>
        </p:nvPicPr>
        <p:blipFill>
          <a:blip r:embed="rId2"/>
          <a:srcRect t="33599" r="71010"/>
          <a:stretch>
            <a:fillRect/>
          </a:stretch>
        </p:blipFill>
        <p:spPr>
          <a:xfrm flipH="1">
            <a:off x="9276080" y="3307080"/>
            <a:ext cx="2915920" cy="3338195"/>
          </a:xfrm>
          <a:prstGeom prst="rect">
            <a:avLst/>
          </a:prstGeom>
        </p:spPr>
      </p:pic>
      <p:pic>
        <p:nvPicPr>
          <p:cNvPr id="8" name="图片 7" descr="534543534543534534"/>
          <p:cNvPicPr>
            <a:picLocks noChangeAspect="1"/>
          </p:cNvPicPr>
          <p:nvPr/>
        </p:nvPicPr>
        <p:blipFill>
          <a:blip r:embed="rId3"/>
          <a:srcRect r="63643" b="48150"/>
          <a:stretch>
            <a:fillRect/>
          </a:stretch>
        </p:blipFill>
        <p:spPr>
          <a:xfrm>
            <a:off x="-151130" y="-353060"/>
            <a:ext cx="3656965" cy="26066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99535"/>
            <a:ext cx="3355340" cy="2854325"/>
          </a:xfrm>
          <a:prstGeom prst="rect">
            <a:avLst/>
          </a:prstGeom>
        </p:spPr>
      </p:pic>
      <p:pic>
        <p:nvPicPr>
          <p:cNvPr id="14" name="图片 13" descr="45353454534543"/>
          <p:cNvPicPr>
            <a:picLocks noChangeAspect="1"/>
          </p:cNvPicPr>
          <p:nvPr/>
        </p:nvPicPr>
        <p:blipFill>
          <a:blip r:embed="rId5"/>
          <a:srcRect l="20391" t="13061" r="17759" b="41720"/>
          <a:stretch>
            <a:fillRect/>
          </a:stretch>
        </p:blipFill>
        <p:spPr>
          <a:xfrm>
            <a:off x="1833245" y="996950"/>
            <a:ext cx="9394190" cy="335343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111375" y="2476500"/>
            <a:ext cx="470535" cy="1200150"/>
            <a:chOff x="15128" y="3538"/>
            <a:chExt cx="741" cy="1890"/>
          </a:xfrm>
        </p:grpSpPr>
        <p:pic>
          <p:nvPicPr>
            <p:cNvPr id="17" name="图片 16" descr="印章 (84)"/>
            <p:cNvPicPr>
              <a:picLocks noChangeAspect="1"/>
            </p:cNvPicPr>
            <p:nvPr/>
          </p:nvPicPr>
          <p:blipFill>
            <a:blip r:embed="rId6">
              <a:lum bright="-18000" contrast="-6000"/>
            </a:blip>
            <a:stretch>
              <a:fillRect/>
            </a:stretch>
          </p:blipFill>
          <p:spPr>
            <a:xfrm>
              <a:off x="15128" y="3538"/>
              <a:ext cx="741" cy="1890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15180" y="3840"/>
              <a:ext cx="636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>
                      <a:lumMod val="95000"/>
                    </a:schemeClr>
                  </a:solidFill>
                  <a:latin typeface="Aa润行体 (非商业使用)" panose="02010600010101010101" charset="-122"/>
                  <a:ea typeface="Aa润行体 (非商业使用)" panose="02010600010101010101"/>
                </a:rPr>
                <a:t>中国风</a:t>
              </a:r>
              <a:endParaRPr lang="zh-CN" altLang="en-US" sz="1600" dirty="0">
                <a:solidFill>
                  <a:schemeClr val="bg1">
                    <a:lumMod val="95000"/>
                  </a:schemeClr>
                </a:solidFill>
                <a:latin typeface="Aa润行体 (非商业使用)" panose="02010600010101010101" charset="-122"/>
                <a:ea typeface="Aa润行体 (非商业使用)" panose="02010600010101010101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3007995" y="1012190"/>
            <a:ext cx="61760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-</a:t>
            </a:r>
            <a:r>
              <a:rPr lang="zh-CN" altLang="en-US" sz="2400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抓师德师风建设做</a:t>
            </a:r>
            <a:r>
              <a:rPr lang="en-US" altLang="zh-CN" sz="2400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“</a:t>
            </a:r>
            <a:r>
              <a:rPr lang="zh-CN" altLang="en-US" sz="2400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四有</a:t>
            </a:r>
            <a:r>
              <a:rPr lang="en-US" altLang="zh-CN" sz="2400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”</a:t>
            </a:r>
            <a:r>
              <a:rPr lang="zh-CN" altLang="en-US" sz="2400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好老师</a:t>
            </a:r>
            <a:r>
              <a:rPr lang="en-US" altLang="zh-CN" sz="2400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-</a:t>
            </a:r>
            <a:endParaRPr lang="en-US" altLang="zh-CN" sz="2400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</p:txBody>
      </p:sp>
      <p:pic>
        <p:nvPicPr>
          <p:cNvPr id="21" name="图片 20" descr="543534534534展"/>
          <p:cNvPicPr>
            <a:picLocks noChangeAspect="1"/>
          </p:cNvPicPr>
          <p:nvPr/>
        </p:nvPicPr>
        <p:blipFill>
          <a:blip r:embed="rId7"/>
          <a:srcRect l="67715" t="50663" b="12833"/>
          <a:stretch>
            <a:fillRect/>
          </a:stretch>
        </p:blipFill>
        <p:spPr>
          <a:xfrm>
            <a:off x="9406255" y="3395345"/>
            <a:ext cx="3247390" cy="18351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090" y="0"/>
            <a:ext cx="3343910" cy="190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文本框 22"/>
          <p:cNvSpPr txBox="1"/>
          <p:nvPr/>
        </p:nvSpPr>
        <p:spPr>
          <a:xfrm>
            <a:off x="6767195" y="5064125"/>
            <a:ext cx="38379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郭光全</a:t>
            </a:r>
            <a:endParaRPr lang="zh-CN"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t="47828" r="39898"/>
          <a:stretch>
            <a:fillRect/>
          </a:stretch>
        </p:blipFill>
        <p:spPr>
          <a:xfrm>
            <a:off x="8945880" y="4903470"/>
            <a:ext cx="3246120" cy="1954530"/>
          </a:xfrm>
          <a:prstGeom prst="rect">
            <a:avLst/>
          </a:prstGeom>
        </p:spPr>
      </p:pic>
      <p:pic>
        <p:nvPicPr>
          <p:cNvPr id="2" name="中国风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61645" y="-200660"/>
            <a:ext cx="609600" cy="6096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568315" y="4350385"/>
            <a:ext cx="44678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泸县得胜镇宋观学校</a:t>
            </a:r>
            <a:endParaRPr lang="zh-CN" sz="3200"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18" grpId="1"/>
      <p:bldP spid="23" grpId="0"/>
      <p:bldP spid="23" grpId="1"/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PA-组合 1"/>
          <p:cNvGrpSpPr/>
          <p:nvPr>
            <p:custDataLst>
              <p:tags r:id="rId1"/>
            </p:custDataLst>
          </p:nvPr>
        </p:nvGrpSpPr>
        <p:grpSpPr>
          <a:xfrm>
            <a:off x="301560" y="168914"/>
            <a:ext cx="6235208" cy="828675"/>
            <a:chOff x="2929825" y="2176149"/>
            <a:chExt cx="6235208" cy="828675"/>
          </a:xfrm>
        </p:grpSpPr>
        <p:sp>
          <p:nvSpPr>
            <p:cNvPr id="16" name="PA-矩形 19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3706879" y="2176149"/>
              <a:ext cx="5458154" cy="82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13" tIns="45706" rIns="91413" bIns="45706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32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隶书" panose="02010509060101010101" charset="-122"/>
                  <a:ea typeface="隶书" panose="02010509060101010101" charset="-122"/>
                  <a:sym typeface="+mn-ea"/>
                </a:rPr>
                <a:t>教师职业道德的内容</a:t>
              </a:r>
              <a:endParaRPr lang="zh-CN" altLang="en-US" sz="3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2929825" y="2236520"/>
              <a:ext cx="512416" cy="706755"/>
              <a:chOff x="6233623" y="1706038"/>
              <a:chExt cx="882438" cy="1217110"/>
            </a:xfrm>
          </p:grpSpPr>
          <p:sp>
            <p:nvSpPr>
              <p:cNvPr id="47" name="PA-椭圆 46"/>
              <p:cNvSpPr/>
              <p:nvPr>
                <p:custDataLst>
                  <p:tags r:id="rId3"/>
                </p:custDataLst>
              </p:nvPr>
            </p:nvSpPr>
            <p:spPr>
              <a:xfrm>
                <a:off x="6233623" y="1991796"/>
                <a:ext cx="882438" cy="88243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  <p:sp>
            <p:nvSpPr>
              <p:cNvPr id="48" name="PA-文本框 47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6288875" y="1706038"/>
                <a:ext cx="763104" cy="1217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隶书" panose="02010509060101010101" charset="-122"/>
                    <a:ea typeface="隶书" panose="02010509060101010101" charset="-122"/>
                  </a:rPr>
                  <a:t>贰</a:t>
                </a:r>
                <a:endParaRPr lang="zh-CN" alt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985520" y="2179955"/>
            <a:ext cx="1009650" cy="2521585"/>
            <a:chOff x="969072" y="3770234"/>
            <a:chExt cx="1285899" cy="136913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072" y="3770234"/>
              <a:ext cx="1285899" cy="136913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9335" y="3884013"/>
              <a:ext cx="1156383" cy="1119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  <a:latin typeface="隶书" panose="02010509060101010101" charset="-122"/>
                  <a:ea typeface="隶书" panose="02010509060101010101" charset="-122"/>
                </a:rPr>
                <a:t>爱</a:t>
              </a:r>
              <a:endParaRPr lang="zh-CN" altLang="en-US" sz="3200" dirty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endParaRPr>
            </a:p>
            <a:p>
              <a:pPr algn="ctr"/>
              <a:r>
                <a:rPr lang="zh-CN" altLang="en-US" sz="3200" dirty="0">
                  <a:solidFill>
                    <a:schemeClr val="bg1"/>
                  </a:solidFill>
                  <a:latin typeface="隶书" panose="02010509060101010101" charset="-122"/>
                  <a:ea typeface="隶书" panose="02010509060101010101" charset="-122"/>
                </a:rPr>
                <a:t>国</a:t>
              </a:r>
              <a:endParaRPr lang="zh-CN" altLang="en-US" sz="3200" dirty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endParaRPr>
            </a:p>
            <a:p>
              <a:pPr algn="ctr"/>
              <a:r>
                <a:rPr lang="zh-CN" altLang="en-US" sz="3200" dirty="0">
                  <a:solidFill>
                    <a:schemeClr val="bg1"/>
                  </a:solidFill>
                  <a:latin typeface="隶书" panose="02010509060101010101" charset="-122"/>
                  <a:ea typeface="隶书" panose="02010509060101010101" charset="-122"/>
                </a:rPr>
                <a:t>守</a:t>
              </a:r>
              <a:endParaRPr lang="zh-CN" altLang="en-US" sz="3200" dirty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endParaRPr>
            </a:p>
            <a:p>
              <a:pPr algn="ctr"/>
              <a:r>
                <a:rPr lang="zh-CN" altLang="en-US" sz="3200" dirty="0">
                  <a:solidFill>
                    <a:schemeClr val="bg1"/>
                  </a:solidFill>
                  <a:latin typeface="隶书" panose="02010509060101010101" charset="-122"/>
                  <a:ea typeface="隶书" panose="02010509060101010101" charset="-122"/>
                </a:rPr>
                <a:t>法</a:t>
              </a:r>
              <a:endParaRPr lang="zh-CN" altLang="en-US" sz="3200" dirty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sp>
        <p:nvSpPr>
          <p:cNvPr id="64" name="文本框 63"/>
          <p:cNvSpPr txBox="1"/>
          <p:nvPr/>
        </p:nvSpPr>
        <p:spPr>
          <a:xfrm>
            <a:off x="3562985" y="2377440"/>
            <a:ext cx="857758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热爱祖国，热爱人民，拥护中国共产党领导，拥护社会主义。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   爱国主义就是千百年来巩固下来的对自己祖国的一种最深厚的感情。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   邓小平：“我是中国人民的儿子，我深情地爱着我的祖国和人民。” 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   教师应该把爱国视为自己首要的追求目标。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3594100" y="1692910"/>
            <a:ext cx="3060065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800" b="0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</a:rPr>
              <a:t>什么是爱国？</a:t>
            </a:r>
            <a:endParaRPr lang="zh-CN" altLang="en-US" sz="2800" b="0" dirty="0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3472815" y="4726940"/>
            <a:ext cx="85775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寻根溯源，把爱国主义情怀传承下去。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身为教师，改变祖国的教育现状就是最坚定的爱国 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70" name="文本框 69"/>
          <p:cNvSpPr txBox="1">
            <a:spLocks noChangeArrowheads="1"/>
          </p:cNvSpPr>
          <p:nvPr/>
        </p:nvSpPr>
        <p:spPr bwMode="auto">
          <a:xfrm>
            <a:off x="3562985" y="3945890"/>
            <a:ext cx="3060065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800" b="0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教师如何爱国？ </a:t>
            </a:r>
            <a:endParaRPr lang="zh-CN" altLang="en-US" sz="2800" b="0" dirty="0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4" grpId="1"/>
      <p:bldP spid="6" grpId="0"/>
      <p:bldP spid="6" grpId="1"/>
      <p:bldP spid="68" grpId="0"/>
      <p:bldP spid="68" grpId="1"/>
      <p:bldP spid="70" grpId="0"/>
      <p:bldP spid="7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PA-组合 1"/>
          <p:cNvGrpSpPr/>
          <p:nvPr>
            <p:custDataLst>
              <p:tags r:id="rId1"/>
            </p:custDataLst>
          </p:nvPr>
        </p:nvGrpSpPr>
        <p:grpSpPr>
          <a:xfrm>
            <a:off x="301560" y="168914"/>
            <a:ext cx="6235208" cy="828675"/>
            <a:chOff x="2929825" y="2176149"/>
            <a:chExt cx="6235208" cy="828675"/>
          </a:xfrm>
        </p:grpSpPr>
        <p:sp>
          <p:nvSpPr>
            <p:cNvPr id="16" name="PA-矩形 19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3706879" y="2176149"/>
              <a:ext cx="5458154" cy="82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13" tIns="45706" rIns="91413" bIns="45706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32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隶书" panose="02010509060101010101" charset="-122"/>
                  <a:ea typeface="隶书" panose="02010509060101010101" charset="-122"/>
                  <a:sym typeface="+mn-ea"/>
                </a:rPr>
                <a:t>教师职业道德的内容</a:t>
              </a:r>
              <a:endParaRPr lang="zh-CN" altLang="en-US" sz="3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2929825" y="2236520"/>
              <a:ext cx="512416" cy="706755"/>
              <a:chOff x="6233623" y="1706038"/>
              <a:chExt cx="882438" cy="1217110"/>
            </a:xfrm>
          </p:grpSpPr>
          <p:sp>
            <p:nvSpPr>
              <p:cNvPr id="47" name="PA-椭圆 46"/>
              <p:cNvSpPr/>
              <p:nvPr>
                <p:custDataLst>
                  <p:tags r:id="rId3"/>
                </p:custDataLst>
              </p:nvPr>
            </p:nvSpPr>
            <p:spPr>
              <a:xfrm>
                <a:off x="6233623" y="1991796"/>
                <a:ext cx="882438" cy="88243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  <p:sp>
            <p:nvSpPr>
              <p:cNvPr id="48" name="PA-文本框 47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6288875" y="1706038"/>
                <a:ext cx="763104" cy="1217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隶书" panose="02010509060101010101" charset="-122"/>
                    <a:ea typeface="隶书" panose="02010509060101010101" charset="-122"/>
                  </a:rPr>
                  <a:t>贰</a:t>
                </a:r>
                <a:endParaRPr lang="zh-CN" alt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</p:grpSp>
      </p:grpSp>
      <p:sp>
        <p:nvSpPr>
          <p:cNvPr id="64" name="文本框 63"/>
          <p:cNvSpPr txBox="1"/>
          <p:nvPr/>
        </p:nvSpPr>
        <p:spPr>
          <a:xfrm>
            <a:off x="898525" y="2551430"/>
            <a:ext cx="857758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（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1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）全面贯彻党和国家教育方针；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（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2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）自觉遵守教育法律法规；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（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3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）依法履行教师职责权利；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（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4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）不得有违背党和国家方针政策的言行。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（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5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）严格自律，绝不做有损国家利益和形象的事 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（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6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）从不体罚学生做起 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988060" y="1680845"/>
            <a:ext cx="3060065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800" b="0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</a:rPr>
              <a:t>如何守法</a:t>
            </a:r>
            <a:endParaRPr lang="zh-CN" altLang="en-US" sz="2800" b="0" dirty="0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214" y="1681007"/>
            <a:ext cx="4353998" cy="37280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4" grpId="1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PA-组合 1"/>
          <p:cNvGrpSpPr/>
          <p:nvPr>
            <p:custDataLst>
              <p:tags r:id="rId1"/>
            </p:custDataLst>
          </p:nvPr>
        </p:nvGrpSpPr>
        <p:grpSpPr>
          <a:xfrm>
            <a:off x="301560" y="168914"/>
            <a:ext cx="6235208" cy="828675"/>
            <a:chOff x="2929825" y="2176149"/>
            <a:chExt cx="6235208" cy="828675"/>
          </a:xfrm>
        </p:grpSpPr>
        <p:sp>
          <p:nvSpPr>
            <p:cNvPr id="16" name="PA-矩形 19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3706879" y="2176149"/>
              <a:ext cx="5458154" cy="82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13" tIns="45706" rIns="91413" bIns="45706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32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隶书" panose="02010509060101010101" charset="-122"/>
                  <a:ea typeface="隶书" panose="02010509060101010101" charset="-122"/>
                  <a:sym typeface="+mn-ea"/>
                </a:rPr>
                <a:t>教师职业道德的内容</a:t>
              </a:r>
              <a:endParaRPr lang="zh-CN" altLang="en-US" sz="3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2929825" y="2236520"/>
              <a:ext cx="512416" cy="706755"/>
              <a:chOff x="6233623" y="1706038"/>
              <a:chExt cx="882438" cy="1217110"/>
            </a:xfrm>
          </p:grpSpPr>
          <p:sp>
            <p:nvSpPr>
              <p:cNvPr id="47" name="PA-椭圆 46"/>
              <p:cNvSpPr/>
              <p:nvPr>
                <p:custDataLst>
                  <p:tags r:id="rId3"/>
                </p:custDataLst>
              </p:nvPr>
            </p:nvSpPr>
            <p:spPr>
              <a:xfrm>
                <a:off x="6233623" y="1991796"/>
                <a:ext cx="882438" cy="88243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  <p:sp>
            <p:nvSpPr>
              <p:cNvPr id="48" name="PA-文本框 47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6288875" y="1706038"/>
                <a:ext cx="763104" cy="1217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隶书" panose="02010509060101010101" charset="-122"/>
                    <a:ea typeface="隶书" panose="02010509060101010101" charset="-122"/>
                  </a:rPr>
                  <a:t>贰</a:t>
                </a:r>
                <a:endParaRPr lang="zh-CN" alt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</p:grpSp>
      </p:grpSp>
      <p:sp>
        <p:nvSpPr>
          <p:cNvPr id="2" name="文本框 1"/>
          <p:cNvSpPr txBox="1"/>
          <p:nvPr/>
        </p:nvSpPr>
        <p:spPr>
          <a:xfrm>
            <a:off x="660400" y="2708275"/>
            <a:ext cx="6906895" cy="2999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 有的教师对学生不是报以满腔热情，在班级管理和教学管理中家长制作风严重。对学生出现的问题不是循循善诱，做耐心细致的思想工作，而是给予心理压力、呵斥和 责骂。有的教师还对学生进行挖苦、讽刺，甚至漫骂。这些行为不仅严重地损害了教师在学生心目中的形象，不利于学生的身心健康成长，还失去了学生对教师的尊重，导致有些教师除了以强制性手段让学生听课、维护课堂秩序外，根本无法把学生的心拴在课堂上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1527175" y="1665605"/>
            <a:ext cx="5696585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800" b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charset="-122"/>
                <a:ea typeface="隶书" panose="02010509060101010101" charset="-122"/>
              </a:rPr>
              <a:t>不尊重学生人格的现象普遍存在。</a:t>
            </a:r>
            <a:endParaRPr lang="zh-CN" altLang="en-US" sz="2800" b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隶书" panose="02010509060101010101" charset="-122"/>
              <a:ea typeface="隶书" panose="02010509060101010101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813890" y="1665449"/>
            <a:ext cx="589356" cy="737235"/>
            <a:chOff x="1617284" y="1226702"/>
            <a:chExt cx="589356" cy="737235"/>
          </a:xfrm>
        </p:grpSpPr>
        <p:sp>
          <p:nvSpPr>
            <p:cNvPr id="9" name="椭圆 8"/>
            <p:cNvSpPr/>
            <p:nvPr/>
          </p:nvSpPr>
          <p:spPr>
            <a:xfrm>
              <a:off x="1617284" y="1322149"/>
              <a:ext cx="589356" cy="589356"/>
            </a:xfrm>
            <a:prstGeom prst="ellipse">
              <a:avLst/>
            </a:prstGeom>
            <a:solidFill>
              <a:srgbClr val="D52C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隶书" panose="02010509060101010101" charset="-122"/>
                <a:ea typeface="隶书" panose="02010509060101010101" charset="-122"/>
              </a:endParaRPr>
            </a:p>
          </p:txBody>
        </p:sp>
        <p:sp>
          <p:nvSpPr>
            <p:cNvPr id="10" name="文本框 9"/>
            <p:cNvSpPr txBox="1">
              <a:spLocks noChangeArrowheads="1"/>
            </p:cNvSpPr>
            <p:nvPr/>
          </p:nvSpPr>
          <p:spPr bwMode="auto">
            <a:xfrm>
              <a:off x="1617284" y="1226702"/>
              <a:ext cx="589356" cy="737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隶书" panose="02010509060101010101" charset="-122"/>
                  <a:ea typeface="隶书" panose="02010509060101010101" charset="-122"/>
                </a:rPr>
                <a:t>壹</a:t>
              </a:r>
              <a:endParaRPr 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7295" y="1945640"/>
            <a:ext cx="4422140" cy="3762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PA-组合 1"/>
          <p:cNvGrpSpPr/>
          <p:nvPr>
            <p:custDataLst>
              <p:tags r:id="rId1"/>
            </p:custDataLst>
          </p:nvPr>
        </p:nvGrpSpPr>
        <p:grpSpPr>
          <a:xfrm>
            <a:off x="301560" y="168914"/>
            <a:ext cx="6235208" cy="828675"/>
            <a:chOff x="2929825" y="2176149"/>
            <a:chExt cx="6235208" cy="828675"/>
          </a:xfrm>
        </p:grpSpPr>
        <p:sp>
          <p:nvSpPr>
            <p:cNvPr id="16" name="PA-矩形 19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3706879" y="2176149"/>
              <a:ext cx="5458154" cy="82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13" tIns="45706" rIns="91413" bIns="45706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32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隶书" panose="02010509060101010101" charset="-122"/>
                  <a:ea typeface="隶书" panose="02010509060101010101" charset="-122"/>
                  <a:sym typeface="+mn-ea"/>
                </a:rPr>
                <a:t>教师职业道德的内容</a:t>
              </a:r>
              <a:endParaRPr lang="zh-CN" altLang="en-US" sz="3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2929825" y="2236520"/>
              <a:ext cx="512416" cy="706755"/>
              <a:chOff x="6233623" y="1706038"/>
              <a:chExt cx="882438" cy="1217110"/>
            </a:xfrm>
          </p:grpSpPr>
          <p:sp>
            <p:nvSpPr>
              <p:cNvPr id="47" name="PA-椭圆 46"/>
              <p:cNvSpPr/>
              <p:nvPr>
                <p:custDataLst>
                  <p:tags r:id="rId3"/>
                </p:custDataLst>
              </p:nvPr>
            </p:nvSpPr>
            <p:spPr>
              <a:xfrm>
                <a:off x="6233623" y="1991796"/>
                <a:ext cx="882438" cy="88243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  <p:sp>
            <p:nvSpPr>
              <p:cNvPr id="48" name="PA-文本框 47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6288875" y="1706038"/>
                <a:ext cx="763104" cy="1217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隶书" panose="02010509060101010101" charset="-122"/>
                    <a:ea typeface="隶书" panose="02010509060101010101" charset="-122"/>
                  </a:rPr>
                  <a:t>贰</a:t>
                </a:r>
                <a:endParaRPr lang="zh-CN" alt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</p:grpSp>
      </p:grpSp>
      <p:sp>
        <p:nvSpPr>
          <p:cNvPr id="2" name="文本框 1"/>
          <p:cNvSpPr txBox="1"/>
          <p:nvPr/>
        </p:nvSpPr>
        <p:spPr>
          <a:xfrm>
            <a:off x="5174615" y="2894330"/>
            <a:ext cx="690689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有些教师因为学生表现不好，而对学生动辄罚作业、罚劳动、罚站，午餐时不让吃饭，到放学时间不让学生回家，以致一些本来行之有效的教育手段，如劳动、作业等 失去了它本身应有的教育功能，成为惩罚学生的手段，可谓得不偿失。极少数教师素质低下，不注重师德修养，甚至打骂学生。这些行为严重违反了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《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教师法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》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和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《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未成年人保护法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》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，给学生的身心留下创伤。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6041390" y="1851660"/>
            <a:ext cx="5696585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800" b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charset="-122"/>
                <a:ea typeface="隶书" panose="02010509060101010101" charset="-122"/>
                <a:sym typeface="+mn-ea"/>
              </a:rPr>
              <a:t>变相体罚和体罚时有发生。</a:t>
            </a:r>
            <a:endParaRPr lang="zh-CN" altLang="en-US" sz="2800" b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隶书" panose="02010509060101010101" charset="-122"/>
              <a:ea typeface="隶书" panose="02010509060101010101" charset="-122"/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328105" y="1851504"/>
            <a:ext cx="589356" cy="737235"/>
            <a:chOff x="1617284" y="1226702"/>
            <a:chExt cx="589356" cy="737235"/>
          </a:xfrm>
        </p:grpSpPr>
        <p:sp>
          <p:nvSpPr>
            <p:cNvPr id="9" name="椭圆 8"/>
            <p:cNvSpPr/>
            <p:nvPr/>
          </p:nvSpPr>
          <p:spPr>
            <a:xfrm>
              <a:off x="1617284" y="1322149"/>
              <a:ext cx="589356" cy="589356"/>
            </a:xfrm>
            <a:prstGeom prst="ellipse">
              <a:avLst/>
            </a:prstGeom>
            <a:solidFill>
              <a:srgbClr val="D52C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隶书" panose="02010509060101010101" charset="-122"/>
                <a:ea typeface="隶书" panose="02010509060101010101" charset="-122"/>
              </a:endParaRPr>
            </a:p>
          </p:txBody>
        </p:sp>
        <p:sp>
          <p:nvSpPr>
            <p:cNvPr id="10" name="文本框 9"/>
            <p:cNvSpPr txBox="1">
              <a:spLocks noChangeArrowheads="1"/>
            </p:cNvSpPr>
            <p:nvPr/>
          </p:nvSpPr>
          <p:spPr bwMode="auto">
            <a:xfrm>
              <a:off x="1617284" y="1226702"/>
              <a:ext cx="589356" cy="737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隶书" panose="02010509060101010101" charset="-122"/>
                  <a:ea typeface="隶书" panose="02010509060101010101" charset="-122"/>
                </a:rPr>
                <a:t>贰</a:t>
              </a:r>
              <a:endParaRPr 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91629" y="2202373"/>
            <a:ext cx="3276600" cy="3276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PA-组合 1"/>
          <p:cNvGrpSpPr/>
          <p:nvPr>
            <p:custDataLst>
              <p:tags r:id="rId1"/>
            </p:custDataLst>
          </p:nvPr>
        </p:nvGrpSpPr>
        <p:grpSpPr>
          <a:xfrm>
            <a:off x="301560" y="168914"/>
            <a:ext cx="6235208" cy="828675"/>
            <a:chOff x="2929825" y="2176149"/>
            <a:chExt cx="6235208" cy="828675"/>
          </a:xfrm>
        </p:grpSpPr>
        <p:sp>
          <p:nvSpPr>
            <p:cNvPr id="16" name="PA-矩形 19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3706879" y="2176149"/>
              <a:ext cx="5458154" cy="82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13" tIns="45706" rIns="91413" bIns="45706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32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隶书" panose="02010509060101010101" charset="-122"/>
                  <a:ea typeface="隶书" panose="02010509060101010101" charset="-122"/>
                  <a:sym typeface="+mn-ea"/>
                </a:rPr>
                <a:t>教师职业道德的内容</a:t>
              </a:r>
              <a:endParaRPr lang="zh-CN" altLang="en-US" sz="3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2929825" y="2236520"/>
              <a:ext cx="512416" cy="706755"/>
              <a:chOff x="6233623" y="1706038"/>
              <a:chExt cx="882438" cy="1217110"/>
            </a:xfrm>
          </p:grpSpPr>
          <p:sp>
            <p:nvSpPr>
              <p:cNvPr id="47" name="PA-椭圆 46"/>
              <p:cNvSpPr/>
              <p:nvPr>
                <p:custDataLst>
                  <p:tags r:id="rId3"/>
                </p:custDataLst>
              </p:nvPr>
            </p:nvSpPr>
            <p:spPr>
              <a:xfrm>
                <a:off x="6233623" y="1991796"/>
                <a:ext cx="882438" cy="88243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  <p:sp>
            <p:nvSpPr>
              <p:cNvPr id="48" name="PA-文本框 47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6288875" y="1706038"/>
                <a:ext cx="763104" cy="1217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隶书" panose="02010509060101010101" charset="-122"/>
                    <a:ea typeface="隶书" panose="02010509060101010101" charset="-122"/>
                  </a:rPr>
                  <a:t>贰</a:t>
                </a:r>
                <a:endParaRPr lang="zh-CN" alt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985520" y="2179955"/>
            <a:ext cx="1009650" cy="2521585"/>
            <a:chOff x="969072" y="3770234"/>
            <a:chExt cx="1285899" cy="136913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072" y="3770234"/>
              <a:ext cx="1285899" cy="136913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9335" y="3884013"/>
              <a:ext cx="1156383" cy="1119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  <a:latin typeface="隶书" panose="02010509060101010101" charset="-122"/>
                  <a:ea typeface="隶书" panose="02010509060101010101" charset="-122"/>
                </a:rPr>
                <a:t>爱岗敬业</a:t>
              </a:r>
              <a:endParaRPr lang="zh-CN" altLang="en-US" sz="3200" dirty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sp>
        <p:nvSpPr>
          <p:cNvPr id="64" name="文本框 63"/>
          <p:cNvSpPr txBox="1"/>
          <p:nvPr/>
        </p:nvSpPr>
        <p:spPr>
          <a:xfrm>
            <a:off x="2399665" y="2540635"/>
            <a:ext cx="928751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忠诚于人民教育事业，志存高远，勤恳敬业，甘为人梯，乐于奉献。   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对工作高度负责，认真备课上课，认真批改作业，认真辅导学生。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不得敷衍塞责。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使学生对教师尊敬的唯一源泉在于教师的德和才。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如果人生真有意义与价值的话，其意义与价值就在于对人类发展的承上启下、承前启后的责任感。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2500630" y="1803400"/>
            <a:ext cx="3060065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800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基本内容</a:t>
            </a:r>
            <a:endParaRPr lang="zh-CN" altLang="en-US" sz="2800" b="0" dirty="0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pic>
        <p:nvPicPr>
          <p:cNvPr id="4" name="图片 3" descr="543534534534展"/>
          <p:cNvPicPr>
            <a:picLocks noChangeAspect="1"/>
          </p:cNvPicPr>
          <p:nvPr/>
        </p:nvPicPr>
        <p:blipFill>
          <a:blip r:embed="rId6"/>
          <a:srcRect l="64539" t="43261"/>
          <a:stretch>
            <a:fillRect/>
          </a:stretch>
        </p:blipFill>
        <p:spPr>
          <a:xfrm>
            <a:off x="7875905" y="229235"/>
            <a:ext cx="5078095" cy="4061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4" grpId="1"/>
      <p:bldP spid="6" grpId="0"/>
      <p:bldP spid="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PA-组合 1"/>
          <p:cNvGrpSpPr/>
          <p:nvPr>
            <p:custDataLst>
              <p:tags r:id="rId1"/>
            </p:custDataLst>
          </p:nvPr>
        </p:nvGrpSpPr>
        <p:grpSpPr>
          <a:xfrm>
            <a:off x="301560" y="168914"/>
            <a:ext cx="6235208" cy="828675"/>
            <a:chOff x="2929825" y="2176149"/>
            <a:chExt cx="6235208" cy="828675"/>
          </a:xfrm>
        </p:grpSpPr>
        <p:sp>
          <p:nvSpPr>
            <p:cNvPr id="16" name="PA-矩形 19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3706879" y="2176149"/>
              <a:ext cx="5458154" cy="82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13" tIns="45706" rIns="91413" bIns="45706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32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隶书" panose="02010509060101010101" charset="-122"/>
                  <a:ea typeface="隶书" panose="02010509060101010101" charset="-122"/>
                  <a:sym typeface="+mn-ea"/>
                </a:rPr>
                <a:t>教师职业道德的内容</a:t>
              </a:r>
              <a:endParaRPr lang="zh-CN" altLang="en-US" sz="3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2929825" y="2236520"/>
              <a:ext cx="512416" cy="706755"/>
              <a:chOff x="6233623" y="1706038"/>
              <a:chExt cx="882438" cy="1217110"/>
            </a:xfrm>
          </p:grpSpPr>
          <p:sp>
            <p:nvSpPr>
              <p:cNvPr id="47" name="PA-椭圆 46"/>
              <p:cNvSpPr/>
              <p:nvPr>
                <p:custDataLst>
                  <p:tags r:id="rId3"/>
                </p:custDataLst>
              </p:nvPr>
            </p:nvSpPr>
            <p:spPr>
              <a:xfrm>
                <a:off x="6233623" y="1991796"/>
                <a:ext cx="882438" cy="88243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  <p:sp>
            <p:nvSpPr>
              <p:cNvPr id="48" name="PA-文本框 47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6288875" y="1706038"/>
                <a:ext cx="763104" cy="1217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隶书" panose="02010509060101010101" charset="-122"/>
                    <a:ea typeface="隶书" panose="02010509060101010101" charset="-122"/>
                  </a:rPr>
                  <a:t>贰</a:t>
                </a:r>
                <a:endParaRPr lang="zh-CN" alt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4916805" y="2295525"/>
            <a:ext cx="1009650" cy="2521585"/>
            <a:chOff x="969072" y="3770234"/>
            <a:chExt cx="1285899" cy="136913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072" y="3770234"/>
              <a:ext cx="1285899" cy="136913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9335" y="3884013"/>
              <a:ext cx="1156383" cy="1119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  <a:latin typeface="隶书" panose="02010509060101010101" charset="-122"/>
                  <a:ea typeface="隶书" panose="02010509060101010101" charset="-122"/>
                </a:rPr>
                <a:t>关爱学生</a:t>
              </a:r>
              <a:endParaRPr lang="zh-CN" altLang="en-US" sz="3200" dirty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sp>
        <p:nvSpPr>
          <p:cNvPr id="64" name="文本框 63"/>
          <p:cNvSpPr txBox="1"/>
          <p:nvPr/>
        </p:nvSpPr>
        <p:spPr>
          <a:xfrm>
            <a:off x="6330950" y="2656205"/>
            <a:ext cx="5681345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关心爱护全体学生，尊重学生人格，平等公正对待学生。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对学生严慈相济，做学生良师益友。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保护学生安全，关心学生健康，维护学生权益。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不讽刺、挖苦、歧视学生，不体罚或变相体罚学生。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6431915" y="1918970"/>
            <a:ext cx="3060065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800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基本内容</a:t>
            </a:r>
            <a:endParaRPr lang="zh-CN" altLang="en-US" sz="2800" b="0" dirty="0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05" y="1918970"/>
            <a:ext cx="3734435" cy="3734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4" grpId="1"/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PA-组合 1"/>
          <p:cNvGrpSpPr/>
          <p:nvPr>
            <p:custDataLst>
              <p:tags r:id="rId1"/>
            </p:custDataLst>
          </p:nvPr>
        </p:nvGrpSpPr>
        <p:grpSpPr>
          <a:xfrm>
            <a:off x="301560" y="168914"/>
            <a:ext cx="6235208" cy="828675"/>
            <a:chOff x="2929825" y="2176149"/>
            <a:chExt cx="6235208" cy="828675"/>
          </a:xfrm>
        </p:grpSpPr>
        <p:sp>
          <p:nvSpPr>
            <p:cNvPr id="16" name="PA-矩形 19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3706879" y="2176149"/>
              <a:ext cx="5458154" cy="82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13" tIns="45706" rIns="91413" bIns="45706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32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隶书" panose="02010509060101010101" charset="-122"/>
                  <a:ea typeface="隶书" panose="02010509060101010101" charset="-122"/>
                  <a:sym typeface="+mn-ea"/>
                </a:rPr>
                <a:t>教师职业道德的内容</a:t>
              </a:r>
              <a:endParaRPr lang="zh-CN" altLang="en-US" sz="3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2929825" y="2236520"/>
              <a:ext cx="512416" cy="706755"/>
              <a:chOff x="6233623" y="1706038"/>
              <a:chExt cx="882438" cy="1217110"/>
            </a:xfrm>
          </p:grpSpPr>
          <p:sp>
            <p:nvSpPr>
              <p:cNvPr id="47" name="PA-椭圆 46"/>
              <p:cNvSpPr/>
              <p:nvPr>
                <p:custDataLst>
                  <p:tags r:id="rId3"/>
                </p:custDataLst>
              </p:nvPr>
            </p:nvSpPr>
            <p:spPr>
              <a:xfrm>
                <a:off x="6233623" y="1991796"/>
                <a:ext cx="882438" cy="88243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  <p:sp>
            <p:nvSpPr>
              <p:cNvPr id="48" name="PA-文本框 47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6288875" y="1706038"/>
                <a:ext cx="763104" cy="1217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隶书" panose="02010509060101010101" charset="-122"/>
                    <a:ea typeface="隶书" panose="02010509060101010101" charset="-122"/>
                  </a:rPr>
                  <a:t>贰</a:t>
                </a:r>
                <a:endParaRPr lang="zh-CN" alt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985520" y="2179955"/>
            <a:ext cx="1009650" cy="2521585"/>
            <a:chOff x="969072" y="3770234"/>
            <a:chExt cx="1285899" cy="136913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072" y="3770234"/>
              <a:ext cx="1285899" cy="136913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9335" y="3884013"/>
              <a:ext cx="1156383" cy="1119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  <a:latin typeface="隶书" panose="02010509060101010101" charset="-122"/>
                  <a:ea typeface="隶书" panose="02010509060101010101" charset="-122"/>
                </a:rPr>
                <a:t>教书育人</a:t>
              </a:r>
              <a:endParaRPr lang="zh-CN" altLang="en-US" sz="3200" dirty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sp>
        <p:nvSpPr>
          <p:cNvPr id="64" name="文本框 63"/>
          <p:cNvSpPr txBox="1"/>
          <p:nvPr/>
        </p:nvSpPr>
        <p:spPr>
          <a:xfrm>
            <a:off x="2399665" y="2540635"/>
            <a:ext cx="928751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遵循教育规律，实施素质教育。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循循善诱，诲人不倦，因材施教。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培养学生良好品行，激发学生创新精神，促进学生全面发展。不以分数作为评价学生的唯一标准。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你若是把你的生命放在学生的生命里，把你和你学生的生命放在大众的生命里，这才算是尽了教师的天职。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2500630" y="1803400"/>
            <a:ext cx="3060065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800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基本要求</a:t>
            </a:r>
            <a:endParaRPr lang="zh-CN" altLang="en-US" sz="2800" b="0" dirty="0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4" grpId="1"/>
      <p:bldP spid="6" grpId="0"/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PA-组合 1"/>
          <p:cNvGrpSpPr/>
          <p:nvPr>
            <p:custDataLst>
              <p:tags r:id="rId1"/>
            </p:custDataLst>
          </p:nvPr>
        </p:nvGrpSpPr>
        <p:grpSpPr>
          <a:xfrm>
            <a:off x="301560" y="168914"/>
            <a:ext cx="6235208" cy="828675"/>
            <a:chOff x="2929825" y="2176149"/>
            <a:chExt cx="6235208" cy="828675"/>
          </a:xfrm>
        </p:grpSpPr>
        <p:sp>
          <p:nvSpPr>
            <p:cNvPr id="16" name="PA-矩形 19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3706879" y="2176149"/>
              <a:ext cx="5458154" cy="82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13" tIns="45706" rIns="91413" bIns="45706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32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隶书" panose="02010509060101010101" charset="-122"/>
                  <a:ea typeface="隶书" panose="02010509060101010101" charset="-122"/>
                  <a:sym typeface="+mn-ea"/>
                </a:rPr>
                <a:t>教师职业道德的内容</a:t>
              </a:r>
              <a:endParaRPr lang="zh-CN" altLang="en-US" sz="3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2929825" y="2236520"/>
              <a:ext cx="512416" cy="706755"/>
              <a:chOff x="6233623" y="1706038"/>
              <a:chExt cx="882438" cy="1217110"/>
            </a:xfrm>
          </p:grpSpPr>
          <p:sp>
            <p:nvSpPr>
              <p:cNvPr id="47" name="PA-椭圆 46"/>
              <p:cNvSpPr/>
              <p:nvPr>
                <p:custDataLst>
                  <p:tags r:id="rId3"/>
                </p:custDataLst>
              </p:nvPr>
            </p:nvSpPr>
            <p:spPr>
              <a:xfrm>
                <a:off x="6233623" y="1991796"/>
                <a:ext cx="882438" cy="88243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  <p:sp>
            <p:nvSpPr>
              <p:cNvPr id="48" name="PA-文本框 47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6288875" y="1706038"/>
                <a:ext cx="763104" cy="1217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隶书" panose="02010509060101010101" charset="-122"/>
                    <a:ea typeface="隶书" panose="02010509060101010101" charset="-122"/>
                  </a:rPr>
                  <a:t>贰</a:t>
                </a:r>
                <a:endParaRPr lang="zh-CN" alt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</p:grpSp>
      </p:grpSp>
      <p:sp>
        <p:nvSpPr>
          <p:cNvPr id="64" name="文本框 63"/>
          <p:cNvSpPr txBox="1"/>
          <p:nvPr/>
        </p:nvSpPr>
        <p:spPr>
          <a:xfrm>
            <a:off x="903605" y="2150745"/>
            <a:ext cx="28778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zh-CN" altLang="en-US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不放弃“后进学生” </a:t>
            </a:r>
            <a:endParaRPr lang="zh-CN" alt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14070" y="2931795"/>
            <a:ext cx="2788920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（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1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）为“后进学生”构筑一个牢固的知识地基 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（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2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）做“后进学生”的书友，培养他们的阅读兴趣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976235" y="2254250"/>
            <a:ext cx="37731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zh-CN" altLang="en-US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charset="-122"/>
                <a:ea typeface="隶书" panose="02010509060101010101" charset="-122"/>
                <a:sym typeface="+mn-ea"/>
              </a:rPr>
              <a:t>转换观念，思路决定出路</a:t>
            </a:r>
            <a:endParaRPr lang="zh-CN" alt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00390" y="3035300"/>
            <a:ext cx="316103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（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1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）转变身份，用民主照亮学生的心灵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（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2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）打破思维定势，关注学生心理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1"/>
          <a:stretch>
            <a:fillRect/>
          </a:stretch>
        </p:blipFill>
        <p:spPr>
          <a:xfrm>
            <a:off x="3781425" y="1839595"/>
            <a:ext cx="3886200" cy="3648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4" grpId="1"/>
      <p:bldP spid="15" grpId="0"/>
      <p:bldP spid="15" grpId="1"/>
      <p:bldP spid="2" grpId="0"/>
      <p:bldP spid="2" grpId="1"/>
      <p:bldP spid="3" grpId="0"/>
      <p:bldP spid="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PA-组合 1"/>
          <p:cNvGrpSpPr/>
          <p:nvPr>
            <p:custDataLst>
              <p:tags r:id="rId1"/>
            </p:custDataLst>
          </p:nvPr>
        </p:nvGrpSpPr>
        <p:grpSpPr>
          <a:xfrm>
            <a:off x="301560" y="168914"/>
            <a:ext cx="6235208" cy="828675"/>
            <a:chOff x="2929825" y="2176149"/>
            <a:chExt cx="6235208" cy="828675"/>
          </a:xfrm>
        </p:grpSpPr>
        <p:sp>
          <p:nvSpPr>
            <p:cNvPr id="16" name="PA-矩形 19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3706879" y="2176149"/>
              <a:ext cx="5458154" cy="82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13" tIns="45706" rIns="91413" bIns="45706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32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隶书" panose="02010509060101010101" charset="-122"/>
                  <a:ea typeface="隶书" panose="02010509060101010101" charset="-122"/>
                  <a:sym typeface="+mn-ea"/>
                </a:rPr>
                <a:t>教师职业道德的内容</a:t>
              </a:r>
              <a:endParaRPr lang="zh-CN" altLang="en-US" sz="3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2929825" y="2236520"/>
              <a:ext cx="512416" cy="706755"/>
              <a:chOff x="6233623" y="1706038"/>
              <a:chExt cx="882438" cy="1217110"/>
            </a:xfrm>
          </p:grpSpPr>
          <p:sp>
            <p:nvSpPr>
              <p:cNvPr id="47" name="PA-椭圆 46"/>
              <p:cNvSpPr/>
              <p:nvPr>
                <p:custDataLst>
                  <p:tags r:id="rId3"/>
                </p:custDataLst>
              </p:nvPr>
            </p:nvSpPr>
            <p:spPr>
              <a:xfrm>
                <a:off x="6233623" y="1991796"/>
                <a:ext cx="882438" cy="88243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  <p:sp>
            <p:nvSpPr>
              <p:cNvPr id="48" name="PA-文本框 47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6288875" y="1706038"/>
                <a:ext cx="763104" cy="1217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隶书" panose="02010509060101010101" charset="-122"/>
                    <a:ea typeface="隶书" panose="02010509060101010101" charset="-122"/>
                  </a:rPr>
                  <a:t>贰</a:t>
                </a:r>
                <a:endParaRPr lang="zh-CN" alt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676910" y="2179955"/>
            <a:ext cx="1009650" cy="2521585"/>
            <a:chOff x="969072" y="3770234"/>
            <a:chExt cx="1285899" cy="136913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072" y="3770234"/>
              <a:ext cx="1285899" cy="136913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9335" y="3884013"/>
              <a:ext cx="1156383" cy="1119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  <a:latin typeface="隶书" panose="02010509060101010101" charset="-122"/>
                  <a:ea typeface="隶书" panose="02010509060101010101" charset="-122"/>
                </a:rPr>
                <a:t>为人师表</a:t>
              </a:r>
              <a:endParaRPr lang="zh-CN" altLang="en-US" sz="3200" dirty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sp>
        <p:nvSpPr>
          <p:cNvPr id="64" name="文本框 63"/>
          <p:cNvSpPr txBox="1"/>
          <p:nvPr/>
        </p:nvSpPr>
        <p:spPr>
          <a:xfrm>
            <a:off x="2091055" y="2540635"/>
            <a:ext cx="4356100" cy="2999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坚守高尚情操，知荣明耻，严于律己，以身作则。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衣着得体，语言规范，举止文明。关心集体，团结协作，尊重同事，尊重家长。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作风正派，廉洁奉公。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自觉抵制有偿家教，不利用职务之便谋取私利。 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2192020" y="1803400"/>
            <a:ext cx="3060065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800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基本要求</a:t>
            </a:r>
            <a:endParaRPr lang="zh-CN" altLang="en-US" sz="2800" b="0" dirty="0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pic>
        <p:nvPicPr>
          <p:cNvPr id="4" name="图片 3" descr="51miz-E885024-5DA25C4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9560" y="1842770"/>
            <a:ext cx="4882515" cy="36976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4" grpId="1"/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PA-组合 1"/>
          <p:cNvGrpSpPr/>
          <p:nvPr>
            <p:custDataLst>
              <p:tags r:id="rId1"/>
            </p:custDataLst>
          </p:nvPr>
        </p:nvGrpSpPr>
        <p:grpSpPr>
          <a:xfrm>
            <a:off x="301560" y="168914"/>
            <a:ext cx="6235208" cy="828675"/>
            <a:chOff x="2929825" y="2176149"/>
            <a:chExt cx="6235208" cy="828675"/>
          </a:xfrm>
        </p:grpSpPr>
        <p:sp>
          <p:nvSpPr>
            <p:cNvPr id="16" name="PA-矩形 19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3706879" y="2176149"/>
              <a:ext cx="5458154" cy="82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13" tIns="45706" rIns="91413" bIns="45706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32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隶书" panose="02010509060101010101" charset="-122"/>
                  <a:ea typeface="隶书" panose="02010509060101010101" charset="-122"/>
                  <a:sym typeface="+mn-ea"/>
                </a:rPr>
                <a:t>教师职业道德的内容</a:t>
              </a:r>
              <a:endParaRPr lang="zh-CN" altLang="en-US" sz="3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2929825" y="2236520"/>
              <a:ext cx="512416" cy="706755"/>
              <a:chOff x="6233623" y="1706038"/>
              <a:chExt cx="882438" cy="1217110"/>
            </a:xfrm>
          </p:grpSpPr>
          <p:sp>
            <p:nvSpPr>
              <p:cNvPr id="47" name="PA-椭圆 46"/>
              <p:cNvSpPr/>
              <p:nvPr>
                <p:custDataLst>
                  <p:tags r:id="rId3"/>
                </p:custDataLst>
              </p:nvPr>
            </p:nvSpPr>
            <p:spPr>
              <a:xfrm>
                <a:off x="6233623" y="1991796"/>
                <a:ext cx="882438" cy="88243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  <p:sp>
            <p:nvSpPr>
              <p:cNvPr id="48" name="PA-文本框 47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6288875" y="1706038"/>
                <a:ext cx="763104" cy="1217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隶书" panose="02010509060101010101" charset="-122"/>
                    <a:ea typeface="隶书" panose="02010509060101010101" charset="-122"/>
                  </a:rPr>
                  <a:t>贰</a:t>
                </a:r>
                <a:endParaRPr lang="zh-CN" alt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660400" y="1304290"/>
            <a:ext cx="1009650" cy="2521585"/>
            <a:chOff x="969072" y="3770234"/>
            <a:chExt cx="1285899" cy="136913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072" y="3770234"/>
              <a:ext cx="1285899" cy="136913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9335" y="3884013"/>
              <a:ext cx="1156383" cy="1119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  <a:latin typeface="隶书" panose="02010509060101010101" charset="-122"/>
                  <a:ea typeface="隶书" panose="02010509060101010101" charset="-122"/>
                </a:rPr>
                <a:t>终生学习</a:t>
              </a:r>
              <a:endParaRPr lang="zh-CN" altLang="en-US" sz="3200" dirty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sp>
        <p:nvSpPr>
          <p:cNvPr id="64" name="文本框 63"/>
          <p:cNvSpPr txBox="1"/>
          <p:nvPr/>
        </p:nvSpPr>
        <p:spPr>
          <a:xfrm>
            <a:off x="5494020" y="1696720"/>
            <a:ext cx="6436995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崇尚科学精神，树立终身学习理念，拓宽知识视野，更新知识结构。潜心钻研业务，勇于探索创新，不断提高职业素质和教育教学水平。 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5360035" y="1118870"/>
            <a:ext cx="3060065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800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基本内容</a:t>
            </a:r>
            <a:endParaRPr lang="zh-CN" altLang="en-US" sz="2800" b="0" dirty="0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372350" y="3552190"/>
            <a:ext cx="568134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(1)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要博学，就要多读书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(2)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三人行，必有我师焉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(3)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实践出真知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(4)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系统地学习教育教学专著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(5)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勤写可以使广博的知识得到积累和提升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(6)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终身学习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5494020" y="3349625"/>
            <a:ext cx="3060065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800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具体要求</a:t>
            </a:r>
            <a:endParaRPr lang="zh-CN" altLang="en-US" sz="2800" b="0" dirty="0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281" y="2888118"/>
            <a:ext cx="3094550" cy="29898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4" grpId="1"/>
      <p:bldP spid="6" grpId="0"/>
      <p:bldP spid="6" grpId="1"/>
      <p:bldP spid="4" grpId="0"/>
      <p:bldP spid="4" grpId="1"/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3453454353455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967855"/>
          </a:xfrm>
          <a:prstGeom prst="rect">
            <a:avLst/>
          </a:prstGeom>
        </p:spPr>
      </p:pic>
      <p:pic>
        <p:nvPicPr>
          <p:cNvPr id="6" name="图片 5" descr="543534534545展"/>
          <p:cNvPicPr>
            <a:picLocks noChangeAspect="1"/>
          </p:cNvPicPr>
          <p:nvPr/>
        </p:nvPicPr>
        <p:blipFill>
          <a:blip r:embed="rId2"/>
          <a:srcRect t="33599" r="71010"/>
          <a:stretch>
            <a:fillRect/>
          </a:stretch>
        </p:blipFill>
        <p:spPr>
          <a:xfrm>
            <a:off x="0" y="1012190"/>
            <a:ext cx="2915920" cy="3338195"/>
          </a:xfrm>
          <a:prstGeom prst="rect">
            <a:avLst/>
          </a:prstGeom>
        </p:spPr>
      </p:pic>
      <p:pic>
        <p:nvPicPr>
          <p:cNvPr id="8" name="图片 7" descr="534543534543534534"/>
          <p:cNvPicPr>
            <a:picLocks noChangeAspect="1"/>
          </p:cNvPicPr>
          <p:nvPr/>
        </p:nvPicPr>
        <p:blipFill>
          <a:blip r:embed="rId3"/>
          <a:srcRect r="63643" b="48150"/>
          <a:stretch>
            <a:fillRect/>
          </a:stretch>
        </p:blipFill>
        <p:spPr>
          <a:xfrm>
            <a:off x="-151130" y="-454660"/>
            <a:ext cx="3656965" cy="26066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99535"/>
            <a:ext cx="3355340" cy="285432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t="47828" r="39898"/>
          <a:stretch>
            <a:fillRect/>
          </a:stretch>
        </p:blipFill>
        <p:spPr>
          <a:xfrm>
            <a:off x="8945880" y="4903470"/>
            <a:ext cx="3246120" cy="1954530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2025015" y="1137285"/>
            <a:ext cx="83185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altLang="zh-CN" sz="4000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-</a:t>
            </a:r>
            <a:r>
              <a:rPr lang="zh-CN" altLang="en-US" sz="4000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抓师德师风建设做</a:t>
            </a:r>
            <a:r>
              <a:rPr lang="en-US" altLang="zh-CN" sz="4000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“</a:t>
            </a:r>
            <a:r>
              <a:rPr lang="zh-CN" altLang="en-US" sz="4000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四有</a:t>
            </a:r>
            <a:r>
              <a:rPr lang="en-US" altLang="zh-CN" sz="4000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”</a:t>
            </a:r>
            <a:r>
              <a:rPr lang="zh-CN" altLang="en-US" sz="4000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好老师</a:t>
            </a:r>
            <a:r>
              <a:rPr lang="en-US" altLang="zh-CN" sz="4000" dirty="0">
                <a:solidFill>
                  <a:srgbClr val="0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-</a:t>
            </a:r>
            <a:endParaRPr lang="en-US" altLang="zh-CN" sz="4000" dirty="0">
              <a:solidFill>
                <a:srgbClr val="0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</p:txBody>
      </p:sp>
      <p:sp>
        <p:nvSpPr>
          <p:cNvPr id="35" name="文本框 3"/>
          <p:cNvSpPr txBox="1">
            <a:spLocks noChangeArrowheads="1"/>
          </p:cNvSpPr>
          <p:nvPr/>
        </p:nvSpPr>
        <p:spPr bwMode="auto">
          <a:xfrm>
            <a:off x="2036655" y="2460094"/>
            <a:ext cx="8359775" cy="193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200000"/>
              </a:lnSpc>
            </a:pPr>
            <a:r>
              <a:rPr lang="zh-CN" altLang="en-US" sz="2000" b="0" dirty="0">
                <a:latin typeface="隶书" panose="02010509060101010101" charset="-122"/>
                <a:ea typeface="隶书" panose="02010509060101010101" charset="-122"/>
                <a:sym typeface="+mn-ea"/>
              </a:rPr>
              <a:t>有理想信念，有道德情操，有扎实知识，有仁爱之心。</a:t>
            </a:r>
            <a:endParaRPr lang="zh-CN" altLang="en-US" sz="2000" b="0" dirty="0">
              <a:solidFill>
                <a:schemeClr val="tx1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 algn="ctr" eaLnBrk="1" hangingPunct="1">
              <a:lnSpc>
                <a:spcPct val="200000"/>
              </a:lnSpc>
            </a:pPr>
            <a:r>
              <a:rPr lang="zh-CN" altLang="en-US" sz="2000" b="0" dirty="0">
                <a:solidFill>
                  <a:schemeClr val="tx1"/>
                </a:solidFill>
                <a:latin typeface="隶书" panose="02010509060101010101" charset="-122"/>
                <a:ea typeface="隶书" panose="02010509060101010101" charset="-122"/>
              </a:rPr>
              <a:t>做学生锤炼品格的引路人，做学生学习知识的引路人，</a:t>
            </a:r>
            <a:endParaRPr lang="zh-CN" altLang="en-US" sz="2000" b="0" dirty="0">
              <a:solidFill>
                <a:schemeClr val="tx1"/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 algn="ctr" eaLnBrk="1" hangingPunct="1">
              <a:lnSpc>
                <a:spcPct val="200000"/>
              </a:lnSpc>
            </a:pPr>
            <a:r>
              <a:rPr lang="zh-CN" altLang="en-US" sz="2000" b="0" dirty="0">
                <a:solidFill>
                  <a:schemeClr val="tx1"/>
                </a:solidFill>
                <a:latin typeface="隶书" panose="02010509060101010101" charset="-122"/>
                <a:ea typeface="隶书" panose="02010509060101010101" charset="-122"/>
              </a:rPr>
              <a:t>做学生创新思维的引路人，做学生奉献祖国的引路人。</a:t>
            </a:r>
            <a:endParaRPr lang="zh-CN" altLang="en-US" sz="2000" b="0" dirty="0">
              <a:solidFill>
                <a:schemeClr val="tx1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5" grpId="0"/>
      <p:bldP spid="3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PA-组合 1"/>
          <p:cNvGrpSpPr/>
          <p:nvPr>
            <p:custDataLst>
              <p:tags r:id="rId1"/>
            </p:custDataLst>
          </p:nvPr>
        </p:nvGrpSpPr>
        <p:grpSpPr>
          <a:xfrm>
            <a:off x="301560" y="168914"/>
            <a:ext cx="6235208" cy="828675"/>
            <a:chOff x="2929825" y="2176149"/>
            <a:chExt cx="6235208" cy="828675"/>
          </a:xfrm>
        </p:grpSpPr>
        <p:sp>
          <p:nvSpPr>
            <p:cNvPr id="16" name="PA-矩形 19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3706879" y="2176149"/>
              <a:ext cx="5458154" cy="82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13" tIns="45706" rIns="91413" bIns="45706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32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隶书" panose="02010509060101010101" charset="-122"/>
                  <a:ea typeface="隶书" panose="02010509060101010101" charset="-122"/>
                  <a:sym typeface="+mn-ea"/>
                </a:rPr>
                <a:t>教师职业道德的内容</a:t>
              </a:r>
              <a:endParaRPr lang="zh-CN" altLang="en-US" sz="3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2929825" y="2236520"/>
              <a:ext cx="512416" cy="706755"/>
              <a:chOff x="6233623" y="1706038"/>
              <a:chExt cx="882438" cy="1217110"/>
            </a:xfrm>
          </p:grpSpPr>
          <p:sp>
            <p:nvSpPr>
              <p:cNvPr id="47" name="PA-椭圆 46"/>
              <p:cNvSpPr/>
              <p:nvPr>
                <p:custDataLst>
                  <p:tags r:id="rId3"/>
                </p:custDataLst>
              </p:nvPr>
            </p:nvSpPr>
            <p:spPr>
              <a:xfrm>
                <a:off x="6233623" y="1991796"/>
                <a:ext cx="882438" cy="88243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  <p:sp>
            <p:nvSpPr>
              <p:cNvPr id="48" name="PA-文本框 47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6288875" y="1706038"/>
                <a:ext cx="763104" cy="1217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隶书" panose="02010509060101010101" charset="-122"/>
                    <a:ea typeface="隶书" panose="02010509060101010101" charset="-122"/>
                  </a:rPr>
                  <a:t>贰</a:t>
                </a:r>
                <a:endParaRPr lang="zh-CN" alt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985520" y="2179955"/>
            <a:ext cx="1009650" cy="2521585"/>
            <a:chOff x="969072" y="3770234"/>
            <a:chExt cx="1285899" cy="136913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072" y="3770234"/>
              <a:ext cx="1285899" cy="136913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9335" y="3884013"/>
              <a:ext cx="1156383" cy="1119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  <a:latin typeface="隶书" panose="02010509060101010101" charset="-122"/>
                  <a:ea typeface="隶书" panose="02010509060101010101" charset="-122"/>
                </a:rPr>
                <a:t>教学反思</a:t>
              </a:r>
              <a:endParaRPr lang="zh-CN" altLang="en-US" sz="3200" dirty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sp>
        <p:nvSpPr>
          <p:cNvPr id="64" name="文本框 63"/>
          <p:cNvSpPr txBox="1"/>
          <p:nvPr/>
        </p:nvSpPr>
        <p:spPr>
          <a:xfrm>
            <a:off x="3562985" y="2430145"/>
            <a:ext cx="857758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① 在反思中实现自我提升 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②在反思中实现创新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③在反思中成长 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3594100" y="1692910"/>
            <a:ext cx="3060065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800" b="0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</a:rPr>
              <a:t>反思的意义</a:t>
            </a:r>
            <a:endParaRPr lang="zh-CN" altLang="en-US" sz="2800" b="0" dirty="0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3614420" y="4701540"/>
            <a:ext cx="857758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①学会面对自己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②学会多维的反思观察视角 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③学会反思后的行动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70" name="文本框 69"/>
          <p:cNvSpPr txBox="1">
            <a:spLocks noChangeArrowheads="1"/>
          </p:cNvSpPr>
          <p:nvPr/>
        </p:nvSpPr>
        <p:spPr bwMode="auto">
          <a:xfrm>
            <a:off x="3562985" y="3945890"/>
            <a:ext cx="3060065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800" b="0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教师如何反思？ </a:t>
            </a:r>
            <a:endParaRPr lang="zh-CN" altLang="en-US" sz="2800" b="0" dirty="0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709" y="1424661"/>
            <a:ext cx="4353998" cy="42458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4" grpId="1"/>
      <p:bldP spid="6" grpId="0"/>
      <p:bldP spid="6" grpId="1"/>
      <p:bldP spid="68" grpId="0"/>
      <p:bldP spid="68" grpId="1"/>
      <p:bldP spid="70" grpId="0"/>
      <p:bldP spid="7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3453454353455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967855"/>
          </a:xfrm>
          <a:prstGeom prst="rect">
            <a:avLst/>
          </a:prstGeom>
        </p:spPr>
      </p:pic>
      <p:pic>
        <p:nvPicPr>
          <p:cNvPr id="6" name="图片 5" descr="543534534545展"/>
          <p:cNvPicPr>
            <a:picLocks noChangeAspect="1"/>
          </p:cNvPicPr>
          <p:nvPr/>
        </p:nvPicPr>
        <p:blipFill>
          <a:blip r:embed="rId2"/>
          <a:srcRect t="33599" r="71010"/>
          <a:stretch>
            <a:fillRect/>
          </a:stretch>
        </p:blipFill>
        <p:spPr>
          <a:xfrm>
            <a:off x="0" y="1012190"/>
            <a:ext cx="2915920" cy="3338195"/>
          </a:xfrm>
          <a:prstGeom prst="rect">
            <a:avLst/>
          </a:prstGeom>
        </p:spPr>
      </p:pic>
      <p:pic>
        <p:nvPicPr>
          <p:cNvPr id="8" name="图片 7" descr="534543534543534534"/>
          <p:cNvPicPr>
            <a:picLocks noChangeAspect="1"/>
          </p:cNvPicPr>
          <p:nvPr/>
        </p:nvPicPr>
        <p:blipFill>
          <a:blip r:embed="rId3"/>
          <a:srcRect r="63643" b="48150"/>
          <a:stretch>
            <a:fillRect/>
          </a:stretch>
        </p:blipFill>
        <p:spPr>
          <a:xfrm>
            <a:off x="0" y="-353060"/>
            <a:ext cx="3656965" cy="26066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99535"/>
            <a:ext cx="3355340" cy="285432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t="47828" r="39898"/>
          <a:stretch>
            <a:fillRect/>
          </a:stretch>
        </p:blipFill>
        <p:spPr>
          <a:xfrm>
            <a:off x="8945880" y="4903470"/>
            <a:ext cx="3246120" cy="19545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090" y="0"/>
            <a:ext cx="3343910" cy="190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A-矩形 19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381885" y="2869565"/>
            <a:ext cx="686625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6" rIns="91413" bIns="4570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加强师德师风建设，增强使命感</a:t>
            </a:r>
            <a:endParaRPr lang="zh-CN" altLang="en-US" sz="3200" b="0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183199" y="1010923"/>
            <a:ext cx="1614218" cy="1568450"/>
            <a:chOff x="1933303" y="1718149"/>
            <a:chExt cx="3811664" cy="3703590"/>
          </a:xfrm>
        </p:grpSpPr>
        <p:sp>
          <p:nvSpPr>
            <p:cNvPr id="5" name="椭圆 4"/>
            <p:cNvSpPr/>
            <p:nvPr/>
          </p:nvSpPr>
          <p:spPr>
            <a:xfrm>
              <a:off x="1933303" y="1920240"/>
              <a:ext cx="3487783" cy="348778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3" name="椭圆 2"/>
            <p:cNvSpPr/>
            <p:nvPr/>
          </p:nvSpPr>
          <p:spPr>
            <a:xfrm>
              <a:off x="2072641" y="2072641"/>
              <a:ext cx="3204754" cy="320475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69801" y="1718149"/>
              <a:ext cx="3775166" cy="370359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9600" dirty="0">
                  <a:latin typeface="隶书" panose="02010509060101010101" charset="-122"/>
                  <a:ea typeface="隶书" panose="02010509060101010101" charset="-122"/>
                </a:rPr>
                <a:t>叁</a:t>
              </a:r>
              <a:endParaRPr lang="zh-CN" altLang="en-US" sz="9600" dirty="0"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915035" y="2058035"/>
            <a:ext cx="1088326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（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）查执行教育方针政策情况，看是否有重教书轻育人，把不健康的思想和错误言论带进课堂的行为；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（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）查热爱学生、尊重学生人格情况，看是否有讽刺、挖苦、歧视、侮辱学生，体罚或变相体罚学生，工作方法简单粗暴的行为；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（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3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）查关爱学生、注重学生全面发展的情况，看是否有不关心甚至放弃学习困难生的行为；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（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4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）查为人师表、廉洁从教情况，看是否有向学生推销或变相推销教辅材料和商品、向学生和家长索要财物、乱收费、有偿补课等违规行为；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（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5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）查遵纪守法及遵守社会公德情况，看是否有赌博或参与变相赌博、酗酒违反社会公德行为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（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6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）查树立教师良好形象情况，看是否有语言不文明、衣着不得体、行为不检点等行为；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（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7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）查关心集体、尊重同事情况，看是否有损害集体荣誉和不利于团结的行为；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（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8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）查工作作风、工作纪律情况，看是否有作风不踏实、纪律松弛、有令不行、有禁不止等行为。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1078627" y="1307794"/>
            <a:ext cx="5735271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b="0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师德师风有关规定</a:t>
            </a:r>
            <a:r>
              <a:rPr lang="zh-CN" altLang="en-US" b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 “八查八看”</a:t>
            </a:r>
            <a:endParaRPr lang="zh-CN" altLang="en-US" b="0" dirty="0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</p:txBody>
      </p:sp>
      <p:grpSp>
        <p:nvGrpSpPr>
          <p:cNvPr id="14" name="PA-组合 1"/>
          <p:cNvGrpSpPr/>
          <p:nvPr>
            <p:custDataLst>
              <p:tags r:id="rId1"/>
            </p:custDataLst>
          </p:nvPr>
        </p:nvGrpSpPr>
        <p:grpSpPr>
          <a:xfrm>
            <a:off x="301560" y="168914"/>
            <a:ext cx="7934325" cy="828675"/>
            <a:chOff x="2929825" y="2176149"/>
            <a:chExt cx="7934325" cy="828675"/>
          </a:xfrm>
        </p:grpSpPr>
        <p:sp>
          <p:nvSpPr>
            <p:cNvPr id="16" name="PA-矩形 19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3707065" y="2176149"/>
              <a:ext cx="7157085" cy="82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13" tIns="45706" rIns="91413" bIns="45706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lnSpc>
                  <a:spcPct val="150000"/>
                </a:lnSpc>
              </a:pPr>
              <a:r>
                <a:rPr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隶书" panose="02010509060101010101" charset="-122"/>
                  <a:ea typeface="隶书" panose="02010509060101010101" charset="-122"/>
                  <a:sym typeface="+mn-ea"/>
                </a:rPr>
                <a:t>加强师德师风建设，增强使命感</a:t>
              </a:r>
              <a:endParaRPr lang="zh-CN" altLang="en-US" sz="3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2929825" y="2236520"/>
              <a:ext cx="512416" cy="706755"/>
              <a:chOff x="6233623" y="1706038"/>
              <a:chExt cx="882438" cy="1217110"/>
            </a:xfrm>
          </p:grpSpPr>
          <p:sp>
            <p:nvSpPr>
              <p:cNvPr id="47" name="PA-椭圆 46"/>
              <p:cNvSpPr/>
              <p:nvPr>
                <p:custDataLst>
                  <p:tags r:id="rId3"/>
                </p:custDataLst>
              </p:nvPr>
            </p:nvSpPr>
            <p:spPr>
              <a:xfrm>
                <a:off x="6233623" y="1991796"/>
                <a:ext cx="882438" cy="88243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  <p:sp>
            <p:nvSpPr>
              <p:cNvPr id="48" name="PA-文本框 47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6288875" y="1706038"/>
                <a:ext cx="763104" cy="1217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隶书" panose="02010509060101010101" charset="-122"/>
                    <a:ea typeface="隶书" panose="02010509060101010101" charset="-122"/>
                  </a:rPr>
                  <a:t>叁</a:t>
                </a:r>
                <a:endParaRPr lang="zh-CN" alt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5399405" y="2094865"/>
            <a:ext cx="656209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1.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不准参加有损国家和人民利益的活动，或有背离党的路线、方针、政策的言行。（“三个绝不允许”）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2.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不准体罚、变相体罚学生，或讥讽、歧视、侮辱学生。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3.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不准参与迷信、赌博等不健康不文明的活动。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4.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不准私自办班或对现任教学班的学生有偿家教。      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5.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不准向学生推销、代购教辅资料和其他商品，向学生家长索要或变相索要财物。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6.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不准在工作时间内从事与教育教学无关的活动。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7.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不准无故迟到早退缺课或随意拖堂，擅自调课停课或请人代课。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8.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不准在课堂上吸烟、接打电话、讲脏话粗话。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2" name="圆角矩形 6"/>
          <p:cNvSpPr>
            <a:spLocks noChangeArrowheads="1"/>
          </p:cNvSpPr>
          <p:nvPr/>
        </p:nvSpPr>
        <p:spPr bwMode="auto">
          <a:xfrm>
            <a:off x="5476002" y="1681702"/>
            <a:ext cx="4248674" cy="413175"/>
          </a:xfrm>
          <a:prstGeom prst="roundRect">
            <a:avLst>
              <a:gd name="adj" fmla="val 16667"/>
            </a:avLst>
          </a:prstGeom>
          <a:noFill/>
          <a:ln w="38100" cmpd="sng">
            <a:noFill/>
            <a:round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  <p:txBody>
          <a:bodyPr anchor="t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b="0" noProof="1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教师职业道德“八不准”</a:t>
            </a:r>
            <a:endParaRPr lang="zh-CN" altLang="en-US" sz="2800" b="0" noProof="1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grpSp>
        <p:nvGrpSpPr>
          <p:cNvPr id="14" name="PA-组合 1"/>
          <p:cNvGrpSpPr/>
          <p:nvPr>
            <p:custDataLst>
              <p:tags r:id="rId1"/>
            </p:custDataLst>
          </p:nvPr>
        </p:nvGrpSpPr>
        <p:grpSpPr>
          <a:xfrm>
            <a:off x="301560" y="168914"/>
            <a:ext cx="7934325" cy="828675"/>
            <a:chOff x="2929825" y="2176149"/>
            <a:chExt cx="7934325" cy="828675"/>
          </a:xfrm>
        </p:grpSpPr>
        <p:sp>
          <p:nvSpPr>
            <p:cNvPr id="16" name="PA-矩形 19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3707065" y="2176149"/>
              <a:ext cx="7157085" cy="82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13" tIns="45706" rIns="91413" bIns="45706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lnSpc>
                  <a:spcPct val="150000"/>
                </a:lnSpc>
              </a:pPr>
              <a:r>
                <a:rPr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隶书" panose="02010509060101010101" charset="-122"/>
                  <a:ea typeface="隶书" panose="02010509060101010101" charset="-122"/>
                  <a:sym typeface="+mn-ea"/>
                </a:rPr>
                <a:t>加强师德师风建设，增强使命感</a:t>
              </a:r>
              <a:endParaRPr lang="zh-CN" altLang="en-US" sz="3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2929825" y="2236520"/>
              <a:ext cx="512416" cy="706755"/>
              <a:chOff x="6233623" y="1706038"/>
              <a:chExt cx="882438" cy="1217110"/>
            </a:xfrm>
          </p:grpSpPr>
          <p:sp>
            <p:nvSpPr>
              <p:cNvPr id="47" name="PA-椭圆 46"/>
              <p:cNvSpPr/>
              <p:nvPr>
                <p:custDataLst>
                  <p:tags r:id="rId3"/>
                </p:custDataLst>
              </p:nvPr>
            </p:nvSpPr>
            <p:spPr>
              <a:xfrm>
                <a:off x="6233623" y="1991796"/>
                <a:ext cx="882438" cy="88243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  <p:sp>
            <p:nvSpPr>
              <p:cNvPr id="48" name="PA-文本框 47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6288875" y="1706038"/>
                <a:ext cx="763104" cy="1217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隶书" panose="02010509060101010101" charset="-122"/>
                    <a:ea typeface="隶书" panose="02010509060101010101" charset="-122"/>
                  </a:rPr>
                  <a:t>叁</a:t>
                </a:r>
                <a:endParaRPr lang="zh-CN" alt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</p:grpSp>
      </p:grpSp>
      <p:pic>
        <p:nvPicPr>
          <p:cNvPr id="3" name="图片 2" descr="51miz-E234153-C4AD895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75" y="2226945"/>
            <a:ext cx="4734560" cy="3840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477283" y="2795162"/>
            <a:ext cx="5472166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1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、有违背党和国家方针政策言行的；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2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、遇突发事件时，不履行保护学生人身安全的；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3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、不公平公正对待学生，产生明显负面影响的；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4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、弄虚作假、营私舞弊的；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5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、体罚和变相体罚学生，造成学生身心伤害的；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>
              <a:lnSpc>
                <a:spcPct val="150000"/>
              </a:lnSpc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2" name="圆角矩形 6"/>
          <p:cNvSpPr>
            <a:spLocks noChangeArrowheads="1"/>
          </p:cNvSpPr>
          <p:nvPr/>
        </p:nvSpPr>
        <p:spPr bwMode="auto">
          <a:xfrm>
            <a:off x="664607" y="1786477"/>
            <a:ext cx="3308516" cy="413175"/>
          </a:xfrm>
          <a:prstGeom prst="roundRect">
            <a:avLst>
              <a:gd name="adj" fmla="val 16667"/>
            </a:avLst>
          </a:prstGeom>
          <a:noFill/>
          <a:ln w="38100" cmpd="sng">
            <a:noFill/>
            <a:round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  <p:txBody>
          <a:bodyPr anchor="t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noProof="1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师德红线“十条”</a:t>
            </a:r>
            <a:endParaRPr lang="zh-CN" altLang="en-US" sz="2800" noProof="1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grpSp>
        <p:nvGrpSpPr>
          <p:cNvPr id="14" name="PA-组合 1"/>
          <p:cNvGrpSpPr/>
          <p:nvPr>
            <p:custDataLst>
              <p:tags r:id="rId1"/>
            </p:custDataLst>
          </p:nvPr>
        </p:nvGrpSpPr>
        <p:grpSpPr>
          <a:xfrm>
            <a:off x="301560" y="168914"/>
            <a:ext cx="7934325" cy="828675"/>
            <a:chOff x="2929825" y="2176149"/>
            <a:chExt cx="7934325" cy="828675"/>
          </a:xfrm>
        </p:grpSpPr>
        <p:sp>
          <p:nvSpPr>
            <p:cNvPr id="16" name="PA-矩形 19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3707065" y="2176149"/>
              <a:ext cx="7157085" cy="82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13" tIns="45706" rIns="91413" bIns="45706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lnSpc>
                  <a:spcPct val="150000"/>
                </a:lnSpc>
              </a:pPr>
              <a:r>
                <a:rPr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隶书" panose="02010509060101010101" charset="-122"/>
                  <a:ea typeface="隶书" panose="02010509060101010101" charset="-122"/>
                  <a:sym typeface="+mn-ea"/>
                </a:rPr>
                <a:t>加强师德师风建设，增强使命感</a:t>
              </a:r>
              <a:endParaRPr lang="zh-CN" altLang="en-US" sz="3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2929825" y="2236520"/>
              <a:ext cx="512416" cy="706755"/>
              <a:chOff x="6233623" y="1706038"/>
              <a:chExt cx="882438" cy="1217110"/>
            </a:xfrm>
          </p:grpSpPr>
          <p:sp>
            <p:nvSpPr>
              <p:cNvPr id="47" name="PA-椭圆 46"/>
              <p:cNvSpPr/>
              <p:nvPr>
                <p:custDataLst>
                  <p:tags r:id="rId3"/>
                </p:custDataLst>
              </p:nvPr>
            </p:nvSpPr>
            <p:spPr>
              <a:xfrm>
                <a:off x="6233623" y="1991796"/>
                <a:ext cx="882438" cy="88243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  <p:sp>
            <p:nvSpPr>
              <p:cNvPr id="48" name="PA-文本框 47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6288875" y="1706038"/>
                <a:ext cx="763104" cy="1217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隶书" panose="02010509060101010101" charset="-122"/>
                    <a:ea typeface="隶书" panose="02010509060101010101" charset="-122"/>
                  </a:rPr>
                  <a:t>叁</a:t>
                </a:r>
                <a:endParaRPr lang="zh-CN" alt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</p:grpSp>
      </p:grpSp>
      <p:sp>
        <p:nvSpPr>
          <p:cNvPr id="3" name="文本框 2"/>
          <p:cNvSpPr txBox="1"/>
          <p:nvPr/>
        </p:nvSpPr>
        <p:spPr>
          <a:xfrm>
            <a:off x="6701155" y="2795270"/>
            <a:ext cx="556768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6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、性骚扰或者与学生发生不正当关系的；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7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、索要或者违反规定收受家长、学生财物的；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8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、强制学生订购教辅资料、报刊等谋取利益的；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9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、有偿补课的；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10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、上班时间上网聊天、炒股、网购、看电影、玩游戏、饮酒等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" grpId="0" animBg="1"/>
      <p:bldP spid="2" grpId="1" animBg="1"/>
      <p:bldP spid="3" grpId="0"/>
      <p:bldP spid="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/>
          <p:cNvSpPr txBox="1">
            <a:spLocks noChangeArrowheads="1"/>
          </p:cNvSpPr>
          <p:nvPr/>
        </p:nvSpPr>
        <p:spPr bwMode="auto">
          <a:xfrm>
            <a:off x="3025140" y="2486660"/>
            <a:ext cx="279019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忠诚党的教育事业 </a:t>
            </a:r>
            <a:endParaRPr lang="zh-CN" altLang="en-US" sz="2000" b="0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50790" y="2440940"/>
            <a:ext cx="2374350" cy="613409"/>
            <a:chOff x="971009" y="3637324"/>
            <a:chExt cx="1286162" cy="62371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009" y="3637324"/>
              <a:ext cx="1286162" cy="623711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058424" y="3683812"/>
              <a:ext cx="1013345" cy="530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1"/>
                  </a:solidFill>
                  <a:latin typeface="隶书" panose="02010509060101010101" charset="-122"/>
                  <a:ea typeface="隶书" panose="02010509060101010101" charset="-122"/>
                </a:rPr>
                <a:t>一个忠诚</a:t>
              </a:r>
              <a:endParaRPr lang="zh-CN" altLang="en-US" sz="2800" dirty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grpSp>
        <p:nvGrpSpPr>
          <p:cNvPr id="14" name="PA-组合 1"/>
          <p:cNvGrpSpPr/>
          <p:nvPr>
            <p:custDataLst>
              <p:tags r:id="rId2"/>
            </p:custDataLst>
          </p:nvPr>
        </p:nvGrpSpPr>
        <p:grpSpPr>
          <a:xfrm>
            <a:off x="301560" y="168914"/>
            <a:ext cx="7934325" cy="828675"/>
            <a:chOff x="2929825" y="2176149"/>
            <a:chExt cx="7934325" cy="828675"/>
          </a:xfrm>
        </p:grpSpPr>
        <p:sp>
          <p:nvSpPr>
            <p:cNvPr id="11" name="PA-矩形 19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3707065" y="2176149"/>
              <a:ext cx="7157085" cy="82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13" tIns="45706" rIns="91413" bIns="45706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lnSpc>
                  <a:spcPct val="150000"/>
                </a:lnSpc>
              </a:pPr>
              <a:r>
                <a:rPr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隶书" panose="02010509060101010101" charset="-122"/>
                  <a:ea typeface="隶书" panose="02010509060101010101" charset="-122"/>
                  <a:sym typeface="+mn-ea"/>
                </a:rPr>
                <a:t>加强师德师风建设，增强使命感</a:t>
              </a:r>
              <a:endParaRPr lang="zh-CN" altLang="en-US" sz="3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2929825" y="2236520"/>
              <a:ext cx="512416" cy="706755"/>
              <a:chOff x="6233623" y="1706038"/>
              <a:chExt cx="882438" cy="1217110"/>
            </a:xfrm>
          </p:grpSpPr>
          <p:sp>
            <p:nvSpPr>
              <p:cNvPr id="47" name="PA-椭圆 46"/>
              <p:cNvSpPr/>
              <p:nvPr>
                <p:custDataLst>
                  <p:tags r:id="rId4"/>
                </p:custDataLst>
              </p:nvPr>
            </p:nvSpPr>
            <p:spPr>
              <a:xfrm>
                <a:off x="6233623" y="1991796"/>
                <a:ext cx="882438" cy="88243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  <p:sp>
            <p:nvSpPr>
              <p:cNvPr id="48" name="PA-文本框 47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6288875" y="1706038"/>
                <a:ext cx="763104" cy="1217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隶书" panose="02010509060101010101" charset="-122"/>
                    <a:ea typeface="隶书" panose="02010509060101010101" charset="-122"/>
                  </a:rPr>
                  <a:t>叁</a:t>
                </a:r>
                <a:endParaRPr lang="zh-CN" alt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</p:grpSp>
      </p:grpSp>
      <p:sp>
        <p:nvSpPr>
          <p:cNvPr id="13" name="圆角矩形 6"/>
          <p:cNvSpPr>
            <a:spLocks noChangeArrowheads="1"/>
          </p:cNvSpPr>
          <p:nvPr/>
        </p:nvSpPr>
        <p:spPr bwMode="auto">
          <a:xfrm>
            <a:off x="1012825" y="1639570"/>
            <a:ext cx="6003925" cy="413385"/>
          </a:xfrm>
          <a:prstGeom prst="roundRect">
            <a:avLst>
              <a:gd name="adj" fmla="val 16667"/>
            </a:avLst>
          </a:prstGeom>
          <a:noFill/>
          <a:ln w="38100" cmpd="sng">
            <a:noFill/>
            <a:round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  <p:txBody>
          <a:bodyPr anchor="t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宋体" panose="02010600030101010101" pitchFamily="2" charset="-122"/>
              </a:rPr>
              <a:t>师德师风</a:t>
            </a:r>
            <a:r>
              <a:rPr lang="en-US" altLang="zh-CN" sz="2800" b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宋体" panose="02010600030101010101" pitchFamily="2" charset="-122"/>
              </a:rPr>
              <a:t>“</a:t>
            </a:r>
            <a:r>
              <a:rPr lang="zh-CN" altLang="en-US" sz="2800" b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宋体" panose="02010600030101010101" pitchFamily="2" charset="-122"/>
              </a:rPr>
              <a:t>一二三四五六</a:t>
            </a:r>
            <a:r>
              <a:rPr lang="en-US" altLang="zh-CN" sz="2800" b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宋体" panose="02010600030101010101" pitchFamily="2" charset="-122"/>
              </a:rPr>
              <a:t>”</a:t>
            </a:r>
            <a:endParaRPr lang="en-US" altLang="zh-CN" sz="2800" b="0" noProof="1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宋体" panose="02010600030101010101" pitchFamily="2" charset="-122"/>
            </a:endParaRPr>
          </a:p>
        </p:txBody>
      </p:sp>
      <p:sp>
        <p:nvSpPr>
          <p:cNvPr id="25" name="文本框 3"/>
          <p:cNvSpPr txBox="1">
            <a:spLocks noChangeArrowheads="1"/>
          </p:cNvSpPr>
          <p:nvPr/>
        </p:nvSpPr>
        <p:spPr bwMode="auto">
          <a:xfrm>
            <a:off x="2934335" y="3559810"/>
            <a:ext cx="3020695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服从大局、服从领导 </a:t>
            </a:r>
            <a:endParaRPr lang="zh-CN" altLang="en-US" sz="2000" b="0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650790" y="3529330"/>
            <a:ext cx="2374350" cy="613409"/>
            <a:chOff x="971009" y="3637324"/>
            <a:chExt cx="1286162" cy="623711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009" y="3637324"/>
              <a:ext cx="1286162" cy="623711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1058424" y="3683812"/>
              <a:ext cx="1013345" cy="530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1"/>
                  </a:solidFill>
                  <a:latin typeface="隶书" panose="02010509060101010101" charset="-122"/>
                  <a:ea typeface="隶书" panose="02010509060101010101" charset="-122"/>
                </a:rPr>
                <a:t>两个服从</a:t>
              </a:r>
              <a:endParaRPr lang="zh-CN" altLang="en-US" sz="2800" dirty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sp>
        <p:nvSpPr>
          <p:cNvPr id="30" name="文本框 3"/>
          <p:cNvSpPr txBox="1">
            <a:spLocks noChangeArrowheads="1"/>
          </p:cNvSpPr>
          <p:nvPr/>
        </p:nvSpPr>
        <p:spPr bwMode="auto">
          <a:xfrm>
            <a:off x="3025140" y="4589145"/>
            <a:ext cx="4462145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热爱学校、热爱班级、热爱学生 </a:t>
            </a:r>
            <a:endParaRPr lang="zh-CN" altLang="en-US" sz="2000" b="0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650790" y="4558665"/>
            <a:ext cx="2374350" cy="613409"/>
            <a:chOff x="971009" y="3637324"/>
            <a:chExt cx="1286162" cy="623711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009" y="3637324"/>
              <a:ext cx="1286162" cy="623711"/>
            </a:xfrm>
            <a:prstGeom prst="rect">
              <a:avLst/>
            </a:prstGeom>
          </p:spPr>
        </p:pic>
        <p:sp>
          <p:nvSpPr>
            <p:cNvPr id="38" name="文本框 37"/>
            <p:cNvSpPr txBox="1"/>
            <p:nvPr/>
          </p:nvSpPr>
          <p:spPr>
            <a:xfrm>
              <a:off x="1058424" y="3683812"/>
              <a:ext cx="1013345" cy="530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1"/>
                  </a:solidFill>
                  <a:latin typeface="隶书" panose="02010509060101010101" charset="-122"/>
                  <a:ea typeface="隶书" panose="02010509060101010101" charset="-122"/>
                </a:rPr>
                <a:t>三个热爱</a:t>
              </a:r>
              <a:endParaRPr lang="zh-CN" altLang="en-US" sz="2800" dirty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pic>
        <p:nvPicPr>
          <p:cNvPr id="39" name="图片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354" y="1716567"/>
            <a:ext cx="4353998" cy="37280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3" grpId="0" animBg="1"/>
      <p:bldP spid="13" grpId="1" animBg="1"/>
      <p:bldP spid="25" grpId="0"/>
      <p:bldP spid="25" grpId="1"/>
      <p:bldP spid="30" grpId="0"/>
      <p:bldP spid="3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/>
          <p:cNvSpPr txBox="1">
            <a:spLocks noChangeArrowheads="1"/>
          </p:cNvSpPr>
          <p:nvPr/>
        </p:nvSpPr>
        <p:spPr bwMode="auto">
          <a:xfrm>
            <a:off x="3025140" y="2486660"/>
            <a:ext cx="873252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家务与工作的关系、份内工作与份外工作的关系、吃亏与便宜的关系、提出意见与尊重人格的关系  </a:t>
            </a:r>
            <a:endParaRPr lang="zh-CN" altLang="en-US" sz="2000" b="0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50790" y="2562225"/>
            <a:ext cx="2374350" cy="613409"/>
            <a:chOff x="971009" y="3637324"/>
            <a:chExt cx="1286162" cy="62371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009" y="3637324"/>
              <a:ext cx="1286162" cy="623711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058424" y="3683812"/>
              <a:ext cx="1013345" cy="530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1"/>
                  </a:solidFill>
                  <a:latin typeface="隶书" panose="02010509060101010101" charset="-122"/>
                  <a:ea typeface="隶书" panose="02010509060101010101" charset="-122"/>
                </a:rPr>
                <a:t>四个关系</a:t>
              </a:r>
              <a:endParaRPr lang="zh-CN" altLang="en-US" sz="2800" dirty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grpSp>
        <p:nvGrpSpPr>
          <p:cNvPr id="14" name="PA-组合 1"/>
          <p:cNvGrpSpPr/>
          <p:nvPr>
            <p:custDataLst>
              <p:tags r:id="rId2"/>
            </p:custDataLst>
          </p:nvPr>
        </p:nvGrpSpPr>
        <p:grpSpPr>
          <a:xfrm>
            <a:off x="301560" y="168914"/>
            <a:ext cx="7934325" cy="828675"/>
            <a:chOff x="2929825" y="2176149"/>
            <a:chExt cx="7934325" cy="828675"/>
          </a:xfrm>
        </p:grpSpPr>
        <p:sp>
          <p:nvSpPr>
            <p:cNvPr id="11" name="PA-矩形 19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3707065" y="2176149"/>
              <a:ext cx="7157085" cy="82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13" tIns="45706" rIns="91413" bIns="45706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lnSpc>
                  <a:spcPct val="150000"/>
                </a:lnSpc>
              </a:pPr>
              <a:r>
                <a:rPr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隶书" panose="02010509060101010101" charset="-122"/>
                  <a:ea typeface="隶书" panose="02010509060101010101" charset="-122"/>
                  <a:sym typeface="+mn-ea"/>
                </a:rPr>
                <a:t>加强师德师风建设，增强使命感</a:t>
              </a:r>
              <a:endParaRPr lang="zh-CN" altLang="en-US" sz="3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2929825" y="2236520"/>
              <a:ext cx="512416" cy="706755"/>
              <a:chOff x="6233623" y="1706038"/>
              <a:chExt cx="882438" cy="1217110"/>
            </a:xfrm>
          </p:grpSpPr>
          <p:sp>
            <p:nvSpPr>
              <p:cNvPr id="47" name="PA-椭圆 46"/>
              <p:cNvSpPr/>
              <p:nvPr>
                <p:custDataLst>
                  <p:tags r:id="rId4"/>
                </p:custDataLst>
              </p:nvPr>
            </p:nvSpPr>
            <p:spPr>
              <a:xfrm>
                <a:off x="6233623" y="1991796"/>
                <a:ext cx="882438" cy="88243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  <p:sp>
            <p:nvSpPr>
              <p:cNvPr id="48" name="PA-文本框 47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6288875" y="1706038"/>
                <a:ext cx="763104" cy="1217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隶书" panose="02010509060101010101" charset="-122"/>
                    <a:ea typeface="隶书" panose="02010509060101010101" charset="-122"/>
                  </a:rPr>
                  <a:t>叁</a:t>
                </a:r>
                <a:endParaRPr lang="zh-CN" alt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</p:grpSp>
      </p:grpSp>
      <p:sp>
        <p:nvSpPr>
          <p:cNvPr id="13" name="圆角矩形 6"/>
          <p:cNvSpPr>
            <a:spLocks noChangeArrowheads="1"/>
          </p:cNvSpPr>
          <p:nvPr/>
        </p:nvSpPr>
        <p:spPr bwMode="auto">
          <a:xfrm>
            <a:off x="1012825" y="1639570"/>
            <a:ext cx="6003925" cy="413385"/>
          </a:xfrm>
          <a:prstGeom prst="roundRect">
            <a:avLst>
              <a:gd name="adj" fmla="val 16667"/>
            </a:avLst>
          </a:prstGeom>
          <a:noFill/>
          <a:ln w="38100" cmpd="sng">
            <a:noFill/>
            <a:round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  <p:txBody>
          <a:bodyPr anchor="t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宋体" panose="02010600030101010101" pitchFamily="2" charset="-122"/>
              </a:rPr>
              <a:t>师德师风</a:t>
            </a:r>
            <a:r>
              <a:rPr lang="en-US" altLang="zh-CN" sz="2800" b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宋体" panose="02010600030101010101" pitchFamily="2" charset="-122"/>
              </a:rPr>
              <a:t>“</a:t>
            </a:r>
            <a:r>
              <a:rPr lang="zh-CN" altLang="en-US" sz="2800" b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宋体" panose="02010600030101010101" pitchFamily="2" charset="-122"/>
              </a:rPr>
              <a:t>一二三四五六</a:t>
            </a:r>
            <a:r>
              <a:rPr lang="en-US" altLang="zh-CN" sz="2800" b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宋体" panose="02010600030101010101" pitchFamily="2" charset="-122"/>
              </a:rPr>
              <a:t>”</a:t>
            </a:r>
            <a:endParaRPr lang="en-US" altLang="zh-CN" sz="2800" b="0" noProof="1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宋体" panose="02010600030101010101" pitchFamily="2" charset="-122"/>
            </a:endParaRPr>
          </a:p>
        </p:txBody>
      </p:sp>
      <p:sp>
        <p:nvSpPr>
          <p:cNvPr id="25" name="文本框 3"/>
          <p:cNvSpPr txBox="1">
            <a:spLocks noChangeArrowheads="1"/>
          </p:cNvSpPr>
          <p:nvPr/>
        </p:nvSpPr>
        <p:spPr bwMode="auto">
          <a:xfrm>
            <a:off x="3025140" y="4447540"/>
            <a:ext cx="901700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自觉学习、自觉守纪、自觉清廉、自觉共事、自觉创新</a:t>
            </a:r>
            <a:endParaRPr lang="zh-CN" altLang="en-US" sz="2000" b="0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650790" y="4387215"/>
            <a:ext cx="2374350" cy="613409"/>
            <a:chOff x="971009" y="3637324"/>
            <a:chExt cx="1286162" cy="623711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009" y="3637324"/>
              <a:ext cx="1286162" cy="623711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1058424" y="3683812"/>
              <a:ext cx="1013345" cy="530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1"/>
                  </a:solidFill>
                  <a:latin typeface="隶书" panose="02010509060101010101" charset="-122"/>
                  <a:ea typeface="隶书" panose="02010509060101010101" charset="-122"/>
                </a:rPr>
                <a:t>五个自觉</a:t>
              </a:r>
              <a:endParaRPr lang="zh-CN" altLang="en-US" sz="2800" dirty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3" grpId="0" bldLvl="0" animBg="1"/>
      <p:bldP spid="13" grpId="1" animBg="1"/>
      <p:bldP spid="25" grpId="0"/>
      <p:bldP spid="2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PA-组合 1"/>
          <p:cNvGrpSpPr/>
          <p:nvPr>
            <p:custDataLst>
              <p:tags r:id="rId1"/>
            </p:custDataLst>
          </p:nvPr>
        </p:nvGrpSpPr>
        <p:grpSpPr>
          <a:xfrm>
            <a:off x="301560" y="168914"/>
            <a:ext cx="7934325" cy="828675"/>
            <a:chOff x="2929825" y="2176149"/>
            <a:chExt cx="7934325" cy="828675"/>
          </a:xfrm>
        </p:grpSpPr>
        <p:sp>
          <p:nvSpPr>
            <p:cNvPr id="11" name="PA-矩形 19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3707065" y="2176149"/>
              <a:ext cx="7157085" cy="82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13" tIns="45706" rIns="91413" bIns="45706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lnSpc>
                  <a:spcPct val="150000"/>
                </a:lnSpc>
              </a:pPr>
              <a:r>
                <a:rPr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隶书" panose="02010509060101010101" charset="-122"/>
                  <a:ea typeface="隶书" panose="02010509060101010101" charset="-122"/>
                  <a:sym typeface="+mn-ea"/>
                </a:rPr>
                <a:t>加强师德师风建设，增强使命感</a:t>
              </a:r>
              <a:endParaRPr lang="zh-CN" altLang="en-US" sz="3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2929825" y="2236520"/>
              <a:ext cx="512416" cy="706755"/>
              <a:chOff x="6233623" y="1706038"/>
              <a:chExt cx="882438" cy="1217110"/>
            </a:xfrm>
          </p:grpSpPr>
          <p:sp>
            <p:nvSpPr>
              <p:cNvPr id="47" name="PA-椭圆 46"/>
              <p:cNvSpPr/>
              <p:nvPr>
                <p:custDataLst>
                  <p:tags r:id="rId3"/>
                </p:custDataLst>
              </p:nvPr>
            </p:nvSpPr>
            <p:spPr>
              <a:xfrm>
                <a:off x="6233623" y="1991796"/>
                <a:ext cx="882438" cy="88243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  <p:sp>
            <p:nvSpPr>
              <p:cNvPr id="48" name="PA-文本框 47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6288875" y="1706038"/>
                <a:ext cx="763104" cy="1217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隶书" panose="02010509060101010101" charset="-122"/>
                    <a:ea typeface="隶书" panose="02010509060101010101" charset="-122"/>
                  </a:rPr>
                  <a:t>叁</a:t>
                </a:r>
                <a:endParaRPr lang="zh-CN" alt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</p:grpSp>
      </p:grpSp>
      <p:sp>
        <p:nvSpPr>
          <p:cNvPr id="30" name="文本框 3"/>
          <p:cNvSpPr txBox="1">
            <a:spLocks noChangeArrowheads="1"/>
          </p:cNvSpPr>
          <p:nvPr/>
        </p:nvSpPr>
        <p:spPr bwMode="auto">
          <a:xfrm>
            <a:off x="6843395" y="2684780"/>
            <a:ext cx="4462145" cy="286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师表为范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――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师表意识 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德育为首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――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育人意识 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容人为怀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――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胸襟意识 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教学为主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――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课堂意识 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质量为上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――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质量意识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自省为本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――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自省意识 </a:t>
            </a:r>
            <a:endParaRPr lang="zh-CN" altLang="en-US" sz="2000" b="0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626265" y="1708150"/>
            <a:ext cx="2374350" cy="613409"/>
            <a:chOff x="971009" y="3637324"/>
            <a:chExt cx="1286162" cy="623711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009" y="3637324"/>
              <a:ext cx="1286162" cy="623711"/>
            </a:xfrm>
            <a:prstGeom prst="rect">
              <a:avLst/>
            </a:prstGeom>
          </p:spPr>
        </p:pic>
        <p:sp>
          <p:nvSpPr>
            <p:cNvPr id="38" name="文本框 37"/>
            <p:cNvSpPr txBox="1"/>
            <p:nvPr/>
          </p:nvSpPr>
          <p:spPr>
            <a:xfrm>
              <a:off x="1058424" y="3683812"/>
              <a:ext cx="1013345" cy="530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1"/>
                  </a:solidFill>
                  <a:latin typeface="隶书" panose="02010509060101010101" charset="-122"/>
                  <a:ea typeface="隶书" panose="02010509060101010101" charset="-122"/>
                </a:rPr>
                <a:t>六个意识</a:t>
              </a:r>
              <a:endParaRPr lang="zh-CN" altLang="en-US" sz="2800" dirty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pic>
        <p:nvPicPr>
          <p:cNvPr id="4" name="图片 3" descr="51miz-E234308-4BC523A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370" y="1913890"/>
            <a:ext cx="5527040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458595" y="2472690"/>
            <a:ext cx="10374630" cy="2999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老师，我若有所成就，也不要把我当作别人的榜样，因为那样会使我难堪。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老师，请您记得，您也曾是学生。您是否有时也会忘带东西，在班上您是否样样第一？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老师，请您也别忘记，大学统考您是怎么考取的 ，您所念的专业是不是您的第一志愿？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老师，您也需要学；您不学，我怎能从您那里学到更新的东西？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老师，我心中感激；但您不要期待我口头上常说：老师，谢谢您。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最后，老师，您一定希望我学业进步，让我也祝您教学成功，您的成功将是 我进步的保证，我的进步也就是您成功的证据。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12" name="圆角矩形 6"/>
          <p:cNvSpPr>
            <a:spLocks noChangeArrowheads="1"/>
          </p:cNvSpPr>
          <p:nvPr/>
        </p:nvSpPr>
        <p:spPr bwMode="auto">
          <a:xfrm>
            <a:off x="1546860" y="1421765"/>
            <a:ext cx="5855970" cy="413385"/>
          </a:xfrm>
          <a:prstGeom prst="roundRect">
            <a:avLst>
              <a:gd name="adj" fmla="val 16667"/>
            </a:avLst>
          </a:prstGeom>
          <a:noFill/>
          <a:ln w="38100" cmpd="sng">
            <a:noFill/>
            <a:round/>
          </a:ln>
          <a:effectLst>
            <a:outerShdw dist="20000" dir="5400000" algn="ctr" rotWithShape="0">
              <a:srgbClr val="000000">
                <a:alpha val="37000"/>
              </a:srgbClr>
            </a:outerShdw>
          </a:effectLst>
        </p:spPr>
        <p:txBody>
          <a:bodyPr anchor="t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zh-CN" altLang="en-US" sz="2800" noProof="1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老师，您听我说 </a:t>
            </a:r>
            <a:endParaRPr lang="zh-CN" altLang="en-US" sz="2800" noProof="1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sp>
        <p:nvSpPr>
          <p:cNvPr id="13" name="文本框 12"/>
          <p:cNvSpPr txBox="1">
            <a:spLocks noChangeArrowheads="1"/>
          </p:cNvSpPr>
          <p:nvPr/>
        </p:nvSpPr>
        <p:spPr bwMode="auto">
          <a:xfrm>
            <a:off x="7175500" y="1509395"/>
            <a:ext cx="4370070" cy="5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1800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文</a:t>
            </a:r>
            <a:r>
              <a:rPr lang="en-US" altLang="zh-CN" sz="1800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/[</a:t>
            </a:r>
            <a:r>
              <a:rPr lang="zh-CN" altLang="en-US" sz="1800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中国台湾</a:t>
            </a:r>
            <a:r>
              <a:rPr lang="en-US" altLang="zh-CN" sz="1800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]</a:t>
            </a:r>
            <a:r>
              <a:rPr lang="zh-CN" altLang="en-US" sz="1800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朱秉新</a:t>
            </a:r>
            <a:endParaRPr lang="zh-CN" altLang="en-US" sz="1800" dirty="0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grpSp>
        <p:nvGrpSpPr>
          <p:cNvPr id="14" name="PA-组合 1"/>
          <p:cNvGrpSpPr/>
          <p:nvPr>
            <p:custDataLst>
              <p:tags r:id="rId1"/>
            </p:custDataLst>
          </p:nvPr>
        </p:nvGrpSpPr>
        <p:grpSpPr>
          <a:xfrm>
            <a:off x="301560" y="168914"/>
            <a:ext cx="7934325" cy="828675"/>
            <a:chOff x="2929825" y="2176149"/>
            <a:chExt cx="7934325" cy="828675"/>
          </a:xfrm>
        </p:grpSpPr>
        <p:sp>
          <p:nvSpPr>
            <p:cNvPr id="2" name="PA-矩形 19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3707065" y="2176149"/>
              <a:ext cx="7157085" cy="82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13" tIns="45706" rIns="91413" bIns="45706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lnSpc>
                  <a:spcPct val="150000"/>
                </a:lnSpc>
              </a:pPr>
              <a:r>
                <a:rPr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隶书" panose="02010509060101010101" charset="-122"/>
                  <a:ea typeface="隶书" panose="02010509060101010101" charset="-122"/>
                  <a:sym typeface="+mn-ea"/>
                </a:rPr>
                <a:t>结束语</a:t>
              </a:r>
              <a:endParaRPr lang="zh-CN" altLang="en-US" sz="3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2929825" y="2236520"/>
              <a:ext cx="512416" cy="706755"/>
              <a:chOff x="6233623" y="1706038"/>
              <a:chExt cx="882438" cy="1217110"/>
            </a:xfrm>
          </p:grpSpPr>
          <p:sp>
            <p:nvSpPr>
              <p:cNvPr id="47" name="PA-椭圆 46"/>
              <p:cNvSpPr/>
              <p:nvPr>
                <p:custDataLst>
                  <p:tags r:id="rId3"/>
                </p:custDataLst>
              </p:nvPr>
            </p:nvSpPr>
            <p:spPr>
              <a:xfrm>
                <a:off x="6233623" y="1991796"/>
                <a:ext cx="882438" cy="88243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  <p:sp>
            <p:nvSpPr>
              <p:cNvPr id="48" name="PA-文本框 47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6288875" y="1706038"/>
                <a:ext cx="763104" cy="1217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隶书" panose="02010509060101010101" charset="-122"/>
                    <a:ea typeface="隶书" panose="02010509060101010101" charset="-122"/>
                  </a:rPr>
                  <a:t>叁</a:t>
                </a:r>
                <a:endParaRPr lang="zh-CN" alt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 animBg="1"/>
      <p:bldP spid="12" grpId="1" animBg="1"/>
      <p:bldP spid="13" grpId="0"/>
      <p:bldP spid="1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3453454353455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967855"/>
          </a:xfrm>
          <a:prstGeom prst="rect">
            <a:avLst/>
          </a:prstGeom>
        </p:spPr>
      </p:pic>
      <p:pic>
        <p:nvPicPr>
          <p:cNvPr id="6" name="图片 5" descr="543534534545展"/>
          <p:cNvPicPr>
            <a:picLocks noChangeAspect="1"/>
          </p:cNvPicPr>
          <p:nvPr/>
        </p:nvPicPr>
        <p:blipFill>
          <a:blip r:embed="rId2"/>
          <a:srcRect t="33599" r="71010"/>
          <a:stretch>
            <a:fillRect/>
          </a:stretch>
        </p:blipFill>
        <p:spPr>
          <a:xfrm>
            <a:off x="0" y="1012190"/>
            <a:ext cx="2915920" cy="3338195"/>
          </a:xfrm>
          <a:prstGeom prst="rect">
            <a:avLst/>
          </a:prstGeom>
        </p:spPr>
      </p:pic>
      <p:pic>
        <p:nvPicPr>
          <p:cNvPr id="8" name="图片 7" descr="534543534543534534"/>
          <p:cNvPicPr>
            <a:picLocks noChangeAspect="1"/>
          </p:cNvPicPr>
          <p:nvPr/>
        </p:nvPicPr>
        <p:blipFill>
          <a:blip r:embed="rId3"/>
          <a:srcRect r="63643" b="48150"/>
          <a:stretch>
            <a:fillRect/>
          </a:stretch>
        </p:blipFill>
        <p:spPr>
          <a:xfrm>
            <a:off x="0" y="-329565"/>
            <a:ext cx="3656965" cy="26066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99535"/>
            <a:ext cx="3355340" cy="285432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t="47828" r="39898"/>
          <a:stretch>
            <a:fillRect/>
          </a:stretch>
        </p:blipFill>
        <p:spPr>
          <a:xfrm>
            <a:off x="8945880" y="4903470"/>
            <a:ext cx="3246120" cy="195453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2625171" y="3008827"/>
            <a:ext cx="1007128" cy="1198880"/>
            <a:chOff x="1645921" y="1502229"/>
            <a:chExt cx="3775166" cy="4493935"/>
          </a:xfrm>
        </p:grpSpPr>
        <p:sp>
          <p:nvSpPr>
            <p:cNvPr id="23" name="椭圆 22"/>
            <p:cNvSpPr/>
            <p:nvPr/>
          </p:nvSpPr>
          <p:spPr>
            <a:xfrm>
              <a:off x="1933303" y="1920240"/>
              <a:ext cx="3487783" cy="348778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00">
                <a:solidFill>
                  <a:schemeClr val="tx1"/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2072641" y="2072641"/>
              <a:ext cx="3204754" cy="320475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00">
                <a:solidFill>
                  <a:schemeClr val="tx1"/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645921" y="1502229"/>
              <a:ext cx="3775166" cy="449393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7200" dirty="0">
                  <a:solidFill>
                    <a:schemeClr val="tx1"/>
                  </a:solidFill>
                  <a:latin typeface="隶书" panose="02010509060101010101" charset="-122"/>
                  <a:ea typeface="隶书" panose="02010509060101010101" charset="-122"/>
                </a:rPr>
                <a:t>录</a:t>
              </a:r>
              <a:endParaRPr lang="zh-CN" altLang="en-US" sz="7200" dirty="0">
                <a:solidFill>
                  <a:schemeClr val="tx1"/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624834" y="1809947"/>
            <a:ext cx="1007128" cy="1198880"/>
            <a:chOff x="1645921" y="1502229"/>
            <a:chExt cx="3775166" cy="4493935"/>
          </a:xfrm>
        </p:grpSpPr>
        <p:sp>
          <p:nvSpPr>
            <p:cNvPr id="29" name="椭圆 28"/>
            <p:cNvSpPr/>
            <p:nvPr/>
          </p:nvSpPr>
          <p:spPr>
            <a:xfrm>
              <a:off x="1933303" y="1920240"/>
              <a:ext cx="3487783" cy="348778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00">
                <a:solidFill>
                  <a:schemeClr val="tx1"/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2072641" y="2072641"/>
              <a:ext cx="3204754" cy="320475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00">
                <a:solidFill>
                  <a:schemeClr val="tx1"/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645921" y="1502229"/>
              <a:ext cx="3775166" cy="449393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7200" dirty="0">
                  <a:solidFill>
                    <a:schemeClr val="tx1"/>
                  </a:solidFill>
                  <a:latin typeface="隶书" panose="02010509060101010101" charset="-122"/>
                  <a:ea typeface="隶书" panose="02010509060101010101" charset="-122"/>
                </a:rPr>
                <a:t>目</a:t>
              </a:r>
              <a:endParaRPr lang="zh-CN" altLang="en-US" sz="7200" dirty="0">
                <a:solidFill>
                  <a:schemeClr val="tx1"/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pic>
        <p:nvPicPr>
          <p:cNvPr id="13" name="图片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090" y="0"/>
            <a:ext cx="3343910" cy="190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PA-组合 1"/>
          <p:cNvGrpSpPr/>
          <p:nvPr>
            <p:custDataLst>
              <p:tags r:id="rId7"/>
            </p:custDataLst>
          </p:nvPr>
        </p:nvGrpSpPr>
        <p:grpSpPr>
          <a:xfrm>
            <a:off x="4164265" y="1448439"/>
            <a:ext cx="6235208" cy="828675"/>
            <a:chOff x="2929825" y="2176149"/>
            <a:chExt cx="6235208" cy="828675"/>
          </a:xfrm>
        </p:grpSpPr>
        <p:sp>
          <p:nvSpPr>
            <p:cNvPr id="16" name="PA-矩形 1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706879" y="2176149"/>
              <a:ext cx="5458154" cy="82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13" tIns="45706" rIns="91413" bIns="45706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32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隶书" panose="02010509060101010101" charset="-122"/>
                  <a:ea typeface="隶书" panose="02010509060101010101" charset="-122"/>
                </a:rPr>
                <a:t>教师、师德、师风解读</a:t>
              </a:r>
              <a:endParaRPr lang="zh-CN" altLang="en-US" sz="3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2929825" y="2236520"/>
              <a:ext cx="512416" cy="706755"/>
              <a:chOff x="6233623" y="1706038"/>
              <a:chExt cx="882438" cy="1217110"/>
            </a:xfrm>
          </p:grpSpPr>
          <p:sp>
            <p:nvSpPr>
              <p:cNvPr id="47" name="PA-椭圆 46"/>
              <p:cNvSpPr/>
              <p:nvPr>
                <p:custDataLst>
                  <p:tags r:id="rId9"/>
                </p:custDataLst>
              </p:nvPr>
            </p:nvSpPr>
            <p:spPr>
              <a:xfrm>
                <a:off x="6233623" y="1991796"/>
                <a:ext cx="882438" cy="88243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  <p:sp>
            <p:nvSpPr>
              <p:cNvPr id="48" name="PA-文本框 47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6288875" y="1706038"/>
                <a:ext cx="763104" cy="1217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隶书" panose="02010509060101010101" charset="-122"/>
                    <a:ea typeface="隶书" panose="02010509060101010101" charset="-122"/>
                  </a:rPr>
                  <a:t>壹</a:t>
                </a:r>
                <a:endParaRPr lang="zh-CN" alt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</p:grpSp>
      </p:grpSp>
      <p:grpSp>
        <p:nvGrpSpPr>
          <p:cNvPr id="17" name="PA-组合 4"/>
          <p:cNvGrpSpPr/>
          <p:nvPr>
            <p:custDataLst>
              <p:tags r:id="rId11"/>
            </p:custDataLst>
          </p:nvPr>
        </p:nvGrpSpPr>
        <p:grpSpPr>
          <a:xfrm>
            <a:off x="4164265" y="2457212"/>
            <a:ext cx="6165993" cy="828675"/>
            <a:chOff x="2929825" y="3184922"/>
            <a:chExt cx="6165993" cy="828675"/>
          </a:xfrm>
        </p:grpSpPr>
        <p:sp>
          <p:nvSpPr>
            <p:cNvPr id="49" name="PA-矩形 19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637664" y="3184922"/>
              <a:ext cx="5458154" cy="82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13" tIns="45706" rIns="91413" bIns="45706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32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隶书" panose="02010509060101010101" charset="-122"/>
                  <a:ea typeface="隶书" panose="02010509060101010101" charset="-122"/>
                </a:rPr>
                <a:t>教师职业道德的内容</a:t>
              </a:r>
              <a:endParaRPr lang="zh-CN" altLang="en-US" sz="3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  <p:grpSp>
          <p:nvGrpSpPr>
            <p:cNvPr id="50" name="组合 49"/>
            <p:cNvGrpSpPr/>
            <p:nvPr/>
          </p:nvGrpSpPr>
          <p:grpSpPr>
            <a:xfrm>
              <a:off x="2929825" y="3222433"/>
              <a:ext cx="512416" cy="707886"/>
              <a:chOff x="6233623" y="1706038"/>
              <a:chExt cx="882438" cy="1219058"/>
            </a:xfrm>
          </p:grpSpPr>
          <p:sp>
            <p:nvSpPr>
              <p:cNvPr id="51" name="PA-椭圆 50"/>
              <p:cNvSpPr/>
              <p:nvPr>
                <p:custDataLst>
                  <p:tags r:id="rId13"/>
                </p:custDataLst>
              </p:nvPr>
            </p:nvSpPr>
            <p:spPr>
              <a:xfrm>
                <a:off x="6233623" y="1991796"/>
                <a:ext cx="882438" cy="88243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  <p:sp>
            <p:nvSpPr>
              <p:cNvPr id="52" name="PA-文本框 51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6288875" y="1706038"/>
                <a:ext cx="763104" cy="12190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隶书" panose="02010509060101010101" charset="-122"/>
                    <a:ea typeface="隶书" panose="02010509060101010101" charset="-122"/>
                  </a:rPr>
                  <a:t>贰</a:t>
                </a:r>
                <a:endParaRPr lang="zh-CN" alt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</p:grpSp>
      </p:grpSp>
      <p:grpSp>
        <p:nvGrpSpPr>
          <p:cNvPr id="18" name="PA-组合 8"/>
          <p:cNvGrpSpPr/>
          <p:nvPr>
            <p:custDataLst>
              <p:tags r:id="rId15"/>
            </p:custDataLst>
          </p:nvPr>
        </p:nvGrpSpPr>
        <p:grpSpPr>
          <a:xfrm>
            <a:off x="4160623" y="3417059"/>
            <a:ext cx="6170096" cy="790463"/>
            <a:chOff x="2926183" y="4144769"/>
            <a:chExt cx="6170096" cy="790463"/>
          </a:xfrm>
        </p:grpSpPr>
        <p:sp>
          <p:nvSpPr>
            <p:cNvPr id="57" name="PA-矩形 19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638125" y="4199267"/>
              <a:ext cx="5458154" cy="735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13" tIns="45706" rIns="91413" bIns="45706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28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隶书" panose="02010509060101010101" charset="-122"/>
                  <a:ea typeface="隶书" panose="02010509060101010101" charset="-122"/>
                </a:rPr>
                <a:t>加强师德师风建设，增强使命感</a:t>
              </a:r>
              <a:endParaRPr lang="zh-CN" altLang="en-US" sz="2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  <p:grpSp>
          <p:nvGrpSpPr>
            <p:cNvPr id="58" name="组合 57"/>
            <p:cNvGrpSpPr/>
            <p:nvPr/>
          </p:nvGrpSpPr>
          <p:grpSpPr>
            <a:xfrm>
              <a:off x="2926183" y="4144769"/>
              <a:ext cx="512416" cy="707886"/>
              <a:chOff x="6233623" y="1706038"/>
              <a:chExt cx="882438" cy="1219058"/>
            </a:xfrm>
          </p:grpSpPr>
          <p:sp>
            <p:nvSpPr>
              <p:cNvPr id="59" name="PA-椭圆 58"/>
              <p:cNvSpPr/>
              <p:nvPr>
                <p:custDataLst>
                  <p:tags r:id="rId17"/>
                </p:custDataLst>
              </p:nvPr>
            </p:nvSpPr>
            <p:spPr>
              <a:xfrm>
                <a:off x="6233623" y="1991796"/>
                <a:ext cx="882438" cy="88243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  <p:sp>
            <p:nvSpPr>
              <p:cNvPr id="60" name="PA-文本框 59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6288875" y="1706038"/>
                <a:ext cx="763104" cy="12190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隶书" panose="02010509060101010101" charset="-122"/>
                    <a:ea typeface="隶书" panose="02010509060101010101" charset="-122"/>
                  </a:rPr>
                  <a:t>叁</a:t>
                </a:r>
                <a:endParaRPr lang="zh-CN" alt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3453454353455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967855"/>
          </a:xfrm>
          <a:prstGeom prst="rect">
            <a:avLst/>
          </a:prstGeom>
        </p:spPr>
      </p:pic>
      <p:pic>
        <p:nvPicPr>
          <p:cNvPr id="6" name="图片 5" descr="543534534545展"/>
          <p:cNvPicPr>
            <a:picLocks noChangeAspect="1"/>
          </p:cNvPicPr>
          <p:nvPr/>
        </p:nvPicPr>
        <p:blipFill>
          <a:blip r:embed="rId2"/>
          <a:srcRect t="33599" r="71010"/>
          <a:stretch>
            <a:fillRect/>
          </a:stretch>
        </p:blipFill>
        <p:spPr>
          <a:xfrm>
            <a:off x="0" y="1012190"/>
            <a:ext cx="2915920" cy="3338195"/>
          </a:xfrm>
          <a:prstGeom prst="rect">
            <a:avLst/>
          </a:prstGeom>
        </p:spPr>
      </p:pic>
      <p:pic>
        <p:nvPicPr>
          <p:cNvPr id="8" name="图片 7" descr="534543534543534534"/>
          <p:cNvPicPr>
            <a:picLocks noChangeAspect="1"/>
          </p:cNvPicPr>
          <p:nvPr/>
        </p:nvPicPr>
        <p:blipFill>
          <a:blip r:embed="rId3"/>
          <a:srcRect r="63643" b="48150"/>
          <a:stretch>
            <a:fillRect/>
          </a:stretch>
        </p:blipFill>
        <p:spPr>
          <a:xfrm>
            <a:off x="0" y="-353060"/>
            <a:ext cx="3656965" cy="26066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99535"/>
            <a:ext cx="3355340" cy="285432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t="47828" r="39898"/>
          <a:stretch>
            <a:fillRect/>
          </a:stretch>
        </p:blipFill>
        <p:spPr>
          <a:xfrm>
            <a:off x="8945880" y="4903470"/>
            <a:ext cx="3246120" cy="19545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090" y="0"/>
            <a:ext cx="3343910" cy="190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A-矩形 19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789680" y="2869565"/>
            <a:ext cx="545846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6" rIns="91413" bIns="4570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3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</a:rPr>
              <a:t>教师、师德、师风解读</a:t>
            </a:r>
            <a:endParaRPr lang="zh-CN" altLang="en-US" sz="3200" b="0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183199" y="1010923"/>
            <a:ext cx="1614218" cy="1568450"/>
            <a:chOff x="1933303" y="1718149"/>
            <a:chExt cx="3811664" cy="3703590"/>
          </a:xfrm>
        </p:grpSpPr>
        <p:sp>
          <p:nvSpPr>
            <p:cNvPr id="5" name="椭圆 4"/>
            <p:cNvSpPr/>
            <p:nvPr/>
          </p:nvSpPr>
          <p:spPr>
            <a:xfrm>
              <a:off x="1933303" y="1920240"/>
              <a:ext cx="3487783" cy="348778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3" name="椭圆 2"/>
            <p:cNvSpPr/>
            <p:nvPr/>
          </p:nvSpPr>
          <p:spPr>
            <a:xfrm>
              <a:off x="2072641" y="2072641"/>
              <a:ext cx="3204754" cy="320475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69801" y="1718149"/>
              <a:ext cx="3775166" cy="370359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9600" dirty="0">
                  <a:latin typeface="隶书" panose="02010509060101010101" charset="-122"/>
                  <a:ea typeface="隶书" panose="02010509060101010101" charset="-122"/>
                </a:rPr>
                <a:t>壹</a:t>
              </a:r>
              <a:endParaRPr lang="zh-CN" altLang="en-US" sz="9600" dirty="0"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PA-组合 1"/>
          <p:cNvGrpSpPr/>
          <p:nvPr>
            <p:custDataLst>
              <p:tags r:id="rId1"/>
            </p:custDataLst>
          </p:nvPr>
        </p:nvGrpSpPr>
        <p:grpSpPr>
          <a:xfrm>
            <a:off x="301560" y="168914"/>
            <a:ext cx="6235208" cy="828675"/>
            <a:chOff x="2929825" y="2176149"/>
            <a:chExt cx="6235208" cy="828675"/>
          </a:xfrm>
        </p:grpSpPr>
        <p:sp>
          <p:nvSpPr>
            <p:cNvPr id="16" name="PA-矩形 19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3706879" y="2176149"/>
              <a:ext cx="5458154" cy="82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13" tIns="45706" rIns="91413" bIns="45706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32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隶书" panose="02010509060101010101" charset="-122"/>
                  <a:ea typeface="隶书" panose="02010509060101010101" charset="-122"/>
                </a:rPr>
                <a:t>教师、师德、师风解读</a:t>
              </a:r>
              <a:endParaRPr lang="zh-CN" altLang="en-US" sz="3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2929825" y="2236520"/>
              <a:ext cx="512416" cy="706755"/>
              <a:chOff x="6233623" y="1706038"/>
              <a:chExt cx="882438" cy="1217110"/>
            </a:xfrm>
          </p:grpSpPr>
          <p:sp>
            <p:nvSpPr>
              <p:cNvPr id="47" name="PA-椭圆 46"/>
              <p:cNvSpPr/>
              <p:nvPr>
                <p:custDataLst>
                  <p:tags r:id="rId3"/>
                </p:custDataLst>
              </p:nvPr>
            </p:nvSpPr>
            <p:spPr>
              <a:xfrm>
                <a:off x="6233623" y="1991796"/>
                <a:ext cx="882438" cy="88243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  <p:sp>
            <p:nvSpPr>
              <p:cNvPr id="48" name="PA-文本框 47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6288875" y="1706038"/>
                <a:ext cx="763104" cy="1217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隶书" panose="02010509060101010101" charset="-122"/>
                    <a:ea typeface="隶书" panose="02010509060101010101" charset="-122"/>
                  </a:rPr>
                  <a:t>壹</a:t>
                </a:r>
                <a:endParaRPr lang="zh-CN" alt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</p:grpSp>
      </p:grpSp>
      <p:sp>
        <p:nvSpPr>
          <p:cNvPr id="24" name="文本框 3"/>
          <p:cNvSpPr txBox="1">
            <a:spLocks noChangeArrowheads="1"/>
          </p:cNvSpPr>
          <p:nvPr/>
        </p:nvSpPr>
        <p:spPr bwMode="auto">
          <a:xfrm>
            <a:off x="2432050" y="2040255"/>
            <a:ext cx="279019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</a:rPr>
              <a:t>传道、授业、解惑者</a:t>
            </a:r>
            <a:endParaRPr lang="zh-CN" altLang="en-US" sz="2000" b="0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8" name="文本框 3"/>
          <p:cNvSpPr txBox="1">
            <a:spLocks noChangeArrowheads="1"/>
          </p:cNvSpPr>
          <p:nvPr/>
        </p:nvSpPr>
        <p:spPr bwMode="auto">
          <a:xfrm>
            <a:off x="2674620" y="3011805"/>
            <a:ext cx="279019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zh-CN" altLang="en-US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教师的职业道德</a:t>
            </a:r>
            <a:endParaRPr lang="zh-CN" altLang="en-US" sz="2000" b="0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</p:txBody>
      </p:sp>
      <p:sp>
        <p:nvSpPr>
          <p:cNvPr id="12" name="文本框 3"/>
          <p:cNvSpPr txBox="1">
            <a:spLocks noChangeArrowheads="1"/>
          </p:cNvSpPr>
          <p:nvPr/>
        </p:nvSpPr>
        <p:spPr bwMode="auto">
          <a:xfrm>
            <a:off x="2674620" y="3742055"/>
            <a:ext cx="279019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50000"/>
              </a:lnSpc>
            </a:pPr>
            <a:r>
              <a:rPr lang="zh-CN" altLang="en-US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教师的行为作风</a:t>
            </a:r>
            <a:endParaRPr lang="zh-CN" altLang="en-US" sz="2000" b="0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311275" y="4588510"/>
            <a:ext cx="415353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走上三尺讲台，教书育人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;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走下三尺讲台，为人师表。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195" y="997585"/>
            <a:ext cx="4242435" cy="5037455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165226" y="2033905"/>
            <a:ext cx="1266824" cy="613410"/>
            <a:chOff x="969335" y="3637324"/>
            <a:chExt cx="1287836" cy="623711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009" y="3637324"/>
              <a:ext cx="1286162" cy="623711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969335" y="3675419"/>
              <a:ext cx="1156383" cy="530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1"/>
                  </a:solidFill>
                  <a:latin typeface="隶书" panose="02010509060101010101" charset="-122"/>
                  <a:ea typeface="隶书" panose="02010509060101010101" charset="-122"/>
                </a:rPr>
                <a:t>教师</a:t>
              </a:r>
              <a:endParaRPr lang="zh-CN" altLang="en-US" sz="2800" dirty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165226" y="2912745"/>
            <a:ext cx="1266824" cy="613410"/>
            <a:chOff x="969335" y="3637324"/>
            <a:chExt cx="1287836" cy="62371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009" y="3637324"/>
              <a:ext cx="1286162" cy="623711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969335" y="3675419"/>
              <a:ext cx="1156383" cy="530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1"/>
                  </a:solidFill>
                  <a:latin typeface="隶书" panose="02010509060101010101" charset="-122"/>
                  <a:ea typeface="隶书" panose="02010509060101010101" charset="-122"/>
                </a:rPr>
                <a:t>师德</a:t>
              </a:r>
              <a:endParaRPr lang="zh-CN" altLang="en-US" sz="2800" dirty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166496" y="3681730"/>
            <a:ext cx="1266824" cy="613410"/>
            <a:chOff x="969335" y="3637324"/>
            <a:chExt cx="1287836" cy="623711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009" y="3637324"/>
              <a:ext cx="1286162" cy="623711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969335" y="3675419"/>
              <a:ext cx="1156383" cy="530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1"/>
                  </a:solidFill>
                  <a:latin typeface="隶书" panose="02010509060101010101" charset="-122"/>
                  <a:ea typeface="隶书" panose="02010509060101010101" charset="-122"/>
                </a:rPr>
                <a:t>师风</a:t>
              </a:r>
              <a:endParaRPr lang="zh-CN" altLang="en-US" sz="2800" dirty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8" grpId="0"/>
      <p:bldP spid="8" grpId="1"/>
      <p:bldP spid="12" grpId="0"/>
      <p:bldP spid="12" grpId="1"/>
      <p:bldP spid="30" grpId="0"/>
      <p:bldP spid="3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PA-组合 1"/>
          <p:cNvGrpSpPr/>
          <p:nvPr>
            <p:custDataLst>
              <p:tags r:id="rId1"/>
            </p:custDataLst>
          </p:nvPr>
        </p:nvGrpSpPr>
        <p:grpSpPr>
          <a:xfrm>
            <a:off x="301560" y="168914"/>
            <a:ext cx="6235208" cy="828675"/>
            <a:chOff x="2929825" y="2176149"/>
            <a:chExt cx="6235208" cy="828675"/>
          </a:xfrm>
        </p:grpSpPr>
        <p:sp>
          <p:nvSpPr>
            <p:cNvPr id="16" name="PA-矩形 19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3706879" y="2176149"/>
              <a:ext cx="5458154" cy="82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13" tIns="45706" rIns="91413" bIns="45706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32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隶书" panose="02010509060101010101" charset="-122"/>
                  <a:ea typeface="隶书" panose="02010509060101010101" charset="-122"/>
                </a:rPr>
                <a:t>教师、师德、师风解读</a:t>
              </a:r>
              <a:endParaRPr lang="zh-CN" altLang="en-US" sz="3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2929825" y="2236520"/>
              <a:ext cx="512416" cy="706755"/>
              <a:chOff x="6233623" y="1706038"/>
              <a:chExt cx="882438" cy="1217110"/>
            </a:xfrm>
          </p:grpSpPr>
          <p:sp>
            <p:nvSpPr>
              <p:cNvPr id="47" name="PA-椭圆 46"/>
              <p:cNvSpPr/>
              <p:nvPr>
                <p:custDataLst>
                  <p:tags r:id="rId3"/>
                </p:custDataLst>
              </p:nvPr>
            </p:nvSpPr>
            <p:spPr>
              <a:xfrm>
                <a:off x="6233623" y="1991796"/>
                <a:ext cx="882438" cy="88243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  <p:sp>
            <p:nvSpPr>
              <p:cNvPr id="48" name="PA-文本框 47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6288875" y="1706038"/>
                <a:ext cx="763104" cy="1217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隶书" panose="02010509060101010101" charset="-122"/>
                    <a:ea typeface="隶书" panose="02010509060101010101" charset="-122"/>
                  </a:rPr>
                  <a:t>壹</a:t>
                </a:r>
                <a:endParaRPr lang="zh-CN" alt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1078865" y="2699385"/>
            <a:ext cx="1266825" cy="1148715"/>
            <a:chOff x="969335" y="3637324"/>
            <a:chExt cx="1287836" cy="62371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009" y="3637324"/>
              <a:ext cx="1286162" cy="623711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969335" y="3675419"/>
              <a:ext cx="1156383" cy="500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5400" dirty="0">
                  <a:solidFill>
                    <a:schemeClr val="bg1"/>
                  </a:solidFill>
                  <a:latin typeface="隶书" panose="02010509060101010101" charset="-122"/>
                  <a:ea typeface="隶书" panose="02010509060101010101" charset="-122"/>
                </a:rPr>
                <a:t>师</a:t>
              </a:r>
              <a:endParaRPr lang="zh-CN" altLang="en-US" sz="5400" dirty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  <p:sp>
        <p:nvSpPr>
          <p:cNvPr id="5" name="文本框 3"/>
          <p:cNvSpPr txBox="1">
            <a:spLocks noChangeArrowheads="1"/>
          </p:cNvSpPr>
          <p:nvPr/>
        </p:nvSpPr>
        <p:spPr bwMode="auto">
          <a:xfrm>
            <a:off x="4360545" y="1860550"/>
            <a:ext cx="1744345" cy="52197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b="0">
                <a:solidFill>
                  <a:schemeClr val="tx1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传 道</a:t>
            </a:r>
            <a:endParaRPr lang="zh-CN" altLang="en-US" sz="2800" b="0" dirty="0">
              <a:solidFill>
                <a:schemeClr val="tx1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</p:txBody>
      </p:sp>
      <p:pic>
        <p:nvPicPr>
          <p:cNvPr id="6" name="图片 5" descr="901a01d09b250ba8e10e3a0d717d0a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220000">
            <a:off x="2578100" y="2285365"/>
            <a:ext cx="1730375" cy="617855"/>
          </a:xfrm>
          <a:prstGeom prst="rect">
            <a:avLst/>
          </a:prstGeom>
        </p:spPr>
      </p:pic>
      <p:pic>
        <p:nvPicPr>
          <p:cNvPr id="7" name="图片 6" descr="901a01d09b250ba8e10e3a0d717d0a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00000">
            <a:off x="2707640" y="3101975"/>
            <a:ext cx="1730375" cy="617855"/>
          </a:xfrm>
          <a:prstGeom prst="rect">
            <a:avLst/>
          </a:prstGeom>
        </p:spPr>
      </p:pic>
      <p:sp>
        <p:nvSpPr>
          <p:cNvPr id="9" name="文本框 3"/>
          <p:cNvSpPr txBox="1">
            <a:spLocks noChangeArrowheads="1"/>
          </p:cNvSpPr>
          <p:nvPr/>
        </p:nvSpPr>
        <p:spPr bwMode="auto">
          <a:xfrm>
            <a:off x="4461510" y="3149600"/>
            <a:ext cx="1744345" cy="52197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b="0">
                <a:solidFill>
                  <a:schemeClr val="tx1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授 业</a:t>
            </a:r>
            <a:endParaRPr lang="zh-CN" altLang="en-US" sz="2800" b="0" dirty="0">
              <a:solidFill>
                <a:schemeClr val="tx1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</p:txBody>
      </p:sp>
      <p:pic>
        <p:nvPicPr>
          <p:cNvPr id="10" name="图片 9" descr="901a01d09b250ba8e10e3a0d717d0a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60000">
            <a:off x="2578100" y="4170680"/>
            <a:ext cx="1730375" cy="617855"/>
          </a:xfrm>
          <a:prstGeom prst="rect">
            <a:avLst/>
          </a:prstGeom>
        </p:spPr>
      </p:pic>
      <p:sp>
        <p:nvSpPr>
          <p:cNvPr id="11" name="文本框 3"/>
          <p:cNvSpPr txBox="1">
            <a:spLocks noChangeArrowheads="1"/>
          </p:cNvSpPr>
          <p:nvPr/>
        </p:nvSpPr>
        <p:spPr bwMode="auto">
          <a:xfrm>
            <a:off x="4461510" y="4492625"/>
            <a:ext cx="1744345" cy="52197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b="0">
                <a:solidFill>
                  <a:schemeClr val="tx1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解 惑</a:t>
            </a:r>
            <a:endParaRPr lang="zh-CN" altLang="en-US" sz="2800" b="0" dirty="0">
              <a:solidFill>
                <a:schemeClr val="tx1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614160" y="1917700"/>
            <a:ext cx="36645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chemeClr val="tx1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学高为师，身正为范</a:t>
            </a:r>
            <a:endParaRPr lang="zh-CN" altLang="en-US">
              <a:solidFill>
                <a:schemeClr val="tx1"/>
              </a:solidFill>
              <a:latin typeface="隶书" panose="02010509060101010101" charset="-122"/>
              <a:ea typeface="隶书" panose="02010509060101010101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777355" y="3227070"/>
            <a:ext cx="36645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zh-CN" altLang="en-US">
                <a:solidFill>
                  <a:schemeClr val="tx1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授人以鱼，授人以渔</a:t>
            </a:r>
            <a:endParaRPr lang="zh-CN" altLang="en-US">
              <a:solidFill>
                <a:schemeClr val="tx1"/>
              </a:solidFill>
              <a:latin typeface="隶书" panose="02010509060101010101" charset="-122"/>
              <a:ea typeface="隶书" panose="02010509060101010101" charset="-122"/>
              <a:sym typeface="+mn-ea"/>
            </a:endParaRPr>
          </a:p>
        </p:txBody>
      </p:sp>
      <p:pic>
        <p:nvPicPr>
          <p:cNvPr id="18" name="图片 17" descr="901a01d09b250ba8e10e3a0d717d0a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4890" y="2009140"/>
            <a:ext cx="1045210" cy="373380"/>
          </a:xfrm>
          <a:prstGeom prst="rect">
            <a:avLst/>
          </a:prstGeom>
        </p:spPr>
      </p:pic>
      <p:pic>
        <p:nvPicPr>
          <p:cNvPr id="20" name="图片 19" descr="901a01d09b250ba8e10e3a0d717d0a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4890" y="3216275"/>
            <a:ext cx="1045210" cy="373380"/>
          </a:xfrm>
          <a:prstGeom prst="rect">
            <a:avLst/>
          </a:prstGeom>
        </p:spPr>
      </p:pic>
      <p:pic>
        <p:nvPicPr>
          <p:cNvPr id="22" name="图片 21" descr="901a01d09b250ba8e10e3a0d717d0a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3770" y="4566920"/>
            <a:ext cx="1045210" cy="37338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6915785" y="4572000"/>
            <a:ext cx="36645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zh-CN" altLang="en-US">
                <a:solidFill>
                  <a:schemeClr val="tx1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不愤不启，不悱不发。</a:t>
            </a:r>
            <a:endParaRPr lang="zh-CN" altLang="en-US">
              <a:solidFill>
                <a:schemeClr val="tx1"/>
              </a:solidFill>
              <a:latin typeface="隶书" panose="02010509060101010101" charset="-122"/>
              <a:ea typeface="隶书" panose="020105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/>
      <p:bldP spid="9" grpId="1"/>
      <p:bldP spid="11" grpId="0"/>
      <p:bldP spid="11" grpId="1"/>
      <p:bldP spid="13" grpId="0"/>
      <p:bldP spid="13" grpId="1"/>
      <p:bldP spid="17" grpId="0"/>
      <p:bldP spid="17" grpId="1"/>
      <p:bldP spid="25" grpId="0"/>
      <p:bldP spid="2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PA-组合 1"/>
          <p:cNvGrpSpPr/>
          <p:nvPr>
            <p:custDataLst>
              <p:tags r:id="rId1"/>
            </p:custDataLst>
          </p:nvPr>
        </p:nvGrpSpPr>
        <p:grpSpPr>
          <a:xfrm>
            <a:off x="301560" y="168914"/>
            <a:ext cx="6235208" cy="828675"/>
            <a:chOff x="2929825" y="2176149"/>
            <a:chExt cx="6235208" cy="828675"/>
          </a:xfrm>
        </p:grpSpPr>
        <p:sp>
          <p:nvSpPr>
            <p:cNvPr id="16" name="PA-矩形 19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3706879" y="2176149"/>
              <a:ext cx="5458154" cy="82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13" tIns="45706" rIns="91413" bIns="45706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32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隶书" panose="02010509060101010101" charset="-122"/>
                  <a:ea typeface="隶书" panose="02010509060101010101" charset="-122"/>
                </a:rPr>
                <a:t>教师、师德、师风解读</a:t>
              </a:r>
              <a:endParaRPr lang="zh-CN" altLang="en-US" sz="3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2929825" y="2236520"/>
              <a:ext cx="512416" cy="706755"/>
              <a:chOff x="6233623" y="1706038"/>
              <a:chExt cx="882438" cy="1217110"/>
            </a:xfrm>
          </p:grpSpPr>
          <p:sp>
            <p:nvSpPr>
              <p:cNvPr id="47" name="PA-椭圆 46"/>
              <p:cNvSpPr/>
              <p:nvPr>
                <p:custDataLst>
                  <p:tags r:id="rId3"/>
                </p:custDataLst>
              </p:nvPr>
            </p:nvSpPr>
            <p:spPr>
              <a:xfrm>
                <a:off x="6233623" y="1991796"/>
                <a:ext cx="882438" cy="88243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  <p:sp>
            <p:nvSpPr>
              <p:cNvPr id="48" name="PA-文本框 47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6288875" y="1706038"/>
                <a:ext cx="763104" cy="1217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隶书" panose="02010509060101010101" charset="-122"/>
                    <a:ea typeface="隶书" panose="02010509060101010101" charset="-122"/>
                  </a:rPr>
                  <a:t>壹</a:t>
                </a:r>
                <a:endParaRPr lang="zh-CN" alt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</p:grpSp>
      </p:grpSp>
      <p:sp>
        <p:nvSpPr>
          <p:cNvPr id="8" name="文本框 7"/>
          <p:cNvSpPr txBox="1"/>
          <p:nvPr/>
        </p:nvSpPr>
        <p:spPr>
          <a:xfrm>
            <a:off x="472440" y="1772920"/>
            <a:ext cx="5537200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 eaLnBrk="1" hangingPunct="1">
              <a:lnSpc>
                <a:spcPct val="100000"/>
              </a:lnSpc>
            </a:pPr>
            <a:r>
              <a:rPr lang="zh-CN" altLang="en-US" sz="2800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师德是教师最重要的素质</a:t>
            </a:r>
            <a:endParaRPr lang="zh-CN" altLang="en-US" sz="2800" dirty="0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01625" y="2567305"/>
            <a:ext cx="693039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师德是中华优秀传统文化的精神，也是优良革命传统的重要组成部分。教书育人，教书者必先学为人师，育人者必先行为示范。教师的职业特点决定了教师必须具备更高的素质；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  师德是教师最重要的素质，是教师的灵魂。教师的理想信念，道德情操，人格魅力直接影响到学生的思想品质和道德行为习惯的养成。高尚而富有魅力的师德是一部活的教科书，就是一股强大的精神力量，对学生的影响是耳濡目染的，潜移默化的，终身受益的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840" y="1772920"/>
            <a:ext cx="4406900" cy="4297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PA-组合 1"/>
          <p:cNvGrpSpPr/>
          <p:nvPr>
            <p:custDataLst>
              <p:tags r:id="rId1"/>
            </p:custDataLst>
          </p:nvPr>
        </p:nvGrpSpPr>
        <p:grpSpPr>
          <a:xfrm>
            <a:off x="301560" y="168914"/>
            <a:ext cx="6235208" cy="828675"/>
            <a:chOff x="2929825" y="2176149"/>
            <a:chExt cx="6235208" cy="828675"/>
          </a:xfrm>
        </p:grpSpPr>
        <p:sp>
          <p:nvSpPr>
            <p:cNvPr id="16" name="PA-矩形 19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3706879" y="2176149"/>
              <a:ext cx="5458154" cy="82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13" tIns="45706" rIns="91413" bIns="45706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32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隶书" panose="02010509060101010101" charset="-122"/>
                  <a:ea typeface="隶书" panose="02010509060101010101" charset="-122"/>
                </a:rPr>
                <a:t>教师、师德、师风解读</a:t>
              </a:r>
              <a:endParaRPr lang="zh-CN" altLang="en-US" sz="3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2929825" y="2236520"/>
              <a:ext cx="512416" cy="706755"/>
              <a:chOff x="6233623" y="1706038"/>
              <a:chExt cx="882438" cy="1217110"/>
            </a:xfrm>
          </p:grpSpPr>
          <p:sp>
            <p:nvSpPr>
              <p:cNvPr id="47" name="PA-椭圆 46"/>
              <p:cNvSpPr/>
              <p:nvPr>
                <p:custDataLst>
                  <p:tags r:id="rId3"/>
                </p:custDataLst>
              </p:nvPr>
            </p:nvSpPr>
            <p:spPr>
              <a:xfrm>
                <a:off x="6233623" y="1991796"/>
                <a:ext cx="882438" cy="882438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  <p:sp>
            <p:nvSpPr>
              <p:cNvPr id="48" name="PA-文本框 47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6288875" y="1706038"/>
                <a:ext cx="763104" cy="1217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4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隶书" panose="02010509060101010101" charset="-122"/>
                    <a:ea typeface="隶书" panose="02010509060101010101" charset="-122"/>
                  </a:rPr>
                  <a:t>壹</a:t>
                </a:r>
                <a:endParaRPr lang="zh-CN" altLang="en-US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隶书" panose="02010509060101010101" charset="-122"/>
                  <a:ea typeface="隶书" panose="02010509060101010101" charset="-122"/>
                </a:endParaRPr>
              </a:p>
            </p:txBody>
          </p:sp>
        </p:grpSp>
      </p:grpSp>
      <p:sp>
        <p:nvSpPr>
          <p:cNvPr id="8" name="文本框 7"/>
          <p:cNvSpPr txBox="1"/>
          <p:nvPr/>
        </p:nvSpPr>
        <p:spPr>
          <a:xfrm>
            <a:off x="5033010" y="2110740"/>
            <a:ext cx="5537200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 eaLnBrk="1" hangingPunct="1">
              <a:lnSpc>
                <a:spcPct val="100000"/>
              </a:lnSpc>
            </a:pPr>
            <a:r>
              <a:rPr lang="zh-CN" altLang="en-US" sz="2800" dirty="0">
                <a:solidFill>
                  <a:srgbClr val="C0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  <a:sym typeface="+mn-ea"/>
              </a:rPr>
              <a:t>新形势要求我们具备良好的师德 </a:t>
            </a:r>
            <a:endParaRPr lang="zh-CN" altLang="en-US" sz="2800" dirty="0">
              <a:solidFill>
                <a:srgbClr val="C00000"/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652010" y="2997835"/>
            <a:ext cx="727964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面对全面建设小康社会的新形势，新任务，面对改革开放进一步扩大，社会主义市场经济深入发展的新情况新问题，面对树立全面协调可持续发展的科学发展观，促进人的全面发展的新目标新要求。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当前深化教育改革，全面推进素质教育，全面提高质量，不仅需要教师转变思想和观念，更新知识结构，提高教育教学水平，更需要教师有良好的思想素质和高尚师德。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05" y="1454785"/>
            <a:ext cx="3753485" cy="4681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12" grpId="0"/>
      <p:bldP spid="1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3453454353455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967855"/>
          </a:xfrm>
          <a:prstGeom prst="rect">
            <a:avLst/>
          </a:prstGeom>
        </p:spPr>
      </p:pic>
      <p:pic>
        <p:nvPicPr>
          <p:cNvPr id="6" name="图片 5" descr="543534534545展"/>
          <p:cNvPicPr>
            <a:picLocks noChangeAspect="1"/>
          </p:cNvPicPr>
          <p:nvPr/>
        </p:nvPicPr>
        <p:blipFill>
          <a:blip r:embed="rId2"/>
          <a:srcRect t="33599" r="71010"/>
          <a:stretch>
            <a:fillRect/>
          </a:stretch>
        </p:blipFill>
        <p:spPr>
          <a:xfrm>
            <a:off x="0" y="1012190"/>
            <a:ext cx="2915920" cy="3338195"/>
          </a:xfrm>
          <a:prstGeom prst="rect">
            <a:avLst/>
          </a:prstGeom>
        </p:spPr>
      </p:pic>
      <p:pic>
        <p:nvPicPr>
          <p:cNvPr id="8" name="图片 7" descr="534543534543534534"/>
          <p:cNvPicPr>
            <a:picLocks noChangeAspect="1"/>
          </p:cNvPicPr>
          <p:nvPr/>
        </p:nvPicPr>
        <p:blipFill>
          <a:blip r:embed="rId3"/>
          <a:srcRect r="63643" b="48150"/>
          <a:stretch>
            <a:fillRect/>
          </a:stretch>
        </p:blipFill>
        <p:spPr>
          <a:xfrm>
            <a:off x="0" y="-353060"/>
            <a:ext cx="3656965" cy="26066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99535"/>
            <a:ext cx="3355340" cy="285432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t="47828" r="39898"/>
          <a:stretch>
            <a:fillRect/>
          </a:stretch>
        </p:blipFill>
        <p:spPr>
          <a:xfrm>
            <a:off x="8945880" y="4903470"/>
            <a:ext cx="3246120" cy="19545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090" y="0"/>
            <a:ext cx="3343910" cy="190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A-矩形 19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789680" y="2869565"/>
            <a:ext cx="545846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3" tIns="45706" rIns="91413" bIns="45706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3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隶书" panose="02010509060101010101" charset="-122"/>
                <a:ea typeface="隶书" panose="02010509060101010101" charset="-122"/>
                <a:sym typeface="+mn-ea"/>
              </a:rPr>
              <a:t>教师职业道德的内容</a:t>
            </a:r>
            <a:endParaRPr lang="zh-CN" altLang="en-US" sz="3200" b="0" dirty="0">
              <a:solidFill>
                <a:schemeClr val="tx1">
                  <a:lumMod val="75000"/>
                  <a:lumOff val="25000"/>
                </a:schemeClr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183199" y="1010923"/>
            <a:ext cx="1614218" cy="1568450"/>
            <a:chOff x="1933303" y="1718149"/>
            <a:chExt cx="3811664" cy="3703590"/>
          </a:xfrm>
        </p:grpSpPr>
        <p:sp>
          <p:nvSpPr>
            <p:cNvPr id="5" name="椭圆 4"/>
            <p:cNvSpPr/>
            <p:nvPr/>
          </p:nvSpPr>
          <p:spPr>
            <a:xfrm>
              <a:off x="1933303" y="1920240"/>
              <a:ext cx="3487783" cy="348778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3" name="椭圆 2"/>
            <p:cNvSpPr/>
            <p:nvPr/>
          </p:nvSpPr>
          <p:spPr>
            <a:xfrm>
              <a:off x="2072641" y="2072641"/>
              <a:ext cx="3204754" cy="320475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69801" y="1718149"/>
              <a:ext cx="3775166" cy="370359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9600" dirty="0">
                  <a:latin typeface="隶书" panose="02010509060101010101" charset="-122"/>
                  <a:ea typeface="隶书" panose="02010509060101010101" charset="-122"/>
                </a:rPr>
                <a:t>贰</a:t>
              </a:r>
              <a:endParaRPr lang="zh-CN" altLang="en-US" sz="9600" dirty="0">
                <a:latin typeface="隶书" panose="02010509060101010101" charset="-122"/>
                <a:ea typeface="隶书" panose="02010509060101010101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5.2.9"/>
</p:tagLst>
</file>

<file path=ppt/tags/tag10.xml><?xml version="1.0" encoding="utf-8"?>
<p:tagLst xmlns:p="http://schemas.openxmlformats.org/presentationml/2006/main">
  <p:tag name="PA" val="v5.2.9"/>
</p:tagLst>
</file>

<file path=ppt/tags/tag100.xml><?xml version="1.0" encoding="utf-8"?>
<p:tagLst xmlns:p="http://schemas.openxmlformats.org/presentationml/2006/main">
  <p:tag name="PA" val="v5.2.9"/>
</p:tagLst>
</file>

<file path=ppt/tags/tag101.xml><?xml version="1.0" encoding="utf-8"?>
<p:tagLst xmlns:p="http://schemas.openxmlformats.org/presentationml/2006/main">
  <p:tag name="PA" val="v5.2.9"/>
</p:tagLst>
</file>

<file path=ppt/tags/tag102.xml><?xml version="1.0" encoding="utf-8"?>
<p:tagLst xmlns:p="http://schemas.openxmlformats.org/presentationml/2006/main">
  <p:tag name="PA" val="v5.2.9"/>
</p:tagLst>
</file>

<file path=ppt/tags/tag103.xml><?xml version="1.0" encoding="utf-8"?>
<p:tagLst xmlns:p="http://schemas.openxmlformats.org/presentationml/2006/main">
  <p:tag name="PA" val="v5.2.9"/>
</p:tagLst>
</file>

<file path=ppt/tags/tag11.xml><?xml version="1.0" encoding="utf-8"?>
<p:tagLst xmlns:p="http://schemas.openxmlformats.org/presentationml/2006/main">
  <p:tag name="PA" val="v5.2.9"/>
</p:tagLst>
</file>

<file path=ppt/tags/tag12.xml><?xml version="1.0" encoding="utf-8"?>
<p:tagLst xmlns:p="http://schemas.openxmlformats.org/presentationml/2006/main">
  <p:tag name="PA" val="v5.2.9"/>
</p:tagLst>
</file>

<file path=ppt/tags/tag13.xml><?xml version="1.0" encoding="utf-8"?>
<p:tagLst xmlns:p="http://schemas.openxmlformats.org/presentationml/2006/main">
  <p:tag name="PA" val="v5.2.9"/>
</p:tagLst>
</file>

<file path=ppt/tags/tag14.xml><?xml version="1.0" encoding="utf-8"?>
<p:tagLst xmlns:p="http://schemas.openxmlformats.org/presentationml/2006/main">
  <p:tag name="PA" val="v5.2.9"/>
</p:tagLst>
</file>

<file path=ppt/tags/tag15.xml><?xml version="1.0" encoding="utf-8"?>
<p:tagLst xmlns:p="http://schemas.openxmlformats.org/presentationml/2006/main">
  <p:tag name="PA" val="v5.2.9"/>
</p:tagLst>
</file>

<file path=ppt/tags/tag16.xml><?xml version="1.0" encoding="utf-8"?>
<p:tagLst xmlns:p="http://schemas.openxmlformats.org/presentationml/2006/main">
  <p:tag name="PA" val="v5.2.9"/>
</p:tagLst>
</file>

<file path=ppt/tags/tag17.xml><?xml version="1.0" encoding="utf-8"?>
<p:tagLst xmlns:p="http://schemas.openxmlformats.org/presentationml/2006/main">
  <p:tag name="PA" val="v5.2.9"/>
</p:tagLst>
</file>

<file path=ppt/tags/tag18.xml><?xml version="1.0" encoding="utf-8"?>
<p:tagLst xmlns:p="http://schemas.openxmlformats.org/presentationml/2006/main">
  <p:tag name="PA" val="v5.2.9"/>
</p:tagLst>
</file>

<file path=ppt/tags/tag19.xml><?xml version="1.0" encoding="utf-8"?>
<p:tagLst xmlns:p="http://schemas.openxmlformats.org/presentationml/2006/main">
  <p:tag name="PA" val="v5.2.9"/>
</p:tagLst>
</file>

<file path=ppt/tags/tag2.xml><?xml version="1.0" encoding="utf-8"?>
<p:tagLst xmlns:p="http://schemas.openxmlformats.org/presentationml/2006/main">
  <p:tag name="PA" val="v5.2.9"/>
</p:tagLst>
</file>

<file path=ppt/tags/tag20.xml><?xml version="1.0" encoding="utf-8"?>
<p:tagLst xmlns:p="http://schemas.openxmlformats.org/presentationml/2006/main">
  <p:tag name="PA" val="v5.2.9"/>
</p:tagLst>
</file>

<file path=ppt/tags/tag21.xml><?xml version="1.0" encoding="utf-8"?>
<p:tagLst xmlns:p="http://schemas.openxmlformats.org/presentationml/2006/main">
  <p:tag name="PA" val="v5.2.9"/>
</p:tagLst>
</file>

<file path=ppt/tags/tag22.xml><?xml version="1.0" encoding="utf-8"?>
<p:tagLst xmlns:p="http://schemas.openxmlformats.org/presentationml/2006/main">
  <p:tag name="PA" val="v5.2.9"/>
</p:tagLst>
</file>

<file path=ppt/tags/tag23.xml><?xml version="1.0" encoding="utf-8"?>
<p:tagLst xmlns:p="http://schemas.openxmlformats.org/presentationml/2006/main">
  <p:tag name="PA" val="v5.2.9"/>
</p:tagLst>
</file>

<file path=ppt/tags/tag24.xml><?xml version="1.0" encoding="utf-8"?>
<p:tagLst xmlns:p="http://schemas.openxmlformats.org/presentationml/2006/main">
  <p:tag name="PA" val="v5.2.9"/>
</p:tagLst>
</file>

<file path=ppt/tags/tag25.xml><?xml version="1.0" encoding="utf-8"?>
<p:tagLst xmlns:p="http://schemas.openxmlformats.org/presentationml/2006/main">
  <p:tag name="PA" val="v5.2.9"/>
</p:tagLst>
</file>

<file path=ppt/tags/tag26.xml><?xml version="1.0" encoding="utf-8"?>
<p:tagLst xmlns:p="http://schemas.openxmlformats.org/presentationml/2006/main">
  <p:tag name="PA" val="v5.2.9"/>
</p:tagLst>
</file>

<file path=ppt/tags/tag27.xml><?xml version="1.0" encoding="utf-8"?>
<p:tagLst xmlns:p="http://schemas.openxmlformats.org/presentationml/2006/main">
  <p:tag name="PA" val="v5.2.9"/>
</p:tagLst>
</file>

<file path=ppt/tags/tag28.xml><?xml version="1.0" encoding="utf-8"?>
<p:tagLst xmlns:p="http://schemas.openxmlformats.org/presentationml/2006/main">
  <p:tag name="PA" val="v5.2.9"/>
</p:tagLst>
</file>

<file path=ppt/tags/tag29.xml><?xml version="1.0" encoding="utf-8"?>
<p:tagLst xmlns:p="http://schemas.openxmlformats.org/presentationml/2006/main">
  <p:tag name="PA" val="v5.2.9"/>
</p:tagLst>
</file>

<file path=ppt/tags/tag3.xml><?xml version="1.0" encoding="utf-8"?>
<p:tagLst xmlns:p="http://schemas.openxmlformats.org/presentationml/2006/main">
  <p:tag name="PA" val="v5.2.9"/>
</p:tagLst>
</file>

<file path=ppt/tags/tag30.xml><?xml version="1.0" encoding="utf-8"?>
<p:tagLst xmlns:p="http://schemas.openxmlformats.org/presentationml/2006/main">
  <p:tag name="PA" val="v5.2.9"/>
</p:tagLst>
</file>

<file path=ppt/tags/tag31.xml><?xml version="1.0" encoding="utf-8"?>
<p:tagLst xmlns:p="http://schemas.openxmlformats.org/presentationml/2006/main">
  <p:tag name="PA" val="v5.2.9"/>
</p:tagLst>
</file>

<file path=ppt/tags/tag32.xml><?xml version="1.0" encoding="utf-8"?>
<p:tagLst xmlns:p="http://schemas.openxmlformats.org/presentationml/2006/main">
  <p:tag name="PA" val="v5.2.9"/>
</p:tagLst>
</file>

<file path=ppt/tags/tag33.xml><?xml version="1.0" encoding="utf-8"?>
<p:tagLst xmlns:p="http://schemas.openxmlformats.org/presentationml/2006/main">
  <p:tag name="PA" val="v5.2.9"/>
</p:tagLst>
</file>

<file path=ppt/tags/tag34.xml><?xml version="1.0" encoding="utf-8"?>
<p:tagLst xmlns:p="http://schemas.openxmlformats.org/presentationml/2006/main">
  <p:tag name="PA" val="v5.2.9"/>
</p:tagLst>
</file>

<file path=ppt/tags/tag35.xml><?xml version="1.0" encoding="utf-8"?>
<p:tagLst xmlns:p="http://schemas.openxmlformats.org/presentationml/2006/main">
  <p:tag name="PA" val="v5.2.9"/>
</p:tagLst>
</file>

<file path=ppt/tags/tag36.xml><?xml version="1.0" encoding="utf-8"?>
<p:tagLst xmlns:p="http://schemas.openxmlformats.org/presentationml/2006/main">
  <p:tag name="PA" val="v5.2.9"/>
</p:tagLst>
</file>

<file path=ppt/tags/tag37.xml><?xml version="1.0" encoding="utf-8"?>
<p:tagLst xmlns:p="http://schemas.openxmlformats.org/presentationml/2006/main">
  <p:tag name="PA" val="v5.2.9"/>
</p:tagLst>
</file>

<file path=ppt/tags/tag38.xml><?xml version="1.0" encoding="utf-8"?>
<p:tagLst xmlns:p="http://schemas.openxmlformats.org/presentationml/2006/main">
  <p:tag name="PA" val="v5.2.9"/>
</p:tagLst>
</file>

<file path=ppt/tags/tag39.xml><?xml version="1.0" encoding="utf-8"?>
<p:tagLst xmlns:p="http://schemas.openxmlformats.org/presentationml/2006/main">
  <p:tag name="PA" val="v5.2.9"/>
</p:tagLst>
</file>

<file path=ppt/tags/tag4.xml><?xml version="1.0" encoding="utf-8"?>
<p:tagLst xmlns:p="http://schemas.openxmlformats.org/presentationml/2006/main">
  <p:tag name="PA" val="v5.2.9"/>
</p:tagLst>
</file>

<file path=ppt/tags/tag40.xml><?xml version="1.0" encoding="utf-8"?>
<p:tagLst xmlns:p="http://schemas.openxmlformats.org/presentationml/2006/main">
  <p:tag name="PA" val="v5.2.9"/>
</p:tagLst>
</file>

<file path=ppt/tags/tag41.xml><?xml version="1.0" encoding="utf-8"?>
<p:tagLst xmlns:p="http://schemas.openxmlformats.org/presentationml/2006/main">
  <p:tag name="PA" val="v5.2.9"/>
</p:tagLst>
</file>

<file path=ppt/tags/tag42.xml><?xml version="1.0" encoding="utf-8"?>
<p:tagLst xmlns:p="http://schemas.openxmlformats.org/presentationml/2006/main">
  <p:tag name="PA" val="v5.2.9"/>
</p:tagLst>
</file>

<file path=ppt/tags/tag43.xml><?xml version="1.0" encoding="utf-8"?>
<p:tagLst xmlns:p="http://schemas.openxmlformats.org/presentationml/2006/main">
  <p:tag name="PA" val="v5.2.9"/>
</p:tagLst>
</file>

<file path=ppt/tags/tag44.xml><?xml version="1.0" encoding="utf-8"?>
<p:tagLst xmlns:p="http://schemas.openxmlformats.org/presentationml/2006/main">
  <p:tag name="PA" val="v5.2.9"/>
</p:tagLst>
</file>

<file path=ppt/tags/tag45.xml><?xml version="1.0" encoding="utf-8"?>
<p:tagLst xmlns:p="http://schemas.openxmlformats.org/presentationml/2006/main">
  <p:tag name="PA" val="v5.2.9"/>
</p:tagLst>
</file>

<file path=ppt/tags/tag46.xml><?xml version="1.0" encoding="utf-8"?>
<p:tagLst xmlns:p="http://schemas.openxmlformats.org/presentationml/2006/main">
  <p:tag name="PA" val="v5.2.9"/>
</p:tagLst>
</file>

<file path=ppt/tags/tag47.xml><?xml version="1.0" encoding="utf-8"?>
<p:tagLst xmlns:p="http://schemas.openxmlformats.org/presentationml/2006/main">
  <p:tag name="PA" val="v5.2.9"/>
</p:tagLst>
</file>

<file path=ppt/tags/tag48.xml><?xml version="1.0" encoding="utf-8"?>
<p:tagLst xmlns:p="http://schemas.openxmlformats.org/presentationml/2006/main">
  <p:tag name="PA" val="v5.2.9"/>
</p:tagLst>
</file>

<file path=ppt/tags/tag49.xml><?xml version="1.0" encoding="utf-8"?>
<p:tagLst xmlns:p="http://schemas.openxmlformats.org/presentationml/2006/main">
  <p:tag name="PA" val="v5.2.9"/>
</p:tagLst>
</file>

<file path=ppt/tags/tag5.xml><?xml version="1.0" encoding="utf-8"?>
<p:tagLst xmlns:p="http://schemas.openxmlformats.org/presentationml/2006/main">
  <p:tag name="PA" val="v5.2.9"/>
</p:tagLst>
</file>

<file path=ppt/tags/tag50.xml><?xml version="1.0" encoding="utf-8"?>
<p:tagLst xmlns:p="http://schemas.openxmlformats.org/presentationml/2006/main">
  <p:tag name="PA" val="v5.2.9"/>
</p:tagLst>
</file>

<file path=ppt/tags/tag51.xml><?xml version="1.0" encoding="utf-8"?>
<p:tagLst xmlns:p="http://schemas.openxmlformats.org/presentationml/2006/main">
  <p:tag name="PA" val="v5.2.9"/>
</p:tagLst>
</file>

<file path=ppt/tags/tag52.xml><?xml version="1.0" encoding="utf-8"?>
<p:tagLst xmlns:p="http://schemas.openxmlformats.org/presentationml/2006/main">
  <p:tag name="PA" val="v5.2.9"/>
</p:tagLst>
</file>

<file path=ppt/tags/tag53.xml><?xml version="1.0" encoding="utf-8"?>
<p:tagLst xmlns:p="http://schemas.openxmlformats.org/presentationml/2006/main">
  <p:tag name="PA" val="v5.2.9"/>
</p:tagLst>
</file>

<file path=ppt/tags/tag54.xml><?xml version="1.0" encoding="utf-8"?>
<p:tagLst xmlns:p="http://schemas.openxmlformats.org/presentationml/2006/main">
  <p:tag name="PA" val="v5.2.9"/>
</p:tagLst>
</file>

<file path=ppt/tags/tag55.xml><?xml version="1.0" encoding="utf-8"?>
<p:tagLst xmlns:p="http://schemas.openxmlformats.org/presentationml/2006/main">
  <p:tag name="PA" val="v5.2.9"/>
</p:tagLst>
</file>

<file path=ppt/tags/tag56.xml><?xml version="1.0" encoding="utf-8"?>
<p:tagLst xmlns:p="http://schemas.openxmlformats.org/presentationml/2006/main">
  <p:tag name="PA" val="v5.2.9"/>
</p:tagLst>
</file>

<file path=ppt/tags/tag57.xml><?xml version="1.0" encoding="utf-8"?>
<p:tagLst xmlns:p="http://schemas.openxmlformats.org/presentationml/2006/main">
  <p:tag name="PA" val="v5.2.9"/>
</p:tagLst>
</file>

<file path=ppt/tags/tag58.xml><?xml version="1.0" encoding="utf-8"?>
<p:tagLst xmlns:p="http://schemas.openxmlformats.org/presentationml/2006/main">
  <p:tag name="PA" val="v5.2.9"/>
</p:tagLst>
</file>

<file path=ppt/tags/tag59.xml><?xml version="1.0" encoding="utf-8"?>
<p:tagLst xmlns:p="http://schemas.openxmlformats.org/presentationml/2006/main">
  <p:tag name="PA" val="v5.2.9"/>
</p:tagLst>
</file>

<file path=ppt/tags/tag6.xml><?xml version="1.0" encoding="utf-8"?>
<p:tagLst xmlns:p="http://schemas.openxmlformats.org/presentationml/2006/main">
  <p:tag name="PA" val="v5.2.9"/>
</p:tagLst>
</file>

<file path=ppt/tags/tag60.xml><?xml version="1.0" encoding="utf-8"?>
<p:tagLst xmlns:p="http://schemas.openxmlformats.org/presentationml/2006/main">
  <p:tag name="PA" val="v5.2.9"/>
</p:tagLst>
</file>

<file path=ppt/tags/tag61.xml><?xml version="1.0" encoding="utf-8"?>
<p:tagLst xmlns:p="http://schemas.openxmlformats.org/presentationml/2006/main">
  <p:tag name="PA" val="v5.2.9"/>
</p:tagLst>
</file>

<file path=ppt/tags/tag62.xml><?xml version="1.0" encoding="utf-8"?>
<p:tagLst xmlns:p="http://schemas.openxmlformats.org/presentationml/2006/main">
  <p:tag name="PA" val="v5.2.9"/>
</p:tagLst>
</file>

<file path=ppt/tags/tag63.xml><?xml version="1.0" encoding="utf-8"?>
<p:tagLst xmlns:p="http://schemas.openxmlformats.org/presentationml/2006/main">
  <p:tag name="PA" val="v5.2.9"/>
</p:tagLst>
</file>

<file path=ppt/tags/tag64.xml><?xml version="1.0" encoding="utf-8"?>
<p:tagLst xmlns:p="http://schemas.openxmlformats.org/presentationml/2006/main">
  <p:tag name="PA" val="v5.2.9"/>
</p:tagLst>
</file>

<file path=ppt/tags/tag65.xml><?xml version="1.0" encoding="utf-8"?>
<p:tagLst xmlns:p="http://schemas.openxmlformats.org/presentationml/2006/main">
  <p:tag name="PA" val="v5.2.9"/>
</p:tagLst>
</file>

<file path=ppt/tags/tag66.xml><?xml version="1.0" encoding="utf-8"?>
<p:tagLst xmlns:p="http://schemas.openxmlformats.org/presentationml/2006/main">
  <p:tag name="PA" val="v5.2.9"/>
</p:tagLst>
</file>

<file path=ppt/tags/tag67.xml><?xml version="1.0" encoding="utf-8"?>
<p:tagLst xmlns:p="http://schemas.openxmlformats.org/presentationml/2006/main">
  <p:tag name="PA" val="v5.2.9"/>
</p:tagLst>
</file>

<file path=ppt/tags/tag68.xml><?xml version="1.0" encoding="utf-8"?>
<p:tagLst xmlns:p="http://schemas.openxmlformats.org/presentationml/2006/main">
  <p:tag name="PA" val="v5.2.9"/>
</p:tagLst>
</file>

<file path=ppt/tags/tag69.xml><?xml version="1.0" encoding="utf-8"?>
<p:tagLst xmlns:p="http://schemas.openxmlformats.org/presentationml/2006/main">
  <p:tag name="PA" val="v5.2.9"/>
</p:tagLst>
</file>

<file path=ppt/tags/tag7.xml><?xml version="1.0" encoding="utf-8"?>
<p:tagLst xmlns:p="http://schemas.openxmlformats.org/presentationml/2006/main">
  <p:tag name="PA" val="v5.2.9"/>
</p:tagLst>
</file>

<file path=ppt/tags/tag70.xml><?xml version="1.0" encoding="utf-8"?>
<p:tagLst xmlns:p="http://schemas.openxmlformats.org/presentationml/2006/main">
  <p:tag name="PA" val="v5.2.9"/>
</p:tagLst>
</file>

<file path=ppt/tags/tag71.xml><?xml version="1.0" encoding="utf-8"?>
<p:tagLst xmlns:p="http://schemas.openxmlformats.org/presentationml/2006/main">
  <p:tag name="PA" val="v5.2.9"/>
</p:tagLst>
</file>

<file path=ppt/tags/tag72.xml><?xml version="1.0" encoding="utf-8"?>
<p:tagLst xmlns:p="http://schemas.openxmlformats.org/presentationml/2006/main">
  <p:tag name="PA" val="v5.2.9"/>
</p:tagLst>
</file>

<file path=ppt/tags/tag73.xml><?xml version="1.0" encoding="utf-8"?>
<p:tagLst xmlns:p="http://schemas.openxmlformats.org/presentationml/2006/main">
  <p:tag name="PA" val="v5.2.9"/>
</p:tagLst>
</file>

<file path=ppt/tags/tag74.xml><?xml version="1.0" encoding="utf-8"?>
<p:tagLst xmlns:p="http://schemas.openxmlformats.org/presentationml/2006/main">
  <p:tag name="PA" val="v5.2.9"/>
</p:tagLst>
</file>

<file path=ppt/tags/tag75.xml><?xml version="1.0" encoding="utf-8"?>
<p:tagLst xmlns:p="http://schemas.openxmlformats.org/presentationml/2006/main">
  <p:tag name="PA" val="v5.2.9"/>
</p:tagLst>
</file>

<file path=ppt/tags/tag76.xml><?xml version="1.0" encoding="utf-8"?>
<p:tagLst xmlns:p="http://schemas.openxmlformats.org/presentationml/2006/main">
  <p:tag name="PA" val="v5.2.9"/>
</p:tagLst>
</file>

<file path=ppt/tags/tag77.xml><?xml version="1.0" encoding="utf-8"?>
<p:tagLst xmlns:p="http://schemas.openxmlformats.org/presentationml/2006/main">
  <p:tag name="PA" val="v5.2.9"/>
</p:tagLst>
</file>

<file path=ppt/tags/tag78.xml><?xml version="1.0" encoding="utf-8"?>
<p:tagLst xmlns:p="http://schemas.openxmlformats.org/presentationml/2006/main">
  <p:tag name="PA" val="v5.2.9"/>
</p:tagLst>
</file>

<file path=ppt/tags/tag79.xml><?xml version="1.0" encoding="utf-8"?>
<p:tagLst xmlns:p="http://schemas.openxmlformats.org/presentationml/2006/main">
  <p:tag name="PA" val="v5.2.9"/>
</p:tagLst>
</file>

<file path=ppt/tags/tag8.xml><?xml version="1.0" encoding="utf-8"?>
<p:tagLst xmlns:p="http://schemas.openxmlformats.org/presentationml/2006/main">
  <p:tag name="PA" val="v5.2.9"/>
</p:tagLst>
</file>

<file path=ppt/tags/tag80.xml><?xml version="1.0" encoding="utf-8"?>
<p:tagLst xmlns:p="http://schemas.openxmlformats.org/presentationml/2006/main">
  <p:tag name="PA" val="v5.2.9"/>
</p:tagLst>
</file>

<file path=ppt/tags/tag81.xml><?xml version="1.0" encoding="utf-8"?>
<p:tagLst xmlns:p="http://schemas.openxmlformats.org/presentationml/2006/main">
  <p:tag name="PA" val="v5.2.9"/>
</p:tagLst>
</file>

<file path=ppt/tags/tag82.xml><?xml version="1.0" encoding="utf-8"?>
<p:tagLst xmlns:p="http://schemas.openxmlformats.org/presentationml/2006/main">
  <p:tag name="PA" val="v5.2.9"/>
</p:tagLst>
</file>

<file path=ppt/tags/tag83.xml><?xml version="1.0" encoding="utf-8"?>
<p:tagLst xmlns:p="http://schemas.openxmlformats.org/presentationml/2006/main">
  <p:tag name="PA" val="v5.2.9"/>
</p:tagLst>
</file>

<file path=ppt/tags/tag84.xml><?xml version="1.0" encoding="utf-8"?>
<p:tagLst xmlns:p="http://schemas.openxmlformats.org/presentationml/2006/main">
  <p:tag name="PA" val="v5.2.9"/>
</p:tagLst>
</file>

<file path=ppt/tags/tag85.xml><?xml version="1.0" encoding="utf-8"?>
<p:tagLst xmlns:p="http://schemas.openxmlformats.org/presentationml/2006/main">
  <p:tag name="PA" val="v5.2.9"/>
</p:tagLst>
</file>

<file path=ppt/tags/tag86.xml><?xml version="1.0" encoding="utf-8"?>
<p:tagLst xmlns:p="http://schemas.openxmlformats.org/presentationml/2006/main">
  <p:tag name="PA" val="v5.2.9"/>
</p:tagLst>
</file>

<file path=ppt/tags/tag87.xml><?xml version="1.0" encoding="utf-8"?>
<p:tagLst xmlns:p="http://schemas.openxmlformats.org/presentationml/2006/main">
  <p:tag name="PA" val="v5.2.9"/>
</p:tagLst>
</file>

<file path=ppt/tags/tag88.xml><?xml version="1.0" encoding="utf-8"?>
<p:tagLst xmlns:p="http://schemas.openxmlformats.org/presentationml/2006/main">
  <p:tag name="PA" val="v5.2.9"/>
</p:tagLst>
</file>

<file path=ppt/tags/tag89.xml><?xml version="1.0" encoding="utf-8"?>
<p:tagLst xmlns:p="http://schemas.openxmlformats.org/presentationml/2006/main">
  <p:tag name="PA" val="v5.2.9"/>
</p:tagLst>
</file>

<file path=ppt/tags/tag9.xml><?xml version="1.0" encoding="utf-8"?>
<p:tagLst xmlns:p="http://schemas.openxmlformats.org/presentationml/2006/main">
  <p:tag name="PA" val="v5.2.9"/>
</p:tagLst>
</file>

<file path=ppt/tags/tag90.xml><?xml version="1.0" encoding="utf-8"?>
<p:tagLst xmlns:p="http://schemas.openxmlformats.org/presentationml/2006/main">
  <p:tag name="PA" val="v5.2.9"/>
</p:tagLst>
</file>

<file path=ppt/tags/tag91.xml><?xml version="1.0" encoding="utf-8"?>
<p:tagLst xmlns:p="http://schemas.openxmlformats.org/presentationml/2006/main">
  <p:tag name="PA" val="v5.2.9"/>
</p:tagLst>
</file>

<file path=ppt/tags/tag92.xml><?xml version="1.0" encoding="utf-8"?>
<p:tagLst xmlns:p="http://schemas.openxmlformats.org/presentationml/2006/main">
  <p:tag name="PA" val="v5.2.9"/>
</p:tagLst>
</file>

<file path=ppt/tags/tag93.xml><?xml version="1.0" encoding="utf-8"?>
<p:tagLst xmlns:p="http://schemas.openxmlformats.org/presentationml/2006/main">
  <p:tag name="PA" val="v5.2.9"/>
</p:tagLst>
</file>

<file path=ppt/tags/tag94.xml><?xml version="1.0" encoding="utf-8"?>
<p:tagLst xmlns:p="http://schemas.openxmlformats.org/presentationml/2006/main">
  <p:tag name="PA" val="v5.2.9"/>
</p:tagLst>
</file>

<file path=ppt/tags/tag95.xml><?xml version="1.0" encoding="utf-8"?>
<p:tagLst xmlns:p="http://schemas.openxmlformats.org/presentationml/2006/main">
  <p:tag name="PA" val="v5.2.9"/>
</p:tagLst>
</file>

<file path=ppt/tags/tag96.xml><?xml version="1.0" encoding="utf-8"?>
<p:tagLst xmlns:p="http://schemas.openxmlformats.org/presentationml/2006/main">
  <p:tag name="PA" val="v5.2.9"/>
</p:tagLst>
</file>

<file path=ppt/tags/tag97.xml><?xml version="1.0" encoding="utf-8"?>
<p:tagLst xmlns:p="http://schemas.openxmlformats.org/presentationml/2006/main">
  <p:tag name="PA" val="v5.2.9"/>
</p:tagLst>
</file>

<file path=ppt/tags/tag98.xml><?xml version="1.0" encoding="utf-8"?>
<p:tagLst xmlns:p="http://schemas.openxmlformats.org/presentationml/2006/main">
  <p:tag name="PA" val="v5.2.9"/>
</p:tagLst>
</file>

<file path=ppt/tags/tag99.xml><?xml version="1.0" encoding="utf-8"?>
<p:tagLst xmlns:p="http://schemas.openxmlformats.org/presentationml/2006/main">
  <p:tag name="PA" val="v5.2.9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3655</Words>
  <Application>WPS 演示</Application>
  <PresentationFormat>宽屏</PresentationFormat>
  <Paragraphs>365</Paragraphs>
  <Slides>28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1" baseType="lpstr">
      <vt:lpstr>Arial</vt:lpstr>
      <vt:lpstr>宋体</vt:lpstr>
      <vt:lpstr>Wingdings</vt:lpstr>
      <vt:lpstr>Aa润行体 (非商业使用)</vt:lpstr>
      <vt:lpstr>Aa润行体 (非商业使用)</vt:lpstr>
      <vt:lpstr>隶书</vt:lpstr>
      <vt:lpstr>微软雅黑</vt:lpstr>
      <vt:lpstr>Times New Roman</vt:lpstr>
      <vt:lpstr>Vijaya</vt:lpstr>
      <vt:lpstr>Arial Unicode MS</vt:lpstr>
      <vt:lpstr>Calibri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小双</cp:lastModifiedBy>
  <cp:revision>16</cp:revision>
  <dcterms:created xsi:type="dcterms:W3CDTF">2020-08-12T07:25:00Z</dcterms:created>
  <dcterms:modified xsi:type="dcterms:W3CDTF">2020-10-19T01:46:48Z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2052-11.1.0.10072</vt:lpwstr>
  </property>
</Properties>
</file>