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9"/>
  </p:notesMasterIdLst>
  <p:sldIdLst>
    <p:sldId id="256" r:id="rId3"/>
    <p:sldId id="258" r:id="rId4"/>
    <p:sldId id="276" r:id="rId5"/>
    <p:sldId id="274" r:id="rId6"/>
    <p:sldId id="277" r:id="rId7"/>
    <p:sldId id="319" r:id="rId8"/>
    <p:sldId id="336" r:id="rId9"/>
    <p:sldId id="512" r:id="rId10"/>
    <p:sldId id="563" r:id="rId11"/>
    <p:sldId id="612" r:id="rId12"/>
    <p:sldId id="564" r:id="rId13"/>
    <p:sldId id="660" r:id="rId14"/>
    <p:sldId id="565" r:id="rId15"/>
    <p:sldId id="423" r:id="rId16"/>
    <p:sldId id="424" r:id="rId17"/>
    <p:sldId id="426" r:id="rId18"/>
    <p:sldId id="661" r:id="rId19"/>
    <p:sldId id="487" r:id="rId20"/>
    <p:sldId id="486" r:id="rId21"/>
    <p:sldId id="488" r:id="rId22"/>
    <p:sldId id="429" r:id="rId23"/>
    <p:sldId id="430" r:id="rId24"/>
    <p:sldId id="513" r:id="rId25"/>
    <p:sldId id="432" r:id="rId26"/>
    <p:sldId id="433" r:id="rId27"/>
    <p:sldId id="434" r:id="rId28"/>
    <p:sldId id="514" r:id="rId29"/>
    <p:sldId id="439" r:id="rId30"/>
    <p:sldId id="516" r:id="rId31"/>
    <p:sldId id="517" r:id="rId32"/>
    <p:sldId id="520" r:id="rId33"/>
    <p:sldId id="519" r:id="rId34"/>
    <p:sldId id="450" r:id="rId35"/>
    <p:sldId id="521" r:id="rId36"/>
    <p:sldId id="522" r:id="rId37"/>
    <p:sldId id="540" r:id="rId38"/>
    <p:sldId id="541" r:id="rId39"/>
    <p:sldId id="533" r:id="rId40"/>
    <p:sldId id="524" r:id="rId41"/>
    <p:sldId id="525" r:id="rId42"/>
    <p:sldId id="526" r:id="rId43"/>
    <p:sldId id="528" r:id="rId44"/>
    <p:sldId id="529" r:id="rId45"/>
    <p:sldId id="530" r:id="rId46"/>
    <p:sldId id="527" r:id="rId47"/>
    <p:sldId id="532" r:id="rId48"/>
    <p:sldId id="531" r:id="rId49"/>
    <p:sldId id="535" r:id="rId50"/>
    <p:sldId id="534" r:id="rId51"/>
    <p:sldId id="536" r:id="rId52"/>
    <p:sldId id="538" r:id="rId53"/>
    <p:sldId id="539" r:id="rId54"/>
    <p:sldId id="543" r:id="rId55"/>
    <p:sldId id="544" r:id="rId56"/>
    <p:sldId id="547" r:id="rId57"/>
    <p:sldId id="548" r:id="rId58"/>
  </p:sldIdLst>
  <p:sldSz cx="12192000" cy="6858000"/>
  <p:notesSz cx="7103745" cy="10234295"/>
  <p:custDataLst>
    <p:tags r:id="rId63"/>
  </p:custData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7540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p:restoredTop sz="94660"/>
  </p:normalViewPr>
  <p:slideViewPr>
    <p:cSldViewPr snapToGrid="0" showGuides="1">
      <p:cViewPr varScale="1">
        <p:scale>
          <a:sx n="69" d="100"/>
          <a:sy n="69" d="100"/>
        </p:scale>
        <p:origin x="-738" y="-90"/>
      </p:cViewPr>
      <p:guideLst>
        <p:guide orient="horz" pos="2159"/>
        <p:guide pos="2880"/>
      </p:guideLst>
    </p:cSldViewPr>
  </p:slideViewPr>
  <p:notesTextViewPr>
    <p:cViewPr>
      <p:scale>
        <a:sx n="1" d="1"/>
        <a:sy n="1" d="1"/>
      </p:scale>
      <p:origin x="0" y="0"/>
    </p:cViewPr>
  </p:notesTextViewPr>
  <p:gridSpacing cx="72004" cy="72004"/>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3" Type="http://schemas.openxmlformats.org/officeDocument/2006/relationships/tags" Target="tags/tag1.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 Target="slides/slide4.xml"/><Relationship Id="rId59" Type="http://schemas.openxmlformats.org/officeDocument/2006/relationships/notesMaster" Target="notesMasters/notesMaster1.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9165" cy="57479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168743" y="0"/>
            <a:ext cx="3189165" cy="574790"/>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43002" y="1432002"/>
            <a:ext cx="6873608" cy="386640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35961" y="5513207"/>
            <a:ext cx="5887689" cy="4510806"/>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10881225"/>
            <a:ext cx="3189165" cy="574789"/>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168743" y="10881225"/>
            <a:ext cx="3189165" cy="574789"/>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auto"/>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p:txBody>
          <a:bodyPr/>
          <a:lstStyle/>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lstStyle/>
          <a:p>
            <a:pPr fontAlgn="auto"/>
            <a:endParaRPr lang="zh-CN" altLang="en-US" strike="noStrike" noProof="1"/>
          </a:p>
        </p:txBody>
      </p:sp>
      <p:sp>
        <p:nvSpPr>
          <p:cNvPr id="5" name="灯片编号占位符 4"/>
          <p:cNvSpPr>
            <a:spLocks noGrp="1"/>
          </p:cNvSpPr>
          <p:nvPr>
            <p:ph type="sldNum" sz="quarter" idx="12"/>
          </p:nvPr>
        </p:nvSpPr>
        <p:spPr/>
        <p:txBody>
          <a:bodyPr/>
          <a:lstStyle/>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lstStyle/>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72200" y="1825625"/>
            <a:ext cx="5181600" cy="435133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auto"/>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1186774" y="2665379"/>
            <a:ext cx="4873574" cy="3524284"/>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auto"/>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256938" y="2665379"/>
            <a:ext cx="4897576" cy="3524284"/>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8" name="页脚占位符 7"/>
          <p:cNvSpPr>
            <a:spLocks noGrp="1"/>
          </p:cNvSpPr>
          <p:nvPr>
            <p:ph type="ftr" sz="quarter" idx="11"/>
          </p:nvPr>
        </p:nvSpPr>
        <p:spPr/>
        <p:txBody>
          <a:bodyPr/>
          <a:lstStyle/>
          <a:p>
            <a:pPr fontAlgn="auto"/>
            <a:endParaRPr lang="zh-CN" altLang="en-US" strike="noStrike" noProof="1"/>
          </a:p>
        </p:txBody>
      </p:sp>
      <p:sp>
        <p:nvSpPr>
          <p:cNvPr id="9" name="灯片编号占位符 8"/>
          <p:cNvSpPr>
            <a:spLocks noGrp="1"/>
          </p:cNvSpPr>
          <p:nvPr>
            <p:ph type="sldNum" sz="quarter" idx="12"/>
          </p:nvPr>
        </p:nvSpPr>
        <p:spPr/>
        <p:txBody>
          <a:bodyPr/>
          <a:lstStyle/>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lstStyle/>
          <a:p>
            <a:pPr fontAlgn="auto"/>
            <a:endParaRPr lang="zh-CN" altLang="en-US" strike="noStrike" noProof="1"/>
          </a:p>
        </p:txBody>
      </p:sp>
      <p:sp>
        <p:nvSpPr>
          <p:cNvPr id="5" name="灯片编号占位符 4"/>
          <p:cNvSpPr>
            <a:spLocks noGrp="1"/>
          </p:cNvSpPr>
          <p:nvPr>
            <p:ph type="sldNum" sz="quarter" idx="12"/>
          </p:nvPr>
        </p:nvSpPr>
        <p:spPr/>
        <p:txBody>
          <a:bodyPr/>
          <a:lstStyle/>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pPr fontAlgn="auto"/>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lstStyle/>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838200" y="365125"/>
            <a:ext cx="7734300" cy="5811838"/>
          </a:xfrm>
        </p:spPr>
        <p:txBody>
          <a:bodyPr vert="eaVert"/>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lIns="91440" tIns="45720" rIns="91440" bIns="45720" anchor="ctr"/>
          <a:lstStyle/>
          <a:p>
            <a:pPr lvl="0"/>
            <a:r>
              <a:rPr lang="zh-CN" altLang="en-US"/>
              <a:t>单击此处编辑母版标题样式</a:t>
            </a:r>
            <a:endParaRPr lang="zh-CN" altLang="en-US"/>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lIns="91440" tIns="45720" rIns="91440" bIns="45720" anchor="t"/>
          <a:lstStyle/>
          <a:p>
            <a:pPr lvl="0" indent="-228600"/>
            <a:r>
              <a:rPr lang="zh-CN" altLang="en-US"/>
              <a:t>单击此处编辑母版文本样式</a:t>
            </a:r>
            <a:endParaRPr lang="zh-CN" altLang="en-US"/>
          </a:p>
          <a:p>
            <a:pPr lvl="1" indent="-22860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endParaRPr lang="zh-CN" altLang="en-US" strike="noStrike" noProof="1"/>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5.png"/><Relationship Id="rId1"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5.png"/><Relationship Id="rId1"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6.png"/><Relationship Id="rId1"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5.png"/><Relationship Id="rId1"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5.png"/><Relationship Id="rId1"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3.jpeg"/></Relationships>
</file>

<file path=ppt/slides/_rels/slide2.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2" Type="http://schemas.openxmlformats.org/officeDocument/2006/relationships/slideLayout" Target="../slideLayouts/slideLayout6.xml"/><Relationship Id="rId11" Type="http://schemas.openxmlformats.org/officeDocument/2006/relationships/image" Target="../media/image12.png"/><Relationship Id="rId10" Type="http://schemas.openxmlformats.org/officeDocument/2006/relationships/image" Target="../media/image11.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8.png"/><Relationship Id="rId1"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9.png"/><Relationship Id="rId1"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0.png"/><Relationship Id="rId1"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jpeg"/><Relationship Id="rId1"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png"/><Relationship Id="rId1"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3.jpeg"/><Relationship Id="rId1"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png"/><Relationship Id="rId1" Type="http://schemas.openxmlformats.org/officeDocument/2006/relationships/image" Target="../media/image27.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jpeg"/><Relationship Id="rId1"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8.png"/><Relationship Id="rId1"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9.png"/><Relationship Id="rId1"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0.jpeg"/><Relationship Id="rId1" Type="http://schemas.openxmlformats.org/officeDocument/2006/relationships/image" Target="../media/image27.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image" Target="../media/image27.png"/></Relationships>
</file>

<file path=ppt/slides/_rels/slide35.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7.xml"/><Relationship Id="rId3" Type="http://schemas.openxmlformats.org/officeDocument/2006/relationships/image" Target="../media/image44.png"/><Relationship Id="rId2" Type="http://schemas.openxmlformats.org/officeDocument/2006/relationships/oleObject" Target="../embeddings/oleObject1.bin"/><Relationship Id="rId1" Type="http://schemas.openxmlformats.org/officeDocument/2006/relationships/image" Target="../media/image27.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27.png"/></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1.png"/><Relationship Id="rId1"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2.jpeg"/><Relationship Id="rId1"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4.jpeg"/><Relationship Id="rId1" Type="http://schemas.openxmlformats.org/officeDocument/2006/relationships/hyperlink" Target="http://www.zcool.com.cn/img.html?src=/cover/59/12/1250615444264.jpg" TargetMode="Externa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3.png"/><Relationship Id="rId1"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4.png"/><Relationship Id="rId1"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5.jpeg"/><Relationship Id="rId1" Type="http://schemas.openxmlformats.org/officeDocument/2006/relationships/image" Target="../media/image27.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8.jpeg"/><Relationship Id="rId1" Type="http://schemas.openxmlformats.org/officeDocument/2006/relationships/image" Target="../media/image27.png"/></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27.pn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5.jpeg"/><Relationship Id="rId1"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66.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7.png"/><Relationship Id="rId1"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0.png"/><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27.png"/></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3.png"/><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image" Target="../media/image27.pn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27.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6.png"/><Relationship Id="rId1" Type="http://schemas.openxmlformats.org/officeDocument/2006/relationships/image" Target="../media/image27.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7.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8.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4.png"/><Relationship Id="rId1" Type="http://schemas.openxmlformats.org/officeDocument/2006/relationships/image" Target="../media/image23.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25.png"/><Relationship Id="rId3" Type="http://schemas.openxmlformats.org/officeDocument/2006/relationships/hyperlink" Target="&#20845;&#20010;&#35838;&#31243;&#27169;&#22359;.doc" TargetMode="External"/><Relationship Id="rId2" Type="http://schemas.openxmlformats.org/officeDocument/2006/relationships/hyperlink" Target="&#20845;&#22823;&#31867;&#20844;&#20849;&#23433;&#20840;&#20107;&#25925;&#19982;&#20107;&#20214;.doc" TargetMode="External"/><Relationship Id="rId1"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图片 4"/>
          <p:cNvPicPr>
            <a:picLocks noChangeAspect="1"/>
          </p:cNvPicPr>
          <p:nvPr/>
        </p:nvPicPr>
        <p:blipFill>
          <a:blip r:embed="rId1" cstate="print"/>
          <a:stretch>
            <a:fillRect/>
          </a:stretch>
        </p:blipFill>
        <p:spPr>
          <a:xfrm>
            <a:off x="-9525" y="-15875"/>
            <a:ext cx="12212638" cy="6889750"/>
          </a:xfrm>
          <a:prstGeom prst="rect">
            <a:avLst/>
          </a:prstGeom>
          <a:noFill/>
          <a:ln w="9525">
            <a:noFill/>
          </a:ln>
        </p:spPr>
      </p:pic>
      <p:sp>
        <p:nvSpPr>
          <p:cNvPr id="2" name="标题 1"/>
          <p:cNvSpPr>
            <a:spLocks noGrp="1"/>
          </p:cNvSpPr>
          <p:nvPr>
            <p:ph type="ctrTitle"/>
          </p:nvPr>
        </p:nvSpPr>
        <p:spPr>
          <a:xfrm>
            <a:off x="184150" y="447040"/>
            <a:ext cx="11915775" cy="3378200"/>
          </a:xfrm>
        </p:spPr>
        <p:txBody>
          <a:bodyPr anchor="b">
            <a:noAutofit/>
          </a:bodyPr>
          <a:lstStyle/>
          <a:p>
            <a:pPr fontAlgn="auto"/>
            <a:r>
              <a:rPr lang="zh-CN" altLang="en-US" sz="9000" b="1" strike="noStrike" noProof="1" smtClean="0">
                <a:ln w="12700">
                  <a:solidFill>
                    <a:schemeClr val="accent1"/>
                  </a:solidFill>
                  <a:prstDash val="solid"/>
                </a:ln>
                <a:solidFill>
                  <a:srgbClr val="FF0000"/>
                </a:solidFill>
                <a:effectLst>
                  <a:outerShdw dist="38100" dir="2640000" algn="bl" rotWithShape="0">
                    <a:schemeClr val="accent1"/>
                  </a:outerShdw>
                </a:effectLst>
                <a:uFillTx/>
                <a:latin typeface="华文行楷" panose="02010800040101010101" charset="-122"/>
                <a:ea typeface="华文行楷" panose="02010800040101010101" charset="-122"/>
              </a:rPr>
              <a:t>学校应急管理与</a:t>
            </a:r>
            <a:r>
              <a:rPr lang="zh-CN" altLang="en-US" sz="9000" b="1" strike="noStrike" noProof="1" smtClean="0">
                <a:ln w="12700">
                  <a:solidFill>
                    <a:schemeClr val="accent1"/>
                  </a:solidFill>
                  <a:prstDash val="solid"/>
                </a:ln>
                <a:solidFill>
                  <a:srgbClr val="FF0000"/>
                </a:solidFill>
                <a:effectLst>
                  <a:outerShdw dist="38100" dir="2640000" algn="bl" rotWithShape="0">
                    <a:schemeClr val="accent1"/>
                  </a:outerShdw>
                </a:effectLst>
                <a:uFillTx/>
                <a:latin typeface="华文行楷" panose="02010800040101010101" charset="-122"/>
                <a:ea typeface="华文行楷" panose="02010800040101010101" charset="-122"/>
              </a:rPr>
              <a:t>校园突</a:t>
            </a:r>
            <a:r>
              <a:rPr lang="zh-CN" altLang="en-US" sz="9000" b="1" strike="noStrike" noProof="1">
                <a:ln w="12700">
                  <a:solidFill>
                    <a:schemeClr val="accent1"/>
                  </a:solidFill>
                  <a:prstDash val="solid"/>
                </a:ln>
                <a:solidFill>
                  <a:srgbClr val="FF0000"/>
                </a:solidFill>
                <a:effectLst>
                  <a:outerShdw dist="38100" dir="2640000" algn="bl" rotWithShape="0">
                    <a:schemeClr val="accent1"/>
                  </a:outerShdw>
                </a:effectLst>
                <a:uFillTx/>
                <a:latin typeface="华文行楷" panose="02010800040101010101" charset="-122"/>
                <a:ea typeface="华文行楷" panose="02010800040101010101" charset="-122"/>
              </a:rPr>
              <a:t>发事件应对</a:t>
            </a:r>
            <a:endParaRPr lang="zh-CN" altLang="en-US" sz="9000" b="1" strike="noStrike" noProof="1">
              <a:ln w="12700">
                <a:solidFill>
                  <a:schemeClr val="accent1"/>
                </a:solidFill>
                <a:prstDash val="solid"/>
              </a:ln>
              <a:solidFill>
                <a:srgbClr val="FF0000"/>
              </a:solidFill>
              <a:effectLst>
                <a:outerShdw dist="38100" dir="2640000" algn="bl" rotWithShape="0">
                  <a:schemeClr val="accent1"/>
                </a:outerShdw>
              </a:effectLst>
              <a:uFillTx/>
              <a:latin typeface="华文行楷" panose="02010800040101010101" charset="-122"/>
              <a:ea typeface="华文行楷" panose="02010800040101010101" charset="-122"/>
            </a:endParaRPr>
          </a:p>
        </p:txBody>
      </p:sp>
      <p:sp>
        <p:nvSpPr>
          <p:cNvPr id="2051" name="副标题 2"/>
          <p:cNvSpPr>
            <a:spLocks noGrp="1"/>
          </p:cNvSpPr>
          <p:nvPr>
            <p:ph type="subTitle" idx="1"/>
          </p:nvPr>
        </p:nvSpPr>
        <p:spPr>
          <a:xfrm>
            <a:off x="3047683" y="5857875"/>
            <a:ext cx="9144000" cy="1000125"/>
          </a:xfrm>
        </p:spPr>
        <p:txBody>
          <a:bodyPr lIns="91440" tIns="45720" rIns="91440" bIns="45720" anchor="t"/>
          <a:lstStyle/>
          <a:p>
            <a:pPr defTabSz="914400"/>
            <a:r>
              <a:rPr lang="en-US" altLang="zh-CN" sz="4000" kern="1200" dirty="0" smtClean="0">
                <a:solidFill>
                  <a:srgbClr val="FF0000"/>
                </a:solidFill>
                <a:latin typeface="华文新魏" panose="02010800040101010101" charset="-122"/>
                <a:ea typeface="华文新魏" panose="02010800040101010101" charset="-122"/>
                <a:cs typeface="+mn-cs"/>
              </a:rPr>
              <a:t>——</a:t>
            </a:r>
            <a:r>
              <a:rPr lang="zh-CN" altLang="en-US" sz="4000" kern="1200" dirty="0" smtClean="0">
                <a:solidFill>
                  <a:srgbClr val="FF0000"/>
                </a:solidFill>
                <a:latin typeface="华文新魏" panose="02010800040101010101" charset="-122"/>
                <a:ea typeface="华文新魏" panose="02010800040101010101" charset="-122"/>
                <a:cs typeface="+mn-cs"/>
              </a:rPr>
              <a:t>泸县第六中学   李  兵</a:t>
            </a:r>
            <a:endParaRPr lang="zh-CN" altLang="en-US" sz="4000" kern="1200" dirty="0">
              <a:solidFill>
                <a:srgbClr val="FF0000"/>
              </a:solidFill>
              <a:latin typeface="华文新魏" panose="02010800040101010101" charset="-122"/>
              <a:ea typeface="华文新魏" panose="02010800040101010101" charset="-122"/>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timg (18)"/>
          <p:cNvPicPr>
            <a:picLocks noChangeAspect="1"/>
          </p:cNvPicPr>
          <p:nvPr/>
        </p:nvPicPr>
        <p:blipFill>
          <a:blip r:embed="rId1" cstate="print"/>
          <a:stretch>
            <a:fillRect/>
          </a:stretch>
        </p:blipFill>
        <p:spPr>
          <a:xfrm>
            <a:off x="0" y="15875"/>
            <a:ext cx="12200890" cy="6825615"/>
          </a:xfrm>
          <a:prstGeom prst="rect">
            <a:avLst/>
          </a:prstGeom>
        </p:spPr>
      </p:pic>
      <p:sp>
        <p:nvSpPr>
          <p:cNvPr id="6" name="标题 5"/>
          <p:cNvSpPr>
            <a:spLocks noGrp="1"/>
          </p:cNvSpPr>
          <p:nvPr>
            <p:ph type="title"/>
          </p:nvPr>
        </p:nvSpPr>
        <p:spPr>
          <a:xfrm>
            <a:off x="-317" y="200025"/>
            <a:ext cx="12199938" cy="1031875"/>
          </a:xfrm>
        </p:spPr>
        <p:txBody>
          <a:bodyPr>
            <a:normAutofit fontScale="90000"/>
            <a:scene3d>
              <a:camera prst="orthographicFront"/>
              <a:lightRig rig="soft" dir="t">
                <a:rot lat="0" lon="0" rev="15600000"/>
              </a:lightRig>
            </a:scene3d>
            <a:sp3d extrusionH="57150" prstMaterial="softEdge">
              <a:bevelT w="25400" h="38100"/>
            </a:sp3d>
          </a:bodyPr>
          <a:lstStyle/>
          <a:p>
            <a:pPr algn="ctr" fontAlgn="auto"/>
            <a:r>
              <a:rPr lang="en-US" altLang="zh-CN" strike="noStrike" noProof="1">
                <a:solidFill>
                  <a:schemeClr val="accent4"/>
                </a:solidFill>
              </a:rPr>
              <a:t>                  </a:t>
            </a:r>
            <a:br>
              <a:rPr lang="en-US" altLang="zh-CN" dirty="0">
                <a:solidFill>
                  <a:schemeClr val="accent4"/>
                </a:solidFill>
              </a:rPr>
            </a:br>
            <a:r>
              <a:rPr lang="zh-CN" altLang="en-US" sz="6000" strike="noStrike" noProof="1" smtClean="0">
                <a:solidFill>
                  <a:srgbClr val="7030A0"/>
                </a:solidFill>
                <a:effectLst/>
                <a:latin typeface="华文新魏" panose="02010800040101010101" charset="-122"/>
                <a:ea typeface="华文新魏" panose="02010800040101010101" charset="-122"/>
              </a:rPr>
              <a:t>第一部</a:t>
            </a:r>
            <a:r>
              <a:rPr lang="zh-CN" altLang="en-US" sz="6000" strike="noStrike" noProof="1">
                <a:solidFill>
                  <a:srgbClr val="7030A0"/>
                </a:solidFill>
                <a:effectLst/>
                <a:latin typeface="华文新魏" panose="02010800040101010101" charset="-122"/>
                <a:ea typeface="华文新魏" panose="02010800040101010101" charset="-122"/>
              </a:rPr>
              <a:t>分    学校应急管理</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5365" name="标题 1"/>
          <p:cNvSpPr>
            <a:spLocks noGrp="1"/>
          </p:cNvSpPr>
          <p:nvPr/>
        </p:nvSpPr>
        <p:spPr>
          <a:xfrm>
            <a:off x="476250" y="2498725"/>
            <a:ext cx="11248390" cy="3206115"/>
          </a:xfrm>
          <a:prstGeom prst="rect">
            <a:avLst/>
          </a:prstGeom>
          <a:noFill/>
          <a:ln w="9525">
            <a:noFill/>
          </a:ln>
        </p:spPr>
        <p:txBody>
          <a:bodyPr lIns="91440" tIns="45720" rIns="91440" bIns="45720" anchor="ctr"/>
          <a:lstStyle/>
          <a:p>
            <a:pPr eaLnBrk="1" hangingPunct="1">
              <a:lnSpc>
                <a:spcPct val="150000"/>
              </a:lnSpc>
            </a:pPr>
            <a:endParaRPr lang="zh-CN" altLang="en-US" sz="3600" b="1" u="sng" dirty="0">
              <a:solidFill>
                <a:srgbClr val="00B050"/>
              </a:solidFill>
              <a:latin typeface="楷体" panose="02010609060101010101" charset="-122"/>
              <a:ea typeface="楷体" panose="02010609060101010101" charset="-122"/>
              <a:sym typeface="+mn-ea"/>
            </a:endParaRPr>
          </a:p>
        </p:txBody>
      </p:sp>
      <p:sp>
        <p:nvSpPr>
          <p:cNvPr id="3" name="标题 1"/>
          <p:cNvSpPr>
            <a:spLocks noGrp="1"/>
          </p:cNvSpPr>
          <p:nvPr/>
        </p:nvSpPr>
        <p:spPr>
          <a:xfrm>
            <a:off x="120015" y="1568450"/>
            <a:ext cx="10515600" cy="930275"/>
          </a:xfrm>
          <a:prstGeom prst="rect">
            <a:avLst/>
          </a:prstGeom>
          <a:noFill/>
          <a:ln w="9525">
            <a:noFill/>
          </a:ln>
        </p:spPr>
        <p:txBody>
          <a:bodyPr lIns="91440" tIns="45720" rIns="91440" bIns="45720" anchor="ctr"/>
          <a:lstStyle/>
          <a:p>
            <a:pPr>
              <a:lnSpc>
                <a:spcPct val="90000"/>
              </a:lnSpc>
            </a:pPr>
            <a:r>
              <a:rPr lang="en-US" altLang="zh-CN" sz="4000">
                <a:solidFill>
                  <a:srgbClr val="FFC000"/>
                </a:solidFill>
                <a:latin typeface="华文新魏" panose="02010800040101010101" charset="-122"/>
                <a:ea typeface="华文新魏" panose="02010800040101010101" charset="-122"/>
              </a:rPr>
              <a:t>    </a:t>
            </a:r>
            <a:r>
              <a:rPr lang="zh-CN" altLang="en-US" sz="4000">
                <a:solidFill>
                  <a:srgbClr val="FFC000"/>
                </a:solidFill>
                <a:latin typeface="华文新魏" panose="02010800040101010101" charset="-122"/>
                <a:ea typeface="华文新魏" panose="02010800040101010101" charset="-122"/>
              </a:rPr>
              <a:t>三</a:t>
            </a:r>
            <a:r>
              <a:rPr lang="zh-CN" sz="4000" b="1">
                <a:solidFill>
                  <a:srgbClr val="FFC000"/>
                </a:solidFill>
                <a:latin typeface="华文新魏" panose="02010800040101010101" charset="-122"/>
                <a:ea typeface="华文新魏" panose="02010800040101010101" charset="-122"/>
              </a:rPr>
              <a:t>、学校应急管理的特点</a:t>
            </a:r>
            <a:endParaRPr lang="zh-CN" sz="4000" b="1">
              <a:solidFill>
                <a:srgbClr val="FFC000"/>
              </a:solidFill>
              <a:latin typeface="华文新魏" panose="02010800040101010101" charset="-122"/>
              <a:ea typeface="华文新魏" panose="02010800040101010101" charset="-122"/>
            </a:endParaRPr>
          </a:p>
        </p:txBody>
      </p:sp>
      <p:sp>
        <p:nvSpPr>
          <p:cNvPr id="2" name="标题 1"/>
          <p:cNvSpPr>
            <a:spLocks noGrp="1"/>
          </p:cNvSpPr>
          <p:nvPr/>
        </p:nvSpPr>
        <p:spPr>
          <a:xfrm>
            <a:off x="1566545" y="2181225"/>
            <a:ext cx="10158095" cy="3663315"/>
          </a:xfrm>
          <a:prstGeom prst="rect">
            <a:avLst/>
          </a:prstGeom>
          <a:noFill/>
          <a:ln w="9525">
            <a:noFill/>
          </a:ln>
        </p:spPr>
        <p:txBody>
          <a:bodyPr lIns="91440" tIns="45720" rIns="91440" bIns="45720" anchor="ctr"/>
          <a:lstStyle/>
          <a:p>
            <a:pPr marR="0" lvl="0" algn="l" defTabSz="914400" rtl="0" eaLnBrk="1" fontAlgn="base" latinLnBrk="0" hangingPunct="1">
              <a:lnSpc>
                <a:spcPct val="150000"/>
              </a:lnSpc>
              <a:spcBef>
                <a:spcPct val="20000"/>
              </a:spcBef>
              <a:spcAft>
                <a:spcPct val="0"/>
              </a:spcAft>
              <a:buClr>
                <a:schemeClr val="hlink"/>
              </a:buClr>
              <a:buSzPct val="60000"/>
              <a:buFont typeface="Wingdings" panose="05000000000000000000" pitchFamily="2" charset="2"/>
              <a:defRPr/>
            </a:pPr>
            <a:r>
              <a:rPr lang="en-US" altLang="zh-CN" sz="3200" b="1" dirty="0">
                <a:solidFill>
                  <a:schemeClr val="bg1"/>
                </a:solidFill>
                <a:latin typeface="楷体" panose="02010609060101010101" charset="-122"/>
                <a:ea typeface="楷体" panose="02010609060101010101" charset="-122"/>
                <a:cs typeface="+mn-ea"/>
                <a:sym typeface="+mn-ea"/>
              </a:rPr>
              <a:t>  </a:t>
            </a:r>
            <a:endParaRPr lang="en-US" altLang="zh-CN" sz="3200" b="1" dirty="0">
              <a:solidFill>
                <a:schemeClr val="bg1"/>
              </a:solidFill>
              <a:latin typeface="楷体" panose="02010609060101010101" charset="-122"/>
              <a:ea typeface="楷体" panose="02010609060101010101" charset="-122"/>
              <a:cs typeface="+mn-ea"/>
              <a:sym typeface="+mn-ea"/>
            </a:endParaRPr>
          </a:p>
          <a:p>
            <a:pPr>
              <a:lnSpc>
                <a:spcPct val="150000"/>
              </a:lnSpc>
            </a:pPr>
            <a:r>
              <a:rPr lang="en-US" altLang="zh-CN" sz="3200" b="1" dirty="0">
                <a:solidFill>
                  <a:srgbClr val="00B0F0"/>
                </a:solidFill>
                <a:latin typeface="楷体" panose="02010609060101010101" charset="-122"/>
                <a:ea typeface="楷体" panose="02010609060101010101" charset="-122"/>
                <a:sym typeface="+mn-ea"/>
              </a:rPr>
              <a:t>1.</a:t>
            </a:r>
            <a:r>
              <a:rPr lang="zh-CN" altLang="en-US" sz="3200" b="1" dirty="0">
                <a:solidFill>
                  <a:srgbClr val="00B0F0"/>
                </a:solidFill>
                <a:latin typeface="楷体" panose="02010609060101010101" charset="-122"/>
                <a:ea typeface="楷体" panose="02010609060101010101" charset="-122"/>
                <a:sym typeface="+mn-ea"/>
              </a:rPr>
              <a:t>关注公共利益是校园突发事件应急管理的</a:t>
            </a:r>
            <a:r>
              <a:rPr lang="zh-CN" altLang="en-US" sz="3200" b="1" dirty="0">
                <a:solidFill>
                  <a:srgbClr val="FF0000"/>
                </a:solidFill>
                <a:latin typeface="楷体" panose="02010609060101010101" charset="-122"/>
                <a:ea typeface="楷体" panose="02010609060101010101" charset="-122"/>
                <a:sym typeface="+mn-ea"/>
              </a:rPr>
              <a:t>目标</a:t>
            </a:r>
            <a:r>
              <a:rPr lang="zh-CN" altLang="en-US" sz="3200" b="1" dirty="0">
                <a:solidFill>
                  <a:srgbClr val="00B0F0"/>
                </a:solidFill>
                <a:latin typeface="楷体" panose="02010609060101010101" charset="-122"/>
                <a:ea typeface="楷体" panose="02010609060101010101" charset="-122"/>
                <a:sym typeface="+mn-ea"/>
              </a:rPr>
              <a:t>。</a:t>
            </a:r>
            <a:endParaRPr lang="zh-CN" altLang="en-US" sz="3200" b="1" dirty="0">
              <a:solidFill>
                <a:srgbClr val="00B0F0"/>
              </a:solidFill>
              <a:latin typeface="楷体" panose="02010609060101010101" charset="-122"/>
              <a:ea typeface="楷体" panose="02010609060101010101" charset="-122"/>
              <a:sym typeface="+mn-ea"/>
            </a:endParaRPr>
          </a:p>
          <a:p>
            <a:pPr>
              <a:lnSpc>
                <a:spcPct val="150000"/>
              </a:lnSpc>
            </a:pPr>
            <a:r>
              <a:rPr lang="en-US" altLang="zh-CN" sz="3200" b="1" dirty="0">
                <a:solidFill>
                  <a:srgbClr val="00B0F0"/>
                </a:solidFill>
                <a:latin typeface="楷体" panose="02010609060101010101" charset="-122"/>
                <a:ea typeface="楷体" panose="02010609060101010101" charset="-122"/>
                <a:sym typeface="+mn-ea"/>
              </a:rPr>
              <a:t>2.</a:t>
            </a:r>
            <a:r>
              <a:rPr lang="zh-CN" altLang="en-US" sz="3200" b="1" dirty="0">
                <a:solidFill>
                  <a:srgbClr val="00B0F0"/>
                </a:solidFill>
                <a:latin typeface="楷体" panose="02010609060101010101" charset="-122"/>
                <a:ea typeface="楷体" panose="02010609060101010101" charset="-122"/>
                <a:sym typeface="+mn-ea"/>
              </a:rPr>
              <a:t>遵循国家法律是校园突发事件应急管理的</a:t>
            </a:r>
            <a:r>
              <a:rPr lang="zh-CN" altLang="en-US" sz="3200" b="1" dirty="0">
                <a:solidFill>
                  <a:srgbClr val="FF0000"/>
                </a:solidFill>
                <a:latin typeface="楷体" panose="02010609060101010101" charset="-122"/>
                <a:ea typeface="楷体" panose="02010609060101010101" charset="-122"/>
                <a:sym typeface="+mn-ea"/>
              </a:rPr>
              <a:t>基础</a:t>
            </a:r>
            <a:r>
              <a:rPr lang="zh-CN" altLang="en-US" sz="3200" b="1" dirty="0">
                <a:solidFill>
                  <a:srgbClr val="00B0F0"/>
                </a:solidFill>
                <a:latin typeface="楷体" panose="02010609060101010101" charset="-122"/>
                <a:ea typeface="楷体" panose="02010609060101010101" charset="-122"/>
                <a:sym typeface="+mn-ea"/>
              </a:rPr>
              <a:t>。</a:t>
            </a:r>
            <a:endParaRPr lang="zh-CN" altLang="en-US" sz="3200" b="1" dirty="0">
              <a:solidFill>
                <a:srgbClr val="00B0F0"/>
              </a:solidFill>
              <a:latin typeface="楷体" panose="02010609060101010101" charset="-122"/>
              <a:ea typeface="楷体" panose="02010609060101010101" charset="-122"/>
              <a:sym typeface="+mn-ea"/>
            </a:endParaRPr>
          </a:p>
          <a:p>
            <a:pPr>
              <a:lnSpc>
                <a:spcPct val="150000"/>
              </a:lnSpc>
            </a:pPr>
            <a:r>
              <a:rPr lang="en-US" altLang="zh-CN" sz="3200" b="1" dirty="0">
                <a:solidFill>
                  <a:srgbClr val="00B0F0"/>
                </a:solidFill>
                <a:latin typeface="楷体" panose="02010609060101010101" charset="-122"/>
                <a:ea typeface="楷体" panose="02010609060101010101" charset="-122"/>
                <a:sym typeface="+mn-ea"/>
              </a:rPr>
              <a:t>3.</a:t>
            </a:r>
            <a:r>
              <a:rPr lang="zh-CN" altLang="en-US" sz="3200" b="1" dirty="0">
                <a:solidFill>
                  <a:srgbClr val="00B0F0"/>
                </a:solidFill>
                <a:latin typeface="楷体" panose="02010609060101010101" charset="-122"/>
                <a:ea typeface="楷体" panose="02010609060101010101" charset="-122"/>
                <a:sym typeface="+mn-ea"/>
              </a:rPr>
              <a:t>师生良好素质是校园突发事件应急管理的</a:t>
            </a:r>
            <a:r>
              <a:rPr lang="zh-CN" altLang="en-US" sz="3200" b="1" dirty="0">
                <a:solidFill>
                  <a:srgbClr val="FF0000"/>
                </a:solidFill>
                <a:latin typeface="楷体" panose="02010609060101010101" charset="-122"/>
                <a:ea typeface="楷体" panose="02010609060101010101" charset="-122"/>
                <a:sym typeface="+mn-ea"/>
              </a:rPr>
              <a:t>保障</a:t>
            </a:r>
            <a:r>
              <a:rPr lang="zh-CN" altLang="en-US" sz="3200" b="1" dirty="0">
                <a:solidFill>
                  <a:srgbClr val="00B0F0"/>
                </a:solidFill>
                <a:latin typeface="楷体" panose="02010609060101010101" charset="-122"/>
                <a:ea typeface="楷体" panose="02010609060101010101" charset="-122"/>
                <a:sym typeface="+mn-ea"/>
              </a:rPr>
              <a:t>。</a:t>
            </a:r>
            <a:endParaRPr lang="zh-CN" altLang="en-US" sz="3200" b="1" dirty="0">
              <a:solidFill>
                <a:srgbClr val="00B0F0"/>
              </a:solidFill>
              <a:latin typeface="楷体" panose="02010609060101010101" charset="-122"/>
              <a:ea typeface="楷体" panose="02010609060101010101" charset="-122"/>
              <a:sym typeface="+mn-ea"/>
            </a:endParaRPr>
          </a:p>
          <a:p>
            <a:pPr>
              <a:lnSpc>
                <a:spcPct val="150000"/>
              </a:lnSpc>
            </a:pPr>
            <a:r>
              <a:rPr lang="en-US" altLang="zh-CN" sz="3200" b="1" dirty="0">
                <a:solidFill>
                  <a:srgbClr val="00B0F0"/>
                </a:solidFill>
                <a:latin typeface="楷体" panose="02010609060101010101" charset="-122"/>
                <a:ea typeface="楷体" panose="02010609060101010101" charset="-122"/>
                <a:sym typeface="+mn-ea"/>
              </a:rPr>
              <a:t>4.</a:t>
            </a:r>
            <a:r>
              <a:rPr lang="zh-CN" altLang="en-US" sz="3200" b="1" dirty="0">
                <a:solidFill>
                  <a:srgbClr val="00B0F0"/>
                </a:solidFill>
                <a:latin typeface="楷体" panose="02010609060101010101" charset="-122"/>
                <a:ea typeface="楷体" panose="02010609060101010101" charset="-122"/>
                <a:sym typeface="+mn-ea"/>
              </a:rPr>
              <a:t>政府大力支持是校园突发事件应急管理的</a:t>
            </a:r>
            <a:r>
              <a:rPr lang="zh-CN" altLang="en-US" sz="3200" b="1" dirty="0">
                <a:solidFill>
                  <a:srgbClr val="FF0000"/>
                </a:solidFill>
                <a:latin typeface="楷体" panose="02010609060101010101" charset="-122"/>
                <a:ea typeface="楷体" panose="02010609060101010101" charset="-122"/>
                <a:sym typeface="+mn-ea"/>
              </a:rPr>
              <a:t>后盾</a:t>
            </a:r>
            <a:r>
              <a:rPr lang="zh-CN" altLang="en-US" sz="3200" b="1" dirty="0">
                <a:solidFill>
                  <a:srgbClr val="00B0F0"/>
                </a:solidFill>
                <a:latin typeface="楷体" panose="02010609060101010101" charset="-122"/>
                <a:ea typeface="楷体" panose="02010609060101010101" charset="-122"/>
                <a:sym typeface="+mn-ea"/>
              </a:rPr>
              <a:t>。</a:t>
            </a:r>
            <a:endParaRPr lang="zh-CN" altLang="en-US" sz="3200" b="1" dirty="0">
              <a:solidFill>
                <a:srgbClr val="00B0F0"/>
              </a:solidFill>
              <a:latin typeface="楷体" panose="02010609060101010101" charset="-122"/>
              <a:ea typeface="楷体" panose="02010609060101010101" charset="-122"/>
              <a:sym typeface="+mn-ea"/>
            </a:endParaRPr>
          </a:p>
          <a:p>
            <a:pPr marR="0" lvl="0" algn="l" defTabSz="914400" rtl="0" eaLnBrk="1" fontAlgn="base" latinLnBrk="0" hangingPunct="1">
              <a:lnSpc>
                <a:spcPct val="150000"/>
              </a:lnSpc>
              <a:spcBef>
                <a:spcPct val="20000"/>
              </a:spcBef>
              <a:spcAft>
                <a:spcPct val="0"/>
              </a:spcAft>
              <a:buClr>
                <a:schemeClr val="hlink"/>
              </a:buClr>
              <a:buSzPct val="60000"/>
              <a:buFont typeface="Wingdings" panose="05000000000000000000" pitchFamily="2" charset="2"/>
              <a:defRPr/>
            </a:pPr>
            <a:endParaRPr lang="zh-CN" altLang="en-US" sz="3200" b="1" u="sng" dirty="0">
              <a:solidFill>
                <a:srgbClr val="00B0F0"/>
              </a:solidFill>
              <a:latin typeface="楷体" panose="02010609060101010101" charset="-122"/>
              <a:ea typeface="楷体" panose="02010609060101010101" charset="-122"/>
              <a:cs typeface="+mn-ea"/>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timg (18)"/>
          <p:cNvPicPr>
            <a:picLocks noChangeAspect="1"/>
          </p:cNvPicPr>
          <p:nvPr/>
        </p:nvPicPr>
        <p:blipFill>
          <a:blip r:embed="rId1" cstate="print"/>
          <a:stretch>
            <a:fillRect/>
          </a:stretch>
        </p:blipFill>
        <p:spPr>
          <a:xfrm>
            <a:off x="0" y="15875"/>
            <a:ext cx="12200890" cy="6825615"/>
          </a:xfrm>
          <a:prstGeom prst="rect">
            <a:avLst/>
          </a:prstGeom>
        </p:spPr>
      </p:pic>
      <p:sp>
        <p:nvSpPr>
          <p:cNvPr id="6" name="标题 5"/>
          <p:cNvSpPr>
            <a:spLocks noGrp="1"/>
          </p:cNvSpPr>
          <p:nvPr>
            <p:ph type="title"/>
          </p:nvPr>
        </p:nvSpPr>
        <p:spPr>
          <a:xfrm>
            <a:off x="-317" y="200025"/>
            <a:ext cx="12199938" cy="1031875"/>
          </a:xfrm>
        </p:spPr>
        <p:txBody>
          <a:bodyPr>
            <a:normAutofit fontScale="90000"/>
            <a:scene3d>
              <a:camera prst="orthographicFront"/>
              <a:lightRig rig="soft" dir="t">
                <a:rot lat="0" lon="0" rev="15600000"/>
              </a:lightRig>
            </a:scene3d>
            <a:sp3d extrusionH="57150" prstMaterial="softEdge">
              <a:bevelT w="25400" h="38100"/>
            </a:sp3d>
          </a:bodyPr>
          <a:lstStyle/>
          <a:p>
            <a:pPr algn="ctr" fontAlgn="auto"/>
            <a:r>
              <a:rPr lang="en-US" altLang="zh-CN" strike="noStrike" noProof="1">
                <a:solidFill>
                  <a:schemeClr val="accent4"/>
                </a:solidFill>
              </a:rPr>
              <a:t>                  </a:t>
            </a:r>
            <a:br>
              <a:rPr lang="en-US" altLang="zh-CN" dirty="0">
                <a:solidFill>
                  <a:schemeClr val="accent4"/>
                </a:solidFill>
              </a:rPr>
            </a:br>
            <a:r>
              <a:rPr lang="zh-CN" altLang="en-US" sz="6000" strike="noStrike" noProof="1" smtClean="0">
                <a:solidFill>
                  <a:srgbClr val="7030A0"/>
                </a:solidFill>
                <a:effectLst/>
                <a:latin typeface="华文新魏" panose="02010800040101010101" charset="-122"/>
                <a:ea typeface="华文新魏" panose="02010800040101010101" charset="-122"/>
              </a:rPr>
              <a:t>第一部</a:t>
            </a:r>
            <a:r>
              <a:rPr lang="zh-CN" altLang="en-US" sz="6000" strike="noStrike" noProof="1">
                <a:solidFill>
                  <a:srgbClr val="7030A0"/>
                </a:solidFill>
                <a:effectLst/>
                <a:latin typeface="华文新魏" panose="02010800040101010101" charset="-122"/>
                <a:ea typeface="华文新魏" panose="02010800040101010101" charset="-122"/>
              </a:rPr>
              <a:t>分    学校应急管理</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5365" name="标题 1"/>
          <p:cNvSpPr>
            <a:spLocks noGrp="1"/>
          </p:cNvSpPr>
          <p:nvPr/>
        </p:nvSpPr>
        <p:spPr>
          <a:xfrm>
            <a:off x="476250" y="2498725"/>
            <a:ext cx="11248390" cy="3206115"/>
          </a:xfrm>
          <a:prstGeom prst="rect">
            <a:avLst/>
          </a:prstGeom>
          <a:noFill/>
          <a:ln w="9525">
            <a:noFill/>
          </a:ln>
        </p:spPr>
        <p:txBody>
          <a:bodyPr lIns="91440" tIns="45720" rIns="91440" bIns="45720" anchor="ctr"/>
          <a:lstStyle/>
          <a:p>
            <a:pPr eaLnBrk="1" hangingPunct="1">
              <a:lnSpc>
                <a:spcPct val="150000"/>
              </a:lnSpc>
            </a:pPr>
            <a:endParaRPr lang="zh-CN" altLang="en-US" sz="3600" b="1" u="sng" dirty="0">
              <a:solidFill>
                <a:srgbClr val="00B050"/>
              </a:solidFill>
              <a:latin typeface="楷体" panose="02010609060101010101" charset="-122"/>
              <a:ea typeface="楷体" panose="02010609060101010101" charset="-122"/>
              <a:sym typeface="+mn-ea"/>
            </a:endParaRPr>
          </a:p>
        </p:txBody>
      </p:sp>
      <p:sp>
        <p:nvSpPr>
          <p:cNvPr id="3" name="标题 1"/>
          <p:cNvSpPr>
            <a:spLocks noGrp="1"/>
          </p:cNvSpPr>
          <p:nvPr/>
        </p:nvSpPr>
        <p:spPr>
          <a:xfrm>
            <a:off x="120015" y="1568450"/>
            <a:ext cx="10515600" cy="930275"/>
          </a:xfrm>
          <a:prstGeom prst="rect">
            <a:avLst/>
          </a:prstGeom>
          <a:noFill/>
          <a:ln w="9525">
            <a:noFill/>
          </a:ln>
        </p:spPr>
        <p:txBody>
          <a:bodyPr lIns="91440" tIns="45720" rIns="91440" bIns="45720" anchor="ctr"/>
          <a:lstStyle/>
          <a:p>
            <a:pPr>
              <a:lnSpc>
                <a:spcPct val="90000"/>
              </a:lnSpc>
            </a:pPr>
            <a:r>
              <a:rPr lang="en-US" altLang="zh-CN" sz="4000" b="1">
                <a:solidFill>
                  <a:srgbClr val="FFC000"/>
                </a:solidFill>
                <a:latin typeface="华文新魏" panose="02010800040101010101" charset="-122"/>
                <a:ea typeface="华文新魏" panose="02010800040101010101" charset="-122"/>
              </a:rPr>
              <a:t>    </a:t>
            </a:r>
            <a:r>
              <a:rPr lang="zh-CN" altLang="en-US" sz="4000" b="1">
                <a:solidFill>
                  <a:srgbClr val="FFC000"/>
                </a:solidFill>
                <a:latin typeface="华文新魏" panose="02010800040101010101" charset="-122"/>
                <a:ea typeface="华文新魏" panose="02010800040101010101" charset="-122"/>
              </a:rPr>
              <a:t>四、学校应急管理存在的问题</a:t>
            </a:r>
            <a:endParaRPr lang="zh-CN" sz="4000" b="1">
              <a:solidFill>
                <a:srgbClr val="FFC000"/>
              </a:solidFill>
              <a:latin typeface="华文新魏" panose="02010800040101010101" charset="-122"/>
              <a:ea typeface="华文新魏" panose="02010800040101010101" charset="-122"/>
            </a:endParaRPr>
          </a:p>
        </p:txBody>
      </p:sp>
      <p:sp>
        <p:nvSpPr>
          <p:cNvPr id="2" name="标题 1"/>
          <p:cNvSpPr>
            <a:spLocks noGrp="1"/>
          </p:cNvSpPr>
          <p:nvPr/>
        </p:nvSpPr>
        <p:spPr>
          <a:xfrm>
            <a:off x="475615" y="2706370"/>
            <a:ext cx="11249025" cy="3167380"/>
          </a:xfrm>
          <a:prstGeom prst="rect">
            <a:avLst/>
          </a:prstGeom>
          <a:noFill/>
          <a:ln w="9525">
            <a:noFill/>
          </a:ln>
        </p:spPr>
        <p:txBody>
          <a:bodyPr lIns="91440" tIns="45720" rIns="91440" bIns="45720" anchor="ctr"/>
          <a:lstStyle/>
          <a:p>
            <a:pPr lvl="1" eaLnBrk="1" hangingPunct="1"/>
            <a:r>
              <a:rPr lang="en-US" altLang="zh-CN" sz="3200" b="1" dirty="0">
                <a:solidFill>
                  <a:schemeClr val="bg1"/>
                </a:solidFill>
                <a:latin typeface="楷体" panose="02010609060101010101" charset="-122"/>
                <a:ea typeface="楷体" panose="02010609060101010101" charset="-122"/>
                <a:cs typeface="+mn-ea"/>
                <a:sym typeface="+mn-ea"/>
              </a:rPr>
              <a:t> </a:t>
            </a:r>
            <a:r>
              <a:rPr lang="zh-CN" altLang="en-US" sz="3200" b="1" dirty="0">
                <a:solidFill>
                  <a:srgbClr val="0070C0"/>
                </a:solidFill>
                <a:latin typeface="楷体" panose="02010609060101010101" charset="-122"/>
                <a:ea typeface="楷体" panose="02010609060101010101" charset="-122"/>
                <a:cs typeface="+mn-ea"/>
                <a:sym typeface="+mn-ea"/>
              </a:rPr>
              <a:t>◇</a:t>
            </a:r>
            <a:r>
              <a:rPr lang="zh-CN" altLang="en-US" sz="3200" b="1" dirty="0">
                <a:solidFill>
                  <a:srgbClr val="0070C0"/>
                </a:solidFill>
                <a:latin typeface="楷体" panose="02010609060101010101" charset="-122"/>
                <a:ea typeface="楷体" panose="02010609060101010101" charset="-122"/>
                <a:sym typeface="+mn-ea"/>
              </a:rPr>
              <a:t>忽视</a:t>
            </a:r>
            <a:endParaRPr lang="zh-CN" altLang="en-US" sz="3200" b="1" dirty="0">
              <a:solidFill>
                <a:srgbClr val="0070C0"/>
              </a:solidFill>
              <a:latin typeface="楷体" panose="02010609060101010101" charset="-122"/>
              <a:ea typeface="楷体" panose="02010609060101010101" charset="-122"/>
              <a:sym typeface="+mn-ea"/>
            </a:endParaRPr>
          </a:p>
          <a:p>
            <a:pPr lvl="2" eaLnBrk="1" hangingPunct="1"/>
            <a:r>
              <a:rPr lang="zh-CN" altLang="en-US" sz="3200" b="1" dirty="0">
                <a:solidFill>
                  <a:srgbClr val="0070C0"/>
                </a:solidFill>
                <a:latin typeface="楷体" panose="02010609060101010101" charset="-122"/>
                <a:ea typeface="楷体" panose="02010609060101010101" charset="-122"/>
                <a:sym typeface="+mn-ea"/>
              </a:rPr>
              <a:t>很少进行防灾减灾教育</a:t>
            </a:r>
            <a:endParaRPr lang="zh-CN" altLang="en-US" sz="3200" b="1" dirty="0">
              <a:solidFill>
                <a:srgbClr val="0070C0"/>
              </a:solidFill>
              <a:latin typeface="楷体" panose="02010609060101010101" charset="-122"/>
              <a:ea typeface="楷体" panose="02010609060101010101" charset="-122"/>
              <a:sym typeface="+mn-ea"/>
            </a:endParaRPr>
          </a:p>
          <a:p>
            <a:pPr lvl="1" eaLnBrk="1" hangingPunct="1"/>
            <a:r>
              <a:rPr lang="zh-CN" altLang="en-US" sz="3200" b="1" dirty="0">
                <a:solidFill>
                  <a:srgbClr val="0070C0"/>
                </a:solidFill>
                <a:latin typeface="楷体" panose="02010609060101010101" charset="-122"/>
                <a:ea typeface="楷体" panose="02010609060101010101" charset="-122"/>
                <a:sym typeface="+mn-ea"/>
              </a:rPr>
              <a:t> </a:t>
            </a:r>
            <a:r>
              <a:rPr lang="zh-CN" altLang="en-US" sz="3200" b="1" dirty="0">
                <a:solidFill>
                  <a:srgbClr val="0070C0"/>
                </a:solidFill>
                <a:latin typeface="楷体" panose="02010609060101010101" charset="-122"/>
                <a:ea typeface="楷体" panose="02010609060101010101" charset="-122"/>
                <a:cs typeface="+mn-ea"/>
                <a:sym typeface="+mn-ea"/>
              </a:rPr>
              <a:t>◇</a:t>
            </a:r>
            <a:r>
              <a:rPr lang="zh-CN" altLang="en-US" sz="3200" b="1" dirty="0">
                <a:solidFill>
                  <a:srgbClr val="0070C0"/>
                </a:solidFill>
                <a:latin typeface="楷体" panose="02010609060101010101" charset="-122"/>
                <a:ea typeface="楷体" panose="02010609060101010101" charset="-122"/>
                <a:sym typeface="+mn-ea"/>
              </a:rPr>
              <a:t>零散</a:t>
            </a:r>
            <a:endParaRPr lang="zh-CN" altLang="en-US" sz="3200" b="1" dirty="0">
              <a:solidFill>
                <a:srgbClr val="0070C0"/>
              </a:solidFill>
              <a:latin typeface="楷体" panose="02010609060101010101" charset="-122"/>
              <a:ea typeface="楷体" panose="02010609060101010101" charset="-122"/>
              <a:sym typeface="+mn-ea"/>
            </a:endParaRPr>
          </a:p>
          <a:p>
            <a:pPr lvl="2" eaLnBrk="1" hangingPunct="1"/>
            <a:r>
              <a:rPr lang="zh-CN" altLang="en-US" sz="3200" b="1" dirty="0">
                <a:solidFill>
                  <a:srgbClr val="0070C0"/>
                </a:solidFill>
                <a:latin typeface="楷体" panose="02010609060101010101" charset="-122"/>
                <a:ea typeface="楷体" panose="02010609060101010101" charset="-122"/>
                <a:sym typeface="+mn-ea"/>
              </a:rPr>
              <a:t>防灾减灾教育内容不全面、不系统</a:t>
            </a:r>
            <a:endParaRPr lang="zh-CN" altLang="en-US" sz="3200" b="1" dirty="0">
              <a:solidFill>
                <a:srgbClr val="0070C0"/>
              </a:solidFill>
              <a:latin typeface="楷体" panose="02010609060101010101" charset="-122"/>
              <a:ea typeface="楷体" panose="02010609060101010101" charset="-122"/>
              <a:sym typeface="+mn-ea"/>
            </a:endParaRPr>
          </a:p>
          <a:p>
            <a:pPr lvl="1" eaLnBrk="1" hangingPunct="1"/>
            <a:r>
              <a:rPr lang="zh-CN" altLang="en-US" sz="3200" b="1" dirty="0">
                <a:solidFill>
                  <a:srgbClr val="0070C0"/>
                </a:solidFill>
                <a:latin typeface="楷体" panose="02010609060101010101" charset="-122"/>
                <a:ea typeface="楷体" panose="02010609060101010101" charset="-122"/>
                <a:sym typeface="+mn-ea"/>
              </a:rPr>
              <a:t> </a:t>
            </a:r>
            <a:r>
              <a:rPr lang="zh-CN" altLang="en-US" sz="3200" b="1" dirty="0">
                <a:solidFill>
                  <a:srgbClr val="0070C0"/>
                </a:solidFill>
                <a:latin typeface="楷体" panose="02010609060101010101" charset="-122"/>
                <a:ea typeface="楷体" panose="02010609060101010101" charset="-122"/>
                <a:cs typeface="+mn-ea"/>
                <a:sym typeface="+mn-ea"/>
              </a:rPr>
              <a:t>◇</a:t>
            </a:r>
            <a:r>
              <a:rPr lang="zh-CN" altLang="en-US" sz="3200" b="1" dirty="0">
                <a:solidFill>
                  <a:srgbClr val="0070C0"/>
                </a:solidFill>
                <a:latin typeface="楷体" panose="02010609060101010101" charset="-122"/>
                <a:ea typeface="楷体" panose="02010609060101010101" charset="-122"/>
                <a:sym typeface="+mn-ea"/>
              </a:rPr>
              <a:t>单一</a:t>
            </a:r>
            <a:endParaRPr lang="zh-CN" altLang="en-US" sz="3200" b="1" dirty="0">
              <a:solidFill>
                <a:srgbClr val="0070C0"/>
              </a:solidFill>
              <a:latin typeface="楷体" panose="02010609060101010101" charset="-122"/>
              <a:ea typeface="楷体" panose="02010609060101010101" charset="-122"/>
              <a:sym typeface="+mn-ea"/>
            </a:endParaRPr>
          </a:p>
          <a:p>
            <a:pPr lvl="2" eaLnBrk="1" hangingPunct="1"/>
            <a:r>
              <a:rPr lang="zh-CN" altLang="en-US" sz="3200" b="1" dirty="0">
                <a:solidFill>
                  <a:srgbClr val="0070C0"/>
                </a:solidFill>
                <a:latin typeface="楷体" panose="02010609060101010101" charset="-122"/>
                <a:ea typeface="楷体" panose="02010609060101010101" charset="-122"/>
                <a:sym typeface="+mn-ea"/>
              </a:rPr>
              <a:t>防灾减灾教育的方式单一、缺乏实效</a:t>
            </a:r>
            <a:endParaRPr lang="zh-CN" altLang="en-US" sz="3200" b="1" u="sng" dirty="0">
              <a:solidFill>
                <a:srgbClr val="0070C0"/>
              </a:solidFill>
              <a:latin typeface="楷体" panose="02010609060101010101" charset="-122"/>
              <a:ea typeface="楷体" panose="02010609060101010101" charset="-122"/>
              <a:cs typeface="+mn-ea"/>
              <a:sym typeface="+mn-ea"/>
            </a:endParaRPr>
          </a:p>
        </p:txBody>
      </p:sp>
      <p:pic>
        <p:nvPicPr>
          <p:cNvPr id="5" name="图片 4"/>
          <p:cNvPicPr>
            <a:picLocks noChangeAspect="1"/>
          </p:cNvPicPr>
          <p:nvPr/>
        </p:nvPicPr>
        <p:blipFill>
          <a:blip r:embed="rId2" cstate="print"/>
          <a:stretch>
            <a:fillRect/>
          </a:stretch>
        </p:blipFill>
        <p:spPr>
          <a:xfrm>
            <a:off x="10073005" y="4936490"/>
            <a:ext cx="2127250" cy="1905000"/>
          </a:xfrm>
          <a:prstGeom prst="rect">
            <a:avLst/>
          </a:prstGeom>
          <a:effectLst>
            <a:softEdge rad="1270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timg (18)"/>
          <p:cNvPicPr>
            <a:picLocks noChangeAspect="1"/>
          </p:cNvPicPr>
          <p:nvPr/>
        </p:nvPicPr>
        <p:blipFill>
          <a:blip r:embed="rId1" cstate="print"/>
          <a:stretch>
            <a:fillRect/>
          </a:stretch>
        </p:blipFill>
        <p:spPr>
          <a:xfrm>
            <a:off x="0" y="15875"/>
            <a:ext cx="12200890" cy="6825615"/>
          </a:xfrm>
          <a:prstGeom prst="rect">
            <a:avLst/>
          </a:prstGeom>
        </p:spPr>
      </p:pic>
      <p:sp>
        <p:nvSpPr>
          <p:cNvPr id="6" name="标题 5"/>
          <p:cNvSpPr>
            <a:spLocks noGrp="1"/>
          </p:cNvSpPr>
          <p:nvPr>
            <p:ph type="title"/>
          </p:nvPr>
        </p:nvSpPr>
        <p:spPr>
          <a:xfrm>
            <a:off x="-317" y="200025"/>
            <a:ext cx="12199938" cy="1031875"/>
          </a:xfrm>
        </p:spPr>
        <p:txBody>
          <a:bodyPr>
            <a:normAutofit fontScale="90000"/>
            <a:scene3d>
              <a:camera prst="orthographicFront"/>
              <a:lightRig rig="soft" dir="t">
                <a:rot lat="0" lon="0" rev="15600000"/>
              </a:lightRig>
            </a:scene3d>
            <a:sp3d extrusionH="57150" prstMaterial="softEdge">
              <a:bevelT w="25400" h="38100"/>
            </a:sp3d>
          </a:bodyPr>
          <a:lstStyle/>
          <a:p>
            <a:pPr algn="ctr" fontAlgn="auto"/>
            <a:r>
              <a:rPr lang="en-US" altLang="zh-CN" strike="noStrike" noProof="1">
                <a:solidFill>
                  <a:schemeClr val="accent4"/>
                </a:solidFill>
              </a:rPr>
              <a:t>                  </a:t>
            </a:r>
            <a:br>
              <a:rPr lang="en-US" altLang="zh-CN" dirty="0">
                <a:solidFill>
                  <a:schemeClr val="accent4"/>
                </a:solidFill>
              </a:rPr>
            </a:br>
            <a:r>
              <a:rPr lang="zh-CN" altLang="en-US" sz="6000" strike="noStrike" noProof="1" smtClean="0">
                <a:solidFill>
                  <a:srgbClr val="7030A0"/>
                </a:solidFill>
                <a:effectLst/>
                <a:latin typeface="华文新魏" panose="02010800040101010101" charset="-122"/>
                <a:ea typeface="华文新魏" panose="02010800040101010101" charset="-122"/>
              </a:rPr>
              <a:t>第一部</a:t>
            </a:r>
            <a:r>
              <a:rPr lang="zh-CN" altLang="en-US" sz="6000" strike="noStrike" noProof="1">
                <a:solidFill>
                  <a:srgbClr val="7030A0"/>
                </a:solidFill>
                <a:effectLst/>
                <a:latin typeface="华文新魏" panose="02010800040101010101" charset="-122"/>
                <a:ea typeface="华文新魏" panose="02010800040101010101" charset="-122"/>
              </a:rPr>
              <a:t>分    学校应急管理</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5365" name="标题 1"/>
          <p:cNvSpPr>
            <a:spLocks noGrp="1"/>
          </p:cNvSpPr>
          <p:nvPr/>
        </p:nvSpPr>
        <p:spPr>
          <a:xfrm>
            <a:off x="476250" y="2498725"/>
            <a:ext cx="11248390" cy="3206115"/>
          </a:xfrm>
          <a:prstGeom prst="rect">
            <a:avLst/>
          </a:prstGeom>
          <a:noFill/>
          <a:ln w="9525">
            <a:noFill/>
          </a:ln>
        </p:spPr>
        <p:txBody>
          <a:bodyPr lIns="91440" tIns="45720" rIns="91440" bIns="45720" anchor="ctr"/>
          <a:lstStyle/>
          <a:p>
            <a:pPr eaLnBrk="1" hangingPunct="1">
              <a:lnSpc>
                <a:spcPct val="150000"/>
              </a:lnSpc>
            </a:pPr>
            <a:endParaRPr lang="zh-CN" altLang="en-US" sz="3600" b="1" u="sng" dirty="0">
              <a:solidFill>
                <a:srgbClr val="00B050"/>
              </a:solidFill>
              <a:latin typeface="楷体" panose="02010609060101010101" charset="-122"/>
              <a:ea typeface="楷体" panose="02010609060101010101" charset="-122"/>
              <a:sym typeface="+mn-ea"/>
            </a:endParaRPr>
          </a:p>
        </p:txBody>
      </p:sp>
      <p:sp>
        <p:nvSpPr>
          <p:cNvPr id="3" name="标题 1"/>
          <p:cNvSpPr>
            <a:spLocks noGrp="1"/>
          </p:cNvSpPr>
          <p:nvPr/>
        </p:nvSpPr>
        <p:spPr>
          <a:xfrm>
            <a:off x="120015" y="1568450"/>
            <a:ext cx="10515600" cy="930275"/>
          </a:xfrm>
          <a:prstGeom prst="rect">
            <a:avLst/>
          </a:prstGeom>
          <a:noFill/>
          <a:ln w="9525">
            <a:noFill/>
          </a:ln>
        </p:spPr>
        <p:txBody>
          <a:bodyPr lIns="91440" tIns="45720" rIns="91440" bIns="45720" anchor="ctr"/>
          <a:lstStyle/>
          <a:p>
            <a:pPr>
              <a:lnSpc>
                <a:spcPct val="90000"/>
              </a:lnSpc>
            </a:pPr>
            <a:r>
              <a:rPr lang="en-US" altLang="zh-CN" sz="4000" b="1">
                <a:solidFill>
                  <a:srgbClr val="FFC000"/>
                </a:solidFill>
                <a:latin typeface="华文新魏" panose="02010800040101010101" charset="-122"/>
                <a:ea typeface="华文新魏" panose="02010800040101010101" charset="-122"/>
              </a:rPr>
              <a:t>    </a:t>
            </a:r>
            <a:r>
              <a:rPr lang="zh-CN" altLang="en-US" sz="4000" b="1">
                <a:solidFill>
                  <a:srgbClr val="FFC000"/>
                </a:solidFill>
                <a:latin typeface="华文新魏" panose="02010800040101010101" charset="-122"/>
                <a:ea typeface="华文新魏" panose="02010800040101010101" charset="-122"/>
              </a:rPr>
              <a:t>五、学校应急管理的目的</a:t>
            </a:r>
            <a:endParaRPr lang="zh-CN" sz="4000" b="1">
              <a:solidFill>
                <a:srgbClr val="FFC000"/>
              </a:solidFill>
              <a:latin typeface="华文新魏" panose="02010800040101010101" charset="-122"/>
              <a:ea typeface="华文新魏" panose="02010800040101010101" charset="-122"/>
            </a:endParaRPr>
          </a:p>
        </p:txBody>
      </p:sp>
      <p:sp>
        <p:nvSpPr>
          <p:cNvPr id="2" name="标题 1"/>
          <p:cNvSpPr>
            <a:spLocks noGrp="1"/>
          </p:cNvSpPr>
          <p:nvPr/>
        </p:nvSpPr>
        <p:spPr>
          <a:xfrm>
            <a:off x="475615" y="2314575"/>
            <a:ext cx="11249025" cy="3167380"/>
          </a:xfrm>
          <a:prstGeom prst="rect">
            <a:avLst/>
          </a:prstGeom>
          <a:noFill/>
          <a:ln w="9525">
            <a:noFill/>
          </a:ln>
        </p:spPr>
        <p:txBody>
          <a:bodyPr lIns="91440" tIns="45720" rIns="91440" bIns="45720" anchor="ctr"/>
          <a:lstStyle/>
          <a:p>
            <a:pPr lvl="1" algn="ctr" eaLnBrk="1" hangingPunct="1"/>
            <a:r>
              <a:rPr lang="en-US" altLang="zh-CN" sz="6000" b="1" dirty="0">
                <a:solidFill>
                  <a:srgbClr val="FF0000"/>
                </a:solidFill>
                <a:latin typeface="楷体" panose="02010609060101010101" charset="-122"/>
                <a:ea typeface="楷体" panose="02010609060101010101" charset="-122"/>
                <a:cs typeface="+mn-ea"/>
                <a:sym typeface="+mn-ea"/>
              </a:rPr>
              <a:t> </a:t>
            </a:r>
            <a:r>
              <a:rPr lang="zh-CN" altLang="en-US" sz="6000" b="1" dirty="0">
                <a:solidFill>
                  <a:srgbClr val="FF0000"/>
                </a:solidFill>
                <a:latin typeface="楷体" panose="02010609060101010101" charset="-122"/>
                <a:ea typeface="楷体" panose="02010609060101010101" charset="-122"/>
                <a:cs typeface="+mn-ea"/>
                <a:sym typeface="+mn-ea"/>
              </a:rPr>
              <a:t>形成应急观念，提高应急能力，</a:t>
            </a:r>
            <a:endParaRPr lang="zh-CN" altLang="en-US" sz="6000" b="1" dirty="0">
              <a:solidFill>
                <a:srgbClr val="FF0000"/>
              </a:solidFill>
              <a:latin typeface="楷体" panose="02010609060101010101" charset="-122"/>
              <a:ea typeface="楷体" panose="02010609060101010101" charset="-122"/>
              <a:cs typeface="+mn-ea"/>
              <a:sym typeface="+mn-ea"/>
            </a:endParaRPr>
          </a:p>
          <a:p>
            <a:pPr lvl="1" algn="ctr" eaLnBrk="1" hangingPunct="1"/>
            <a:r>
              <a:rPr lang="zh-CN" altLang="en-US" sz="6000" b="1" dirty="0">
                <a:solidFill>
                  <a:srgbClr val="FF0000"/>
                </a:solidFill>
                <a:latin typeface="楷体" panose="02010609060101010101" charset="-122"/>
                <a:ea typeface="楷体" panose="02010609060101010101" charset="-122"/>
                <a:cs typeface="+mn-ea"/>
                <a:sym typeface="+mn-ea"/>
              </a:rPr>
              <a:t>科学应急、减损、止损。</a:t>
            </a:r>
            <a:endParaRPr lang="zh-CN" altLang="en-US" sz="6000" b="1" u="sng" dirty="0">
              <a:solidFill>
                <a:srgbClr val="FF0000"/>
              </a:solidFill>
              <a:latin typeface="楷体" panose="02010609060101010101" charset="-122"/>
              <a:ea typeface="楷体" panose="02010609060101010101" charset="-122"/>
              <a:cs typeface="+mn-ea"/>
              <a:sym typeface="+mn-ea"/>
            </a:endParaRPr>
          </a:p>
        </p:txBody>
      </p:sp>
      <p:pic>
        <p:nvPicPr>
          <p:cNvPr id="5" name="图片 4"/>
          <p:cNvPicPr>
            <a:picLocks noChangeAspect="1"/>
          </p:cNvPicPr>
          <p:nvPr/>
        </p:nvPicPr>
        <p:blipFill>
          <a:blip r:embed="rId2" cstate="print"/>
          <a:stretch>
            <a:fillRect/>
          </a:stretch>
        </p:blipFill>
        <p:spPr>
          <a:xfrm>
            <a:off x="10073005" y="4936490"/>
            <a:ext cx="2127250" cy="1905000"/>
          </a:xfrm>
          <a:prstGeom prst="rect">
            <a:avLst/>
          </a:prstGeom>
          <a:effectLst>
            <a:softEdge rad="1270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timg (18)"/>
          <p:cNvPicPr>
            <a:picLocks noChangeAspect="1"/>
          </p:cNvPicPr>
          <p:nvPr/>
        </p:nvPicPr>
        <p:blipFill>
          <a:blip r:embed="rId1" cstate="print"/>
          <a:stretch>
            <a:fillRect/>
          </a:stretch>
        </p:blipFill>
        <p:spPr>
          <a:xfrm>
            <a:off x="0" y="15875"/>
            <a:ext cx="12200890" cy="6825615"/>
          </a:xfrm>
          <a:prstGeom prst="rect">
            <a:avLst/>
          </a:prstGeom>
        </p:spPr>
      </p:pic>
      <p:sp>
        <p:nvSpPr>
          <p:cNvPr id="6" name="标题 5"/>
          <p:cNvSpPr>
            <a:spLocks noGrp="1"/>
          </p:cNvSpPr>
          <p:nvPr>
            <p:ph type="title"/>
          </p:nvPr>
        </p:nvSpPr>
        <p:spPr>
          <a:xfrm>
            <a:off x="-317" y="200025"/>
            <a:ext cx="12199938" cy="1031875"/>
          </a:xfrm>
        </p:spPr>
        <p:txBody>
          <a:bodyPr>
            <a:normAutofit fontScale="90000"/>
            <a:scene3d>
              <a:camera prst="orthographicFront"/>
              <a:lightRig rig="soft" dir="t">
                <a:rot lat="0" lon="0" rev="15600000"/>
              </a:lightRig>
            </a:scene3d>
            <a:sp3d extrusionH="57150" prstMaterial="softEdge">
              <a:bevelT w="25400" h="38100"/>
            </a:sp3d>
          </a:bodyPr>
          <a:lstStyle/>
          <a:p>
            <a:pPr algn="ctr" fontAlgn="auto"/>
            <a:r>
              <a:rPr lang="en-US" altLang="zh-CN" strike="noStrike" noProof="1">
                <a:solidFill>
                  <a:schemeClr val="accent4"/>
                </a:solidFill>
              </a:rPr>
              <a:t>                  </a:t>
            </a:r>
            <a:br>
              <a:rPr lang="en-US" altLang="zh-CN" dirty="0">
                <a:solidFill>
                  <a:schemeClr val="accent4"/>
                </a:solidFill>
              </a:rPr>
            </a:br>
            <a:r>
              <a:rPr lang="zh-CN" altLang="en-US" sz="6000" strike="noStrike" noProof="1" smtClean="0">
                <a:solidFill>
                  <a:srgbClr val="7030A0"/>
                </a:solidFill>
                <a:effectLst/>
                <a:latin typeface="华文新魏" panose="02010800040101010101" charset="-122"/>
                <a:ea typeface="华文新魏" panose="02010800040101010101" charset="-122"/>
              </a:rPr>
              <a:t>第一部</a:t>
            </a:r>
            <a:r>
              <a:rPr lang="zh-CN" altLang="en-US" sz="6000" strike="noStrike" noProof="1">
                <a:solidFill>
                  <a:srgbClr val="7030A0"/>
                </a:solidFill>
                <a:effectLst/>
                <a:latin typeface="华文新魏" panose="02010800040101010101" charset="-122"/>
                <a:ea typeface="华文新魏" panose="02010800040101010101" charset="-122"/>
              </a:rPr>
              <a:t>分    学校应急管理</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5365" name="标题 1"/>
          <p:cNvSpPr>
            <a:spLocks noGrp="1"/>
          </p:cNvSpPr>
          <p:nvPr/>
        </p:nvSpPr>
        <p:spPr>
          <a:xfrm>
            <a:off x="476250" y="2498725"/>
            <a:ext cx="11248390" cy="3206115"/>
          </a:xfrm>
          <a:prstGeom prst="rect">
            <a:avLst/>
          </a:prstGeom>
          <a:noFill/>
          <a:ln w="9525">
            <a:noFill/>
          </a:ln>
        </p:spPr>
        <p:txBody>
          <a:bodyPr lIns="91440" tIns="45720" rIns="91440" bIns="45720" anchor="ctr"/>
          <a:lstStyle/>
          <a:p>
            <a:pPr eaLnBrk="1" hangingPunct="1">
              <a:lnSpc>
                <a:spcPct val="150000"/>
              </a:lnSpc>
            </a:pPr>
            <a:endParaRPr lang="zh-CN" altLang="en-US" sz="3600" b="1" u="sng" dirty="0">
              <a:solidFill>
                <a:srgbClr val="00B050"/>
              </a:solidFill>
              <a:latin typeface="楷体" panose="02010609060101010101" charset="-122"/>
              <a:ea typeface="楷体" panose="02010609060101010101" charset="-122"/>
              <a:sym typeface="+mn-ea"/>
            </a:endParaRPr>
          </a:p>
        </p:txBody>
      </p:sp>
      <p:sp>
        <p:nvSpPr>
          <p:cNvPr id="3" name="标题 1"/>
          <p:cNvSpPr>
            <a:spLocks noGrp="1"/>
          </p:cNvSpPr>
          <p:nvPr/>
        </p:nvSpPr>
        <p:spPr>
          <a:xfrm>
            <a:off x="120015" y="1568450"/>
            <a:ext cx="10515600" cy="930275"/>
          </a:xfrm>
          <a:prstGeom prst="rect">
            <a:avLst/>
          </a:prstGeom>
          <a:noFill/>
          <a:ln w="9525">
            <a:noFill/>
          </a:ln>
        </p:spPr>
        <p:txBody>
          <a:bodyPr lIns="91440" tIns="45720" rIns="91440" bIns="45720" anchor="ctr"/>
          <a:lstStyle/>
          <a:p>
            <a:pPr>
              <a:lnSpc>
                <a:spcPct val="90000"/>
              </a:lnSpc>
            </a:pPr>
            <a:r>
              <a:rPr lang="en-US" altLang="zh-CN" sz="4000" b="1">
                <a:solidFill>
                  <a:srgbClr val="FFC000"/>
                </a:solidFill>
                <a:latin typeface="华文新魏" panose="02010800040101010101" charset="-122"/>
                <a:ea typeface="华文新魏" panose="02010800040101010101" charset="-122"/>
              </a:rPr>
              <a:t>    </a:t>
            </a:r>
            <a:r>
              <a:rPr lang="zh-CN" altLang="en-US" sz="4000" b="1">
                <a:solidFill>
                  <a:srgbClr val="FFC000"/>
                </a:solidFill>
                <a:latin typeface="华文新魏" panose="02010800040101010101" charset="-122"/>
                <a:ea typeface="华文新魏" panose="02010800040101010101" charset="-122"/>
              </a:rPr>
              <a:t>六、学校应急管理的</a:t>
            </a:r>
            <a:r>
              <a:rPr lang="zh-CN" sz="4000" b="1">
                <a:solidFill>
                  <a:srgbClr val="FFC000"/>
                </a:solidFill>
                <a:latin typeface="华文新魏" panose="02010800040101010101" charset="-122"/>
                <a:ea typeface="华文新魏" panose="02010800040101010101" charset="-122"/>
              </a:rPr>
              <a:t>意义</a:t>
            </a:r>
            <a:endParaRPr lang="zh-CN" sz="4000" b="1">
              <a:solidFill>
                <a:srgbClr val="FFC000"/>
              </a:solidFill>
              <a:latin typeface="华文新魏" panose="02010800040101010101" charset="-122"/>
              <a:ea typeface="华文新魏" panose="02010800040101010101" charset="-122"/>
            </a:endParaRPr>
          </a:p>
        </p:txBody>
      </p:sp>
      <p:sp>
        <p:nvSpPr>
          <p:cNvPr id="2" name="标题 1"/>
          <p:cNvSpPr>
            <a:spLocks noGrp="1"/>
          </p:cNvSpPr>
          <p:nvPr/>
        </p:nvSpPr>
        <p:spPr>
          <a:xfrm>
            <a:off x="475615" y="2706370"/>
            <a:ext cx="11619865" cy="3167380"/>
          </a:xfrm>
          <a:prstGeom prst="rect">
            <a:avLst/>
          </a:prstGeom>
          <a:noFill/>
          <a:ln w="9525">
            <a:noFill/>
          </a:ln>
        </p:spPr>
        <p:txBody>
          <a:bodyPr lIns="91440" tIns="45720" rIns="91440" bIns="45720" anchor="ctr"/>
          <a:lstStyle/>
          <a:p>
            <a:pPr fontAlgn="base">
              <a:lnSpc>
                <a:spcPct val="140000"/>
              </a:lnSpc>
            </a:pPr>
            <a:r>
              <a:rPr lang="en-US" altLang="zh-CN" sz="3200" b="1" dirty="0">
                <a:solidFill>
                  <a:schemeClr val="bg1"/>
                </a:solidFill>
                <a:latin typeface="楷体" panose="02010609060101010101" charset="-122"/>
                <a:ea typeface="楷体" panose="02010609060101010101" charset="-122"/>
                <a:cs typeface="+mn-ea"/>
                <a:sym typeface="+mn-ea"/>
              </a:rPr>
              <a:t> </a:t>
            </a:r>
            <a:r>
              <a:rPr lang="en-US" altLang="zh-CN" sz="3200" b="1" dirty="0">
                <a:solidFill>
                  <a:srgbClr val="00B0F0"/>
                </a:solidFill>
                <a:latin typeface="楷体" panose="02010609060101010101" charset="-122"/>
                <a:ea typeface="楷体" panose="02010609060101010101" charset="-122"/>
                <a:cs typeface="+mn-ea"/>
                <a:sym typeface="+mn-ea"/>
              </a:rPr>
              <a:t> 1.</a:t>
            </a:r>
            <a:r>
              <a:rPr lang="zh-CN" altLang="en-US" sz="3200" b="1" dirty="0">
                <a:solidFill>
                  <a:srgbClr val="00B0F0"/>
                </a:solidFill>
                <a:effectLst>
                  <a:outerShdw blurRad="38100" dist="25400" dir="5400000" algn="ctr" rotWithShape="0">
                    <a:srgbClr val="6E747A">
                      <a:alpha val="43000"/>
                    </a:srgbClr>
                  </a:outerShdw>
                </a:effectLst>
                <a:latin typeface="楷体" panose="02010609060101010101" charset="-122"/>
                <a:ea typeface="楷体" panose="02010609060101010101" charset="-122"/>
                <a:sym typeface="+mn-ea"/>
              </a:rPr>
              <a:t>是关系教育事业发展和学校师生员工生命财产安全的大事。</a:t>
            </a:r>
            <a:endParaRPr lang="zh-CN" altLang="en-US" sz="3200" b="1" strike="noStrike" noProof="1">
              <a:solidFill>
                <a:srgbClr val="00B0F0"/>
              </a:solidFill>
              <a:effectLst>
                <a:outerShdw blurRad="38100" dist="25400" dir="5400000" algn="ctr" rotWithShape="0">
                  <a:srgbClr val="6E747A">
                    <a:alpha val="43000"/>
                  </a:srgbClr>
                </a:outerShdw>
              </a:effectLst>
              <a:latin typeface="楷体" panose="02010609060101010101" charset="-122"/>
              <a:ea typeface="楷体" panose="02010609060101010101" charset="-122"/>
              <a:sym typeface="+mn-ea"/>
            </a:endParaRPr>
          </a:p>
          <a:p>
            <a:pPr fontAlgn="base">
              <a:lnSpc>
                <a:spcPct val="140000"/>
              </a:lnSpc>
            </a:pPr>
            <a:r>
              <a:rPr lang="en-US" altLang="zh-CN" sz="3200" b="1">
                <a:solidFill>
                  <a:srgbClr val="00B0F0"/>
                </a:solidFill>
                <a:effectLst>
                  <a:outerShdw blurRad="38100" dist="25400" dir="5400000" algn="ctr" rotWithShape="0">
                    <a:srgbClr val="6E747A">
                      <a:alpha val="43000"/>
                    </a:srgbClr>
                  </a:outerShdw>
                </a:effectLst>
                <a:latin typeface="楷体" panose="02010609060101010101" charset="-122"/>
                <a:ea typeface="楷体" panose="02010609060101010101" charset="-122"/>
                <a:sym typeface="+mn-ea"/>
              </a:rPr>
              <a:t>  2.</a:t>
            </a:r>
            <a:r>
              <a:rPr lang="zh-CN" altLang="en-US" sz="3200" b="1" dirty="0">
                <a:solidFill>
                  <a:srgbClr val="00B0F0"/>
                </a:solidFill>
                <a:effectLst>
                  <a:outerShdw blurRad="38100" dist="25400" dir="5400000" algn="ctr" rotWithShape="0">
                    <a:srgbClr val="6E747A">
                      <a:alpha val="43000"/>
                    </a:srgbClr>
                  </a:outerShdw>
                </a:effectLst>
                <a:latin typeface="楷体" panose="02010609060101010101" charset="-122"/>
                <a:ea typeface="楷体" panose="02010609060101010101" charset="-122"/>
                <a:sym typeface="+mn-ea"/>
              </a:rPr>
              <a:t>是全面落实科学发展观、办人民满意的教育，构建社会主义和谐社会及和谐校园的重要内容。</a:t>
            </a:r>
            <a:endParaRPr lang="zh-CN" altLang="en-US" sz="3200" b="1" strike="noStrike" noProof="1">
              <a:solidFill>
                <a:srgbClr val="00B0F0"/>
              </a:solidFill>
              <a:effectLst>
                <a:outerShdw blurRad="38100" dist="25400" dir="5400000" algn="ctr" rotWithShape="0">
                  <a:srgbClr val="6E747A">
                    <a:alpha val="43000"/>
                  </a:srgbClr>
                </a:outerShdw>
              </a:effectLst>
              <a:latin typeface="楷体" panose="02010609060101010101" charset="-122"/>
              <a:ea typeface="楷体" panose="02010609060101010101" charset="-122"/>
              <a:sym typeface="+mn-ea"/>
            </a:endParaRPr>
          </a:p>
          <a:p>
            <a:pPr fontAlgn="base">
              <a:lnSpc>
                <a:spcPct val="140000"/>
              </a:lnSpc>
            </a:pPr>
            <a:r>
              <a:rPr lang="en-US" altLang="zh-CN" sz="3200" b="1">
                <a:solidFill>
                  <a:srgbClr val="00B0F0"/>
                </a:solidFill>
                <a:effectLst>
                  <a:outerShdw blurRad="38100" dist="25400" dir="5400000" algn="ctr" rotWithShape="0">
                    <a:srgbClr val="6E747A">
                      <a:alpha val="43000"/>
                    </a:srgbClr>
                  </a:outerShdw>
                </a:effectLst>
                <a:latin typeface="楷体" panose="02010609060101010101" charset="-122"/>
                <a:ea typeface="楷体" panose="02010609060101010101" charset="-122"/>
                <a:sym typeface="+mn-ea"/>
              </a:rPr>
              <a:t>  3.</a:t>
            </a:r>
            <a:r>
              <a:rPr lang="zh-CN" altLang="en-US" sz="3200" b="1" dirty="0">
                <a:solidFill>
                  <a:srgbClr val="00B0F0"/>
                </a:solidFill>
                <a:effectLst>
                  <a:outerShdw blurRad="38100" dist="25400" dir="5400000" algn="ctr" rotWithShape="0">
                    <a:srgbClr val="6E747A">
                      <a:alpha val="43000"/>
                    </a:srgbClr>
                  </a:outerShdw>
                </a:effectLst>
                <a:latin typeface="楷体" panose="02010609060101010101" charset="-122"/>
                <a:ea typeface="楷体" panose="02010609060101010101" charset="-122"/>
                <a:sym typeface="+mn-ea"/>
              </a:rPr>
              <a:t>是各级教育行政部门坚持以人为本、执政为民、全面履行政府职能的重要体现。</a:t>
            </a:r>
            <a:endParaRPr lang="zh-CN" altLang="en-US" sz="3200" b="1" u="sng" dirty="0">
              <a:solidFill>
                <a:srgbClr val="00B0F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mn-ea"/>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timg (18)"/>
          <p:cNvPicPr>
            <a:picLocks noChangeAspect="1"/>
          </p:cNvPicPr>
          <p:nvPr/>
        </p:nvPicPr>
        <p:blipFill>
          <a:blip r:embed="rId1" cstate="print"/>
          <a:stretch>
            <a:fillRect/>
          </a:stretch>
        </p:blipFill>
        <p:spPr>
          <a:xfrm>
            <a:off x="0" y="15875"/>
            <a:ext cx="12200890" cy="6825615"/>
          </a:xfrm>
          <a:prstGeom prst="rect">
            <a:avLst/>
          </a:prstGeom>
        </p:spPr>
      </p:pic>
      <p:sp>
        <p:nvSpPr>
          <p:cNvPr id="6" name="标题 5"/>
          <p:cNvSpPr>
            <a:spLocks noGrp="1"/>
          </p:cNvSpPr>
          <p:nvPr>
            <p:ph type="title"/>
          </p:nvPr>
        </p:nvSpPr>
        <p:spPr>
          <a:xfrm>
            <a:off x="-317" y="200025"/>
            <a:ext cx="12199938" cy="1031875"/>
          </a:xfrm>
        </p:spPr>
        <p:txBody>
          <a:bodyPr>
            <a:normAutofit fontScale="90000"/>
            <a:scene3d>
              <a:camera prst="orthographicFront"/>
              <a:lightRig rig="soft" dir="t">
                <a:rot lat="0" lon="0" rev="15600000"/>
              </a:lightRig>
            </a:scene3d>
            <a:sp3d extrusionH="57150" prstMaterial="softEdge">
              <a:bevelT w="25400" h="38100"/>
            </a:sp3d>
          </a:bodyPr>
          <a:lstStyle/>
          <a:p>
            <a:pPr algn="ctr" fontAlgn="auto"/>
            <a:r>
              <a:rPr lang="en-US" altLang="zh-CN" strike="noStrike" noProof="1">
                <a:solidFill>
                  <a:schemeClr val="accent4"/>
                </a:solidFill>
              </a:rPr>
              <a:t>                  </a:t>
            </a:r>
            <a:br>
              <a:rPr lang="en-US" altLang="zh-CN" dirty="0">
                <a:solidFill>
                  <a:schemeClr val="accent4"/>
                </a:solidFill>
              </a:rPr>
            </a:br>
            <a:r>
              <a:rPr lang="zh-CN" altLang="en-US" sz="6000" strike="noStrike" noProof="1" smtClean="0">
                <a:solidFill>
                  <a:srgbClr val="7030A0"/>
                </a:solidFill>
                <a:effectLst/>
                <a:latin typeface="华文新魏" panose="02010800040101010101" charset="-122"/>
                <a:ea typeface="华文新魏" panose="02010800040101010101" charset="-122"/>
              </a:rPr>
              <a:t>第一部</a:t>
            </a:r>
            <a:r>
              <a:rPr lang="zh-CN" altLang="en-US" sz="6000" strike="noStrike" noProof="1">
                <a:solidFill>
                  <a:srgbClr val="7030A0"/>
                </a:solidFill>
                <a:effectLst/>
                <a:latin typeface="华文新魏" panose="02010800040101010101" charset="-122"/>
                <a:ea typeface="华文新魏" panose="02010800040101010101" charset="-122"/>
              </a:rPr>
              <a:t>分    学校应急管理</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5365" name="标题 1"/>
          <p:cNvSpPr>
            <a:spLocks noGrp="1"/>
          </p:cNvSpPr>
          <p:nvPr/>
        </p:nvSpPr>
        <p:spPr>
          <a:xfrm>
            <a:off x="476250" y="2498725"/>
            <a:ext cx="11248390" cy="3206115"/>
          </a:xfrm>
          <a:prstGeom prst="rect">
            <a:avLst/>
          </a:prstGeom>
          <a:noFill/>
          <a:ln w="9525">
            <a:noFill/>
          </a:ln>
        </p:spPr>
        <p:txBody>
          <a:bodyPr lIns="91440" tIns="45720" rIns="91440" bIns="45720" anchor="ctr"/>
          <a:lstStyle/>
          <a:p>
            <a:pPr eaLnBrk="1" hangingPunct="1">
              <a:lnSpc>
                <a:spcPct val="150000"/>
              </a:lnSpc>
            </a:pPr>
            <a:endParaRPr lang="zh-CN" altLang="en-US" sz="3600" b="1" u="sng" dirty="0">
              <a:solidFill>
                <a:srgbClr val="00B050"/>
              </a:solidFill>
              <a:latin typeface="楷体" panose="02010609060101010101" charset="-122"/>
              <a:ea typeface="楷体" panose="02010609060101010101" charset="-122"/>
              <a:sym typeface="+mn-ea"/>
            </a:endParaRPr>
          </a:p>
        </p:txBody>
      </p:sp>
      <p:sp>
        <p:nvSpPr>
          <p:cNvPr id="5" name="标题 1"/>
          <p:cNvSpPr>
            <a:spLocks noGrp="1"/>
          </p:cNvSpPr>
          <p:nvPr/>
        </p:nvSpPr>
        <p:spPr>
          <a:xfrm>
            <a:off x="-317" y="1466850"/>
            <a:ext cx="10515600" cy="1031875"/>
          </a:xfrm>
          <a:prstGeom prst="rect">
            <a:avLst/>
          </a:prstGeom>
          <a:noFill/>
          <a:ln w="9525">
            <a:noFill/>
          </a:ln>
        </p:spPr>
        <p:txBody>
          <a:bodyPr lIns="91440" tIns="45720" rIns="91440" bIns="45720" anchor="ctr"/>
          <a:lstStyle/>
          <a:p>
            <a:pPr>
              <a:lnSpc>
                <a:spcPct val="90000"/>
              </a:lnSpc>
            </a:pPr>
            <a:r>
              <a:rPr lang="en-US" altLang="zh-CN" sz="4000">
                <a:solidFill>
                  <a:srgbClr val="FFC000"/>
                </a:solidFill>
                <a:latin typeface="华文新魏" panose="02010800040101010101" charset="-122"/>
                <a:ea typeface="华文新魏" panose="02010800040101010101" charset="-122"/>
              </a:rPr>
              <a:t>    </a:t>
            </a:r>
            <a:r>
              <a:rPr lang="en-US" altLang="zh-CN" sz="4000" b="1">
                <a:solidFill>
                  <a:srgbClr val="FFC000"/>
                </a:solidFill>
                <a:latin typeface="华文新魏" panose="02010800040101010101" charset="-122"/>
                <a:ea typeface="华文新魏" panose="02010800040101010101" charset="-122"/>
              </a:rPr>
              <a:t> </a:t>
            </a:r>
            <a:r>
              <a:rPr lang="zh-CN" altLang="en-US" sz="4000" b="1">
                <a:solidFill>
                  <a:srgbClr val="FFC000"/>
                </a:solidFill>
                <a:latin typeface="华文新魏" panose="02010800040101010101" charset="-122"/>
                <a:ea typeface="华文新魏" panose="02010800040101010101" charset="-122"/>
              </a:rPr>
              <a:t>七、学校应急管理的内容</a:t>
            </a:r>
            <a:endParaRPr lang="zh-CN" altLang="en-US" sz="4000" b="1">
              <a:solidFill>
                <a:srgbClr val="FFC000"/>
              </a:solidFill>
              <a:latin typeface="华文新魏" panose="02010800040101010101" charset="-122"/>
              <a:ea typeface="华文新魏" panose="02010800040101010101" charset="-122"/>
            </a:endParaRPr>
          </a:p>
        </p:txBody>
      </p:sp>
      <p:sp>
        <p:nvSpPr>
          <p:cNvPr id="4" name="标题 1"/>
          <p:cNvSpPr>
            <a:spLocks noGrp="1"/>
          </p:cNvSpPr>
          <p:nvPr/>
        </p:nvSpPr>
        <p:spPr>
          <a:xfrm>
            <a:off x="476250" y="2616200"/>
            <a:ext cx="11248390" cy="3301365"/>
          </a:xfrm>
          <a:prstGeom prst="rect">
            <a:avLst/>
          </a:prstGeom>
          <a:noFill/>
          <a:ln w="9525">
            <a:noFill/>
          </a:ln>
        </p:spPr>
        <p:txBody>
          <a:bodyPr lIns="91440" tIns="45720" rIns="91440" bIns="45720" anchor="ctr"/>
          <a:lstStyle/>
          <a:p>
            <a:pPr marR="0" lvl="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defRPr/>
            </a:pPr>
            <a:r>
              <a:rPr lang="en-US" altLang="zh-CN" sz="3200" b="1" dirty="0">
                <a:solidFill>
                  <a:schemeClr val="bg1"/>
                </a:solidFill>
                <a:sym typeface="+mn-ea"/>
              </a:rPr>
              <a:t>  </a:t>
            </a:r>
            <a:r>
              <a:rPr lang="en-US" altLang="zh-CN" sz="3200" b="1" dirty="0">
                <a:solidFill>
                  <a:schemeClr val="bg1"/>
                </a:solidFill>
                <a:latin typeface="楷体" panose="02010609060101010101" charset="-122"/>
                <a:ea typeface="楷体" panose="02010609060101010101" charset="-122"/>
                <a:sym typeface="+mn-ea"/>
              </a:rPr>
              <a:t> </a:t>
            </a:r>
            <a:r>
              <a:rPr lang="en-US" altLang="zh-CN" sz="3200" b="1" dirty="0">
                <a:solidFill>
                  <a:srgbClr val="00B0F0"/>
                </a:solidFill>
                <a:latin typeface="楷体" panose="02010609060101010101" charset="-122"/>
                <a:ea typeface="楷体" panose="02010609060101010101" charset="-122"/>
                <a:sym typeface="+mn-ea"/>
              </a:rPr>
              <a:t>1</a:t>
            </a:r>
            <a:r>
              <a:rPr lang="zh-CN" altLang="en-US" sz="3200" b="1" dirty="0">
                <a:solidFill>
                  <a:srgbClr val="00B0F0"/>
                </a:solidFill>
                <a:latin typeface="楷体" panose="02010609060101010101" charset="-122"/>
                <a:ea typeface="楷体" panose="02010609060101010101" charset="-122"/>
                <a:sym typeface="+mn-ea"/>
              </a:rPr>
              <a:t>、指导思想：坚持以人为本，预防为先，充分依靠法制、科技和师生，以保障师生生命财产安全为根本，以完善和落实应急预案为基础，以提高预防和处置突发事件能力为重点，全面加强应急管理工作，最大限度的减少突发事件及其造成的人员伤亡和危害，维护学校和社会的稳定。</a:t>
            </a:r>
            <a:r>
              <a:rPr lang="zh-CN" altLang="en-US" sz="3600" b="1" dirty="0">
                <a:solidFill>
                  <a:srgbClr val="00B0F0"/>
                </a:solidFill>
                <a:latin typeface="楷体" panose="02010609060101010101" charset="-122"/>
                <a:ea typeface="楷体" panose="02010609060101010101" charset="-122"/>
                <a:sym typeface="+mn-ea"/>
              </a:rPr>
              <a:t>  </a:t>
            </a:r>
            <a:endParaRPr lang="zh-CN" altLang="en-US" sz="3600" b="1" u="sng" dirty="0">
              <a:solidFill>
                <a:srgbClr val="00B0F0"/>
              </a:solidFill>
              <a:latin typeface="楷体" panose="02010609060101010101" charset="-122"/>
              <a:ea typeface="楷体" panose="02010609060101010101" charset="-122"/>
              <a:sym typeface="+mn-ea"/>
            </a:endParaRPr>
          </a:p>
        </p:txBody>
      </p:sp>
      <p:pic>
        <p:nvPicPr>
          <p:cNvPr id="2" name="图片 1"/>
          <p:cNvPicPr>
            <a:picLocks noChangeAspect="1"/>
          </p:cNvPicPr>
          <p:nvPr/>
        </p:nvPicPr>
        <p:blipFill>
          <a:blip r:embed="rId2" cstate="print"/>
          <a:stretch>
            <a:fillRect/>
          </a:stretch>
        </p:blipFill>
        <p:spPr>
          <a:xfrm>
            <a:off x="9571355" y="4936490"/>
            <a:ext cx="2628900" cy="1905000"/>
          </a:xfrm>
          <a:prstGeom prst="rect">
            <a:avLst/>
          </a:prstGeom>
          <a:effectLst>
            <a:softEdge rad="1270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timg (18)"/>
          <p:cNvPicPr>
            <a:picLocks noChangeAspect="1"/>
          </p:cNvPicPr>
          <p:nvPr/>
        </p:nvPicPr>
        <p:blipFill>
          <a:blip r:embed="rId1" cstate="print"/>
          <a:stretch>
            <a:fillRect/>
          </a:stretch>
        </p:blipFill>
        <p:spPr>
          <a:xfrm>
            <a:off x="0" y="15875"/>
            <a:ext cx="12200890" cy="6825615"/>
          </a:xfrm>
          <a:prstGeom prst="rect">
            <a:avLst/>
          </a:prstGeom>
        </p:spPr>
      </p:pic>
      <p:sp>
        <p:nvSpPr>
          <p:cNvPr id="6" name="标题 5"/>
          <p:cNvSpPr>
            <a:spLocks noGrp="1"/>
          </p:cNvSpPr>
          <p:nvPr>
            <p:ph type="title"/>
          </p:nvPr>
        </p:nvSpPr>
        <p:spPr>
          <a:xfrm>
            <a:off x="-317" y="200025"/>
            <a:ext cx="12199938" cy="1031875"/>
          </a:xfrm>
        </p:spPr>
        <p:txBody>
          <a:bodyPr>
            <a:normAutofit fontScale="90000"/>
            <a:scene3d>
              <a:camera prst="orthographicFront"/>
              <a:lightRig rig="soft" dir="t">
                <a:rot lat="0" lon="0" rev="15600000"/>
              </a:lightRig>
            </a:scene3d>
            <a:sp3d extrusionH="57150" prstMaterial="softEdge">
              <a:bevelT w="25400" h="38100"/>
            </a:sp3d>
          </a:bodyPr>
          <a:lstStyle/>
          <a:p>
            <a:pPr algn="ctr" fontAlgn="auto"/>
            <a:r>
              <a:rPr lang="en-US" altLang="zh-CN" strike="noStrike" noProof="1">
                <a:solidFill>
                  <a:schemeClr val="accent4"/>
                </a:solidFill>
              </a:rPr>
              <a:t>                  </a:t>
            </a:r>
            <a:br>
              <a:rPr lang="en-US" altLang="zh-CN" dirty="0">
                <a:solidFill>
                  <a:schemeClr val="accent4"/>
                </a:solidFill>
              </a:rPr>
            </a:br>
            <a:r>
              <a:rPr lang="zh-CN" altLang="en-US" sz="6000" strike="noStrike" noProof="1" smtClean="0">
                <a:solidFill>
                  <a:srgbClr val="7030A0"/>
                </a:solidFill>
                <a:effectLst/>
                <a:latin typeface="华文新魏" panose="02010800040101010101" charset="-122"/>
                <a:ea typeface="华文新魏" panose="02010800040101010101" charset="-122"/>
              </a:rPr>
              <a:t>第一部</a:t>
            </a:r>
            <a:r>
              <a:rPr lang="zh-CN" altLang="en-US" sz="6000" strike="noStrike" noProof="1">
                <a:solidFill>
                  <a:srgbClr val="7030A0"/>
                </a:solidFill>
                <a:effectLst/>
                <a:latin typeface="华文新魏" panose="02010800040101010101" charset="-122"/>
                <a:ea typeface="华文新魏" panose="02010800040101010101" charset="-122"/>
              </a:rPr>
              <a:t>分    学校应急管理</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5365" name="标题 1"/>
          <p:cNvSpPr>
            <a:spLocks noGrp="1"/>
          </p:cNvSpPr>
          <p:nvPr/>
        </p:nvSpPr>
        <p:spPr>
          <a:xfrm>
            <a:off x="476250" y="2498725"/>
            <a:ext cx="11248390" cy="3206115"/>
          </a:xfrm>
          <a:prstGeom prst="rect">
            <a:avLst/>
          </a:prstGeom>
          <a:noFill/>
          <a:ln w="9525">
            <a:noFill/>
          </a:ln>
        </p:spPr>
        <p:txBody>
          <a:bodyPr lIns="91440" tIns="45720" rIns="91440" bIns="45720" anchor="ctr"/>
          <a:lstStyle/>
          <a:p>
            <a:pPr eaLnBrk="1" hangingPunct="1">
              <a:lnSpc>
                <a:spcPct val="150000"/>
              </a:lnSpc>
            </a:pPr>
            <a:endParaRPr lang="zh-CN" altLang="en-US" sz="3600" b="1" u="sng" dirty="0">
              <a:solidFill>
                <a:srgbClr val="00B050"/>
              </a:solidFill>
              <a:latin typeface="楷体" panose="02010609060101010101" charset="-122"/>
              <a:ea typeface="楷体" panose="02010609060101010101" charset="-122"/>
              <a:sym typeface="+mn-ea"/>
            </a:endParaRPr>
          </a:p>
        </p:txBody>
      </p:sp>
      <p:sp>
        <p:nvSpPr>
          <p:cNvPr id="4" name="标题 1"/>
          <p:cNvSpPr>
            <a:spLocks noGrp="1"/>
          </p:cNvSpPr>
          <p:nvPr/>
        </p:nvSpPr>
        <p:spPr>
          <a:xfrm>
            <a:off x="476250" y="1632585"/>
            <a:ext cx="11248390" cy="4975860"/>
          </a:xfrm>
          <a:prstGeom prst="rect">
            <a:avLst/>
          </a:prstGeom>
          <a:noFill/>
          <a:ln w="9525">
            <a:noFill/>
          </a:ln>
        </p:spPr>
        <p:txBody>
          <a:bodyPr lIns="91440" tIns="45720" rIns="91440" bIns="45720" anchor="ctr"/>
          <a:lstStyle/>
          <a:p>
            <a:pPr marR="0" lvl="0" algn="l" defTabSz="914400" rtl="0" eaLnBrk="1" fontAlgn="base" latinLnBrk="0" hangingPunct="1">
              <a:lnSpc>
                <a:spcPct val="150000"/>
              </a:lnSpc>
              <a:spcBef>
                <a:spcPct val="20000"/>
              </a:spcBef>
              <a:spcAft>
                <a:spcPct val="0"/>
              </a:spcAft>
              <a:buClr>
                <a:schemeClr val="hlink"/>
              </a:buClr>
              <a:buSzPct val="60000"/>
              <a:buFont typeface="Wingdings" panose="05000000000000000000" pitchFamily="2" charset="2"/>
              <a:defRPr/>
            </a:pPr>
            <a:r>
              <a:rPr lang="en-US" altLang="zh-CN" sz="3200" b="1" dirty="0">
                <a:solidFill>
                  <a:schemeClr val="bg1"/>
                </a:solidFill>
                <a:sym typeface="+mn-ea"/>
              </a:rPr>
              <a:t>  </a:t>
            </a:r>
            <a:r>
              <a:rPr lang="en-US" altLang="zh-CN" sz="3200" b="1" dirty="0">
                <a:solidFill>
                  <a:srgbClr val="00B0F0"/>
                </a:solidFill>
                <a:latin typeface="楷体" panose="02010609060101010101" charset="-122"/>
                <a:ea typeface="楷体" panose="02010609060101010101" charset="-122"/>
                <a:sym typeface="+mn-ea"/>
              </a:rPr>
              <a:t>  </a:t>
            </a:r>
            <a:r>
              <a:rPr lang="en-US" altLang="zh-CN" sz="3200" b="1" dirty="0">
                <a:solidFill>
                  <a:srgbClr val="00B0F0"/>
                </a:solidFill>
                <a:latin typeface="楷体" panose="02010609060101010101" charset="-122"/>
                <a:ea typeface="楷体" panose="02010609060101010101" charset="-122"/>
                <a:cs typeface="+mn-ea"/>
                <a:sym typeface="+mn-ea"/>
              </a:rPr>
              <a:t>2</a:t>
            </a:r>
            <a:r>
              <a:rPr lang="zh-CN" altLang="en-US" sz="3200" b="1" dirty="0">
                <a:solidFill>
                  <a:srgbClr val="00B0F0"/>
                </a:solidFill>
                <a:latin typeface="楷体" panose="02010609060101010101" charset="-122"/>
                <a:ea typeface="楷体" panose="02010609060101010101" charset="-122"/>
                <a:cs typeface="+mn-ea"/>
                <a:sym typeface="+mn-ea"/>
              </a:rPr>
              <a:t>、工作目标：按照教育主管部门的时限要求，建立应急预案体系；健全分类管理、分级负责的应急管理体制，落实校长责任制；构建统一指挥、反应灵敏、协调有序、运转高效的应急管理机制；完善应急管理规章制度，形成</a:t>
            </a:r>
            <a:r>
              <a:rPr lang="zh-CN" altLang="en-US" sz="3200" b="1" dirty="0">
                <a:solidFill>
                  <a:srgbClr val="FF0000"/>
                </a:solidFill>
                <a:latin typeface="楷体" panose="02010609060101010101" charset="-122"/>
                <a:ea typeface="楷体" panose="02010609060101010101" charset="-122"/>
                <a:cs typeface="+mn-ea"/>
                <a:sym typeface="+mn-ea"/>
              </a:rPr>
              <a:t>学校主导</a:t>
            </a:r>
            <a:r>
              <a:rPr lang="zh-CN" altLang="en-US" sz="3200" b="1" dirty="0">
                <a:solidFill>
                  <a:srgbClr val="00B0F0"/>
                </a:solidFill>
                <a:latin typeface="楷体" panose="02010609060101010101" charset="-122"/>
                <a:ea typeface="楷体" panose="02010609060101010101" charset="-122"/>
                <a:cs typeface="+mn-ea"/>
                <a:sym typeface="+mn-ea"/>
              </a:rPr>
              <a:t>、</a:t>
            </a:r>
            <a:r>
              <a:rPr lang="zh-CN" altLang="en-US" sz="3200" b="1" dirty="0">
                <a:solidFill>
                  <a:srgbClr val="FF0000"/>
                </a:solidFill>
                <a:latin typeface="楷体" panose="02010609060101010101" charset="-122"/>
                <a:ea typeface="楷体" panose="02010609060101010101" charset="-122"/>
                <a:cs typeface="+mn-ea"/>
                <a:sym typeface="+mn-ea"/>
              </a:rPr>
              <a:t>师生共同参与</a:t>
            </a:r>
            <a:r>
              <a:rPr lang="zh-CN" altLang="en-US" sz="3200" b="1" dirty="0">
                <a:solidFill>
                  <a:srgbClr val="00B0F0"/>
                </a:solidFill>
                <a:latin typeface="楷体" panose="02010609060101010101" charset="-122"/>
                <a:ea typeface="楷体" panose="02010609060101010101" charset="-122"/>
                <a:cs typeface="+mn-ea"/>
                <a:sym typeface="+mn-ea"/>
              </a:rPr>
              <a:t>的应急管理工作格局。</a:t>
            </a:r>
            <a:endParaRPr lang="zh-CN" altLang="en-US" sz="3200" b="1" dirty="0">
              <a:solidFill>
                <a:srgbClr val="00B0F0"/>
              </a:solidFill>
              <a:latin typeface="楷体" panose="02010609060101010101" charset="-122"/>
              <a:ea typeface="楷体" panose="02010609060101010101" charset="-122"/>
              <a:cs typeface="+mn-ea"/>
              <a:sym typeface="+mn-ea"/>
            </a:endParaRPr>
          </a:p>
          <a:p>
            <a:pPr marR="0" lvl="0" algn="l" defTabSz="914400" rtl="0" eaLnBrk="1" fontAlgn="base" latinLnBrk="0" hangingPunct="1">
              <a:lnSpc>
                <a:spcPct val="150000"/>
              </a:lnSpc>
              <a:spcBef>
                <a:spcPct val="20000"/>
              </a:spcBef>
              <a:spcAft>
                <a:spcPct val="0"/>
              </a:spcAft>
              <a:buClr>
                <a:schemeClr val="hlink"/>
              </a:buClr>
              <a:buSzPct val="60000"/>
              <a:buFont typeface="Wingdings" panose="05000000000000000000" pitchFamily="2" charset="2"/>
              <a:defRPr/>
            </a:pPr>
            <a:r>
              <a:rPr lang="en-US" altLang="zh-CN" sz="3200" b="1" dirty="0">
                <a:solidFill>
                  <a:srgbClr val="00B0F0"/>
                </a:solidFill>
                <a:latin typeface="楷体" panose="02010609060101010101" charset="-122"/>
                <a:ea typeface="楷体" panose="02010609060101010101" charset="-122"/>
                <a:sym typeface="+mn-ea"/>
              </a:rPr>
              <a:t>   3</a:t>
            </a:r>
            <a:r>
              <a:rPr lang="zh-CN" altLang="en-US" sz="3200" b="1" dirty="0">
                <a:solidFill>
                  <a:srgbClr val="00B0F0"/>
                </a:solidFill>
                <a:latin typeface="楷体" panose="02010609060101010101" charset="-122"/>
                <a:ea typeface="楷体" panose="02010609060101010101" charset="-122"/>
                <a:sym typeface="+mn-ea"/>
              </a:rPr>
              <a:t>、行为和责任主体：学校、政府</a:t>
            </a:r>
            <a:endParaRPr lang="zh-CN" altLang="en-US" sz="3200" b="1" dirty="0">
              <a:solidFill>
                <a:srgbClr val="00B0F0"/>
              </a:solidFill>
              <a:latin typeface="楷体" panose="02010609060101010101" charset="-122"/>
              <a:ea typeface="楷体" panose="02010609060101010101" charset="-122"/>
              <a:sym typeface="+mn-ea"/>
            </a:endParaRPr>
          </a:p>
          <a:p>
            <a:pPr marR="0" lvl="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defRPr/>
            </a:pPr>
            <a:endParaRPr lang="zh-CN" altLang="en-US" sz="3200" b="1" u="sng" dirty="0">
              <a:solidFill>
                <a:srgbClr val="00B0F0"/>
              </a:solidFill>
              <a:latin typeface="楷体" panose="02010609060101010101" charset="-122"/>
              <a:ea typeface="楷体" panose="02010609060101010101" charset="-122"/>
              <a:sym typeface="+mn-ea"/>
            </a:endParaRPr>
          </a:p>
        </p:txBody>
      </p:sp>
      <p:pic>
        <p:nvPicPr>
          <p:cNvPr id="2" name="图片 1"/>
          <p:cNvPicPr>
            <a:picLocks noChangeAspect="1"/>
          </p:cNvPicPr>
          <p:nvPr/>
        </p:nvPicPr>
        <p:blipFill>
          <a:blip r:embed="rId2" cstate="print"/>
          <a:stretch>
            <a:fillRect/>
          </a:stretch>
        </p:blipFill>
        <p:spPr>
          <a:xfrm>
            <a:off x="10073005" y="4936490"/>
            <a:ext cx="2127250" cy="1905000"/>
          </a:xfrm>
          <a:prstGeom prst="rect">
            <a:avLst/>
          </a:prstGeom>
          <a:effectLst>
            <a:softEdge rad="12700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timg (18)"/>
          <p:cNvPicPr>
            <a:picLocks noChangeAspect="1"/>
          </p:cNvPicPr>
          <p:nvPr/>
        </p:nvPicPr>
        <p:blipFill>
          <a:blip r:embed="rId1" cstate="print"/>
          <a:stretch>
            <a:fillRect/>
          </a:stretch>
        </p:blipFill>
        <p:spPr>
          <a:xfrm>
            <a:off x="0" y="15875"/>
            <a:ext cx="12200890" cy="6825615"/>
          </a:xfrm>
          <a:prstGeom prst="rect">
            <a:avLst/>
          </a:prstGeom>
        </p:spPr>
      </p:pic>
      <p:sp>
        <p:nvSpPr>
          <p:cNvPr id="6" name="标题 5"/>
          <p:cNvSpPr>
            <a:spLocks noGrp="1"/>
          </p:cNvSpPr>
          <p:nvPr>
            <p:ph type="title"/>
          </p:nvPr>
        </p:nvSpPr>
        <p:spPr>
          <a:xfrm>
            <a:off x="-317" y="200025"/>
            <a:ext cx="12199938" cy="1031875"/>
          </a:xfrm>
        </p:spPr>
        <p:txBody>
          <a:bodyPr>
            <a:normAutofit fontScale="90000"/>
            <a:scene3d>
              <a:camera prst="orthographicFront"/>
              <a:lightRig rig="soft" dir="t">
                <a:rot lat="0" lon="0" rev="15600000"/>
              </a:lightRig>
            </a:scene3d>
            <a:sp3d extrusionH="57150" prstMaterial="softEdge">
              <a:bevelT w="25400" h="38100"/>
            </a:sp3d>
          </a:bodyPr>
          <a:lstStyle/>
          <a:p>
            <a:pPr algn="ctr" fontAlgn="auto"/>
            <a:r>
              <a:rPr lang="en-US" altLang="zh-CN" strike="noStrike" noProof="1">
                <a:solidFill>
                  <a:schemeClr val="accent4"/>
                </a:solidFill>
              </a:rPr>
              <a:t>                  </a:t>
            </a:r>
            <a:br>
              <a:rPr lang="en-US" altLang="zh-CN">
                <a:solidFill>
                  <a:schemeClr val="accent4"/>
                </a:solidFill>
              </a:rPr>
            </a:br>
            <a:r>
              <a:rPr lang="zh-CN" altLang="en-US" sz="6000" strike="noStrike" noProof="1">
                <a:solidFill>
                  <a:srgbClr val="7030A0"/>
                </a:solidFill>
                <a:effectLst/>
                <a:latin typeface="华文新魏" panose="02010800040101010101" charset="-122"/>
                <a:ea typeface="华文新魏" panose="02010800040101010101" charset="-122"/>
              </a:rPr>
              <a:t>第二部分    学校应急管理</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5365" name="标题 1"/>
          <p:cNvSpPr>
            <a:spLocks noGrp="1"/>
          </p:cNvSpPr>
          <p:nvPr/>
        </p:nvSpPr>
        <p:spPr>
          <a:xfrm>
            <a:off x="476250" y="2498725"/>
            <a:ext cx="11248390" cy="3206115"/>
          </a:xfrm>
          <a:prstGeom prst="rect">
            <a:avLst/>
          </a:prstGeom>
          <a:noFill/>
          <a:ln w="9525">
            <a:noFill/>
          </a:ln>
        </p:spPr>
        <p:txBody>
          <a:bodyPr lIns="91440" tIns="45720" rIns="91440" bIns="45720" anchor="ctr"/>
          <a:lstStyle/>
          <a:p>
            <a:pPr eaLnBrk="1" hangingPunct="1">
              <a:lnSpc>
                <a:spcPct val="150000"/>
              </a:lnSpc>
            </a:pPr>
            <a:endParaRPr lang="zh-CN" altLang="en-US" sz="3600" b="1" u="sng" dirty="0">
              <a:solidFill>
                <a:srgbClr val="00B050"/>
              </a:solidFill>
              <a:latin typeface="楷体" panose="02010609060101010101" charset="-122"/>
              <a:ea typeface="楷体" panose="02010609060101010101" charset="-122"/>
              <a:sym typeface="+mn-ea"/>
            </a:endParaRPr>
          </a:p>
        </p:txBody>
      </p:sp>
      <p:sp>
        <p:nvSpPr>
          <p:cNvPr id="3" name="标题 1"/>
          <p:cNvSpPr>
            <a:spLocks noGrp="1"/>
          </p:cNvSpPr>
          <p:nvPr/>
        </p:nvSpPr>
        <p:spPr>
          <a:xfrm>
            <a:off x="120015" y="1568450"/>
            <a:ext cx="10515600" cy="930275"/>
          </a:xfrm>
          <a:prstGeom prst="rect">
            <a:avLst/>
          </a:prstGeom>
          <a:noFill/>
          <a:ln w="9525">
            <a:noFill/>
          </a:ln>
        </p:spPr>
        <p:txBody>
          <a:bodyPr lIns="91440" tIns="45720" rIns="91440" bIns="45720" anchor="ctr"/>
          <a:lstStyle/>
          <a:p>
            <a:pPr>
              <a:lnSpc>
                <a:spcPct val="90000"/>
              </a:lnSpc>
            </a:pPr>
            <a:r>
              <a:rPr lang="en-US" altLang="zh-CN" sz="4000" b="1">
                <a:solidFill>
                  <a:srgbClr val="FFC000"/>
                </a:solidFill>
                <a:latin typeface="华文新魏" panose="02010800040101010101" charset="-122"/>
                <a:ea typeface="华文新魏" panose="02010800040101010101" charset="-122"/>
              </a:rPr>
              <a:t>    </a:t>
            </a:r>
            <a:r>
              <a:rPr lang="zh-CN" altLang="en-US" sz="4000" b="1">
                <a:solidFill>
                  <a:srgbClr val="FFC000"/>
                </a:solidFill>
                <a:latin typeface="华文新魏" panose="02010800040101010101" charset="-122"/>
                <a:ea typeface="华文新魏" panose="02010800040101010101" charset="-122"/>
              </a:rPr>
              <a:t>八、学校应急管理的</a:t>
            </a:r>
            <a:r>
              <a:rPr lang="zh-CN" sz="4000" b="1">
                <a:solidFill>
                  <a:srgbClr val="FFC000"/>
                </a:solidFill>
                <a:latin typeface="华文新魏" panose="02010800040101010101" charset="-122"/>
                <a:ea typeface="华文新魏" panose="02010800040101010101" charset="-122"/>
              </a:rPr>
              <a:t>四个阶段</a:t>
            </a:r>
            <a:endParaRPr lang="zh-CN" sz="4000" b="1">
              <a:solidFill>
                <a:srgbClr val="FFC000"/>
              </a:solidFill>
              <a:latin typeface="华文新魏" panose="02010800040101010101" charset="-122"/>
              <a:ea typeface="华文新魏" panose="02010800040101010101" charset="-122"/>
            </a:endParaRPr>
          </a:p>
        </p:txBody>
      </p:sp>
      <p:sp>
        <p:nvSpPr>
          <p:cNvPr id="2" name="标题 1"/>
          <p:cNvSpPr>
            <a:spLocks noGrp="1"/>
          </p:cNvSpPr>
          <p:nvPr/>
        </p:nvSpPr>
        <p:spPr>
          <a:xfrm>
            <a:off x="476250" y="2498725"/>
            <a:ext cx="11249025" cy="3876675"/>
          </a:xfrm>
          <a:prstGeom prst="rect">
            <a:avLst/>
          </a:prstGeom>
          <a:noFill/>
          <a:ln w="9525">
            <a:noFill/>
          </a:ln>
        </p:spPr>
        <p:txBody>
          <a:bodyPr lIns="91440" tIns="45720" rIns="91440" bIns="45720" anchor="ctr"/>
          <a:lstStyle/>
          <a:p>
            <a:pPr marR="0" lvl="0" algn="l" defTabSz="914400" rtl="0" eaLnBrk="1" fontAlgn="base" latinLnBrk="0" hangingPunct="1">
              <a:lnSpc>
                <a:spcPct val="150000"/>
              </a:lnSpc>
              <a:spcBef>
                <a:spcPct val="20000"/>
              </a:spcBef>
              <a:spcAft>
                <a:spcPct val="0"/>
              </a:spcAft>
              <a:buClr>
                <a:schemeClr val="hlink"/>
              </a:buClr>
              <a:buSzPct val="60000"/>
              <a:buFont typeface="Wingdings" panose="05000000000000000000" pitchFamily="2" charset="2"/>
              <a:defRPr/>
            </a:pPr>
            <a:r>
              <a:rPr lang="en-US" altLang="zh-CN" sz="3200" b="1" dirty="0">
                <a:solidFill>
                  <a:schemeClr val="bg1"/>
                </a:solidFill>
                <a:latin typeface="楷体" panose="02010609060101010101" charset="-122"/>
                <a:ea typeface="楷体" panose="02010609060101010101" charset="-122"/>
                <a:cs typeface="+mn-ea"/>
                <a:sym typeface="+mn-ea"/>
              </a:rPr>
              <a:t> </a:t>
            </a:r>
            <a:endParaRPr lang="en-US" altLang="zh-CN" sz="3200" b="1" dirty="0">
              <a:solidFill>
                <a:schemeClr val="bg1"/>
              </a:solidFill>
              <a:latin typeface="楷体" panose="02010609060101010101" charset="-122"/>
              <a:ea typeface="楷体" panose="02010609060101010101" charset="-122"/>
              <a:cs typeface="+mn-ea"/>
              <a:sym typeface="+mn-ea"/>
            </a:endParaRPr>
          </a:p>
          <a:p>
            <a:pPr marR="0" lvl="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defRPr/>
            </a:pPr>
            <a:r>
              <a:rPr lang="en-US" altLang="zh-CN" sz="3200" b="1" dirty="0">
                <a:solidFill>
                  <a:srgbClr val="00B0F0"/>
                </a:solidFill>
                <a:latin typeface="楷体" panose="02010609060101010101" charset="-122"/>
                <a:ea typeface="楷体" panose="02010609060101010101" charset="-122"/>
                <a:cs typeface="+mn-ea"/>
                <a:sym typeface="+mn-ea"/>
              </a:rPr>
              <a:t> 1.</a:t>
            </a:r>
            <a:r>
              <a:rPr lang="zh-CN" altLang="en-US" sz="3200" b="1" dirty="0">
                <a:solidFill>
                  <a:srgbClr val="00B0F0"/>
                </a:solidFill>
                <a:latin typeface="楷体" panose="02010609060101010101" charset="-122"/>
                <a:ea typeface="楷体" panose="02010609060101010101" charset="-122"/>
                <a:sym typeface="+mn-ea"/>
              </a:rPr>
              <a:t>预防阶段：找出关键因子</a:t>
            </a:r>
            <a:r>
              <a:rPr lang="en-US" altLang="zh-CN" sz="3200" b="1" dirty="0">
                <a:solidFill>
                  <a:srgbClr val="00B0F0"/>
                </a:solidFill>
                <a:latin typeface="楷体" panose="02010609060101010101" charset="-122"/>
                <a:ea typeface="楷体" panose="02010609060101010101" charset="-122"/>
                <a:sym typeface="+mn-ea"/>
              </a:rPr>
              <a:t>→</a:t>
            </a:r>
            <a:r>
              <a:rPr lang="zh-CN" altLang="en-US" sz="3200" b="1" dirty="0">
                <a:solidFill>
                  <a:srgbClr val="00B0F0"/>
                </a:solidFill>
                <a:latin typeface="楷体" panose="02010609060101010101" charset="-122"/>
                <a:ea typeface="楷体" panose="02010609060101010101" charset="-122"/>
                <a:sym typeface="+mn-ea"/>
              </a:rPr>
              <a:t>制定应急预案</a:t>
            </a:r>
            <a:r>
              <a:rPr lang="en-US" altLang="zh-CN" sz="3200" b="1" dirty="0">
                <a:solidFill>
                  <a:srgbClr val="00B0F0"/>
                </a:solidFill>
                <a:latin typeface="楷体" panose="02010609060101010101" charset="-122"/>
                <a:ea typeface="楷体" panose="02010609060101010101" charset="-122"/>
                <a:sym typeface="+mn-ea"/>
              </a:rPr>
              <a:t>→</a:t>
            </a:r>
            <a:r>
              <a:rPr lang="zh-CN" altLang="en-US" sz="3200" b="1" dirty="0">
                <a:solidFill>
                  <a:srgbClr val="00B0F0"/>
                </a:solidFill>
                <a:latin typeface="楷体" panose="02010609060101010101" charset="-122"/>
                <a:ea typeface="楷体" panose="02010609060101010101" charset="-122"/>
                <a:sym typeface="+mn-ea"/>
              </a:rPr>
              <a:t>建立组织机构</a:t>
            </a:r>
            <a:r>
              <a:rPr lang="en-US" altLang="zh-CN" sz="3200" b="1" dirty="0">
                <a:solidFill>
                  <a:srgbClr val="00B0F0"/>
                </a:solidFill>
                <a:latin typeface="楷体" panose="02010609060101010101" charset="-122"/>
                <a:ea typeface="楷体" panose="02010609060101010101" charset="-122"/>
                <a:sym typeface="+mn-ea"/>
              </a:rPr>
              <a:t>→</a:t>
            </a:r>
            <a:r>
              <a:rPr lang="zh-CN" altLang="en-US" sz="3200" b="1" dirty="0">
                <a:solidFill>
                  <a:srgbClr val="00B0F0"/>
                </a:solidFill>
                <a:latin typeface="楷体" panose="02010609060101010101" charset="-122"/>
                <a:ea typeface="楷体" panose="02010609060101010101" charset="-122"/>
                <a:sym typeface="+mn-ea"/>
              </a:rPr>
              <a:t>组织培训、预案演练</a:t>
            </a:r>
            <a:endParaRPr lang="zh-CN" altLang="en-US" sz="3200" b="1" dirty="0">
              <a:solidFill>
                <a:srgbClr val="00B0F0"/>
              </a:solidFill>
              <a:latin typeface="楷体" panose="02010609060101010101" charset="-122"/>
              <a:ea typeface="楷体" panose="02010609060101010101" charset="-122"/>
              <a:sym typeface="+mn-ea"/>
            </a:endParaRPr>
          </a:p>
          <a:p>
            <a:pPr marR="0" lvl="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defRPr/>
            </a:pPr>
            <a:r>
              <a:rPr lang="zh-CN" altLang="en-US" sz="3200" b="1" dirty="0">
                <a:solidFill>
                  <a:srgbClr val="00B0F0"/>
                </a:solidFill>
                <a:latin typeface="楷体" panose="02010609060101010101" charset="-122"/>
                <a:ea typeface="楷体" panose="02010609060101010101" charset="-122"/>
                <a:sym typeface="+mn-ea"/>
              </a:rPr>
              <a:t> </a:t>
            </a:r>
            <a:r>
              <a:rPr lang="en-US" altLang="zh-CN" sz="3200" b="1" dirty="0">
                <a:solidFill>
                  <a:srgbClr val="00B0F0"/>
                </a:solidFill>
                <a:latin typeface="楷体" panose="02010609060101010101" charset="-122"/>
                <a:ea typeface="楷体" panose="02010609060101010101" charset="-122"/>
                <a:sym typeface="+mn-ea"/>
              </a:rPr>
              <a:t>2.</a:t>
            </a:r>
            <a:r>
              <a:rPr lang="zh-CN" altLang="en-US" sz="3200" b="1" dirty="0">
                <a:solidFill>
                  <a:srgbClr val="00B0F0"/>
                </a:solidFill>
                <a:latin typeface="楷体" panose="02010609060101010101" charset="-122"/>
                <a:ea typeface="楷体" panose="02010609060101010101" charset="-122"/>
                <a:sym typeface="+mn-ea"/>
              </a:rPr>
              <a:t>控制阶段：快速反应，措施正确，先期处置</a:t>
            </a:r>
            <a:endParaRPr lang="zh-CN" altLang="en-US" sz="3200" b="1" dirty="0">
              <a:solidFill>
                <a:srgbClr val="00B0F0"/>
              </a:solidFill>
              <a:latin typeface="楷体" panose="02010609060101010101" charset="-122"/>
              <a:ea typeface="楷体" panose="02010609060101010101" charset="-122"/>
              <a:sym typeface="+mn-ea"/>
            </a:endParaRPr>
          </a:p>
          <a:p>
            <a:pPr marR="0" lvl="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defRPr/>
            </a:pPr>
            <a:r>
              <a:rPr lang="zh-CN" altLang="en-US" sz="3200" b="1" dirty="0">
                <a:solidFill>
                  <a:srgbClr val="00B0F0"/>
                </a:solidFill>
                <a:latin typeface="楷体" panose="02010609060101010101" charset="-122"/>
                <a:ea typeface="楷体" panose="02010609060101010101" charset="-122"/>
                <a:sym typeface="+mn-ea"/>
              </a:rPr>
              <a:t> </a:t>
            </a:r>
            <a:r>
              <a:rPr lang="en-US" altLang="zh-CN" sz="3200" b="1" dirty="0">
                <a:solidFill>
                  <a:srgbClr val="00B0F0"/>
                </a:solidFill>
                <a:latin typeface="楷体" panose="02010609060101010101" charset="-122"/>
                <a:ea typeface="楷体" panose="02010609060101010101" charset="-122"/>
                <a:sym typeface="+mn-ea"/>
              </a:rPr>
              <a:t>3.</a:t>
            </a:r>
            <a:r>
              <a:rPr lang="zh-CN" altLang="en-US" sz="3200" b="1" dirty="0">
                <a:solidFill>
                  <a:srgbClr val="00B0F0"/>
                </a:solidFill>
                <a:latin typeface="楷体" panose="02010609060101010101" charset="-122"/>
                <a:ea typeface="楷体" panose="02010609060101010101" charset="-122"/>
                <a:sym typeface="+mn-ea"/>
              </a:rPr>
              <a:t>处置阶段：统一指挥，积极应对，依法处置</a:t>
            </a:r>
            <a:endParaRPr lang="zh-CN" altLang="en-US" sz="3200" b="1" dirty="0">
              <a:solidFill>
                <a:srgbClr val="00B0F0"/>
              </a:solidFill>
              <a:latin typeface="楷体" panose="02010609060101010101" charset="-122"/>
              <a:ea typeface="楷体" panose="02010609060101010101" charset="-122"/>
              <a:sym typeface="+mn-ea"/>
            </a:endParaRPr>
          </a:p>
          <a:p>
            <a:pPr marR="0" lvl="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defRPr/>
            </a:pPr>
            <a:r>
              <a:rPr lang="zh-CN" altLang="en-US" sz="3200" b="1" dirty="0">
                <a:solidFill>
                  <a:srgbClr val="00B0F0"/>
                </a:solidFill>
                <a:latin typeface="楷体" panose="02010609060101010101" charset="-122"/>
                <a:ea typeface="楷体" panose="02010609060101010101" charset="-122"/>
                <a:sym typeface="+mn-ea"/>
              </a:rPr>
              <a:t> </a:t>
            </a:r>
            <a:r>
              <a:rPr lang="en-US" altLang="zh-CN" sz="3200" b="1" dirty="0">
                <a:solidFill>
                  <a:srgbClr val="00B0F0"/>
                </a:solidFill>
                <a:latin typeface="楷体" panose="02010609060101010101" charset="-122"/>
                <a:ea typeface="楷体" panose="02010609060101010101" charset="-122"/>
                <a:sym typeface="+mn-ea"/>
              </a:rPr>
              <a:t>4.</a:t>
            </a:r>
            <a:r>
              <a:rPr lang="zh-CN" altLang="en-US" sz="3200" b="1" dirty="0">
                <a:solidFill>
                  <a:srgbClr val="00B0F0"/>
                </a:solidFill>
                <a:latin typeface="楷体" panose="02010609060101010101" charset="-122"/>
                <a:ea typeface="楷体" panose="02010609060101010101" charset="-122"/>
                <a:sym typeface="+mn-ea"/>
              </a:rPr>
              <a:t>恢复阶段：调查原因，评估损失，处理意见，恢复秩序，重建校园</a:t>
            </a:r>
            <a:endParaRPr lang="zh-CN" altLang="en-US" sz="3200" b="1" dirty="0">
              <a:solidFill>
                <a:srgbClr val="00B0F0"/>
              </a:solidFill>
              <a:latin typeface="楷体" panose="02010609060101010101" charset="-122"/>
              <a:ea typeface="楷体" panose="02010609060101010101" charset="-122"/>
              <a:sym typeface="+mn-ea"/>
            </a:endParaRPr>
          </a:p>
          <a:p>
            <a:pPr marR="0" lvl="0" algn="l" defTabSz="914400" rtl="0" eaLnBrk="1" fontAlgn="base" latinLnBrk="0" hangingPunct="1">
              <a:lnSpc>
                <a:spcPct val="150000"/>
              </a:lnSpc>
              <a:spcBef>
                <a:spcPct val="20000"/>
              </a:spcBef>
              <a:spcAft>
                <a:spcPct val="0"/>
              </a:spcAft>
              <a:buClr>
                <a:schemeClr val="hlink"/>
              </a:buClr>
              <a:buSzPct val="60000"/>
              <a:buFont typeface="Wingdings" panose="05000000000000000000" pitchFamily="2" charset="2"/>
              <a:defRPr/>
            </a:pPr>
            <a:endParaRPr lang="zh-CN" altLang="en-US" sz="3200" b="1" u="sng" dirty="0">
              <a:solidFill>
                <a:srgbClr val="00B0F0"/>
              </a:solidFill>
              <a:latin typeface="楷体" panose="02010609060101010101" charset="-122"/>
              <a:ea typeface="楷体" panose="02010609060101010101" charset="-122"/>
              <a:cs typeface="+mn-ea"/>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timg (18)"/>
          <p:cNvPicPr>
            <a:picLocks noChangeAspect="1"/>
          </p:cNvPicPr>
          <p:nvPr/>
        </p:nvPicPr>
        <p:blipFill>
          <a:blip r:embed="rId1" cstate="print"/>
          <a:stretch>
            <a:fillRect/>
          </a:stretch>
        </p:blipFill>
        <p:spPr>
          <a:xfrm>
            <a:off x="0" y="15875"/>
            <a:ext cx="12200890" cy="6825615"/>
          </a:xfrm>
          <a:prstGeom prst="rect">
            <a:avLst/>
          </a:prstGeom>
        </p:spPr>
      </p:pic>
      <p:sp>
        <p:nvSpPr>
          <p:cNvPr id="6" name="标题 5"/>
          <p:cNvSpPr>
            <a:spLocks noGrp="1"/>
          </p:cNvSpPr>
          <p:nvPr>
            <p:ph type="title"/>
          </p:nvPr>
        </p:nvSpPr>
        <p:spPr>
          <a:xfrm>
            <a:off x="-317" y="200025"/>
            <a:ext cx="12199938" cy="1031875"/>
          </a:xfrm>
        </p:spPr>
        <p:txBody>
          <a:bodyPr>
            <a:normAutofit fontScale="90000"/>
            <a:scene3d>
              <a:camera prst="orthographicFront"/>
              <a:lightRig rig="soft" dir="t">
                <a:rot lat="0" lon="0" rev="15600000"/>
              </a:lightRig>
            </a:scene3d>
            <a:sp3d extrusionH="57150" prstMaterial="softEdge">
              <a:bevelT w="25400" h="38100"/>
            </a:sp3d>
          </a:bodyPr>
          <a:lstStyle/>
          <a:p>
            <a:pPr algn="ctr" fontAlgn="auto"/>
            <a:r>
              <a:rPr lang="en-US" altLang="zh-CN" strike="noStrike" noProof="1">
                <a:solidFill>
                  <a:schemeClr val="accent4"/>
                </a:solidFill>
              </a:rPr>
              <a:t>                  </a:t>
            </a:r>
            <a:br>
              <a:rPr lang="en-US" altLang="zh-CN" dirty="0">
                <a:solidFill>
                  <a:schemeClr val="accent4"/>
                </a:solidFill>
              </a:rPr>
            </a:br>
            <a:r>
              <a:rPr lang="zh-CN" altLang="en-US" sz="6000" strike="noStrike" noProof="1" smtClean="0">
                <a:solidFill>
                  <a:srgbClr val="7030A0"/>
                </a:solidFill>
                <a:effectLst/>
                <a:latin typeface="华文新魏" panose="02010800040101010101" charset="-122"/>
                <a:ea typeface="华文新魏" panose="02010800040101010101" charset="-122"/>
              </a:rPr>
              <a:t>第一部</a:t>
            </a:r>
            <a:r>
              <a:rPr lang="zh-CN" altLang="en-US" sz="6000" strike="noStrike" noProof="1">
                <a:solidFill>
                  <a:srgbClr val="7030A0"/>
                </a:solidFill>
                <a:effectLst/>
                <a:latin typeface="华文新魏" panose="02010800040101010101" charset="-122"/>
                <a:ea typeface="华文新魏" panose="02010800040101010101" charset="-122"/>
              </a:rPr>
              <a:t>分    学校应急管理</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5365" name="标题 1"/>
          <p:cNvSpPr>
            <a:spLocks noGrp="1"/>
          </p:cNvSpPr>
          <p:nvPr/>
        </p:nvSpPr>
        <p:spPr>
          <a:xfrm>
            <a:off x="476250" y="2498725"/>
            <a:ext cx="11248390" cy="3206115"/>
          </a:xfrm>
          <a:prstGeom prst="rect">
            <a:avLst/>
          </a:prstGeom>
          <a:noFill/>
          <a:ln w="9525">
            <a:noFill/>
          </a:ln>
        </p:spPr>
        <p:txBody>
          <a:bodyPr lIns="91440" tIns="45720" rIns="91440" bIns="45720" anchor="ctr"/>
          <a:lstStyle/>
          <a:p>
            <a:pPr eaLnBrk="1" hangingPunct="1">
              <a:lnSpc>
                <a:spcPct val="150000"/>
              </a:lnSpc>
            </a:pPr>
            <a:endParaRPr lang="zh-CN" altLang="en-US" sz="3600" b="1" u="sng" dirty="0">
              <a:solidFill>
                <a:srgbClr val="00B050"/>
              </a:solidFill>
              <a:latin typeface="楷体" panose="02010609060101010101" charset="-122"/>
              <a:ea typeface="楷体" panose="02010609060101010101" charset="-122"/>
              <a:sym typeface="+mn-ea"/>
            </a:endParaRPr>
          </a:p>
        </p:txBody>
      </p:sp>
      <p:sp>
        <p:nvSpPr>
          <p:cNvPr id="3" name="标题 1"/>
          <p:cNvSpPr>
            <a:spLocks noGrp="1"/>
          </p:cNvSpPr>
          <p:nvPr/>
        </p:nvSpPr>
        <p:spPr>
          <a:xfrm>
            <a:off x="120015" y="1568450"/>
            <a:ext cx="10515600" cy="930275"/>
          </a:xfrm>
          <a:prstGeom prst="rect">
            <a:avLst/>
          </a:prstGeom>
          <a:noFill/>
          <a:ln w="9525">
            <a:noFill/>
          </a:ln>
        </p:spPr>
        <p:txBody>
          <a:bodyPr lIns="91440" tIns="45720" rIns="91440" bIns="45720" anchor="ctr"/>
          <a:lstStyle/>
          <a:p>
            <a:pPr>
              <a:lnSpc>
                <a:spcPct val="90000"/>
              </a:lnSpc>
            </a:pPr>
            <a:r>
              <a:rPr lang="en-US" altLang="zh-CN" sz="4000" b="1">
                <a:solidFill>
                  <a:srgbClr val="FFC000"/>
                </a:solidFill>
                <a:latin typeface="华文新魏" panose="02010800040101010101" charset="-122"/>
                <a:ea typeface="华文新魏" panose="02010800040101010101" charset="-122"/>
              </a:rPr>
              <a:t>    </a:t>
            </a:r>
            <a:r>
              <a:rPr lang="zh-CN" altLang="en-US" sz="4000" b="1">
                <a:solidFill>
                  <a:srgbClr val="FFC000"/>
                </a:solidFill>
                <a:latin typeface="华文新魏" panose="02010800040101010101" charset="-122"/>
                <a:ea typeface="华文新魏" panose="02010800040101010101" charset="-122"/>
              </a:rPr>
              <a:t>九、不同学段的侧重性</a:t>
            </a:r>
            <a:endParaRPr lang="zh-CN" sz="4000" b="1">
              <a:solidFill>
                <a:srgbClr val="FFC000"/>
              </a:solidFill>
              <a:latin typeface="华文新魏" panose="02010800040101010101" charset="-122"/>
              <a:ea typeface="华文新魏" panose="02010800040101010101" charset="-122"/>
            </a:endParaRPr>
          </a:p>
        </p:txBody>
      </p:sp>
      <p:sp>
        <p:nvSpPr>
          <p:cNvPr id="2" name="标题 1"/>
          <p:cNvSpPr>
            <a:spLocks noGrp="1"/>
          </p:cNvSpPr>
          <p:nvPr/>
        </p:nvSpPr>
        <p:spPr>
          <a:xfrm>
            <a:off x="476250" y="2367915"/>
            <a:ext cx="11249025" cy="4007485"/>
          </a:xfrm>
          <a:prstGeom prst="rect">
            <a:avLst/>
          </a:prstGeom>
          <a:noFill/>
          <a:ln w="9525">
            <a:noFill/>
          </a:ln>
        </p:spPr>
        <p:txBody>
          <a:bodyPr lIns="91440" tIns="45720" rIns="91440" bIns="45720" anchor="ctr"/>
          <a:lstStyle/>
          <a:p>
            <a:pPr marR="0" lvl="0" algn="l" defTabSz="914400" rtl="0" eaLnBrk="1" fontAlgn="base" latinLnBrk="0" hangingPunct="1">
              <a:lnSpc>
                <a:spcPct val="150000"/>
              </a:lnSpc>
              <a:spcBef>
                <a:spcPct val="20000"/>
              </a:spcBef>
              <a:spcAft>
                <a:spcPct val="0"/>
              </a:spcAft>
              <a:buClr>
                <a:schemeClr val="hlink"/>
              </a:buClr>
              <a:buSzPct val="60000"/>
              <a:buFont typeface="Wingdings" panose="05000000000000000000" pitchFamily="2" charset="2"/>
              <a:defRPr/>
            </a:pPr>
            <a:r>
              <a:rPr lang="en-US" altLang="zh-CN" sz="3200" b="1" dirty="0">
                <a:solidFill>
                  <a:schemeClr val="bg1"/>
                </a:solidFill>
                <a:latin typeface="楷体" panose="02010609060101010101" charset="-122"/>
                <a:ea typeface="楷体" panose="02010609060101010101" charset="-122"/>
                <a:cs typeface="+mn-ea"/>
                <a:sym typeface="+mn-ea"/>
              </a:rPr>
              <a:t> </a:t>
            </a:r>
            <a:endParaRPr lang="en-US" altLang="zh-CN" sz="3200" b="1" dirty="0">
              <a:solidFill>
                <a:schemeClr val="bg1"/>
              </a:solidFill>
              <a:latin typeface="楷体" panose="02010609060101010101" charset="-122"/>
              <a:ea typeface="楷体" panose="02010609060101010101" charset="-122"/>
              <a:cs typeface="+mn-ea"/>
              <a:sym typeface="+mn-ea"/>
            </a:endParaRPr>
          </a:p>
          <a:p>
            <a:pPr lvl="1" eaLnBrk="1" hangingPunct="1">
              <a:lnSpc>
                <a:spcPct val="150000"/>
              </a:lnSpc>
            </a:pPr>
            <a:r>
              <a:rPr lang="en-US" altLang="zh-CN" sz="3200" b="1" dirty="0">
                <a:solidFill>
                  <a:srgbClr val="00B0F0"/>
                </a:solidFill>
                <a:latin typeface="楷体" panose="02010609060101010101" charset="-122"/>
                <a:ea typeface="楷体" panose="02010609060101010101" charset="-122"/>
                <a:cs typeface="+mn-ea"/>
                <a:sym typeface="+mn-ea"/>
              </a:rPr>
              <a:t> </a:t>
            </a:r>
            <a:endParaRPr lang="en-US" altLang="zh-CN" sz="3200" b="1" dirty="0">
              <a:solidFill>
                <a:srgbClr val="00B0F0"/>
              </a:solidFill>
              <a:latin typeface="楷体" panose="02010609060101010101" charset="-122"/>
              <a:ea typeface="楷体" panose="02010609060101010101" charset="-122"/>
              <a:cs typeface="+mn-ea"/>
              <a:sym typeface="+mn-ea"/>
            </a:endParaRPr>
          </a:p>
          <a:p>
            <a:pPr lvl="1" eaLnBrk="1" hangingPunct="1">
              <a:lnSpc>
                <a:spcPct val="150000"/>
              </a:lnSpc>
            </a:pPr>
            <a:endParaRPr lang="en-US" altLang="zh-CN" sz="3200" b="1" dirty="0">
              <a:solidFill>
                <a:srgbClr val="00B0F0"/>
              </a:solidFill>
              <a:latin typeface="楷体" panose="02010609060101010101" charset="-122"/>
              <a:ea typeface="楷体" panose="02010609060101010101" charset="-122"/>
              <a:cs typeface="+mn-ea"/>
              <a:sym typeface="+mn-ea"/>
            </a:endParaRPr>
          </a:p>
          <a:p>
            <a:pPr lvl="1" eaLnBrk="1" hangingPunct="1">
              <a:lnSpc>
                <a:spcPct val="150000"/>
              </a:lnSpc>
            </a:pPr>
            <a:endParaRPr lang="en-US" altLang="zh-CN" sz="3200" b="1" dirty="0">
              <a:solidFill>
                <a:srgbClr val="00B0F0"/>
              </a:solidFill>
              <a:latin typeface="楷体" panose="02010609060101010101" charset="-122"/>
              <a:ea typeface="楷体" panose="02010609060101010101" charset="-122"/>
              <a:cs typeface="+mn-ea"/>
              <a:sym typeface="+mn-ea"/>
            </a:endParaRPr>
          </a:p>
          <a:p>
            <a:pPr lvl="1" eaLnBrk="1" hangingPunct="1">
              <a:lnSpc>
                <a:spcPct val="150000"/>
              </a:lnSpc>
            </a:pPr>
            <a:endParaRPr lang="zh-CN" altLang="en-US" sz="3200" b="1" dirty="0">
              <a:solidFill>
                <a:srgbClr val="0070C0"/>
              </a:solidFill>
              <a:latin typeface="楷体" panose="02010609060101010101" charset="-122"/>
              <a:ea typeface="楷体" panose="02010609060101010101" charset="-122"/>
              <a:cs typeface="+mn-ea"/>
              <a:sym typeface="+mn-ea"/>
            </a:endParaRPr>
          </a:p>
          <a:p>
            <a:pPr lvl="1" eaLnBrk="1" hangingPunct="1">
              <a:lnSpc>
                <a:spcPct val="150000"/>
              </a:lnSpc>
            </a:pPr>
            <a:r>
              <a:rPr lang="zh-CN" altLang="en-US" sz="3200" b="1" dirty="0">
                <a:solidFill>
                  <a:srgbClr val="0070C0"/>
                </a:solidFill>
                <a:latin typeface="楷体" panose="02010609060101010101" charset="-122"/>
                <a:ea typeface="楷体" panose="02010609060101010101" charset="-122"/>
                <a:cs typeface="+mn-ea"/>
                <a:sym typeface="+mn-ea"/>
              </a:rPr>
              <a:t>◆</a:t>
            </a:r>
            <a:r>
              <a:rPr lang="zh-CN" altLang="en-US" sz="3200" b="1" dirty="0">
                <a:solidFill>
                  <a:srgbClr val="0070C0"/>
                </a:solidFill>
                <a:latin typeface="楷体" panose="02010609060101010101" charset="-122"/>
                <a:ea typeface="楷体" panose="02010609060101010101" charset="-122"/>
                <a:sym typeface="+mn-ea"/>
              </a:rPr>
              <a:t>小学</a:t>
            </a:r>
            <a:endParaRPr lang="zh-CN" altLang="en-US" sz="3200" b="1" dirty="0">
              <a:solidFill>
                <a:srgbClr val="0070C0"/>
              </a:solidFill>
              <a:latin typeface="楷体" panose="02010609060101010101" charset="-122"/>
              <a:ea typeface="楷体" panose="02010609060101010101" charset="-122"/>
              <a:sym typeface="+mn-ea"/>
            </a:endParaRPr>
          </a:p>
          <a:p>
            <a:pPr lvl="1" eaLnBrk="1" hangingPunct="1">
              <a:lnSpc>
                <a:spcPct val="150000"/>
              </a:lnSpc>
            </a:pPr>
            <a:r>
              <a:rPr lang="zh-CN" altLang="en-US" sz="3200" b="1" dirty="0">
                <a:solidFill>
                  <a:srgbClr val="0070C0"/>
                </a:solidFill>
                <a:latin typeface="楷体" panose="02010609060101010101" charset="-122"/>
                <a:ea typeface="楷体" panose="02010609060101010101" charset="-122"/>
                <a:sym typeface="+mn-ea"/>
              </a:rPr>
              <a:t>  低年级侧重：了解危险的存在，知道躲避危险和求生、求助的简单方法、技能强调个人安全</a:t>
            </a:r>
            <a:endParaRPr lang="zh-CN" altLang="en-US" sz="3200" b="1" dirty="0">
              <a:solidFill>
                <a:srgbClr val="0070C0"/>
              </a:solidFill>
              <a:latin typeface="楷体" panose="02010609060101010101" charset="-122"/>
              <a:ea typeface="楷体" panose="02010609060101010101" charset="-122"/>
              <a:sym typeface="+mn-ea"/>
            </a:endParaRPr>
          </a:p>
          <a:p>
            <a:pPr lvl="1" eaLnBrk="1" hangingPunct="1"/>
            <a:r>
              <a:rPr lang="zh-CN" altLang="en-US" sz="3200" b="1" dirty="0">
                <a:solidFill>
                  <a:srgbClr val="0070C0"/>
                </a:solidFill>
                <a:latin typeface="楷体" panose="02010609060101010101" charset="-122"/>
                <a:ea typeface="楷体" panose="02010609060101010101" charset="-122"/>
                <a:sym typeface="+mn-ea"/>
              </a:rPr>
              <a:t>  </a:t>
            </a:r>
            <a:r>
              <a:rPr lang="zh-CN" altLang="en-US" sz="3200" b="1" dirty="0">
                <a:solidFill>
                  <a:srgbClr val="FF0000"/>
                </a:solidFill>
                <a:latin typeface="楷体" panose="02010609060101010101" charset="-122"/>
                <a:ea typeface="楷体" panose="02010609060101010101" charset="-122"/>
                <a:sym typeface="+mn-ea"/>
              </a:rPr>
              <a:t>学习内容：了解学校所在地区和生活环境中可能发生的自然灾害及其危险性。学习躲避自然灾害引发危险的简单方法，初步学会在自然灾害发生时的自我保护和求助及逃生的简单技能。</a:t>
            </a:r>
            <a:endParaRPr lang="zh-CN" altLang="en-US" sz="3200" b="1" dirty="0">
              <a:solidFill>
                <a:srgbClr val="FF0000"/>
              </a:solidFill>
              <a:latin typeface="楷体" panose="02010609060101010101" charset="-122"/>
              <a:ea typeface="楷体" panose="02010609060101010101" charset="-122"/>
              <a:sym typeface="+mn-ea"/>
            </a:endParaRPr>
          </a:p>
          <a:p>
            <a:pPr lvl="1" eaLnBrk="1" hangingPunct="1">
              <a:lnSpc>
                <a:spcPct val="150000"/>
              </a:lnSpc>
            </a:pPr>
            <a:endParaRPr lang="zh-CN" altLang="en-US" sz="3200" b="1" dirty="0">
              <a:solidFill>
                <a:srgbClr val="FF0000"/>
              </a:solidFill>
              <a:latin typeface="楷体" panose="02010609060101010101" charset="-122"/>
              <a:ea typeface="楷体" panose="02010609060101010101" charset="-122"/>
              <a:sym typeface="+mn-ea"/>
            </a:endParaRPr>
          </a:p>
          <a:p>
            <a:pPr lvl="1" eaLnBrk="1" hangingPunct="1"/>
            <a:endParaRPr lang="zh-CN" altLang="en-US" sz="3200" b="1" dirty="0">
              <a:solidFill>
                <a:srgbClr val="0070C0"/>
              </a:solidFill>
              <a:latin typeface="楷体" panose="02010609060101010101" charset="-122"/>
              <a:ea typeface="楷体" panose="02010609060101010101" charset="-122"/>
              <a:sym typeface="+mn-ea"/>
            </a:endParaRPr>
          </a:p>
          <a:p>
            <a:pPr lvl="1" eaLnBrk="1" hangingPunct="1"/>
            <a:endParaRPr lang="zh-CN" altLang="en-US" sz="3200" b="1" dirty="0">
              <a:solidFill>
                <a:srgbClr val="0070C0"/>
              </a:solidFill>
              <a:latin typeface="楷体" panose="02010609060101010101" charset="-122"/>
              <a:ea typeface="楷体" panose="02010609060101010101" charset="-122"/>
              <a:sym typeface="+mn-ea"/>
            </a:endParaRPr>
          </a:p>
          <a:p>
            <a:pPr eaLnBrk="1" hangingPunct="1"/>
            <a:endParaRPr lang="zh-CN" altLang="en-US" sz="3200" b="1" dirty="0">
              <a:solidFill>
                <a:srgbClr val="0070C0"/>
              </a:solidFill>
              <a:latin typeface="楷体" panose="02010609060101010101" charset="-122"/>
              <a:ea typeface="楷体" panose="02010609060101010101" charset="-122"/>
              <a:sym typeface="+mn-ea"/>
            </a:endParaRPr>
          </a:p>
          <a:p>
            <a:pPr eaLnBrk="1" hangingPunct="1"/>
            <a:r>
              <a:rPr lang="en-US" altLang="x-none" sz="3200" b="1" dirty="0">
                <a:solidFill>
                  <a:srgbClr val="0070C0"/>
                </a:solidFill>
                <a:latin typeface="楷体" panose="02010609060101010101" charset="-122"/>
                <a:ea typeface="楷体" panose="02010609060101010101" charset="-122"/>
                <a:sym typeface="+mn-ea"/>
              </a:rPr>
              <a:t> </a:t>
            </a:r>
            <a:endParaRPr lang="zh-CN" altLang="en-US" sz="3200" b="1" u="sng" dirty="0">
              <a:solidFill>
                <a:srgbClr val="0070C0"/>
              </a:solidFill>
              <a:latin typeface="楷体" panose="02010609060101010101" charset="-122"/>
              <a:ea typeface="楷体" panose="02010609060101010101" charset="-122"/>
              <a:cs typeface="+mn-ea"/>
              <a:sym typeface="+mn-ea"/>
            </a:endParaRPr>
          </a:p>
          <a:p>
            <a:pPr marR="0" lvl="0" algn="l" defTabSz="914400" rtl="0" eaLnBrk="1" fontAlgn="base" latinLnBrk="0" hangingPunct="1">
              <a:lnSpc>
                <a:spcPct val="150000"/>
              </a:lnSpc>
              <a:spcBef>
                <a:spcPct val="20000"/>
              </a:spcBef>
              <a:spcAft>
                <a:spcPct val="0"/>
              </a:spcAft>
              <a:buClr>
                <a:schemeClr val="hlink"/>
              </a:buClr>
              <a:buSzPct val="60000"/>
              <a:buFont typeface="Wingdings" panose="05000000000000000000" pitchFamily="2" charset="2"/>
              <a:defRPr/>
            </a:pPr>
            <a:endParaRPr lang="zh-CN" altLang="en-US" sz="3200" b="1" u="sng" dirty="0">
              <a:solidFill>
                <a:srgbClr val="00B0F0"/>
              </a:solidFill>
              <a:latin typeface="楷体" panose="02010609060101010101" charset="-122"/>
              <a:ea typeface="楷体" panose="02010609060101010101" charset="-122"/>
              <a:cs typeface="+mn-ea"/>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timg (18)"/>
          <p:cNvPicPr>
            <a:picLocks noChangeAspect="1"/>
          </p:cNvPicPr>
          <p:nvPr/>
        </p:nvPicPr>
        <p:blipFill>
          <a:blip r:embed="rId1" cstate="print"/>
          <a:stretch>
            <a:fillRect/>
          </a:stretch>
        </p:blipFill>
        <p:spPr>
          <a:xfrm>
            <a:off x="0" y="15875"/>
            <a:ext cx="12200890" cy="6825615"/>
          </a:xfrm>
          <a:prstGeom prst="rect">
            <a:avLst/>
          </a:prstGeom>
        </p:spPr>
      </p:pic>
      <p:sp>
        <p:nvSpPr>
          <p:cNvPr id="6" name="标题 5"/>
          <p:cNvSpPr>
            <a:spLocks noGrp="1"/>
          </p:cNvSpPr>
          <p:nvPr>
            <p:ph type="title"/>
          </p:nvPr>
        </p:nvSpPr>
        <p:spPr>
          <a:xfrm>
            <a:off x="-317" y="200025"/>
            <a:ext cx="12199938" cy="1031875"/>
          </a:xfrm>
        </p:spPr>
        <p:txBody>
          <a:bodyPr>
            <a:normAutofit fontScale="90000"/>
            <a:scene3d>
              <a:camera prst="orthographicFront"/>
              <a:lightRig rig="soft" dir="t">
                <a:rot lat="0" lon="0" rev="15600000"/>
              </a:lightRig>
            </a:scene3d>
            <a:sp3d extrusionH="57150" prstMaterial="softEdge">
              <a:bevelT w="25400" h="38100"/>
            </a:sp3d>
          </a:bodyPr>
          <a:lstStyle/>
          <a:p>
            <a:pPr algn="ctr" fontAlgn="auto"/>
            <a:r>
              <a:rPr lang="en-US" altLang="zh-CN" strike="noStrike" noProof="1">
                <a:solidFill>
                  <a:schemeClr val="accent4"/>
                </a:solidFill>
              </a:rPr>
              <a:t>                  </a:t>
            </a:r>
            <a:br>
              <a:rPr lang="en-US" altLang="zh-CN" dirty="0">
                <a:solidFill>
                  <a:schemeClr val="accent4"/>
                </a:solidFill>
              </a:rPr>
            </a:br>
            <a:r>
              <a:rPr lang="zh-CN" altLang="en-US" sz="6000" strike="noStrike" noProof="1" smtClean="0">
                <a:solidFill>
                  <a:srgbClr val="7030A0"/>
                </a:solidFill>
                <a:effectLst/>
                <a:latin typeface="华文新魏" panose="02010800040101010101" charset="-122"/>
                <a:ea typeface="华文新魏" panose="02010800040101010101" charset="-122"/>
              </a:rPr>
              <a:t>第一部</a:t>
            </a:r>
            <a:r>
              <a:rPr lang="zh-CN" altLang="en-US" sz="6000" strike="noStrike" noProof="1">
                <a:solidFill>
                  <a:srgbClr val="7030A0"/>
                </a:solidFill>
                <a:effectLst/>
                <a:latin typeface="华文新魏" panose="02010800040101010101" charset="-122"/>
                <a:ea typeface="华文新魏" panose="02010800040101010101" charset="-122"/>
              </a:rPr>
              <a:t>分    学校应急管理</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5365" name="标题 1"/>
          <p:cNvSpPr>
            <a:spLocks noGrp="1"/>
          </p:cNvSpPr>
          <p:nvPr/>
        </p:nvSpPr>
        <p:spPr>
          <a:xfrm>
            <a:off x="476250" y="2498725"/>
            <a:ext cx="11248390" cy="3206115"/>
          </a:xfrm>
          <a:prstGeom prst="rect">
            <a:avLst/>
          </a:prstGeom>
          <a:noFill/>
          <a:ln w="9525">
            <a:noFill/>
          </a:ln>
        </p:spPr>
        <p:txBody>
          <a:bodyPr lIns="91440" tIns="45720" rIns="91440" bIns="45720" anchor="ctr"/>
          <a:lstStyle/>
          <a:p>
            <a:pPr eaLnBrk="1" hangingPunct="1">
              <a:lnSpc>
                <a:spcPct val="150000"/>
              </a:lnSpc>
            </a:pPr>
            <a:endParaRPr lang="zh-CN" altLang="en-US" sz="3600" b="1" u="sng" dirty="0">
              <a:solidFill>
                <a:srgbClr val="00B050"/>
              </a:solidFill>
              <a:latin typeface="楷体" panose="02010609060101010101" charset="-122"/>
              <a:ea typeface="楷体" panose="02010609060101010101" charset="-122"/>
              <a:sym typeface="+mn-ea"/>
            </a:endParaRPr>
          </a:p>
        </p:txBody>
      </p:sp>
      <p:sp>
        <p:nvSpPr>
          <p:cNvPr id="2" name="标题 1"/>
          <p:cNvSpPr>
            <a:spLocks noGrp="1"/>
          </p:cNvSpPr>
          <p:nvPr/>
        </p:nvSpPr>
        <p:spPr>
          <a:xfrm>
            <a:off x="240665" y="1425575"/>
            <a:ext cx="11483975" cy="5415915"/>
          </a:xfrm>
          <a:prstGeom prst="rect">
            <a:avLst/>
          </a:prstGeom>
          <a:noFill/>
          <a:ln w="9525">
            <a:noFill/>
          </a:ln>
        </p:spPr>
        <p:txBody>
          <a:bodyPr lIns="91440" tIns="45720" rIns="91440" bIns="45720" anchor="ctr"/>
          <a:lstStyle/>
          <a:p>
            <a:pPr lvl="1" eaLnBrk="1" hangingPunct="1"/>
            <a:r>
              <a:rPr lang="en-US" altLang="zh-CN" sz="3200" b="1" dirty="0">
                <a:solidFill>
                  <a:schemeClr val="bg1"/>
                </a:solidFill>
                <a:latin typeface="楷体" panose="02010609060101010101" charset="-122"/>
                <a:ea typeface="楷体" panose="02010609060101010101" charset="-122"/>
                <a:cs typeface="+mn-ea"/>
                <a:sym typeface="+mn-ea"/>
              </a:rPr>
              <a:t> </a:t>
            </a:r>
            <a:endParaRPr lang="en-US" altLang="zh-CN" sz="3200" b="1" dirty="0">
              <a:solidFill>
                <a:schemeClr val="bg1"/>
              </a:solidFill>
              <a:latin typeface="楷体" panose="02010609060101010101" charset="-122"/>
              <a:ea typeface="楷体" panose="02010609060101010101" charset="-122"/>
              <a:cs typeface="+mn-ea"/>
              <a:sym typeface="+mn-ea"/>
            </a:endParaRPr>
          </a:p>
          <a:p>
            <a:pPr lvl="1" eaLnBrk="1" hangingPunct="1">
              <a:lnSpc>
                <a:spcPct val="150000"/>
              </a:lnSpc>
            </a:pPr>
            <a:endParaRPr lang="zh-CN" altLang="en-US" sz="3200" b="1" dirty="0">
              <a:solidFill>
                <a:srgbClr val="0070C0"/>
              </a:solidFill>
              <a:latin typeface="楷体" panose="02010609060101010101" charset="-122"/>
              <a:ea typeface="楷体" panose="02010609060101010101" charset="-122"/>
              <a:cs typeface="+mn-ea"/>
              <a:sym typeface="+mn-ea"/>
            </a:endParaRPr>
          </a:p>
          <a:p>
            <a:pPr lvl="1" eaLnBrk="1" hangingPunct="1">
              <a:lnSpc>
                <a:spcPct val="150000"/>
              </a:lnSpc>
            </a:pPr>
            <a:r>
              <a:rPr lang="zh-CN" altLang="en-US" sz="3200" b="1" dirty="0">
                <a:solidFill>
                  <a:srgbClr val="0070C0"/>
                </a:solidFill>
                <a:latin typeface="楷体" panose="02010609060101010101" charset="-122"/>
                <a:ea typeface="楷体" panose="02010609060101010101" charset="-122"/>
                <a:cs typeface="+mn-ea"/>
                <a:sym typeface="+mn-ea"/>
              </a:rPr>
              <a:t>◆</a:t>
            </a:r>
            <a:r>
              <a:rPr lang="zh-CN" altLang="en-US" sz="3200" b="1" dirty="0">
                <a:solidFill>
                  <a:srgbClr val="0070C0"/>
                </a:solidFill>
                <a:latin typeface="楷体" panose="02010609060101010101" charset="-122"/>
                <a:ea typeface="楷体" panose="02010609060101010101" charset="-122"/>
                <a:sym typeface="+mn-ea"/>
              </a:rPr>
              <a:t>小学</a:t>
            </a:r>
            <a:endParaRPr lang="zh-CN" altLang="en-US" sz="3200" b="1" dirty="0">
              <a:solidFill>
                <a:srgbClr val="0070C0"/>
              </a:solidFill>
              <a:latin typeface="楷体" panose="02010609060101010101" charset="-122"/>
              <a:ea typeface="楷体" panose="02010609060101010101" charset="-122"/>
              <a:sym typeface="+mn-ea"/>
            </a:endParaRPr>
          </a:p>
          <a:p>
            <a:pPr lvl="1" eaLnBrk="1" hangingPunct="1">
              <a:lnSpc>
                <a:spcPct val="150000"/>
              </a:lnSpc>
            </a:pPr>
            <a:r>
              <a:rPr lang="zh-CN" altLang="en-US" sz="3200" b="1" dirty="0">
                <a:solidFill>
                  <a:srgbClr val="0070C0"/>
                </a:solidFill>
                <a:latin typeface="楷体" panose="02010609060101010101" charset="-122"/>
                <a:ea typeface="楷体" panose="02010609060101010101" charset="-122"/>
                <a:sym typeface="+mn-ea"/>
              </a:rPr>
              <a:t>    高年级侧重：认识危险的危害，形成躲避危险的意识，掌握躲避危险的基本方法，强调个人安全</a:t>
            </a:r>
            <a:endParaRPr lang="zh-CN" altLang="en-US" sz="3200" b="1" dirty="0">
              <a:solidFill>
                <a:srgbClr val="0070C0"/>
              </a:solidFill>
              <a:latin typeface="楷体" panose="02010609060101010101" charset="-122"/>
              <a:ea typeface="楷体" panose="02010609060101010101" charset="-122"/>
              <a:sym typeface="+mn-ea"/>
            </a:endParaRPr>
          </a:p>
          <a:p>
            <a:pPr lvl="1" eaLnBrk="1" hangingPunct="1"/>
            <a:r>
              <a:rPr lang="zh-CN" altLang="en-US" sz="3200" b="1" dirty="0">
                <a:solidFill>
                  <a:srgbClr val="0070C0"/>
                </a:solidFill>
                <a:latin typeface="楷体" panose="02010609060101010101" charset="-122"/>
                <a:ea typeface="楷体" panose="02010609060101010101" charset="-122"/>
                <a:sym typeface="+mn-ea"/>
              </a:rPr>
              <a:t>   </a:t>
            </a:r>
            <a:r>
              <a:rPr lang="zh-CN" altLang="en-US" sz="3200" b="1" dirty="0">
                <a:solidFill>
                  <a:srgbClr val="FF0000"/>
                </a:solidFill>
                <a:latin typeface="楷体" panose="02010609060101010101" charset="-122"/>
                <a:ea typeface="楷体" panose="02010609060101010101" charset="-122"/>
                <a:sym typeface="+mn-ea"/>
              </a:rPr>
              <a:t> 学习内容：了解影响家乡生态环境的常见问题，形成保护自然环境和躲避自然灾害的意识。学会躲避自然灾害引发危险的基本方法。掌握突发自然灾害预警信号级别含义及相应采取的防范措施。</a:t>
            </a:r>
            <a:endParaRPr lang="zh-CN" altLang="en-US" sz="3200" b="1" dirty="0">
              <a:solidFill>
                <a:srgbClr val="FF0000"/>
              </a:solidFill>
              <a:latin typeface="楷体" panose="02010609060101010101" charset="-122"/>
              <a:ea typeface="楷体" panose="02010609060101010101" charset="-122"/>
              <a:sym typeface="+mn-ea"/>
            </a:endParaRPr>
          </a:p>
          <a:p>
            <a:pPr lvl="1" eaLnBrk="1" hangingPunct="1"/>
            <a:endParaRPr lang="zh-CN" altLang="en-US" sz="3200" b="1" dirty="0">
              <a:solidFill>
                <a:srgbClr val="FF0000"/>
              </a:solidFill>
              <a:latin typeface="楷体" panose="02010609060101010101" charset="-122"/>
              <a:ea typeface="楷体" panose="02010609060101010101" charset="-122"/>
              <a:sym typeface="+mn-ea"/>
            </a:endParaRPr>
          </a:p>
          <a:p>
            <a:pPr lvl="1" eaLnBrk="1" hangingPunct="1"/>
            <a:endParaRPr lang="zh-CN" altLang="en-US" sz="3200" b="1" dirty="0">
              <a:solidFill>
                <a:srgbClr val="0070C0"/>
              </a:solidFill>
              <a:latin typeface="楷体" panose="02010609060101010101" charset="-122"/>
              <a:ea typeface="楷体" panose="02010609060101010101" charset="-122"/>
              <a:sym typeface="+mn-ea"/>
            </a:endParaRPr>
          </a:p>
          <a:p>
            <a:pPr lvl="1" eaLnBrk="1" hangingPunct="1"/>
            <a:endParaRPr lang="zh-CN" altLang="en-US" sz="3200" b="1" dirty="0">
              <a:solidFill>
                <a:srgbClr val="0070C0"/>
              </a:solidFill>
              <a:latin typeface="楷体" panose="02010609060101010101" charset="-122"/>
              <a:ea typeface="楷体" panose="02010609060101010101" charset="-122"/>
              <a:sym typeface="+mn-ea"/>
            </a:endParaRPr>
          </a:p>
          <a:p>
            <a:pPr eaLnBrk="1" hangingPunct="1"/>
            <a:endParaRPr lang="zh-CN" altLang="en-US" sz="3200" b="1" dirty="0">
              <a:solidFill>
                <a:srgbClr val="0070C0"/>
              </a:solidFill>
              <a:latin typeface="楷体" panose="02010609060101010101" charset="-122"/>
              <a:ea typeface="楷体" panose="02010609060101010101" charset="-122"/>
              <a:sym typeface="+mn-ea"/>
            </a:endParaRPr>
          </a:p>
          <a:p>
            <a:pPr eaLnBrk="1" hangingPunct="1"/>
            <a:r>
              <a:rPr lang="en-US" altLang="x-none" sz="3000" b="1" dirty="0">
                <a:solidFill>
                  <a:srgbClr val="0070C0"/>
                </a:solidFill>
                <a:latin typeface="楷体" panose="02010609060101010101" charset="-122"/>
                <a:ea typeface="楷体" panose="02010609060101010101" charset="-122"/>
                <a:sym typeface="+mn-ea"/>
              </a:rPr>
              <a:t> </a:t>
            </a:r>
            <a:endParaRPr lang="zh-CN" altLang="en-US" sz="3000" b="1" u="sng" dirty="0">
              <a:solidFill>
                <a:srgbClr val="0070C0"/>
              </a:solidFill>
              <a:latin typeface="楷体" panose="02010609060101010101" charset="-122"/>
              <a:ea typeface="楷体" panose="02010609060101010101" charset="-122"/>
              <a:cs typeface="+mn-ea"/>
              <a:sym typeface="+mn-ea"/>
            </a:endParaRPr>
          </a:p>
        </p:txBody>
      </p:sp>
      <p:pic>
        <p:nvPicPr>
          <p:cNvPr id="3" name="图片 2"/>
          <p:cNvPicPr>
            <a:picLocks noChangeAspect="1"/>
          </p:cNvPicPr>
          <p:nvPr/>
        </p:nvPicPr>
        <p:blipFill>
          <a:blip r:embed="rId2" cstate="print"/>
          <a:stretch>
            <a:fillRect/>
          </a:stretch>
        </p:blipFill>
        <p:spPr>
          <a:xfrm>
            <a:off x="10073640" y="4936490"/>
            <a:ext cx="2127250" cy="1905000"/>
          </a:xfrm>
          <a:prstGeom prst="rect">
            <a:avLst/>
          </a:prstGeom>
          <a:effectLst>
            <a:softEdge rad="1270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timg (18)"/>
          <p:cNvPicPr>
            <a:picLocks noChangeAspect="1"/>
          </p:cNvPicPr>
          <p:nvPr/>
        </p:nvPicPr>
        <p:blipFill>
          <a:blip r:embed="rId1" cstate="print"/>
          <a:stretch>
            <a:fillRect/>
          </a:stretch>
        </p:blipFill>
        <p:spPr>
          <a:xfrm>
            <a:off x="0" y="15875"/>
            <a:ext cx="12200890" cy="6825615"/>
          </a:xfrm>
          <a:prstGeom prst="rect">
            <a:avLst/>
          </a:prstGeom>
        </p:spPr>
      </p:pic>
      <p:sp>
        <p:nvSpPr>
          <p:cNvPr id="6" name="标题 5"/>
          <p:cNvSpPr>
            <a:spLocks noGrp="1"/>
          </p:cNvSpPr>
          <p:nvPr>
            <p:ph type="title"/>
          </p:nvPr>
        </p:nvSpPr>
        <p:spPr>
          <a:xfrm>
            <a:off x="-317" y="200025"/>
            <a:ext cx="12199938" cy="1031875"/>
          </a:xfrm>
        </p:spPr>
        <p:txBody>
          <a:bodyPr>
            <a:normAutofit fontScale="90000"/>
            <a:scene3d>
              <a:camera prst="orthographicFront"/>
              <a:lightRig rig="soft" dir="t">
                <a:rot lat="0" lon="0" rev="15600000"/>
              </a:lightRig>
            </a:scene3d>
            <a:sp3d extrusionH="57150" prstMaterial="softEdge">
              <a:bevelT w="25400" h="38100"/>
            </a:sp3d>
          </a:bodyPr>
          <a:lstStyle/>
          <a:p>
            <a:pPr algn="ctr" fontAlgn="auto"/>
            <a:r>
              <a:rPr lang="en-US" altLang="zh-CN" strike="noStrike" noProof="1">
                <a:solidFill>
                  <a:schemeClr val="accent4"/>
                </a:solidFill>
              </a:rPr>
              <a:t>                  </a:t>
            </a:r>
            <a:br>
              <a:rPr lang="en-US" altLang="zh-CN" dirty="0">
                <a:solidFill>
                  <a:schemeClr val="accent4"/>
                </a:solidFill>
              </a:rPr>
            </a:br>
            <a:r>
              <a:rPr lang="zh-CN" altLang="en-US" sz="6000" strike="noStrike" noProof="1" smtClean="0">
                <a:solidFill>
                  <a:srgbClr val="7030A0"/>
                </a:solidFill>
                <a:effectLst/>
                <a:latin typeface="华文新魏" panose="02010800040101010101" charset="-122"/>
                <a:ea typeface="华文新魏" panose="02010800040101010101" charset="-122"/>
              </a:rPr>
              <a:t>第一部</a:t>
            </a:r>
            <a:r>
              <a:rPr lang="zh-CN" altLang="en-US" sz="6000" strike="noStrike" noProof="1">
                <a:solidFill>
                  <a:srgbClr val="7030A0"/>
                </a:solidFill>
                <a:effectLst/>
                <a:latin typeface="华文新魏" panose="02010800040101010101" charset="-122"/>
                <a:ea typeface="华文新魏" panose="02010800040101010101" charset="-122"/>
              </a:rPr>
              <a:t>分    学校应急管理</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5365" name="标题 1"/>
          <p:cNvSpPr>
            <a:spLocks noGrp="1"/>
          </p:cNvSpPr>
          <p:nvPr/>
        </p:nvSpPr>
        <p:spPr>
          <a:xfrm>
            <a:off x="476250" y="2498725"/>
            <a:ext cx="11248390" cy="3206115"/>
          </a:xfrm>
          <a:prstGeom prst="rect">
            <a:avLst/>
          </a:prstGeom>
          <a:noFill/>
          <a:ln w="9525">
            <a:noFill/>
          </a:ln>
        </p:spPr>
        <p:txBody>
          <a:bodyPr lIns="91440" tIns="45720" rIns="91440" bIns="45720" anchor="ctr"/>
          <a:lstStyle/>
          <a:p>
            <a:pPr eaLnBrk="1" hangingPunct="1">
              <a:lnSpc>
                <a:spcPct val="150000"/>
              </a:lnSpc>
            </a:pPr>
            <a:endParaRPr lang="zh-CN" altLang="en-US" sz="3600" b="1" u="sng" dirty="0">
              <a:solidFill>
                <a:srgbClr val="00B050"/>
              </a:solidFill>
              <a:latin typeface="楷体" panose="02010609060101010101" charset="-122"/>
              <a:ea typeface="楷体" panose="02010609060101010101" charset="-122"/>
              <a:sym typeface="+mn-ea"/>
            </a:endParaRPr>
          </a:p>
        </p:txBody>
      </p:sp>
      <p:sp>
        <p:nvSpPr>
          <p:cNvPr id="2" name="标题 1"/>
          <p:cNvSpPr>
            <a:spLocks noGrp="1"/>
          </p:cNvSpPr>
          <p:nvPr/>
        </p:nvSpPr>
        <p:spPr>
          <a:xfrm>
            <a:off x="690245" y="1522730"/>
            <a:ext cx="10662285" cy="5318760"/>
          </a:xfrm>
          <a:prstGeom prst="rect">
            <a:avLst/>
          </a:prstGeom>
          <a:noFill/>
          <a:ln w="9525">
            <a:noFill/>
          </a:ln>
        </p:spPr>
        <p:txBody>
          <a:bodyPr lIns="91440" tIns="45720" rIns="91440" bIns="45720" anchor="ctr"/>
          <a:lstStyle/>
          <a:p>
            <a:pPr lvl="1" eaLnBrk="1" hangingPunct="1"/>
            <a:r>
              <a:rPr lang="en-US" altLang="zh-CN" sz="3200" b="1" dirty="0">
                <a:solidFill>
                  <a:schemeClr val="bg1"/>
                </a:solidFill>
                <a:latin typeface="楷体" panose="02010609060101010101" charset="-122"/>
                <a:ea typeface="楷体" panose="02010609060101010101" charset="-122"/>
                <a:cs typeface="+mn-ea"/>
                <a:sym typeface="+mn-ea"/>
              </a:rPr>
              <a:t> </a:t>
            </a:r>
            <a:endParaRPr lang="en-US" altLang="zh-CN" sz="3200" b="1" dirty="0">
              <a:solidFill>
                <a:schemeClr val="bg1"/>
              </a:solidFill>
              <a:latin typeface="楷体" panose="02010609060101010101" charset="-122"/>
              <a:ea typeface="楷体" panose="02010609060101010101" charset="-122"/>
              <a:cs typeface="+mn-ea"/>
              <a:sym typeface="+mn-ea"/>
            </a:endParaRPr>
          </a:p>
          <a:p>
            <a:pPr lvl="1" eaLnBrk="1" hangingPunct="1">
              <a:lnSpc>
                <a:spcPct val="150000"/>
              </a:lnSpc>
            </a:pPr>
            <a:r>
              <a:rPr lang="zh-CN" altLang="en-US" sz="3200" b="1" dirty="0">
                <a:solidFill>
                  <a:srgbClr val="0070C0"/>
                </a:solidFill>
                <a:latin typeface="楷体" panose="02010609060101010101" charset="-122"/>
                <a:ea typeface="楷体" panose="02010609060101010101" charset="-122"/>
                <a:cs typeface="+mn-ea"/>
                <a:sym typeface="+mn-ea"/>
              </a:rPr>
              <a:t>   </a:t>
            </a:r>
            <a:endParaRPr lang="zh-CN" altLang="en-US" sz="3200" b="1" dirty="0">
              <a:solidFill>
                <a:srgbClr val="0070C0"/>
              </a:solidFill>
              <a:latin typeface="楷体" panose="02010609060101010101" charset="-122"/>
              <a:ea typeface="楷体" panose="02010609060101010101" charset="-122"/>
              <a:cs typeface="+mn-ea"/>
              <a:sym typeface="+mn-ea"/>
            </a:endParaRPr>
          </a:p>
          <a:p>
            <a:pPr lvl="1" eaLnBrk="1" hangingPunct="1">
              <a:lnSpc>
                <a:spcPct val="150000"/>
              </a:lnSpc>
            </a:pPr>
            <a:endParaRPr lang="zh-CN" altLang="en-US" sz="3200" b="1" dirty="0">
              <a:solidFill>
                <a:srgbClr val="0070C0"/>
              </a:solidFill>
              <a:latin typeface="楷体" panose="02010609060101010101" charset="-122"/>
              <a:ea typeface="楷体" panose="02010609060101010101" charset="-122"/>
              <a:cs typeface="+mn-ea"/>
              <a:sym typeface="+mn-ea"/>
            </a:endParaRPr>
          </a:p>
          <a:p>
            <a:pPr lvl="1" eaLnBrk="1" hangingPunct="1"/>
            <a:r>
              <a:rPr lang="zh-CN" altLang="en-US" sz="3200" b="1" dirty="0">
                <a:solidFill>
                  <a:srgbClr val="0070C0"/>
                </a:solidFill>
                <a:latin typeface="楷体" panose="02010609060101010101" charset="-122"/>
                <a:ea typeface="楷体" panose="02010609060101010101" charset="-122"/>
                <a:cs typeface="+mn-ea"/>
                <a:sym typeface="+mn-ea"/>
              </a:rPr>
              <a:t>  ◆</a:t>
            </a:r>
            <a:r>
              <a:rPr lang="zh-CN" altLang="en-US" sz="3200" b="1" dirty="0">
                <a:solidFill>
                  <a:srgbClr val="0070C0"/>
                </a:solidFill>
                <a:latin typeface="楷体" panose="02010609060101010101" charset="-122"/>
                <a:ea typeface="楷体" panose="02010609060101010101" charset="-122"/>
                <a:sym typeface="+mn-ea"/>
              </a:rPr>
              <a:t>初中侧重：了解与安全有关的基本知识，强化自我保护意识，掌握确保安全的基本方法。强调个人安全，兼顾公共安全。</a:t>
            </a:r>
            <a:endParaRPr lang="zh-CN" altLang="en-US" sz="3200" b="1" dirty="0">
              <a:solidFill>
                <a:srgbClr val="0070C0"/>
              </a:solidFill>
              <a:latin typeface="楷体" panose="02010609060101010101" charset="-122"/>
              <a:ea typeface="楷体" panose="02010609060101010101" charset="-122"/>
              <a:sym typeface="+mn-ea"/>
            </a:endParaRPr>
          </a:p>
          <a:p>
            <a:pPr lvl="1" eaLnBrk="1" hangingPunct="1"/>
            <a:r>
              <a:rPr lang="zh-CN" altLang="en-US" sz="3200" dirty="0">
                <a:sym typeface="+mn-ea"/>
              </a:rPr>
              <a:t>    </a:t>
            </a:r>
            <a:r>
              <a:rPr lang="zh-CN" altLang="en-US" sz="3200" b="1" dirty="0">
                <a:solidFill>
                  <a:srgbClr val="FF0000"/>
                </a:solidFill>
                <a:latin typeface="楷体" panose="02010609060101010101" charset="-122"/>
                <a:ea typeface="楷体" panose="02010609060101010101" charset="-122"/>
                <a:sym typeface="+mn-ea"/>
              </a:rPr>
              <a:t>  学习内容：学会冷静应对自然灾害事件，提高在自然灾害事件中自我保护和求助及逃生的基本技能。了解曾经发生的重大自然灾害，认识人类活动与自然灾害之间的关系，增强环境保护意识和生态意识。</a:t>
            </a:r>
            <a:endParaRPr lang="zh-CN" altLang="en-US" sz="3200" b="1" dirty="0">
              <a:solidFill>
                <a:srgbClr val="FF0000"/>
              </a:solidFill>
              <a:latin typeface="楷体" panose="02010609060101010101" charset="-122"/>
              <a:ea typeface="楷体" panose="02010609060101010101" charset="-122"/>
              <a:sym typeface="+mn-ea"/>
            </a:endParaRPr>
          </a:p>
          <a:p>
            <a:pPr lvl="1" eaLnBrk="1" hangingPunct="1">
              <a:lnSpc>
                <a:spcPct val="150000"/>
              </a:lnSpc>
            </a:pPr>
            <a:endParaRPr lang="zh-CN" altLang="en-US" sz="3200" b="1" dirty="0">
              <a:solidFill>
                <a:srgbClr val="0070C0"/>
              </a:solidFill>
              <a:latin typeface="楷体" panose="02010609060101010101" charset="-122"/>
              <a:ea typeface="楷体" panose="02010609060101010101" charset="-122"/>
              <a:sym typeface="+mn-ea"/>
            </a:endParaRPr>
          </a:p>
          <a:p>
            <a:pPr lvl="1" eaLnBrk="1" hangingPunct="1"/>
            <a:endParaRPr lang="zh-CN" altLang="en-US" sz="3200" b="1" dirty="0">
              <a:solidFill>
                <a:srgbClr val="0070C0"/>
              </a:solidFill>
              <a:latin typeface="楷体" panose="02010609060101010101" charset="-122"/>
              <a:ea typeface="楷体" panose="02010609060101010101" charset="-122"/>
              <a:sym typeface="+mn-ea"/>
            </a:endParaRPr>
          </a:p>
          <a:p>
            <a:pPr eaLnBrk="1" hangingPunct="1"/>
            <a:endParaRPr lang="zh-CN" altLang="en-US" sz="3200" b="1" dirty="0">
              <a:solidFill>
                <a:srgbClr val="0070C0"/>
              </a:solidFill>
              <a:latin typeface="楷体" panose="02010609060101010101" charset="-122"/>
              <a:ea typeface="楷体" panose="02010609060101010101" charset="-122"/>
              <a:sym typeface="+mn-ea"/>
            </a:endParaRPr>
          </a:p>
          <a:p>
            <a:pPr eaLnBrk="1" hangingPunct="1"/>
            <a:r>
              <a:rPr lang="en-US" altLang="x-none" sz="3000" b="1" dirty="0">
                <a:solidFill>
                  <a:srgbClr val="0070C0"/>
                </a:solidFill>
                <a:latin typeface="楷体" panose="02010609060101010101" charset="-122"/>
                <a:ea typeface="楷体" panose="02010609060101010101" charset="-122"/>
                <a:sym typeface="+mn-ea"/>
              </a:rPr>
              <a:t> </a:t>
            </a:r>
            <a:endParaRPr lang="zh-CN" altLang="en-US" sz="3000" b="1" u="sng" dirty="0">
              <a:solidFill>
                <a:srgbClr val="0070C0"/>
              </a:solidFill>
              <a:latin typeface="楷体" panose="02010609060101010101" charset="-122"/>
              <a:ea typeface="楷体" panose="02010609060101010101" charset="-122"/>
              <a:cs typeface="+mn-ea"/>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图片 14"/>
          <p:cNvPicPr>
            <a:picLocks noChangeAspect="1"/>
          </p:cNvPicPr>
          <p:nvPr/>
        </p:nvPicPr>
        <p:blipFill>
          <a:blip r:embed="rId1" cstate="print"/>
          <a:stretch>
            <a:fillRect/>
          </a:stretch>
        </p:blipFill>
        <p:spPr>
          <a:xfrm>
            <a:off x="30163" y="3629025"/>
            <a:ext cx="6096000" cy="1568450"/>
          </a:xfrm>
          <a:prstGeom prst="rect">
            <a:avLst/>
          </a:prstGeom>
          <a:noFill/>
          <a:ln w="9525">
            <a:noFill/>
          </a:ln>
        </p:spPr>
      </p:pic>
      <p:pic>
        <p:nvPicPr>
          <p:cNvPr id="3074" name="图片 15"/>
          <p:cNvPicPr>
            <a:picLocks noChangeAspect="1"/>
          </p:cNvPicPr>
          <p:nvPr/>
        </p:nvPicPr>
        <p:blipFill>
          <a:blip r:embed="rId2" cstate="print"/>
          <a:stretch>
            <a:fillRect/>
          </a:stretch>
        </p:blipFill>
        <p:spPr>
          <a:xfrm>
            <a:off x="161925" y="233363"/>
            <a:ext cx="2273300" cy="1905000"/>
          </a:xfrm>
          <a:prstGeom prst="rect">
            <a:avLst/>
          </a:prstGeom>
          <a:noFill/>
          <a:ln w="9525">
            <a:noFill/>
          </a:ln>
        </p:spPr>
      </p:pic>
      <p:pic>
        <p:nvPicPr>
          <p:cNvPr id="3075" name="图片 16"/>
          <p:cNvPicPr>
            <a:picLocks noChangeAspect="1"/>
          </p:cNvPicPr>
          <p:nvPr/>
        </p:nvPicPr>
        <p:blipFill>
          <a:blip r:embed="rId3" cstate="print"/>
          <a:stretch>
            <a:fillRect/>
          </a:stretch>
        </p:blipFill>
        <p:spPr>
          <a:xfrm>
            <a:off x="2779713" y="309563"/>
            <a:ext cx="6096000" cy="1905000"/>
          </a:xfrm>
          <a:prstGeom prst="rect">
            <a:avLst/>
          </a:prstGeom>
          <a:noFill/>
          <a:ln w="9525">
            <a:noFill/>
          </a:ln>
        </p:spPr>
      </p:pic>
      <p:pic>
        <p:nvPicPr>
          <p:cNvPr id="3076" name="图片 18"/>
          <p:cNvPicPr>
            <a:picLocks noChangeAspect="1"/>
          </p:cNvPicPr>
          <p:nvPr/>
        </p:nvPicPr>
        <p:blipFill>
          <a:blip r:embed="rId4" cstate="print"/>
          <a:stretch>
            <a:fillRect/>
          </a:stretch>
        </p:blipFill>
        <p:spPr>
          <a:xfrm>
            <a:off x="30163" y="5322888"/>
            <a:ext cx="6032500" cy="1270000"/>
          </a:xfrm>
          <a:prstGeom prst="rect">
            <a:avLst/>
          </a:prstGeom>
          <a:noFill/>
          <a:ln w="9525">
            <a:noFill/>
          </a:ln>
        </p:spPr>
      </p:pic>
      <p:pic>
        <p:nvPicPr>
          <p:cNvPr id="3077" name="图片 20"/>
          <p:cNvPicPr>
            <a:picLocks noChangeAspect="1"/>
          </p:cNvPicPr>
          <p:nvPr/>
        </p:nvPicPr>
        <p:blipFill>
          <a:blip r:embed="rId5" cstate="print"/>
          <a:stretch>
            <a:fillRect/>
          </a:stretch>
        </p:blipFill>
        <p:spPr>
          <a:xfrm>
            <a:off x="6224588" y="2374900"/>
            <a:ext cx="2540000" cy="1905000"/>
          </a:xfrm>
          <a:prstGeom prst="rect">
            <a:avLst/>
          </a:prstGeom>
          <a:noFill/>
          <a:ln w="9525">
            <a:noFill/>
          </a:ln>
        </p:spPr>
      </p:pic>
      <p:pic>
        <p:nvPicPr>
          <p:cNvPr id="3078" name="图片 21"/>
          <p:cNvPicPr>
            <a:picLocks noChangeAspect="1"/>
          </p:cNvPicPr>
          <p:nvPr/>
        </p:nvPicPr>
        <p:blipFill>
          <a:blip r:embed="rId6" cstate="print"/>
          <a:stretch>
            <a:fillRect/>
          </a:stretch>
        </p:blipFill>
        <p:spPr>
          <a:xfrm>
            <a:off x="9310688" y="4900613"/>
            <a:ext cx="2803525" cy="1868487"/>
          </a:xfrm>
          <a:prstGeom prst="rect">
            <a:avLst/>
          </a:prstGeom>
          <a:noFill/>
          <a:ln w="9525">
            <a:noFill/>
          </a:ln>
        </p:spPr>
      </p:pic>
      <p:pic>
        <p:nvPicPr>
          <p:cNvPr id="3079" name="图片 22"/>
          <p:cNvPicPr>
            <a:picLocks noChangeAspect="1"/>
          </p:cNvPicPr>
          <p:nvPr/>
        </p:nvPicPr>
        <p:blipFill>
          <a:blip r:embed="rId7" cstate="print"/>
          <a:stretch>
            <a:fillRect/>
          </a:stretch>
        </p:blipFill>
        <p:spPr>
          <a:xfrm>
            <a:off x="303213" y="1893888"/>
            <a:ext cx="2476500" cy="1905000"/>
          </a:xfrm>
          <a:prstGeom prst="rect">
            <a:avLst/>
          </a:prstGeom>
          <a:noFill/>
          <a:ln w="9525">
            <a:noFill/>
          </a:ln>
        </p:spPr>
      </p:pic>
      <p:pic>
        <p:nvPicPr>
          <p:cNvPr id="3080" name="图片 24"/>
          <p:cNvPicPr>
            <a:picLocks noChangeAspect="1"/>
          </p:cNvPicPr>
          <p:nvPr/>
        </p:nvPicPr>
        <p:blipFill>
          <a:blip r:embed="rId8" cstate="print"/>
          <a:stretch>
            <a:fillRect/>
          </a:stretch>
        </p:blipFill>
        <p:spPr>
          <a:xfrm>
            <a:off x="5519738" y="4498975"/>
            <a:ext cx="3949700" cy="2362200"/>
          </a:xfrm>
          <a:prstGeom prst="rect">
            <a:avLst/>
          </a:prstGeom>
          <a:noFill/>
          <a:ln w="9525">
            <a:noFill/>
          </a:ln>
        </p:spPr>
      </p:pic>
      <p:pic>
        <p:nvPicPr>
          <p:cNvPr id="3082" name="图片 23"/>
          <p:cNvPicPr>
            <a:picLocks noChangeAspect="1"/>
          </p:cNvPicPr>
          <p:nvPr/>
        </p:nvPicPr>
        <p:blipFill>
          <a:blip r:embed="rId9" cstate="print"/>
          <a:stretch>
            <a:fillRect/>
          </a:stretch>
        </p:blipFill>
        <p:spPr>
          <a:xfrm>
            <a:off x="3163888" y="2138363"/>
            <a:ext cx="2540000" cy="1657350"/>
          </a:xfrm>
          <a:prstGeom prst="rect">
            <a:avLst/>
          </a:prstGeom>
          <a:noFill/>
          <a:ln w="9525">
            <a:noFill/>
          </a:ln>
        </p:spPr>
      </p:pic>
      <p:pic>
        <p:nvPicPr>
          <p:cNvPr id="3083" name="图片 19"/>
          <p:cNvPicPr>
            <a:picLocks noChangeAspect="1"/>
          </p:cNvPicPr>
          <p:nvPr/>
        </p:nvPicPr>
        <p:blipFill>
          <a:blip r:embed="rId10" cstate="print"/>
          <a:stretch>
            <a:fillRect/>
          </a:stretch>
        </p:blipFill>
        <p:spPr>
          <a:xfrm>
            <a:off x="9031288" y="393700"/>
            <a:ext cx="2857500" cy="1905000"/>
          </a:xfrm>
          <a:prstGeom prst="rect">
            <a:avLst/>
          </a:prstGeom>
          <a:noFill/>
          <a:ln w="9525">
            <a:noFill/>
          </a:ln>
        </p:spPr>
      </p:pic>
      <p:pic>
        <p:nvPicPr>
          <p:cNvPr id="3084" name="图片 3"/>
          <p:cNvPicPr>
            <a:picLocks noChangeAspect="1"/>
          </p:cNvPicPr>
          <p:nvPr/>
        </p:nvPicPr>
        <p:blipFill>
          <a:blip r:embed="rId11" cstate="print"/>
          <a:stretch>
            <a:fillRect/>
          </a:stretch>
        </p:blipFill>
        <p:spPr>
          <a:xfrm>
            <a:off x="8940800" y="2374900"/>
            <a:ext cx="3041650" cy="2051050"/>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timg (18)"/>
          <p:cNvPicPr>
            <a:picLocks noChangeAspect="1"/>
          </p:cNvPicPr>
          <p:nvPr/>
        </p:nvPicPr>
        <p:blipFill>
          <a:blip r:embed="rId1" cstate="print"/>
          <a:stretch>
            <a:fillRect/>
          </a:stretch>
        </p:blipFill>
        <p:spPr>
          <a:xfrm>
            <a:off x="0" y="15875"/>
            <a:ext cx="12200890" cy="6825615"/>
          </a:xfrm>
          <a:prstGeom prst="rect">
            <a:avLst/>
          </a:prstGeom>
        </p:spPr>
      </p:pic>
      <p:sp>
        <p:nvSpPr>
          <p:cNvPr id="6" name="标题 5"/>
          <p:cNvSpPr>
            <a:spLocks noGrp="1"/>
          </p:cNvSpPr>
          <p:nvPr>
            <p:ph type="title"/>
          </p:nvPr>
        </p:nvSpPr>
        <p:spPr>
          <a:xfrm>
            <a:off x="-317" y="200025"/>
            <a:ext cx="12199938" cy="1031875"/>
          </a:xfrm>
        </p:spPr>
        <p:txBody>
          <a:bodyPr>
            <a:normAutofit fontScale="90000"/>
            <a:scene3d>
              <a:camera prst="orthographicFront"/>
              <a:lightRig rig="soft" dir="t">
                <a:rot lat="0" lon="0" rev="15600000"/>
              </a:lightRig>
            </a:scene3d>
            <a:sp3d extrusionH="57150" prstMaterial="softEdge">
              <a:bevelT w="25400" h="38100"/>
            </a:sp3d>
          </a:bodyPr>
          <a:lstStyle/>
          <a:p>
            <a:pPr algn="ctr" fontAlgn="auto"/>
            <a:r>
              <a:rPr lang="en-US" altLang="zh-CN" strike="noStrike" noProof="1">
                <a:solidFill>
                  <a:schemeClr val="accent4"/>
                </a:solidFill>
              </a:rPr>
              <a:t>                  </a:t>
            </a:r>
            <a:br>
              <a:rPr lang="en-US" altLang="zh-CN" dirty="0">
                <a:solidFill>
                  <a:schemeClr val="accent4"/>
                </a:solidFill>
              </a:rPr>
            </a:br>
            <a:r>
              <a:rPr lang="zh-CN" altLang="en-US" sz="6000" strike="noStrike" noProof="1" smtClean="0">
                <a:solidFill>
                  <a:srgbClr val="7030A0"/>
                </a:solidFill>
                <a:effectLst/>
                <a:latin typeface="华文新魏" panose="02010800040101010101" charset="-122"/>
                <a:ea typeface="华文新魏" panose="02010800040101010101" charset="-122"/>
              </a:rPr>
              <a:t>第一部</a:t>
            </a:r>
            <a:r>
              <a:rPr lang="zh-CN" altLang="en-US" sz="6000" strike="noStrike" noProof="1">
                <a:solidFill>
                  <a:srgbClr val="7030A0"/>
                </a:solidFill>
                <a:effectLst/>
                <a:latin typeface="华文新魏" panose="02010800040101010101" charset="-122"/>
                <a:ea typeface="华文新魏" panose="02010800040101010101" charset="-122"/>
              </a:rPr>
              <a:t>分    学校应急管理</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5365" name="标题 1"/>
          <p:cNvSpPr>
            <a:spLocks noGrp="1"/>
          </p:cNvSpPr>
          <p:nvPr/>
        </p:nvSpPr>
        <p:spPr>
          <a:xfrm>
            <a:off x="476250" y="2498725"/>
            <a:ext cx="11248390" cy="3206115"/>
          </a:xfrm>
          <a:prstGeom prst="rect">
            <a:avLst/>
          </a:prstGeom>
          <a:noFill/>
          <a:ln w="9525">
            <a:noFill/>
          </a:ln>
        </p:spPr>
        <p:txBody>
          <a:bodyPr lIns="91440" tIns="45720" rIns="91440" bIns="45720" anchor="ctr"/>
          <a:lstStyle/>
          <a:p>
            <a:pPr eaLnBrk="1" hangingPunct="1">
              <a:lnSpc>
                <a:spcPct val="150000"/>
              </a:lnSpc>
            </a:pPr>
            <a:endParaRPr lang="zh-CN" altLang="en-US" sz="3600" b="1" u="sng" dirty="0">
              <a:solidFill>
                <a:srgbClr val="00B050"/>
              </a:solidFill>
              <a:latin typeface="楷体" panose="02010609060101010101" charset="-122"/>
              <a:ea typeface="楷体" panose="02010609060101010101" charset="-122"/>
              <a:sym typeface="+mn-ea"/>
            </a:endParaRPr>
          </a:p>
        </p:txBody>
      </p:sp>
      <p:sp>
        <p:nvSpPr>
          <p:cNvPr id="2" name="标题 1"/>
          <p:cNvSpPr>
            <a:spLocks noGrp="1"/>
          </p:cNvSpPr>
          <p:nvPr/>
        </p:nvSpPr>
        <p:spPr>
          <a:xfrm>
            <a:off x="690245" y="1522730"/>
            <a:ext cx="10662285" cy="5318760"/>
          </a:xfrm>
          <a:prstGeom prst="rect">
            <a:avLst/>
          </a:prstGeom>
          <a:noFill/>
          <a:ln w="9525">
            <a:noFill/>
          </a:ln>
        </p:spPr>
        <p:txBody>
          <a:bodyPr lIns="91440" tIns="45720" rIns="91440" bIns="45720" anchor="ctr"/>
          <a:lstStyle/>
          <a:p>
            <a:pPr lvl="1" eaLnBrk="1" hangingPunct="1"/>
            <a:r>
              <a:rPr lang="en-US" altLang="zh-CN" sz="3200" b="1" dirty="0">
                <a:solidFill>
                  <a:schemeClr val="bg1"/>
                </a:solidFill>
                <a:latin typeface="楷体" panose="02010609060101010101" charset="-122"/>
                <a:ea typeface="楷体" panose="02010609060101010101" charset="-122"/>
                <a:cs typeface="+mn-ea"/>
                <a:sym typeface="+mn-ea"/>
              </a:rPr>
              <a:t> </a:t>
            </a:r>
            <a:endParaRPr lang="en-US" altLang="zh-CN" sz="3200" b="1" dirty="0">
              <a:solidFill>
                <a:schemeClr val="bg1"/>
              </a:solidFill>
              <a:latin typeface="楷体" panose="02010609060101010101" charset="-122"/>
              <a:ea typeface="楷体" panose="02010609060101010101" charset="-122"/>
              <a:cs typeface="+mn-ea"/>
              <a:sym typeface="+mn-ea"/>
            </a:endParaRPr>
          </a:p>
          <a:p>
            <a:pPr lvl="1" eaLnBrk="1" hangingPunct="1">
              <a:lnSpc>
                <a:spcPct val="150000"/>
              </a:lnSpc>
            </a:pPr>
            <a:r>
              <a:rPr lang="zh-CN" altLang="en-US" sz="3200" b="1" dirty="0">
                <a:solidFill>
                  <a:srgbClr val="0070C0"/>
                </a:solidFill>
                <a:latin typeface="楷体" panose="02010609060101010101" charset="-122"/>
                <a:ea typeface="楷体" panose="02010609060101010101" charset="-122"/>
                <a:cs typeface="+mn-ea"/>
                <a:sym typeface="+mn-ea"/>
              </a:rPr>
              <a:t>   </a:t>
            </a:r>
            <a:endParaRPr lang="zh-CN" altLang="en-US" sz="3200" b="1" dirty="0">
              <a:solidFill>
                <a:srgbClr val="0070C0"/>
              </a:solidFill>
              <a:latin typeface="楷体" panose="02010609060101010101" charset="-122"/>
              <a:ea typeface="楷体" panose="02010609060101010101" charset="-122"/>
              <a:cs typeface="+mn-ea"/>
              <a:sym typeface="+mn-ea"/>
            </a:endParaRPr>
          </a:p>
          <a:p>
            <a:pPr lvl="1" eaLnBrk="1" hangingPunct="1">
              <a:lnSpc>
                <a:spcPct val="150000"/>
              </a:lnSpc>
            </a:pPr>
            <a:endParaRPr lang="zh-CN" altLang="en-US" sz="3200" b="1" dirty="0">
              <a:solidFill>
                <a:srgbClr val="0070C0"/>
              </a:solidFill>
              <a:latin typeface="楷体" panose="02010609060101010101" charset="-122"/>
              <a:ea typeface="楷体" panose="02010609060101010101" charset="-122"/>
              <a:cs typeface="+mn-ea"/>
              <a:sym typeface="+mn-ea"/>
            </a:endParaRPr>
          </a:p>
          <a:p>
            <a:pPr lvl="1" eaLnBrk="1" hangingPunct="1">
              <a:lnSpc>
                <a:spcPct val="100000"/>
              </a:lnSpc>
            </a:pPr>
            <a:r>
              <a:rPr lang="zh-CN" altLang="en-US" sz="3200" b="1" dirty="0">
                <a:solidFill>
                  <a:srgbClr val="0070C0"/>
                </a:solidFill>
                <a:latin typeface="楷体" panose="02010609060101010101" charset="-122"/>
                <a:ea typeface="楷体" panose="02010609060101010101" charset="-122"/>
                <a:cs typeface="+mn-ea"/>
                <a:sym typeface="+mn-ea"/>
              </a:rPr>
              <a:t>  ◆高中</a:t>
            </a:r>
            <a:r>
              <a:rPr lang="zh-CN" altLang="en-US" sz="3200" b="1" dirty="0">
                <a:solidFill>
                  <a:srgbClr val="0070C0"/>
                </a:solidFill>
                <a:latin typeface="楷体" panose="02010609060101010101" charset="-122"/>
                <a:ea typeface="楷体" panose="02010609060101010101" charset="-122"/>
                <a:sym typeface="+mn-ea"/>
              </a:rPr>
              <a:t>侧重：理解与安全有关的基本方法，自觉抵制可能引发安全问题的事件，能够在保证自身安全的前提下救助别人。既强调个人安全，又强调公共安全和国家安全。</a:t>
            </a:r>
            <a:endParaRPr lang="zh-CN" altLang="en-US" sz="3200" b="1" dirty="0">
              <a:solidFill>
                <a:srgbClr val="0070C0"/>
              </a:solidFill>
              <a:latin typeface="楷体" panose="02010609060101010101" charset="-122"/>
              <a:ea typeface="楷体" panose="02010609060101010101" charset="-122"/>
              <a:sym typeface="+mn-ea"/>
            </a:endParaRPr>
          </a:p>
          <a:p>
            <a:pPr lvl="1" eaLnBrk="1" hangingPunct="1"/>
            <a:r>
              <a:rPr lang="zh-CN" altLang="en-US" sz="3200" b="1" dirty="0">
                <a:solidFill>
                  <a:srgbClr val="0070C0"/>
                </a:solidFill>
                <a:latin typeface="楷体" panose="02010609060101010101" charset="-122"/>
                <a:ea typeface="楷体" panose="02010609060101010101" charset="-122"/>
                <a:sym typeface="+mn-ea"/>
              </a:rPr>
              <a:t>  </a:t>
            </a:r>
            <a:r>
              <a:rPr lang="zh-CN" altLang="en-US" sz="3200" b="1" dirty="0">
                <a:solidFill>
                  <a:srgbClr val="FF0000"/>
                </a:solidFill>
                <a:latin typeface="楷体" panose="02010609060101010101" charset="-122"/>
                <a:ea typeface="楷体" panose="02010609060101010101" charset="-122"/>
                <a:sym typeface="+mn-ea"/>
              </a:rPr>
              <a:t> 学习内容：基本掌握在自然灾害中自救的各种技能，学习紧急救护他人的基本技能。了解有关环境保护的法律法规，能结合当地实际情况，为保护和改善自然环境做贡献。</a:t>
            </a:r>
            <a:endParaRPr lang="zh-CN" altLang="en-US" sz="3200" b="1" dirty="0">
              <a:solidFill>
                <a:srgbClr val="FF0000"/>
              </a:solidFill>
              <a:latin typeface="楷体" panose="02010609060101010101" charset="-122"/>
              <a:ea typeface="楷体" panose="02010609060101010101" charset="-122"/>
              <a:sym typeface="+mn-ea"/>
            </a:endParaRPr>
          </a:p>
          <a:p>
            <a:pPr lvl="1" eaLnBrk="1" hangingPunct="1">
              <a:lnSpc>
                <a:spcPct val="100000"/>
              </a:lnSpc>
            </a:pPr>
            <a:endParaRPr lang="zh-CN" altLang="en-US" sz="3200" b="1" dirty="0">
              <a:solidFill>
                <a:srgbClr val="FF0000"/>
              </a:solidFill>
              <a:latin typeface="楷体" panose="02010609060101010101" charset="-122"/>
              <a:ea typeface="楷体" panose="02010609060101010101" charset="-122"/>
              <a:sym typeface="+mn-ea"/>
            </a:endParaRPr>
          </a:p>
          <a:p>
            <a:pPr marL="0" lvl="1" eaLnBrk="1" hangingPunct="1">
              <a:lnSpc>
                <a:spcPct val="100000"/>
              </a:lnSpc>
            </a:pPr>
            <a:endParaRPr lang="zh-CN" altLang="en-US" sz="3200" b="1" dirty="0">
              <a:solidFill>
                <a:srgbClr val="0070C0"/>
              </a:solidFill>
              <a:latin typeface="楷体" panose="02010609060101010101" charset="-122"/>
              <a:ea typeface="楷体" panose="02010609060101010101" charset="-122"/>
              <a:sym typeface="+mn-ea"/>
            </a:endParaRPr>
          </a:p>
          <a:p>
            <a:pPr lvl="1" eaLnBrk="1" hangingPunct="1">
              <a:lnSpc>
                <a:spcPct val="100000"/>
              </a:lnSpc>
            </a:pPr>
            <a:endParaRPr lang="zh-CN" altLang="en-US" sz="3200" b="1" dirty="0">
              <a:solidFill>
                <a:srgbClr val="0070C0"/>
              </a:solidFill>
              <a:latin typeface="楷体" panose="02010609060101010101" charset="-122"/>
              <a:ea typeface="楷体" panose="02010609060101010101" charset="-122"/>
              <a:sym typeface="+mn-ea"/>
            </a:endParaRPr>
          </a:p>
          <a:p>
            <a:pPr lvl="1" eaLnBrk="1" hangingPunct="1"/>
            <a:endParaRPr lang="zh-CN" altLang="en-US" sz="3200" b="1" dirty="0">
              <a:solidFill>
                <a:srgbClr val="0070C0"/>
              </a:solidFill>
              <a:latin typeface="楷体" panose="02010609060101010101" charset="-122"/>
              <a:ea typeface="楷体" panose="02010609060101010101" charset="-122"/>
              <a:sym typeface="+mn-ea"/>
            </a:endParaRPr>
          </a:p>
          <a:p>
            <a:pPr eaLnBrk="1" hangingPunct="1"/>
            <a:endParaRPr lang="zh-CN" altLang="en-US" sz="3200" b="1" dirty="0">
              <a:solidFill>
                <a:srgbClr val="0070C0"/>
              </a:solidFill>
              <a:latin typeface="楷体" panose="02010609060101010101" charset="-122"/>
              <a:ea typeface="楷体" panose="02010609060101010101" charset="-122"/>
              <a:sym typeface="+mn-ea"/>
            </a:endParaRPr>
          </a:p>
          <a:p>
            <a:pPr eaLnBrk="1" hangingPunct="1"/>
            <a:r>
              <a:rPr lang="en-US" altLang="x-none" sz="3000" b="1" dirty="0">
                <a:solidFill>
                  <a:srgbClr val="0070C0"/>
                </a:solidFill>
                <a:latin typeface="楷体" panose="02010609060101010101" charset="-122"/>
                <a:ea typeface="楷体" panose="02010609060101010101" charset="-122"/>
                <a:sym typeface="+mn-ea"/>
              </a:rPr>
              <a:t> </a:t>
            </a:r>
            <a:endParaRPr lang="zh-CN" altLang="en-US" sz="3000" b="1" u="sng" dirty="0">
              <a:solidFill>
                <a:srgbClr val="0070C0"/>
              </a:solidFill>
              <a:latin typeface="楷体" panose="02010609060101010101" charset="-122"/>
              <a:ea typeface="楷体" panose="02010609060101010101" charset="-122"/>
              <a:cs typeface="+mn-ea"/>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图片 4"/>
          <p:cNvPicPr>
            <a:picLocks noChangeAspect="1"/>
          </p:cNvPicPr>
          <p:nvPr/>
        </p:nvPicPr>
        <p:blipFill>
          <a:blip r:embed="rId1" cstate="print"/>
          <a:stretch>
            <a:fillRect/>
          </a:stretch>
        </p:blipFill>
        <p:spPr>
          <a:xfrm>
            <a:off x="-4762" y="-12700"/>
            <a:ext cx="12201525" cy="6883400"/>
          </a:xfrm>
          <a:prstGeom prst="rect">
            <a:avLst/>
          </a:prstGeom>
          <a:noFill/>
          <a:ln w="9525">
            <a:noFill/>
          </a:ln>
        </p:spPr>
      </p:pic>
      <p:sp>
        <p:nvSpPr>
          <p:cNvPr id="7171" name="标题 1"/>
          <p:cNvSpPr>
            <a:spLocks noGrp="1"/>
          </p:cNvSpPr>
          <p:nvPr/>
        </p:nvSpPr>
        <p:spPr>
          <a:xfrm>
            <a:off x="269875" y="886460"/>
            <a:ext cx="11653520" cy="4625975"/>
          </a:xfrm>
          <a:prstGeom prst="rect">
            <a:avLst/>
          </a:prstGeom>
          <a:noFill/>
          <a:ln w="9525">
            <a:noFill/>
          </a:ln>
        </p:spPr>
        <p:txBody>
          <a:bodyPr lIns="91440" tIns="45720" rIns="91440" bIns="45720" anchor="ctr"/>
          <a:lstStyle/>
          <a:p>
            <a:pPr algn="ctr">
              <a:lnSpc>
                <a:spcPct val="150000"/>
              </a:lnSpc>
            </a:pPr>
            <a:r>
              <a:rPr lang="zh-CN" altLang="en-US" sz="6000" dirty="0" smtClean="0">
                <a:latin typeface="华文新魏" panose="02010800040101010101" charset="-122"/>
                <a:ea typeface="华文新魏" panose="02010800040101010101" charset="-122"/>
              </a:rPr>
              <a:t>第二部</a:t>
            </a:r>
            <a:r>
              <a:rPr lang="zh-CN" altLang="en-US" sz="6000" dirty="0">
                <a:latin typeface="华文新魏" panose="02010800040101010101" charset="-122"/>
                <a:ea typeface="华文新魏" panose="02010800040101010101" charset="-122"/>
              </a:rPr>
              <a:t>分</a:t>
            </a:r>
            <a:endParaRPr lang="zh-CN" altLang="en-US" sz="6000" dirty="0">
              <a:latin typeface="华文新魏" panose="02010800040101010101" charset="-122"/>
              <a:ea typeface="华文新魏" panose="02010800040101010101" charset="-122"/>
            </a:endParaRPr>
          </a:p>
          <a:p>
            <a:pPr algn="ctr">
              <a:lnSpc>
                <a:spcPct val="150000"/>
              </a:lnSpc>
            </a:pPr>
            <a:r>
              <a:rPr lang="zh-CN" altLang="en-US" sz="8000" dirty="0">
                <a:latin typeface="华文新魏" panose="02010800040101010101" charset="-122"/>
                <a:ea typeface="华文新魏" panose="02010800040101010101" charset="-122"/>
              </a:rPr>
              <a:t>校园突发事件应对</a:t>
            </a:r>
            <a:endParaRPr lang="zh-CN" altLang="en-US" sz="8000" dirty="0">
              <a:latin typeface="华文新魏" panose="02010800040101010101" charset="-122"/>
              <a:ea typeface="华文新魏" panose="02010800040101010101"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3810"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strike="noStrike" noProof="1" smtClean="0">
                <a:solidFill>
                  <a:srgbClr val="7030A0"/>
                </a:solidFill>
                <a:effectLst/>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5365" name="标题 1"/>
          <p:cNvSpPr>
            <a:spLocks noGrp="1"/>
          </p:cNvSpPr>
          <p:nvPr/>
        </p:nvSpPr>
        <p:spPr>
          <a:xfrm>
            <a:off x="54610" y="1314450"/>
            <a:ext cx="6870065" cy="5546090"/>
          </a:xfrm>
          <a:prstGeom prst="rect">
            <a:avLst/>
          </a:prstGeom>
          <a:noFill/>
          <a:ln w="9525">
            <a:noFill/>
          </a:ln>
        </p:spPr>
        <p:txBody>
          <a:bodyPr lIns="91440" tIns="45720" rIns="91440" bIns="45720" anchor="ctr"/>
          <a:lstStyle/>
          <a:p>
            <a:pPr lvl="1">
              <a:lnSpc>
                <a:spcPct val="100000"/>
              </a:lnSpc>
            </a:pPr>
            <a:r>
              <a:rPr lang="en-US" altLang="zh-CN" sz="3200" dirty="0">
                <a:solidFill>
                  <a:schemeClr val="tx1"/>
                </a:solidFill>
                <a:latin typeface="楷体" panose="02010609060101010101" charset="-122"/>
                <a:ea typeface="楷体" panose="02010609060101010101" charset="-122"/>
                <a:sym typeface="Arial" panose="020B0604020202020204" pitchFamily="34" charset="0"/>
              </a:rPr>
              <a:t>    </a:t>
            </a:r>
            <a:r>
              <a:rPr lang="zh-CN" altLang="en-US" sz="3200" dirty="0">
                <a:solidFill>
                  <a:schemeClr val="tx1"/>
                </a:solidFill>
                <a:latin typeface="楷体" panose="02010609060101010101" charset="-122"/>
                <a:ea typeface="楷体" panose="02010609060101010101" charset="-122"/>
                <a:sym typeface="Arial" panose="020B0604020202020204" pitchFamily="34" charset="0"/>
              </a:rPr>
              <a:t>■</a:t>
            </a:r>
            <a:r>
              <a:rPr lang="zh-CN" altLang="en-US" sz="3200" b="1" dirty="0">
                <a:solidFill>
                  <a:schemeClr val="tx1"/>
                </a:solidFill>
                <a:latin typeface="楷体" panose="02010609060101010101" charset="-122"/>
                <a:ea typeface="楷体" panose="02010609060101010101" charset="-122"/>
                <a:sym typeface="+mn-ea"/>
              </a:rPr>
              <a:t>据了解，我国每年大约有1.6万名中小学生非正常死亡。中小学生因安全事故、食物中毒、溺水、自杀等死亡的，平均每天有40多人，也就是说每天将有一个班的学生在“消失”。安全事故已经成为14岁以下少年儿童的第一死因。</a:t>
            </a:r>
            <a:endParaRPr lang="zh-CN" altLang="en-US" sz="3200" b="1" u="sng" dirty="0">
              <a:solidFill>
                <a:schemeClr val="tx1"/>
              </a:solidFill>
              <a:latin typeface="楷体" panose="02010609060101010101" charset="-122"/>
              <a:ea typeface="楷体" panose="02010609060101010101" charset="-122"/>
              <a:sym typeface="+mn-ea"/>
            </a:endParaRPr>
          </a:p>
        </p:txBody>
      </p:sp>
      <p:pic>
        <p:nvPicPr>
          <p:cNvPr id="2" name="图片 1"/>
          <p:cNvPicPr>
            <a:picLocks noChangeAspect="1"/>
          </p:cNvPicPr>
          <p:nvPr/>
        </p:nvPicPr>
        <p:blipFill>
          <a:blip r:embed="rId2" cstate="print"/>
          <a:stretch>
            <a:fillRect/>
          </a:stretch>
        </p:blipFill>
        <p:spPr>
          <a:xfrm>
            <a:off x="6925310" y="2869565"/>
            <a:ext cx="5271135" cy="39909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0" name="标题 1"/>
          <p:cNvSpPr>
            <a:spLocks noGrp="1"/>
          </p:cNvSpPr>
          <p:nvPr/>
        </p:nvSpPr>
        <p:spPr>
          <a:xfrm>
            <a:off x="252095" y="1383665"/>
            <a:ext cx="10515600" cy="902970"/>
          </a:xfrm>
          <a:prstGeom prst="rect">
            <a:avLst/>
          </a:prstGeom>
          <a:noFill/>
          <a:ln w="9525">
            <a:noFill/>
          </a:ln>
        </p:spPr>
        <p:txBody>
          <a:bodyPr lIns="91440" tIns="45720" rIns="91440" bIns="45720" anchor="ctr"/>
          <a:lstStyle/>
          <a:p>
            <a:pPr>
              <a:lnSpc>
                <a:spcPct val="90000"/>
              </a:lnSpc>
            </a:pPr>
            <a:r>
              <a:rPr lang="en-US" altLang="zh-CN" sz="4000">
                <a:solidFill>
                  <a:srgbClr val="FFC000"/>
                </a:solidFill>
                <a:latin typeface="华文新魏" panose="02010800040101010101" charset="-122"/>
                <a:ea typeface="华文新魏" panose="02010800040101010101" charset="-122"/>
              </a:rPr>
              <a:t>   </a:t>
            </a:r>
            <a:r>
              <a:rPr lang="zh-CN" sz="4000" b="1">
                <a:solidFill>
                  <a:srgbClr val="0070C0"/>
                </a:solidFill>
                <a:latin typeface="楷体" panose="02010609060101010101" charset="-122"/>
                <a:ea typeface="楷体" panose="02010609060101010101" charset="-122"/>
              </a:rPr>
              <a:t>一、概念</a:t>
            </a:r>
            <a:endParaRPr lang="zh-CN" sz="4000" b="1">
              <a:solidFill>
                <a:srgbClr val="0070C0"/>
              </a:solidFill>
              <a:latin typeface="楷体" panose="02010609060101010101" charset="-122"/>
              <a:ea typeface="楷体" panose="02010609060101010101" charset="-122"/>
            </a:endParaRPr>
          </a:p>
        </p:txBody>
      </p:sp>
      <p:sp>
        <p:nvSpPr>
          <p:cNvPr id="15365" name="标题 1"/>
          <p:cNvSpPr>
            <a:spLocks noGrp="1"/>
          </p:cNvSpPr>
          <p:nvPr/>
        </p:nvSpPr>
        <p:spPr>
          <a:xfrm>
            <a:off x="499110" y="2286635"/>
            <a:ext cx="11248390" cy="3331845"/>
          </a:xfrm>
          <a:prstGeom prst="rect">
            <a:avLst/>
          </a:prstGeom>
          <a:noFill/>
          <a:ln w="9525">
            <a:noFill/>
          </a:ln>
        </p:spPr>
        <p:txBody>
          <a:bodyPr lIns="91440" tIns="45720" rIns="91440" bIns="45720" anchor="ctr"/>
          <a:lstStyle/>
          <a:p>
            <a:pPr marL="0" lvl="1" eaLnBrk="1" hangingPunct="1">
              <a:lnSpc>
                <a:spcPct val="150000"/>
              </a:lnSpc>
            </a:pPr>
            <a:r>
              <a:rPr lang="en-US" altLang="zh-CN" sz="3600" dirty="0">
                <a:solidFill>
                  <a:srgbClr val="7030A0"/>
                </a:solidFill>
                <a:latin typeface="楷体" panose="02010609060101010101" charset="-122"/>
                <a:ea typeface="楷体" panose="02010609060101010101" charset="-122"/>
                <a:sym typeface="Arial" panose="020B0604020202020204" pitchFamily="34" charset="0"/>
              </a:rPr>
              <a:t>  </a:t>
            </a:r>
            <a:r>
              <a:rPr lang="en-US" altLang="zh-CN" sz="3600" dirty="0">
                <a:solidFill>
                  <a:srgbClr val="002060"/>
                </a:solidFill>
                <a:latin typeface="楷体" panose="02010609060101010101" charset="-122"/>
                <a:ea typeface="楷体" panose="02010609060101010101" charset="-122"/>
                <a:sym typeface="Arial" panose="020B0604020202020204" pitchFamily="34" charset="0"/>
              </a:rPr>
              <a:t> </a:t>
            </a:r>
            <a:r>
              <a:rPr lang="zh-CN" altLang="en-US" sz="3600" dirty="0">
                <a:solidFill>
                  <a:schemeClr val="tx1"/>
                </a:solidFill>
                <a:latin typeface="楷体" panose="02010609060101010101" charset="-122"/>
                <a:ea typeface="楷体" panose="02010609060101010101" charset="-122"/>
                <a:sym typeface="Arial" panose="020B0604020202020204" pitchFamily="34" charset="0"/>
              </a:rPr>
              <a:t>■</a:t>
            </a:r>
            <a:r>
              <a:rPr lang="zh-CN" altLang="en-US" sz="3600" b="1" dirty="0">
                <a:solidFill>
                  <a:schemeClr val="tx1"/>
                </a:solidFill>
                <a:latin typeface="楷体" panose="02010609060101010101" charset="-122"/>
                <a:ea typeface="楷体" panose="02010609060101010101" charset="-122"/>
                <a:sym typeface="Arial" panose="020B0604020202020204" pitchFamily="34" charset="0"/>
              </a:rPr>
              <a:t>校园突发事件是指</a:t>
            </a:r>
            <a:r>
              <a:rPr lang="zh-CN" altLang="en-US" sz="3600" b="1" dirty="0">
                <a:latin typeface="楷体" panose="02010609060101010101" charset="-122"/>
                <a:ea typeface="楷体" panose="02010609060101010101" charset="-122"/>
                <a:sym typeface="+mn-ea"/>
              </a:rPr>
              <a:t>发生在校园内外，由本校师生员工实施，或以其为侵害对象的，涉及破坏社会和校园秩序，并造成人身财产严重损害的突发公共事件。 </a:t>
            </a:r>
            <a:endParaRPr lang="zh-CN" altLang="en-US" sz="3600" b="1" dirty="0">
              <a:latin typeface="楷体" panose="02010609060101010101" charset="-122"/>
              <a:ea typeface="楷体" panose="02010609060101010101" charset="-122"/>
            </a:endParaRPr>
          </a:p>
          <a:p>
            <a:pPr eaLnBrk="1" hangingPunct="1">
              <a:lnSpc>
                <a:spcPct val="150000"/>
              </a:lnSpc>
            </a:pPr>
            <a:endParaRPr lang="zh-CN" altLang="en-US" sz="3600" b="1" u="sng" dirty="0">
              <a:solidFill>
                <a:srgbClr val="002060"/>
              </a:solidFill>
              <a:latin typeface="楷体" panose="02010609060101010101" charset="-122"/>
              <a:ea typeface="楷体" panose="02010609060101010101" charset="-122"/>
              <a:sym typeface="+mn-ea"/>
            </a:endParaRPr>
          </a:p>
        </p:txBody>
      </p:sp>
      <p:pic>
        <p:nvPicPr>
          <p:cNvPr id="3" name="图片 2"/>
          <p:cNvPicPr>
            <a:picLocks noChangeAspect="1"/>
          </p:cNvPicPr>
          <p:nvPr/>
        </p:nvPicPr>
        <p:blipFill>
          <a:blip r:embed="rId2" cstate="print"/>
          <a:stretch>
            <a:fillRect/>
          </a:stretch>
        </p:blipFill>
        <p:spPr>
          <a:xfrm>
            <a:off x="9618345" y="4955540"/>
            <a:ext cx="2578100" cy="1905000"/>
          </a:xfrm>
          <a:prstGeom prst="rect">
            <a:avLst/>
          </a:prstGeom>
          <a:effectLst>
            <a:softEdge rad="3175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0" name="标题 1"/>
          <p:cNvSpPr>
            <a:spLocks noGrp="1"/>
          </p:cNvSpPr>
          <p:nvPr/>
        </p:nvSpPr>
        <p:spPr>
          <a:xfrm>
            <a:off x="252095" y="1383665"/>
            <a:ext cx="10515600" cy="902970"/>
          </a:xfrm>
          <a:prstGeom prst="rect">
            <a:avLst/>
          </a:prstGeom>
          <a:noFill/>
          <a:ln w="9525">
            <a:noFill/>
          </a:ln>
        </p:spPr>
        <p:txBody>
          <a:bodyPr lIns="91440" tIns="45720" rIns="91440" bIns="45720" anchor="ctr"/>
          <a:lstStyle/>
          <a:p>
            <a:pPr>
              <a:lnSpc>
                <a:spcPct val="90000"/>
              </a:lnSpc>
            </a:pPr>
            <a:r>
              <a:rPr lang="en-US" altLang="zh-CN" sz="4000">
                <a:solidFill>
                  <a:srgbClr val="FFC000"/>
                </a:solidFill>
                <a:latin typeface="华文新魏" panose="02010800040101010101" charset="-122"/>
                <a:ea typeface="华文新魏" panose="02010800040101010101" charset="-122"/>
              </a:rPr>
              <a:t>   </a:t>
            </a:r>
            <a:r>
              <a:rPr lang="zh-CN" sz="4000" b="1">
                <a:solidFill>
                  <a:srgbClr val="0070C0"/>
                </a:solidFill>
                <a:latin typeface="楷体" panose="02010609060101010101" charset="-122"/>
                <a:ea typeface="楷体" panose="02010609060101010101" charset="-122"/>
              </a:rPr>
              <a:t>二、构成要素</a:t>
            </a:r>
            <a:endParaRPr lang="zh-CN" sz="4000" b="1">
              <a:solidFill>
                <a:srgbClr val="0070C0"/>
              </a:solidFill>
              <a:latin typeface="楷体" panose="02010609060101010101" charset="-122"/>
              <a:ea typeface="楷体" panose="02010609060101010101" charset="-122"/>
            </a:endParaRPr>
          </a:p>
        </p:txBody>
      </p:sp>
      <p:sp>
        <p:nvSpPr>
          <p:cNvPr id="15365" name="标题 1"/>
          <p:cNvSpPr>
            <a:spLocks noGrp="1"/>
          </p:cNvSpPr>
          <p:nvPr/>
        </p:nvSpPr>
        <p:spPr>
          <a:xfrm>
            <a:off x="499110" y="2286635"/>
            <a:ext cx="11248390" cy="3331845"/>
          </a:xfrm>
          <a:prstGeom prst="rect">
            <a:avLst/>
          </a:prstGeom>
          <a:noFill/>
          <a:ln w="9525">
            <a:noFill/>
          </a:ln>
        </p:spPr>
        <p:txBody>
          <a:bodyPr lIns="91440" tIns="45720" rIns="91440" bIns="45720" anchor="ctr"/>
          <a:lstStyle/>
          <a:p>
            <a:pPr eaLnBrk="1" hangingPunct="1">
              <a:lnSpc>
                <a:spcPct val="150000"/>
              </a:lnSpc>
            </a:pPr>
            <a:r>
              <a:rPr lang="en-US" altLang="zh-CN" sz="3600" dirty="0">
                <a:solidFill>
                  <a:srgbClr val="7030A0"/>
                </a:solidFill>
                <a:latin typeface="楷体" panose="02010609060101010101" charset="-122"/>
                <a:ea typeface="楷体" panose="02010609060101010101" charset="-122"/>
                <a:sym typeface="Arial" panose="020B0604020202020204" pitchFamily="34" charset="0"/>
              </a:rPr>
              <a:t>  </a:t>
            </a:r>
            <a:r>
              <a:rPr lang="en-US" altLang="zh-CN" sz="3600" dirty="0">
                <a:solidFill>
                  <a:srgbClr val="002060"/>
                </a:solidFill>
                <a:latin typeface="楷体" panose="02010609060101010101" charset="-122"/>
                <a:ea typeface="楷体" panose="02010609060101010101" charset="-122"/>
                <a:sym typeface="Arial" panose="020B0604020202020204" pitchFamily="34" charset="0"/>
              </a:rPr>
              <a:t>  </a:t>
            </a:r>
            <a:r>
              <a:rPr lang="zh-CN" altLang="en-US" sz="3600" b="1" dirty="0">
                <a:solidFill>
                  <a:srgbClr val="00B050"/>
                </a:solidFill>
                <a:latin typeface="楷体" panose="02010609060101010101" charset="-122"/>
                <a:ea typeface="楷体" panose="02010609060101010101" charset="-122"/>
                <a:sym typeface="+mn-ea"/>
              </a:rPr>
              <a:t>◆突然发生           ◆危及师生</a:t>
            </a:r>
            <a:endParaRPr lang="zh-CN" altLang="en-US" sz="3600" b="1" dirty="0">
              <a:solidFill>
                <a:srgbClr val="00B050"/>
              </a:solidFill>
              <a:latin typeface="楷体" panose="02010609060101010101" charset="-122"/>
              <a:ea typeface="楷体" panose="02010609060101010101" charset="-122"/>
              <a:sym typeface="+mn-ea"/>
            </a:endParaRPr>
          </a:p>
          <a:p>
            <a:pPr eaLnBrk="1" hangingPunct="1">
              <a:lnSpc>
                <a:spcPct val="150000"/>
              </a:lnSpc>
            </a:pPr>
            <a:r>
              <a:rPr lang="zh-CN" altLang="en-US" sz="3600" b="1" dirty="0">
                <a:solidFill>
                  <a:srgbClr val="00B050"/>
                </a:solidFill>
                <a:latin typeface="楷体" panose="02010609060101010101" charset="-122"/>
                <a:ea typeface="楷体" panose="02010609060101010101" charset="-122"/>
                <a:sym typeface="+mn-ea"/>
              </a:rPr>
              <a:t>    ◆重大影响           ◆急需学校甚至政府应对</a:t>
            </a:r>
            <a:endParaRPr lang="zh-CN" altLang="en-US" sz="3600" b="1" dirty="0">
              <a:solidFill>
                <a:srgbClr val="00B050"/>
              </a:solidFill>
              <a:latin typeface="楷体" panose="02010609060101010101" charset="-122"/>
              <a:ea typeface="楷体" panose="02010609060101010101" charset="-122"/>
              <a:sym typeface="+mn-ea"/>
            </a:endParaRPr>
          </a:p>
          <a:p>
            <a:pPr eaLnBrk="1" hangingPunct="1">
              <a:lnSpc>
                <a:spcPct val="150000"/>
              </a:lnSpc>
            </a:pPr>
            <a:r>
              <a:rPr lang="zh-CN" altLang="en-US" sz="3600" b="1" dirty="0">
                <a:solidFill>
                  <a:srgbClr val="00B050"/>
                </a:solidFill>
                <a:latin typeface="楷体" panose="02010609060101010101" charset="-122"/>
                <a:ea typeface="楷体" panose="02010609060101010101" charset="-122"/>
                <a:sym typeface="+mn-ea"/>
              </a:rPr>
              <a:t>    ◆快速应对           ◆负面事件</a:t>
            </a:r>
            <a:endParaRPr lang="zh-CN" altLang="en-US" sz="3600" b="1" dirty="0">
              <a:solidFill>
                <a:srgbClr val="00B050"/>
              </a:solidFill>
              <a:latin typeface="楷体" panose="02010609060101010101" charset="-122"/>
              <a:ea typeface="楷体" panose="02010609060101010101" charset="-122"/>
              <a:sym typeface="+mn-ea"/>
            </a:endParaRPr>
          </a:p>
          <a:p>
            <a:pPr eaLnBrk="1" hangingPunct="1">
              <a:lnSpc>
                <a:spcPct val="150000"/>
              </a:lnSpc>
            </a:pPr>
            <a:endParaRPr lang="zh-CN" altLang="en-US" sz="3600" b="1" u="sng" dirty="0">
              <a:solidFill>
                <a:srgbClr val="002060"/>
              </a:solidFill>
              <a:latin typeface="楷体" panose="02010609060101010101" charset="-122"/>
              <a:ea typeface="楷体" panose="02010609060101010101" charset="-122"/>
              <a:sym typeface="+mn-ea"/>
            </a:endParaRPr>
          </a:p>
        </p:txBody>
      </p:sp>
      <p:pic>
        <p:nvPicPr>
          <p:cNvPr id="2" name="图片 1"/>
          <p:cNvPicPr>
            <a:picLocks noChangeAspect="1"/>
          </p:cNvPicPr>
          <p:nvPr/>
        </p:nvPicPr>
        <p:blipFill>
          <a:blip r:embed="rId2" cstate="print"/>
          <a:stretch>
            <a:fillRect/>
          </a:stretch>
        </p:blipFill>
        <p:spPr>
          <a:xfrm>
            <a:off x="342265" y="4955540"/>
            <a:ext cx="1936750" cy="1905000"/>
          </a:xfrm>
          <a:prstGeom prst="rect">
            <a:avLst/>
          </a:prstGeom>
          <a:effectLst>
            <a:softEdge rad="635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0" name="标题 1"/>
          <p:cNvSpPr>
            <a:spLocks noGrp="1"/>
          </p:cNvSpPr>
          <p:nvPr/>
        </p:nvSpPr>
        <p:spPr>
          <a:xfrm>
            <a:off x="252095" y="1383665"/>
            <a:ext cx="10515600" cy="902970"/>
          </a:xfrm>
          <a:prstGeom prst="rect">
            <a:avLst/>
          </a:prstGeom>
          <a:noFill/>
          <a:ln w="9525">
            <a:noFill/>
          </a:ln>
        </p:spPr>
        <p:txBody>
          <a:bodyPr lIns="91440" tIns="45720" rIns="91440" bIns="45720" anchor="ctr"/>
          <a:lstStyle/>
          <a:p>
            <a:pPr>
              <a:lnSpc>
                <a:spcPct val="90000"/>
              </a:lnSpc>
            </a:pPr>
            <a:r>
              <a:rPr lang="en-US" altLang="zh-CN" sz="4000">
                <a:solidFill>
                  <a:srgbClr val="FFC000"/>
                </a:solidFill>
                <a:latin typeface="华文新魏" panose="02010800040101010101" charset="-122"/>
                <a:ea typeface="华文新魏" panose="02010800040101010101" charset="-122"/>
              </a:rPr>
              <a:t>   </a:t>
            </a:r>
            <a:r>
              <a:rPr lang="zh-CN" sz="4000" b="1">
                <a:solidFill>
                  <a:srgbClr val="0070C0"/>
                </a:solidFill>
                <a:latin typeface="楷体" panose="02010609060101010101" charset="-122"/>
                <a:ea typeface="楷体" panose="02010609060101010101" charset="-122"/>
              </a:rPr>
              <a:t>三、主要特征</a:t>
            </a:r>
            <a:endParaRPr lang="zh-CN" sz="4000" b="1">
              <a:solidFill>
                <a:srgbClr val="0070C0"/>
              </a:solidFill>
              <a:latin typeface="楷体" panose="02010609060101010101" charset="-122"/>
              <a:ea typeface="楷体" panose="02010609060101010101" charset="-122"/>
            </a:endParaRPr>
          </a:p>
        </p:txBody>
      </p:sp>
      <p:sp>
        <p:nvSpPr>
          <p:cNvPr id="15365" name="标题 1"/>
          <p:cNvSpPr>
            <a:spLocks noGrp="1"/>
          </p:cNvSpPr>
          <p:nvPr/>
        </p:nvSpPr>
        <p:spPr>
          <a:xfrm>
            <a:off x="499110" y="2286635"/>
            <a:ext cx="11248390" cy="4573270"/>
          </a:xfrm>
          <a:prstGeom prst="rect">
            <a:avLst/>
          </a:prstGeom>
          <a:noFill/>
          <a:ln w="9525">
            <a:noFill/>
          </a:ln>
        </p:spPr>
        <p:txBody>
          <a:bodyPr lIns="91440" tIns="45720" rIns="91440" bIns="45720" anchor="ctr"/>
          <a:lstStyle/>
          <a:p>
            <a:pPr eaLnBrk="1" hangingPunct="1">
              <a:lnSpc>
                <a:spcPct val="150000"/>
              </a:lnSpc>
            </a:pPr>
            <a:r>
              <a:rPr lang="en-US" altLang="zh-CN" sz="3600" dirty="0">
                <a:solidFill>
                  <a:srgbClr val="7030A0"/>
                </a:solidFill>
                <a:latin typeface="楷体" panose="02010609060101010101" charset="-122"/>
                <a:ea typeface="楷体" panose="02010609060101010101" charset="-122"/>
                <a:sym typeface="Arial" panose="020B0604020202020204" pitchFamily="34" charset="0"/>
              </a:rPr>
              <a:t>  </a:t>
            </a:r>
            <a:r>
              <a:rPr lang="en-US" altLang="zh-CN" sz="3600" dirty="0">
                <a:solidFill>
                  <a:srgbClr val="002060"/>
                </a:solidFill>
                <a:latin typeface="楷体" panose="02010609060101010101" charset="-122"/>
                <a:ea typeface="楷体" panose="02010609060101010101" charset="-122"/>
                <a:sym typeface="Arial" panose="020B0604020202020204" pitchFamily="34" charset="0"/>
              </a:rPr>
              <a:t>  </a:t>
            </a:r>
            <a:endParaRPr lang="en-US" altLang="zh-CN" sz="3600" dirty="0">
              <a:solidFill>
                <a:srgbClr val="002060"/>
              </a:solidFill>
              <a:latin typeface="楷体" panose="02010609060101010101" charset="-122"/>
              <a:ea typeface="楷体" panose="02010609060101010101" charset="-122"/>
              <a:sym typeface="Arial" panose="020B0604020202020204" pitchFamily="34" charset="0"/>
            </a:endParaRPr>
          </a:p>
          <a:p>
            <a:pPr eaLnBrk="1" hangingPunct="1">
              <a:lnSpc>
                <a:spcPct val="100000"/>
              </a:lnSpc>
            </a:pPr>
            <a:r>
              <a:rPr lang="zh-CN" altLang="en-US" sz="3600" b="1" dirty="0">
                <a:solidFill>
                  <a:srgbClr val="00B050"/>
                </a:solidFill>
                <a:latin typeface="楷体" panose="02010609060101010101" charset="-122"/>
                <a:ea typeface="楷体" panose="02010609060101010101" charset="-122"/>
                <a:sym typeface="+mn-ea"/>
              </a:rPr>
              <a:t>    ◆突发性和不确定性     ◆危害性和紧迫性   </a:t>
            </a:r>
            <a:endParaRPr lang="zh-CN" altLang="en-US" sz="3600" b="1" dirty="0">
              <a:solidFill>
                <a:srgbClr val="00B050"/>
              </a:solidFill>
              <a:latin typeface="楷体" panose="02010609060101010101" charset="-122"/>
              <a:ea typeface="楷体" panose="02010609060101010101" charset="-122"/>
              <a:sym typeface="+mn-ea"/>
            </a:endParaRPr>
          </a:p>
          <a:p>
            <a:pPr eaLnBrk="1" hangingPunct="1">
              <a:lnSpc>
                <a:spcPct val="100000"/>
              </a:lnSpc>
            </a:pPr>
            <a:r>
              <a:rPr lang="zh-CN" altLang="en-US" sz="3600" b="1" dirty="0">
                <a:solidFill>
                  <a:srgbClr val="00B050"/>
                </a:solidFill>
                <a:latin typeface="楷体" panose="02010609060101010101" charset="-122"/>
                <a:ea typeface="楷体" panose="02010609060101010101" charset="-122"/>
                <a:sym typeface="+mn-ea"/>
              </a:rPr>
              <a:t>    ◆多样性和频发性        ◆群体性和复杂性</a:t>
            </a:r>
            <a:endParaRPr lang="zh-CN" altLang="en-US" sz="3600" b="1" dirty="0">
              <a:solidFill>
                <a:srgbClr val="00B050"/>
              </a:solidFill>
              <a:latin typeface="楷体" panose="02010609060101010101" charset="-122"/>
              <a:ea typeface="楷体" panose="02010609060101010101" charset="-122"/>
              <a:sym typeface="+mn-ea"/>
            </a:endParaRPr>
          </a:p>
          <a:p>
            <a:pPr marR="0" lvl="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defRPr/>
            </a:pPr>
            <a:r>
              <a:rPr lang="zh-CN" altLang="en-US" sz="3600" b="1" dirty="0">
                <a:solidFill>
                  <a:srgbClr val="00B050"/>
                </a:solidFill>
                <a:latin typeface="楷体" panose="02010609060101010101" charset="-122"/>
                <a:ea typeface="楷体" panose="02010609060101010101" charset="-122"/>
                <a:sym typeface="+mn-ea"/>
              </a:rPr>
              <a:t>    ◆敏感性和社会性</a:t>
            </a:r>
            <a:endParaRPr lang="zh-CN" altLang="en-US" sz="3600" b="1" dirty="0">
              <a:solidFill>
                <a:srgbClr val="00B050"/>
              </a:solidFill>
              <a:latin typeface="楷体" panose="02010609060101010101" charset="-122"/>
              <a:ea typeface="楷体" panose="02010609060101010101" charset="-122"/>
              <a:sym typeface="+mn-ea"/>
            </a:endParaRPr>
          </a:p>
          <a:p>
            <a:pPr marR="0" lvl="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defRPr/>
            </a:pPr>
            <a:r>
              <a:rPr lang="zh-CN" altLang="en-US" sz="3600" b="1" dirty="0">
                <a:solidFill>
                  <a:srgbClr val="00B050"/>
                </a:solidFill>
                <a:latin typeface="楷体" panose="02010609060101010101" charset="-122"/>
                <a:ea typeface="楷体" panose="02010609060101010101" charset="-122"/>
                <a:sym typeface="+mn-ea"/>
              </a:rPr>
              <a:t>        一是发生地点的敏感性；</a:t>
            </a:r>
            <a:endParaRPr lang="zh-CN" altLang="en-US" sz="3600" b="1" dirty="0">
              <a:solidFill>
                <a:srgbClr val="00B050"/>
              </a:solidFill>
              <a:latin typeface="楷体" panose="02010609060101010101" charset="-122"/>
              <a:ea typeface="楷体" panose="02010609060101010101" charset="-122"/>
              <a:sym typeface="+mn-ea"/>
            </a:endParaRPr>
          </a:p>
          <a:p>
            <a:pPr marR="0" lvl="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defRPr/>
            </a:pPr>
            <a:r>
              <a:rPr lang="zh-CN" altLang="en-US" sz="3600" b="1" dirty="0">
                <a:solidFill>
                  <a:srgbClr val="00B050"/>
                </a:solidFill>
                <a:latin typeface="楷体" panose="02010609060101010101" charset="-122"/>
                <a:ea typeface="楷体" panose="02010609060101010101" charset="-122"/>
                <a:sym typeface="+mn-ea"/>
              </a:rPr>
              <a:t>        二是涉及人员的敏感性；</a:t>
            </a:r>
            <a:endParaRPr lang="zh-CN" altLang="en-US" sz="3600" b="1" dirty="0">
              <a:solidFill>
                <a:srgbClr val="00B050"/>
              </a:solidFill>
              <a:latin typeface="楷体" panose="02010609060101010101" charset="-122"/>
              <a:ea typeface="楷体" panose="02010609060101010101" charset="-122"/>
              <a:sym typeface="+mn-ea"/>
            </a:endParaRPr>
          </a:p>
          <a:p>
            <a:pPr marR="0" lvl="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defRPr/>
            </a:pPr>
            <a:r>
              <a:rPr lang="zh-CN" altLang="en-US" sz="3600" b="1" dirty="0">
                <a:solidFill>
                  <a:srgbClr val="00B050"/>
                </a:solidFill>
                <a:latin typeface="楷体" panose="02010609060101010101" charset="-122"/>
                <a:ea typeface="楷体" panose="02010609060101010101" charset="-122"/>
                <a:sym typeface="+mn-ea"/>
              </a:rPr>
              <a:t>        三是引发问题的敏感性。</a:t>
            </a:r>
            <a:endParaRPr lang="zh-CN" altLang="en-US" sz="3600" b="1" u="sng" dirty="0">
              <a:solidFill>
                <a:srgbClr val="00B050"/>
              </a:solidFill>
              <a:latin typeface="楷体" panose="02010609060101010101" charset="-122"/>
              <a:ea typeface="楷体" panose="02010609060101010101" charset="-122"/>
              <a:sym typeface="+mn-ea"/>
            </a:endParaRPr>
          </a:p>
          <a:p>
            <a:pPr eaLnBrk="1" hangingPunct="1">
              <a:lnSpc>
                <a:spcPct val="150000"/>
              </a:lnSpc>
            </a:pPr>
            <a:endParaRPr lang="zh-CN" altLang="en-US" sz="3600" b="1" u="sng" dirty="0">
              <a:solidFill>
                <a:srgbClr val="002060"/>
              </a:solidFill>
              <a:latin typeface="楷体" panose="02010609060101010101" charset="-122"/>
              <a:ea typeface="楷体" panose="02010609060101010101" charset="-122"/>
              <a:sym typeface="+mn-ea"/>
            </a:endParaRPr>
          </a:p>
        </p:txBody>
      </p:sp>
      <p:pic>
        <p:nvPicPr>
          <p:cNvPr id="8197" name="图片 8196" descr="083529"/>
          <p:cNvPicPr>
            <a:picLocks noChangeAspect="1"/>
          </p:cNvPicPr>
          <p:nvPr/>
        </p:nvPicPr>
        <p:blipFill>
          <a:blip r:embed="rId2" cstate="print"/>
          <a:stretch>
            <a:fillRect/>
          </a:stretch>
        </p:blipFill>
        <p:spPr>
          <a:xfrm>
            <a:off x="8362950" y="4116705"/>
            <a:ext cx="3124200" cy="2343150"/>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0" name="标题 1"/>
          <p:cNvSpPr>
            <a:spLocks noGrp="1"/>
          </p:cNvSpPr>
          <p:nvPr/>
        </p:nvSpPr>
        <p:spPr>
          <a:xfrm>
            <a:off x="252095" y="1383665"/>
            <a:ext cx="10515600" cy="902970"/>
          </a:xfrm>
          <a:prstGeom prst="rect">
            <a:avLst/>
          </a:prstGeom>
          <a:noFill/>
          <a:ln w="9525">
            <a:noFill/>
          </a:ln>
        </p:spPr>
        <p:txBody>
          <a:bodyPr lIns="91440" tIns="45720" rIns="91440" bIns="45720" anchor="ctr"/>
          <a:lstStyle/>
          <a:p>
            <a:pPr>
              <a:lnSpc>
                <a:spcPct val="90000"/>
              </a:lnSpc>
            </a:pPr>
            <a:r>
              <a:rPr lang="en-US" altLang="zh-CN" sz="4000">
                <a:solidFill>
                  <a:srgbClr val="FFC000"/>
                </a:solidFill>
                <a:latin typeface="华文新魏" panose="02010800040101010101" charset="-122"/>
                <a:ea typeface="华文新魏" panose="02010800040101010101" charset="-122"/>
              </a:rPr>
              <a:t>   </a:t>
            </a:r>
            <a:r>
              <a:rPr lang="zh-CN" sz="4000" b="1">
                <a:solidFill>
                  <a:srgbClr val="0070C0"/>
                </a:solidFill>
                <a:latin typeface="楷体" panose="02010609060101010101" charset="-122"/>
                <a:ea typeface="楷体" panose="02010609060101010101" charset="-122"/>
              </a:rPr>
              <a:t>四、分类</a:t>
            </a:r>
            <a:endParaRPr lang="zh-CN" sz="4000" b="1">
              <a:solidFill>
                <a:srgbClr val="0070C0"/>
              </a:solidFill>
              <a:latin typeface="楷体" panose="02010609060101010101" charset="-122"/>
              <a:ea typeface="楷体" panose="02010609060101010101" charset="-122"/>
            </a:endParaRPr>
          </a:p>
        </p:txBody>
      </p:sp>
      <p:sp>
        <p:nvSpPr>
          <p:cNvPr id="15365" name="标题 1"/>
          <p:cNvSpPr>
            <a:spLocks noGrp="1"/>
          </p:cNvSpPr>
          <p:nvPr/>
        </p:nvSpPr>
        <p:spPr>
          <a:xfrm>
            <a:off x="499110" y="2023110"/>
            <a:ext cx="11248390" cy="4836795"/>
          </a:xfrm>
          <a:prstGeom prst="rect">
            <a:avLst/>
          </a:prstGeom>
          <a:noFill/>
          <a:ln w="9525">
            <a:noFill/>
          </a:ln>
        </p:spPr>
        <p:txBody>
          <a:bodyPr lIns="91440" tIns="45720" rIns="91440" bIns="45720" anchor="ctr"/>
          <a:lstStyle/>
          <a:p>
            <a:pPr lvl="1">
              <a:lnSpc>
                <a:spcPct val="100000"/>
              </a:lnSpc>
            </a:pPr>
            <a:r>
              <a:rPr lang="en-US" altLang="zh-CN" sz="3200" b="1" dirty="0">
                <a:solidFill>
                  <a:srgbClr val="00B050"/>
                </a:solidFill>
                <a:latin typeface="楷体" panose="02010609060101010101" charset="-122"/>
                <a:ea typeface="楷体" panose="02010609060101010101" charset="-122"/>
                <a:sym typeface="+mn-ea"/>
              </a:rPr>
              <a:t>           </a:t>
            </a:r>
            <a:endParaRPr lang="en-US" altLang="zh-CN" sz="3200" b="1" dirty="0">
              <a:solidFill>
                <a:srgbClr val="00B050"/>
              </a:solidFill>
              <a:latin typeface="楷体" panose="02010609060101010101" charset="-122"/>
              <a:ea typeface="楷体" panose="02010609060101010101" charset="-122"/>
              <a:sym typeface="+mn-ea"/>
            </a:endParaRPr>
          </a:p>
          <a:p>
            <a:pPr lvl="1">
              <a:lnSpc>
                <a:spcPct val="100000"/>
              </a:lnSpc>
            </a:pPr>
            <a:endParaRPr lang="en-US" altLang="zh-CN" sz="3200" b="1" dirty="0">
              <a:solidFill>
                <a:srgbClr val="00B050"/>
              </a:solidFill>
              <a:latin typeface="楷体" panose="02010609060101010101" charset="-122"/>
              <a:ea typeface="楷体" panose="02010609060101010101" charset="-122"/>
              <a:sym typeface="+mn-ea"/>
            </a:endParaRPr>
          </a:p>
          <a:p>
            <a:pPr lvl="1">
              <a:lnSpc>
                <a:spcPct val="100000"/>
              </a:lnSpc>
            </a:pPr>
            <a:endParaRPr lang="en-US" altLang="zh-CN" sz="3200" b="1" dirty="0">
              <a:solidFill>
                <a:srgbClr val="00B050"/>
              </a:solidFill>
              <a:latin typeface="楷体" panose="02010609060101010101" charset="-122"/>
              <a:ea typeface="楷体" panose="02010609060101010101" charset="-122"/>
              <a:sym typeface="+mn-ea"/>
            </a:endParaRPr>
          </a:p>
          <a:p>
            <a:pPr lvl="1">
              <a:lnSpc>
                <a:spcPct val="100000"/>
              </a:lnSpc>
            </a:pPr>
            <a:endParaRPr lang="en-US" altLang="zh-CN" sz="3200" b="1" dirty="0">
              <a:solidFill>
                <a:srgbClr val="00B050"/>
              </a:solidFill>
              <a:latin typeface="楷体" panose="02010609060101010101" charset="-122"/>
              <a:ea typeface="楷体" panose="02010609060101010101" charset="-122"/>
              <a:sym typeface="+mn-ea"/>
            </a:endParaRPr>
          </a:p>
          <a:p>
            <a:pPr marL="0" lvl="1">
              <a:lnSpc>
                <a:spcPct val="100000"/>
              </a:lnSpc>
            </a:pPr>
            <a:r>
              <a:rPr lang="zh-CN" sz="3200" b="1" kern="0" noProof="0" smtClean="0">
                <a:ln>
                  <a:noFill/>
                </a:ln>
                <a:solidFill>
                  <a:srgbClr val="00FF00"/>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sym typeface="+mn-ea"/>
              </a:rPr>
              <a:t>◆按事件分类</a:t>
            </a:r>
            <a:endParaRPr lang="zh-CN" altLang="en-US" sz="3200" b="1" dirty="0">
              <a:solidFill>
                <a:srgbClr val="00B050"/>
              </a:solidFill>
              <a:latin typeface="楷体" panose="02010609060101010101" charset="-122"/>
              <a:ea typeface="楷体" panose="02010609060101010101" charset="-122"/>
              <a:sym typeface="+mn-ea"/>
            </a:endParaRPr>
          </a:p>
          <a:p>
            <a:pPr lvl="1">
              <a:lnSpc>
                <a:spcPct val="100000"/>
              </a:lnSpc>
            </a:pPr>
            <a:r>
              <a:rPr lang="zh-CN" altLang="en-US" sz="3200" b="1" dirty="0">
                <a:solidFill>
                  <a:srgbClr val="00B050"/>
                </a:solidFill>
                <a:latin typeface="楷体" panose="02010609060101010101" charset="-122"/>
                <a:ea typeface="楷体" panose="02010609060101010101" charset="-122"/>
                <a:sym typeface="+mn-ea"/>
              </a:rPr>
              <a:t>  </a:t>
            </a:r>
            <a:r>
              <a:rPr lang="zh-CN" altLang="en-US" sz="3200" dirty="0">
                <a:solidFill>
                  <a:schemeClr val="tx1"/>
                </a:solidFill>
                <a:latin typeface="楷体" panose="02010609060101010101" charset="-122"/>
                <a:ea typeface="楷体" panose="02010609060101010101" charset="-122"/>
                <a:sym typeface="+mn-ea"/>
              </a:rPr>
              <a:t>校园安全涉及到青少年生活和学习方面的安全隐患有20种之多，其中包括：</a:t>
            </a:r>
            <a:endParaRPr lang="zh-CN" altLang="en-US" sz="3200" dirty="0">
              <a:solidFill>
                <a:schemeClr val="tx1"/>
              </a:solidFill>
              <a:latin typeface="楷体" panose="02010609060101010101" charset="-122"/>
              <a:ea typeface="楷体" panose="02010609060101010101" charset="-122"/>
              <a:sym typeface="+mn-ea"/>
            </a:endParaRPr>
          </a:p>
          <a:p>
            <a:pPr lvl="1">
              <a:lnSpc>
                <a:spcPct val="100000"/>
              </a:lnSpc>
              <a:buNone/>
            </a:pPr>
            <a:r>
              <a:rPr lang="zh-CN" altLang="en-US" sz="3200" dirty="0">
                <a:solidFill>
                  <a:schemeClr val="tx1"/>
                </a:solidFill>
                <a:latin typeface="楷体" panose="02010609060101010101" charset="-122"/>
                <a:ea typeface="楷体" panose="02010609060101010101" charset="-122"/>
                <a:sym typeface="+mn-ea"/>
              </a:rPr>
              <a:t>交通事故          公共卫生事件</a:t>
            </a:r>
            <a:endParaRPr lang="zh-CN" altLang="en-US" sz="3200" dirty="0">
              <a:solidFill>
                <a:schemeClr val="tx1"/>
              </a:solidFill>
              <a:latin typeface="楷体" panose="02010609060101010101" charset="-122"/>
              <a:ea typeface="楷体" panose="02010609060101010101" charset="-122"/>
              <a:sym typeface="+mn-ea"/>
            </a:endParaRPr>
          </a:p>
          <a:p>
            <a:pPr lvl="1">
              <a:lnSpc>
                <a:spcPct val="100000"/>
              </a:lnSpc>
              <a:buNone/>
            </a:pPr>
            <a:r>
              <a:rPr lang="zh-CN" altLang="en-US" sz="3200" dirty="0">
                <a:solidFill>
                  <a:schemeClr val="tx1"/>
                </a:solidFill>
                <a:latin typeface="楷体" panose="02010609060101010101" charset="-122"/>
                <a:ea typeface="楷体" panose="02010609060101010101" charset="-122"/>
                <a:sym typeface="+mn-ea"/>
              </a:rPr>
              <a:t>消防安全          溺水事件</a:t>
            </a:r>
            <a:endParaRPr lang="zh-CN" altLang="en-US" sz="3200" dirty="0">
              <a:solidFill>
                <a:schemeClr val="tx1"/>
              </a:solidFill>
              <a:latin typeface="楷体" panose="02010609060101010101" charset="-122"/>
              <a:ea typeface="楷体" panose="02010609060101010101" charset="-122"/>
              <a:sym typeface="+mn-ea"/>
            </a:endParaRPr>
          </a:p>
          <a:p>
            <a:pPr lvl="1">
              <a:lnSpc>
                <a:spcPct val="100000"/>
              </a:lnSpc>
              <a:buNone/>
            </a:pPr>
            <a:r>
              <a:rPr lang="zh-CN" altLang="en-US" sz="3200" dirty="0">
                <a:solidFill>
                  <a:schemeClr val="tx1"/>
                </a:solidFill>
                <a:latin typeface="楷体" panose="02010609060101010101" charset="-122"/>
                <a:ea typeface="楷体" panose="02010609060101010101" charset="-122"/>
                <a:sym typeface="+mn-ea"/>
              </a:rPr>
              <a:t>挤压踩踏事件      体育活动事件 </a:t>
            </a:r>
            <a:endParaRPr lang="zh-CN" altLang="en-US" sz="3200" dirty="0">
              <a:solidFill>
                <a:schemeClr val="tx1"/>
              </a:solidFill>
              <a:latin typeface="楷体" panose="02010609060101010101" charset="-122"/>
              <a:ea typeface="楷体" panose="02010609060101010101" charset="-122"/>
              <a:sym typeface="+mn-ea"/>
            </a:endParaRPr>
          </a:p>
          <a:p>
            <a:pPr lvl="1">
              <a:lnSpc>
                <a:spcPct val="100000"/>
              </a:lnSpc>
              <a:buNone/>
            </a:pPr>
            <a:r>
              <a:rPr lang="zh-CN" altLang="en-US" sz="3200" dirty="0">
                <a:solidFill>
                  <a:schemeClr val="tx1"/>
                </a:solidFill>
                <a:latin typeface="楷体" panose="02010609060101010101" charset="-122"/>
                <a:ea typeface="楷体" panose="02010609060101010101" charset="-122"/>
                <a:sym typeface="+mn-ea"/>
              </a:rPr>
              <a:t>自然灾害事故      校园暴力事件 </a:t>
            </a:r>
            <a:endParaRPr lang="zh-CN" altLang="en-US" sz="3200" dirty="0">
              <a:solidFill>
                <a:schemeClr val="tx1"/>
              </a:solidFill>
              <a:latin typeface="楷体" panose="02010609060101010101" charset="-122"/>
              <a:ea typeface="楷体" panose="02010609060101010101" charset="-122"/>
              <a:sym typeface="+mn-ea"/>
            </a:endParaRPr>
          </a:p>
          <a:p>
            <a:pPr lvl="1">
              <a:lnSpc>
                <a:spcPct val="100000"/>
              </a:lnSpc>
              <a:buNone/>
            </a:pPr>
            <a:r>
              <a:rPr lang="zh-CN" altLang="en-US" sz="3200" dirty="0">
                <a:solidFill>
                  <a:schemeClr val="tx1"/>
                </a:solidFill>
                <a:latin typeface="楷体" panose="02010609060101010101" charset="-122"/>
                <a:ea typeface="楷体" panose="02010609060101010101" charset="-122"/>
                <a:sym typeface="+mn-ea"/>
              </a:rPr>
              <a:t>学生身体特殊事故 等等</a:t>
            </a:r>
            <a:endParaRPr lang="zh-CN" altLang="en-US" sz="3200" dirty="0">
              <a:solidFill>
                <a:schemeClr val="tx1"/>
              </a:solidFill>
              <a:latin typeface="楷体" panose="02010609060101010101" charset="-122"/>
              <a:ea typeface="楷体" panose="02010609060101010101" charset="-122"/>
              <a:sym typeface="+mn-ea"/>
            </a:endParaRPr>
          </a:p>
          <a:p>
            <a:pPr lvl="1">
              <a:lnSpc>
                <a:spcPct val="100000"/>
              </a:lnSpc>
              <a:buNone/>
            </a:pPr>
            <a:r>
              <a:rPr lang="zh-CN" altLang="en-US" sz="3200" dirty="0">
                <a:solidFill>
                  <a:schemeClr val="tx1"/>
                </a:solidFill>
                <a:latin typeface="楷体" panose="02010609060101010101" charset="-122"/>
                <a:ea typeface="楷体" panose="02010609060101010101" charset="-122"/>
                <a:sym typeface="+mn-ea"/>
              </a:rPr>
              <a:t>这些都时刻威胁着青少年学生的健康成长。</a:t>
            </a:r>
            <a:endParaRPr lang="zh-CN" altLang="en-US" sz="3200" dirty="0">
              <a:solidFill>
                <a:schemeClr val="tx1"/>
              </a:solidFill>
              <a:latin typeface="楷体" panose="02010609060101010101" charset="-122"/>
              <a:ea typeface="楷体" panose="02010609060101010101" charset="-122"/>
              <a:sym typeface="+mn-ea"/>
            </a:endParaRPr>
          </a:p>
          <a:p>
            <a:pPr eaLnBrk="1" hangingPunct="1">
              <a:lnSpc>
                <a:spcPct val="150000"/>
              </a:lnSpc>
            </a:pPr>
            <a:r>
              <a:rPr lang="zh-CN" altLang="en-US" sz="4000" b="1" dirty="0">
                <a:solidFill>
                  <a:srgbClr val="00B050"/>
                </a:solidFill>
                <a:latin typeface="楷体" panose="02010609060101010101" charset="-122"/>
                <a:ea typeface="楷体" panose="02010609060101010101" charset="-122"/>
                <a:sym typeface="+mn-ea"/>
              </a:rPr>
              <a:t> </a:t>
            </a:r>
            <a:endParaRPr lang="zh-CN" altLang="en-US" sz="4000" b="1" u="sng" dirty="0">
              <a:solidFill>
                <a:srgbClr val="00B050"/>
              </a:solidFill>
              <a:latin typeface="楷体" panose="02010609060101010101" charset="-122"/>
              <a:ea typeface="楷体" panose="02010609060101010101" charset="-122"/>
              <a:sym typeface="+mn-ea"/>
            </a:endParaRPr>
          </a:p>
          <a:p>
            <a:pPr eaLnBrk="1" hangingPunct="1">
              <a:lnSpc>
                <a:spcPct val="150000"/>
              </a:lnSpc>
            </a:pPr>
            <a:endParaRPr lang="zh-CN" altLang="en-US" sz="4000" b="1" u="sng" dirty="0">
              <a:solidFill>
                <a:srgbClr val="002060"/>
              </a:solidFill>
              <a:latin typeface="楷体" panose="02010609060101010101" charset="-122"/>
              <a:ea typeface="楷体" panose="02010609060101010101" charset="-122"/>
              <a:sym typeface="+mn-ea"/>
            </a:endParaRPr>
          </a:p>
        </p:txBody>
      </p:sp>
      <p:pic>
        <p:nvPicPr>
          <p:cNvPr id="3" name="图片 2"/>
          <p:cNvPicPr>
            <a:picLocks noChangeAspect="1"/>
          </p:cNvPicPr>
          <p:nvPr/>
        </p:nvPicPr>
        <p:blipFill>
          <a:blip r:embed="rId2" cstate="print"/>
          <a:stretch>
            <a:fillRect/>
          </a:stretch>
        </p:blipFill>
        <p:spPr>
          <a:xfrm>
            <a:off x="8428355" y="3406140"/>
            <a:ext cx="3427095" cy="286194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5365" name="标题 1"/>
          <p:cNvSpPr>
            <a:spLocks noGrp="1"/>
          </p:cNvSpPr>
          <p:nvPr/>
        </p:nvSpPr>
        <p:spPr>
          <a:xfrm>
            <a:off x="499110" y="1240155"/>
            <a:ext cx="11248390" cy="5619750"/>
          </a:xfrm>
          <a:prstGeom prst="rect">
            <a:avLst/>
          </a:prstGeom>
          <a:noFill/>
          <a:ln w="9525">
            <a:noFill/>
          </a:ln>
        </p:spPr>
        <p:txBody>
          <a:bodyPr lIns="91440" tIns="45720" rIns="91440" bIns="45720" anchor="ctr"/>
          <a:lstStyle/>
          <a:p>
            <a:pPr lvl="1">
              <a:lnSpc>
                <a:spcPct val="100000"/>
              </a:lnSpc>
            </a:pPr>
            <a:endParaRPr lang="zh-CN" altLang="en-US" sz="3200" b="1" dirty="0">
              <a:solidFill>
                <a:srgbClr val="00B050"/>
              </a:solidFill>
              <a:latin typeface="楷体" panose="02010609060101010101" charset="-122"/>
              <a:ea typeface="楷体" panose="02010609060101010101" charset="-122"/>
              <a:sym typeface="+mn-ea"/>
            </a:endParaRPr>
          </a:p>
          <a:p>
            <a:pPr lvl="1">
              <a:lnSpc>
                <a:spcPct val="100000"/>
              </a:lnSpc>
            </a:pPr>
            <a:endParaRPr lang="zh-CN" altLang="en-US" sz="3200" b="1" dirty="0">
              <a:solidFill>
                <a:srgbClr val="00B050"/>
              </a:solidFill>
              <a:latin typeface="楷体" panose="02010609060101010101" charset="-122"/>
              <a:ea typeface="楷体" panose="02010609060101010101" charset="-122"/>
              <a:sym typeface="+mn-ea"/>
            </a:endParaRPr>
          </a:p>
          <a:p>
            <a:pPr lvl="1">
              <a:lnSpc>
                <a:spcPct val="100000"/>
              </a:lnSpc>
            </a:pPr>
            <a:endParaRPr lang="zh-CN" altLang="en-US" sz="3200" b="1" dirty="0">
              <a:solidFill>
                <a:srgbClr val="00B050"/>
              </a:solidFill>
              <a:latin typeface="楷体" panose="02010609060101010101" charset="-122"/>
              <a:ea typeface="楷体" panose="02010609060101010101" charset="-122"/>
              <a:sym typeface="+mn-ea"/>
            </a:endParaRPr>
          </a:p>
          <a:p>
            <a:pPr lvl="1">
              <a:lnSpc>
                <a:spcPct val="100000"/>
              </a:lnSpc>
            </a:pPr>
            <a:r>
              <a:rPr lang="zh-CN" sz="3200" b="1" kern="0" noProof="0" smtClean="0">
                <a:ln>
                  <a:noFill/>
                </a:ln>
                <a:solidFill>
                  <a:srgbClr val="00FF00"/>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sym typeface="+mn-ea"/>
              </a:rPr>
              <a:t>◆按急救分类</a:t>
            </a:r>
            <a:endParaRPr lang="zh-CN" sz="3200" b="1" kern="0" noProof="0" smtClean="0">
              <a:ln>
                <a:noFill/>
              </a:ln>
              <a:solidFill>
                <a:srgbClr val="00FF00"/>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sym typeface="+mn-ea"/>
            </a:endParaRPr>
          </a:p>
          <a:p>
            <a:pPr lvl="1">
              <a:lnSpc>
                <a:spcPct val="100000"/>
              </a:lnSpc>
            </a:pPr>
            <a:r>
              <a:rPr lang="zh-CN" altLang="en-US" sz="3000" b="1" dirty="0">
                <a:latin typeface="楷体" panose="02010609060101010101" charset="-122"/>
                <a:ea typeface="楷体" panose="02010609060101010101" charset="-122"/>
                <a:sym typeface="+mn-ea"/>
              </a:rPr>
              <a:t>猝死    上呼吸道异物梗阻</a:t>
            </a:r>
            <a:endParaRPr lang="zh-CN" altLang="en-US" sz="3000" b="1" dirty="0">
              <a:latin typeface="楷体" panose="02010609060101010101" charset="-122"/>
              <a:ea typeface="楷体" panose="02010609060101010101" charset="-122"/>
            </a:endParaRPr>
          </a:p>
          <a:p>
            <a:pPr lvl="1">
              <a:lnSpc>
                <a:spcPct val="100000"/>
              </a:lnSpc>
            </a:pPr>
            <a:r>
              <a:rPr lang="zh-CN" altLang="en-US" sz="3000" b="1" dirty="0">
                <a:latin typeface="楷体" panose="02010609060101010101" charset="-122"/>
                <a:ea typeface="楷体" panose="02010609060101010101" charset="-122"/>
                <a:sym typeface="+mn-ea"/>
              </a:rPr>
              <a:t>溺水    中暑</a:t>
            </a:r>
            <a:endParaRPr lang="zh-CN" altLang="en-US" sz="3000" b="1" dirty="0">
              <a:latin typeface="楷体" panose="02010609060101010101" charset="-122"/>
              <a:ea typeface="楷体" panose="02010609060101010101" charset="-122"/>
              <a:sym typeface="+mn-ea"/>
            </a:endParaRPr>
          </a:p>
          <a:p>
            <a:pPr lvl="1">
              <a:lnSpc>
                <a:spcPct val="100000"/>
              </a:lnSpc>
            </a:pPr>
            <a:r>
              <a:rPr lang="zh-CN" altLang="en-US" sz="3000" b="1" dirty="0">
                <a:latin typeface="楷体" panose="02010609060101010101" charset="-122"/>
                <a:ea typeface="楷体" panose="02010609060101010101" charset="-122"/>
                <a:sym typeface="+mn-ea"/>
              </a:rPr>
              <a:t>食物中毒   触电</a:t>
            </a:r>
            <a:endParaRPr lang="zh-CN" altLang="en-US" sz="3000" b="1" dirty="0">
              <a:latin typeface="楷体" panose="02010609060101010101" charset="-122"/>
              <a:ea typeface="楷体" panose="02010609060101010101" charset="-122"/>
            </a:endParaRPr>
          </a:p>
          <a:p>
            <a:pPr lvl="1">
              <a:lnSpc>
                <a:spcPct val="100000"/>
              </a:lnSpc>
            </a:pPr>
            <a:r>
              <a:rPr lang="zh-CN" altLang="en-US" sz="3000" b="1" dirty="0">
                <a:latin typeface="楷体" panose="02010609060101010101" charset="-122"/>
                <a:ea typeface="楷体" panose="02010609060101010101" charset="-122"/>
                <a:sym typeface="+mn-ea"/>
              </a:rPr>
              <a:t>火灾（烧烫伤）</a:t>
            </a:r>
            <a:endParaRPr lang="zh-CN" altLang="en-US" sz="3000" b="1" dirty="0">
              <a:latin typeface="楷体" panose="02010609060101010101" charset="-122"/>
              <a:ea typeface="楷体" panose="02010609060101010101" charset="-122"/>
            </a:endParaRPr>
          </a:p>
          <a:p>
            <a:pPr lvl="1">
              <a:lnSpc>
                <a:spcPct val="100000"/>
              </a:lnSpc>
            </a:pPr>
            <a:r>
              <a:rPr lang="zh-CN" altLang="en-US" sz="3000" b="1" dirty="0">
                <a:latin typeface="楷体" panose="02010609060101010101" charset="-122"/>
                <a:ea typeface="楷体" panose="02010609060101010101" charset="-122"/>
                <a:sym typeface="+mn-ea"/>
              </a:rPr>
              <a:t>交通事故</a:t>
            </a:r>
            <a:endParaRPr lang="zh-CN" altLang="en-US" sz="3000" b="1" dirty="0">
              <a:latin typeface="楷体" panose="02010609060101010101" charset="-122"/>
              <a:ea typeface="楷体" panose="02010609060101010101" charset="-122"/>
            </a:endParaRPr>
          </a:p>
          <a:p>
            <a:pPr lvl="1">
              <a:lnSpc>
                <a:spcPct val="100000"/>
              </a:lnSpc>
            </a:pPr>
            <a:r>
              <a:rPr lang="zh-CN" altLang="en-US" sz="3000" b="1" dirty="0">
                <a:latin typeface="楷体" panose="02010609060101010101" charset="-122"/>
                <a:ea typeface="楷体" panose="02010609060101010101" charset="-122"/>
                <a:sym typeface="+mn-ea"/>
              </a:rPr>
              <a:t>人身意外伤害：如</a:t>
            </a:r>
            <a:endParaRPr lang="zh-CN" altLang="en-US" sz="3000" b="1" dirty="0">
              <a:latin typeface="楷体" panose="02010609060101010101" charset="-122"/>
              <a:ea typeface="楷体" panose="02010609060101010101" charset="-122"/>
              <a:sym typeface="+mn-ea"/>
            </a:endParaRPr>
          </a:p>
          <a:p>
            <a:pPr lvl="1">
              <a:lnSpc>
                <a:spcPct val="100000"/>
              </a:lnSpc>
            </a:pPr>
            <a:r>
              <a:rPr lang="zh-CN" altLang="en-US" sz="3000" b="1" dirty="0">
                <a:latin typeface="楷体" panose="02010609060101010101" charset="-122"/>
                <a:ea typeface="楷体" panose="02010609060101010101" charset="-122"/>
                <a:sym typeface="+mn-ea"/>
              </a:rPr>
              <a:t>坠楼、踩踏与挤压、</a:t>
            </a:r>
            <a:endParaRPr lang="zh-CN" altLang="en-US" sz="3000" b="1" dirty="0">
              <a:latin typeface="楷体" panose="02010609060101010101" charset="-122"/>
              <a:ea typeface="楷体" panose="02010609060101010101" charset="-122"/>
              <a:sym typeface="+mn-ea"/>
            </a:endParaRPr>
          </a:p>
          <a:p>
            <a:pPr lvl="1">
              <a:lnSpc>
                <a:spcPct val="100000"/>
              </a:lnSpc>
            </a:pPr>
            <a:r>
              <a:rPr lang="zh-CN" altLang="en-US" sz="3000" b="1" dirty="0">
                <a:latin typeface="楷体" panose="02010609060101010101" charset="-122"/>
                <a:ea typeface="楷体" panose="02010609060101010101" charset="-122"/>
                <a:sym typeface="+mn-ea"/>
              </a:rPr>
              <a:t>眼外伤、利器刺伤等</a:t>
            </a:r>
            <a:endParaRPr lang="zh-CN" altLang="en-US" sz="3000" b="1" dirty="0">
              <a:latin typeface="楷体" panose="02010609060101010101" charset="-122"/>
              <a:ea typeface="楷体" panose="02010609060101010101" charset="-122"/>
            </a:endParaRPr>
          </a:p>
          <a:p>
            <a:pPr eaLnBrk="1" hangingPunct="1">
              <a:lnSpc>
                <a:spcPct val="150000"/>
              </a:lnSpc>
            </a:pPr>
            <a:r>
              <a:rPr lang="zh-CN" altLang="en-US" sz="4000" b="1" dirty="0">
                <a:solidFill>
                  <a:srgbClr val="00B050"/>
                </a:solidFill>
                <a:latin typeface="楷体" panose="02010609060101010101" charset="-122"/>
                <a:ea typeface="楷体" panose="02010609060101010101" charset="-122"/>
                <a:sym typeface="+mn-ea"/>
              </a:rPr>
              <a:t> </a:t>
            </a:r>
            <a:endParaRPr lang="zh-CN" altLang="en-US" sz="4000" b="1" u="sng" dirty="0">
              <a:solidFill>
                <a:srgbClr val="00B050"/>
              </a:solidFill>
              <a:latin typeface="楷体" panose="02010609060101010101" charset="-122"/>
              <a:ea typeface="楷体" panose="02010609060101010101" charset="-122"/>
              <a:sym typeface="+mn-ea"/>
            </a:endParaRPr>
          </a:p>
          <a:p>
            <a:pPr eaLnBrk="1" hangingPunct="1">
              <a:lnSpc>
                <a:spcPct val="150000"/>
              </a:lnSpc>
            </a:pPr>
            <a:endParaRPr lang="zh-CN" altLang="en-US" sz="4000" b="1" u="sng" dirty="0">
              <a:solidFill>
                <a:srgbClr val="002060"/>
              </a:solidFill>
              <a:latin typeface="楷体" panose="02010609060101010101" charset="-122"/>
              <a:ea typeface="楷体" panose="02010609060101010101" charset="-122"/>
              <a:sym typeface="+mn-ea"/>
            </a:endParaRPr>
          </a:p>
        </p:txBody>
      </p:sp>
      <p:pic>
        <p:nvPicPr>
          <p:cNvPr id="10244" name="图片 10243" descr="61939"/>
          <p:cNvPicPr>
            <a:picLocks noChangeAspect="1"/>
          </p:cNvPicPr>
          <p:nvPr/>
        </p:nvPicPr>
        <p:blipFill>
          <a:blip r:embed="rId2" cstate="print"/>
          <a:stretch>
            <a:fillRect/>
          </a:stretch>
        </p:blipFill>
        <p:spPr>
          <a:xfrm>
            <a:off x="5838190" y="1383665"/>
            <a:ext cx="6357620" cy="5476875"/>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2" name="标题 1"/>
          <p:cNvSpPr>
            <a:spLocks noGrp="1"/>
          </p:cNvSpPr>
          <p:nvPr/>
        </p:nvSpPr>
        <p:spPr>
          <a:xfrm>
            <a:off x="271780" y="1383665"/>
            <a:ext cx="10515600" cy="774700"/>
          </a:xfrm>
          <a:prstGeom prst="rect">
            <a:avLst/>
          </a:prstGeom>
          <a:noFill/>
          <a:ln w="9525">
            <a:noFill/>
          </a:ln>
        </p:spPr>
        <p:txBody>
          <a:bodyPr lIns="91440" tIns="45720" rIns="91440" bIns="45720" anchor="ctr"/>
          <a:lstStyle/>
          <a:p>
            <a:pPr>
              <a:lnSpc>
                <a:spcPct val="90000"/>
              </a:lnSpc>
            </a:pPr>
            <a:r>
              <a:rPr lang="en-US" altLang="zh-CN" sz="4000">
                <a:solidFill>
                  <a:srgbClr val="FFC000"/>
                </a:solidFill>
                <a:latin typeface="华文新魏" panose="02010800040101010101" charset="-122"/>
                <a:ea typeface="华文新魏" panose="02010800040101010101" charset="-122"/>
              </a:rPr>
              <a:t>  </a:t>
            </a:r>
            <a:r>
              <a:rPr lang="zh-CN" sz="4000" b="1">
                <a:solidFill>
                  <a:srgbClr val="0070C0"/>
                </a:solidFill>
                <a:latin typeface="楷体" panose="02010609060101010101" charset="-122"/>
                <a:ea typeface="楷体" panose="02010609060101010101" charset="-122"/>
              </a:rPr>
              <a:t>五、</a:t>
            </a:r>
            <a:r>
              <a:rPr lang="zh-CN" sz="3600" b="1">
                <a:solidFill>
                  <a:srgbClr val="0070C0"/>
                </a:solidFill>
                <a:latin typeface="楷体" panose="02010609060101010101" charset="-122"/>
                <a:ea typeface="楷体" panose="02010609060101010101" charset="-122"/>
              </a:rPr>
              <a:t>发生原因</a:t>
            </a:r>
            <a:endParaRPr lang="zh-CN" altLang="en-US" sz="3600" b="1" dirty="0">
              <a:solidFill>
                <a:srgbClr val="0070C0"/>
              </a:solidFill>
              <a:latin typeface="楷体" panose="02010609060101010101" charset="-122"/>
              <a:ea typeface="楷体" panose="02010609060101010101" charset="-122"/>
              <a:sym typeface="+mn-ea"/>
            </a:endParaRPr>
          </a:p>
        </p:txBody>
      </p:sp>
      <p:sp>
        <p:nvSpPr>
          <p:cNvPr id="14338" name="Rectangle 2"/>
          <p:cNvSpPr>
            <a:spLocks noGrp="1" noChangeArrowheads="1"/>
          </p:cNvSpPr>
          <p:nvPr/>
        </p:nvSpPr>
        <p:spPr>
          <a:xfrm>
            <a:off x="-3810" y="1993265"/>
            <a:ext cx="12200890" cy="4867275"/>
          </a:xfrm>
          <a:prstGeom prst="rect">
            <a:avLst/>
          </a:prstGeom>
          <a:noFill/>
          <a:ln>
            <a:noFill/>
          </a:ln>
          <a:effectLst/>
        </p:spPr>
        <p:txBody>
          <a:bodyPr vert="horz" wrap="square" lIns="91440" tIns="45720" rIns="91440" bIns="45720" numCol="1" anchor="t" anchorCtr="0" compatLnSpc="1"/>
          <a:lst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hlink"/>
              </a:buClr>
              <a:buFont typeface="Wingdings" panose="05000000000000000000" pitchFamily="2" charset="2"/>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9pPr>
          </a:lstStyle>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defRPr/>
            </a:pPr>
            <a:r>
              <a:rPr kumimoji="0" lang="en-US" altLang="zh-CN" sz="3600" b="1" i="0" u="none" strike="noStrike" kern="0" cap="none" spc="0" normalizeH="0" baseline="0" noProof="0" smtClean="0">
                <a:ln>
                  <a:noFill/>
                </a:ln>
                <a:solidFill>
                  <a:srgbClr val="00FF00"/>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   </a:t>
            </a:r>
            <a:r>
              <a:rPr kumimoji="0" lang="zh-CN" sz="3600" b="1" i="0" u="none" strike="noStrike" kern="0" cap="none" spc="0" normalizeH="0" baseline="0" noProof="0" smtClean="0">
                <a:ln>
                  <a:noFill/>
                </a:ln>
                <a:solidFill>
                  <a:srgbClr val="00FF00"/>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（一）学生自我防范意识差</a:t>
            </a:r>
            <a:endParaRPr kumimoji="0" lang="zh-CN" sz="3600" b="1" i="0" u="none" strike="noStrike" kern="0" cap="none" spc="0" normalizeH="0" baseline="0" noProof="0" smtClean="0">
              <a:ln>
                <a:noFill/>
              </a:ln>
              <a:solidFill>
                <a:srgbClr val="00FF00"/>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endParaRPr>
          </a:p>
          <a:p>
            <a:pPr marL="0" marR="0" lvl="1"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lang="zh-CN" altLang="en-US" dirty="0">
                <a:latin typeface="宋体" panose="02010600030101010101" pitchFamily="2" charset="-122"/>
                <a:ea typeface="宋体" panose="02010600030101010101" pitchFamily="2" charset="-122"/>
                <a:sym typeface="+mn-ea"/>
              </a:rPr>
              <a:t>   </a:t>
            </a:r>
            <a:endParaRPr lang="zh-CN" altLang="en-US" dirty="0">
              <a:latin typeface="宋体" panose="02010600030101010101" pitchFamily="2" charset="-122"/>
              <a:ea typeface="宋体" panose="02010600030101010101" pitchFamily="2" charset="-122"/>
              <a:sym typeface="+mn-ea"/>
            </a:endParaRPr>
          </a:p>
          <a:p>
            <a:pPr marL="0" marR="0" lvl="1"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lang="zh-CN" altLang="en-US" dirty="0">
                <a:latin typeface="宋体" panose="02010600030101010101" pitchFamily="2" charset="-122"/>
                <a:ea typeface="宋体" panose="02010600030101010101" pitchFamily="2" charset="-122"/>
                <a:sym typeface="+mn-ea"/>
              </a:rPr>
              <a:t>   </a:t>
            </a:r>
            <a:r>
              <a:rPr lang="zh-CN" altLang="en-US" sz="3200" dirty="0">
                <a:latin typeface="楷体" panose="02010609060101010101" charset="-122"/>
                <a:ea typeface="楷体" panose="02010609060101010101" charset="-122"/>
                <a:sym typeface="+mn-ea"/>
              </a:rPr>
              <a:t>◆某校学生吴某过生日，</a:t>
            </a:r>
            <a:endParaRPr lang="zh-CN" altLang="en-US" sz="3200" dirty="0">
              <a:latin typeface="楷体" panose="02010609060101010101" charset="-122"/>
              <a:ea typeface="楷体" panose="02010609060101010101" charset="-122"/>
              <a:sym typeface="+mn-ea"/>
            </a:endParaRPr>
          </a:p>
          <a:p>
            <a:pPr marL="0" marR="0" lvl="1"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lang="zh-CN" altLang="en-US" sz="3200" dirty="0">
                <a:latin typeface="楷体" panose="02010609060101010101" charset="-122"/>
                <a:ea typeface="楷体" panose="02010609060101010101" charset="-122"/>
                <a:sym typeface="+mn-ea"/>
              </a:rPr>
              <a:t>同学为其庆祝，并聚会饮酒，</a:t>
            </a:r>
            <a:endParaRPr lang="zh-CN" altLang="en-US" sz="3200" dirty="0">
              <a:latin typeface="楷体" panose="02010609060101010101" charset="-122"/>
              <a:ea typeface="楷体" panose="02010609060101010101" charset="-122"/>
              <a:sym typeface="+mn-ea"/>
            </a:endParaRPr>
          </a:p>
          <a:p>
            <a:pPr marL="0" marR="0" lvl="1"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lang="zh-CN" altLang="en-US" sz="3200" dirty="0">
                <a:latin typeface="楷体" panose="02010609060101010101" charset="-122"/>
                <a:ea typeface="楷体" panose="02010609060101010101" charset="-122"/>
                <a:sym typeface="+mn-ea"/>
              </a:rPr>
              <a:t>结果吴某饮酒过多，人事不醒，</a:t>
            </a:r>
            <a:endParaRPr lang="zh-CN" altLang="en-US" sz="3200" dirty="0">
              <a:latin typeface="楷体" panose="02010609060101010101" charset="-122"/>
              <a:ea typeface="楷体" panose="02010609060101010101" charset="-122"/>
              <a:sym typeface="+mn-ea"/>
            </a:endParaRPr>
          </a:p>
          <a:p>
            <a:pPr marL="0" marR="0" lvl="1"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lang="zh-CN" altLang="en-US" sz="3200" dirty="0">
                <a:latin typeface="楷体" panose="02010609060101010101" charset="-122"/>
                <a:ea typeface="楷体" panose="02010609060101010101" charset="-122"/>
                <a:sym typeface="+mn-ea"/>
              </a:rPr>
              <a:t>口唇发绀，由同学送医院急诊科抢救时，</a:t>
            </a:r>
            <a:endParaRPr lang="zh-CN" altLang="en-US" sz="3200" dirty="0">
              <a:latin typeface="楷体" panose="02010609060101010101" charset="-122"/>
              <a:ea typeface="楷体" panose="02010609060101010101" charset="-122"/>
              <a:sym typeface="+mn-ea"/>
            </a:endParaRPr>
          </a:p>
          <a:p>
            <a:pPr marL="0" marR="0" lvl="1"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lang="zh-CN" altLang="en-US" sz="3200" dirty="0">
                <a:latin typeface="楷体" panose="02010609060101010101" charset="-122"/>
                <a:ea typeface="楷体" panose="02010609060101010101" charset="-122"/>
                <a:sym typeface="+mn-ea"/>
              </a:rPr>
              <a:t>已呼吸心跳停止，生日变祭日。</a:t>
            </a:r>
            <a:endParaRPr lang="zh-CN" altLang="en-US" sz="3200" dirty="0">
              <a:latin typeface="楷体" panose="02010609060101010101" charset="-122"/>
              <a:ea typeface="楷体" panose="02010609060101010101" charset="-122"/>
            </a:endParaRPr>
          </a:p>
          <a:p>
            <a:pPr marL="457200" marR="0" lvl="1"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endParaRPr kumimoji="0" lang="zh-CN"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 panose="02010609060101010101" charset="-122"/>
              <a:ea typeface="楷体" panose="02010609060101010101" charset="-122"/>
            </a:endParaRPr>
          </a:p>
        </p:txBody>
      </p:sp>
      <p:pic>
        <p:nvPicPr>
          <p:cNvPr id="3" name="图片 2"/>
          <p:cNvPicPr>
            <a:picLocks noChangeAspect="1"/>
          </p:cNvPicPr>
          <p:nvPr/>
        </p:nvPicPr>
        <p:blipFill>
          <a:blip r:embed="rId2" cstate="print"/>
          <a:stretch>
            <a:fillRect/>
          </a:stretch>
        </p:blipFill>
        <p:spPr>
          <a:xfrm>
            <a:off x="7168515" y="2312035"/>
            <a:ext cx="4786630" cy="4147820"/>
          </a:xfrm>
          <a:prstGeom prst="rect">
            <a:avLst/>
          </a:prstGeom>
          <a:effectLst>
            <a:softEdge rad="31750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4338" name="Rectangle 2"/>
          <p:cNvSpPr>
            <a:spLocks noGrp="1" noChangeArrowheads="1"/>
          </p:cNvSpPr>
          <p:nvPr/>
        </p:nvSpPr>
        <p:spPr>
          <a:xfrm>
            <a:off x="4839335" y="1460500"/>
            <a:ext cx="6606540" cy="4932680"/>
          </a:xfrm>
          <a:prstGeom prst="rect">
            <a:avLst/>
          </a:prstGeom>
          <a:noFill/>
          <a:ln>
            <a:noFill/>
          </a:ln>
          <a:effectLst/>
        </p:spPr>
        <p:txBody>
          <a:bodyPr vert="horz" wrap="square" lIns="91440" tIns="45720" rIns="91440" bIns="45720" numCol="1" anchor="t" anchorCtr="0" compatLnSpc="1"/>
          <a:lst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hlink"/>
              </a:buClr>
              <a:buFont typeface="Wingdings" panose="05000000000000000000" pitchFamily="2" charset="2"/>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9pPr>
          </a:lstStyle>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defRPr/>
            </a:pPr>
            <a:r>
              <a:rPr kumimoji="0" lang="en-US" altLang="zh-CN" sz="3600" b="1" i="0" u="none" strike="noStrike" kern="0" cap="none" spc="0" normalizeH="0" baseline="0" noProof="0" smtClean="0">
                <a:ln>
                  <a:noFill/>
                </a:ln>
                <a:solidFill>
                  <a:srgbClr val="00FF00"/>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   </a:t>
            </a:r>
            <a:r>
              <a:rPr lang="zh-CN" altLang="en-US" dirty="0">
                <a:latin typeface="宋体" panose="02010600030101010101" pitchFamily="2" charset="-122"/>
                <a:ea typeface="宋体" panose="02010600030101010101" pitchFamily="2" charset="-122"/>
                <a:sym typeface="+mn-ea"/>
              </a:rPr>
              <a:t>   </a:t>
            </a:r>
            <a:endParaRPr lang="zh-CN" altLang="en-US" dirty="0">
              <a:latin typeface="宋体" panose="02010600030101010101" pitchFamily="2" charset="-122"/>
              <a:ea typeface="宋体" panose="02010600030101010101" pitchFamily="2" charset="-122"/>
              <a:sym typeface="+mn-ea"/>
            </a:endParaRPr>
          </a:p>
          <a:p>
            <a:pPr marL="0" marR="0" lvl="1" indent="0" algn="l" defTabSz="914400" rtl="0" eaLnBrk="1" fontAlgn="base" latinLnBrk="0" hangingPunct="1">
              <a:lnSpc>
                <a:spcPct val="150000"/>
              </a:lnSpc>
              <a:spcBef>
                <a:spcPct val="20000"/>
              </a:spcBef>
              <a:spcAft>
                <a:spcPct val="0"/>
              </a:spcAft>
              <a:buClr>
                <a:schemeClr val="hlink"/>
              </a:buClr>
              <a:buSzTx/>
              <a:buFont typeface="Wingdings" panose="05000000000000000000" pitchFamily="2" charset="2"/>
              <a:buNone/>
              <a:defRPr/>
            </a:pPr>
            <a:r>
              <a:rPr lang="zh-CN" altLang="en-US" dirty="0">
                <a:latin typeface="宋体" panose="02010600030101010101" pitchFamily="2" charset="-122"/>
                <a:ea typeface="宋体" panose="02010600030101010101" pitchFamily="2" charset="-122"/>
                <a:sym typeface="+mn-ea"/>
              </a:rPr>
              <a:t>   </a:t>
            </a:r>
            <a:r>
              <a:rPr lang="zh-CN" altLang="en-US" sz="3200" dirty="0">
                <a:latin typeface="楷体" panose="02010609060101010101" charset="-122"/>
                <a:ea typeface="楷体" panose="02010609060101010101" charset="-122"/>
                <a:sym typeface="+mn-ea"/>
              </a:rPr>
              <a:t>◆2010年2月24日，湖南某高中几名学生在铁路桥上饮酒聚会，飞驰而来的K935次列车将逃避不及的学生撞飞，致3人死亡，2人重伤。</a:t>
            </a:r>
            <a:endParaRPr lang="zh-CN" altLang="en-US" sz="3200" dirty="0">
              <a:latin typeface="楷体" panose="02010609060101010101" charset="-122"/>
              <a:ea typeface="楷体" panose="02010609060101010101" charset="-122"/>
            </a:endParaRPr>
          </a:p>
          <a:p>
            <a:pPr marL="457200" marR="0" lvl="1" indent="0" algn="l" defTabSz="914400" rtl="0" eaLnBrk="1" fontAlgn="base" latinLnBrk="0" hangingPunct="1">
              <a:lnSpc>
                <a:spcPct val="150000"/>
              </a:lnSpc>
              <a:spcBef>
                <a:spcPct val="20000"/>
              </a:spcBef>
              <a:spcAft>
                <a:spcPct val="0"/>
              </a:spcAft>
              <a:buClr>
                <a:schemeClr val="hlink"/>
              </a:buClr>
              <a:buSzTx/>
              <a:buFont typeface="Wingdings" panose="05000000000000000000" pitchFamily="2" charset="2"/>
              <a:buNone/>
              <a:defRPr/>
            </a:pPr>
            <a:endParaRPr kumimoji="0" lang="zh-CN" sz="3200"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 panose="02010609060101010101" charset="-122"/>
              <a:ea typeface="楷体" panose="02010609060101010101" charset="-122"/>
            </a:endParaRPr>
          </a:p>
        </p:txBody>
      </p:sp>
      <p:pic>
        <p:nvPicPr>
          <p:cNvPr id="4" name="图片 3"/>
          <p:cNvPicPr>
            <a:picLocks noChangeAspect="1"/>
          </p:cNvPicPr>
          <p:nvPr/>
        </p:nvPicPr>
        <p:blipFill>
          <a:blip r:embed="rId2" cstate="print"/>
          <a:stretch>
            <a:fillRect/>
          </a:stretch>
        </p:blipFill>
        <p:spPr>
          <a:xfrm>
            <a:off x="76835" y="3985260"/>
            <a:ext cx="4643755" cy="2875280"/>
          </a:xfrm>
          <a:prstGeom prst="rect">
            <a:avLst/>
          </a:prstGeom>
          <a:effectLst>
            <a:softEdge rad="317500"/>
          </a:effectLst>
        </p:spPr>
      </p:pic>
      <p:pic>
        <p:nvPicPr>
          <p:cNvPr id="5" name="图片 4" descr="学生铁路线上饮酒聚会被撞 3名学生身亡"/>
          <p:cNvPicPr>
            <a:picLocks noChangeAspect="1"/>
          </p:cNvPicPr>
          <p:nvPr/>
        </p:nvPicPr>
        <p:blipFill>
          <a:blip r:embed="rId3" cstate="print"/>
          <a:stretch>
            <a:fillRect/>
          </a:stretch>
        </p:blipFill>
        <p:spPr>
          <a:xfrm>
            <a:off x="-3810" y="1259205"/>
            <a:ext cx="4724400" cy="2882900"/>
          </a:xfrm>
          <a:prstGeom prst="rect">
            <a:avLst/>
          </a:prstGeom>
          <a:noFill/>
          <a:ln w="9525">
            <a:noFill/>
          </a:ln>
          <a:effectLst>
            <a:softEdge rad="1270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7)"/>
          <p:cNvPicPr>
            <a:picLocks noChangeAspect="1"/>
          </p:cNvPicPr>
          <p:nvPr/>
        </p:nvPicPr>
        <p:blipFill>
          <a:blip r:embed="rId1" cstate="print"/>
          <a:stretch>
            <a:fillRect/>
          </a:stretch>
        </p:blipFill>
        <p:spPr>
          <a:xfrm>
            <a:off x="6350" y="3175"/>
            <a:ext cx="12178665" cy="6851015"/>
          </a:xfrm>
          <a:prstGeom prst="rect">
            <a:avLst/>
          </a:prstGeom>
        </p:spPr>
      </p:pic>
      <p:sp>
        <p:nvSpPr>
          <p:cNvPr id="5122" name="标题 1"/>
          <p:cNvSpPr>
            <a:spLocks noGrp="1"/>
          </p:cNvSpPr>
          <p:nvPr/>
        </p:nvSpPr>
        <p:spPr>
          <a:xfrm>
            <a:off x="125730" y="112395"/>
            <a:ext cx="11957050" cy="6493510"/>
          </a:xfrm>
          <a:prstGeom prst="rect">
            <a:avLst/>
          </a:prstGeom>
          <a:noFill/>
          <a:ln w="9525">
            <a:noFill/>
          </a:ln>
        </p:spPr>
        <p:txBody>
          <a:bodyPr lIns="91440" tIns="45720" rIns="91440" bIns="45720" anchor="ctr"/>
          <a:lstStyle/>
          <a:p>
            <a:pPr>
              <a:lnSpc>
                <a:spcPct val="100000"/>
              </a:lnSpc>
              <a:buClr>
                <a:schemeClr val="folHlink"/>
              </a:buClr>
              <a:buSzPct val="60000"/>
              <a:buFont typeface="Wingdings" panose="05000000000000000000" pitchFamily="2" charset="2"/>
              <a:buNone/>
            </a:pPr>
            <a:r>
              <a:rPr lang="en-US" altLang="zh-CN" sz="4000"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宋体" panose="02010600030101010101" pitchFamily="2" charset="-122"/>
              </a:rPr>
              <a:t>   </a:t>
            </a:r>
            <a:r>
              <a:rPr lang="en-US" altLang="zh-CN" sz="4000" dirty="0">
                <a:solidFill>
                  <a:srgbClr val="FFFF00"/>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宋体" panose="02010600030101010101" pitchFamily="2" charset="-122"/>
              </a:rPr>
              <a:t> </a:t>
            </a:r>
            <a:r>
              <a:rPr lang="zh-CN" altLang="en-US" sz="4000" b="1" dirty="0">
                <a:solidFill>
                  <a:srgbClr val="FFFF00"/>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宋体" panose="02010600030101010101" pitchFamily="2" charset="-122"/>
              </a:rPr>
              <a:t>进入</a:t>
            </a:r>
            <a:r>
              <a:rPr lang="en-US" altLang="zh-CN" sz="4000" b="1">
                <a:solidFill>
                  <a:srgbClr val="FFFF00"/>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宋体" panose="02010600030101010101" pitchFamily="2" charset="-122"/>
              </a:rPr>
              <a:t>21</a:t>
            </a:r>
            <a:r>
              <a:rPr lang="zh-CN" altLang="en-US" sz="4000" b="1" dirty="0">
                <a:solidFill>
                  <a:srgbClr val="FFFF00"/>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宋体" panose="02010600030101010101" pitchFamily="2" charset="-122"/>
              </a:rPr>
              <a:t>世纪以来，我国因自然灾害、事故灾难、公共卫生和社会安全等突发事件每年造成的非正常死亡人数超过</a:t>
            </a:r>
            <a:r>
              <a:rPr lang="en-US" altLang="zh-CN" sz="4000" b="1">
                <a:solidFill>
                  <a:srgbClr val="FFFF00"/>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宋体" panose="02010600030101010101" pitchFamily="2" charset="-122"/>
              </a:rPr>
              <a:t>20</a:t>
            </a:r>
            <a:r>
              <a:rPr lang="zh-CN" altLang="en-US" sz="4000" b="1" dirty="0">
                <a:solidFill>
                  <a:srgbClr val="FFFF00"/>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宋体" panose="02010600030101010101" pitchFamily="2" charset="-122"/>
              </a:rPr>
              <a:t>万。</a:t>
            </a:r>
            <a:endParaRPr lang="zh-CN" altLang="en-US" sz="4000" b="1" dirty="0">
              <a:solidFill>
                <a:srgbClr val="FFFF00"/>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宋体" panose="02010600030101010101" pitchFamily="2" charset="-122"/>
            </a:endParaRPr>
          </a:p>
          <a:p>
            <a:pPr>
              <a:lnSpc>
                <a:spcPct val="100000"/>
              </a:lnSpc>
              <a:buClr>
                <a:schemeClr val="folHlink"/>
              </a:buClr>
              <a:buSzPct val="60000"/>
              <a:buFont typeface="Wingdings" panose="05000000000000000000" pitchFamily="2" charset="2"/>
              <a:buNone/>
            </a:pPr>
            <a:r>
              <a:rPr lang="zh-CN" altLang="en-US" sz="4000" b="1" dirty="0">
                <a:solidFill>
                  <a:srgbClr val="FFFF00"/>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宋体" panose="02010600030101010101" pitchFamily="2" charset="-122"/>
              </a:rPr>
              <a:t>    如何预防、应对各类突发事件并尽快消除其影响，即对这些突发事件进行应急管理；如何把应急管理的实践上升为理论，即把应急管理工作理论化，已经成为各级政府和社会各界面对的重大课题。</a:t>
            </a:r>
            <a:endParaRPr lang="zh-CN" altLang="en-US" sz="4000" b="1" dirty="0">
              <a:solidFill>
                <a:srgbClr val="FFFF00"/>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宋体" panose="02010600030101010101" pitchFamily="2"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pic>
        <p:nvPicPr>
          <p:cNvPr id="17412" name="Picture 4" descr="Img260636836"/>
          <p:cNvPicPr>
            <a:picLocks noChangeAspect="1"/>
          </p:cNvPicPr>
          <p:nvPr/>
        </p:nvPicPr>
        <p:blipFill>
          <a:blip r:embed="rId2" cstate="print"/>
          <a:stretch>
            <a:fillRect/>
          </a:stretch>
        </p:blipFill>
        <p:spPr>
          <a:xfrm>
            <a:off x="-4445" y="2059940"/>
            <a:ext cx="5257800" cy="4800600"/>
          </a:xfrm>
          <a:prstGeom prst="rect">
            <a:avLst/>
          </a:prstGeom>
          <a:noFill/>
          <a:ln w="9525">
            <a:noFill/>
          </a:ln>
        </p:spPr>
      </p:pic>
      <p:sp>
        <p:nvSpPr>
          <p:cNvPr id="17411" name="Rectangle 3"/>
          <p:cNvSpPr>
            <a:spLocks noGrp="1" noChangeArrowheads="1"/>
          </p:cNvSpPr>
          <p:nvPr/>
        </p:nvSpPr>
        <p:spPr>
          <a:xfrm>
            <a:off x="5504815" y="2059940"/>
            <a:ext cx="6542405" cy="4800600"/>
          </a:xfrm>
          <a:prstGeom prst="rect">
            <a:avLst/>
          </a:prstGeom>
          <a:noFill/>
          <a:ln>
            <a:noFill/>
          </a:ln>
          <a:effectLst/>
        </p:spPr>
        <p:txBody>
          <a:bodyPr vert="horz" wrap="square" lIns="91440" tIns="45720" rIns="91440" bIns="45720" numCol="1" anchor="t" anchorCtr="0" compatLnSpc="1"/>
          <a:lst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hlink"/>
              </a:buClr>
              <a:buFont typeface="Wingdings" panose="05000000000000000000" pitchFamily="2" charset="2"/>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9pPr>
          </a:lstStyle>
          <a:p>
            <a:pPr marL="0" marR="0" lvl="0" indent="0" algn="l" defTabSz="914400" rtl="0" eaLnBrk="1" fontAlgn="base" latinLnBrk="0" hangingPunct="1">
              <a:lnSpc>
                <a:spcPct val="150000"/>
              </a:lnSpc>
              <a:spcBef>
                <a:spcPct val="20000"/>
              </a:spcBef>
              <a:spcAft>
                <a:spcPct val="0"/>
              </a:spcAft>
              <a:buClr>
                <a:schemeClr val="hlink"/>
              </a:buClr>
              <a:buSzPct val="60000"/>
              <a:buFont typeface="Wingdings" panose="05000000000000000000" pitchFamily="2" charset="2"/>
              <a:buNone/>
              <a:defRPr/>
            </a:pPr>
            <a:r>
              <a:rPr kumimoji="0" lang="en-US" altLang="zh-CN" b="1"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  </a:t>
            </a:r>
            <a:r>
              <a:rPr kumimoji="0" lang="en-US" altLang="zh-CN"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 </a:t>
            </a:r>
            <a:r>
              <a:rPr lang="zh-CN" altLang="en-US" dirty="0">
                <a:latin typeface="楷体" panose="02010609060101010101" charset="-122"/>
                <a:ea typeface="楷体" panose="02010609060101010101" charset="-122"/>
                <a:sym typeface="+mn-ea"/>
              </a:rPr>
              <a:t>◆</a:t>
            </a:r>
            <a:r>
              <a:rPr kumimoji="0" lang="zh-CN" altLang="zh-CN"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2008</a:t>
            </a:r>
            <a:r>
              <a:rPr kumimoji="0" lang="zh-CN"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年</a:t>
            </a:r>
            <a:r>
              <a:rPr kumimoji="0" lang="zh-CN" altLang="zh-CN"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11</a:t>
            </a:r>
            <a:r>
              <a:rPr kumimoji="0" lang="zh-CN"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月</a:t>
            </a:r>
            <a:r>
              <a:rPr kumimoji="0" lang="zh-CN" altLang="zh-CN"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14</a:t>
            </a:r>
            <a:r>
              <a:rPr kumimoji="0" lang="zh-CN"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日早晨</a:t>
            </a:r>
            <a:r>
              <a:rPr kumimoji="0" lang="zh-CN" altLang="zh-CN"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6</a:t>
            </a:r>
            <a:r>
              <a:rPr kumimoji="0" lang="zh-CN"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时</a:t>
            </a:r>
            <a:r>
              <a:rPr kumimoji="0" lang="zh-CN" altLang="zh-CN"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10</a:t>
            </a:r>
            <a:r>
              <a:rPr kumimoji="0" lang="zh-CN"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分左右，上海商学院徐汇校区一学生宿舍楼发生火灾，</a:t>
            </a:r>
            <a:r>
              <a:rPr kumimoji="0" lang="zh-CN" altLang="zh-CN"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4</a:t>
            </a:r>
            <a:r>
              <a:rPr kumimoji="0" lang="zh-CN"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名女生从</a:t>
            </a:r>
            <a:r>
              <a:rPr kumimoji="0" lang="zh-CN" altLang="zh-CN"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6</a:t>
            </a:r>
            <a:r>
              <a:rPr kumimoji="0" lang="zh-CN"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楼宿舍阳台跳下逃生，当场死亡。失火原因为寝室女生用</a:t>
            </a:r>
            <a:r>
              <a:rPr kumimoji="0" lang="en-US" altLang="zh-CN"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a:t>
            </a:r>
            <a:r>
              <a:rPr kumimoji="0" lang="zh-CN" altLang="en-US"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热得快</a:t>
            </a:r>
            <a:r>
              <a:rPr kumimoji="0" lang="en-US" altLang="zh-CN"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a:t>
            </a:r>
            <a:r>
              <a:rPr kumimoji="0" lang="zh-CN" altLang="en-US"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烧水所致。</a:t>
            </a:r>
            <a:endParaRPr kumimoji="0" lang="zh-CN" altLang="en-US"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blinds(horizontal)">
                                      <p:cBhvr>
                                        <p:cTn id="7" dur="500"/>
                                        <p:tgtEl>
                                          <p:spTgt spid="174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411">
                                            <p:txEl>
                                              <p:charRg st="0" end="78"/>
                                            </p:txEl>
                                          </p:spTgt>
                                        </p:tgtEl>
                                        <p:attrNameLst>
                                          <p:attrName>style.visibility</p:attrName>
                                        </p:attrNameLst>
                                      </p:cBhvr>
                                      <p:to>
                                        <p:strVal val="visible"/>
                                      </p:to>
                                    </p:set>
                                    <p:animEffect transition="in" filter="blinds(horizontal)">
                                      <p:cBhvr>
                                        <p:cTn id="12" dur="500"/>
                                        <p:tgtEl>
                                          <p:spTgt spid="17411">
                                            <p:txEl>
                                              <p:charRg st="0" end="7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strike="noStrike" noProof="1" smtClean="0">
                <a:solidFill>
                  <a:srgbClr val="7030A0"/>
                </a:solidFill>
                <a:effectLst/>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4338" name="Rectangle 2"/>
          <p:cNvSpPr>
            <a:spLocks noGrp="1" noChangeArrowheads="1"/>
          </p:cNvSpPr>
          <p:nvPr/>
        </p:nvSpPr>
        <p:spPr>
          <a:xfrm>
            <a:off x="-3810" y="1532890"/>
            <a:ext cx="12200890" cy="5327650"/>
          </a:xfrm>
          <a:prstGeom prst="rect">
            <a:avLst/>
          </a:prstGeom>
          <a:noFill/>
          <a:ln>
            <a:noFill/>
          </a:ln>
          <a:effectLst/>
        </p:spPr>
        <p:txBody>
          <a:bodyPr vert="horz" wrap="square" lIns="91440" tIns="45720" rIns="91440" bIns="45720" numCol="1" anchor="t" anchorCtr="0" compatLnSpc="1"/>
          <a:lst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hlink"/>
              </a:buClr>
              <a:buFont typeface="Wingdings" panose="05000000000000000000" pitchFamily="2" charset="2"/>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9pPr>
          </a:lstStyle>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defRPr/>
            </a:pPr>
            <a:r>
              <a:rPr kumimoji="0" lang="en-US" altLang="zh-CN" sz="3600" b="1" i="0" u="none" strike="noStrike" kern="0" cap="none" spc="0" normalizeH="0" baseline="0" noProof="0" smtClean="0">
                <a:ln>
                  <a:noFill/>
                </a:ln>
                <a:solidFill>
                  <a:srgbClr val="00FF00"/>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   </a:t>
            </a:r>
            <a:r>
              <a:rPr kumimoji="0" lang="zh-CN" sz="3600" b="1" i="0" u="none" strike="noStrike" kern="0" cap="none" spc="0" normalizeH="0" baseline="0" noProof="0" smtClean="0">
                <a:ln>
                  <a:noFill/>
                </a:ln>
                <a:solidFill>
                  <a:srgbClr val="00FF00"/>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（二）学生心理素质差</a:t>
            </a:r>
            <a:endParaRPr kumimoji="0" lang="zh-CN" sz="3600" b="1" i="0" u="none" strike="noStrike" kern="0" cap="none" spc="0" normalizeH="0" baseline="0" noProof="0" smtClean="0">
              <a:ln>
                <a:noFill/>
              </a:ln>
              <a:solidFill>
                <a:srgbClr val="00FF00"/>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endParaRPr>
          </a:p>
          <a:p>
            <a:pPr marL="0" marR="0" lvl="1"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lang="zh-CN" altLang="en-US" dirty="0">
                <a:latin typeface="宋体" panose="02010600030101010101" pitchFamily="2" charset="-122"/>
                <a:ea typeface="宋体" panose="02010600030101010101" pitchFamily="2" charset="-122"/>
                <a:sym typeface="+mn-ea"/>
              </a:rPr>
              <a:t>   </a:t>
            </a:r>
            <a:endParaRPr lang="zh-CN" altLang="en-US" dirty="0">
              <a:latin typeface="宋体" panose="02010600030101010101" pitchFamily="2" charset="-122"/>
              <a:ea typeface="宋体" panose="02010600030101010101" pitchFamily="2" charset="-122"/>
              <a:sym typeface="+mn-ea"/>
            </a:endParaRPr>
          </a:p>
          <a:p>
            <a:pPr marL="0" marR="0" lvl="1"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lang="zh-CN" altLang="en-US" dirty="0">
                <a:latin typeface="宋体" panose="02010600030101010101" pitchFamily="2" charset="-122"/>
                <a:ea typeface="宋体" panose="02010600030101010101" pitchFamily="2" charset="-122"/>
                <a:sym typeface="+mn-ea"/>
              </a:rPr>
              <a:t>   </a:t>
            </a:r>
            <a:r>
              <a:rPr lang="zh-CN" altLang="en-US" sz="3200" dirty="0">
                <a:latin typeface="楷体" panose="02010609060101010101" charset="-122"/>
                <a:ea typeface="楷体" panose="02010609060101010101" charset="-122"/>
                <a:sym typeface="+mn-ea"/>
              </a:rPr>
              <a:t>◆</a:t>
            </a:r>
            <a:r>
              <a:rPr lang="zh-CN" altLang="en-US" sz="3200" dirty="0">
                <a:solidFill>
                  <a:schemeClr val="tx1"/>
                </a:solidFill>
                <a:latin typeface="楷体" panose="02010609060101010101" charset="-122"/>
                <a:ea typeface="楷体" panose="02010609060101010101" charset="-122"/>
                <a:sym typeface="+mn-ea"/>
              </a:rPr>
              <a:t>2009年5月25日南京下关</a:t>
            </a:r>
            <a:endParaRPr lang="zh-CN" altLang="en-US" sz="3200" dirty="0">
              <a:solidFill>
                <a:schemeClr val="tx1"/>
              </a:solidFill>
              <a:latin typeface="楷体" panose="02010609060101010101" charset="-122"/>
              <a:ea typeface="楷体" panose="02010609060101010101" charset="-122"/>
              <a:sym typeface="+mn-ea"/>
            </a:endParaRPr>
          </a:p>
          <a:p>
            <a:pPr marL="0" marR="0" lvl="1"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lang="zh-CN" altLang="en-US" sz="3200" dirty="0">
                <a:solidFill>
                  <a:schemeClr val="tx1"/>
                </a:solidFill>
                <a:latin typeface="楷体" panose="02010609060101010101" charset="-122"/>
                <a:ea typeface="楷体" panose="02010609060101010101" charset="-122"/>
                <a:sym typeface="+mn-ea"/>
              </a:rPr>
              <a:t>第39中学初中部,一名初二男生</a:t>
            </a:r>
            <a:endParaRPr lang="zh-CN" altLang="en-US" sz="3200" dirty="0">
              <a:solidFill>
                <a:schemeClr val="tx1"/>
              </a:solidFill>
              <a:latin typeface="楷体" panose="02010609060101010101" charset="-122"/>
              <a:ea typeface="楷体" panose="02010609060101010101" charset="-122"/>
              <a:sym typeface="+mn-ea"/>
            </a:endParaRPr>
          </a:p>
          <a:p>
            <a:pPr marL="0" marR="0" lvl="1"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lang="zh-CN" altLang="en-US" sz="3200" dirty="0">
                <a:solidFill>
                  <a:schemeClr val="tx1"/>
                </a:solidFill>
                <a:latin typeface="楷体" panose="02010609060101010101" charset="-122"/>
                <a:ea typeface="楷体" panose="02010609060101010101" charset="-122"/>
                <a:sym typeface="+mn-ea"/>
              </a:rPr>
              <a:t>因上课时手机响,遭到老师批评</a:t>
            </a:r>
            <a:endParaRPr lang="zh-CN" altLang="en-US" sz="3200" dirty="0">
              <a:solidFill>
                <a:schemeClr val="tx1"/>
              </a:solidFill>
              <a:latin typeface="楷体" panose="02010609060101010101" charset="-122"/>
              <a:ea typeface="楷体" panose="02010609060101010101" charset="-122"/>
              <a:sym typeface="+mn-ea"/>
            </a:endParaRPr>
          </a:p>
          <a:p>
            <a:pPr marL="0" marR="0" lvl="1"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lang="zh-CN" altLang="en-US" sz="3200" dirty="0">
                <a:solidFill>
                  <a:schemeClr val="tx1"/>
                </a:solidFill>
                <a:latin typeface="楷体" panose="02010609060101010101" charset="-122"/>
                <a:ea typeface="楷体" panose="02010609060101010101" charset="-122"/>
                <a:sym typeface="+mn-ea"/>
              </a:rPr>
              <a:t>后还被喊来家长“当面教育”,</a:t>
            </a:r>
            <a:endParaRPr lang="zh-CN" altLang="en-US" sz="3200" dirty="0">
              <a:solidFill>
                <a:schemeClr val="tx1"/>
              </a:solidFill>
              <a:latin typeface="楷体" panose="02010609060101010101" charset="-122"/>
              <a:ea typeface="楷体" panose="02010609060101010101" charset="-122"/>
              <a:sym typeface="+mn-ea"/>
            </a:endParaRPr>
          </a:p>
          <a:p>
            <a:pPr marL="0" marR="0" lvl="1"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lang="zh-CN" altLang="en-US" sz="3200" dirty="0">
                <a:solidFill>
                  <a:schemeClr val="tx1"/>
                </a:solidFill>
                <a:latin typeface="楷体" panose="02010609060101010101" charset="-122"/>
                <a:ea typeface="楷体" panose="02010609060101010101" charset="-122"/>
                <a:sym typeface="+mn-ea"/>
              </a:rPr>
              <a:t>该男生一时无法接受，当场从教</a:t>
            </a:r>
            <a:endParaRPr lang="zh-CN" altLang="en-US" sz="3200" dirty="0">
              <a:solidFill>
                <a:schemeClr val="tx1"/>
              </a:solidFill>
              <a:latin typeface="楷体" panose="02010609060101010101" charset="-122"/>
              <a:ea typeface="楷体" panose="02010609060101010101" charset="-122"/>
              <a:sym typeface="+mn-ea"/>
            </a:endParaRPr>
          </a:p>
          <a:p>
            <a:pPr marL="0" marR="0" lvl="1"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lang="zh-CN" altLang="en-US" sz="3200" dirty="0">
                <a:solidFill>
                  <a:schemeClr val="tx1"/>
                </a:solidFill>
                <a:latin typeface="楷体" panose="02010609060101010101" charset="-122"/>
                <a:ea typeface="楷体" panose="02010609060101010101" charset="-122"/>
                <a:sym typeface="+mn-ea"/>
              </a:rPr>
              <a:t>学楼所在的四楼纵身跳下致重伤。</a:t>
            </a:r>
            <a:endParaRPr lang="zh-CN" altLang="en-US" sz="3200" dirty="0">
              <a:solidFill>
                <a:schemeClr val="tx1"/>
              </a:solidFill>
              <a:latin typeface="楷体" panose="02010609060101010101" charset="-122"/>
              <a:ea typeface="楷体" panose="02010609060101010101" charset="-122"/>
              <a:sym typeface="+mn-ea"/>
            </a:endParaRPr>
          </a:p>
          <a:p>
            <a:pPr marL="457200" marR="0" lvl="1"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endParaRPr kumimoji="0" lang="zh-CN" alt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楷体" panose="02010609060101010101" charset="-122"/>
              <a:ea typeface="楷体" panose="02010609060101010101" charset="-122"/>
              <a:sym typeface="+mn-ea"/>
            </a:endParaRPr>
          </a:p>
        </p:txBody>
      </p:sp>
      <p:pic>
        <p:nvPicPr>
          <p:cNvPr id="4" name="图片 3"/>
          <p:cNvPicPr>
            <a:picLocks noChangeAspect="1"/>
          </p:cNvPicPr>
          <p:nvPr/>
        </p:nvPicPr>
        <p:blipFill>
          <a:blip r:embed="rId2" cstate="print"/>
          <a:stretch>
            <a:fillRect/>
          </a:stretch>
        </p:blipFill>
        <p:spPr>
          <a:xfrm>
            <a:off x="6192520" y="2649220"/>
            <a:ext cx="5518785" cy="387604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strike="noStrike" noProof="1" smtClean="0">
                <a:solidFill>
                  <a:srgbClr val="7030A0"/>
                </a:solidFill>
                <a:effectLst/>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pic>
        <p:nvPicPr>
          <p:cNvPr id="2" name="图片 1"/>
          <p:cNvPicPr>
            <a:picLocks noChangeAspect="1"/>
          </p:cNvPicPr>
          <p:nvPr/>
        </p:nvPicPr>
        <p:blipFill>
          <a:blip r:embed="rId2" cstate="print"/>
          <a:stretch>
            <a:fillRect/>
          </a:stretch>
        </p:blipFill>
        <p:spPr>
          <a:xfrm>
            <a:off x="6150610" y="1582420"/>
            <a:ext cx="5968365" cy="5010785"/>
          </a:xfrm>
          <a:prstGeom prst="rect">
            <a:avLst/>
          </a:prstGeom>
          <a:effectLst>
            <a:softEdge rad="317500"/>
          </a:effectLst>
        </p:spPr>
      </p:pic>
      <p:sp>
        <p:nvSpPr>
          <p:cNvPr id="17411" name="Rectangle 3"/>
          <p:cNvSpPr>
            <a:spLocks noGrp="1" noChangeArrowheads="1"/>
          </p:cNvSpPr>
          <p:nvPr/>
        </p:nvSpPr>
        <p:spPr>
          <a:xfrm>
            <a:off x="306705" y="1494790"/>
            <a:ext cx="5963285" cy="4800600"/>
          </a:xfrm>
          <a:prstGeom prst="rect">
            <a:avLst/>
          </a:prstGeom>
          <a:noFill/>
          <a:ln>
            <a:noFill/>
          </a:ln>
          <a:effectLst/>
        </p:spPr>
        <p:txBody>
          <a:bodyPr vert="horz" wrap="square" lIns="91440" tIns="45720" rIns="91440" bIns="45720" numCol="1" anchor="t" anchorCtr="0" compatLnSpc="1"/>
          <a:lst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hlink"/>
              </a:buClr>
              <a:buFont typeface="Wingdings" panose="05000000000000000000" pitchFamily="2" charset="2"/>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defRPr/>
            </a:pPr>
            <a:r>
              <a:rPr kumimoji="0" lang="en-US" altLang="zh-CN" b="1"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   </a:t>
            </a:r>
            <a:r>
              <a:rPr kumimoji="0" lang="zh-CN" altLang="en-US"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a:t>
            </a:r>
            <a:r>
              <a:rPr kumimoji="0" i="0" u="none" strike="noStrike" kern="0" cap="none" spc="0" normalizeH="0" baseline="0" noProof="0" smtClean="0">
                <a:ln>
                  <a:noFill/>
                </a:ln>
                <a:uLnTx/>
                <a:uFillTx/>
                <a:latin typeface="楷体_GB2312" panose="02010609030101010101" pitchFamily="1" charset="-122"/>
                <a:ea typeface="楷体_GB2312" panose="02010609030101010101" pitchFamily="1" charset="-122"/>
              </a:rPr>
              <a:t>11月4日，湖北郧县城关镇第一初级中学八年级男生金某某在早自习时看小说，被班主任陈某某发现后批评了几句，并要求罚站。上午物理课时他又在课堂下象棋。10点50分左右，班主任把他和另一名学生叫到办公室批评并要求请家长到学校。10点56分左右，金某某从办公室出来后，从4楼教室跳楼自杀身亡。</a:t>
            </a:r>
            <a:endParaRPr kumimoji="0" i="0" u="none" strike="noStrike" kern="0" cap="none" spc="0" normalizeH="0" baseline="0" noProof="0" smtClean="0">
              <a:ln>
                <a:noFill/>
              </a:ln>
              <a:uLnTx/>
              <a:uFillTx/>
              <a:latin typeface="楷体_GB2312" panose="02010609030101010101" pitchFamily="1" charset="-122"/>
              <a:ea typeface="楷体_GB2312" panose="02010609030101010101" pitchFamily="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411">
                                            <p:txEl>
                                              <p:charRg st="0" end="78"/>
                                            </p:txEl>
                                          </p:spTgt>
                                        </p:tgtEl>
                                        <p:attrNameLst>
                                          <p:attrName>style.visibility</p:attrName>
                                        </p:attrNameLst>
                                      </p:cBhvr>
                                      <p:to>
                                        <p:strVal val="visible"/>
                                      </p:to>
                                    </p:set>
                                    <p:animEffect transition="in" filter="blinds(horizontal)">
                                      <p:cBhvr>
                                        <p:cTn id="7" dur="500"/>
                                        <p:tgtEl>
                                          <p:spTgt spid="17411">
                                            <p:txEl>
                                              <p:charRg st="0" end="7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3810" y="-1905"/>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2" name="标题 1"/>
          <p:cNvSpPr>
            <a:spLocks noGrp="1"/>
          </p:cNvSpPr>
          <p:nvPr/>
        </p:nvSpPr>
        <p:spPr>
          <a:xfrm>
            <a:off x="271780" y="1383665"/>
            <a:ext cx="11287125" cy="1405255"/>
          </a:xfrm>
          <a:prstGeom prst="rect">
            <a:avLst/>
          </a:prstGeom>
          <a:noFill/>
          <a:ln w="9525">
            <a:noFill/>
          </a:ln>
        </p:spPr>
        <p:txBody>
          <a:bodyPr lIns="91440" tIns="45720" rIns="91440" bIns="45720" anchor="ctr"/>
          <a:lstStyle/>
          <a:p>
            <a:pPr>
              <a:lnSpc>
                <a:spcPct val="90000"/>
              </a:lnSpc>
            </a:pPr>
            <a:r>
              <a:rPr lang="en-US" altLang="zh-CN" sz="4000">
                <a:solidFill>
                  <a:srgbClr val="FFC000"/>
                </a:solidFill>
                <a:latin typeface="华文新魏" panose="02010800040101010101" charset="-122"/>
                <a:ea typeface="华文新魏" panose="02010800040101010101" charset="-122"/>
              </a:rPr>
              <a:t>   </a:t>
            </a:r>
            <a:r>
              <a:rPr lang="zh-CN" altLang="en-US" sz="3600" b="1" kern="0" noProof="0" smtClean="0">
                <a:ln>
                  <a:noFill/>
                </a:ln>
                <a:solidFill>
                  <a:srgbClr val="00FF00"/>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sym typeface="+mn-ea"/>
              </a:rPr>
              <a:t>（三）</a:t>
            </a:r>
            <a:r>
              <a:rPr lang="zh-CN" sz="3600" b="1" kern="0" noProof="0" smtClean="0">
                <a:ln>
                  <a:noFill/>
                </a:ln>
                <a:solidFill>
                  <a:srgbClr val="00FF00"/>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sym typeface="+mn-ea"/>
              </a:rPr>
              <a:t>学校安全教育不完善或缺失，或未在可预见范围采取必要的安全措施</a:t>
            </a:r>
            <a:endParaRPr lang="en-US" altLang="zh-CN" sz="3600" b="1" dirty="0">
              <a:solidFill>
                <a:srgbClr val="0070C0"/>
              </a:solidFill>
              <a:latin typeface="楷体" panose="02010609060101010101" charset="-122"/>
              <a:ea typeface="楷体" panose="02010609060101010101" charset="-122"/>
              <a:sym typeface="+mn-ea"/>
            </a:endParaRPr>
          </a:p>
        </p:txBody>
      </p:sp>
      <p:sp>
        <p:nvSpPr>
          <p:cNvPr id="3" name="Rectangle 3"/>
          <p:cNvSpPr>
            <a:spLocks noGrp="1" noChangeArrowheads="1"/>
          </p:cNvSpPr>
          <p:nvPr/>
        </p:nvSpPr>
        <p:spPr>
          <a:xfrm>
            <a:off x="124460" y="2636520"/>
            <a:ext cx="12071350" cy="4224655"/>
          </a:xfrm>
          <a:prstGeom prst="rect">
            <a:avLst/>
          </a:prstGeom>
          <a:noFill/>
          <a:ln>
            <a:noFill/>
          </a:ln>
          <a:effectLst/>
        </p:spPr>
        <p:txBody>
          <a:bodyPr vert="horz" wrap="square" lIns="91440" tIns="45720" rIns="91440" bIns="45720" numCol="1" anchor="t" anchorCtr="0" compatLnSpc="1"/>
          <a:lst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hlink"/>
              </a:buClr>
              <a:buFont typeface="Wingdings" panose="05000000000000000000" pitchFamily="2" charset="2"/>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9pPr>
          </a:lstStyle>
          <a:p>
            <a:pPr marL="0" marR="0" lvl="0" indent="0" algn="l" defTabSz="914400" rtl="0" eaLnBrk="1" fontAlgn="base" latinLnBrk="0" hangingPunct="1">
              <a:lnSpc>
                <a:spcPct val="150000"/>
              </a:lnSpc>
              <a:spcBef>
                <a:spcPct val="20000"/>
              </a:spcBef>
              <a:spcAft>
                <a:spcPct val="0"/>
              </a:spcAft>
              <a:buClr>
                <a:schemeClr val="hlink"/>
              </a:buClr>
              <a:buSzPct val="60000"/>
              <a:buFont typeface="Wingdings" panose="05000000000000000000" pitchFamily="2" charset="2"/>
              <a:buNone/>
              <a:defRPr/>
            </a:pPr>
            <a:r>
              <a:rPr kumimoji="0" lang="en-US" altLang="zh-CN" b="1"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   </a:t>
            </a:r>
            <a:r>
              <a:rPr kumimoji="0" lang="zh-CN" altLang="en-US"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a:t>
            </a:r>
            <a:r>
              <a:rPr lang="zh-CN" altLang="en-US" dirty="0">
                <a:latin typeface="楷体" panose="02010609060101010101" charset="-122"/>
                <a:ea typeface="楷体" panose="02010609060101010101" charset="-122"/>
                <a:sym typeface="+mn-ea"/>
              </a:rPr>
              <a:t>2003年11月22日，某学校3位老师，</a:t>
            </a:r>
            <a:endParaRPr lang="zh-CN" altLang="en-US" dirty="0">
              <a:latin typeface="楷体" panose="02010609060101010101" charset="-122"/>
              <a:ea typeface="楷体" panose="02010609060101010101" charset="-122"/>
              <a:sym typeface="+mn-ea"/>
            </a:endParaRPr>
          </a:p>
          <a:p>
            <a:pPr marL="0" marR="0" lvl="0" indent="0" algn="l" defTabSz="914400" rtl="0" eaLnBrk="1" fontAlgn="base" latinLnBrk="0" hangingPunct="1">
              <a:lnSpc>
                <a:spcPct val="150000"/>
              </a:lnSpc>
              <a:spcBef>
                <a:spcPct val="20000"/>
              </a:spcBef>
              <a:spcAft>
                <a:spcPct val="0"/>
              </a:spcAft>
              <a:buClr>
                <a:schemeClr val="hlink"/>
              </a:buClr>
              <a:buSzPct val="60000"/>
              <a:buFont typeface="Wingdings" panose="05000000000000000000" pitchFamily="2" charset="2"/>
              <a:buNone/>
              <a:defRPr/>
            </a:pPr>
            <a:r>
              <a:rPr lang="zh-CN" altLang="en-US" dirty="0">
                <a:latin typeface="楷体" panose="02010609060101010101" charset="-122"/>
                <a:ea typeface="楷体" panose="02010609060101010101" charset="-122"/>
                <a:sym typeface="+mn-ea"/>
              </a:rPr>
              <a:t>组织该校五年级约60名学生到海边野炊，</a:t>
            </a:r>
            <a:endParaRPr lang="zh-CN" altLang="en-US" dirty="0">
              <a:latin typeface="楷体" panose="02010609060101010101" charset="-122"/>
              <a:ea typeface="楷体" panose="02010609060101010101" charset="-122"/>
              <a:sym typeface="+mn-ea"/>
            </a:endParaRPr>
          </a:p>
          <a:p>
            <a:pPr marL="0" marR="0" lvl="0" indent="0" algn="l" defTabSz="914400" rtl="0" eaLnBrk="1" fontAlgn="base" latinLnBrk="0" hangingPunct="1">
              <a:lnSpc>
                <a:spcPct val="150000"/>
              </a:lnSpc>
              <a:spcBef>
                <a:spcPct val="20000"/>
              </a:spcBef>
              <a:spcAft>
                <a:spcPct val="0"/>
              </a:spcAft>
              <a:buClr>
                <a:schemeClr val="hlink"/>
              </a:buClr>
              <a:buSzPct val="60000"/>
              <a:buFont typeface="Wingdings" panose="05000000000000000000" pitchFamily="2" charset="2"/>
              <a:buNone/>
              <a:defRPr/>
            </a:pPr>
            <a:r>
              <a:rPr lang="zh-CN" altLang="en-US" dirty="0">
                <a:latin typeface="楷体" panose="02010609060101010101" charset="-122"/>
                <a:ea typeface="楷体" panose="02010609060101010101" charset="-122"/>
                <a:sym typeface="+mn-ea"/>
              </a:rPr>
              <a:t>部分男生经老师同意下海游泳，</a:t>
            </a:r>
            <a:endParaRPr lang="zh-CN" altLang="en-US" dirty="0">
              <a:latin typeface="楷体" panose="02010609060101010101" charset="-122"/>
              <a:ea typeface="楷体" panose="02010609060101010101" charset="-122"/>
              <a:sym typeface="+mn-ea"/>
            </a:endParaRPr>
          </a:p>
          <a:p>
            <a:pPr marL="0" marR="0" lvl="0" indent="0" algn="l" defTabSz="914400" rtl="0" eaLnBrk="1" fontAlgn="base" latinLnBrk="0" hangingPunct="1">
              <a:lnSpc>
                <a:spcPct val="150000"/>
              </a:lnSpc>
              <a:spcBef>
                <a:spcPct val="20000"/>
              </a:spcBef>
              <a:spcAft>
                <a:spcPct val="0"/>
              </a:spcAft>
              <a:buClr>
                <a:schemeClr val="hlink"/>
              </a:buClr>
              <a:buSzPct val="60000"/>
              <a:buFont typeface="Wingdings" panose="05000000000000000000" pitchFamily="2" charset="2"/>
              <a:buNone/>
              <a:defRPr/>
            </a:pPr>
            <a:r>
              <a:rPr lang="zh-CN" altLang="en-US" dirty="0">
                <a:latin typeface="楷体" panose="02010609060101010101" charset="-122"/>
                <a:ea typeface="楷体" panose="02010609060101010101" charset="-122"/>
                <a:sym typeface="+mn-ea"/>
              </a:rPr>
              <a:t>结果学生周某不慎被海浪卷走，溺水身亡。</a:t>
            </a:r>
            <a:endParaRPr lang="zh-CN" altLang="en-US" kern="0" noProof="0" dirty="0" smtClean="0">
              <a:ln>
                <a:noFill/>
              </a:ln>
              <a:uLnTx/>
              <a:uFillTx/>
              <a:latin typeface="楷体" panose="02010609060101010101" charset="-122"/>
              <a:ea typeface="楷体" panose="02010609060101010101" charset="-122"/>
              <a:sym typeface="+mn-ea"/>
            </a:endParaRPr>
          </a:p>
        </p:txBody>
      </p:sp>
      <p:pic>
        <p:nvPicPr>
          <p:cNvPr id="15364" name="图片 15363" descr="Tour_64875"/>
          <p:cNvPicPr>
            <a:picLocks noChangeAspect="1"/>
          </p:cNvPicPr>
          <p:nvPr/>
        </p:nvPicPr>
        <p:blipFill>
          <a:blip r:embed="rId2" cstate="print"/>
          <a:stretch>
            <a:fillRect/>
          </a:stretch>
        </p:blipFill>
        <p:spPr>
          <a:xfrm>
            <a:off x="7755255" y="2944495"/>
            <a:ext cx="4386580" cy="37528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charRg st="0" end="78"/>
                                            </p:txEl>
                                          </p:spTgt>
                                        </p:tgtEl>
                                        <p:attrNameLst>
                                          <p:attrName>style.visibility</p:attrName>
                                        </p:attrNameLst>
                                      </p:cBhvr>
                                      <p:to>
                                        <p:strVal val="visible"/>
                                      </p:to>
                                    </p:set>
                                    <p:animEffect transition="in" filter="blinds(horizontal)">
                                      <p:cBhvr>
                                        <p:cTn id="7" dur="500"/>
                                        <p:tgtEl>
                                          <p:spTgt spid="3">
                                            <p:txEl>
                                              <p:charRg st="0" end="78"/>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charRg st="1" end="1"/>
                                            </p:txEl>
                                          </p:spTgt>
                                        </p:tgtEl>
                                        <p:attrNameLst>
                                          <p:attrName>style.visibility</p:attrName>
                                        </p:attrNameLst>
                                      </p:cBhvr>
                                      <p:to>
                                        <p:strVal val="visible"/>
                                      </p:to>
                                    </p:set>
                                    <p:animEffect transition="in" filter="blinds(horizontal)">
                                      <p:cBhvr>
                                        <p:cTn id="12" dur="500"/>
                                        <p:tgtEl>
                                          <p:spTgt spid="3">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charRg st="2" end="2"/>
                                            </p:txEl>
                                          </p:spTgt>
                                        </p:tgtEl>
                                        <p:attrNameLst>
                                          <p:attrName>style.visibility</p:attrName>
                                        </p:attrNameLst>
                                      </p:cBhvr>
                                      <p:to>
                                        <p:strVal val="visible"/>
                                      </p:to>
                                    </p:set>
                                    <p:animEffect transition="in" filter="blinds(horizontal)">
                                      <p:cBhvr>
                                        <p:cTn id="17" dur="500"/>
                                        <p:tgtEl>
                                          <p:spTgt spid="3">
                                            <p:txEl>
                                              <p:char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charRg st="3" end="3"/>
                                            </p:txEl>
                                          </p:spTgt>
                                        </p:tgtEl>
                                        <p:attrNameLst>
                                          <p:attrName>style.visibility</p:attrName>
                                        </p:attrNameLst>
                                      </p:cBhvr>
                                      <p:to>
                                        <p:strVal val="visible"/>
                                      </p:to>
                                    </p:set>
                                    <p:animEffect transition="in" filter="blinds(horizontal)">
                                      <p:cBhvr>
                                        <p:cTn id="22" dur="500"/>
                                        <p:tgtEl>
                                          <p:spTgt spid="3">
                                            <p:txEl>
                                              <p:char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3810"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2" name="标题 1"/>
          <p:cNvSpPr>
            <a:spLocks noGrp="1"/>
          </p:cNvSpPr>
          <p:nvPr/>
        </p:nvSpPr>
        <p:spPr>
          <a:xfrm>
            <a:off x="217170" y="3780790"/>
            <a:ext cx="11287125" cy="2840355"/>
          </a:xfrm>
          <a:prstGeom prst="rect">
            <a:avLst/>
          </a:prstGeom>
          <a:noFill/>
          <a:ln w="9525">
            <a:noFill/>
          </a:ln>
        </p:spPr>
        <p:txBody>
          <a:bodyPr lIns="91440" tIns="45720" rIns="91440" bIns="45720" anchor="ctr"/>
          <a:lstStyle/>
          <a:p>
            <a:pPr>
              <a:lnSpc>
                <a:spcPct val="90000"/>
              </a:lnSpc>
            </a:pPr>
            <a:endParaRPr lang="zh-CN" altLang="en-US" sz="4000">
              <a:solidFill>
                <a:schemeClr val="tx1"/>
              </a:solidFill>
              <a:latin typeface="华文新魏" panose="02010800040101010101" charset="-122"/>
              <a:ea typeface="华文新魏" panose="02010800040101010101" charset="-122"/>
            </a:endParaRPr>
          </a:p>
          <a:p>
            <a:pPr>
              <a:lnSpc>
                <a:spcPct val="90000"/>
              </a:lnSpc>
            </a:pPr>
            <a:r>
              <a:rPr lang="zh-CN" altLang="en-US" sz="3200">
                <a:solidFill>
                  <a:schemeClr val="tx1"/>
                </a:solidFill>
                <a:latin typeface="华文新魏" panose="02010800040101010101" charset="-122"/>
                <a:ea typeface="华文新魏" panose="02010800040101010101" charset="-122"/>
              </a:rPr>
              <a:t>◆</a:t>
            </a:r>
            <a:r>
              <a:rPr lang="zh-CN" sz="3200" kern="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sym typeface="+mn-ea"/>
              </a:rPr>
              <a:t>2014年9月26日14时许，昆明市盘龙区明通小学一二年级500余名小学生结束午休，在经过一楼过道返回教室上课时，因立放于过道的海绵垫倾倒在楼道上阻碍学生顺利通行，致大量学生相互叠加挤压，引发严重踩踏伤亡事故。事故共造成6名小学生窒息死亡、35名小学生不同程度受伤。</a:t>
            </a:r>
            <a:endParaRPr lang="zh-CN" sz="3200" kern="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sym typeface="+mn-ea"/>
            </a:endParaRPr>
          </a:p>
          <a:p>
            <a:pPr>
              <a:lnSpc>
                <a:spcPct val="90000"/>
              </a:lnSpc>
            </a:pPr>
            <a:endParaRPr lang="zh-CN" sz="3200" kern="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sym typeface="+mn-ea"/>
            </a:endParaRPr>
          </a:p>
        </p:txBody>
      </p:sp>
      <p:pic>
        <p:nvPicPr>
          <p:cNvPr id="4" name="图片 3"/>
          <p:cNvPicPr>
            <a:picLocks noChangeAspect="1"/>
          </p:cNvPicPr>
          <p:nvPr/>
        </p:nvPicPr>
        <p:blipFill>
          <a:blip r:embed="rId2" cstate="print"/>
          <a:stretch>
            <a:fillRect/>
          </a:stretch>
        </p:blipFill>
        <p:spPr>
          <a:xfrm>
            <a:off x="3371215" y="1459865"/>
            <a:ext cx="4253865" cy="2659380"/>
          </a:xfrm>
          <a:prstGeom prst="rect">
            <a:avLst/>
          </a:prstGeom>
        </p:spPr>
      </p:pic>
      <p:pic>
        <p:nvPicPr>
          <p:cNvPr id="6" name="图片 5"/>
          <p:cNvPicPr>
            <a:picLocks noChangeAspect="1"/>
          </p:cNvPicPr>
          <p:nvPr/>
        </p:nvPicPr>
        <p:blipFill>
          <a:blip r:embed="rId3" cstate="print"/>
          <a:stretch>
            <a:fillRect/>
          </a:stretch>
        </p:blipFill>
        <p:spPr>
          <a:xfrm>
            <a:off x="99060" y="1459865"/>
            <a:ext cx="3557270" cy="2659380"/>
          </a:xfrm>
          <a:prstGeom prst="rect">
            <a:avLst/>
          </a:prstGeom>
        </p:spPr>
      </p:pic>
      <p:pic>
        <p:nvPicPr>
          <p:cNvPr id="7" name="图片 6"/>
          <p:cNvPicPr>
            <a:picLocks noChangeAspect="1"/>
          </p:cNvPicPr>
          <p:nvPr/>
        </p:nvPicPr>
        <p:blipFill>
          <a:blip r:embed="rId4" cstate="print"/>
          <a:stretch>
            <a:fillRect/>
          </a:stretch>
        </p:blipFill>
        <p:spPr>
          <a:xfrm>
            <a:off x="7625080" y="1459865"/>
            <a:ext cx="4013835" cy="265938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2" name="标题 1"/>
          <p:cNvSpPr>
            <a:spLocks noGrp="1"/>
          </p:cNvSpPr>
          <p:nvPr/>
        </p:nvSpPr>
        <p:spPr>
          <a:xfrm>
            <a:off x="271780" y="1383665"/>
            <a:ext cx="11287125" cy="1405255"/>
          </a:xfrm>
          <a:prstGeom prst="rect">
            <a:avLst/>
          </a:prstGeom>
          <a:noFill/>
          <a:ln w="9525">
            <a:noFill/>
          </a:ln>
        </p:spPr>
        <p:txBody>
          <a:bodyPr lIns="91440" tIns="45720" rIns="91440" bIns="45720" anchor="ctr"/>
          <a:lstStyle/>
          <a:p>
            <a:pPr>
              <a:lnSpc>
                <a:spcPct val="90000"/>
              </a:lnSpc>
            </a:pPr>
            <a:r>
              <a:rPr lang="en-US" altLang="zh-CN" sz="4000">
                <a:solidFill>
                  <a:srgbClr val="FFC000"/>
                </a:solidFill>
                <a:latin typeface="华文新魏" panose="02010800040101010101" charset="-122"/>
                <a:ea typeface="华文新魏" panose="02010800040101010101" charset="-122"/>
              </a:rPr>
              <a:t>   </a:t>
            </a:r>
            <a:r>
              <a:rPr lang="zh-CN" altLang="en-US" sz="3600" b="1" kern="0" noProof="0" smtClean="0">
                <a:ln>
                  <a:noFill/>
                </a:ln>
                <a:solidFill>
                  <a:srgbClr val="00FF00"/>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sym typeface="+mn-ea"/>
              </a:rPr>
              <a:t>（四）学校的卫生、消防、安全保卫、设施设备、安全管理疏漏，或者管理混乱，存在重大安全隐患。</a:t>
            </a:r>
            <a:endParaRPr lang="zh-CN" altLang="en-US" sz="3600" b="1" dirty="0">
              <a:solidFill>
                <a:srgbClr val="66FF33"/>
              </a:solidFill>
              <a:latin typeface="楷体" panose="02010609060101010101" charset="-122"/>
              <a:ea typeface="楷体" panose="02010609060101010101" charset="-122"/>
              <a:sym typeface="+mn-ea"/>
            </a:endParaRPr>
          </a:p>
        </p:txBody>
      </p:sp>
      <p:graphicFrame>
        <p:nvGraphicFramePr>
          <p:cNvPr id="17412" name="对象 17411"/>
          <p:cNvGraphicFramePr/>
          <p:nvPr/>
        </p:nvGraphicFramePr>
        <p:xfrm>
          <a:off x="6868795" y="2863850"/>
          <a:ext cx="5327015" cy="4065270"/>
        </p:xfrm>
        <a:graphic>
          <a:graphicData uri="http://schemas.openxmlformats.org/presentationml/2006/ole">
            <mc:AlternateContent xmlns:mc="http://schemas.openxmlformats.org/markup-compatibility/2006">
              <mc:Choice xmlns:v="urn:schemas-microsoft-com:vml" Requires="v">
                <p:oleObj spid="_x0000_s1025" name="" r:id="rId2" imgW="1323975" imgH="1009650" progId="PBrush">
                  <p:embed/>
                </p:oleObj>
              </mc:Choice>
              <mc:Fallback>
                <p:oleObj name="" r:id="rId2" imgW="1323975" imgH="1009650" progId="PBrush">
                  <p:embed/>
                  <p:pic>
                    <p:nvPicPr>
                      <p:cNvPr id="0" name="图片 1024" descr="image51"/>
                      <p:cNvPicPr/>
                      <p:nvPr/>
                    </p:nvPicPr>
                    <p:blipFill>
                      <a:blip r:embed="rId3"/>
                      <a:stretch>
                        <a:fillRect/>
                      </a:stretch>
                    </p:blipFill>
                    <p:spPr>
                      <a:xfrm>
                        <a:off x="6868795" y="2863850"/>
                        <a:ext cx="5327015" cy="4065270"/>
                      </a:xfrm>
                      <a:prstGeom prst="rect">
                        <a:avLst/>
                      </a:prstGeom>
                      <a:noFill/>
                      <a:ln w="38100">
                        <a:noFill/>
                      </a:ln>
                    </p:spPr>
                  </p:pic>
                </p:oleObj>
              </mc:Fallback>
            </mc:AlternateContent>
          </a:graphicData>
        </a:graphic>
      </p:graphicFrame>
      <p:sp>
        <p:nvSpPr>
          <p:cNvPr id="17413" name="矩形 17412"/>
          <p:cNvSpPr/>
          <p:nvPr/>
        </p:nvSpPr>
        <p:spPr>
          <a:xfrm>
            <a:off x="271780" y="2633345"/>
            <a:ext cx="6370320" cy="4003675"/>
          </a:xfrm>
          <a:prstGeom prst="rect">
            <a:avLst/>
          </a:prstGeom>
          <a:noFill/>
          <a:ln w="9525">
            <a:noFill/>
          </a:ln>
        </p:spPr>
        <p:txBody>
          <a:bodyPr/>
          <a:lstStyle/>
          <a:p>
            <a:pPr marL="342900" indent="-342900" algn="l">
              <a:lnSpc>
                <a:spcPct val="120000"/>
              </a:lnSpc>
              <a:spcBef>
                <a:spcPct val="20000"/>
              </a:spcBef>
              <a:buClr>
                <a:schemeClr val="tx1"/>
              </a:buClr>
              <a:buFont typeface="Wingdings" panose="05000000000000000000" pitchFamily="2" charset="2"/>
              <a:buNone/>
            </a:pPr>
            <a:endParaRPr lang="en-US" altLang="x-none" sz="2400" dirty="0">
              <a:solidFill>
                <a:schemeClr val="tx2"/>
              </a:solidFill>
              <a:latin typeface="Verdana" panose="020B0604030504040204" pitchFamily="2" charset="0"/>
              <a:ea typeface="宋体" panose="02010600030101010101" pitchFamily="2" charset="-122"/>
            </a:endParaRPr>
          </a:p>
          <a:p>
            <a:pPr marL="742950" lvl="1" indent="-285750" algn="l">
              <a:lnSpc>
                <a:spcPct val="160000"/>
              </a:lnSpc>
              <a:spcBef>
                <a:spcPct val="20000"/>
              </a:spcBef>
              <a:buClr>
                <a:schemeClr val="tx2"/>
              </a:buClr>
              <a:buFont typeface="Wingdings" panose="05000000000000000000" pitchFamily="2" charset="2"/>
              <a:buNone/>
            </a:pPr>
            <a:r>
              <a:rPr lang="en-US" altLang="x-none" sz="2400" dirty="0">
                <a:solidFill>
                  <a:schemeClr val="tx2"/>
                </a:solidFill>
                <a:latin typeface="宋体" panose="02010600030101010101" pitchFamily="2" charset="-122"/>
                <a:ea typeface="宋体" panose="02010600030101010101" pitchFamily="2" charset="-122"/>
              </a:rPr>
              <a:t>   </a:t>
            </a:r>
            <a:r>
              <a:rPr lang="zh-CN" altLang="en-US" sz="3200" dirty="0">
                <a:solidFill>
                  <a:schemeClr val="tx1"/>
                </a:solidFill>
                <a:latin typeface="楷体" panose="02010609060101010101" charset="-122"/>
                <a:ea typeface="楷体" panose="02010609060101010101" charset="-122"/>
              </a:rPr>
              <a:t>◆</a:t>
            </a:r>
            <a:r>
              <a:rPr lang="en-US" altLang="x-none" sz="3200" b="1" dirty="0">
                <a:solidFill>
                  <a:schemeClr val="tx1"/>
                </a:solidFill>
                <a:latin typeface="楷体" panose="02010609060101010101" charset="-122"/>
                <a:ea typeface="楷体" panose="02010609060101010101" charset="-122"/>
              </a:rPr>
              <a:t>2004</a:t>
            </a:r>
            <a:r>
              <a:rPr lang="zh-CN" altLang="en-US" sz="3200" b="1" dirty="0">
                <a:solidFill>
                  <a:schemeClr val="tx1"/>
                </a:solidFill>
                <a:latin typeface="楷体" panose="02010609060101010101" charset="-122"/>
                <a:ea typeface="楷体" panose="02010609060101010101" charset="-122"/>
              </a:rPr>
              <a:t>年</a:t>
            </a:r>
            <a:r>
              <a:rPr lang="en-US" altLang="x-none" sz="3200" b="1" dirty="0">
                <a:solidFill>
                  <a:schemeClr val="tx1"/>
                </a:solidFill>
                <a:latin typeface="楷体" panose="02010609060101010101" charset="-122"/>
                <a:ea typeface="楷体" panose="02010609060101010101" charset="-122"/>
              </a:rPr>
              <a:t>11</a:t>
            </a:r>
            <a:r>
              <a:rPr lang="zh-CN" altLang="en-US" sz="3200" b="1" dirty="0">
                <a:solidFill>
                  <a:schemeClr val="tx1"/>
                </a:solidFill>
                <a:latin typeface="楷体" panose="02010609060101010101" charset="-122"/>
                <a:ea typeface="楷体" panose="02010609060101010101" charset="-122"/>
              </a:rPr>
              <a:t>月</a:t>
            </a:r>
            <a:r>
              <a:rPr lang="en-US" altLang="x-none" sz="3200" b="1" dirty="0">
                <a:solidFill>
                  <a:schemeClr val="tx1"/>
                </a:solidFill>
                <a:latin typeface="楷体" panose="02010609060101010101" charset="-122"/>
                <a:ea typeface="楷体" panose="02010609060101010101" charset="-122"/>
              </a:rPr>
              <a:t>6</a:t>
            </a:r>
            <a:r>
              <a:rPr lang="zh-CN" altLang="en-US" sz="3200" b="1" dirty="0">
                <a:solidFill>
                  <a:schemeClr val="tx1"/>
                </a:solidFill>
                <a:latin typeface="楷体" panose="02010609060101010101" charset="-122"/>
                <a:ea typeface="楷体" panose="02010609060101010101" charset="-122"/>
              </a:rPr>
              <a:t>日，彬州市一校园中，一名学生被突然倒下的足球门架砸中胸部死亡，原因是足球门架未固定。</a:t>
            </a:r>
            <a:endParaRPr lang="zh-CN" altLang="en-US" sz="3200" b="1" dirty="0">
              <a:solidFill>
                <a:schemeClr val="tx1"/>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20483" name="Rectangle 3"/>
          <p:cNvSpPr>
            <a:spLocks noGrp="1" noChangeArrowheads="1"/>
          </p:cNvSpPr>
          <p:nvPr/>
        </p:nvSpPr>
        <p:spPr>
          <a:xfrm>
            <a:off x="262255" y="4904105"/>
            <a:ext cx="11499850" cy="1525905"/>
          </a:xfrm>
          <a:prstGeom prst="rect">
            <a:avLst/>
          </a:prstGeom>
          <a:noFill/>
          <a:ln>
            <a:noFill/>
          </a:ln>
          <a:effectLst/>
        </p:spPr>
        <p:txBody>
          <a:bodyPr vert="horz" wrap="square" lIns="91440" tIns="45720" rIns="91440" bIns="45720" numCol="1" anchor="t" anchorCtr="0" compatLnSpc="1"/>
          <a:lstStyle>
            <a:lvl1pPr marL="342900" indent="-342900" algn="l" rtl="0" fontAlgn="base">
              <a:spcBef>
                <a:spcPct val="20000"/>
              </a:spcBef>
              <a:spcAft>
                <a:spcPct val="0"/>
              </a:spcAft>
              <a:buClr>
                <a:schemeClr val="hlink"/>
              </a:buClr>
              <a:buSzPct val="6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hlink"/>
              </a:buClr>
              <a:buFont typeface="Wingdings" panose="05000000000000000000" pitchFamily="2" charset="2"/>
              <a:buChar char="•"/>
              <a:defRPr sz="18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0000"/>
              <a:buFont typeface="Wingdings" panose="05000000000000000000" pitchFamily="2" charset="2"/>
              <a:buChar char="n"/>
              <a:defRPr sz="18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sz="18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sz="18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sz="18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sz="1800">
                <a:solidFill>
                  <a:schemeClr val="tx1"/>
                </a:solidFill>
                <a:effectLst>
                  <a:outerShdw blurRad="38100" dist="38100" dir="2700000" algn="tl">
                    <a:srgbClr val="000000"/>
                  </a:outerShdw>
                </a:effectLst>
                <a:latin typeface="+mn-lt"/>
                <a:ea typeface="+mn-ea"/>
              </a:defRPr>
            </a:lvl9pPr>
          </a:lstStyle>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None/>
              <a:defRPr/>
            </a:pPr>
            <a:endParaRPr kumimoji="0" lang="zh-CN" sz="24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None/>
              <a:defRPr/>
            </a:pPr>
            <a:r>
              <a:rPr kumimoji="0" lang="zh-CN" sz="24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r>
              <a:rPr kumimoji="0" lang="zh-CN" altLang="zh-CN"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2010</a:t>
            </a:r>
            <a:r>
              <a:rPr kumimoji="0" lang="zh-CN"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年</a:t>
            </a:r>
            <a:r>
              <a:rPr kumimoji="0" lang="zh-CN" altLang="zh-CN"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12</a:t>
            </a:r>
            <a:r>
              <a:rPr kumimoji="0" lang="zh-CN"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月</a:t>
            </a:r>
            <a:r>
              <a:rPr kumimoji="0" lang="zh-CN" altLang="zh-CN"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27</a:t>
            </a:r>
            <a:r>
              <a:rPr kumimoji="0" lang="zh-CN"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日上午</a:t>
            </a:r>
            <a:r>
              <a:rPr kumimoji="0" lang="zh-CN" altLang="zh-CN"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7</a:t>
            </a:r>
            <a:r>
              <a:rPr kumimoji="0" lang="zh-CN"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时</a:t>
            </a:r>
            <a:r>
              <a:rPr kumimoji="0" lang="zh-CN" altLang="zh-CN"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40</a:t>
            </a:r>
            <a:r>
              <a:rPr kumimoji="0" lang="zh-CN"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分，一辆由衡南县松江镇东塘村开往因果村的三轮车运送</a:t>
            </a:r>
            <a:r>
              <a:rPr kumimoji="0" lang="zh-CN" altLang="zh-CN"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20</a:t>
            </a:r>
            <a:r>
              <a:rPr kumimoji="0" lang="zh-CN"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名小学生，在驶到因果桥时，发生交通意外，整车坠入河中，造成</a:t>
            </a:r>
            <a:r>
              <a:rPr kumimoji="0" lang="zh-CN" altLang="zh-CN"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14</a:t>
            </a:r>
            <a:r>
              <a:rPr kumimoji="0" lang="zh-CN"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名学生死亡。 </a:t>
            </a:r>
            <a:endParaRPr kumimoji="0" lang="zh-CN"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endParaRPr>
          </a:p>
        </p:txBody>
      </p:sp>
      <p:pic>
        <p:nvPicPr>
          <p:cNvPr id="2" name="图片 1"/>
          <p:cNvPicPr>
            <a:picLocks noChangeAspect="1"/>
          </p:cNvPicPr>
          <p:nvPr/>
        </p:nvPicPr>
        <p:blipFill>
          <a:blip r:embed="rId2" cstate="print"/>
          <a:stretch>
            <a:fillRect/>
          </a:stretch>
        </p:blipFill>
        <p:spPr>
          <a:xfrm>
            <a:off x="5050155" y="1528445"/>
            <a:ext cx="5993130" cy="3281045"/>
          </a:xfrm>
          <a:prstGeom prst="rect">
            <a:avLst/>
          </a:prstGeom>
        </p:spPr>
      </p:pic>
      <p:pic>
        <p:nvPicPr>
          <p:cNvPr id="3" name="图片 2"/>
          <p:cNvPicPr>
            <a:picLocks noChangeAspect="1"/>
          </p:cNvPicPr>
          <p:nvPr/>
        </p:nvPicPr>
        <p:blipFill>
          <a:blip r:embed="rId3" cstate="print"/>
          <a:stretch>
            <a:fillRect/>
          </a:stretch>
        </p:blipFill>
        <p:spPr>
          <a:xfrm>
            <a:off x="203200" y="1551305"/>
            <a:ext cx="4523740" cy="3235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483">
                                            <p:txEl>
                                              <p:charRg st="2" end="89"/>
                                            </p:txEl>
                                          </p:spTgt>
                                        </p:tgtEl>
                                        <p:attrNameLst>
                                          <p:attrName>style.visibility</p:attrName>
                                        </p:attrNameLst>
                                      </p:cBhvr>
                                      <p:to>
                                        <p:strVal val="visible"/>
                                      </p:to>
                                    </p:set>
                                    <p:animEffect transition="in" filter="blinds(horizontal)">
                                      <p:cBhvr>
                                        <p:cTn id="7" dur="500"/>
                                        <p:tgtEl>
                                          <p:spTgt spid="20483">
                                            <p:txEl>
                                              <p:charRg st="2" end="8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20483" name="Rectangle 3"/>
          <p:cNvSpPr>
            <a:spLocks noGrp="1" noChangeArrowheads="1"/>
          </p:cNvSpPr>
          <p:nvPr/>
        </p:nvSpPr>
        <p:spPr>
          <a:xfrm>
            <a:off x="8116570" y="1176655"/>
            <a:ext cx="4078605" cy="5683250"/>
          </a:xfrm>
          <a:prstGeom prst="rect">
            <a:avLst/>
          </a:prstGeom>
          <a:noFill/>
          <a:ln>
            <a:noFill/>
          </a:ln>
          <a:effectLst/>
        </p:spPr>
        <p:txBody>
          <a:bodyPr vert="horz" wrap="square" lIns="91440" tIns="45720" rIns="91440" bIns="45720" numCol="1" anchor="t" anchorCtr="0" compatLnSpc="1"/>
          <a:lstStyle>
            <a:lvl1pPr marL="342900" indent="-342900" algn="l" rtl="0" fontAlgn="base">
              <a:spcBef>
                <a:spcPct val="20000"/>
              </a:spcBef>
              <a:spcAft>
                <a:spcPct val="0"/>
              </a:spcAft>
              <a:buClr>
                <a:schemeClr val="hlink"/>
              </a:buClr>
              <a:buSzPct val="6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hlink"/>
              </a:buClr>
              <a:buFont typeface="Wingdings" panose="05000000000000000000" pitchFamily="2" charset="2"/>
              <a:buChar char="•"/>
              <a:defRPr sz="18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0000"/>
              <a:buFont typeface="Wingdings" panose="05000000000000000000" pitchFamily="2" charset="2"/>
              <a:buChar char="n"/>
              <a:defRPr sz="18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sz="18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sz="18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sz="18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sz="1800">
                <a:solidFill>
                  <a:schemeClr val="tx1"/>
                </a:solidFill>
                <a:effectLst>
                  <a:outerShdw blurRad="38100" dist="38100" dir="2700000" algn="tl">
                    <a:srgbClr val="000000"/>
                  </a:outerShdw>
                </a:effectLst>
                <a:latin typeface="+mn-lt"/>
                <a:ea typeface="+mn-ea"/>
              </a:defRPr>
            </a:lvl9pPr>
          </a:lstStyle>
          <a:p>
            <a:pPr marL="342900" marR="0" lvl="0" indent="-342900" algn="l" defTabSz="914400" rtl="0" eaLnBrk="1" fontAlgn="base" latinLnBrk="0" hangingPunct="1">
              <a:lnSpc>
                <a:spcPct val="150000"/>
              </a:lnSpc>
              <a:spcBef>
                <a:spcPct val="20000"/>
              </a:spcBef>
              <a:spcAft>
                <a:spcPct val="0"/>
              </a:spcAft>
              <a:buClr>
                <a:schemeClr val="hlink"/>
              </a:buClr>
              <a:buSzPct val="60000"/>
              <a:buFont typeface="Wingdings" panose="05000000000000000000" pitchFamily="2" charset="2"/>
              <a:buNone/>
              <a:defRPr/>
            </a:pPr>
            <a:r>
              <a:rPr lang="en-US" altLang="zh-CN" kern="0" noProof="0" smtClean="0">
                <a:ln>
                  <a:noFill/>
                </a:ln>
                <a:uLnTx/>
                <a:uFillTx/>
                <a:latin typeface="楷体_GB2312" panose="02010609030101010101" pitchFamily="1" charset="-122"/>
                <a:ea typeface="楷体_GB2312" panose="02010609030101010101" pitchFamily="1" charset="-122"/>
                <a:sym typeface="+mn-ea"/>
              </a:rPr>
              <a:t>    </a:t>
            </a:r>
            <a:r>
              <a:rPr lang="zh-CN" altLang="zh-CN" kern="0" noProof="0" smtClean="0">
                <a:ln>
                  <a:noFill/>
                </a:ln>
                <a:uLnTx/>
                <a:uFillTx/>
                <a:latin typeface="楷体_GB2312" panose="02010609030101010101" pitchFamily="1" charset="-122"/>
                <a:ea typeface="楷体_GB2312" panose="02010609030101010101" pitchFamily="1" charset="-122"/>
                <a:sym typeface="+mn-ea"/>
              </a:rPr>
              <a:t>2011</a:t>
            </a:r>
            <a:r>
              <a:rPr lang="zh-CN" kern="0" noProof="0" smtClean="0">
                <a:ln>
                  <a:noFill/>
                </a:ln>
                <a:uLnTx/>
                <a:uFillTx/>
                <a:latin typeface="楷体_GB2312" panose="02010609030101010101" pitchFamily="1" charset="-122"/>
                <a:ea typeface="楷体_GB2312" panose="02010609030101010101" pitchFamily="1" charset="-122"/>
                <a:sym typeface="+mn-ea"/>
              </a:rPr>
              <a:t>年</a:t>
            </a:r>
            <a:r>
              <a:rPr lang="zh-CN" altLang="zh-CN" kern="0" noProof="0" smtClean="0">
                <a:ln>
                  <a:noFill/>
                </a:ln>
                <a:uLnTx/>
                <a:uFillTx/>
                <a:latin typeface="楷体_GB2312" panose="02010609030101010101" pitchFamily="1" charset="-122"/>
                <a:ea typeface="楷体_GB2312" panose="02010609030101010101" pitchFamily="1" charset="-122"/>
                <a:sym typeface="+mn-ea"/>
              </a:rPr>
              <a:t>11</a:t>
            </a:r>
            <a:r>
              <a:rPr lang="zh-CN" kern="0" noProof="0" smtClean="0">
                <a:ln>
                  <a:noFill/>
                </a:ln>
                <a:uLnTx/>
                <a:uFillTx/>
                <a:latin typeface="楷体_GB2312" panose="02010609030101010101" pitchFamily="1" charset="-122"/>
                <a:ea typeface="楷体_GB2312" panose="02010609030101010101" pitchFamily="1" charset="-122"/>
                <a:sym typeface="+mn-ea"/>
              </a:rPr>
              <a:t>月</a:t>
            </a:r>
            <a:r>
              <a:rPr lang="zh-CN" altLang="zh-CN" kern="0" noProof="0" smtClean="0">
                <a:ln>
                  <a:noFill/>
                </a:ln>
                <a:uLnTx/>
                <a:uFillTx/>
                <a:latin typeface="楷体_GB2312" panose="02010609030101010101" pitchFamily="1" charset="-122"/>
                <a:ea typeface="楷体_GB2312" panose="02010609030101010101" pitchFamily="1" charset="-122"/>
                <a:sym typeface="+mn-ea"/>
              </a:rPr>
              <a:t>16</a:t>
            </a:r>
            <a:r>
              <a:rPr lang="zh-CN" kern="0" noProof="0" smtClean="0">
                <a:ln>
                  <a:noFill/>
                </a:ln>
                <a:uLnTx/>
                <a:uFillTx/>
                <a:latin typeface="楷体_GB2312" panose="02010609030101010101" pitchFamily="1" charset="-122"/>
                <a:ea typeface="楷体_GB2312" panose="02010609030101010101" pitchFamily="1" charset="-122"/>
                <a:sym typeface="+mn-ea"/>
              </a:rPr>
              <a:t>日</a:t>
            </a:r>
            <a:r>
              <a:rPr lang="zh-CN" altLang="zh-CN" kern="0" noProof="0" smtClean="0">
                <a:ln>
                  <a:noFill/>
                </a:ln>
                <a:uLnTx/>
                <a:uFillTx/>
                <a:latin typeface="楷体_GB2312" panose="02010609030101010101" pitchFamily="1" charset="-122"/>
                <a:ea typeface="楷体_GB2312" panose="02010609030101010101" pitchFamily="1" charset="-122"/>
                <a:sym typeface="+mn-ea"/>
              </a:rPr>
              <a:t>9</a:t>
            </a:r>
            <a:r>
              <a:rPr lang="zh-CN" kern="0" noProof="0" smtClean="0">
                <a:ln>
                  <a:noFill/>
                </a:ln>
                <a:uLnTx/>
                <a:uFillTx/>
                <a:latin typeface="楷体_GB2312" panose="02010609030101010101" pitchFamily="1" charset="-122"/>
                <a:ea typeface="楷体_GB2312" panose="02010609030101010101" pitchFamily="1" charset="-122"/>
                <a:sym typeface="+mn-ea"/>
              </a:rPr>
              <a:t>时</a:t>
            </a:r>
            <a:r>
              <a:rPr lang="zh-CN" altLang="zh-CN" kern="0" noProof="0" smtClean="0">
                <a:ln>
                  <a:noFill/>
                </a:ln>
                <a:uLnTx/>
                <a:uFillTx/>
                <a:latin typeface="楷体_GB2312" panose="02010609030101010101" pitchFamily="1" charset="-122"/>
                <a:ea typeface="楷体_GB2312" panose="02010609030101010101" pitchFamily="1" charset="-122"/>
                <a:sym typeface="+mn-ea"/>
              </a:rPr>
              <a:t>40</a:t>
            </a:r>
            <a:r>
              <a:rPr lang="zh-CN" kern="0" noProof="0" smtClean="0">
                <a:ln>
                  <a:noFill/>
                </a:ln>
                <a:uLnTx/>
                <a:uFillTx/>
                <a:latin typeface="楷体_GB2312" panose="02010609030101010101" pitchFamily="1" charset="-122"/>
                <a:ea typeface="楷体_GB2312" panose="02010609030101010101" pitchFamily="1" charset="-122"/>
                <a:sym typeface="+mn-ea"/>
              </a:rPr>
              <a:t>分许，甘肃省庆阳市正宁县榆林子镇西街道班门口发生一起交通事故，该镇幼儿园接送校车被撞，造成</a:t>
            </a:r>
            <a:r>
              <a:rPr lang="zh-CN" altLang="zh-CN" kern="0" noProof="0" smtClean="0">
                <a:ln>
                  <a:noFill/>
                </a:ln>
                <a:uLnTx/>
                <a:uFillTx/>
                <a:latin typeface="楷体_GB2312" panose="02010609030101010101" pitchFamily="1" charset="-122"/>
                <a:ea typeface="楷体_GB2312" panose="02010609030101010101" pitchFamily="1" charset="-122"/>
                <a:sym typeface="+mn-ea"/>
              </a:rPr>
              <a:t>20</a:t>
            </a:r>
            <a:r>
              <a:rPr lang="zh-CN" kern="0" noProof="0" smtClean="0">
                <a:ln>
                  <a:noFill/>
                </a:ln>
                <a:uLnTx/>
                <a:uFillTx/>
                <a:latin typeface="楷体_GB2312" panose="02010609030101010101" pitchFamily="1" charset="-122"/>
                <a:ea typeface="楷体_GB2312" panose="02010609030101010101" pitchFamily="1" charset="-122"/>
                <a:sym typeface="+mn-ea"/>
              </a:rPr>
              <a:t>人死亡。核载</a:t>
            </a:r>
            <a:r>
              <a:rPr lang="zh-CN" altLang="zh-CN" kern="0" noProof="0" smtClean="0">
                <a:ln>
                  <a:noFill/>
                </a:ln>
                <a:uLnTx/>
                <a:uFillTx/>
                <a:latin typeface="楷体_GB2312" panose="02010609030101010101" pitchFamily="1" charset="-122"/>
                <a:ea typeface="楷体_GB2312" panose="02010609030101010101" pitchFamily="1" charset="-122"/>
                <a:sym typeface="+mn-ea"/>
              </a:rPr>
              <a:t>9</a:t>
            </a:r>
            <a:r>
              <a:rPr lang="zh-CN" kern="0" noProof="0" smtClean="0">
                <a:ln>
                  <a:noFill/>
                </a:ln>
                <a:uLnTx/>
                <a:uFillTx/>
                <a:latin typeface="楷体_GB2312" panose="02010609030101010101" pitchFamily="1" charset="-122"/>
                <a:ea typeface="楷体_GB2312" panose="02010609030101010101" pitchFamily="1" charset="-122"/>
                <a:sym typeface="+mn-ea"/>
              </a:rPr>
              <a:t>人的校车，却实载</a:t>
            </a:r>
            <a:r>
              <a:rPr lang="zh-CN" altLang="zh-CN" kern="0" noProof="0" smtClean="0">
                <a:ln>
                  <a:noFill/>
                </a:ln>
                <a:uLnTx/>
                <a:uFillTx/>
                <a:latin typeface="楷体_GB2312" panose="02010609030101010101" pitchFamily="1" charset="-122"/>
                <a:ea typeface="楷体_GB2312" panose="02010609030101010101" pitchFamily="1" charset="-122"/>
                <a:sym typeface="+mn-ea"/>
              </a:rPr>
              <a:t>64</a:t>
            </a:r>
            <a:r>
              <a:rPr lang="zh-CN" kern="0" noProof="0" smtClean="0">
                <a:ln>
                  <a:noFill/>
                </a:ln>
                <a:uLnTx/>
                <a:uFillTx/>
                <a:latin typeface="楷体_GB2312" panose="02010609030101010101" pitchFamily="1" charset="-122"/>
                <a:ea typeface="楷体_GB2312" panose="02010609030101010101" pitchFamily="1" charset="-122"/>
                <a:sym typeface="+mn-ea"/>
              </a:rPr>
              <a:t>人。</a:t>
            </a:r>
            <a:r>
              <a:rPr kumimoji="0" lang="zh-CN"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 </a:t>
            </a:r>
            <a:endParaRPr kumimoji="0" lang="zh-CN"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endParaRPr>
          </a:p>
        </p:txBody>
      </p:sp>
      <p:pic>
        <p:nvPicPr>
          <p:cNvPr id="5" name="Picture 3"/>
          <p:cNvPicPr>
            <a:picLocks noGrp="1" noChangeAspect="1"/>
          </p:cNvPicPr>
          <p:nvPr/>
        </p:nvPicPr>
        <p:blipFill>
          <a:blip r:embed="rId2" cstate="print"/>
          <a:stretch>
            <a:fillRect/>
          </a:stretch>
        </p:blipFill>
        <p:spPr>
          <a:xfrm>
            <a:off x="4154805" y="1501140"/>
            <a:ext cx="4038600" cy="2667000"/>
          </a:xfrm>
          <a:prstGeom prst="rect">
            <a:avLst/>
          </a:prstGeom>
          <a:noFill/>
          <a:ln>
            <a:noFill/>
          </a:ln>
          <a:effectLst/>
        </p:spPr>
      </p:pic>
      <p:pic>
        <p:nvPicPr>
          <p:cNvPr id="21509" name="Picture 5" descr="u=3247447135,628139316&amp;fm=52&amp;gp=0"/>
          <p:cNvPicPr>
            <a:picLocks noChangeAspect="1"/>
          </p:cNvPicPr>
          <p:nvPr/>
        </p:nvPicPr>
        <p:blipFill>
          <a:blip r:embed="rId3" cstate="print"/>
          <a:stretch>
            <a:fillRect/>
          </a:stretch>
        </p:blipFill>
        <p:spPr>
          <a:xfrm>
            <a:off x="40005" y="1501140"/>
            <a:ext cx="4114800" cy="2667000"/>
          </a:xfrm>
          <a:prstGeom prst="rect">
            <a:avLst/>
          </a:prstGeom>
          <a:noFill/>
          <a:ln w="9525">
            <a:noFill/>
          </a:ln>
        </p:spPr>
      </p:pic>
      <p:pic>
        <p:nvPicPr>
          <p:cNvPr id="6" name="图片 5"/>
          <p:cNvPicPr>
            <a:picLocks noChangeAspect="1"/>
          </p:cNvPicPr>
          <p:nvPr/>
        </p:nvPicPr>
        <p:blipFill>
          <a:blip r:embed="rId4" cstate="print"/>
          <a:stretch>
            <a:fillRect/>
          </a:stretch>
        </p:blipFill>
        <p:spPr>
          <a:xfrm>
            <a:off x="118110" y="4053840"/>
            <a:ext cx="4114165" cy="2806065"/>
          </a:xfrm>
          <a:prstGeom prst="rect">
            <a:avLst/>
          </a:prstGeom>
        </p:spPr>
      </p:pic>
      <p:pic>
        <p:nvPicPr>
          <p:cNvPr id="7" name="图片 6"/>
          <p:cNvPicPr>
            <a:picLocks noChangeAspect="1"/>
          </p:cNvPicPr>
          <p:nvPr/>
        </p:nvPicPr>
        <p:blipFill>
          <a:blip r:embed="rId5" cstate="print"/>
          <a:stretch>
            <a:fillRect/>
          </a:stretch>
        </p:blipFill>
        <p:spPr>
          <a:xfrm>
            <a:off x="4231640" y="4089400"/>
            <a:ext cx="3961130" cy="27705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483">
                                            <p:txEl>
                                              <p:charRg st="2" end="87"/>
                                            </p:txEl>
                                          </p:spTgt>
                                        </p:tgtEl>
                                        <p:attrNameLst>
                                          <p:attrName>style.visibility</p:attrName>
                                        </p:attrNameLst>
                                      </p:cBhvr>
                                      <p:to>
                                        <p:strVal val="visible"/>
                                      </p:to>
                                    </p:set>
                                    <p:animEffect transition="in" filter="blinds(horizontal)">
                                      <p:cBhvr>
                                        <p:cTn id="7" dur="500"/>
                                        <p:tgtEl>
                                          <p:spTgt spid="20483">
                                            <p:txEl>
                                              <p:charRg st="2" end="87"/>
                                            </p:txEl>
                                          </p:spTgt>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21509"/>
                                        </p:tgtEl>
                                        <p:attrNameLst>
                                          <p:attrName>style.visibility</p:attrName>
                                        </p:attrNameLst>
                                      </p:cBhvr>
                                      <p:to>
                                        <p:strVal val="visible"/>
                                      </p:to>
                                    </p:set>
                                    <p:animEffect transition="in" filter="checkerboard(across)">
                                      <p:cBhvr>
                                        <p:cTn id="11"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7413" name="矩形 17412"/>
          <p:cNvSpPr/>
          <p:nvPr/>
        </p:nvSpPr>
        <p:spPr>
          <a:xfrm>
            <a:off x="271780" y="1566545"/>
            <a:ext cx="6370320" cy="5070475"/>
          </a:xfrm>
          <a:prstGeom prst="rect">
            <a:avLst/>
          </a:prstGeom>
          <a:noFill/>
          <a:ln w="9525">
            <a:noFill/>
          </a:ln>
        </p:spPr>
        <p:txBody>
          <a:bodyPr/>
          <a:lstStyle/>
          <a:p>
            <a:pPr marL="342900" indent="-342900" algn="l">
              <a:lnSpc>
                <a:spcPct val="120000"/>
              </a:lnSpc>
              <a:spcBef>
                <a:spcPct val="20000"/>
              </a:spcBef>
              <a:buClr>
                <a:schemeClr val="tx1"/>
              </a:buClr>
              <a:buFont typeface="Wingdings" panose="05000000000000000000" pitchFamily="2" charset="2"/>
              <a:buNone/>
            </a:pPr>
            <a:r>
              <a:rPr lang="en-US" altLang="zh-CN" sz="3200" dirty="0">
                <a:solidFill>
                  <a:schemeClr val="tx1"/>
                </a:solidFill>
                <a:latin typeface="楷体" panose="02010609060101010101" charset="-122"/>
                <a:ea typeface="楷体" panose="02010609060101010101" charset="-122"/>
              </a:rPr>
              <a:t>   </a:t>
            </a:r>
            <a:r>
              <a:rPr lang="zh-CN" altLang="en-US" sz="3200" dirty="0">
                <a:solidFill>
                  <a:schemeClr val="tx1"/>
                </a:solidFill>
                <a:latin typeface="楷体" panose="02010609060101010101" charset="-122"/>
                <a:ea typeface="楷体" panose="02010609060101010101" charset="-122"/>
              </a:rPr>
              <a:t>◆</a:t>
            </a:r>
            <a:r>
              <a:rPr sz="3200" b="1" dirty="0">
                <a:solidFill>
                  <a:schemeClr val="tx1"/>
                </a:solidFill>
                <a:latin typeface="楷体" panose="02010609060101010101" charset="-122"/>
                <a:ea typeface="楷体" panose="02010609060101010101" charset="-122"/>
              </a:rPr>
              <a:t>2001年9月5日，东北某地11所学校的2300多名学生发生集体中毒事件，起因是某公司向学校提供的、并且学校要求学生必须服用的豆奶中的志贺氏杆菌超标，因而造成学生产生恶心、呕吐、腹痛、发烧等症状。</a:t>
            </a:r>
            <a:endParaRPr sz="3200" b="1" dirty="0">
              <a:solidFill>
                <a:schemeClr val="tx1"/>
              </a:solidFill>
              <a:latin typeface="楷体" panose="02010609060101010101" charset="-122"/>
              <a:ea typeface="楷体" panose="02010609060101010101" charset="-122"/>
            </a:endParaRPr>
          </a:p>
        </p:txBody>
      </p:sp>
      <p:pic>
        <p:nvPicPr>
          <p:cNvPr id="3" name="图片 2"/>
          <p:cNvPicPr>
            <a:picLocks noChangeAspect="1"/>
          </p:cNvPicPr>
          <p:nvPr/>
        </p:nvPicPr>
        <p:blipFill>
          <a:blip r:embed="rId2" cstate="print"/>
          <a:stretch>
            <a:fillRect/>
          </a:stretch>
        </p:blipFill>
        <p:spPr>
          <a:xfrm>
            <a:off x="6642100" y="1383665"/>
            <a:ext cx="5290185" cy="4463415"/>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7413" name="矩形 17412"/>
          <p:cNvSpPr/>
          <p:nvPr/>
        </p:nvSpPr>
        <p:spPr>
          <a:xfrm>
            <a:off x="271780" y="2378710"/>
            <a:ext cx="5979160" cy="3016885"/>
          </a:xfrm>
          <a:prstGeom prst="rect">
            <a:avLst/>
          </a:prstGeom>
          <a:noFill/>
          <a:ln w="9525">
            <a:noFill/>
          </a:ln>
        </p:spPr>
        <p:txBody>
          <a:bodyPr/>
          <a:lstStyle/>
          <a:p>
            <a:pPr lvl="1">
              <a:lnSpc>
                <a:spcPct val="100000"/>
              </a:lnSpc>
            </a:pPr>
            <a:r>
              <a:rPr lang="en-US" altLang="zh-CN" sz="3200" dirty="0">
                <a:solidFill>
                  <a:schemeClr val="tx1"/>
                </a:solidFill>
                <a:latin typeface="楷体" panose="02010609060101010101" charset="-122"/>
                <a:ea typeface="楷体" panose="02010609060101010101" charset="-122"/>
              </a:rPr>
              <a:t> </a:t>
            </a:r>
            <a:r>
              <a:rPr lang="en-US" altLang="zh-CN" sz="3000" dirty="0">
                <a:solidFill>
                  <a:schemeClr val="tx1"/>
                </a:solidFill>
                <a:latin typeface="楷体" panose="02010609060101010101" charset="-122"/>
                <a:ea typeface="楷体" panose="02010609060101010101" charset="-122"/>
              </a:rPr>
              <a:t>  </a:t>
            </a:r>
            <a:endParaRPr lang="en-US" altLang="zh-CN" sz="3000" dirty="0">
              <a:solidFill>
                <a:schemeClr val="tx1"/>
              </a:solidFill>
              <a:latin typeface="楷体" panose="02010609060101010101" charset="-122"/>
              <a:ea typeface="楷体" panose="02010609060101010101" charset="-122"/>
            </a:endParaRPr>
          </a:p>
          <a:p>
            <a:pPr marL="0" lvl="1">
              <a:lnSpc>
                <a:spcPct val="100000"/>
              </a:lnSpc>
            </a:pPr>
            <a:r>
              <a:rPr lang="en-US" altLang="zh-CN" sz="3000" dirty="0">
                <a:solidFill>
                  <a:schemeClr val="tx1"/>
                </a:solidFill>
                <a:latin typeface="楷体" panose="02010609060101010101" charset="-122"/>
                <a:ea typeface="楷体" panose="02010609060101010101" charset="-122"/>
              </a:rPr>
              <a:t>  </a:t>
            </a:r>
            <a:r>
              <a:rPr lang="zh-CN" altLang="en-US" sz="3000" dirty="0">
                <a:solidFill>
                  <a:schemeClr val="tx1"/>
                </a:solidFill>
                <a:latin typeface="楷体" panose="02010609060101010101" charset="-122"/>
                <a:ea typeface="楷体" panose="02010609060101010101" charset="-122"/>
              </a:rPr>
              <a:t>◆</a:t>
            </a:r>
            <a:r>
              <a:rPr lang="zh-CN" altLang="en-US" sz="3200" dirty="0">
                <a:latin typeface="楷体" panose="02010609060101010101" charset="-122"/>
                <a:ea typeface="楷体" panose="02010609060101010101" charset="-122"/>
                <a:sym typeface="+mn-ea"/>
              </a:rPr>
              <a:t>2010年6月28日，河北省石家庄市机场路小学，两名小学生在校内触电，其中一男孩不幸死亡，另一女生受伤。</a:t>
            </a:r>
            <a:endParaRPr lang="zh-CN" altLang="en-US" sz="3200" dirty="0">
              <a:latin typeface="楷体" panose="02010609060101010101" charset="-122"/>
              <a:ea typeface="楷体" panose="02010609060101010101" charset="-122"/>
            </a:endParaRPr>
          </a:p>
          <a:p>
            <a:pPr lvl="1">
              <a:lnSpc>
                <a:spcPct val="100000"/>
              </a:lnSpc>
            </a:pPr>
            <a:endParaRPr sz="3200" b="1" dirty="0">
              <a:solidFill>
                <a:schemeClr val="tx1"/>
              </a:solidFill>
              <a:latin typeface="楷体" panose="02010609060101010101" charset="-122"/>
              <a:ea typeface="楷体" panose="02010609060101010101" charset="-122"/>
            </a:endParaRPr>
          </a:p>
        </p:txBody>
      </p:sp>
      <p:pic>
        <p:nvPicPr>
          <p:cNvPr id="66564" name="图片 66563" descr="3404348_380970"/>
          <p:cNvPicPr>
            <a:picLocks noChangeAspect="1"/>
          </p:cNvPicPr>
          <p:nvPr/>
        </p:nvPicPr>
        <p:blipFill>
          <a:blip r:embed="rId2" cstate="print"/>
          <a:stretch>
            <a:fillRect/>
          </a:stretch>
        </p:blipFill>
        <p:spPr>
          <a:xfrm>
            <a:off x="6595110" y="2734310"/>
            <a:ext cx="4648200" cy="2813050"/>
          </a:xfrm>
          <a:prstGeom prst="rect">
            <a:avLst/>
          </a:prstGeom>
          <a:noFill/>
          <a:ln w="9525">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3D小人与问号高清图片-1">
            <a:hlinkClick r:id="rId1"/>
          </p:cNvPr>
          <p:cNvPicPr>
            <a:picLocks noChangeAspect="1"/>
          </p:cNvPicPr>
          <p:nvPr/>
        </p:nvPicPr>
        <p:blipFill>
          <a:blip r:embed="rId2" cstate="print"/>
          <a:stretch>
            <a:fillRect/>
          </a:stretch>
        </p:blipFill>
        <p:spPr>
          <a:xfrm>
            <a:off x="2677160" y="948689"/>
            <a:ext cx="6266180" cy="5244465"/>
          </a:xfrm>
          <a:prstGeom prst="rect">
            <a:avLst/>
          </a:prstGeom>
          <a:noFill/>
          <a:ln w="9525">
            <a:noFill/>
          </a:ln>
          <a:effectLst>
            <a:glow rad="558800">
              <a:schemeClr val="accent1">
                <a:alpha val="100000"/>
              </a:schemeClr>
            </a:glow>
            <a:softEdge rad="88900"/>
          </a:effectLst>
        </p:spPr>
      </p:pic>
      <p:sp>
        <p:nvSpPr>
          <p:cNvPr id="5" name="云形 4"/>
          <p:cNvSpPr/>
          <p:nvPr/>
        </p:nvSpPr>
        <p:spPr>
          <a:xfrm>
            <a:off x="609600" y="393700"/>
            <a:ext cx="3162300" cy="2186305"/>
          </a:xfrm>
          <a:prstGeom prst="cloud">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mn-lt"/>
                <a:ea typeface="+mn-ea"/>
                <a:cs typeface="+mn-cs"/>
              </a:rPr>
              <a:t>为什么近年来突发事件越来越多？</a:t>
            </a:r>
            <a:endParaRPr kumimoji="0" lang="zh-CN" altLang="en-US" sz="2800" b="1" i="0" u="none" strike="noStrike" kern="1200" cap="none" spc="0" normalizeH="0" baseline="0" noProof="0" dirty="0">
              <a:ln>
                <a:noFill/>
              </a:ln>
              <a:solidFill>
                <a:srgbClr val="FF0000"/>
              </a:solidFill>
              <a:effectLst/>
              <a:uLnTx/>
              <a:uFillTx/>
              <a:latin typeface="+mn-lt"/>
              <a:ea typeface="+mn-ea"/>
              <a:cs typeface="+mn-cs"/>
            </a:endParaRPr>
          </a:p>
        </p:txBody>
      </p:sp>
      <p:sp>
        <p:nvSpPr>
          <p:cNvPr id="6" name="云形 5"/>
          <p:cNvSpPr/>
          <p:nvPr/>
        </p:nvSpPr>
        <p:spPr>
          <a:xfrm>
            <a:off x="608965" y="4130675"/>
            <a:ext cx="3340735" cy="2351405"/>
          </a:xfrm>
          <a:prstGeom prst="cloud">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mn-lt"/>
                <a:ea typeface="+mn-ea"/>
                <a:cs typeface="+mn-cs"/>
              </a:rPr>
              <a:t>如何理解</a:t>
            </a:r>
            <a:r>
              <a:rPr kumimoji="0" lang="en-US" altLang="zh-CN" sz="2800" b="1" i="0" u="none" strike="noStrike" kern="1200" cap="none" spc="0" normalizeH="0" baseline="0" noProof="0" dirty="0">
                <a:ln>
                  <a:noFill/>
                </a:ln>
                <a:solidFill>
                  <a:srgbClr val="FF0000"/>
                </a:solidFill>
                <a:effectLst/>
                <a:uLnTx/>
                <a:uFillTx/>
                <a:latin typeface="+mn-lt"/>
                <a:ea typeface="+mn-ea"/>
                <a:cs typeface="+mn-cs"/>
              </a:rPr>
              <a:t>“</a:t>
            </a:r>
            <a:r>
              <a:rPr kumimoji="0" lang="zh-CN" altLang="en-US" sz="2800" b="1" i="0" u="none" strike="noStrike" kern="1200" cap="none" spc="0" normalizeH="0" baseline="0" noProof="0" dirty="0">
                <a:ln>
                  <a:noFill/>
                </a:ln>
                <a:solidFill>
                  <a:srgbClr val="FF0000"/>
                </a:solidFill>
                <a:effectLst/>
                <a:uLnTx/>
                <a:uFillTx/>
                <a:latin typeface="+mn-lt"/>
                <a:ea typeface="+mn-ea"/>
                <a:cs typeface="+mn-cs"/>
              </a:rPr>
              <a:t>应急管理</a:t>
            </a:r>
            <a:r>
              <a:rPr kumimoji="0" lang="en-US" altLang="zh-CN" sz="2800" b="1" i="0" u="none" strike="noStrike" kern="1200" cap="none" spc="0" normalizeH="0" baseline="0" noProof="0" dirty="0">
                <a:ln>
                  <a:noFill/>
                </a:ln>
                <a:solidFill>
                  <a:srgbClr val="FF0000"/>
                </a:solidFill>
                <a:effectLst/>
                <a:uLnTx/>
                <a:uFillTx/>
                <a:latin typeface="+mn-lt"/>
                <a:ea typeface="+mn-ea"/>
                <a:cs typeface="+mn-cs"/>
              </a:rPr>
              <a:t>”</a:t>
            </a:r>
            <a:r>
              <a:rPr kumimoji="0" lang="zh-CN" altLang="en-US" sz="2800" b="1" i="0" u="none" strike="noStrike" kern="1200" cap="none" spc="0" normalizeH="0" baseline="0" noProof="0" dirty="0">
                <a:ln>
                  <a:noFill/>
                </a:ln>
                <a:solidFill>
                  <a:srgbClr val="FF0000"/>
                </a:solidFill>
                <a:effectLst/>
                <a:uLnTx/>
                <a:uFillTx/>
                <a:latin typeface="+mn-lt"/>
                <a:ea typeface="+mn-ea"/>
                <a:cs typeface="+mn-cs"/>
              </a:rPr>
              <a:t>？</a:t>
            </a:r>
            <a:endParaRPr kumimoji="0" lang="zh-CN" altLang="en-US" sz="2800" b="1" i="0" u="none" strike="noStrike" kern="1200" cap="none" spc="0" normalizeH="0" baseline="0" noProof="0" dirty="0">
              <a:ln>
                <a:noFill/>
              </a:ln>
              <a:solidFill>
                <a:srgbClr val="FF0000"/>
              </a:solidFill>
              <a:effectLst/>
              <a:uLnTx/>
              <a:uFillTx/>
              <a:latin typeface="+mn-lt"/>
              <a:ea typeface="+mn-ea"/>
              <a:cs typeface="+mn-cs"/>
            </a:endParaRPr>
          </a:p>
        </p:txBody>
      </p:sp>
      <p:sp>
        <p:nvSpPr>
          <p:cNvPr id="7" name="云形 6"/>
          <p:cNvSpPr/>
          <p:nvPr/>
        </p:nvSpPr>
        <p:spPr>
          <a:xfrm>
            <a:off x="8223250" y="309880"/>
            <a:ext cx="3471545" cy="2379980"/>
          </a:xfrm>
          <a:prstGeom prst="cloud">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sz="2800" b="1" i="0" u="none" strike="noStrike" kern="1200" cap="none" spc="0" normalizeH="0" baseline="0" noProof="0" dirty="0">
                <a:ln>
                  <a:noFill/>
                </a:ln>
                <a:solidFill>
                  <a:srgbClr val="FF0000"/>
                </a:solidFill>
                <a:effectLst/>
                <a:uLnTx/>
                <a:uFillTx/>
                <a:latin typeface="+mn-lt"/>
                <a:ea typeface="+mn-ea"/>
                <a:cs typeface="+mn-cs"/>
              </a:rPr>
              <a:t>如何抓好学校应急管理</a:t>
            </a:r>
            <a:r>
              <a:rPr kumimoji="0" lang="zh-CN" altLang="en-US" sz="2800" b="1" i="0" u="none" strike="noStrike" kern="1200" cap="none" spc="0" normalizeH="0" baseline="0" noProof="0" dirty="0">
                <a:ln>
                  <a:noFill/>
                </a:ln>
                <a:solidFill>
                  <a:srgbClr val="FF0000"/>
                </a:solidFill>
                <a:effectLst/>
                <a:uLnTx/>
                <a:uFillTx/>
                <a:latin typeface="+mn-lt"/>
                <a:ea typeface="+mn-ea"/>
                <a:cs typeface="+mn-cs"/>
              </a:rPr>
              <a:t>？</a:t>
            </a:r>
            <a:endParaRPr kumimoji="0" lang="zh-CN" altLang="en-US" sz="2800" b="1" i="0" u="none" strike="noStrike" kern="1200" cap="none" spc="0" normalizeH="0" baseline="0" noProof="0" dirty="0">
              <a:ln>
                <a:noFill/>
              </a:ln>
              <a:solidFill>
                <a:srgbClr val="FF0000"/>
              </a:solidFill>
              <a:effectLst/>
              <a:uLnTx/>
              <a:uFillTx/>
              <a:latin typeface="+mn-lt"/>
              <a:ea typeface="+mn-ea"/>
              <a:cs typeface="+mn-cs"/>
            </a:endParaRPr>
          </a:p>
        </p:txBody>
      </p:sp>
      <p:sp>
        <p:nvSpPr>
          <p:cNvPr id="8" name="云形 7"/>
          <p:cNvSpPr/>
          <p:nvPr/>
        </p:nvSpPr>
        <p:spPr>
          <a:xfrm>
            <a:off x="8065770" y="4130675"/>
            <a:ext cx="3314700" cy="2546350"/>
          </a:xfrm>
          <a:prstGeom prst="cloud">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mn-lt"/>
                <a:ea typeface="+mn-ea"/>
                <a:cs typeface="+mn-cs"/>
              </a:rPr>
              <a:t>如何应对校园突发事件？</a:t>
            </a:r>
            <a:endParaRPr kumimoji="0" lang="zh-CN" altLang="en-US" sz="2800" b="1"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2" name="标题 1"/>
          <p:cNvSpPr>
            <a:spLocks noGrp="1"/>
          </p:cNvSpPr>
          <p:nvPr/>
        </p:nvSpPr>
        <p:spPr>
          <a:xfrm>
            <a:off x="271780" y="1383665"/>
            <a:ext cx="11287125" cy="1405255"/>
          </a:xfrm>
          <a:prstGeom prst="rect">
            <a:avLst/>
          </a:prstGeom>
          <a:noFill/>
          <a:ln w="9525">
            <a:noFill/>
          </a:ln>
        </p:spPr>
        <p:txBody>
          <a:bodyPr lIns="91440" tIns="45720" rIns="91440" bIns="45720" anchor="ctr"/>
          <a:lstStyle/>
          <a:p>
            <a:pPr>
              <a:lnSpc>
                <a:spcPct val="130000"/>
              </a:lnSpc>
              <a:buNone/>
            </a:pPr>
            <a:r>
              <a:rPr lang="en-US" altLang="zh-CN" sz="4000">
                <a:solidFill>
                  <a:srgbClr val="FFC000"/>
                </a:solidFill>
                <a:latin typeface="华文新魏" panose="02010800040101010101" charset="-122"/>
                <a:ea typeface="华文新魏" panose="02010800040101010101" charset="-122"/>
              </a:rPr>
              <a:t>   </a:t>
            </a:r>
            <a:r>
              <a:rPr lang="zh-CN" altLang="en-US" sz="3600" b="1" kern="0" noProof="0" smtClean="0">
                <a:ln>
                  <a:noFill/>
                </a:ln>
                <a:solidFill>
                  <a:srgbClr val="00FF00"/>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sym typeface="+mn-ea"/>
              </a:rPr>
              <a:t>（六）学校教师或者其他工作人员体罚或者变相体罚学生。</a:t>
            </a:r>
            <a:endParaRPr lang="zh-CN" altLang="en-US" sz="3600" b="1" dirty="0">
              <a:solidFill>
                <a:srgbClr val="66FF33"/>
              </a:solidFill>
              <a:latin typeface="楷体" panose="02010609060101010101" charset="-122"/>
              <a:ea typeface="楷体" panose="02010609060101010101" charset="-122"/>
              <a:sym typeface="+mn-ea"/>
            </a:endParaRPr>
          </a:p>
        </p:txBody>
      </p:sp>
      <p:sp>
        <p:nvSpPr>
          <p:cNvPr id="17413" name="矩形 17412"/>
          <p:cNvSpPr/>
          <p:nvPr/>
        </p:nvSpPr>
        <p:spPr>
          <a:xfrm>
            <a:off x="271780" y="2633345"/>
            <a:ext cx="5979160" cy="4003675"/>
          </a:xfrm>
          <a:prstGeom prst="rect">
            <a:avLst/>
          </a:prstGeom>
          <a:noFill/>
          <a:ln w="9525">
            <a:noFill/>
          </a:ln>
        </p:spPr>
        <p:txBody>
          <a:bodyPr/>
          <a:lstStyle/>
          <a:p>
            <a:pPr lvl="1">
              <a:lnSpc>
                <a:spcPct val="100000"/>
              </a:lnSpc>
            </a:pPr>
            <a:r>
              <a:rPr lang="en-US" altLang="zh-CN" sz="3200" dirty="0">
                <a:solidFill>
                  <a:schemeClr val="tx1"/>
                </a:solidFill>
                <a:latin typeface="楷体" panose="02010609060101010101" charset="-122"/>
                <a:ea typeface="楷体" panose="02010609060101010101" charset="-122"/>
              </a:rPr>
              <a:t> </a:t>
            </a:r>
            <a:r>
              <a:rPr lang="en-US" altLang="zh-CN" sz="3000" dirty="0">
                <a:solidFill>
                  <a:schemeClr val="tx1"/>
                </a:solidFill>
                <a:latin typeface="楷体" panose="02010609060101010101" charset="-122"/>
                <a:ea typeface="楷体" panose="02010609060101010101" charset="-122"/>
              </a:rPr>
              <a:t>  </a:t>
            </a:r>
            <a:endParaRPr lang="en-US" altLang="zh-CN" sz="3000" dirty="0">
              <a:solidFill>
                <a:schemeClr val="tx1"/>
              </a:solidFill>
              <a:latin typeface="楷体" panose="02010609060101010101" charset="-122"/>
              <a:ea typeface="楷体" panose="02010609060101010101" charset="-122"/>
            </a:endParaRPr>
          </a:p>
          <a:p>
            <a:pPr lvl="1">
              <a:lnSpc>
                <a:spcPct val="100000"/>
              </a:lnSpc>
            </a:pPr>
            <a:r>
              <a:rPr lang="en-US" altLang="zh-CN" sz="3000" dirty="0">
                <a:solidFill>
                  <a:schemeClr val="tx1"/>
                </a:solidFill>
                <a:latin typeface="楷体" panose="02010609060101010101" charset="-122"/>
                <a:ea typeface="楷体" panose="02010609060101010101" charset="-122"/>
              </a:rPr>
              <a:t>  </a:t>
            </a:r>
            <a:r>
              <a:rPr lang="zh-CN" altLang="en-US" sz="3000" dirty="0">
                <a:solidFill>
                  <a:schemeClr val="tx1"/>
                </a:solidFill>
                <a:latin typeface="楷体" panose="02010609060101010101" charset="-122"/>
                <a:ea typeface="楷体" panose="02010609060101010101" charset="-122"/>
              </a:rPr>
              <a:t>◆</a:t>
            </a:r>
            <a:r>
              <a:rPr sz="3000" dirty="0">
                <a:latin typeface="楷体" panose="02010609060101010101" charset="-122"/>
                <a:ea typeface="楷体" panose="02010609060101010101" charset="-122"/>
                <a:sym typeface="+mn-ea"/>
              </a:rPr>
              <a:t> </a:t>
            </a:r>
            <a:r>
              <a:rPr lang="en-US" sz="3000" dirty="0">
                <a:latin typeface="楷体" panose="02010609060101010101" charset="-122"/>
                <a:ea typeface="楷体" panose="02010609060101010101" charset="-122"/>
                <a:sym typeface="+mn-ea"/>
              </a:rPr>
              <a:t>2011</a:t>
            </a:r>
            <a:r>
              <a:rPr lang="zh-CN" altLang="en-US" sz="3000" dirty="0">
                <a:latin typeface="楷体" panose="02010609060101010101" charset="-122"/>
                <a:ea typeface="楷体" panose="02010609060101010101" charset="-122"/>
                <a:sym typeface="+mn-ea"/>
              </a:rPr>
              <a:t>年</a:t>
            </a:r>
            <a:r>
              <a:rPr lang="en-US" altLang="zh-CN" sz="3000" dirty="0">
                <a:latin typeface="楷体" panose="02010609060101010101" charset="-122"/>
                <a:ea typeface="楷体" panose="02010609060101010101" charset="-122"/>
                <a:sym typeface="+mn-ea"/>
              </a:rPr>
              <a:t>11</a:t>
            </a:r>
            <a:r>
              <a:rPr lang="zh-CN" altLang="en-US" sz="3000" dirty="0">
                <a:latin typeface="楷体" panose="02010609060101010101" charset="-122"/>
                <a:ea typeface="楷体" panose="02010609060101010101" charset="-122"/>
                <a:sym typeface="+mn-ea"/>
              </a:rPr>
              <a:t>月</a:t>
            </a:r>
            <a:r>
              <a:rPr lang="en-US" altLang="zh-CN" sz="3000" dirty="0">
                <a:latin typeface="楷体" panose="02010609060101010101" charset="-122"/>
                <a:ea typeface="楷体" panose="02010609060101010101" charset="-122"/>
                <a:sym typeface="+mn-ea"/>
              </a:rPr>
              <a:t>14</a:t>
            </a:r>
            <a:r>
              <a:rPr lang="zh-CN" altLang="en-US" sz="3000" dirty="0">
                <a:latin typeface="楷体" panose="02010609060101010101" charset="-122"/>
                <a:ea typeface="楷体" panose="02010609060101010101" charset="-122"/>
                <a:sym typeface="+mn-ea"/>
              </a:rPr>
              <a:t>日，</a:t>
            </a:r>
            <a:r>
              <a:rPr sz="3000" dirty="0">
                <a:latin typeface="楷体" panose="02010609060101010101" charset="-122"/>
                <a:ea typeface="楷体" panose="02010609060101010101" charset="-122"/>
                <a:sym typeface="+mn-ea"/>
              </a:rPr>
              <a:t>罗湖金稻田路紫荆花园小区的紫荆幼儿园</a:t>
            </a:r>
            <a:r>
              <a:rPr lang="zh-CN" sz="3000" dirty="0">
                <a:latin typeface="楷体" panose="02010609060101010101" charset="-122"/>
                <a:ea typeface="楷体" panose="02010609060101010101" charset="-122"/>
                <a:sym typeface="+mn-ea"/>
              </a:rPr>
              <a:t>，</a:t>
            </a:r>
            <a:r>
              <a:rPr sz="3000" dirty="0">
                <a:latin typeface="楷体" panose="02010609060101010101" charset="-122"/>
                <a:ea typeface="楷体" panose="02010609060101010101" charset="-122"/>
                <a:sym typeface="+mn-ea"/>
              </a:rPr>
              <a:t>因为幼童午睡时间不老实，幼师竟然用笔尖扎</a:t>
            </a:r>
            <a:r>
              <a:rPr lang="zh-CN" sz="3000" dirty="0">
                <a:latin typeface="楷体" panose="02010609060101010101" charset="-122"/>
                <a:ea typeface="楷体" panose="02010609060101010101" charset="-122"/>
                <a:sym typeface="+mn-ea"/>
              </a:rPr>
              <a:t>四名</a:t>
            </a:r>
            <a:r>
              <a:rPr sz="3000" dirty="0">
                <a:latin typeface="楷体" panose="02010609060101010101" charset="-122"/>
                <a:ea typeface="楷体" panose="02010609060101010101" charset="-122"/>
                <a:sym typeface="+mn-ea"/>
              </a:rPr>
              <a:t>儿童的脚底板进行惩罚。涉事老师</a:t>
            </a:r>
            <a:r>
              <a:rPr lang="zh-CN" sz="3000" dirty="0">
                <a:latin typeface="楷体" panose="02010609060101010101" charset="-122"/>
                <a:ea typeface="楷体" panose="02010609060101010101" charset="-122"/>
                <a:sym typeface="+mn-ea"/>
              </a:rPr>
              <a:t>被</a:t>
            </a:r>
            <a:r>
              <a:rPr sz="3000" dirty="0">
                <a:latin typeface="楷体" panose="02010609060101010101" charset="-122"/>
                <a:ea typeface="楷体" panose="02010609060101010101" charset="-122"/>
                <a:sym typeface="+mn-ea"/>
              </a:rPr>
              <a:t>开除，并与家长协商后续处理</a:t>
            </a:r>
            <a:r>
              <a:rPr lang="zh-CN" sz="3000" dirty="0">
                <a:latin typeface="楷体" panose="02010609060101010101" charset="-122"/>
                <a:ea typeface="楷体" panose="02010609060101010101" charset="-122"/>
                <a:sym typeface="+mn-ea"/>
              </a:rPr>
              <a:t>，并</a:t>
            </a:r>
            <a:r>
              <a:rPr sz="3000" dirty="0">
                <a:latin typeface="楷体" panose="02010609060101010101" charset="-122"/>
                <a:ea typeface="楷体" panose="02010609060101010101" charset="-122"/>
                <a:sym typeface="+mn-ea"/>
              </a:rPr>
              <a:t>面对媒体道歉。 </a:t>
            </a:r>
            <a:r>
              <a:rPr lang="zh-CN" altLang="en-US" sz="3200" dirty="0">
                <a:latin typeface="宋体" panose="02010600030101010101" pitchFamily="2" charset="-122"/>
                <a:sym typeface="+mn-ea"/>
              </a:rPr>
              <a:t> </a:t>
            </a:r>
            <a:endParaRPr sz="3200" b="1" dirty="0">
              <a:solidFill>
                <a:schemeClr val="tx1"/>
              </a:solidFill>
              <a:latin typeface="楷体" panose="02010609060101010101" charset="-122"/>
              <a:ea typeface="楷体" panose="02010609060101010101" charset="-122"/>
            </a:endParaRPr>
          </a:p>
        </p:txBody>
      </p:sp>
      <p:pic>
        <p:nvPicPr>
          <p:cNvPr id="3" name="图片 2"/>
          <p:cNvPicPr>
            <a:picLocks noChangeAspect="1"/>
          </p:cNvPicPr>
          <p:nvPr/>
        </p:nvPicPr>
        <p:blipFill>
          <a:blip r:embed="rId2" cstate="print"/>
          <a:stretch>
            <a:fillRect/>
          </a:stretch>
        </p:blipFill>
        <p:spPr>
          <a:xfrm>
            <a:off x="6537325" y="2253615"/>
            <a:ext cx="5021580" cy="450469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7413" name="矩形 17412"/>
          <p:cNvSpPr/>
          <p:nvPr/>
        </p:nvSpPr>
        <p:spPr>
          <a:xfrm>
            <a:off x="5866130" y="2192655"/>
            <a:ext cx="5878830" cy="4668520"/>
          </a:xfrm>
          <a:prstGeom prst="rect">
            <a:avLst/>
          </a:prstGeom>
          <a:noFill/>
          <a:ln w="9525">
            <a:noFill/>
          </a:ln>
        </p:spPr>
        <p:txBody>
          <a:bodyPr/>
          <a:lstStyle/>
          <a:p>
            <a:pPr lvl="1">
              <a:lnSpc>
                <a:spcPct val="100000"/>
              </a:lnSpc>
            </a:pPr>
            <a:r>
              <a:rPr lang="en-US" altLang="zh-CN" sz="3200" dirty="0">
                <a:solidFill>
                  <a:schemeClr val="tx1"/>
                </a:solidFill>
                <a:latin typeface="楷体" panose="02010609060101010101" charset="-122"/>
                <a:ea typeface="楷体" panose="02010609060101010101" charset="-122"/>
              </a:rPr>
              <a:t> </a:t>
            </a:r>
            <a:r>
              <a:rPr lang="en-US" altLang="zh-CN" sz="3000" dirty="0">
                <a:solidFill>
                  <a:schemeClr val="tx1"/>
                </a:solidFill>
                <a:latin typeface="楷体" panose="02010609060101010101" charset="-122"/>
                <a:ea typeface="楷体" panose="02010609060101010101" charset="-122"/>
              </a:rPr>
              <a:t>  </a:t>
            </a:r>
            <a:endParaRPr lang="en-US" altLang="zh-CN" sz="3000" dirty="0">
              <a:solidFill>
                <a:schemeClr val="tx1"/>
              </a:solidFill>
              <a:latin typeface="楷体" panose="02010609060101010101" charset="-122"/>
              <a:ea typeface="楷体" panose="02010609060101010101" charset="-122"/>
            </a:endParaRPr>
          </a:p>
          <a:p>
            <a:pPr lvl="1">
              <a:lnSpc>
                <a:spcPct val="100000"/>
              </a:lnSpc>
            </a:pPr>
            <a:r>
              <a:rPr lang="en-US" altLang="zh-CN" sz="3000" dirty="0">
                <a:solidFill>
                  <a:schemeClr val="tx1"/>
                </a:solidFill>
                <a:latin typeface="楷体" panose="02010609060101010101" charset="-122"/>
                <a:ea typeface="楷体" panose="02010609060101010101" charset="-122"/>
              </a:rPr>
              <a:t>  </a:t>
            </a:r>
            <a:r>
              <a:rPr lang="zh-CN" altLang="en-US" sz="3000" dirty="0">
                <a:solidFill>
                  <a:schemeClr val="tx1"/>
                </a:solidFill>
                <a:latin typeface="楷体" panose="02010609060101010101" charset="-122"/>
                <a:ea typeface="楷体" panose="02010609060101010101" charset="-122"/>
              </a:rPr>
              <a:t>◆</a:t>
            </a:r>
            <a:r>
              <a:rPr sz="3000" dirty="0">
                <a:latin typeface="楷体" panose="02010609060101010101" charset="-122"/>
                <a:ea typeface="楷体" panose="02010609060101010101" charset="-122"/>
                <a:sym typeface="+mn-ea"/>
              </a:rPr>
              <a:t> </a:t>
            </a:r>
            <a:r>
              <a:rPr sz="3200" dirty="0">
                <a:latin typeface="楷体" panose="02010609060101010101" charset="-122"/>
                <a:ea typeface="楷体" panose="02010609060101010101" charset="-122"/>
                <a:sym typeface="+mn-ea"/>
              </a:rPr>
              <a:t>仅仅因为坐校车迟到几分钟，广州荔湾区芳村一所农民工子弟学校的两名五年级学生就被教师要求互相扇耳光长达3分多钟，其后还被教师再打数个耳光。</a:t>
            </a:r>
            <a:endParaRPr sz="3200" dirty="0">
              <a:latin typeface="楷体" panose="02010609060101010101" charset="-122"/>
              <a:ea typeface="楷体" panose="02010609060101010101" charset="-122"/>
              <a:sym typeface="+mn-ea"/>
            </a:endParaRPr>
          </a:p>
        </p:txBody>
      </p:sp>
      <p:pic>
        <p:nvPicPr>
          <p:cNvPr id="4" name="图片 3"/>
          <p:cNvPicPr>
            <a:picLocks noChangeAspect="1"/>
          </p:cNvPicPr>
          <p:nvPr/>
        </p:nvPicPr>
        <p:blipFill>
          <a:blip r:embed="rId2" cstate="print"/>
          <a:stretch>
            <a:fillRect/>
          </a:stretch>
        </p:blipFill>
        <p:spPr>
          <a:xfrm>
            <a:off x="648335" y="2116455"/>
            <a:ext cx="5533390" cy="4407535"/>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2" name="标题 1"/>
          <p:cNvSpPr>
            <a:spLocks noGrp="1"/>
          </p:cNvSpPr>
          <p:nvPr/>
        </p:nvSpPr>
        <p:spPr>
          <a:xfrm>
            <a:off x="271780" y="1383665"/>
            <a:ext cx="11287125" cy="1405255"/>
          </a:xfrm>
          <a:prstGeom prst="rect">
            <a:avLst/>
          </a:prstGeom>
          <a:noFill/>
          <a:ln w="9525">
            <a:noFill/>
          </a:ln>
        </p:spPr>
        <p:txBody>
          <a:bodyPr lIns="91440" tIns="45720" rIns="91440" bIns="45720" anchor="ctr"/>
          <a:lstStyle/>
          <a:p>
            <a:pPr>
              <a:lnSpc>
                <a:spcPct val="130000"/>
              </a:lnSpc>
              <a:buNone/>
            </a:pPr>
            <a:r>
              <a:rPr lang="en-US" altLang="zh-CN" sz="4000">
                <a:solidFill>
                  <a:srgbClr val="FFC000"/>
                </a:solidFill>
                <a:latin typeface="华文新魏" panose="02010800040101010101" charset="-122"/>
                <a:ea typeface="华文新魏" panose="02010800040101010101" charset="-122"/>
              </a:rPr>
              <a:t>   </a:t>
            </a:r>
            <a:r>
              <a:rPr lang="zh-CN" altLang="en-US" sz="3600" b="1" kern="0" noProof="0" smtClean="0">
                <a:ln>
                  <a:noFill/>
                </a:ln>
                <a:solidFill>
                  <a:srgbClr val="00FF00"/>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sym typeface="+mn-ea"/>
              </a:rPr>
              <a:t>（七）学校对学生病情不知情、不了解、未重视、未及时发现、未予以必要的注意。</a:t>
            </a:r>
            <a:endParaRPr lang="zh-CN" altLang="en-US" sz="3600" b="1" dirty="0">
              <a:solidFill>
                <a:srgbClr val="66FF33"/>
              </a:solidFill>
              <a:latin typeface="楷体" panose="02010609060101010101" charset="-122"/>
              <a:ea typeface="楷体" panose="02010609060101010101" charset="-122"/>
              <a:sym typeface="+mn-ea"/>
            </a:endParaRPr>
          </a:p>
        </p:txBody>
      </p:sp>
      <p:sp>
        <p:nvSpPr>
          <p:cNvPr id="17413" name="矩形 17412"/>
          <p:cNvSpPr/>
          <p:nvPr/>
        </p:nvSpPr>
        <p:spPr>
          <a:xfrm>
            <a:off x="271780" y="3049270"/>
            <a:ext cx="5979160" cy="3478530"/>
          </a:xfrm>
          <a:prstGeom prst="rect">
            <a:avLst/>
          </a:prstGeom>
          <a:noFill/>
          <a:ln w="9525">
            <a:noFill/>
          </a:ln>
        </p:spPr>
        <p:txBody>
          <a:bodyPr/>
          <a:lstStyle/>
          <a:p>
            <a:pPr lvl="1">
              <a:lnSpc>
                <a:spcPct val="100000"/>
              </a:lnSpc>
            </a:pPr>
            <a:r>
              <a:rPr lang="en-US" altLang="zh-CN" sz="3200" dirty="0">
                <a:solidFill>
                  <a:schemeClr val="tx1"/>
                </a:solidFill>
                <a:latin typeface="楷体" panose="02010609060101010101" charset="-122"/>
                <a:ea typeface="楷体" panose="02010609060101010101" charset="-122"/>
              </a:rPr>
              <a:t> </a:t>
            </a:r>
            <a:endParaRPr lang="en-US" altLang="zh-CN" sz="3200" dirty="0">
              <a:solidFill>
                <a:schemeClr val="tx1"/>
              </a:solidFill>
              <a:latin typeface="楷体" panose="02010609060101010101" charset="-122"/>
              <a:ea typeface="楷体" panose="02010609060101010101" charset="-122"/>
            </a:endParaRPr>
          </a:p>
          <a:p>
            <a:pPr lvl="1">
              <a:lnSpc>
                <a:spcPct val="100000"/>
              </a:lnSpc>
            </a:pPr>
            <a:r>
              <a:rPr lang="en-US" altLang="zh-CN" sz="3200" dirty="0">
                <a:solidFill>
                  <a:schemeClr val="tx1"/>
                </a:solidFill>
                <a:latin typeface="楷体" panose="02010609060101010101" charset="-122"/>
                <a:ea typeface="楷体" panose="02010609060101010101" charset="-122"/>
              </a:rPr>
              <a:t>  </a:t>
            </a:r>
            <a:r>
              <a:rPr lang="zh-CN" altLang="en-US" sz="3000" dirty="0">
                <a:solidFill>
                  <a:schemeClr val="tx1"/>
                </a:solidFill>
                <a:latin typeface="楷体" panose="02010609060101010101" charset="-122"/>
                <a:ea typeface="楷体" panose="02010609060101010101" charset="-122"/>
              </a:rPr>
              <a:t>◆</a:t>
            </a:r>
            <a:r>
              <a:rPr sz="3000" dirty="0">
                <a:latin typeface="楷体" panose="02010609060101010101" charset="-122"/>
                <a:ea typeface="楷体" panose="02010609060101010101" charset="-122"/>
                <a:sym typeface="+mn-ea"/>
              </a:rPr>
              <a:t> </a:t>
            </a:r>
            <a:r>
              <a:rPr lang="zh-CN" altLang="en-US" sz="3000" b="1" dirty="0">
                <a:solidFill>
                  <a:schemeClr val="tx1"/>
                </a:solidFill>
                <a:latin typeface="楷体" panose="02010609060101010101" charset="-122"/>
                <a:ea typeface="楷体" panose="02010609060101010101" charset="-122"/>
                <a:sym typeface="+mn-ea"/>
              </a:rPr>
              <a:t>某中学高一学生张某在400米跑测试中突然倒地昏迷不醒，经医院抢救无效死亡，后经查明张某患有先天性心脏病，入学体检曾有记录。 </a:t>
            </a:r>
            <a:endParaRPr lang="zh-CN" altLang="en-US" sz="3000" b="1" dirty="0">
              <a:solidFill>
                <a:schemeClr val="tx1"/>
              </a:solidFill>
              <a:latin typeface="楷体" panose="02010609060101010101" charset="-122"/>
              <a:ea typeface="楷体" panose="02010609060101010101" charset="-122"/>
              <a:sym typeface="+mn-ea"/>
            </a:endParaRPr>
          </a:p>
        </p:txBody>
      </p:sp>
      <p:pic>
        <p:nvPicPr>
          <p:cNvPr id="22532" name="图片 22531" descr="心脏2"/>
          <p:cNvPicPr>
            <a:picLocks noChangeAspect="1"/>
          </p:cNvPicPr>
          <p:nvPr/>
        </p:nvPicPr>
        <p:blipFill>
          <a:blip r:embed="rId2" cstate="print"/>
          <a:stretch>
            <a:fillRect/>
          </a:stretch>
        </p:blipFill>
        <p:spPr>
          <a:xfrm>
            <a:off x="6562725" y="3048635"/>
            <a:ext cx="5135245" cy="3479800"/>
          </a:xfrm>
          <a:prstGeom prst="rect">
            <a:avLst/>
          </a:prstGeom>
          <a:noFill/>
          <a:ln w="9525">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2" name="标题 1"/>
          <p:cNvSpPr>
            <a:spLocks noGrp="1"/>
          </p:cNvSpPr>
          <p:nvPr/>
        </p:nvSpPr>
        <p:spPr>
          <a:xfrm>
            <a:off x="271780" y="1383665"/>
            <a:ext cx="11287125" cy="1405255"/>
          </a:xfrm>
          <a:prstGeom prst="rect">
            <a:avLst/>
          </a:prstGeom>
          <a:noFill/>
          <a:ln w="9525">
            <a:noFill/>
          </a:ln>
        </p:spPr>
        <p:txBody>
          <a:bodyPr lIns="91440" tIns="45720" rIns="91440" bIns="45720" anchor="ctr"/>
          <a:lstStyle/>
          <a:p>
            <a:pPr>
              <a:lnSpc>
                <a:spcPct val="130000"/>
              </a:lnSpc>
              <a:buNone/>
            </a:pPr>
            <a:r>
              <a:rPr lang="en-US" altLang="zh-CN" sz="4000">
                <a:solidFill>
                  <a:srgbClr val="FFC000"/>
                </a:solidFill>
                <a:latin typeface="华文新魏" panose="02010800040101010101" charset="-122"/>
                <a:ea typeface="华文新魏" panose="02010800040101010101" charset="-122"/>
              </a:rPr>
              <a:t>   </a:t>
            </a:r>
            <a:r>
              <a:rPr lang="zh-CN" altLang="en-US" sz="3600" b="1" kern="0" noProof="0" smtClean="0">
                <a:ln>
                  <a:noFill/>
                </a:ln>
                <a:solidFill>
                  <a:srgbClr val="00FF00"/>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sym typeface="+mn-ea"/>
              </a:rPr>
              <a:t>（八）学校违背科学方法进行教学活动。</a:t>
            </a:r>
            <a:endParaRPr lang="zh-CN" altLang="en-US" sz="3600" b="1" dirty="0">
              <a:solidFill>
                <a:srgbClr val="66FF33"/>
              </a:solidFill>
              <a:latin typeface="楷体" panose="02010609060101010101" charset="-122"/>
              <a:ea typeface="楷体" panose="02010609060101010101" charset="-122"/>
              <a:sym typeface="+mn-ea"/>
            </a:endParaRPr>
          </a:p>
        </p:txBody>
      </p:sp>
      <p:sp>
        <p:nvSpPr>
          <p:cNvPr id="17413" name="矩形 17412"/>
          <p:cNvSpPr/>
          <p:nvPr/>
        </p:nvSpPr>
        <p:spPr>
          <a:xfrm>
            <a:off x="271780" y="2439670"/>
            <a:ext cx="11221085" cy="2002155"/>
          </a:xfrm>
          <a:prstGeom prst="rect">
            <a:avLst/>
          </a:prstGeom>
          <a:noFill/>
          <a:ln w="9525">
            <a:noFill/>
          </a:ln>
        </p:spPr>
        <p:txBody>
          <a:bodyPr/>
          <a:lstStyle/>
          <a:p>
            <a:pPr lvl="1">
              <a:lnSpc>
                <a:spcPct val="100000"/>
              </a:lnSpc>
            </a:pPr>
            <a:r>
              <a:rPr lang="en-US" altLang="zh-CN" sz="3200" dirty="0">
                <a:solidFill>
                  <a:schemeClr val="tx1"/>
                </a:solidFill>
                <a:latin typeface="楷体" panose="02010609060101010101" charset="-122"/>
                <a:ea typeface="楷体" panose="02010609060101010101" charset="-122"/>
              </a:rPr>
              <a:t>   </a:t>
            </a:r>
            <a:r>
              <a:rPr lang="zh-CN" altLang="en-US" sz="3000" dirty="0">
                <a:solidFill>
                  <a:schemeClr val="tx1"/>
                </a:solidFill>
                <a:latin typeface="楷体" panose="02010609060101010101" charset="-122"/>
                <a:ea typeface="楷体" panose="02010609060101010101" charset="-122"/>
              </a:rPr>
              <a:t>◆</a:t>
            </a:r>
            <a:r>
              <a:rPr sz="3000" dirty="0">
                <a:latin typeface="楷体" panose="02010609060101010101" charset="-122"/>
                <a:ea typeface="楷体" panose="02010609060101010101" charset="-122"/>
                <a:sym typeface="+mn-ea"/>
              </a:rPr>
              <a:t> </a:t>
            </a:r>
            <a:r>
              <a:rPr lang="en-US" altLang="x-none" sz="3000" dirty="0">
                <a:solidFill>
                  <a:schemeClr val="tx1"/>
                </a:solidFill>
                <a:latin typeface="楷体" panose="02010609060101010101" charset="-122"/>
                <a:ea typeface="楷体" panose="02010609060101010101" charset="-122"/>
                <a:sym typeface="+mn-ea"/>
              </a:rPr>
              <a:t>2010</a:t>
            </a:r>
            <a:r>
              <a:rPr lang="zh-CN" altLang="en-US" sz="3000" dirty="0">
                <a:solidFill>
                  <a:schemeClr val="tx1"/>
                </a:solidFill>
                <a:latin typeface="楷体" panose="02010609060101010101" charset="-122"/>
                <a:ea typeface="楷体" panose="02010609060101010101" charset="-122"/>
                <a:sym typeface="+mn-ea"/>
              </a:rPr>
              <a:t>年7月3日下午，某学校组织学生在无空调的密闭运动馆中进行羽毛球及体能训练，学生李某训练3小时后突发昏迷、抽搐、高热，诊断为“重症中暑”。</a:t>
            </a:r>
            <a:endParaRPr lang="zh-CN" altLang="en-US" sz="3000" b="1" dirty="0">
              <a:solidFill>
                <a:schemeClr val="tx1"/>
              </a:solidFill>
              <a:latin typeface="楷体" panose="02010609060101010101" charset="-122"/>
              <a:ea typeface="楷体" panose="02010609060101010101" charset="-122"/>
              <a:sym typeface="+mn-ea"/>
            </a:endParaRPr>
          </a:p>
        </p:txBody>
      </p:sp>
      <p:grpSp>
        <p:nvGrpSpPr>
          <p:cNvPr id="24580" name="组合 24579"/>
          <p:cNvGrpSpPr/>
          <p:nvPr/>
        </p:nvGrpSpPr>
        <p:grpSpPr>
          <a:xfrm>
            <a:off x="584200" y="4116070"/>
            <a:ext cx="5140960" cy="2361565"/>
            <a:chOff x="0" y="0"/>
            <a:chExt cx="4704" cy="3136"/>
          </a:xfrm>
        </p:grpSpPr>
        <p:pic>
          <p:nvPicPr>
            <p:cNvPr id="24581" name="图片 24580" descr="IMG_2473"/>
            <p:cNvPicPr>
              <a:picLocks noChangeAspect="1"/>
            </p:cNvPicPr>
            <p:nvPr/>
          </p:nvPicPr>
          <p:blipFill>
            <a:blip r:embed="rId2" cstate="print"/>
            <a:stretch>
              <a:fillRect/>
            </a:stretch>
          </p:blipFill>
          <p:spPr>
            <a:xfrm>
              <a:off x="0" y="0"/>
              <a:ext cx="4704" cy="3136"/>
            </a:xfrm>
            <a:prstGeom prst="rect">
              <a:avLst/>
            </a:prstGeom>
            <a:noFill/>
            <a:ln w="9525" cap="flat" cmpd="sng">
              <a:solidFill>
                <a:schemeClr val="bg1"/>
              </a:solidFill>
              <a:prstDash val="solid"/>
              <a:miter/>
              <a:headEnd type="none" w="med" len="med"/>
              <a:tailEnd type="none" w="med" len="med"/>
            </a:ln>
          </p:spPr>
        </p:pic>
        <p:sp>
          <p:nvSpPr>
            <p:cNvPr id="24582" name="直接连接符 24581"/>
            <p:cNvSpPr/>
            <p:nvPr/>
          </p:nvSpPr>
          <p:spPr>
            <a:xfrm flipH="1">
              <a:off x="2064" y="2048"/>
              <a:ext cx="384" cy="288"/>
            </a:xfrm>
            <a:prstGeom prst="line">
              <a:avLst/>
            </a:prstGeom>
            <a:ln w="101600" cap="flat" cmpd="sng">
              <a:solidFill>
                <a:srgbClr val="FFFFFF"/>
              </a:solidFill>
              <a:prstDash val="solid"/>
              <a:headEnd type="none" w="med" len="med"/>
              <a:tailEnd type="none" w="med" len="med"/>
            </a:ln>
          </p:spPr>
        </p:sp>
      </p:grpSp>
      <p:grpSp>
        <p:nvGrpSpPr>
          <p:cNvPr id="24583" name="组合 24582"/>
          <p:cNvGrpSpPr/>
          <p:nvPr/>
        </p:nvGrpSpPr>
        <p:grpSpPr>
          <a:xfrm>
            <a:off x="5725795" y="4116705"/>
            <a:ext cx="5767070" cy="2360930"/>
            <a:chOff x="0" y="0"/>
            <a:chExt cx="2208" cy="1472"/>
          </a:xfrm>
        </p:grpSpPr>
        <p:pic>
          <p:nvPicPr>
            <p:cNvPr id="24584" name="图片 24583" descr="IMG_2476"/>
            <p:cNvPicPr>
              <a:picLocks noChangeAspect="1"/>
            </p:cNvPicPr>
            <p:nvPr/>
          </p:nvPicPr>
          <p:blipFill>
            <a:blip r:embed="rId3" cstate="print"/>
            <a:stretch>
              <a:fillRect/>
            </a:stretch>
          </p:blipFill>
          <p:spPr>
            <a:xfrm>
              <a:off x="0" y="0"/>
              <a:ext cx="2208" cy="1472"/>
            </a:xfrm>
            <a:prstGeom prst="rect">
              <a:avLst/>
            </a:prstGeom>
            <a:noFill/>
            <a:ln w="9525">
              <a:noFill/>
            </a:ln>
          </p:spPr>
        </p:pic>
        <p:sp>
          <p:nvSpPr>
            <p:cNvPr id="24585" name="矩形 24584"/>
            <p:cNvSpPr/>
            <p:nvPr/>
          </p:nvSpPr>
          <p:spPr>
            <a:xfrm>
              <a:off x="624" y="864"/>
              <a:ext cx="96" cy="48"/>
            </a:xfrm>
            <a:prstGeom prst="rect">
              <a:avLst/>
            </a:prstGeom>
            <a:solidFill>
              <a:srgbClr val="FFFFFF"/>
            </a:solidFill>
            <a:ln w="9525" cap="flat" cmpd="sng">
              <a:solidFill>
                <a:srgbClr val="FFFFFF"/>
              </a:solidFill>
              <a:prstDash val="solid"/>
              <a:miter/>
              <a:headEnd type="none" w="med" len="med"/>
              <a:tailEnd type="none" w="med" len="med"/>
            </a:ln>
          </p:spPr>
          <p:txBody>
            <a:bodyPr/>
            <a:lstStyle/>
            <a:p>
              <a:endParaRPr lang="zh-CN" altLang="en-US"/>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2" name="标题 1"/>
          <p:cNvSpPr>
            <a:spLocks noGrp="1"/>
          </p:cNvSpPr>
          <p:nvPr/>
        </p:nvSpPr>
        <p:spPr>
          <a:xfrm>
            <a:off x="271780" y="1383665"/>
            <a:ext cx="11287125" cy="1405255"/>
          </a:xfrm>
          <a:prstGeom prst="rect">
            <a:avLst/>
          </a:prstGeom>
          <a:noFill/>
          <a:ln w="9525">
            <a:noFill/>
          </a:ln>
        </p:spPr>
        <p:txBody>
          <a:bodyPr lIns="91440" tIns="45720" rIns="91440" bIns="45720" anchor="ctr"/>
          <a:lstStyle/>
          <a:p>
            <a:pPr>
              <a:lnSpc>
                <a:spcPct val="130000"/>
              </a:lnSpc>
              <a:buNone/>
            </a:pPr>
            <a:r>
              <a:rPr lang="en-US" altLang="zh-CN" sz="4000">
                <a:solidFill>
                  <a:srgbClr val="FFC000"/>
                </a:solidFill>
                <a:latin typeface="华文新魏" panose="02010800040101010101" charset="-122"/>
                <a:ea typeface="华文新魏" panose="02010800040101010101" charset="-122"/>
              </a:rPr>
              <a:t>   </a:t>
            </a:r>
            <a:r>
              <a:rPr lang="zh-CN" altLang="en-US" sz="3600" b="1" kern="0" noProof="0" smtClean="0">
                <a:ln>
                  <a:noFill/>
                </a:ln>
                <a:solidFill>
                  <a:srgbClr val="00FF00"/>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sym typeface="+mn-ea"/>
              </a:rPr>
              <a:t>（九）社会稳定因素，危及校园安全。</a:t>
            </a:r>
            <a:endParaRPr lang="zh-CN" altLang="en-US" sz="3600" b="1" dirty="0">
              <a:solidFill>
                <a:srgbClr val="66FF33"/>
              </a:solidFill>
              <a:latin typeface="楷体" panose="02010609060101010101" charset="-122"/>
              <a:ea typeface="楷体" panose="02010609060101010101" charset="-122"/>
              <a:sym typeface="+mn-ea"/>
            </a:endParaRPr>
          </a:p>
        </p:txBody>
      </p:sp>
      <p:sp>
        <p:nvSpPr>
          <p:cNvPr id="17413" name="矩形 17412"/>
          <p:cNvSpPr/>
          <p:nvPr/>
        </p:nvSpPr>
        <p:spPr>
          <a:xfrm>
            <a:off x="271780" y="2439670"/>
            <a:ext cx="6435725" cy="4310380"/>
          </a:xfrm>
          <a:prstGeom prst="rect">
            <a:avLst/>
          </a:prstGeom>
          <a:noFill/>
          <a:ln w="9525">
            <a:noFill/>
          </a:ln>
        </p:spPr>
        <p:txBody>
          <a:bodyPr/>
          <a:lstStyle/>
          <a:p>
            <a:pPr lvl="1">
              <a:lnSpc>
                <a:spcPct val="100000"/>
              </a:lnSpc>
            </a:pPr>
            <a:r>
              <a:rPr lang="en-US" altLang="zh-CN" sz="3200" dirty="0">
                <a:solidFill>
                  <a:schemeClr val="tx1"/>
                </a:solidFill>
                <a:latin typeface="楷体" panose="02010609060101010101" charset="-122"/>
                <a:ea typeface="楷体" panose="02010609060101010101" charset="-122"/>
              </a:rPr>
              <a:t>  </a:t>
            </a:r>
            <a:r>
              <a:rPr lang="en-US" altLang="zh-CN" sz="3000" dirty="0">
                <a:solidFill>
                  <a:schemeClr val="tx1"/>
                </a:solidFill>
                <a:latin typeface="楷体" panose="02010609060101010101" charset="-122"/>
                <a:ea typeface="楷体" panose="02010609060101010101" charset="-122"/>
              </a:rPr>
              <a:t> </a:t>
            </a:r>
            <a:r>
              <a:rPr lang="zh-CN" altLang="en-US" sz="3000" dirty="0">
                <a:solidFill>
                  <a:schemeClr val="tx1"/>
                </a:solidFill>
                <a:latin typeface="楷体" panose="02010609060101010101" charset="-122"/>
                <a:ea typeface="楷体" panose="02010609060101010101" charset="-122"/>
              </a:rPr>
              <a:t>◆</a:t>
            </a:r>
            <a:r>
              <a:rPr sz="3000" dirty="0">
                <a:latin typeface="楷体" panose="02010609060101010101" charset="-122"/>
                <a:ea typeface="楷体" panose="02010609060101010101" charset="-122"/>
                <a:sym typeface="+mn-ea"/>
              </a:rPr>
              <a:t> </a:t>
            </a:r>
            <a:r>
              <a:rPr sz="3000" dirty="0">
                <a:solidFill>
                  <a:schemeClr val="tx1"/>
                </a:solidFill>
                <a:latin typeface="楷体" panose="02010609060101010101" charset="-122"/>
                <a:ea typeface="楷体" panose="02010609060101010101" charset="-122"/>
                <a:sym typeface="+mn-ea"/>
              </a:rPr>
              <a:t>2014年6月10日</a:t>
            </a:r>
            <a:r>
              <a:rPr lang="en-US" sz="3000" dirty="0">
                <a:solidFill>
                  <a:schemeClr val="tx1"/>
                </a:solidFill>
                <a:latin typeface="楷体" panose="02010609060101010101" charset="-122"/>
                <a:ea typeface="楷体" panose="02010609060101010101" charset="-122"/>
                <a:sym typeface="+mn-ea"/>
              </a:rPr>
              <a:t>9</a:t>
            </a:r>
            <a:r>
              <a:rPr lang="zh-CN" altLang="en-US" sz="3000" dirty="0">
                <a:solidFill>
                  <a:schemeClr val="tx1"/>
                </a:solidFill>
                <a:latin typeface="楷体" panose="02010609060101010101" charset="-122"/>
                <a:ea typeface="楷体" panose="02010609060101010101" charset="-122"/>
                <a:sym typeface="+mn-ea"/>
              </a:rPr>
              <a:t>时许，潜江浩口男性犯罪嫌疑人张泽清携带自制炸药、尖刀和汽油，潜入校园后直接进入二楼正在上课的六(4)班教室，劫持师生，情绪激动。浩口镇书记和副书记到现场置换人质，嫌犯留下副书记，并向其身上淋汽油，被警方击毙</a:t>
            </a:r>
            <a:r>
              <a:rPr lang="zh-CN" altLang="en-US" sz="3200" dirty="0">
                <a:solidFill>
                  <a:schemeClr val="tx1"/>
                </a:solidFill>
                <a:latin typeface="楷体" panose="02010609060101010101" charset="-122"/>
                <a:ea typeface="楷体" panose="02010609060101010101" charset="-122"/>
                <a:sym typeface="+mn-ea"/>
              </a:rPr>
              <a:t>。</a:t>
            </a:r>
            <a:endParaRPr lang="zh-CN" altLang="en-US" sz="3200" dirty="0">
              <a:solidFill>
                <a:schemeClr val="tx1"/>
              </a:solidFill>
              <a:latin typeface="楷体" panose="02010609060101010101" charset="-122"/>
              <a:ea typeface="楷体" panose="02010609060101010101" charset="-122"/>
              <a:sym typeface="+mn-ea"/>
            </a:endParaRPr>
          </a:p>
        </p:txBody>
      </p:sp>
      <p:pic>
        <p:nvPicPr>
          <p:cNvPr id="3" name="图片 2" descr="t01645fcba9f00284a8"/>
          <p:cNvPicPr>
            <a:picLocks noChangeAspect="1"/>
          </p:cNvPicPr>
          <p:nvPr/>
        </p:nvPicPr>
        <p:blipFill>
          <a:blip r:embed="rId2" cstate="print"/>
          <a:stretch>
            <a:fillRect/>
          </a:stretch>
        </p:blipFill>
        <p:spPr>
          <a:xfrm>
            <a:off x="6935470" y="2439670"/>
            <a:ext cx="4623435" cy="4156710"/>
          </a:xfrm>
          <a:prstGeom prst="rect">
            <a:avLst/>
          </a:prstGeom>
          <a:effectLst>
            <a:softEdge rad="127000"/>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7413" name="矩形 17412"/>
          <p:cNvSpPr/>
          <p:nvPr/>
        </p:nvSpPr>
        <p:spPr>
          <a:xfrm>
            <a:off x="6874510" y="1294765"/>
            <a:ext cx="4832350" cy="5309235"/>
          </a:xfrm>
          <a:prstGeom prst="rect">
            <a:avLst/>
          </a:prstGeom>
          <a:noFill/>
          <a:ln w="9525">
            <a:noFill/>
          </a:ln>
        </p:spPr>
        <p:txBody>
          <a:bodyPr/>
          <a:lstStyle/>
          <a:p>
            <a:pPr lvl="1">
              <a:lnSpc>
                <a:spcPct val="100000"/>
              </a:lnSpc>
            </a:pPr>
            <a:r>
              <a:rPr lang="en-US" altLang="zh-CN" sz="3000" dirty="0">
                <a:solidFill>
                  <a:schemeClr val="tx1"/>
                </a:solidFill>
                <a:latin typeface="楷体" panose="02010609060101010101" charset="-122"/>
                <a:ea typeface="楷体" panose="02010609060101010101" charset="-122"/>
              </a:rPr>
              <a:t> </a:t>
            </a:r>
            <a:endParaRPr lang="en-US" altLang="zh-CN" sz="3000" dirty="0">
              <a:solidFill>
                <a:schemeClr val="tx1"/>
              </a:solidFill>
              <a:latin typeface="楷体" panose="02010609060101010101" charset="-122"/>
              <a:ea typeface="楷体" panose="02010609060101010101" charset="-122"/>
            </a:endParaRPr>
          </a:p>
          <a:p>
            <a:pPr lvl="1">
              <a:lnSpc>
                <a:spcPct val="100000"/>
              </a:lnSpc>
            </a:pPr>
            <a:r>
              <a:rPr lang="en-US" altLang="zh-CN" sz="3000" dirty="0">
                <a:solidFill>
                  <a:schemeClr val="tx1"/>
                </a:solidFill>
                <a:latin typeface="楷体" panose="02010609060101010101" charset="-122"/>
                <a:ea typeface="楷体" panose="02010609060101010101" charset="-122"/>
              </a:rPr>
              <a:t>   </a:t>
            </a:r>
            <a:r>
              <a:rPr lang="zh-CN" altLang="en-US" sz="3000" dirty="0">
                <a:solidFill>
                  <a:schemeClr val="tx1"/>
                </a:solidFill>
                <a:latin typeface="楷体" panose="02010609060101010101" charset="-122"/>
                <a:ea typeface="楷体" panose="02010609060101010101" charset="-122"/>
              </a:rPr>
              <a:t>◆</a:t>
            </a:r>
            <a:r>
              <a:rPr sz="3000" dirty="0">
                <a:latin typeface="楷体" panose="02010609060101010101" charset="-122"/>
                <a:ea typeface="楷体" panose="02010609060101010101" charset="-122"/>
                <a:sym typeface="+mn-ea"/>
              </a:rPr>
              <a:t> </a:t>
            </a:r>
            <a:r>
              <a:rPr lang="zh-CN" altLang="en-US" sz="3000" dirty="0">
                <a:latin typeface="楷体" panose="02010609060101010101" charset="-122"/>
                <a:ea typeface="楷体" panose="02010609060101010101" charset="-122"/>
                <a:sym typeface="+mn-ea"/>
              </a:rPr>
              <a:t>2010年4月12日16时30分左右，广西合浦县西场镇西镇小学门前约400米处发生一起凶杀事件，一男子用菜刀连砍七人，造成一名八岁男孩和一名八旬老妪死亡，另有两名小学生、一名学龄前女童及两名村民受伤。</a:t>
            </a:r>
            <a:endParaRPr lang="zh-CN" altLang="en-US" sz="3000" dirty="0">
              <a:latin typeface="楷体" panose="02010609060101010101" charset="-122"/>
              <a:ea typeface="楷体" panose="02010609060101010101" charset="-122"/>
              <a:sym typeface="+mn-ea"/>
            </a:endParaRPr>
          </a:p>
        </p:txBody>
      </p:sp>
      <p:pic>
        <p:nvPicPr>
          <p:cNvPr id="3" name="图片 2"/>
          <p:cNvPicPr>
            <a:picLocks noChangeAspect="1"/>
          </p:cNvPicPr>
          <p:nvPr/>
        </p:nvPicPr>
        <p:blipFill>
          <a:blip r:embed="rId2" cstate="print"/>
          <a:stretch>
            <a:fillRect/>
          </a:stretch>
        </p:blipFill>
        <p:spPr>
          <a:xfrm>
            <a:off x="418465" y="1383665"/>
            <a:ext cx="3235325" cy="2426335"/>
          </a:xfrm>
          <a:prstGeom prst="rect">
            <a:avLst/>
          </a:prstGeom>
        </p:spPr>
      </p:pic>
      <p:pic>
        <p:nvPicPr>
          <p:cNvPr id="4" name="图片 3"/>
          <p:cNvPicPr>
            <a:picLocks noChangeAspect="1"/>
          </p:cNvPicPr>
          <p:nvPr/>
        </p:nvPicPr>
        <p:blipFill>
          <a:blip r:embed="rId3" cstate="print"/>
          <a:stretch>
            <a:fillRect/>
          </a:stretch>
        </p:blipFill>
        <p:spPr>
          <a:xfrm>
            <a:off x="295910" y="3810000"/>
            <a:ext cx="3357880" cy="2768600"/>
          </a:xfrm>
          <a:prstGeom prst="rect">
            <a:avLst/>
          </a:prstGeom>
        </p:spPr>
      </p:pic>
      <p:pic>
        <p:nvPicPr>
          <p:cNvPr id="5" name="图片 4"/>
          <p:cNvPicPr>
            <a:picLocks noChangeAspect="1"/>
          </p:cNvPicPr>
          <p:nvPr/>
        </p:nvPicPr>
        <p:blipFill>
          <a:blip r:embed="rId4" cstate="print"/>
          <a:stretch>
            <a:fillRect/>
          </a:stretch>
        </p:blipFill>
        <p:spPr>
          <a:xfrm>
            <a:off x="3653790" y="3810000"/>
            <a:ext cx="3721100" cy="2757805"/>
          </a:xfrm>
          <a:prstGeom prst="rect">
            <a:avLst/>
          </a:prstGeom>
        </p:spPr>
      </p:pic>
      <p:pic>
        <p:nvPicPr>
          <p:cNvPr id="6" name="图片 5"/>
          <p:cNvPicPr>
            <a:picLocks noChangeAspect="1"/>
          </p:cNvPicPr>
          <p:nvPr/>
        </p:nvPicPr>
        <p:blipFill>
          <a:blip r:embed="rId5" cstate="print"/>
          <a:stretch>
            <a:fillRect/>
          </a:stretch>
        </p:blipFill>
        <p:spPr>
          <a:xfrm>
            <a:off x="3653790" y="1383665"/>
            <a:ext cx="3721100" cy="2426335"/>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7413" name="矩形 17412"/>
          <p:cNvSpPr/>
          <p:nvPr/>
        </p:nvSpPr>
        <p:spPr>
          <a:xfrm>
            <a:off x="379095" y="1294765"/>
            <a:ext cx="11327765" cy="5309235"/>
          </a:xfrm>
          <a:prstGeom prst="rect">
            <a:avLst/>
          </a:prstGeom>
          <a:noFill/>
          <a:ln w="9525">
            <a:noFill/>
          </a:ln>
        </p:spPr>
        <p:txBody>
          <a:bodyPr/>
          <a:lstStyle/>
          <a:p>
            <a:pPr lvl="1">
              <a:lnSpc>
                <a:spcPct val="100000"/>
              </a:lnSpc>
            </a:pPr>
            <a:r>
              <a:rPr lang="en-US" altLang="zh-CN" sz="3000" dirty="0">
                <a:solidFill>
                  <a:schemeClr val="tx1"/>
                </a:solidFill>
                <a:latin typeface="楷体" panose="02010609060101010101" charset="-122"/>
                <a:ea typeface="楷体" panose="02010609060101010101" charset="-122"/>
              </a:rPr>
              <a:t> </a:t>
            </a:r>
            <a:endParaRPr lang="en-US" altLang="zh-CN" sz="3000" dirty="0">
              <a:solidFill>
                <a:schemeClr val="tx1"/>
              </a:solidFill>
              <a:latin typeface="楷体" panose="02010609060101010101" charset="-122"/>
              <a:ea typeface="楷体" panose="02010609060101010101" charset="-122"/>
            </a:endParaRPr>
          </a:p>
          <a:p>
            <a:pPr lvl="1">
              <a:lnSpc>
                <a:spcPct val="100000"/>
              </a:lnSpc>
            </a:pPr>
            <a:r>
              <a:rPr lang="en-US" altLang="zh-CN" sz="3000" dirty="0">
                <a:solidFill>
                  <a:schemeClr val="tx1"/>
                </a:solidFill>
                <a:latin typeface="楷体" panose="02010609060101010101" charset="-122"/>
                <a:ea typeface="楷体" panose="02010609060101010101" charset="-122"/>
              </a:rPr>
              <a:t>   </a:t>
            </a:r>
            <a:r>
              <a:rPr lang="zh-CN" altLang="en-US" sz="3000" dirty="0">
                <a:solidFill>
                  <a:schemeClr val="tx1"/>
                </a:solidFill>
                <a:latin typeface="楷体" panose="02010609060101010101" charset="-122"/>
                <a:ea typeface="楷体" panose="02010609060101010101" charset="-122"/>
              </a:rPr>
              <a:t>◆</a:t>
            </a:r>
            <a:r>
              <a:rPr sz="3000" dirty="0">
                <a:latin typeface="楷体" panose="02010609060101010101" charset="-122"/>
                <a:ea typeface="楷体" panose="02010609060101010101" charset="-122"/>
                <a:sym typeface="+mn-ea"/>
              </a:rPr>
              <a:t> </a:t>
            </a:r>
            <a:r>
              <a:rPr lang="zh-CN" altLang="en-US" sz="3000" dirty="0">
                <a:latin typeface="楷体" panose="02010609060101010101" charset="-122"/>
                <a:ea typeface="楷体" panose="02010609060101010101" charset="-122"/>
                <a:sym typeface="+mn-ea"/>
              </a:rPr>
              <a:t>2010年4月30日7点40分左右，山东潍坊市王永来(男，45岁)骑摩托车携带铁锤、汽油，不顾尚庄小学值班老师的阻拦，从学校侧门强行闯入学校院内用铁锤打伤5名学前班学生。</a:t>
            </a:r>
            <a:endParaRPr lang="zh-CN" altLang="en-US" sz="3000" dirty="0">
              <a:latin typeface="楷体" panose="02010609060101010101" charset="-122"/>
              <a:ea typeface="楷体" panose="02010609060101010101" charset="-122"/>
              <a:sym typeface="+mn-ea"/>
            </a:endParaRPr>
          </a:p>
          <a:p>
            <a:pPr lvl="1">
              <a:lnSpc>
                <a:spcPct val="100000"/>
              </a:lnSpc>
            </a:pPr>
            <a:r>
              <a:rPr lang="zh-CN" altLang="en-US" sz="3000" dirty="0">
                <a:latin typeface="楷体" panose="02010609060101010101" charset="-122"/>
                <a:ea typeface="楷体" panose="02010609060101010101" charset="-122"/>
                <a:sym typeface="+mn-ea"/>
              </a:rPr>
              <a:t>                       然后，将汽油浇在自己身上并抱住</a:t>
            </a:r>
            <a:endParaRPr lang="zh-CN" altLang="en-US" sz="3000" dirty="0">
              <a:latin typeface="楷体" panose="02010609060101010101" charset="-122"/>
              <a:ea typeface="楷体" panose="02010609060101010101" charset="-122"/>
              <a:sym typeface="+mn-ea"/>
            </a:endParaRPr>
          </a:p>
          <a:p>
            <a:pPr lvl="1">
              <a:lnSpc>
                <a:spcPct val="100000"/>
              </a:lnSpc>
            </a:pPr>
            <a:r>
              <a:rPr lang="zh-CN" altLang="en-US" sz="3000" dirty="0">
                <a:latin typeface="楷体" panose="02010609060101010101" charset="-122"/>
                <a:ea typeface="楷体" panose="02010609060101010101" charset="-122"/>
                <a:sym typeface="+mn-ea"/>
              </a:rPr>
              <a:t>                       2名学生点燃，学校老师奋力将学生</a:t>
            </a:r>
            <a:endParaRPr lang="zh-CN" altLang="en-US" sz="3000" dirty="0">
              <a:latin typeface="楷体" panose="02010609060101010101" charset="-122"/>
              <a:ea typeface="楷体" panose="02010609060101010101" charset="-122"/>
              <a:sym typeface="+mn-ea"/>
            </a:endParaRPr>
          </a:p>
          <a:p>
            <a:pPr lvl="1">
              <a:lnSpc>
                <a:spcPct val="100000"/>
              </a:lnSpc>
            </a:pPr>
            <a:r>
              <a:rPr lang="zh-CN" altLang="en-US" sz="3000" dirty="0">
                <a:latin typeface="楷体" panose="02010609060101010101" charset="-122"/>
                <a:ea typeface="楷体" panose="02010609060101010101" charset="-122"/>
                <a:sym typeface="+mn-ea"/>
              </a:rPr>
              <a:t>                       抢出。王永来被当场烧死。</a:t>
            </a:r>
            <a:endParaRPr lang="zh-CN" altLang="en-US" sz="3000" dirty="0">
              <a:latin typeface="楷体" panose="02010609060101010101" charset="-122"/>
              <a:ea typeface="楷体" panose="02010609060101010101" charset="-122"/>
              <a:sym typeface="+mn-ea"/>
            </a:endParaRPr>
          </a:p>
          <a:p>
            <a:pPr lvl="1">
              <a:lnSpc>
                <a:spcPct val="100000"/>
              </a:lnSpc>
            </a:pPr>
            <a:r>
              <a:rPr lang="zh-CN" altLang="en-US" sz="3000" dirty="0">
                <a:latin typeface="楷体" panose="02010609060101010101" charset="-122"/>
                <a:ea typeface="楷体" panose="02010609060101010101" charset="-122"/>
                <a:sym typeface="+mn-ea"/>
              </a:rPr>
              <a:t>                       </a:t>
            </a:r>
            <a:endParaRPr lang="zh-CN" altLang="en-US" sz="3000" dirty="0">
              <a:latin typeface="楷体" panose="02010609060101010101" charset="-122"/>
              <a:ea typeface="楷体" panose="02010609060101010101" charset="-122"/>
              <a:sym typeface="+mn-ea"/>
            </a:endParaRPr>
          </a:p>
        </p:txBody>
      </p:sp>
      <p:pic>
        <p:nvPicPr>
          <p:cNvPr id="2" name="图片 1"/>
          <p:cNvPicPr>
            <a:picLocks noChangeAspect="1"/>
          </p:cNvPicPr>
          <p:nvPr/>
        </p:nvPicPr>
        <p:blipFill>
          <a:blip r:embed="rId2" cstate="print"/>
          <a:stretch>
            <a:fillRect/>
          </a:stretch>
        </p:blipFill>
        <p:spPr>
          <a:xfrm>
            <a:off x="313055" y="3189605"/>
            <a:ext cx="4876800" cy="3670935"/>
          </a:xfrm>
          <a:prstGeom prst="rect">
            <a:avLst/>
          </a:prstGeom>
        </p:spPr>
      </p:pic>
      <p:pic>
        <p:nvPicPr>
          <p:cNvPr id="7" name="图片 6"/>
          <p:cNvPicPr>
            <a:picLocks noChangeAspect="1"/>
          </p:cNvPicPr>
          <p:nvPr/>
        </p:nvPicPr>
        <p:blipFill>
          <a:blip r:embed="rId3" cstate="print"/>
          <a:stretch>
            <a:fillRect/>
          </a:stretch>
        </p:blipFill>
        <p:spPr>
          <a:xfrm>
            <a:off x="5189855" y="4525645"/>
            <a:ext cx="7006590" cy="2334895"/>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2" name="标题 1"/>
          <p:cNvSpPr>
            <a:spLocks noGrp="1"/>
          </p:cNvSpPr>
          <p:nvPr/>
        </p:nvSpPr>
        <p:spPr>
          <a:xfrm>
            <a:off x="271780" y="1383665"/>
            <a:ext cx="10515600" cy="774700"/>
          </a:xfrm>
          <a:prstGeom prst="rect">
            <a:avLst/>
          </a:prstGeom>
          <a:noFill/>
          <a:ln w="9525">
            <a:noFill/>
          </a:ln>
        </p:spPr>
        <p:txBody>
          <a:bodyPr lIns="91440" tIns="45720" rIns="91440" bIns="45720" anchor="ctr"/>
          <a:lstStyle/>
          <a:p>
            <a:pPr>
              <a:lnSpc>
                <a:spcPct val="90000"/>
              </a:lnSpc>
            </a:pPr>
            <a:r>
              <a:rPr lang="en-US" altLang="zh-CN" sz="4000">
                <a:solidFill>
                  <a:srgbClr val="FFC000"/>
                </a:solidFill>
                <a:latin typeface="华文新魏" panose="02010800040101010101" charset="-122"/>
                <a:ea typeface="华文新魏" panose="02010800040101010101" charset="-122"/>
              </a:rPr>
              <a:t>  </a:t>
            </a:r>
            <a:r>
              <a:rPr lang="zh-CN" sz="4000" b="1">
                <a:solidFill>
                  <a:srgbClr val="0070C0"/>
                </a:solidFill>
                <a:latin typeface="楷体" panose="02010609060101010101" charset="-122"/>
                <a:ea typeface="楷体" panose="02010609060101010101" charset="-122"/>
              </a:rPr>
              <a:t>六、</a:t>
            </a:r>
            <a:r>
              <a:rPr lang="zh-CN" sz="3600" b="1">
                <a:solidFill>
                  <a:srgbClr val="0070C0"/>
                </a:solidFill>
                <a:latin typeface="楷体" panose="02010609060101010101" charset="-122"/>
                <a:ea typeface="楷体" panose="02010609060101010101" charset="-122"/>
              </a:rPr>
              <a:t>预防及建议</a:t>
            </a:r>
            <a:endParaRPr lang="zh-CN" altLang="en-US" sz="3600" b="1" dirty="0">
              <a:solidFill>
                <a:srgbClr val="0070C0"/>
              </a:solidFill>
              <a:latin typeface="楷体" panose="02010609060101010101" charset="-122"/>
              <a:ea typeface="楷体" panose="02010609060101010101" charset="-122"/>
              <a:sym typeface="+mn-ea"/>
            </a:endParaRPr>
          </a:p>
        </p:txBody>
      </p:sp>
      <p:sp>
        <p:nvSpPr>
          <p:cNvPr id="3" name="标题 1"/>
          <p:cNvSpPr>
            <a:spLocks noGrp="1"/>
          </p:cNvSpPr>
          <p:nvPr/>
        </p:nvSpPr>
        <p:spPr>
          <a:xfrm>
            <a:off x="271780" y="2110740"/>
            <a:ext cx="6214110" cy="774700"/>
          </a:xfrm>
          <a:prstGeom prst="rect">
            <a:avLst/>
          </a:prstGeom>
          <a:noFill/>
          <a:ln w="9525">
            <a:noFill/>
          </a:ln>
        </p:spPr>
        <p:txBody>
          <a:bodyPr lIns="91440" tIns="45720" rIns="91440" bIns="45720" anchor="ctr"/>
          <a:lstStyle/>
          <a:p>
            <a:pPr>
              <a:lnSpc>
                <a:spcPct val="90000"/>
              </a:lnSpc>
            </a:pPr>
            <a:r>
              <a:rPr lang="en-US" altLang="zh-CN" sz="4000">
                <a:solidFill>
                  <a:srgbClr val="FFC000"/>
                </a:solidFill>
                <a:latin typeface="华文新魏" panose="02010800040101010101" charset="-122"/>
                <a:ea typeface="华文新魏" panose="02010800040101010101" charset="-122"/>
              </a:rPr>
              <a:t>  </a:t>
            </a:r>
            <a:r>
              <a:rPr lang="zh-CN" sz="3600" b="1" kern="0" noProof="0" smtClean="0">
                <a:ln>
                  <a:noFill/>
                </a:ln>
                <a:solidFill>
                  <a:srgbClr val="00FF00"/>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sym typeface="+mn-ea"/>
              </a:rPr>
              <a:t>（一）研究青少年身心特点</a:t>
            </a:r>
            <a:endParaRPr lang="en-US" altLang="zh-CN" sz="3600" b="1" dirty="0">
              <a:solidFill>
                <a:srgbClr val="0070C0"/>
              </a:solidFill>
              <a:latin typeface="楷体" panose="02010609060101010101" charset="-122"/>
              <a:ea typeface="楷体" panose="02010609060101010101" charset="-122"/>
              <a:sym typeface="+mn-ea"/>
            </a:endParaRPr>
          </a:p>
        </p:txBody>
      </p:sp>
      <p:sp>
        <p:nvSpPr>
          <p:cNvPr id="17411" name="Rectangle 3"/>
          <p:cNvSpPr>
            <a:spLocks noGrp="1" noChangeArrowheads="1"/>
          </p:cNvSpPr>
          <p:nvPr/>
        </p:nvSpPr>
        <p:spPr>
          <a:xfrm>
            <a:off x="127635" y="2813050"/>
            <a:ext cx="11935460" cy="3910330"/>
          </a:xfrm>
          <a:prstGeom prst="rect">
            <a:avLst/>
          </a:prstGeom>
          <a:noFill/>
          <a:ln>
            <a:noFill/>
          </a:ln>
          <a:effectLst/>
        </p:spPr>
        <p:txBody>
          <a:bodyPr vert="horz" wrap="square" lIns="91440" tIns="45720" rIns="91440" bIns="45720" numCol="1" anchor="t" anchorCtr="0" compatLnSpc="1"/>
          <a:lst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hlink"/>
              </a:buClr>
              <a:buFont typeface="Wingdings" panose="05000000000000000000" pitchFamily="2" charset="2"/>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9pPr>
          </a:lstStyle>
          <a:p>
            <a:pPr marL="457200" lvl="1" indent="0">
              <a:lnSpc>
                <a:spcPct val="130000"/>
              </a:lnSpc>
              <a:buNone/>
            </a:pPr>
            <a:r>
              <a:rPr kumimoji="0" lang="en-US" altLang="zh-CN" b="1" i="0" u="none" strike="noStrike" kern="0" cap="none" spc="0" normalizeH="0" baseline="0" noProof="0" smtClean="0">
                <a:ln>
                  <a:noFill/>
                </a:ln>
                <a:solidFill>
                  <a:schemeClr val="tx1"/>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cs typeface="+mn-cs"/>
              </a:rPr>
              <a:t>   </a:t>
            </a:r>
            <a:r>
              <a:rPr lang="zh-CN" altLang="en-US" sz="3200" dirty="0">
                <a:latin typeface="楷体" panose="02010609060101010101" charset="-122"/>
                <a:ea typeface="楷体" panose="02010609060101010101" charset="-122"/>
                <a:sym typeface="+mn-ea"/>
              </a:rPr>
              <a:t>校园安全最主要的内容是学生的人身安全。青少年好动、好奇心强，对任何事情都充满兴趣，他们的行为具有很大的随意性。因此，研究青少年的身心特点，</a:t>
            </a:r>
            <a:endParaRPr lang="zh-CN" altLang="en-US" sz="3200" dirty="0">
              <a:latin typeface="楷体" panose="02010609060101010101" charset="-122"/>
              <a:ea typeface="楷体" panose="02010609060101010101" charset="-122"/>
              <a:sym typeface="+mn-ea"/>
            </a:endParaRPr>
          </a:p>
          <a:p>
            <a:pPr marL="457200" lvl="1" indent="0">
              <a:lnSpc>
                <a:spcPct val="130000"/>
              </a:lnSpc>
              <a:buNone/>
            </a:pPr>
            <a:r>
              <a:rPr lang="zh-CN" altLang="en-US" sz="3200" dirty="0">
                <a:latin typeface="楷体" panose="02010609060101010101" charset="-122"/>
                <a:ea typeface="楷体" panose="02010609060101010101" charset="-122"/>
                <a:sym typeface="+mn-ea"/>
              </a:rPr>
              <a:t>有针对性地做好安全防范工作，确保校园</a:t>
            </a:r>
            <a:endParaRPr lang="zh-CN" altLang="en-US" sz="3200" dirty="0">
              <a:latin typeface="楷体" panose="02010609060101010101" charset="-122"/>
              <a:ea typeface="楷体" panose="02010609060101010101" charset="-122"/>
              <a:sym typeface="+mn-ea"/>
            </a:endParaRPr>
          </a:p>
          <a:p>
            <a:pPr marL="457200" lvl="1" indent="0">
              <a:lnSpc>
                <a:spcPct val="130000"/>
              </a:lnSpc>
              <a:buNone/>
            </a:pPr>
            <a:r>
              <a:rPr lang="zh-CN" altLang="en-US" sz="3200" dirty="0">
                <a:latin typeface="楷体" panose="02010609060101010101" charset="-122"/>
                <a:ea typeface="楷体" panose="02010609060101010101" charset="-122"/>
                <a:sym typeface="+mn-ea"/>
              </a:rPr>
              <a:t>安全是每一个学校都应该重视的课题。</a:t>
            </a:r>
            <a:endParaRPr lang="zh-CN" altLang="en-US" b="1" kern="0" noProof="0" smtClean="0">
              <a:ln>
                <a:noFill/>
              </a:ln>
              <a:uLnTx/>
              <a:uFillTx/>
              <a:latin typeface="楷体" panose="02010609060101010101" charset="-122"/>
              <a:ea typeface="楷体" panose="02010609060101010101" charset="-122"/>
              <a:sym typeface="+mn-ea"/>
            </a:endParaRPr>
          </a:p>
        </p:txBody>
      </p:sp>
      <p:pic>
        <p:nvPicPr>
          <p:cNvPr id="105476" name="图片 105475" descr="117_21687"/>
          <p:cNvPicPr>
            <a:picLocks noChangeAspect="1"/>
          </p:cNvPicPr>
          <p:nvPr/>
        </p:nvPicPr>
        <p:blipFill>
          <a:blip r:embed="rId2" cstate="print"/>
          <a:stretch>
            <a:fillRect/>
          </a:stretch>
        </p:blipFill>
        <p:spPr>
          <a:xfrm>
            <a:off x="7974965" y="4128135"/>
            <a:ext cx="4088130" cy="259524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411">
                                            <p:txEl>
                                              <p:charRg st="1" end="1"/>
                                            </p:txEl>
                                          </p:spTgt>
                                        </p:tgtEl>
                                        <p:attrNameLst>
                                          <p:attrName>style.visibility</p:attrName>
                                        </p:attrNameLst>
                                      </p:cBhvr>
                                      <p:to>
                                        <p:strVal val="visible"/>
                                      </p:to>
                                    </p:set>
                                    <p:animEffect transition="in" filter="blinds(horizontal)">
                                      <p:cBhvr>
                                        <p:cTn id="7" dur="500"/>
                                        <p:tgtEl>
                                          <p:spTgt spid="17411">
                                            <p:txEl>
                                              <p:char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411">
                                            <p:txEl>
                                              <p:charRg st="1" end="1"/>
                                            </p:txEl>
                                          </p:spTgt>
                                        </p:tgtEl>
                                        <p:attrNameLst>
                                          <p:attrName>style.visibility</p:attrName>
                                        </p:attrNameLst>
                                      </p:cBhvr>
                                      <p:to>
                                        <p:strVal val="visible"/>
                                      </p:to>
                                    </p:set>
                                    <p:animEffect transition="in" filter="blinds(horizontal)">
                                      <p:cBhvr>
                                        <p:cTn id="12" dur="500"/>
                                        <p:tgtEl>
                                          <p:spTgt spid="17411">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411">
                                            <p:txEl>
                                              <p:charRg st="2" end="2"/>
                                            </p:txEl>
                                          </p:spTgt>
                                        </p:tgtEl>
                                        <p:attrNameLst>
                                          <p:attrName>style.visibility</p:attrName>
                                        </p:attrNameLst>
                                      </p:cBhvr>
                                      <p:to>
                                        <p:strVal val="visible"/>
                                      </p:to>
                                    </p:set>
                                    <p:animEffect transition="in" filter="blinds(horizontal)">
                                      <p:cBhvr>
                                        <p:cTn id="17" dur="500"/>
                                        <p:tgtEl>
                                          <p:spTgt spid="17411">
                                            <p:txEl>
                                              <p:char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7411">
                                            <p:txEl>
                                              <p:charRg st="4" end="4"/>
                                            </p:txEl>
                                          </p:spTgt>
                                        </p:tgtEl>
                                        <p:attrNameLst>
                                          <p:attrName>style.visibility</p:attrName>
                                        </p:attrNameLst>
                                      </p:cBhvr>
                                      <p:to>
                                        <p:strVal val="visible"/>
                                      </p:to>
                                    </p:set>
                                    <p:animEffect transition="in" filter="blinds(horizontal)">
                                      <p:cBhvr>
                                        <p:cTn id="22" dur="500"/>
                                        <p:tgtEl>
                                          <p:spTgt spid="17411">
                                            <p:txEl>
                                              <p:char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7411">
                                            <p:txEl>
                                              <p:charRg st="5" end="5"/>
                                            </p:txEl>
                                          </p:spTgt>
                                        </p:tgtEl>
                                        <p:attrNameLst>
                                          <p:attrName>style.visibility</p:attrName>
                                        </p:attrNameLst>
                                      </p:cBhvr>
                                      <p:to>
                                        <p:strVal val="visible"/>
                                      </p:to>
                                    </p:set>
                                    <p:animEffect transition="in" filter="blinds(horizontal)">
                                      <p:cBhvr>
                                        <p:cTn id="27" dur="500"/>
                                        <p:tgtEl>
                                          <p:spTgt spid="17411">
                                            <p:txEl>
                                              <p:char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7411">
                                            <p:txEl>
                                              <p:charRg st="6" end="6"/>
                                            </p:txEl>
                                          </p:spTgt>
                                        </p:tgtEl>
                                        <p:attrNameLst>
                                          <p:attrName>style.visibility</p:attrName>
                                        </p:attrNameLst>
                                      </p:cBhvr>
                                      <p:to>
                                        <p:strVal val="visible"/>
                                      </p:to>
                                    </p:set>
                                    <p:animEffect transition="in" filter="blinds(horizontal)">
                                      <p:cBhvr>
                                        <p:cTn id="32" dur="500"/>
                                        <p:tgtEl>
                                          <p:spTgt spid="17411">
                                            <p:txEl>
                                              <p:char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7411">
                                            <p:txEl>
                                              <p:charRg st="7" end="7"/>
                                            </p:txEl>
                                          </p:spTgt>
                                        </p:tgtEl>
                                        <p:attrNameLst>
                                          <p:attrName>style.visibility</p:attrName>
                                        </p:attrNameLst>
                                      </p:cBhvr>
                                      <p:to>
                                        <p:strVal val="visible"/>
                                      </p:to>
                                    </p:set>
                                    <p:animEffect transition="in" filter="blinds(horizontal)">
                                      <p:cBhvr>
                                        <p:cTn id="37" dur="500"/>
                                        <p:tgtEl>
                                          <p:spTgt spid="17411">
                                            <p:txEl>
                                              <p:char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stretch>
            <a:fillRect/>
          </a:stretch>
        </p:blipFill>
        <p:spPr>
          <a:xfrm>
            <a:off x="8763635" y="3475355"/>
            <a:ext cx="3431540" cy="3248025"/>
          </a:xfrm>
          <a:prstGeom prst="rect">
            <a:avLst/>
          </a:prstGeom>
        </p:spPr>
      </p:pic>
      <p:pic>
        <p:nvPicPr>
          <p:cNvPr id="8" name="图片 7"/>
          <p:cNvPicPr>
            <a:picLocks noChangeAspect="1"/>
          </p:cNvPicPr>
          <p:nvPr/>
        </p:nvPicPr>
        <p:blipFill>
          <a:blip r:embed="rId2" cstate="print"/>
          <a:stretch>
            <a:fillRect/>
          </a:stretch>
        </p:blipFill>
        <p:spPr>
          <a:xfrm>
            <a:off x="-5080"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3" name="标题 1"/>
          <p:cNvSpPr>
            <a:spLocks noGrp="1"/>
          </p:cNvSpPr>
          <p:nvPr/>
        </p:nvSpPr>
        <p:spPr>
          <a:xfrm>
            <a:off x="291465" y="1628775"/>
            <a:ext cx="6214110" cy="774700"/>
          </a:xfrm>
          <a:prstGeom prst="rect">
            <a:avLst/>
          </a:prstGeom>
          <a:noFill/>
          <a:ln w="9525">
            <a:noFill/>
          </a:ln>
        </p:spPr>
        <p:txBody>
          <a:bodyPr lIns="91440" tIns="45720" rIns="91440" bIns="45720" anchor="ctr"/>
          <a:lstStyle/>
          <a:p>
            <a:pPr>
              <a:lnSpc>
                <a:spcPct val="90000"/>
              </a:lnSpc>
            </a:pPr>
            <a:r>
              <a:rPr lang="en-US" altLang="zh-CN" sz="4000">
                <a:solidFill>
                  <a:srgbClr val="FFC000"/>
                </a:solidFill>
                <a:latin typeface="华文新魏" panose="02010800040101010101" charset="-122"/>
                <a:ea typeface="华文新魏" panose="02010800040101010101" charset="-122"/>
              </a:rPr>
              <a:t>  </a:t>
            </a:r>
            <a:r>
              <a:rPr lang="zh-CN" sz="3600" b="1" kern="0" noProof="0" smtClean="0">
                <a:ln>
                  <a:noFill/>
                </a:ln>
                <a:solidFill>
                  <a:srgbClr val="00FF00"/>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sym typeface="+mn-ea"/>
              </a:rPr>
              <a:t>（二）以人为本，宣传教育</a:t>
            </a:r>
            <a:endParaRPr lang="en-US" altLang="zh-CN" sz="3600" b="1" dirty="0">
              <a:solidFill>
                <a:srgbClr val="0070C0"/>
              </a:solidFill>
              <a:latin typeface="楷体" panose="02010609060101010101" charset="-122"/>
              <a:ea typeface="楷体" panose="02010609060101010101" charset="-122"/>
              <a:sym typeface="+mn-ea"/>
            </a:endParaRPr>
          </a:p>
        </p:txBody>
      </p:sp>
      <p:sp>
        <p:nvSpPr>
          <p:cNvPr id="17411" name="Rectangle 3"/>
          <p:cNvSpPr>
            <a:spLocks noGrp="1" noChangeArrowheads="1"/>
          </p:cNvSpPr>
          <p:nvPr/>
        </p:nvSpPr>
        <p:spPr>
          <a:xfrm>
            <a:off x="127635" y="2324735"/>
            <a:ext cx="12067540" cy="4398645"/>
          </a:xfrm>
          <a:prstGeom prst="rect">
            <a:avLst/>
          </a:prstGeom>
          <a:noFill/>
          <a:ln>
            <a:noFill/>
          </a:ln>
          <a:effectLst/>
        </p:spPr>
        <p:txBody>
          <a:bodyPr vert="horz" wrap="square" lIns="91440" tIns="45720" rIns="91440" bIns="45720" numCol="1" anchor="t" anchorCtr="0" compatLnSpc="1"/>
          <a:lst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hlink"/>
              </a:buClr>
              <a:buFont typeface="Wingdings" panose="05000000000000000000" pitchFamily="2" charset="2"/>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9pPr>
          </a:lstStyle>
          <a:p>
            <a:pPr marL="457200" lvl="1" indent="0">
              <a:lnSpc>
                <a:spcPct val="130000"/>
              </a:lnSpc>
              <a:buNone/>
            </a:pPr>
            <a:r>
              <a:rPr lang="zh-CN" altLang="en-US" sz="3000" dirty="0">
                <a:solidFill>
                  <a:srgbClr val="FF0000"/>
                </a:solidFill>
                <a:latin typeface="楷体" panose="02010609060101010101" charset="-122"/>
                <a:ea typeface="楷体" panose="02010609060101010101" charset="-122"/>
                <a:sym typeface="+mn-ea"/>
              </a:rPr>
              <a:t>确立安全意识，是校园安全的前提与保障</a:t>
            </a:r>
            <a:endParaRPr lang="zh-CN" altLang="en-US" sz="3000" dirty="0">
              <a:solidFill>
                <a:srgbClr val="FF0000"/>
              </a:solidFill>
              <a:latin typeface="楷体" panose="02010609060101010101" charset="-122"/>
              <a:ea typeface="楷体" panose="02010609060101010101" charset="-122"/>
              <a:sym typeface="+mn-ea"/>
            </a:endParaRPr>
          </a:p>
          <a:p>
            <a:pPr marL="457200" lvl="1" indent="0">
              <a:lnSpc>
                <a:spcPct val="130000"/>
              </a:lnSpc>
              <a:buNone/>
            </a:pPr>
            <a:r>
              <a:rPr lang="zh-CN" altLang="en-US" sz="3000" dirty="0">
                <a:latin typeface="楷体" panose="02010609060101010101" charset="-122"/>
                <a:ea typeface="楷体" panose="02010609060101010101" charset="-122"/>
                <a:sym typeface="+mn-ea"/>
              </a:rPr>
              <a:t>学生遇到坏人怎么办？ 如何防范精神病患者的伤害？学生上网应注意哪些事项？</a:t>
            </a:r>
            <a:endParaRPr lang="zh-CN" altLang="en-US" sz="3000" dirty="0">
              <a:latin typeface="楷体" panose="02010609060101010101" charset="-122"/>
              <a:ea typeface="楷体" panose="02010609060101010101" charset="-122"/>
              <a:sym typeface="+mn-ea"/>
            </a:endParaRPr>
          </a:p>
          <a:p>
            <a:pPr marL="457200" lvl="1" indent="0">
              <a:lnSpc>
                <a:spcPct val="130000"/>
              </a:lnSpc>
              <a:buNone/>
            </a:pPr>
            <a:r>
              <a:rPr lang="zh-CN" altLang="en-US" sz="3000" dirty="0">
                <a:latin typeface="楷体" panose="02010609060101010101" charset="-122"/>
                <a:ea typeface="楷体" panose="02010609060101010101" charset="-122"/>
                <a:sym typeface="+mn-ea"/>
              </a:rPr>
              <a:t>交通安全、消防安全、用电安全、</a:t>
            </a:r>
            <a:endParaRPr lang="zh-CN" altLang="en-US" sz="3000" dirty="0">
              <a:latin typeface="楷体" panose="02010609060101010101" charset="-122"/>
              <a:ea typeface="楷体" panose="02010609060101010101" charset="-122"/>
              <a:sym typeface="+mn-ea"/>
            </a:endParaRPr>
          </a:p>
          <a:p>
            <a:pPr marL="457200" lvl="1" indent="0">
              <a:lnSpc>
                <a:spcPct val="130000"/>
              </a:lnSpc>
              <a:buNone/>
            </a:pPr>
            <a:r>
              <a:rPr lang="zh-CN" altLang="en-US" sz="3000" dirty="0">
                <a:latin typeface="楷体" panose="02010609060101010101" charset="-122"/>
                <a:ea typeface="楷体" panose="02010609060101010101" charset="-122"/>
                <a:sym typeface="+mn-ea"/>
              </a:rPr>
              <a:t>社会生活安全、 网络安全、传染病的预防与控制、自然灾害</a:t>
            </a:r>
            <a:endParaRPr lang="zh-CN" altLang="en-US" sz="3000" b="1" kern="0" noProof="0" smtClean="0">
              <a:ln>
                <a:noFill/>
              </a:ln>
              <a:uLnTx/>
              <a:uFillTx/>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411">
                                            <p:txEl>
                                              <p:charRg st="1" end="1"/>
                                            </p:txEl>
                                          </p:spTgt>
                                        </p:tgtEl>
                                        <p:attrNameLst>
                                          <p:attrName>style.visibility</p:attrName>
                                        </p:attrNameLst>
                                      </p:cBhvr>
                                      <p:to>
                                        <p:strVal val="visible"/>
                                      </p:to>
                                    </p:set>
                                    <p:animEffect transition="in" filter="blinds(horizontal)">
                                      <p:cBhvr>
                                        <p:cTn id="7" dur="500"/>
                                        <p:tgtEl>
                                          <p:spTgt spid="17411">
                                            <p:txEl>
                                              <p:char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411">
                                            <p:txEl>
                                              <p:charRg st="1" end="1"/>
                                            </p:txEl>
                                          </p:spTgt>
                                        </p:tgtEl>
                                        <p:attrNameLst>
                                          <p:attrName>style.visibility</p:attrName>
                                        </p:attrNameLst>
                                      </p:cBhvr>
                                      <p:to>
                                        <p:strVal val="visible"/>
                                      </p:to>
                                    </p:set>
                                    <p:animEffect transition="in" filter="blinds(horizontal)">
                                      <p:cBhvr>
                                        <p:cTn id="12" dur="500"/>
                                        <p:tgtEl>
                                          <p:spTgt spid="17411">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411">
                                            <p:txEl>
                                              <p:charRg st="2" end="2"/>
                                            </p:txEl>
                                          </p:spTgt>
                                        </p:tgtEl>
                                        <p:attrNameLst>
                                          <p:attrName>style.visibility</p:attrName>
                                        </p:attrNameLst>
                                      </p:cBhvr>
                                      <p:to>
                                        <p:strVal val="visible"/>
                                      </p:to>
                                    </p:set>
                                    <p:animEffect transition="in" filter="blinds(horizontal)">
                                      <p:cBhvr>
                                        <p:cTn id="17" dur="500"/>
                                        <p:tgtEl>
                                          <p:spTgt spid="17411">
                                            <p:txEl>
                                              <p:char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7411">
                                            <p:txEl>
                                              <p:charRg st="4" end="4"/>
                                            </p:txEl>
                                          </p:spTgt>
                                        </p:tgtEl>
                                        <p:attrNameLst>
                                          <p:attrName>style.visibility</p:attrName>
                                        </p:attrNameLst>
                                      </p:cBhvr>
                                      <p:to>
                                        <p:strVal val="visible"/>
                                      </p:to>
                                    </p:set>
                                    <p:animEffect transition="in" filter="blinds(horizontal)">
                                      <p:cBhvr>
                                        <p:cTn id="22" dur="500"/>
                                        <p:tgtEl>
                                          <p:spTgt spid="17411">
                                            <p:txEl>
                                              <p:char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7411">
                                            <p:txEl>
                                              <p:charRg st="5" end="5"/>
                                            </p:txEl>
                                          </p:spTgt>
                                        </p:tgtEl>
                                        <p:attrNameLst>
                                          <p:attrName>style.visibility</p:attrName>
                                        </p:attrNameLst>
                                      </p:cBhvr>
                                      <p:to>
                                        <p:strVal val="visible"/>
                                      </p:to>
                                    </p:set>
                                    <p:animEffect transition="in" filter="blinds(horizontal)">
                                      <p:cBhvr>
                                        <p:cTn id="27" dur="500"/>
                                        <p:tgtEl>
                                          <p:spTgt spid="17411">
                                            <p:txEl>
                                              <p:char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7411">
                                            <p:txEl>
                                              <p:charRg st="6" end="6"/>
                                            </p:txEl>
                                          </p:spTgt>
                                        </p:tgtEl>
                                        <p:attrNameLst>
                                          <p:attrName>style.visibility</p:attrName>
                                        </p:attrNameLst>
                                      </p:cBhvr>
                                      <p:to>
                                        <p:strVal val="visible"/>
                                      </p:to>
                                    </p:set>
                                    <p:animEffect transition="in" filter="blinds(horizontal)">
                                      <p:cBhvr>
                                        <p:cTn id="32" dur="500"/>
                                        <p:tgtEl>
                                          <p:spTgt spid="17411">
                                            <p:txEl>
                                              <p:char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7411">
                                            <p:txEl>
                                              <p:charRg st="7" end="7"/>
                                            </p:txEl>
                                          </p:spTgt>
                                        </p:tgtEl>
                                        <p:attrNameLst>
                                          <p:attrName>style.visibility</p:attrName>
                                        </p:attrNameLst>
                                      </p:cBhvr>
                                      <p:to>
                                        <p:strVal val="visible"/>
                                      </p:to>
                                    </p:set>
                                    <p:animEffect transition="in" filter="blinds(horizontal)">
                                      <p:cBhvr>
                                        <p:cTn id="37" dur="500"/>
                                        <p:tgtEl>
                                          <p:spTgt spid="17411">
                                            <p:txEl>
                                              <p:char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strike="noStrike" noProof="1" smtClean="0">
                <a:solidFill>
                  <a:srgbClr val="7030A0"/>
                </a:solidFill>
                <a:effectLst/>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7411" name="Rectangle 3"/>
          <p:cNvSpPr>
            <a:spLocks noGrp="1" noChangeArrowheads="1"/>
          </p:cNvSpPr>
          <p:nvPr/>
        </p:nvSpPr>
        <p:spPr>
          <a:xfrm>
            <a:off x="69215" y="1383665"/>
            <a:ext cx="11935460" cy="5270500"/>
          </a:xfrm>
          <a:prstGeom prst="rect">
            <a:avLst/>
          </a:prstGeom>
          <a:noFill/>
          <a:ln>
            <a:noFill/>
          </a:ln>
          <a:effectLst/>
        </p:spPr>
        <p:txBody>
          <a:bodyPr vert="horz" wrap="square" lIns="91440" tIns="45720" rIns="91440" bIns="45720" numCol="1" anchor="t" anchorCtr="0" compatLnSpc="1"/>
          <a:lst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hlink"/>
              </a:buClr>
              <a:buFont typeface="Wingdings" panose="05000000000000000000" pitchFamily="2" charset="2"/>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9pPr>
          </a:lstStyle>
          <a:p>
            <a:pPr marL="457200" lvl="1" indent="0">
              <a:lnSpc>
                <a:spcPct val="130000"/>
              </a:lnSpc>
              <a:buNone/>
            </a:pPr>
            <a:r>
              <a:rPr lang="zh-CN" altLang="en-US" sz="3000" dirty="0">
                <a:solidFill>
                  <a:schemeClr val="tx1"/>
                </a:solidFill>
                <a:latin typeface="楷体" panose="02010609060101010101" charset="-122"/>
                <a:ea typeface="楷体" panose="02010609060101010101" charset="-122"/>
                <a:sym typeface="+mn-ea"/>
              </a:rPr>
              <a:t>◆通过</a:t>
            </a:r>
            <a:r>
              <a:rPr lang="zh-CN" altLang="en-US" sz="3000" b="1" dirty="0">
                <a:solidFill>
                  <a:schemeClr val="tx1"/>
                </a:solidFill>
                <a:latin typeface="楷体" panose="02010609060101010101" charset="-122"/>
                <a:ea typeface="楷体" panose="02010609060101010101" charset="-122"/>
                <a:sym typeface="+mn-ea"/>
              </a:rPr>
              <a:t>宣传栏、广播、墙报，让学生投稿、编撰，在活动中培育安全意识。</a:t>
            </a:r>
            <a:endParaRPr lang="zh-CN" altLang="en-US" sz="3000" b="1" dirty="0">
              <a:solidFill>
                <a:schemeClr val="tx1"/>
              </a:solidFill>
              <a:latin typeface="楷体" panose="02010609060101010101" charset="-122"/>
              <a:ea typeface="楷体" panose="02010609060101010101" charset="-122"/>
              <a:sym typeface="+mn-ea"/>
            </a:endParaRPr>
          </a:p>
          <a:p>
            <a:pPr marL="457200" lvl="1" indent="0">
              <a:lnSpc>
                <a:spcPct val="130000"/>
              </a:lnSpc>
              <a:buNone/>
            </a:pPr>
            <a:r>
              <a:rPr lang="zh-CN" altLang="en-US" sz="3000" dirty="0">
                <a:latin typeface="楷体" panose="02010609060101010101" charset="-122"/>
                <a:ea typeface="楷体" panose="02010609060101010101" charset="-122"/>
                <a:sym typeface="+mn-ea"/>
              </a:rPr>
              <a:t>◆通过举办讲座、播专题影片等学生感兴</a:t>
            </a:r>
            <a:endParaRPr lang="zh-CN" altLang="en-US" sz="3000" dirty="0">
              <a:latin typeface="楷体" panose="02010609060101010101" charset="-122"/>
              <a:ea typeface="楷体" panose="02010609060101010101" charset="-122"/>
              <a:sym typeface="+mn-ea"/>
            </a:endParaRPr>
          </a:p>
          <a:p>
            <a:pPr marL="457200" lvl="1" indent="0">
              <a:lnSpc>
                <a:spcPct val="130000"/>
              </a:lnSpc>
              <a:buNone/>
            </a:pPr>
            <a:r>
              <a:rPr lang="zh-CN" altLang="en-US" sz="3000" dirty="0">
                <a:latin typeface="楷体" panose="02010609060101010101" charset="-122"/>
                <a:ea typeface="楷体" panose="02010609060101010101" charset="-122"/>
                <a:sym typeface="+mn-ea"/>
              </a:rPr>
              <a:t>趣的活动，传授各种自救措施，如火中自</a:t>
            </a:r>
            <a:endParaRPr lang="zh-CN" altLang="en-US" sz="3000" dirty="0">
              <a:latin typeface="楷体" panose="02010609060101010101" charset="-122"/>
              <a:ea typeface="楷体" panose="02010609060101010101" charset="-122"/>
              <a:sym typeface="+mn-ea"/>
            </a:endParaRPr>
          </a:p>
          <a:p>
            <a:pPr marL="457200" lvl="1" indent="0">
              <a:lnSpc>
                <a:spcPct val="130000"/>
              </a:lnSpc>
              <a:buNone/>
            </a:pPr>
            <a:r>
              <a:rPr lang="zh-CN" altLang="en-US" sz="3000" dirty="0">
                <a:latin typeface="楷体" panose="02010609060101010101" charset="-122"/>
                <a:ea typeface="楷体" panose="02010609060101010101" charset="-122"/>
                <a:sym typeface="+mn-ea"/>
              </a:rPr>
              <a:t>救、触电救护、饮食中毒抢救，特别是遇</a:t>
            </a:r>
            <a:endParaRPr lang="zh-CN" altLang="en-US" sz="3000" dirty="0">
              <a:latin typeface="楷体" panose="02010609060101010101" charset="-122"/>
              <a:ea typeface="楷体" panose="02010609060101010101" charset="-122"/>
              <a:sym typeface="+mn-ea"/>
            </a:endParaRPr>
          </a:p>
          <a:p>
            <a:pPr marL="457200" lvl="1" indent="0">
              <a:lnSpc>
                <a:spcPct val="130000"/>
              </a:lnSpc>
              <a:buNone/>
            </a:pPr>
            <a:r>
              <a:rPr lang="zh-CN" altLang="en-US" sz="3000" dirty="0">
                <a:latin typeface="楷体" panose="02010609060101010101" charset="-122"/>
                <a:ea typeface="楷体" panose="02010609060101010101" charset="-122"/>
                <a:sym typeface="+mn-ea"/>
              </a:rPr>
              <a:t>到犯罪行为如何处理以及消防知识等，提</a:t>
            </a:r>
            <a:endParaRPr lang="zh-CN" altLang="en-US" sz="3000" dirty="0">
              <a:latin typeface="楷体" panose="02010609060101010101" charset="-122"/>
              <a:ea typeface="楷体" panose="02010609060101010101" charset="-122"/>
              <a:sym typeface="+mn-ea"/>
            </a:endParaRPr>
          </a:p>
          <a:p>
            <a:pPr marL="457200" lvl="1" indent="0">
              <a:lnSpc>
                <a:spcPct val="130000"/>
              </a:lnSpc>
              <a:buNone/>
            </a:pPr>
            <a:r>
              <a:rPr lang="zh-CN" altLang="en-US" sz="3000" dirty="0">
                <a:latin typeface="楷体" panose="02010609060101010101" charset="-122"/>
                <a:ea typeface="楷体" panose="02010609060101010101" charset="-122"/>
                <a:sym typeface="+mn-ea"/>
              </a:rPr>
              <a:t>高师生安全防范意识和自护自救能力。</a:t>
            </a:r>
            <a:endParaRPr lang="zh-CN" altLang="en-US" sz="3000" b="1" kern="0" noProof="0" dirty="0" smtClean="0">
              <a:ln>
                <a:noFill/>
              </a:ln>
              <a:solidFill>
                <a:schemeClr val="tx1"/>
              </a:solidFill>
              <a:uLnTx/>
              <a:uFillTx/>
              <a:latin typeface="楷体" panose="02010609060101010101" charset="-122"/>
              <a:ea typeface="楷体" panose="02010609060101010101" charset="-122"/>
              <a:sym typeface="+mn-ea"/>
            </a:endParaRPr>
          </a:p>
        </p:txBody>
      </p:sp>
      <p:pic>
        <p:nvPicPr>
          <p:cNvPr id="2" name="图片 1"/>
          <p:cNvPicPr>
            <a:picLocks noChangeAspect="1"/>
          </p:cNvPicPr>
          <p:nvPr/>
        </p:nvPicPr>
        <p:blipFill>
          <a:blip r:embed="rId2" cstate="print"/>
          <a:stretch>
            <a:fillRect/>
          </a:stretch>
        </p:blipFill>
        <p:spPr>
          <a:xfrm>
            <a:off x="7603490" y="2178685"/>
            <a:ext cx="4552950" cy="4623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411">
                                            <p:txEl>
                                              <p:charRg st="1" end="1"/>
                                            </p:txEl>
                                          </p:spTgt>
                                        </p:tgtEl>
                                        <p:attrNameLst>
                                          <p:attrName>style.visibility</p:attrName>
                                        </p:attrNameLst>
                                      </p:cBhvr>
                                      <p:to>
                                        <p:strVal val="visible"/>
                                      </p:to>
                                    </p:set>
                                    <p:animEffect transition="in" filter="blinds(horizontal)">
                                      <p:cBhvr>
                                        <p:cTn id="7" dur="500"/>
                                        <p:tgtEl>
                                          <p:spTgt spid="17411">
                                            <p:txEl>
                                              <p:char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411">
                                            <p:txEl>
                                              <p:charRg st="1" end="1"/>
                                            </p:txEl>
                                          </p:spTgt>
                                        </p:tgtEl>
                                        <p:attrNameLst>
                                          <p:attrName>style.visibility</p:attrName>
                                        </p:attrNameLst>
                                      </p:cBhvr>
                                      <p:to>
                                        <p:strVal val="visible"/>
                                      </p:to>
                                    </p:set>
                                    <p:animEffect transition="in" filter="blinds(horizontal)">
                                      <p:cBhvr>
                                        <p:cTn id="12" dur="500"/>
                                        <p:tgtEl>
                                          <p:spTgt spid="17411">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411">
                                            <p:txEl>
                                              <p:charRg st="2" end="2"/>
                                            </p:txEl>
                                          </p:spTgt>
                                        </p:tgtEl>
                                        <p:attrNameLst>
                                          <p:attrName>style.visibility</p:attrName>
                                        </p:attrNameLst>
                                      </p:cBhvr>
                                      <p:to>
                                        <p:strVal val="visible"/>
                                      </p:to>
                                    </p:set>
                                    <p:animEffect transition="in" filter="blinds(horizontal)">
                                      <p:cBhvr>
                                        <p:cTn id="17" dur="500"/>
                                        <p:tgtEl>
                                          <p:spTgt spid="17411">
                                            <p:txEl>
                                              <p:char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7411">
                                            <p:txEl>
                                              <p:charRg st="4" end="4"/>
                                            </p:txEl>
                                          </p:spTgt>
                                        </p:tgtEl>
                                        <p:attrNameLst>
                                          <p:attrName>style.visibility</p:attrName>
                                        </p:attrNameLst>
                                      </p:cBhvr>
                                      <p:to>
                                        <p:strVal val="visible"/>
                                      </p:to>
                                    </p:set>
                                    <p:animEffect transition="in" filter="blinds(horizontal)">
                                      <p:cBhvr>
                                        <p:cTn id="22" dur="500"/>
                                        <p:tgtEl>
                                          <p:spTgt spid="17411">
                                            <p:txEl>
                                              <p:char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7411">
                                            <p:txEl>
                                              <p:charRg st="5" end="5"/>
                                            </p:txEl>
                                          </p:spTgt>
                                        </p:tgtEl>
                                        <p:attrNameLst>
                                          <p:attrName>style.visibility</p:attrName>
                                        </p:attrNameLst>
                                      </p:cBhvr>
                                      <p:to>
                                        <p:strVal val="visible"/>
                                      </p:to>
                                    </p:set>
                                    <p:animEffect transition="in" filter="blinds(horizontal)">
                                      <p:cBhvr>
                                        <p:cTn id="27" dur="500"/>
                                        <p:tgtEl>
                                          <p:spTgt spid="17411">
                                            <p:txEl>
                                              <p:char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7411">
                                            <p:txEl>
                                              <p:charRg st="6" end="6"/>
                                            </p:txEl>
                                          </p:spTgt>
                                        </p:tgtEl>
                                        <p:attrNameLst>
                                          <p:attrName>style.visibility</p:attrName>
                                        </p:attrNameLst>
                                      </p:cBhvr>
                                      <p:to>
                                        <p:strVal val="visible"/>
                                      </p:to>
                                    </p:set>
                                    <p:animEffect transition="in" filter="blinds(horizontal)">
                                      <p:cBhvr>
                                        <p:cTn id="32" dur="500"/>
                                        <p:tgtEl>
                                          <p:spTgt spid="17411">
                                            <p:txEl>
                                              <p:char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7411">
                                            <p:txEl>
                                              <p:charRg st="7" end="7"/>
                                            </p:txEl>
                                          </p:spTgt>
                                        </p:tgtEl>
                                        <p:attrNameLst>
                                          <p:attrName>style.visibility</p:attrName>
                                        </p:attrNameLst>
                                      </p:cBhvr>
                                      <p:to>
                                        <p:strVal val="visible"/>
                                      </p:to>
                                    </p:set>
                                    <p:animEffect transition="in" filter="blinds(horizontal)">
                                      <p:cBhvr>
                                        <p:cTn id="37" dur="500"/>
                                        <p:tgtEl>
                                          <p:spTgt spid="17411">
                                            <p:txEl>
                                              <p:char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p:cNvGraphicFramePr/>
          <p:nvPr/>
        </p:nvGraphicFramePr>
        <p:xfrm>
          <a:off x="7620" y="11430"/>
          <a:ext cx="12126595" cy="6814820"/>
        </p:xfrm>
        <a:graphic>
          <a:graphicData uri="http://schemas.openxmlformats.org/drawingml/2006/table">
            <a:tbl>
              <a:tblPr firstRow="1" bandRow="1">
                <a:tableStyleId>{5C22544A-7EE6-4342-B048-85BDC9FD1C3A}</a:tableStyleId>
              </a:tblPr>
              <a:tblGrid>
                <a:gridCol w="2320925"/>
                <a:gridCol w="2787650"/>
                <a:gridCol w="4126865"/>
                <a:gridCol w="2891155"/>
              </a:tblGrid>
              <a:tr h="537210">
                <a:tc>
                  <a:txBody>
                    <a:bodyPr/>
                    <a:lstStyle/>
                    <a:p>
                      <a:pPr algn="ctr">
                        <a:buNone/>
                      </a:pPr>
                      <a:r>
                        <a:rPr lang="zh-CN" altLang="en-US" sz="2000" b="1"/>
                        <a:t>事故灾难</a:t>
                      </a:r>
                      <a:endParaRPr lang="zh-CN" altLang="en-US" sz="2000" b="1"/>
                    </a:p>
                  </a:txBody>
                  <a:tcPr/>
                </a:tc>
                <a:tc>
                  <a:txBody>
                    <a:bodyPr/>
                    <a:lstStyle/>
                    <a:p>
                      <a:pPr algn="ctr">
                        <a:buNone/>
                      </a:pPr>
                      <a:r>
                        <a:rPr lang="zh-CN" altLang="en-US" sz="2000" b="1"/>
                        <a:t>时间</a:t>
                      </a:r>
                      <a:endParaRPr lang="zh-CN" altLang="en-US" sz="2000" b="1"/>
                    </a:p>
                  </a:txBody>
                  <a:tcPr/>
                </a:tc>
                <a:tc>
                  <a:txBody>
                    <a:bodyPr/>
                    <a:lstStyle/>
                    <a:p>
                      <a:pPr algn="ctr">
                        <a:buNone/>
                      </a:pPr>
                      <a:r>
                        <a:rPr lang="zh-CN" altLang="en-US" sz="2000" b="1"/>
                        <a:t>伤亡人数</a:t>
                      </a:r>
                      <a:endParaRPr lang="zh-CN" altLang="en-US" sz="2000" b="1"/>
                    </a:p>
                  </a:txBody>
                  <a:tcPr/>
                </a:tc>
                <a:tc>
                  <a:txBody>
                    <a:bodyPr/>
                    <a:lstStyle/>
                    <a:p>
                      <a:pPr algn="ctr">
                        <a:buNone/>
                      </a:pPr>
                      <a:r>
                        <a:rPr lang="zh-CN" altLang="en-US" sz="2000" b="1"/>
                        <a:t>经济损失</a:t>
                      </a:r>
                      <a:endParaRPr lang="zh-CN" altLang="en-US" sz="2000" b="1"/>
                    </a:p>
                  </a:txBody>
                  <a:tcPr/>
                </a:tc>
              </a:tr>
              <a:tr h="803910">
                <a:tc>
                  <a:txBody>
                    <a:bodyPr/>
                    <a:lstStyle/>
                    <a:p>
                      <a:pPr fontAlgn="auto">
                        <a:lnSpc>
                          <a:spcPts val="1800"/>
                        </a:lnSpc>
                        <a:buNone/>
                      </a:pPr>
                      <a:r>
                        <a:rPr lang="zh-CN" altLang="en-US" sz="2000"/>
                        <a:t>四川汶川大地震</a:t>
                      </a:r>
                      <a:endParaRPr lang="zh-CN" altLang="en-US" sz="2000"/>
                    </a:p>
                  </a:txBody>
                  <a:tcPr/>
                </a:tc>
                <a:tc>
                  <a:txBody>
                    <a:bodyPr/>
                    <a:lstStyle/>
                    <a:p>
                      <a:pPr fontAlgn="auto">
                        <a:lnSpc>
                          <a:spcPts val="1800"/>
                        </a:lnSpc>
                        <a:buNone/>
                      </a:pPr>
                      <a:r>
                        <a:rPr lang="zh-CN" altLang="en-US" sz="2000"/>
                        <a:t>2008年5月12日14时28分04秒 </a:t>
                      </a:r>
                      <a:endParaRPr lang="zh-CN" altLang="en-US" sz="2000"/>
                    </a:p>
                  </a:txBody>
                  <a:tcPr/>
                </a:tc>
                <a:tc>
                  <a:txBody>
                    <a:bodyPr/>
                    <a:lstStyle/>
                    <a:p>
                      <a:pPr fontAlgn="auto">
                        <a:lnSpc>
                          <a:spcPts val="1800"/>
                        </a:lnSpc>
                        <a:buNone/>
                      </a:pPr>
                      <a:r>
                        <a:rPr lang="zh-CN" altLang="en-US" sz="2000"/>
                        <a:t>截至9月18日12时，已造成69227人死亡，374643人受伤，17923人失踪。</a:t>
                      </a:r>
                      <a:endParaRPr lang="zh-CN" altLang="en-US" sz="2000"/>
                    </a:p>
                  </a:txBody>
                  <a:tcPr/>
                </a:tc>
                <a:tc>
                  <a:txBody>
                    <a:bodyPr/>
                    <a:lstStyle/>
                    <a:p>
                      <a:pPr fontAlgn="auto">
                        <a:lnSpc>
                          <a:spcPts val="1800"/>
                        </a:lnSpc>
                        <a:buNone/>
                      </a:pPr>
                      <a:r>
                        <a:rPr lang="zh-CN" altLang="en-US" sz="2000"/>
                        <a:t>直接经济损失8452.15亿元 </a:t>
                      </a:r>
                      <a:endParaRPr lang="zh-CN" altLang="en-US" sz="2000"/>
                    </a:p>
                  </a:txBody>
                  <a:tcPr/>
                </a:tc>
              </a:tr>
              <a:tr h="803910">
                <a:tc>
                  <a:txBody>
                    <a:bodyPr/>
                    <a:lstStyle/>
                    <a:p>
                      <a:pPr fontAlgn="auto">
                        <a:lnSpc>
                          <a:spcPts val="1800"/>
                        </a:lnSpc>
                        <a:buNone/>
                      </a:pPr>
                      <a:r>
                        <a:rPr lang="zh-CN" altLang="en-US" sz="2000"/>
                        <a:t>青海玉树地震</a:t>
                      </a:r>
                      <a:endParaRPr lang="zh-CN" altLang="en-US" sz="2000"/>
                    </a:p>
                  </a:txBody>
                  <a:tcPr/>
                </a:tc>
                <a:tc>
                  <a:txBody>
                    <a:bodyPr/>
                    <a:lstStyle/>
                    <a:p>
                      <a:pPr fontAlgn="auto">
                        <a:lnSpc>
                          <a:spcPts val="1800"/>
                        </a:lnSpc>
                        <a:buNone/>
                      </a:pPr>
                      <a:r>
                        <a:rPr lang="zh-CN" altLang="en-US" sz="2000"/>
                        <a:t>2010年4月14日7时49分</a:t>
                      </a:r>
                      <a:endParaRPr lang="zh-CN" altLang="en-US" sz="2000"/>
                    </a:p>
                  </a:txBody>
                  <a:tcPr/>
                </a:tc>
                <a:tc>
                  <a:txBody>
                    <a:bodyPr/>
                    <a:lstStyle/>
                    <a:p>
                      <a:pPr fontAlgn="auto">
                        <a:lnSpc>
                          <a:spcPts val="1800"/>
                        </a:lnSpc>
                        <a:buNone/>
                      </a:pPr>
                      <a:r>
                        <a:rPr sz="2000"/>
                        <a:t>截至2010年4月25日17时，已造成2220人遇难，</a:t>
                      </a:r>
                      <a:r>
                        <a:rPr lang="en-US" sz="2000"/>
                        <a:t>70</a:t>
                      </a:r>
                      <a:r>
                        <a:rPr lang="zh-CN" altLang="en-US" sz="2000"/>
                        <a:t>人失踪，上万人受伤。</a:t>
                      </a:r>
                      <a:endParaRPr lang="zh-CN" altLang="en-US" sz="2000"/>
                    </a:p>
                  </a:txBody>
                  <a:tcPr/>
                </a:tc>
                <a:tc>
                  <a:txBody>
                    <a:bodyPr/>
                    <a:lstStyle/>
                    <a:p>
                      <a:pPr fontAlgn="auto">
                        <a:lnSpc>
                          <a:spcPts val="1800"/>
                        </a:lnSpc>
                        <a:buNone/>
                      </a:pPr>
                      <a:r>
                        <a:rPr lang="zh-CN" altLang="en-US" sz="2000"/>
                        <a:t>直接经济损失近</a:t>
                      </a:r>
                      <a:r>
                        <a:rPr lang="en-US" altLang="zh-CN" sz="2000"/>
                        <a:t>3</a:t>
                      </a:r>
                      <a:r>
                        <a:rPr lang="zh-CN" altLang="en-US" sz="2000"/>
                        <a:t>亿元</a:t>
                      </a:r>
                      <a:endParaRPr lang="zh-CN" altLang="en-US" sz="2000"/>
                    </a:p>
                  </a:txBody>
                  <a:tcPr/>
                </a:tc>
              </a:tr>
              <a:tr h="802640">
                <a:tc>
                  <a:txBody>
                    <a:bodyPr/>
                    <a:lstStyle/>
                    <a:p>
                      <a:pPr fontAlgn="auto">
                        <a:lnSpc>
                          <a:spcPts val="1800"/>
                        </a:lnSpc>
                        <a:buNone/>
                      </a:pPr>
                      <a:r>
                        <a:rPr lang="zh-CN" altLang="en-US" sz="2000"/>
                        <a:t>甘肃舟曲特大泥石流</a:t>
                      </a:r>
                      <a:endParaRPr lang="zh-CN" altLang="en-US" sz="2000"/>
                    </a:p>
                  </a:txBody>
                  <a:tcPr/>
                </a:tc>
                <a:tc>
                  <a:txBody>
                    <a:bodyPr/>
                    <a:lstStyle/>
                    <a:p>
                      <a:pPr fontAlgn="auto">
                        <a:lnSpc>
                          <a:spcPts val="1800"/>
                        </a:lnSpc>
                        <a:buNone/>
                      </a:pPr>
                      <a:r>
                        <a:rPr lang="zh-CN" altLang="en-US" sz="2000"/>
                        <a:t>2010年8月7日22点左右</a:t>
                      </a:r>
                      <a:endParaRPr lang="zh-CN" altLang="en-US" sz="2000"/>
                    </a:p>
                  </a:txBody>
                  <a:tcPr/>
                </a:tc>
                <a:tc>
                  <a:txBody>
                    <a:bodyPr/>
                    <a:lstStyle/>
                    <a:p>
                      <a:pPr fontAlgn="auto">
                        <a:lnSpc>
                          <a:spcPts val="1800"/>
                        </a:lnSpc>
                        <a:buNone/>
                      </a:pPr>
                      <a:r>
                        <a:rPr lang="zh-CN" altLang="en-US" sz="2000"/>
                        <a:t>截至</a:t>
                      </a:r>
                      <a:r>
                        <a:rPr lang="en-US" altLang="zh-CN" sz="2000"/>
                        <a:t>2010</a:t>
                      </a:r>
                      <a:r>
                        <a:rPr lang="zh-CN" altLang="en-US" sz="2000"/>
                        <a:t>年</a:t>
                      </a:r>
                      <a:r>
                        <a:rPr lang="en-US" altLang="zh-CN" sz="2000"/>
                        <a:t>9</a:t>
                      </a:r>
                      <a:r>
                        <a:rPr lang="zh-CN" altLang="en-US" sz="2000"/>
                        <a:t>月</a:t>
                      </a:r>
                      <a:r>
                        <a:rPr lang="en-US" altLang="zh-CN" sz="2000"/>
                        <a:t>7</a:t>
                      </a:r>
                      <a:r>
                        <a:rPr lang="zh-CN" altLang="en-US" sz="2000"/>
                        <a:t>日，已造成</a:t>
                      </a:r>
                      <a:r>
                        <a:rPr lang="en-US" altLang="zh-CN" sz="2000"/>
                        <a:t>1481</a:t>
                      </a:r>
                      <a:r>
                        <a:rPr lang="zh-CN" altLang="en-US" sz="2000"/>
                        <a:t>人遇难，</a:t>
                      </a:r>
                      <a:r>
                        <a:rPr lang="en-US" altLang="zh-CN" sz="2000"/>
                        <a:t>1824</a:t>
                      </a:r>
                      <a:r>
                        <a:rPr lang="zh-CN" altLang="en-US" sz="2000"/>
                        <a:t>人受伤，</a:t>
                      </a:r>
                      <a:r>
                        <a:rPr lang="en-US" altLang="zh-CN" sz="2000"/>
                        <a:t>284</a:t>
                      </a:r>
                      <a:r>
                        <a:rPr lang="zh-CN" altLang="en-US" sz="2000"/>
                        <a:t>人失踪。</a:t>
                      </a:r>
                      <a:endParaRPr lang="zh-CN" altLang="en-US" sz="2000"/>
                    </a:p>
                  </a:txBody>
                  <a:tcPr/>
                </a:tc>
                <a:tc>
                  <a:txBody>
                    <a:bodyPr/>
                    <a:lstStyle/>
                    <a:p>
                      <a:pPr fontAlgn="auto">
                        <a:lnSpc>
                          <a:spcPts val="1800"/>
                        </a:lnSpc>
                        <a:buNone/>
                      </a:pPr>
                      <a:r>
                        <a:rPr lang="zh-CN" altLang="en-US" sz="2000"/>
                        <a:t>直接经济损失约</a:t>
                      </a:r>
                      <a:r>
                        <a:rPr lang="en-US" altLang="zh-CN" sz="2000"/>
                        <a:t>4</a:t>
                      </a:r>
                      <a:r>
                        <a:rPr lang="zh-CN" altLang="en-US" sz="2000"/>
                        <a:t>亿元</a:t>
                      </a:r>
                      <a:endParaRPr lang="zh-CN" altLang="en-US" sz="2000"/>
                    </a:p>
                  </a:txBody>
                  <a:tcPr/>
                </a:tc>
              </a:tr>
              <a:tr h="621030">
                <a:tc>
                  <a:txBody>
                    <a:bodyPr/>
                    <a:lstStyle/>
                    <a:p>
                      <a:pPr fontAlgn="auto">
                        <a:lnSpc>
                          <a:spcPts val="1800"/>
                        </a:lnSpc>
                        <a:buNone/>
                      </a:pPr>
                      <a:r>
                        <a:rPr lang="zh-CN" altLang="en-US" sz="2000"/>
                        <a:t>甬温线特别重大铁路交通事故</a:t>
                      </a:r>
                      <a:endParaRPr lang="zh-CN" altLang="en-US" sz="2000"/>
                    </a:p>
                  </a:txBody>
                  <a:tcPr/>
                </a:tc>
                <a:tc>
                  <a:txBody>
                    <a:bodyPr/>
                    <a:lstStyle/>
                    <a:p>
                      <a:pPr fontAlgn="auto">
                        <a:lnSpc>
                          <a:spcPts val="1800"/>
                        </a:lnSpc>
                        <a:buNone/>
                      </a:pPr>
                      <a:r>
                        <a:rPr lang="zh-CN" altLang="en-US" sz="2000"/>
                        <a:t>2011年7月23日晚上20点30分左右</a:t>
                      </a:r>
                      <a:endParaRPr lang="zh-CN" altLang="en-US" sz="2000"/>
                    </a:p>
                  </a:txBody>
                  <a:tcPr/>
                </a:tc>
                <a:tc>
                  <a:txBody>
                    <a:bodyPr/>
                    <a:lstStyle/>
                    <a:p>
                      <a:pPr fontAlgn="auto">
                        <a:lnSpc>
                          <a:spcPts val="1800"/>
                        </a:lnSpc>
                        <a:buNone/>
                      </a:pPr>
                      <a:r>
                        <a:rPr lang="zh-CN" altLang="en-US" sz="2000"/>
                        <a:t>截至</a:t>
                      </a:r>
                      <a:r>
                        <a:rPr lang="en-US" altLang="zh-CN" sz="2000"/>
                        <a:t>7</a:t>
                      </a:r>
                      <a:r>
                        <a:rPr lang="zh-CN" altLang="en-US" sz="2000"/>
                        <a:t>月</a:t>
                      </a:r>
                      <a:r>
                        <a:rPr lang="en-US" altLang="zh-CN" sz="2000"/>
                        <a:t>29</a:t>
                      </a:r>
                      <a:r>
                        <a:rPr lang="zh-CN" altLang="en-US" sz="2000"/>
                        <a:t>日，已造成40人死亡，200多人受伤。</a:t>
                      </a:r>
                      <a:endParaRPr lang="zh-CN" altLang="en-US" sz="2000"/>
                    </a:p>
                  </a:txBody>
                  <a:tcPr/>
                </a:tc>
                <a:tc>
                  <a:txBody>
                    <a:bodyPr/>
                    <a:lstStyle/>
                    <a:p>
                      <a:pPr fontAlgn="auto">
                        <a:lnSpc>
                          <a:spcPts val="1800"/>
                        </a:lnSpc>
                        <a:buNone/>
                      </a:pPr>
                      <a:r>
                        <a:rPr lang="zh-CN" altLang="en-US" sz="2000"/>
                        <a:t>直接经济损失19371.65万元 </a:t>
                      </a:r>
                      <a:endParaRPr lang="zh-CN" altLang="en-US" sz="2000"/>
                    </a:p>
                  </a:txBody>
                  <a:tcPr/>
                </a:tc>
              </a:tr>
              <a:tr h="803910">
                <a:tc>
                  <a:txBody>
                    <a:bodyPr/>
                    <a:lstStyle/>
                    <a:p>
                      <a:pPr fontAlgn="auto">
                        <a:lnSpc>
                          <a:spcPts val="1800"/>
                        </a:lnSpc>
                        <a:buNone/>
                      </a:pPr>
                      <a:r>
                        <a:rPr lang="zh-CN" altLang="en-US" sz="2000"/>
                        <a:t>雅安芦山地震</a:t>
                      </a:r>
                      <a:endParaRPr lang="zh-CN" altLang="en-US" sz="2000"/>
                    </a:p>
                  </a:txBody>
                  <a:tcPr/>
                </a:tc>
                <a:tc>
                  <a:txBody>
                    <a:bodyPr/>
                    <a:lstStyle/>
                    <a:p>
                      <a:pPr fontAlgn="auto">
                        <a:lnSpc>
                          <a:spcPts val="1800"/>
                        </a:lnSpc>
                        <a:buNone/>
                      </a:pPr>
                      <a:r>
                        <a:rPr lang="zh-CN" altLang="en-US" sz="2000"/>
                        <a:t>2013年4月20日8时02分</a:t>
                      </a:r>
                      <a:endParaRPr lang="zh-CN" altLang="en-US" sz="2000"/>
                    </a:p>
                  </a:txBody>
                  <a:tcPr/>
                </a:tc>
                <a:tc>
                  <a:txBody>
                    <a:bodyPr/>
                    <a:lstStyle/>
                    <a:p>
                      <a:pPr fontAlgn="auto">
                        <a:lnSpc>
                          <a:spcPts val="1800"/>
                        </a:lnSpc>
                        <a:buNone/>
                      </a:pPr>
                      <a:r>
                        <a:rPr lang="zh-CN" altLang="en-US" sz="2000"/>
                        <a:t>截至24日14时30分，已造成196人死亡，失踪21人，11470人受伤。</a:t>
                      </a:r>
                      <a:endParaRPr lang="zh-CN" altLang="en-US" sz="2000"/>
                    </a:p>
                  </a:txBody>
                  <a:tcPr/>
                </a:tc>
                <a:tc>
                  <a:txBody>
                    <a:bodyPr/>
                    <a:lstStyle/>
                    <a:p>
                      <a:pPr fontAlgn="auto">
                        <a:lnSpc>
                          <a:spcPts val="1800"/>
                        </a:lnSpc>
                        <a:buNone/>
                      </a:pPr>
                      <a:r>
                        <a:rPr lang="zh-CN" altLang="en-US" sz="2000"/>
                        <a:t>直接经济损失</a:t>
                      </a:r>
                      <a:r>
                        <a:rPr lang="en-US" altLang="zh-CN" sz="2000"/>
                        <a:t>19.81</a:t>
                      </a:r>
                      <a:r>
                        <a:rPr lang="zh-CN" altLang="en-US" sz="2000"/>
                        <a:t>亿元</a:t>
                      </a:r>
                      <a:endParaRPr lang="zh-CN" altLang="en-US" sz="2000"/>
                    </a:p>
                  </a:txBody>
                  <a:tcPr/>
                </a:tc>
              </a:tr>
              <a:tr h="620395">
                <a:tc>
                  <a:txBody>
                    <a:bodyPr/>
                    <a:lstStyle/>
                    <a:p>
                      <a:pPr fontAlgn="auto">
                        <a:lnSpc>
                          <a:spcPts val="1800"/>
                        </a:lnSpc>
                        <a:buNone/>
                      </a:pPr>
                      <a:r>
                        <a:rPr lang="zh-CN" altLang="en-US" sz="2000"/>
                        <a:t>桃子沟煤矿重大瓦斯爆炸事故</a:t>
                      </a:r>
                      <a:endParaRPr lang="zh-CN" altLang="en-US" sz="2000"/>
                    </a:p>
                  </a:txBody>
                  <a:tcPr/>
                </a:tc>
                <a:tc>
                  <a:txBody>
                    <a:bodyPr/>
                    <a:lstStyle/>
                    <a:p>
                      <a:pPr fontAlgn="auto">
                        <a:lnSpc>
                          <a:spcPts val="1800"/>
                        </a:lnSpc>
                        <a:buNone/>
                      </a:pPr>
                      <a:r>
                        <a:rPr lang="en-US" altLang="zh-CN" sz="2000"/>
                        <a:t>2013</a:t>
                      </a:r>
                      <a:r>
                        <a:rPr lang="zh-CN" altLang="en-US" sz="2000"/>
                        <a:t>年</a:t>
                      </a:r>
                      <a:r>
                        <a:rPr lang="en-US" altLang="zh-CN" sz="2000"/>
                        <a:t>5</a:t>
                      </a:r>
                      <a:r>
                        <a:rPr lang="zh-CN" altLang="en-US" sz="2000"/>
                        <a:t>月</a:t>
                      </a:r>
                      <a:r>
                        <a:rPr lang="en-US" altLang="zh-CN" sz="2000"/>
                        <a:t>11</a:t>
                      </a:r>
                      <a:r>
                        <a:rPr lang="zh-CN" altLang="en-US" sz="2000"/>
                        <a:t>日</a:t>
                      </a:r>
                      <a:r>
                        <a:rPr lang="en-US" altLang="zh-CN" sz="2000"/>
                        <a:t>14</a:t>
                      </a:r>
                      <a:r>
                        <a:rPr lang="zh-CN" altLang="en-US" sz="2000"/>
                        <a:t>时</a:t>
                      </a:r>
                      <a:r>
                        <a:rPr lang="en-US" altLang="zh-CN" sz="2000"/>
                        <a:t>15</a:t>
                      </a:r>
                      <a:r>
                        <a:rPr lang="zh-CN" altLang="en-US" sz="2000"/>
                        <a:t>分许</a:t>
                      </a:r>
                      <a:endParaRPr lang="zh-CN" altLang="en-US" sz="2000"/>
                    </a:p>
                  </a:txBody>
                  <a:tcPr/>
                </a:tc>
                <a:tc>
                  <a:txBody>
                    <a:bodyPr/>
                    <a:lstStyle/>
                    <a:p>
                      <a:pPr fontAlgn="auto">
                        <a:lnSpc>
                          <a:spcPts val="1800"/>
                        </a:lnSpc>
                        <a:buNone/>
                      </a:pPr>
                      <a:r>
                        <a:rPr lang="zh-CN" altLang="en-US" sz="2000"/>
                        <a:t>截至1</a:t>
                      </a:r>
                      <a:r>
                        <a:rPr lang="en-US" altLang="zh-CN" sz="2000"/>
                        <a:t>2</a:t>
                      </a:r>
                      <a:r>
                        <a:rPr lang="zh-CN" altLang="en-US" sz="2000"/>
                        <a:t>日</a:t>
                      </a:r>
                      <a:r>
                        <a:rPr lang="en-US" altLang="zh-CN" sz="2000"/>
                        <a:t>8</a:t>
                      </a:r>
                      <a:r>
                        <a:rPr lang="zh-CN" altLang="en-US" sz="2000"/>
                        <a:t>时，已造成</a:t>
                      </a:r>
                      <a:r>
                        <a:rPr lang="en-US" altLang="zh-CN" sz="2000"/>
                        <a:t>28</a:t>
                      </a:r>
                      <a:r>
                        <a:rPr lang="zh-CN" altLang="en-US" sz="2000"/>
                        <a:t>人遇难，1</a:t>
                      </a:r>
                      <a:r>
                        <a:rPr lang="en-US" altLang="zh-CN" sz="2000"/>
                        <a:t>8</a:t>
                      </a:r>
                      <a:r>
                        <a:rPr lang="zh-CN" altLang="en-US" sz="2000"/>
                        <a:t>人受伤。</a:t>
                      </a:r>
                      <a:endParaRPr lang="zh-CN" altLang="en-US" sz="2000"/>
                    </a:p>
                  </a:txBody>
                  <a:tcPr/>
                </a:tc>
                <a:tc>
                  <a:txBody>
                    <a:bodyPr/>
                    <a:lstStyle/>
                    <a:p>
                      <a:pPr fontAlgn="auto">
                        <a:lnSpc>
                          <a:spcPts val="1800"/>
                        </a:lnSpc>
                        <a:buNone/>
                      </a:pPr>
                      <a:r>
                        <a:rPr lang="zh-CN" altLang="en-US" sz="2000"/>
                        <a:t>直接经济损失2449万元</a:t>
                      </a:r>
                      <a:endParaRPr lang="zh-CN" altLang="en-US" sz="2000"/>
                    </a:p>
                  </a:txBody>
                  <a:tcPr/>
                </a:tc>
              </a:tr>
              <a:tr h="621030">
                <a:tc>
                  <a:txBody>
                    <a:bodyPr/>
                    <a:lstStyle/>
                    <a:p>
                      <a:pPr fontAlgn="auto">
                        <a:lnSpc>
                          <a:spcPts val="1800"/>
                        </a:lnSpc>
                        <a:buNone/>
                      </a:pPr>
                      <a:r>
                        <a:rPr lang="zh-CN" altLang="en-US" sz="2000"/>
                        <a:t>东方之星沉没事故</a:t>
                      </a:r>
                      <a:endParaRPr lang="zh-CN" altLang="en-US" sz="2000"/>
                    </a:p>
                  </a:txBody>
                  <a:tcPr/>
                </a:tc>
                <a:tc>
                  <a:txBody>
                    <a:bodyPr/>
                    <a:lstStyle/>
                    <a:p>
                      <a:pPr fontAlgn="auto">
                        <a:lnSpc>
                          <a:spcPts val="1800"/>
                        </a:lnSpc>
                        <a:buNone/>
                      </a:pPr>
                      <a:r>
                        <a:rPr lang="zh-CN" altLang="en-US" sz="2000"/>
                        <a:t>2015年6月1日21时30分</a:t>
                      </a:r>
                      <a:endParaRPr lang="zh-CN" altLang="en-US" sz="2000"/>
                    </a:p>
                  </a:txBody>
                  <a:tcPr/>
                </a:tc>
                <a:tc>
                  <a:txBody>
                    <a:bodyPr/>
                    <a:lstStyle/>
                    <a:p>
                      <a:pPr fontAlgn="auto">
                        <a:lnSpc>
                          <a:spcPts val="1800"/>
                        </a:lnSpc>
                        <a:buNone/>
                      </a:pPr>
                      <a:r>
                        <a:rPr lang="zh-CN" altLang="en-US" sz="2000"/>
                        <a:t>客轮上有454人，截至2015年6月13日，12人获救，442人遇难。</a:t>
                      </a:r>
                      <a:endParaRPr lang="zh-CN" altLang="en-US" sz="2000"/>
                    </a:p>
                  </a:txBody>
                  <a:tcPr/>
                </a:tc>
                <a:tc>
                  <a:txBody>
                    <a:bodyPr/>
                    <a:lstStyle/>
                    <a:p>
                      <a:pPr fontAlgn="auto">
                        <a:lnSpc>
                          <a:spcPts val="1800"/>
                        </a:lnSpc>
                        <a:buNone/>
                      </a:pPr>
                      <a:r>
                        <a:rPr lang="zh-CN" altLang="en-US" sz="2000"/>
                        <a:t>直接经济损失约</a:t>
                      </a:r>
                      <a:r>
                        <a:rPr lang="en-US" altLang="zh-CN" sz="2000"/>
                        <a:t>9000</a:t>
                      </a:r>
                      <a:r>
                        <a:rPr lang="zh-CN" altLang="en-US" sz="2000"/>
                        <a:t>万元</a:t>
                      </a:r>
                      <a:endParaRPr lang="zh-CN" altLang="en-US" sz="2000"/>
                    </a:p>
                  </a:txBody>
                  <a:tcPr/>
                </a:tc>
              </a:tr>
              <a:tr h="621665">
                <a:tc>
                  <a:txBody>
                    <a:bodyPr/>
                    <a:lstStyle/>
                    <a:p>
                      <a:pPr fontAlgn="auto">
                        <a:lnSpc>
                          <a:spcPts val="1800"/>
                        </a:lnSpc>
                        <a:buNone/>
                      </a:pPr>
                      <a:r>
                        <a:rPr lang="zh-CN" altLang="en-US" sz="2000"/>
                        <a:t>天津滨海新区爆炸事故</a:t>
                      </a:r>
                      <a:endParaRPr lang="zh-CN" altLang="en-US" sz="2000"/>
                    </a:p>
                  </a:txBody>
                  <a:tcPr/>
                </a:tc>
                <a:tc>
                  <a:txBody>
                    <a:bodyPr/>
                    <a:lstStyle/>
                    <a:p>
                      <a:pPr fontAlgn="auto">
                        <a:lnSpc>
                          <a:spcPts val="1800"/>
                        </a:lnSpc>
                        <a:buNone/>
                      </a:pPr>
                      <a:r>
                        <a:rPr lang="zh-CN" altLang="en-US" sz="2000"/>
                        <a:t>2015年8月12日23时30分左右</a:t>
                      </a:r>
                      <a:endParaRPr lang="zh-CN" altLang="en-US" sz="2000"/>
                    </a:p>
                  </a:txBody>
                  <a:tcPr/>
                </a:tc>
                <a:tc>
                  <a:txBody>
                    <a:bodyPr/>
                    <a:lstStyle/>
                    <a:p>
                      <a:pPr fontAlgn="auto">
                        <a:lnSpc>
                          <a:spcPts val="1800"/>
                        </a:lnSpc>
                        <a:buNone/>
                      </a:pPr>
                      <a:r>
                        <a:rPr lang="zh-CN" altLang="en-US" sz="2000"/>
                        <a:t>截至12月10日，已造成</a:t>
                      </a:r>
                      <a:r>
                        <a:rPr lang="en-US" altLang="zh-CN" sz="2000"/>
                        <a:t>165</a:t>
                      </a:r>
                      <a:r>
                        <a:rPr lang="zh-CN" altLang="en-US" sz="2000"/>
                        <a:t>人遇难，</a:t>
                      </a:r>
                      <a:r>
                        <a:rPr lang="en-US" altLang="zh-CN" sz="2000"/>
                        <a:t>798</a:t>
                      </a:r>
                      <a:r>
                        <a:rPr lang="zh-CN" altLang="en-US" sz="2000"/>
                        <a:t>人受伤，</a:t>
                      </a:r>
                      <a:r>
                        <a:rPr lang="en-US" altLang="zh-CN" sz="2000"/>
                        <a:t>8</a:t>
                      </a:r>
                      <a:r>
                        <a:rPr lang="zh-CN" altLang="en-US" sz="2000"/>
                        <a:t>人失踪。</a:t>
                      </a:r>
                      <a:endParaRPr lang="zh-CN" altLang="en-US" sz="2000"/>
                    </a:p>
                  </a:txBody>
                  <a:tcPr/>
                </a:tc>
                <a:tc>
                  <a:txBody>
                    <a:bodyPr/>
                    <a:lstStyle/>
                    <a:p>
                      <a:pPr fontAlgn="auto">
                        <a:lnSpc>
                          <a:spcPts val="1800"/>
                        </a:lnSpc>
                        <a:buNone/>
                      </a:pPr>
                      <a:r>
                        <a:rPr lang="zh-CN" altLang="en-US" sz="2000"/>
                        <a:t>直接经济损失68.66亿元</a:t>
                      </a:r>
                      <a:endParaRPr lang="zh-CN" altLang="en-US" sz="2000"/>
                    </a:p>
                  </a:txBody>
                  <a:tcPr/>
                </a:tc>
              </a:tr>
              <a:tr h="579120">
                <a:tc>
                  <a:txBody>
                    <a:bodyPr/>
                    <a:lstStyle/>
                    <a:p>
                      <a:pPr fontAlgn="auto">
                        <a:lnSpc>
                          <a:spcPts val="1800"/>
                        </a:lnSpc>
                        <a:buNone/>
                      </a:pPr>
                      <a:r>
                        <a:rPr lang="zh-CN" altLang="en-US" sz="2000"/>
                        <a:t>深圳山体滑坡事件</a:t>
                      </a:r>
                      <a:endParaRPr lang="zh-CN" altLang="en-US" sz="2000"/>
                    </a:p>
                  </a:txBody>
                  <a:tcPr/>
                </a:tc>
                <a:tc>
                  <a:txBody>
                    <a:bodyPr/>
                    <a:lstStyle/>
                    <a:p>
                      <a:pPr fontAlgn="auto">
                        <a:lnSpc>
                          <a:spcPts val="1800"/>
                        </a:lnSpc>
                        <a:buNone/>
                      </a:pPr>
                      <a:r>
                        <a:rPr lang="zh-CN" altLang="en-US" sz="2000"/>
                        <a:t>2015年12月20日11时42分 </a:t>
                      </a:r>
                      <a:endParaRPr lang="zh-CN" altLang="en-US" sz="2000"/>
                    </a:p>
                  </a:txBody>
                  <a:tcPr/>
                </a:tc>
                <a:tc>
                  <a:txBody>
                    <a:bodyPr/>
                    <a:lstStyle/>
                    <a:p>
                      <a:pPr fontAlgn="auto">
                        <a:lnSpc>
                          <a:spcPts val="1800"/>
                        </a:lnSpc>
                        <a:buNone/>
                      </a:pPr>
                      <a:r>
                        <a:rPr sz="2000"/>
                        <a:t>造成73人死亡</a:t>
                      </a:r>
                      <a:r>
                        <a:rPr lang="zh-CN" sz="2000"/>
                        <a:t>，</a:t>
                      </a:r>
                      <a:r>
                        <a:rPr sz="2000"/>
                        <a:t>4人下落不明</a:t>
                      </a:r>
                      <a:r>
                        <a:rPr lang="zh-CN" sz="2000"/>
                        <a:t>，</a:t>
                      </a:r>
                      <a:r>
                        <a:rPr sz="2000"/>
                        <a:t>17人受伤</a:t>
                      </a:r>
                      <a:r>
                        <a:rPr lang="zh-CN" sz="2000"/>
                        <a:t>。</a:t>
                      </a:r>
                      <a:endParaRPr sz="2000"/>
                    </a:p>
                  </a:txBody>
                  <a:tcPr/>
                </a:tc>
                <a:tc>
                  <a:txBody>
                    <a:bodyPr/>
                    <a:lstStyle/>
                    <a:p>
                      <a:pPr fontAlgn="auto">
                        <a:lnSpc>
                          <a:spcPts val="1800"/>
                        </a:lnSpc>
                        <a:buNone/>
                      </a:pPr>
                      <a:r>
                        <a:rPr sz="2000">
                          <a:sym typeface="+mn-ea"/>
                        </a:rPr>
                        <a:t>直接经济损失8.81亿元</a:t>
                      </a:r>
                      <a:endParaRPr lang="zh-CN" altLang="en-US" sz="2000">
                        <a:sym typeface="+mn-ea"/>
                      </a:endParaRPr>
                    </a:p>
                  </a:txBody>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7411" name="Rectangle 3"/>
          <p:cNvSpPr>
            <a:spLocks noGrp="1" noChangeArrowheads="1"/>
          </p:cNvSpPr>
          <p:nvPr/>
        </p:nvSpPr>
        <p:spPr>
          <a:xfrm>
            <a:off x="69215" y="1383665"/>
            <a:ext cx="11935460" cy="5476875"/>
          </a:xfrm>
          <a:prstGeom prst="rect">
            <a:avLst/>
          </a:prstGeom>
          <a:noFill/>
          <a:ln>
            <a:noFill/>
          </a:ln>
          <a:effectLst/>
        </p:spPr>
        <p:txBody>
          <a:bodyPr vert="horz" wrap="square" lIns="91440" tIns="45720" rIns="91440" bIns="45720" numCol="1" anchor="t" anchorCtr="0" compatLnSpc="1"/>
          <a:lst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hlink"/>
              </a:buClr>
              <a:buFont typeface="Wingdings" panose="05000000000000000000" pitchFamily="2" charset="2"/>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9pPr>
          </a:lstStyle>
          <a:p>
            <a:pPr marL="457200" lvl="1" indent="0">
              <a:lnSpc>
                <a:spcPct val="110000"/>
              </a:lnSpc>
              <a:buNone/>
            </a:pPr>
            <a:r>
              <a:rPr lang="en-US" altLang="zh-CN" sz="3000" dirty="0">
                <a:solidFill>
                  <a:schemeClr val="tx1"/>
                </a:solidFill>
                <a:latin typeface="楷体" panose="02010609060101010101" charset="-122"/>
                <a:ea typeface="楷体" panose="02010609060101010101" charset="-122"/>
                <a:sym typeface="+mn-ea"/>
              </a:rPr>
              <a:t>  </a:t>
            </a:r>
            <a:r>
              <a:rPr lang="zh-CN" altLang="en-US" sz="3000" dirty="0">
                <a:solidFill>
                  <a:schemeClr val="tx1"/>
                </a:solidFill>
                <a:latin typeface="楷体" panose="02010609060101010101" charset="-122"/>
                <a:ea typeface="楷体" panose="02010609060101010101" charset="-122"/>
                <a:sym typeface="+mn-ea"/>
              </a:rPr>
              <a:t>◆</a:t>
            </a:r>
            <a:r>
              <a:rPr lang="zh-CN" altLang="en-US" sz="3000" dirty="0">
                <a:latin typeface="楷体" panose="02010609060101010101" charset="-122"/>
                <a:ea typeface="楷体" panose="02010609060101010101" charset="-122"/>
                <a:sym typeface="+mn-ea"/>
              </a:rPr>
              <a:t>推行“安全教育周”，举办丰富多彩的安全主题活动；举行消防、安全知识竞赛以及安全主题的作文竞赛。</a:t>
            </a:r>
            <a:endParaRPr lang="zh-CN" altLang="en-US" sz="3000" dirty="0">
              <a:latin typeface="楷体" panose="02010609060101010101" charset="-122"/>
              <a:ea typeface="楷体" panose="02010609060101010101" charset="-122"/>
            </a:endParaRPr>
          </a:p>
          <a:p>
            <a:pPr marL="457200" lvl="1" indent="0">
              <a:lnSpc>
                <a:spcPct val="110000"/>
              </a:lnSpc>
              <a:buNone/>
            </a:pPr>
            <a:r>
              <a:rPr lang="zh-CN" altLang="en-US" sz="3000" dirty="0">
                <a:latin typeface="楷体" panose="02010609060101010101" charset="-122"/>
                <a:ea typeface="楷体" panose="02010609060101010101" charset="-122"/>
                <a:sym typeface="+mn-ea"/>
              </a:rPr>
              <a:t>  ◆组织教师为校园安全工作进言献策，并对有价值、有创意建议予以奖励；组织学生为校园安全拟警示语。</a:t>
            </a:r>
            <a:endParaRPr lang="zh-CN" altLang="en-US" sz="3000" dirty="0">
              <a:latin typeface="楷体" panose="02010609060101010101" charset="-122"/>
              <a:ea typeface="楷体" panose="02010609060101010101" charset="-122"/>
            </a:endParaRPr>
          </a:p>
          <a:p>
            <a:pPr marL="457200" lvl="1" indent="0">
              <a:lnSpc>
                <a:spcPct val="130000"/>
              </a:lnSpc>
              <a:buNone/>
            </a:pPr>
            <a:endParaRPr lang="zh-CN" altLang="en-US" sz="3000" b="1" kern="0" noProof="0" dirty="0" smtClean="0">
              <a:ln>
                <a:noFill/>
              </a:ln>
              <a:solidFill>
                <a:schemeClr val="tx1"/>
              </a:solidFill>
              <a:uLnTx/>
              <a:uFillTx/>
              <a:latin typeface="楷体" panose="02010609060101010101" charset="-122"/>
              <a:ea typeface="楷体" panose="02010609060101010101" charset="-122"/>
              <a:sym typeface="+mn-ea"/>
            </a:endParaRPr>
          </a:p>
        </p:txBody>
      </p:sp>
      <p:pic>
        <p:nvPicPr>
          <p:cNvPr id="108549" name="图片 108548" descr="img20060406093127_224033314"/>
          <p:cNvPicPr>
            <a:picLocks noChangeAspect="1"/>
          </p:cNvPicPr>
          <p:nvPr/>
        </p:nvPicPr>
        <p:blipFill>
          <a:blip r:embed="rId2" cstate="print"/>
          <a:stretch>
            <a:fillRect/>
          </a:stretch>
        </p:blipFill>
        <p:spPr>
          <a:xfrm>
            <a:off x="142240" y="3641090"/>
            <a:ext cx="3763010" cy="3219450"/>
          </a:xfrm>
          <a:prstGeom prst="rect">
            <a:avLst/>
          </a:prstGeom>
          <a:noFill/>
          <a:ln w="9525">
            <a:noFill/>
          </a:ln>
        </p:spPr>
      </p:pic>
      <p:pic>
        <p:nvPicPr>
          <p:cNvPr id="108548" name="图片 108547" descr="20090711100737422"/>
          <p:cNvPicPr>
            <a:picLocks noChangeAspect="1"/>
          </p:cNvPicPr>
          <p:nvPr/>
        </p:nvPicPr>
        <p:blipFill>
          <a:blip r:embed="rId3" cstate="print"/>
          <a:stretch>
            <a:fillRect/>
          </a:stretch>
        </p:blipFill>
        <p:spPr>
          <a:xfrm>
            <a:off x="3905885" y="3641090"/>
            <a:ext cx="3613785" cy="3219450"/>
          </a:xfrm>
          <a:prstGeom prst="rect">
            <a:avLst/>
          </a:prstGeom>
          <a:noFill/>
          <a:ln w="9525">
            <a:noFill/>
          </a:ln>
        </p:spPr>
      </p:pic>
      <p:pic>
        <p:nvPicPr>
          <p:cNvPr id="2" name="图片 1"/>
          <p:cNvPicPr>
            <a:picLocks noChangeAspect="1"/>
          </p:cNvPicPr>
          <p:nvPr/>
        </p:nvPicPr>
        <p:blipFill>
          <a:blip r:embed="rId4" cstate="print"/>
          <a:stretch>
            <a:fillRect/>
          </a:stretch>
        </p:blipFill>
        <p:spPr>
          <a:xfrm>
            <a:off x="7519670" y="3641090"/>
            <a:ext cx="4572635" cy="3218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411">
                                            <p:txEl>
                                              <p:charRg st="1" end="1"/>
                                            </p:txEl>
                                          </p:spTgt>
                                        </p:tgtEl>
                                        <p:attrNameLst>
                                          <p:attrName>style.visibility</p:attrName>
                                        </p:attrNameLst>
                                      </p:cBhvr>
                                      <p:to>
                                        <p:strVal val="visible"/>
                                      </p:to>
                                    </p:set>
                                    <p:animEffect transition="in" filter="blinds(horizontal)">
                                      <p:cBhvr>
                                        <p:cTn id="7" dur="500"/>
                                        <p:tgtEl>
                                          <p:spTgt spid="17411">
                                            <p:txEl>
                                              <p:char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411">
                                            <p:txEl>
                                              <p:charRg st="1" end="1"/>
                                            </p:txEl>
                                          </p:spTgt>
                                        </p:tgtEl>
                                        <p:attrNameLst>
                                          <p:attrName>style.visibility</p:attrName>
                                        </p:attrNameLst>
                                      </p:cBhvr>
                                      <p:to>
                                        <p:strVal val="visible"/>
                                      </p:to>
                                    </p:set>
                                    <p:animEffect transition="in" filter="blinds(horizontal)">
                                      <p:cBhvr>
                                        <p:cTn id="12" dur="500"/>
                                        <p:tgtEl>
                                          <p:spTgt spid="17411">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411">
                                            <p:txEl>
                                              <p:charRg st="2" end="2"/>
                                            </p:txEl>
                                          </p:spTgt>
                                        </p:tgtEl>
                                        <p:attrNameLst>
                                          <p:attrName>style.visibility</p:attrName>
                                        </p:attrNameLst>
                                      </p:cBhvr>
                                      <p:to>
                                        <p:strVal val="visible"/>
                                      </p:to>
                                    </p:set>
                                    <p:animEffect transition="in" filter="blinds(horizontal)">
                                      <p:cBhvr>
                                        <p:cTn id="17" dur="500"/>
                                        <p:tgtEl>
                                          <p:spTgt spid="17411">
                                            <p:txEl>
                                              <p:char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7411">
                                            <p:txEl>
                                              <p:charRg st="4" end="4"/>
                                            </p:txEl>
                                          </p:spTgt>
                                        </p:tgtEl>
                                        <p:attrNameLst>
                                          <p:attrName>style.visibility</p:attrName>
                                        </p:attrNameLst>
                                      </p:cBhvr>
                                      <p:to>
                                        <p:strVal val="visible"/>
                                      </p:to>
                                    </p:set>
                                    <p:animEffect transition="in" filter="blinds(horizontal)">
                                      <p:cBhvr>
                                        <p:cTn id="22" dur="500"/>
                                        <p:tgtEl>
                                          <p:spTgt spid="17411">
                                            <p:txEl>
                                              <p:char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7411">
                                            <p:txEl>
                                              <p:charRg st="5" end="5"/>
                                            </p:txEl>
                                          </p:spTgt>
                                        </p:tgtEl>
                                        <p:attrNameLst>
                                          <p:attrName>style.visibility</p:attrName>
                                        </p:attrNameLst>
                                      </p:cBhvr>
                                      <p:to>
                                        <p:strVal val="visible"/>
                                      </p:to>
                                    </p:set>
                                    <p:animEffect transition="in" filter="blinds(horizontal)">
                                      <p:cBhvr>
                                        <p:cTn id="27" dur="500"/>
                                        <p:tgtEl>
                                          <p:spTgt spid="17411">
                                            <p:txEl>
                                              <p:char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7411">
                                            <p:txEl>
                                              <p:charRg st="6" end="6"/>
                                            </p:txEl>
                                          </p:spTgt>
                                        </p:tgtEl>
                                        <p:attrNameLst>
                                          <p:attrName>style.visibility</p:attrName>
                                        </p:attrNameLst>
                                      </p:cBhvr>
                                      <p:to>
                                        <p:strVal val="visible"/>
                                      </p:to>
                                    </p:set>
                                    <p:animEffect transition="in" filter="blinds(horizontal)">
                                      <p:cBhvr>
                                        <p:cTn id="32" dur="500"/>
                                        <p:tgtEl>
                                          <p:spTgt spid="17411">
                                            <p:txEl>
                                              <p:char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7411">
                                            <p:txEl>
                                              <p:charRg st="7" end="7"/>
                                            </p:txEl>
                                          </p:spTgt>
                                        </p:tgtEl>
                                        <p:attrNameLst>
                                          <p:attrName>style.visibility</p:attrName>
                                        </p:attrNameLst>
                                      </p:cBhvr>
                                      <p:to>
                                        <p:strVal val="visible"/>
                                      </p:to>
                                    </p:set>
                                    <p:animEffect transition="in" filter="blinds(horizontal)">
                                      <p:cBhvr>
                                        <p:cTn id="37" dur="500"/>
                                        <p:tgtEl>
                                          <p:spTgt spid="17411">
                                            <p:txEl>
                                              <p:char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7411" name="Rectangle 3"/>
          <p:cNvSpPr>
            <a:spLocks noGrp="1" noChangeArrowheads="1"/>
          </p:cNvSpPr>
          <p:nvPr/>
        </p:nvSpPr>
        <p:spPr>
          <a:xfrm>
            <a:off x="127635" y="3770630"/>
            <a:ext cx="11935460" cy="3089910"/>
          </a:xfrm>
          <a:prstGeom prst="rect">
            <a:avLst/>
          </a:prstGeom>
          <a:noFill/>
          <a:ln>
            <a:noFill/>
          </a:ln>
          <a:effectLst/>
        </p:spPr>
        <p:txBody>
          <a:bodyPr vert="horz" wrap="square" lIns="91440" tIns="45720" rIns="91440" bIns="45720" numCol="1" anchor="t" anchorCtr="0" compatLnSpc="1"/>
          <a:lst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hlink"/>
              </a:buClr>
              <a:buFont typeface="Wingdings" panose="05000000000000000000" pitchFamily="2" charset="2"/>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9pPr>
          </a:lstStyle>
          <a:p>
            <a:pPr marL="457200" lvl="1" indent="0">
              <a:lnSpc>
                <a:spcPct val="130000"/>
              </a:lnSpc>
              <a:buNone/>
            </a:pPr>
            <a:r>
              <a:rPr lang="en-US" altLang="zh-CN" sz="3000" dirty="0">
                <a:solidFill>
                  <a:schemeClr val="tx1"/>
                </a:solidFill>
                <a:latin typeface="楷体" panose="02010609060101010101" charset="-122"/>
                <a:ea typeface="楷体" panose="02010609060101010101" charset="-122"/>
                <a:sym typeface="+mn-ea"/>
              </a:rPr>
              <a:t>   </a:t>
            </a:r>
            <a:r>
              <a:rPr lang="zh-CN" altLang="en-US" sz="3000" dirty="0">
                <a:solidFill>
                  <a:schemeClr val="tx1"/>
                </a:solidFill>
                <a:latin typeface="楷体" panose="02010609060101010101" charset="-122"/>
                <a:ea typeface="楷体" panose="02010609060101010101" charset="-122"/>
                <a:sym typeface="+mn-ea"/>
              </a:rPr>
              <a:t>◆</a:t>
            </a:r>
            <a:r>
              <a:rPr lang="zh-CN" altLang="en-US" sz="3000" dirty="0">
                <a:latin typeface="楷体" panose="02010609060101010101" charset="-122"/>
                <a:ea typeface="楷体" panose="02010609060101010101" charset="-122"/>
                <a:sym typeface="+mn-ea"/>
              </a:rPr>
              <a:t>在活动中，师生的人本意识得到了激发，积极主动的关注校园安全。有专家指出，通过安全教育，提高我们中小学生的自我保护能力，80%的意外伤害事故可以避免的。而导致悲剧发生的一个重要原因，就是我们的青少年欠缺安全防卫知识，自我保护能力差，因此少年儿童应该学习安全防卫知识，提高自我保护能力。 </a:t>
            </a:r>
            <a:endParaRPr lang="zh-CN" altLang="en-US" sz="3000" b="1" kern="0" noProof="0" dirty="0" smtClean="0">
              <a:ln>
                <a:noFill/>
              </a:ln>
              <a:solidFill>
                <a:schemeClr val="tx1"/>
              </a:solidFill>
              <a:uLnTx/>
              <a:uFillTx/>
              <a:latin typeface="楷体" panose="02010609060101010101" charset="-122"/>
              <a:ea typeface="楷体" panose="02010609060101010101" charset="-122"/>
              <a:sym typeface="+mn-ea"/>
            </a:endParaRPr>
          </a:p>
        </p:txBody>
      </p:sp>
      <p:pic>
        <p:nvPicPr>
          <p:cNvPr id="109573" name="图片 109572" descr="20090331223721284"/>
          <p:cNvPicPr>
            <a:picLocks noChangeAspect="1"/>
          </p:cNvPicPr>
          <p:nvPr/>
        </p:nvPicPr>
        <p:blipFill>
          <a:blip r:embed="rId2" cstate="print"/>
          <a:stretch>
            <a:fillRect/>
          </a:stretch>
        </p:blipFill>
        <p:spPr>
          <a:xfrm>
            <a:off x="1022985" y="1383030"/>
            <a:ext cx="3892550" cy="2456180"/>
          </a:xfrm>
          <a:prstGeom prst="rect">
            <a:avLst/>
          </a:prstGeom>
          <a:noFill/>
          <a:ln w="9525">
            <a:noFill/>
          </a:ln>
        </p:spPr>
      </p:pic>
      <p:pic>
        <p:nvPicPr>
          <p:cNvPr id="3" name="图片 2" descr="2009430172435216"/>
          <p:cNvPicPr>
            <a:picLocks noChangeAspect="1"/>
          </p:cNvPicPr>
          <p:nvPr/>
        </p:nvPicPr>
        <p:blipFill>
          <a:blip r:embed="rId3" cstate="print"/>
          <a:stretch>
            <a:fillRect/>
          </a:stretch>
        </p:blipFill>
        <p:spPr>
          <a:xfrm>
            <a:off x="4915535" y="1384300"/>
            <a:ext cx="3315970" cy="2455545"/>
          </a:xfrm>
          <a:prstGeom prst="rect">
            <a:avLst/>
          </a:prstGeom>
          <a:noFill/>
          <a:ln w="9525">
            <a:noFill/>
          </a:ln>
        </p:spPr>
      </p:pic>
      <p:pic>
        <p:nvPicPr>
          <p:cNvPr id="4" name="图片 3"/>
          <p:cNvPicPr>
            <a:picLocks noChangeAspect="1"/>
          </p:cNvPicPr>
          <p:nvPr/>
        </p:nvPicPr>
        <p:blipFill>
          <a:blip r:embed="rId4" cstate="print"/>
          <a:stretch>
            <a:fillRect/>
          </a:stretch>
        </p:blipFill>
        <p:spPr>
          <a:xfrm>
            <a:off x="8231505" y="1384300"/>
            <a:ext cx="3256280" cy="24555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411">
                                            <p:txEl>
                                              <p:charRg st="1" end="1"/>
                                            </p:txEl>
                                          </p:spTgt>
                                        </p:tgtEl>
                                        <p:attrNameLst>
                                          <p:attrName>style.visibility</p:attrName>
                                        </p:attrNameLst>
                                      </p:cBhvr>
                                      <p:to>
                                        <p:strVal val="visible"/>
                                      </p:to>
                                    </p:set>
                                    <p:animEffect transition="in" filter="blinds(horizontal)">
                                      <p:cBhvr>
                                        <p:cTn id="7" dur="500"/>
                                        <p:tgtEl>
                                          <p:spTgt spid="17411">
                                            <p:txEl>
                                              <p:char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411">
                                            <p:txEl>
                                              <p:charRg st="1" end="1"/>
                                            </p:txEl>
                                          </p:spTgt>
                                        </p:tgtEl>
                                        <p:attrNameLst>
                                          <p:attrName>style.visibility</p:attrName>
                                        </p:attrNameLst>
                                      </p:cBhvr>
                                      <p:to>
                                        <p:strVal val="visible"/>
                                      </p:to>
                                    </p:set>
                                    <p:animEffect transition="in" filter="blinds(horizontal)">
                                      <p:cBhvr>
                                        <p:cTn id="12" dur="500"/>
                                        <p:tgtEl>
                                          <p:spTgt spid="17411">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411">
                                            <p:txEl>
                                              <p:charRg st="2" end="2"/>
                                            </p:txEl>
                                          </p:spTgt>
                                        </p:tgtEl>
                                        <p:attrNameLst>
                                          <p:attrName>style.visibility</p:attrName>
                                        </p:attrNameLst>
                                      </p:cBhvr>
                                      <p:to>
                                        <p:strVal val="visible"/>
                                      </p:to>
                                    </p:set>
                                    <p:animEffect transition="in" filter="blinds(horizontal)">
                                      <p:cBhvr>
                                        <p:cTn id="17" dur="500"/>
                                        <p:tgtEl>
                                          <p:spTgt spid="17411">
                                            <p:txEl>
                                              <p:char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7411">
                                            <p:txEl>
                                              <p:charRg st="4" end="4"/>
                                            </p:txEl>
                                          </p:spTgt>
                                        </p:tgtEl>
                                        <p:attrNameLst>
                                          <p:attrName>style.visibility</p:attrName>
                                        </p:attrNameLst>
                                      </p:cBhvr>
                                      <p:to>
                                        <p:strVal val="visible"/>
                                      </p:to>
                                    </p:set>
                                    <p:animEffect transition="in" filter="blinds(horizontal)">
                                      <p:cBhvr>
                                        <p:cTn id="22" dur="500"/>
                                        <p:tgtEl>
                                          <p:spTgt spid="17411">
                                            <p:txEl>
                                              <p:char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7411">
                                            <p:txEl>
                                              <p:charRg st="5" end="5"/>
                                            </p:txEl>
                                          </p:spTgt>
                                        </p:tgtEl>
                                        <p:attrNameLst>
                                          <p:attrName>style.visibility</p:attrName>
                                        </p:attrNameLst>
                                      </p:cBhvr>
                                      <p:to>
                                        <p:strVal val="visible"/>
                                      </p:to>
                                    </p:set>
                                    <p:animEffect transition="in" filter="blinds(horizontal)">
                                      <p:cBhvr>
                                        <p:cTn id="27" dur="500"/>
                                        <p:tgtEl>
                                          <p:spTgt spid="17411">
                                            <p:txEl>
                                              <p:char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7411">
                                            <p:txEl>
                                              <p:charRg st="6" end="6"/>
                                            </p:txEl>
                                          </p:spTgt>
                                        </p:tgtEl>
                                        <p:attrNameLst>
                                          <p:attrName>style.visibility</p:attrName>
                                        </p:attrNameLst>
                                      </p:cBhvr>
                                      <p:to>
                                        <p:strVal val="visible"/>
                                      </p:to>
                                    </p:set>
                                    <p:animEffect transition="in" filter="blinds(horizontal)">
                                      <p:cBhvr>
                                        <p:cTn id="32" dur="500"/>
                                        <p:tgtEl>
                                          <p:spTgt spid="17411">
                                            <p:txEl>
                                              <p:char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7411">
                                            <p:txEl>
                                              <p:charRg st="7" end="7"/>
                                            </p:txEl>
                                          </p:spTgt>
                                        </p:tgtEl>
                                        <p:attrNameLst>
                                          <p:attrName>style.visibility</p:attrName>
                                        </p:attrNameLst>
                                      </p:cBhvr>
                                      <p:to>
                                        <p:strVal val="visible"/>
                                      </p:to>
                                    </p:set>
                                    <p:animEffect transition="in" filter="blinds(horizontal)">
                                      <p:cBhvr>
                                        <p:cTn id="37" dur="500"/>
                                        <p:tgtEl>
                                          <p:spTgt spid="17411">
                                            <p:txEl>
                                              <p:char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3" name="标题 1"/>
          <p:cNvSpPr>
            <a:spLocks noGrp="1"/>
          </p:cNvSpPr>
          <p:nvPr/>
        </p:nvSpPr>
        <p:spPr>
          <a:xfrm>
            <a:off x="232410" y="1484630"/>
            <a:ext cx="10704195" cy="1226820"/>
          </a:xfrm>
          <a:prstGeom prst="rect">
            <a:avLst/>
          </a:prstGeom>
          <a:noFill/>
          <a:ln w="9525">
            <a:noFill/>
          </a:ln>
        </p:spPr>
        <p:txBody>
          <a:bodyPr lIns="91440" tIns="45720" rIns="91440" bIns="45720" anchor="ctr"/>
          <a:lstStyle/>
          <a:p>
            <a:pPr>
              <a:lnSpc>
                <a:spcPct val="90000"/>
              </a:lnSpc>
            </a:pPr>
            <a:r>
              <a:rPr lang="en-US" altLang="zh-CN" sz="4000">
                <a:solidFill>
                  <a:srgbClr val="FFC000"/>
                </a:solidFill>
                <a:latin typeface="华文新魏" panose="02010800040101010101" charset="-122"/>
                <a:ea typeface="华文新魏" panose="02010800040101010101" charset="-122"/>
              </a:rPr>
              <a:t>  </a:t>
            </a:r>
            <a:r>
              <a:rPr lang="zh-CN" sz="3600" b="1" kern="0" noProof="0" smtClean="0">
                <a:ln>
                  <a:noFill/>
                </a:ln>
                <a:solidFill>
                  <a:srgbClr val="00FF00"/>
                </a:solidFill>
                <a:effectLst>
                  <a:outerShdw blurRad="38100" dist="38100" dir="2700000" algn="tl">
                    <a:srgbClr val="000000"/>
                  </a:outerShdw>
                </a:effectLst>
                <a:uLnTx/>
                <a:uFillTx/>
                <a:latin typeface="楷体_GB2312" panose="02010609030101010101" pitchFamily="1" charset="-122"/>
                <a:ea typeface="楷体_GB2312" panose="02010609030101010101" pitchFamily="1" charset="-122"/>
                <a:sym typeface="+mn-ea"/>
              </a:rPr>
              <a:t>（三）建立健全安全制度和应急预案，注重校园安全制度化</a:t>
            </a:r>
            <a:endParaRPr lang="en-US" altLang="zh-CN" sz="3600" b="1" dirty="0">
              <a:solidFill>
                <a:srgbClr val="0070C0"/>
              </a:solidFill>
              <a:latin typeface="楷体" panose="02010609060101010101" charset="-122"/>
              <a:ea typeface="楷体" panose="02010609060101010101" charset="-122"/>
              <a:sym typeface="+mn-ea"/>
            </a:endParaRPr>
          </a:p>
        </p:txBody>
      </p:sp>
      <p:sp>
        <p:nvSpPr>
          <p:cNvPr id="17411" name="Rectangle 3"/>
          <p:cNvSpPr>
            <a:spLocks noGrp="1" noChangeArrowheads="1"/>
          </p:cNvSpPr>
          <p:nvPr/>
        </p:nvSpPr>
        <p:spPr>
          <a:xfrm>
            <a:off x="6144895" y="2549525"/>
            <a:ext cx="5615305" cy="4185285"/>
          </a:xfrm>
          <a:prstGeom prst="rect">
            <a:avLst/>
          </a:prstGeom>
          <a:noFill/>
          <a:ln>
            <a:noFill/>
          </a:ln>
          <a:effectLst/>
        </p:spPr>
        <p:txBody>
          <a:bodyPr vert="horz" wrap="square" lIns="91440" tIns="45720" rIns="91440" bIns="45720" numCol="1" anchor="t" anchorCtr="0" compatLnSpc="1"/>
          <a:lst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hlink"/>
              </a:buClr>
              <a:buFont typeface="Wingdings" panose="05000000000000000000" pitchFamily="2" charset="2"/>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9pPr>
          </a:lstStyle>
          <a:p>
            <a:pPr marL="457200" lvl="1" indent="0" algn="just">
              <a:lnSpc>
                <a:spcPct val="100000"/>
              </a:lnSpc>
              <a:buNone/>
            </a:pPr>
            <a:r>
              <a:rPr lang="en-US" altLang="zh-CN" sz="3000" dirty="0">
                <a:latin typeface="楷体" panose="02010609060101010101" charset="-122"/>
                <a:ea typeface="楷体" panose="02010609060101010101" charset="-122"/>
                <a:sym typeface="+mn-ea"/>
              </a:rPr>
              <a:t>   </a:t>
            </a:r>
            <a:r>
              <a:rPr lang="zh-CN" altLang="en-US" sz="3000" dirty="0">
                <a:latin typeface="楷体" panose="02010609060101010101" charset="-122"/>
                <a:ea typeface="楷体" panose="02010609060101010101" charset="-122"/>
                <a:sym typeface="+mn-ea"/>
              </a:rPr>
              <a:t>◆校园安全建立健全各项安全制度，建立各类校园突发事件应急预案，责任到人，定期组织培训和演练；</a:t>
            </a:r>
            <a:endParaRPr lang="zh-CN" altLang="en-US" sz="3000" dirty="0">
              <a:latin typeface="楷体" panose="02010609060101010101" charset="-122"/>
              <a:ea typeface="楷体" panose="02010609060101010101" charset="-122"/>
            </a:endParaRPr>
          </a:p>
          <a:p>
            <a:pPr marL="457200" lvl="1" indent="0" algn="just">
              <a:lnSpc>
                <a:spcPct val="100000"/>
              </a:lnSpc>
              <a:buNone/>
            </a:pPr>
            <a:r>
              <a:rPr lang="zh-CN" altLang="en-US" sz="3000" dirty="0">
                <a:latin typeface="楷体" panose="02010609060101010101" charset="-122"/>
                <a:ea typeface="楷体" panose="02010609060101010101" charset="-122"/>
                <a:sym typeface="+mn-ea"/>
              </a:rPr>
              <a:t>  ◆以制度促安全习惯的养成。把以人为本抓安全的理念施诸于学校生活的每一时段，贯穿于校园的每一个角</a:t>
            </a:r>
            <a:r>
              <a:rPr lang="zh-CN" altLang="en-US" sz="3200" dirty="0">
                <a:ea typeface="宋体" panose="02010600030101010101" pitchFamily="2" charset="-122"/>
                <a:sym typeface="+mn-ea"/>
              </a:rPr>
              <a:t>落。</a:t>
            </a:r>
            <a:endParaRPr lang="zh-CN" altLang="en-US" b="1" kern="0" noProof="0" smtClean="0">
              <a:ln>
                <a:noFill/>
              </a:ln>
              <a:uLnTx/>
              <a:uFillTx/>
              <a:latin typeface="楷体" panose="02010609060101010101" charset="-122"/>
              <a:ea typeface="楷体" panose="02010609060101010101" charset="-122"/>
              <a:sym typeface="+mn-ea"/>
            </a:endParaRPr>
          </a:p>
        </p:txBody>
      </p:sp>
      <p:pic>
        <p:nvPicPr>
          <p:cNvPr id="5" name="图片 4"/>
          <p:cNvPicPr>
            <a:picLocks noChangeAspect="1"/>
          </p:cNvPicPr>
          <p:nvPr/>
        </p:nvPicPr>
        <p:blipFill>
          <a:blip r:embed="rId2" cstate="print"/>
          <a:stretch>
            <a:fillRect/>
          </a:stretch>
        </p:blipFill>
        <p:spPr>
          <a:xfrm>
            <a:off x="232410" y="2647315"/>
            <a:ext cx="2895600" cy="4087495"/>
          </a:xfrm>
          <a:prstGeom prst="rect">
            <a:avLst/>
          </a:prstGeom>
        </p:spPr>
      </p:pic>
      <p:pic>
        <p:nvPicPr>
          <p:cNvPr id="6" name="图片 5"/>
          <p:cNvPicPr>
            <a:picLocks noChangeAspect="1"/>
          </p:cNvPicPr>
          <p:nvPr/>
        </p:nvPicPr>
        <p:blipFill>
          <a:blip r:embed="rId3" cstate="print"/>
          <a:stretch>
            <a:fillRect/>
          </a:stretch>
        </p:blipFill>
        <p:spPr>
          <a:xfrm>
            <a:off x="3128010" y="2630170"/>
            <a:ext cx="3048000" cy="40239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411">
                                            <p:txEl>
                                              <p:charRg st="1" end="1"/>
                                            </p:txEl>
                                          </p:spTgt>
                                        </p:tgtEl>
                                        <p:attrNameLst>
                                          <p:attrName>style.visibility</p:attrName>
                                        </p:attrNameLst>
                                      </p:cBhvr>
                                      <p:to>
                                        <p:strVal val="visible"/>
                                      </p:to>
                                    </p:set>
                                    <p:animEffect transition="in" filter="blinds(horizontal)">
                                      <p:cBhvr>
                                        <p:cTn id="7" dur="500"/>
                                        <p:tgtEl>
                                          <p:spTgt spid="17411">
                                            <p:txEl>
                                              <p:char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411">
                                            <p:txEl>
                                              <p:charRg st="1" end="1"/>
                                            </p:txEl>
                                          </p:spTgt>
                                        </p:tgtEl>
                                        <p:attrNameLst>
                                          <p:attrName>style.visibility</p:attrName>
                                        </p:attrNameLst>
                                      </p:cBhvr>
                                      <p:to>
                                        <p:strVal val="visible"/>
                                      </p:to>
                                    </p:set>
                                    <p:animEffect transition="in" filter="blinds(horizontal)">
                                      <p:cBhvr>
                                        <p:cTn id="12" dur="500"/>
                                        <p:tgtEl>
                                          <p:spTgt spid="17411">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411">
                                            <p:txEl>
                                              <p:charRg st="2" end="2"/>
                                            </p:txEl>
                                          </p:spTgt>
                                        </p:tgtEl>
                                        <p:attrNameLst>
                                          <p:attrName>style.visibility</p:attrName>
                                        </p:attrNameLst>
                                      </p:cBhvr>
                                      <p:to>
                                        <p:strVal val="visible"/>
                                      </p:to>
                                    </p:set>
                                    <p:animEffect transition="in" filter="blinds(horizontal)">
                                      <p:cBhvr>
                                        <p:cTn id="17" dur="500"/>
                                        <p:tgtEl>
                                          <p:spTgt spid="17411">
                                            <p:txEl>
                                              <p:char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7411">
                                            <p:txEl>
                                              <p:charRg st="4" end="4"/>
                                            </p:txEl>
                                          </p:spTgt>
                                        </p:tgtEl>
                                        <p:attrNameLst>
                                          <p:attrName>style.visibility</p:attrName>
                                        </p:attrNameLst>
                                      </p:cBhvr>
                                      <p:to>
                                        <p:strVal val="visible"/>
                                      </p:to>
                                    </p:set>
                                    <p:animEffect transition="in" filter="blinds(horizontal)">
                                      <p:cBhvr>
                                        <p:cTn id="22" dur="500"/>
                                        <p:tgtEl>
                                          <p:spTgt spid="17411">
                                            <p:txEl>
                                              <p:char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7411">
                                            <p:txEl>
                                              <p:charRg st="5" end="5"/>
                                            </p:txEl>
                                          </p:spTgt>
                                        </p:tgtEl>
                                        <p:attrNameLst>
                                          <p:attrName>style.visibility</p:attrName>
                                        </p:attrNameLst>
                                      </p:cBhvr>
                                      <p:to>
                                        <p:strVal val="visible"/>
                                      </p:to>
                                    </p:set>
                                    <p:animEffect transition="in" filter="blinds(horizontal)">
                                      <p:cBhvr>
                                        <p:cTn id="27" dur="500"/>
                                        <p:tgtEl>
                                          <p:spTgt spid="17411">
                                            <p:txEl>
                                              <p:char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7411">
                                            <p:txEl>
                                              <p:charRg st="6" end="6"/>
                                            </p:txEl>
                                          </p:spTgt>
                                        </p:tgtEl>
                                        <p:attrNameLst>
                                          <p:attrName>style.visibility</p:attrName>
                                        </p:attrNameLst>
                                      </p:cBhvr>
                                      <p:to>
                                        <p:strVal val="visible"/>
                                      </p:to>
                                    </p:set>
                                    <p:animEffect transition="in" filter="blinds(horizontal)">
                                      <p:cBhvr>
                                        <p:cTn id="32" dur="500"/>
                                        <p:tgtEl>
                                          <p:spTgt spid="17411">
                                            <p:txEl>
                                              <p:char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7411">
                                            <p:txEl>
                                              <p:charRg st="7" end="7"/>
                                            </p:txEl>
                                          </p:spTgt>
                                        </p:tgtEl>
                                        <p:attrNameLst>
                                          <p:attrName>style.visibility</p:attrName>
                                        </p:attrNameLst>
                                      </p:cBhvr>
                                      <p:to>
                                        <p:strVal val="visible"/>
                                      </p:to>
                                    </p:set>
                                    <p:animEffect transition="in" filter="blinds(horizontal)">
                                      <p:cBhvr>
                                        <p:cTn id="37" dur="500"/>
                                        <p:tgtEl>
                                          <p:spTgt spid="17411">
                                            <p:txEl>
                                              <p:char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2" name="标题 1"/>
          <p:cNvSpPr>
            <a:spLocks noGrp="1"/>
          </p:cNvSpPr>
          <p:nvPr/>
        </p:nvSpPr>
        <p:spPr>
          <a:xfrm>
            <a:off x="389255" y="2684780"/>
            <a:ext cx="10515600" cy="774700"/>
          </a:xfrm>
          <a:prstGeom prst="rect">
            <a:avLst/>
          </a:prstGeom>
          <a:noFill/>
          <a:ln w="9525">
            <a:noFill/>
          </a:ln>
        </p:spPr>
        <p:txBody>
          <a:bodyPr lIns="91440" tIns="45720" rIns="91440" bIns="45720" anchor="ctr"/>
          <a:lstStyle/>
          <a:p>
            <a:pPr>
              <a:lnSpc>
                <a:spcPct val="90000"/>
              </a:lnSpc>
            </a:pPr>
            <a:r>
              <a:rPr lang="en-US" altLang="zh-CN" sz="4000">
                <a:solidFill>
                  <a:srgbClr val="FFC000"/>
                </a:solidFill>
                <a:latin typeface="华文新魏" panose="02010800040101010101" charset="-122"/>
                <a:ea typeface="华文新魏" panose="02010800040101010101" charset="-122"/>
              </a:rPr>
              <a:t>  </a:t>
            </a:r>
            <a:r>
              <a:rPr lang="zh-CN" sz="4000" b="1">
                <a:solidFill>
                  <a:srgbClr val="0070C0"/>
                </a:solidFill>
                <a:latin typeface="楷体" panose="02010609060101010101" charset="-122"/>
                <a:ea typeface="楷体" panose="02010609060101010101" charset="-122"/>
              </a:rPr>
              <a:t>七、</a:t>
            </a:r>
            <a:r>
              <a:rPr lang="zh-CN" sz="3600" b="1">
                <a:solidFill>
                  <a:srgbClr val="0070C0"/>
                </a:solidFill>
                <a:latin typeface="楷体" panose="02010609060101010101" charset="-122"/>
                <a:ea typeface="楷体" panose="02010609060101010101" charset="-122"/>
              </a:rPr>
              <a:t>校园突发事件应急处置流程</a:t>
            </a:r>
            <a:endParaRPr lang="zh-CN" altLang="en-US" sz="3600" b="1" dirty="0">
              <a:solidFill>
                <a:srgbClr val="0070C0"/>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4445" y="-2540"/>
            <a:ext cx="12200255" cy="686308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pic>
        <p:nvPicPr>
          <p:cNvPr id="5" name="图片 4"/>
          <p:cNvPicPr>
            <a:picLocks noChangeAspect="1"/>
          </p:cNvPicPr>
          <p:nvPr/>
        </p:nvPicPr>
        <p:blipFill>
          <a:blip r:embed="rId2" cstate="print"/>
          <a:stretch>
            <a:fillRect/>
          </a:stretch>
        </p:blipFill>
        <p:spPr>
          <a:xfrm>
            <a:off x="255905" y="1234440"/>
            <a:ext cx="11679555" cy="548386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14)"/>
          <p:cNvPicPr>
            <a:picLocks noChangeAspect="1"/>
          </p:cNvPicPr>
          <p:nvPr/>
        </p:nvPicPr>
        <p:blipFill>
          <a:blip r:embed="rId1" cstate="print"/>
          <a:stretch>
            <a:fillRect/>
          </a:stretch>
        </p:blipFill>
        <p:spPr>
          <a:xfrm>
            <a:off x="-3810" y="-2540"/>
            <a:ext cx="12200890" cy="6873240"/>
          </a:xfrm>
          <a:prstGeom prst="rect">
            <a:avLst/>
          </a:prstGeom>
        </p:spPr>
      </p:pic>
      <p:sp>
        <p:nvSpPr>
          <p:cNvPr id="9" name="标题 5"/>
          <p:cNvSpPr>
            <a:spLocks noGrp="1"/>
          </p:cNvSpPr>
          <p:nvPr/>
        </p:nvSpPr>
        <p:spPr>
          <a:xfrm>
            <a:off x="-3810" y="-2540"/>
            <a:ext cx="12200255" cy="1386205"/>
          </a:xfrm>
          <a:prstGeom prst="rect">
            <a:avLst/>
          </a:prstGeom>
          <a:noFill/>
          <a:ln w="9525">
            <a:noFill/>
          </a:ln>
        </p:spPr>
        <p:txBody>
          <a:bodyPr lIns="91440" tIns="45720" rIns="91440" bIns="45720" anchor="ctr">
            <a:normAutofit fontScale="95000" lnSpcReduction="100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r>
              <a:rPr lang="en-US" altLang="zh-CN" strike="noStrike" noProof="1">
                <a:solidFill>
                  <a:schemeClr val="accent4"/>
                </a:solidFill>
              </a:rPr>
              <a:t>                  </a:t>
            </a:r>
            <a:br>
              <a:rPr lang="en-US" altLang="zh-CN" dirty="0">
                <a:solidFill>
                  <a:schemeClr val="accent4"/>
                </a:solidFill>
              </a:rPr>
            </a:br>
            <a:r>
              <a:rPr lang="zh-CN" altLang="en-US" sz="6000" noProof="1" smtClean="0">
                <a:solidFill>
                  <a:srgbClr val="7030A0"/>
                </a:solidFill>
                <a:latin typeface="华文新魏" panose="02010800040101010101" charset="-122"/>
                <a:ea typeface="华文新魏" panose="02010800040101010101" charset="-122"/>
              </a:rPr>
              <a:t>第二部</a:t>
            </a:r>
            <a:r>
              <a:rPr lang="zh-CN" altLang="en-US" sz="6000" strike="noStrike" noProof="1">
                <a:solidFill>
                  <a:srgbClr val="7030A0"/>
                </a:solidFill>
                <a:effectLst/>
                <a:latin typeface="华文新魏" panose="02010800040101010101" charset="-122"/>
                <a:ea typeface="华文新魏" panose="02010800040101010101" charset="-122"/>
              </a:rPr>
              <a:t>分    校园突发事件应对</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5" name="Rectangle 3"/>
          <p:cNvSpPr>
            <a:spLocks noGrp="1" noChangeArrowheads="1"/>
          </p:cNvSpPr>
          <p:nvPr/>
        </p:nvSpPr>
        <p:spPr>
          <a:xfrm>
            <a:off x="460375" y="1461135"/>
            <a:ext cx="11452225" cy="3796030"/>
          </a:xfrm>
          <a:prstGeom prst="rect">
            <a:avLst/>
          </a:prstGeom>
          <a:noFill/>
          <a:ln>
            <a:noFill/>
          </a:ln>
          <a:effectLst/>
        </p:spPr>
        <p:txBody>
          <a:bodyPr vert="horz" wrap="square" lIns="91440" tIns="45720" rIns="91440" bIns="45720" numCol="1" anchor="t" anchorCtr="0" compatLnSpc="1"/>
          <a:lst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hlink"/>
              </a:buClr>
              <a:buFont typeface="Wingdings" panose="05000000000000000000" pitchFamily="2" charset="2"/>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9pPr>
          </a:lstStyle>
          <a:p>
            <a:pPr marL="457200" lvl="1" indent="0" algn="just">
              <a:lnSpc>
                <a:spcPct val="100000"/>
              </a:lnSpc>
              <a:buNone/>
            </a:pPr>
            <a:r>
              <a:rPr lang="en-US" altLang="zh-CN" dirty="0">
                <a:latin typeface="楷体" panose="02010609060101010101" charset="-122"/>
                <a:ea typeface="楷体" panose="02010609060101010101" charset="-122"/>
                <a:sym typeface="+mn-ea"/>
              </a:rPr>
              <a:t> </a:t>
            </a:r>
            <a:endParaRPr lang="en-US" altLang="zh-CN" dirty="0">
              <a:latin typeface="楷体" panose="02010609060101010101" charset="-122"/>
              <a:ea typeface="楷体" panose="02010609060101010101" charset="-122"/>
              <a:sym typeface="+mn-ea"/>
            </a:endParaRPr>
          </a:p>
          <a:p>
            <a:pPr marL="457200" lvl="1" indent="0" algn="just">
              <a:lnSpc>
                <a:spcPct val="150000"/>
              </a:lnSpc>
              <a:buNone/>
            </a:pPr>
            <a:r>
              <a:rPr lang="en-US" sz="5000" b="1" dirty="0">
                <a:solidFill>
                  <a:srgbClr val="FF0000"/>
                </a:solidFill>
                <a:latin typeface="微软雅黑" panose="020B0503020204020204" charset="-122"/>
                <a:ea typeface="微软雅黑" panose="020B0503020204020204" charset="-122"/>
                <a:sym typeface="+mn-ea"/>
              </a:rPr>
              <a:t>“</a:t>
            </a:r>
            <a:r>
              <a:rPr sz="5000" b="1" dirty="0">
                <a:solidFill>
                  <a:srgbClr val="FF0000"/>
                </a:solidFill>
                <a:latin typeface="微软雅黑" panose="020B0503020204020204" charset="-122"/>
                <a:ea typeface="微软雅黑" panose="020B0503020204020204" charset="-122"/>
                <a:sym typeface="+mn-ea"/>
              </a:rPr>
              <a:t>责任高于一切，成就源于付出</a:t>
            </a:r>
            <a:r>
              <a:rPr lang="en-US" sz="5000" b="1" dirty="0">
                <a:solidFill>
                  <a:srgbClr val="FF0000"/>
                </a:solidFill>
                <a:latin typeface="微软雅黑" panose="020B0503020204020204" charset="-122"/>
                <a:ea typeface="微软雅黑" panose="020B0503020204020204" charset="-122"/>
                <a:sym typeface="+mn-ea"/>
              </a:rPr>
              <a:t>”</a:t>
            </a:r>
            <a:endParaRPr lang="en-US" sz="5000" b="1" dirty="0">
              <a:solidFill>
                <a:srgbClr val="FF0000"/>
              </a:solidFill>
              <a:latin typeface="微软雅黑" panose="020B0503020204020204" charset="-122"/>
              <a:ea typeface="微软雅黑" panose="020B0503020204020204" charset="-122"/>
              <a:sym typeface="+mn-ea"/>
            </a:endParaRPr>
          </a:p>
          <a:p>
            <a:pPr marL="457200" lvl="1" indent="0" algn="just">
              <a:lnSpc>
                <a:spcPct val="150000"/>
              </a:lnSpc>
              <a:buNone/>
            </a:pPr>
            <a:r>
              <a:rPr sz="5000" b="1" dirty="0">
                <a:solidFill>
                  <a:srgbClr val="FF0000"/>
                </a:solidFill>
                <a:latin typeface="微软雅黑" panose="020B0503020204020204" charset="-122"/>
                <a:ea typeface="微软雅黑" panose="020B0503020204020204" charset="-122"/>
                <a:sym typeface="+mn-ea"/>
              </a:rPr>
              <a:t>是叶志平校长的人生理念</a:t>
            </a:r>
            <a:r>
              <a:rPr lang="zh-CN" sz="5000" b="1" dirty="0">
                <a:solidFill>
                  <a:srgbClr val="FF0000"/>
                </a:solidFill>
                <a:latin typeface="微软雅黑" panose="020B0503020204020204" charset="-122"/>
                <a:ea typeface="微软雅黑" panose="020B0503020204020204" charset="-122"/>
                <a:sym typeface="+mn-ea"/>
              </a:rPr>
              <a:t>。</a:t>
            </a:r>
            <a:endParaRPr lang="zh-CN" sz="5000" b="1" dirty="0">
              <a:solidFill>
                <a:srgbClr val="FF0000"/>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charRg st="1" end="1"/>
                                            </p:txEl>
                                          </p:spTgt>
                                        </p:tgtEl>
                                        <p:attrNameLst>
                                          <p:attrName>style.visibility</p:attrName>
                                        </p:attrNameLst>
                                      </p:cBhvr>
                                      <p:to>
                                        <p:strVal val="visible"/>
                                      </p:to>
                                    </p:set>
                                    <p:animEffect transition="in" filter="blinds(horizontal)">
                                      <p:cBhvr>
                                        <p:cTn id="7" dur="500"/>
                                        <p:tgtEl>
                                          <p:spTgt spid="5">
                                            <p:txEl>
                                              <p:char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charRg st="1" end="1"/>
                                            </p:txEl>
                                          </p:spTgt>
                                        </p:tgtEl>
                                        <p:attrNameLst>
                                          <p:attrName>style.visibility</p:attrName>
                                        </p:attrNameLst>
                                      </p:cBhvr>
                                      <p:to>
                                        <p:strVal val="visible"/>
                                      </p:to>
                                    </p:set>
                                    <p:animEffect transition="in" filter="blinds(horizontal)">
                                      <p:cBhvr>
                                        <p:cTn id="12" dur="500"/>
                                        <p:tgtEl>
                                          <p:spTgt spid="5">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charRg st="2" end="2"/>
                                            </p:txEl>
                                          </p:spTgt>
                                        </p:tgtEl>
                                        <p:attrNameLst>
                                          <p:attrName>style.visibility</p:attrName>
                                        </p:attrNameLst>
                                      </p:cBhvr>
                                      <p:to>
                                        <p:strVal val="visible"/>
                                      </p:to>
                                    </p:set>
                                    <p:animEffect transition="in" filter="blinds(horizontal)">
                                      <p:cBhvr>
                                        <p:cTn id="17" dur="500"/>
                                        <p:tgtEl>
                                          <p:spTgt spid="5">
                                            <p:txEl>
                                              <p:char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charRg st="4" end="4"/>
                                            </p:txEl>
                                          </p:spTgt>
                                        </p:tgtEl>
                                        <p:attrNameLst>
                                          <p:attrName>style.visibility</p:attrName>
                                        </p:attrNameLst>
                                      </p:cBhvr>
                                      <p:to>
                                        <p:strVal val="visible"/>
                                      </p:to>
                                    </p:set>
                                    <p:animEffect transition="in" filter="blinds(horizontal)">
                                      <p:cBhvr>
                                        <p:cTn id="22" dur="500"/>
                                        <p:tgtEl>
                                          <p:spTgt spid="5">
                                            <p:txEl>
                                              <p:char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charRg st="5" end="5"/>
                                            </p:txEl>
                                          </p:spTgt>
                                        </p:tgtEl>
                                        <p:attrNameLst>
                                          <p:attrName>style.visibility</p:attrName>
                                        </p:attrNameLst>
                                      </p:cBhvr>
                                      <p:to>
                                        <p:strVal val="visible"/>
                                      </p:to>
                                    </p:set>
                                    <p:animEffect transition="in" filter="blinds(horizontal)">
                                      <p:cBhvr>
                                        <p:cTn id="27" dur="500"/>
                                        <p:tgtEl>
                                          <p:spTgt spid="5">
                                            <p:txEl>
                                              <p:char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charRg st="6" end="6"/>
                                            </p:txEl>
                                          </p:spTgt>
                                        </p:tgtEl>
                                        <p:attrNameLst>
                                          <p:attrName>style.visibility</p:attrName>
                                        </p:attrNameLst>
                                      </p:cBhvr>
                                      <p:to>
                                        <p:strVal val="visible"/>
                                      </p:to>
                                    </p:set>
                                    <p:animEffect transition="in" filter="blinds(horizontal)">
                                      <p:cBhvr>
                                        <p:cTn id="32" dur="500"/>
                                        <p:tgtEl>
                                          <p:spTgt spid="5">
                                            <p:txEl>
                                              <p:char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charRg st="7" end="7"/>
                                            </p:txEl>
                                          </p:spTgt>
                                        </p:tgtEl>
                                        <p:attrNameLst>
                                          <p:attrName>style.visibility</p:attrName>
                                        </p:attrNameLst>
                                      </p:cBhvr>
                                      <p:to>
                                        <p:strVal val="visible"/>
                                      </p:to>
                                    </p:set>
                                    <p:animEffect transition="in" filter="blinds(horizontal)">
                                      <p:cBhvr>
                                        <p:cTn id="37" dur="500"/>
                                        <p:tgtEl>
                                          <p:spTgt spid="5">
                                            <p:txEl>
                                              <p:char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9)"/>
          <p:cNvPicPr>
            <a:picLocks noChangeAspect="1"/>
          </p:cNvPicPr>
          <p:nvPr/>
        </p:nvPicPr>
        <p:blipFill>
          <a:blip r:embed="rId1" cstate="print"/>
          <a:stretch>
            <a:fillRect/>
          </a:stretch>
        </p:blipFill>
        <p:spPr>
          <a:xfrm>
            <a:off x="635" y="0"/>
            <a:ext cx="12191365" cy="6874510"/>
          </a:xfrm>
          <a:prstGeom prst="rect">
            <a:avLst/>
          </a:prstGeom>
        </p:spPr>
      </p:pic>
      <p:sp>
        <p:nvSpPr>
          <p:cNvPr id="3" name="Rectangle 3"/>
          <p:cNvSpPr>
            <a:spLocks noGrp="1" noChangeArrowheads="1"/>
          </p:cNvSpPr>
          <p:nvPr/>
        </p:nvSpPr>
        <p:spPr>
          <a:xfrm>
            <a:off x="480060" y="1355090"/>
            <a:ext cx="11452225" cy="4070350"/>
          </a:xfrm>
          <a:prstGeom prst="rect">
            <a:avLst/>
          </a:prstGeom>
          <a:noFill/>
          <a:ln>
            <a:noFill/>
          </a:ln>
          <a:effectLst/>
        </p:spPr>
        <p:txBody>
          <a:bodyPr vert="horz" wrap="square" lIns="91440" tIns="45720" rIns="91440" bIns="45720" numCol="1" anchor="t" anchorCtr="0" compatLnSpc="1"/>
          <a:lst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hlink"/>
              </a:buClr>
              <a:buFont typeface="Wingdings" panose="05000000000000000000" pitchFamily="2" charset="2"/>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9pPr>
          </a:lstStyle>
          <a:p>
            <a:pPr marL="457200" lvl="1" indent="0" algn="ctr">
              <a:lnSpc>
                <a:spcPct val="100000"/>
              </a:lnSpc>
              <a:buNone/>
            </a:pPr>
            <a:r>
              <a:rPr lang="zh-CN" sz="7200" b="1" dirty="0">
                <a:solidFill>
                  <a:srgbClr val="FF0000"/>
                </a:solidFill>
                <a:latin typeface="微软雅黑" panose="020B0503020204020204" charset="-122"/>
                <a:ea typeface="微软雅黑" panose="020B0503020204020204" charset="-122"/>
                <a:sym typeface="+mn-ea"/>
              </a:rPr>
              <a:t>谢谢大家聆听！</a:t>
            </a:r>
            <a:endParaRPr lang="zh-CN" sz="7200" b="1" dirty="0">
              <a:solidFill>
                <a:srgbClr val="FF0000"/>
              </a:solidFill>
              <a:latin typeface="微软雅黑" panose="020B0503020204020204" charset="-122"/>
              <a:ea typeface="微软雅黑" panose="020B0503020204020204" charset="-122"/>
              <a:sym typeface="+mn-ea"/>
            </a:endParaRPr>
          </a:p>
          <a:p>
            <a:pPr marL="457200" lvl="1" indent="0" algn="ctr">
              <a:lnSpc>
                <a:spcPct val="100000"/>
              </a:lnSpc>
              <a:buNone/>
            </a:pPr>
            <a:endParaRPr lang="zh-CN" sz="5000" b="1" dirty="0">
              <a:solidFill>
                <a:srgbClr val="FF0000"/>
              </a:solidFill>
              <a:latin typeface="微软雅黑" panose="020B0503020204020204" charset="-122"/>
              <a:ea typeface="微软雅黑" panose="020B0503020204020204" charset="-122"/>
              <a:sym typeface="+mn-ea"/>
            </a:endParaRPr>
          </a:p>
          <a:p>
            <a:pPr marL="457200" lvl="1" indent="0" algn="l">
              <a:lnSpc>
                <a:spcPct val="100000"/>
              </a:lnSpc>
              <a:buNone/>
            </a:pPr>
            <a:r>
              <a:rPr lang="zh-CN" sz="5000" b="1" dirty="0">
                <a:solidFill>
                  <a:srgbClr val="FF0000"/>
                </a:solidFill>
                <a:latin typeface="微软雅黑" panose="020B0503020204020204" charset="-122"/>
                <a:ea typeface="微软雅黑" panose="020B0503020204020204" charset="-122"/>
                <a:sym typeface="+mn-ea"/>
              </a:rPr>
              <a:t>祝：</a:t>
            </a:r>
            <a:endParaRPr lang="zh-CN" sz="5000" b="1" dirty="0">
              <a:solidFill>
                <a:srgbClr val="FF0000"/>
              </a:solidFill>
              <a:latin typeface="微软雅黑" panose="020B0503020204020204" charset="-122"/>
              <a:ea typeface="微软雅黑" panose="020B0503020204020204" charset="-122"/>
              <a:sym typeface="+mn-ea"/>
            </a:endParaRPr>
          </a:p>
          <a:p>
            <a:pPr marL="457200" lvl="1" indent="0" algn="ctr">
              <a:lnSpc>
                <a:spcPct val="100000"/>
              </a:lnSpc>
              <a:buNone/>
            </a:pPr>
            <a:r>
              <a:rPr lang="zh-CN" sz="6000" b="1" dirty="0">
                <a:ln w="6600">
                  <a:solidFill>
                    <a:schemeClr val="accent2"/>
                  </a:solidFill>
                  <a:prstDash val="solid"/>
                </a:ln>
                <a:solidFill>
                  <a:srgbClr val="FF0000"/>
                </a:solidFill>
                <a:effectLst>
                  <a:outerShdw dist="38100" dir="2700000" algn="tl" rotWithShape="0">
                    <a:schemeClr val="accent2"/>
                  </a:outerShdw>
                </a:effectLst>
                <a:latin typeface="隶书" panose="02010509060101010101" charset="-122"/>
                <a:ea typeface="隶书" panose="02010509060101010101" charset="-122"/>
                <a:sym typeface="+mn-ea"/>
              </a:rPr>
              <a:t>工作顺利 身体健康！</a:t>
            </a:r>
            <a:endParaRPr lang="zh-CN" sz="6000" b="1" dirty="0">
              <a:ln w="6600">
                <a:solidFill>
                  <a:schemeClr val="accent2"/>
                </a:solidFill>
                <a:prstDash val="solid"/>
              </a:ln>
              <a:solidFill>
                <a:srgbClr val="FF0000"/>
              </a:solidFill>
              <a:effectLst>
                <a:outerShdw dist="38100" dir="2700000" algn="tl" rotWithShape="0">
                  <a:schemeClr val="accent2"/>
                </a:outerShdw>
              </a:effectLst>
              <a:latin typeface="隶书" panose="02010509060101010101" charset="-122"/>
              <a:ea typeface="隶书" panose="02010509060101010101" charset="-122"/>
              <a:sym typeface="+mn-ea"/>
            </a:endParaRPr>
          </a:p>
          <a:p>
            <a:pPr marL="457200" lvl="1" indent="0" algn="just">
              <a:lnSpc>
                <a:spcPct val="150000"/>
              </a:lnSpc>
              <a:buNone/>
            </a:pPr>
            <a:r>
              <a:rPr lang="zh-CN" sz="6000" b="1" dirty="0">
                <a:solidFill>
                  <a:schemeClr val="accent4"/>
                </a:solidFill>
                <a:latin typeface="微软雅黑" panose="020B0503020204020204" charset="-122"/>
                <a:ea typeface="微软雅黑" panose="020B0503020204020204" charset="-122"/>
                <a:sym typeface="+mn-ea"/>
              </a:rPr>
              <a:t>       </a:t>
            </a:r>
            <a:endParaRPr lang="zh-CN" sz="6000" b="1" dirty="0">
              <a:solidFill>
                <a:schemeClr val="accent4"/>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charRg st="1" end="1"/>
                                            </p:txEl>
                                          </p:spTgt>
                                        </p:tgtEl>
                                        <p:attrNameLst>
                                          <p:attrName>style.visibility</p:attrName>
                                        </p:attrNameLst>
                                      </p:cBhvr>
                                      <p:to>
                                        <p:strVal val="visible"/>
                                      </p:to>
                                    </p:set>
                                    <p:animEffect transition="in" filter="blinds(horizontal)">
                                      <p:cBhvr>
                                        <p:cTn id="7" dur="500"/>
                                        <p:tgtEl>
                                          <p:spTgt spid="3">
                                            <p:txEl>
                                              <p:char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charRg st="1" end="1"/>
                                            </p:txEl>
                                          </p:spTgt>
                                        </p:tgtEl>
                                        <p:attrNameLst>
                                          <p:attrName>style.visibility</p:attrName>
                                        </p:attrNameLst>
                                      </p:cBhvr>
                                      <p:to>
                                        <p:strVal val="visible"/>
                                      </p:to>
                                    </p:set>
                                    <p:animEffect transition="in" filter="blinds(horizontal)">
                                      <p:cBhvr>
                                        <p:cTn id="12" dur="500"/>
                                        <p:tgtEl>
                                          <p:spTgt spid="3">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charRg st="2" end="2"/>
                                            </p:txEl>
                                          </p:spTgt>
                                        </p:tgtEl>
                                        <p:attrNameLst>
                                          <p:attrName>style.visibility</p:attrName>
                                        </p:attrNameLst>
                                      </p:cBhvr>
                                      <p:to>
                                        <p:strVal val="visible"/>
                                      </p:to>
                                    </p:set>
                                    <p:animEffect transition="in" filter="blinds(horizontal)">
                                      <p:cBhvr>
                                        <p:cTn id="17" dur="500"/>
                                        <p:tgtEl>
                                          <p:spTgt spid="3">
                                            <p:txEl>
                                              <p:char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charRg st="4" end="4"/>
                                            </p:txEl>
                                          </p:spTgt>
                                        </p:tgtEl>
                                        <p:attrNameLst>
                                          <p:attrName>style.visibility</p:attrName>
                                        </p:attrNameLst>
                                      </p:cBhvr>
                                      <p:to>
                                        <p:strVal val="visible"/>
                                      </p:to>
                                    </p:set>
                                    <p:animEffect transition="in" filter="blinds(horizontal)">
                                      <p:cBhvr>
                                        <p:cTn id="22" dur="500"/>
                                        <p:tgtEl>
                                          <p:spTgt spid="3">
                                            <p:txEl>
                                              <p:char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charRg st="5" end="5"/>
                                            </p:txEl>
                                          </p:spTgt>
                                        </p:tgtEl>
                                        <p:attrNameLst>
                                          <p:attrName>style.visibility</p:attrName>
                                        </p:attrNameLst>
                                      </p:cBhvr>
                                      <p:to>
                                        <p:strVal val="visible"/>
                                      </p:to>
                                    </p:set>
                                    <p:animEffect transition="in" filter="blinds(horizontal)">
                                      <p:cBhvr>
                                        <p:cTn id="27" dur="500"/>
                                        <p:tgtEl>
                                          <p:spTgt spid="3">
                                            <p:txEl>
                                              <p:char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charRg st="6" end="6"/>
                                            </p:txEl>
                                          </p:spTgt>
                                        </p:tgtEl>
                                        <p:attrNameLst>
                                          <p:attrName>style.visibility</p:attrName>
                                        </p:attrNameLst>
                                      </p:cBhvr>
                                      <p:to>
                                        <p:strVal val="visible"/>
                                      </p:to>
                                    </p:set>
                                    <p:animEffect transition="in" filter="blinds(horizontal)">
                                      <p:cBhvr>
                                        <p:cTn id="32" dur="500"/>
                                        <p:tgtEl>
                                          <p:spTgt spid="3">
                                            <p:txEl>
                                              <p:char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charRg st="7" end="7"/>
                                            </p:txEl>
                                          </p:spTgt>
                                        </p:tgtEl>
                                        <p:attrNameLst>
                                          <p:attrName>style.visibility</p:attrName>
                                        </p:attrNameLst>
                                      </p:cBhvr>
                                      <p:to>
                                        <p:strVal val="visible"/>
                                      </p:to>
                                    </p:set>
                                    <p:animEffect transition="in" filter="blinds(horizontal)">
                                      <p:cBhvr>
                                        <p:cTn id="37" dur="500"/>
                                        <p:tgtEl>
                                          <p:spTgt spid="3">
                                            <p:txEl>
                                              <p:char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标题 1"/>
          <p:cNvSpPr>
            <a:spLocks noGrp="1"/>
          </p:cNvSpPr>
          <p:nvPr/>
        </p:nvSpPr>
        <p:spPr>
          <a:xfrm>
            <a:off x="-1587" y="3352800"/>
            <a:ext cx="12199937" cy="3508375"/>
          </a:xfrm>
          <a:prstGeom prst="rect">
            <a:avLst/>
          </a:prstGeom>
          <a:noFill/>
          <a:ln w="9525">
            <a:noFill/>
          </a:ln>
        </p:spPr>
        <p:txBody>
          <a:bodyPr lIns="91440" tIns="45720" rIns="91440" bIns="45720" anchor="ctr"/>
          <a:lstStyle/>
          <a:p>
            <a:pPr>
              <a:lnSpc>
                <a:spcPct val="150000"/>
              </a:lnSpc>
            </a:pPr>
            <a:r>
              <a:rPr lang="en-US" altLang="zh-CN" sz="4000" dirty="0">
                <a:solidFill>
                  <a:srgbClr val="0000FF"/>
                </a:solidFill>
                <a:latin typeface="黑体" panose="02010609060101010101" charset="-122"/>
                <a:ea typeface="黑体" panose="02010609060101010101" charset="-122"/>
                <a:sym typeface="Arial" panose="020B0604020202020204" pitchFamily="34" charset="0"/>
              </a:rPr>
              <a:t>    </a:t>
            </a:r>
            <a:r>
              <a:rPr lang="zh-CN" altLang="en-US" sz="4000" b="1" dirty="0">
                <a:solidFill>
                  <a:schemeClr val="bg1"/>
                </a:solidFill>
                <a:latin typeface="楷体" panose="02010609060101010101" charset="-122"/>
                <a:ea typeface="楷体" panose="02010609060101010101" charset="-122"/>
                <a:sym typeface="Arial" panose="020B0604020202020204" pitchFamily="34" charset="0"/>
              </a:rPr>
              <a:t>一要建立健全和完善应急预案体系。</a:t>
            </a:r>
            <a:endParaRPr lang="zh-CN" altLang="en-US" sz="4000" b="1" dirty="0">
              <a:solidFill>
                <a:schemeClr val="bg1"/>
              </a:solidFill>
              <a:latin typeface="楷体" panose="02010609060101010101" charset="-122"/>
              <a:ea typeface="楷体" panose="02010609060101010101" charset="-122"/>
              <a:sym typeface="Arial" panose="020B0604020202020204" pitchFamily="34" charset="0"/>
            </a:endParaRPr>
          </a:p>
          <a:p>
            <a:pPr>
              <a:lnSpc>
                <a:spcPct val="150000"/>
              </a:lnSpc>
            </a:pPr>
            <a:r>
              <a:rPr lang="zh-CN" altLang="en-US" sz="4000" b="1" dirty="0">
                <a:solidFill>
                  <a:schemeClr val="bg1"/>
                </a:solidFill>
                <a:latin typeface="楷体" panose="02010609060101010101" charset="-122"/>
                <a:ea typeface="楷体" panose="02010609060101010101" charset="-122"/>
                <a:sym typeface="Arial" panose="020B0604020202020204" pitchFamily="34" charset="0"/>
              </a:rPr>
              <a:t>    二要建立健全和完善应急管理体制。</a:t>
            </a:r>
            <a:endParaRPr lang="zh-CN" altLang="en-US" sz="4000" b="1" dirty="0">
              <a:solidFill>
                <a:schemeClr val="bg1"/>
              </a:solidFill>
              <a:latin typeface="楷体" panose="02010609060101010101" charset="-122"/>
              <a:ea typeface="楷体" panose="02010609060101010101" charset="-122"/>
              <a:sym typeface="Arial" panose="020B0604020202020204" pitchFamily="34" charset="0"/>
            </a:endParaRPr>
          </a:p>
          <a:p>
            <a:pPr>
              <a:lnSpc>
                <a:spcPct val="150000"/>
              </a:lnSpc>
            </a:pPr>
            <a:r>
              <a:rPr lang="zh-CN" altLang="en-US" sz="4000" b="1" dirty="0">
                <a:solidFill>
                  <a:schemeClr val="bg1"/>
                </a:solidFill>
                <a:latin typeface="楷体" panose="02010609060101010101" charset="-122"/>
                <a:ea typeface="楷体" panose="02010609060101010101" charset="-122"/>
                <a:sym typeface="Arial" panose="020B0604020202020204" pitchFamily="34" charset="0"/>
              </a:rPr>
              <a:t>    三要建立健全和完善应急运行机制。</a:t>
            </a:r>
            <a:endParaRPr lang="zh-CN" altLang="en-US" sz="4000" b="1" dirty="0">
              <a:solidFill>
                <a:schemeClr val="bg1"/>
              </a:solidFill>
              <a:latin typeface="楷体" panose="02010609060101010101" charset="-122"/>
              <a:ea typeface="楷体" panose="02010609060101010101" charset="-122"/>
              <a:sym typeface="Arial" panose="020B0604020202020204" pitchFamily="34" charset="0"/>
            </a:endParaRPr>
          </a:p>
          <a:p>
            <a:pPr>
              <a:lnSpc>
                <a:spcPct val="150000"/>
              </a:lnSpc>
            </a:pPr>
            <a:r>
              <a:rPr lang="zh-CN" altLang="en-US" sz="4000" b="1" dirty="0">
                <a:solidFill>
                  <a:schemeClr val="bg1"/>
                </a:solidFill>
                <a:latin typeface="楷体" panose="02010609060101010101" charset="-122"/>
                <a:ea typeface="楷体" panose="02010609060101010101" charset="-122"/>
                <a:sym typeface="Arial" panose="020B0604020202020204" pitchFamily="34" charset="0"/>
              </a:rPr>
              <a:t>    四要建立健全和完善应急法制。</a:t>
            </a:r>
            <a:endParaRPr lang="zh-CN" altLang="en-US" sz="4000" b="1" dirty="0">
              <a:solidFill>
                <a:schemeClr val="bg1"/>
              </a:solidFill>
              <a:latin typeface="楷体" panose="02010609060101010101" charset="-122"/>
              <a:ea typeface="楷体" panose="02010609060101010101" charset="-122"/>
              <a:sym typeface="Arial" panose="020B0604020202020204" pitchFamily="34" charset="0"/>
            </a:endParaRPr>
          </a:p>
          <a:p>
            <a:pPr>
              <a:lnSpc>
                <a:spcPct val="90000"/>
              </a:lnSpc>
            </a:pPr>
            <a:endParaRPr lang="zh-CN" altLang="en-US" sz="4000" b="1" dirty="0">
              <a:solidFill>
                <a:schemeClr val="bg1"/>
              </a:solidFill>
              <a:latin typeface="楷体" panose="02010609060101010101" charset="-122"/>
              <a:ea typeface="楷体" panose="02010609060101010101" charset="-122"/>
              <a:sym typeface="Arial" panose="020B0604020202020204" pitchFamily="34" charset="0"/>
            </a:endParaRPr>
          </a:p>
        </p:txBody>
      </p:sp>
      <p:pic>
        <p:nvPicPr>
          <p:cNvPr id="7169" name="图片 4"/>
          <p:cNvPicPr>
            <a:picLocks noChangeAspect="1"/>
          </p:cNvPicPr>
          <p:nvPr/>
        </p:nvPicPr>
        <p:blipFill>
          <a:blip r:embed="rId1" cstate="print"/>
          <a:stretch>
            <a:fillRect/>
          </a:stretch>
        </p:blipFill>
        <p:spPr>
          <a:xfrm>
            <a:off x="-4762" y="-12700"/>
            <a:ext cx="12201525" cy="6883400"/>
          </a:xfrm>
          <a:prstGeom prst="rect">
            <a:avLst/>
          </a:prstGeom>
          <a:noFill/>
          <a:ln w="9525">
            <a:noFill/>
          </a:ln>
        </p:spPr>
      </p:pic>
      <p:sp>
        <p:nvSpPr>
          <p:cNvPr id="7171" name="标题 1"/>
          <p:cNvSpPr>
            <a:spLocks noGrp="1"/>
          </p:cNvSpPr>
          <p:nvPr/>
        </p:nvSpPr>
        <p:spPr>
          <a:xfrm>
            <a:off x="363855" y="155575"/>
            <a:ext cx="11653520" cy="6252210"/>
          </a:xfrm>
          <a:prstGeom prst="rect">
            <a:avLst/>
          </a:prstGeom>
          <a:noFill/>
          <a:ln w="9525">
            <a:noFill/>
          </a:ln>
        </p:spPr>
        <p:txBody>
          <a:bodyPr lIns="91440" tIns="45720" rIns="91440" bIns="45720" anchor="ctr"/>
          <a:lstStyle/>
          <a:p>
            <a:pPr algn="ctr">
              <a:lnSpc>
                <a:spcPct val="150000"/>
              </a:lnSpc>
            </a:pPr>
            <a:r>
              <a:rPr lang="zh-CN" altLang="en-US" sz="6000" dirty="0" smtClean="0">
                <a:latin typeface="华文新魏" panose="02010800040101010101" charset="-122"/>
                <a:ea typeface="华文新魏" panose="02010800040101010101" charset="-122"/>
              </a:rPr>
              <a:t>第一部</a:t>
            </a:r>
            <a:r>
              <a:rPr lang="zh-CN" altLang="en-US" sz="6000" dirty="0">
                <a:latin typeface="华文新魏" panose="02010800040101010101" charset="-122"/>
                <a:ea typeface="华文新魏" panose="02010800040101010101" charset="-122"/>
              </a:rPr>
              <a:t>分</a:t>
            </a:r>
            <a:endParaRPr lang="zh-CN" altLang="en-US" sz="6000" dirty="0">
              <a:latin typeface="华文新魏" panose="02010800040101010101" charset="-122"/>
              <a:ea typeface="华文新魏" panose="02010800040101010101" charset="-122"/>
            </a:endParaRPr>
          </a:p>
          <a:p>
            <a:pPr algn="ctr">
              <a:lnSpc>
                <a:spcPct val="150000"/>
              </a:lnSpc>
            </a:pPr>
            <a:r>
              <a:rPr lang="zh-CN" altLang="en-US" sz="8000" dirty="0">
                <a:latin typeface="华文新魏" panose="02010800040101010101" charset="-122"/>
                <a:ea typeface="华文新魏" panose="02010800040101010101" charset="-122"/>
              </a:rPr>
              <a:t>学校应急管理</a:t>
            </a:r>
            <a:endParaRPr lang="zh-CN" altLang="en-US" sz="8000" dirty="0">
              <a:latin typeface="华文新魏" panose="02010800040101010101" charset="-122"/>
              <a:ea typeface="华文新魏" panose="02010800040101010101"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stretch>
            <a:fillRect/>
          </a:stretch>
        </p:blipFill>
        <p:spPr>
          <a:xfrm>
            <a:off x="62230" y="68580"/>
            <a:ext cx="5080000" cy="3371850"/>
          </a:xfrm>
          <a:prstGeom prst="rect">
            <a:avLst/>
          </a:prstGeom>
        </p:spPr>
      </p:pic>
      <p:pic>
        <p:nvPicPr>
          <p:cNvPr id="4" name="图片 3"/>
          <p:cNvPicPr>
            <a:picLocks noChangeAspect="1"/>
          </p:cNvPicPr>
          <p:nvPr/>
        </p:nvPicPr>
        <p:blipFill>
          <a:blip r:embed="rId2" cstate="print"/>
          <a:stretch>
            <a:fillRect/>
          </a:stretch>
        </p:blipFill>
        <p:spPr>
          <a:xfrm>
            <a:off x="3872230" y="3724275"/>
            <a:ext cx="3446145" cy="3041650"/>
          </a:xfrm>
          <a:prstGeom prst="rect">
            <a:avLst/>
          </a:prstGeom>
        </p:spPr>
      </p:pic>
      <p:pic>
        <p:nvPicPr>
          <p:cNvPr id="8" name="图片 7"/>
          <p:cNvPicPr>
            <a:picLocks noChangeAspect="1"/>
          </p:cNvPicPr>
          <p:nvPr/>
        </p:nvPicPr>
        <p:blipFill>
          <a:blip r:embed="rId3" cstate="print"/>
          <a:stretch>
            <a:fillRect/>
          </a:stretch>
        </p:blipFill>
        <p:spPr>
          <a:xfrm>
            <a:off x="62230" y="3724275"/>
            <a:ext cx="3810000" cy="3097530"/>
          </a:xfrm>
          <a:prstGeom prst="rect">
            <a:avLst/>
          </a:prstGeom>
        </p:spPr>
      </p:pic>
      <p:pic>
        <p:nvPicPr>
          <p:cNvPr id="10" name="图片 9"/>
          <p:cNvPicPr>
            <a:picLocks noChangeAspect="1"/>
          </p:cNvPicPr>
          <p:nvPr/>
        </p:nvPicPr>
        <p:blipFill>
          <a:blip r:embed="rId4" cstate="print"/>
          <a:stretch>
            <a:fillRect/>
          </a:stretch>
        </p:blipFill>
        <p:spPr>
          <a:xfrm>
            <a:off x="5693410" y="68580"/>
            <a:ext cx="3639820" cy="3395345"/>
          </a:xfrm>
          <a:prstGeom prst="rect">
            <a:avLst/>
          </a:prstGeom>
        </p:spPr>
      </p:pic>
      <p:pic>
        <p:nvPicPr>
          <p:cNvPr id="12" name="图片 11"/>
          <p:cNvPicPr>
            <a:picLocks noChangeAspect="1"/>
          </p:cNvPicPr>
          <p:nvPr/>
        </p:nvPicPr>
        <p:blipFill>
          <a:blip r:embed="rId5" cstate="print"/>
          <a:stretch>
            <a:fillRect/>
          </a:stretch>
        </p:blipFill>
        <p:spPr>
          <a:xfrm>
            <a:off x="7244715" y="3197225"/>
            <a:ext cx="4937760" cy="3568700"/>
          </a:xfrm>
          <a:prstGeom prst="rect">
            <a:avLst/>
          </a:prstGeom>
        </p:spPr>
      </p:pic>
      <p:pic>
        <p:nvPicPr>
          <p:cNvPr id="2" name="图片 1"/>
          <p:cNvPicPr>
            <a:picLocks noChangeAspect="1"/>
          </p:cNvPicPr>
          <p:nvPr/>
        </p:nvPicPr>
        <p:blipFill>
          <a:blip r:embed="rId6" cstate="print"/>
          <a:stretch>
            <a:fillRect/>
          </a:stretch>
        </p:blipFill>
        <p:spPr>
          <a:xfrm>
            <a:off x="3202940" y="1679575"/>
            <a:ext cx="3175000" cy="2044700"/>
          </a:xfrm>
          <a:prstGeom prst="rect">
            <a:avLst/>
          </a:prstGeom>
        </p:spPr>
      </p:pic>
      <p:pic>
        <p:nvPicPr>
          <p:cNvPr id="11" name="图片 10"/>
          <p:cNvPicPr>
            <a:picLocks noChangeAspect="1"/>
          </p:cNvPicPr>
          <p:nvPr/>
        </p:nvPicPr>
        <p:blipFill>
          <a:blip r:embed="rId7" cstate="print"/>
          <a:stretch>
            <a:fillRect/>
          </a:stretch>
        </p:blipFill>
        <p:spPr>
          <a:xfrm>
            <a:off x="8912860" y="531495"/>
            <a:ext cx="3205480" cy="266573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pic>
        <p:nvPicPr>
          <p:cNvPr id="7" name="图片 6" descr="timg (18)"/>
          <p:cNvPicPr>
            <a:picLocks noChangeAspect="1"/>
          </p:cNvPicPr>
          <p:nvPr/>
        </p:nvPicPr>
        <p:blipFill>
          <a:blip r:embed="rId1" cstate="print"/>
          <a:stretch>
            <a:fillRect/>
          </a:stretch>
        </p:blipFill>
        <p:spPr>
          <a:xfrm>
            <a:off x="0" y="15875"/>
            <a:ext cx="12200890" cy="6825615"/>
          </a:xfrm>
          <a:prstGeom prst="rect">
            <a:avLst/>
          </a:prstGeom>
        </p:spPr>
      </p:pic>
      <p:sp>
        <p:nvSpPr>
          <p:cNvPr id="6" name="标题 5"/>
          <p:cNvSpPr>
            <a:spLocks noGrp="1"/>
          </p:cNvSpPr>
          <p:nvPr>
            <p:ph type="title"/>
          </p:nvPr>
        </p:nvSpPr>
        <p:spPr>
          <a:xfrm>
            <a:off x="-317" y="200025"/>
            <a:ext cx="12199938" cy="1031875"/>
          </a:xfrm>
        </p:spPr>
        <p:txBody>
          <a:bodyPr>
            <a:normAutofit fontScale="90000"/>
            <a:scene3d>
              <a:camera prst="orthographicFront"/>
              <a:lightRig rig="soft" dir="t">
                <a:rot lat="0" lon="0" rev="15600000"/>
              </a:lightRig>
            </a:scene3d>
            <a:sp3d extrusionH="57150" prstMaterial="softEdge">
              <a:bevelT w="25400" h="38100"/>
            </a:sp3d>
          </a:bodyPr>
          <a:lstStyle/>
          <a:p>
            <a:pPr algn="ctr" fontAlgn="auto"/>
            <a:r>
              <a:rPr lang="en-US" altLang="zh-CN" strike="noStrike" noProof="1">
                <a:solidFill>
                  <a:schemeClr val="accent4"/>
                </a:solidFill>
              </a:rPr>
              <a:t>                  </a:t>
            </a:r>
            <a:br>
              <a:rPr lang="en-US" altLang="zh-CN" dirty="0">
                <a:solidFill>
                  <a:schemeClr val="accent4"/>
                </a:solidFill>
              </a:rPr>
            </a:br>
            <a:r>
              <a:rPr lang="zh-CN" altLang="en-US" sz="6000" strike="noStrike" noProof="1" smtClean="0">
                <a:solidFill>
                  <a:srgbClr val="7030A0"/>
                </a:solidFill>
                <a:effectLst/>
                <a:latin typeface="华文新魏" panose="02010800040101010101" charset="-122"/>
                <a:ea typeface="华文新魏" panose="02010800040101010101" charset="-122"/>
              </a:rPr>
              <a:t>第一部</a:t>
            </a:r>
            <a:r>
              <a:rPr lang="zh-CN" altLang="en-US" sz="6000" strike="noStrike" noProof="1">
                <a:solidFill>
                  <a:srgbClr val="7030A0"/>
                </a:solidFill>
                <a:effectLst/>
                <a:latin typeface="华文新魏" panose="02010800040101010101" charset="-122"/>
                <a:ea typeface="华文新魏" panose="02010800040101010101" charset="-122"/>
              </a:rPr>
              <a:t>分    学校应急管理</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5365" name="标题 1"/>
          <p:cNvSpPr>
            <a:spLocks noGrp="1"/>
          </p:cNvSpPr>
          <p:nvPr/>
        </p:nvSpPr>
        <p:spPr>
          <a:xfrm>
            <a:off x="476250" y="2498725"/>
            <a:ext cx="11248390" cy="3206115"/>
          </a:xfrm>
          <a:prstGeom prst="rect">
            <a:avLst/>
          </a:prstGeom>
          <a:noFill/>
          <a:ln w="9525">
            <a:noFill/>
          </a:ln>
        </p:spPr>
        <p:txBody>
          <a:bodyPr lIns="91440" tIns="45720" rIns="91440" bIns="45720" anchor="ctr"/>
          <a:lstStyle/>
          <a:p>
            <a:pPr eaLnBrk="1" hangingPunct="1">
              <a:lnSpc>
                <a:spcPct val="150000"/>
              </a:lnSpc>
            </a:pPr>
            <a:endParaRPr lang="zh-CN" altLang="en-US" sz="3600" b="1" u="sng" dirty="0">
              <a:solidFill>
                <a:srgbClr val="00B050"/>
              </a:solidFill>
              <a:latin typeface="楷体" panose="02010609060101010101" charset="-122"/>
              <a:ea typeface="楷体" panose="02010609060101010101" charset="-122"/>
              <a:sym typeface="+mn-ea"/>
            </a:endParaRPr>
          </a:p>
        </p:txBody>
      </p:sp>
      <p:sp>
        <p:nvSpPr>
          <p:cNvPr id="5" name="标题 1"/>
          <p:cNvSpPr>
            <a:spLocks noGrp="1"/>
          </p:cNvSpPr>
          <p:nvPr/>
        </p:nvSpPr>
        <p:spPr>
          <a:xfrm>
            <a:off x="-317" y="1466850"/>
            <a:ext cx="10515600" cy="1031875"/>
          </a:xfrm>
          <a:prstGeom prst="rect">
            <a:avLst/>
          </a:prstGeom>
          <a:noFill/>
          <a:ln w="9525">
            <a:noFill/>
          </a:ln>
        </p:spPr>
        <p:txBody>
          <a:bodyPr lIns="91440" tIns="45720" rIns="91440" bIns="45720" anchor="ctr"/>
          <a:lstStyle/>
          <a:p>
            <a:pPr>
              <a:lnSpc>
                <a:spcPct val="90000"/>
              </a:lnSpc>
            </a:pPr>
            <a:r>
              <a:rPr lang="en-US" altLang="zh-CN" sz="4000">
                <a:solidFill>
                  <a:srgbClr val="FFC000"/>
                </a:solidFill>
                <a:latin typeface="华文新魏" panose="02010800040101010101" charset="-122"/>
                <a:ea typeface="华文新魏" panose="02010800040101010101" charset="-122"/>
              </a:rPr>
              <a:t>    </a:t>
            </a:r>
            <a:r>
              <a:rPr lang="en-US" altLang="zh-CN" sz="4000" b="1">
                <a:solidFill>
                  <a:srgbClr val="C00000"/>
                </a:solidFill>
                <a:latin typeface="华文新魏" panose="02010800040101010101" charset="-122"/>
                <a:ea typeface="华文新魏" panose="02010800040101010101" charset="-122"/>
              </a:rPr>
              <a:t> </a:t>
            </a:r>
            <a:r>
              <a:rPr lang="zh-CN" altLang="en-US" sz="4000" b="1">
                <a:solidFill>
                  <a:srgbClr val="FFC000"/>
                </a:solidFill>
                <a:latin typeface="华文新魏" panose="02010800040101010101" charset="-122"/>
                <a:ea typeface="华文新魏" panose="02010800040101010101" charset="-122"/>
              </a:rPr>
              <a:t>一、学校应急管理的概念</a:t>
            </a:r>
            <a:endParaRPr lang="zh-CN" altLang="en-US" sz="4000" b="1">
              <a:solidFill>
                <a:srgbClr val="FFC000"/>
              </a:solidFill>
              <a:latin typeface="华文新魏" panose="02010800040101010101" charset="-122"/>
              <a:ea typeface="华文新魏" panose="02010800040101010101" charset="-122"/>
            </a:endParaRPr>
          </a:p>
        </p:txBody>
      </p:sp>
      <p:sp>
        <p:nvSpPr>
          <p:cNvPr id="4" name="标题 1"/>
          <p:cNvSpPr>
            <a:spLocks noGrp="1"/>
          </p:cNvSpPr>
          <p:nvPr/>
        </p:nvSpPr>
        <p:spPr>
          <a:xfrm>
            <a:off x="476250" y="2616200"/>
            <a:ext cx="11248390" cy="3301365"/>
          </a:xfrm>
          <a:prstGeom prst="rect">
            <a:avLst/>
          </a:prstGeom>
          <a:noFill/>
          <a:ln w="9525">
            <a:noFill/>
          </a:ln>
        </p:spPr>
        <p:txBody>
          <a:bodyPr lIns="91440" tIns="45720" rIns="91440" bIns="45720" anchor="ctr"/>
          <a:lstStyle/>
          <a:p>
            <a:pPr marR="0" lvl="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defRPr/>
            </a:pPr>
            <a:r>
              <a:rPr lang="en-US" altLang="zh-CN" sz="3200" b="1" dirty="0">
                <a:solidFill>
                  <a:schemeClr val="bg1"/>
                </a:solidFill>
                <a:sym typeface="+mn-ea"/>
              </a:rPr>
              <a:t>  </a:t>
            </a:r>
            <a:r>
              <a:rPr lang="en-US" altLang="zh-CN" sz="3200" b="1" dirty="0">
                <a:solidFill>
                  <a:schemeClr val="bg1"/>
                </a:solidFill>
                <a:latin typeface="楷体" panose="02010609060101010101" charset="-122"/>
                <a:ea typeface="楷体" panose="02010609060101010101" charset="-122"/>
                <a:sym typeface="+mn-ea"/>
              </a:rPr>
              <a:t> </a:t>
            </a:r>
            <a:r>
              <a:rPr lang="zh-CN" altLang="en-US" sz="3200" b="1" dirty="0">
                <a:solidFill>
                  <a:srgbClr val="00B0F0"/>
                </a:solidFill>
                <a:latin typeface="楷体" panose="02010609060101010101" charset="-122"/>
                <a:ea typeface="楷体" panose="02010609060101010101" charset="-122"/>
                <a:sym typeface="+mn-ea"/>
              </a:rPr>
              <a:t>学校突发事件应急管理是指学校、政府在学校突发事件的发生、发展过程中，通过建立必要的应急管理机制，采取一系列相应的应急措施，预防事件的发生或减轻事件的危害，恢复学校正常的教学和生活秩序，维护学校和社会的稳定。</a:t>
            </a:r>
            <a:r>
              <a:rPr lang="zh-CN" altLang="en-US" sz="3600" b="1" dirty="0">
                <a:solidFill>
                  <a:srgbClr val="00B0F0"/>
                </a:solidFill>
                <a:latin typeface="楷体" panose="02010609060101010101" charset="-122"/>
                <a:ea typeface="楷体" panose="02010609060101010101" charset="-122"/>
                <a:sym typeface="+mn-ea"/>
              </a:rPr>
              <a:t>  </a:t>
            </a:r>
            <a:endParaRPr lang="zh-CN" altLang="en-US" sz="3600" b="1" u="sng" dirty="0">
              <a:solidFill>
                <a:srgbClr val="00B0F0"/>
              </a:solidFill>
              <a:latin typeface="楷体" panose="02010609060101010101" charset="-122"/>
              <a:ea typeface="楷体" panose="02010609060101010101" charset="-122"/>
              <a:sym typeface="+mn-ea"/>
            </a:endParaRPr>
          </a:p>
        </p:txBody>
      </p:sp>
      <p:pic>
        <p:nvPicPr>
          <p:cNvPr id="3" name="图片 2"/>
          <p:cNvPicPr>
            <a:picLocks noChangeAspect="1"/>
          </p:cNvPicPr>
          <p:nvPr/>
        </p:nvPicPr>
        <p:blipFill>
          <a:blip r:embed="rId2" cstate="print"/>
          <a:stretch>
            <a:fillRect/>
          </a:stretch>
        </p:blipFill>
        <p:spPr>
          <a:xfrm>
            <a:off x="10346055" y="4936490"/>
            <a:ext cx="1854200" cy="1905000"/>
          </a:xfrm>
          <a:prstGeom prst="rect">
            <a:avLst/>
          </a:prstGeom>
          <a:effectLst>
            <a:softEdge rad="1270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timg (18)"/>
          <p:cNvPicPr>
            <a:picLocks noChangeAspect="1"/>
          </p:cNvPicPr>
          <p:nvPr/>
        </p:nvPicPr>
        <p:blipFill>
          <a:blip r:embed="rId1" cstate="print"/>
          <a:stretch>
            <a:fillRect/>
          </a:stretch>
        </p:blipFill>
        <p:spPr>
          <a:xfrm>
            <a:off x="0" y="15875"/>
            <a:ext cx="12200890" cy="6825615"/>
          </a:xfrm>
          <a:prstGeom prst="rect">
            <a:avLst/>
          </a:prstGeom>
        </p:spPr>
      </p:pic>
      <p:sp>
        <p:nvSpPr>
          <p:cNvPr id="6" name="标题 5"/>
          <p:cNvSpPr>
            <a:spLocks noGrp="1"/>
          </p:cNvSpPr>
          <p:nvPr>
            <p:ph type="title"/>
          </p:nvPr>
        </p:nvSpPr>
        <p:spPr>
          <a:xfrm>
            <a:off x="-317" y="200025"/>
            <a:ext cx="12199938" cy="1031875"/>
          </a:xfrm>
        </p:spPr>
        <p:txBody>
          <a:bodyPr>
            <a:normAutofit fontScale="90000"/>
            <a:scene3d>
              <a:camera prst="orthographicFront"/>
              <a:lightRig rig="soft" dir="t">
                <a:rot lat="0" lon="0" rev="15600000"/>
              </a:lightRig>
            </a:scene3d>
            <a:sp3d extrusionH="57150" prstMaterial="softEdge">
              <a:bevelT w="25400" h="38100"/>
            </a:sp3d>
          </a:bodyPr>
          <a:lstStyle/>
          <a:p>
            <a:pPr algn="ctr" fontAlgn="auto"/>
            <a:r>
              <a:rPr lang="en-US" altLang="zh-CN" strike="noStrike" noProof="1">
                <a:solidFill>
                  <a:schemeClr val="accent4"/>
                </a:solidFill>
              </a:rPr>
              <a:t>                  </a:t>
            </a:r>
            <a:br>
              <a:rPr lang="en-US" altLang="zh-CN" dirty="0">
                <a:solidFill>
                  <a:schemeClr val="accent4"/>
                </a:solidFill>
              </a:rPr>
            </a:br>
            <a:r>
              <a:rPr lang="zh-CN" altLang="en-US" sz="6000" strike="noStrike" noProof="1" smtClean="0">
                <a:solidFill>
                  <a:srgbClr val="7030A0"/>
                </a:solidFill>
                <a:effectLst/>
                <a:latin typeface="华文新魏" panose="02010800040101010101" charset="-122"/>
                <a:ea typeface="华文新魏" panose="02010800040101010101" charset="-122"/>
              </a:rPr>
              <a:t>第一部</a:t>
            </a:r>
            <a:r>
              <a:rPr lang="zh-CN" altLang="en-US" sz="6000" strike="noStrike" noProof="1">
                <a:solidFill>
                  <a:srgbClr val="7030A0"/>
                </a:solidFill>
                <a:effectLst/>
                <a:latin typeface="华文新魏" panose="02010800040101010101" charset="-122"/>
                <a:ea typeface="华文新魏" panose="02010800040101010101" charset="-122"/>
              </a:rPr>
              <a:t>分    学校应急管理</a:t>
            </a:r>
            <a:endParaRPr lang="zh-CN" altLang="en-US" sz="6000" strike="noStrike" noProof="1">
              <a:solidFill>
                <a:srgbClr val="7030A0"/>
              </a:solidFill>
              <a:effectLst/>
              <a:latin typeface="华文新魏" panose="02010800040101010101" charset="-122"/>
              <a:ea typeface="华文新魏" panose="02010800040101010101" charset="-122"/>
            </a:endParaRPr>
          </a:p>
        </p:txBody>
      </p:sp>
      <p:sp>
        <p:nvSpPr>
          <p:cNvPr id="15365" name="标题 1"/>
          <p:cNvSpPr>
            <a:spLocks noGrp="1"/>
          </p:cNvSpPr>
          <p:nvPr/>
        </p:nvSpPr>
        <p:spPr>
          <a:xfrm>
            <a:off x="476250" y="2498725"/>
            <a:ext cx="11248390" cy="3206115"/>
          </a:xfrm>
          <a:prstGeom prst="rect">
            <a:avLst/>
          </a:prstGeom>
          <a:noFill/>
          <a:ln w="9525">
            <a:noFill/>
          </a:ln>
        </p:spPr>
        <p:txBody>
          <a:bodyPr lIns="91440" tIns="45720" rIns="91440" bIns="45720" anchor="ctr"/>
          <a:lstStyle/>
          <a:p>
            <a:pPr eaLnBrk="1" hangingPunct="1">
              <a:lnSpc>
                <a:spcPct val="150000"/>
              </a:lnSpc>
            </a:pPr>
            <a:endParaRPr lang="zh-CN" altLang="en-US" sz="3600" b="1" u="sng" dirty="0">
              <a:solidFill>
                <a:srgbClr val="00B050"/>
              </a:solidFill>
              <a:latin typeface="楷体" panose="02010609060101010101" charset="-122"/>
              <a:ea typeface="楷体" panose="02010609060101010101" charset="-122"/>
              <a:sym typeface="+mn-ea"/>
            </a:endParaRPr>
          </a:p>
        </p:txBody>
      </p:sp>
      <p:sp>
        <p:nvSpPr>
          <p:cNvPr id="3" name="标题 1"/>
          <p:cNvSpPr>
            <a:spLocks noGrp="1"/>
          </p:cNvSpPr>
          <p:nvPr/>
        </p:nvSpPr>
        <p:spPr>
          <a:xfrm>
            <a:off x="120015" y="1568450"/>
            <a:ext cx="10515600" cy="930275"/>
          </a:xfrm>
          <a:prstGeom prst="rect">
            <a:avLst/>
          </a:prstGeom>
          <a:noFill/>
          <a:ln w="9525">
            <a:noFill/>
          </a:ln>
        </p:spPr>
        <p:txBody>
          <a:bodyPr lIns="91440" tIns="45720" rIns="91440" bIns="45720" anchor="ctr"/>
          <a:lstStyle/>
          <a:p>
            <a:pPr>
              <a:lnSpc>
                <a:spcPct val="90000"/>
              </a:lnSpc>
            </a:pPr>
            <a:r>
              <a:rPr lang="en-US" altLang="zh-CN" sz="4000" b="1">
                <a:solidFill>
                  <a:srgbClr val="FFC000"/>
                </a:solidFill>
                <a:latin typeface="华文新魏" panose="02010800040101010101" charset="-122"/>
                <a:ea typeface="华文新魏" panose="02010800040101010101" charset="-122"/>
              </a:rPr>
              <a:t>   </a:t>
            </a:r>
            <a:r>
              <a:rPr lang="zh-CN" sz="4000" b="1">
                <a:solidFill>
                  <a:srgbClr val="FFC000"/>
                </a:solidFill>
                <a:latin typeface="华文新魏" panose="02010800040101010101" charset="-122"/>
                <a:ea typeface="华文新魏" panose="02010800040101010101" charset="-122"/>
              </a:rPr>
              <a:t>二</a:t>
            </a:r>
            <a:r>
              <a:rPr lang="zh-CN" altLang="en-US" sz="4000" b="1">
                <a:solidFill>
                  <a:srgbClr val="FFC000"/>
                </a:solidFill>
                <a:latin typeface="华文新魏" panose="02010800040101010101" charset="-122"/>
                <a:ea typeface="华文新魏" panose="02010800040101010101" charset="-122"/>
              </a:rPr>
              <a:t>、学校应急管理依据</a:t>
            </a:r>
            <a:endParaRPr lang="zh-CN" sz="4000" b="1">
              <a:solidFill>
                <a:srgbClr val="FFC000"/>
              </a:solidFill>
              <a:latin typeface="华文新魏" panose="02010800040101010101" charset="-122"/>
              <a:ea typeface="华文新魏" panose="02010800040101010101" charset="-122"/>
            </a:endParaRPr>
          </a:p>
        </p:txBody>
      </p:sp>
      <p:sp>
        <p:nvSpPr>
          <p:cNvPr id="2" name="标题 1"/>
          <p:cNvSpPr>
            <a:spLocks noGrp="1"/>
          </p:cNvSpPr>
          <p:nvPr/>
        </p:nvSpPr>
        <p:spPr>
          <a:xfrm>
            <a:off x="475615" y="2198370"/>
            <a:ext cx="11249025" cy="4643120"/>
          </a:xfrm>
          <a:prstGeom prst="rect">
            <a:avLst/>
          </a:prstGeom>
          <a:noFill/>
          <a:ln w="9525">
            <a:noFill/>
          </a:ln>
        </p:spPr>
        <p:txBody>
          <a:bodyPr lIns="91440" tIns="45720" rIns="91440" bIns="45720" anchor="ctr"/>
          <a:lstStyle/>
          <a:p>
            <a:pPr eaLnBrk="1" hangingPunct="1"/>
            <a:r>
              <a:rPr lang="en-US" altLang="zh-CN" sz="3200" b="1" dirty="0">
                <a:solidFill>
                  <a:schemeClr val="bg1"/>
                </a:solidFill>
                <a:latin typeface="楷体" panose="02010609060101010101" charset="-122"/>
                <a:ea typeface="楷体" panose="02010609060101010101" charset="-122"/>
                <a:cs typeface="+mn-ea"/>
                <a:sym typeface="+mn-ea"/>
              </a:rPr>
              <a:t> </a:t>
            </a:r>
            <a:r>
              <a:rPr lang="zh-CN" altLang="en-US" sz="3200" b="1" dirty="0">
                <a:solidFill>
                  <a:srgbClr val="0070C0"/>
                </a:solidFill>
                <a:latin typeface="楷体" panose="02010609060101010101" charset="-122"/>
                <a:ea typeface="楷体" panose="02010609060101010101" charset="-122"/>
                <a:cs typeface="+mn-ea"/>
                <a:sym typeface="+mn-ea"/>
              </a:rPr>
              <a:t>◆</a:t>
            </a:r>
            <a:r>
              <a:rPr lang="zh-CN" altLang="en-US" sz="3000" b="1" dirty="0">
                <a:solidFill>
                  <a:srgbClr val="0070C0"/>
                </a:solidFill>
                <a:latin typeface="楷体" panose="02010609060101010101" charset="-122"/>
                <a:ea typeface="楷体" panose="02010609060101010101" charset="-122"/>
                <a:sym typeface="+mn-ea"/>
              </a:rPr>
              <a:t>国务院</a:t>
            </a:r>
            <a:r>
              <a:rPr lang="en-US" altLang="x-none" sz="3000" b="1" dirty="0">
                <a:solidFill>
                  <a:srgbClr val="0070C0"/>
                </a:solidFill>
                <a:latin typeface="楷体" panose="02010609060101010101" charset="-122"/>
                <a:ea typeface="楷体" panose="02010609060101010101" charset="-122"/>
                <a:sym typeface="+mn-ea"/>
              </a:rPr>
              <a:t>《</a:t>
            </a:r>
            <a:r>
              <a:rPr lang="zh-CN" altLang="en-US" sz="3000" b="1" dirty="0">
                <a:solidFill>
                  <a:srgbClr val="0070C0"/>
                </a:solidFill>
                <a:latin typeface="楷体" panose="02010609060101010101" charset="-122"/>
                <a:ea typeface="楷体" panose="02010609060101010101" charset="-122"/>
                <a:sym typeface="+mn-ea"/>
              </a:rPr>
              <a:t>关于实施国家突发公共事件总体应急预案</a:t>
            </a:r>
            <a:r>
              <a:rPr lang="en-US" altLang="x-none" sz="3000" b="1" dirty="0">
                <a:solidFill>
                  <a:srgbClr val="0070C0"/>
                </a:solidFill>
                <a:latin typeface="楷体" panose="02010609060101010101" charset="-122"/>
                <a:ea typeface="楷体" panose="02010609060101010101" charset="-122"/>
                <a:sym typeface="+mn-ea"/>
              </a:rPr>
              <a:t>》</a:t>
            </a:r>
            <a:r>
              <a:rPr lang="zh-CN" altLang="en-US" sz="3000" b="1" dirty="0">
                <a:solidFill>
                  <a:srgbClr val="0070C0"/>
                </a:solidFill>
                <a:latin typeface="楷体" panose="02010609060101010101" charset="-122"/>
                <a:ea typeface="楷体" panose="02010609060101010101" charset="-122"/>
                <a:sym typeface="+mn-ea"/>
              </a:rPr>
              <a:t>和教育部</a:t>
            </a:r>
            <a:r>
              <a:rPr lang="en-US" altLang="x-none" sz="3000" b="1" dirty="0">
                <a:solidFill>
                  <a:srgbClr val="0070C0"/>
                </a:solidFill>
                <a:latin typeface="楷体" panose="02010609060101010101" charset="-122"/>
                <a:ea typeface="楷体" panose="02010609060101010101" charset="-122"/>
                <a:sym typeface="+mn-ea"/>
              </a:rPr>
              <a:t>《</a:t>
            </a:r>
            <a:r>
              <a:rPr lang="zh-CN" altLang="en-US" sz="3000" b="1" dirty="0">
                <a:solidFill>
                  <a:srgbClr val="0070C0"/>
                </a:solidFill>
                <a:latin typeface="楷体" panose="02010609060101010101" charset="-122"/>
                <a:ea typeface="楷体" panose="02010609060101010101" charset="-122"/>
                <a:sym typeface="+mn-ea"/>
              </a:rPr>
              <a:t>教育系统突发公共事件应急预案</a:t>
            </a:r>
            <a:r>
              <a:rPr lang="en-US" altLang="x-none" sz="3000" b="1" dirty="0">
                <a:solidFill>
                  <a:srgbClr val="0070C0"/>
                </a:solidFill>
                <a:latin typeface="楷体" panose="02010609060101010101" charset="-122"/>
                <a:ea typeface="楷体" panose="02010609060101010101" charset="-122"/>
                <a:sym typeface="+mn-ea"/>
              </a:rPr>
              <a:t>》</a:t>
            </a:r>
            <a:endParaRPr lang="en-US" altLang="x-none" sz="3000" b="1" dirty="0">
              <a:solidFill>
                <a:srgbClr val="0070C0"/>
              </a:solidFill>
              <a:latin typeface="楷体" panose="02010609060101010101" charset="-122"/>
              <a:ea typeface="楷体" panose="02010609060101010101" charset="-122"/>
              <a:sym typeface="+mn-ea"/>
            </a:endParaRPr>
          </a:p>
          <a:p>
            <a:pPr eaLnBrk="1" hangingPunct="1"/>
            <a:r>
              <a:rPr lang="en-US" altLang="x-none" sz="3000" b="1" dirty="0">
                <a:solidFill>
                  <a:srgbClr val="0070C0"/>
                </a:solidFill>
                <a:latin typeface="楷体" panose="02010609060101010101" charset="-122"/>
                <a:ea typeface="楷体" panose="02010609060101010101" charset="-122"/>
                <a:sym typeface="+mn-ea"/>
              </a:rPr>
              <a:t> </a:t>
            </a:r>
            <a:r>
              <a:rPr lang="zh-CN" altLang="en-US" sz="3000" b="1" dirty="0">
                <a:solidFill>
                  <a:srgbClr val="0070C0"/>
                </a:solidFill>
                <a:latin typeface="楷体" panose="02010609060101010101" charset="-122"/>
                <a:ea typeface="楷体" panose="02010609060101010101" charset="-122"/>
                <a:sym typeface="+mn-ea"/>
              </a:rPr>
              <a:t>◆</a:t>
            </a:r>
            <a:r>
              <a:rPr lang="zh-CN" altLang="en-US" sz="3000" b="1" dirty="0">
                <a:solidFill>
                  <a:srgbClr val="0070C0"/>
                </a:solidFill>
                <a:latin typeface="楷体" panose="02010609060101010101" charset="-122"/>
                <a:ea typeface="楷体" panose="02010609060101010101" charset="-122"/>
                <a:sym typeface="+mn-ea"/>
                <a:hlinkClick r:id="rId2" action="ppaction://hlinkfile"/>
              </a:rPr>
              <a:t>六大类公共安全事故 </a:t>
            </a:r>
            <a:endParaRPr lang="zh-CN" altLang="en-US" sz="3000" b="1" dirty="0">
              <a:solidFill>
                <a:srgbClr val="0070C0"/>
              </a:solidFill>
              <a:latin typeface="楷体" panose="02010609060101010101" charset="-122"/>
              <a:ea typeface="楷体" panose="02010609060101010101" charset="-122"/>
              <a:sym typeface="+mn-ea"/>
            </a:endParaRPr>
          </a:p>
          <a:p>
            <a:pPr eaLnBrk="1" hangingPunct="1"/>
            <a:r>
              <a:rPr lang="en-US" altLang="x-none" sz="3000" b="1" dirty="0">
                <a:solidFill>
                  <a:srgbClr val="0070C0"/>
                </a:solidFill>
                <a:latin typeface="楷体" panose="02010609060101010101" charset="-122"/>
                <a:ea typeface="楷体" panose="02010609060101010101" charset="-122"/>
                <a:sym typeface="+mn-ea"/>
              </a:rPr>
              <a:t>《</a:t>
            </a:r>
            <a:r>
              <a:rPr lang="zh-CN" altLang="en-US" sz="3000" b="1" dirty="0">
                <a:solidFill>
                  <a:srgbClr val="0070C0"/>
                </a:solidFill>
                <a:latin typeface="楷体" panose="02010609060101010101" charset="-122"/>
                <a:ea typeface="楷体" panose="02010609060101010101" charset="-122"/>
                <a:sym typeface="+mn-ea"/>
              </a:rPr>
              <a:t>中小学公共安全教育指导纲要</a:t>
            </a:r>
            <a:r>
              <a:rPr lang="en-US" altLang="x-none" sz="3000" b="1" dirty="0">
                <a:solidFill>
                  <a:srgbClr val="0070C0"/>
                </a:solidFill>
                <a:latin typeface="楷体" panose="02010609060101010101" charset="-122"/>
                <a:ea typeface="楷体" panose="02010609060101010101" charset="-122"/>
                <a:sym typeface="+mn-ea"/>
              </a:rPr>
              <a:t>》</a:t>
            </a:r>
            <a:endParaRPr lang="en-US" altLang="x-none" sz="3000" b="1" dirty="0">
              <a:solidFill>
                <a:srgbClr val="0070C0"/>
              </a:solidFill>
              <a:latin typeface="楷体" panose="02010609060101010101" charset="-122"/>
              <a:ea typeface="楷体" panose="02010609060101010101" charset="-122"/>
              <a:sym typeface="+mn-ea"/>
            </a:endParaRPr>
          </a:p>
          <a:p>
            <a:pPr eaLnBrk="1" hangingPunct="1"/>
            <a:r>
              <a:rPr lang="en-US" altLang="x-none" sz="3000" b="1" dirty="0">
                <a:solidFill>
                  <a:srgbClr val="0070C0"/>
                </a:solidFill>
                <a:latin typeface="楷体" panose="02010609060101010101" charset="-122"/>
                <a:ea typeface="楷体" panose="02010609060101010101" charset="-122"/>
                <a:sym typeface="+mn-ea"/>
              </a:rPr>
              <a:t> </a:t>
            </a:r>
            <a:r>
              <a:rPr lang="zh-CN" altLang="en-US" sz="3000" b="1" dirty="0">
                <a:solidFill>
                  <a:srgbClr val="0070C0"/>
                </a:solidFill>
                <a:latin typeface="楷体" panose="02010609060101010101" charset="-122"/>
                <a:ea typeface="楷体" panose="02010609060101010101" charset="-122"/>
                <a:sym typeface="+mn-ea"/>
              </a:rPr>
              <a:t>◆</a:t>
            </a:r>
            <a:r>
              <a:rPr lang="zh-CN" altLang="en-US" sz="3000" b="1" dirty="0">
                <a:solidFill>
                  <a:srgbClr val="0070C0"/>
                </a:solidFill>
                <a:latin typeface="楷体" panose="02010609060101010101" charset="-122"/>
                <a:ea typeface="楷体" panose="02010609060101010101" charset="-122"/>
                <a:sym typeface="+mn-ea"/>
                <a:hlinkClick r:id="rId3" action="ppaction://hlinkfile"/>
              </a:rPr>
              <a:t>六个安全教育课程模块</a:t>
            </a:r>
            <a:endParaRPr lang="zh-CN" altLang="en-US" sz="3000" b="1" dirty="0">
              <a:solidFill>
                <a:srgbClr val="0070C0"/>
              </a:solidFill>
              <a:latin typeface="楷体" panose="02010609060101010101" charset="-122"/>
              <a:ea typeface="楷体" panose="02010609060101010101" charset="-122"/>
              <a:sym typeface="+mn-ea"/>
            </a:endParaRPr>
          </a:p>
          <a:p>
            <a:pPr eaLnBrk="1" hangingPunct="1"/>
            <a:r>
              <a:rPr lang="zh-CN" altLang="en-US" sz="3000" b="1" dirty="0">
                <a:solidFill>
                  <a:srgbClr val="0070C0"/>
                </a:solidFill>
                <a:latin typeface="楷体" panose="02010609060101010101" charset="-122"/>
                <a:ea typeface="楷体" panose="02010609060101010101" charset="-122"/>
                <a:sym typeface="+mn-ea"/>
              </a:rPr>
              <a:t>  防灾减灾教育</a:t>
            </a:r>
            <a:endParaRPr lang="zh-CN" altLang="en-US" sz="3000" b="1" dirty="0">
              <a:solidFill>
                <a:srgbClr val="0070C0"/>
              </a:solidFill>
              <a:latin typeface="楷体" panose="02010609060101010101" charset="-122"/>
              <a:ea typeface="楷体" panose="02010609060101010101" charset="-122"/>
              <a:sym typeface="+mn-ea"/>
            </a:endParaRPr>
          </a:p>
          <a:p>
            <a:pPr lvl="1" eaLnBrk="1" hangingPunct="1"/>
            <a:r>
              <a:rPr lang="zh-CN" altLang="en-US" sz="3000" b="1" dirty="0">
                <a:solidFill>
                  <a:srgbClr val="0070C0"/>
                </a:solidFill>
                <a:latin typeface="楷体" panose="02010609060101010101" charset="-122"/>
                <a:ea typeface="楷体" panose="02010609060101010101" charset="-122"/>
                <a:sym typeface="+mn-ea"/>
              </a:rPr>
              <a:t>针对：第</a:t>
            </a:r>
            <a:r>
              <a:rPr lang="en-US" altLang="x-none" sz="3000" b="1" dirty="0">
                <a:solidFill>
                  <a:srgbClr val="0070C0"/>
                </a:solidFill>
                <a:latin typeface="楷体" panose="02010609060101010101" charset="-122"/>
                <a:ea typeface="楷体" panose="02010609060101010101" charset="-122"/>
                <a:sym typeface="+mn-ea"/>
              </a:rPr>
              <a:t>5</a:t>
            </a:r>
            <a:r>
              <a:rPr lang="zh-CN" altLang="en-US" sz="3000" b="1" dirty="0">
                <a:solidFill>
                  <a:srgbClr val="0070C0"/>
                </a:solidFill>
                <a:latin typeface="楷体" panose="02010609060101010101" charset="-122"/>
                <a:ea typeface="楷体" panose="02010609060101010101" charset="-122"/>
                <a:sym typeface="+mn-ea"/>
              </a:rPr>
              <a:t>类公共安全事故与事件：自然灾害类 </a:t>
            </a:r>
            <a:endParaRPr lang="zh-CN" altLang="en-US" sz="3000" b="1" dirty="0">
              <a:solidFill>
                <a:srgbClr val="0070C0"/>
              </a:solidFill>
              <a:latin typeface="楷体" panose="02010609060101010101" charset="-122"/>
              <a:ea typeface="楷体" panose="02010609060101010101" charset="-122"/>
              <a:sym typeface="+mn-ea"/>
            </a:endParaRPr>
          </a:p>
          <a:p>
            <a:pPr lvl="1" eaLnBrk="1" hangingPunct="1"/>
            <a:r>
              <a:rPr lang="zh-CN" altLang="en-US" sz="3000" b="1" dirty="0">
                <a:solidFill>
                  <a:srgbClr val="0070C0"/>
                </a:solidFill>
                <a:latin typeface="楷体" panose="02010609060101010101" charset="-122"/>
                <a:ea typeface="楷体" panose="02010609060101010101" charset="-122"/>
                <a:sym typeface="+mn-ea"/>
              </a:rPr>
              <a:t>内容：第</a:t>
            </a:r>
            <a:r>
              <a:rPr lang="en-US" altLang="x-none" sz="3000" b="1" dirty="0">
                <a:solidFill>
                  <a:srgbClr val="0070C0"/>
                </a:solidFill>
                <a:latin typeface="楷体" panose="02010609060101010101" charset="-122"/>
                <a:ea typeface="楷体" panose="02010609060101010101" charset="-122"/>
                <a:sym typeface="+mn-ea"/>
              </a:rPr>
              <a:t>5</a:t>
            </a:r>
            <a:r>
              <a:rPr lang="zh-CN" altLang="en-US" sz="3000" b="1" dirty="0">
                <a:solidFill>
                  <a:srgbClr val="0070C0"/>
                </a:solidFill>
                <a:latin typeface="楷体" panose="02010609060101010101" charset="-122"/>
                <a:ea typeface="楷体" panose="02010609060101010101" charset="-122"/>
                <a:sym typeface="+mn-ea"/>
              </a:rPr>
              <a:t>个安全教育课程模块：预防和应对自然灾害</a:t>
            </a:r>
            <a:endParaRPr lang="zh-CN" altLang="en-US" sz="3000" b="1" u="sng" dirty="0">
              <a:solidFill>
                <a:srgbClr val="0070C0"/>
              </a:solidFill>
              <a:latin typeface="楷体" panose="02010609060101010101" charset="-122"/>
              <a:ea typeface="楷体" panose="02010609060101010101" charset="-122"/>
              <a:cs typeface="+mn-ea"/>
              <a:sym typeface="+mn-ea"/>
            </a:endParaRPr>
          </a:p>
        </p:txBody>
      </p:sp>
      <p:pic>
        <p:nvPicPr>
          <p:cNvPr id="4" name="图片 3"/>
          <p:cNvPicPr>
            <a:picLocks noChangeAspect="1"/>
          </p:cNvPicPr>
          <p:nvPr/>
        </p:nvPicPr>
        <p:blipFill>
          <a:blip r:embed="rId4" cstate="print"/>
          <a:stretch>
            <a:fillRect/>
          </a:stretch>
        </p:blipFill>
        <p:spPr>
          <a:xfrm>
            <a:off x="10073005" y="4936490"/>
            <a:ext cx="2127250" cy="1905000"/>
          </a:xfrm>
          <a:prstGeom prst="rect">
            <a:avLst/>
          </a:prstGeom>
          <a:effectLst>
            <a:softEdge rad="127000"/>
          </a:effectLst>
        </p:spPr>
      </p:pic>
    </p:spTree>
  </p:cSld>
  <p:clrMapOvr>
    <a:masterClrMapping/>
  </p:clrMapOvr>
</p:sld>
</file>

<file path=ppt/tags/tag1.xml><?xml version="1.0" encoding="utf-8"?>
<p:tagLst xmlns:p="http://schemas.openxmlformats.org/presentationml/2006/main">
  <p:tag name="COMMONDATA" val="eyJoZGlkIjoiYWM1ZDhlODQxZDZiNDAzMWQxOWJkYjA3ZGFlOGU0ZTA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7789</Words>
  <Application>WPS 演示</Application>
  <PresentationFormat>自定义</PresentationFormat>
  <Paragraphs>496</Paragraphs>
  <Slides>56</Slides>
  <Notes>0</Notes>
  <HiddenSlides>0</HiddenSlides>
  <MMClips>0</MMClips>
  <ScaleCrop>false</ScaleCrop>
  <HeadingPairs>
    <vt:vector size="8" baseType="variant">
      <vt:variant>
        <vt:lpstr>已用的字体</vt:lpstr>
      </vt:variant>
      <vt:variant>
        <vt:i4>15</vt:i4>
      </vt:variant>
      <vt:variant>
        <vt:lpstr>主题</vt:lpstr>
      </vt:variant>
      <vt:variant>
        <vt:i4>1</vt:i4>
      </vt:variant>
      <vt:variant>
        <vt:lpstr>嵌入 OLE 服务器</vt:lpstr>
      </vt:variant>
      <vt:variant>
        <vt:i4>1</vt:i4>
      </vt:variant>
      <vt:variant>
        <vt:lpstr>幻灯片标题</vt:lpstr>
      </vt:variant>
      <vt:variant>
        <vt:i4>56</vt:i4>
      </vt:variant>
    </vt:vector>
  </HeadingPairs>
  <TitlesOfParts>
    <vt:vector size="73" baseType="lpstr">
      <vt:lpstr>Arial</vt:lpstr>
      <vt:lpstr>宋体</vt:lpstr>
      <vt:lpstr>Wingdings</vt:lpstr>
      <vt:lpstr>Calibri</vt:lpstr>
      <vt:lpstr>华文行楷</vt:lpstr>
      <vt:lpstr>华文新魏</vt:lpstr>
      <vt:lpstr>楷体</vt:lpstr>
      <vt:lpstr>黑体</vt:lpstr>
      <vt:lpstr>微软雅黑</vt:lpstr>
      <vt:lpstr>Arial Unicode MS</vt:lpstr>
      <vt:lpstr>Calibri Light</vt:lpstr>
      <vt:lpstr>楷体_GB2312</vt:lpstr>
      <vt:lpstr>新宋体</vt:lpstr>
      <vt:lpstr>Verdana</vt:lpstr>
      <vt:lpstr>隶书</vt:lpstr>
      <vt:lpstr>Office 主题</vt:lpstr>
      <vt:lpstr>PBrush</vt:lpstr>
      <vt:lpstr>学校应急管理与校园突发事件应对</vt:lpstr>
      <vt:lpstr>PowerPoint 演示文稿</vt:lpstr>
      <vt:lpstr>PowerPoint 演示文稿</vt:lpstr>
      <vt:lpstr>PowerPoint 演示文稿</vt:lpstr>
      <vt:lpstr>PowerPoint 演示文稿</vt:lpstr>
      <vt:lpstr>PowerPoint 演示文稿</vt:lpstr>
      <vt:lpstr>PowerPoint 演示文稿</vt:lpstr>
      <vt:lpstr>                   第一部分    学校应急管理</vt:lpstr>
      <vt:lpstr>                   第一部分    学校应急管理</vt:lpstr>
      <vt:lpstr>                   第一部分    学校应急管理</vt:lpstr>
      <vt:lpstr>                   第一部分    学校应急管理</vt:lpstr>
      <vt:lpstr>                   第一部分    学校应急管理</vt:lpstr>
      <vt:lpstr>                   第一部分    学校应急管理</vt:lpstr>
      <vt:lpstr>                   第一部分    学校应急管理</vt:lpstr>
      <vt:lpstr>                   第一部分    学校应急管理</vt:lpstr>
      <vt:lpstr>                   第二部分    学校应急管理</vt:lpstr>
      <vt:lpstr>                   第一部分    学校应急管理</vt:lpstr>
      <vt:lpstr>                   第一部分    学校应急管理</vt:lpstr>
      <vt:lpstr>                   第一部分    学校应急管理</vt:lpstr>
      <vt:lpstr>                   第一部分    学校应急管理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李嫂❤️邓妹</cp:lastModifiedBy>
  <cp:revision>341</cp:revision>
  <dcterms:created xsi:type="dcterms:W3CDTF">2017-06-23T02:15:00Z</dcterms:created>
  <dcterms:modified xsi:type="dcterms:W3CDTF">2022-05-31T02:04:05Z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2052-11.1.0.11744</vt:lpwstr>
  </property>
  <property fmtid="{D5CDD505-2E9C-101B-9397-08002B2CF9AE}" pid="3" name="ICV">
    <vt:lpwstr>1D7275820DF44F99B7D677DF416C7B08</vt:lpwstr>
  </property>
</Properties>
</file>