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623" r:id="rId3"/>
    <p:sldId id="777" r:id="rId4"/>
    <p:sldId id="785" r:id="rId5"/>
    <p:sldId id="784" r:id="rId6"/>
    <p:sldId id="782" r:id="rId7"/>
    <p:sldId id="778" r:id="rId8"/>
    <p:sldId id="781" r:id="rId9"/>
    <p:sldId id="791" r:id="rId10"/>
    <p:sldId id="786" r:id="rId11"/>
    <p:sldId id="787" r:id="rId12"/>
    <p:sldId id="788" r:id="rId13"/>
    <p:sldId id="792" r:id="rId14"/>
    <p:sldId id="789" r:id="rId15"/>
    <p:sldId id="765" r:id="rId16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FF0000"/>
    <a:srgbClr val="050B7F"/>
    <a:srgbClr val="CC0000"/>
    <a:srgbClr val="020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315" autoAdjust="0"/>
    <p:restoredTop sz="94685" autoAdjust="0"/>
  </p:normalViewPr>
  <p:slideViewPr>
    <p:cSldViewPr snapToGrid="0">
      <p:cViewPr>
        <p:scale>
          <a:sx n="75" d="100"/>
          <a:sy n="75" d="100"/>
        </p:scale>
        <p:origin x="-1026" y="-312"/>
      </p:cViewPr>
      <p:guideLst>
        <p:guide orient="horz" pos="2139"/>
        <p:guide pos="38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91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handoutMaster" Target="handoutMasters/handoutMaster1.xml"/><Relationship Id="rId17" Type="http://schemas.openxmlformats.org/officeDocument/2006/relationships/notesMaster" Target="notesMasters/notesMaster1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ea typeface="+mn-ea"/>
              </a:defRPr>
            </a:lvl1pPr>
          </a:lstStyle>
          <a:p>
            <a:pPr>
              <a:defRPr/>
            </a:pPr>
            <a:fld id="{419D954D-0193-4C69-AB1F-486018137778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ea typeface="+mn-ea"/>
              </a:defRPr>
            </a:lvl1pPr>
          </a:lstStyle>
          <a:p>
            <a:pPr>
              <a:defRPr/>
            </a:pPr>
            <a:fld id="{FFB6A1C7-44B4-49F7-83CF-2D301A313A55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1174F-7357-40D4-95D5-3083499ABCC0}" type="datetimeFigureOut">
              <a:rPr lang="zh-CN" altLang="en-US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5ED3A-A8AF-46C8-84A4-EBDD47350DD1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2E1FB-97BF-40B1-A8D0-657654B95E31}" type="datetimeFigureOut">
              <a:rPr lang="zh-CN" altLang="en-US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EE29B-0B36-485A-A36C-7FE2BC76924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26787-C798-4665-9088-7BD9A0192538}" type="datetimeFigureOut">
              <a:rPr lang="zh-CN" altLang="en-US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36E2D-13B2-4F71-8024-93AAD133BB8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6"/>
          <p:cNvSpPr/>
          <p:nvPr userDrawn="1"/>
        </p:nvSpPr>
        <p:spPr>
          <a:xfrm>
            <a:off x="398834" y="612843"/>
            <a:ext cx="6634264" cy="68094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75000">
                <a:srgbClr val="BBD6EE"/>
              </a:gs>
              <a:gs pos="57000">
                <a:schemeClr val="accent1">
                  <a:lumMod val="20000"/>
                  <a:lumOff val="80000"/>
                </a:schemeClr>
              </a:gs>
              <a:gs pos="33000">
                <a:schemeClr val="accent1">
                  <a:lumMod val="20000"/>
                  <a:lumOff val="80000"/>
                </a:schemeClr>
              </a:gs>
              <a:gs pos="91000">
                <a:schemeClr val="accent1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/>
          </a:p>
        </p:txBody>
      </p:sp>
      <p:sp>
        <p:nvSpPr>
          <p:cNvPr id="3" name="矩形 7"/>
          <p:cNvSpPr/>
          <p:nvPr userDrawn="1"/>
        </p:nvSpPr>
        <p:spPr>
          <a:xfrm rot="10800000">
            <a:off x="5249693" y="6057089"/>
            <a:ext cx="6634264" cy="68094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75000">
                <a:srgbClr val="BBD6EE"/>
              </a:gs>
              <a:gs pos="57000">
                <a:schemeClr val="accent1">
                  <a:lumMod val="20000"/>
                  <a:lumOff val="80000"/>
                </a:schemeClr>
              </a:gs>
              <a:gs pos="33000">
                <a:schemeClr val="accent1">
                  <a:lumMod val="20000"/>
                  <a:lumOff val="80000"/>
                </a:schemeClr>
              </a:gs>
              <a:gs pos="91000">
                <a:schemeClr val="accent1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/>
          </a:p>
        </p:txBody>
      </p:sp>
      <p:sp>
        <p:nvSpPr>
          <p:cNvPr id="4" name="矩形 8"/>
          <p:cNvSpPr/>
          <p:nvPr userDrawn="1"/>
        </p:nvSpPr>
        <p:spPr>
          <a:xfrm rot="5400000">
            <a:off x="-1084637" y="1999035"/>
            <a:ext cx="3570053" cy="97277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75000">
                <a:srgbClr val="BBD6EE"/>
              </a:gs>
              <a:gs pos="57000">
                <a:schemeClr val="accent1">
                  <a:lumMod val="20000"/>
                  <a:lumOff val="80000"/>
                </a:schemeClr>
              </a:gs>
              <a:gs pos="33000">
                <a:schemeClr val="accent1">
                  <a:lumMod val="20000"/>
                  <a:lumOff val="80000"/>
                </a:schemeClr>
              </a:gs>
              <a:gs pos="91000">
                <a:schemeClr val="accent1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/>
          </a:p>
        </p:txBody>
      </p:sp>
      <p:sp>
        <p:nvSpPr>
          <p:cNvPr id="5" name="矩形 9"/>
          <p:cNvSpPr/>
          <p:nvPr userDrawn="1"/>
        </p:nvSpPr>
        <p:spPr>
          <a:xfrm rot="16200000">
            <a:off x="9554181" y="4729266"/>
            <a:ext cx="3570053" cy="97277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75000">
                <a:srgbClr val="BBD6EE"/>
              </a:gs>
              <a:gs pos="57000">
                <a:schemeClr val="accent1">
                  <a:lumMod val="20000"/>
                  <a:lumOff val="80000"/>
                </a:schemeClr>
              </a:gs>
              <a:gs pos="33000">
                <a:schemeClr val="accent1">
                  <a:lumMod val="20000"/>
                  <a:lumOff val="80000"/>
                </a:schemeClr>
              </a:gs>
              <a:gs pos="91000">
                <a:schemeClr val="accent1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/>
          </a:p>
        </p:txBody>
      </p:sp>
      <p:sp>
        <p:nvSpPr>
          <p:cNvPr id="6" name="文本框 10"/>
          <p:cNvSpPr txBox="1"/>
          <p:nvPr userDrawn="1"/>
        </p:nvSpPr>
        <p:spPr>
          <a:xfrm>
            <a:off x="1426210" y="127000"/>
            <a:ext cx="2866390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0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泸县二中城北分校</a:t>
            </a:r>
            <a:endParaRPr lang="zh-CN" altLang="en-US" sz="2400" b="0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pic>
        <p:nvPicPr>
          <p:cNvPr id="7" name="图片 11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5400"/>
            <a:ext cx="1069975" cy="1424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文本框 12"/>
          <p:cNvSpPr txBox="1"/>
          <p:nvPr userDrawn="1"/>
        </p:nvSpPr>
        <p:spPr>
          <a:xfrm>
            <a:off x="8096885" y="6141720"/>
            <a:ext cx="3290570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0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明德  启智  导行  育心</a:t>
            </a:r>
            <a:endParaRPr lang="zh-CN" altLang="en-US" sz="2400" b="0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274640"/>
            <a:ext cx="109728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598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938590"/>
            <a:ext cx="5384800" cy="2187575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8565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900" dirty="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8565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900" dirty="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8565" fontAlgn="base">
              <a:spcBef>
                <a:spcPct val="0"/>
              </a:spcBef>
              <a:spcAft>
                <a:spcPct val="0"/>
              </a:spcAft>
              <a:defRPr/>
            </a:pPr>
            <a:fld id="{C3937B53-7A2E-4D0B-AC43-6BB6DF1730DD}" type="slidenum">
              <a:rPr lang="en-US" altLang="zh-CN" sz="1900" smtClean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en-US" altLang="zh-CN" sz="1900" dirty="0" smtClean="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1A2E3-B6DD-4319-9201-195510E8165A}" type="datetimeFigureOut">
              <a:rPr lang="zh-CN" altLang="en-US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0E7B4-B445-4E27-970A-A4691401732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218FE-A53F-41E4-8B26-8FDAC2C8664C}" type="datetimeFigureOut">
              <a:rPr lang="zh-CN" altLang="en-US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279F2-F4BC-445F-B7DA-5F930B33241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76BDD-EB2E-445A-95C2-0177606C4B06}" type="datetimeFigureOut">
              <a:rPr lang="zh-CN" altLang="en-US"/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0F5BC-049E-4654-9B5E-57199679D70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D776E-20DF-42A9-A589-0E4812DB05F8}" type="datetimeFigureOut">
              <a:rPr lang="zh-CN" altLang="en-US"/>
            </a:fld>
            <a:endParaRPr lang="zh-CN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7B096-E5A1-4714-9786-081BC3D53ED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E4F1F-3AE0-42F2-878C-FBB7B4A4836B}" type="datetimeFigureOut">
              <a:rPr lang="zh-CN" altLang="en-US"/>
            </a:fld>
            <a:endParaRPr lang="zh-CN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3ECB4-A4C5-48B6-AFFA-73FA5C146591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DD29B-6838-4D8D-939A-65F496213D12}" type="datetimeFigureOut">
              <a:rPr lang="zh-CN" altLang="en-US"/>
            </a:fld>
            <a:endParaRPr lang="zh-CN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FB3EF-431C-4CA4-BAC0-5822F21341F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16127-A9D3-43E0-A5E0-AA9D671257CA}" type="datetimeFigureOut">
              <a:rPr lang="zh-CN" altLang="en-US"/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5DC06-9110-4743-B686-FF3334EF398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/>
              <a:t>单击图标添加图片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2E0E8-C040-46D1-AB11-787FD5001C8E}" type="datetimeFigureOut">
              <a:rPr lang="zh-CN" altLang="en-US"/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4D7B7-5FFA-4AF2-BDF1-D9D84F646151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41356FF-DCE8-42A9-98C6-C4C9D9D034DE}" type="datetimeFigureOut">
              <a:rPr lang="zh-CN" altLang="en-US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50907BC-088C-4F30-8559-2DA03C6AA454}" type="slidenum">
              <a:rPr lang="zh-CN" altLang="en-US"/>
            </a:fld>
            <a:endParaRPr lang="zh-CN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矩形 4"/>
          <p:cNvSpPr/>
          <p:nvPr/>
        </p:nvSpPr>
        <p:spPr>
          <a:xfrm>
            <a:off x="2731770" y="3794760"/>
            <a:ext cx="8160385" cy="777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3200" dirty="0">
                <a:solidFill>
                  <a:srgbClr val="00B0F0"/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                                                            </a:t>
            </a:r>
            <a:endParaRPr lang="zh-CN" sz="3200" dirty="0">
              <a:solidFill>
                <a:srgbClr val="00B0F0"/>
              </a:solidFill>
              <a:latin typeface="华文行楷" panose="02010800040101010101" pitchFamily="2" charset="-122"/>
              <a:ea typeface="华文行楷" panose="02010800040101010101" pitchFamily="2" charset="-122"/>
              <a:sym typeface="+mn-ea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935990" y="2421255"/>
            <a:ext cx="10369550" cy="13735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algn="l" eaLnBrk="1" latinLnBrk="0" hangingPunct="1">
              <a:lnSpc>
                <a:spcPts val="5000"/>
              </a:lnSpc>
              <a:buClrTx/>
              <a:buSzTx/>
              <a:buFontTx/>
            </a:pPr>
            <a:r>
              <a:rPr lang="en-US" altLang="zh-CN" sz="5400">
                <a:solidFill>
                  <a:srgbClr val="FF0000"/>
                </a:solidFill>
                <a:latin typeface="隶书" panose="02010509060101010101" charset="-122"/>
                <a:ea typeface="隶书" panose="02010509060101010101" charset="-122"/>
                <a:sym typeface="+mn-ea"/>
              </a:rPr>
              <a:t>抓学生生命的分数，促健康发展</a:t>
            </a:r>
            <a:endParaRPr lang="en-US" altLang="zh-CN" sz="5400">
              <a:solidFill>
                <a:srgbClr val="FF0000"/>
              </a:solidFill>
              <a:latin typeface="隶书" panose="02010509060101010101" charset="-122"/>
              <a:ea typeface="隶书" panose="02010509060101010101" charset="-122"/>
              <a:sym typeface="+mn-ea"/>
            </a:endParaRPr>
          </a:p>
          <a:p>
            <a:pPr marL="0" indent="0" eaLnBrk="1" latinLnBrk="0" hangingPunct="1">
              <a:lnSpc>
                <a:spcPts val="5000"/>
              </a:lnSpc>
            </a:pPr>
            <a:r>
              <a:rPr lang="en-US" altLang="zh-CN" sz="2000">
                <a:solidFill>
                  <a:srgbClr val="0070C0"/>
                </a:solidFill>
                <a:latin typeface="隶书" panose="02010509060101010101" charset="-122"/>
                <a:ea typeface="隶书" panose="02010509060101010101" charset="-122"/>
                <a:sym typeface="+mn-ea"/>
              </a:rPr>
              <a:t>                                   </a:t>
            </a:r>
            <a:r>
              <a:rPr lang="en-US" altLang="zh-CN" sz="3200">
                <a:solidFill>
                  <a:srgbClr val="0070C0"/>
                </a:solidFill>
                <a:latin typeface="隶书" panose="02010509060101010101" charset="-122"/>
                <a:ea typeface="隶书" panose="02010509060101010101" charset="-122"/>
                <a:sym typeface="+mn-ea"/>
              </a:rPr>
              <a:t>——</a:t>
            </a:r>
            <a:r>
              <a:rPr lang="en-US" altLang="zh-CN" sz="3600">
                <a:solidFill>
                  <a:srgbClr val="0070C0"/>
                </a:solidFill>
                <a:latin typeface="隶书" panose="02010509060101010101" charset="-122"/>
                <a:ea typeface="隶书" panose="02010509060101010101" charset="-122"/>
                <a:sym typeface="+mn-ea"/>
              </a:rPr>
              <a:t>2022</a:t>
            </a:r>
            <a:r>
              <a:rPr lang="zh-CN" altLang="en-US" sz="3600">
                <a:solidFill>
                  <a:srgbClr val="0070C0"/>
                </a:solidFill>
                <a:latin typeface="隶书" panose="02010509060101010101" charset="-122"/>
                <a:ea typeface="隶书" panose="02010509060101010101" charset="-122"/>
                <a:sym typeface="+mn-ea"/>
              </a:rPr>
              <a:t>春期德育工作大会</a:t>
            </a:r>
            <a:endParaRPr lang="zh-CN" altLang="en-US" sz="3600">
              <a:solidFill>
                <a:srgbClr val="0070C0"/>
              </a:solidFill>
              <a:latin typeface="隶书" panose="02010509060101010101" charset="-122"/>
              <a:ea typeface="隶书" panose="02010509060101010101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242685" y="4839335"/>
            <a:ext cx="3950970" cy="7372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800">
                <a:solidFill>
                  <a:srgbClr val="0070C0"/>
                </a:solidFill>
                <a:latin typeface="隶书" panose="02010509060101010101" charset="-122"/>
                <a:ea typeface="隶书" panose="02010509060101010101" charset="-122"/>
                <a:sym typeface="+mn-ea"/>
              </a:rPr>
              <a:t>2022.2.15      </a:t>
            </a:r>
            <a:r>
              <a:rPr lang="zh-CN" sz="2800">
                <a:solidFill>
                  <a:srgbClr val="0070C0"/>
                </a:solidFill>
                <a:latin typeface="隶书" panose="02010509060101010101" charset="-122"/>
                <a:ea typeface="隶书" panose="02010509060101010101" charset="-122"/>
                <a:sym typeface="+mn-ea"/>
              </a:rPr>
              <a:t>李朝林</a:t>
            </a:r>
            <a:endParaRPr lang="zh-CN" altLang="en-US" sz="2800" dirty="0" smtClean="0">
              <a:solidFill>
                <a:srgbClr val="0070C0"/>
              </a:solidFill>
              <a:latin typeface="隶书" panose="02010509060101010101" charset="-122"/>
              <a:ea typeface="隶书" panose="02010509060101010101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781685" y="791845"/>
            <a:ext cx="4472940" cy="53975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>
              <a:lnSpc>
                <a:spcPts val="3500"/>
              </a:lnSpc>
              <a:buClrTx/>
              <a:buSzTx/>
              <a:buFontTx/>
            </a:pPr>
            <a:r>
              <a:rPr lang="zh-CN" sz="2800">
                <a:solidFill>
                  <a:srgbClr val="FF0000"/>
                </a:solidFill>
                <a:sym typeface="+mn-ea"/>
              </a:rPr>
              <a:t>（二）住校生入住最新要求</a:t>
            </a:r>
            <a:endParaRPr lang="zh-CN" sz="2800">
              <a:solidFill>
                <a:srgbClr val="FF0000"/>
              </a:solidFill>
              <a:sym typeface="+mn-ea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090930" y="1372235"/>
            <a:ext cx="9803765" cy="45796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0" eaLnBrk="1" latinLnBrk="0" hangingPunct="1">
              <a:lnSpc>
                <a:spcPts val="5000"/>
              </a:lnSpc>
            </a:pPr>
            <a:r>
              <a:rPr lang="zh-CN" sz="2800" b="0">
                <a:solidFill>
                  <a:srgbClr val="0070C0"/>
                </a:solidFill>
                <a:ea typeface="宋体" panose="02010600030101010101" pitchFamily="2" charset="-122"/>
              </a:rPr>
              <a:t>开学报到当天，班主任查验住校生体检证明材料（</a:t>
            </a:r>
            <a:r>
              <a:rPr lang="zh-CN" sz="2800">
                <a:solidFill>
                  <a:srgbClr val="FF0000"/>
                </a:solidFill>
                <a:ea typeface="宋体" panose="02010600030101010101" pitchFamily="2" charset="-122"/>
              </a:rPr>
              <a:t>心电图、胸片、</a:t>
            </a:r>
            <a:r>
              <a:rPr lang="en-US" altLang="zh-CN" sz="2800">
                <a:solidFill>
                  <a:srgbClr val="FF0000"/>
                </a:solidFill>
                <a:ea typeface="宋体" panose="02010600030101010101" pitchFamily="2" charset="-122"/>
              </a:rPr>
              <a:t>B</a:t>
            </a:r>
            <a:r>
              <a:rPr lang="zh-CN" altLang="en-US" sz="2800">
                <a:solidFill>
                  <a:srgbClr val="FF0000"/>
                </a:solidFill>
                <a:ea typeface="宋体" panose="02010600030101010101" pitchFamily="2" charset="-122"/>
              </a:rPr>
              <a:t>超、血常规</a:t>
            </a:r>
            <a:r>
              <a:rPr lang="zh-CN" altLang="en-US" sz="2800" b="0">
                <a:solidFill>
                  <a:srgbClr val="0070C0"/>
                </a:solidFill>
                <a:ea typeface="宋体" panose="02010600030101010101" pitchFamily="2" charset="-122"/>
              </a:rPr>
              <a:t>）</a:t>
            </a:r>
            <a:r>
              <a:rPr lang="zh-CN" sz="2800" b="0">
                <a:solidFill>
                  <a:srgbClr val="0070C0"/>
                </a:solidFill>
                <a:ea typeface="宋体" panose="02010600030101010101" pitchFamily="2" charset="-122"/>
              </a:rPr>
              <a:t>，</a:t>
            </a:r>
            <a:r>
              <a:rPr lang="zh-CN" sz="2800">
                <a:solidFill>
                  <a:srgbClr val="FF0000"/>
                </a:solidFill>
                <a:ea typeface="宋体" panose="02010600030101010101" pitchFamily="2" charset="-122"/>
              </a:rPr>
              <a:t>前两项必须</a:t>
            </a:r>
            <a:r>
              <a:rPr lang="zh-CN" sz="2800" b="0">
                <a:solidFill>
                  <a:srgbClr val="0070C0"/>
                </a:solidFill>
                <a:ea typeface="宋体" panose="02010600030101010101" pitchFamily="2" charset="-122"/>
              </a:rPr>
              <a:t>结论为“正常”者，班主任开具寝室入住证明，住校生凭证明到公寓底楼找生活老师办理入住手续（</a:t>
            </a:r>
            <a:r>
              <a:rPr lang="zh-CN" sz="2800" b="0">
                <a:solidFill>
                  <a:srgbClr val="FF0000"/>
                </a:solidFill>
                <a:ea typeface="宋体" panose="02010600030101010101" pitchFamily="2" charset="-122"/>
              </a:rPr>
              <a:t>相关表册、入住证明在班主任群下载打印使用</a:t>
            </a:r>
            <a:r>
              <a:rPr lang="zh-CN" sz="2800" b="0">
                <a:solidFill>
                  <a:srgbClr val="0070C0"/>
                </a:solidFill>
                <a:ea typeface="宋体" panose="02010600030101010101" pitchFamily="2" charset="-122"/>
              </a:rPr>
              <a:t>）。</a:t>
            </a:r>
            <a:endParaRPr lang="zh-CN" sz="2800" b="0">
              <a:solidFill>
                <a:srgbClr val="0070C0"/>
              </a:solidFill>
              <a:ea typeface="宋体" panose="02010600030101010101" pitchFamily="2" charset="-122"/>
            </a:endParaRPr>
          </a:p>
          <a:p>
            <a:pPr marL="0" indent="0" eaLnBrk="1" latinLnBrk="0" hangingPunct="1">
              <a:lnSpc>
                <a:spcPts val="5000"/>
              </a:lnSpc>
            </a:pPr>
            <a:endParaRPr lang="zh-CN" altLang="en-US" sz="2800" b="0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 marL="0" indent="0" eaLnBrk="1" latinLnBrk="0" hangingPunct="1">
              <a:lnSpc>
                <a:spcPts val="5000"/>
              </a:lnSpc>
            </a:pPr>
            <a:r>
              <a:rPr lang="zh-CN" altLang="en-US" sz="2800">
                <a:solidFill>
                  <a:srgbClr val="FF0000"/>
                </a:solidFill>
                <a:ea typeface="宋体" panose="02010600030101010101" pitchFamily="2" charset="-122"/>
              </a:rPr>
              <a:t>女生寝室全部调整</a:t>
            </a:r>
            <a:r>
              <a:rPr lang="zh-CN" altLang="en-US" sz="2800" b="0">
                <a:solidFill>
                  <a:srgbClr val="FF0000"/>
                </a:solidFill>
                <a:ea typeface="宋体" panose="02010600030101010101" pitchFamily="2" charset="-122"/>
              </a:rPr>
              <a:t>（</a:t>
            </a:r>
            <a:r>
              <a:rPr lang="zh-CN" altLang="en-US" sz="2800" b="0">
                <a:solidFill>
                  <a:srgbClr val="0070C0"/>
                </a:solidFill>
                <a:ea typeface="宋体" panose="02010600030101010101" pitchFamily="2" charset="-122"/>
              </a:rPr>
              <a:t>男生不变</a:t>
            </a:r>
            <a:r>
              <a:rPr lang="zh-CN" altLang="en-US" sz="2800" b="0">
                <a:solidFill>
                  <a:srgbClr val="FF0000"/>
                </a:solidFill>
                <a:ea typeface="宋体" panose="02010600030101010101" pitchFamily="2" charset="-122"/>
              </a:rPr>
              <a:t>）</a:t>
            </a:r>
            <a:endParaRPr lang="zh-CN" altLang="en-US" sz="2800" b="0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 marL="0" algn="l" eaLnBrk="1" latinLnBrk="0" hangingPunct="1">
              <a:lnSpc>
                <a:spcPts val="5000"/>
              </a:lnSpc>
              <a:buClrTx/>
              <a:buSzTx/>
              <a:buFontTx/>
            </a:pPr>
            <a:r>
              <a:rPr lang="zh-CN" altLang="en-US" sz="2800">
                <a:solidFill>
                  <a:srgbClr val="FF0000"/>
                </a:solidFill>
                <a:ea typeface="宋体" panose="02010600030101010101" pitchFamily="2" charset="-122"/>
              </a:rPr>
              <a:t>空余床位权限归学校</a:t>
            </a:r>
            <a:endParaRPr lang="zh-CN" altLang="en-US" sz="280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799465" y="710565"/>
            <a:ext cx="10417175" cy="51390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12700"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</a:pPr>
            <a:r>
              <a:rPr lang="zh-CN" altLang="en-US" sz="3200">
                <a:solidFill>
                  <a:srgbClr val="00B0F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七、其它</a:t>
            </a:r>
            <a:endParaRPr lang="zh-CN" altLang="en-US" sz="3200">
              <a:solidFill>
                <a:srgbClr val="00B0F0"/>
              </a:solidFill>
              <a:latin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eaLnBrk="1" latinLnBrk="0" hangingPunct="1">
              <a:lnSpc>
                <a:spcPts val="55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1.“</a:t>
            </a:r>
            <a:r>
              <a:rPr lang="zh-CN" altLang="en-US" sz="2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双减</a:t>
            </a:r>
            <a:r>
              <a:rPr lang="en-US" altLang="zh-CN" sz="2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”</a:t>
            </a:r>
            <a:r>
              <a:rPr lang="zh-CN" altLang="en-US" sz="2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成绩等级发放，不得出现分数和名次，班级小组考核细则自行调整。</a:t>
            </a:r>
            <a:endParaRPr lang="zh-CN" altLang="en-US" sz="2400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eaLnBrk="1" latinLnBrk="0" hangingPunct="1">
              <a:lnSpc>
                <a:spcPts val="55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2.</a:t>
            </a:r>
            <a:r>
              <a:rPr lang="zh-CN" altLang="en-US" sz="2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上课、上自习期间，严格要求学生不得私自上厕所，特别是晚自习上课期间上厕所学生各年级值日教师要通报，做好晚自习情况记载</a:t>
            </a:r>
            <a:r>
              <a:rPr lang="zh-CN" altLang="en-US" sz="2400" dirty="0" smtClean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（记录本）</a:t>
            </a:r>
            <a:r>
              <a:rPr lang="zh-CN" altLang="en-US" sz="2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。</a:t>
            </a:r>
            <a:endParaRPr lang="zh-CN" altLang="en-US" sz="2400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eaLnBrk="1" latinLnBrk="0" hangingPunct="1">
              <a:lnSpc>
                <a:spcPts val="55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3.</a:t>
            </a:r>
            <a:r>
              <a:rPr lang="zh-CN" altLang="en-US" sz="2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晚自习，定人定岗，每层楼合并两个自习班级，教师定岗，学生定位。晚自习值守教师补贴</a:t>
            </a:r>
            <a:r>
              <a:rPr lang="en-US" altLang="zh-CN" sz="2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40</a:t>
            </a:r>
            <a:r>
              <a:rPr lang="zh-CN" altLang="en-US" sz="2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元</a:t>
            </a:r>
            <a:r>
              <a:rPr lang="en-US" altLang="zh-CN" sz="2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/</a:t>
            </a:r>
            <a:r>
              <a:rPr lang="zh-CN" altLang="en-US" sz="2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晚。</a:t>
            </a:r>
            <a:endParaRPr lang="zh-CN" altLang="en-US" sz="2400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845820" y="966470"/>
            <a:ext cx="10147300" cy="5028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eaLnBrk="1" latinLnBrk="0" hangingPunct="1">
              <a:lnSpc>
                <a:spcPts val="55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4.</a:t>
            </a:r>
            <a:r>
              <a:rPr lang="zh-CN" altLang="en-US" sz="2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自主管理新要求：</a:t>
            </a:r>
            <a:endParaRPr lang="zh-CN" altLang="en-US" sz="2400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eaLnBrk="1" latinLnBrk="0" hangingPunct="1">
              <a:lnSpc>
                <a:spcPts val="55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（</a:t>
            </a:r>
            <a:r>
              <a:rPr lang="en-US" altLang="zh-CN" sz="2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1</a:t>
            </a:r>
            <a:r>
              <a:rPr lang="zh-CN" altLang="en-US" sz="2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）对于扣分有歧义（</a:t>
            </a:r>
            <a:r>
              <a:rPr lang="zh-CN" altLang="en-US" sz="2400" dirty="0" smtClean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仅限班级有误的）</a:t>
            </a:r>
            <a:r>
              <a:rPr lang="zh-CN" altLang="en-US" sz="2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一律找德育处唐利查证。</a:t>
            </a:r>
            <a:endParaRPr lang="zh-CN" altLang="en-US" sz="2400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eaLnBrk="1" latinLnBrk="0" hangingPunct="1">
              <a:lnSpc>
                <a:spcPts val="55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（</a:t>
            </a:r>
            <a:r>
              <a:rPr lang="en-US" altLang="zh-CN" sz="2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2</a:t>
            </a:r>
            <a:r>
              <a:rPr lang="zh-CN" altLang="en-US" sz="2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）</a:t>
            </a:r>
            <a:r>
              <a:rPr lang="zh-CN" altLang="en-US" sz="2400" dirty="0" smtClean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任何班主任不得找自主管理学生干部、负责教师或者寝室管理员，更不得无理取闹，否则，全校通报并扣分</a:t>
            </a:r>
            <a:r>
              <a:rPr lang="en-US" altLang="zh-CN" sz="2400" dirty="0" smtClean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20</a:t>
            </a:r>
            <a:r>
              <a:rPr lang="zh-CN" altLang="en-US" sz="2400" dirty="0" smtClean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分</a:t>
            </a:r>
            <a:r>
              <a:rPr lang="en-US" altLang="zh-CN" sz="2400" dirty="0" smtClean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/</a:t>
            </a:r>
            <a:r>
              <a:rPr lang="zh-CN" altLang="en-US" sz="2400" dirty="0" smtClean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次。</a:t>
            </a:r>
            <a:endParaRPr lang="zh-CN" altLang="en-US" sz="2400" dirty="0" smtClean="0">
              <a:solidFill>
                <a:srgbClr val="0070C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algn="l" eaLnBrk="1" latinLnBrk="0" hangingPunct="1">
              <a:lnSpc>
                <a:spcPts val="5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sz="2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5.住校生大会各年级组织召开（第2周内）</a:t>
            </a:r>
            <a:endParaRPr lang="zh-CN" altLang="en-US" sz="2400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eaLnBrk="1" latinLnBrk="0" hangingPunct="1">
              <a:lnSpc>
                <a:spcPts val="55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重点强调：</a:t>
            </a:r>
            <a:r>
              <a:rPr lang="zh-CN" altLang="en-US" sz="2400" dirty="0" smtClean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手机管理、自习要求、寝室卫生（六条线）、纪律要求、周末留校生要求等。</a:t>
            </a:r>
            <a:endParaRPr lang="zh-CN" altLang="en-US" sz="2400" dirty="0" smtClean="0">
              <a:solidFill>
                <a:srgbClr val="0070C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771525" y="1510030"/>
            <a:ext cx="10200005" cy="22072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 eaLnBrk="1" latinLnBrk="0" hangingPunct="1">
              <a:lnSpc>
                <a:spcPts val="5500"/>
              </a:lnSpc>
              <a:buClrTx/>
              <a:buSzTx/>
              <a:buFontTx/>
            </a:pPr>
            <a:r>
              <a:rPr lang="zh-CN" altLang="en-US" sz="3600">
                <a:solidFill>
                  <a:srgbClr val="FF0000"/>
                </a:solidFill>
                <a:sym typeface="+mn-ea"/>
              </a:rPr>
              <a:t>常规就是常态</a:t>
            </a:r>
            <a:br>
              <a:rPr lang="zh-CN" altLang="en-US" sz="3600">
                <a:solidFill>
                  <a:srgbClr val="FF0000"/>
                </a:solidFill>
                <a:sym typeface="+mn-ea"/>
              </a:rPr>
            </a:br>
            <a:r>
              <a:rPr lang="zh-CN" altLang="en-US" sz="3600">
                <a:solidFill>
                  <a:srgbClr val="FF0000"/>
                </a:solidFill>
                <a:sym typeface="+mn-ea"/>
              </a:rPr>
              <a:t>把常规做到极致就是创新</a:t>
            </a:r>
            <a:endParaRPr lang="zh-CN" altLang="en-US" sz="3600">
              <a:solidFill>
                <a:srgbClr val="FF0000"/>
              </a:solidFill>
              <a:sym typeface="+mn-ea"/>
            </a:endParaRPr>
          </a:p>
          <a:p>
            <a:pPr algn="ctr" eaLnBrk="1" latinLnBrk="0" hangingPunct="1">
              <a:lnSpc>
                <a:spcPts val="5500"/>
              </a:lnSpc>
              <a:buClrTx/>
              <a:buSzTx/>
              <a:buFontTx/>
            </a:pPr>
            <a:r>
              <a:rPr lang="zh-CN" altLang="en-US" sz="3600">
                <a:solidFill>
                  <a:srgbClr val="FF0000"/>
                </a:solidFill>
                <a:sym typeface="+mn-ea"/>
              </a:rPr>
              <a:t>把常态做到完美就是特色</a:t>
            </a:r>
            <a:endParaRPr lang="zh-CN" altLang="en-US" sz="3600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959735" y="4185285"/>
            <a:ext cx="5572760" cy="1323340"/>
          </a:xfrm>
          <a:prstGeom prst="rect">
            <a:avLst/>
          </a:prstGeom>
          <a:noFill/>
          <a:ln w="0">
            <a:noFill/>
          </a:ln>
        </p:spPr>
        <p:txBody>
          <a:bodyPr vert="horz" wrap="square" lIns="89535" tIns="46355" rIns="89535" bIns="46355" anchor="t">
            <a:spAutoFit/>
          </a:bodyPr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8000" b="1" strike="noStrike" cap="none" dirty="0" smtClean="0">
                <a:solidFill>
                  <a:srgbClr val="FFFF00"/>
                </a:solidFill>
                <a:latin typeface="Calibri" panose="020F0502020204030204" charset="0"/>
                <a:ea typeface="宋体" panose="02010600030101010101" pitchFamily="2" charset="-122"/>
              </a:rPr>
              <a:t>     </a:t>
            </a:r>
            <a:r>
              <a:rPr lang="en-US" altLang="ko-KR" sz="8000" b="1" strike="noStrike" cap="none" dirty="0" smtClean="0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</a:rPr>
              <a:t>谢 谢！</a:t>
            </a:r>
            <a:endParaRPr lang="en-US" altLang="ko-KR" sz="8000" b="1" strike="noStrike" cap="none" dirty="0" smtClean="0">
              <a:solidFill>
                <a:srgbClr val="FF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  <p:pic>
        <p:nvPicPr>
          <p:cNvPr id="3" name="图片 2" descr="C:/Users/Administrator/AppData/Roaming/JisuOffice/ETemp/4664_4194120/fImage3148382536334.png"/>
          <p:cNvPicPr>
            <a:picLocks noChangeAspect="1"/>
          </p:cNvPicPr>
          <p:nvPr/>
        </p:nvPicPr>
        <p:blipFill rotWithShape="1">
          <a:blip r:embed="rId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38880" y="919480"/>
            <a:ext cx="3504565" cy="3071495"/>
          </a:xfrm>
          <a:prstGeom prst="rect">
            <a:avLst/>
          </a:prstGeom>
          <a:noFill/>
          <a:ln w="0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807720" y="797560"/>
            <a:ext cx="9655175" cy="3553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zh-CN" altLang="en-US" sz="3200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德  育</a:t>
            </a:r>
            <a:endParaRPr lang="en-US" altLang="zh-CN" sz="3200" b="1" dirty="0" smtClean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342900" indent="-342900">
              <a:lnSpc>
                <a:spcPct val="150000"/>
              </a:lnSpc>
              <a:spcBef>
                <a:spcPts val="0"/>
              </a:spcBef>
            </a:pPr>
            <a:r>
              <a:rPr lang="zh-CN" altLang="en-US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endParaRPr lang="zh-CN" altLang="en-US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342900" indent="-342900">
              <a:lnSpc>
                <a:spcPct val="150000"/>
              </a:lnSpc>
              <a:spcBef>
                <a:spcPts val="0"/>
              </a:spcBef>
            </a:pPr>
            <a:r>
              <a:rPr lang="zh-CN" altLang="en-US" sz="2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●德育：社会主义核心价值观、中华优秀传统文化、</a:t>
            </a:r>
            <a:endParaRPr lang="zh-CN" altLang="en-US" sz="2000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342900" indent="-342900">
              <a:lnSpc>
                <a:spcPct val="150000"/>
              </a:lnSpc>
              <a:spcBef>
                <a:spcPts val="0"/>
              </a:spcBef>
            </a:pPr>
            <a:r>
              <a:rPr lang="zh-CN" altLang="en-US" sz="2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      </a:t>
            </a:r>
            <a:r>
              <a:rPr lang="zh-CN" altLang="en-US" sz="2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生态文明、心理健康、</a:t>
            </a:r>
            <a:r>
              <a:rPr lang="zh-CN" altLang="en-US" sz="2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Gulim" panose="020B0600000101010101" pitchFamily="34" charset="-127"/>
              </a:rPr>
              <a:t>劳动教育</a:t>
            </a:r>
            <a:r>
              <a:rPr lang="en-US" altLang="zh-CN" sz="2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Gulim" panose="020B0600000101010101" pitchFamily="34" charset="-127"/>
              </a:rPr>
              <a:t>......</a:t>
            </a:r>
            <a:endParaRPr lang="zh-CN" altLang="en-US" sz="2000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zh-CN" altLang="en-US" sz="2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●德育：基础 </a:t>
            </a:r>
            <a:r>
              <a:rPr lang="en-US" altLang="zh-CN" sz="2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+ </a:t>
            </a:r>
            <a:r>
              <a:rPr lang="zh-CN" altLang="en-US" sz="2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方向</a:t>
            </a:r>
            <a:endParaRPr lang="en-US" altLang="zh-CN" sz="2000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zh-CN" altLang="en-US" sz="2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       培养什么人 </a:t>
            </a:r>
            <a:r>
              <a:rPr lang="en-US" altLang="zh-CN" sz="2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+ </a:t>
            </a:r>
            <a:r>
              <a:rPr lang="zh-CN" altLang="en-US" sz="2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怎样培养人 </a:t>
            </a:r>
            <a:r>
              <a:rPr lang="en-US" altLang="zh-CN" sz="2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+ </a:t>
            </a:r>
            <a:r>
              <a:rPr lang="zh-CN" altLang="en-US" sz="2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为谁培养人</a:t>
            </a:r>
            <a:endParaRPr lang="zh-CN" altLang="en-US" sz="2000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zh-CN" altLang="en-US" sz="2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●德育：德智体美劳 </a:t>
            </a:r>
            <a:r>
              <a:rPr lang="zh-CN" altLang="en-US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941705" y="4552950"/>
            <a:ext cx="6972300" cy="1476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●德育：德育 ≠ 德育教育 </a:t>
            </a:r>
            <a:endParaRPr lang="zh-CN" altLang="en-US" sz="2000" b="1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●德育：做学生生命中的贵人</a:t>
            </a:r>
            <a:endParaRPr lang="en-US" altLang="zh-CN" sz="2000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      </a:t>
            </a:r>
            <a:r>
              <a:rPr lang="zh-CN" altLang="zh-CN" sz="2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教</a:t>
            </a:r>
            <a:r>
              <a:rPr lang="zh-CN" altLang="en-US" sz="2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给学生一生都有用的东西</a:t>
            </a:r>
            <a:endParaRPr lang="zh-CN" altLang="en-US" sz="2000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745490" y="690245"/>
            <a:ext cx="9753600" cy="30149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2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●德育：</a:t>
            </a:r>
            <a:r>
              <a:rPr lang="zh-CN" altLang="en-US" sz="200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“大德育”</a:t>
            </a:r>
            <a:endParaRPr lang="en-US" altLang="zh-CN" sz="2000" noProof="1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en-US" altLang="zh-CN" sz="200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      </a:t>
            </a:r>
            <a:r>
              <a:rPr lang="zh-CN" altLang="en-US" sz="2000" dirty="0" smtClean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在小事中育大德     在无声中润有生</a:t>
            </a:r>
            <a:endParaRPr lang="en-US" altLang="zh-CN" sz="2000" dirty="0" smtClean="0">
              <a:solidFill>
                <a:srgbClr val="0070C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en-US" altLang="zh-CN" sz="200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      </a:t>
            </a:r>
            <a:r>
              <a:rPr lang="zh-CN" altLang="en-US" sz="2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德育途径</a:t>
            </a:r>
            <a:r>
              <a:rPr lang="zh-CN" altLang="en-US" sz="2000" dirty="0" smtClean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（全程）</a:t>
            </a:r>
            <a:r>
              <a:rPr lang="zh-CN" altLang="en-US" sz="2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“课课渗透品德教育”</a:t>
            </a:r>
            <a:endParaRPr lang="en-US" altLang="zh-CN" sz="2000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2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      德育主体</a:t>
            </a:r>
            <a:r>
              <a:rPr lang="zh-CN" altLang="en-US" sz="2000" dirty="0" smtClean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（全员）</a:t>
            </a:r>
            <a:r>
              <a:rPr lang="zh-CN" altLang="en-US" sz="2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“人人都是德育教师”</a:t>
            </a:r>
            <a:endParaRPr lang="en-US" altLang="zh-CN" sz="2000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2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      德育空间</a:t>
            </a:r>
            <a:r>
              <a:rPr lang="zh-CN" altLang="en-US" sz="2000" dirty="0" smtClean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（全面）</a:t>
            </a:r>
            <a:r>
              <a:rPr lang="zh-CN" altLang="en-US" sz="2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“处处都是育人环境”</a:t>
            </a:r>
            <a:endParaRPr lang="zh-CN" altLang="en-US" sz="2000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78840" y="3961765"/>
            <a:ext cx="7195820" cy="1476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127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“三抓”：抓德育就是抓素质教育</a:t>
            </a:r>
            <a:br>
              <a:rPr lang="zh-CN" altLang="en-US" sz="2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</a:br>
            <a:r>
              <a:rPr lang="zh-CN" altLang="en-US" sz="2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        抓德育就是抓课改 </a:t>
            </a:r>
            <a:br>
              <a:rPr lang="zh-CN" altLang="en-US" sz="2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</a:br>
            <a:r>
              <a:rPr lang="zh-CN" altLang="en-US" sz="2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        抓德育就是抓升学率</a:t>
            </a:r>
            <a:endParaRPr lang="zh-CN" altLang="en-US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757555" y="1046480"/>
            <a:ext cx="10226675" cy="46615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1270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zh-CN" altLang="en-US" sz="28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班主任强则班强</a:t>
            </a:r>
            <a:endParaRPr lang="en-US" altLang="zh-CN" sz="2800" b="1" dirty="0" smtClean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indent="444500" eaLnBrk="1" latinLnBrk="0" hangingPunct="1">
              <a:lnSpc>
                <a:spcPts val="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●班主任是班级的法人代表、班级第一责任人。</a:t>
            </a:r>
            <a:endParaRPr lang="en-US" altLang="zh-CN" sz="2400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444500" eaLnBrk="1" latinLnBrk="0" hangingPunct="1">
              <a:lnSpc>
                <a:spcPts val="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●班主任是学校、社会、家庭的代表。</a:t>
            </a:r>
            <a:endParaRPr lang="en-US" altLang="zh-CN" sz="2400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444500" eaLnBrk="1" latinLnBrk="0" hangingPunct="1">
              <a:lnSpc>
                <a:spcPts val="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●班主任是领导者、引领者、管理者、协调者。</a:t>
            </a:r>
            <a:endParaRPr lang="en-US" altLang="zh-CN" sz="2400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444500" eaLnBrk="1" latinLnBrk="0" hangingPunct="1">
              <a:lnSpc>
                <a:spcPts val="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●班主任是世界上最小也是最大的主任。</a:t>
            </a:r>
            <a:endParaRPr lang="en-US" altLang="zh-CN" sz="2400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444500" eaLnBrk="1" latinLnBrk="0" hangingPunct="1">
              <a:lnSpc>
                <a:spcPts val="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●班主任是教师最有成就感的岗位。</a:t>
            </a:r>
            <a:endParaRPr lang="en-US" altLang="zh-CN" sz="2400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444500" eaLnBrk="1" latinLnBrk="0" hangingPunct="1">
              <a:lnSpc>
                <a:spcPts val="5000"/>
              </a:lnSpc>
              <a:spcBef>
                <a:spcPts val="0"/>
              </a:spcBef>
              <a:spcAft>
                <a:spcPts val="0"/>
              </a:spcAft>
            </a:pPr>
            <a:endParaRPr lang="zh-CN" altLang="en-US" sz="2400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939800" y="768350"/>
            <a:ext cx="10092055" cy="6209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127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本期重点工作：</a:t>
            </a:r>
            <a:endParaRPr lang="zh-CN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90000"/>
              </a:lnSpc>
            </a:pPr>
            <a:r>
              <a:rPr lang="zh-CN" altLang="en-US" sz="2400">
                <a:solidFill>
                  <a:srgbClr val="00B0F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一、高度重视</a:t>
            </a:r>
            <a:r>
              <a:rPr lang="en-US" altLang="zh-CN" sz="2400">
                <a:solidFill>
                  <a:srgbClr val="00B0F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安全教育</a:t>
            </a:r>
            <a:endParaRPr lang="en-US" altLang="zh-CN" sz="2400" b="1">
              <a:solidFill>
                <a:srgbClr val="00B0F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dirty="0" smtClean="0">
                <a:solidFill>
                  <a:srgbClr val="00B0F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1.</a:t>
            </a:r>
            <a:r>
              <a:rPr lang="zh-CN" altLang="en-US" sz="2400" dirty="0" smtClean="0">
                <a:solidFill>
                  <a:srgbClr val="00B0F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班级安全日志（</a:t>
            </a:r>
            <a:r>
              <a:rPr lang="zh-CN" altLang="en-US" sz="2400" dirty="0" smtClean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每周星期一班主任亲自认真填写，其余可以学生填写</a:t>
            </a:r>
            <a:r>
              <a:rPr lang="zh-CN" altLang="en-US" sz="2400" dirty="0" smtClean="0">
                <a:solidFill>
                  <a:srgbClr val="00B0F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）</a:t>
            </a:r>
            <a:r>
              <a:rPr lang="zh-CN" altLang="zh-CN" sz="2400" dirty="0" smtClean="0">
                <a:solidFill>
                  <a:srgbClr val="00B0F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2400" dirty="0" smtClean="0">
                <a:solidFill>
                  <a:srgbClr val="00B0F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、安全课程（</a:t>
            </a:r>
            <a:r>
              <a:rPr lang="zh-CN" altLang="en-US" sz="2400" dirty="0" smtClean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生安、安全信息平台，德育处统一</a:t>
            </a:r>
            <a:r>
              <a:rPr lang="en-US" altLang="zh-CN" sz="2400" dirty="0" smtClean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PPT</a:t>
            </a:r>
            <a:r>
              <a:rPr lang="zh-CN" altLang="en-US" sz="2400" dirty="0" smtClean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或者学习提纲，安全考试</a:t>
            </a:r>
            <a:r>
              <a:rPr lang="zh-CN" altLang="en-US" sz="2400" dirty="0" smtClean="0">
                <a:solidFill>
                  <a:srgbClr val="00B0F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）、安全活动（</a:t>
            </a:r>
            <a:r>
              <a:rPr lang="zh-CN" altLang="en-US" sz="2400" dirty="0" smtClean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安全闭环制、安全倒查制、安全问责制</a:t>
            </a:r>
            <a:r>
              <a:rPr lang="zh-CN" altLang="en-US" sz="2400" dirty="0" smtClean="0">
                <a:solidFill>
                  <a:srgbClr val="00B0F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）。</a:t>
            </a:r>
            <a:endParaRPr lang="zh-CN" altLang="en-US" sz="2400" dirty="0" smtClean="0">
              <a:solidFill>
                <a:srgbClr val="00B0F0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zh-CN" altLang="en-US" sz="2400" dirty="0" smtClean="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dirty="0" smtClean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切记：</a:t>
            </a:r>
            <a:r>
              <a:rPr lang="zh-CN" altLang="en-US" sz="2400" dirty="0" smtClean="0">
                <a:solidFill>
                  <a:srgbClr val="00B0F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楼道花架或者球框不得放置在阳台方！</a:t>
            </a:r>
            <a:endParaRPr lang="zh-CN" altLang="en-US" sz="2400" dirty="0" smtClean="0">
              <a:solidFill>
                <a:srgbClr val="00B0F0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zh-CN" altLang="en-US" sz="2400" b="1" dirty="0" smtClean="0">
              <a:solidFill>
                <a:srgbClr val="00B0F0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dirty="0" smtClean="0">
                <a:solidFill>
                  <a:srgbClr val="00B0F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2.</a:t>
            </a:r>
            <a:r>
              <a:rPr lang="zh-CN" altLang="en-US" sz="2400" dirty="0" smtClean="0">
                <a:solidFill>
                  <a:srgbClr val="00B0F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六大风险防控点：</a:t>
            </a:r>
            <a:r>
              <a:rPr lang="zh-CN" altLang="en-US" sz="2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饮用食品、火灾消防、高坠踩踏、道路交通、校园欺凌、五类学生（家心学行特）</a:t>
            </a:r>
            <a:endParaRPr lang="zh-CN" altLang="en-US" sz="2400">
              <a:solidFill>
                <a:srgbClr val="00B0F0"/>
              </a:solidFill>
            </a:endParaRPr>
          </a:p>
          <a:p>
            <a:pPr indent="127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zh-CN" altLang="en-US" sz="240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758190" y="707390"/>
            <a:ext cx="10640060" cy="38766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127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400">
                <a:solidFill>
                  <a:srgbClr val="00B0F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二、高度重视“特异学生</a:t>
            </a:r>
            <a:r>
              <a:rPr lang="en-US" altLang="zh-CN" sz="2400">
                <a:solidFill>
                  <a:srgbClr val="00B0F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2400">
                <a:solidFill>
                  <a:srgbClr val="00B0F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之二（</a:t>
            </a:r>
            <a:r>
              <a:rPr lang="zh-CN" altLang="en-US" sz="240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心理困惑、体质特异</a:t>
            </a:r>
            <a:r>
              <a:rPr lang="zh-CN" altLang="en-US" sz="2400">
                <a:solidFill>
                  <a:srgbClr val="00B0F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）</a:t>
            </a:r>
            <a:endParaRPr lang="zh-CN" altLang="en-US" sz="2000">
              <a:solidFill>
                <a:srgbClr val="0070C0"/>
              </a:solidFill>
            </a:endParaRPr>
          </a:p>
          <a:p>
            <a:pPr indent="127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2400">
                <a:solidFill>
                  <a:srgbClr val="0070C0"/>
                </a:solidFill>
                <a:sym typeface="+mn-ea"/>
              </a:rPr>
              <a:t>1.</a:t>
            </a:r>
            <a:r>
              <a:rPr lang="zh-CN" altLang="en-US" sz="2400">
                <a:solidFill>
                  <a:srgbClr val="0070C0"/>
                </a:solidFill>
                <a:sym typeface="+mn-ea"/>
              </a:rPr>
              <a:t>开学全校心理普查、住校生全员体检、不住校不上晚自习（</a:t>
            </a:r>
            <a:r>
              <a:rPr lang="zh-CN" altLang="en-US" sz="2400">
                <a:solidFill>
                  <a:srgbClr val="FF0000"/>
                </a:solidFill>
                <a:sym typeface="+mn-ea"/>
              </a:rPr>
              <a:t>关心、</a:t>
            </a:r>
            <a:r>
              <a:rPr lang="zh-CN" altLang="en-US" sz="2400">
                <a:solidFill>
                  <a:srgbClr val="FF0000"/>
                </a:solidFill>
                <a:sym typeface="+mn-ea"/>
              </a:rPr>
              <a:t>关爱、陪伴更重要</a:t>
            </a:r>
            <a:r>
              <a:rPr lang="zh-CN" altLang="en-US" sz="2400">
                <a:solidFill>
                  <a:srgbClr val="0070C0"/>
                </a:solidFill>
                <a:sym typeface="+mn-ea"/>
              </a:rPr>
              <a:t>）</a:t>
            </a:r>
            <a:endParaRPr lang="zh-CN" altLang="en-US" sz="2400">
              <a:solidFill>
                <a:srgbClr val="0070C0"/>
              </a:solidFill>
            </a:endParaRPr>
          </a:p>
          <a:p>
            <a:pPr indent="127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2400">
                <a:solidFill>
                  <a:srgbClr val="0070C0"/>
                </a:solidFill>
                <a:sym typeface="+mn-ea"/>
              </a:rPr>
              <a:t>2.</a:t>
            </a:r>
            <a:r>
              <a:rPr lang="zh-CN" altLang="en-US" sz="2400">
                <a:solidFill>
                  <a:srgbClr val="0070C0"/>
                </a:solidFill>
                <a:sym typeface="+mn-ea"/>
              </a:rPr>
              <a:t>继续落实</a:t>
            </a:r>
            <a:r>
              <a:rPr lang="en-US" altLang="zh-CN" sz="2400">
                <a:solidFill>
                  <a:srgbClr val="0070C0"/>
                </a:solidFill>
                <a:sym typeface="+mn-ea"/>
              </a:rPr>
              <a:t>“211”</a:t>
            </a:r>
            <a:r>
              <a:rPr lang="zh-CN" altLang="en-US" sz="2400">
                <a:solidFill>
                  <a:srgbClr val="0070C0"/>
                </a:solidFill>
                <a:sym typeface="+mn-ea"/>
              </a:rPr>
              <a:t>帮扶措施，</a:t>
            </a:r>
            <a:r>
              <a:rPr lang="zh-CN" altLang="en-US" sz="2400">
                <a:solidFill>
                  <a:srgbClr val="FF0000"/>
                </a:solidFill>
                <a:sym typeface="+mn-ea"/>
              </a:rPr>
              <a:t>注意保密，建立一生一档</a:t>
            </a:r>
            <a:r>
              <a:rPr lang="zh-CN" altLang="en-US" sz="2400">
                <a:solidFill>
                  <a:srgbClr val="0070C0"/>
                </a:solidFill>
                <a:sym typeface="+mn-ea"/>
              </a:rPr>
              <a:t>。</a:t>
            </a:r>
            <a:endParaRPr lang="zh-CN" altLang="en-US" sz="2400">
              <a:solidFill>
                <a:srgbClr val="0070C0"/>
              </a:solidFill>
            </a:endParaRPr>
          </a:p>
          <a:p>
            <a:pPr indent="127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2400">
                <a:solidFill>
                  <a:srgbClr val="0070C0"/>
                </a:solidFill>
                <a:sym typeface="+mn-ea"/>
              </a:rPr>
              <a:t>3.</a:t>
            </a:r>
            <a:r>
              <a:rPr lang="zh-CN" altLang="en-US" sz="2400">
                <a:solidFill>
                  <a:srgbClr val="0070C0"/>
                </a:solidFill>
                <a:sym typeface="+mn-ea"/>
              </a:rPr>
              <a:t>走家访（</a:t>
            </a:r>
            <a:r>
              <a:rPr lang="zh-CN" altLang="en-US" sz="2400">
                <a:solidFill>
                  <a:srgbClr val="FF0000"/>
                </a:solidFill>
                <a:sym typeface="+mn-ea"/>
              </a:rPr>
              <a:t>春期五一节、秋期国庆节</a:t>
            </a:r>
            <a:r>
              <a:rPr lang="zh-CN" altLang="en-US" sz="2400">
                <a:solidFill>
                  <a:srgbClr val="0070C0"/>
                </a:solidFill>
                <a:sym typeface="+mn-ea"/>
              </a:rPr>
              <a:t>），图片、文字材料留痕存档（</a:t>
            </a:r>
            <a:r>
              <a:rPr lang="zh-CN" altLang="en-US" sz="2400">
                <a:solidFill>
                  <a:srgbClr val="FF0000"/>
                </a:solidFill>
                <a:sym typeface="+mn-ea"/>
              </a:rPr>
              <a:t>不需签字，要附照片</a:t>
            </a:r>
            <a:r>
              <a:rPr lang="zh-CN" altLang="en-US" sz="2400">
                <a:solidFill>
                  <a:srgbClr val="0070C0"/>
                </a:solidFill>
                <a:sym typeface="+mn-ea"/>
              </a:rPr>
              <a:t>）。</a:t>
            </a:r>
            <a:endParaRPr lang="zh-CN" altLang="en-US" sz="2400">
              <a:solidFill>
                <a:srgbClr val="0070C0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774065" y="937895"/>
            <a:ext cx="9611995" cy="17995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127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</a:pPr>
            <a:r>
              <a:rPr lang="zh-CN" altLang="en-US" sz="2400">
                <a:solidFill>
                  <a:srgbClr val="00B0F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三、高度重视“五大”基础文明</a:t>
            </a:r>
            <a:endParaRPr lang="zh-CN" altLang="en-US" sz="2400">
              <a:solidFill>
                <a:srgbClr val="00B0F0"/>
              </a:solidFill>
              <a:latin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indent="127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</a:pPr>
            <a:r>
              <a:rPr lang="zh-CN" altLang="en-US" sz="2400">
                <a:solidFill>
                  <a:srgbClr val="00B0F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（</a:t>
            </a:r>
            <a:r>
              <a:rPr lang="zh-CN" altLang="en-US" sz="2400">
                <a:solidFill>
                  <a:srgbClr val="00B0F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讲卫生、讲礼貌、不乱扔、不喧闹、爱公物）</a:t>
            </a:r>
            <a:endParaRPr lang="zh-CN" altLang="en-US" sz="2400">
              <a:solidFill>
                <a:srgbClr val="00B0F0"/>
              </a:solidFill>
              <a:latin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r>
              <a:rPr lang="en-US" altLang="zh-CN" sz="2400" smtClean="0">
                <a:solidFill>
                  <a:srgbClr val="FF0000"/>
                </a:solidFill>
                <a:sym typeface="+mn-ea"/>
              </a:rPr>
              <a:t>     </a:t>
            </a:r>
            <a:r>
              <a:rPr lang="zh-CN" altLang="en-US" sz="2400" smtClean="0">
                <a:solidFill>
                  <a:srgbClr val="FF0000"/>
                </a:solidFill>
                <a:sym typeface="+mn-ea"/>
              </a:rPr>
              <a:t>厕所监控（宣传到位）</a:t>
            </a:r>
            <a:endParaRPr lang="zh-CN" altLang="en-US" sz="2400" smtClean="0">
              <a:solidFill>
                <a:srgbClr val="FF0000"/>
              </a:solidFill>
              <a:sym typeface="+mn-ea"/>
            </a:endParaRPr>
          </a:p>
        </p:txBody>
      </p:sp>
      <p:pic>
        <p:nvPicPr>
          <p:cNvPr id="100" name="图片 99"/>
          <p:cNvPicPr/>
          <p:nvPr/>
        </p:nvPicPr>
        <p:blipFill>
          <a:blip r:embed="rId1"/>
          <a:stretch>
            <a:fillRect/>
          </a:stretch>
        </p:blipFill>
        <p:spPr>
          <a:xfrm>
            <a:off x="6218555" y="2838450"/>
            <a:ext cx="3997325" cy="24542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065" y="2838450"/>
            <a:ext cx="5180330" cy="33426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762000" y="889000"/>
            <a:ext cx="7223760" cy="14605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127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</a:pPr>
            <a:r>
              <a:rPr lang="zh-CN" altLang="en-US" sz="2400">
                <a:solidFill>
                  <a:srgbClr val="00B0F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四、高度疫情防控和预防传染病</a:t>
            </a:r>
            <a:endParaRPr lang="zh-CN" altLang="en-US" sz="2400">
              <a:solidFill>
                <a:srgbClr val="00B0F0"/>
              </a:solidFill>
              <a:latin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endParaRPr lang="zh-CN" sz="2400">
              <a:solidFill>
                <a:srgbClr val="FF0000"/>
              </a:solidFill>
            </a:endParaRPr>
          </a:p>
          <a:p>
            <a:r>
              <a:rPr lang="zh-CN" sz="2400">
                <a:solidFill>
                  <a:srgbClr val="FF0000"/>
                </a:solidFill>
              </a:rPr>
              <a:t>每日消毒、测体温、三检坚持，报告畅通。</a:t>
            </a:r>
            <a:endParaRPr lang="zh-CN" sz="2400">
              <a:solidFill>
                <a:srgbClr val="FF0000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62000" y="2439670"/>
            <a:ext cx="385572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>
                <a:solidFill>
                  <a:srgbClr val="00B0F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五、手机管理（齐抓共管）</a:t>
            </a:r>
            <a:endParaRPr lang="zh-CN" altLang="en-US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01" name="文本框 100"/>
          <p:cNvSpPr txBox="1"/>
          <p:nvPr/>
        </p:nvSpPr>
        <p:spPr>
          <a:xfrm>
            <a:off x="762000" y="3188970"/>
            <a:ext cx="10494010" cy="27844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0" eaLnBrk="1" latinLnBrk="0" hangingPunct="1">
              <a:lnSpc>
                <a:spcPts val="3500"/>
              </a:lnSpc>
            </a:pPr>
            <a:r>
              <a:rPr lang="en-US" altLang="zh-CN" sz="2400" b="0">
                <a:solidFill>
                  <a:srgbClr val="FF0000"/>
                </a:solidFill>
                <a:ea typeface="宋体" panose="02010600030101010101" pitchFamily="2" charset="-122"/>
              </a:rPr>
              <a:t>1.</a:t>
            </a:r>
            <a:r>
              <a:rPr lang="zh-CN" sz="2400" b="0">
                <a:solidFill>
                  <a:srgbClr val="FF0000"/>
                </a:solidFill>
                <a:ea typeface="宋体" panose="02010600030101010101" pitchFamily="2" charset="-122"/>
              </a:rPr>
              <a:t>任何学生在校园内不能携带和使用手机。</a:t>
            </a:r>
            <a:endParaRPr lang="zh-CN" sz="2400" b="0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 marL="0" algn="l" eaLnBrk="1" latinLnBrk="0" hangingPunct="1">
              <a:lnSpc>
                <a:spcPts val="3500"/>
              </a:lnSpc>
              <a:buClrTx/>
              <a:buSzTx/>
              <a:buFontTx/>
            </a:pPr>
            <a:r>
              <a:rPr lang="zh-CN" sz="2400" b="0">
                <a:solidFill>
                  <a:srgbClr val="FF0000"/>
                </a:solidFill>
              </a:rPr>
              <a:t>2.学生违规使用手机，</a:t>
            </a:r>
            <a:r>
              <a:rPr lang="zh-CN" sz="2400" b="0">
                <a:solidFill>
                  <a:srgbClr val="0070C0"/>
                </a:solidFill>
              </a:rPr>
              <a:t>第一次，</a:t>
            </a:r>
            <a:r>
              <a:rPr lang="zh-CN" sz="2400" b="0">
                <a:solidFill>
                  <a:srgbClr val="FF0000"/>
                </a:solidFill>
              </a:rPr>
              <a:t>要求家长带回配合开展</a:t>
            </a:r>
            <a:r>
              <a:rPr lang="zh-CN" sz="2400" b="0">
                <a:solidFill>
                  <a:srgbClr val="0070C0"/>
                </a:solidFill>
              </a:rPr>
              <a:t>教育三天；第二次，</a:t>
            </a:r>
            <a:r>
              <a:rPr lang="zh-CN" sz="2400" b="0">
                <a:solidFill>
                  <a:srgbClr val="FF0000"/>
                </a:solidFill>
              </a:rPr>
              <a:t>要求家长带回配合</a:t>
            </a:r>
            <a:r>
              <a:rPr lang="zh-CN" sz="2400" b="0">
                <a:solidFill>
                  <a:srgbClr val="0070C0"/>
                </a:solidFill>
              </a:rPr>
              <a:t>教育三天，并给予警告处分</a:t>
            </a:r>
            <a:r>
              <a:rPr lang="zh-CN" sz="2400" b="0">
                <a:solidFill>
                  <a:srgbClr val="FF0000"/>
                </a:solidFill>
              </a:rPr>
              <a:t>；在此基础上每违规一次，</a:t>
            </a:r>
            <a:r>
              <a:rPr lang="zh-CN" sz="2400" b="0">
                <a:solidFill>
                  <a:srgbClr val="0070C0"/>
                </a:solidFill>
              </a:rPr>
              <a:t>提升一级处分</a:t>
            </a:r>
            <a:r>
              <a:rPr lang="zh-CN" sz="2400" b="0">
                <a:solidFill>
                  <a:srgbClr val="FF0000"/>
                </a:solidFill>
              </a:rPr>
              <a:t>，并要求家长带回配合开展教育</a:t>
            </a:r>
            <a:r>
              <a:rPr lang="zh-CN" sz="2400" b="0">
                <a:solidFill>
                  <a:srgbClr val="0070C0"/>
                </a:solidFill>
              </a:rPr>
              <a:t>不超过一周。</a:t>
            </a:r>
            <a:endParaRPr lang="zh-CN" sz="2400" b="0">
              <a:solidFill>
                <a:srgbClr val="FF0000"/>
              </a:solidFill>
            </a:endParaRPr>
          </a:p>
          <a:p>
            <a:pPr marL="0" algn="l" eaLnBrk="1" latinLnBrk="0" hangingPunct="1">
              <a:lnSpc>
                <a:spcPts val="3500"/>
              </a:lnSpc>
              <a:buClrTx/>
              <a:buSzTx/>
              <a:buFontTx/>
            </a:pPr>
            <a:r>
              <a:rPr lang="en-US" altLang="zh-CN" sz="2400" b="0">
                <a:solidFill>
                  <a:srgbClr val="FF0000"/>
                </a:solidFill>
              </a:rPr>
              <a:t>3.学生手机代管管理：查收手机后，由班主任请学生家长到校签写手机代管单。手机由学校德育处统一保管至学期末，学期末由家长签字领回</a:t>
            </a:r>
            <a:r>
              <a:rPr lang="zh-CN" altLang="en-US" sz="2400" b="0">
                <a:solidFill>
                  <a:srgbClr val="FF0000"/>
                </a:solidFill>
              </a:rPr>
              <a:t>。</a:t>
            </a:r>
            <a:endParaRPr lang="zh-CN" altLang="en-US" sz="2400" b="0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62000" y="6077585"/>
            <a:ext cx="6619240" cy="506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dirty="0" smtClean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特别强调：周末留校生不得使用手机，违者严格按照违规处理。</a:t>
            </a:r>
            <a:endParaRPr lang="zh-CN" altLang="en-US" dirty="0" smtClean="0">
              <a:solidFill>
                <a:srgbClr val="0070C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2" grpId="0"/>
      <p:bldP spid="101" grpId="0"/>
      <p:bldP spid="2" grpId="1"/>
      <p:bldP spid="101" grpId="1"/>
      <p:bldP spid="4" grpId="0"/>
      <p:bldP spid="4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584200" y="695960"/>
            <a:ext cx="11131550" cy="57880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12700"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</a:pPr>
            <a:r>
              <a:rPr lang="zh-CN" altLang="en-US" sz="2400">
                <a:solidFill>
                  <a:srgbClr val="00B0F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六、开学报到注意事项</a:t>
            </a:r>
            <a:endParaRPr lang="zh-CN" altLang="en-US" sz="2400">
              <a:solidFill>
                <a:srgbClr val="00B0F0"/>
              </a:solidFill>
              <a:latin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algn="l" eaLnBrk="1" latinLnBrk="0" hangingPunct="1">
              <a:lnSpc>
                <a:spcPts val="4000"/>
              </a:lnSpc>
            </a:pPr>
            <a:r>
              <a:rPr lang="zh-CN" sz="2800">
                <a:solidFill>
                  <a:srgbClr val="FF0000"/>
                </a:solidFill>
                <a:sym typeface="+mn-ea"/>
              </a:rPr>
              <a:t>（一）疫情防控最新要求</a:t>
            </a:r>
            <a:endParaRPr lang="zh-CN" sz="2800">
              <a:solidFill>
                <a:srgbClr val="0070C0"/>
              </a:solidFill>
            </a:endParaRPr>
          </a:p>
          <a:p>
            <a:pPr algn="l" eaLnBrk="1" latinLnBrk="0" hangingPunct="1">
              <a:lnSpc>
                <a:spcPts val="4000"/>
              </a:lnSpc>
            </a:pPr>
            <a:r>
              <a:rPr lang="en-US" altLang="zh-CN" sz="2300">
                <a:solidFill>
                  <a:srgbClr val="0070C0"/>
                </a:solidFill>
              </a:rPr>
              <a:t>1</a:t>
            </a:r>
            <a:r>
              <a:rPr lang="zh-CN" sz="2300">
                <a:solidFill>
                  <a:srgbClr val="0070C0"/>
                </a:solidFill>
              </a:rPr>
              <a:t>、师生员工本人或其共同居住的家人</a:t>
            </a:r>
            <a:r>
              <a:rPr lang="zh-CN" sz="2300">
                <a:solidFill>
                  <a:srgbClr val="FF0000"/>
                </a:solidFill>
              </a:rPr>
              <a:t>14天内有省外</a:t>
            </a:r>
            <a:r>
              <a:rPr lang="zh-CN" sz="2300">
                <a:solidFill>
                  <a:srgbClr val="0070C0"/>
                </a:solidFill>
              </a:rPr>
              <a:t>旅居史、</a:t>
            </a:r>
            <a:r>
              <a:rPr lang="zh-CN" sz="2300">
                <a:solidFill>
                  <a:srgbClr val="FF0000"/>
                </a:solidFill>
              </a:rPr>
              <a:t>有与省外</a:t>
            </a:r>
            <a:r>
              <a:rPr lang="zh-CN" sz="2300">
                <a:solidFill>
                  <a:srgbClr val="0070C0"/>
                </a:solidFill>
              </a:rPr>
              <a:t>返川人员密切接触史的，返校时应提供48小时内核酸检测阴性证明；如不能提供48小时内核酸检测阴性证明的，需在返校后24小时内进行1次核酸检测；请有本情况的</a:t>
            </a:r>
            <a:r>
              <a:rPr lang="zh-CN" sz="2300">
                <a:solidFill>
                  <a:srgbClr val="FF0000"/>
                </a:solidFill>
              </a:rPr>
              <a:t>自行进行核酸检测并将报告交体卫处；</a:t>
            </a:r>
            <a:endParaRPr lang="zh-CN" sz="2300">
              <a:solidFill>
                <a:srgbClr val="0070C0"/>
              </a:solidFill>
            </a:endParaRPr>
          </a:p>
          <a:p>
            <a:pPr algn="l" eaLnBrk="1" latinLnBrk="0" hangingPunct="1">
              <a:lnSpc>
                <a:spcPts val="4000"/>
              </a:lnSpc>
            </a:pPr>
            <a:r>
              <a:rPr lang="en-US" altLang="zh-CN" sz="2300">
                <a:solidFill>
                  <a:srgbClr val="0070C0"/>
                </a:solidFill>
              </a:rPr>
              <a:t>2</a:t>
            </a:r>
            <a:r>
              <a:rPr lang="zh-CN" sz="2300">
                <a:solidFill>
                  <a:srgbClr val="0070C0"/>
                </a:solidFill>
              </a:rPr>
              <a:t>、</a:t>
            </a:r>
            <a:r>
              <a:rPr lang="zh-CN" sz="2300">
                <a:solidFill>
                  <a:srgbClr val="FF0000"/>
                </a:solidFill>
              </a:rPr>
              <a:t>14天内无省外</a:t>
            </a:r>
            <a:r>
              <a:rPr lang="zh-CN" sz="2300">
                <a:solidFill>
                  <a:srgbClr val="0070C0"/>
                </a:solidFill>
              </a:rPr>
              <a:t>旅居史、</a:t>
            </a:r>
            <a:r>
              <a:rPr lang="zh-CN" sz="2300">
                <a:solidFill>
                  <a:srgbClr val="FF0000"/>
                </a:solidFill>
              </a:rPr>
              <a:t>无与省外</a:t>
            </a:r>
            <a:r>
              <a:rPr lang="zh-CN" sz="2300">
                <a:solidFill>
                  <a:srgbClr val="0070C0"/>
                </a:solidFill>
              </a:rPr>
              <a:t>返川人员密切接触史的，持</a:t>
            </a:r>
            <a:r>
              <a:rPr lang="zh-CN" sz="2300">
                <a:solidFill>
                  <a:srgbClr val="FF0000"/>
                </a:solidFill>
              </a:rPr>
              <a:t>四川天府健康通绿码</a:t>
            </a:r>
            <a:r>
              <a:rPr lang="zh-CN" sz="2300">
                <a:solidFill>
                  <a:srgbClr val="0070C0"/>
                </a:solidFill>
              </a:rPr>
              <a:t>返校，学生返校前将</a:t>
            </a:r>
            <a:r>
              <a:rPr lang="zh-CN" sz="2300">
                <a:solidFill>
                  <a:srgbClr val="FF0000"/>
                </a:solidFill>
              </a:rPr>
              <a:t>绿码截图微信发给班主任</a:t>
            </a:r>
            <a:r>
              <a:rPr lang="zh-CN" sz="2300">
                <a:solidFill>
                  <a:srgbClr val="0070C0"/>
                </a:solidFill>
              </a:rPr>
              <a:t>，</a:t>
            </a:r>
            <a:r>
              <a:rPr lang="zh-CN" sz="2300">
                <a:solidFill>
                  <a:srgbClr val="FF0000"/>
                </a:solidFill>
              </a:rPr>
              <a:t>入校时将健康卡交班主任；</a:t>
            </a:r>
            <a:endParaRPr lang="zh-CN" sz="2300">
              <a:solidFill>
                <a:srgbClr val="0070C0"/>
              </a:solidFill>
            </a:endParaRPr>
          </a:p>
          <a:p>
            <a:pPr algn="l" eaLnBrk="1" latinLnBrk="0" hangingPunct="1">
              <a:lnSpc>
                <a:spcPts val="4000"/>
              </a:lnSpc>
            </a:pPr>
            <a:r>
              <a:rPr lang="en-US" altLang="zh-CN" sz="2300">
                <a:solidFill>
                  <a:srgbClr val="0070C0"/>
                </a:solidFill>
              </a:rPr>
              <a:t>3</a:t>
            </a:r>
            <a:r>
              <a:rPr lang="zh-CN" sz="2300">
                <a:solidFill>
                  <a:srgbClr val="0070C0"/>
                </a:solidFill>
              </a:rPr>
              <a:t>、若有发热、干咳、乏力、咽痛、嗅（味）觉减 退、腹泻等症状的师生治愈后返校；</a:t>
            </a:r>
            <a:endParaRPr lang="zh-CN" sz="2300">
              <a:solidFill>
                <a:srgbClr val="0070C0"/>
              </a:solidFill>
            </a:endParaRPr>
          </a:p>
          <a:p>
            <a:pPr algn="l" eaLnBrk="1" latinLnBrk="0" hangingPunct="1">
              <a:lnSpc>
                <a:spcPts val="4000"/>
              </a:lnSpc>
            </a:pPr>
            <a:r>
              <a:rPr lang="en-US" altLang="zh-CN" sz="2300">
                <a:solidFill>
                  <a:srgbClr val="0070C0"/>
                </a:solidFill>
              </a:rPr>
              <a:t>4</a:t>
            </a:r>
            <a:r>
              <a:rPr lang="zh-CN" sz="2300">
                <a:solidFill>
                  <a:srgbClr val="0070C0"/>
                </a:solidFill>
              </a:rPr>
              <a:t>、凡是黄码，红码的师生员工暂缓返校，并按规定报告当地社区；</a:t>
            </a:r>
            <a:endParaRPr lang="zh-CN" sz="2400">
              <a:solidFill>
                <a:srgbClr val="0070C0"/>
              </a:solidFill>
            </a:endParaRPr>
          </a:p>
          <a:p>
            <a:pPr algn="l" eaLnBrk="1" latinLnBrk="0" hangingPunct="1">
              <a:lnSpc>
                <a:spcPts val="3500"/>
              </a:lnSpc>
            </a:pPr>
            <a:endParaRPr lang="zh-CN" sz="240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 lang="en-US" altLang="zh-CN" dirty="0">
            <a:solidFill>
              <a:schemeClr val="bg1"/>
            </a:solidFill>
            <a:latin typeface="华文行楷" panose="02010800040101010101" pitchFamily="2" charset="-122"/>
            <a:ea typeface="华文行楷" panose="02010800040101010101" pitchFamily="2" charset="-122"/>
            <a:sym typeface="+mn-ea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 anchor="t">
        <a:spAutoFit/>
      </a:bodyPr>
      <a:lstStyle>
        <a:defPPr>
          <a:lnSpc>
            <a:spcPct val="150000"/>
          </a:lnSpc>
          <a:spcBef>
            <a:spcPts val="0"/>
          </a:spcBef>
          <a:spcAft>
            <a:spcPts val="0"/>
          </a:spcAft>
          <a:defRPr lang="zh-CN" altLang="en-US" dirty="0" smtClean="0">
            <a:solidFill>
              <a:srgbClr val="FF0000"/>
            </a:solidFill>
            <a:latin typeface="黑体" panose="02010609060101010101" pitchFamily="49" charset="-122"/>
            <a:ea typeface="黑体" panose="02010609060101010101" pitchFamily="49" charset="-122"/>
            <a:sym typeface="+mn-ea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1962</Words>
  <Application>WPS 演示</Application>
  <PresentationFormat>自定义</PresentationFormat>
  <Paragraphs>96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34" baseType="lpstr">
      <vt:lpstr>Arial</vt:lpstr>
      <vt:lpstr>宋体</vt:lpstr>
      <vt:lpstr>Wingdings</vt:lpstr>
      <vt:lpstr>华文行楷</vt:lpstr>
      <vt:lpstr>Calibri Light</vt:lpstr>
      <vt:lpstr>Calibri</vt:lpstr>
      <vt:lpstr>微软雅黑</vt:lpstr>
      <vt:lpstr>Arial Unicode MS</vt:lpstr>
      <vt:lpstr>等线 Light</vt:lpstr>
      <vt:lpstr>等线</vt:lpstr>
      <vt:lpstr>华文楷体</vt:lpstr>
      <vt:lpstr>华文宋体</vt:lpstr>
      <vt:lpstr>华文新魏</vt:lpstr>
      <vt:lpstr>华文中宋</vt:lpstr>
      <vt:lpstr>楷体</vt:lpstr>
      <vt:lpstr>隶书</vt:lpstr>
      <vt:lpstr>黑体</vt:lpstr>
      <vt:lpstr>Gulim</vt:lpstr>
      <vt:lpstr>Malgun Gothic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yuting lai</dc:creator>
  <cp:lastModifiedBy>酒后不驾车</cp:lastModifiedBy>
  <cp:revision>506</cp:revision>
  <dcterms:created xsi:type="dcterms:W3CDTF">2017-03-12T15:39:00Z</dcterms:created>
  <dcterms:modified xsi:type="dcterms:W3CDTF">2022-02-15T06:10:01Z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2052-11.1.0.11294</vt:lpwstr>
  </property>
  <property fmtid="{D5CDD505-2E9C-101B-9397-08002B2CF9AE}" pid="3" name="ICV">
    <vt:lpwstr>01E9690D38F54D4CBAF3EB355AB205BB</vt:lpwstr>
  </property>
</Properties>
</file>