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23" r:id="rId3"/>
    <p:sldId id="777" r:id="rId4"/>
    <p:sldId id="785" r:id="rId5"/>
    <p:sldId id="784" r:id="rId6"/>
    <p:sldId id="782" r:id="rId7"/>
    <p:sldId id="778" r:id="rId8"/>
    <p:sldId id="781" r:id="rId9"/>
    <p:sldId id="791" r:id="rId10"/>
    <p:sldId id="786" r:id="rId11"/>
    <p:sldId id="787" r:id="rId12"/>
    <p:sldId id="788" r:id="rId13"/>
    <p:sldId id="792" r:id="rId14"/>
    <p:sldId id="789" r:id="rId15"/>
    <p:sldId id="765" r:id="rId1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50B7F"/>
    <a:srgbClr val="CC0000"/>
    <a:srgbClr val="020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15" autoAdjust="0"/>
    <p:restoredTop sz="94685" autoAdjust="0"/>
  </p:normalViewPr>
  <p:slideViewPr>
    <p:cSldViewPr snapToGrid="0">
      <p:cViewPr>
        <p:scale>
          <a:sx n="75" d="100"/>
          <a:sy n="75" d="100"/>
        </p:scale>
        <p:origin x="-1026" y="-312"/>
      </p:cViewPr>
      <p:guideLst>
        <p:guide orient="horz" pos="2139"/>
        <p:guide pos="38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419D954D-0193-4C69-AB1F-486018137778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FFB6A1C7-44B4-49F7-83CF-2D301A313A5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174F-7357-40D4-95D5-3083499ABCC0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5ED3A-A8AF-46C8-84A4-EBDD47350DD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E1FB-97BF-40B1-A8D0-657654B95E31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EE29B-0B36-485A-A36C-7FE2BC76924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6787-C798-4665-9088-7BD9A0192538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6E2D-13B2-4F71-8024-93AAD133BB8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 userDrawn="1"/>
        </p:nvSpPr>
        <p:spPr>
          <a:xfrm>
            <a:off x="398834" y="612843"/>
            <a:ext cx="6634264" cy="6809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75000">
                <a:srgbClr val="BBD6EE"/>
              </a:gs>
              <a:gs pos="5700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20000"/>
                  <a:lumOff val="80000"/>
                </a:schemeClr>
              </a:gs>
              <a:gs pos="91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3" name="矩形 7"/>
          <p:cNvSpPr/>
          <p:nvPr userDrawn="1"/>
        </p:nvSpPr>
        <p:spPr>
          <a:xfrm rot="10800000">
            <a:off x="5249693" y="6057089"/>
            <a:ext cx="6634264" cy="6809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75000">
                <a:srgbClr val="BBD6EE"/>
              </a:gs>
              <a:gs pos="5700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20000"/>
                  <a:lumOff val="80000"/>
                </a:schemeClr>
              </a:gs>
              <a:gs pos="91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4" name="矩形 8"/>
          <p:cNvSpPr/>
          <p:nvPr userDrawn="1"/>
        </p:nvSpPr>
        <p:spPr>
          <a:xfrm rot="5400000">
            <a:off x="-1084637" y="1999035"/>
            <a:ext cx="3570053" cy="9727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75000">
                <a:srgbClr val="BBD6EE"/>
              </a:gs>
              <a:gs pos="5700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20000"/>
                  <a:lumOff val="80000"/>
                </a:schemeClr>
              </a:gs>
              <a:gs pos="91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5" name="矩形 9"/>
          <p:cNvSpPr/>
          <p:nvPr userDrawn="1"/>
        </p:nvSpPr>
        <p:spPr>
          <a:xfrm rot="16200000">
            <a:off x="9554181" y="4729266"/>
            <a:ext cx="3570053" cy="9727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75000">
                <a:srgbClr val="BBD6EE"/>
              </a:gs>
              <a:gs pos="5700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20000"/>
                  <a:lumOff val="80000"/>
                </a:schemeClr>
              </a:gs>
              <a:gs pos="91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6" name="文本框 10"/>
          <p:cNvSpPr txBox="1"/>
          <p:nvPr userDrawn="1"/>
        </p:nvSpPr>
        <p:spPr>
          <a:xfrm>
            <a:off x="1426210" y="127000"/>
            <a:ext cx="286639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泸县二中城北分校</a:t>
            </a:r>
            <a:endParaRPr lang="zh-CN" altLang="en-US" sz="2400" b="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400"/>
            <a:ext cx="1069975" cy="14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12"/>
          <p:cNvSpPr txBox="1"/>
          <p:nvPr userDrawn="1"/>
        </p:nvSpPr>
        <p:spPr>
          <a:xfrm>
            <a:off x="8096885" y="6141720"/>
            <a:ext cx="32905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明德  启智  导行  育心</a:t>
            </a:r>
            <a:endParaRPr lang="zh-CN" altLang="en-US" sz="2400" b="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85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9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85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9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8565" fontAlgn="base">
              <a:spcBef>
                <a:spcPct val="0"/>
              </a:spcBef>
              <a:spcAft>
                <a:spcPct val="0"/>
              </a:spcAft>
              <a:defRPr/>
            </a:pPr>
            <a:fld id="{C3937B53-7A2E-4D0B-AC43-6BB6DF1730DD}" type="slidenum">
              <a:rPr lang="en-US" altLang="zh-CN" sz="190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900" dirty="0" smtClean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A2E3-B6DD-4319-9201-195510E8165A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E7B4-B445-4E27-970A-A4691401732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18FE-A53F-41E4-8B26-8FDAC2C8664C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79F2-F4BC-445F-B7DA-5F930B3324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6BDD-EB2E-445A-95C2-0177606C4B06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F5BC-049E-4654-9B5E-57199679D70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D776E-20DF-42A9-A589-0E4812DB05F8}" type="datetimeFigureOut">
              <a:rPr lang="zh-CN" altLang="en-US"/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7B096-E5A1-4714-9786-081BC3D53ED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E4F1F-3AE0-42F2-878C-FBB7B4A4836B}" type="datetimeFigureOut">
              <a:rPr lang="zh-CN" altLang="en-US"/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3ECB4-A4C5-48B6-AFFA-73FA5C14659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D29B-6838-4D8D-939A-65F496213D12}" type="datetimeFigureOut">
              <a:rPr lang="zh-CN" altLang="en-US"/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B3EF-431C-4CA4-BAC0-5822F21341F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6127-A9D3-43E0-A5E0-AA9D671257CA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DC06-9110-4743-B686-FF3334EF398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E0E8-C040-46D1-AB11-787FD5001C8E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4D7B7-5FFA-4AF2-BDF1-D9D84F6461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1356FF-DCE8-42A9-98C6-C4C9D9D034DE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0907BC-088C-4F30-8559-2DA03C6AA454}" type="slidenum">
              <a:rPr lang="zh-CN" altLang="en-US"/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2731770" y="3794760"/>
            <a:ext cx="8160385" cy="7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dirty="0">
                <a:solidFill>
                  <a:srgbClr val="00B0F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                                                            </a:t>
            </a:r>
            <a:endParaRPr lang="zh-CN" sz="3200" dirty="0">
              <a:solidFill>
                <a:srgbClr val="00B0F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35990" y="2421255"/>
            <a:ext cx="10369550" cy="1373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algn="l" eaLnBrk="1" latinLnBrk="0" hangingPunct="1">
              <a:lnSpc>
                <a:spcPts val="5000"/>
              </a:lnSpc>
              <a:buClrTx/>
              <a:buSzTx/>
              <a:buFontTx/>
            </a:pPr>
            <a:r>
              <a:rPr lang="en-US" altLang="zh-CN" sz="540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抓学生生命的分数，促健康发展</a:t>
            </a:r>
            <a:endParaRPr lang="en-US" altLang="zh-CN" sz="540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marL="0" indent="0" eaLnBrk="1" latinLnBrk="0" hangingPunct="1">
              <a:lnSpc>
                <a:spcPts val="5000"/>
              </a:lnSpc>
            </a:pPr>
            <a:r>
              <a:rPr lang="en-US" altLang="zh-CN" sz="2000">
                <a:solidFill>
                  <a:srgbClr val="0070C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                                   </a:t>
            </a:r>
            <a:r>
              <a:rPr lang="en-US" altLang="zh-CN" sz="3200">
                <a:solidFill>
                  <a:srgbClr val="0070C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——</a:t>
            </a:r>
            <a:r>
              <a:rPr lang="en-US" altLang="zh-CN" sz="3600">
                <a:solidFill>
                  <a:srgbClr val="0070C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2022</a:t>
            </a:r>
            <a:r>
              <a:rPr lang="zh-CN" altLang="en-US" sz="3600">
                <a:solidFill>
                  <a:srgbClr val="0070C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春期德育工作大会</a:t>
            </a:r>
            <a:endParaRPr lang="zh-CN" altLang="en-US" sz="3600">
              <a:solidFill>
                <a:srgbClr val="0070C0"/>
              </a:solidFill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42685" y="4839335"/>
            <a:ext cx="395097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0070C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2022.2.15      </a:t>
            </a:r>
            <a:r>
              <a:rPr lang="zh-CN" sz="2800">
                <a:solidFill>
                  <a:srgbClr val="0070C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李朝林</a:t>
            </a:r>
            <a:endParaRPr lang="zh-CN" altLang="en-US" sz="2800" dirty="0" smtClean="0">
              <a:solidFill>
                <a:srgbClr val="0070C0"/>
              </a:solidFill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781685" y="791845"/>
            <a:ext cx="4472940" cy="5397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ts val="3500"/>
              </a:lnSpc>
              <a:buClrTx/>
              <a:buSzTx/>
              <a:buFontTx/>
            </a:pPr>
            <a:r>
              <a:rPr lang="zh-CN" sz="2800">
                <a:solidFill>
                  <a:srgbClr val="FF0000"/>
                </a:solidFill>
                <a:sym typeface="+mn-ea"/>
              </a:rPr>
              <a:t>（二）住校生入住最新要求</a:t>
            </a:r>
            <a:endParaRPr lang="zh-CN" sz="2800">
              <a:solidFill>
                <a:srgbClr val="FF0000"/>
              </a:solidFill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90930" y="1372235"/>
            <a:ext cx="9803765" cy="4579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eaLnBrk="1" latinLnBrk="0" hangingPunct="1">
              <a:lnSpc>
                <a:spcPts val="5000"/>
              </a:lnSpc>
            </a:pPr>
            <a:r>
              <a:rPr lang="zh-CN" sz="2800" b="0">
                <a:solidFill>
                  <a:srgbClr val="0070C0"/>
                </a:solidFill>
                <a:ea typeface="宋体" panose="02010600030101010101" pitchFamily="2" charset="-122"/>
              </a:rPr>
              <a:t>开学报到当天，班主任查验住校生体检证明材料（</a:t>
            </a:r>
            <a:r>
              <a:rPr lang="zh-CN" sz="2800">
                <a:solidFill>
                  <a:srgbClr val="FF0000"/>
                </a:solidFill>
                <a:ea typeface="宋体" panose="02010600030101010101" pitchFamily="2" charset="-122"/>
              </a:rPr>
              <a:t>心电图、胸片、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超、血常规</a:t>
            </a:r>
            <a:r>
              <a:rPr lang="zh-CN" altLang="en-US" sz="2800" b="0">
                <a:solidFill>
                  <a:srgbClr val="0070C0"/>
                </a:solidFill>
                <a:ea typeface="宋体" panose="02010600030101010101" pitchFamily="2" charset="-122"/>
              </a:rPr>
              <a:t>）</a:t>
            </a:r>
            <a:r>
              <a:rPr lang="zh-CN" sz="2800" b="0">
                <a:solidFill>
                  <a:srgbClr val="0070C0"/>
                </a:solidFill>
                <a:ea typeface="宋体" panose="02010600030101010101" pitchFamily="2" charset="-122"/>
              </a:rPr>
              <a:t>，</a:t>
            </a:r>
            <a:r>
              <a:rPr lang="zh-CN" sz="2800">
                <a:solidFill>
                  <a:srgbClr val="FF0000"/>
                </a:solidFill>
                <a:ea typeface="宋体" panose="02010600030101010101" pitchFamily="2" charset="-122"/>
              </a:rPr>
              <a:t>前两项必须</a:t>
            </a:r>
            <a:r>
              <a:rPr lang="zh-CN" sz="2800" b="0">
                <a:solidFill>
                  <a:srgbClr val="0070C0"/>
                </a:solidFill>
                <a:ea typeface="宋体" panose="02010600030101010101" pitchFamily="2" charset="-122"/>
              </a:rPr>
              <a:t>结论为“正常”者，班主任开具寝室入住证明，住校生凭证明到公寓底楼找生活老师办理入住手续（</a:t>
            </a:r>
            <a:r>
              <a:rPr lang="zh-CN" sz="2800" b="0">
                <a:solidFill>
                  <a:srgbClr val="FF0000"/>
                </a:solidFill>
                <a:ea typeface="宋体" panose="02010600030101010101" pitchFamily="2" charset="-122"/>
              </a:rPr>
              <a:t>相关表册、入住证明在班主任群下载打印使用</a:t>
            </a:r>
            <a:r>
              <a:rPr lang="zh-CN" sz="2800" b="0">
                <a:solidFill>
                  <a:srgbClr val="0070C0"/>
                </a:solidFill>
                <a:ea typeface="宋体" panose="02010600030101010101" pitchFamily="2" charset="-122"/>
              </a:rPr>
              <a:t>）。</a:t>
            </a:r>
            <a:endParaRPr lang="zh-CN" sz="2800" b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marL="0" indent="0" eaLnBrk="1" latinLnBrk="0" hangingPunct="1">
              <a:lnSpc>
                <a:spcPts val="5000"/>
              </a:lnSpc>
            </a:pPr>
            <a:endParaRPr lang="zh-CN" altLang="en-US" sz="2800" b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 eaLnBrk="1" latinLnBrk="0" hangingPunct="1">
              <a:lnSpc>
                <a:spcPts val="5000"/>
              </a:lnSpc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女生寝室全部调整</a:t>
            </a:r>
            <a:r>
              <a:rPr lang="zh-CN" altLang="en-US" sz="2800" b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zh-CN" altLang="en-US" sz="2800" b="0">
                <a:solidFill>
                  <a:srgbClr val="0070C0"/>
                </a:solidFill>
                <a:ea typeface="宋体" panose="02010600030101010101" pitchFamily="2" charset="-122"/>
              </a:rPr>
              <a:t>男生不变</a:t>
            </a:r>
            <a:r>
              <a:rPr lang="zh-CN" altLang="en-US" sz="2800" b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zh-CN" altLang="en-US" sz="2800" b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algn="l" eaLnBrk="1" latinLnBrk="0" hangingPunct="1">
              <a:lnSpc>
                <a:spcPts val="5000"/>
              </a:lnSpc>
              <a:buClrTx/>
              <a:buSzTx/>
              <a:buFontTx/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空余床位权限归学校</a:t>
            </a:r>
            <a:endParaRPr lang="zh-CN" altLang="en-US" sz="2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99465" y="710565"/>
            <a:ext cx="10417175" cy="5139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32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七、其它</a:t>
            </a:r>
            <a:endParaRPr lang="zh-CN" altLang="en-US" sz="3200">
              <a:solidFill>
                <a:srgbClr val="00B0F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1.“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双减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”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成绩等级发放，不得出现分数和名次，班级小组考核细则自行调整。</a:t>
            </a: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上课、上自习期间，严格要求学生不得私自上厕所，特别是晚自习上课期间上厕所学生各年级值日教师要通报，做好晚自习情况记载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（记录本）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3.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晚自习，定人定岗，每层楼合并两个自习班级，教师定岗，学生定位。晚自习值守教师补贴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40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元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晚。</a:t>
            </a: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45820" y="966470"/>
            <a:ext cx="10147300" cy="5028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4.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自主管理新要求：</a:t>
            </a: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）对于扣分有歧义（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仅限班级有误的）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一律找德育处唐利查证。</a:t>
            </a: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任何班主任不得找自主管理学生干部、负责教师或者寝室管理员，更不得无理取闹，否则，全校通报并扣分</a:t>
            </a:r>
            <a:r>
              <a:rPr lang="en-US" altLang="zh-CN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20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</a:t>
            </a:r>
            <a:r>
              <a:rPr lang="en-US" altLang="zh-CN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次。</a:t>
            </a:r>
            <a:endParaRPr lang="zh-CN" altLang="en-US" sz="2400" dirty="0" smtClean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l"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5.住校生大会各年级组织召开（第2周内）</a:t>
            </a: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eaLnBrk="1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重点强调：</a:t>
            </a:r>
            <a:r>
              <a:rPr lang="zh-CN" altLang="en-US" sz="24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手机管理、自习要求、寝室卫生（六条线）、纪律要求、周末留校生要求等。</a:t>
            </a:r>
            <a:endParaRPr lang="zh-CN" altLang="en-US" sz="2400" dirty="0" smtClean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71525" y="1510030"/>
            <a:ext cx="10200005" cy="2207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eaLnBrk="1" latinLnBrk="0" hangingPunct="1">
              <a:lnSpc>
                <a:spcPts val="5500"/>
              </a:lnSpc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sym typeface="+mn-ea"/>
              </a:rPr>
              <a:t>常规就是常态</a:t>
            </a:r>
            <a:br>
              <a:rPr lang="zh-CN" altLang="en-US" sz="3600">
                <a:solidFill>
                  <a:srgbClr val="FF0000"/>
                </a:solidFill>
                <a:sym typeface="+mn-ea"/>
              </a:rPr>
            </a:br>
            <a:r>
              <a:rPr lang="zh-CN" altLang="en-US" sz="3600">
                <a:solidFill>
                  <a:srgbClr val="FF0000"/>
                </a:solidFill>
                <a:sym typeface="+mn-ea"/>
              </a:rPr>
              <a:t>把常规做到极致就是创新</a:t>
            </a:r>
            <a:endParaRPr lang="zh-CN" altLang="en-US" sz="3600">
              <a:solidFill>
                <a:srgbClr val="FF0000"/>
              </a:solidFill>
              <a:sym typeface="+mn-ea"/>
            </a:endParaRPr>
          </a:p>
          <a:p>
            <a:pPr algn="ctr" eaLnBrk="1" latinLnBrk="0" hangingPunct="1">
              <a:lnSpc>
                <a:spcPts val="5500"/>
              </a:lnSpc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sym typeface="+mn-ea"/>
              </a:rPr>
              <a:t>把常态做到完美就是特色</a:t>
            </a:r>
            <a:endParaRPr lang="zh-CN" altLang="en-US" sz="36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959735" y="4185285"/>
            <a:ext cx="5572760" cy="132334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0" b="1" strike="noStrike" cap="none" dirty="0" smtClean="0">
                <a:solidFill>
                  <a:srgbClr val="FFFF00"/>
                </a:solidFill>
                <a:latin typeface="Calibri" panose="020F0502020204030204" charset="0"/>
                <a:ea typeface="宋体" panose="02010600030101010101" pitchFamily="2" charset="-122"/>
              </a:rPr>
              <a:t>     </a:t>
            </a:r>
            <a:r>
              <a:rPr lang="en-US" altLang="ko-KR" sz="8000" b="1" strike="noStrike" cap="none" dirty="0" smtClean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谢 谢！</a:t>
            </a:r>
            <a:endParaRPr lang="en-US" altLang="ko-KR" sz="8000" b="1" strike="noStrike" cap="none" dirty="0" smtClean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C:/Users/Administrator/AppData/Roaming/JisuOffice/ETemp/4664_4194120/fImage3148382536334.png"/>
          <p:cNvPicPr>
            <a:picLocks noChangeAspect="1"/>
          </p:cNvPicPr>
          <p:nvPr/>
        </p:nvPicPr>
        <p:blipFill rotWithShape="1"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8880" y="919480"/>
            <a:ext cx="3504565" cy="3071495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07720" y="797560"/>
            <a:ext cx="9655175" cy="3553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德  育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●德育：社会主义核心价值观、中华优秀传统文化、</a:t>
            </a:r>
            <a:endParaRPr lang="zh-CN" altLang="en-US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生态文明、心理健康、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Gulim" panose="020B0600000101010101" pitchFamily="34" charset="-127"/>
              </a:rPr>
              <a:t>劳动教育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Gulim" panose="020B0600000101010101" pitchFamily="34" charset="-127"/>
              </a:rPr>
              <a:t>......</a:t>
            </a:r>
            <a:endParaRPr lang="zh-CN" altLang="en-US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●德育：基础 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+ 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方向</a:t>
            </a:r>
            <a:endParaRPr lang="en-US" altLang="zh-CN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 培养什么人 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+ 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怎样培养人 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+ 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为谁培养人</a:t>
            </a:r>
            <a:endParaRPr lang="zh-CN" altLang="en-US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●德育：德智体美劳 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41705" y="4552950"/>
            <a:ext cx="697230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●德育：德育 ≠ 德育教育 </a:t>
            </a:r>
            <a:endParaRPr lang="zh-CN" altLang="en-US" sz="20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●德育：做学生生命中的贵人</a:t>
            </a:r>
            <a:endParaRPr lang="en-US" altLang="zh-CN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教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给学生一生都有用的东西</a:t>
            </a:r>
            <a:endParaRPr lang="zh-CN" altLang="en-US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45490" y="690245"/>
            <a:ext cx="9753600" cy="3014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●德育：</a:t>
            </a:r>
            <a:r>
              <a:rPr lang="zh-CN" altLang="en-US" sz="20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“大德育”</a:t>
            </a:r>
            <a:endParaRPr lang="en-US" altLang="zh-CN" sz="2000" noProof="1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altLang="zh-CN" sz="20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0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在小事中育大德     在无声中润有生</a:t>
            </a:r>
            <a:endParaRPr lang="en-US" altLang="zh-CN" sz="2000" dirty="0" smtClean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altLang="zh-CN" sz="20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德育途径</a:t>
            </a:r>
            <a:r>
              <a:rPr lang="zh-CN" altLang="en-US" sz="20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（全程）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“课课渗透品德教育”</a:t>
            </a:r>
            <a:endParaRPr lang="en-US" altLang="zh-CN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德育主体</a:t>
            </a:r>
            <a:r>
              <a:rPr lang="zh-CN" altLang="en-US" sz="20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（全员）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“人人都是德育教师”</a:t>
            </a:r>
            <a:endParaRPr lang="en-US" altLang="zh-CN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德育空间</a:t>
            </a:r>
            <a:r>
              <a:rPr lang="zh-CN" altLang="en-US" sz="20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（全面）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“处处都是育人环境”</a:t>
            </a:r>
            <a:endParaRPr lang="zh-CN" altLang="en-US" sz="2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840" y="3961765"/>
            <a:ext cx="719582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“三抓”：抓德育就是抓素质教育</a:t>
            </a:r>
            <a:b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</a:b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  抓德育就是抓课改 </a:t>
            </a:r>
            <a:b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</a:b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  抓德育就是抓升学率</a:t>
            </a:r>
            <a:endParaRPr lang="zh-CN" altLang="en-US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57555" y="1046480"/>
            <a:ext cx="10226675" cy="4661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班主任强则班强</a:t>
            </a:r>
            <a:endParaRPr lang="en-US" altLang="zh-CN" sz="28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44500" eaLnBrk="1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●班主任是班级的法人代表、班级第一责任人。</a:t>
            </a:r>
            <a:endParaRPr lang="en-US" altLang="zh-CN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4500" eaLnBrk="1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●班主任是学校、社会、家庭的代表。</a:t>
            </a:r>
            <a:endParaRPr lang="en-US" altLang="zh-CN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4500" eaLnBrk="1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●班主任是领导者、引领者、管理者、协调者。</a:t>
            </a:r>
            <a:endParaRPr lang="en-US" altLang="zh-CN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4500" eaLnBrk="1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●班主任是世界上最小也是最大的主任。</a:t>
            </a:r>
            <a:endParaRPr lang="en-US" altLang="zh-CN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4500" eaLnBrk="1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●班主任是教师最有成就感的岗位。</a:t>
            </a:r>
            <a:endParaRPr lang="en-US" altLang="zh-CN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44500" eaLnBrk="1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4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39800" y="768350"/>
            <a:ext cx="10092055" cy="620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本期重点工作：</a:t>
            </a:r>
            <a:endParaRPr 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一、高度重视</a:t>
            </a:r>
            <a:r>
              <a:rPr lang="en-US" altLang="zh-CN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安全教育</a:t>
            </a:r>
            <a:endParaRPr lang="en-US" altLang="zh-CN" sz="2400" b="1">
              <a:solidFill>
                <a:srgbClr val="00B0F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1.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班级安全日志（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每周星期一班主任亲自认真填写，其余可以学生填写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altLang="zh-CN" sz="2400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、安全课程（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生安、安全信息平台，德育处统一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PPT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或者学习提纲，安全考试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）、安全活动（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安全闭环制、安全倒查制、安全问责制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）。</a:t>
            </a:r>
            <a:endParaRPr lang="zh-CN" altLang="en-US" sz="2400" dirty="0" smtClean="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400" dirty="0" smtClean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切记：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楼道花架或者球框不得放置在阳台方！</a:t>
            </a:r>
            <a:endParaRPr lang="zh-CN" altLang="en-US" sz="2400" dirty="0" smtClean="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400" b="1" dirty="0" smtClean="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2.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六大风险防控点：</a:t>
            </a:r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饮用食品、火灾消防、高坠踩踏、道路交通、校园欺凌、五类学生（家心学行特）</a:t>
            </a:r>
            <a:endParaRPr lang="zh-CN" altLang="en-US" sz="2400">
              <a:solidFill>
                <a:srgbClr val="00B0F0"/>
              </a:solidFill>
            </a:endParaRPr>
          </a:p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40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58190" y="707390"/>
            <a:ext cx="10640060" cy="3876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二、高度重视“特异学生</a:t>
            </a:r>
            <a:r>
              <a:rPr lang="en-US" altLang="zh-CN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之二（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心理困惑、体质特异</a:t>
            </a: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endParaRPr lang="zh-CN" altLang="en-US" sz="2000">
              <a:solidFill>
                <a:srgbClr val="0070C0"/>
              </a:solidFill>
            </a:endParaRPr>
          </a:p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>
                <a:solidFill>
                  <a:srgbClr val="0070C0"/>
                </a:solidFill>
                <a:sym typeface="+mn-ea"/>
              </a:rPr>
              <a:t>1.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开学全校心理普查、住校生全员体检、不住校不上晚自习（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关心、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关爱、陪伴更重要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）</a:t>
            </a:r>
            <a:endParaRPr lang="zh-CN" altLang="en-US" sz="2400">
              <a:solidFill>
                <a:srgbClr val="0070C0"/>
              </a:solidFill>
            </a:endParaRPr>
          </a:p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>
                <a:solidFill>
                  <a:srgbClr val="0070C0"/>
                </a:solidFill>
                <a:sym typeface="+mn-ea"/>
              </a:rPr>
              <a:t>2.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继续落实</a:t>
            </a:r>
            <a:r>
              <a:rPr lang="en-US" altLang="zh-CN" sz="2400">
                <a:solidFill>
                  <a:srgbClr val="0070C0"/>
                </a:solidFill>
                <a:sym typeface="+mn-ea"/>
              </a:rPr>
              <a:t>“211”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帮扶措施，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注意保密，建立一生一档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。</a:t>
            </a:r>
            <a:endParaRPr lang="zh-CN" altLang="en-US" sz="2400">
              <a:solidFill>
                <a:srgbClr val="0070C0"/>
              </a:solidFill>
            </a:endParaRPr>
          </a:p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>
                <a:solidFill>
                  <a:srgbClr val="0070C0"/>
                </a:solidFill>
                <a:sym typeface="+mn-ea"/>
              </a:rPr>
              <a:t>3.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走家访（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春期五一节、秋期国庆节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），图片、文字材料留痕存档（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不需签字，要附照片</a:t>
            </a:r>
            <a:r>
              <a:rPr lang="zh-CN" altLang="en-US" sz="2400">
                <a:solidFill>
                  <a:srgbClr val="0070C0"/>
                </a:solidFill>
                <a:sym typeface="+mn-ea"/>
              </a:rPr>
              <a:t>）。</a:t>
            </a:r>
            <a:endParaRPr lang="zh-CN" altLang="en-US" sz="2400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74065" y="937895"/>
            <a:ext cx="9611995" cy="1799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三、高度重视“五大”基础文明</a:t>
            </a:r>
            <a:endParaRPr lang="zh-CN" altLang="en-US" sz="2400">
              <a:solidFill>
                <a:srgbClr val="00B0F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讲卫生、讲礼貌、不乱扔、不喧闹、爱公物）</a:t>
            </a:r>
            <a:endParaRPr lang="zh-CN" altLang="en-US" sz="2400">
              <a:solidFill>
                <a:srgbClr val="00B0F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2400" smtClean="0">
                <a:solidFill>
                  <a:srgbClr val="FF0000"/>
                </a:solidFill>
                <a:sym typeface="+mn-ea"/>
              </a:rPr>
              <a:t>     </a:t>
            </a:r>
            <a:r>
              <a:rPr lang="zh-CN" altLang="en-US" sz="2400" smtClean="0">
                <a:solidFill>
                  <a:srgbClr val="FF0000"/>
                </a:solidFill>
                <a:sym typeface="+mn-ea"/>
              </a:rPr>
              <a:t>厕所监控（宣传到位）</a:t>
            </a:r>
            <a:endParaRPr lang="zh-CN" altLang="en-US" sz="2400" smtClean="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6218555" y="2838450"/>
            <a:ext cx="3997325" cy="2454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65" y="2838450"/>
            <a:ext cx="5180330" cy="3342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762000" y="889000"/>
            <a:ext cx="7223760" cy="1460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四、高度疫情防控和预防传染病</a:t>
            </a:r>
            <a:endParaRPr lang="zh-CN" altLang="en-US" sz="2400">
              <a:solidFill>
                <a:srgbClr val="00B0F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400">
              <a:solidFill>
                <a:srgbClr val="FF0000"/>
              </a:solidFill>
            </a:endParaRPr>
          </a:p>
          <a:p>
            <a:r>
              <a:rPr lang="zh-CN" sz="2400">
                <a:solidFill>
                  <a:srgbClr val="FF0000"/>
                </a:solidFill>
              </a:rPr>
              <a:t>每日消毒、测体温、三检坚持，报告畅通。</a:t>
            </a:r>
            <a:endParaRPr lang="zh-CN" sz="240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2000" y="2439670"/>
            <a:ext cx="385572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五、手机管理（齐抓共管）</a:t>
            </a:r>
            <a:endParaRPr lang="zh-CN" altLang="en-US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762000" y="3188970"/>
            <a:ext cx="10494010" cy="2784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eaLnBrk="1" latinLnBrk="0" hangingPunct="1">
              <a:lnSpc>
                <a:spcPts val="3500"/>
              </a:lnSpc>
            </a:pPr>
            <a:r>
              <a:rPr lang="en-US" alt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1.</a:t>
            </a:r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任何学生在校园内不能携带和使用手机。</a:t>
            </a:r>
            <a:endParaRPr lang="zh-CN" sz="2400" b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algn="l" eaLnBrk="1" latinLnBrk="0" hangingPunct="1">
              <a:lnSpc>
                <a:spcPts val="3500"/>
              </a:lnSpc>
              <a:buClrTx/>
              <a:buSzTx/>
              <a:buFontTx/>
            </a:pPr>
            <a:r>
              <a:rPr lang="zh-CN" sz="2400" b="0">
                <a:solidFill>
                  <a:srgbClr val="FF0000"/>
                </a:solidFill>
              </a:rPr>
              <a:t>2.学生违规使用手机，</a:t>
            </a:r>
            <a:r>
              <a:rPr lang="zh-CN" sz="2400" b="0">
                <a:solidFill>
                  <a:srgbClr val="0070C0"/>
                </a:solidFill>
              </a:rPr>
              <a:t>第一次，</a:t>
            </a:r>
            <a:r>
              <a:rPr lang="zh-CN" sz="2400" b="0">
                <a:solidFill>
                  <a:srgbClr val="FF0000"/>
                </a:solidFill>
              </a:rPr>
              <a:t>要求家长带回配合开展</a:t>
            </a:r>
            <a:r>
              <a:rPr lang="zh-CN" sz="2400" b="0">
                <a:solidFill>
                  <a:srgbClr val="0070C0"/>
                </a:solidFill>
              </a:rPr>
              <a:t>教育三天；第二次，</a:t>
            </a:r>
            <a:r>
              <a:rPr lang="zh-CN" sz="2400" b="0">
                <a:solidFill>
                  <a:srgbClr val="FF0000"/>
                </a:solidFill>
              </a:rPr>
              <a:t>要求家长带回配合</a:t>
            </a:r>
            <a:r>
              <a:rPr lang="zh-CN" sz="2400" b="0">
                <a:solidFill>
                  <a:srgbClr val="0070C0"/>
                </a:solidFill>
              </a:rPr>
              <a:t>教育三天，并给予警告处分</a:t>
            </a:r>
            <a:r>
              <a:rPr lang="zh-CN" sz="2400" b="0">
                <a:solidFill>
                  <a:srgbClr val="FF0000"/>
                </a:solidFill>
              </a:rPr>
              <a:t>；在此基础上每违规一次，</a:t>
            </a:r>
            <a:r>
              <a:rPr lang="zh-CN" sz="2400" b="0">
                <a:solidFill>
                  <a:srgbClr val="0070C0"/>
                </a:solidFill>
              </a:rPr>
              <a:t>提升一级处分</a:t>
            </a:r>
            <a:r>
              <a:rPr lang="zh-CN" sz="2400" b="0">
                <a:solidFill>
                  <a:srgbClr val="FF0000"/>
                </a:solidFill>
              </a:rPr>
              <a:t>，并要求家长带回配合开展教育</a:t>
            </a:r>
            <a:r>
              <a:rPr lang="zh-CN" sz="2400" b="0">
                <a:solidFill>
                  <a:srgbClr val="0070C0"/>
                </a:solidFill>
              </a:rPr>
              <a:t>不超过一周。</a:t>
            </a:r>
            <a:endParaRPr lang="zh-CN" sz="2400" b="0">
              <a:solidFill>
                <a:srgbClr val="FF0000"/>
              </a:solidFill>
            </a:endParaRPr>
          </a:p>
          <a:p>
            <a:pPr marL="0" algn="l" eaLnBrk="1" latinLnBrk="0" hangingPunct="1">
              <a:lnSpc>
                <a:spcPts val="35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FF0000"/>
                </a:solidFill>
              </a:rPr>
              <a:t>3.学生手机代管管理：查收手机后，由班主任请学生家长到校签写手机代管单。手机由学校德育处统一保管至学期末，学期末由家长签字领回</a:t>
            </a:r>
            <a:r>
              <a:rPr lang="zh-CN" altLang="en-US" sz="2400" b="0">
                <a:solidFill>
                  <a:srgbClr val="FF0000"/>
                </a:solidFill>
              </a:rPr>
              <a:t>。</a:t>
            </a:r>
            <a:endParaRPr lang="zh-CN" altLang="en-US" sz="2400" b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2000" y="6077585"/>
            <a:ext cx="661924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特别强调：周末留校生不得使用手机，违者严格按照违规处理。</a:t>
            </a:r>
            <a:endParaRPr lang="zh-CN" altLang="en-US" dirty="0" smtClean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101" grpId="0"/>
      <p:bldP spid="2" grpId="1"/>
      <p:bldP spid="101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84200" y="695960"/>
            <a:ext cx="11131550" cy="57880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127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2400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六、开学报到注意事项</a:t>
            </a:r>
            <a:endParaRPr lang="zh-CN" altLang="en-US" sz="2400">
              <a:solidFill>
                <a:srgbClr val="00B0F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l" eaLnBrk="1" latinLnBrk="0" hangingPunct="1">
              <a:lnSpc>
                <a:spcPts val="4000"/>
              </a:lnSpc>
            </a:pPr>
            <a:r>
              <a:rPr lang="zh-CN" sz="2800">
                <a:solidFill>
                  <a:srgbClr val="FF0000"/>
                </a:solidFill>
                <a:sym typeface="+mn-ea"/>
              </a:rPr>
              <a:t>（一）疫情防控最新要求</a:t>
            </a:r>
            <a:endParaRPr lang="zh-CN" sz="2800">
              <a:solidFill>
                <a:srgbClr val="0070C0"/>
              </a:solidFill>
            </a:endParaRPr>
          </a:p>
          <a:p>
            <a:pPr algn="l" eaLnBrk="1" latinLnBrk="0" hangingPunct="1">
              <a:lnSpc>
                <a:spcPts val="4000"/>
              </a:lnSpc>
            </a:pPr>
            <a:r>
              <a:rPr lang="en-US" altLang="zh-CN" sz="2300">
                <a:solidFill>
                  <a:srgbClr val="0070C0"/>
                </a:solidFill>
              </a:rPr>
              <a:t>1</a:t>
            </a:r>
            <a:r>
              <a:rPr lang="zh-CN" sz="2300">
                <a:solidFill>
                  <a:srgbClr val="0070C0"/>
                </a:solidFill>
              </a:rPr>
              <a:t>、师生员工本人或其共同居住的家人</a:t>
            </a:r>
            <a:r>
              <a:rPr lang="zh-CN" sz="2300">
                <a:solidFill>
                  <a:srgbClr val="FF0000"/>
                </a:solidFill>
              </a:rPr>
              <a:t>14天内有省外</a:t>
            </a:r>
            <a:r>
              <a:rPr lang="zh-CN" sz="2300">
                <a:solidFill>
                  <a:srgbClr val="0070C0"/>
                </a:solidFill>
              </a:rPr>
              <a:t>旅居史、</a:t>
            </a:r>
            <a:r>
              <a:rPr lang="zh-CN" sz="2300">
                <a:solidFill>
                  <a:srgbClr val="FF0000"/>
                </a:solidFill>
              </a:rPr>
              <a:t>有与省外</a:t>
            </a:r>
            <a:r>
              <a:rPr lang="zh-CN" sz="2300">
                <a:solidFill>
                  <a:srgbClr val="0070C0"/>
                </a:solidFill>
              </a:rPr>
              <a:t>返川人员密切接触史的，返校时应提供48小时内核酸检测阴性证明；如不能提供48小时内核酸检测阴性证明的，需在返校后24小时内进行1次核酸检测；请有本情况的</a:t>
            </a:r>
            <a:r>
              <a:rPr lang="zh-CN" sz="2300">
                <a:solidFill>
                  <a:srgbClr val="FF0000"/>
                </a:solidFill>
              </a:rPr>
              <a:t>自行进行核酸检测并将报告交体卫处；</a:t>
            </a:r>
            <a:endParaRPr lang="zh-CN" sz="2300">
              <a:solidFill>
                <a:srgbClr val="0070C0"/>
              </a:solidFill>
            </a:endParaRPr>
          </a:p>
          <a:p>
            <a:pPr algn="l" eaLnBrk="1" latinLnBrk="0" hangingPunct="1">
              <a:lnSpc>
                <a:spcPts val="4000"/>
              </a:lnSpc>
            </a:pPr>
            <a:r>
              <a:rPr lang="en-US" altLang="zh-CN" sz="2300">
                <a:solidFill>
                  <a:srgbClr val="0070C0"/>
                </a:solidFill>
              </a:rPr>
              <a:t>2</a:t>
            </a:r>
            <a:r>
              <a:rPr lang="zh-CN" sz="2300">
                <a:solidFill>
                  <a:srgbClr val="0070C0"/>
                </a:solidFill>
              </a:rPr>
              <a:t>、</a:t>
            </a:r>
            <a:r>
              <a:rPr lang="zh-CN" sz="2300">
                <a:solidFill>
                  <a:srgbClr val="FF0000"/>
                </a:solidFill>
              </a:rPr>
              <a:t>14天内无省外</a:t>
            </a:r>
            <a:r>
              <a:rPr lang="zh-CN" sz="2300">
                <a:solidFill>
                  <a:srgbClr val="0070C0"/>
                </a:solidFill>
              </a:rPr>
              <a:t>旅居史、</a:t>
            </a:r>
            <a:r>
              <a:rPr lang="zh-CN" sz="2300">
                <a:solidFill>
                  <a:srgbClr val="FF0000"/>
                </a:solidFill>
              </a:rPr>
              <a:t>无与省外</a:t>
            </a:r>
            <a:r>
              <a:rPr lang="zh-CN" sz="2300">
                <a:solidFill>
                  <a:srgbClr val="0070C0"/>
                </a:solidFill>
              </a:rPr>
              <a:t>返川人员密切接触史的，持</a:t>
            </a:r>
            <a:r>
              <a:rPr lang="zh-CN" sz="2300">
                <a:solidFill>
                  <a:srgbClr val="FF0000"/>
                </a:solidFill>
              </a:rPr>
              <a:t>四川天府健康通绿码</a:t>
            </a:r>
            <a:r>
              <a:rPr lang="zh-CN" sz="2300">
                <a:solidFill>
                  <a:srgbClr val="0070C0"/>
                </a:solidFill>
              </a:rPr>
              <a:t>返校，学生返校前将</a:t>
            </a:r>
            <a:r>
              <a:rPr lang="zh-CN" sz="2300">
                <a:solidFill>
                  <a:srgbClr val="FF0000"/>
                </a:solidFill>
              </a:rPr>
              <a:t>绿码截图微信发给班主任</a:t>
            </a:r>
            <a:r>
              <a:rPr lang="zh-CN" sz="2300">
                <a:solidFill>
                  <a:srgbClr val="0070C0"/>
                </a:solidFill>
              </a:rPr>
              <a:t>，</a:t>
            </a:r>
            <a:r>
              <a:rPr lang="zh-CN" sz="2300">
                <a:solidFill>
                  <a:srgbClr val="FF0000"/>
                </a:solidFill>
              </a:rPr>
              <a:t>入校时将健康卡交班主任；</a:t>
            </a:r>
            <a:endParaRPr lang="zh-CN" sz="2300">
              <a:solidFill>
                <a:srgbClr val="0070C0"/>
              </a:solidFill>
            </a:endParaRPr>
          </a:p>
          <a:p>
            <a:pPr algn="l" eaLnBrk="1" latinLnBrk="0" hangingPunct="1">
              <a:lnSpc>
                <a:spcPts val="4000"/>
              </a:lnSpc>
            </a:pPr>
            <a:r>
              <a:rPr lang="en-US" altLang="zh-CN" sz="2300">
                <a:solidFill>
                  <a:srgbClr val="0070C0"/>
                </a:solidFill>
              </a:rPr>
              <a:t>3</a:t>
            </a:r>
            <a:r>
              <a:rPr lang="zh-CN" sz="2300">
                <a:solidFill>
                  <a:srgbClr val="0070C0"/>
                </a:solidFill>
              </a:rPr>
              <a:t>、若有发热、干咳、乏力、咽痛、嗅（味）觉减 退、腹泻等症状的师生治愈后返校；</a:t>
            </a:r>
            <a:endParaRPr lang="zh-CN" sz="2300">
              <a:solidFill>
                <a:srgbClr val="0070C0"/>
              </a:solidFill>
            </a:endParaRPr>
          </a:p>
          <a:p>
            <a:pPr algn="l" eaLnBrk="1" latinLnBrk="0" hangingPunct="1">
              <a:lnSpc>
                <a:spcPts val="4000"/>
              </a:lnSpc>
            </a:pPr>
            <a:r>
              <a:rPr lang="en-US" altLang="zh-CN" sz="2300">
                <a:solidFill>
                  <a:srgbClr val="0070C0"/>
                </a:solidFill>
              </a:rPr>
              <a:t>4</a:t>
            </a:r>
            <a:r>
              <a:rPr lang="zh-CN" sz="2300">
                <a:solidFill>
                  <a:srgbClr val="0070C0"/>
                </a:solidFill>
              </a:rPr>
              <a:t>、凡是黄码，红码的师生员工暂缓返校，并按规定报告当地社区；</a:t>
            </a:r>
            <a:endParaRPr lang="zh-CN" sz="2400">
              <a:solidFill>
                <a:srgbClr val="0070C0"/>
              </a:solidFill>
            </a:endParaRPr>
          </a:p>
          <a:p>
            <a:pPr algn="l" eaLnBrk="1" latinLnBrk="0" hangingPunct="1">
              <a:lnSpc>
                <a:spcPts val="3500"/>
              </a:lnSpc>
            </a:pPr>
            <a:endParaRPr lang="zh-CN" sz="24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lang="en-US" altLang="zh-CN" dirty="0">
            <a:solidFill>
              <a:schemeClr val="bg1"/>
            </a:solidFill>
            <a:latin typeface="华文行楷" panose="02010800040101010101" pitchFamily="2" charset="-122"/>
            <a:ea typeface="华文行楷" panose="02010800040101010101" pitchFamily="2" charset="-122"/>
            <a:sym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t">
        <a:spAutoFit/>
      </a:bodyPr>
      <a:lstStyle>
        <a:defPPr>
          <a:lnSpc>
            <a:spcPct val="150000"/>
          </a:lnSpc>
          <a:spcBef>
            <a:spcPts val="0"/>
          </a:spcBef>
          <a:spcAft>
            <a:spcPts val="0"/>
          </a:spcAft>
          <a:defRPr lang="zh-CN" altLang="en-US" dirty="0" smtClean="0">
            <a:solidFill>
              <a:srgbClr val="FF0000"/>
            </a:solidFill>
            <a:latin typeface="黑体" panose="02010609060101010101" pitchFamily="49" charset="-122"/>
            <a:ea typeface="黑体" panose="02010609060101010101" pitchFamily="49" charset="-122"/>
            <a:sym typeface="+mn-ea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1962</Words>
  <Application>WPS 演示</Application>
  <PresentationFormat>自定义</PresentationFormat>
  <Paragraphs>96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4" baseType="lpstr">
      <vt:lpstr>Arial</vt:lpstr>
      <vt:lpstr>宋体</vt:lpstr>
      <vt:lpstr>Wingdings</vt:lpstr>
      <vt:lpstr>华文行楷</vt:lpstr>
      <vt:lpstr>Calibri Light</vt:lpstr>
      <vt:lpstr>Calibri</vt:lpstr>
      <vt:lpstr>微软雅黑</vt:lpstr>
      <vt:lpstr>Arial Unicode MS</vt:lpstr>
      <vt:lpstr>等线 Light</vt:lpstr>
      <vt:lpstr>等线</vt:lpstr>
      <vt:lpstr>华文楷体</vt:lpstr>
      <vt:lpstr>华文宋体</vt:lpstr>
      <vt:lpstr>华文新魏</vt:lpstr>
      <vt:lpstr>华文中宋</vt:lpstr>
      <vt:lpstr>楷体</vt:lpstr>
      <vt:lpstr>隶书</vt:lpstr>
      <vt:lpstr>黑体</vt:lpstr>
      <vt:lpstr>Gulim</vt:lpstr>
      <vt:lpstr>Malgun Gothic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yuting lai</dc:creator>
  <cp:lastModifiedBy>酒后不驾车</cp:lastModifiedBy>
  <cp:revision>506</cp:revision>
  <dcterms:created xsi:type="dcterms:W3CDTF">2017-03-12T15:39:00Z</dcterms:created>
  <dcterms:modified xsi:type="dcterms:W3CDTF">2022-02-15T06:10:01Z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01E9690D38F54D4CBAF3EB355AB205BB</vt:lpwstr>
  </property>
</Properties>
</file>