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4"/>
  </p:notesMasterIdLst>
  <p:sldIdLst>
    <p:sldId id="337" r:id="rId3"/>
    <p:sldId id="375" r:id="rId5"/>
    <p:sldId id="366" r:id="rId6"/>
    <p:sldId id="368" r:id="rId7"/>
    <p:sldId id="417" r:id="rId8"/>
    <p:sldId id="418" r:id="rId9"/>
    <p:sldId id="291" r:id="rId10"/>
    <p:sldId id="459" r:id="rId11"/>
    <p:sldId id="472" r:id="rId12"/>
    <p:sldId id="476" r:id="rId13"/>
    <p:sldId id="483" r:id="rId14"/>
    <p:sldId id="564" r:id="rId15"/>
    <p:sldId id="568" r:id="rId16"/>
    <p:sldId id="639" r:id="rId17"/>
    <p:sldId id="574" r:id="rId18"/>
    <p:sldId id="642" r:id="rId19"/>
    <p:sldId id="643" r:id="rId20"/>
    <p:sldId id="644" r:id="rId21"/>
    <p:sldId id="466" r:id="rId22"/>
    <p:sldId id="467" r:id="rId23"/>
  </p:sldIdLst>
  <p:sldSz cx="9144000" cy="5143500" type="screen16x9"/>
  <p:notesSz cx="9144000" cy="6858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1pPr>
    <a:lvl2pPr marL="422910" indent="-603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2pPr>
    <a:lvl3pPr marL="847725" indent="-12192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3pPr>
    <a:lvl4pPr marL="1271905" indent="-18415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4pPr>
    <a:lvl5pPr marL="1695450" indent="-2444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5pPr>
    <a:lvl6pPr marL="181356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6pPr>
    <a:lvl7pPr marL="217614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7pPr>
    <a:lvl8pPr marL="253936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8pPr>
    <a:lvl9pPr marL="290195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anose="0201060004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FF0000"/>
    <a:srgbClr val="FF9900"/>
    <a:srgbClr val="AC0000"/>
    <a:srgbClr val="DE0000"/>
    <a:srgbClr val="FF7C80"/>
    <a:srgbClr val="FF6600"/>
    <a:srgbClr val="133FCB"/>
    <a:srgbClr val="0F319D"/>
    <a:srgbClr val="067C0C"/>
    <a:srgbClr val="08A8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7" autoAdjust="0"/>
    <p:restoredTop sz="94651" autoAdjust="0"/>
  </p:normalViewPr>
  <p:slideViewPr>
    <p:cSldViewPr>
      <p:cViewPr varScale="1">
        <p:scale>
          <a:sx n="139" d="100"/>
          <a:sy n="139" d="100"/>
        </p:scale>
        <p:origin x="-864" y="-102"/>
      </p:cViewPr>
      <p:guideLst>
        <p:guide orient="horz" pos="1302"/>
        <p:guide orient="horz" pos="361"/>
        <p:guide orient="horz" pos="2537"/>
        <p:guide orient="horz" pos="3019"/>
        <p:guide pos="278"/>
        <p:guide pos="2911"/>
        <p:guide pos="540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148" y="-108"/>
      </p:cViewPr>
      <p:guideLst>
        <p:guide orient="horz" pos="2031"/>
        <p:guide pos="291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/>
            </a:lvl1pPr>
          </a:lstStyle>
          <a:p>
            <a:pPr>
              <a:defRPr/>
            </a:pPr>
            <a:fld id="{CA5E8DB0-55DC-4221-A99C-988BCD133BF3}" type="slidenum">
              <a:rPr lang="en-US" altLang="zh-CN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2291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8477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27190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6954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120265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44445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67990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92170" algn="l" defTabSz="847725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43786-260A-4652-8D18-6DF54F07A6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59DB0-1DD9-4097-83B0-51B0BCFE5A5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B9479F6-FA64-44DF-B1EA-7E0AE9E1ED2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40" y="841825"/>
            <a:ext cx="6858243" cy="1790813"/>
          </a:xfrm>
        </p:spPr>
        <p:txBody>
          <a:bodyPr anchor="b"/>
          <a:lstStyle>
            <a:lvl1pPr algn="ctr">
              <a:defRPr sz="44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40" y="2701699"/>
            <a:ext cx="6858243" cy="1241900"/>
          </a:xfrm>
        </p:spPr>
        <p:txBody>
          <a:bodyPr/>
          <a:lstStyle>
            <a:lvl1pPr marL="0" indent="0" algn="ctr">
              <a:buNone/>
              <a:defRPr sz="1795"/>
            </a:lvl1pPr>
            <a:lvl2pPr marL="341630" indent="0" algn="ctr">
              <a:buNone/>
              <a:defRPr sz="1495"/>
            </a:lvl2pPr>
            <a:lvl3pPr marL="682625" indent="0" algn="ctr">
              <a:buNone/>
              <a:defRPr sz="1345"/>
            </a:lvl3pPr>
            <a:lvl4pPr marL="1024890" indent="0" algn="ctr">
              <a:buNone/>
              <a:defRPr sz="1195"/>
            </a:lvl4pPr>
            <a:lvl5pPr marL="1365885" indent="0" algn="ctr">
              <a:buNone/>
              <a:defRPr sz="1195"/>
            </a:lvl5pPr>
            <a:lvl6pPr marL="1707515" indent="0" algn="ctr">
              <a:buNone/>
              <a:defRPr sz="1195"/>
            </a:lvl6pPr>
            <a:lvl7pPr marL="2048510" indent="0" algn="ctr">
              <a:buNone/>
              <a:defRPr sz="1195"/>
            </a:lvl7pPr>
            <a:lvl8pPr marL="2390140" indent="0" algn="ctr">
              <a:buNone/>
              <a:defRPr sz="1195"/>
            </a:lvl8pPr>
            <a:lvl9pPr marL="2731770" indent="0" algn="ctr">
              <a:buNone/>
              <a:defRPr sz="1195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72" y="4767564"/>
            <a:ext cx="2057473" cy="273861"/>
          </a:xfrm>
        </p:spPr>
        <p:txBody>
          <a:bodyPr/>
          <a:lstStyle/>
          <a:p>
            <a:fld id="{8A14FFCF-463E-4D67-9145-5F37447319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9057" y="4767564"/>
            <a:ext cx="3086209" cy="27386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8178" y="4767564"/>
            <a:ext cx="2057473" cy="273861"/>
          </a:xfrm>
        </p:spPr>
        <p:txBody>
          <a:bodyPr/>
          <a:lstStyle/>
          <a:p>
            <a:fld id="{721A364A-95C9-4918-B87B-C8364849B00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1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2900"/>
            </a:lvl1pPr>
            <a:lvl2pPr marL="424180" indent="0">
              <a:buNone/>
              <a:defRPr sz="2600"/>
            </a:lvl2pPr>
            <a:lvl3pPr marL="848360" indent="0">
              <a:buNone/>
              <a:defRPr sz="2200"/>
            </a:lvl3pPr>
            <a:lvl4pPr marL="1271905" indent="0">
              <a:buNone/>
              <a:defRPr sz="1900"/>
            </a:lvl4pPr>
            <a:lvl5pPr marL="1696085" indent="0">
              <a:buNone/>
              <a:defRPr sz="1900"/>
            </a:lvl5pPr>
            <a:lvl6pPr marL="2120265" indent="0">
              <a:buNone/>
              <a:defRPr sz="1900"/>
            </a:lvl6pPr>
            <a:lvl7pPr marL="2544445" indent="0">
              <a:buNone/>
              <a:defRPr sz="1900"/>
            </a:lvl7pPr>
            <a:lvl8pPr marL="2967990" indent="0">
              <a:buNone/>
              <a:defRPr sz="1900"/>
            </a:lvl8pPr>
            <a:lvl9pPr marL="3392170" indent="0">
              <a:buNone/>
              <a:defRPr sz="19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5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300"/>
            </a:lvl1pPr>
            <a:lvl2pPr marL="424180" indent="0">
              <a:buNone/>
              <a:defRPr sz="1100"/>
            </a:lvl2pPr>
            <a:lvl3pPr marL="848360" indent="0">
              <a:buNone/>
              <a:defRPr sz="1000"/>
            </a:lvl3pPr>
            <a:lvl4pPr marL="1271905" indent="0">
              <a:buNone/>
              <a:defRPr sz="800"/>
            </a:lvl4pPr>
            <a:lvl5pPr marL="1696085" indent="0">
              <a:buNone/>
              <a:defRPr sz="800"/>
            </a:lvl5pPr>
            <a:lvl6pPr marL="2120265" indent="0">
              <a:buNone/>
              <a:defRPr sz="800"/>
            </a:lvl6pPr>
            <a:lvl7pPr marL="2544445" indent="0">
              <a:buNone/>
              <a:defRPr sz="800"/>
            </a:lvl7pPr>
            <a:lvl8pPr marL="2967990" indent="0">
              <a:buNone/>
              <a:defRPr sz="800"/>
            </a:lvl8pPr>
            <a:lvl9pPr marL="339217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671" y="87314"/>
            <a:ext cx="8206671" cy="486455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671" y="735920"/>
            <a:ext cx="8206671" cy="4029982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86922"/>
            <a:ext cx="2051050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8" y="86922"/>
            <a:ext cx="6003925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t="545" r="277" b="1169"/>
          <a:stretch>
            <a:fillRect/>
          </a:stretch>
        </p:blipFill>
        <p:spPr>
          <a:xfrm>
            <a:off x="-23750" y="0"/>
            <a:ext cx="9167750" cy="5143500"/>
          </a:xfrm>
          <a:prstGeom prst="rect">
            <a:avLst/>
          </a:prstGeom>
        </p:spPr>
      </p:pic>
      <p:sp>
        <p:nvSpPr>
          <p:cNvPr id="15" name="矩形 14"/>
          <p:cNvSpPr/>
          <p:nvPr userDrawn="1"/>
        </p:nvSpPr>
        <p:spPr>
          <a:xfrm>
            <a:off x="-23750" y="320040"/>
            <a:ext cx="9167750" cy="482346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0" y="641040"/>
            <a:ext cx="9144000" cy="864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300">
              <a:solidFill>
                <a:prstClr val="white"/>
              </a:solidFill>
            </a:endParaRPr>
          </a:p>
        </p:txBody>
      </p:sp>
      <p:sp>
        <p:nvSpPr>
          <p:cNvPr id="17" name="椭圆 16"/>
          <p:cNvSpPr/>
          <p:nvPr userDrawn="1"/>
        </p:nvSpPr>
        <p:spPr>
          <a:xfrm>
            <a:off x="258775" y="650490"/>
            <a:ext cx="64766" cy="64800"/>
          </a:xfrm>
          <a:prstGeom prst="ellipse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300">
              <a:solidFill>
                <a:prstClr val="white"/>
              </a:solidFill>
            </a:endParaRPr>
          </a:p>
        </p:txBody>
      </p:sp>
      <p:sp>
        <p:nvSpPr>
          <p:cNvPr id="18" name="椭圆 14"/>
          <p:cNvSpPr>
            <a:spLocks noChangeAspect="1"/>
          </p:cNvSpPr>
          <p:nvPr userDrawn="1"/>
        </p:nvSpPr>
        <p:spPr bwMode="auto">
          <a:xfrm>
            <a:off x="80080" y="141540"/>
            <a:ext cx="422156" cy="540000"/>
          </a:xfrm>
          <a:custGeom>
            <a:avLst/>
            <a:gdLst>
              <a:gd name="connsiteX0" fmla="*/ 341785 w 683568"/>
              <a:gd name="connsiteY0" fmla="*/ 75471 h 864094"/>
              <a:gd name="connsiteX1" fmla="*/ 117720 w 683568"/>
              <a:gd name="connsiteY1" fmla="*/ 299536 h 864094"/>
              <a:gd name="connsiteX2" fmla="*/ 341785 w 683568"/>
              <a:gd name="connsiteY2" fmla="*/ 523601 h 864094"/>
              <a:gd name="connsiteX3" fmla="*/ 341785 w 683568"/>
              <a:gd name="connsiteY3" fmla="*/ 75471 h 864094"/>
              <a:gd name="connsiteX4" fmla="*/ 341784 w 683568"/>
              <a:gd name="connsiteY4" fmla="*/ 0 h 864094"/>
              <a:gd name="connsiteX5" fmla="*/ 683568 w 683568"/>
              <a:gd name="connsiteY5" fmla="*/ 341784 h 864094"/>
              <a:gd name="connsiteX6" fmla="*/ 577183 w 683568"/>
              <a:gd name="connsiteY6" fmla="*/ 588642 h 864094"/>
              <a:gd name="connsiteX7" fmla="*/ 341597 w 683568"/>
              <a:gd name="connsiteY7" fmla="*/ 864094 h 864094"/>
              <a:gd name="connsiteX8" fmla="*/ 105111 w 683568"/>
              <a:gd name="connsiteY8" fmla="*/ 587591 h 864094"/>
              <a:gd name="connsiteX9" fmla="*/ 59857 w 683568"/>
              <a:gd name="connsiteY9" fmla="*/ 534679 h 864094"/>
              <a:gd name="connsiteX10" fmla="*/ 59306 w 683568"/>
              <a:gd name="connsiteY10" fmla="*/ 534035 h 864094"/>
              <a:gd name="connsiteX11" fmla="*/ 59325 w 683568"/>
              <a:gd name="connsiteY11" fmla="*/ 534035 h 864094"/>
              <a:gd name="connsiteX12" fmla="*/ 0 w 683568"/>
              <a:gd name="connsiteY12" fmla="*/ 341784 h 864094"/>
              <a:gd name="connsiteX13" fmla="*/ 341784 w 683568"/>
              <a:gd name="connsiteY13" fmla="*/ 0 h 864094"/>
              <a:gd name="connsiteX0-1" fmla="*/ 341785 w 683568"/>
              <a:gd name="connsiteY0-2" fmla="*/ 523601 h 864094"/>
              <a:gd name="connsiteX1-3" fmla="*/ 117720 w 683568"/>
              <a:gd name="connsiteY1-4" fmla="*/ 299536 h 864094"/>
              <a:gd name="connsiteX2-5" fmla="*/ 341785 w 683568"/>
              <a:gd name="connsiteY2-6" fmla="*/ 523601 h 864094"/>
              <a:gd name="connsiteX3-7" fmla="*/ 341784 w 683568"/>
              <a:gd name="connsiteY3-8" fmla="*/ 0 h 864094"/>
              <a:gd name="connsiteX4-9" fmla="*/ 683568 w 683568"/>
              <a:gd name="connsiteY4-10" fmla="*/ 341784 h 864094"/>
              <a:gd name="connsiteX5-11" fmla="*/ 577183 w 683568"/>
              <a:gd name="connsiteY5-12" fmla="*/ 588642 h 864094"/>
              <a:gd name="connsiteX6-13" fmla="*/ 341597 w 683568"/>
              <a:gd name="connsiteY6-14" fmla="*/ 864094 h 864094"/>
              <a:gd name="connsiteX7-15" fmla="*/ 105111 w 683568"/>
              <a:gd name="connsiteY7-16" fmla="*/ 587591 h 864094"/>
              <a:gd name="connsiteX8-17" fmla="*/ 59857 w 683568"/>
              <a:gd name="connsiteY8-18" fmla="*/ 534679 h 864094"/>
              <a:gd name="connsiteX9-19" fmla="*/ 59306 w 683568"/>
              <a:gd name="connsiteY9-20" fmla="*/ 534035 h 864094"/>
              <a:gd name="connsiteX10-21" fmla="*/ 59325 w 683568"/>
              <a:gd name="connsiteY10-22" fmla="*/ 534035 h 864094"/>
              <a:gd name="connsiteX11-23" fmla="*/ 0 w 683568"/>
              <a:gd name="connsiteY11-24" fmla="*/ 341784 h 864094"/>
              <a:gd name="connsiteX12-25" fmla="*/ 341784 w 683568"/>
              <a:gd name="connsiteY12-26" fmla="*/ 0 h 864094"/>
              <a:gd name="connsiteX0-27" fmla="*/ 341784 w 683568"/>
              <a:gd name="connsiteY0-28" fmla="*/ 0 h 864094"/>
              <a:gd name="connsiteX1-29" fmla="*/ 683568 w 683568"/>
              <a:gd name="connsiteY1-30" fmla="*/ 341784 h 864094"/>
              <a:gd name="connsiteX2-31" fmla="*/ 577183 w 683568"/>
              <a:gd name="connsiteY2-32" fmla="*/ 588642 h 864094"/>
              <a:gd name="connsiteX3-33" fmla="*/ 341597 w 683568"/>
              <a:gd name="connsiteY3-34" fmla="*/ 864094 h 864094"/>
              <a:gd name="connsiteX4-35" fmla="*/ 105111 w 683568"/>
              <a:gd name="connsiteY4-36" fmla="*/ 587591 h 864094"/>
              <a:gd name="connsiteX5-37" fmla="*/ 59857 w 683568"/>
              <a:gd name="connsiteY5-38" fmla="*/ 534679 h 864094"/>
              <a:gd name="connsiteX6-39" fmla="*/ 59306 w 683568"/>
              <a:gd name="connsiteY6-40" fmla="*/ 534035 h 864094"/>
              <a:gd name="connsiteX7-41" fmla="*/ 59325 w 683568"/>
              <a:gd name="connsiteY7-42" fmla="*/ 534035 h 864094"/>
              <a:gd name="connsiteX8-43" fmla="*/ 0 w 683568"/>
              <a:gd name="connsiteY8-44" fmla="*/ 341784 h 864094"/>
              <a:gd name="connsiteX9-45" fmla="*/ 341784 w 683568"/>
              <a:gd name="connsiteY9-46" fmla="*/ 0 h 8640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683568" h="864094">
                <a:moveTo>
                  <a:pt x="341784" y="0"/>
                </a:moveTo>
                <a:cubicBezTo>
                  <a:pt x="530546" y="0"/>
                  <a:pt x="683568" y="153022"/>
                  <a:pt x="683568" y="341784"/>
                </a:cubicBezTo>
                <a:cubicBezTo>
                  <a:pt x="683568" y="439085"/>
                  <a:pt x="642909" y="526890"/>
                  <a:pt x="577183" y="588642"/>
                </a:cubicBezTo>
                <a:lnTo>
                  <a:pt x="341597" y="864094"/>
                </a:lnTo>
                <a:lnTo>
                  <a:pt x="105111" y="587591"/>
                </a:lnTo>
                <a:cubicBezTo>
                  <a:pt x="87976" y="571864"/>
                  <a:pt x="72869" y="554041"/>
                  <a:pt x="59857" y="534679"/>
                </a:cubicBezTo>
                <a:lnTo>
                  <a:pt x="59306" y="534035"/>
                </a:lnTo>
                <a:lnTo>
                  <a:pt x="59325" y="534035"/>
                </a:lnTo>
                <a:cubicBezTo>
                  <a:pt x="21845" y="479324"/>
                  <a:pt x="0" y="413105"/>
                  <a:pt x="0" y="341784"/>
                </a:cubicBezTo>
                <a:cubicBezTo>
                  <a:pt x="0" y="153022"/>
                  <a:pt x="153022" y="0"/>
                  <a:pt x="341784" y="0"/>
                </a:cubicBezTo>
                <a:close/>
              </a:path>
            </a:pathLst>
          </a:custGeom>
          <a:solidFill>
            <a:srgbClr val="FF000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sz="130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 userDrawn="1"/>
        </p:nvSpPr>
        <p:spPr>
          <a:xfrm>
            <a:off x="-36512" y="209774"/>
            <a:ext cx="593756" cy="276999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>
              <a:defRPr/>
            </a:pP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fld id="{2EEF1883-7A0E-4F66-9932-E581691AD397}" type="slidenum">
              <a:rPr lang="zh-CN" altLang="en-US" sz="1400" dirty="0">
                <a:solidFill>
                  <a:prstClr val="white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fld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  </a:t>
            </a:r>
            <a:endParaRPr lang="zh-CN" altLang="en-US" sz="1400" dirty="0">
              <a:solidFill>
                <a:prstClr val="black">
                  <a:lumMod val="75000"/>
                  <a:lumOff val="25000"/>
                </a:prst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5pPr>
      <a:lvl6pPr marL="42418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6pPr>
      <a:lvl7pPr marL="84836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7pPr>
      <a:lvl8pPr marL="127190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8pPr>
      <a:lvl9pPr marL="169608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宋体" panose="02010600030101010101" pitchFamily="2" charset="-122"/>
        </a:defRPr>
      </a:lvl9pPr>
    </p:titleStyle>
    <p:bodyStyle>
      <a:lvl1pPr marL="167640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900" b="1">
          <a:solidFill>
            <a:schemeClr val="tx1"/>
          </a:solidFill>
          <a:latin typeface="+mn-lt"/>
          <a:ea typeface="+mn-ea"/>
          <a:cs typeface="+mn-cs"/>
        </a:defRPr>
      </a:lvl1pPr>
      <a:lvl2pPr marL="50101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829945" indent="-16129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16395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300">
          <a:solidFill>
            <a:schemeClr val="tx1"/>
          </a:solidFill>
          <a:latin typeface="+mn-lt"/>
          <a:ea typeface="+mn-ea"/>
          <a:cs typeface="+mn-cs"/>
        </a:defRPr>
      </a:lvl4pPr>
      <a:lvl5pPr marL="1501140" indent="-17018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192595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6pPr>
      <a:lvl7pPr marL="235013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7pPr>
      <a:lvl8pPr marL="277368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8pPr>
      <a:lvl9pPr marL="319786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6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190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08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26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4445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799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2170" algn="l" defTabSz="8477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hyperlink" Target="http://www.eyefulpresentations.co.uk/" TargetMode="External"/><Relationship Id="rId1" Type="http://schemas.openxmlformats.org/officeDocument/2006/relationships/hyperlink" Target="mailto:info@eyefulpresentations.co.uk" TargetMode="Externa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" b="1678"/>
          <a:stretch>
            <a:fillRect/>
          </a:stretch>
        </p:blipFill>
        <p:spPr>
          <a:xfrm>
            <a:off x="-266" y="-1202"/>
            <a:ext cx="9141727" cy="5145337"/>
          </a:xfrm>
          <a:prstGeom prst="rect">
            <a:avLst/>
          </a:prstGeom>
        </p:spPr>
      </p:pic>
      <p:pic>
        <p:nvPicPr>
          <p:cNvPr id="86" name="background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540568" y="72013"/>
            <a:ext cx="304800" cy="304800"/>
          </a:xfrm>
          <a:prstGeom prst="rect">
            <a:avLst/>
          </a:prstGeom>
        </p:spPr>
      </p:pic>
      <p:sp>
        <p:nvSpPr>
          <p:cNvPr id="87" name="Freeform 10"/>
          <p:cNvSpPr>
            <a:spLocks noEditPoints="1"/>
          </p:cNvSpPr>
          <p:nvPr/>
        </p:nvSpPr>
        <p:spPr bwMode="auto">
          <a:xfrm>
            <a:off x="5385162" y="4110856"/>
            <a:ext cx="233566" cy="234638"/>
          </a:xfrm>
          <a:custGeom>
            <a:avLst/>
            <a:gdLst>
              <a:gd name="T0" fmla="*/ 245 w 490"/>
              <a:gd name="T1" fmla="*/ 0 h 490"/>
              <a:gd name="T2" fmla="*/ 490 w 490"/>
              <a:gd name="T3" fmla="*/ 245 h 490"/>
              <a:gd name="T4" fmla="*/ 245 w 490"/>
              <a:gd name="T5" fmla="*/ 490 h 490"/>
              <a:gd name="T6" fmla="*/ 0 w 490"/>
              <a:gd name="T7" fmla="*/ 245 h 490"/>
              <a:gd name="T8" fmla="*/ 245 w 490"/>
              <a:gd name="T9" fmla="*/ 0 h 490"/>
              <a:gd name="T10" fmla="*/ 436 w 490"/>
              <a:gd name="T11" fmla="*/ 250 h 490"/>
              <a:gd name="T12" fmla="*/ 427 w 490"/>
              <a:gd name="T13" fmla="*/ 256 h 490"/>
              <a:gd name="T14" fmla="*/ 394 w 490"/>
              <a:gd name="T15" fmla="*/ 256 h 490"/>
              <a:gd name="T16" fmla="*/ 386 w 490"/>
              <a:gd name="T17" fmla="*/ 253 h 490"/>
              <a:gd name="T18" fmla="*/ 245 w 490"/>
              <a:gd name="T19" fmla="*/ 105 h 490"/>
              <a:gd name="T20" fmla="*/ 104 w 490"/>
              <a:gd name="T21" fmla="*/ 253 h 490"/>
              <a:gd name="T22" fmla="*/ 96 w 490"/>
              <a:gd name="T23" fmla="*/ 256 h 490"/>
              <a:gd name="T24" fmla="*/ 63 w 490"/>
              <a:gd name="T25" fmla="*/ 256 h 490"/>
              <a:gd name="T26" fmla="*/ 54 w 490"/>
              <a:gd name="T27" fmla="*/ 250 h 490"/>
              <a:gd name="T28" fmla="*/ 56 w 490"/>
              <a:gd name="T29" fmla="*/ 239 h 490"/>
              <a:gd name="T30" fmla="*/ 236 w 490"/>
              <a:gd name="T31" fmla="*/ 52 h 490"/>
              <a:gd name="T32" fmla="*/ 245 w 490"/>
              <a:gd name="T33" fmla="*/ 48 h 490"/>
              <a:gd name="T34" fmla="*/ 254 w 490"/>
              <a:gd name="T35" fmla="*/ 52 h 490"/>
              <a:gd name="T36" fmla="*/ 434 w 490"/>
              <a:gd name="T37" fmla="*/ 239 h 490"/>
              <a:gd name="T38" fmla="*/ 436 w 490"/>
              <a:gd name="T39" fmla="*/ 250 h 490"/>
              <a:gd name="T40" fmla="*/ 113 w 490"/>
              <a:gd name="T41" fmla="*/ 267 h 490"/>
              <a:gd name="T42" fmla="*/ 113 w 490"/>
              <a:gd name="T43" fmla="*/ 267 h 490"/>
              <a:gd name="T44" fmla="*/ 113 w 490"/>
              <a:gd name="T45" fmla="*/ 379 h 490"/>
              <a:gd name="T46" fmla="*/ 129 w 490"/>
              <a:gd name="T47" fmla="*/ 398 h 490"/>
              <a:gd name="T48" fmla="*/ 202 w 490"/>
              <a:gd name="T49" fmla="*/ 398 h 490"/>
              <a:gd name="T50" fmla="*/ 202 w 490"/>
              <a:gd name="T51" fmla="*/ 276 h 490"/>
              <a:gd name="T52" fmla="*/ 221 w 490"/>
              <a:gd name="T53" fmla="*/ 257 h 490"/>
              <a:gd name="T54" fmla="*/ 269 w 490"/>
              <a:gd name="T55" fmla="*/ 257 h 490"/>
              <a:gd name="T56" fmla="*/ 288 w 490"/>
              <a:gd name="T57" fmla="*/ 276 h 490"/>
              <a:gd name="T58" fmla="*/ 288 w 490"/>
              <a:gd name="T59" fmla="*/ 398 h 490"/>
              <a:gd name="T60" fmla="*/ 361 w 490"/>
              <a:gd name="T61" fmla="*/ 398 h 490"/>
              <a:gd name="T62" fmla="*/ 377 w 490"/>
              <a:gd name="T63" fmla="*/ 379 h 490"/>
              <a:gd name="T64" fmla="*/ 377 w 490"/>
              <a:gd name="T65" fmla="*/ 268 h 490"/>
              <a:gd name="T66" fmla="*/ 245 w 490"/>
              <a:gd name="T67" fmla="*/ 130 h 490"/>
              <a:gd name="T68" fmla="*/ 113 w 490"/>
              <a:gd name="T69" fmla="*/ 26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0" h="490">
                <a:moveTo>
                  <a:pt x="245" y="0"/>
                </a:moveTo>
                <a:cubicBezTo>
                  <a:pt x="380" y="0"/>
                  <a:pt x="490" y="110"/>
                  <a:pt x="490" y="245"/>
                </a:cubicBezTo>
                <a:cubicBezTo>
                  <a:pt x="490" y="381"/>
                  <a:pt x="380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436" y="250"/>
                </a:moveTo>
                <a:cubicBezTo>
                  <a:pt x="435" y="254"/>
                  <a:pt x="431" y="256"/>
                  <a:pt x="427" y="256"/>
                </a:cubicBezTo>
                <a:lnTo>
                  <a:pt x="394" y="256"/>
                </a:lnTo>
                <a:cubicBezTo>
                  <a:pt x="391" y="256"/>
                  <a:pt x="388" y="255"/>
                  <a:pt x="386" y="253"/>
                </a:cubicBezTo>
                <a:lnTo>
                  <a:pt x="245" y="105"/>
                </a:lnTo>
                <a:lnTo>
                  <a:pt x="104" y="253"/>
                </a:lnTo>
                <a:cubicBezTo>
                  <a:pt x="102" y="255"/>
                  <a:pt x="99" y="256"/>
                  <a:pt x="96" y="256"/>
                </a:cubicBezTo>
                <a:lnTo>
                  <a:pt x="63" y="256"/>
                </a:lnTo>
                <a:cubicBezTo>
                  <a:pt x="59" y="256"/>
                  <a:pt x="55" y="254"/>
                  <a:pt x="54" y="250"/>
                </a:cubicBezTo>
                <a:cubicBezTo>
                  <a:pt x="52" y="246"/>
                  <a:pt x="53" y="242"/>
                  <a:pt x="56" y="239"/>
                </a:cubicBezTo>
                <a:lnTo>
                  <a:pt x="236" y="52"/>
                </a:lnTo>
                <a:cubicBezTo>
                  <a:pt x="238" y="49"/>
                  <a:pt x="242" y="48"/>
                  <a:pt x="245" y="48"/>
                </a:cubicBezTo>
                <a:cubicBezTo>
                  <a:pt x="248" y="48"/>
                  <a:pt x="252" y="49"/>
                  <a:pt x="254" y="52"/>
                </a:cubicBezTo>
                <a:lnTo>
                  <a:pt x="434" y="239"/>
                </a:lnTo>
                <a:cubicBezTo>
                  <a:pt x="437" y="242"/>
                  <a:pt x="438" y="246"/>
                  <a:pt x="436" y="250"/>
                </a:cubicBezTo>
                <a:close/>
                <a:moveTo>
                  <a:pt x="113" y="267"/>
                </a:moveTo>
                <a:lnTo>
                  <a:pt x="113" y="267"/>
                </a:lnTo>
                <a:lnTo>
                  <a:pt x="113" y="379"/>
                </a:lnTo>
                <a:cubicBezTo>
                  <a:pt x="113" y="389"/>
                  <a:pt x="120" y="398"/>
                  <a:pt x="129" y="398"/>
                </a:cubicBezTo>
                <a:lnTo>
                  <a:pt x="202" y="398"/>
                </a:lnTo>
                <a:lnTo>
                  <a:pt x="202" y="276"/>
                </a:lnTo>
                <a:cubicBezTo>
                  <a:pt x="202" y="266"/>
                  <a:pt x="211" y="257"/>
                  <a:pt x="221" y="257"/>
                </a:cubicBezTo>
                <a:lnTo>
                  <a:pt x="269" y="257"/>
                </a:lnTo>
                <a:cubicBezTo>
                  <a:pt x="279" y="257"/>
                  <a:pt x="288" y="266"/>
                  <a:pt x="288" y="276"/>
                </a:cubicBezTo>
                <a:lnTo>
                  <a:pt x="288" y="398"/>
                </a:lnTo>
                <a:lnTo>
                  <a:pt x="361" y="398"/>
                </a:lnTo>
                <a:cubicBezTo>
                  <a:pt x="370" y="398"/>
                  <a:pt x="377" y="389"/>
                  <a:pt x="377" y="379"/>
                </a:cubicBezTo>
                <a:lnTo>
                  <a:pt x="377" y="268"/>
                </a:lnTo>
                <a:lnTo>
                  <a:pt x="245" y="130"/>
                </a:lnTo>
                <a:lnTo>
                  <a:pt x="113" y="26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 b="0"/>
          </a:p>
        </p:txBody>
      </p:sp>
      <p:sp>
        <p:nvSpPr>
          <p:cNvPr id="88" name="Rectangle 4"/>
          <p:cNvSpPr txBox="1">
            <a:spLocks noChangeArrowheads="1"/>
          </p:cNvSpPr>
          <p:nvPr/>
        </p:nvSpPr>
        <p:spPr bwMode="auto">
          <a:xfrm>
            <a:off x="5899254" y="3457188"/>
            <a:ext cx="2800920" cy="43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l"/>
            <a:r>
              <a:rPr lang="zh-CN" altLang="en-US" b="0" dirty="0" smtClean="0">
                <a:solidFill>
                  <a:schemeClr val="tx1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</a:rPr>
              <a:t> 贺静</a:t>
            </a:r>
            <a:endParaRPr lang="zh-CN" altLang="en-US" b="0" dirty="0" smtClean="0">
              <a:solidFill>
                <a:schemeClr val="tx1"/>
              </a:solidFill>
              <a:latin typeface="方正黑体简体" panose="02010601030101010101" pitchFamily="2" charset="-122"/>
              <a:ea typeface="方正黑体简体" panose="02010601030101010101" pitchFamily="2" charset="-122"/>
            </a:endParaRPr>
          </a:p>
        </p:txBody>
      </p:sp>
      <p:sp>
        <p:nvSpPr>
          <p:cNvPr id="94" name="文本框 22"/>
          <p:cNvSpPr>
            <a:spLocks noChangeArrowheads="1"/>
          </p:cNvSpPr>
          <p:nvPr/>
        </p:nvSpPr>
        <p:spPr bwMode="auto">
          <a:xfrm>
            <a:off x="102235" y="1769745"/>
            <a:ext cx="9039225" cy="12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4800" dirty="0" smtClean="0">
                <a:solidFill>
                  <a:srgbClr val="C00000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  <a:sym typeface="+mn-ea"/>
              </a:rPr>
              <a:t>守正行以致远</a:t>
            </a:r>
            <a:r>
              <a:rPr lang="zh-CN" sz="4800" dirty="0" smtClean="0">
                <a:solidFill>
                  <a:srgbClr val="C00000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 </a:t>
            </a:r>
            <a:r>
              <a:rPr lang="zh-CN" altLang="en-US" sz="4800" dirty="0" smtClean="0">
                <a:solidFill>
                  <a:srgbClr val="C00000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精细铸就品牌  </a:t>
            </a:r>
            <a:endParaRPr lang="zh-CN" sz="4800" dirty="0" smtClean="0">
              <a:solidFill>
                <a:srgbClr val="C00000"/>
              </a:solidFill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               ——</a:t>
            </a:r>
            <a:r>
              <a:rPr lang="zh-CN" sz="3200" dirty="0" smtClean="0">
                <a:solidFill>
                  <a:schemeClr val="tx1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跟岗培训专题交流</a:t>
            </a:r>
            <a:endParaRPr lang="zh-CN" sz="3200" dirty="0" smtClean="0">
              <a:solidFill>
                <a:schemeClr val="tx1"/>
              </a:solidFill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15000">
        <p14:vortex dir="r"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45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video>
          </p:childTnLst>
        </p:cTn>
      </p:par>
    </p:tnLst>
    <p:bldLst>
      <p:bldP spid="87" grpId="0" bldLvl="0" animBg="1"/>
      <p:bldP spid="88" grpId="0" bldLvl="0" animBg="1"/>
      <p:bldP spid="94" grpId="0" bldLvl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燕尾形 23"/>
          <p:cNvSpPr/>
          <p:nvPr/>
        </p:nvSpPr>
        <p:spPr>
          <a:xfrm>
            <a:off x="4008967" y="280385"/>
            <a:ext cx="1696599" cy="324036"/>
          </a:xfrm>
          <a:prstGeom prst="chevron">
            <a:avLst>
              <a:gd name="adj" fmla="val 26719"/>
            </a:avLst>
          </a:prstGeom>
          <a:solidFill>
            <a:srgbClr val="7030A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620110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TextBox 6"/>
          <p:cNvSpPr txBox="1"/>
          <p:nvPr/>
        </p:nvSpPr>
        <p:spPr>
          <a:xfrm>
            <a:off x="415430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/>
          <p:nvPr/>
        </p:nvSpPr>
        <p:spPr bwMode="auto">
          <a:xfrm>
            <a:off x="3759184" y="1210755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TextBox 89"/>
          <p:cNvSpPr txBox="1"/>
          <p:nvPr/>
        </p:nvSpPr>
        <p:spPr>
          <a:xfrm>
            <a:off x="3851910" y="1325880"/>
            <a:ext cx="5075555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1400" b="0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   </a:t>
            </a:r>
            <a:r>
              <a:rPr lang="en-US" altLang="zh-CN" sz="1800" b="0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其次，加强了文明礼貌、仪表礼仪“五大基础文明”，“三级六部学生自主管理体系”，“十大激情活动”，评选“五星少年”品牌活动助力德育，将“五育并举”扎扎实实贯彻到学生当中。再次，开学典礼的“祭孔拜师仪式”教诲学生尊师重教。育人正气压倒了歪风，提高了全体学生的本质，营造了安定、积极的学习氛围。</a:t>
            </a:r>
            <a:endParaRPr lang="zh-CN" altLang="en-US" sz="1800" b="0" dirty="0">
              <a:solidFill>
                <a:schemeClr val="tx1">
                  <a:lumMod val="50000"/>
                  <a:lumOff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 flipH="1" flipV="1">
            <a:off x="8627734" y="4203688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83473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50000"/>
                  <a:lumOff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597492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722270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" name="图片 4" descr="mmexport16351669760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455" y="810895"/>
            <a:ext cx="2988310" cy="1927225"/>
          </a:xfrm>
          <a:prstGeom prst="roundRect">
            <a:avLst/>
          </a:prstGeom>
        </p:spPr>
      </p:pic>
      <p:pic>
        <p:nvPicPr>
          <p:cNvPr id="8" name="图片 7" descr="mmexport16354018868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5" y="2825115"/>
            <a:ext cx="2994660" cy="200533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6" dur="500" spd="-99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3" grpId="0"/>
      <p:bldP spid="12" grpId="0" bldLvl="0" animBg="1"/>
      <p:bldP spid="12" grpId="1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燕尾形 23"/>
          <p:cNvSpPr/>
          <p:nvPr/>
        </p:nvSpPr>
        <p:spPr>
          <a:xfrm>
            <a:off x="4008967" y="280385"/>
            <a:ext cx="1696599" cy="324036"/>
          </a:xfrm>
          <a:prstGeom prst="chevron">
            <a:avLst>
              <a:gd name="adj" fmla="val 26719"/>
            </a:avLst>
          </a:prstGeom>
          <a:solidFill>
            <a:srgbClr val="7030A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620110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TextBox 6"/>
          <p:cNvSpPr txBox="1"/>
          <p:nvPr/>
        </p:nvSpPr>
        <p:spPr>
          <a:xfrm>
            <a:off x="415430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/>
          <p:nvPr/>
        </p:nvSpPr>
        <p:spPr bwMode="auto">
          <a:xfrm>
            <a:off x="225409" y="1207580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TextBox 89"/>
          <p:cNvSpPr txBox="1"/>
          <p:nvPr/>
        </p:nvSpPr>
        <p:spPr>
          <a:xfrm>
            <a:off x="358775" y="1282065"/>
            <a:ext cx="343535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1600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   </a:t>
            </a:r>
            <a:r>
              <a:rPr lang="zh-CN" altLang="en-US" sz="1600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城北分校重视学生的综合发展，为学生提供“干部培养”“社团建设”“活动开展”三大平台，同时进行“自主”教育，开发精品化、特色化的多元校本课程，“五星农场”更是为学生提供了劳动实践的基地，将“五育并举”扎扎实实贯彻到学生当中。</a:t>
            </a:r>
            <a:endParaRPr lang="zh-CN" altLang="en-US" sz="16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 flipH="1" flipV="1">
            <a:off x="3759189" y="4072878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83473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50000"/>
                  <a:lumOff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597492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711538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 descr="mmexport16351669829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7045" y="1423670"/>
            <a:ext cx="4632325" cy="304546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6" dur="500" spd="-99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3" grpId="0"/>
      <p:bldP spid="12" grpId="0" bldLvl="0" animBg="1"/>
      <p:bldP spid="12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" y="10263"/>
            <a:ext cx="9143429" cy="514317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8" name="Freeform 5"/>
          <p:cNvSpPr/>
          <p:nvPr/>
        </p:nvSpPr>
        <p:spPr bwMode="auto">
          <a:xfrm>
            <a:off x="2481484" y="1046560"/>
            <a:ext cx="6662516" cy="1410890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0" name="Freeform 6"/>
          <p:cNvSpPr/>
          <p:nvPr/>
        </p:nvSpPr>
        <p:spPr bwMode="auto">
          <a:xfrm>
            <a:off x="0" y="3056335"/>
            <a:ext cx="4270294" cy="1284684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Freeform 7"/>
          <p:cNvSpPr/>
          <p:nvPr/>
        </p:nvSpPr>
        <p:spPr bwMode="auto">
          <a:xfrm>
            <a:off x="0" y="1539479"/>
            <a:ext cx="8046672" cy="2235994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420383" y="1431131"/>
            <a:ext cx="417746" cy="675085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7940748" y="4537473"/>
            <a:ext cx="1203252" cy="606028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C1C0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4" name="Freeform 10"/>
          <p:cNvSpPr/>
          <p:nvPr/>
        </p:nvSpPr>
        <p:spPr bwMode="auto">
          <a:xfrm>
            <a:off x="7722949" y="4656535"/>
            <a:ext cx="1421051" cy="486965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2029460" y="2106295"/>
            <a:ext cx="4747260" cy="12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聆听精彩课堂，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感受最美语文教师</a:t>
            </a:r>
            <a:endParaRPr lang="zh-CN" altLang="en-US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009256" y="1847850"/>
            <a:ext cx="942340" cy="165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3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103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367760" y="2859882"/>
            <a:ext cx="6319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>
                <a:solidFill>
                  <a:srgbClr val="FFFFFF"/>
                </a:solidFill>
              </a:rPr>
              <a:t>Part</a:t>
            </a:r>
            <a:endParaRPr lang="zh-CN" altLang="en-US" sz="21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autoUpdateAnimBg="0"/>
      <p:bldP spid="16" grpId="0" autoUpdateAnimBg="0"/>
      <p:bldP spid="1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/>
          <p:cNvSpPr txBox="1"/>
          <p:nvPr/>
        </p:nvSpPr>
        <p:spPr>
          <a:xfrm>
            <a:off x="620110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/>
          <p:nvPr/>
        </p:nvSpPr>
        <p:spPr bwMode="auto">
          <a:xfrm>
            <a:off x="133985" y="800100"/>
            <a:ext cx="361950" cy="39624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TextBox 89"/>
          <p:cNvSpPr txBox="1"/>
          <p:nvPr/>
        </p:nvSpPr>
        <p:spPr>
          <a:xfrm>
            <a:off x="133985" y="936625"/>
            <a:ext cx="2834640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   </a:t>
            </a:r>
            <a:r>
              <a:rPr lang="en-US" altLang="zh-CN" sz="1600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走进语文老师们的课堂，老师们备课充分，条理清晰，</a:t>
            </a:r>
            <a:r>
              <a:rPr lang="zh-CN" altLang="en-US" sz="1600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知识</a:t>
            </a:r>
            <a:r>
              <a:rPr lang="en-US" altLang="zh-CN" sz="1600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渊博，善于引导学生思考，每一位老师又各具特色，有的沉稳、有的爽朗、有的风趣、有的优雅。最重要的是，通过聆听她们的课堂，让我跳出原来的位置，停下脚步，来思考，换个角度来看待语文教学与语文教师。</a:t>
            </a:r>
            <a:endParaRPr lang="zh-CN" altLang="en-US" sz="16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 flipH="1" flipV="1">
            <a:off x="2573644" y="4540238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83473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50000"/>
                  <a:lumOff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5657850" y="241935"/>
            <a:ext cx="1510030" cy="323850"/>
          </a:xfrm>
          <a:prstGeom prst="chevron">
            <a:avLst>
              <a:gd name="adj" fmla="val 26719"/>
            </a:avLst>
          </a:prstGeom>
          <a:solidFill>
            <a:srgbClr val="133FCB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5657984" y="280989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zh-CN" altLang="en-US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990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716809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图片 2" descr="IMG_20211028_101617"/>
          <p:cNvPicPr>
            <a:picLocks noChangeAspect="1"/>
          </p:cNvPicPr>
          <p:nvPr/>
        </p:nvPicPr>
        <p:blipFill>
          <a:blip r:embed="rId1"/>
          <a:srcRect l="30723" t="26461" r="18361" b="33819"/>
          <a:stretch>
            <a:fillRect/>
          </a:stretch>
        </p:blipFill>
        <p:spPr>
          <a:xfrm>
            <a:off x="6125845" y="800100"/>
            <a:ext cx="2829560" cy="2124075"/>
          </a:xfrm>
          <a:prstGeom prst="roundRect">
            <a:avLst/>
          </a:prstGeom>
        </p:spPr>
      </p:pic>
      <p:pic>
        <p:nvPicPr>
          <p:cNvPr id="5" name="图片 4" descr="IMG_20211028_092951"/>
          <p:cNvPicPr>
            <a:picLocks noChangeAspect="1"/>
          </p:cNvPicPr>
          <p:nvPr/>
        </p:nvPicPr>
        <p:blipFill>
          <a:blip r:embed="rId2"/>
          <a:srcRect l="6961" t="4429" r="36334" b="44539"/>
          <a:stretch>
            <a:fillRect/>
          </a:stretch>
        </p:blipFill>
        <p:spPr>
          <a:xfrm>
            <a:off x="6179820" y="3017520"/>
            <a:ext cx="2721610" cy="1918970"/>
          </a:xfrm>
          <a:prstGeom prst="roundRect">
            <a:avLst/>
          </a:prstGeom>
        </p:spPr>
      </p:pic>
      <p:pic>
        <p:nvPicPr>
          <p:cNvPr id="9" name="图片 8" descr="IMG_20211028_093111"/>
          <p:cNvPicPr>
            <a:picLocks noChangeAspect="1"/>
          </p:cNvPicPr>
          <p:nvPr/>
        </p:nvPicPr>
        <p:blipFill>
          <a:blip r:embed="rId3"/>
          <a:srcRect l="24437" t="19853" r="21914" b="35703"/>
          <a:stretch>
            <a:fillRect/>
          </a:stretch>
        </p:blipFill>
        <p:spPr>
          <a:xfrm>
            <a:off x="3234690" y="3017520"/>
            <a:ext cx="2853690" cy="1918970"/>
          </a:xfrm>
          <a:prstGeom prst="roundRect">
            <a:avLst/>
          </a:prstGeom>
        </p:spPr>
      </p:pic>
      <p:pic>
        <p:nvPicPr>
          <p:cNvPr id="10" name="图片 9" descr="IMG_20211028_093212"/>
          <p:cNvPicPr>
            <a:picLocks noChangeAspect="1"/>
          </p:cNvPicPr>
          <p:nvPr/>
        </p:nvPicPr>
        <p:blipFill>
          <a:blip r:embed="rId4"/>
          <a:srcRect l="5344" t="14269" r="37715" b="36883"/>
          <a:stretch>
            <a:fillRect/>
          </a:stretch>
        </p:blipFill>
        <p:spPr>
          <a:xfrm>
            <a:off x="3234690" y="800100"/>
            <a:ext cx="2819400" cy="21240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6" dur="500" spd="-99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3" grpId="0"/>
      <p:bldP spid="12" grpId="0" bldLvl="0" animBg="1"/>
      <p:bldP spid="12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" y="10263"/>
            <a:ext cx="9143429" cy="514317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8" name="Freeform 5"/>
          <p:cNvSpPr/>
          <p:nvPr/>
        </p:nvSpPr>
        <p:spPr bwMode="auto">
          <a:xfrm>
            <a:off x="2481484" y="1046560"/>
            <a:ext cx="6662516" cy="1410890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0" name="Freeform 6"/>
          <p:cNvSpPr/>
          <p:nvPr/>
        </p:nvSpPr>
        <p:spPr bwMode="auto">
          <a:xfrm>
            <a:off x="0" y="3056335"/>
            <a:ext cx="4270294" cy="1284684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Freeform 7"/>
          <p:cNvSpPr/>
          <p:nvPr/>
        </p:nvSpPr>
        <p:spPr bwMode="auto">
          <a:xfrm>
            <a:off x="0" y="1539479"/>
            <a:ext cx="8046672" cy="2235994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420383" y="1431131"/>
            <a:ext cx="417746" cy="675085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7940748" y="4537473"/>
            <a:ext cx="1203252" cy="606028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C1C0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4" name="Freeform 10"/>
          <p:cNvSpPr/>
          <p:nvPr/>
        </p:nvSpPr>
        <p:spPr bwMode="auto">
          <a:xfrm>
            <a:off x="7722949" y="4656535"/>
            <a:ext cx="1421051" cy="486965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2029460" y="2106295"/>
            <a:ext cx="4747260" cy="12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彰显教育情怀，</a:t>
            </a:r>
            <a:endParaRPr lang="en-US" altLang="zh-CN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en-US" altLang="zh-CN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捕捉最美教育时刻</a:t>
            </a:r>
            <a:endParaRPr lang="zh-CN" altLang="en-US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009256" y="1847850"/>
            <a:ext cx="942340" cy="165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3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103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367760" y="2859882"/>
            <a:ext cx="6319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>
                <a:solidFill>
                  <a:srgbClr val="FFFFFF"/>
                </a:solidFill>
              </a:rPr>
              <a:t>Part</a:t>
            </a:r>
            <a:endParaRPr lang="zh-CN" altLang="en-US" sz="21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autoUpdateAnimBg="0"/>
      <p:bldP spid="16" grpId="0" autoUpdateAnimBg="0"/>
      <p:bldP spid="1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/>
          <p:cNvSpPr txBox="1"/>
          <p:nvPr/>
        </p:nvSpPr>
        <p:spPr>
          <a:xfrm>
            <a:off x="620110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/>
          <p:nvPr/>
        </p:nvSpPr>
        <p:spPr bwMode="auto">
          <a:xfrm>
            <a:off x="620379" y="3584385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TextBox 89"/>
          <p:cNvSpPr txBox="1"/>
          <p:nvPr/>
        </p:nvSpPr>
        <p:spPr>
          <a:xfrm>
            <a:off x="796925" y="3240405"/>
            <a:ext cx="7334885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字魂59号-创粗黑" panose="00000500000000000000" pitchFamily="2" charset="-122"/>
                <a:ea typeface="字魂59号-创粗黑" panose="00000500000000000000" pitchFamily="2" charset="-122"/>
              </a:rPr>
              <a:t>开学全体教职工大会，精细的制度，充分的会议准备让我惭愧。</a:t>
            </a:r>
            <a:endParaRPr lang="zh-CN" altLang="en-US" sz="24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 flipH="1" flipV="1">
            <a:off x="7816839" y="4458958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83473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50000"/>
                  <a:lumOff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7179310" y="241935"/>
            <a:ext cx="1510030" cy="323850"/>
          </a:xfrm>
          <a:prstGeom prst="chevron">
            <a:avLst>
              <a:gd name="adj" fmla="val 26719"/>
            </a:avLst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540906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b="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zh-CN" altLang="en-US" sz="1600" b="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990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717952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7" name="图片 16" descr="mmexport16354020109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0395" y="946150"/>
            <a:ext cx="3580130" cy="2393315"/>
          </a:xfrm>
          <a:prstGeom prst="roundRect">
            <a:avLst/>
          </a:prstGeom>
        </p:spPr>
      </p:pic>
      <p:pic>
        <p:nvPicPr>
          <p:cNvPr id="18" name="图片 17" descr="mmexport16354020152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260" y="946785"/>
            <a:ext cx="3591560" cy="239268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6" dur="500" spd="-99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3" grpId="0"/>
      <p:bldP spid="12" grpId="0" bldLvl="0" animBg="1"/>
      <p:bldP spid="12" grpId="1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/>
          <p:cNvSpPr txBox="1"/>
          <p:nvPr/>
        </p:nvSpPr>
        <p:spPr>
          <a:xfrm>
            <a:off x="620110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/>
          <p:nvPr/>
        </p:nvSpPr>
        <p:spPr bwMode="auto">
          <a:xfrm>
            <a:off x="298434" y="1342200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TextBox 89"/>
          <p:cNvSpPr txBox="1"/>
          <p:nvPr/>
        </p:nvSpPr>
        <p:spPr>
          <a:xfrm>
            <a:off x="410845" y="908050"/>
            <a:ext cx="4556125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开学典礼上，全体管理层站上主席台，全体教师长久站立，让我“累”同身受，全校孩子们深深鞠躬让我感动；全体师生背稿宣誓让我震撼。</a:t>
            </a:r>
            <a:endParaRPr lang="zh-CN" altLang="en-US" sz="2400" dirty="0">
              <a:latin typeface="字魂59号-创粗黑" panose="00000500000000000000" pitchFamily="2" charset="-122"/>
              <a:ea typeface="字魂59号-创粗黑" panose="00000500000000000000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 flipH="1" flipV="1">
            <a:off x="4571989" y="3865233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83473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50000"/>
                  <a:lumOff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7179310" y="241935"/>
            <a:ext cx="1510030" cy="323850"/>
          </a:xfrm>
          <a:prstGeom prst="chevron">
            <a:avLst>
              <a:gd name="adj" fmla="val 26719"/>
            </a:avLst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540906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b="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zh-CN" altLang="en-US" sz="1600" b="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990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717952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5" name="图片 14" descr="mmexport16354018868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67630" y="1656080"/>
            <a:ext cx="3707130" cy="248285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6" dur="500" spd="-99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3" grpId="0"/>
      <p:bldP spid="12" grpId="0" bldLvl="0" animBg="1"/>
      <p:bldP spid="12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/>
          <p:cNvSpPr txBox="1"/>
          <p:nvPr/>
        </p:nvSpPr>
        <p:spPr>
          <a:xfrm>
            <a:off x="620110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/>
          <p:nvPr/>
        </p:nvSpPr>
        <p:spPr bwMode="auto">
          <a:xfrm>
            <a:off x="291449" y="1202500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TextBox 89"/>
          <p:cNvSpPr txBox="1"/>
          <p:nvPr/>
        </p:nvSpPr>
        <p:spPr>
          <a:xfrm>
            <a:off x="410845" y="793115"/>
            <a:ext cx="4556125" cy="3830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听杜作群老师的第一节课，孩子们齐喊“我爱语文，我爱杜老师”让我想回学校也试试；走廊上不认识的孩子们看到我，温柔地叫“老师好”让我感动。</a:t>
            </a:r>
            <a:endParaRPr lang="zh-CN" altLang="en-US" sz="24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24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 flipH="1" flipV="1">
            <a:off x="4489439" y="3773158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83473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50000"/>
                  <a:lumOff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7179310" y="241935"/>
            <a:ext cx="1510030" cy="323850"/>
          </a:xfrm>
          <a:prstGeom prst="chevron">
            <a:avLst>
              <a:gd name="adj" fmla="val 26719"/>
            </a:avLst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540906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b="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zh-CN" altLang="en-US" sz="1600" b="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990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717952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5" name="图片 14" descr="IMG_20211028_0932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0325" y="1316355"/>
            <a:ext cx="3711575" cy="27844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6" dur="500" spd="-99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3" grpId="0"/>
      <p:bldP spid="12" grpId="0" bldLvl="0" animBg="1"/>
      <p:bldP spid="12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6"/>
          <p:cNvSpPr txBox="1"/>
          <p:nvPr/>
        </p:nvSpPr>
        <p:spPr>
          <a:xfrm>
            <a:off x="620110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Freeform 12"/>
          <p:cNvSpPr/>
          <p:nvPr/>
        </p:nvSpPr>
        <p:spPr bwMode="auto">
          <a:xfrm>
            <a:off x="167624" y="764985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65000"/>
                  <a:lumOff val="35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3" name="TextBox 89"/>
          <p:cNvSpPr txBox="1"/>
          <p:nvPr/>
        </p:nvSpPr>
        <p:spPr>
          <a:xfrm>
            <a:off x="281940" y="765175"/>
            <a:ext cx="3885565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dirty="0"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校园文化体系中的责任德育：为成人负责、为成才尽责、为成杰担责，德育五大基础文明“讲卫生”“讲礼貌”“不乱扔”“不喧闹”“爱公物”，让我想明白了到底希望乡镇中学的孩子们成为什么样的人；重视书写和阅读，让作为语文老师的我深感被尊重和重视。。。</a:t>
            </a:r>
            <a:endParaRPr lang="zh-CN" altLang="en-US" sz="20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 flipH="1" flipV="1">
            <a:off x="3772524" y="4489438"/>
            <a:ext cx="394775" cy="395960"/>
          </a:xfrm>
          <a:custGeom>
            <a:avLst/>
            <a:gdLst>
              <a:gd name="T0" fmla="*/ 0 w 1446"/>
              <a:gd name="T1" fmla="*/ 0 h 1446"/>
              <a:gd name="T2" fmla="*/ 1446 w 1446"/>
              <a:gd name="T3" fmla="*/ 0 h 1446"/>
              <a:gd name="T4" fmla="*/ 1446 w 1446"/>
              <a:gd name="T5" fmla="*/ 458 h 1446"/>
              <a:gd name="T6" fmla="*/ 438 w 1446"/>
              <a:gd name="T7" fmla="*/ 458 h 1446"/>
              <a:gd name="T8" fmla="*/ 438 w 1446"/>
              <a:gd name="T9" fmla="*/ 1446 h 1446"/>
              <a:gd name="T10" fmla="*/ 0 w 1446"/>
              <a:gd name="T11" fmla="*/ 1446 h 1446"/>
              <a:gd name="T12" fmla="*/ 0 w 1446"/>
              <a:gd name="T13" fmla="*/ 0 h 1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46" h="1446">
                <a:moveTo>
                  <a:pt x="0" y="0"/>
                </a:moveTo>
                <a:lnTo>
                  <a:pt x="1446" y="0"/>
                </a:lnTo>
                <a:lnTo>
                  <a:pt x="1446" y="458"/>
                </a:lnTo>
                <a:lnTo>
                  <a:pt x="438" y="458"/>
                </a:lnTo>
                <a:lnTo>
                  <a:pt x="438" y="1446"/>
                </a:lnTo>
                <a:lnTo>
                  <a:pt x="0" y="1446"/>
                </a:lnTo>
                <a:lnTo>
                  <a:pt x="0" y="0"/>
                </a:lnTo>
                <a:close/>
              </a:path>
            </a:pathLst>
          </a:custGeom>
          <a:solidFill>
            <a:srgbClr val="083473"/>
          </a:solidFill>
          <a:ln>
            <a:noFill/>
          </a:ln>
        </p:spPr>
        <p:txBody>
          <a:bodyPr/>
          <a:p>
            <a:endParaRPr lang="zh-CN" altLang="en-US" sz="990" dirty="0">
              <a:solidFill>
                <a:schemeClr val="tx1">
                  <a:lumMod val="50000"/>
                  <a:lumOff val="50000"/>
                </a:schemeClr>
              </a:solidFill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6" name="燕尾形 5"/>
          <p:cNvSpPr/>
          <p:nvPr/>
        </p:nvSpPr>
        <p:spPr>
          <a:xfrm>
            <a:off x="7179310" y="241935"/>
            <a:ext cx="1510030" cy="323850"/>
          </a:xfrm>
          <a:prstGeom prst="chevron">
            <a:avLst>
              <a:gd name="adj" fmla="val 26719"/>
            </a:avLst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ang="5400000" scaled="0"/>
          </a:gra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540906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b="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zh-CN" altLang="en-US" sz="1600" b="0" dirty="0" smtClean="0">
                <a:solidFill>
                  <a:schemeClr val="accent5">
                    <a:lumMod val="7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accent5">
                  <a:lumMod val="7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990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TextBox 6"/>
          <p:cNvSpPr txBox="1"/>
          <p:nvPr/>
        </p:nvSpPr>
        <p:spPr>
          <a:xfrm>
            <a:off x="717952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5" name="图片 14" descr="mmexport16351669760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9920" y="1303020"/>
            <a:ext cx="4554855" cy="29368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6836E-6 -3.7037E-7 L 0.36686 0.15278 " pathEditMode="relative" rAng="0" ptsTypes="AA">
                                      <p:cBhvr>
                                        <p:cTn id="8" dur="500" spd="-99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3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85742E-7 -3.33333E-6 L -0.39495 -0.11018 " pathEditMode="relative" rAng="0" ptsTypes="AA">
                                      <p:cBhvr>
                                        <p:cTn id="16" dur="500" spd="-99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8" y="-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3" grpId="0"/>
      <p:bldP spid="12" grpId="0" bldLvl="0" animBg="1"/>
      <p:bldP spid="12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" y="-313055"/>
            <a:ext cx="9143429" cy="5143179"/>
          </a:xfrm>
          <a:prstGeom prst="rect">
            <a:avLst/>
          </a:prstGeom>
        </p:spPr>
      </p:pic>
      <p:sp>
        <p:nvSpPr>
          <p:cNvPr id="53" name="TextBox 11"/>
          <p:cNvSpPr txBox="1">
            <a:spLocks noChangeArrowheads="1"/>
          </p:cNvSpPr>
          <p:nvPr/>
        </p:nvSpPr>
        <p:spPr bwMode="auto">
          <a:xfrm>
            <a:off x="446405" y="2787650"/>
            <a:ext cx="8250555" cy="191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latinLnBrk="0" hangingPunct="1">
              <a:lnSpc>
                <a:spcPct val="150000"/>
              </a:lnSpc>
            </a:pPr>
            <a:r>
              <a:rPr lang="en-US" sz="14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总而言之，这两个月让我开拓了视野，学习了先进的教育管理经验，跟岗学习虽已结束，但学习的脚步不能停止，走出去才能发现“未来已来，将至已至”，未来的教育生涯还很长，我将把所学所得，结合我校的实际情况，在今后的工作实践中加倍努力，辛勤工作</a:t>
            </a:r>
            <a:r>
              <a:rPr lang="zh-CN" sz="2000" b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sz="20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mmexport16351669937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" y="-69850"/>
            <a:ext cx="4153535" cy="2419350"/>
          </a:xfrm>
          <a:prstGeom prst="snipRoundRect">
            <a:avLst/>
          </a:prstGeom>
        </p:spPr>
      </p:pic>
      <p:pic>
        <p:nvPicPr>
          <p:cNvPr id="3" name="图片 2" descr="mmexport16351669884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545" y="-69850"/>
            <a:ext cx="4333875" cy="2419350"/>
          </a:xfrm>
          <a:prstGeom prst="snip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Click="0" advTm="6000">
        <p14:gallery dir="l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图片 6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32305" y="135255"/>
            <a:ext cx="70319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16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1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2021年秋期，在泸县教体局</a:t>
            </a:r>
            <a:r>
              <a:rPr lang="zh-CN" altLang="en-US" sz="1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en-US" altLang="zh-CN" sz="1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精心组织和安排下，我有幸参加了泸县农村中小学校长助理为期两个月的跟岗培训学习。此次培训，我有幸被安排在泸县二中城北分校学习。泸县二中城北分校是泸县公办学校的翘楚，是我们乡镇学校学习的榜样。我跟岗的部门是德育团委，跟岗期间,我按时参加校长办公会、全体教职工大会、城北分校初中教育共同体会议、积极参与语文教研组集智备课，坚持听课,向各部门前辈交流学习，感慨颇深</a:t>
            </a:r>
            <a:r>
              <a:rPr lang="zh-CN" altLang="en-US" sz="1400" b="0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b="0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441534" y="574204"/>
            <a:ext cx="267526" cy="250587"/>
          </a:xfrm>
          <a:prstGeom prst="chevron">
            <a:avLst>
              <a:gd name="adj" fmla="val 56250"/>
            </a:avLst>
          </a:prstGeom>
          <a:gradFill rotWithShape="1">
            <a:gsLst>
              <a:gs pos="0">
                <a:srgbClr val="0F6FC6"/>
              </a:gs>
              <a:gs pos="100000">
                <a:srgbClr val="009DD9">
                  <a:alpha val="89999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90500" dir="54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000"/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635685" y="574204"/>
            <a:ext cx="267526" cy="250587"/>
          </a:xfrm>
          <a:prstGeom prst="chevron">
            <a:avLst>
              <a:gd name="adj" fmla="val 56250"/>
            </a:avLst>
          </a:prstGeom>
          <a:gradFill rotWithShape="1">
            <a:gsLst>
              <a:gs pos="0">
                <a:srgbClr val="0F6FC6"/>
              </a:gs>
              <a:gs pos="100000">
                <a:srgbClr val="009DD9">
                  <a:alpha val="89999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90500" dir="5400000" algn="ctr" rotWithShape="0">
                    <a:schemeClr val="bg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000"/>
          </a:p>
        </p:txBody>
      </p:sp>
      <p:sp>
        <p:nvSpPr>
          <p:cNvPr id="34" name="TextBox 33"/>
          <p:cNvSpPr txBox="1"/>
          <p:nvPr/>
        </p:nvSpPr>
        <p:spPr>
          <a:xfrm>
            <a:off x="840999" y="430188"/>
            <a:ext cx="1127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 smtClean="0">
                <a:ln w="6350">
                  <a:noFill/>
                </a:ln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前 言</a:t>
            </a:r>
            <a:endParaRPr lang="zh-CN" altLang="en-US" sz="3200" b="1" dirty="0">
              <a:ln w="6350">
                <a:noFill/>
              </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path path="circle">
                  <a:fillToRect l="100000" b="100000"/>
                </a:path>
                <a:tileRect t="-100000" r="-10000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7213" y="932722"/>
            <a:ext cx="1075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ln w="12700">
                  <a:noFill/>
                </a:ln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QIAN YAN</a:t>
            </a:r>
            <a:endParaRPr lang="zh-CN" altLang="en-US" sz="1400" dirty="0">
              <a:ln w="12700">
                <a:noFill/>
              </a:ln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8"/>
          <p:cNvSpPr>
            <a:spLocks noChangeArrowheads="1"/>
          </p:cNvSpPr>
          <p:nvPr/>
        </p:nvSpPr>
        <p:spPr bwMode="auto">
          <a:xfrm>
            <a:off x="2749425" y="2211710"/>
            <a:ext cx="2087563" cy="1223962"/>
          </a:xfrm>
          <a:prstGeom prst="rect">
            <a:avLst/>
          </a:prstGeom>
          <a:solidFill>
            <a:srgbClr val="82C836"/>
          </a:solidFill>
          <a:ln w="25400">
            <a:noFill/>
            <a:bevel/>
          </a:ln>
          <a:effectLst/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7" name="矩形 9"/>
          <p:cNvSpPr>
            <a:spLocks noChangeArrowheads="1"/>
          </p:cNvSpPr>
          <p:nvPr/>
        </p:nvSpPr>
        <p:spPr bwMode="auto">
          <a:xfrm>
            <a:off x="573856" y="3507110"/>
            <a:ext cx="2087563" cy="1223962"/>
          </a:xfrm>
          <a:prstGeom prst="rect">
            <a:avLst/>
          </a:prstGeom>
          <a:solidFill>
            <a:srgbClr val="FF0000"/>
          </a:solidFill>
          <a:ln w="25400">
            <a:noFill/>
            <a:bevel/>
          </a:ln>
          <a:effectLst/>
        </p:spPr>
        <p:txBody>
          <a:bodyPr anchor="ctr"/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TextBox 13"/>
          <p:cNvSpPr>
            <a:spLocks noChangeArrowheads="1"/>
          </p:cNvSpPr>
          <p:nvPr/>
        </p:nvSpPr>
        <p:spPr bwMode="auto">
          <a:xfrm>
            <a:off x="568325" y="3705225"/>
            <a:ext cx="209423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sz="3600" i="0" dirty="0" smtClean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sym typeface="造字工房尚雅体演示版常规体" pitchFamily="2" charset="-122"/>
              </a:rPr>
              <a:t>精细管理</a:t>
            </a:r>
            <a:endParaRPr lang="zh-CN" sz="3600" i="0" dirty="0">
              <a:latin typeface="方正大黑简体" panose="02010601030101010101" pitchFamily="2" charset="-122"/>
              <a:ea typeface="方正大黑简体" panose="02010601030101010101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2732856" y="3507284"/>
            <a:ext cx="2087563" cy="1223962"/>
            <a:chOff x="2679700" y="2643188"/>
            <a:chExt cx="2087563" cy="1223962"/>
          </a:xfrm>
        </p:grpSpPr>
        <p:sp>
          <p:nvSpPr>
            <p:cNvPr id="40" name="矩形 10"/>
            <p:cNvSpPr>
              <a:spLocks noChangeArrowheads="1"/>
            </p:cNvSpPr>
            <p:nvPr/>
          </p:nvSpPr>
          <p:spPr bwMode="auto">
            <a:xfrm>
              <a:off x="2679700" y="2643188"/>
              <a:ext cx="2087563" cy="1223962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rgbClr val="FFC000"/>
              </a:solidFill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>
              <a:lvl1pPr indent="4572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</a:pPr>
              <a:endParaRPr lang="zh-CN" altLang="zh-CN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41" name="Picture 2" descr="D:\PPT资料\操作实例\ppt图片\JPG\rst (10)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963" y="2705100"/>
              <a:ext cx="1951037" cy="1101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组合 42"/>
          <p:cNvGrpSpPr/>
          <p:nvPr/>
        </p:nvGrpSpPr>
        <p:grpSpPr>
          <a:xfrm>
            <a:off x="574491" y="2211710"/>
            <a:ext cx="2087563" cy="1223962"/>
            <a:chOff x="520700" y="1347788"/>
            <a:chExt cx="2087563" cy="1223962"/>
          </a:xfrm>
        </p:grpSpPr>
        <p:sp>
          <p:nvSpPr>
            <p:cNvPr id="44" name="矩形 7"/>
            <p:cNvSpPr>
              <a:spLocks noChangeArrowheads="1"/>
            </p:cNvSpPr>
            <p:nvPr/>
          </p:nvSpPr>
          <p:spPr bwMode="auto">
            <a:xfrm>
              <a:off x="520700" y="1347788"/>
              <a:ext cx="2087563" cy="1223962"/>
            </a:xfrm>
            <a:prstGeom prst="rect">
              <a:avLst/>
            </a:prstGeom>
            <a:solidFill>
              <a:srgbClr val="FF6600"/>
            </a:solidFill>
            <a:ln w="25400">
              <a:solidFill>
                <a:srgbClr val="FF6600"/>
              </a:solidFill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45" name="Picture 3" descr="D:\PPT资料\操作实例\ppt图片\JPG\rst (2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63" y="1427163"/>
              <a:ext cx="1951037" cy="1065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46" name="TextBox 16"/>
          <p:cNvSpPr>
            <a:spLocks noChangeArrowheads="1"/>
          </p:cNvSpPr>
          <p:nvPr/>
        </p:nvSpPr>
        <p:spPr bwMode="auto">
          <a:xfrm>
            <a:off x="2732984" y="2468979"/>
            <a:ext cx="2300090" cy="6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sz="3600" i="0" dirty="0">
                <a:solidFill>
                  <a:schemeClr val="bg1"/>
                </a:solidFill>
                <a:latin typeface="方正大黑简体" panose="02010601030101010101" pitchFamily="2" charset="-122"/>
                <a:ea typeface="方正大黑简体" panose="02010601030101010101" pitchFamily="2" charset="-122"/>
                <a:sym typeface="造字工房尚雅体演示版常规体" pitchFamily="2" charset="-122"/>
              </a:rPr>
              <a:t>五星城北</a:t>
            </a:r>
            <a:endParaRPr lang="zh-CN" sz="3600" i="0" dirty="0">
              <a:solidFill>
                <a:schemeClr val="bg1"/>
              </a:solidFill>
              <a:latin typeface="方正大黑简体" panose="02010601030101010101" pitchFamily="2" charset="-122"/>
              <a:ea typeface="方正大黑简体" panose="02010601030101010101" pitchFamily="2" charset="-122"/>
              <a:sym typeface="造字工房尚雅体演示版常规体" pitchFamily="2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5262155" y="2939206"/>
            <a:ext cx="419100" cy="214759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5681255" y="2939206"/>
            <a:ext cx="419100" cy="214759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6369411" y="2777281"/>
            <a:ext cx="419100" cy="214759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6979011" y="3006774"/>
            <a:ext cx="419100" cy="214759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7521936" y="2777281"/>
            <a:ext cx="419100" cy="214759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>
            <a:off x="8141061" y="3114153"/>
            <a:ext cx="419100" cy="214759"/>
          </a:xfrm>
          <a:prstGeom prst="ellipse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mmexport16354018740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010" y="2211705"/>
            <a:ext cx="3852545" cy="2580640"/>
          </a:xfrm>
          <a:prstGeom prst="roundRect">
            <a:avLst/>
          </a:prstGeom>
        </p:spPr>
      </p:pic>
    </p:spTree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49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grpId="13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2" grpId="0" animBg="1"/>
      <p:bldP spid="34" grpId="0"/>
      <p:bldP spid="34" grpId="1"/>
      <p:bldP spid="35" grpId="0"/>
      <p:bldP spid="36" grpId="0" bldLvl="0" autoUpdateAnimBg="0"/>
      <p:bldP spid="36" grpId="1" bldLvl="0" autoUpdateAnimBg="0"/>
      <p:bldP spid="36" grpId="2" bldLvl="0" autoUpdateAnimBg="0"/>
      <p:bldP spid="36" grpId="3" bldLvl="0" autoUpdateAnimBg="0"/>
      <p:bldP spid="36" grpId="4" bldLvl="0" autoUpdateAnimBg="0"/>
      <p:bldP spid="36" grpId="5" bldLvl="0" autoUpdateAnimBg="0"/>
      <p:bldP spid="36" grpId="6" bldLvl="0" autoUpdateAnimBg="0"/>
      <p:bldP spid="36" grpId="7" bldLvl="0" autoUpdateAnimBg="0"/>
      <p:bldP spid="36" grpId="8" bldLvl="0" autoUpdateAnimBg="0"/>
      <p:bldP spid="36" grpId="9" bldLvl="0" autoUpdateAnimBg="0"/>
      <p:bldP spid="36" grpId="10" bldLvl="0" autoUpdateAnimBg="0"/>
      <p:bldP spid="36" grpId="11" bldLvl="0" autoUpdateAnimBg="0"/>
      <p:bldP spid="36" grpId="12" bldLvl="0" autoUpdateAnimBg="0"/>
      <p:bldP spid="36" grpId="13" animBg="1"/>
      <p:bldP spid="37" grpId="0" bldLvl="0" autoUpdateAnimBg="0"/>
      <p:bldP spid="37" grpId="1" bldLvl="0" autoUpdateAnimBg="0"/>
      <p:bldP spid="37" grpId="2" bldLvl="0" autoUpdateAnimBg="0"/>
      <p:bldP spid="37" grpId="3" bldLvl="0" autoUpdateAnimBg="0"/>
      <p:bldP spid="37" grpId="4" bldLvl="0" autoUpdateAnimBg="0"/>
      <p:bldP spid="37" grpId="5" bldLvl="0" autoUpdateAnimBg="0"/>
      <p:bldP spid="37" grpId="6" bldLvl="0" autoUpdateAnimBg="0"/>
      <p:bldP spid="37" grpId="7" bldLvl="0" autoUpdateAnimBg="0"/>
      <p:bldP spid="37" grpId="8" bldLvl="0" autoUpdateAnimBg="0"/>
      <p:bldP spid="37" grpId="9" bldLvl="0" autoUpdateAnimBg="0"/>
      <p:bldP spid="37" grpId="10" bldLvl="0" autoUpdateAnimBg="0"/>
      <p:bldP spid="37" grpId="11" bldLvl="0" autoUpdateAnimBg="0"/>
      <p:bldP spid="37" grpId="12" bldLvl="0" autoUpdateAnimBg="0"/>
      <p:bldP spid="37" grpId="13" animBg="1"/>
      <p:bldP spid="38" grpId="0" bldLvl="0" animBg="1"/>
      <p:bldP spid="46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60">
            <a:hlinkClick r:id="rId1"/>
          </p:cNvPr>
          <p:cNvSpPr>
            <a:spLocks noChangeArrowheads="1"/>
          </p:cNvSpPr>
          <p:nvPr/>
        </p:nvSpPr>
        <p:spPr bwMode="auto">
          <a:xfrm>
            <a:off x="4476191" y="2067935"/>
            <a:ext cx="333051" cy="392906"/>
          </a:xfrm>
          <a:prstGeom prst="ellipse">
            <a:avLst/>
          </a:prstGeom>
          <a:solidFill>
            <a:srgbClr val="0079C5">
              <a:alpha val="0"/>
            </a:srgbClr>
          </a:solidFill>
          <a:ln w="33338">
            <a:noFill/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Oval 61">
            <a:hlinkClick r:id="rId2"/>
          </p:cNvPr>
          <p:cNvSpPr>
            <a:spLocks noChangeArrowheads="1"/>
          </p:cNvSpPr>
          <p:nvPr/>
        </p:nvSpPr>
        <p:spPr bwMode="auto">
          <a:xfrm>
            <a:off x="4485163" y="2674256"/>
            <a:ext cx="315106" cy="391121"/>
          </a:xfrm>
          <a:prstGeom prst="ellipse">
            <a:avLst/>
          </a:prstGeom>
          <a:solidFill>
            <a:srgbClr val="0079C5">
              <a:alpha val="0"/>
            </a:srgbClr>
          </a:solidFill>
          <a:ln w="33338">
            <a:noFill/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矩形​​ 5"/>
          <p:cNvSpPr>
            <a:spLocks noChangeArrowheads="1"/>
          </p:cNvSpPr>
          <p:nvPr/>
        </p:nvSpPr>
        <p:spPr bwMode="auto">
          <a:xfrm>
            <a:off x="1" y="304098"/>
            <a:ext cx="9143999" cy="3059422"/>
          </a:xfrm>
          <a:prstGeom prst="rect">
            <a:avLst/>
          </a:prstGeom>
          <a:solidFill>
            <a:srgbClr val="FF9900"/>
          </a:solidFill>
          <a:ln w="9525" cmpd="sng">
            <a:noFill/>
            <a:miter lim="800000"/>
          </a:ln>
        </p:spPr>
        <p:txBody>
          <a:bodyPr lIns="215945" tIns="34281" rIns="68563" bIns="34281" anchor="b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zh-CN" sz="21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V="1">
            <a:off x="4641526" y="1253542"/>
            <a:ext cx="1190" cy="2025254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0" y="2935008"/>
            <a:ext cx="1442423" cy="11608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 flipH="1">
            <a:off x="1442424" y="2055430"/>
            <a:ext cx="150038" cy="891183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352177" y="1921483"/>
            <a:ext cx="5954" cy="1354634"/>
          </a:xfrm>
          <a:prstGeom prst="line">
            <a:avLst/>
          </a:prstGeom>
          <a:noFill/>
          <a:ln w="33338">
            <a:solidFill>
              <a:schemeClr val="bg1"/>
            </a:solidFill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4" name="Freeform 11"/>
          <p:cNvSpPr/>
          <p:nvPr/>
        </p:nvSpPr>
        <p:spPr bwMode="auto">
          <a:xfrm>
            <a:off x="866089" y="2053642"/>
            <a:ext cx="735902" cy="149126"/>
          </a:xfrm>
          <a:custGeom>
            <a:avLst/>
            <a:gdLst>
              <a:gd name="T0" fmla="*/ 0 w 618"/>
              <a:gd name="T1" fmla="*/ 167 h 167"/>
              <a:gd name="T2" fmla="*/ 616 w 618"/>
              <a:gd name="T3" fmla="*/ 20 h 167"/>
              <a:gd name="T4" fmla="*/ 618 w 618"/>
              <a:gd name="T5" fmla="*/ 0 h 167"/>
              <a:gd name="T6" fmla="*/ 2 w 618"/>
              <a:gd name="T7" fmla="*/ 153 h 167"/>
              <a:gd name="T8" fmla="*/ 0 60000 65536"/>
              <a:gd name="T9" fmla="*/ 0 60000 65536"/>
              <a:gd name="T10" fmla="*/ 0 60000 65536"/>
              <a:gd name="T11" fmla="*/ 0 60000 65536"/>
              <a:gd name="T12" fmla="*/ 0 w 618"/>
              <a:gd name="T13" fmla="*/ 0 h 167"/>
              <a:gd name="T14" fmla="*/ 618 w 618"/>
              <a:gd name="T15" fmla="*/ 167 h 1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8" h="167">
                <a:moveTo>
                  <a:pt x="0" y="167"/>
                </a:moveTo>
                <a:lnTo>
                  <a:pt x="616" y="20"/>
                </a:lnTo>
                <a:lnTo>
                  <a:pt x="618" y="0"/>
                </a:lnTo>
                <a:lnTo>
                  <a:pt x="2" y="153"/>
                </a:lnTo>
              </a:path>
            </a:pathLst>
          </a:custGeom>
          <a:solidFill>
            <a:schemeClr val="bg1"/>
          </a:solidFill>
          <a:ln w="11113" cap="flat">
            <a:solidFill>
              <a:schemeClr val="bg1"/>
            </a:solidFill>
            <a:prstDash val="solid"/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13"/>
          <p:cNvSpPr/>
          <p:nvPr/>
        </p:nvSpPr>
        <p:spPr bwMode="auto">
          <a:xfrm>
            <a:off x="1578171" y="1844692"/>
            <a:ext cx="1175300" cy="232172"/>
          </a:xfrm>
          <a:custGeom>
            <a:avLst/>
            <a:gdLst>
              <a:gd name="T0" fmla="*/ 0 w 987"/>
              <a:gd name="T1" fmla="*/ 260 h 260"/>
              <a:gd name="T2" fmla="*/ 985 w 987"/>
              <a:gd name="T3" fmla="*/ 19 h 260"/>
              <a:gd name="T4" fmla="*/ 987 w 987"/>
              <a:gd name="T5" fmla="*/ 0 h 260"/>
              <a:gd name="T6" fmla="*/ 8 w 987"/>
              <a:gd name="T7" fmla="*/ 238 h 260"/>
              <a:gd name="T8" fmla="*/ 0 60000 65536"/>
              <a:gd name="T9" fmla="*/ 0 60000 65536"/>
              <a:gd name="T10" fmla="*/ 0 60000 65536"/>
              <a:gd name="T11" fmla="*/ 0 60000 65536"/>
              <a:gd name="T12" fmla="*/ 0 w 987"/>
              <a:gd name="T13" fmla="*/ 0 h 260"/>
              <a:gd name="T14" fmla="*/ 987 w 987"/>
              <a:gd name="T15" fmla="*/ 260 h 2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87" h="260">
                <a:moveTo>
                  <a:pt x="0" y="260"/>
                </a:moveTo>
                <a:lnTo>
                  <a:pt x="985" y="19"/>
                </a:lnTo>
                <a:lnTo>
                  <a:pt x="987" y="0"/>
                </a:lnTo>
                <a:lnTo>
                  <a:pt x="8" y="238"/>
                </a:lnTo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 15"/>
          <p:cNvSpPr/>
          <p:nvPr/>
        </p:nvSpPr>
        <p:spPr bwMode="auto">
          <a:xfrm>
            <a:off x="945871" y="709725"/>
            <a:ext cx="1906439" cy="634008"/>
          </a:xfrm>
          <a:custGeom>
            <a:avLst/>
            <a:gdLst>
              <a:gd name="T0" fmla="*/ 1002 w 1002"/>
              <a:gd name="T1" fmla="*/ 3 h 396"/>
              <a:gd name="T2" fmla="*/ 997 w 1002"/>
              <a:gd name="T3" fmla="*/ 12 h 396"/>
              <a:gd name="T4" fmla="*/ 993 w 1002"/>
              <a:gd name="T5" fmla="*/ 11 h 396"/>
              <a:gd name="T6" fmla="*/ 982 w 1002"/>
              <a:gd name="T7" fmla="*/ 9 h 396"/>
              <a:gd name="T8" fmla="*/ 967 w 1002"/>
              <a:gd name="T9" fmla="*/ 9 h 396"/>
              <a:gd name="T10" fmla="*/ 953 w 1002"/>
              <a:gd name="T11" fmla="*/ 11 h 396"/>
              <a:gd name="T12" fmla="*/ 939 w 1002"/>
              <a:gd name="T13" fmla="*/ 16 h 396"/>
              <a:gd name="T14" fmla="*/ 424 w 1002"/>
              <a:gd name="T15" fmla="*/ 224 h 396"/>
              <a:gd name="T16" fmla="*/ 376 w 1002"/>
              <a:gd name="T17" fmla="*/ 244 h 396"/>
              <a:gd name="T18" fmla="*/ 1 w 1002"/>
              <a:gd name="T19" fmla="*/ 396 h 396"/>
              <a:gd name="T20" fmla="*/ 0 w 1002"/>
              <a:gd name="T21" fmla="*/ 390 h 396"/>
              <a:gd name="T22" fmla="*/ 377 w 1002"/>
              <a:gd name="T23" fmla="*/ 237 h 396"/>
              <a:gd name="T24" fmla="*/ 424 w 1002"/>
              <a:gd name="T25" fmla="*/ 218 h 396"/>
              <a:gd name="T26" fmla="*/ 938 w 1002"/>
              <a:gd name="T27" fmla="*/ 8 h 396"/>
              <a:gd name="T28" fmla="*/ 954 w 1002"/>
              <a:gd name="T29" fmla="*/ 3 h 396"/>
              <a:gd name="T30" fmla="*/ 971 w 1002"/>
              <a:gd name="T31" fmla="*/ 1 h 396"/>
              <a:gd name="T32" fmla="*/ 987 w 1002"/>
              <a:gd name="T33" fmla="*/ 0 h 396"/>
              <a:gd name="T34" fmla="*/ 1000 w 1002"/>
              <a:gd name="T35" fmla="*/ 3 h 396"/>
              <a:gd name="T36" fmla="*/ 1002 w 1002"/>
              <a:gd name="T37" fmla="*/ 3 h 39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02"/>
              <a:gd name="T58" fmla="*/ 0 h 396"/>
              <a:gd name="T59" fmla="*/ 1002 w 1002"/>
              <a:gd name="T60" fmla="*/ 396 h 39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02" h="396">
                <a:moveTo>
                  <a:pt x="1002" y="3"/>
                </a:moveTo>
                <a:cubicBezTo>
                  <a:pt x="997" y="12"/>
                  <a:pt x="997" y="12"/>
                  <a:pt x="997" y="12"/>
                </a:cubicBezTo>
                <a:cubicBezTo>
                  <a:pt x="993" y="11"/>
                  <a:pt x="993" y="11"/>
                  <a:pt x="993" y="11"/>
                </a:cubicBezTo>
                <a:cubicBezTo>
                  <a:pt x="990" y="10"/>
                  <a:pt x="986" y="9"/>
                  <a:pt x="982" y="9"/>
                </a:cubicBezTo>
                <a:cubicBezTo>
                  <a:pt x="977" y="9"/>
                  <a:pt x="972" y="9"/>
                  <a:pt x="967" y="9"/>
                </a:cubicBezTo>
                <a:cubicBezTo>
                  <a:pt x="962" y="10"/>
                  <a:pt x="957" y="10"/>
                  <a:pt x="953" y="11"/>
                </a:cubicBezTo>
                <a:cubicBezTo>
                  <a:pt x="948" y="13"/>
                  <a:pt x="943" y="14"/>
                  <a:pt x="939" y="16"/>
                </a:cubicBezTo>
                <a:cubicBezTo>
                  <a:pt x="424" y="224"/>
                  <a:pt x="424" y="224"/>
                  <a:pt x="424" y="224"/>
                </a:cubicBezTo>
                <a:cubicBezTo>
                  <a:pt x="376" y="244"/>
                  <a:pt x="376" y="244"/>
                  <a:pt x="376" y="244"/>
                </a:cubicBezTo>
                <a:cubicBezTo>
                  <a:pt x="1" y="396"/>
                  <a:pt x="1" y="396"/>
                  <a:pt x="1" y="396"/>
                </a:cubicBezTo>
                <a:cubicBezTo>
                  <a:pt x="0" y="390"/>
                  <a:pt x="0" y="390"/>
                  <a:pt x="0" y="390"/>
                </a:cubicBezTo>
                <a:cubicBezTo>
                  <a:pt x="377" y="237"/>
                  <a:pt x="377" y="237"/>
                  <a:pt x="377" y="237"/>
                </a:cubicBezTo>
                <a:cubicBezTo>
                  <a:pt x="424" y="218"/>
                  <a:pt x="424" y="218"/>
                  <a:pt x="424" y="218"/>
                </a:cubicBezTo>
                <a:cubicBezTo>
                  <a:pt x="938" y="8"/>
                  <a:pt x="938" y="8"/>
                  <a:pt x="938" y="8"/>
                </a:cubicBezTo>
                <a:cubicBezTo>
                  <a:pt x="943" y="6"/>
                  <a:pt x="948" y="5"/>
                  <a:pt x="954" y="3"/>
                </a:cubicBezTo>
                <a:cubicBezTo>
                  <a:pt x="959" y="2"/>
                  <a:pt x="965" y="1"/>
                  <a:pt x="971" y="1"/>
                </a:cubicBezTo>
                <a:cubicBezTo>
                  <a:pt x="976" y="0"/>
                  <a:pt x="982" y="0"/>
                  <a:pt x="987" y="0"/>
                </a:cubicBezTo>
                <a:cubicBezTo>
                  <a:pt x="992" y="1"/>
                  <a:pt x="996" y="1"/>
                  <a:pt x="1000" y="3"/>
                </a:cubicBezTo>
                <a:cubicBezTo>
                  <a:pt x="1002" y="3"/>
                  <a:pt x="1002" y="3"/>
                  <a:pt x="1002" y="3"/>
                </a:cubicBezTo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7" name="Freeform 16"/>
          <p:cNvSpPr/>
          <p:nvPr/>
        </p:nvSpPr>
        <p:spPr bwMode="auto">
          <a:xfrm>
            <a:off x="704137" y="1333914"/>
            <a:ext cx="244110" cy="892969"/>
          </a:xfrm>
          <a:custGeom>
            <a:avLst/>
            <a:gdLst>
              <a:gd name="T0" fmla="*/ 128 w 128"/>
              <a:gd name="T1" fmla="*/ 6 h 558"/>
              <a:gd name="T2" fmla="*/ 124 w 128"/>
              <a:gd name="T3" fmla="*/ 7 h 558"/>
              <a:gd name="T4" fmla="*/ 118 w 128"/>
              <a:gd name="T5" fmla="*/ 11 h 558"/>
              <a:gd name="T6" fmla="*/ 112 w 128"/>
              <a:gd name="T7" fmla="*/ 17 h 558"/>
              <a:gd name="T8" fmla="*/ 108 w 128"/>
              <a:gd name="T9" fmla="*/ 24 h 558"/>
              <a:gd name="T10" fmla="*/ 106 w 128"/>
              <a:gd name="T11" fmla="*/ 31 h 558"/>
              <a:gd name="T12" fmla="*/ 64 w 128"/>
              <a:gd name="T13" fmla="*/ 240 h 558"/>
              <a:gd name="T14" fmla="*/ 55 w 128"/>
              <a:gd name="T15" fmla="*/ 287 h 558"/>
              <a:gd name="T16" fmla="*/ 7 w 128"/>
              <a:gd name="T17" fmla="*/ 530 h 558"/>
              <a:gd name="T18" fmla="*/ 6 w 128"/>
              <a:gd name="T19" fmla="*/ 539 h 558"/>
              <a:gd name="T20" fmla="*/ 8 w 128"/>
              <a:gd name="T21" fmla="*/ 545 h 558"/>
              <a:gd name="T22" fmla="*/ 13 w 128"/>
              <a:gd name="T23" fmla="*/ 549 h 558"/>
              <a:gd name="T24" fmla="*/ 19 w 128"/>
              <a:gd name="T25" fmla="*/ 550 h 558"/>
              <a:gd name="T26" fmla="*/ 86 w 128"/>
              <a:gd name="T27" fmla="*/ 535 h 558"/>
              <a:gd name="T28" fmla="*/ 85 w 128"/>
              <a:gd name="T29" fmla="*/ 543 h 558"/>
              <a:gd name="T30" fmla="*/ 17 w 128"/>
              <a:gd name="T31" fmla="*/ 558 h 558"/>
              <a:gd name="T32" fmla="*/ 9 w 128"/>
              <a:gd name="T33" fmla="*/ 557 h 558"/>
              <a:gd name="T34" fmla="*/ 3 w 128"/>
              <a:gd name="T35" fmla="*/ 552 h 558"/>
              <a:gd name="T36" fmla="*/ 0 w 128"/>
              <a:gd name="T37" fmla="*/ 543 h 558"/>
              <a:gd name="T38" fmla="*/ 1 w 128"/>
              <a:gd name="T39" fmla="*/ 531 h 558"/>
              <a:gd name="T40" fmla="*/ 49 w 128"/>
              <a:gd name="T41" fmla="*/ 289 h 558"/>
              <a:gd name="T42" fmla="*/ 58 w 128"/>
              <a:gd name="T43" fmla="*/ 242 h 558"/>
              <a:gd name="T44" fmla="*/ 100 w 128"/>
              <a:gd name="T45" fmla="*/ 33 h 558"/>
              <a:gd name="T46" fmla="*/ 104 w 128"/>
              <a:gd name="T47" fmla="*/ 23 h 558"/>
              <a:gd name="T48" fmla="*/ 110 w 128"/>
              <a:gd name="T49" fmla="*/ 14 h 558"/>
              <a:gd name="T50" fmla="*/ 117 w 128"/>
              <a:gd name="T51" fmla="*/ 6 h 558"/>
              <a:gd name="T52" fmla="*/ 126 w 128"/>
              <a:gd name="T53" fmla="*/ 1 h 558"/>
              <a:gd name="T54" fmla="*/ 127 w 128"/>
              <a:gd name="T55" fmla="*/ 0 h 558"/>
              <a:gd name="T56" fmla="*/ 128 w 128"/>
              <a:gd name="T57" fmla="*/ 6 h 55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8"/>
              <a:gd name="T88" fmla="*/ 0 h 558"/>
              <a:gd name="T89" fmla="*/ 128 w 128"/>
              <a:gd name="T90" fmla="*/ 558 h 55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8" h="558">
                <a:moveTo>
                  <a:pt x="128" y="6"/>
                </a:moveTo>
                <a:cubicBezTo>
                  <a:pt x="124" y="7"/>
                  <a:pt x="124" y="7"/>
                  <a:pt x="124" y="7"/>
                </a:cubicBezTo>
                <a:cubicBezTo>
                  <a:pt x="122" y="8"/>
                  <a:pt x="120" y="9"/>
                  <a:pt x="118" y="11"/>
                </a:cubicBezTo>
                <a:cubicBezTo>
                  <a:pt x="116" y="13"/>
                  <a:pt x="114" y="15"/>
                  <a:pt x="112" y="17"/>
                </a:cubicBezTo>
                <a:cubicBezTo>
                  <a:pt x="111" y="19"/>
                  <a:pt x="109" y="21"/>
                  <a:pt x="108" y="24"/>
                </a:cubicBezTo>
                <a:cubicBezTo>
                  <a:pt x="107" y="26"/>
                  <a:pt x="106" y="28"/>
                  <a:pt x="106" y="31"/>
                </a:cubicBezTo>
                <a:cubicBezTo>
                  <a:pt x="64" y="240"/>
                  <a:pt x="64" y="240"/>
                  <a:pt x="64" y="240"/>
                </a:cubicBezTo>
                <a:cubicBezTo>
                  <a:pt x="55" y="287"/>
                  <a:pt x="55" y="287"/>
                  <a:pt x="55" y="287"/>
                </a:cubicBezTo>
                <a:cubicBezTo>
                  <a:pt x="7" y="530"/>
                  <a:pt x="7" y="530"/>
                  <a:pt x="7" y="530"/>
                </a:cubicBezTo>
                <a:cubicBezTo>
                  <a:pt x="6" y="533"/>
                  <a:pt x="6" y="536"/>
                  <a:pt x="6" y="539"/>
                </a:cubicBezTo>
                <a:cubicBezTo>
                  <a:pt x="6" y="541"/>
                  <a:pt x="7" y="544"/>
                  <a:pt x="8" y="545"/>
                </a:cubicBezTo>
                <a:cubicBezTo>
                  <a:pt x="9" y="547"/>
                  <a:pt x="11" y="548"/>
                  <a:pt x="13" y="549"/>
                </a:cubicBezTo>
                <a:cubicBezTo>
                  <a:pt x="14" y="550"/>
                  <a:pt x="17" y="550"/>
                  <a:pt x="19" y="550"/>
                </a:cubicBezTo>
                <a:cubicBezTo>
                  <a:pt x="86" y="535"/>
                  <a:pt x="86" y="535"/>
                  <a:pt x="86" y="535"/>
                </a:cubicBezTo>
                <a:cubicBezTo>
                  <a:pt x="85" y="543"/>
                  <a:pt x="85" y="543"/>
                  <a:pt x="85" y="543"/>
                </a:cubicBezTo>
                <a:cubicBezTo>
                  <a:pt x="17" y="558"/>
                  <a:pt x="17" y="558"/>
                  <a:pt x="17" y="558"/>
                </a:cubicBezTo>
                <a:cubicBezTo>
                  <a:pt x="14" y="558"/>
                  <a:pt x="11" y="558"/>
                  <a:pt x="9" y="557"/>
                </a:cubicBezTo>
                <a:cubicBezTo>
                  <a:pt x="6" y="556"/>
                  <a:pt x="4" y="554"/>
                  <a:pt x="3" y="552"/>
                </a:cubicBezTo>
                <a:cubicBezTo>
                  <a:pt x="1" y="550"/>
                  <a:pt x="0" y="547"/>
                  <a:pt x="0" y="543"/>
                </a:cubicBezTo>
                <a:cubicBezTo>
                  <a:pt x="0" y="540"/>
                  <a:pt x="0" y="536"/>
                  <a:pt x="1" y="531"/>
                </a:cubicBezTo>
                <a:cubicBezTo>
                  <a:pt x="49" y="289"/>
                  <a:pt x="49" y="289"/>
                  <a:pt x="49" y="289"/>
                </a:cubicBezTo>
                <a:cubicBezTo>
                  <a:pt x="58" y="242"/>
                  <a:pt x="58" y="242"/>
                  <a:pt x="58" y="242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101" y="30"/>
                  <a:pt x="102" y="26"/>
                  <a:pt x="104" y="23"/>
                </a:cubicBezTo>
                <a:cubicBezTo>
                  <a:pt x="105" y="20"/>
                  <a:pt x="107" y="17"/>
                  <a:pt x="110" y="14"/>
                </a:cubicBezTo>
                <a:cubicBezTo>
                  <a:pt x="112" y="11"/>
                  <a:pt x="114" y="8"/>
                  <a:pt x="117" y="6"/>
                </a:cubicBezTo>
                <a:cubicBezTo>
                  <a:pt x="120" y="4"/>
                  <a:pt x="123" y="2"/>
                  <a:pt x="126" y="1"/>
                </a:cubicBezTo>
                <a:cubicBezTo>
                  <a:pt x="127" y="0"/>
                  <a:pt x="127" y="0"/>
                  <a:pt x="127" y="0"/>
                </a:cubicBezTo>
                <a:lnTo>
                  <a:pt x="128" y="6"/>
                </a:lnTo>
                <a:close/>
              </a:path>
            </a:pathLst>
          </a:custGeom>
          <a:solidFill>
            <a:schemeClr val="bg1"/>
          </a:solidFill>
          <a:ln w="11113" cap="flat">
            <a:solidFill>
              <a:schemeClr val="bg1"/>
            </a:solidFill>
            <a:prstDash val="solid"/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8" name="Freeform 17"/>
          <p:cNvSpPr/>
          <p:nvPr/>
        </p:nvSpPr>
        <p:spPr bwMode="auto">
          <a:xfrm>
            <a:off x="2755851" y="714192"/>
            <a:ext cx="981203" cy="1146572"/>
          </a:xfrm>
          <a:custGeom>
            <a:avLst/>
            <a:gdLst>
              <a:gd name="T0" fmla="*/ 46 w 516"/>
              <a:gd name="T1" fmla="*/ 9 h 716"/>
              <a:gd name="T2" fmla="*/ 485 w 516"/>
              <a:gd name="T3" fmla="*/ 148 h 716"/>
              <a:gd name="T4" fmla="*/ 496 w 516"/>
              <a:gd name="T5" fmla="*/ 154 h 716"/>
              <a:gd name="T6" fmla="*/ 501 w 516"/>
              <a:gd name="T7" fmla="*/ 164 h 716"/>
              <a:gd name="T8" fmla="*/ 501 w 516"/>
              <a:gd name="T9" fmla="*/ 175 h 716"/>
              <a:gd name="T10" fmla="*/ 494 w 516"/>
              <a:gd name="T11" fmla="*/ 187 h 716"/>
              <a:gd name="T12" fmla="*/ 113 w 516"/>
              <a:gd name="T13" fmla="*/ 656 h 716"/>
              <a:gd name="T14" fmla="*/ 100 w 516"/>
              <a:gd name="T15" fmla="*/ 668 h 716"/>
              <a:gd name="T16" fmla="*/ 84 w 516"/>
              <a:gd name="T17" fmla="*/ 679 h 716"/>
              <a:gd name="T18" fmla="*/ 66 w 516"/>
              <a:gd name="T19" fmla="*/ 689 h 716"/>
              <a:gd name="T20" fmla="*/ 49 w 516"/>
              <a:gd name="T21" fmla="*/ 694 h 716"/>
              <a:gd name="T22" fmla="*/ 0 w 516"/>
              <a:gd name="T23" fmla="*/ 705 h 716"/>
              <a:gd name="T24" fmla="*/ 0 w 516"/>
              <a:gd name="T25" fmla="*/ 716 h 716"/>
              <a:gd name="T26" fmla="*/ 50 w 516"/>
              <a:gd name="T27" fmla="*/ 705 h 716"/>
              <a:gd name="T28" fmla="*/ 69 w 516"/>
              <a:gd name="T29" fmla="*/ 699 h 716"/>
              <a:gd name="T30" fmla="*/ 89 w 516"/>
              <a:gd name="T31" fmla="*/ 689 h 716"/>
              <a:gd name="T32" fmla="*/ 108 w 516"/>
              <a:gd name="T33" fmla="*/ 676 h 716"/>
              <a:gd name="T34" fmla="*/ 122 w 516"/>
              <a:gd name="T35" fmla="*/ 661 h 716"/>
              <a:gd name="T36" fmla="*/ 506 w 516"/>
              <a:gd name="T37" fmla="*/ 190 h 716"/>
              <a:gd name="T38" fmla="*/ 515 w 516"/>
              <a:gd name="T39" fmla="*/ 174 h 716"/>
              <a:gd name="T40" fmla="*/ 515 w 516"/>
              <a:gd name="T41" fmla="*/ 159 h 716"/>
              <a:gd name="T42" fmla="*/ 508 w 516"/>
              <a:gd name="T43" fmla="*/ 147 h 716"/>
              <a:gd name="T44" fmla="*/ 493 w 516"/>
              <a:gd name="T45" fmla="*/ 138 h 716"/>
              <a:gd name="T46" fmla="*/ 51 w 516"/>
              <a:gd name="T47" fmla="*/ 0 h 716"/>
              <a:gd name="T48" fmla="*/ 46 w 516"/>
              <a:gd name="T49" fmla="*/ 9 h 71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516"/>
              <a:gd name="T76" fmla="*/ 0 h 716"/>
              <a:gd name="T77" fmla="*/ 516 w 516"/>
              <a:gd name="T78" fmla="*/ 716 h 71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516" h="716">
                <a:moveTo>
                  <a:pt x="46" y="9"/>
                </a:moveTo>
                <a:cubicBezTo>
                  <a:pt x="485" y="148"/>
                  <a:pt x="485" y="148"/>
                  <a:pt x="485" y="148"/>
                </a:cubicBezTo>
                <a:cubicBezTo>
                  <a:pt x="490" y="150"/>
                  <a:pt x="493" y="152"/>
                  <a:pt x="496" y="154"/>
                </a:cubicBezTo>
                <a:cubicBezTo>
                  <a:pt x="499" y="157"/>
                  <a:pt x="500" y="160"/>
                  <a:pt x="501" y="164"/>
                </a:cubicBezTo>
                <a:cubicBezTo>
                  <a:pt x="502" y="167"/>
                  <a:pt x="502" y="171"/>
                  <a:pt x="501" y="175"/>
                </a:cubicBezTo>
                <a:cubicBezTo>
                  <a:pt x="500" y="179"/>
                  <a:pt x="498" y="183"/>
                  <a:pt x="494" y="187"/>
                </a:cubicBezTo>
                <a:cubicBezTo>
                  <a:pt x="113" y="656"/>
                  <a:pt x="113" y="656"/>
                  <a:pt x="113" y="656"/>
                </a:cubicBezTo>
                <a:cubicBezTo>
                  <a:pt x="109" y="660"/>
                  <a:pt x="105" y="664"/>
                  <a:pt x="100" y="668"/>
                </a:cubicBezTo>
                <a:cubicBezTo>
                  <a:pt x="95" y="672"/>
                  <a:pt x="89" y="676"/>
                  <a:pt x="84" y="679"/>
                </a:cubicBezTo>
                <a:cubicBezTo>
                  <a:pt x="78" y="683"/>
                  <a:pt x="72" y="686"/>
                  <a:pt x="66" y="689"/>
                </a:cubicBezTo>
                <a:cubicBezTo>
                  <a:pt x="60" y="691"/>
                  <a:pt x="55" y="693"/>
                  <a:pt x="49" y="694"/>
                </a:cubicBezTo>
                <a:cubicBezTo>
                  <a:pt x="0" y="705"/>
                  <a:pt x="0" y="705"/>
                  <a:pt x="0" y="705"/>
                </a:cubicBezTo>
                <a:cubicBezTo>
                  <a:pt x="0" y="716"/>
                  <a:pt x="0" y="716"/>
                  <a:pt x="0" y="716"/>
                </a:cubicBezTo>
                <a:cubicBezTo>
                  <a:pt x="50" y="705"/>
                  <a:pt x="50" y="705"/>
                  <a:pt x="50" y="705"/>
                </a:cubicBezTo>
                <a:cubicBezTo>
                  <a:pt x="56" y="704"/>
                  <a:pt x="63" y="702"/>
                  <a:pt x="69" y="699"/>
                </a:cubicBezTo>
                <a:cubicBezTo>
                  <a:pt x="76" y="696"/>
                  <a:pt x="83" y="693"/>
                  <a:pt x="89" y="689"/>
                </a:cubicBezTo>
                <a:cubicBezTo>
                  <a:pt x="96" y="685"/>
                  <a:pt x="102" y="680"/>
                  <a:pt x="108" y="676"/>
                </a:cubicBezTo>
                <a:cubicBezTo>
                  <a:pt x="113" y="671"/>
                  <a:pt x="118" y="666"/>
                  <a:pt x="122" y="661"/>
                </a:cubicBezTo>
                <a:cubicBezTo>
                  <a:pt x="506" y="190"/>
                  <a:pt x="506" y="190"/>
                  <a:pt x="506" y="190"/>
                </a:cubicBezTo>
                <a:cubicBezTo>
                  <a:pt x="510" y="185"/>
                  <a:pt x="513" y="180"/>
                  <a:pt x="515" y="174"/>
                </a:cubicBezTo>
                <a:cubicBezTo>
                  <a:pt x="516" y="169"/>
                  <a:pt x="516" y="164"/>
                  <a:pt x="515" y="159"/>
                </a:cubicBezTo>
                <a:cubicBezTo>
                  <a:pt x="514" y="154"/>
                  <a:pt x="511" y="150"/>
                  <a:pt x="508" y="147"/>
                </a:cubicBezTo>
                <a:cubicBezTo>
                  <a:pt x="504" y="143"/>
                  <a:pt x="499" y="140"/>
                  <a:pt x="493" y="138"/>
                </a:cubicBezTo>
                <a:cubicBezTo>
                  <a:pt x="51" y="0"/>
                  <a:pt x="51" y="0"/>
                  <a:pt x="51" y="0"/>
                </a:cubicBezTo>
                <a:lnTo>
                  <a:pt x="46" y="9"/>
                </a:lnTo>
                <a:close/>
              </a:path>
            </a:pathLst>
          </a:custGeom>
          <a:solidFill>
            <a:schemeClr val="bg1"/>
          </a:solidFill>
          <a:ln w="11113" cap="flat" cmpd="sng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Line 51"/>
          <p:cNvSpPr>
            <a:spLocks noChangeShapeType="1"/>
          </p:cNvSpPr>
          <p:nvPr/>
        </p:nvSpPr>
        <p:spPr bwMode="auto">
          <a:xfrm>
            <a:off x="2347417" y="3274332"/>
            <a:ext cx="2303702" cy="1785"/>
          </a:xfrm>
          <a:prstGeom prst="line">
            <a:avLst/>
          </a:prstGeom>
          <a:noFill/>
          <a:ln w="33338">
            <a:solidFill>
              <a:srgbClr val="FFFFFF"/>
            </a:solidFill>
            <a:miter lim="800000"/>
          </a:ln>
        </p:spPr>
        <p:txBody>
          <a:bodyPr lIns="68563" tIns="34281" rIns="68563" bIns="3428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20445248">
            <a:off x="1030731" y="1115094"/>
            <a:ext cx="2739390" cy="697865"/>
          </a:xfrm>
          <a:prstGeom prst="rect">
            <a:avLst/>
          </a:prstGeom>
          <a:noFill/>
        </p:spPr>
        <p:txBody>
          <a:bodyPr wrap="none" lIns="68563" tIns="34281" rIns="68563" bIns="3428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4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谢谢倾听！</a:t>
            </a:r>
            <a:endParaRPr lang="zh-CN" altLang="en-US" sz="4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F3F7F69FE086DB68D11CD7913CBC7EE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" y="3446780"/>
            <a:ext cx="2491105" cy="1666240"/>
          </a:xfrm>
          <a:prstGeom prst="roundRect">
            <a:avLst/>
          </a:prstGeom>
        </p:spPr>
      </p:pic>
      <p:pic>
        <p:nvPicPr>
          <p:cNvPr id="4" name="图片 3" descr="9B39A84EF319ECF60B9EAEB7EB0F0BAC"/>
          <p:cNvPicPr>
            <a:picLocks noChangeAspect="1"/>
          </p:cNvPicPr>
          <p:nvPr/>
        </p:nvPicPr>
        <p:blipFill>
          <a:blip r:embed="rId4"/>
          <a:srcRect t="13494" r="1941" b="9168"/>
          <a:stretch>
            <a:fillRect/>
          </a:stretch>
        </p:blipFill>
        <p:spPr>
          <a:xfrm>
            <a:off x="3252470" y="3446780"/>
            <a:ext cx="2638425" cy="1666240"/>
          </a:xfrm>
          <a:prstGeom prst="roundRect">
            <a:avLst/>
          </a:prstGeom>
        </p:spPr>
      </p:pic>
      <p:pic>
        <p:nvPicPr>
          <p:cNvPr id="6" name="图片 5" descr="0011032F22BCFF763983E2FEBF597E7D"/>
          <p:cNvPicPr>
            <a:picLocks noChangeAspect="1"/>
          </p:cNvPicPr>
          <p:nvPr/>
        </p:nvPicPr>
        <p:blipFill>
          <a:blip r:embed="rId5"/>
          <a:srcRect b="5745"/>
          <a:stretch>
            <a:fillRect/>
          </a:stretch>
        </p:blipFill>
        <p:spPr>
          <a:xfrm>
            <a:off x="6258560" y="3476625"/>
            <a:ext cx="2595880" cy="1636395"/>
          </a:xfrm>
          <a:prstGeom prst="roundRect">
            <a:avLst/>
          </a:prstGeom>
        </p:spPr>
      </p:pic>
      <p:pic>
        <p:nvPicPr>
          <p:cNvPr id="5" name="图片 4" descr="公众号二维码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1355" y="762000"/>
            <a:ext cx="2184400" cy="218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000">
        <p:dissolve/>
      </p:transition>
    </mc:Choice>
    <mc:Fallback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9" grpId="1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图片 16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20466"/>
            <a:ext cx="9143429" cy="5143179"/>
          </a:xfrm>
          <a:prstGeom prst="rect">
            <a:avLst/>
          </a:prstGeom>
        </p:spPr>
      </p:pic>
      <p:sp>
        <p:nvSpPr>
          <p:cNvPr id="165" name="Freeform 11"/>
          <p:cNvSpPr/>
          <p:nvPr/>
        </p:nvSpPr>
        <p:spPr bwMode="auto">
          <a:xfrm>
            <a:off x="3077872" y="760879"/>
            <a:ext cx="668870" cy="84534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66" name="Freeform 10"/>
          <p:cNvSpPr/>
          <p:nvPr/>
        </p:nvSpPr>
        <p:spPr bwMode="auto">
          <a:xfrm>
            <a:off x="2998470" y="849630"/>
            <a:ext cx="5913120" cy="52641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67" name="Rectangle 12"/>
          <p:cNvSpPr>
            <a:spLocks noChangeArrowheads="1"/>
          </p:cNvSpPr>
          <p:nvPr/>
        </p:nvSpPr>
        <p:spPr bwMode="auto">
          <a:xfrm>
            <a:off x="3142140" y="833905"/>
            <a:ext cx="540333" cy="5536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8" name="Freeform 11"/>
          <p:cNvSpPr/>
          <p:nvPr/>
        </p:nvSpPr>
        <p:spPr bwMode="auto">
          <a:xfrm>
            <a:off x="3133117" y="1526451"/>
            <a:ext cx="668870" cy="84535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69" name="Freeform 10"/>
          <p:cNvSpPr/>
          <p:nvPr/>
        </p:nvSpPr>
        <p:spPr bwMode="auto">
          <a:xfrm>
            <a:off x="3077845" y="1638300"/>
            <a:ext cx="5833110" cy="52641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70" name="Rectangle 12"/>
          <p:cNvSpPr>
            <a:spLocks noChangeArrowheads="1"/>
          </p:cNvSpPr>
          <p:nvPr/>
        </p:nvSpPr>
        <p:spPr bwMode="auto">
          <a:xfrm>
            <a:off x="3206275" y="1610906"/>
            <a:ext cx="540333" cy="55364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71" name="Freeform 11"/>
          <p:cNvSpPr/>
          <p:nvPr/>
        </p:nvSpPr>
        <p:spPr bwMode="auto">
          <a:xfrm>
            <a:off x="3270912" y="2292499"/>
            <a:ext cx="668870" cy="84534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72" name="Freeform 10"/>
          <p:cNvSpPr/>
          <p:nvPr/>
        </p:nvSpPr>
        <p:spPr bwMode="auto">
          <a:xfrm>
            <a:off x="3141980" y="2376805"/>
            <a:ext cx="5769610" cy="52641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73" name="Rectangle 12"/>
          <p:cNvSpPr>
            <a:spLocks noChangeArrowheads="1"/>
          </p:cNvSpPr>
          <p:nvPr/>
        </p:nvSpPr>
        <p:spPr bwMode="auto">
          <a:xfrm>
            <a:off x="3334545" y="2349650"/>
            <a:ext cx="540333" cy="5536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80" name="TextBox 105"/>
          <p:cNvSpPr txBox="1">
            <a:spLocks noChangeArrowheads="1"/>
          </p:cNvSpPr>
          <p:nvPr/>
        </p:nvSpPr>
        <p:spPr bwMode="auto">
          <a:xfrm>
            <a:off x="3746229" y="910183"/>
            <a:ext cx="5165090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200" b="0" dirty="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建设“五星城北”，打造高品质教育品牌</a:t>
            </a:r>
            <a:endParaRPr lang="zh-CN" altLang="en-US" sz="2200" b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1" name="TextBox 106"/>
          <p:cNvSpPr txBox="1">
            <a:spLocks noChangeArrowheads="1"/>
          </p:cNvSpPr>
          <p:nvPr/>
        </p:nvSpPr>
        <p:spPr bwMode="auto">
          <a:xfrm>
            <a:off x="3141791" y="845096"/>
            <a:ext cx="374901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2" name="TextBox 108"/>
          <p:cNvSpPr txBox="1">
            <a:spLocks noChangeArrowheads="1"/>
          </p:cNvSpPr>
          <p:nvPr/>
        </p:nvSpPr>
        <p:spPr bwMode="auto">
          <a:xfrm>
            <a:off x="3939269" y="1698377"/>
            <a:ext cx="4606290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200" b="0" dirty="0" smtClean="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重视团队建设，彰显学校管理精细化</a:t>
            </a:r>
            <a:endParaRPr lang="zh-CN" altLang="en-US" sz="2200" b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3" name="TextBox 109"/>
          <p:cNvSpPr txBox="1">
            <a:spLocks noChangeArrowheads="1"/>
          </p:cNvSpPr>
          <p:nvPr/>
        </p:nvSpPr>
        <p:spPr bwMode="auto">
          <a:xfrm>
            <a:off x="3280221" y="1573679"/>
            <a:ext cx="374901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4" name="TextBox 115"/>
          <p:cNvSpPr txBox="1">
            <a:spLocks noChangeArrowheads="1"/>
          </p:cNvSpPr>
          <p:nvPr/>
        </p:nvSpPr>
        <p:spPr bwMode="auto">
          <a:xfrm>
            <a:off x="4033884" y="2437279"/>
            <a:ext cx="4885690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200" b="0" dirty="0" smtClean="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提高学生素质，扎实落实“五育并举”</a:t>
            </a:r>
            <a:endParaRPr lang="zh-CN" altLang="en-US" sz="2200" b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0" name="Freeform 5"/>
          <p:cNvSpPr/>
          <p:nvPr/>
        </p:nvSpPr>
        <p:spPr bwMode="auto">
          <a:xfrm>
            <a:off x="0" y="0"/>
            <a:ext cx="3195580" cy="5154216"/>
          </a:xfrm>
          <a:custGeom>
            <a:avLst/>
            <a:gdLst>
              <a:gd name="T0" fmla="*/ 0 w 5566"/>
              <a:gd name="T1" fmla="*/ 0 h 9000"/>
              <a:gd name="T2" fmla="*/ 4324 w 5566"/>
              <a:gd name="T3" fmla="*/ 0 h 9000"/>
              <a:gd name="T4" fmla="*/ 5566 w 5566"/>
              <a:gd name="T5" fmla="*/ 9000 h 9000"/>
              <a:gd name="T6" fmla="*/ 0 w 5566"/>
              <a:gd name="T7" fmla="*/ 9000 h 9000"/>
              <a:gd name="T8" fmla="*/ 0 w 5566"/>
              <a:gd name="T9" fmla="*/ 0 h 9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66" h="9000">
                <a:moveTo>
                  <a:pt x="0" y="0"/>
                </a:moveTo>
                <a:lnTo>
                  <a:pt x="4324" y="0"/>
                </a:lnTo>
                <a:lnTo>
                  <a:pt x="5566" y="9000"/>
                </a:lnTo>
                <a:lnTo>
                  <a:pt x="0" y="9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91" name="Freeform 6"/>
          <p:cNvSpPr/>
          <p:nvPr/>
        </p:nvSpPr>
        <p:spPr bwMode="auto">
          <a:xfrm>
            <a:off x="2544562" y="0"/>
            <a:ext cx="836683" cy="5154216"/>
          </a:xfrm>
          <a:custGeom>
            <a:avLst/>
            <a:gdLst>
              <a:gd name="T0" fmla="*/ 0 w 1457"/>
              <a:gd name="T1" fmla="*/ 0 h 9000"/>
              <a:gd name="T2" fmla="*/ 224 w 1457"/>
              <a:gd name="T3" fmla="*/ 0 h 9000"/>
              <a:gd name="T4" fmla="*/ 1457 w 1457"/>
              <a:gd name="T5" fmla="*/ 9000 h 9000"/>
              <a:gd name="T6" fmla="*/ 1233 w 1457"/>
              <a:gd name="T7" fmla="*/ 9000 h 9000"/>
              <a:gd name="T8" fmla="*/ 0 w 1457"/>
              <a:gd name="T9" fmla="*/ 0 h 9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57" h="9000">
                <a:moveTo>
                  <a:pt x="0" y="0"/>
                </a:moveTo>
                <a:lnTo>
                  <a:pt x="224" y="0"/>
                </a:lnTo>
                <a:lnTo>
                  <a:pt x="1457" y="9000"/>
                </a:lnTo>
                <a:lnTo>
                  <a:pt x="1233" y="900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92" name="矩形 12"/>
          <p:cNvSpPr>
            <a:spLocks noChangeArrowheads="1"/>
          </p:cNvSpPr>
          <p:nvPr/>
        </p:nvSpPr>
        <p:spPr bwMode="auto">
          <a:xfrm>
            <a:off x="1980426" y="4454129"/>
            <a:ext cx="1299655" cy="5869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93" name="TextBox 98"/>
          <p:cNvSpPr txBox="1">
            <a:spLocks noChangeArrowheads="1"/>
          </p:cNvSpPr>
          <p:nvPr/>
        </p:nvSpPr>
        <p:spPr bwMode="auto">
          <a:xfrm>
            <a:off x="2072058" y="4443958"/>
            <a:ext cx="677201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1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" name="TextBox 104"/>
          <p:cNvSpPr txBox="1">
            <a:spLocks noChangeArrowheads="1"/>
          </p:cNvSpPr>
          <p:nvPr/>
        </p:nvSpPr>
        <p:spPr bwMode="auto">
          <a:xfrm>
            <a:off x="2112523" y="4730899"/>
            <a:ext cx="1135211" cy="3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Freeform 10"/>
          <p:cNvSpPr/>
          <p:nvPr/>
        </p:nvSpPr>
        <p:spPr bwMode="auto">
          <a:xfrm>
            <a:off x="3280410" y="3175000"/>
            <a:ext cx="5630545" cy="52641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68562" tIns="34281" rIns="68562" bIns="34281"/>
          <a:p>
            <a:endParaRPr lang="zh-CN" altLang="en-US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3399315" y="3161180"/>
            <a:ext cx="540333" cy="55364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" name="TextBox 116"/>
          <p:cNvSpPr txBox="1">
            <a:spLocks noChangeArrowheads="1"/>
          </p:cNvSpPr>
          <p:nvPr/>
        </p:nvSpPr>
        <p:spPr bwMode="auto">
          <a:xfrm>
            <a:off x="3503741" y="3174832"/>
            <a:ext cx="370840" cy="52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altLang="zh-CN" sz="3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15"/>
          <p:cNvSpPr txBox="1">
            <a:spLocks noChangeArrowheads="1"/>
          </p:cNvSpPr>
          <p:nvPr/>
        </p:nvSpPr>
        <p:spPr bwMode="auto">
          <a:xfrm>
            <a:off x="4181475" y="3236595"/>
            <a:ext cx="4867275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200" b="0" dirty="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聆听精彩课堂，感受最美语文教师</a:t>
            </a:r>
            <a:endParaRPr lang="zh-CN" altLang="en-US" sz="2200" b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5" name="TextBox 116"/>
          <p:cNvSpPr txBox="1">
            <a:spLocks noChangeArrowheads="1"/>
          </p:cNvSpPr>
          <p:nvPr/>
        </p:nvSpPr>
        <p:spPr bwMode="auto">
          <a:xfrm>
            <a:off x="3419286" y="2361397"/>
            <a:ext cx="370840" cy="52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10"/>
          <p:cNvSpPr/>
          <p:nvPr/>
        </p:nvSpPr>
        <p:spPr bwMode="auto">
          <a:xfrm>
            <a:off x="3427730" y="3977640"/>
            <a:ext cx="5492115" cy="52641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68562" tIns="34281" rIns="68562" bIns="34281"/>
          <a:p>
            <a:endParaRPr lang="zh-CN" altLang="en-US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3631090" y="3977790"/>
            <a:ext cx="540333" cy="5536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" name="TextBox 116"/>
          <p:cNvSpPr txBox="1">
            <a:spLocks noChangeArrowheads="1"/>
          </p:cNvSpPr>
          <p:nvPr/>
        </p:nvSpPr>
        <p:spPr bwMode="auto">
          <a:xfrm>
            <a:off x="3715196" y="3977472"/>
            <a:ext cx="370840" cy="52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endParaRPr lang="en-US" altLang="zh-CN" sz="30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11"/>
          <p:cNvSpPr/>
          <p:nvPr/>
        </p:nvSpPr>
        <p:spPr bwMode="auto">
          <a:xfrm>
            <a:off x="3334412" y="3076724"/>
            <a:ext cx="668870" cy="84534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lIns="68562" tIns="34281" rIns="68562" bIns="34281"/>
          <a:p>
            <a:endParaRPr lang="zh-CN" altLang="en-US"/>
          </a:p>
        </p:txBody>
      </p:sp>
      <p:sp>
        <p:nvSpPr>
          <p:cNvPr id="10" name="Freeform 11"/>
          <p:cNvSpPr/>
          <p:nvPr/>
        </p:nvSpPr>
        <p:spPr bwMode="auto">
          <a:xfrm>
            <a:off x="3566187" y="3893334"/>
            <a:ext cx="668870" cy="84534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TextBox 115"/>
          <p:cNvSpPr txBox="1">
            <a:spLocks noChangeArrowheads="1"/>
          </p:cNvSpPr>
          <p:nvPr/>
        </p:nvSpPr>
        <p:spPr bwMode="auto">
          <a:xfrm>
            <a:off x="4375785" y="4051935"/>
            <a:ext cx="4867275" cy="40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2200" b="0" dirty="0">
                <a:solidFill>
                  <a:srgbClr val="3C3C3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彰显教育情怀，捕捉最美教育时刻</a:t>
            </a:r>
            <a:endParaRPr lang="zh-CN" altLang="en-US" sz="2200" b="0" dirty="0">
              <a:solidFill>
                <a:srgbClr val="3C3C3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Click="0" advTm="12000">
        <p14:switch dir="r"/>
      </p:transition>
    </mc:Choice>
    <mc:Fallback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3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bldLvl="0" animBg="1"/>
      <p:bldP spid="166" grpId="0" bldLvl="0" animBg="1"/>
      <p:bldP spid="167" grpId="0" bldLvl="0" animBg="1" autoUpdateAnimBg="0"/>
      <p:bldP spid="168" grpId="0" bldLvl="0" animBg="1"/>
      <p:bldP spid="169" grpId="0" bldLvl="0" animBg="1"/>
      <p:bldP spid="170" grpId="0" bldLvl="0" animBg="1" autoUpdateAnimBg="0"/>
      <p:bldP spid="171" grpId="0" bldLvl="0" animBg="1"/>
      <p:bldP spid="172" grpId="0" bldLvl="0" animBg="1"/>
      <p:bldP spid="173" grpId="0" bldLvl="0" animBg="1" autoUpdateAnimBg="0"/>
      <p:bldP spid="180" grpId="0" autoUpdateAnimBg="0"/>
      <p:bldP spid="181" grpId="0" autoUpdateAnimBg="0"/>
      <p:bldP spid="182" grpId="0" autoUpdateAnimBg="0"/>
      <p:bldP spid="183" grpId="0" autoUpdateAnimBg="0"/>
      <p:bldP spid="184" grpId="0" autoUpdateAnimBg="0"/>
      <p:bldP spid="185" grpId="0" autoUpdateAnimBg="0"/>
      <p:bldP spid="190" grpId="0" animBg="1"/>
      <p:bldP spid="191" grpId="0" animBg="1"/>
      <p:bldP spid="192" grpId="0" bldLvl="0" animBg="1" autoUpdateAnimBg="0"/>
      <p:bldP spid="193" grpId="0" autoUpdateAnimBg="0"/>
      <p:bldP spid="194" grpId="0" autoUpdateAnimBg="0"/>
      <p:bldP spid="2" grpId="0" bldLvl="0" animBg="1"/>
      <p:bldP spid="3" grpId="0" autoUpdateAnimBg="0"/>
      <p:bldP spid="4" grpId="0" bldLvl="0" animBg="1" autoUpdateAnimBg="0"/>
      <p:bldP spid="5" grpId="0" autoUpdateAnimBg="0"/>
      <p:bldP spid="6" grpId="0" bldLvl="0" animBg="1"/>
      <p:bldP spid="7" grpId="0" autoUpdateAnimBg="0"/>
      <p:bldP spid="8" grpId="0" bldLvl="0" animBg="1" autoUpdateAnimBg="0"/>
      <p:bldP spid="9" grpId="0" bldLvl="0" animBg="1"/>
      <p:bldP spid="10" grpId="0" bldLvl="0" animBg="1"/>
      <p:bldP spid="1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" y="10263"/>
            <a:ext cx="9143429" cy="514317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8" name="Freeform 5"/>
          <p:cNvSpPr/>
          <p:nvPr/>
        </p:nvSpPr>
        <p:spPr bwMode="auto">
          <a:xfrm>
            <a:off x="2481484" y="1046560"/>
            <a:ext cx="6662516" cy="1410890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0" name="Freeform 6"/>
          <p:cNvSpPr/>
          <p:nvPr/>
        </p:nvSpPr>
        <p:spPr bwMode="auto">
          <a:xfrm>
            <a:off x="0" y="3056335"/>
            <a:ext cx="4270294" cy="1284684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Freeform 7"/>
          <p:cNvSpPr/>
          <p:nvPr/>
        </p:nvSpPr>
        <p:spPr bwMode="auto">
          <a:xfrm>
            <a:off x="0" y="1539479"/>
            <a:ext cx="8046672" cy="2235994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Freeform 8"/>
          <p:cNvSpPr/>
          <p:nvPr/>
        </p:nvSpPr>
        <p:spPr bwMode="auto">
          <a:xfrm>
            <a:off x="8420383" y="1431131"/>
            <a:ext cx="417746" cy="675085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3" name="Freeform 9"/>
          <p:cNvSpPr/>
          <p:nvPr/>
        </p:nvSpPr>
        <p:spPr bwMode="auto">
          <a:xfrm>
            <a:off x="7940748" y="4537473"/>
            <a:ext cx="1203252" cy="606028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C1C0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4" name="Freeform 10"/>
          <p:cNvSpPr/>
          <p:nvPr/>
        </p:nvSpPr>
        <p:spPr bwMode="auto">
          <a:xfrm>
            <a:off x="7722949" y="4656535"/>
            <a:ext cx="1421051" cy="486965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1965960" y="2030095"/>
            <a:ext cx="5259705" cy="12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建设“五星城北”</a:t>
            </a:r>
            <a:endParaRPr lang="zh-CN" altLang="en-US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打造高品质教育品牌</a:t>
            </a:r>
            <a:endParaRPr lang="zh-CN" altLang="en-US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009256" y="1847850"/>
            <a:ext cx="956889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3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03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367760" y="2859882"/>
            <a:ext cx="6319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>
                <a:solidFill>
                  <a:srgbClr val="FFFFFF"/>
                </a:solidFill>
              </a:rPr>
              <a:t>Part</a:t>
            </a:r>
            <a:endParaRPr lang="zh-CN" altLang="en-US" sz="21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utoUpdateAnimBg="0"/>
      <p:bldP spid="16" grpId="0" autoUpdateAnimBg="0"/>
      <p:bldP spid="1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燕尾形 56"/>
          <p:cNvSpPr/>
          <p:nvPr/>
        </p:nvSpPr>
        <p:spPr>
          <a:xfrm>
            <a:off x="611560" y="246730"/>
            <a:ext cx="1696599" cy="324036"/>
          </a:xfrm>
          <a:prstGeom prst="chevron">
            <a:avLst>
              <a:gd name="adj" fmla="val 26719"/>
            </a:avLst>
          </a:prstGeom>
          <a:solidFill>
            <a:schemeClr val="bg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59" name="TextBox 6"/>
          <p:cNvSpPr txBox="1"/>
          <p:nvPr/>
        </p:nvSpPr>
        <p:spPr>
          <a:xfrm>
            <a:off x="615665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prstClr val="white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Box 6"/>
          <p:cNvSpPr txBox="1"/>
          <p:nvPr/>
        </p:nvSpPr>
        <p:spPr>
          <a:xfrm>
            <a:off x="410604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9" name="Rectangle 9"/>
          <p:cNvSpPr>
            <a:spLocks noChangeArrowheads="1"/>
          </p:cNvSpPr>
          <p:nvPr/>
        </p:nvSpPr>
        <p:spPr bwMode="auto">
          <a:xfrm>
            <a:off x="1010285" y="1314450"/>
            <a:ext cx="6999605" cy="3277870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0" name="Rectangle 10"/>
          <p:cNvSpPr>
            <a:spLocks noChangeArrowheads="1"/>
          </p:cNvSpPr>
          <p:nvPr/>
        </p:nvSpPr>
        <p:spPr bwMode="auto">
          <a:xfrm>
            <a:off x="2446655" y="947420"/>
            <a:ext cx="3837940" cy="6032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6" name="TextBox 14"/>
          <p:cNvSpPr txBox="1">
            <a:spLocks noChangeArrowheads="1"/>
          </p:cNvSpPr>
          <p:nvPr/>
        </p:nvSpPr>
        <p:spPr bwMode="auto">
          <a:xfrm>
            <a:off x="2810437" y="993194"/>
            <a:ext cx="2825259" cy="5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 星 城 北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7" name="TextBox 15"/>
          <p:cNvSpPr txBox="1">
            <a:spLocks noChangeArrowheads="1"/>
          </p:cNvSpPr>
          <p:nvPr/>
        </p:nvSpPr>
        <p:spPr bwMode="auto">
          <a:xfrm>
            <a:off x="1058545" y="1550670"/>
            <a:ext cx="6995160" cy="308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latinLnBrk="0" hangingPunct="1">
              <a:lnSpc>
                <a:spcPct val="150000"/>
              </a:lnSpc>
            </a:pPr>
            <a:r>
              <a:rPr lang="en-US" altLang="zh-CN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en-US" altLang="zh-CN" sz="1600" b="0">
                <a:latin typeface="微软雅黑" panose="020B0503020204020204" pitchFamily="34" charset="-122"/>
                <a:ea typeface="微软雅黑" panose="020B0503020204020204" pitchFamily="34" charset="-122"/>
              </a:rPr>
              <a:t>校园文化是一个学校发展的灵魂，是展示学校形象、提升学校文化品位的重要体现。而学校品牌更是教育质量的集中体现，是卓越的办学品质，是科学的办学特色。城北分校秉承“五星城北”高品质学校发展理念，“三大理念、三项工程、五星城北”的“335”办学思路，近些年来，飞速发展，学业成绩领跑泸县公立初中，高品质特色学校建设更是阔步迈进。整个校园文化建设体系完整，有深度、有内涵，符合时代特色，关注学生发展，教学五大工程的细致全面，五星课程体系的个性张扬，德育五大工程的点滴渗透，管理五大工程的精细高效，都是值得我们乡镇学校细细品味。</a:t>
            </a:r>
            <a:endParaRPr lang="zh-CN" altLang="en-US" sz="16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5710132" y="286069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711538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bldLvl="0" animBg="1" autoUpdateAnimBg="0"/>
      <p:bldP spid="260" grpId="0" bldLvl="0" animBg="1" autoUpdateAnimBg="0"/>
      <p:bldP spid="266" grpId="0" autoUpdateAnimBg="0"/>
      <p:bldP spid="267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635"/>
            <a:ext cx="9143429" cy="5143179"/>
          </a:xfrm>
          <a:prstGeom prst="rect">
            <a:avLst/>
          </a:prstGeom>
        </p:spPr>
      </p:pic>
      <p:sp>
        <p:nvSpPr>
          <p:cNvPr id="7" name="Freeform 5"/>
          <p:cNvSpPr/>
          <p:nvPr/>
        </p:nvSpPr>
        <p:spPr bwMode="auto">
          <a:xfrm>
            <a:off x="2481484" y="1046560"/>
            <a:ext cx="6662516" cy="1410890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8" name="Freeform 6"/>
          <p:cNvSpPr/>
          <p:nvPr/>
        </p:nvSpPr>
        <p:spPr bwMode="auto">
          <a:xfrm>
            <a:off x="0" y="3056335"/>
            <a:ext cx="4270294" cy="1284684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0" y="1539479"/>
            <a:ext cx="8046672" cy="2235994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0" name="Freeform 8"/>
          <p:cNvSpPr/>
          <p:nvPr/>
        </p:nvSpPr>
        <p:spPr bwMode="auto">
          <a:xfrm>
            <a:off x="8420383" y="1431131"/>
            <a:ext cx="417746" cy="675085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Freeform 9"/>
          <p:cNvSpPr/>
          <p:nvPr/>
        </p:nvSpPr>
        <p:spPr bwMode="auto">
          <a:xfrm>
            <a:off x="7940748" y="4537473"/>
            <a:ext cx="1203252" cy="606028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C1C0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Freeform 10"/>
          <p:cNvSpPr/>
          <p:nvPr/>
        </p:nvSpPr>
        <p:spPr bwMode="auto">
          <a:xfrm>
            <a:off x="7722949" y="4656535"/>
            <a:ext cx="1421051" cy="486965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2099310" y="2030095"/>
            <a:ext cx="4720590" cy="12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重视团队建设，</a:t>
            </a:r>
            <a:endParaRPr lang="zh-CN" altLang="en-US" sz="40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40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彰显学校管理精细化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009256" y="1847850"/>
            <a:ext cx="956889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3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0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367760" y="2859882"/>
            <a:ext cx="6319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>
                <a:solidFill>
                  <a:srgbClr val="FFFFFF"/>
                </a:solidFill>
              </a:rPr>
              <a:t>Part</a:t>
            </a:r>
            <a:endParaRPr lang="zh-CN" altLang="en-US" sz="21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autoUpdateAnimBg="0"/>
      <p:bldP spid="14" grpId="0" autoUpdateAnimBg="0"/>
      <p:bldP spid="1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6"/>
          <p:cNvSpPr txBox="1"/>
          <p:nvPr/>
        </p:nvSpPr>
        <p:spPr>
          <a:xfrm>
            <a:off x="602330" y="250509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3" name="TextBox 6"/>
          <p:cNvSpPr txBox="1"/>
          <p:nvPr/>
        </p:nvSpPr>
        <p:spPr>
          <a:xfrm>
            <a:off x="410604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6" name="Freeform 6"/>
          <p:cNvSpPr/>
          <p:nvPr/>
        </p:nvSpPr>
        <p:spPr bwMode="auto">
          <a:xfrm>
            <a:off x="683568" y="2170485"/>
            <a:ext cx="1706595" cy="1340644"/>
          </a:xfrm>
          <a:custGeom>
            <a:avLst/>
            <a:gdLst>
              <a:gd name="T0" fmla="*/ 2143 w 2858"/>
              <a:gd name="T1" fmla="*/ 0 h 2475"/>
              <a:gd name="T2" fmla="*/ 2501 w 2858"/>
              <a:gd name="T3" fmla="*/ 619 h 2475"/>
              <a:gd name="T4" fmla="*/ 2858 w 2858"/>
              <a:gd name="T5" fmla="*/ 1238 h 2475"/>
              <a:gd name="T6" fmla="*/ 2501 w 2858"/>
              <a:gd name="T7" fmla="*/ 1856 h 2475"/>
              <a:gd name="T8" fmla="*/ 2143 w 2858"/>
              <a:gd name="T9" fmla="*/ 2475 h 2475"/>
              <a:gd name="T10" fmla="*/ 1429 w 2858"/>
              <a:gd name="T11" fmla="*/ 2475 h 2475"/>
              <a:gd name="T12" fmla="*/ 714 w 2858"/>
              <a:gd name="T13" fmla="*/ 2475 h 2475"/>
              <a:gd name="T14" fmla="*/ 357 w 2858"/>
              <a:gd name="T15" fmla="*/ 1856 h 2475"/>
              <a:gd name="T16" fmla="*/ 0 w 2858"/>
              <a:gd name="T17" fmla="*/ 1238 h 2475"/>
              <a:gd name="T18" fmla="*/ 357 w 2858"/>
              <a:gd name="T19" fmla="*/ 619 h 2475"/>
              <a:gd name="T20" fmla="*/ 714 w 2858"/>
              <a:gd name="T21" fmla="*/ 0 h 2475"/>
              <a:gd name="T22" fmla="*/ 1429 w 2858"/>
              <a:gd name="T23" fmla="*/ 0 h 2475"/>
              <a:gd name="T24" fmla="*/ 2143 w 2858"/>
              <a:gd name="T25" fmla="*/ 0 h 2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858" h="2475">
                <a:moveTo>
                  <a:pt x="2143" y="0"/>
                </a:moveTo>
                <a:lnTo>
                  <a:pt x="2501" y="619"/>
                </a:lnTo>
                <a:lnTo>
                  <a:pt x="2858" y="1238"/>
                </a:lnTo>
                <a:lnTo>
                  <a:pt x="2501" y="1856"/>
                </a:lnTo>
                <a:lnTo>
                  <a:pt x="2143" y="2475"/>
                </a:lnTo>
                <a:lnTo>
                  <a:pt x="1429" y="2475"/>
                </a:lnTo>
                <a:lnTo>
                  <a:pt x="714" y="2475"/>
                </a:lnTo>
                <a:lnTo>
                  <a:pt x="357" y="1856"/>
                </a:lnTo>
                <a:lnTo>
                  <a:pt x="0" y="1238"/>
                </a:lnTo>
                <a:lnTo>
                  <a:pt x="357" y="619"/>
                </a:lnTo>
                <a:lnTo>
                  <a:pt x="714" y="0"/>
                </a:lnTo>
                <a:lnTo>
                  <a:pt x="1429" y="0"/>
                </a:lnTo>
                <a:lnTo>
                  <a:pt x="2143" y="0"/>
                </a:lnTo>
                <a:close/>
              </a:path>
            </a:pathLst>
          </a:custGeom>
          <a:solidFill>
            <a:srgbClr val="FF0000"/>
          </a:solidFill>
          <a:ln w="9" cap="flat" cmpd="sng">
            <a:noFill/>
            <a:round/>
          </a:ln>
        </p:spPr>
        <p:txBody>
          <a:bodyPr lIns="81628" tIns="40814" rIns="81628" bIns="40814"/>
          <a:lstStyle/>
          <a:p>
            <a:endParaRPr lang="zh-CN" altLang="en-US"/>
          </a:p>
        </p:txBody>
      </p:sp>
      <p:sp>
        <p:nvSpPr>
          <p:cNvPr id="257" name="Line 7"/>
          <p:cNvSpPr>
            <a:spLocks noChangeShapeType="1"/>
          </p:cNvSpPr>
          <p:nvPr/>
        </p:nvSpPr>
        <p:spPr bwMode="auto">
          <a:xfrm flipV="1">
            <a:off x="2025117" y="1544215"/>
            <a:ext cx="959550" cy="625079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28" tIns="40814" rIns="81628" bIns="40814"/>
          <a:lstStyle/>
          <a:p>
            <a:endParaRPr lang="zh-CN" altLang="en-US"/>
          </a:p>
        </p:txBody>
      </p:sp>
      <p:sp>
        <p:nvSpPr>
          <p:cNvPr id="259" name="Rectangle 9"/>
          <p:cNvSpPr>
            <a:spLocks noChangeArrowheads="1"/>
          </p:cNvSpPr>
          <p:nvPr/>
        </p:nvSpPr>
        <p:spPr bwMode="auto">
          <a:xfrm>
            <a:off x="3166110" y="1070610"/>
            <a:ext cx="5057140" cy="1115695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0" name="Rectangle 10"/>
          <p:cNvSpPr>
            <a:spLocks noChangeArrowheads="1"/>
          </p:cNvSpPr>
          <p:nvPr/>
        </p:nvSpPr>
        <p:spPr bwMode="auto">
          <a:xfrm>
            <a:off x="3859726" y="915566"/>
            <a:ext cx="3255253" cy="31670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1" name="Rectangle 11"/>
          <p:cNvSpPr>
            <a:spLocks noChangeArrowheads="1"/>
          </p:cNvSpPr>
          <p:nvPr/>
        </p:nvSpPr>
        <p:spPr bwMode="auto">
          <a:xfrm>
            <a:off x="3203575" y="3107690"/>
            <a:ext cx="5020310" cy="1471930"/>
          </a:xfrm>
          <a:prstGeom prst="rect">
            <a:avLst/>
          </a:prstGeom>
          <a:solidFill>
            <a:srgbClr val="DCDADA"/>
          </a:solidFill>
          <a:ln w="9" cmpd="sng">
            <a:solidFill>
              <a:srgbClr val="B9B5B4"/>
            </a:solidFill>
            <a:miter lim="800000"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2" name="Rectangle 12"/>
          <p:cNvSpPr>
            <a:spLocks noChangeArrowheads="1"/>
          </p:cNvSpPr>
          <p:nvPr/>
        </p:nvSpPr>
        <p:spPr bwMode="auto">
          <a:xfrm>
            <a:off x="3860361" y="2994239"/>
            <a:ext cx="3255253" cy="3178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81628" tIns="40814" rIns="81628" bIns="40814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b="0"/>
          </a:p>
        </p:txBody>
      </p:sp>
      <p:sp>
        <p:nvSpPr>
          <p:cNvPr id="263" name="Line 13"/>
          <p:cNvSpPr>
            <a:spLocks noChangeShapeType="1"/>
          </p:cNvSpPr>
          <p:nvPr/>
        </p:nvSpPr>
        <p:spPr bwMode="auto">
          <a:xfrm>
            <a:off x="2025117" y="3511128"/>
            <a:ext cx="959550" cy="625079"/>
          </a:xfrm>
          <a:prstGeom prst="line">
            <a:avLst/>
          </a:prstGeom>
          <a:noFill/>
          <a:ln w="9" cmpd="sng">
            <a:solidFill>
              <a:srgbClr val="2E2C2C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28" tIns="40814" rIns="81628" bIns="40814"/>
          <a:lstStyle/>
          <a:p>
            <a:endParaRPr lang="zh-CN" altLang="en-US"/>
          </a:p>
        </p:txBody>
      </p:sp>
      <p:sp>
        <p:nvSpPr>
          <p:cNvPr id="266" name="TextBox 14"/>
          <p:cNvSpPr txBox="1">
            <a:spLocks noChangeArrowheads="1"/>
          </p:cNvSpPr>
          <p:nvPr/>
        </p:nvSpPr>
        <p:spPr bwMode="auto">
          <a:xfrm>
            <a:off x="4074722" y="900484"/>
            <a:ext cx="2825259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管理层</a:t>
            </a:r>
            <a:endParaRPr lang="zh-CN" altLang="en-US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7" name="TextBox 15"/>
          <p:cNvSpPr txBox="1">
            <a:spLocks noChangeArrowheads="1"/>
          </p:cNvSpPr>
          <p:nvPr/>
        </p:nvSpPr>
        <p:spPr bwMode="auto">
          <a:xfrm>
            <a:off x="3166110" y="1258570"/>
            <a:ext cx="4965700" cy="91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领导班子整体素质高，分工明确，工作责任心强，以身作则，虽然处在管理岗位，但还是承担着超额的工作量，在教职工中树立了良好形象。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68" name="TextBox 16"/>
          <p:cNvSpPr txBox="1">
            <a:spLocks noChangeArrowheads="1"/>
          </p:cNvSpPr>
          <p:nvPr/>
        </p:nvSpPr>
        <p:spPr bwMode="auto">
          <a:xfrm>
            <a:off x="3999157" y="2973442"/>
            <a:ext cx="2825259" cy="35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b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endParaRPr lang="zh-CN" b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9" name="TextBox 17"/>
          <p:cNvSpPr txBox="1">
            <a:spLocks noChangeArrowheads="1"/>
          </p:cNvSpPr>
          <p:nvPr/>
        </p:nvSpPr>
        <p:spPr bwMode="auto">
          <a:xfrm>
            <a:off x="3352826" y="3332137"/>
            <a:ext cx="4545234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教研组，是优秀的学业成绩的有力保障；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大班额化解中，本校教师分担；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初一新生队形队列训练，体育教师；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/>
            <a:r>
              <a:rPr lang="zh-CN" altLang="en-US" sz="1800" b="0">
                <a:latin typeface="微软雅黑" panose="020B0503020204020204" pitchFamily="34" charset="-122"/>
                <a:ea typeface="微软雅黑" panose="020B0503020204020204" pitchFamily="34" charset="-122"/>
              </a:rPr>
              <a:t>年级评比、一二分部评比，营造积极氛围。</a:t>
            </a:r>
            <a:endParaRPr lang="zh-CN" altLang="en-US" sz="1800" b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2" name="TextBox 20"/>
          <p:cNvSpPr txBox="1">
            <a:spLocks noChangeArrowheads="1"/>
          </p:cNvSpPr>
          <p:nvPr/>
        </p:nvSpPr>
        <p:spPr bwMode="auto">
          <a:xfrm>
            <a:off x="683390" y="2455557"/>
            <a:ext cx="1618969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8" tIns="40814" rIns="81628" bIns="408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 队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 设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endParaRPr lang="en-US" altLang="zh-CN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燕尾形 24"/>
          <p:cNvSpPr/>
          <p:nvPr/>
        </p:nvSpPr>
        <p:spPr>
          <a:xfrm>
            <a:off x="2302422" y="232125"/>
            <a:ext cx="1696599" cy="324036"/>
          </a:xfrm>
          <a:prstGeom prst="chevron">
            <a:avLst>
              <a:gd name="adj" fmla="val 26719"/>
            </a:avLst>
          </a:prstGeom>
          <a:solidFill>
            <a:srgbClr val="FF990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244813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571013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TextBox 6"/>
          <p:cNvSpPr txBox="1"/>
          <p:nvPr/>
        </p:nvSpPr>
        <p:spPr>
          <a:xfrm>
            <a:off x="711538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8000">
        <p:blinds dir="vert"/>
      </p:transition>
    </mc:Choice>
    <mc:Fallback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 animBg="1"/>
      <p:bldP spid="257" grpId="0" animBg="1"/>
      <p:bldP spid="259" grpId="0" bldLvl="0" animBg="1" autoUpdateAnimBg="0"/>
      <p:bldP spid="260" grpId="0" animBg="1" autoUpdateAnimBg="0"/>
      <p:bldP spid="261" grpId="0" bldLvl="0" animBg="1" autoUpdateAnimBg="0"/>
      <p:bldP spid="262" grpId="0" bldLvl="0" animBg="1" autoUpdateAnimBg="0"/>
      <p:bldP spid="263" grpId="0" animBg="1"/>
      <p:bldP spid="266" grpId="0" autoUpdateAnimBg="0"/>
      <p:bldP spid="267" grpId="0" autoUpdateAnimBg="0"/>
      <p:bldP spid="268" grpId="0" autoUpdateAnimBg="0"/>
      <p:bldP spid="269" grpId="0" autoUpdateAnimBg="0"/>
      <p:bldP spid="27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0"/>
            <a:ext cx="9143429" cy="5143179"/>
          </a:xfrm>
          <a:prstGeom prst="rect">
            <a:avLst/>
          </a:prstGeom>
        </p:spPr>
      </p:pic>
      <p:sp>
        <p:nvSpPr>
          <p:cNvPr id="7" name="Freeform 5"/>
          <p:cNvSpPr/>
          <p:nvPr/>
        </p:nvSpPr>
        <p:spPr bwMode="auto">
          <a:xfrm>
            <a:off x="2481484" y="1046560"/>
            <a:ext cx="6662516" cy="1410890"/>
          </a:xfrm>
          <a:custGeom>
            <a:avLst/>
            <a:gdLst>
              <a:gd name="T0" fmla="*/ 11567 w 11567"/>
              <a:gd name="T1" fmla="*/ 2441 h 2441"/>
              <a:gd name="T2" fmla="*/ 0 w 11567"/>
              <a:gd name="T3" fmla="*/ 2441 h 2441"/>
              <a:gd name="T4" fmla="*/ 1542 w 11567"/>
              <a:gd name="T5" fmla="*/ 0 h 2441"/>
              <a:gd name="T6" fmla="*/ 11567 w 11567"/>
              <a:gd name="T7" fmla="*/ 0 h 2441"/>
              <a:gd name="T8" fmla="*/ 11567 w 11567"/>
              <a:gd name="T9" fmla="*/ 2441 h 2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7" h="2441">
                <a:moveTo>
                  <a:pt x="11567" y="2441"/>
                </a:moveTo>
                <a:lnTo>
                  <a:pt x="0" y="2441"/>
                </a:lnTo>
                <a:lnTo>
                  <a:pt x="1542" y="0"/>
                </a:lnTo>
                <a:lnTo>
                  <a:pt x="11567" y="0"/>
                </a:lnTo>
                <a:lnTo>
                  <a:pt x="11567" y="244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8" name="Freeform 6"/>
          <p:cNvSpPr/>
          <p:nvPr/>
        </p:nvSpPr>
        <p:spPr bwMode="auto">
          <a:xfrm>
            <a:off x="0" y="3056335"/>
            <a:ext cx="4270294" cy="1284684"/>
          </a:xfrm>
          <a:custGeom>
            <a:avLst/>
            <a:gdLst>
              <a:gd name="T0" fmla="*/ 0 w 7413"/>
              <a:gd name="T1" fmla="*/ 0 h 2222"/>
              <a:gd name="T2" fmla="*/ 7413 w 7413"/>
              <a:gd name="T3" fmla="*/ 0 h 2222"/>
              <a:gd name="T4" fmla="*/ 6010 w 7413"/>
              <a:gd name="T5" fmla="*/ 2222 h 2222"/>
              <a:gd name="T6" fmla="*/ 0 w 7413"/>
              <a:gd name="T7" fmla="*/ 2222 h 2222"/>
              <a:gd name="T8" fmla="*/ 0 w 7413"/>
              <a:gd name="T9" fmla="*/ 0 h 2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413" h="2222">
                <a:moveTo>
                  <a:pt x="0" y="0"/>
                </a:moveTo>
                <a:lnTo>
                  <a:pt x="7413" y="0"/>
                </a:lnTo>
                <a:lnTo>
                  <a:pt x="6010" y="2222"/>
                </a:lnTo>
                <a:lnTo>
                  <a:pt x="0" y="2222"/>
                </a:lnTo>
                <a:lnTo>
                  <a:pt x="0" y="0"/>
                </a:lnTo>
                <a:close/>
              </a:path>
            </a:pathLst>
          </a:custGeom>
          <a:solidFill>
            <a:srgbClr val="C9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9" name="Freeform 7"/>
          <p:cNvSpPr/>
          <p:nvPr/>
        </p:nvSpPr>
        <p:spPr bwMode="auto">
          <a:xfrm>
            <a:off x="0" y="1539479"/>
            <a:ext cx="8046672" cy="2235994"/>
          </a:xfrm>
          <a:custGeom>
            <a:avLst/>
            <a:gdLst>
              <a:gd name="T0" fmla="*/ 0 w 13970"/>
              <a:gd name="T1" fmla="*/ 0 h 3869"/>
              <a:gd name="T2" fmla="*/ 13970 w 13970"/>
              <a:gd name="T3" fmla="*/ 0 h 3869"/>
              <a:gd name="T4" fmla="*/ 11527 w 13970"/>
              <a:gd name="T5" fmla="*/ 3869 h 3869"/>
              <a:gd name="T6" fmla="*/ 0 w 13970"/>
              <a:gd name="T7" fmla="*/ 3869 h 3869"/>
              <a:gd name="T8" fmla="*/ 0 w 13970"/>
              <a:gd name="T9" fmla="*/ 0 h 3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970" h="3869">
                <a:moveTo>
                  <a:pt x="0" y="0"/>
                </a:moveTo>
                <a:lnTo>
                  <a:pt x="13970" y="0"/>
                </a:lnTo>
                <a:lnTo>
                  <a:pt x="11527" y="3869"/>
                </a:lnTo>
                <a:lnTo>
                  <a:pt x="0" y="3869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1" name="Freeform 8"/>
          <p:cNvSpPr/>
          <p:nvPr/>
        </p:nvSpPr>
        <p:spPr bwMode="auto">
          <a:xfrm>
            <a:off x="8420383" y="1431131"/>
            <a:ext cx="417746" cy="675085"/>
          </a:xfrm>
          <a:custGeom>
            <a:avLst/>
            <a:gdLst>
              <a:gd name="T0" fmla="*/ 584 w 725"/>
              <a:gd name="T1" fmla="*/ 443 h 1169"/>
              <a:gd name="T2" fmla="*/ 725 w 725"/>
              <a:gd name="T3" fmla="*/ 585 h 1169"/>
              <a:gd name="T4" fmla="*/ 584 w 725"/>
              <a:gd name="T5" fmla="*/ 726 h 1169"/>
              <a:gd name="T6" fmla="*/ 141 w 725"/>
              <a:gd name="T7" fmla="*/ 1169 h 1169"/>
              <a:gd name="T8" fmla="*/ 0 w 725"/>
              <a:gd name="T9" fmla="*/ 1028 h 1169"/>
              <a:gd name="T10" fmla="*/ 443 w 725"/>
              <a:gd name="T11" fmla="*/ 585 h 1169"/>
              <a:gd name="T12" fmla="*/ 0 w 725"/>
              <a:gd name="T13" fmla="*/ 141 h 1169"/>
              <a:gd name="T14" fmla="*/ 141 w 725"/>
              <a:gd name="T15" fmla="*/ 0 h 1169"/>
              <a:gd name="T16" fmla="*/ 584 w 725"/>
              <a:gd name="T17" fmla="*/ 443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25" h="1169">
                <a:moveTo>
                  <a:pt x="584" y="443"/>
                </a:moveTo>
                <a:lnTo>
                  <a:pt x="725" y="585"/>
                </a:lnTo>
                <a:lnTo>
                  <a:pt x="584" y="726"/>
                </a:lnTo>
                <a:lnTo>
                  <a:pt x="141" y="1169"/>
                </a:lnTo>
                <a:lnTo>
                  <a:pt x="0" y="1028"/>
                </a:lnTo>
                <a:lnTo>
                  <a:pt x="443" y="585"/>
                </a:lnTo>
                <a:lnTo>
                  <a:pt x="0" y="141"/>
                </a:lnTo>
                <a:lnTo>
                  <a:pt x="141" y="0"/>
                </a:lnTo>
                <a:lnTo>
                  <a:pt x="584" y="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2" name="Freeform 9"/>
          <p:cNvSpPr/>
          <p:nvPr/>
        </p:nvSpPr>
        <p:spPr bwMode="auto">
          <a:xfrm>
            <a:off x="7940748" y="4537473"/>
            <a:ext cx="1203252" cy="606028"/>
          </a:xfrm>
          <a:custGeom>
            <a:avLst/>
            <a:gdLst>
              <a:gd name="T0" fmla="*/ 2088 w 2088"/>
              <a:gd name="T1" fmla="*/ 0 h 1048"/>
              <a:gd name="T2" fmla="*/ 2088 w 2088"/>
              <a:gd name="T3" fmla="*/ 1048 h 1048"/>
              <a:gd name="T4" fmla="*/ 0 w 2088"/>
              <a:gd name="T5" fmla="*/ 1048 h 1048"/>
              <a:gd name="T6" fmla="*/ 662 w 2088"/>
              <a:gd name="T7" fmla="*/ 0 h 1048"/>
              <a:gd name="T8" fmla="*/ 2088 w 2088"/>
              <a:gd name="T9" fmla="*/ 0 h 10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88" h="1048">
                <a:moveTo>
                  <a:pt x="2088" y="0"/>
                </a:moveTo>
                <a:lnTo>
                  <a:pt x="2088" y="1048"/>
                </a:lnTo>
                <a:lnTo>
                  <a:pt x="0" y="1048"/>
                </a:lnTo>
                <a:lnTo>
                  <a:pt x="662" y="0"/>
                </a:lnTo>
                <a:lnTo>
                  <a:pt x="2088" y="0"/>
                </a:lnTo>
                <a:close/>
              </a:path>
            </a:pathLst>
          </a:custGeom>
          <a:solidFill>
            <a:srgbClr val="C1C0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3" name="Freeform 10"/>
          <p:cNvSpPr/>
          <p:nvPr/>
        </p:nvSpPr>
        <p:spPr bwMode="auto">
          <a:xfrm>
            <a:off x="7722949" y="4656535"/>
            <a:ext cx="1421051" cy="486965"/>
          </a:xfrm>
          <a:custGeom>
            <a:avLst/>
            <a:gdLst>
              <a:gd name="T0" fmla="*/ 2467 w 2467"/>
              <a:gd name="T1" fmla="*/ 0 h 843"/>
              <a:gd name="T2" fmla="*/ 2467 w 2467"/>
              <a:gd name="T3" fmla="*/ 843 h 843"/>
              <a:gd name="T4" fmla="*/ 0 w 2467"/>
              <a:gd name="T5" fmla="*/ 843 h 843"/>
              <a:gd name="T6" fmla="*/ 533 w 2467"/>
              <a:gd name="T7" fmla="*/ 0 h 843"/>
              <a:gd name="T8" fmla="*/ 2467 w 2467"/>
              <a:gd name="T9" fmla="*/ 0 h 8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67" h="843">
                <a:moveTo>
                  <a:pt x="2467" y="0"/>
                </a:moveTo>
                <a:lnTo>
                  <a:pt x="2467" y="843"/>
                </a:lnTo>
                <a:lnTo>
                  <a:pt x="0" y="843"/>
                </a:lnTo>
                <a:lnTo>
                  <a:pt x="533" y="0"/>
                </a:lnTo>
                <a:lnTo>
                  <a:pt x="246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62" tIns="34281" rIns="68562" bIns="34281"/>
          <a:lstStyle/>
          <a:p>
            <a:endParaRPr lang="zh-CN" altLang="en-US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2185274" y="2008347"/>
            <a:ext cx="5215890" cy="12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/>
            <a:r>
              <a:rPr lang="zh-CN" altLang="en-US" sz="4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提高学生素质，</a:t>
            </a:r>
            <a:endParaRPr lang="zh-CN" altLang="en-US" sz="40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eaLnBrk="1" hangingPunct="1"/>
            <a:r>
              <a:rPr lang="zh-CN" altLang="en-US" sz="4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扎实落实“五育并举”</a:t>
            </a:r>
            <a:endParaRPr lang="zh-CN" altLang="en-US" sz="4000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009256" y="1847850"/>
            <a:ext cx="956889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3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03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367760" y="2859882"/>
            <a:ext cx="631975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100">
                <a:solidFill>
                  <a:srgbClr val="FFFFFF"/>
                </a:solidFill>
              </a:rPr>
              <a:t>Part</a:t>
            </a:r>
            <a:endParaRPr lang="zh-CN" altLang="en-US" sz="21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 advClick="0" advTm="8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1" grpId="0" bldLvl="0" animBg="1"/>
      <p:bldP spid="12" grpId="0" bldLvl="0" animBg="1"/>
      <p:bldP spid="13" grpId="0" bldLvl="0" animBg="1"/>
      <p:bldP spid="14" grpId="0" autoUpdateAnimBg="0"/>
      <p:bldP spid="15" grpId="0" autoUpdateAnimBg="0"/>
      <p:bldP spid="1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燕尾形 23"/>
          <p:cNvSpPr/>
          <p:nvPr/>
        </p:nvSpPr>
        <p:spPr>
          <a:xfrm>
            <a:off x="4008967" y="280385"/>
            <a:ext cx="1696599" cy="324036"/>
          </a:xfrm>
          <a:prstGeom prst="chevron">
            <a:avLst>
              <a:gd name="adj" fmla="val 26719"/>
            </a:avLst>
          </a:prstGeom>
          <a:solidFill>
            <a:srgbClr val="7030A0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p>
            <a:pPr algn="ctr"/>
            <a:endParaRPr lang="zh-CN" altLang="en-US" sz="1600">
              <a:solidFill>
                <a:prstClr val="white"/>
              </a:solidFill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620110" y="280354"/>
            <a:ext cx="1700114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1 . </a:t>
            </a:r>
            <a:r>
              <a:rPr lang="zh-CN" alt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五星城北</a:t>
            </a:r>
            <a:endParaRPr lang="zh-CN" altLang="en-US" sz="1600" b="0" dirty="0" smtClean="0">
              <a:solidFill>
                <a:schemeClr val="tx1">
                  <a:lumMod val="50000"/>
                  <a:lumOff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2" name="TextBox 6"/>
          <p:cNvSpPr txBox="1"/>
          <p:nvPr/>
        </p:nvSpPr>
        <p:spPr>
          <a:xfrm>
            <a:off x="244686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2. 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团队建设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TextBox 6"/>
          <p:cNvSpPr txBox="1"/>
          <p:nvPr/>
        </p:nvSpPr>
        <p:spPr>
          <a:xfrm>
            <a:off x="4154304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3. </a:t>
            </a:r>
            <a:r>
              <a:rPr lang="zh-CN" altLang="en-US" sz="1600" dirty="0" smtClean="0"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五育并举</a:t>
            </a:r>
            <a:endParaRPr lang="zh-CN" altLang="en-US" sz="1600" b="0" dirty="0" smtClea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4" name="Title 3"/>
          <p:cNvSpPr txBox="1"/>
          <p:nvPr/>
        </p:nvSpPr>
        <p:spPr>
          <a:xfrm>
            <a:off x="0" y="915670"/>
            <a:ext cx="2712720" cy="591185"/>
          </a:xfrm>
          <a:prstGeom prst="rect">
            <a:avLst/>
          </a:prstGeom>
        </p:spPr>
        <p:txBody>
          <a:bodyPr/>
          <a:lstStyle>
            <a:lvl1pPr algn="ctr" defTabSz="967740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一）</a:t>
            </a:r>
            <a:r>
              <a:rPr 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常规训练</a:t>
            </a:r>
            <a:endParaRPr 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7475" y="1320165"/>
            <a:ext cx="473710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0" hangingPunct="0">
              <a:lnSpc>
                <a:spcPct val="150000"/>
              </a:lnSpc>
            </a:pPr>
            <a:r>
              <a:rPr lang="en-US" altLang="zh-CN" sz="14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城北中学作为公立初中，生源庞大，流失大量优生，留守儿童多，但学生整体素质较高。这与学校的管理密不可分。首先是新学生每年入校队形队列训练，为期一周的训练，德育、教务、后勤、年级组、班主任、副班主任密切配合，强化训练，增强了学生国防意识、纪律意识和卫生康健知识，将一切恶习歪风在正常讲授前弃除，弘扬了学风正气，使学生养成了精良的行为习惯。</a:t>
            </a:r>
            <a:endParaRPr lang="zh-CN" altLang="en-US" sz="1600" b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5974927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精彩课堂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7213812" y="280354"/>
            <a:ext cx="1405053" cy="245745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p>
            <a:pPr algn="ctr"/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5.</a:t>
            </a:r>
            <a:r>
              <a:rPr lang="en-US" altLang="zh-CN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b="0" dirty="0" smtClean="0">
                <a:solidFill>
                  <a:schemeClr val="bg1">
                    <a:lumMod val="50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最美时刻</a:t>
            </a:r>
            <a:endParaRPr lang="zh-CN" altLang="en-US" sz="1600" b="0" dirty="0" smtClean="0">
              <a:solidFill>
                <a:schemeClr val="bg1">
                  <a:lumMod val="50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" name="图片 5" descr="mmexport16354018162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2570" y="2992120"/>
            <a:ext cx="3012440" cy="2009140"/>
          </a:xfrm>
          <a:prstGeom prst="roundRect">
            <a:avLst/>
          </a:prstGeom>
        </p:spPr>
      </p:pic>
      <p:pic>
        <p:nvPicPr>
          <p:cNvPr id="7" name="图片 6" descr="mmexport16354017330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570" y="915670"/>
            <a:ext cx="3011170" cy="200977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8000">
        <p14:warp dir="in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1">
  <a:themeElements>
    <a:clrScheme name="自定义 6">
      <a:dk1>
        <a:sysClr val="windowText" lastClr="000000"/>
      </a:dk1>
      <a:lt1>
        <a:sysClr val="window" lastClr="FFFFFF"/>
      </a:lt1>
      <a:dk2>
        <a:srgbClr val="C00000"/>
      </a:dk2>
      <a:lt2>
        <a:srgbClr val="FF0000"/>
      </a:lt2>
      <a:accent1>
        <a:srgbClr val="EB6C15"/>
      </a:accent1>
      <a:accent2>
        <a:srgbClr val="FFC000"/>
      </a:accent2>
      <a:accent3>
        <a:srgbClr val="92D050"/>
      </a:accent3>
      <a:accent4>
        <a:srgbClr val="00B0F0"/>
      </a:accent4>
      <a:accent5>
        <a:srgbClr val="7F7F7F"/>
      </a:accent5>
      <a:accent6>
        <a:srgbClr val="000000"/>
      </a:accent6>
      <a:hlink>
        <a:srgbClr val="000000"/>
      </a:hlink>
      <a:folHlink>
        <a:srgbClr val="7F7F7F"/>
      </a:folHlink>
    </a:clrScheme>
    <a:fontScheme name="微笑PPT - 小A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anose="02010600040101010101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2207</Words>
  <Application>WPS 演示</Application>
  <PresentationFormat>全屏显示(16:9)</PresentationFormat>
  <Paragraphs>218</Paragraphs>
  <Slides>20</Slides>
  <Notes>43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华文细黑</vt:lpstr>
      <vt:lpstr>Arial Unicode MS</vt:lpstr>
      <vt:lpstr>微软雅黑</vt:lpstr>
      <vt:lpstr>仿宋_GB2312</vt:lpstr>
      <vt:lpstr>方正黑体简体</vt:lpstr>
      <vt:lpstr>方正正粗黑简体</vt:lpstr>
      <vt:lpstr>方正大黑简体</vt:lpstr>
      <vt:lpstr>造字工房尚雅体演示版常规体</vt:lpstr>
      <vt:lpstr>Impact</vt:lpstr>
      <vt:lpstr>字魂59号-创粗黑</vt:lpstr>
      <vt:lpstr>黑体</vt:lpstr>
      <vt:lpstr>仿宋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677</dc:title>
  <dc:creator>Administrator</dc:creator>
  <cp:lastModifiedBy>贺静</cp:lastModifiedBy>
  <cp:revision>455</cp:revision>
  <dcterms:created xsi:type="dcterms:W3CDTF">2010-02-22T07:41:00Z</dcterms:created>
  <dcterms:modified xsi:type="dcterms:W3CDTF">2022-06-30T01:54:09Z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2052-11.1.0.7989</vt:lpwstr>
  </property>
  <property fmtid="{D5CDD505-2E9C-101B-9397-08002B2CF9AE}" pid="3" name="ICV">
    <vt:lpwstr>207D09ECD12D49069DAB3B86BAB06335</vt:lpwstr>
  </property>
  <property fmtid="{D5CDD505-2E9C-101B-9397-08002B2CF9AE}" pid="4" name="KSORubyTemplateID">
    <vt:lpwstr>2</vt:lpwstr>
  </property>
</Properties>
</file>