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256" r:id="rId3"/>
    <p:sldId id="257" r:id="rId5"/>
    <p:sldId id="258" r:id="rId6"/>
    <p:sldId id="279" r:id="rId7"/>
    <p:sldId id="262" r:id="rId8"/>
    <p:sldId id="300" r:id="rId9"/>
    <p:sldId id="301" r:id="rId10"/>
    <p:sldId id="302" r:id="rId11"/>
    <p:sldId id="303" r:id="rId12"/>
    <p:sldId id="304" r:id="rId13"/>
    <p:sldId id="305" r:id="rId14"/>
    <p:sldId id="309" r:id="rId15"/>
    <p:sldId id="310" r:id="rId16"/>
    <p:sldId id="322" r:id="rId17"/>
    <p:sldId id="323" r:id="rId18"/>
    <p:sldId id="324" r:id="rId19"/>
    <p:sldId id="326" r:id="rId20"/>
    <p:sldId id="327" r:id="rId21"/>
    <p:sldId id="281" r:id="rId22"/>
    <p:sldId id="283" r:id="rId23"/>
    <p:sldId id="282" r:id="rId24"/>
    <p:sldId id="295" r:id="rId25"/>
    <p:sldId id="296" r:id="rId26"/>
    <p:sldId id="294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2850" autoAdjust="0"/>
    <p:restoredTop sz="94660"/>
  </p:normalViewPr>
  <p:slideViewPr>
    <p:cSldViewPr snapToGrid="0">
      <p:cViewPr>
        <p:scale>
          <a:sx n="100" d="100"/>
          <a:sy n="100" d="100"/>
        </p:scale>
        <p:origin x="-1116" y="-390"/>
      </p:cViewPr>
      <p:guideLst>
        <p:guide orient="horz" pos="212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9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5.xml"/><Relationship Id="rId2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6.xml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jpeg"/><Relationship Id="rId8" Type="http://schemas.openxmlformats.org/officeDocument/2006/relationships/image" Target="../media/image19.jpeg"/><Relationship Id="rId7" Type="http://schemas.openxmlformats.org/officeDocument/2006/relationships/image" Target="../media/image18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3" Type="http://schemas.openxmlformats.org/officeDocument/2006/relationships/image" Target="../media/image14.jpeg"/><Relationship Id="rId2" Type="http://schemas.openxmlformats.org/officeDocument/2006/relationships/tags" Target="../tags/tag82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83.xml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5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tags" Target="../tags/tag84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6.xml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image" Target="../media/image28.png"/><Relationship Id="rId7" Type="http://schemas.openxmlformats.org/officeDocument/2006/relationships/image" Target="../media/image27.jpeg"/><Relationship Id="rId6" Type="http://schemas.openxmlformats.org/officeDocument/2006/relationships/image" Target="../media/image26.png"/><Relationship Id="rId5" Type="http://schemas.microsoft.com/office/2007/relationships/media" Target="file:///C:\Users\&#23433;&#20840;&#22788;\Documents\Tencent%20Files\1107104043\FileRecv\MobileFile\f0c173ac323644369a42114122b0e3ab.mp4" TargetMode="External"/><Relationship Id="rId4" Type="http://schemas.openxmlformats.org/officeDocument/2006/relationships/video" Target="file:///C:\Users\&#23433;&#20840;&#22788;\Documents\Tencent%20Files\1107104043\FileRecv\MobileFile\f0c173ac323644369a42114122b0e3ab.mp4" TargetMode="External"/><Relationship Id="rId3" Type="http://schemas.openxmlformats.org/officeDocument/2006/relationships/image" Target="../media/image25.jpeg"/><Relationship Id="rId2" Type="http://schemas.openxmlformats.org/officeDocument/2006/relationships/image" Target="../media/image14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9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7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3" Type="http://schemas.openxmlformats.org/officeDocument/2006/relationships/image" Target="../media/image7.png"/><Relationship Id="rId2" Type="http://schemas.openxmlformats.org/officeDocument/2006/relationships/tags" Target="../tags/tag70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2.xml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3.xml"/><Relationship Id="rId2" Type="http://schemas.openxmlformats.org/officeDocument/2006/relationships/image" Target="../media/image11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校门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1365" cy="68573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103505" y="327660"/>
            <a:ext cx="11765280" cy="1435100"/>
          </a:xfrm>
        </p:spPr>
        <p:txBody>
          <a:bodyPr/>
          <a:lstStyle/>
          <a:p>
            <a:r>
              <a:rPr lang="zh-CN" altLang="en-US" sz="8000" dirty="0" smtClean="0">
                <a:ln>
                  <a:solidFill>
                    <a:srgbClr val="C00000"/>
                  </a:solidFill>
                </a:ln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学校德育活动体系建设</a:t>
            </a:r>
            <a:endParaRPr lang="zh-CN" altLang="en-US" sz="8000" dirty="0" smtClean="0">
              <a:ln>
                <a:solidFill>
                  <a:srgbClr val="C00000"/>
                </a:solidFill>
              </a:ln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975163" y="5755005"/>
            <a:ext cx="6080125" cy="951230"/>
          </a:xfrm>
        </p:spPr>
        <p:txBody>
          <a:bodyPr/>
          <a:lstStyle/>
          <a:p>
            <a:r>
              <a:rPr lang="en-US" altLang="zh-CN" dirty="0" smtClean="0">
                <a:ln>
                  <a:solidFill>
                    <a:srgbClr val="C00000"/>
                  </a:solidFill>
                </a:ln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</a:rPr>
              <a:t>——</a:t>
            </a:r>
            <a:r>
              <a:rPr lang="zh-CN" altLang="en-US" dirty="0" smtClean="0">
                <a:ln>
                  <a:solidFill>
                    <a:srgbClr val="C00000"/>
                  </a:solidFill>
                </a:ln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</a:rPr>
              <a:t>泸县玄滩镇学校</a:t>
            </a:r>
            <a:r>
              <a:rPr lang="en-US" altLang="zh-CN" dirty="0" smtClean="0">
                <a:ln>
                  <a:solidFill>
                    <a:srgbClr val="C00000"/>
                  </a:solidFill>
                </a:ln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</a:rPr>
              <a:t> </a:t>
            </a:r>
            <a:r>
              <a:rPr lang="zh-CN" altLang="zh-CN" dirty="0" smtClean="0">
                <a:ln>
                  <a:solidFill>
                    <a:srgbClr val="C00000"/>
                  </a:solidFill>
                </a:ln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</a:rPr>
              <a:t>徐金城</a:t>
            </a:r>
            <a:endParaRPr lang="zh-CN" altLang="zh-CN" dirty="0" smtClean="0">
              <a:ln>
                <a:solidFill>
                  <a:srgbClr val="C00000"/>
                </a:solidFill>
              </a:ln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</a:endParaRPr>
          </a:p>
        </p:txBody>
      </p:sp>
    </p:spTree>
    <p:custDataLst>
      <p:tags r:id="rId5"/>
    </p:custData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478405" y="1472565"/>
            <a:ext cx="5689600" cy="6451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常规礼仪与公民素养教育</a:t>
            </a:r>
            <a:endParaRPr lang="zh-CN" altLang="en-US" sz="3600" b="1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92300" y="2423160"/>
            <a:ext cx="6862445" cy="6451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心理健康、感恩与低碳环保教育</a:t>
            </a:r>
            <a:endParaRPr lang="zh-CN" altLang="en-US" sz="3600" b="1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0255" y="3373755"/>
            <a:ext cx="10408920" cy="6451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爱国主义、集体主义、法制教育、劳动技能教育</a:t>
            </a:r>
            <a:endParaRPr lang="zh-CN" altLang="en-US" sz="3600" b="1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27655" y="4253230"/>
            <a:ext cx="3450590" cy="6451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安全教育教育。</a:t>
            </a:r>
            <a:endParaRPr lang="zh-CN" altLang="en-US" sz="3600" b="1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00200" y="134620"/>
            <a:ext cx="85540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德育活动</a:t>
            </a:r>
            <a:r>
              <a:rPr lang="zh-CN" altLang="en-US" sz="7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内容</a:t>
            </a:r>
            <a:r>
              <a:rPr lang="zh-CN" altLang="en-US" sz="72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体系化</a:t>
            </a:r>
            <a:endParaRPr lang="en-US" altLang="zh-CN" sz="7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009900" y="5133340"/>
            <a:ext cx="2655570" cy="6451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青春期教育</a:t>
            </a:r>
            <a:endParaRPr lang="zh-CN" altLang="en-US" sz="3600" b="1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4" grpId="0"/>
      <p:bldP spid="4" grpId="1"/>
      <p:bldP spid="8" grpId="0"/>
      <p:bldP spid="8" grpId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921125" y="0"/>
            <a:ext cx="36106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</a:rPr>
              <a:t>分段目标</a:t>
            </a:r>
            <a:endParaRPr lang="zh-CN" altLang="en-US" sz="4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</a:endParaRPr>
          </a:p>
        </p:txBody>
      </p:sp>
      <p:pic>
        <p:nvPicPr>
          <p:cNvPr id="4" name="图片 3" descr="德育内容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380" y="766445"/>
            <a:ext cx="8928100" cy="60915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921125" y="0"/>
            <a:ext cx="36106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</a:rPr>
              <a:t>分段目标</a:t>
            </a:r>
            <a:endParaRPr lang="zh-CN" altLang="en-US" sz="4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</a:endParaRPr>
          </a:p>
        </p:txBody>
      </p:sp>
      <p:pic>
        <p:nvPicPr>
          <p:cNvPr id="6" name="图片 5" descr="德育内容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915" y="767080"/>
            <a:ext cx="9242425" cy="61480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487930" y="1472565"/>
            <a:ext cx="5689600" cy="6451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常规教育与品德量化结合; </a:t>
            </a:r>
            <a:endParaRPr lang="zh-CN" altLang="en-US" sz="3600" b="1" dirty="0" smtClean="0">
              <a:ln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93900" y="2423160"/>
            <a:ext cx="6862445" cy="6451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制度约束与自我教育结合; </a:t>
            </a:r>
            <a:endParaRPr lang="zh-CN" altLang="en-US" sz="3600" b="1" dirty="0" smtClean="0">
              <a:ln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3895" y="3373120"/>
            <a:ext cx="10408920" cy="6451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学校德育与家庭社会教育结合;</a:t>
            </a:r>
            <a:endParaRPr lang="zh-CN" altLang="en-US" sz="3600" b="1" dirty="0" smtClean="0">
              <a:ln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27655" y="4253230"/>
            <a:ext cx="5692140" cy="6451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德育科研与社会实践结合; </a:t>
            </a:r>
            <a:endParaRPr lang="zh-CN" altLang="en-US" sz="3600" b="1" dirty="0" smtClean="0">
              <a:ln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8160" y="134620"/>
            <a:ext cx="112845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德育活动</a:t>
            </a:r>
            <a:r>
              <a:rPr lang="zh-CN" altLang="en-US" sz="7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方法和途径</a:t>
            </a:r>
            <a:r>
              <a:rPr lang="zh-CN" altLang="en-US" sz="72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体系化</a:t>
            </a:r>
            <a:endParaRPr lang="en-US" altLang="zh-CN" sz="7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00835" y="5133340"/>
            <a:ext cx="6306185" cy="6451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 严格管理与正面激励结合。</a:t>
            </a:r>
            <a:endParaRPr lang="zh-CN" altLang="en-US" sz="3600" b="1" dirty="0" smtClean="0">
              <a:ln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4" grpId="0"/>
      <p:bldP spid="4" grpId="1"/>
      <p:bldP spid="8" grpId="0"/>
      <p:bldP spid="8" grpId="1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328420" y="1472565"/>
            <a:ext cx="10107295" cy="6451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加强领导，建立完善中小学德育管理体制.</a:t>
            </a:r>
            <a:endParaRPr lang="zh-CN" altLang="en-US" sz="3600" b="1" dirty="0" smtClean="0">
              <a:ln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3895" y="2423160"/>
            <a:ext cx="10021570" cy="6451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全面构建学校、家庭、社会三结合的德育网络 </a:t>
            </a:r>
            <a:endParaRPr lang="zh-CN" altLang="en-US" sz="3600" b="1" dirty="0" smtClean="0">
              <a:ln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3895" y="3373120"/>
            <a:ext cx="10408920" cy="6451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学校德育与家庭社会教育结合;</a:t>
            </a:r>
            <a:endParaRPr lang="zh-CN" altLang="en-US" sz="3600" b="1" dirty="0" smtClean="0">
              <a:ln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27655" y="4253230"/>
            <a:ext cx="5692140" cy="6451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德育科研与社会实践结合; </a:t>
            </a:r>
            <a:endParaRPr lang="zh-CN" altLang="en-US" sz="3600" b="1" dirty="0" smtClean="0">
              <a:ln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91590" y="134620"/>
            <a:ext cx="87636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德育活动</a:t>
            </a:r>
            <a:r>
              <a:rPr lang="zh-CN" altLang="en-US" sz="7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管理</a:t>
            </a:r>
            <a:r>
              <a:rPr lang="zh-CN" altLang="en-US" sz="72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体系化</a:t>
            </a:r>
            <a:endParaRPr lang="en-US" altLang="zh-CN" sz="7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00835" y="5133340"/>
            <a:ext cx="6306185" cy="6451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 严格管理与正面激励结合。</a:t>
            </a:r>
            <a:endParaRPr lang="zh-CN" altLang="en-US" sz="3600" b="1" dirty="0" smtClean="0">
              <a:ln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4" grpId="0"/>
      <p:bldP spid="4" grpId="1"/>
      <p:bldP spid="8" grpId="0"/>
      <p:bldP spid="8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4300" y="1262380"/>
            <a:ext cx="11525250" cy="40925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(1)</a:t>
            </a:r>
            <a:r>
              <a:rPr lang="zh-CN" altLang="en-US" sz="32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完善对学生参与德育活动的多元评价。制定科学完善的中小学生</a:t>
            </a:r>
            <a:r>
              <a:rPr lang="zh-CN" altLang="en-US" sz="32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德育活动</a:t>
            </a:r>
            <a:r>
              <a:rPr lang="zh-CN" altLang="en-US" sz="32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评定方案，学校为学生建立动态成长档案。建立学校、家庭和学生本人共同参与的评价机制，</a:t>
            </a:r>
            <a:r>
              <a:rPr lang="zh-CN" altLang="en-US" sz="32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做到定性评价与定量评价相结合、过程评价与终结评价相结合。完善操行评语, 使之具体化，不空泛;个性化，突出特点;感情化，充满师爱;激励化，激发上进心.切实从实际出发,针对不同学段、不同年龄、不同对象的特点，做出科学的、切合实际的评价。</a:t>
            </a:r>
            <a:endParaRPr lang="zh-CN" altLang="en-US" sz="3200" b="1" dirty="0" smtClean="0">
              <a:ln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  <a:p>
            <a:pPr algn="l"/>
            <a:endParaRPr lang="zh-CN" altLang="en-US" sz="3200" b="1" dirty="0" smtClean="0">
              <a:ln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06015" y="128905"/>
            <a:ext cx="67900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德育活动</a:t>
            </a:r>
            <a:r>
              <a:rPr lang="zh-CN" altLang="en-US" sz="4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评价</a:t>
            </a:r>
            <a:r>
              <a:rPr lang="zh-CN" altLang="en-US" sz="48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体系化</a:t>
            </a:r>
            <a:endParaRPr lang="en-US" altLang="zh-CN" sz="4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</a:endParaRPr>
          </a:p>
        </p:txBody>
      </p:sp>
    </p:spTree>
    <p:custDataLst>
      <p:tags r:id="rId2"/>
    </p:custData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12750" y="1386205"/>
            <a:ext cx="11336020" cy="341503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(2)加强对班级德育活动工作的评价。学校领导和德育处要加强对班级和班主任的评价工作，以促进班级德育工作不断改善。班级德育条件包括班级德育目标、班级德育组织、班级德育环境;班级德育过程包括班级常规管理、班级德育活动和班级专题教育;班级德育</a:t>
            </a: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效果</a:t>
            </a:r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包括班风班纪、学生个体面貌和班级特色。</a:t>
            </a:r>
            <a:endParaRPr lang="zh-CN" altLang="en-US" sz="3600" b="1" dirty="0" smtClean="0">
              <a:ln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69820" y="328930"/>
            <a:ext cx="66560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德育活动</a:t>
            </a:r>
            <a:r>
              <a:rPr lang="zh-CN" altLang="en-US" sz="5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评价</a:t>
            </a:r>
            <a:r>
              <a:rPr lang="zh-CN" altLang="en-US" sz="54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体系化</a:t>
            </a:r>
            <a:endParaRPr lang="en-US" altLang="zh-CN" sz="5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</a:endParaRPr>
          </a:p>
        </p:txBody>
      </p:sp>
    </p:spTree>
    <p:custDataLst>
      <p:tags r:id="rId2"/>
    </p:custData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501390" y="699135"/>
            <a:ext cx="4201160" cy="1076325"/>
            <a:chOff x="1336" y="1002"/>
            <a:chExt cx="6616" cy="1695"/>
          </a:xfrm>
        </p:grpSpPr>
        <p:sp>
          <p:nvSpPr>
            <p:cNvPr id="2" name="矩形 1"/>
            <p:cNvSpPr/>
            <p:nvPr/>
          </p:nvSpPr>
          <p:spPr>
            <a:xfrm>
              <a:off x="1336" y="1002"/>
              <a:ext cx="360" cy="109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239" y="1245"/>
              <a:ext cx="5713" cy="145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zh-CN" altLang="en-US" sz="5400" b="1" dirty="0" smtClean="0">
                  <a:latin typeface="逐浪温莎雅楷体" panose="03000509000000000000" charset="-122"/>
                  <a:ea typeface="逐浪温莎雅楷体" panose="03000509000000000000" charset="-122"/>
                  <a:cs typeface="逐浪温莎雅楷体" panose="03000509000000000000" charset="-122"/>
                  <a:sym typeface="+mn-ea"/>
                </a:rPr>
                <a:t>反思及困惑</a:t>
              </a:r>
              <a:endParaRPr lang="zh-CN" altLang="en-US" sz="5400" b="1" dirty="0" smtClean="0"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69620" y="2157730"/>
            <a:ext cx="10833100" cy="3422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1、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每月都有开展固定的德育主题活动，但是活动形式过于单一，缺乏创新。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2、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主题班团课的开展存在流于形式的现象。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借鉴其余城区学生，开展固定每月班队课主题的形式是否可行？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3、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思考是否有形式丰富而又与学业相辅相承的活动形式？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7525"/>
            <a:ext cx="8455025" cy="634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30" y="306705"/>
            <a:ext cx="7160895" cy="537083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544830" y="1450340"/>
            <a:ext cx="7622540" cy="388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989965"/>
            <a:ext cx="9003665" cy="4802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753110"/>
            <a:ext cx="9431655" cy="58375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8"/>
          <a:stretch>
            <a:fillRect/>
          </a:stretch>
        </p:blipFill>
        <p:spPr>
          <a:xfrm>
            <a:off x="0" y="1042670"/>
            <a:ext cx="9004300" cy="4634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9"/>
          <a:stretch>
            <a:fillRect/>
          </a:stretch>
        </p:blipFill>
        <p:spPr>
          <a:xfrm>
            <a:off x="0" y="1130935"/>
            <a:ext cx="9004300" cy="512000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0"/>
    </p:custData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60985" y="484505"/>
            <a:ext cx="3883660" cy="695960"/>
            <a:chOff x="1336" y="1002"/>
            <a:chExt cx="6116" cy="1096"/>
          </a:xfrm>
        </p:grpSpPr>
        <p:grpSp>
          <p:nvGrpSpPr>
            <p:cNvPr id="4" name="组合 3"/>
            <p:cNvGrpSpPr/>
            <p:nvPr/>
          </p:nvGrpSpPr>
          <p:grpSpPr>
            <a:xfrm>
              <a:off x="1336" y="1002"/>
              <a:ext cx="663" cy="1096"/>
              <a:chOff x="1336" y="1002"/>
              <a:chExt cx="663" cy="1096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1336" y="1002"/>
                <a:ext cx="360" cy="109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矩形 2"/>
              <p:cNvSpPr/>
              <p:nvPr/>
            </p:nvSpPr>
            <p:spPr>
              <a:xfrm>
                <a:off x="1845" y="1002"/>
                <a:ext cx="155" cy="109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2181" y="1245"/>
              <a:ext cx="5271" cy="72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zh-CN" sz="2400" dirty="0" smtClean="0"/>
                <a:t>扫黑除恶</a:t>
              </a:r>
              <a:r>
                <a:rPr lang="zh-CN" altLang="en-US" sz="2400" dirty="0" smtClean="0"/>
                <a:t>、</a:t>
              </a:r>
              <a:r>
                <a:rPr lang="zh-CN" altLang="zh-CN" sz="2400" dirty="0" smtClean="0"/>
                <a:t>防霸凌</a:t>
              </a:r>
              <a:r>
                <a:rPr lang="zh-CN" altLang="en-US" sz="2400" dirty="0" smtClean="0">
                  <a:latin typeface="逐浪温莎雅楷体" panose="03000509000000000000" charset="-122"/>
                  <a:ea typeface="逐浪温莎雅楷体" panose="03000509000000000000" charset="-122"/>
                  <a:cs typeface="逐浪温莎雅楷体" panose="03000509000000000000" charset="-122"/>
                  <a:sym typeface="+mn-ea"/>
                </a:rPr>
                <a:t>活动</a:t>
              </a:r>
              <a:endParaRPr lang="zh-CN" altLang="en-US" sz="2400" dirty="0" smtClean="0"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endParaRPr>
            </a:p>
          </p:txBody>
        </p:sp>
      </p:grpSp>
      <p:sp>
        <p:nvSpPr>
          <p:cNvPr id="364" name="文本框 363"/>
          <p:cNvSpPr txBox="1"/>
          <p:nvPr>
            <p:custDataLst>
              <p:tags r:id="rId2"/>
            </p:custDataLst>
          </p:nvPr>
        </p:nvSpPr>
        <p:spPr>
          <a:xfrm>
            <a:off x="1122679" y="1159637"/>
            <a:ext cx="9563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       </a:t>
            </a:r>
            <a:r>
              <a:rPr lang="zh-CN" altLang="zh-CN" sz="2400" dirty="0" smtClean="0"/>
              <a:t>学校</a:t>
            </a:r>
            <a:r>
              <a:rPr lang="zh-CN" altLang="zh-CN" sz="2400" dirty="0" smtClean="0"/>
              <a:t>开展扫黑除恶 防霸凌活动，其内容包括</a:t>
            </a:r>
            <a:r>
              <a:rPr lang="en-US" altLang="zh-CN" sz="2400" dirty="0" smtClean="0"/>
              <a:t>LED</a:t>
            </a:r>
            <a:r>
              <a:rPr lang="zh-CN" altLang="zh-CN" sz="2400" dirty="0" smtClean="0"/>
              <a:t>宣传，主题班会，黑板报评比，手抄报、征文比赛等形式，从多方面宣传校园安全，杜绝校园欺凌事件，构建和谐校园。</a:t>
            </a:r>
            <a:endParaRPr lang="zh-CN" altLang="zh-CN" sz="2400" dirty="0"/>
          </a:p>
        </p:txBody>
      </p:sp>
      <p:pic>
        <p:nvPicPr>
          <p:cNvPr id="1028" name="Picture 4" descr="E:\李梅\少先队\2021年秋期\9月德育活动\IMG20210928072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653641" y="2072075"/>
            <a:ext cx="3416421" cy="4555228"/>
          </a:xfrm>
          <a:prstGeom prst="rect">
            <a:avLst/>
          </a:prstGeom>
          <a:noFill/>
        </p:spPr>
      </p:pic>
      <p:pic>
        <p:nvPicPr>
          <p:cNvPr id="1029" name="Picture 5" descr="E:\李梅\少先队\2021年秋期\9月德育活动\IMG202109291244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1650" y="2666999"/>
            <a:ext cx="4076700" cy="3057525"/>
          </a:xfrm>
          <a:prstGeom prst="rect">
            <a:avLst/>
          </a:prstGeom>
          <a:noFill/>
        </p:spPr>
      </p:pic>
    </p:spTree>
    <p:custDataLst>
      <p:tags r:id="rId5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225165" y="628650"/>
            <a:ext cx="8126095" cy="592328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52170" y="1613535"/>
            <a:ext cx="2114550" cy="3630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</a:rPr>
              <a:t>目录</a:t>
            </a:r>
            <a:endParaRPr lang="zh-CN" altLang="en-US" sz="115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827780" y="1167130"/>
            <a:ext cx="735139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dirty="0" smtClean="0">
                <a:solidFill>
                  <a:schemeClr val="tx1"/>
                </a:solidFill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</a:rPr>
              <a:t>01.  ...............</a:t>
            </a:r>
            <a:r>
              <a:rPr lang="zh-CN" altLang="en-US" sz="2400" dirty="0" smtClean="0">
                <a:solidFill>
                  <a:schemeClr val="tx1"/>
                </a:solidFill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</a:rPr>
              <a:t>德育活动</a:t>
            </a:r>
            <a:r>
              <a:rPr lang="zh-CN" altLang="en-US" sz="2400" b="1" dirty="0" smtClean="0">
                <a:solidFill>
                  <a:srgbClr val="FF0000"/>
                </a:solidFill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</a:rPr>
              <a:t>目标</a:t>
            </a:r>
            <a:r>
              <a:rPr lang="zh-CN" altLang="en-US" sz="2400" dirty="0" smtClean="0">
                <a:solidFill>
                  <a:schemeClr val="tx1"/>
                </a:solidFill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</a:rPr>
              <a:t>体系化</a:t>
            </a:r>
            <a:endParaRPr lang="en-US" altLang="zh-CN" sz="2400" dirty="0" smtClean="0">
              <a:solidFill>
                <a:schemeClr val="tx1"/>
              </a:solidFill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400" dirty="0" smtClean="0">
                <a:solidFill>
                  <a:schemeClr val="tx1"/>
                </a:solidFill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</a:rPr>
              <a:t>02.  </a:t>
            </a:r>
            <a:r>
              <a:rPr lang="en-US" altLang="zh-CN" sz="2400" dirty="0" smtClean="0"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...............</a:t>
            </a:r>
            <a:r>
              <a:rPr lang="zh-CN" altLang="en-US" sz="2400" dirty="0" smtClean="0"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德育活动</a:t>
            </a:r>
            <a:r>
              <a:rPr lang="zh-CN" altLang="en-US" sz="2400" b="1" dirty="0" smtClean="0">
                <a:solidFill>
                  <a:srgbClr val="FF0000"/>
                </a:solidFill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内容</a:t>
            </a:r>
            <a:r>
              <a:rPr lang="zh-CN" altLang="en-US" sz="2400" dirty="0" smtClean="0"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体系化</a:t>
            </a:r>
            <a:r>
              <a:rPr lang="en-US" altLang="zh-CN" sz="2400" dirty="0" smtClean="0">
                <a:solidFill>
                  <a:schemeClr val="tx1"/>
                </a:solidFill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</a:rPr>
              <a:t>03.  </a:t>
            </a:r>
            <a:r>
              <a:rPr lang="en-US" altLang="zh-CN" sz="2400" dirty="0" smtClean="0"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.............. </a:t>
            </a:r>
            <a:r>
              <a:rPr lang="zh-CN" altLang="en-US" sz="2400" dirty="0" smtClean="0"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德育活动</a:t>
            </a:r>
            <a:r>
              <a:rPr lang="zh-CN" altLang="en-US" sz="2400" b="1" dirty="0" smtClean="0">
                <a:solidFill>
                  <a:srgbClr val="FF0000"/>
                </a:solidFill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途径和方法</a:t>
            </a:r>
            <a:r>
              <a:rPr lang="zh-CN" altLang="en-US" sz="2400" dirty="0" smtClean="0"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体系化</a:t>
            </a:r>
            <a:endParaRPr lang="zh-CN" altLang="en-US" sz="2400" dirty="0" smtClean="0"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400" dirty="0" smtClean="0"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04.  ...............</a:t>
            </a:r>
            <a:r>
              <a:rPr lang="zh-CN" altLang="en-US" sz="2400" dirty="0" smtClean="0"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德育活动</a:t>
            </a:r>
            <a:r>
              <a:rPr lang="zh-CN" altLang="en-US" sz="2400" b="1" dirty="0" smtClean="0">
                <a:solidFill>
                  <a:srgbClr val="FF0000"/>
                </a:solidFill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管理</a:t>
            </a:r>
            <a:r>
              <a:rPr lang="zh-CN" altLang="en-US" sz="2400" dirty="0" smtClean="0"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体系化</a:t>
            </a:r>
            <a:endParaRPr lang="zh-CN" altLang="en-US" sz="2400" dirty="0" smtClean="0"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400" dirty="0" smtClean="0"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05.  ...............</a:t>
            </a:r>
            <a:r>
              <a:rPr lang="zh-CN" altLang="en-US" sz="2400" dirty="0" smtClean="0"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德育活动</a:t>
            </a:r>
            <a:r>
              <a:rPr lang="zh-CN" altLang="en-US" sz="2400" b="1" dirty="0" smtClean="0">
                <a:solidFill>
                  <a:srgbClr val="FF0000"/>
                </a:solidFill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评价</a:t>
            </a:r>
            <a:r>
              <a:rPr lang="zh-CN" altLang="en-US" sz="2400" dirty="0" smtClean="0"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体系化</a:t>
            </a:r>
            <a:endParaRPr lang="zh-CN" altLang="en-US" sz="2400" dirty="0" smtClean="0"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400" dirty="0" smtClean="0"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06.  ...............</a:t>
            </a:r>
            <a:r>
              <a:rPr lang="zh-CN" altLang="en-US" sz="2400" dirty="0" smtClean="0"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困惑与反思</a:t>
            </a:r>
            <a:endParaRPr lang="zh-CN" altLang="en-US" sz="2400" dirty="0" smtClean="0">
              <a:solidFill>
                <a:schemeClr val="tx1"/>
              </a:solidFill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60985" y="484505"/>
            <a:ext cx="3836035" cy="695960"/>
            <a:chOff x="1336" y="1002"/>
            <a:chExt cx="6041" cy="1096"/>
          </a:xfrm>
        </p:grpSpPr>
        <p:grpSp>
          <p:nvGrpSpPr>
            <p:cNvPr id="4" name="组合 3"/>
            <p:cNvGrpSpPr/>
            <p:nvPr/>
          </p:nvGrpSpPr>
          <p:grpSpPr>
            <a:xfrm>
              <a:off x="1336" y="1002"/>
              <a:ext cx="663" cy="1096"/>
              <a:chOff x="1336" y="1002"/>
              <a:chExt cx="663" cy="1096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1336" y="1002"/>
                <a:ext cx="360" cy="109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矩形 2"/>
              <p:cNvSpPr/>
              <p:nvPr/>
            </p:nvSpPr>
            <p:spPr>
              <a:xfrm>
                <a:off x="1845" y="1002"/>
                <a:ext cx="155" cy="109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2239" y="1188"/>
              <a:ext cx="5138" cy="72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zh-CN" sz="2400" dirty="0" smtClean="0"/>
                <a:t>爱国主义系列德育活动</a:t>
              </a:r>
              <a:endParaRPr lang="zh-CN" altLang="en-US" sz="2400" dirty="0" smtClean="0"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39097" y="1097279"/>
            <a:ext cx="10445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       </a:t>
            </a:r>
            <a:r>
              <a:rPr lang="zh-CN" altLang="zh-CN" dirty="0" smtClean="0"/>
              <a:t>活动</a:t>
            </a:r>
            <a:r>
              <a:rPr lang="zh-CN" altLang="zh-CN" dirty="0" smtClean="0"/>
              <a:t>主要采用</a:t>
            </a:r>
            <a:r>
              <a:rPr lang="en-US" altLang="zh-CN" dirty="0" smtClean="0"/>
              <a:t>LED</a:t>
            </a:r>
            <a:r>
              <a:rPr lang="zh-CN" altLang="zh-CN" dirty="0" smtClean="0"/>
              <a:t>显示屏、国旗下讲话、校园广播站、校园展板、横幅等多种方式进行宣传，营造氛围。同时，开展以爱国主义教育“爱国旗、敬国徽、唱国歌”为主题的班会课，组织学生传唱爱国歌曲，深化爱国主义教育和革命传统教育，读爱国主义书籍，看爱国主义影片，讲爱国主义故事。全校形成了良好的氛围，弘扬了爱国主义精神，激发了学生的民族自豪感，增强了师生的爱国主义情怀。</a:t>
            </a:r>
            <a:endParaRPr lang="zh-CN" altLang="zh-CN" dirty="0" smtClean="0"/>
          </a:p>
          <a:p>
            <a:endParaRPr lang="zh-CN" altLang="en-US" dirty="0"/>
          </a:p>
        </p:txBody>
      </p:sp>
      <p:pic>
        <p:nvPicPr>
          <p:cNvPr id="2050" name="Picture 2" descr="E:\李梅\少先队\2021年秋期\10月德育活动\黑板报\IMG202111011253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273" y="2358737"/>
            <a:ext cx="4613563" cy="3460172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2372" y="2350942"/>
            <a:ext cx="4655126" cy="349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4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60985" y="484505"/>
            <a:ext cx="3208020" cy="695960"/>
            <a:chOff x="1336" y="1002"/>
            <a:chExt cx="5052" cy="1096"/>
          </a:xfrm>
        </p:grpSpPr>
        <p:grpSp>
          <p:nvGrpSpPr>
            <p:cNvPr id="4" name="组合 3"/>
            <p:cNvGrpSpPr/>
            <p:nvPr/>
          </p:nvGrpSpPr>
          <p:grpSpPr>
            <a:xfrm>
              <a:off x="1336" y="1002"/>
              <a:ext cx="663" cy="1096"/>
              <a:chOff x="1336" y="1002"/>
              <a:chExt cx="663" cy="1096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1336" y="1002"/>
                <a:ext cx="360" cy="109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矩形 2"/>
              <p:cNvSpPr/>
              <p:nvPr/>
            </p:nvSpPr>
            <p:spPr>
              <a:xfrm>
                <a:off x="1845" y="1002"/>
                <a:ext cx="155" cy="109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2220" y="1188"/>
              <a:ext cx="4168" cy="72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zh-CN" sz="2400" dirty="0" smtClean="0"/>
                <a:t>禁毒教育</a:t>
              </a:r>
              <a:r>
                <a:rPr lang="zh-CN" altLang="en-US" sz="2400" dirty="0" smtClean="0"/>
                <a:t>系列活动</a:t>
              </a:r>
              <a:endParaRPr lang="zh-CN" altLang="en-US" sz="2400" dirty="0" smtClean="0"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1186172" y="991385"/>
            <a:ext cx="96247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/>
              <a:t>       </a:t>
            </a:r>
            <a:r>
              <a:rPr lang="zh-CN" altLang="zh-CN" sz="2000" dirty="0" smtClean="0"/>
              <a:t>为</a:t>
            </a:r>
            <a:r>
              <a:rPr lang="zh-CN" altLang="zh-CN" sz="2000" dirty="0" smtClean="0"/>
              <a:t>增强学生对于艾滋病、毒品的认识以及对预防措施的了解，我校开展了禁毒教育宣传活动，形式包括主题班会、黑板报评比、手抄报评比等，加强学生禁毒意识，开展禁毒绘画比赛，禁毒教育取得了非常不错的成果。</a:t>
            </a:r>
            <a:endParaRPr lang="zh-CN" altLang="zh-CN" sz="20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1828" y="2040808"/>
            <a:ext cx="3006624" cy="22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E:\李梅\少先队\2021年春期\玄滩镇学校学生禁毒作品汇总表\玄滩镇学校 禁毒作品 资料\手抄报\玄滩镇学校6.3班鲁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599" y="4321968"/>
            <a:ext cx="3114676" cy="2336007"/>
          </a:xfrm>
          <a:prstGeom prst="rect">
            <a:avLst/>
          </a:prstGeom>
          <a:noFill/>
        </p:spPr>
      </p:pic>
      <p:pic>
        <p:nvPicPr>
          <p:cNvPr id="10" name="f0c173ac323644369a42114122b0e3ab.mp4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49207" y="2133599"/>
            <a:ext cx="3793069" cy="2133601"/>
          </a:xfrm>
          <a:prstGeom prst="rect">
            <a:avLst/>
          </a:prstGeom>
        </p:spPr>
      </p:pic>
      <p:pic>
        <p:nvPicPr>
          <p:cNvPr id="3077" name="Picture 5" descr="E:\李梅\少先队\2021年春期\玄滩镇学校学生禁毒作品汇总表\玄滩镇学校 禁毒作品 资料\书法\玄滩镇学校9.1班 鲁美麟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86738" y="1838326"/>
            <a:ext cx="3643312" cy="4857749"/>
          </a:xfrm>
          <a:prstGeom prst="rect">
            <a:avLst/>
          </a:prstGeom>
          <a:noFill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9114" y="4183380"/>
            <a:ext cx="3785235" cy="283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>
          <a:xfrm>
            <a:off x="260985" y="484505"/>
            <a:ext cx="2592705" cy="695960"/>
            <a:chOff x="1336" y="1002"/>
            <a:chExt cx="4083" cy="1096"/>
          </a:xfrm>
        </p:grpSpPr>
        <p:grpSp>
          <p:nvGrpSpPr>
            <p:cNvPr id="5" name="组合 3"/>
            <p:cNvGrpSpPr/>
            <p:nvPr/>
          </p:nvGrpSpPr>
          <p:grpSpPr>
            <a:xfrm>
              <a:off x="1336" y="1002"/>
              <a:ext cx="663" cy="1096"/>
              <a:chOff x="1336" y="1002"/>
              <a:chExt cx="663" cy="1096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1336" y="1002"/>
                <a:ext cx="360" cy="109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矩形 2"/>
              <p:cNvSpPr/>
              <p:nvPr/>
            </p:nvSpPr>
            <p:spPr>
              <a:xfrm>
                <a:off x="1845" y="1002"/>
                <a:ext cx="155" cy="109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2220" y="1188"/>
              <a:ext cx="3199" cy="72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zh-CN" sz="2400" dirty="0" smtClean="0"/>
                <a:t>宪法系列活动</a:t>
              </a:r>
              <a:endParaRPr lang="zh-CN" altLang="en-US" sz="2400" dirty="0" smtClean="0"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1019175" y="1334285"/>
            <a:ext cx="10448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/>
              <a:t>        </a:t>
            </a:r>
            <a:r>
              <a:rPr lang="zh-CN" altLang="zh-CN" dirty="0" smtClean="0"/>
              <a:t>学校</a:t>
            </a:r>
            <a:r>
              <a:rPr lang="zh-CN" altLang="zh-CN" dirty="0" smtClean="0"/>
              <a:t>开展“学宪法，讲宪法”和“宪法学习周”宪法学习系列活动，其内容有主题班会、黑板报、手抄报、绘画、征文、</a:t>
            </a:r>
            <a:r>
              <a:rPr lang="en-US" altLang="zh-CN" dirty="0" smtClean="0"/>
              <a:t>LED</a:t>
            </a:r>
            <a:r>
              <a:rPr lang="zh-CN" altLang="zh-CN" dirty="0" smtClean="0"/>
              <a:t>宣传，观看晨读宪法直播，传唱《宪法伴我成长》歌曲，利用信息课完成宪法小卫士网络答题，组织教职工学习宪法大会等等。多样的形式，让全校充满了学习宪法的氛围，懂得学法、知法、懂法、守法、用法的重要性和必要性，遵纪守法，争做一个守法的合格公民。</a:t>
            </a:r>
            <a:endParaRPr lang="zh-CN" altLang="zh-CN" dirty="0"/>
          </a:p>
        </p:txBody>
      </p:sp>
      <p:pic>
        <p:nvPicPr>
          <p:cNvPr id="4098" name="Picture 2" descr="QQ图片2020120312325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52450" y="2565400"/>
            <a:ext cx="2914650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IMG_25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7616" y="2524125"/>
            <a:ext cx="2974184" cy="222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传唱歌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1376" y="4746953"/>
            <a:ext cx="3667124" cy="2253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IMG_25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5224" y="4708034"/>
            <a:ext cx="3133726" cy="235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 descr="宪法晨读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0899" y="2532691"/>
            <a:ext cx="3381376" cy="217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 descr="L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" y="4670109"/>
            <a:ext cx="2888941" cy="217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7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>
          <a:xfrm>
            <a:off x="260985" y="484505"/>
            <a:ext cx="3515995" cy="695960"/>
            <a:chOff x="1336" y="1002"/>
            <a:chExt cx="5537" cy="1096"/>
          </a:xfrm>
        </p:grpSpPr>
        <p:grpSp>
          <p:nvGrpSpPr>
            <p:cNvPr id="5" name="组合 3"/>
            <p:cNvGrpSpPr/>
            <p:nvPr/>
          </p:nvGrpSpPr>
          <p:grpSpPr>
            <a:xfrm>
              <a:off x="1336" y="1002"/>
              <a:ext cx="663" cy="1096"/>
              <a:chOff x="1336" y="1002"/>
              <a:chExt cx="663" cy="1096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1336" y="1002"/>
                <a:ext cx="360" cy="109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矩形 2"/>
              <p:cNvSpPr/>
              <p:nvPr/>
            </p:nvSpPr>
            <p:spPr>
              <a:xfrm>
                <a:off x="1845" y="1002"/>
                <a:ext cx="155" cy="109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2220" y="1188"/>
              <a:ext cx="4653" cy="72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dirty="0" smtClean="0"/>
                <a:t>校园文化艺术节</a:t>
              </a:r>
              <a:r>
                <a:rPr lang="zh-CN" altLang="zh-CN" sz="2400" dirty="0" smtClean="0"/>
                <a:t>活动</a:t>
              </a:r>
              <a:endParaRPr lang="zh-CN" altLang="en-US" sz="2400" dirty="0" smtClean="0"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22692" y="1031277"/>
            <a:ext cx="9638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 </a:t>
            </a:r>
            <a:r>
              <a:rPr lang="zh-CN" altLang="en-US" sz="2000" dirty="0" smtClean="0"/>
              <a:t>每年</a:t>
            </a:r>
            <a:r>
              <a:rPr lang="en-US" altLang="zh-CN" sz="2000" dirty="0" smtClean="0"/>
              <a:t>12</a:t>
            </a:r>
            <a:r>
              <a:rPr lang="zh-CN" altLang="en-US" sz="2000" dirty="0" smtClean="0"/>
              <a:t>月</a:t>
            </a:r>
            <a:r>
              <a:rPr lang="zh-CN" altLang="zh-CN" sz="2000" dirty="0" smtClean="0"/>
              <a:t>举办玄滩镇学校校园文化艺术节活动，分为大合唱和才艺展示两个项目，丰富学生学校生活，为全校学生提供展现个人艺术才能的平台。</a:t>
            </a:r>
            <a:endParaRPr lang="zh-CN" altLang="zh-CN" sz="2000" dirty="0" smtClean="0"/>
          </a:p>
        </p:txBody>
      </p:sp>
      <p:pic>
        <p:nvPicPr>
          <p:cNvPr id="5122" name="Picture 2" descr="C:\Users\安全处\Documents\Tencent Files\1107104043\FileRecv\MobileFile\c19ce6af340f45d7b17af70e9196f0a3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66901" y="1733550"/>
            <a:ext cx="2856495" cy="4171950"/>
          </a:xfrm>
          <a:prstGeom prst="rect">
            <a:avLst/>
          </a:prstGeom>
          <a:noFill/>
        </p:spPr>
      </p:pic>
      <p:pic>
        <p:nvPicPr>
          <p:cNvPr id="5123" name="Picture 3" descr="C:\Users\安全处\Documents\Tencent Files\1107104043\FileRecv\MobileFile\a39dae6838074ecb885139f3a67a7a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7174" y="1898330"/>
            <a:ext cx="4324351" cy="3995739"/>
          </a:xfrm>
          <a:prstGeom prst="rect">
            <a:avLst/>
          </a:prstGeom>
          <a:noFill/>
        </p:spPr>
      </p:pic>
      <p:pic>
        <p:nvPicPr>
          <p:cNvPr id="5124" name="Picture 4" descr="C:\Users\安全处\Documents\Tencent Files\1107104043\FileRecv\MobileFile\ee0379d9fc27463d941640e1b9560b7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9125" y="1885949"/>
            <a:ext cx="4635500" cy="4019551"/>
          </a:xfrm>
          <a:prstGeom prst="rect">
            <a:avLst/>
          </a:prstGeom>
          <a:noFill/>
        </p:spPr>
      </p:pic>
    </p:spTree>
    <p:custDataLst>
      <p:tags r:id="rId4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202690" y="1773555"/>
            <a:ext cx="4926330" cy="899160"/>
          </a:xfrm>
        </p:spPr>
        <p:txBody>
          <a:bodyPr/>
          <a:lstStyle/>
          <a:p>
            <a:r>
              <a:rPr lang="zh-CN" altLang="en-US" sz="8000">
                <a:latin typeface="叶根友毛笔行书2.0版" panose="02010601030101010101" charset="-122"/>
                <a:ea typeface="叶根友毛笔行书2.0版" panose="02010601030101010101" charset="-122"/>
              </a:rPr>
              <a:t>谢谢观看</a:t>
            </a:r>
            <a:endParaRPr lang="zh-CN" altLang="en-US" sz="8000">
              <a:latin typeface="叶根友毛笔行书2.0版" panose="02010601030101010101" charset="-122"/>
              <a:ea typeface="叶根友毛笔行书2.0版" panose="02010601030101010101" charset="-122"/>
            </a:endParaRPr>
          </a:p>
        </p:txBody>
      </p:sp>
    </p:spTree>
    <p:custDataLst>
      <p:tags r:id="rId3"/>
    </p:custData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600200" y="134620"/>
            <a:ext cx="85540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德育活动</a:t>
            </a:r>
            <a:r>
              <a:rPr lang="zh-CN" altLang="en-US" sz="7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目标</a:t>
            </a:r>
            <a:r>
              <a:rPr lang="zh-CN" altLang="en-US" sz="7200" b="1" dirty="0" smtClean="0">
                <a:ln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体系化</a:t>
            </a:r>
            <a:endParaRPr lang="en-US" altLang="zh-CN" sz="7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02100" y="2456815"/>
            <a:ext cx="2320290" cy="6451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以人为本</a:t>
            </a:r>
            <a:endParaRPr lang="zh-CN" altLang="en-US" sz="3600" b="1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00200" y="3362325"/>
            <a:ext cx="8435340" cy="11988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遵循德育工作规律、青少年学生身心发展规律和思想品德形成发展规律</a:t>
            </a:r>
            <a:endParaRPr lang="zh-CN" altLang="en-US" sz="3600" b="1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9670" y="4718050"/>
            <a:ext cx="3910965" cy="6451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针对性、实效性</a:t>
            </a:r>
            <a:endParaRPr lang="en-US" altLang="zh-CN" sz="3600" b="1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88435" y="1627505"/>
            <a:ext cx="3105150" cy="6451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精、气、神</a:t>
            </a:r>
            <a:endParaRPr lang="zh-CN" altLang="en-US" sz="3600" b="1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  <p:bldP spid="2" grpId="1"/>
      <p:bldP spid="3" grpId="0"/>
      <p:bldP spid="3" grpId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学校标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340" y="862330"/>
            <a:ext cx="4046220" cy="4430395"/>
          </a:xfrm>
          <a:prstGeom prst="rect">
            <a:avLst/>
          </a:prstGeom>
        </p:spPr>
      </p:pic>
      <p:pic>
        <p:nvPicPr>
          <p:cNvPr id="9" name="图片 8" descr="校训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45" y="861060"/>
            <a:ext cx="3846830" cy="4430395"/>
          </a:xfrm>
          <a:prstGeom prst="rect">
            <a:avLst/>
          </a:prstGeom>
        </p:spPr>
      </p:pic>
      <p:pic>
        <p:nvPicPr>
          <p:cNvPr id="10" name="图片 9" descr="C:/Users/Administrator/AppData/Local/Temp/picturecompress_20220116105418/output_1.jpgoutput_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785" y="861060"/>
            <a:ext cx="4136390" cy="44310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566795" y="151130"/>
            <a:ext cx="36106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</a:rPr>
              <a:t>具体目标</a:t>
            </a:r>
            <a:endParaRPr lang="zh-CN" altLang="en-US" sz="6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675" y="1718310"/>
            <a:ext cx="11758295" cy="11988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树立民族意识、国家观念，热爱祖国，具有民族自尊心、自信心、自豪感，立志为祖国的社会主义现代化努力学习；</a:t>
            </a:r>
            <a:endParaRPr lang="zh-CN" altLang="en-US" sz="3600" b="1" dirty="0" smtClean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675" y="3909695"/>
            <a:ext cx="11758295" cy="11988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6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树立公民意识，具有良好的道德品质、劳动习惯和文明行为习惯；</a:t>
            </a:r>
            <a:endParaRPr lang="zh-CN" altLang="en-US" sz="3600" b="1" dirty="0" smtClean="0">
              <a:ln>
                <a:solidFill>
                  <a:sysClr val="windowText" lastClr="0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566795" y="151130"/>
            <a:ext cx="36106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</a:rPr>
              <a:t>具体目标</a:t>
            </a:r>
            <a:endParaRPr lang="zh-CN" altLang="en-US" sz="6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675" y="1775460"/>
            <a:ext cx="11758295" cy="6451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树立法制意识，遵纪守法，懂得用法律保护自己；</a:t>
            </a:r>
            <a:endParaRPr lang="zh-CN" altLang="en-US" sz="3600" b="1" dirty="0" smtClean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675" y="3392805"/>
            <a:ext cx="1175829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讲科学，不迷信，具有</a:t>
            </a:r>
            <a:r>
              <a:rPr lang="zh-CN" altLang="en-US" sz="3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自尊自爱</a:t>
            </a:r>
            <a:r>
              <a:rPr lang="zh-CN" altLang="en-US" sz="36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，诚实正直，积极进取，</a:t>
            </a:r>
            <a:r>
              <a:rPr lang="zh-CN" altLang="en-US" sz="3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不怕困难</a:t>
            </a:r>
            <a:r>
              <a:rPr lang="zh-CN" altLang="en-US" sz="36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  <a:cs typeface="逐浪温莎雅楷体" panose="03000509000000000000" charset="-122"/>
                <a:sym typeface="+mn-ea"/>
              </a:rPr>
              <a:t>等心理品质和一定的分辨是非，抵制不良影响的能力</a:t>
            </a:r>
            <a:endParaRPr lang="zh-CN" altLang="en-US" sz="3600" b="1" dirty="0" smtClean="0">
              <a:ln>
                <a:solidFill>
                  <a:sysClr val="windowText" lastClr="0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  <a:cs typeface="逐浪温莎雅楷体" panose="03000509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099560" y="75565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</a:rPr>
              <a:t>分段目标</a:t>
            </a:r>
            <a:endParaRPr lang="zh-CN" altLang="en-US" sz="4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</a:endParaRPr>
          </a:p>
        </p:txBody>
      </p:sp>
      <p:pic>
        <p:nvPicPr>
          <p:cNvPr id="3" name="图片 2" descr="七年级目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27735" y="905510"/>
            <a:ext cx="9765030" cy="5796915"/>
          </a:xfrm>
          <a:prstGeom prst="rect">
            <a:avLst/>
          </a:prstGeom>
        </p:spPr>
      </p:pic>
      <p:pic>
        <p:nvPicPr>
          <p:cNvPr id="2" name="图片 1" descr="C:/Users/Administrator/AppData/Local/Temp/picturecompress_20220119103320/output_1.jpgoutput_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560" y="691515"/>
            <a:ext cx="5143500" cy="6858000"/>
          </a:xfrm>
          <a:prstGeom prst="rect">
            <a:avLst/>
          </a:prstGeom>
        </p:spPr>
      </p:pic>
      <p:pic>
        <p:nvPicPr>
          <p:cNvPr id="4" name="图片 3" descr="C:/Users/Administrator/AppData/Local/Temp/picturecompress_20220119104756/output_1.pngoutput_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825" y="1377315"/>
            <a:ext cx="6751320" cy="506349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288790" y="93345"/>
            <a:ext cx="29413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</a:rPr>
              <a:t>分段目标</a:t>
            </a:r>
            <a:endParaRPr lang="zh-CN" altLang="en-US" sz="4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</a:endParaRPr>
          </a:p>
        </p:txBody>
      </p:sp>
      <p:pic>
        <p:nvPicPr>
          <p:cNvPr id="2" name="图片 1" descr="八年级目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40" y="923290"/>
            <a:ext cx="9073515" cy="58616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942715" y="151130"/>
            <a:ext cx="36106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逐浪温莎雅楷体" panose="03000509000000000000" charset="-122"/>
                <a:ea typeface="逐浪温莎雅楷体" panose="03000509000000000000" charset="-122"/>
              </a:rPr>
              <a:t>分段目标</a:t>
            </a:r>
            <a:endParaRPr lang="zh-CN" altLang="en-US" sz="4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逐浪温莎雅楷体" panose="03000509000000000000" charset="-122"/>
              <a:ea typeface="逐浪温莎雅楷体" panose="03000509000000000000" charset="-122"/>
            </a:endParaRPr>
          </a:p>
        </p:txBody>
      </p:sp>
      <p:pic>
        <p:nvPicPr>
          <p:cNvPr id="2" name="图片 1" descr="九年级目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15" y="981075"/>
            <a:ext cx="9605645" cy="56788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PLACING_PICTURE_USER_VIEWPORT" val="{&quot;height&quot;:5895,&quot;width&quot;:9930}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82.xml><?xml version="1.0" encoding="utf-8"?>
<p:tagLst xmlns:p="http://schemas.openxmlformats.org/presentationml/2006/main">
  <p:tag name="KSO_WM_UNIT_PLACING_PICTURE_USER_VIEWPORT" val="{&quot;height&quot;:3551.1307086614174,&quot;width&quot;:4734.840944881889}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84.xml><?xml version="1.0" encoding="utf-8"?>
<p:tagLst xmlns:p="http://schemas.openxmlformats.org/presentationml/2006/main">
  <p:tag name="KSO_WM_TEMPLATE_CATEGORY" val="diagram"/>
  <p:tag name="KSO_WM_TEMPLATE_INDEX" val="20181968"/>
  <p:tag name="KSO_WM_TAG_VERSION" val="1.0"/>
  <p:tag name="KSO_WM_BEAUTIFY_FLAG" val="#wm#"/>
  <p:tag name="KSO_WM_UNIT_TYPE" val="n_h_f"/>
  <p:tag name="KSO_WM_UNIT_INDEX" val="1_2_1"/>
  <p:tag name="KSO_WM_UNIT_ID" val="diagram20181968_4*n_h_f*1_2_1"/>
  <p:tag name="KSO_WM_UNIT_LAYERLEVEL" val="1_1_1"/>
  <p:tag name="KSO_WM_UNIT_VALUE" val="30"/>
  <p:tag name="KSO_WM_UNIT_HIGHLIGHT" val="0"/>
  <p:tag name="KSO_WM_UNIT_COMPATIBLE" val="0"/>
  <p:tag name="KSO_WM_UNIT_CLEAR" val="0"/>
  <p:tag name="KSO_WM_DIAGRAM_GROUP_CODE" val="n1-1"/>
  <p:tag name="KSO_WM_UNIT_PRESET_TEXT" val="请在这里输入您的内容文字请在这里输入您的内容文字。"/>
  <p:tag name="KSO_WM_UNIT_TEXT_FILL_FORE_SCHEMECOLOR_INDEX" val="15"/>
  <p:tag name="KSO_WM_UNIT_TEXT_FILL_TYPE" val="1"/>
  <p:tag name="KSO_WM_UNIT_USESOURCEFORMAT_APPLY" val="0"/>
  <p:tag name="KSO_WM_UNIT_DIAGRAM_SCHEMECOLOR_ID" val="2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LIDE_ITEM_CNT" val="6"/>
  <p:tag name="KSO_WM_SPECIAL_SOURCE" val="bdnull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92.xml><?xml version="1.0" encoding="utf-8"?>
<p:tagLst xmlns:p="http://schemas.openxmlformats.org/presentationml/2006/main">
  <p:tag name="KSO_DOCER_TEMPLATE_OPEN_ONCE_MARK" val="1"/>
  <p:tag name="COMMONDATA" val="eyJjb3VudCI6MSwiaGRpZCI6ImRkNDYyMjEwMmJmYjljMzJhMDUzOWM3MDg5YTVlYjcyIiwidXNlckNvdW50Ijox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1803</Words>
  <Application>WPS 演示</Application>
  <PresentationFormat>自定义</PresentationFormat>
  <Paragraphs>123</Paragraphs>
  <Slides>24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方正粗黑宋简体</vt:lpstr>
      <vt:lpstr>逐浪温莎雅楷体</vt:lpstr>
      <vt:lpstr>Arial Unicode MS</vt:lpstr>
      <vt:lpstr>楷体</vt:lpstr>
      <vt:lpstr>叶根友毛笔行书2.0版</vt:lpstr>
      <vt:lpstr>Office 主题​​</vt:lpstr>
      <vt:lpstr>学校德育活动体系建设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毕业答辩</dc:title>
  <dc:creator/>
  <cp:lastModifiedBy>歼10</cp:lastModifiedBy>
  <cp:revision>144</cp:revision>
  <dcterms:created xsi:type="dcterms:W3CDTF">2019-03-07T14:29:00Z</dcterms:created>
  <dcterms:modified xsi:type="dcterms:W3CDTF">2022-06-13T00:22:08Z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KSOTemplateUUID">
    <vt:lpwstr>v1.0_mb_beHNqIha7ip40wpx+EDzWg==</vt:lpwstr>
  </property>
  <property fmtid="{D5CDD505-2E9C-101B-9397-08002B2CF9AE}" pid="4" name="ICV">
    <vt:lpwstr>A6EF1940B24D42D98CFB222594F39B34</vt:lpwstr>
  </property>
</Properties>
</file>