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7"/>
  </p:notesMasterIdLst>
  <p:sldIdLst>
    <p:sldId id="479" r:id="rId3"/>
    <p:sldId id="618" r:id="rId4"/>
    <p:sldId id="663" r:id="rId5"/>
    <p:sldId id="665" r:id="rId6"/>
    <p:sldId id="666" r:id="rId7"/>
    <p:sldId id="765" r:id="rId8"/>
    <p:sldId id="731" r:id="rId9"/>
    <p:sldId id="748" r:id="rId10"/>
    <p:sldId id="752" r:id="rId11"/>
    <p:sldId id="683" r:id="rId12"/>
    <p:sldId id="686" r:id="rId13"/>
    <p:sldId id="687" r:id="rId14"/>
    <p:sldId id="714" r:id="rId15"/>
    <p:sldId id="689" r:id="rId16"/>
    <p:sldId id="637" r:id="rId17"/>
    <p:sldId id="690" r:id="rId18"/>
    <p:sldId id="635" r:id="rId19"/>
    <p:sldId id="766" r:id="rId20"/>
    <p:sldId id="641" r:id="rId21"/>
    <p:sldId id="705" r:id="rId22"/>
    <p:sldId id="643" r:id="rId23"/>
    <p:sldId id="707" r:id="rId24"/>
    <p:sldId id="628" r:id="rId25"/>
    <p:sldId id="706" r:id="rId26"/>
    <p:sldId id="768" r:id="rId27"/>
    <p:sldId id="769" r:id="rId28"/>
    <p:sldId id="773" r:id="rId29"/>
    <p:sldId id="772" r:id="rId30"/>
    <p:sldId id="774" r:id="rId31"/>
    <p:sldId id="770" r:id="rId32"/>
    <p:sldId id="638" r:id="rId33"/>
    <p:sldId id="639" r:id="rId34"/>
    <p:sldId id="640" r:id="rId35"/>
    <p:sldId id="626" r:id="rId36"/>
  </p:sldIdLst>
  <p:sldSz cx="9144000" cy="5143500"/>
  <p:notesSz cx="6858000" cy="9144000"/>
  <p:custDataLst>
    <p:tags r:id="rId4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Gulim" panose="020B0600000101010101" pitchFamily="34" charset="-127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Gulim" panose="020B0600000101010101" pitchFamily="34" charset="-127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Gulim" panose="020B0600000101010101" pitchFamily="34" charset="-127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Gulim" panose="020B0600000101010101" pitchFamily="34" charset="-127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Gulim" panose="020B0600000101010101" pitchFamily="34" charset="-127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Gulim" panose="020B0600000101010101" pitchFamily="34" charset="-127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Gulim" panose="020B0600000101010101" pitchFamily="34" charset="-127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Gulim" panose="020B0600000101010101" pitchFamily="34" charset="-127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Gulim" panose="020B0600000101010101" pitchFamily="34" charset="-127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杜永波" initials="杜永波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D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20052"/>
    <p:restoredTop sz="99500"/>
  </p:normalViewPr>
  <p:slideViewPr>
    <p:cSldViewPr showGuides="1">
      <p:cViewPr varScale="1">
        <p:scale>
          <a:sx n="47" d="100"/>
          <a:sy n="47" d="100"/>
        </p:scale>
        <p:origin x="-114" y="-480"/>
      </p:cViewPr>
      <p:guideLst>
        <p:guide orient="horz" pos="1589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2" Type="http://schemas.openxmlformats.org/officeDocument/2006/relationships/tags" Target="tags/tag10.xml"/><Relationship Id="rId41" Type="http://schemas.openxmlformats.org/officeDocument/2006/relationships/commentAuthors" Target="commentAuthors.xml"/><Relationship Id="rId40" Type="http://schemas.openxmlformats.org/officeDocument/2006/relationships/tableStyles" Target="tableStyles.xml"/><Relationship Id="rId4" Type="http://schemas.openxmlformats.org/officeDocument/2006/relationships/slide" Target="slides/slide2.xml"/><Relationship Id="rId39" Type="http://schemas.openxmlformats.org/officeDocument/2006/relationships/viewProps" Target="viewProps.xml"/><Relationship Id="rId38" Type="http://schemas.openxmlformats.org/officeDocument/2006/relationships/presProps" Target="presProps.xml"/><Relationship Id="rId37" Type="http://schemas.openxmlformats.org/officeDocument/2006/relationships/notesMaster" Target="notesMasters/notesMaster1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latinLnBrk="1">
              <a:defRPr sz="1200"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latinLnBrk="1">
              <a:defRPr sz="1200">
                <a:ea typeface="Gulim" panose="020B0600000101010101" pitchFamily="34" charset="-127"/>
              </a:defRPr>
            </a:lvl1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</p:txBody>
      </p:sp>
      <p:sp>
        <p:nvSpPr>
          <p:cNvPr id="2052" name="Rectangle 4"/>
          <p:cNvSpPr>
            <a:spLocks noGrp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마스터 텍스트 스타일을 편집합니다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457200" marR="0" lvl="1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둘째 수준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914400" marR="0" lvl="2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셋째 수준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371600" marR="0" lvl="3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넷째 수준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828800" marR="0" lvl="4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다섯째 수준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latinLnBrk="1">
              <a:defRPr sz="1200"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latinLnBrk="1" hangingPunct="1"/>
            <a:fld id="{9A0DB2DC-4C9A-4742-B13C-FB6460FD3503}" type="slidenum">
              <a:rPr lang="zh-CN" altLang="en-US" sz="1200" strike="noStrike" noProof="1" dirty="0"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</a:fld>
            <a:endParaRPr lang="zh-CN" altLang="en-US" sz="1200" strike="noStrike" noProof="1" dirty="0">
              <a:ea typeface="Gulim" panose="020B0600000101010101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buSzPct val="100000"/>
      <a:buFont typeface="Times New Roman" panose="02020603050405020304" pitchFamily="18" charset="0"/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buSzPct val="100000"/>
      <a:buFont typeface="Times New Roman" panose="02020603050405020304" pitchFamily="18" charset="0"/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buSzPct val="100000"/>
      <a:buFont typeface="Times New Roman" panose="02020603050405020304" pitchFamily="18" charset="0"/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buSzPct val="100000"/>
      <a:buFont typeface="Times New Roman" panose="02020603050405020304" pitchFamily="18" charset="0"/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buSzPct val="100000"/>
      <a:buFont typeface="Times New Roman" panose="02020603050405020304" pitchFamily="18" charset="0"/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782320"/>
            <a:ext cx="7886700" cy="3800475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ftr="0" dt="0"/>
  <p:txStyles>
    <p:titleStyle>
      <a:lvl1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3600" b="1">
          <a:solidFill>
            <a:schemeClr val="tx2"/>
          </a:solidFill>
          <a:latin typeface="Gulim" panose="020B0600000101010101" pitchFamily="34" charset="-127"/>
          <a:ea typeface="Gulim" panose="020B0600000101010101" pitchFamily="34" charset="-127"/>
        </a:defRPr>
      </a:lvl2pPr>
      <a:lvl3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3600" b="1">
          <a:solidFill>
            <a:schemeClr val="tx2"/>
          </a:solidFill>
          <a:latin typeface="Gulim" panose="020B0600000101010101" pitchFamily="34" charset="-127"/>
          <a:ea typeface="Gulim" panose="020B0600000101010101" pitchFamily="34" charset="-127"/>
        </a:defRPr>
      </a:lvl3pPr>
      <a:lvl4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3600" b="1">
          <a:solidFill>
            <a:schemeClr val="tx2"/>
          </a:solidFill>
          <a:latin typeface="Gulim" panose="020B0600000101010101" pitchFamily="34" charset="-127"/>
          <a:ea typeface="Gulim" panose="020B0600000101010101" pitchFamily="34" charset="-127"/>
        </a:defRPr>
      </a:lvl4pPr>
      <a:lvl5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3600" b="1">
          <a:solidFill>
            <a:schemeClr val="tx2"/>
          </a:solidFill>
          <a:latin typeface="Gulim" panose="020B0600000101010101" pitchFamily="34" charset="-127"/>
          <a:ea typeface="Gulim" panose="020B0600000101010101" pitchFamily="34" charset="-127"/>
        </a:defRPr>
      </a:lvl5pPr>
      <a:lvl6pPr marL="457200"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3600" b="1">
          <a:solidFill>
            <a:schemeClr val="tx2"/>
          </a:solidFill>
          <a:latin typeface="Gulim" panose="020B0600000101010101" pitchFamily="34" charset="-127"/>
          <a:ea typeface="Gulim" panose="020B0600000101010101" pitchFamily="34" charset="-127"/>
        </a:defRPr>
      </a:lvl6pPr>
      <a:lvl7pPr marL="914400"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3600" b="1">
          <a:solidFill>
            <a:schemeClr val="tx2"/>
          </a:solidFill>
          <a:latin typeface="Gulim" panose="020B0600000101010101" pitchFamily="34" charset="-127"/>
          <a:ea typeface="Gulim" panose="020B0600000101010101" pitchFamily="34" charset="-127"/>
        </a:defRPr>
      </a:lvl7pPr>
      <a:lvl8pPr marL="1371600"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3600" b="1">
          <a:solidFill>
            <a:schemeClr val="tx2"/>
          </a:solidFill>
          <a:latin typeface="Gulim" panose="020B0600000101010101" pitchFamily="34" charset="-127"/>
          <a:ea typeface="Gulim" panose="020B0600000101010101" pitchFamily="34" charset="-127"/>
        </a:defRPr>
      </a:lvl8pPr>
      <a:lvl9pPr marL="1828800"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buSzPct val="100000"/>
        <a:buFont typeface="Times New Roman" panose="02020603050405020304" pitchFamily="18" charset="0"/>
        <a:defRPr sz="3600" b="1">
          <a:solidFill>
            <a:schemeClr val="tx2"/>
          </a:solidFill>
          <a:latin typeface="Gulim" panose="020B0600000101010101" pitchFamily="34" charset="-127"/>
          <a:ea typeface="Gulim" panose="020B0600000101010101" pitchFamily="34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£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£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Rectangle 2"/>
          <p:cNvSpPr>
            <a:spLocks noGrp="1"/>
          </p:cNvSpPr>
          <p:nvPr>
            <p:ph type="title"/>
          </p:nvPr>
        </p:nvSpPr>
        <p:spPr>
          <a:xfrm>
            <a:off x="589915" y="2114550"/>
            <a:ext cx="8271510" cy="2057400"/>
          </a:xfrm>
        </p:spPr>
        <p:txBody>
          <a:bodyPr vert="horz" wrap="square" lIns="91440" tIns="45720" rIns="91440" bIns="45720" anchor="ctr"/>
          <a:p>
            <a:pPr algn="ctr"/>
            <a:r>
              <a:rPr lang="en-US" altLang="zh-CN" sz="4400" dirty="0">
                <a:solidFill>
                  <a:srgbClr val="FFFF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  </a:t>
            </a:r>
            <a:br>
              <a:rPr lang="zh-CN" altLang="en-US" sz="4400" dirty="0">
                <a:solidFill>
                  <a:srgbClr val="FFFF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</a:br>
            <a:br>
              <a:rPr lang="zh-CN" altLang="en-US" sz="3200" dirty="0">
                <a:solidFill>
                  <a:schemeClr val="accent2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</a:br>
            <a:r>
              <a:rPr lang="zh-CN" alt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20</a:t>
            </a:r>
            <a:r>
              <a:rPr lang="en-US" altLang="zh-CN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20</a:t>
            </a:r>
            <a:r>
              <a:rPr lang="zh-CN" alt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级</a:t>
            </a:r>
            <a:r>
              <a:rPr lang="zh-CN" alt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202</a:t>
            </a:r>
            <a:r>
              <a:rPr lang="en-US" altLang="zh-CN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1-2022</a:t>
            </a:r>
            <a:r>
              <a:rPr lang="zh-CN" alt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学年</a:t>
            </a:r>
            <a:r>
              <a:rPr lang="zh-CN" altLang="en-US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教学</a:t>
            </a:r>
            <a:r>
              <a:rPr lang="zh-CN" alt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工作计划</a:t>
            </a:r>
            <a:br>
              <a:rPr lang="zh-CN" alt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</a:br>
            <a:br>
              <a:rPr lang="zh-CN" alt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</a:br>
            <a:r>
              <a:rPr lang="zh-CN" altLang="en-US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杨 金 刚</a:t>
            </a:r>
            <a:br>
              <a:rPr lang="zh-CN" altLang="en-US" sz="44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</a:br>
            <a:r>
              <a:rPr lang="zh-CN" altLang="en-US" sz="4400" dirty="0">
                <a:solidFill>
                  <a:srgbClr val="FFFF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           </a:t>
            </a:r>
            <a:r>
              <a:rPr lang="zh-CN" altLang="en-US" sz="4400" dirty="0">
                <a:solidFill>
                  <a:schemeClr val="bg1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         </a:t>
            </a:r>
            <a:br>
              <a:rPr lang="zh-CN" altLang="en-US" sz="4400" dirty="0">
                <a:solidFill>
                  <a:schemeClr val="bg1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</a:br>
            <a:br>
              <a:rPr lang="zh-CN" altLang="en-US" sz="4400" dirty="0">
                <a:solidFill>
                  <a:srgbClr val="FFFF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</a:br>
            <a:endParaRPr lang="zh-CN" altLang="en-US" sz="4400" dirty="0">
              <a:solidFill>
                <a:srgbClr val="FFFF00"/>
              </a:solidFill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6095" y="918845"/>
            <a:ext cx="8143240" cy="8299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锐字云字库行楷体1.0" panose="02010604000000000000" charset="-122"/>
                <a:ea typeface="锐字云字库行楷体1.0" panose="02010604000000000000" charset="-122"/>
              </a:rPr>
              <a:t>未雨绸缪 凝心聚力 砥砺前行</a:t>
            </a:r>
            <a:endParaRPr lang="zh-CN" altLang="en-US" sz="4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锐字云字库行楷体1.0" panose="02010604000000000000" charset="-122"/>
              <a:ea typeface="锐字云字库行楷体1.0" panose="02010604000000000000" charset="-122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215" y="915670"/>
            <a:ext cx="8229600" cy="857250"/>
          </a:xfrm>
        </p:spPr>
        <p:txBody>
          <a:bodyPr/>
          <a:p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</a:rPr>
              <a:t>（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sym typeface="+mn-ea"/>
              </a:rPr>
              <a:t>一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</a:rPr>
              <a:t>）发挥课堂主阵地的作用，确实提高课堂效率</a:t>
            </a:r>
            <a:endParaRPr lang="zh-CN" altLang="en-US" sz="2800">
              <a:solidFill>
                <a:schemeClr val="tx1"/>
              </a:solidFill>
              <a:latin typeface="华文隶书" panose="02010800040101010101" charset="-122"/>
              <a:ea typeface="华文隶书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115" y="1635760"/>
            <a:ext cx="8229600" cy="3394075"/>
          </a:xfrm>
        </p:spPr>
        <p:txBody>
          <a:bodyPr/>
          <a:p>
            <a:pPr marL="0" indent="0"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</a:t>
            </a:r>
            <a:r>
              <a:rPr lang="zh-CN" altLang="en-US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功在课前（</a:t>
            </a:r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备课</a:t>
            </a:r>
            <a:r>
              <a:rPr lang="zh-CN" altLang="en-US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）提升个人备课的能力（课标、学习、天天公开课）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）认识集智备课的重要性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）加强教研组的组织能力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）明确集智备课的要求（流程化、规范化）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39115" y="483235"/>
            <a:ext cx="47656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二、本期重点工作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857250"/>
          </a:xfrm>
        </p:spPr>
        <p:txBody>
          <a:bodyPr/>
          <a:p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</a:rPr>
              <a:t>（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sym typeface="+mn-ea"/>
              </a:rPr>
              <a:t>一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</a:rPr>
              <a:t>）发挥课堂主阵地的作用，确实提高课堂效率</a:t>
            </a:r>
            <a:endParaRPr lang="zh-CN" altLang="en-US" sz="2800">
              <a:solidFill>
                <a:schemeClr val="tx1"/>
              </a:solidFill>
              <a:latin typeface="华文隶书" panose="02010800040101010101" charset="-122"/>
              <a:ea typeface="华文隶书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115" y="1347470"/>
            <a:ext cx="8307070" cy="3394075"/>
          </a:xfrm>
        </p:spPr>
        <p:txBody>
          <a:bodyPr/>
          <a:p>
            <a:pPr marL="0" indent="0">
              <a:buNone/>
            </a:pPr>
            <a:r>
              <a:rPr lang="en-US" altLang="zh-CN" sz="1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</a:t>
            </a:r>
            <a:r>
              <a:rPr lang="zh-CN" altLang="en-US" sz="1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效在课中（</a:t>
            </a:r>
            <a:r>
              <a:rPr lang="zh-CN" altLang="en-US" sz="1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上课</a:t>
            </a:r>
            <a:r>
              <a:rPr lang="zh-CN" altLang="en-US" sz="1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lang="zh-CN" altLang="en-US" sz="18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）严格落实责任课堂</a:t>
            </a: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十大环节</a:t>
            </a: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 eaLnBrk="1" hangingPunct="1">
              <a:lnSpc>
                <a:spcPct val="110000"/>
              </a:lnSpc>
              <a:buFont typeface="Wingdings" panose="05000000000000000000" charset="0"/>
              <a:buNone/>
            </a:pPr>
            <a:r>
              <a:rPr lang="zh-CN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）认真落实</a:t>
            </a:r>
            <a:r>
              <a:rPr lang="zh-CN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“1513”高效课堂模式</a:t>
            </a:r>
            <a:endParaRPr lang="zh-CN" sz="20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 algn="l" eaLnBrk="1" hangingPunct="1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）课堂纪律（禁止睡觉）、坐姿、笔记、教学安全（清点人数、禁止体罚学生）操行分</a:t>
            </a:r>
            <a:endParaRPr lang="zh-CN" sz="2000" b="1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67360" y="483235"/>
            <a:ext cx="47656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二、本期重点工作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857250"/>
          </a:xfrm>
        </p:spPr>
        <p:txBody>
          <a:bodyPr/>
          <a:p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</a:rPr>
              <a:t>（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sym typeface="+mn-ea"/>
              </a:rPr>
              <a:t>一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</a:rPr>
              <a:t>）发挥课堂主阵地的作用，确实提高课堂效率</a:t>
            </a:r>
            <a:endParaRPr lang="zh-CN" altLang="en-US" sz="2800">
              <a:solidFill>
                <a:schemeClr val="tx1"/>
              </a:solidFill>
              <a:latin typeface="华文隶书" panose="02010800040101010101" charset="-122"/>
              <a:ea typeface="华文隶书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115" y="1419860"/>
            <a:ext cx="8229600" cy="3394075"/>
          </a:xfrm>
        </p:spPr>
        <p:txBody>
          <a:bodyPr/>
          <a:p>
            <a:pPr marL="0" indent="0"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勤在课后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）个别辅导（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面批面改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）作业（教研组讨论</a:t>
            </a:r>
            <a:r>
              <a:rPr sz="2400" b="1" dirty="0">
                <a:solidFill>
                  <a:srgbClr val="0000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精挑细选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、每科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钟左右）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）亲其师、信其道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）课后反思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随笔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)</a:t>
            </a:r>
            <a:endParaRPr lang="en-US" altLang="zh-CN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39115" y="483235"/>
            <a:ext cx="47656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二、本期重点工作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705" y="843280"/>
            <a:ext cx="9257665" cy="857250"/>
          </a:xfrm>
        </p:spPr>
        <p:txBody>
          <a:bodyPr/>
          <a:p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</a:rPr>
              <a:t>（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sym typeface="+mn-ea"/>
              </a:rPr>
              <a:t>二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</a:rPr>
              <a:t>）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sym typeface="+mn-ea"/>
              </a:rPr>
              <a:t>周清</a:t>
            </a:r>
            <a:r>
              <a:rPr lang="en-US" altLang="zh-CN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sym typeface="+mn-ea"/>
              </a:rPr>
              <a:t>----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sym typeface="+mn-ea"/>
              </a:rPr>
              <a:t>周考、积累本</a:t>
            </a:r>
            <a:r>
              <a:rPr lang="en-US" altLang="zh-CN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sym typeface="+mn-ea"/>
              </a:rPr>
              <a:t>(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sym typeface="+mn-ea"/>
              </a:rPr>
              <a:t>双色笔、教师要批改</a:t>
            </a:r>
            <a:r>
              <a:rPr lang="en-US" altLang="zh-CN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sym typeface="+mn-ea"/>
              </a:rPr>
              <a:t>)</a:t>
            </a:r>
            <a:endParaRPr lang="en-US" altLang="zh-CN" sz="2800">
              <a:solidFill>
                <a:schemeClr val="tx1"/>
              </a:solidFill>
              <a:latin typeface="华文隶书" panose="02010800040101010101" charset="-122"/>
              <a:ea typeface="华文隶书" panose="02010800040101010101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9115" y="483235"/>
            <a:ext cx="47656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二、本期重点工作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  <p:pic>
        <p:nvPicPr>
          <p:cNvPr id="7" name="图片 6" descr="]XH1E64C2FF6J}PB(O8YK%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3260" y="1419860"/>
            <a:ext cx="5097780" cy="33324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705" y="843280"/>
            <a:ext cx="9257665" cy="857250"/>
          </a:xfrm>
        </p:spPr>
        <p:txBody>
          <a:bodyPr/>
          <a:p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</a:rPr>
              <a:t>（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sym typeface="+mn-ea"/>
              </a:rPr>
              <a:t>三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</a:rPr>
              <a:t>）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sym typeface="+mn-ea"/>
              </a:rPr>
              <a:t>月清</a:t>
            </a:r>
            <a:r>
              <a:rPr lang="en-US" altLang="zh-CN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sym typeface="+mn-ea"/>
              </a:rPr>
              <a:t>----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</a:rPr>
              <a:t>错题重考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sym typeface="+mn-ea"/>
              </a:rPr>
              <a:t>（每月一次，周五课辅）、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</a:rPr>
              <a:t>月考</a:t>
            </a:r>
            <a:endParaRPr lang="zh-CN" altLang="en-US" sz="2800">
              <a:solidFill>
                <a:schemeClr val="tx1"/>
              </a:solidFill>
              <a:latin typeface="华文隶书" panose="02010800040101010101" charset="-122"/>
              <a:ea typeface="华文隶书" panose="02010800040101010101" charset="-122"/>
            </a:endParaRPr>
          </a:p>
        </p:txBody>
      </p:sp>
      <p:pic>
        <p:nvPicPr>
          <p:cNvPr id="4" name="图片 3" descr="$35(8%Z21V_G9KLN%YMI$T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32045" y="1419860"/>
            <a:ext cx="3340100" cy="361061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39115" y="483235"/>
            <a:ext cx="47656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二、本期重点工作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  <p:sp>
        <p:nvSpPr>
          <p:cNvPr id="6" name="内容占位符 5"/>
          <p:cNvSpPr/>
          <p:nvPr>
            <p:ph idx="1"/>
          </p:nvPr>
        </p:nvSpPr>
        <p:spPr>
          <a:xfrm>
            <a:off x="539115" y="1700530"/>
            <a:ext cx="3702050" cy="2867660"/>
          </a:xfrm>
        </p:spPr>
        <p:txBody>
          <a:bodyPr/>
          <a:p>
            <a:pPr marL="0" indent="0">
              <a:buNone/>
            </a:pP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所有周考、错题大赛的试题要在教研活动讨论，保证试题的质量，同时每套试题注明出题人、审题人、做题人。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需要值守周五课辅的老师请在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28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号之前单独联系我。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539115" y="483235"/>
            <a:ext cx="47656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二、本期重点工作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  <p:sp>
        <p:nvSpPr>
          <p:cNvPr id="19459" name="内容占位符 2"/>
          <p:cNvSpPr>
            <a:spLocks noGrp="1"/>
          </p:cNvSpPr>
          <p:nvPr/>
        </p:nvSpPr>
        <p:spPr>
          <a:xfrm>
            <a:off x="456883" y="1059815"/>
            <a:ext cx="8193087" cy="363061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 defTabSz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Gulim" panose="020B0600000101010101" pitchFamily="34" charset="-127"/>
              </a:defRPr>
            </a:lvl1pPr>
            <a:lvl2pPr marL="342900" lvl="1" indent="0" algn="ctr" defTabSz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None/>
              <a:defRPr sz="1500" kern="12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  <a:cs typeface="+mn-cs"/>
                <a:sym typeface="Gulim" panose="020B0600000101010101" pitchFamily="34" charset="-127"/>
              </a:defRPr>
            </a:lvl2pPr>
            <a:lvl3pPr marL="685800" lvl="2" indent="0" algn="ctr" defTabSz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350" kern="12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  <a:cs typeface="+mn-cs"/>
                <a:sym typeface="Gulim" panose="020B0600000101010101" pitchFamily="34" charset="-127"/>
              </a:defRPr>
            </a:lvl3pPr>
            <a:lvl4pPr marL="1028700" lvl="3" indent="0" algn="ctr" defTabSz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 sz="1200" kern="12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  <a:cs typeface="+mn-cs"/>
                <a:sym typeface="Gulim" panose="020B0600000101010101" pitchFamily="34" charset="-127"/>
              </a:defRPr>
            </a:lvl4pPr>
            <a:lvl5pPr marL="1371600" lvl="4" indent="0" algn="ctr" defTabSz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anose="05000000000000000000" pitchFamily="2" charset="2"/>
              <a:buNone/>
              <a:defRPr sz="1200" kern="12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  <a:cs typeface="+mn-cs"/>
                <a:sym typeface="Gulim" panose="020B0600000101010101" pitchFamily="34" charset="-127"/>
              </a:defRPr>
            </a:lvl5pPr>
            <a:lvl6pPr marL="1714500" lvl="5" indent="0" algn="ctr" defTabSz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anose="05000000000000000000" pitchFamily="2" charset="2"/>
              <a:buNone/>
              <a:defRPr sz="1200" kern="12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  <a:cs typeface="+mn-cs"/>
                <a:sym typeface="Gulim" panose="020B0600000101010101" pitchFamily="34" charset="-127"/>
              </a:defRPr>
            </a:lvl6pPr>
            <a:lvl7pPr marL="2057400" lvl="6" indent="0" algn="ctr" defTabSz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anose="05000000000000000000" pitchFamily="2" charset="2"/>
              <a:buNone/>
              <a:defRPr sz="1200" kern="12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  <a:cs typeface="+mn-cs"/>
                <a:sym typeface="Gulim" panose="020B0600000101010101" pitchFamily="34" charset="-127"/>
              </a:defRPr>
            </a:lvl7pPr>
            <a:lvl8pPr marL="2400300" lvl="7" indent="0" algn="ctr" defTabSz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anose="05000000000000000000" pitchFamily="2" charset="2"/>
              <a:buNone/>
              <a:defRPr sz="1200" kern="12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  <a:cs typeface="+mn-cs"/>
                <a:sym typeface="Gulim" panose="020B0600000101010101" pitchFamily="34" charset="-127"/>
              </a:defRPr>
            </a:lvl8pPr>
            <a:lvl9pPr marL="2743200" lvl="8" indent="0" algn="ctr" defTabSz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anose="05000000000000000000" pitchFamily="2" charset="2"/>
              <a:buNone/>
              <a:defRPr sz="1200" kern="1200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  <a:cs typeface="+mn-cs"/>
                <a:sym typeface="Gulim" panose="020B0600000101010101" pitchFamily="34" charset="-127"/>
              </a:defRPr>
            </a:lvl9pPr>
          </a:lstStyle>
          <a:p>
            <a:pPr algn="l" defTabSz="0">
              <a:lnSpc>
                <a:spcPct val="110000"/>
              </a:lnSpc>
              <a:buSzPct val="75000"/>
              <a:buFont typeface="Times New Roman" panose="02020603050405020304" pitchFamily="2" charset="-122"/>
            </a:pPr>
            <a:r>
              <a:rPr lang="en-US" altLang="zh-CN" sz="2400" b="1" kern="1200" dirty="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黑体" panose="02010609060101010101" charset="-122"/>
              </a:rPr>
              <a:t>(</a:t>
            </a:r>
            <a:r>
              <a:rPr lang="zh-CN" altLang="en-US" sz="2400" b="1" kern="1200" dirty="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黑体" panose="02010609060101010101" charset="-122"/>
              </a:rPr>
              <a:t>四</a:t>
            </a:r>
            <a:r>
              <a:rPr lang="en-US" altLang="zh-CN" sz="2400" b="1" kern="1200" dirty="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黑体" panose="02010609060101010101" charset="-122"/>
              </a:rPr>
              <a:t>)</a:t>
            </a:r>
            <a:r>
              <a:rPr lang="zh-CN" altLang="en-US" sz="2400" b="1" kern="1200" dirty="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黑体" panose="02010609060101010101" charset="-122"/>
              </a:rPr>
              <a:t>继续狠抓学习常规，注重学生习惯养成，强化学习学校提出的《城北分校学生十大学习习惯》</a:t>
            </a:r>
            <a:r>
              <a:rPr lang="en-US" altLang="zh-CN" b="1" kern="1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+mn-cs"/>
                <a:sym typeface="黑体" panose="02010609060101010101" charset="-122"/>
              </a:rPr>
              <a:t>——</a:t>
            </a:r>
            <a:r>
              <a:rPr lang="en-US" altLang="zh-CN" sz="1600" b="1" kern="1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+mn-cs"/>
                <a:sym typeface="黑体" panose="02010609060101010101" charset="-122"/>
              </a:rPr>
              <a:t>教务处[2020]33号 </a:t>
            </a:r>
            <a:r>
              <a:rPr lang="zh-CN" altLang="en-US" sz="1600" b="1" kern="1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+mn-cs"/>
                <a:sym typeface="黑体" panose="02010609060101010101" charset="-122"/>
              </a:rPr>
              <a:t>文件</a:t>
            </a:r>
            <a:endParaRPr lang="zh-CN" altLang="en-US" sz="1600" b="1" kern="1200" dirty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+mn-cs"/>
              <a:sym typeface="黑体" panose="02010609060101010101" charset="-122"/>
            </a:endParaRPr>
          </a:p>
        </p:txBody>
      </p:sp>
      <p:sp>
        <p:nvSpPr>
          <p:cNvPr id="19461" name="文本框 3"/>
          <p:cNvSpPr/>
          <p:nvPr/>
        </p:nvSpPr>
        <p:spPr>
          <a:xfrm>
            <a:off x="1403350" y="2067560"/>
            <a:ext cx="3168650" cy="26749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20000"/>
              </a:lnSpc>
              <a:buSzPct val="100000"/>
              <a:buFont typeface="Wingdings" panose="05000000000000000000" pitchFamily="2" charset="2"/>
            </a:pPr>
            <a:r>
              <a:rPr lang="zh-CN" altLang="en-US" sz="2800" b="1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sym typeface="方正粗黑宋简体" panose="02000000000000000000" charset="-122"/>
              </a:rPr>
              <a:t>一、候课习惯</a:t>
            </a:r>
            <a:endParaRPr lang="zh-CN" altLang="en-US" sz="2800" b="1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sym typeface="方正粗黑宋简体" panose="02000000000000000000" charset="-122"/>
            </a:endParaRPr>
          </a:p>
          <a:p>
            <a:pPr>
              <a:lnSpc>
                <a:spcPct val="120000"/>
              </a:lnSpc>
              <a:buSzPct val="100000"/>
              <a:buFont typeface="Wingdings" panose="05000000000000000000" pitchFamily="2" charset="2"/>
            </a:pPr>
            <a:r>
              <a:rPr lang="zh-CN" altLang="en-US" sz="2800" b="1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sym typeface="方正粗黑宋简体" panose="02000000000000000000" charset="-122"/>
              </a:rPr>
              <a:t>二、听课习惯</a:t>
            </a:r>
            <a:endParaRPr lang="zh-CN" altLang="en-US" sz="2800" b="1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sym typeface="方正粗黑宋简体" panose="02000000000000000000" charset="-122"/>
            </a:endParaRPr>
          </a:p>
          <a:p>
            <a:pPr>
              <a:lnSpc>
                <a:spcPct val="120000"/>
              </a:lnSpc>
              <a:buSzPct val="100000"/>
              <a:buFont typeface="Wingdings" panose="05000000000000000000" pitchFamily="2" charset="2"/>
            </a:pPr>
            <a:r>
              <a:rPr lang="zh-CN" altLang="en-US" sz="2800" b="1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sym typeface="方正粗黑宋简体" panose="02000000000000000000" charset="-122"/>
              </a:rPr>
              <a:t>三、自习习惯</a:t>
            </a:r>
            <a:endParaRPr lang="zh-CN" altLang="en-US" sz="2800" b="1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sym typeface="方正粗黑宋简体" panose="02000000000000000000" charset="-122"/>
            </a:endParaRPr>
          </a:p>
          <a:p>
            <a:pPr>
              <a:lnSpc>
                <a:spcPct val="120000"/>
              </a:lnSpc>
              <a:buSzPct val="100000"/>
              <a:buFont typeface="Wingdings" panose="05000000000000000000" pitchFamily="2" charset="2"/>
            </a:pPr>
            <a:r>
              <a:rPr lang="zh-CN" altLang="en-US" sz="2800" b="1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sym typeface="方正粗黑宋简体" panose="02000000000000000000" charset="-122"/>
              </a:rPr>
              <a:t>四、复习习惯</a:t>
            </a:r>
            <a:endParaRPr lang="zh-CN" altLang="en-US" sz="2800" b="1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sym typeface="方正粗黑宋简体" panose="02000000000000000000" charset="-122"/>
            </a:endParaRPr>
          </a:p>
          <a:p>
            <a:pPr>
              <a:lnSpc>
                <a:spcPct val="120000"/>
              </a:lnSpc>
              <a:buSzPct val="100000"/>
              <a:buFont typeface="Wingdings" panose="05000000000000000000" pitchFamily="2" charset="2"/>
            </a:pPr>
            <a:r>
              <a:rPr lang="zh-CN" altLang="en-US" sz="2800" b="1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sym typeface="方正粗黑宋简体" panose="02000000000000000000" charset="-122"/>
              </a:rPr>
              <a:t>五、积累习惯</a:t>
            </a:r>
            <a:endParaRPr lang="zh-CN" altLang="en-US" sz="2800" b="1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sym typeface="方正粗黑宋简体" panose="02000000000000000000" charset="-122"/>
            </a:endParaRPr>
          </a:p>
        </p:txBody>
      </p:sp>
      <p:sp>
        <p:nvSpPr>
          <p:cNvPr id="19462" name="文本框 5"/>
          <p:cNvSpPr/>
          <p:nvPr/>
        </p:nvSpPr>
        <p:spPr>
          <a:xfrm>
            <a:off x="4716145" y="2067560"/>
            <a:ext cx="3168650" cy="26749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20000"/>
              </a:lnSpc>
              <a:buSzPct val="100000"/>
              <a:buFont typeface="Wingdings" panose="05000000000000000000" pitchFamily="2" charset="2"/>
            </a:pPr>
            <a:r>
              <a:rPr lang="zh-CN" altLang="en-US" sz="2800" b="1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sym typeface="方正粗黑宋简体" panose="02000000000000000000" charset="-122"/>
              </a:rPr>
              <a:t>六、纠错习惯</a:t>
            </a:r>
            <a:endParaRPr lang="zh-CN" altLang="en-US" sz="2800" b="1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sym typeface="方正粗黑宋简体" panose="02000000000000000000" charset="-122"/>
            </a:endParaRPr>
          </a:p>
          <a:p>
            <a:pPr>
              <a:lnSpc>
                <a:spcPct val="120000"/>
              </a:lnSpc>
              <a:buSzPct val="100000"/>
              <a:buFont typeface="Wingdings" panose="05000000000000000000" pitchFamily="2" charset="2"/>
            </a:pPr>
            <a:r>
              <a:rPr lang="zh-CN" altLang="en-US" sz="2800" b="1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sym typeface="方正粗黑宋简体" panose="02000000000000000000" charset="-122"/>
              </a:rPr>
              <a:t>七、阅读习惯</a:t>
            </a:r>
            <a:endParaRPr lang="zh-CN" altLang="en-US" sz="2800" b="1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sym typeface="方正粗黑宋简体" panose="02000000000000000000" charset="-122"/>
            </a:endParaRPr>
          </a:p>
          <a:p>
            <a:pPr>
              <a:lnSpc>
                <a:spcPct val="120000"/>
              </a:lnSpc>
              <a:buSzPct val="100000"/>
              <a:buFont typeface="Wingdings" panose="05000000000000000000" pitchFamily="2" charset="2"/>
            </a:pPr>
            <a:r>
              <a:rPr lang="zh-CN" altLang="en-US" sz="2800" b="1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sym typeface="方正粗黑宋简体" panose="02000000000000000000" charset="-122"/>
              </a:rPr>
              <a:t>八、书写习惯</a:t>
            </a:r>
            <a:endParaRPr lang="zh-CN" altLang="en-US" sz="2800" b="1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sym typeface="方正粗黑宋简体" panose="02000000000000000000" charset="-122"/>
            </a:endParaRPr>
          </a:p>
          <a:p>
            <a:pPr>
              <a:lnSpc>
                <a:spcPct val="120000"/>
              </a:lnSpc>
              <a:buSzPct val="100000"/>
              <a:buFont typeface="Wingdings" panose="05000000000000000000" pitchFamily="2" charset="2"/>
            </a:pPr>
            <a:r>
              <a:rPr lang="zh-CN" altLang="en-US" sz="2800" b="1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sym typeface="方正粗黑宋简体" panose="02000000000000000000" charset="-122"/>
              </a:rPr>
              <a:t>九、习记习惯</a:t>
            </a:r>
            <a:endParaRPr lang="zh-CN" altLang="en-US" sz="2800" b="1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sym typeface="方正粗黑宋简体" panose="02000000000000000000" charset="-122"/>
            </a:endParaRPr>
          </a:p>
          <a:p>
            <a:pPr>
              <a:lnSpc>
                <a:spcPct val="120000"/>
              </a:lnSpc>
              <a:buSzPct val="100000"/>
              <a:buFont typeface="Wingdings" panose="05000000000000000000" pitchFamily="2" charset="2"/>
            </a:pPr>
            <a:r>
              <a:rPr lang="zh-CN" altLang="en-US" sz="2800" b="1">
                <a:solidFill>
                  <a:schemeClr val="tx1"/>
                </a:solidFill>
                <a:latin typeface="方正粗黑宋简体" panose="02000000000000000000" charset="-122"/>
                <a:ea typeface="方正粗黑宋简体" panose="02000000000000000000" charset="-122"/>
                <a:sym typeface="方正粗黑宋简体" panose="02000000000000000000" charset="-122"/>
              </a:rPr>
              <a:t>十、静操习惯</a:t>
            </a:r>
            <a:endParaRPr lang="zh-CN" altLang="en-US" sz="2800" b="1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sym typeface="方正粗黑宋简体" panose="02000000000000000000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charRg st="42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charRg st="42" end="1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bldLvl="0"/>
      <p:bldP spid="19462" grpId="0" bldLvl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895" y="1059815"/>
            <a:ext cx="7736205" cy="3394075"/>
          </a:xfrm>
        </p:spPr>
        <p:txBody>
          <a:bodyPr/>
          <a:p>
            <a:pPr marL="0" indent="0" algn="l" eaLnBrk="1" hangingPunct="1">
              <a:lnSpc>
                <a:spcPct val="110000"/>
              </a:lnSpc>
              <a:buFont typeface="Wingdings" panose="05000000000000000000" charset="0"/>
              <a:buNone/>
            </a:pPr>
            <a:r>
              <a:rPr lang="zh-CN" altLang="en-US" b="1" dirty="0" smtClean="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（五）</a:t>
            </a:r>
            <a:r>
              <a:rPr lang="zh-CN" b="1" dirty="0" smtClean="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强化</a:t>
            </a:r>
            <a:r>
              <a:rPr lang="zh-CN" b="1" dirty="0" smtClean="0">
                <a:solidFill>
                  <a:srgbClr val="0070C0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学习小组</a:t>
            </a:r>
            <a:r>
              <a:rPr lang="zh-CN" b="1" dirty="0" smtClean="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的建立和管理：</a:t>
            </a:r>
            <a:endParaRPr lang="zh-CN" b="1" dirty="0" smtClean="0">
              <a:solidFill>
                <a:schemeClr val="tx1"/>
              </a:solidFill>
              <a:latin typeface="华文隶书" panose="02010800040101010101" charset="-122"/>
              <a:ea typeface="华文隶书" panose="02010800040101010101" charset="-122"/>
              <a:cs typeface="华文隶书" panose="02010800040101010101" charset="-122"/>
              <a:sym typeface="+mn-ea"/>
            </a:endParaRPr>
          </a:p>
          <a:p>
            <a:pPr marL="0" indent="0" algn="l" eaLnBrk="1" hangingPunct="1">
              <a:lnSpc>
                <a:spcPct val="110000"/>
              </a:lnSpc>
              <a:buFont typeface="Wingdings" panose="05000000000000000000" charset="0"/>
              <a:buNone/>
            </a:pPr>
            <a:r>
              <a:rPr lang="zh-CN" sz="2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zh-CN" sz="2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充分发挥学习小组的合作学习功能和检查监督功能，竞争意识，</a:t>
            </a:r>
            <a:r>
              <a:rPr lang="zh-CN" sz="240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自主管理、自主学习、自我教育</a:t>
            </a:r>
            <a:r>
              <a:rPr lang="zh-CN" sz="2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作用。</a:t>
            </a:r>
            <a:endParaRPr lang="zh-CN" altLang="zh-CN" sz="2400" dirty="0" smtClean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39115" y="483235"/>
            <a:ext cx="47656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</a:rPr>
              <a:t>二、本期重点工作</a:t>
            </a:r>
            <a:endParaRPr lang="zh-CN" altLang="en-US" sz="3200" b="1">
              <a:solidFill>
                <a:schemeClr val="tx1"/>
              </a:solidFill>
              <a:latin typeface="华文隶书" panose="02010800040101010101" charset="-122"/>
              <a:ea typeface="华文隶书" panose="02010800040101010101" charset="-122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115" y="1059815"/>
            <a:ext cx="8229600" cy="857250"/>
          </a:xfrm>
        </p:spPr>
        <p:txBody>
          <a:bodyPr/>
          <a:p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行楷" panose="02010800040101010101" charset="-122"/>
                <a:sym typeface="宋体" panose="02010600030101010101" pitchFamily="2" charset="-122"/>
              </a:rPr>
              <a:t>（六）狠抓学生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行楷" panose="02010800040101010101" charset="-122"/>
                <a:sym typeface="方正兰亭黑_GBK" pitchFamily="2" charset="-122"/>
              </a:rPr>
              <a:t>《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行楷" panose="02010800040101010101" charset="-122"/>
                <a:sym typeface="方正兰亭黑_GBK" pitchFamily="2" charset="-122"/>
              </a:rPr>
              <a:t>一日学习行为规范》</a:t>
            </a:r>
            <a:br>
              <a:rPr lang="zh-C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charset="-122"/>
                <a:cs typeface="Times New Roman" panose="02020603050405020304" pitchFamily="18" charset="0"/>
                <a:sym typeface="方正兰亭黑_GBK" pitchFamily="2" charset="-122"/>
              </a:rPr>
            </a:br>
            <a:endParaRPr lang="zh-CN" altLang="en-US" sz="3200" b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charset="-122"/>
              <a:cs typeface="Times New Roman" panose="02020603050405020304" pitchFamily="18" charset="0"/>
              <a:sym typeface="方正兰亭黑_GBK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360" y="1563370"/>
            <a:ext cx="8229600" cy="3394075"/>
          </a:xfrm>
        </p:spPr>
        <p:txBody>
          <a:bodyPr/>
          <a:p>
            <a:pPr marL="285750" indent="-285750">
              <a:lnSpc>
                <a:spcPct val="90000"/>
              </a:lnSpc>
              <a:buFont typeface="Wingdings" panose="05000000000000000000" charset="0"/>
              <a:buChar char="Ø"/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早自习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：到校后就上交作业、早到早读、激情朗读，专人负责。</a:t>
            </a:r>
            <a:endParaRPr lang="zh-CN" altLang="en-US" sz="20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方正兰亭黑_GBK" pitchFamily="2" charset="-122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charset="0"/>
              <a:buChar char="Ø"/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课前3分钟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：科代表领读、学生准备好教材、双色笔等</a:t>
            </a:r>
            <a:endParaRPr lang="zh-CN" altLang="en-US" sz="20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方正兰亭黑_GBK" pitchFamily="2" charset="-122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charset="0"/>
              <a:buChar char="Ø"/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上课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：坐姿、认真听课（</a:t>
            </a:r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笔记、双色笔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） </a:t>
            </a:r>
            <a:endParaRPr lang="zh-CN" altLang="en-US" sz="20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方正兰亭黑_GBK" pitchFamily="2" charset="-122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charset="0"/>
              <a:buChar char="Ø"/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午自习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  （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入室即静、入座即学、入学即专）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12:40--12:50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书法练习</a:t>
            </a:r>
            <a:endParaRPr lang="zh-CN" altLang="en-US" sz="20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方正兰亭黑_GBK" pitchFamily="2" charset="-122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charset="0"/>
              <a:buChar char="Ø"/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晚自习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（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6:50-7:20        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激情晚读）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方正兰亭黑_GBK" pitchFamily="2" charset="-122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charset="0"/>
              <a:buChar char="Ø"/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独立完成作业（先复习后作业）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方正兰亭黑_GBK" pitchFamily="2" charset="-122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charset="0"/>
              <a:buChar char="Ø"/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复习（思维导图或知识清单）和预习</a:t>
            </a: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方正兰亭黑_GBK" pitchFamily="2" charset="-122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charset="0"/>
              <a:buChar char="Ø"/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晚记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（积累、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方正兰亭黑_GBK" pitchFamily="2" charset="-122"/>
              </a:rPr>
              <a:t>复盘）</a:t>
            </a:r>
            <a:endParaRPr lang="zh-CN" altLang="en-US" sz="20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方正兰亭黑_GBK" pitchFamily="2" charset="-122"/>
            </a:endParaRPr>
          </a:p>
          <a:p>
            <a:pPr marL="0" indent="0">
              <a:buNone/>
            </a:pPr>
            <a:endParaRPr lang="zh-CN" altLang="en-US" sz="20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方正兰亭黑_GBK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9115" y="483235"/>
            <a:ext cx="47656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二、本期重点工作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100" name="图片 99"/>
          <p:cNvPicPr/>
          <p:nvPr/>
        </p:nvPicPr>
        <p:blipFill>
          <a:blip r:embed="rId1"/>
          <a:stretch>
            <a:fillRect/>
          </a:stretch>
        </p:blipFill>
        <p:spPr>
          <a:xfrm>
            <a:off x="2843530" y="0"/>
            <a:ext cx="4248785" cy="498284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605" y="987425"/>
            <a:ext cx="8305800" cy="4192270"/>
          </a:xfrm>
        </p:spPr>
        <p:txBody>
          <a:bodyPr/>
          <a:p>
            <a:pPr marL="0" indent="0">
              <a:buNone/>
            </a:pPr>
            <a:r>
              <a:rPr lang="zh-CN" altLang="en-US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七</a:t>
            </a:r>
            <a:r>
              <a:rPr lang="en-US" altLang="zh-CN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.</a:t>
            </a:r>
            <a:r>
              <a:rPr lang="zh-CN" altLang="en-US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做好</a:t>
            </a:r>
            <a:r>
              <a:rPr lang="zh-CN" altLang="en-US">
                <a:solidFill>
                  <a:schemeClr val="accent2">
                    <a:lumMod val="75000"/>
                  </a:schemeClr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一生一研</a:t>
            </a:r>
            <a:r>
              <a:rPr lang="zh-CN" altLang="en-US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工作，特别是</a:t>
            </a:r>
            <a:r>
              <a:rPr lang="zh-CN" altLang="en-US">
                <a:solidFill>
                  <a:schemeClr val="accent2">
                    <a:lumMod val="75000"/>
                  </a:schemeClr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四生</a:t>
            </a:r>
            <a:r>
              <a:rPr lang="zh-CN" altLang="en-US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培养工作</a:t>
            </a:r>
            <a:br>
              <a:rPr lang="zh-CN" altLang="en-US" sz="2400" b="1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</a:b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）优尖生（目标：冲击泸县前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名，公立学校第一名）</a:t>
            </a:r>
            <a:endParaRPr lang="zh-CN" altLang="en-US" sz="1800" b="1">
              <a:solidFill>
                <a:schemeClr val="tx1"/>
              </a:solidFill>
              <a:latin typeface="华文宋体" panose="02010600040101010101" charset="-122"/>
              <a:ea typeface="华文宋体" panose="02010600040101010101" charset="-122"/>
              <a:cs typeface="华文宋体" panose="02010600040101010101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①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利用校本课程学科提高班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②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成立虚拟弘毅班每班人数（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10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人）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一分部班主任：刘孝宏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      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二分部班主任：严维平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③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年级组要建立弘毅班学生大数据追踪分析。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④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班主任每周检查1次弘毅班学生积累本、错题集，并提出整改意见。每月找弘毅班学生谈话一次。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endParaRPr lang="zh-CN" altLang="en-US" sz="2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9115" y="483235"/>
            <a:ext cx="47656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二、本期重点工作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509270" y="495300"/>
            <a:ext cx="588264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kumimoji="1" lang="zh-CN" altLang="en-US" sz="2800" b="1" dirty="0">
                <a:latin typeface="华文隶书" panose="02010800040101010101" charset="-122"/>
                <a:ea typeface="华文隶书" panose="02010800040101010101" charset="-122"/>
                <a:sym typeface="+mn-ea"/>
              </a:rPr>
              <a:t>一、上期抽考成绩分析（总分排名）</a:t>
            </a:r>
            <a:endParaRPr kumimoji="1" lang="zh-CN" altLang="en-US" sz="2800" b="1" dirty="0">
              <a:latin typeface="华文隶书" panose="02010800040101010101" charset="-122"/>
              <a:ea typeface="华文隶书" panose="02010800040101010101" charset="-122"/>
              <a:sym typeface="+mn-ea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509270" y="987425"/>
          <a:ext cx="8301355" cy="3429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5645"/>
                <a:gridCol w="1125855"/>
                <a:gridCol w="608965"/>
                <a:gridCol w="608965"/>
                <a:gridCol w="608330"/>
                <a:gridCol w="608330"/>
                <a:gridCol w="609600"/>
                <a:gridCol w="608330"/>
                <a:gridCol w="608330"/>
                <a:gridCol w="608330"/>
                <a:gridCol w="982345"/>
                <a:gridCol w="608330"/>
              </a:tblGrid>
              <a:tr h="31178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单位代码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学校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考试人数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最高分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最低分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平均分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名次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优秀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综合指标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名次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178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优秀率(%)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名次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人数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17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C2E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全县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C2E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13350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C2E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459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C2E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C2E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319.74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C2E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C2E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15.47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C2E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—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C2E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2065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C2E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0.60476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C2E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C2E6"/>
                    </a:solidFill>
                  </a:tcPr>
                </a:tc>
              </a:tr>
              <a:tr h="3117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泸二外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1616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459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224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396.48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55.63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899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0.849603333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7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梁才学校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1088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457.5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171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376.87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37.32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0.785546667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7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213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杨娣学校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447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345.13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22.95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0.68227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7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103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二中城北分校</a:t>
                      </a:r>
                      <a:endParaRPr lang="zh-CN" altLang="en-US" sz="12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874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458.5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61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340.66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19.68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172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0.675806667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7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泸县一中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377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434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337.47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11.14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0.664863333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7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潮河学校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237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445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157.5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334.64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18.57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0.65136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7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云龙学校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447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327.76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12.05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0.630006667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7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上坪学校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438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109.5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327.19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12.88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0.620893333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605" y="987425"/>
            <a:ext cx="8230870" cy="4192270"/>
          </a:xfrm>
        </p:spPr>
        <p:txBody>
          <a:bodyPr/>
          <a:p>
            <a:pPr marL="0" indent="0">
              <a:buNone/>
            </a:pPr>
            <a:r>
              <a:rPr lang="zh-CN" altLang="en-US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七</a:t>
            </a:r>
            <a:r>
              <a:rPr lang="en-US" altLang="zh-CN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.</a:t>
            </a:r>
            <a:r>
              <a:rPr lang="zh-CN" altLang="en-US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做好</a:t>
            </a:r>
            <a:r>
              <a:rPr lang="zh-CN" altLang="en-US">
                <a:solidFill>
                  <a:schemeClr val="accent2">
                    <a:lumMod val="75000"/>
                  </a:schemeClr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一生一研</a:t>
            </a:r>
            <a:r>
              <a:rPr lang="zh-CN" altLang="en-US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工作，特别是</a:t>
            </a:r>
            <a:r>
              <a:rPr lang="zh-CN" altLang="en-US">
                <a:solidFill>
                  <a:schemeClr val="accent2">
                    <a:lumMod val="75000"/>
                  </a:schemeClr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四生</a:t>
            </a:r>
            <a:r>
              <a:rPr lang="zh-CN" altLang="en-US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培养工作</a:t>
            </a:r>
            <a:br>
              <a:rPr lang="zh-CN" altLang="en-US" sz="2400" b="1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</a:b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优尖生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zh-CN" altLang="en-US" sz="2400" b="1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目标：冲击泸县前</a:t>
            </a:r>
            <a:r>
              <a:rPr lang="en-US" altLang="zh-CN" sz="2400" b="1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20</a:t>
            </a:r>
            <a:r>
              <a:rPr lang="zh-CN" altLang="en-US" sz="2400" b="1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名，公立学校第一名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zh-CN" altLang="en-US" sz="1800" b="1">
              <a:solidFill>
                <a:schemeClr val="tx1"/>
              </a:solidFill>
              <a:latin typeface="华文宋体" panose="02010600040101010101" charset="-122"/>
              <a:ea typeface="华文宋体" panose="02010600040101010101" charset="-122"/>
              <a:cs typeface="华文宋体" panose="02010600040101010101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⑤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分析每次弘毅班学生考试成绩，在弘毅班学生中居平均分以下，即该科为弱势学科，要求学科教师重点关注、培养。</a:t>
            </a:r>
            <a:endParaRPr lang="zh-CN" altLang="en-US" sz="20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⑥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学科老师要对弘毅班学生的每一次考试进行成绩分析，提出改进措施，每次考试试卷面批面改，试后重做，要求“试后100分”。</a:t>
            </a:r>
            <a:endParaRPr lang="zh-CN" altLang="en-US" sz="20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⑦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本期组织一次弘毅学生班学生的家长会，家校合作。</a:t>
            </a:r>
            <a:endParaRPr lang="en-US" alt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⑧体育教师要提前重点关注弘毅班学生，中考体考尽量不失分。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9115" y="483235"/>
            <a:ext cx="47656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二、本期重点工作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115" y="1059815"/>
            <a:ext cx="7981950" cy="4192270"/>
          </a:xfrm>
        </p:spPr>
        <p:txBody>
          <a:bodyPr/>
          <a:p>
            <a:pPr marL="0" indent="0">
              <a:buNone/>
            </a:pPr>
            <a:r>
              <a:rPr lang="zh-CN" altLang="en-US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七</a:t>
            </a:r>
            <a:r>
              <a:rPr lang="en-US" altLang="zh-CN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.</a:t>
            </a:r>
            <a:r>
              <a:rPr lang="zh-CN" altLang="en-US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做好</a:t>
            </a:r>
            <a:r>
              <a:rPr lang="zh-CN" altLang="en-US">
                <a:solidFill>
                  <a:schemeClr val="accent2">
                    <a:lumMod val="75000"/>
                  </a:schemeClr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一生一研</a:t>
            </a:r>
            <a:r>
              <a:rPr lang="zh-CN" altLang="en-US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工作，特别是</a:t>
            </a:r>
            <a:r>
              <a:rPr lang="zh-CN" altLang="en-US">
                <a:solidFill>
                  <a:schemeClr val="accent2">
                    <a:lumMod val="75000"/>
                  </a:schemeClr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四生</a:t>
            </a:r>
            <a:r>
              <a:rPr lang="zh-CN" altLang="en-US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培养工作</a:t>
            </a:r>
            <a:br>
              <a:rPr lang="zh-CN" altLang="en-US" b="1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</a:b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）临线生（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目标：硬上二中人数、</a:t>
            </a:r>
            <a:r>
              <a:rPr lang="zh-CN" altLang="en-US" sz="2400" spc="-12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全</a:t>
            </a:r>
            <a:r>
              <a:rPr lang="zh-CN" altLang="en-US" sz="24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县前</a:t>
            </a:r>
            <a:r>
              <a:rPr lang="en-US" altLang="zh-CN" sz="24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1000</a:t>
            </a:r>
            <a:r>
              <a:rPr lang="zh-CN" altLang="en-US" sz="24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名、前</a:t>
            </a:r>
            <a:r>
              <a:rPr lang="en-US" altLang="zh-CN" sz="24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1500</a:t>
            </a:r>
            <a:r>
              <a:rPr lang="zh-CN" altLang="en-US" sz="24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名、前</a:t>
            </a:r>
            <a:r>
              <a:rPr lang="en-US" altLang="zh-CN" sz="24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2000</a:t>
            </a:r>
            <a:r>
              <a:rPr lang="zh-CN" altLang="en-US" sz="24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名所占（县一诊后确定）人数，公办学校最多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①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注重学法指导，提高学习的效率。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②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关注临线生的薄弱学科。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③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要让临线生明确学习的目标，努力的方向，才有学习的动力。各班主任和科任教师对班级的临线生进行每月至少一次的谈话交流。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67360" y="555625"/>
            <a:ext cx="47656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二、本期重点工作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605" y="1203960"/>
            <a:ext cx="7981950" cy="4192270"/>
          </a:xfrm>
        </p:spPr>
        <p:txBody>
          <a:bodyPr/>
          <a:p>
            <a:pPr marL="0" indent="0">
              <a:buNone/>
            </a:pPr>
            <a:r>
              <a:rPr lang="zh-CN" altLang="en-US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七</a:t>
            </a:r>
            <a:r>
              <a:rPr lang="en-US" altLang="zh-CN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.</a:t>
            </a:r>
            <a:r>
              <a:rPr lang="zh-CN" altLang="en-US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做好</a:t>
            </a:r>
            <a:r>
              <a:rPr lang="zh-CN" altLang="en-US">
                <a:solidFill>
                  <a:schemeClr val="accent2">
                    <a:lumMod val="75000"/>
                  </a:schemeClr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一生一研</a:t>
            </a:r>
            <a:r>
              <a:rPr lang="zh-CN" altLang="en-US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工作，特别是</a:t>
            </a:r>
            <a:r>
              <a:rPr lang="zh-CN" altLang="en-US">
                <a:solidFill>
                  <a:schemeClr val="accent2">
                    <a:lumMod val="75000"/>
                  </a:schemeClr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四生</a:t>
            </a:r>
            <a:r>
              <a:rPr lang="zh-CN" altLang="en-US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培养工作</a:t>
            </a:r>
            <a:br>
              <a:rPr lang="zh-CN" altLang="en-US" b="1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</a:b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）临线生（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目标：硬上二中人数、</a:t>
            </a:r>
            <a:r>
              <a:rPr lang="zh-CN" altLang="en-US" sz="2400" spc="-12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全</a:t>
            </a:r>
            <a:r>
              <a:rPr lang="zh-CN" altLang="en-US" sz="24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县前</a:t>
            </a:r>
            <a:r>
              <a:rPr lang="en-US" altLang="zh-CN" sz="24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1000</a:t>
            </a:r>
            <a:r>
              <a:rPr lang="zh-CN" altLang="en-US" sz="24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名、前</a:t>
            </a:r>
            <a:r>
              <a:rPr lang="en-US" altLang="zh-CN" sz="24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1500</a:t>
            </a:r>
            <a:r>
              <a:rPr lang="zh-CN" altLang="en-US" sz="24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名、前</a:t>
            </a:r>
            <a:r>
              <a:rPr lang="en-US" altLang="zh-CN" sz="24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2000</a:t>
            </a:r>
            <a:r>
              <a:rPr lang="zh-CN" altLang="en-US" sz="24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名所占（县一诊后确定）人数，公办学校最多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④</a:t>
            </a: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培养学生良好的学习习惯和应试心理、技巧，减少过失失分。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⑤</a:t>
            </a: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实验班设立临线生小组相互竞争。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⑥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利用学校组织的临线生竞赛、提高临线生的竞争意识。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⑦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体育教师要提前重点关注临线学生，中考体考尽量不失分。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>
              <a:buNone/>
            </a:pP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67360" y="555625"/>
            <a:ext cx="47656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二、本期重点工作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2765" y="843280"/>
            <a:ext cx="8077835" cy="3289935"/>
          </a:xfrm>
        </p:spPr>
        <p:txBody>
          <a:bodyPr/>
          <a:p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七</a:t>
            </a:r>
            <a:r>
              <a:rPr lang="en-US" altLang="zh-CN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.</a:t>
            </a: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做好一生一研工作，特别是四生培养工作</a:t>
            </a:r>
            <a:br>
              <a:rPr lang="zh-CN" altLang="en-US" sz="24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</a:b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学困生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zh-CN" altLang="en-US" sz="24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目标：各科综合指数前</a:t>
            </a:r>
            <a:r>
              <a:rPr lang="en-US" altLang="zh-CN" sz="24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6</a:t>
            </a:r>
            <a:r>
              <a:rPr lang="zh-CN" altLang="en-US" sz="24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名，总分前</a:t>
            </a:r>
            <a:r>
              <a:rPr lang="en-US" altLang="zh-CN" sz="24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4</a:t>
            </a:r>
            <a:r>
              <a:rPr lang="zh-CN" altLang="en-US" sz="2400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名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b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</a:b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      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（班风学风、课堂纪律）</a:t>
            </a:r>
            <a:b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</a:br>
            <a:r>
              <a:rPr lang="en-US" altLang="zh-CN"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①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关注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每一个</a:t>
            </a:r>
            <a:r>
              <a:rPr lang="en-US" altLang="zh-CN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学困生，不放弃任何一个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学困生</a:t>
            </a:r>
            <a:r>
              <a:rPr lang="en-US" altLang="zh-CN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（控辍保学）</a:t>
            </a:r>
            <a:br>
              <a:rPr lang="en-US" altLang="zh-CN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</a:br>
            <a:r>
              <a:rPr lang="en-US" altLang="zh-CN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②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班主任公平对待每一个学困生（学困生情感更为脆弱、敏感）</a:t>
            </a:r>
            <a:br>
              <a:rPr lang="en-US" altLang="zh-CN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</a:br>
            <a:r>
              <a:rPr lang="en-US" altLang="zh-CN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③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学习态度端正、成绩尽力而为</a:t>
            </a:r>
            <a:br>
              <a:rPr lang="en-US" altLang="zh-CN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</a:br>
            <a:r>
              <a:rPr lang="en-US" altLang="zh-CN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④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降低拔高、及时鼓励</a:t>
            </a:r>
            <a:b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</a:br>
            <a:r>
              <a:rPr lang="en-US" altLang="zh-CN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⑤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加强家校合作（千师进万家）</a:t>
            </a:r>
            <a:br>
              <a:rPr lang="en-US" altLang="zh-CN" sz="2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</a:br>
            <a:r>
              <a:rPr lang="en-US" altLang="zh-CN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⑥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落实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211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工程</a:t>
            </a:r>
            <a:endParaRPr lang="zh-CN" altLang="en-US" sz="2000" b="1" spc="182" dirty="0">
              <a:ln w="3175">
                <a:noFill/>
                <a:prstDash val="dash"/>
              </a:ln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9115" y="483235"/>
            <a:ext cx="47656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二、本期重点工作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360" y="926465"/>
            <a:ext cx="8077835" cy="3289935"/>
          </a:xfrm>
        </p:spPr>
        <p:txBody>
          <a:bodyPr/>
          <a:p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七</a:t>
            </a:r>
            <a:r>
              <a:rPr lang="en-US" altLang="zh-CN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.</a:t>
            </a: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做好</a:t>
            </a:r>
            <a:r>
              <a:rPr lang="zh-CN" altLang="en-US" sz="28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一生一研</a:t>
            </a: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工作，特别是</a:t>
            </a:r>
            <a:r>
              <a:rPr lang="zh-CN" altLang="en-US" sz="280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四生培养</a:t>
            </a: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工作</a:t>
            </a:r>
            <a:br>
              <a:rPr lang="zh-CN" altLang="en-US" sz="24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</a:br>
            <a:br>
              <a:rPr lang="zh-CN" altLang="en-US" sz="24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</a:br>
            <a:r>
              <a:rPr lang="zh-CN" altLang="en-US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）艺体奥赛特长生</a:t>
            </a:r>
            <a:r>
              <a:rPr lang="zh-CN" altLang="en-US" sz="2000" b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（目标：</a:t>
            </a:r>
            <a:r>
              <a:rPr lang="zh-CN" altLang="en-US" sz="2000" b="0" dirty="0" smtClean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奥赛、素质拓展、艺体特长生选拔参加达</a:t>
            </a:r>
            <a:r>
              <a:rPr lang="en-US" altLang="zh-CN" sz="2000" b="0" dirty="0" smtClean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300</a:t>
            </a:r>
            <a:r>
              <a:rPr lang="zh-CN" altLang="en-US" sz="2000" b="0" dirty="0" smtClean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人次以上，加分（含特招）达</a:t>
            </a:r>
            <a:r>
              <a:rPr lang="en-US" altLang="zh-CN" sz="2000" b="0" dirty="0" smtClean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30</a:t>
            </a:r>
            <a:r>
              <a:rPr lang="zh-CN" altLang="en-US" sz="2000" b="0" dirty="0" smtClean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人次以上）</a:t>
            </a:r>
            <a:b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</a:b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zh-CN" altLang="en-US" sz="2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早发现、多关注、早培养、特长</a:t>
            </a:r>
            <a:r>
              <a:rPr lang="zh-CN" altLang="en-US" sz="2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  <a:sym typeface="+mn-ea"/>
              </a:rPr>
              <a:t>与学科文化的协调发展</a:t>
            </a:r>
            <a:br>
              <a:rPr lang="en-US" altLang="zh-CN" sz="2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</a:br>
            <a:br>
              <a:rPr lang="en-US" altLang="zh-CN" sz="2400" dirty="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</a:br>
            <a:br>
              <a:rPr lang="en-US" altLang="zh-CN" sz="2400" dirty="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</a:br>
            <a:r>
              <a:rPr lang="zh-CN" altLang="en-US" sz="2800" dirty="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八、</a:t>
            </a:r>
            <a:r>
              <a:rPr lang="zh-CN" altLang="en-US" sz="2800">
                <a:solidFill>
                  <a:schemeClr val="tx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落实教科教务处教学相关工作</a:t>
            </a:r>
            <a:endParaRPr lang="zh-CN" altLang="en-US" sz="2800" b="1" spc="182" dirty="0">
              <a:ln w="3175">
                <a:noFill/>
                <a:prstDash val="dash"/>
              </a:ln>
              <a:solidFill>
                <a:schemeClr val="tx1"/>
              </a:solidFill>
              <a:uFillTx/>
              <a:latin typeface="华文隶书" panose="02010800040101010101" charset="-122"/>
              <a:ea typeface="华文隶书" panose="02010800040101010101" charset="-122"/>
              <a:cs typeface="华文隶书" panose="02010800040101010101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9115" y="483235"/>
            <a:ext cx="47656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华文隶书" panose="02010800040101010101" charset="-122"/>
                <a:ea typeface="华文隶书" panose="02010800040101010101" charset="-122"/>
              </a:rPr>
              <a:t>二、本期重点工作</a:t>
            </a:r>
            <a:endParaRPr lang="zh-CN" altLang="en-US" sz="3200" b="1">
              <a:latin typeface="华文隶书" panose="02010800040101010101" charset="-122"/>
              <a:ea typeface="华文隶书" panose="02010800040101010101" charset="-122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360" y="555625"/>
            <a:ext cx="8229600" cy="857250"/>
          </a:xfrm>
        </p:spPr>
        <p:txBody>
          <a:bodyPr/>
          <a:p>
            <a:r>
              <a:rPr lang="zh-CN" altLang="en-US">
                <a:solidFill>
                  <a:schemeClr val="tx1"/>
                </a:solidFill>
              </a:rPr>
              <a:t>三、近期工作安排：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marR="0" lvl="0" indent="0" algn="l" defTabSz="914400" rtl="0" eaLnBrk="0" fontAlgn="base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en-US" altLang="zh-CN" sz="2400" b="1" kern="12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1.</a:t>
            </a:r>
            <a:r>
              <a:rPr kumimoji="1" lang="zh-CN" altLang="en-US" sz="2400" b="1" kern="12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提前备好开学前两周的课（新教师手写详案），教研组长收齐后于开学典礼后交教科处，以便进行检查。 </a:t>
            </a:r>
            <a:endParaRPr kumimoji="1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宋体" panose="02010600040101010101" charset="-122"/>
              <a:ea typeface="华文宋体" panose="02010600040101010101" charset="-122"/>
              <a:cs typeface="华文宋体" panose="02010600040101010101" charset="-122"/>
            </a:endParaRPr>
          </a:p>
          <a:p>
            <a:pPr marL="0" marR="0" lvl="0" indent="0" algn="l" defTabSz="914400" rtl="0" eaLnBrk="0" fontAlgn="base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lang="en-US" altLang="zh-CN" sz="2400" b="1" dirty="0">
                <a:solidFill>
                  <a:schemeClr val="tx1"/>
                </a:solidFill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2.</a:t>
            </a:r>
            <a:r>
              <a:rPr lang="zh-CN" altLang="en-US" sz="2400" b="1" dirty="0">
                <a:solidFill>
                  <a:schemeClr val="tx1"/>
                </a:solidFill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相关处室及学科组、班主任按上学期要求完成科技创新作品，于</a:t>
            </a:r>
            <a:r>
              <a:rPr lang="en-US" altLang="zh-CN" sz="2400" b="1" dirty="0">
                <a:solidFill>
                  <a:schemeClr val="tx1"/>
                </a:solidFill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9</a:t>
            </a:r>
            <a:r>
              <a:rPr lang="zh-CN" altLang="en-US" sz="2400" b="1" dirty="0">
                <a:solidFill>
                  <a:schemeClr val="tx1"/>
                </a:solidFill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月</a:t>
            </a:r>
            <a:r>
              <a:rPr lang="en-US" altLang="zh-CN" sz="2400" b="1" dirty="0">
                <a:solidFill>
                  <a:schemeClr val="tx1"/>
                </a:solidFill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14</a:t>
            </a:r>
            <a:r>
              <a:rPr lang="zh-CN" altLang="en-US" sz="2400" b="1" dirty="0">
                <a:solidFill>
                  <a:schemeClr val="tx1"/>
                </a:solidFill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日下午</a:t>
            </a:r>
            <a:r>
              <a:rPr lang="en-US" altLang="zh-CN" sz="2400" b="1" dirty="0">
                <a:solidFill>
                  <a:schemeClr val="tx1"/>
                </a:solidFill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6</a:t>
            </a:r>
            <a:r>
              <a:rPr lang="zh-CN" altLang="en-US" sz="2400" b="1" dirty="0">
                <a:solidFill>
                  <a:schemeClr val="tx1"/>
                </a:solidFill>
                <a:latin typeface="华文宋体" panose="02010600040101010101" charset="-122"/>
                <a:ea typeface="华文宋体" panose="02010600040101010101" charset="-122"/>
                <a:cs typeface="华文宋体" panose="02010600040101010101" charset="-122"/>
                <a:sym typeface="+mn-ea"/>
              </a:rPr>
              <a:t>点前上交到教科处。</a:t>
            </a:r>
            <a:endParaRPr kumimoji="1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宋体" panose="02010600040101010101" charset="-122"/>
              <a:ea typeface="华文宋体" panose="02010600040101010101" charset="-122"/>
              <a:cs typeface="华文宋体" panose="02010600040101010101" charset="-122"/>
            </a:endParaRPr>
          </a:p>
          <a:p>
            <a:endParaRPr kumimoji="1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宋体" panose="02010600040101010101" charset="-122"/>
              <a:ea typeface="华文宋体" panose="02010600040101010101" charset="-122"/>
              <a:cs typeface="华文宋体" panose="02010600040101010101" charset="-122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102" name="图片 101"/>
          <p:cNvPicPr/>
          <p:nvPr/>
        </p:nvPicPr>
        <p:blipFill>
          <a:blip r:embed="rId1"/>
          <a:stretch>
            <a:fillRect/>
          </a:stretch>
        </p:blipFill>
        <p:spPr>
          <a:xfrm>
            <a:off x="468630" y="179070"/>
            <a:ext cx="8206740" cy="478536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580787" y="695325"/>
            <a:ext cx="79819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179070"/>
            <a:r>
              <a:rPr lang="zh-CN" sz="2400" b="1">
                <a:solidFill>
                  <a:schemeClr val="tx1"/>
                </a:solidFill>
                <a:ea typeface="宋体" panose="02010600030101010101" pitchFamily="2" charset="-122"/>
              </a:rPr>
              <a:t>（一）课后服务工作</a:t>
            </a:r>
            <a:endParaRPr lang="zh-CN" altLang="en-US" sz="24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575786" y="1132999"/>
          <a:ext cx="8100060" cy="3501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005"/>
                <a:gridCol w="675005"/>
                <a:gridCol w="675005"/>
                <a:gridCol w="675005"/>
                <a:gridCol w="675005"/>
                <a:gridCol w="675005"/>
                <a:gridCol w="675005"/>
                <a:gridCol w="675005"/>
                <a:gridCol w="675005"/>
                <a:gridCol w="675005"/>
                <a:gridCol w="675005"/>
                <a:gridCol w="675005"/>
              </a:tblGrid>
              <a:tr h="499745">
                <a:tc gridSpan="1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7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各年级作业整理课时安排（星期一至四）</a:t>
                      </a:r>
                      <a:endParaRPr lang="zh-CN" altLang="en-US" sz="27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75057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25" b="0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语文</a:t>
                      </a:r>
                      <a:endParaRPr lang="zh-CN" altLang="en-US" sz="21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数学</a:t>
                      </a:r>
                      <a:endParaRPr lang="zh-CN" altLang="en-US" sz="21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英语</a:t>
                      </a:r>
                      <a:endParaRPr lang="zh-CN" altLang="en-US" sz="21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物理</a:t>
                      </a:r>
                      <a:endParaRPr lang="zh-CN" altLang="en-US" sz="21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化学</a:t>
                      </a:r>
                      <a:endParaRPr lang="zh-CN" altLang="en-US" sz="21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政治</a:t>
                      </a:r>
                      <a:endParaRPr lang="zh-CN" altLang="en-US" sz="21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历史</a:t>
                      </a:r>
                      <a:endParaRPr lang="zh-CN" altLang="en-US" sz="21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地理</a:t>
                      </a:r>
                      <a:endParaRPr lang="zh-CN" altLang="en-US" sz="21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生物</a:t>
                      </a:r>
                      <a:endParaRPr lang="zh-CN" altLang="en-US" sz="21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班会</a:t>
                      </a:r>
                      <a:endParaRPr lang="zh-CN" altLang="en-US" sz="21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合计</a:t>
                      </a:r>
                      <a:endParaRPr lang="zh-CN" altLang="en-US" sz="21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9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初一</a:t>
                      </a:r>
                      <a:endParaRPr lang="zh-CN" altLang="en-US" sz="21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25" b="0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25" b="0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2700" b="0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24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12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初二</a:t>
                      </a:r>
                      <a:endParaRPr lang="zh-CN" altLang="en-US" sz="21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25" b="0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25" b="0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24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9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1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初三</a:t>
                      </a:r>
                      <a:endParaRPr lang="zh-CN" altLang="en-US" sz="2100" b="1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825" b="0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7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32</a:t>
                      </a:r>
                      <a:endParaRPr lang="en-US" altLang="en-US" sz="27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9525" marR="9525" marT="9525" marB="3429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622697" y="843439"/>
            <a:ext cx="79819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179070"/>
            <a:r>
              <a:rPr lang="zh-CN" sz="2400" b="1">
                <a:solidFill>
                  <a:schemeClr val="tx1"/>
                </a:solidFill>
                <a:latin typeface="宋体" panose="02010600030101010101" pitchFamily="2" charset="-122"/>
              </a:rPr>
              <a:t>（一）课后服务工作（</a:t>
            </a:r>
            <a:r>
              <a:rPr lang="en-US" altLang="zh-CN" sz="2400" b="1">
                <a:solidFill>
                  <a:schemeClr val="tx1"/>
                </a:solidFill>
                <a:latin typeface="宋体" panose="02010600030101010101" pitchFamily="2" charset="-122"/>
              </a:rPr>
              <a:t>5+2</a:t>
            </a:r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</a:rPr>
              <a:t>，</a:t>
            </a:r>
            <a:r>
              <a:rPr lang="zh-CN" sz="2400" b="1">
                <a:solidFill>
                  <a:schemeClr val="tx1"/>
                </a:solidFill>
                <a:latin typeface="宋体" panose="02010600030101010101" pitchFamily="2" charset="-122"/>
              </a:rPr>
              <a:t>以教务处通知为准）</a:t>
            </a:r>
            <a:endParaRPr lang="zh-CN" altLang="en-US" sz="2400" b="1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703263" y="2248059"/>
            <a:ext cx="7520464" cy="24161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80000"/>
              </a:lnSpc>
            </a:pPr>
            <a:r>
              <a:rPr lang="zh-CN" altLang="en-US" sz="2100" b="1" dirty="0" smtClean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兴趣特长课程：</a:t>
            </a:r>
            <a:r>
              <a:rPr lang="zh-CN" sz="2100" b="1" dirty="0" smtClean="0">
                <a:solidFill>
                  <a:schemeClr val="tx1"/>
                </a:solidFill>
                <a:latin typeface="宋体" panose="02010600030101010101" pitchFamily="2" charset="-122"/>
                <a:sym typeface="+mn-ea"/>
              </a:rPr>
              <a:t>预设：</a:t>
            </a:r>
            <a:r>
              <a:rPr lang="zh-CN" altLang="en-US" sz="2100" b="1" dirty="0" smtClean="0">
                <a:solidFill>
                  <a:schemeClr val="tx1"/>
                </a:solidFill>
                <a:latin typeface="宋体" panose="02010600030101010101" pitchFamily="2" charset="-122"/>
                <a:sym typeface="+mn-ea"/>
              </a:rPr>
              <a:t>初二</a:t>
            </a:r>
            <a:r>
              <a:rPr lang="en-US" altLang="zh-CN" sz="2100" b="1" dirty="0" smtClean="0">
                <a:solidFill>
                  <a:schemeClr val="tx1"/>
                </a:solidFill>
                <a:latin typeface="宋体" panose="02010600030101010101" pitchFamily="2" charset="-122"/>
                <a:sym typeface="+mn-ea"/>
              </a:rPr>
              <a:t>27</a:t>
            </a:r>
            <a:r>
              <a:rPr lang="zh-CN" altLang="en-US" sz="2100" b="1" dirty="0" smtClean="0">
                <a:solidFill>
                  <a:schemeClr val="tx1"/>
                </a:solidFill>
                <a:latin typeface="宋体" panose="02010600030101010101" pitchFamily="2" charset="-122"/>
                <a:sym typeface="+mn-ea"/>
              </a:rPr>
              <a:t>个班</a:t>
            </a:r>
            <a:endParaRPr lang="zh-CN" altLang="en-US" sz="2100" b="1" dirty="0" smtClean="0">
              <a:solidFill>
                <a:schemeClr val="tx1"/>
              </a:solidFill>
              <a:latin typeface="宋体" panose="02010600030101010101" pitchFamily="2" charset="-122"/>
              <a:sym typeface="+mn-ea"/>
            </a:endParaRPr>
          </a:p>
          <a:p>
            <a:pPr>
              <a:lnSpc>
                <a:spcPct val="180000"/>
              </a:lnSpc>
            </a:pPr>
            <a:r>
              <a:rPr lang="zh-CN" altLang="en-US" sz="2100" b="1" dirty="0" smtClean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任课教师选课：个人申请与学校实际相结合</a:t>
            </a:r>
            <a:endParaRPr lang="zh-CN" altLang="en-US" sz="2100" b="1" dirty="0" smtClean="0">
              <a:solidFill>
                <a:schemeClr val="tx1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100" b="1">
                <a:solidFill>
                  <a:schemeClr val="tx1"/>
                </a:solidFill>
                <a:latin typeface="Calibri" panose="020F0502020204030204" pitchFamily="34" charset="0"/>
                <a:sym typeface="+mn-ea"/>
              </a:rPr>
              <a:t>   </a:t>
            </a:r>
            <a:r>
              <a:rPr lang="zh-CN" altLang="en-US" sz="2100" b="1">
                <a:solidFill>
                  <a:schemeClr val="tx1"/>
                </a:solidFill>
                <a:latin typeface="Calibri" panose="020F0502020204030204" pitchFamily="34" charset="0"/>
                <a:sym typeface="+mn-ea"/>
              </a:rPr>
              <a:t>第二周星期三下午</a:t>
            </a:r>
            <a:r>
              <a:rPr lang="en-US" altLang="zh-CN" sz="2100" b="1">
                <a:solidFill>
                  <a:schemeClr val="tx1"/>
                </a:solidFill>
                <a:latin typeface="Calibri" panose="020F0502020204030204" pitchFamily="34" charset="0"/>
                <a:sym typeface="+mn-ea"/>
              </a:rPr>
              <a:t>6</a:t>
            </a:r>
            <a:r>
              <a:rPr lang="zh-CN" altLang="en-US" sz="2100" b="1">
                <a:solidFill>
                  <a:schemeClr val="tx1"/>
                </a:solidFill>
                <a:latin typeface="Calibri" panose="020F0502020204030204" pitchFamily="34" charset="0"/>
                <a:sym typeface="+mn-ea"/>
              </a:rPr>
              <a:t>：</a:t>
            </a:r>
            <a:r>
              <a:rPr lang="en-US" altLang="zh-CN" sz="2100" b="1">
                <a:solidFill>
                  <a:schemeClr val="tx1"/>
                </a:solidFill>
                <a:latin typeface="Calibri" panose="020F0502020204030204" pitchFamily="34" charset="0"/>
                <a:sym typeface="+mn-ea"/>
              </a:rPr>
              <a:t>00</a:t>
            </a:r>
            <a:r>
              <a:rPr lang="zh-CN" altLang="en-US" sz="2100" b="1">
                <a:solidFill>
                  <a:schemeClr val="tx1"/>
                </a:solidFill>
                <a:latin typeface="Calibri" panose="020F0502020204030204" pitchFamily="34" charset="0"/>
                <a:sym typeface="+mn-ea"/>
              </a:rPr>
              <a:t>之前，</a:t>
            </a:r>
            <a:r>
              <a:rPr lang="zh-CN" altLang="en-US" sz="2100" b="1" dirty="0">
                <a:solidFill>
                  <a:schemeClr val="tx1"/>
                </a:solidFill>
                <a:sym typeface="+mn-ea"/>
              </a:rPr>
              <a:t>各级部汇总学生兴趣特长课程的申报及选课交教务处</a:t>
            </a:r>
            <a:endParaRPr lang="zh-CN" altLang="en-US" sz="2100" b="1" dirty="0">
              <a:solidFill>
                <a:schemeClr val="tx1"/>
              </a:solidFill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2100" b="1" dirty="0" smtClean="0">
                <a:solidFill>
                  <a:schemeClr val="tx1"/>
                </a:solid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第一周不上课辅，第二周开始</a:t>
            </a:r>
            <a:endParaRPr lang="zh-CN" altLang="en-US" sz="2100" b="1" dirty="0" smtClean="0">
              <a:solidFill>
                <a:schemeClr val="tx1"/>
              </a:solid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27088" y="1347470"/>
            <a:ext cx="7613333" cy="414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sz="2100" b="1">
                <a:solidFill>
                  <a:schemeClr val="tx1"/>
                </a:solidFill>
                <a:ea typeface="宋体" panose="02010600030101010101" pitchFamily="2" charset="-122"/>
              </a:rPr>
              <a:t>持续开展“高质量、有温度”的课后服务</a:t>
            </a:r>
            <a:endParaRPr lang="zh-CN" altLang="en-US" sz="21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03580" y="1833880"/>
            <a:ext cx="8295005" cy="414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sz="2100" b="1">
                <a:solidFill>
                  <a:schemeClr val="tx1"/>
                </a:solidFill>
                <a:ea typeface="宋体" panose="02010600030101010101" pitchFamily="2" charset="-122"/>
              </a:rPr>
              <a:t>收费标准：</a:t>
            </a:r>
            <a:r>
              <a:rPr lang="en-US" altLang="zh-CN" sz="2100" b="1">
                <a:solidFill>
                  <a:schemeClr val="tx1"/>
                </a:solidFill>
                <a:ea typeface="宋体" panose="02010600030101010101" pitchFamily="2" charset="-122"/>
              </a:rPr>
              <a:t>800</a:t>
            </a:r>
            <a:r>
              <a:rPr lang="zh-CN" sz="2100" b="1">
                <a:solidFill>
                  <a:schemeClr val="tx1"/>
                </a:solidFill>
                <a:ea typeface="宋体" panose="02010600030101010101" pitchFamily="2" charset="-122"/>
              </a:rPr>
              <a:t>元/生（愿意参加者，含保险），陶艺课：</a:t>
            </a:r>
            <a:r>
              <a:rPr lang="en-US" altLang="zh-CN" sz="2100" b="1">
                <a:solidFill>
                  <a:schemeClr val="tx1"/>
                </a:solidFill>
                <a:ea typeface="宋体" panose="02010600030101010101" pitchFamily="2" charset="-122"/>
              </a:rPr>
              <a:t>960</a:t>
            </a:r>
            <a:r>
              <a:rPr lang="zh-CN" altLang="en-US" sz="2100" b="1">
                <a:solidFill>
                  <a:schemeClr val="tx1"/>
                </a:solidFill>
                <a:ea typeface="宋体" panose="02010600030101010101" pitchFamily="2" charset="-122"/>
              </a:rPr>
              <a:t>元</a:t>
            </a:r>
            <a:r>
              <a:rPr lang="en-US" altLang="zh-CN" sz="2100" b="1">
                <a:solidFill>
                  <a:schemeClr val="tx1"/>
                </a:solidFill>
                <a:ea typeface="宋体" panose="02010600030101010101" pitchFamily="2" charset="-122"/>
              </a:rPr>
              <a:t>/</a:t>
            </a:r>
            <a:r>
              <a:rPr lang="zh-CN" altLang="en-US" sz="2100" b="1">
                <a:solidFill>
                  <a:schemeClr val="tx1"/>
                </a:solidFill>
                <a:ea typeface="宋体" panose="02010600030101010101" pitchFamily="2" charset="-122"/>
              </a:rPr>
              <a:t>生</a:t>
            </a:r>
            <a:endParaRPr lang="zh-CN" altLang="en-US" sz="21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2573882" y="-489141"/>
            <a:ext cx="220980" cy="1066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" dirty="0" smtClean="0">
                <a:solidFill>
                  <a:schemeClr val="tx1"/>
                </a:solidFill>
              </a:rPr>
              <a:t>延时符</a:t>
            </a:r>
            <a:endParaRPr lang="zh-CN" altLang="en-US" sz="100" dirty="0" smtClean="0">
              <a:solidFill>
                <a:schemeClr val="tx1"/>
              </a:solidFill>
            </a:endParaRPr>
          </a:p>
        </p:txBody>
      </p:sp>
      <p:sp>
        <p:nvSpPr>
          <p:cNvPr id="4" name="文本占位符 3"/>
          <p:cNvSpPr/>
          <p:nvPr/>
        </p:nvSpPr>
        <p:spPr>
          <a:xfrm>
            <a:off x="748665" y="933450"/>
            <a:ext cx="6694646" cy="460534"/>
          </a:xfrm>
          <a:prstGeom prst="rect">
            <a:avLst/>
          </a:prstGeom>
          <a:noFill/>
          <a:ln w="9525">
            <a:noFill/>
          </a:ln>
        </p:spPr>
        <p:txBody>
          <a:bodyPr wrap="square" anchor="t"/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defRPr sz="3200" b="1">
                <a:solidFill>
                  <a:schemeClr val="tx1"/>
                </a:solidFill>
                <a:latin typeface="+mn-lt"/>
              </a:defRPr>
            </a:lvl2pPr>
            <a:lvl3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32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4pPr>
            <a:lvl5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32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5pPr>
            <a:lvl6pPr marL="8001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32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6pPr>
            <a:lvl7pPr marL="12573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32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7pPr>
            <a:lvl8pPr marL="17145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32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8pPr>
            <a:lvl9pPr marL="21717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32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9pPr>
          </a:lstStyle>
          <a:p>
            <a:pPr marL="0" indent="179070" algn="l" eaLnBrk="1" latinLnBrk="0" hangingPunct="1">
              <a:buClrTx/>
              <a:buSzTx/>
              <a:buFontTx/>
              <a:buNone/>
            </a:pPr>
            <a:r>
              <a:rPr lang="en-US" altLang="zh-CN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积累内容（班主任、科任教师要加强指导）</a:t>
            </a:r>
            <a:endParaRPr lang="zh-CN" sz="24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1103810" y="1496117"/>
            <a:ext cx="6339510" cy="702908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txBody>
          <a:bodyPr vert="horz" wrap="square" lIns="91434" tIns="45717" rIns="91434" bIns="45717" numCol="1" anchor="t" anchorCtr="0" compatLnSpc="1"/>
          <a:p>
            <a:endParaRPr lang="zh-CN" altLang="en-US" sz="1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6219740" y="1474527"/>
            <a:ext cx="1821086" cy="778469"/>
          </a:xfrm>
          <a:prstGeom prst="roundRect">
            <a:avLst/>
          </a:prstGeom>
          <a:solidFill>
            <a:schemeClr val="accent1"/>
          </a:solidFill>
          <a:ln w="12700">
            <a:noFill/>
          </a:ln>
          <a:effectLst>
            <a:outerShdw blurRad="127000" dist="50800" dir="5400000" algn="t" rotWithShape="0">
              <a:prstClr val="black">
                <a:alpha val="60000"/>
              </a:prstClr>
            </a:outerShdw>
          </a:effectLst>
        </p:spPr>
        <p:txBody>
          <a:bodyPr vert="horz" wrap="square" lIns="91434" tIns="45717" rIns="91434" bIns="45717" numCol="1" anchor="t" anchorCtr="0" compatLnSpc="1"/>
          <a:p>
            <a:pPr algn="ctr"/>
            <a:r>
              <a:rPr lang="zh-CN" altLang="en-US" sz="2400" b="1" dirty="0">
                <a:solidFill>
                  <a:srgbClr val="FFFF00"/>
                </a:solidFill>
                <a:latin typeface="黑体" panose="02010609060101010101" charset="-122"/>
                <a:ea typeface="黑体" panose="02010609060101010101" charset="-122"/>
                <a:cs typeface="+mn-ea"/>
                <a:sym typeface="+mn-lt"/>
              </a:rPr>
              <a:t>语文</a:t>
            </a:r>
            <a:endParaRPr lang="zh-CN" altLang="en-US" sz="2400" b="1" dirty="0">
              <a:solidFill>
                <a:srgbClr val="FFFF00"/>
              </a:solidFill>
              <a:latin typeface="黑体" panose="02010609060101010101" charset="-122"/>
              <a:ea typeface="黑体" panose="02010609060101010101" charset="-122"/>
              <a:cs typeface="+mn-ea"/>
              <a:sym typeface="+mn-lt"/>
            </a:endParaRPr>
          </a:p>
          <a:p>
            <a:pPr algn="ctr"/>
            <a:r>
              <a:rPr lang="zh-CN" altLang="en-US" sz="2400" b="1" dirty="0">
                <a:solidFill>
                  <a:srgbClr val="FFFF00"/>
                </a:solidFill>
                <a:latin typeface="黑体" panose="02010609060101010101" charset="-122"/>
                <a:ea typeface="黑体" panose="02010609060101010101" charset="-122"/>
                <a:cs typeface="+mn-ea"/>
                <a:sym typeface="+mn-lt"/>
              </a:rPr>
              <a:t>英语</a:t>
            </a:r>
            <a:endParaRPr lang="zh-CN" altLang="en-US" sz="2400" b="1" dirty="0">
              <a:solidFill>
                <a:srgbClr val="FFFF00"/>
              </a:solidFill>
              <a:latin typeface="黑体" panose="02010609060101010101" charset="-122"/>
              <a:ea typeface="黑体" panose="02010609060101010101" charset="-122"/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103176" y="1664382"/>
            <a:ext cx="5173076" cy="398780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zh-CN" altLang="en-US" sz="2000" b="1" kern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成语（单词</a:t>
            </a:r>
            <a:r>
              <a:rPr lang="en-US" altLang="zh-CN" sz="2000" b="1" kern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)    </a:t>
            </a:r>
            <a:r>
              <a:rPr lang="zh-CN" altLang="en-US" sz="2000" b="1" kern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名言（句型）    美文（范文） </a:t>
            </a:r>
            <a:endParaRPr lang="zh-CN" altLang="en-US" sz="2000" b="1" kern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1103810" y="2732397"/>
            <a:ext cx="6340145" cy="702908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txBody>
          <a:bodyPr vert="horz" wrap="square" lIns="91434" tIns="45717" rIns="91434" bIns="45717" numCol="1" anchor="t" anchorCtr="0" compatLnSpc="1"/>
          <a:p>
            <a:endParaRPr lang="zh-CN" altLang="en-US" sz="1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6219740" y="2710808"/>
            <a:ext cx="1821086" cy="778469"/>
          </a:xfrm>
          <a:prstGeom prst="roundRect">
            <a:avLst/>
          </a:prstGeom>
          <a:solidFill>
            <a:schemeClr val="accent1"/>
          </a:solidFill>
          <a:ln w="12700">
            <a:noFill/>
          </a:ln>
          <a:effectLst>
            <a:outerShdw blurRad="127000" dist="50800" dir="5400000" algn="t" rotWithShape="0">
              <a:prstClr val="black">
                <a:alpha val="60000"/>
              </a:prstClr>
            </a:outerShdw>
          </a:effectLst>
        </p:spPr>
        <p:txBody>
          <a:bodyPr vert="horz" wrap="square" lIns="91434" tIns="45717" rIns="91434" bIns="45717" numCol="1" anchor="t" anchorCtr="0" compatLnSpc="1"/>
          <a:p>
            <a:pPr algn="ctr"/>
            <a:r>
              <a:rPr lang="zh-CN" altLang="en-US" sz="2400" b="1" dirty="0">
                <a:solidFill>
                  <a:srgbClr val="FFFF00"/>
                </a:solidFill>
                <a:latin typeface="黑体" panose="02010609060101010101" charset="-122"/>
                <a:ea typeface="黑体" panose="02010609060101010101" charset="-122"/>
                <a:cs typeface="+mn-ea"/>
                <a:sym typeface="+mn-lt"/>
              </a:rPr>
              <a:t>数学</a:t>
            </a:r>
            <a:endParaRPr lang="zh-CN" altLang="en-US" sz="2400" b="1" dirty="0">
              <a:solidFill>
                <a:srgbClr val="FFFF00"/>
              </a:solidFill>
              <a:latin typeface="黑体" panose="02010609060101010101" charset="-122"/>
              <a:ea typeface="黑体" panose="02010609060101010101" charset="-122"/>
              <a:cs typeface="+mn-ea"/>
              <a:sym typeface="+mn-lt"/>
            </a:endParaRPr>
          </a:p>
          <a:p>
            <a:pPr algn="ctr"/>
            <a:r>
              <a:rPr lang="zh-CN" altLang="en-US" sz="2400" b="1" dirty="0">
                <a:solidFill>
                  <a:srgbClr val="FFFF00"/>
                </a:solidFill>
                <a:latin typeface="黑体" panose="02010609060101010101" charset="-122"/>
                <a:ea typeface="黑体" panose="02010609060101010101" charset="-122"/>
                <a:cs typeface="+mn-ea"/>
                <a:sym typeface="+mn-lt"/>
              </a:rPr>
              <a:t>理综</a:t>
            </a:r>
            <a:endParaRPr lang="zh-CN" altLang="en-US" sz="2400" b="1" dirty="0">
              <a:solidFill>
                <a:srgbClr val="FFFF00"/>
              </a:solidFill>
              <a:latin typeface="黑体" panose="02010609060101010101" charset="-122"/>
              <a:ea typeface="黑体" panose="02010609060101010101" charset="-122"/>
              <a:cs typeface="+mn-ea"/>
              <a:sym typeface="+mn-lt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102541" y="2900663"/>
            <a:ext cx="5174346" cy="39878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defRPr/>
            </a:pPr>
            <a:r>
              <a:rPr lang="zh-CN" altLang="en-US" sz="2000" b="1" kern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归类整理          错题题目            自我反思</a:t>
            </a:r>
            <a:endParaRPr lang="zh-CN" altLang="en-US" sz="2000" b="1" kern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1102541" y="3928675"/>
            <a:ext cx="6340145" cy="702908"/>
          </a:xfrm>
          <a:prstGeom prst="roundRect">
            <a:avLst/>
          </a:prstGeom>
          <a:noFill/>
          <a:ln w="19050">
            <a:solidFill>
              <a:schemeClr val="accent1"/>
            </a:solidFill>
          </a:ln>
        </p:spPr>
        <p:txBody>
          <a:bodyPr vert="horz" wrap="square" lIns="91434" tIns="45717" rIns="91434" bIns="45717" numCol="1" anchor="t" anchorCtr="0" compatLnSpc="1"/>
          <a:p>
            <a:endParaRPr lang="zh-CN" altLang="en-US" sz="1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9" name="圆角矩形 28"/>
          <p:cNvSpPr/>
          <p:nvPr/>
        </p:nvSpPr>
        <p:spPr>
          <a:xfrm>
            <a:off x="6218469" y="3907085"/>
            <a:ext cx="1821086" cy="778469"/>
          </a:xfrm>
          <a:prstGeom prst="roundRect">
            <a:avLst/>
          </a:prstGeom>
          <a:solidFill>
            <a:schemeClr val="accent1"/>
          </a:solidFill>
          <a:ln w="12700">
            <a:noFill/>
          </a:ln>
          <a:effectLst>
            <a:outerShdw blurRad="127000" dist="50800" dir="5400000" algn="t" rotWithShape="0">
              <a:prstClr val="black">
                <a:alpha val="60000"/>
              </a:prstClr>
            </a:outerShdw>
          </a:effectLst>
        </p:spPr>
        <p:txBody>
          <a:bodyPr vert="horz" wrap="square" lIns="91434" tIns="45717" rIns="91434" bIns="45717" numCol="1" anchor="t" anchorCtr="0" compatLnSpc="1"/>
          <a:p>
            <a:pPr algn="ctr"/>
            <a:r>
              <a:rPr lang="zh-CN" altLang="en-US" sz="2400" b="1" dirty="0">
                <a:solidFill>
                  <a:srgbClr val="FFFF00"/>
                </a:solidFill>
                <a:latin typeface="黑体" panose="02010609060101010101" charset="-122"/>
                <a:ea typeface="黑体" panose="02010609060101010101" charset="-122"/>
                <a:cs typeface="+mn-ea"/>
                <a:sym typeface="+mn-lt"/>
              </a:rPr>
              <a:t>文综</a:t>
            </a:r>
            <a:endParaRPr lang="zh-CN" altLang="en-US" sz="2400" b="1" dirty="0">
              <a:solidFill>
                <a:srgbClr val="FFFF00"/>
              </a:solidFill>
              <a:latin typeface="黑体" panose="02010609060101010101" charset="-122"/>
              <a:ea typeface="黑体" panose="02010609060101010101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03810" y="4096940"/>
            <a:ext cx="5173076" cy="39878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defRPr/>
            </a:pPr>
            <a:r>
              <a:rPr lang="zh-CN" altLang="en-US" sz="2000" b="1" kern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知识框架         易错易混             归纳总结</a:t>
            </a:r>
            <a:endParaRPr lang="zh-CN" altLang="en-US" sz="2000" b="1" kern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占位符 3"/>
          <p:cNvSpPr/>
          <p:nvPr/>
        </p:nvSpPr>
        <p:spPr>
          <a:xfrm>
            <a:off x="467043" y="555784"/>
            <a:ext cx="4706779" cy="480536"/>
          </a:xfrm>
          <a:prstGeom prst="rect">
            <a:avLst/>
          </a:prstGeom>
          <a:noFill/>
          <a:ln w="9525">
            <a:noFill/>
          </a:ln>
        </p:spPr>
        <p:txBody>
          <a:bodyPr wrap="square" anchor="t"/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defRPr sz="3200" b="1">
                <a:solidFill>
                  <a:schemeClr val="tx1"/>
                </a:solidFill>
                <a:latin typeface="+mn-lt"/>
              </a:defRPr>
            </a:lvl2pPr>
            <a:lvl3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3200" b="1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32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4pPr>
            <a:lvl5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32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5pPr>
            <a:lvl6pPr marL="8001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32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6pPr>
            <a:lvl7pPr marL="12573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32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7pPr>
            <a:lvl8pPr marL="17145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32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8pPr>
            <a:lvl9pPr marL="21717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l"/>
              <a:defRPr sz="32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9pPr>
          </a:lstStyle>
          <a:p>
            <a:pPr marL="0" indent="179070" algn="l" eaLnBrk="1" latinLnBrk="0" hangingPunct="1">
              <a:buClrTx/>
              <a:buSzTx/>
              <a:buFontTx/>
              <a:buNone/>
            </a:pPr>
            <a:r>
              <a:rPr lang="zh-CN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（五）积累本</a:t>
            </a:r>
            <a:endParaRPr lang="zh-CN" sz="24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0" indent="179070" algn="l" eaLnBrk="1" latinLnBrk="0" hangingPunct="1">
              <a:buClrTx/>
              <a:buSzTx/>
              <a:buFontTx/>
              <a:buNone/>
            </a:pPr>
            <a:endParaRPr lang="zh-CN" sz="24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509270" y="915670"/>
          <a:ext cx="8202930" cy="3613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3145"/>
                <a:gridCol w="645160"/>
                <a:gridCol w="640080"/>
                <a:gridCol w="624840"/>
                <a:gridCol w="741045"/>
                <a:gridCol w="624840"/>
                <a:gridCol w="638810"/>
                <a:gridCol w="624205"/>
                <a:gridCol w="640715"/>
                <a:gridCol w="593725"/>
                <a:gridCol w="772160"/>
                <a:gridCol w="624205"/>
              </a:tblGrid>
              <a:tr h="396240">
                <a:tc gridSpan="1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各科平均分对比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</a:tr>
              <a:tr h="2565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学校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总人数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语文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名次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数学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名次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地理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名次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生物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名次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总分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名次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565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泸二外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1616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74.29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91.59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73.74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77.64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317.26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梁才学校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1088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69.9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69.12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76.49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301.51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二中城北分校</a:t>
                      </a:r>
                      <a:endParaRPr lang="zh-CN" altLang="en-US" sz="12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874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66.57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75.24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61.77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69.18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272.76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杨娣学校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65.32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71.34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63.49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71.94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272.09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泸县一中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377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68.82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78.23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54.72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68.94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270.71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潮河学校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237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62.51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70.38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59.83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71.66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264.38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五中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325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62.9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65.54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62.33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71.42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262.19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雨坛中学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64.5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69.68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58.38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68.32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260.88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2000" b="1"/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2000" b="1"/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2000" b="1"/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2000" b="1"/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>
                      <a:noFill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33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与梁才差距</a:t>
                      </a:r>
                      <a:endParaRPr lang="zh-CN" altLang="en-US" sz="16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-3.33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Arial Black" panose="020B0A04020102020204" charset="0"/>
                          <a:cs typeface="Arial Black" panose="020B0A04020102020204" charset="0"/>
                        </a:rPr>
                        <a:t>-10.76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Arial Black" panose="020B0A04020102020204" charset="0"/>
                        <a:cs typeface="Arial Black" panose="020B0A04020102020204" charset="0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-7.35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-7.31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-28.75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09270" y="495300"/>
            <a:ext cx="588264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kumimoji="1" lang="zh-CN" altLang="en-US" sz="2800" b="1" dirty="0">
                <a:latin typeface="华文隶书" panose="02010800040101010101" charset="-122"/>
                <a:ea typeface="华文隶书" panose="02010800040101010101" charset="-122"/>
                <a:sym typeface="+mn-ea"/>
              </a:rPr>
              <a:t>一、上期抽考成绩分析</a:t>
            </a:r>
            <a:endParaRPr kumimoji="1" lang="zh-CN" altLang="en-US" sz="2800" b="1" dirty="0">
              <a:latin typeface="华文隶书" panose="02010800040101010101" charset="-122"/>
              <a:ea typeface="华文隶书" panose="02010800040101010101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4970" y="1635125"/>
            <a:ext cx="8097520" cy="3394075"/>
          </a:xfrm>
        </p:spPr>
        <p:txBody>
          <a:bodyPr/>
          <a:p>
            <a:pPr marL="0" indent="0">
              <a:lnSpc>
                <a:spcPct val="140000"/>
              </a:lnSpc>
              <a:buNone/>
            </a:pP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人数快报（每天上午</a:t>
            </a: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11:30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以前 ）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初二：</a:t>
            </a: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8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月</a:t>
            </a: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31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日、</a:t>
            </a: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9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月</a:t>
            </a: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日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各级部汇总：班级 应到 实到 未到学生姓名、原因</a:t>
            </a:r>
            <a:endParaRPr lang="en-US" altLang="zh-CN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Gulim" panose="020B0600000101010101" pitchFamily="34" charset="-127"/>
              </a:rPr>
              <a:t>3.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Gulim" panose="020B0600000101010101" pitchFamily="34" charset="-127"/>
              </a:rPr>
              <a:t>入学考试：初三：</a:t>
            </a: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Gulim" panose="020B0600000101010101" pitchFamily="34" charset="-127"/>
              </a:rPr>
              <a:t>9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Gulim" panose="020B0600000101010101" pitchFamily="34" charset="-127"/>
              </a:rPr>
              <a:t>月</a:t>
            </a: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Gulim" panose="020B0600000101010101" pitchFamily="34" charset="-127"/>
              </a:rPr>
              <a:t>1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Gulim" panose="020B0600000101010101" pitchFamily="34" charset="-127"/>
              </a:rPr>
              <a:t>日下午、</a:t>
            </a: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Gulim" panose="020B0600000101010101" pitchFamily="34" charset="-127"/>
              </a:rPr>
              <a:t>2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Gulim" panose="020B0600000101010101" pitchFamily="34" charset="-127"/>
              </a:rPr>
              <a:t>日上午（文件见年级教师群）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Gulim" panose="020B0600000101010101" pitchFamily="34" charset="-127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67360" y="555625"/>
            <a:ext cx="809815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40000"/>
              </a:lnSpc>
            </a:pP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1.8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月</a:t>
            </a: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31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日：初二学生报名、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Gulim" panose="020B0600000101010101" pitchFamily="34" charset="-127"/>
              </a:rPr>
              <a:t>领发学生课本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Gulim" panose="020B0600000101010101" pitchFamily="34" charset="-127"/>
            </a:endParaRPr>
          </a:p>
          <a:p>
            <a:pPr>
              <a:lnSpc>
                <a:spcPct val="140000"/>
              </a:lnSpc>
            </a:pP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课   本：初二在原</a:t>
            </a: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17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班教室         作业本：以通知为准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500380" y="950817"/>
          <a:ext cx="7715250" cy="3868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890"/>
                <a:gridCol w="6436360"/>
              </a:tblGrid>
              <a:tr h="33528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70C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2020级2021年秋期工作要点</a:t>
                      </a:r>
                      <a:endParaRPr lang="zh-CN" altLang="en-US" sz="1800" b="1">
                        <a:solidFill>
                          <a:srgbClr val="0070C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17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时间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工作重点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80">
                <a:tc rowSpan="6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第</a:t>
                      </a:r>
                      <a:r>
                        <a:rPr lang="en-US" alt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1-2</a:t>
                      </a: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周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1.召开年级成绩分析会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8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2.召开级部班主任会议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8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3.认真组织入学考试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8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4.完成20级秋期期末考试各类表彰并上墙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8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5.召开级部自管会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8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6.召开年级住校生大会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80">
                <a:tc row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第</a:t>
                      </a:r>
                      <a:r>
                        <a:rPr lang="en-US" alt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周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1.完成德育处和教务处的各类资料的上交工作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8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2.完成各班教室文化的布置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8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3.分别召开各班班长、安全班长、纪律班长、科代表会议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8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8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第</a:t>
                      </a:r>
                      <a:r>
                        <a:rPr lang="en-US" alt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4</a:t>
                      </a: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周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1.成立年级弘毅班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8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2.召开普通班的临线生会议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500380" y="582295"/>
            <a:ext cx="53276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latin typeface="华文隶书" panose="02010800040101010101" charset="-122"/>
                <a:ea typeface="华文隶书" panose="02010800040101010101" charset="-122"/>
                <a:cs typeface="微软雅黑" panose="020B0503020204020204" charset="-122"/>
                <a:sym typeface="+mn-ea"/>
              </a:rPr>
              <a:t>三、本期主要工作行事历</a:t>
            </a:r>
            <a:endParaRPr lang="zh-CN" altLang="en-US" sz="2400" b="1">
              <a:latin typeface="华文隶书" panose="02010800040101010101" charset="-122"/>
              <a:ea typeface="华文隶书" panose="02010800040101010101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481330" y="908685"/>
          <a:ext cx="7997825" cy="391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375"/>
                <a:gridCol w="6648450"/>
              </a:tblGrid>
              <a:tr h="39116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第</a:t>
                      </a:r>
                      <a:r>
                        <a:rPr lang="en-US" alt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4</a:t>
                      </a: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周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1.召开普通班的双差生会议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16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2.完成第一学月试题的命制的工作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160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第5周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1.认真组织第一学月考试并分级部召开成绩分析会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16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2.完成第一学月的表彰及上墙工作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16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3.召开第二次班主任例会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16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第6周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1.检查积累本完成情况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16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2.检查学生作业及批改情况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1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第7周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1.召开各班班长会议（发现各班的问题，及时与班主任交流情况）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16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第8-9周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1.召开扣分较多的住校生大会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16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2.各班做好半期考试动员会和奖励方案的制定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00380" y="582295"/>
            <a:ext cx="53276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latin typeface="华文隶书" panose="02010800040101010101" charset="-122"/>
                <a:ea typeface="华文隶书" panose="02010800040101010101" charset="-122"/>
                <a:cs typeface="微软雅黑" panose="020B0503020204020204" charset="-122"/>
                <a:sym typeface="+mn-ea"/>
              </a:rPr>
              <a:t>三、本期主要工作行事历</a:t>
            </a:r>
            <a:endParaRPr lang="zh-CN" altLang="en-US" sz="2400" b="1">
              <a:latin typeface="华文隶书" panose="02010800040101010101" charset="-122"/>
              <a:ea typeface="华文隶书" panose="02010800040101010101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527050" y="981075"/>
          <a:ext cx="8164195" cy="3792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315"/>
                <a:gridCol w="6786880"/>
              </a:tblGrid>
              <a:tr h="34480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第10-11周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1.协助学校组织好半期考试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0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2.召开半期教学工作会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0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第12周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1.完成半期考试各类表彰并上墙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0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2.班主任对学生半期考试成绩一对一的分析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0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第13-1</a:t>
                      </a:r>
                      <a:r>
                        <a:rPr lang="en-US" alt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5</a:t>
                      </a: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周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1.召开弘毅班学生工作会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0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2.召开级部自管会干部会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0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第1</a:t>
                      </a:r>
                      <a:r>
                        <a:rPr lang="en-US" alt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6-17</a:t>
                      </a: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周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1.召开第四次班主任例会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0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2.检查积累本完成情况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第18</a:t>
                      </a:r>
                      <a:r>
                        <a:rPr lang="en-US" alt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-20</a:t>
                      </a: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周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1.各班做好期末考试动员会和奖励方案的制定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0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2.做好期末复习及期末考试工作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80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3.做好假期作业的安排和散学相关工作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00380" y="582295"/>
            <a:ext cx="53276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latin typeface="华文隶书" panose="02010800040101010101" charset="-122"/>
                <a:ea typeface="华文隶书" panose="02010800040101010101" charset="-122"/>
                <a:cs typeface="微软雅黑" panose="020B0503020204020204" charset="-122"/>
                <a:sym typeface="+mn-ea"/>
              </a:rPr>
              <a:t>三、本期主要工作行事历</a:t>
            </a:r>
            <a:endParaRPr lang="zh-CN" altLang="en-US" sz="2400" b="1">
              <a:latin typeface="华文隶书" panose="02010800040101010101" charset="-122"/>
              <a:ea typeface="华文隶书" panose="02010800040101010101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907828" y="1636072"/>
            <a:ext cx="4824412" cy="18453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p>
            <a:pPr algn="ctr">
              <a:spcBef>
                <a:spcPct val="50000"/>
              </a:spcBef>
            </a:pPr>
            <a:r>
              <a:rPr lang="zh-CN" altLang="en-US" sz="60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迷你简启体" panose="03000509000000000000" pitchFamily="65" charset="-122"/>
                <a:ea typeface="迷你简启体" panose="03000509000000000000" pitchFamily="65" charset="-122"/>
              </a:rPr>
              <a:t>谢  </a:t>
            </a:r>
            <a:r>
              <a:rPr lang="zh-CN" altLang="en-US" sz="60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迷你简启体" panose="03000509000000000000" pitchFamily="65" charset="-122"/>
                <a:ea typeface="迷你简启体" panose="03000509000000000000" pitchFamily="65" charset="-122"/>
              </a:rPr>
              <a:t>谢</a:t>
            </a:r>
            <a:endParaRPr lang="zh-CN" altLang="en-US" sz="60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迷你简启体" panose="03000509000000000000" pitchFamily="65" charset="-122"/>
              <a:ea typeface="迷你简启体" panose="03000509000000000000" pitchFamily="65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36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2021.8.2</a:t>
            </a:r>
            <a:r>
              <a:rPr lang="en-US" sz="36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4</a:t>
            </a:r>
            <a:endParaRPr lang="en-US" sz="36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509270" y="955675"/>
          <a:ext cx="8229600" cy="3693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25"/>
                <a:gridCol w="1017905"/>
                <a:gridCol w="598170"/>
                <a:gridCol w="598805"/>
                <a:gridCol w="598170"/>
                <a:gridCol w="598805"/>
                <a:gridCol w="635635"/>
                <a:gridCol w="598805"/>
                <a:gridCol w="635635"/>
                <a:gridCol w="598805"/>
                <a:gridCol w="635635"/>
                <a:gridCol w="598805"/>
              </a:tblGrid>
              <a:tr h="468630">
                <a:tc gridSpan="1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各科折合成绩平均分对比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965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学校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总人数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语文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名次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数学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名次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地理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名次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生物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名次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总分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名次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965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泸二外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1616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74.29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91.59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73.74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77.64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226.432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梁才学校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1088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69.9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69.12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76.49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214.144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5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泸县一中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377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68.82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78.23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54.72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68.94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196.514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二中城北分校</a:t>
                      </a:r>
                      <a:endParaRPr lang="zh-CN" altLang="en-US" sz="12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874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66.57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75.24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61.77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69.18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194.19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5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杨娣学校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65.32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71.34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63.49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71.94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190.832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5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潮河学校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237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62.51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70.38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59.83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71.66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185.486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63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2000" b="1"/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2000" b="1"/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2000" b="1"/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2000" b="1"/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2000" b="1"/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2000" b="1"/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2000" b="1"/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2000" b="1"/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2000" b="1"/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2000" b="1"/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sz="2000" b="1"/>
                    </a:p>
                  </a:txBody>
                  <a:tcPr marL="12700" marR="12700" marT="12700" vert="horz" anchor="ctr" anchorCtr="0">
                    <a:lnL>
                      <a:noFill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与梁才差距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-3.33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-10.76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-1.8375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-1.8275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-19.954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与一中差距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-2.25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-2.99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1.7625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0.06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-2.324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509270" y="555625"/>
            <a:ext cx="588264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kumimoji="1" lang="zh-CN" altLang="en-US" sz="2800" b="1" dirty="0">
                <a:latin typeface="华文隶书" panose="02010800040101010101" charset="-122"/>
                <a:ea typeface="华文隶书" panose="02010800040101010101" charset="-122"/>
                <a:sym typeface="+mn-ea"/>
              </a:rPr>
              <a:t>一、上期抽考成绩分析</a:t>
            </a:r>
            <a:endParaRPr kumimoji="1" lang="zh-CN" altLang="en-US" sz="2800" b="1" dirty="0">
              <a:latin typeface="华文隶书" panose="02010800040101010101" charset="-122"/>
              <a:ea typeface="华文隶书" panose="02010800040101010101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509270" y="843280"/>
          <a:ext cx="8072755" cy="3675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7930"/>
                <a:gridCol w="990600"/>
                <a:gridCol w="977265"/>
                <a:gridCol w="977265"/>
                <a:gridCol w="977900"/>
                <a:gridCol w="976630"/>
                <a:gridCol w="977900"/>
                <a:gridCol w="977265"/>
              </a:tblGrid>
              <a:tr h="501015">
                <a:tc gridSpan="8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</a:t>
                      </a:r>
                      <a:r>
                        <a:rPr lang="zh-CN" sz="2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分段人数矩阵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b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学校名称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考试人数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(460,430]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(430,400]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(400,370]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686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累计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累计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累计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81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泸县一中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377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泸二外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276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276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623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899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385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1284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二中城北分校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874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172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172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168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泸县四中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373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五中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325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1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泸县六中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358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梁才学校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1088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291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697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8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总计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13350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1621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2065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2131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4196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5795645" y="4446905"/>
            <a:ext cx="8528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183</a:t>
            </a:r>
            <a:endParaRPr lang="en-US" altLang="zh-CN"/>
          </a:p>
        </p:txBody>
      </p:sp>
      <p:sp>
        <p:nvSpPr>
          <p:cNvPr id="8" name="文本框 7"/>
          <p:cNvSpPr txBox="1"/>
          <p:nvPr/>
        </p:nvSpPr>
        <p:spPr>
          <a:xfrm>
            <a:off x="3996055" y="4444365"/>
            <a:ext cx="529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31</a:t>
            </a:r>
            <a:endParaRPr lang="en-US" altLang="zh-CN"/>
          </a:p>
        </p:txBody>
      </p:sp>
      <p:sp>
        <p:nvSpPr>
          <p:cNvPr id="2" name="文本框 1"/>
          <p:cNvSpPr txBox="1"/>
          <p:nvPr/>
        </p:nvSpPr>
        <p:spPr>
          <a:xfrm>
            <a:off x="509270" y="495300"/>
            <a:ext cx="588264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kumimoji="1" lang="zh-CN" altLang="en-US" sz="2800" b="1" dirty="0">
                <a:latin typeface="华文隶书" panose="02010800040101010101" charset="-122"/>
                <a:ea typeface="华文隶书" panose="02010800040101010101" charset="-122"/>
                <a:sym typeface="+mn-ea"/>
              </a:rPr>
              <a:t>一、上期抽考成绩分析</a:t>
            </a:r>
            <a:endParaRPr kumimoji="1" lang="zh-CN" altLang="en-US" sz="2800" b="1" dirty="0">
              <a:latin typeface="华文隶书" panose="02010800040101010101" charset="-122"/>
              <a:ea typeface="华文隶书" panose="02010800040101010101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827405" y="627380"/>
          <a:ext cx="7849235" cy="3966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960"/>
                <a:gridCol w="1713230"/>
                <a:gridCol w="2057400"/>
                <a:gridCol w="2366645"/>
              </a:tblGrid>
              <a:tr h="52324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（二）我校统考全县对比表</a:t>
                      </a:r>
                      <a:endParaRPr lang="en-US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99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学科</a:t>
                      </a:r>
                      <a:endParaRPr lang="zh-CN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县平均值</a:t>
                      </a:r>
                      <a:endParaRPr lang="zh-CN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我校平均值</a:t>
                      </a:r>
                      <a:endParaRPr lang="zh-CN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综合指数排名</a:t>
                      </a:r>
                      <a:endParaRPr lang="zh-CN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85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德法</a:t>
                      </a:r>
                      <a:endParaRPr lang="zh-CN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71.05 </a:t>
                      </a:r>
                      <a:endParaRPr lang="en-US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77.05 </a:t>
                      </a:r>
                      <a:endParaRPr lang="en-US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6</a:t>
                      </a:r>
                      <a:endParaRPr lang="en-US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6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历史</a:t>
                      </a:r>
                      <a:endParaRPr lang="zh-CN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63.58 </a:t>
                      </a:r>
                      <a:endParaRPr lang="en-US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68.05 </a:t>
                      </a:r>
                      <a:endParaRPr lang="en-US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6</a:t>
                      </a:r>
                      <a:endParaRPr lang="en-US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85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英语</a:t>
                      </a:r>
                      <a:endParaRPr lang="zh-CN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71.18 </a:t>
                      </a:r>
                      <a:endParaRPr lang="en-US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75.00 </a:t>
                      </a:r>
                      <a:endParaRPr lang="en-US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华文宋体" panose="02010600040101010101" charset="-122"/>
                          <a:ea typeface="华文宋体" panose="02010600040101010101" charset="-122"/>
                        </a:rPr>
                        <a:t>11</a:t>
                      </a:r>
                      <a:endParaRPr lang="en-US" altLang="en-US" sz="2800" b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华文宋体" panose="02010600040101010101" charset="-122"/>
                        <a:ea typeface="华文宋体" panose="02010600040101010101" charset="-122"/>
                      </a:endParaRPr>
                    </a:p>
                  </a:txBody>
                  <a:tcPr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Rectangle 2"/>
          <p:cNvSpPr>
            <a:spLocks noGrp="1"/>
          </p:cNvSpPr>
          <p:nvPr/>
        </p:nvSpPr>
        <p:spPr>
          <a:xfrm>
            <a:off x="1828324" y="1962150"/>
            <a:ext cx="5258276" cy="768668"/>
          </a:xfrm>
          <a:prstGeom prst="rect">
            <a:avLst/>
          </a:prstGeom>
          <a:noFill/>
          <a:ln>
            <a:noFill/>
          </a:ln>
        </p:spPr>
        <p:txBody>
          <a:bodyPr lIns="53355" tIns="26677" rIns="53355" bIns="26677" anchor="t"/>
          <a:lstStyle>
            <a:lvl1pPr algn="l" rtl="0" eaLnBrk="0" fontAlgn="base" latinLnBrk="1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  <a:cs typeface="+mj-cs"/>
              </a:defRPr>
            </a:lvl1pPr>
            <a:lvl2pPr algn="l" rtl="0" eaLnBrk="0" fontAlgn="base" latinLnBrk="1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algn="l" rtl="0" eaLnBrk="0" fontAlgn="base" latinLnBrk="1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algn="l" rtl="0" eaLnBrk="0" fontAlgn="base" latinLnBrk="1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algn="l" rtl="0" eaLnBrk="0" fontAlgn="base" latinLnBrk="1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45720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91440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137160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182880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r>
              <a:rPr lang="zh-CN" altLang="en-US" sz="4500" dirty="0">
                <a:solidFill>
                  <a:srgbClr val="FF0000"/>
                </a:solidFill>
                <a:ea typeface="黑体" panose="02010609060101010101" charset="-122"/>
              </a:rPr>
              <a:t>（一）学科情况</a:t>
            </a:r>
            <a:endParaRPr lang="zh-CN" altLang="en-US" sz="4500" dirty="0">
              <a:solidFill>
                <a:srgbClr val="FF0000"/>
              </a:solidFill>
              <a:ea typeface="黑体" panose="02010609060101010101" charset="-122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Rectangle 2"/>
          <p:cNvSpPr>
            <a:spLocks noGrp="1"/>
          </p:cNvSpPr>
          <p:nvPr/>
        </p:nvSpPr>
        <p:spPr>
          <a:xfrm>
            <a:off x="1780223" y="1875949"/>
            <a:ext cx="5200650" cy="959644"/>
          </a:xfrm>
          <a:prstGeom prst="rect">
            <a:avLst/>
          </a:prstGeom>
          <a:noFill/>
          <a:ln>
            <a:noFill/>
          </a:ln>
        </p:spPr>
        <p:txBody>
          <a:bodyPr lIns="53355" tIns="26677" rIns="53355" bIns="26677" anchor="t"/>
          <a:lstStyle>
            <a:lvl1pPr algn="l" rtl="0" eaLnBrk="0" fontAlgn="base" latinLnBrk="1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  <a:cs typeface="+mj-cs"/>
              </a:defRPr>
            </a:lvl1pPr>
            <a:lvl2pPr algn="l" rtl="0" eaLnBrk="0" fontAlgn="base" latinLnBrk="1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algn="l" rtl="0" eaLnBrk="0" fontAlgn="base" latinLnBrk="1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algn="l" rtl="0" eaLnBrk="0" fontAlgn="base" latinLnBrk="1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algn="l" rtl="0" eaLnBrk="0" fontAlgn="base" latinLnBrk="1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45720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91440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137160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182880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r>
              <a:rPr lang="zh-CN" altLang="en-US" sz="4500" dirty="0">
                <a:solidFill>
                  <a:srgbClr val="FF0000"/>
                </a:solidFill>
                <a:ea typeface="黑体" panose="02010609060101010101" charset="-122"/>
              </a:rPr>
              <a:t>（二）班级情况</a:t>
            </a:r>
            <a:endParaRPr lang="zh-CN" altLang="en-US" sz="4500" dirty="0">
              <a:solidFill>
                <a:srgbClr val="FF0000"/>
              </a:solidFill>
              <a:ea typeface="黑体" panose="02010609060101010101" charset="-122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Rectangle 2"/>
          <p:cNvSpPr>
            <a:spLocks noGrp="1"/>
          </p:cNvSpPr>
          <p:nvPr/>
        </p:nvSpPr>
        <p:spPr>
          <a:xfrm>
            <a:off x="1828324" y="1962150"/>
            <a:ext cx="5258276" cy="768668"/>
          </a:xfrm>
          <a:prstGeom prst="rect">
            <a:avLst/>
          </a:prstGeom>
          <a:noFill/>
          <a:ln>
            <a:noFill/>
          </a:ln>
        </p:spPr>
        <p:txBody>
          <a:bodyPr lIns="53355" tIns="26677" rIns="53355" bIns="26677" anchor="t"/>
          <a:lstStyle>
            <a:lvl1pPr algn="l" rtl="0" eaLnBrk="0" fontAlgn="base" latinLnBrk="1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  <a:cs typeface="+mj-cs"/>
              </a:defRPr>
            </a:lvl1pPr>
            <a:lvl2pPr algn="l" rtl="0" eaLnBrk="0" fontAlgn="base" latinLnBrk="1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algn="l" rtl="0" eaLnBrk="0" fontAlgn="base" latinLnBrk="1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algn="l" rtl="0" eaLnBrk="0" fontAlgn="base" latinLnBrk="1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algn="l" rtl="0" eaLnBrk="0" fontAlgn="base" latinLnBrk="1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45720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91440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137160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1828800" algn="l" rtl="0" fontAlgn="base" latin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4E5B6F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r>
              <a:rPr lang="zh-CN" altLang="en-US" sz="4500" dirty="0">
                <a:solidFill>
                  <a:srgbClr val="FF0000"/>
                </a:solidFill>
                <a:ea typeface="黑体" panose="02010609060101010101" charset="-122"/>
              </a:rPr>
              <a:t>（三）分部情况</a:t>
            </a:r>
            <a:endParaRPr lang="zh-CN" altLang="en-US" sz="4500" dirty="0">
              <a:solidFill>
                <a:srgbClr val="FF0000"/>
              </a:solidFill>
              <a:ea typeface="黑体" panose="02010609060101010101" charset="-122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TABLE_BEAUTIFY" val="smartTable{4704ca6c-90da-48a0-a939-06a72c305c23}"/>
  <p:tag name="TABLE_ENDDRAG_ORIGIN_RECT" val="653*269"/>
  <p:tag name="TABLE_ENDDRAG_RECT" val="42*94*653*269"/>
</p:tagLst>
</file>

<file path=ppt/tags/tag10.xml><?xml version="1.0" encoding="utf-8"?>
<p:tagLst xmlns:p="http://schemas.openxmlformats.org/presentationml/2006/main">
  <p:tag name="COMMONDATA" val="eyJoZGlkIjoiZDZiZjRkNmU2ZjQ4Y2RhYjc1Y2Y0MGM5MjJjNGViZWQifQ=="/>
</p:tagLst>
</file>

<file path=ppt/tags/tag2.xml><?xml version="1.0" encoding="utf-8"?>
<p:tagLst xmlns:p="http://schemas.openxmlformats.org/presentationml/2006/main">
  <p:tag name="KSO_WM_UNIT_TABLE_BEAUTIFY" val="smartTable{2255fd34-c6a5-4c3c-89cd-23b47a4bb74f}"/>
  <p:tag name="TABLE_ENDDRAG_ORIGIN_RECT" val="645*291"/>
  <p:tag name="TABLE_ENDDRAG_RECT" val="77*90*645*291"/>
</p:tagLst>
</file>

<file path=ppt/tags/tag3.xml><?xml version="1.0" encoding="utf-8"?>
<p:tagLst xmlns:p="http://schemas.openxmlformats.org/presentationml/2006/main">
  <p:tag name="KSO_WM_UNIT_TABLE_BEAUTIFY" val="smartTable{22ec62e5-42af-4d8d-abe9-7a45cfd9cbc7}"/>
  <p:tag name="TABLE_ENDDRAG_ORIGIN_RECT" val="648*290"/>
  <p:tag name="TABLE_ENDDRAG_RECT" val="42*75*648*290"/>
</p:tagLst>
</file>

<file path=ppt/tags/tag4.xml><?xml version="1.0" encoding="utf-8"?>
<p:tagLst xmlns:p="http://schemas.openxmlformats.org/presentationml/2006/main">
  <p:tag name="KSO_WM_UNIT_TABLE_BEAUTIFY" val="smartTable{d8877e5b-0ad4-4830-ac4b-882eedbf3ca1}"/>
  <p:tag name="TABLE_ENDDRAG_ORIGIN_RECT" val="635*289"/>
  <p:tag name="TABLE_ENDDRAG_RECT" val="42*75*635*289"/>
</p:tagLst>
</file>

<file path=ppt/tags/tag5.xml><?xml version="1.0" encoding="utf-8"?>
<p:tagLst xmlns:p="http://schemas.openxmlformats.org/presentationml/2006/main">
  <p:tag name="KSO_WM_UNIT_TABLE_BEAUTIFY" val="smartTable{37b86eb5-e198-40cb-8365-d8660c31a2ea}"/>
  <p:tag name="TABLE_ENDDRAG_ORIGIN_RECT" val="618*312"/>
  <p:tag name="TABLE_ENDDRAG_RECT" val="65*49*618*312"/>
</p:tagLst>
</file>

<file path=ppt/tags/tag6.xml><?xml version="1.0" encoding="utf-8"?>
<p:tagLst xmlns:p="http://schemas.openxmlformats.org/presentationml/2006/main">
  <p:tag name="KSO_WM_UNIT_TABLE_BEAUTIFY" val="smartTable{a365df77-791d-470a-8700-4c5e24ef81d5}"/>
  <p:tag name="TABLE_ENDDRAG_ORIGIN_RECT" val="849*367"/>
  <p:tag name="TABLE_ENDDRAG_RECT" val="60*102*849*367"/>
</p:tagLst>
</file>

<file path=ppt/tags/tag7.xml><?xml version="1.0" encoding="utf-8"?>
<p:tagLst xmlns:p="http://schemas.openxmlformats.org/presentationml/2006/main">
  <p:tag name="KSO_WM_UNIT_TABLE_BEAUTIFY" val="smartTable{d18db757-e3ee-46ce-a504-6f5e23a6b7f8}"/>
  <p:tag name="TABLE_ENDDRAG_ORIGIN_RECT" val="607*290"/>
  <p:tag name="TABLE_ENDDRAG_RECT" val="39*74*607*290"/>
</p:tagLst>
</file>

<file path=ppt/tags/tag8.xml><?xml version="1.0" encoding="utf-8"?>
<p:tagLst xmlns:p="http://schemas.openxmlformats.org/presentationml/2006/main">
  <p:tag name="KSO_WM_UNIT_TABLE_BEAUTIFY" val="smartTable{5f88fc25-6ada-4472-8bf3-8989a22332d8}"/>
  <p:tag name="TABLE_ENDDRAG_ORIGIN_RECT" val="629*307"/>
  <p:tag name="TABLE_ENDDRAG_RECT" val="37*71*629*307"/>
</p:tagLst>
</file>

<file path=ppt/tags/tag9.xml><?xml version="1.0" encoding="utf-8"?>
<p:tagLst xmlns:p="http://schemas.openxmlformats.org/presentationml/2006/main">
  <p:tag name="KSO_WM_UNIT_TABLE_BEAUTIFY" val="smartTable{4064c9cb-685d-42c7-a47c-f05faa0de2a5}"/>
  <p:tag name="TABLE_ENDDRAG_ORIGIN_RECT" val="642*298"/>
  <p:tag name="TABLE_ENDDRAG_RECT" val="42*83*642*298"/>
</p:tagLst>
</file>

<file path=ppt/theme/theme1.xml><?xml version="1.0" encoding="utf-8"?>
<a:theme xmlns:a="http://schemas.openxmlformats.org/drawingml/2006/main" name="1_기본 디자인">
  <a:themeElements>
    <a:clrScheme name="1_기본 디자인 3">
      <a:dk1>
        <a:srgbClr val="000000"/>
      </a:dk1>
      <a:lt1>
        <a:srgbClr val="FFFFFF"/>
      </a:lt1>
      <a:dk2>
        <a:srgbClr val="FFFFFF"/>
      </a:dk2>
      <a:lt2>
        <a:srgbClr val="4D4D4D"/>
      </a:lt2>
      <a:accent1>
        <a:srgbClr val="7067AF"/>
      </a:accent1>
      <a:accent2>
        <a:srgbClr val="99CCFF"/>
      </a:accent2>
      <a:accent3>
        <a:srgbClr val="FFFFFF"/>
      </a:accent3>
      <a:accent4>
        <a:srgbClr val="000000"/>
      </a:accent4>
      <a:accent5>
        <a:srgbClr val="BBB8D4"/>
      </a:accent5>
      <a:accent6>
        <a:srgbClr val="8AB9E7"/>
      </a:accent6>
      <a:hlink>
        <a:srgbClr val="CCCCFF"/>
      </a:hlink>
      <a:folHlink>
        <a:srgbClr val="C68DFF"/>
      </a:folHlink>
    </a:clrScheme>
    <a:fontScheme name="1_기본 디자인">
      <a:majorFont>
        <a:latin typeface="Gulim"/>
        <a:ea typeface="Gulim"/>
        <a:cs typeface=""/>
      </a:majorFont>
      <a:minorFont>
        <a:latin typeface="Gulim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ulim" panose="020B0600000101010101" pitchFamily="34" charset="-127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ulim" panose="020B0600000101010101" pitchFamily="34" charset="-127"/>
            <a:ea typeface="宋体" panose="02010600030101010101" pitchFamily="2" charset="-122"/>
          </a:defRPr>
        </a:defPPr>
      </a:lstStyle>
    </a:ln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FFFFCC"/>
        </a:dk2>
        <a:lt2>
          <a:srgbClr val="5F5F5F"/>
        </a:lt2>
        <a:accent1>
          <a:srgbClr val="5A9E65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B5CCB8"/>
        </a:accent5>
        <a:accent6>
          <a:srgbClr val="B9B900"/>
        </a:accent6>
        <a:hlink>
          <a:srgbClr val="DB8647"/>
        </a:hlink>
        <a:folHlink>
          <a:srgbClr val="90B7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FFFFFF"/>
        </a:dk2>
        <a:lt2>
          <a:srgbClr val="4D4D4D"/>
        </a:lt2>
        <a:accent1>
          <a:srgbClr val="7067A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BBB8D4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FFFFFF"/>
        </a:lt1>
        <a:dk2>
          <a:srgbClr val="FEE9DE"/>
        </a:dk2>
        <a:lt2>
          <a:srgbClr val="777777"/>
        </a:lt2>
        <a:accent1>
          <a:srgbClr val="6D5484"/>
        </a:accent1>
        <a:accent2>
          <a:srgbClr val="D88EC6"/>
        </a:accent2>
        <a:accent3>
          <a:srgbClr val="FFFFFF"/>
        </a:accent3>
        <a:accent4>
          <a:srgbClr val="000000"/>
        </a:accent4>
        <a:accent5>
          <a:srgbClr val="BAB3C2"/>
        </a:accent5>
        <a:accent6>
          <a:srgbClr val="C480B3"/>
        </a:accent6>
        <a:hlink>
          <a:srgbClr val="EA8484"/>
        </a:hlink>
        <a:folHlink>
          <a:srgbClr val="8BCF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5460</Words>
  <Application>WPS 演示</Application>
  <PresentationFormat/>
  <Paragraphs>1392</Paragraphs>
  <Slides>34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58" baseType="lpstr">
      <vt:lpstr>Arial</vt:lpstr>
      <vt:lpstr>宋体</vt:lpstr>
      <vt:lpstr>Wingdings</vt:lpstr>
      <vt:lpstr>Gulim</vt:lpstr>
      <vt:lpstr>Malgun Gothic</vt:lpstr>
      <vt:lpstr>Times New Roman</vt:lpstr>
      <vt:lpstr>华文新魏</vt:lpstr>
      <vt:lpstr>楷体</vt:lpstr>
      <vt:lpstr>锐字云字库行楷体1.0</vt:lpstr>
      <vt:lpstr>华文隶书</vt:lpstr>
      <vt:lpstr>微软雅黑</vt:lpstr>
      <vt:lpstr>Arial Black</vt:lpstr>
      <vt:lpstr>华文宋体</vt:lpstr>
      <vt:lpstr>黑体</vt:lpstr>
      <vt:lpstr>Arial Unicode MS</vt:lpstr>
      <vt:lpstr>Wingdings</vt:lpstr>
      <vt:lpstr>Times New Roman</vt:lpstr>
      <vt:lpstr>方正粗黑宋简体</vt:lpstr>
      <vt:lpstr>华文行楷</vt:lpstr>
      <vt:lpstr>方正兰亭黑_GBK</vt:lpstr>
      <vt:lpstr>华文楷体</vt:lpstr>
      <vt:lpstr>Calibri</vt:lpstr>
      <vt:lpstr>迷你简启体</vt:lpstr>
      <vt:lpstr>1_기본 디자인</vt:lpstr>
      <vt:lpstr>    2020级2021-2022学年教学工作计划  杨 金 刚                    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（一）发挥课堂主阵地的作用，确实提高课堂效率</vt:lpstr>
      <vt:lpstr>（一）发挥课堂主阵地的作用，确实提高课堂效率</vt:lpstr>
      <vt:lpstr>（一）发挥课堂主阵地的作用，确实提高课堂效率</vt:lpstr>
      <vt:lpstr>（二）周清----周考、积累本(双色笔、教师要批改)</vt:lpstr>
      <vt:lpstr>（三）月清----错题重考（每月一次，周五课辅）、月考</vt:lpstr>
      <vt:lpstr>PowerPoint 演示文稿</vt:lpstr>
      <vt:lpstr>PowerPoint 演示文稿</vt:lpstr>
      <vt:lpstr>（六）狠抓学生《一日学习行为规范》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七.做好一生一研工作，特别是四生培养工作 （3）学困生（目标：各科综合指数前6名，总分前4名）                       （班风学风、课堂纪律） ① 关注每一个学困生，不放弃任何一个学困生。（控辍保学） ②班主任公平对待每一个学困生（学困生情感更为脆弱、敏感） ③学习态度端正、成绩尽力而为 ④降低拔高、及时鼓励 ⑤加强家校合作（千师进万家） ⑥落实211工程</vt:lpstr>
      <vt:lpstr>七.做好一生一研工作，特别是四生培养工作  （4）艺体奥赛特长生（目标：奥赛、素质拓展、艺体特长生选拔参加达300人次以上，加分（含特招）达30人次以上）   早发现、多关注、早培养、特长与学科文化的协调发展   八、落实教科教务处教学相关工作</vt:lpstr>
      <vt:lpstr>三、近期工作安排：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金刚</cp:lastModifiedBy>
  <cp:revision>196</cp:revision>
  <dcterms:created xsi:type="dcterms:W3CDTF">2004-04-28T08:22:00Z</dcterms:created>
  <dcterms:modified xsi:type="dcterms:W3CDTF">2022-09-04T01:43:07Z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2052-11.1.0.12019</vt:lpwstr>
  </property>
  <property fmtid="{D5CDD505-2E9C-101B-9397-08002B2CF9AE}" pid="3" name="KSORubyTemplateID">
    <vt:lpwstr>2</vt:lpwstr>
  </property>
  <property fmtid="{D5CDD505-2E9C-101B-9397-08002B2CF9AE}" pid="4" name="ICV">
    <vt:lpwstr>60ABF415C0794CF1A4044ACEC9F27F43</vt:lpwstr>
  </property>
  <property fmtid="{D5CDD505-2E9C-101B-9397-08002B2CF9AE}" pid="5" name="KSOSaveFontToCloudKey">
    <vt:lpwstr>305423807_btnclosed</vt:lpwstr>
  </property>
</Properties>
</file>