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3"/>
    <p:sldId id="263" r:id="rId4"/>
    <p:sldId id="265" r:id="rId5"/>
    <p:sldId id="269" r:id="rId6"/>
    <p:sldId id="270" r:id="rId7"/>
    <p:sldId id="284" r:id="rId8"/>
    <p:sldId id="266" r:id="rId9"/>
    <p:sldId id="272" r:id="rId10"/>
    <p:sldId id="274" r:id="rId11"/>
    <p:sldId id="285" r:id="rId12"/>
    <p:sldId id="273" r:id="rId13"/>
    <p:sldId id="286" r:id="rId14"/>
    <p:sldId id="287" r:id="rId15"/>
    <p:sldId id="268" r:id="rId16"/>
    <p:sldId id="278" r:id="rId17"/>
    <p:sldId id="277" r:id="rId18"/>
    <p:sldId id="267" r:id="rId19"/>
    <p:sldId id="275" r:id="rId20"/>
    <p:sldId id="288" r:id="rId21"/>
    <p:sldId id="264" r:id="rId22"/>
  </p:sldIdLst>
  <p:sldSz cx="12192000" cy="6858000"/>
  <p:notesSz cx="6858000" cy="9144000"/>
  <p:embeddedFontLst>
    <p:embeddedFont>
      <p:font typeface="汉仪北魏写经W" panose="00020600040101010101" pitchFamily="18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汉仪粗圆简" panose="02010600000101010101" pitchFamily="2" charset="-122"/>
      <p:regular r:id="rId32"/>
    </p:embeddedFont>
    <p:embeddedFont>
      <p:font typeface="微软雅黑" panose="020B0503020204020204" charset="-122"/>
      <p:regular r:id="rId33"/>
    </p:embeddedFont>
    <p:embeddedFont>
      <p:font typeface="黑体" panose="02010609060101010101" charset="-122"/>
      <p:regular r:id="rId34"/>
    </p:embeddedFont>
    <p:embeddedFont>
      <p:font typeface="方正粗黑宋简体" panose="02000000000000000000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F8"/>
    <a:srgbClr val="BADDE4"/>
    <a:srgbClr val="10A5C6"/>
    <a:srgbClr val="C7DB54"/>
    <a:srgbClr val="70A909"/>
    <a:srgbClr val="F87B56"/>
    <a:srgbClr val="25B5AD"/>
    <a:srgbClr val="0D839F"/>
    <a:srgbClr val="D81D1D"/>
    <a:srgbClr val="628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60" y="84"/>
      </p:cViewPr>
      <p:guideLst>
        <p:guide orient="horz" pos="2167"/>
        <p:guide pos="3839"/>
        <p:guide pos="390"/>
        <p:guide pos="7279"/>
        <p:guide orient="horz" pos="3900"/>
        <p:guide orient="horz" pos="598"/>
        <p:guide orient="horz" pos="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2"/>
      </p:cViewPr>
      <p:guideLst>
        <p:guide orient="horz" pos="28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4.xml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A647-F983-4BDD-BB08-D4D37D5FD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5910-920B-4C9A-AB10-19E0612BCB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25055" b="5553"/>
          <a:stretch>
            <a:fillRect/>
          </a:stretch>
        </p:blipFill>
        <p:spPr>
          <a:xfrm>
            <a:off x="-37070" y="0"/>
            <a:ext cx="12220832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62153" y="177800"/>
            <a:ext cx="11842294" cy="6498820"/>
            <a:chOff x="266699" y="266700"/>
            <a:chExt cx="11681179" cy="6337300"/>
          </a:xfrm>
        </p:grpSpPr>
        <p:sp>
          <p:nvSpPr>
            <p:cNvPr id="7" name="Rectangle 4"/>
            <p:cNvSpPr/>
            <p:nvPr/>
          </p:nvSpPr>
          <p:spPr>
            <a:xfrm>
              <a:off x="266699" y="266700"/>
              <a:ext cx="11681179" cy="633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68300" y="381000"/>
              <a:ext cx="11442700" cy="6108699"/>
            </a:xfrm>
            <a:prstGeom prst="rect">
              <a:avLst/>
            </a:prstGeom>
            <a:noFill/>
            <a:ln w="12700"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25055" b="5553"/>
          <a:stretch>
            <a:fillRect/>
          </a:stretch>
        </p:blipFill>
        <p:spPr>
          <a:xfrm>
            <a:off x="-37070" y="0"/>
            <a:ext cx="12220832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3"/>
          <a:stretch>
            <a:fillRect/>
          </a:stretch>
        </p:blipFill>
        <p:spPr>
          <a:xfrm>
            <a:off x="1514489" y="3883074"/>
            <a:ext cx="10702911" cy="3140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7" r="4226" b="2231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2.xml"/><Relationship Id="rId3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6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8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tags" Target="../tags/tag20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.png"/><Relationship Id="rId3" Type="http://schemas.openxmlformats.org/officeDocument/2006/relationships/tags" Target="../tags/tag22.xml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tags" Target="../tags/tag2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tags" Target="../tags/tag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tags" Target="../tags/tag7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8" y="1330514"/>
            <a:ext cx="5664684" cy="5647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4882127"/>
            <a:ext cx="2132927" cy="1839950"/>
          </a:xfrm>
          <a:prstGeom prst="rect">
            <a:avLst/>
          </a:prstGeom>
        </p:spPr>
      </p:pic>
      <p:sp>
        <p:nvSpPr>
          <p:cNvPr id="10" name="稻壳儿花儿小姐"/>
          <p:cNvSpPr txBox="1"/>
          <p:nvPr/>
        </p:nvSpPr>
        <p:spPr>
          <a:xfrm>
            <a:off x="3864470" y="1081607"/>
            <a:ext cx="6161982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 smtClean="0">
                <a:ln w="12700">
                  <a:noFill/>
                  <a:prstDash val="solid"/>
                </a:ln>
                <a:solidFill>
                  <a:srgbClr val="10A5C6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  <a:sym typeface="Calibri" panose="020F0502020204030204" pitchFamily="34" charset="0"/>
              </a:rPr>
              <a:t>论文分享</a:t>
            </a:r>
            <a:endParaRPr lang="zh-CN" altLang="en-US" sz="8800" dirty="0" smtClean="0">
              <a:ln w="12700">
                <a:noFill/>
                <a:prstDash val="solid"/>
              </a:ln>
              <a:solidFill>
                <a:srgbClr val="10A5C6"/>
              </a:solidFill>
              <a:uFillTx/>
              <a:latin typeface="汉仪北魏写经W" panose="00020600040101010101" pitchFamily="18" charset="-122"/>
              <a:ea typeface="汉仪北魏写经W" panose="00020600040101010101" pitchFamily="18" charset="-122"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968615" y="4359910"/>
            <a:ext cx="358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天兴中学</a:t>
            </a:r>
            <a:r>
              <a:rPr lang="en-US" altLang="zh-CN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郑小红</a:t>
            </a:r>
            <a:endParaRPr lang="zh-CN" altLang="en-US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90415" y="2166620"/>
            <a:ext cx="73621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        </a:t>
            </a:r>
            <a:r>
              <a:rPr lang="en-US" altLang="zh-CN" b="1">
                <a:sym typeface="+mn-ea"/>
              </a:rPr>
              <a:t>——</a:t>
            </a:r>
            <a:r>
              <a:rPr lang="zh-CN" altLang="en-US" sz="2400" b="1"/>
              <a:t>从《农村中学“双减”之作业管理实践探索与研究》浅谈如何写论文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稻壳儿花儿小姐（重新填充您的图片）"/>
          <p:cNvSpPr/>
          <p:nvPr/>
        </p:nvSpPr>
        <p:spPr>
          <a:xfrm>
            <a:off x="8935085" y="4612005"/>
            <a:ext cx="2855595" cy="187642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545" y="1283335"/>
            <a:ext cx="10582910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zh-CN" altLang="en-US" sz="20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中间</a:t>
            </a:r>
            <a:r>
              <a:rPr lang="zh-CN" altLang="en-US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，围绕我们的题目问自己几个问题：是什么？为什么？怎么做？效果如何？</a:t>
            </a:r>
            <a:endParaRPr lang="zh-CN" altLang="en-US" sz="2000" b="1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把这几个问题回答出来，每个问题一个大方面，回答的时候就像历史、德法答题一样，总结性的答点子，框架水到渠成。（不是每篇论文几个问题都要回答，可以选择其中一两个也行，切记一个大自然段长篇大论。）</a:t>
            </a:r>
            <a:endParaRPr lang="zh-CN" sz="2000" b="1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775970"/>
            <a:ext cx="2695575" cy="5306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0205" y="327025"/>
            <a:ext cx="5398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示例一：回答怎么做？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8220" y="1245870"/>
            <a:ext cx="94665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针对这些现象和问题，我们多次召开了作业专题研讨会，从全校教师作业专题研讨会，到教研组长及学科带头人作业研讨会，再到各教研组作业研讨会。最后结合本校校情和学情，逐渐形成“精选、先做、全批、辅导”八字箴言，升级作业质量提升装备。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7125" y="3284220"/>
            <a:ext cx="84378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一、精选——分析学情，分层作业，减少学生作业量，提升作业效率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二、先做——掌握作业难度，把控作业时间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三、全批——精准掌握学生作业水平，减少无效作业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四、辅导——纠正巩固，全面提升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6" name="图片 5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775970"/>
            <a:ext cx="2695575" cy="5306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4545" y="283210"/>
            <a:ext cx="5398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示例二：回答重要性和怎么做？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9645" y="956310"/>
            <a:ext cx="94665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治标还需治本。要保证学生的睡眠时间，根本还是要转变学生思想。随着国家五项管理政策和双减政策的相继出台，每个学校都在探索适合自己学校发展的道路，在睡眠管理的路上，家校合力为我们保驾护航，让学生健康成长。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7605" y="2524760"/>
            <a:ext cx="8437880" cy="4041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一、家是保证睡眠质量的沃土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（一）以身作则——父母的榜样示范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（二）陪伴是最好的教育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（三）营造良好的家庭氛围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（四）积极向上的兴趣爱好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（五）控制时间内容——父母的监督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二、校是保证睡眠质量的有机肥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第一，制定睡眠监测机制，广泛宣传，加强与家长的沟通。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第二，强化过程管理，加强监督机制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第三，适时的心理辅导，培养学生正确的三观。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第四，开展形式多样的活动，加强体育锻炼，强健学生体魄。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6" name="图片 5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稻壳儿花儿小姐（重新填充您的图片）"/>
          <p:cNvSpPr/>
          <p:nvPr/>
        </p:nvSpPr>
        <p:spPr>
          <a:xfrm>
            <a:off x="8935085" y="4612005"/>
            <a:ext cx="2855595" cy="187642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545" y="699135"/>
            <a:ext cx="10582910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</a:t>
            </a:r>
            <a:r>
              <a:rPr lang="zh-CN" altLang="en-US" sz="20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结尾</a:t>
            </a:r>
            <a:r>
              <a:rPr lang="zh-CN" altLang="en-US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，围绕全文再次点明中心思想：可以总结开头的做法，可以是宣扬达到的效果，可以是发出号召，可以是表明自己的态度、观点，也可以引用别人的总结性的话。</a:t>
            </a:r>
            <a:endParaRPr lang="zh-CN" sz="2000" b="1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4545" y="2245360"/>
            <a:ext cx="9726930" cy="1360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总之，“双减”，为了减少作业的“量”而提升作业的“量”，这是一个量变到质变的过程。我们做一切工作，目的是通过作业减负，提升课堂效率，让孩子真正成为课堂的主人。</a:t>
            </a:r>
            <a:r>
              <a:rPr lang="en-US" sz="105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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5950" y="1723390"/>
            <a:ext cx="744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示例一：总结做法，达到某种效果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3495040"/>
            <a:ext cx="7005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示例二：引用名言警句发出号召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10" y="4137660"/>
            <a:ext cx="112179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今日家校合力保少年之睡眠，上至国家，下至每一个家庭，通力相助，以求为少年成长创造良好环境。但少年乃能动的人也，少年成长终究要靠自身的毅力。正如梁启超所言：故今日之责任，不在他人，而全在我少年。少年智则国智，少年富则国富；少年强则国强，少年独立则国独立！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 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希少年谨记：前途似海，来日方长。美哉我少年中国，与天不老！壮哉我中国少年，与国无疆！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6" name="图片 5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5" grpId="0"/>
      <p:bldP spid="5" grpId="1"/>
      <p:bldP spid="2" grpId="0"/>
      <p:bldP spid="2" grpId="1"/>
      <p:bldP spid="100" grpId="0"/>
      <p:bldP spid="100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8" y="1433384"/>
            <a:ext cx="5664684" cy="5647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628115"/>
            <a:ext cx="1594195" cy="914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4882127"/>
            <a:ext cx="2132927" cy="1839950"/>
          </a:xfrm>
          <a:prstGeom prst="rect">
            <a:avLst/>
          </a:prstGeom>
        </p:spPr>
      </p:pic>
      <p:sp>
        <p:nvSpPr>
          <p:cNvPr id="8" name="稻壳儿花儿小姐"/>
          <p:cNvSpPr txBox="1"/>
          <p:nvPr/>
        </p:nvSpPr>
        <p:spPr>
          <a:xfrm>
            <a:off x="6175580" y="1664950"/>
            <a:ext cx="501349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 smtClean="0">
                <a:solidFill>
                  <a:schemeClr val="tx2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  <a:sym typeface="+mn-ea"/>
              </a:rPr>
              <a:t>相关论据</a:t>
            </a:r>
            <a:endParaRPr lang="zh-CN" altLang="en-US" sz="8800" dirty="0">
              <a:ln w="12700">
                <a:noFill/>
                <a:prstDash val="solid"/>
              </a:ln>
              <a:solidFill>
                <a:srgbClr val="10A5C6"/>
              </a:solidFill>
              <a:uFillTx/>
              <a:latin typeface="汉仪北魏写经W" panose="00020600040101010101" pitchFamily="18" charset="-122"/>
              <a:ea typeface="汉仪北魏写经W" panose="00020600040101010101" pitchFamily="18" charset="-122"/>
              <a:sym typeface="Calibri" panose="020F0502020204030204" pitchFamily="34" charset="0"/>
            </a:endParaRPr>
          </a:p>
        </p:txBody>
      </p:sp>
      <p:sp>
        <p:nvSpPr>
          <p:cNvPr id="11" name="稻壳儿花儿小姐"/>
          <p:cNvSpPr txBox="1"/>
          <p:nvPr/>
        </p:nvSpPr>
        <p:spPr>
          <a:xfrm>
            <a:off x="7032452" y="1153984"/>
            <a:ext cx="266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rgbClr val="D81D1D"/>
                </a:solidFill>
                <a:latin typeface="+mn-ea"/>
              </a:rPr>
              <a:t>PART FOUR</a:t>
            </a:r>
            <a:endParaRPr lang="zh-CN" altLang="en-US" sz="3200" dirty="0">
              <a:solidFill>
                <a:srgbClr val="D81D1D"/>
              </a:solidFill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61" y="1398813"/>
            <a:ext cx="528003" cy="2158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935" y="3665220"/>
            <a:ext cx="2770505" cy="2650490"/>
          </a:xfrm>
          <a:prstGeom prst="rect">
            <a:avLst/>
          </a:prstGeom>
        </p:spPr>
      </p:pic>
      <p:pic>
        <p:nvPicPr>
          <p:cNvPr id="16" name="图片 15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7998">
            <a:off x="2738880" y="198969"/>
            <a:ext cx="831598" cy="453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21111"/>
          <a:stretch>
            <a:fillRect/>
          </a:stretch>
        </p:blipFill>
        <p:spPr>
          <a:xfrm>
            <a:off x="4904105" y="3030855"/>
            <a:ext cx="1762760" cy="7969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39565" y="116840"/>
            <a:ext cx="5495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FF00"/>
                </a:highlight>
              </a:rPr>
              <a:t>论据在生活中日积月累</a:t>
            </a:r>
            <a:endParaRPr lang="zh-CN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235" y="2017395"/>
            <a:ext cx="66484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框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架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是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筋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骨，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论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据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是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血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" y="918210"/>
            <a:ext cx="4137025" cy="290957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285" y="1038860"/>
            <a:ext cx="4061460" cy="1332865"/>
          </a:xfrm>
          <a:prstGeom prst="rect">
            <a:avLst/>
          </a:prstGeom>
        </p:spPr>
      </p:pic>
      <p:pic>
        <p:nvPicPr>
          <p:cNvPr id="26" name="图片 2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300" y="2553970"/>
            <a:ext cx="4296410" cy="4038600"/>
          </a:xfrm>
          <a:prstGeom prst="rect">
            <a:avLst/>
          </a:prstGeom>
        </p:spPr>
      </p:pic>
      <p:pic>
        <p:nvPicPr>
          <p:cNvPr id="27" name="图片 26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85" y="3914140"/>
            <a:ext cx="4197350" cy="28517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9" name="图片 8" descr="202206051723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27998">
            <a:off x="1798445" y="344384"/>
            <a:ext cx="831598" cy="453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0" y="4717415"/>
            <a:ext cx="1220470" cy="1203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3045460"/>
            <a:ext cx="1877695" cy="29914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61414" y="1504315"/>
            <a:ext cx="7807325" cy="4314825"/>
            <a:chOff x="6429989" y="2411804"/>
            <a:chExt cx="2675466" cy="2624666"/>
          </a:xfrm>
        </p:grpSpPr>
        <p:sp>
          <p:nvSpPr>
            <p:cNvPr id="10" name="稻壳儿花儿小姐"/>
            <p:cNvSpPr/>
            <p:nvPr/>
          </p:nvSpPr>
          <p:spPr>
            <a:xfrm>
              <a:off x="6429989" y="2411804"/>
              <a:ext cx="2675466" cy="26246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稻壳儿花儿小姐"/>
            <p:cNvSpPr txBox="1"/>
            <p:nvPr/>
          </p:nvSpPr>
          <p:spPr>
            <a:xfrm>
              <a:off x="6484608" y="4587245"/>
              <a:ext cx="775548" cy="449225"/>
            </a:xfrm>
            <a:prstGeom prst="rect">
              <a:avLst/>
            </a:prstGeom>
            <a:noFill/>
          </p:spPr>
          <p:txBody>
            <a:bodyPr vert="horz" wrap="square" lIns="102974" tIns="0" rIns="102974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善于观察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69715" y="241300"/>
            <a:ext cx="5495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FF00"/>
                </a:highlight>
              </a:rPr>
              <a:t>论据在生活中日积月累</a:t>
            </a:r>
            <a:endParaRPr lang="zh-CN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5" name="稻壳儿花儿小姐"/>
          <p:cNvSpPr txBox="1"/>
          <p:nvPr/>
        </p:nvSpPr>
        <p:spPr>
          <a:xfrm>
            <a:off x="6392544" y="3736340"/>
            <a:ext cx="2263140" cy="73850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善于积累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稻壳儿花儿小姐"/>
          <p:cNvSpPr txBox="1"/>
          <p:nvPr/>
        </p:nvSpPr>
        <p:spPr>
          <a:xfrm>
            <a:off x="4751704" y="4272280"/>
            <a:ext cx="2263140" cy="73850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善于读书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稻壳儿花儿小姐"/>
          <p:cNvSpPr txBox="1"/>
          <p:nvPr/>
        </p:nvSpPr>
        <p:spPr>
          <a:xfrm>
            <a:off x="3053079" y="4717415"/>
            <a:ext cx="2263140" cy="73850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善于思考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稻壳儿花儿小姐"/>
          <p:cNvSpPr txBox="1"/>
          <p:nvPr/>
        </p:nvSpPr>
        <p:spPr>
          <a:xfrm>
            <a:off x="3168649" y="2857500"/>
            <a:ext cx="2263140" cy="73850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善于运用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稻壳儿花儿小姐"/>
          <p:cNvSpPr txBox="1"/>
          <p:nvPr/>
        </p:nvSpPr>
        <p:spPr>
          <a:xfrm>
            <a:off x="4751704" y="3292475"/>
            <a:ext cx="2263140" cy="738505"/>
          </a:xfrm>
          <a:prstGeom prst="rect">
            <a:avLst/>
          </a:prstGeom>
          <a:noFill/>
        </p:spPr>
        <p:txBody>
          <a:bodyPr vert="horz" wrap="square" lIns="102974" tIns="0" rIns="102974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善于练笔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7" name="图片 6" descr="202206051723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5" grpId="0"/>
      <p:bldP spid="15" grpId="1"/>
      <p:bldP spid="6" grpId="0"/>
      <p:bldP spid="6" grpId="1"/>
      <p:bldP spid="5" grpId="0"/>
      <p:bldP spid="5" grpId="1"/>
      <p:bldP spid="19" grpId="0"/>
      <p:bldP spid="19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8" y="1433384"/>
            <a:ext cx="5664684" cy="5647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628115"/>
            <a:ext cx="1594195" cy="914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4882127"/>
            <a:ext cx="2132927" cy="1839950"/>
          </a:xfrm>
          <a:prstGeom prst="rect">
            <a:avLst/>
          </a:prstGeom>
        </p:spPr>
      </p:pic>
      <p:sp>
        <p:nvSpPr>
          <p:cNvPr id="8" name="稻壳儿花儿小姐"/>
          <p:cNvSpPr txBox="1"/>
          <p:nvPr/>
        </p:nvSpPr>
        <p:spPr>
          <a:xfrm>
            <a:off x="6175580" y="1664950"/>
            <a:ext cx="501349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 smtClean="0">
                <a:solidFill>
                  <a:schemeClr val="tx2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  <a:sym typeface="+mn-ea"/>
              </a:rPr>
              <a:t>逻辑论证</a:t>
            </a:r>
            <a:endParaRPr lang="zh-CN" altLang="en-US" sz="8800" dirty="0">
              <a:ln w="12700">
                <a:noFill/>
                <a:prstDash val="solid"/>
              </a:ln>
              <a:solidFill>
                <a:srgbClr val="10A5C6"/>
              </a:solidFill>
              <a:uFillTx/>
              <a:latin typeface="汉仪北魏写经W" panose="00020600040101010101" pitchFamily="18" charset="-122"/>
              <a:ea typeface="汉仪北魏写经W" panose="00020600040101010101" pitchFamily="18" charset="-122"/>
              <a:sym typeface="Calibri" panose="020F0502020204030204" pitchFamily="34" charset="0"/>
            </a:endParaRPr>
          </a:p>
        </p:txBody>
      </p:sp>
      <p:sp>
        <p:nvSpPr>
          <p:cNvPr id="11" name="稻壳儿花儿小姐"/>
          <p:cNvSpPr txBox="1"/>
          <p:nvPr/>
        </p:nvSpPr>
        <p:spPr>
          <a:xfrm>
            <a:off x="7032452" y="1153984"/>
            <a:ext cx="266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rgbClr val="D81D1D"/>
                </a:solidFill>
                <a:latin typeface="+mn-ea"/>
              </a:rPr>
              <a:t>PART THREE</a:t>
            </a:r>
            <a:endParaRPr lang="zh-CN" altLang="en-US" sz="3200" dirty="0">
              <a:solidFill>
                <a:srgbClr val="D81D1D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27998">
            <a:off x="2507740" y="344384"/>
            <a:ext cx="831598" cy="4533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0">
            <a:off x="231775" y="3969385"/>
            <a:ext cx="1773555" cy="2554605"/>
            <a:chOff x="930204" y="2019300"/>
            <a:chExt cx="2841696" cy="3297251"/>
          </a:xfrm>
        </p:grpSpPr>
        <p:grpSp>
          <p:nvGrpSpPr>
            <p:cNvPr id="7" name="组合 6"/>
            <p:cNvGrpSpPr/>
            <p:nvPr/>
          </p:nvGrpSpPr>
          <p:grpSpPr>
            <a:xfrm>
              <a:off x="930204" y="2019300"/>
              <a:ext cx="2841696" cy="3297251"/>
              <a:chOff x="949254" y="2190751"/>
              <a:chExt cx="2594046" cy="3009900"/>
            </a:xfrm>
          </p:grpSpPr>
          <p:sp>
            <p:nvSpPr>
              <p:cNvPr id="9" name="稻壳儿花儿小姐圆角矩形 18"/>
              <p:cNvSpPr/>
              <p:nvPr/>
            </p:nvSpPr>
            <p:spPr>
              <a:xfrm>
                <a:off x="1085850" y="2190751"/>
                <a:ext cx="2457450" cy="3009900"/>
              </a:xfrm>
              <a:prstGeom prst="roundRect">
                <a:avLst>
                  <a:gd name="adj" fmla="val 13179"/>
                </a:avLst>
              </a:prstGeom>
              <a:solidFill>
                <a:srgbClr val="3EBC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稻壳儿花儿小姐圆角矩形 19"/>
              <p:cNvSpPr/>
              <p:nvPr/>
            </p:nvSpPr>
            <p:spPr>
              <a:xfrm>
                <a:off x="1638300" y="2524125"/>
                <a:ext cx="1352550" cy="447675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949254" y="2747957"/>
                <a:ext cx="396000" cy="495300"/>
                <a:chOff x="4244904" y="3133724"/>
                <a:chExt cx="396000" cy="590551"/>
              </a:xfrm>
              <a:solidFill>
                <a:srgbClr val="0D7C9F"/>
              </a:solidFill>
            </p:grpSpPr>
            <p:sp>
              <p:nvSpPr>
                <p:cNvPr id="18" name="稻壳儿花儿小姐圆角矩形 20"/>
                <p:cNvSpPr/>
                <p:nvPr/>
              </p:nvSpPr>
              <p:spPr>
                <a:xfrm>
                  <a:off x="4244904" y="3133724"/>
                  <a:ext cx="396000" cy="15240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9" name="稻壳儿花儿小姐圆角矩形 22"/>
                <p:cNvSpPr/>
                <p:nvPr/>
              </p:nvSpPr>
              <p:spPr>
                <a:xfrm>
                  <a:off x="4244904" y="3352799"/>
                  <a:ext cx="396000" cy="15240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0" name="稻壳儿花儿小姐圆角矩形 23"/>
                <p:cNvSpPr/>
                <p:nvPr/>
              </p:nvSpPr>
              <p:spPr>
                <a:xfrm>
                  <a:off x="4244904" y="3571874"/>
                  <a:ext cx="396000" cy="15240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949254" y="4214807"/>
                <a:ext cx="396000" cy="495300"/>
                <a:chOff x="4244904" y="3133724"/>
                <a:chExt cx="396000" cy="590551"/>
              </a:xfrm>
              <a:solidFill>
                <a:srgbClr val="0D7C9F"/>
              </a:solidFill>
            </p:grpSpPr>
            <p:sp>
              <p:nvSpPr>
                <p:cNvPr id="13" name="稻壳儿花儿小姐圆角矩形 26"/>
                <p:cNvSpPr/>
                <p:nvPr/>
              </p:nvSpPr>
              <p:spPr>
                <a:xfrm>
                  <a:off x="4244904" y="3133724"/>
                  <a:ext cx="396000" cy="15240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" name="稻壳儿花儿小姐圆角矩形 27"/>
                <p:cNvSpPr/>
                <p:nvPr/>
              </p:nvSpPr>
              <p:spPr>
                <a:xfrm>
                  <a:off x="4244904" y="3352799"/>
                  <a:ext cx="396000" cy="15240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" name="稻壳儿花儿小姐圆角矩形 28"/>
                <p:cNvSpPr/>
                <p:nvPr/>
              </p:nvSpPr>
              <p:spPr>
                <a:xfrm>
                  <a:off x="4244904" y="3571874"/>
                  <a:ext cx="396000" cy="152401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sp>
          <p:nvSpPr>
            <p:cNvPr id="8" name="任意多边形"/>
            <p:cNvSpPr>
              <a:spLocks noChangeAspect="1"/>
            </p:cNvSpPr>
            <p:nvPr/>
          </p:nvSpPr>
          <p:spPr bwMode="auto">
            <a:xfrm>
              <a:off x="2169418" y="3140252"/>
              <a:ext cx="512900" cy="436957"/>
            </a:xfrm>
            <a:custGeom>
              <a:avLst/>
              <a:gdLst>
                <a:gd name="T0" fmla="*/ 12330 w 12804"/>
                <a:gd name="T1" fmla="*/ 2371 h 10907"/>
                <a:gd name="T2" fmla="*/ 11382 w 12804"/>
                <a:gd name="T3" fmla="*/ 2371 h 10907"/>
                <a:gd name="T4" fmla="*/ 11382 w 12804"/>
                <a:gd name="T5" fmla="*/ 3319 h 10907"/>
                <a:gd name="T6" fmla="*/ 10907 w 12804"/>
                <a:gd name="T7" fmla="*/ 3793 h 10907"/>
                <a:gd name="T8" fmla="*/ 10433 w 12804"/>
                <a:gd name="T9" fmla="*/ 3319 h 10907"/>
                <a:gd name="T10" fmla="*/ 10433 w 12804"/>
                <a:gd name="T11" fmla="*/ 2371 h 10907"/>
                <a:gd name="T12" fmla="*/ 9485 w 12804"/>
                <a:gd name="T13" fmla="*/ 2371 h 10907"/>
                <a:gd name="T14" fmla="*/ 9010 w 12804"/>
                <a:gd name="T15" fmla="*/ 1897 h 10907"/>
                <a:gd name="T16" fmla="*/ 9485 w 12804"/>
                <a:gd name="T17" fmla="*/ 1422 h 10907"/>
                <a:gd name="T18" fmla="*/ 10433 w 12804"/>
                <a:gd name="T19" fmla="*/ 1422 h 10907"/>
                <a:gd name="T20" fmla="*/ 10433 w 12804"/>
                <a:gd name="T21" fmla="*/ 474 h 10907"/>
                <a:gd name="T22" fmla="*/ 10907 w 12804"/>
                <a:gd name="T23" fmla="*/ 0 h 10907"/>
                <a:gd name="T24" fmla="*/ 11382 w 12804"/>
                <a:gd name="T25" fmla="*/ 474 h 10907"/>
                <a:gd name="T26" fmla="*/ 11382 w 12804"/>
                <a:gd name="T27" fmla="*/ 1422 h 10907"/>
                <a:gd name="T28" fmla="*/ 12330 w 12804"/>
                <a:gd name="T29" fmla="*/ 1422 h 10907"/>
                <a:gd name="T30" fmla="*/ 12804 w 12804"/>
                <a:gd name="T31" fmla="*/ 1897 h 10907"/>
                <a:gd name="T32" fmla="*/ 12330 w 12804"/>
                <a:gd name="T33" fmla="*/ 2371 h 10907"/>
                <a:gd name="T34" fmla="*/ 9485 w 12804"/>
                <a:gd name="T35" fmla="*/ 4031 h 10907"/>
                <a:gd name="T36" fmla="*/ 8773 w 12804"/>
                <a:gd name="T37" fmla="*/ 4742 h 10907"/>
                <a:gd name="T38" fmla="*/ 8062 w 12804"/>
                <a:gd name="T39" fmla="*/ 4031 h 10907"/>
                <a:gd name="T40" fmla="*/ 8773 w 12804"/>
                <a:gd name="T41" fmla="*/ 3319 h 10907"/>
                <a:gd name="T42" fmla="*/ 9485 w 12804"/>
                <a:gd name="T43" fmla="*/ 4031 h 10907"/>
                <a:gd name="T44" fmla="*/ 7588 w 12804"/>
                <a:gd name="T45" fmla="*/ 2371 h 10907"/>
                <a:gd name="T46" fmla="*/ 948 w 12804"/>
                <a:gd name="T47" fmla="*/ 2371 h 10907"/>
                <a:gd name="T48" fmla="*/ 948 w 12804"/>
                <a:gd name="T49" fmla="*/ 8980 h 10907"/>
                <a:gd name="T50" fmla="*/ 3764 w 12804"/>
                <a:gd name="T51" fmla="*/ 4327 h 10907"/>
                <a:gd name="T52" fmla="*/ 6868 w 12804"/>
                <a:gd name="T53" fmla="*/ 9010 h 10907"/>
                <a:gd name="T54" fmla="*/ 8454 w 12804"/>
                <a:gd name="T55" fmla="*/ 6639 h 10907"/>
                <a:gd name="T56" fmla="*/ 9959 w 12804"/>
                <a:gd name="T57" fmla="*/ 8980 h 10907"/>
                <a:gd name="T58" fmla="*/ 10433 w 12804"/>
                <a:gd name="T59" fmla="*/ 8980 h 10907"/>
                <a:gd name="T60" fmla="*/ 10433 w 12804"/>
                <a:gd name="T61" fmla="*/ 6165 h 10907"/>
                <a:gd name="T62" fmla="*/ 10907 w 12804"/>
                <a:gd name="T63" fmla="*/ 5690 h 10907"/>
                <a:gd name="T64" fmla="*/ 11382 w 12804"/>
                <a:gd name="T65" fmla="*/ 6165 h 10907"/>
                <a:gd name="T66" fmla="*/ 11382 w 12804"/>
                <a:gd name="T67" fmla="*/ 9959 h 10907"/>
                <a:gd name="T68" fmla="*/ 10433 w 12804"/>
                <a:gd name="T69" fmla="*/ 10907 h 10907"/>
                <a:gd name="T70" fmla="*/ 948 w 12804"/>
                <a:gd name="T71" fmla="*/ 10907 h 10907"/>
                <a:gd name="T72" fmla="*/ 0 w 12804"/>
                <a:gd name="T73" fmla="*/ 9959 h 10907"/>
                <a:gd name="T74" fmla="*/ 0 w 12804"/>
                <a:gd name="T75" fmla="*/ 2371 h 10907"/>
                <a:gd name="T76" fmla="*/ 948 w 12804"/>
                <a:gd name="T77" fmla="*/ 1422 h 10907"/>
                <a:gd name="T78" fmla="*/ 7588 w 12804"/>
                <a:gd name="T79" fmla="*/ 1422 h 10907"/>
                <a:gd name="T80" fmla="*/ 8062 w 12804"/>
                <a:gd name="T81" fmla="*/ 1897 h 10907"/>
                <a:gd name="T82" fmla="*/ 7588 w 12804"/>
                <a:gd name="T83" fmla="*/ 2371 h 10907"/>
                <a:gd name="T84" fmla="*/ 7588 w 12804"/>
                <a:gd name="T85" fmla="*/ 2371 h 10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4" h="10907">
                  <a:moveTo>
                    <a:pt x="12330" y="2371"/>
                  </a:moveTo>
                  <a:lnTo>
                    <a:pt x="11382" y="2371"/>
                  </a:lnTo>
                  <a:lnTo>
                    <a:pt x="11382" y="3319"/>
                  </a:lnTo>
                  <a:cubicBezTo>
                    <a:pt x="11382" y="3581"/>
                    <a:pt x="11169" y="3793"/>
                    <a:pt x="10907" y="3793"/>
                  </a:cubicBezTo>
                  <a:cubicBezTo>
                    <a:pt x="10646" y="3793"/>
                    <a:pt x="10433" y="3581"/>
                    <a:pt x="10433" y="3319"/>
                  </a:cubicBezTo>
                  <a:lnTo>
                    <a:pt x="10433" y="2371"/>
                  </a:lnTo>
                  <a:lnTo>
                    <a:pt x="9485" y="2371"/>
                  </a:lnTo>
                  <a:cubicBezTo>
                    <a:pt x="9223" y="2371"/>
                    <a:pt x="9010" y="2158"/>
                    <a:pt x="9010" y="1897"/>
                  </a:cubicBezTo>
                  <a:cubicBezTo>
                    <a:pt x="9010" y="1635"/>
                    <a:pt x="9223" y="1422"/>
                    <a:pt x="9485" y="1422"/>
                  </a:cubicBezTo>
                  <a:lnTo>
                    <a:pt x="10433" y="1422"/>
                  </a:lnTo>
                  <a:lnTo>
                    <a:pt x="10433" y="474"/>
                  </a:lnTo>
                  <a:cubicBezTo>
                    <a:pt x="10433" y="212"/>
                    <a:pt x="10646" y="0"/>
                    <a:pt x="10907" y="0"/>
                  </a:cubicBezTo>
                  <a:cubicBezTo>
                    <a:pt x="11169" y="0"/>
                    <a:pt x="11382" y="212"/>
                    <a:pt x="11382" y="474"/>
                  </a:cubicBezTo>
                  <a:lnTo>
                    <a:pt x="11382" y="1422"/>
                  </a:lnTo>
                  <a:lnTo>
                    <a:pt x="12330" y="1422"/>
                  </a:lnTo>
                  <a:cubicBezTo>
                    <a:pt x="12592" y="1422"/>
                    <a:pt x="12804" y="1635"/>
                    <a:pt x="12804" y="1897"/>
                  </a:cubicBezTo>
                  <a:cubicBezTo>
                    <a:pt x="12804" y="2158"/>
                    <a:pt x="12592" y="2371"/>
                    <a:pt x="12330" y="2371"/>
                  </a:cubicBezTo>
                  <a:close/>
                  <a:moveTo>
                    <a:pt x="9485" y="4031"/>
                  </a:moveTo>
                  <a:cubicBezTo>
                    <a:pt x="9485" y="4423"/>
                    <a:pt x="9166" y="4742"/>
                    <a:pt x="8773" y="4742"/>
                  </a:cubicBezTo>
                  <a:cubicBezTo>
                    <a:pt x="8381" y="4742"/>
                    <a:pt x="8062" y="4423"/>
                    <a:pt x="8062" y="4031"/>
                  </a:cubicBezTo>
                  <a:cubicBezTo>
                    <a:pt x="8062" y="3638"/>
                    <a:pt x="8381" y="3319"/>
                    <a:pt x="8773" y="3319"/>
                  </a:cubicBezTo>
                  <a:cubicBezTo>
                    <a:pt x="9166" y="3319"/>
                    <a:pt x="9485" y="3638"/>
                    <a:pt x="9485" y="4031"/>
                  </a:cubicBezTo>
                  <a:close/>
                  <a:moveTo>
                    <a:pt x="7588" y="2371"/>
                  </a:moveTo>
                  <a:lnTo>
                    <a:pt x="948" y="2371"/>
                  </a:lnTo>
                  <a:lnTo>
                    <a:pt x="948" y="8980"/>
                  </a:lnTo>
                  <a:cubicBezTo>
                    <a:pt x="949" y="8977"/>
                    <a:pt x="1987" y="4327"/>
                    <a:pt x="3764" y="4327"/>
                  </a:cubicBezTo>
                  <a:cubicBezTo>
                    <a:pt x="4935" y="4327"/>
                    <a:pt x="6126" y="7923"/>
                    <a:pt x="6868" y="9010"/>
                  </a:cubicBezTo>
                  <a:cubicBezTo>
                    <a:pt x="6868" y="9010"/>
                    <a:pt x="7450" y="6654"/>
                    <a:pt x="8454" y="6639"/>
                  </a:cubicBezTo>
                  <a:cubicBezTo>
                    <a:pt x="9447" y="6624"/>
                    <a:pt x="9959" y="8980"/>
                    <a:pt x="9959" y="8980"/>
                  </a:cubicBezTo>
                  <a:lnTo>
                    <a:pt x="10433" y="8980"/>
                  </a:lnTo>
                  <a:lnTo>
                    <a:pt x="10433" y="6165"/>
                  </a:lnTo>
                  <a:cubicBezTo>
                    <a:pt x="10433" y="5903"/>
                    <a:pt x="10646" y="5690"/>
                    <a:pt x="10907" y="5690"/>
                  </a:cubicBezTo>
                  <a:cubicBezTo>
                    <a:pt x="11169" y="5690"/>
                    <a:pt x="11382" y="5903"/>
                    <a:pt x="11382" y="6165"/>
                  </a:cubicBezTo>
                  <a:lnTo>
                    <a:pt x="11382" y="9959"/>
                  </a:lnTo>
                  <a:cubicBezTo>
                    <a:pt x="11382" y="10483"/>
                    <a:pt x="10957" y="10907"/>
                    <a:pt x="10433" y="10907"/>
                  </a:cubicBezTo>
                  <a:lnTo>
                    <a:pt x="948" y="10907"/>
                  </a:lnTo>
                  <a:cubicBezTo>
                    <a:pt x="424" y="10907"/>
                    <a:pt x="0" y="10483"/>
                    <a:pt x="0" y="9959"/>
                  </a:cubicBezTo>
                  <a:lnTo>
                    <a:pt x="0" y="2371"/>
                  </a:lnTo>
                  <a:cubicBezTo>
                    <a:pt x="0" y="1847"/>
                    <a:pt x="424" y="1422"/>
                    <a:pt x="948" y="1422"/>
                  </a:cubicBezTo>
                  <a:lnTo>
                    <a:pt x="7588" y="1422"/>
                  </a:lnTo>
                  <a:cubicBezTo>
                    <a:pt x="7850" y="1422"/>
                    <a:pt x="8062" y="1635"/>
                    <a:pt x="8062" y="1897"/>
                  </a:cubicBezTo>
                  <a:cubicBezTo>
                    <a:pt x="8062" y="2158"/>
                    <a:pt x="7850" y="2371"/>
                    <a:pt x="7588" y="2371"/>
                  </a:cubicBezTo>
                  <a:close/>
                  <a:moveTo>
                    <a:pt x="7588" y="2371"/>
                  </a:move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06290" y="262255"/>
            <a:ext cx="4554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FF00"/>
                </a:highlight>
              </a:rPr>
              <a:t>论据与论证相辅相成</a:t>
            </a:r>
            <a:endParaRPr lang="zh-CN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7400" y="2012315"/>
            <a:ext cx="106178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</a:rPr>
              <a:t>在论文选题和论证的主攻方向已经确定的情况下，所谓写作，其实就是将许多论据，经过论证，证明作者的假设是成立的，或者对某种现象的解释、提出的解决问题的方法是成立的。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7400" y="1367155"/>
            <a:ext cx="106178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</a:rPr>
              <a:t>单有论据没有论证不具有说服力；单有论证没有论据又显得不切实际。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4" name="图片 3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/>
      <p:bldP spid="22" grpId="1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27998">
            <a:off x="2507740" y="344384"/>
            <a:ext cx="831598" cy="4533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7200" y="262255"/>
            <a:ext cx="4554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FF00"/>
                </a:highlight>
              </a:rPr>
              <a:t>论据与论证相辅相成</a:t>
            </a:r>
            <a:endParaRPr lang="zh-CN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FF00"/>
              </a:highlight>
            </a:endParaRPr>
          </a:p>
        </p:txBody>
      </p:sp>
      <p:pic>
        <p:nvPicPr>
          <p:cNvPr id="26" name="图片 2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644650"/>
            <a:ext cx="10979785" cy="4948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40355" y="1134110"/>
            <a:ext cx="54241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三、全批——精准掌握学生作业水平，减少无效作业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8" y="1433384"/>
            <a:ext cx="5664684" cy="5647037"/>
          </a:xfrm>
          <a:prstGeom prst="rect">
            <a:avLst/>
          </a:prstGeom>
        </p:spPr>
      </p:pic>
      <p:sp>
        <p:nvSpPr>
          <p:cNvPr id="12" name="稻壳儿花儿小姐"/>
          <p:cNvSpPr txBox="1"/>
          <p:nvPr/>
        </p:nvSpPr>
        <p:spPr>
          <a:xfrm>
            <a:off x="7479874" y="186850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D81D1D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01</a:t>
            </a:r>
            <a:endParaRPr lang="zh-CN" altLang="en-US" sz="4400" dirty="0">
              <a:solidFill>
                <a:srgbClr val="D81D1D"/>
              </a:solidFill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351618" y="1930315"/>
            <a:ext cx="0" cy="6458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稻壳儿花儿小姐"/>
          <p:cNvSpPr txBox="1"/>
          <p:nvPr/>
        </p:nvSpPr>
        <p:spPr>
          <a:xfrm>
            <a:off x="8637921" y="1837730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tx2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</a:rPr>
              <a:t>鲜明题目</a:t>
            </a:r>
            <a:endParaRPr lang="zh-CN" altLang="en-US" sz="4800" dirty="0" smtClean="0">
              <a:solidFill>
                <a:schemeClr val="tx2"/>
              </a:solidFill>
              <a:latin typeface="汉仪北魏写经W" panose="00020600040101010101" pitchFamily="18" charset="-122"/>
              <a:ea typeface="汉仪北魏写经W" panose="00020600040101010101" pitchFamily="18" charset="-122"/>
            </a:endParaRPr>
          </a:p>
        </p:txBody>
      </p:sp>
      <p:sp>
        <p:nvSpPr>
          <p:cNvPr id="18" name="稻壳儿花儿小姐"/>
          <p:cNvSpPr txBox="1"/>
          <p:nvPr/>
        </p:nvSpPr>
        <p:spPr>
          <a:xfrm>
            <a:off x="7479874" y="287535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D81D1D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02</a:t>
            </a:r>
            <a:endParaRPr lang="zh-CN" altLang="en-US" sz="4400" dirty="0">
              <a:solidFill>
                <a:srgbClr val="D81D1D"/>
              </a:solidFill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351618" y="2937158"/>
            <a:ext cx="0" cy="6458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稻壳儿花儿小姐"/>
          <p:cNvSpPr txBox="1"/>
          <p:nvPr/>
        </p:nvSpPr>
        <p:spPr>
          <a:xfrm>
            <a:off x="8637921" y="2844573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tx2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</a:rPr>
              <a:t>草拟提纲</a:t>
            </a:r>
            <a:endParaRPr lang="zh-CN" altLang="en-US" sz="4800" dirty="0" smtClean="0">
              <a:solidFill>
                <a:schemeClr val="tx2"/>
              </a:solidFill>
              <a:latin typeface="汉仪北魏写经W" panose="00020600040101010101" pitchFamily="18" charset="-122"/>
              <a:ea typeface="汉仪北魏写经W" panose="00020600040101010101" pitchFamily="18" charset="-122"/>
            </a:endParaRPr>
          </a:p>
        </p:txBody>
      </p:sp>
      <p:sp>
        <p:nvSpPr>
          <p:cNvPr id="22" name="稻壳儿花儿小姐"/>
          <p:cNvSpPr txBox="1"/>
          <p:nvPr/>
        </p:nvSpPr>
        <p:spPr>
          <a:xfrm>
            <a:off x="7479874" y="388219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D81D1D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03</a:t>
            </a:r>
            <a:endParaRPr lang="zh-CN" altLang="en-US" sz="4400" dirty="0">
              <a:solidFill>
                <a:srgbClr val="D81D1D"/>
              </a:solidFill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351618" y="3944001"/>
            <a:ext cx="0" cy="6458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稻壳儿花儿小姐"/>
          <p:cNvSpPr txBox="1"/>
          <p:nvPr/>
        </p:nvSpPr>
        <p:spPr>
          <a:xfrm>
            <a:off x="8637921" y="3851416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tx2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</a:rPr>
              <a:t>相关论据</a:t>
            </a:r>
            <a:endParaRPr lang="zh-CN" altLang="en-US" sz="4800" dirty="0" smtClean="0">
              <a:solidFill>
                <a:schemeClr val="tx2"/>
              </a:solidFill>
              <a:latin typeface="汉仪北魏写经W" panose="00020600040101010101" pitchFamily="18" charset="-122"/>
              <a:ea typeface="汉仪北魏写经W" panose="00020600040101010101" pitchFamily="18" charset="-122"/>
            </a:endParaRPr>
          </a:p>
        </p:txBody>
      </p:sp>
      <p:sp>
        <p:nvSpPr>
          <p:cNvPr id="26" name="稻壳儿花儿小姐"/>
          <p:cNvSpPr txBox="1"/>
          <p:nvPr/>
        </p:nvSpPr>
        <p:spPr>
          <a:xfrm>
            <a:off x="7479874" y="488903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D81D1D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04</a:t>
            </a:r>
            <a:endParaRPr lang="zh-CN" altLang="en-US" sz="4400" dirty="0">
              <a:solidFill>
                <a:srgbClr val="D81D1D"/>
              </a:solidFill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351618" y="4950845"/>
            <a:ext cx="0" cy="6458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稻壳儿花儿小姐"/>
          <p:cNvSpPr txBox="1"/>
          <p:nvPr/>
        </p:nvSpPr>
        <p:spPr>
          <a:xfrm>
            <a:off x="8637921" y="4858260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tx2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</a:rPr>
              <a:t>逻辑论证</a:t>
            </a:r>
            <a:endParaRPr lang="zh-CN" altLang="en-US" sz="4800" dirty="0" smtClean="0">
              <a:solidFill>
                <a:schemeClr val="tx2"/>
              </a:solidFill>
              <a:latin typeface="汉仪北魏写经W" panose="00020600040101010101" pitchFamily="18" charset="-122"/>
              <a:ea typeface="汉仪北魏写经W" panose="00020600040101010101" pitchFamily="18" charset="-122"/>
            </a:endParaRPr>
          </a:p>
        </p:txBody>
      </p:sp>
      <p:sp>
        <p:nvSpPr>
          <p:cNvPr id="29" name="稻壳儿花儿小姐"/>
          <p:cNvSpPr txBox="1"/>
          <p:nvPr/>
        </p:nvSpPr>
        <p:spPr>
          <a:xfrm>
            <a:off x="7479874" y="805915"/>
            <a:ext cx="317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 smtClean="0">
                <a:solidFill>
                  <a:srgbClr val="10A5C6"/>
                </a:solidFill>
                <a:latin typeface="+mn-ea"/>
              </a:rPr>
              <a:t>CONTENTS</a:t>
            </a:r>
            <a:endParaRPr lang="zh-CN" altLang="en-US" sz="4000" dirty="0">
              <a:solidFill>
                <a:srgbClr val="10A5C6"/>
              </a:solidFill>
              <a:latin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628115"/>
            <a:ext cx="1594195" cy="9145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8" y="1433384"/>
            <a:ext cx="5664684" cy="5647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628115"/>
            <a:ext cx="1594195" cy="914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4882127"/>
            <a:ext cx="2132927" cy="1839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43305" y="976795"/>
            <a:ext cx="564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 smtClean="0">
                <a:ln w="12700">
                  <a:noFill/>
                  <a:prstDash val="solid"/>
                </a:ln>
                <a:solidFill>
                  <a:srgbClr val="10A5C6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sym typeface="Calibri" panose="020F0502020204030204" pitchFamily="34" charset="0"/>
              </a:rPr>
              <a:t>THANKS</a:t>
            </a:r>
            <a:endParaRPr lang="zh-CN" altLang="en-US" sz="9600" dirty="0">
              <a:ln w="12700">
                <a:noFill/>
                <a:prstDash val="solid"/>
              </a:ln>
              <a:solidFill>
                <a:srgbClr val="10A5C6"/>
              </a:solidFill>
              <a:uFillTx/>
              <a:latin typeface="汉仪粗圆简" panose="02010600000101010101" pitchFamily="2" charset="-122"/>
              <a:ea typeface="汉仪粗圆简" panose="0201060000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8" y="1433384"/>
            <a:ext cx="5664684" cy="5647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628115"/>
            <a:ext cx="1594195" cy="914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4882127"/>
            <a:ext cx="2132927" cy="1839950"/>
          </a:xfrm>
          <a:prstGeom prst="rect">
            <a:avLst/>
          </a:prstGeom>
        </p:spPr>
      </p:pic>
      <p:sp>
        <p:nvSpPr>
          <p:cNvPr id="8" name="稻壳儿花儿小姐"/>
          <p:cNvSpPr txBox="1"/>
          <p:nvPr/>
        </p:nvSpPr>
        <p:spPr>
          <a:xfrm>
            <a:off x="6175580" y="1664950"/>
            <a:ext cx="501349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 smtClean="0">
                <a:ln w="12700">
                  <a:noFill/>
                  <a:prstDash val="solid"/>
                </a:ln>
                <a:solidFill>
                  <a:srgbClr val="10A5C6"/>
                </a:solidFill>
                <a:uFillTx/>
                <a:latin typeface="汉仪北魏写经W" panose="00020600040101010101" pitchFamily="18" charset="-122"/>
                <a:ea typeface="汉仪北魏写经W" panose="00020600040101010101" pitchFamily="18" charset="-122"/>
                <a:sym typeface="Calibri" panose="020F0502020204030204" pitchFamily="34" charset="0"/>
              </a:rPr>
              <a:t>鲜明题目</a:t>
            </a:r>
            <a:endParaRPr lang="zh-CN" altLang="en-US" sz="8800" dirty="0" smtClean="0">
              <a:ln w="12700">
                <a:noFill/>
                <a:prstDash val="solid"/>
              </a:ln>
              <a:solidFill>
                <a:srgbClr val="10A5C6"/>
              </a:solidFill>
              <a:uFillTx/>
              <a:latin typeface="汉仪北魏写经W" panose="00020600040101010101" pitchFamily="18" charset="-122"/>
              <a:ea typeface="汉仪北魏写经W" panose="00020600040101010101" pitchFamily="18" charset="-122"/>
              <a:sym typeface="Calibri" panose="020F0502020204030204" pitchFamily="34" charset="0"/>
            </a:endParaRPr>
          </a:p>
        </p:txBody>
      </p:sp>
      <p:sp>
        <p:nvSpPr>
          <p:cNvPr id="11" name="稻壳儿花儿小姐"/>
          <p:cNvSpPr txBox="1"/>
          <p:nvPr/>
        </p:nvSpPr>
        <p:spPr>
          <a:xfrm>
            <a:off x="7032452" y="1153984"/>
            <a:ext cx="266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rgbClr val="D81D1D"/>
                </a:solidFill>
                <a:latin typeface="+mn-ea"/>
              </a:rPr>
              <a:t>PART ONE</a:t>
            </a:r>
            <a:endParaRPr lang="zh-CN" altLang="en-US" sz="3200" dirty="0">
              <a:solidFill>
                <a:srgbClr val="D81D1D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05" y="333589"/>
            <a:ext cx="831598" cy="4533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69" y="2669514"/>
            <a:ext cx="3704431" cy="396419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81050" y="1060450"/>
            <a:ext cx="9903460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en-US" altLang="zh-CN" sz="24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确立论点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是写好议论文的前提。</a:t>
            </a:r>
            <a:r>
              <a:rPr lang="en-US" altLang="zh-CN" sz="20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议论文的论点必须做到鲜明、正确。</a:t>
            </a:r>
            <a:endParaRPr lang="en-US" altLang="zh-CN" sz="2000" b="1" spc="15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en-US" altLang="zh-CN" sz="24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鲜明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，就是要明确地表示肯定什么、否定什么，赞成什么，对某件事情、某种现象发表议论，必须态度明朗。</a:t>
            </a:r>
            <a:endParaRPr lang="en-US" altLang="zh-CN" sz="2000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en-US" altLang="zh-CN" sz="24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正确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，观点要符合客观实际、合乎情理，要经得起实践的检验。鲜明与正确，是对初学写议论文者基本要求。如果再要求高一点，论点还应当有新意，有深意。</a:t>
            </a:r>
            <a:endParaRPr lang="en-US" altLang="zh-CN" sz="2000" b="1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en-US" altLang="zh-CN" sz="24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新意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，是说要有自己的看法，不要总是重复别人的观点；</a:t>
            </a:r>
            <a:r>
              <a:rPr lang="en-US" altLang="zh-CN" sz="24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深意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，不能只抓表面现象、就事论事，而要揭示事物的本质和规律。</a:t>
            </a:r>
            <a:endParaRPr lang="en-US" altLang="zh-CN" sz="2000" b="1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23" name="稻壳儿花儿小姐"/>
          <p:cNvSpPr txBox="1"/>
          <p:nvPr/>
        </p:nvSpPr>
        <p:spPr>
          <a:xfrm>
            <a:off x="1011555" y="445135"/>
            <a:ext cx="5045710" cy="61531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论文三要素：论点、论据、论证。</a:t>
            </a:r>
            <a:endParaRPr kumimoji="0" lang="zh-CN" altLang="en-US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27998">
            <a:off x="3719320" y="858099"/>
            <a:ext cx="831598" cy="453394"/>
          </a:xfrm>
          <a:prstGeom prst="rect">
            <a:avLst/>
          </a:prstGeom>
        </p:spPr>
      </p:pic>
      <p:sp>
        <p:nvSpPr>
          <p:cNvPr id="18" name="稻壳儿花儿小姐（重新填充您的图片）"/>
          <p:cNvSpPr/>
          <p:nvPr/>
        </p:nvSpPr>
        <p:spPr>
          <a:xfrm>
            <a:off x="309533" y="363369"/>
            <a:ext cx="3371273" cy="20004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21" name="稻壳儿花儿小姐（重新填充您的图片）"/>
          <p:cNvSpPr/>
          <p:nvPr/>
        </p:nvSpPr>
        <p:spPr>
          <a:xfrm>
            <a:off x="8346615" y="4504204"/>
            <a:ext cx="3371273" cy="2000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2" name="稻壳儿花儿小姐"/>
          <p:cNvSpPr txBox="1"/>
          <p:nvPr/>
        </p:nvSpPr>
        <p:spPr>
          <a:xfrm>
            <a:off x="4836795" y="554355"/>
            <a:ext cx="3631565" cy="61531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怎样确定论点呢？</a:t>
            </a:r>
            <a:endParaRPr kumimoji="0" lang="zh-CN" altLang="en-US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3" name="稻壳儿花儿小姐"/>
          <p:cNvSpPr txBox="1"/>
          <p:nvPr/>
        </p:nvSpPr>
        <p:spPr>
          <a:xfrm>
            <a:off x="4836795" y="1271905"/>
            <a:ext cx="6348730" cy="61531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从平时的教学学校实践中得来</a:t>
            </a:r>
            <a:r>
              <a:rPr kumimoji="0" lang="en-US" altLang="zh-CN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——</a:t>
            </a: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做笔记。</a:t>
            </a:r>
            <a:endParaRPr kumimoji="0" lang="zh-CN" altLang="en-US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0415" y="2897505"/>
            <a:ext cx="4302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巧用记号</a:t>
            </a:r>
            <a:r>
              <a:rPr lang="en-US" altLang="zh-CN" sz="32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</a:t>
            </a:r>
            <a:r>
              <a:rPr lang="zh-CN" altLang="en-US" sz="32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轻松解题</a:t>
            </a:r>
            <a:endParaRPr lang="zh-CN" altLang="en-US" sz="3200" b="1" spc="15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5" name="稻壳儿花儿小姐"/>
          <p:cNvSpPr txBox="1"/>
          <p:nvPr/>
        </p:nvSpPr>
        <p:spPr>
          <a:xfrm>
            <a:off x="4220845" y="2084705"/>
            <a:ext cx="7497445" cy="61531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一次教研课听罗老师上课，单项式×多项式，他的板书中用了很多记号，帮助学生解题。</a:t>
            </a:r>
            <a:endParaRPr kumimoji="0" lang="zh-CN" altLang="en-US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6" name="稻壳儿花儿小姐"/>
          <p:cNvSpPr txBox="1"/>
          <p:nvPr/>
        </p:nvSpPr>
        <p:spPr>
          <a:xfrm>
            <a:off x="896620" y="3481070"/>
            <a:ext cx="10821670" cy="111823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本期校优质课竞赛中，银丹老师那堂课中有段视频我记忆深刻：诸葛亮空城计中诸葛亮与司马懿的眼神交流和心理变化对比，一个镇定自若，一个多疑自大。</a:t>
            </a:r>
            <a:endParaRPr kumimoji="0" lang="zh-CN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7930" y="4491355"/>
            <a:ext cx="72167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浅谈如何运用心理战处理学生的关系</a:t>
            </a:r>
            <a:endParaRPr lang="zh-CN" sz="3200" b="1" spc="15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8" name="稻壳儿花儿小姐"/>
          <p:cNvSpPr txBox="1"/>
          <p:nvPr/>
        </p:nvSpPr>
        <p:spPr>
          <a:xfrm>
            <a:off x="672465" y="5074920"/>
            <a:ext cx="11045190" cy="7258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在我们的每周例会上，经常武校都在强调课堂效率，如何抓效率，重视督查管理等。</a:t>
            </a:r>
            <a:endParaRPr kumimoji="0" lang="zh-CN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60370" y="5716270"/>
            <a:ext cx="3615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过程管理促成效</a:t>
            </a:r>
            <a:endParaRPr lang="zh-CN" sz="3200" b="1" spc="15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4425" y="0"/>
            <a:ext cx="4727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00FF00"/>
                </a:highlight>
              </a:rPr>
              <a:t>论点在生活的一瞬间</a:t>
            </a:r>
            <a:endParaRPr lang="zh-CN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00FF00"/>
              </a:highlight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17" name="图片 16" descr="202206051723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4" grpId="0"/>
      <p:bldP spid="7" grpId="0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稻壳儿花儿小姐（重新填充您的图片）"/>
          <p:cNvSpPr/>
          <p:nvPr/>
        </p:nvSpPr>
        <p:spPr>
          <a:xfrm>
            <a:off x="8346615" y="4504204"/>
            <a:ext cx="3371273" cy="20004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+mn-ea"/>
              <a:sym typeface="+mn-lt"/>
            </a:endParaRPr>
          </a:p>
        </p:txBody>
      </p:sp>
      <p:sp>
        <p:nvSpPr>
          <p:cNvPr id="3" name="稻壳儿花儿小姐"/>
          <p:cNvSpPr txBox="1"/>
          <p:nvPr/>
        </p:nvSpPr>
        <p:spPr>
          <a:xfrm>
            <a:off x="1006475" y="967740"/>
            <a:ext cx="10485755" cy="61531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县上论文评选的文件和主题出来时，比对主题，再在以往的论题中去选择。</a:t>
            </a:r>
            <a:endParaRPr kumimoji="0" lang="zh-CN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8135" y="3481705"/>
            <a:ext cx="953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农村中学“双减”之作业管理实践探索与研究</a:t>
            </a:r>
            <a:endParaRPr sz="3200" b="1" spc="15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5" name="稻壳儿花儿小姐"/>
          <p:cNvSpPr txBox="1"/>
          <p:nvPr/>
        </p:nvSpPr>
        <p:spPr>
          <a:xfrm>
            <a:off x="952500" y="1819275"/>
            <a:ext cx="10001885" cy="122364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刚好五项管理和双减要求作业布置进行改革的文件下发，我们又找了老师、学生了解作业完成情况，同时又在各教研组召开作业专题会，我又在网上看到一些关于其他学校的作业布置的方法。</a:t>
            </a:r>
            <a:endParaRPr kumimoji="0" lang="zh-CN" altLang="en-US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6475" y="4504055"/>
            <a:ext cx="95796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小记：论题是点睛之笔，有了方向，在后面的写作中就容易下手，我们要在生活中善于思考，善于总结，善于记录。</a:t>
            </a:r>
            <a:endParaRPr lang="zh-CN" altLang="en-US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2" name="图片 1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41" y="2001661"/>
            <a:ext cx="3643670" cy="4856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8" y="1433384"/>
            <a:ext cx="5664684" cy="5647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05" y="628115"/>
            <a:ext cx="1594195" cy="914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4882127"/>
            <a:ext cx="2132927" cy="1839950"/>
          </a:xfrm>
          <a:prstGeom prst="rect">
            <a:avLst/>
          </a:prstGeom>
        </p:spPr>
      </p:pic>
      <p:sp>
        <p:nvSpPr>
          <p:cNvPr id="8" name="稻壳儿花儿小姐"/>
          <p:cNvSpPr txBox="1"/>
          <p:nvPr/>
        </p:nvSpPr>
        <p:spPr>
          <a:xfrm>
            <a:off x="6175580" y="1664950"/>
            <a:ext cx="501349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 smtClean="0">
                <a:ln w="12700">
                  <a:noFill/>
                  <a:prstDash val="solid"/>
                </a:ln>
                <a:solidFill>
                  <a:srgbClr val="10A5C6"/>
                </a:solidFill>
                <a:latin typeface="汉仪北魏写经W" panose="00020600040101010101" pitchFamily="18" charset="-122"/>
                <a:ea typeface="汉仪北魏写经W" panose="00020600040101010101" pitchFamily="18" charset="-122"/>
                <a:sym typeface="Calibri" panose="020F0502020204030204" pitchFamily="34" charset="0"/>
              </a:rPr>
              <a:t>草拟提纲</a:t>
            </a:r>
            <a:endParaRPr lang="zh-CN" altLang="en-US" sz="8800" dirty="0" smtClean="0">
              <a:ln w="12700">
                <a:noFill/>
                <a:prstDash val="solid"/>
              </a:ln>
              <a:solidFill>
                <a:srgbClr val="10A5C6"/>
              </a:solidFill>
              <a:latin typeface="汉仪北魏写经W" panose="00020600040101010101" pitchFamily="18" charset="-122"/>
              <a:ea typeface="汉仪北魏写经W" panose="00020600040101010101" pitchFamily="18" charset="-122"/>
              <a:sym typeface="Calibri" panose="020F0502020204030204" pitchFamily="34" charset="0"/>
            </a:endParaRPr>
          </a:p>
        </p:txBody>
      </p:sp>
      <p:sp>
        <p:nvSpPr>
          <p:cNvPr id="11" name="稻壳儿花儿小姐"/>
          <p:cNvSpPr txBox="1"/>
          <p:nvPr/>
        </p:nvSpPr>
        <p:spPr>
          <a:xfrm>
            <a:off x="7032452" y="1153984"/>
            <a:ext cx="266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rgbClr val="D81D1D"/>
                </a:solidFill>
                <a:latin typeface="+mn-ea"/>
              </a:rPr>
              <a:t>PART TWO</a:t>
            </a:r>
            <a:endParaRPr lang="zh-CN" altLang="en-US" sz="3200" dirty="0">
              <a:solidFill>
                <a:srgbClr val="D81D1D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27998">
            <a:off x="204595" y="372959"/>
            <a:ext cx="831598" cy="453394"/>
          </a:xfrm>
          <a:prstGeom prst="rect">
            <a:avLst/>
          </a:prstGeom>
        </p:spPr>
      </p:pic>
      <p:sp>
        <p:nvSpPr>
          <p:cNvPr id="3" name="稻壳儿花儿小姐（重新填充您的图片）"/>
          <p:cNvSpPr/>
          <p:nvPr/>
        </p:nvSpPr>
        <p:spPr>
          <a:xfrm>
            <a:off x="10003155" y="4213860"/>
            <a:ext cx="1783080" cy="22536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稻壳儿花儿小姐"/>
          <p:cNvSpPr txBox="1"/>
          <p:nvPr/>
        </p:nvSpPr>
        <p:spPr>
          <a:xfrm>
            <a:off x="5126355" y="293370"/>
            <a:ext cx="3631565" cy="61531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kumimoji="0" sz="2000" b="1" i="0" u="none" strike="noStrike" kern="0" cap="none" spc="3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sym typeface="Calibri" panose="020F0502020204030204" pitchFamily="34" charset="0"/>
              </a:rPr>
              <a:t>提纲是写好论文的关键。</a:t>
            </a:r>
            <a:endParaRPr kumimoji="0" lang="zh-CN" altLang="en-US" sz="2000" b="1" i="0" u="none" strike="noStrike" kern="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5815" y="720090"/>
            <a:ext cx="10582910" cy="21228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zh-CN" altLang="en-US" sz="28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开头，中间，结尾。</a:t>
            </a:r>
            <a:endParaRPr lang="zh-CN" altLang="en-US" sz="2000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 </a:t>
            </a:r>
            <a:r>
              <a:rPr lang="zh-CN" altLang="en-US" sz="2000" b="1" spc="15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开头</a:t>
            </a:r>
            <a:r>
              <a:rPr lang="zh-CN" altLang="en-US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，就像上课一样，头开好了等于成功了一半。论文的开头不需要太多华丽的辞藻，也不需要多精深的理论。本人觉得适用最好，可以围绕题目引用相关的政策、法规；别人好的做法；或者是引用别人的一些名言警句；或是讲述一些现象</a:t>
            </a:r>
            <a:r>
              <a:rPr lang="en-US" altLang="zh-CN" sz="2000" b="1" spc="15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……</a:t>
            </a:r>
            <a:endParaRPr lang="en-US" altLang="zh-CN" sz="2000" b="1" spc="15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5815" y="3515995"/>
            <a:ext cx="1057973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引子：黑云压城城欲摧，作业压顶头欲晕。时针已经悄悄地跨过12点，我默默地抬头环顾四周，那一本本还没完成的作业，扯开嘴，肆虐地嘲笑着……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4800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  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摘要：作业多，作业繁重，无效作业，家长作业……一直以来是社会关注的话题，也是家长、学生、老师之间不可调和的矛盾。近年来，国家出台了“五项管理”政策和“双减”政策，旨在减轻学生的负担，让他们成为课堂的主人，轻松学，认真学。为响应上级政策，我校积极探索，力求找到适合学生学习的作业管理道路，以提高学生的学习效率。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3250" y="2918460"/>
            <a:ext cx="1880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示例一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2" name="图片 1" descr="202206051723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0" grpId="0"/>
      <p:bldP spid="100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稻壳儿花儿小姐（重新填充您的图片）"/>
          <p:cNvSpPr/>
          <p:nvPr/>
        </p:nvSpPr>
        <p:spPr>
          <a:xfrm>
            <a:off x="8935085" y="4612005"/>
            <a:ext cx="2855595" cy="187642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4040" y="1167765"/>
            <a:ext cx="1110107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fontAlgn="auto">
              <a:lnSpc>
                <a:spcPts val="3000"/>
              </a:lnSpc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场景一：你在台上眉飞色舞，口干舌燥；他在教室呆若木鸡，垂涎欲滴。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4800" fontAlgn="auto">
              <a:lnSpc>
                <a:spcPts val="3000"/>
              </a:lnSpc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场景二：电脑前，你把练习题改了又改；打印出来，你检查了又做；当你满怀期待把心血交给他们，你花了无数个夜晚，而他，只用了几分钟，A、B、C、D之后又梦会周公。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4800" fontAlgn="auto">
              <a:lnSpc>
                <a:spcPts val="3000"/>
              </a:lnSpc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场景三：教室里，他哈欠连天，睡眼朦胧，学习节奏反复卡顿；家里，深夜，父母早已进入梦乡，他满血复活，精神抖擞，游戏状态调到了2倍速。……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4800" fontAlgn="auto">
              <a:lnSpc>
                <a:spcPts val="3000"/>
              </a:lnSpc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      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这些场景在学生中越来越普遍，青少年的睡眠质量已经受到严重威胁，手机、游戏作为科技发展的产物，丰富了我们的生活，但也但来了不可磨灭的弊端。尽管，国家已经出台一些政策在控制青少年沉迷游戏，比如青少年游戏时间的控制，实名认证游戏等；但是上有政策，下有对策，越来越多的“七旬老太”王者荣耀“中路乱杀”，“八十岁老头”活跃于凌晨“厮杀”。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3575" y="356235"/>
            <a:ext cx="1880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示例二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735" y="74295"/>
            <a:ext cx="4101465" cy="730250"/>
            <a:chOff x="217" y="153"/>
            <a:chExt cx="6459" cy="1150"/>
          </a:xfrm>
        </p:grpSpPr>
        <p:pic>
          <p:nvPicPr>
            <p:cNvPr id="5" name="图片 4" descr="202206051723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" y="153"/>
              <a:ext cx="1214" cy="1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367" y="418"/>
              <a:ext cx="5309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泸县天兴镇天兴初级中学校</a:t>
              </a:r>
              <a:endParaRPr lang="zh-CN" altLang="en-US" sz="2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10" y="1132"/>
              <a:ext cx="4866" cy="2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0.xml><?xml version="1.0" encoding="utf-8"?>
<p:tagLst xmlns:p="http://schemas.openxmlformats.org/presentationml/2006/main">
  <p:tag name="ISLIDE.ICON" val="#407207;#400796;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2.xml><?xml version="1.0" encoding="utf-8"?>
<p:tagLst xmlns:p="http://schemas.openxmlformats.org/presentationml/2006/main">
  <p:tag name="ISLIDE.ICON" val="#407207;#400796;"/>
</p:tagLst>
</file>

<file path=ppt/tags/tag13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4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5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6.xml><?xml version="1.0" encoding="utf-8"?>
<p:tagLst xmlns:p="http://schemas.openxmlformats.org/presentationml/2006/main">
  <p:tag name="ISLIDE.ICON" val="#407207;#400796;"/>
</p:tagLst>
</file>

<file path=ppt/tags/tag17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8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19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20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21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22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23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24.xml><?xml version="1.0" encoding="utf-8"?>
<p:tagLst xmlns:p="http://schemas.openxmlformats.org/presentationml/2006/main">
  <p:tag name="COMMONDATA" val="eyJjb3VudCI6MSwiaGRpZCI6IjQyN2FkMGNiNjMzM2RmODdlY2NjOGEyNWVkYjQ3ZmFhIiwidXNlckNvdW50IjoxfQ==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4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5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7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8.xml><?xml version="1.0" encoding="utf-8"?>
<p:tagLst xmlns:p="http://schemas.openxmlformats.org/presentationml/2006/main">
  <p:tag name="KSO_WM_UNIT_PLACING_PICTURE_USER_VIEWPORT" val="{&quot;height&quot;:10800,&quot;width&quot;:11389}"/>
</p:tagLst>
</file>

<file path=ppt/tags/tag9.xml><?xml version="1.0" encoding="utf-8"?>
<p:tagLst xmlns:p="http://schemas.openxmlformats.org/presentationml/2006/main">
  <p:tag name="KSO_WM_UNIT_PLACING_PICTURE_USER_VIEWPORT" val="{&quot;height&quot;:10800,&quot;width&quot;:11389}"/>
</p:tagLst>
</file>

<file path=ppt/theme/theme1.xml><?xml version="1.0" encoding="utf-8"?>
<a:theme xmlns:a="http://schemas.openxmlformats.org/drawingml/2006/main" name="Office 主题​​">
  <a:themeElements>
    <a:clrScheme name="自定义 10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6B3DA"/>
      </a:accent1>
      <a:accent2>
        <a:srgbClr val="25B5AD"/>
      </a:accent2>
      <a:accent3>
        <a:srgbClr val="10A5C6"/>
      </a:accent3>
      <a:accent4>
        <a:srgbClr val="F87B56"/>
      </a:accent4>
      <a:accent5>
        <a:srgbClr val="9BC262"/>
      </a:accent5>
      <a:accent6>
        <a:srgbClr val="C7DB54"/>
      </a:accent6>
      <a:hlink>
        <a:srgbClr val="D1A772"/>
      </a:hlink>
      <a:folHlink>
        <a:srgbClr val="449D9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稻壳儿.花儿小姐原创</Template>
  <TotalTime>0</TotalTime>
  <Words>2991</Words>
  <Application>WPS 演示</Application>
  <PresentationFormat>宽屏</PresentationFormat>
  <Paragraphs>211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华文新魏</vt:lpstr>
      <vt:lpstr>汉仪北魏写经W</vt:lpstr>
      <vt:lpstr>Calibri</vt:lpstr>
      <vt:lpstr>汉仪粗圆简</vt:lpstr>
      <vt:lpstr>微软雅黑</vt:lpstr>
      <vt:lpstr>黑体</vt:lpstr>
      <vt:lpstr>Arial Unicode MS</vt:lpstr>
      <vt:lpstr>Times New Roman</vt:lpstr>
      <vt:lpstr>Calibri</vt:lpstr>
      <vt:lpstr>方正粗黑宋简体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稻壳儿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TANG</dc:creator>
  <dc:subject>PPT模板</dc:subject>
  <cp:lastModifiedBy>若无相欠，怎会相见</cp:lastModifiedBy>
  <cp:revision>59</cp:revision>
  <dcterms:created xsi:type="dcterms:W3CDTF">2020-10-13T23:30:00Z</dcterms:created>
  <dcterms:modified xsi:type="dcterms:W3CDTF">2022-06-20T02:13:30Z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KSOTemplateUUID">
    <vt:lpwstr>v1.0_mb_fUn8hWQYexozh2jJ/7Dreg==</vt:lpwstr>
  </property>
  <property fmtid="{D5CDD505-2E9C-101B-9397-08002B2CF9AE}" pid="4" name="ICV">
    <vt:lpwstr>AB4E10524A614397B5466F9F3CDCF6D1</vt:lpwstr>
  </property>
</Properties>
</file>