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0EC3-C477-4BDE-8482-65D3ACF0AE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 bwMode="auto">
          <a:xfrm>
            <a:off x="5652695" y="716719"/>
            <a:ext cx="1119167" cy="1122924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gradFill>
                <a:gsLst>
                  <a:gs pos="0">
                    <a:prstClr val="white">
                      <a:lumMod val="95000"/>
                    </a:prstClr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4409" y="2144486"/>
            <a:ext cx="9550423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6000" b="1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讲规矩</a:t>
            </a:r>
            <a:r>
              <a:rPr lang="en-US" altLang="zh-CN" sz="6000" b="1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    </a:t>
            </a:r>
            <a:r>
              <a:rPr lang="zh-CN" altLang="zh-CN" sz="6000" b="1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守纪律</a:t>
            </a:r>
            <a:endParaRPr lang="zh-CN" altLang="zh-CN" sz="6000" b="1" dirty="0">
              <a:solidFill>
                <a:srgbClr val="FF0000"/>
              </a:solidFill>
              <a:latin typeface="Calibri" panose="020F050202020403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5200650" y="3650615"/>
            <a:ext cx="3171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6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周从焱</a:t>
            </a:r>
            <a:endParaRPr lang="zh-CN" altLang="en-US" sz="3600" b="1" spc="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8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2022.2.15</a:t>
            </a:r>
            <a:r>
              <a:rPr lang="zh-CN" altLang="en-US" sz="3600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b="1" spc="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b="1" spc="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720000">
            <a:off x="9929810" y="814156"/>
            <a:ext cx="1203920" cy="1158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-13368" y="120309"/>
            <a:ext cx="12192000" cy="880337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602" y="939367"/>
            <a:ext cx="12191999" cy="6096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44" y="86684"/>
            <a:ext cx="1226921" cy="7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416080" y="340532"/>
            <a:ext cx="323088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sym typeface="+mn-ea"/>
              </a:rPr>
              <a:t>三、怎么才能守好规矩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69" y="5490809"/>
            <a:ext cx="12216131" cy="138557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70231" y="4161321"/>
            <a:ext cx="146162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b="1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30325" y="1123315"/>
            <a:ext cx="9882505" cy="547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000" dirty="0">
                <a:latin typeface="Calibri" panose="020F0502020204030204" charset="0"/>
                <a:sym typeface="+mn-ea"/>
              </a:rPr>
              <a:t>★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000" dirty="0">
                <a:latin typeface="Calibri" panose="020F0502020204030204" charset="0"/>
                <a:sym typeface="+mn-ea"/>
              </a:rPr>
              <a:t>增强守规矩的意识</a:t>
            </a:r>
            <a:endParaRPr lang="zh-CN" altLang="zh-CN" sz="2000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把规矩放在心中</a:t>
            </a:r>
            <a:endParaRPr lang="zh-CN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dirty="0">
                <a:latin typeface="Calibri" panose="020F0502020204030204" charset="0"/>
                <a:sym typeface="+mn-ea"/>
              </a:rPr>
              <a:t>★</a:t>
            </a:r>
            <a:r>
              <a:rPr lang="zh-CN" altLang="zh-CN" dirty="0">
                <a:latin typeface="Calibri" panose="020F0502020204030204" charset="0"/>
                <a:sym typeface="+mn-ea"/>
              </a:rPr>
              <a:t>养成守规矩的习惯</a:t>
            </a:r>
            <a:endParaRPr lang="zh-CN" altLang="zh-CN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zh-CN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dirty="0">
                <a:latin typeface="Calibri" panose="020F0502020204030204" charset="0"/>
                <a:sym typeface="+mn-ea"/>
              </a:rPr>
              <a:t>           </a:t>
            </a:r>
            <a:r>
              <a:rPr lang="zh-CN" altLang="en-US" dirty="0">
                <a:latin typeface="Calibri" panose="020F0502020204030204" charset="0"/>
                <a:sym typeface="+mn-ea"/>
              </a:rPr>
              <a:t>把规矩变为习惯</a:t>
            </a:r>
            <a:endParaRPr lang="zh-CN" altLang="en-US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dirty="0">
                <a:latin typeface="Calibri" panose="020F0502020204030204" charset="0"/>
                <a:sym typeface="+mn-ea"/>
              </a:rPr>
              <a:t>       </a:t>
            </a:r>
            <a:r>
              <a:rPr lang="zh-CN" altLang="en-US" dirty="0">
                <a:latin typeface="Calibri" panose="020F0502020204030204" charset="0"/>
                <a:sym typeface="+mn-ea"/>
              </a:rPr>
              <a:t>★</a:t>
            </a:r>
            <a:r>
              <a:rPr lang="zh-CN" altLang="zh-CN" dirty="0">
                <a:latin typeface="Calibri" panose="020F0502020204030204" charset="0"/>
                <a:sym typeface="+mn-ea"/>
              </a:rPr>
              <a:t>营造守规矩的氛围</a:t>
            </a:r>
            <a:endParaRPr lang="zh-CN" altLang="zh-CN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zh-CN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dirty="0">
                <a:latin typeface="Calibri" panose="020F0502020204030204" charset="0"/>
                <a:sym typeface="+mn-ea"/>
              </a:rPr>
              <a:t>          </a:t>
            </a:r>
            <a:r>
              <a:rPr lang="zh-CN" altLang="en-US" dirty="0">
                <a:latin typeface="Calibri" panose="020F0502020204030204" charset="0"/>
                <a:sym typeface="+mn-ea"/>
              </a:rPr>
              <a:t>人人懂规矩，人人讲规矩</a:t>
            </a:r>
            <a:endParaRPr lang="zh-CN" altLang="en-US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dirty="0">
                <a:latin typeface="Calibri" panose="020F0502020204030204" charset="0"/>
                <a:sym typeface="+mn-ea"/>
              </a:rPr>
              <a:t>       </a:t>
            </a:r>
            <a:r>
              <a:rPr lang="zh-CN" altLang="en-US" dirty="0">
                <a:latin typeface="Calibri" panose="020F0502020204030204" charset="0"/>
                <a:sym typeface="+mn-ea"/>
              </a:rPr>
              <a:t>★落实守规矩的行动</a:t>
            </a:r>
            <a:endParaRPr lang="zh-CN" altLang="en-US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dirty="0">
                <a:latin typeface="Calibri" panose="020F0502020204030204" charset="0"/>
                <a:sym typeface="+mn-ea"/>
              </a:rPr>
              <a:t> </a:t>
            </a:r>
            <a:r>
              <a:rPr lang="en-US" altLang="zh-CN" dirty="0">
                <a:latin typeface="Calibri" panose="020F0502020204030204" charset="0"/>
                <a:sym typeface="+mn-ea"/>
              </a:rPr>
              <a:t>            </a:t>
            </a:r>
            <a:r>
              <a:rPr lang="zh-CN" noProof="0" dirty="0" smtClean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要我讲规矩、我要讲规矩</a:t>
            </a:r>
            <a:endParaRPr lang="zh-CN" altLang="en-US" dirty="0">
              <a:latin typeface="Calibri" panose="020F0502020204030204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dirty="0">
              <a:latin typeface="Calibri" panose="020F05020202040302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38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25" y="1500505"/>
            <a:ext cx="4822825" cy="4338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-13368" y="120309"/>
            <a:ext cx="12192000" cy="880337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602" y="939367"/>
            <a:ext cx="12191999" cy="6096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44" y="86684"/>
            <a:ext cx="1226921" cy="7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416080" y="340532"/>
            <a:ext cx="231648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sym typeface="+mn-ea"/>
              </a:rPr>
              <a:t>四、守哪些规矩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69" y="5490809"/>
            <a:ext cx="12216131" cy="138557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70231" y="4161321"/>
            <a:ext cx="146162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b="1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30325" y="1000125"/>
            <a:ext cx="9882505" cy="575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dirty="0">
                <a:latin typeface="Calibri" panose="020F0502020204030204" charset="0"/>
                <a:sym typeface="+mn-ea"/>
              </a:rPr>
              <a:t>★国家层面：党的纪律、法律法规（不得酒驾）</a:t>
            </a:r>
            <a:endParaRPr lang="zh-CN" altLang="en-US" sz="2000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dirty="0">
                <a:latin typeface="Calibri" panose="020F0502020204030204" charset="0"/>
                <a:sym typeface="+mn-ea"/>
              </a:rPr>
              <a:t>★行业层面：教师法、未成年保护法、教师职业道德（不得体罚变相体罚学生）</a:t>
            </a:r>
            <a:endParaRPr lang="zh-CN" altLang="zh-CN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教育部、省、市、县对教师的相关规定（双减政策、不得进行有偿补课）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dirty="0">
                <a:latin typeface="Calibri" panose="020F0502020204030204" charset="0"/>
                <a:sym typeface="+mn-ea"/>
              </a:rPr>
              <a:t>★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学校层面：学校的各项规章制度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如评优晋级、人事调动、各种请假制度、考核制度（体温检测、停车、值日）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dirty="0">
                <a:latin typeface="Calibri" panose="020F0502020204030204" charset="0"/>
                <a:sym typeface="+mn-ea"/>
              </a:rPr>
              <a:t>★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其它方面：疫情防控、禁止燃放烟花爆竹、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按规定缴纳个人所得税、报账规定、学校经费发放规定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红线不能超越、底线不能突破；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规矩在常新，观念要跟上，行动要落实，心态要摆在。</a:t>
            </a:r>
            <a:endParaRPr lang="zh-CN" altLang="en-US" dirty="0">
              <a:latin typeface="Calibri" panose="020F0502020204030204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390"/>
            <a:ext cx="12192000" cy="6859200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2112253" y="2284993"/>
            <a:ext cx="1178137" cy="1639570"/>
            <a:chOff x="917863" y="1342594"/>
            <a:chExt cx="939441" cy="1291161"/>
          </a:xfrm>
        </p:grpSpPr>
        <p:sp>
          <p:nvSpPr>
            <p:cNvPr id="93" name="TextBox 26"/>
            <p:cNvSpPr txBox="1"/>
            <p:nvPr/>
          </p:nvSpPr>
          <p:spPr>
            <a:xfrm>
              <a:off x="917863" y="1342594"/>
              <a:ext cx="800533" cy="12911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5335" b="1" spc="756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前言</a:t>
              </a:r>
              <a:endParaRPr lang="zh-CN" altLang="en-US" sz="5335" b="1" spc="756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4" name="TextBox 27"/>
            <p:cNvSpPr txBox="1"/>
            <p:nvPr/>
          </p:nvSpPr>
          <p:spPr>
            <a:xfrm>
              <a:off x="1515521" y="1745392"/>
              <a:ext cx="341783" cy="6365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600" b="1" spc="-189" dirty="0">
                  <a:solidFill>
                    <a:srgbClr val="C00000"/>
                  </a:solidFill>
                  <a:cs typeface="+mn-ea"/>
                  <a:sym typeface="+mn-lt"/>
                </a:rPr>
                <a:t>CONTENTS</a:t>
              </a:r>
              <a:endParaRPr lang="zh-CN" altLang="en-US" sz="1600" b="1" spc="-189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5" name="Freeform 29"/>
          <p:cNvSpPr/>
          <p:nvPr/>
        </p:nvSpPr>
        <p:spPr bwMode="auto">
          <a:xfrm>
            <a:off x="2110848" y="1261193"/>
            <a:ext cx="1145707" cy="1023799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3381263" y="1476113"/>
            <a:ext cx="7258685" cy="2336165"/>
          </a:xfrm>
          <a:prstGeom prst="rect">
            <a:avLst/>
          </a:prstGeom>
          <a:noFill/>
        </p:spPr>
        <p:txBody>
          <a:bodyPr wrap="square" lIns="121592" tIns="60796" rIns="121592" bIns="60796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古人说：</a:t>
            </a: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欲知平直，则必准绳；欲知方圆，则必规矩。</a:t>
            </a:r>
            <a:endParaRPr lang="zh-CN" altLang="zh-CN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习近平总书记强调：“治理一个国家、一个社会，关键是要立规矩、讲规矩、守规矩。”</a:t>
            </a:r>
            <a:endParaRPr lang="zh-CN" altLang="zh-CN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lang="zh-CN" altLang="zh-CN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心中有规矩，行为定方圆</a:t>
            </a:r>
            <a:endParaRPr lang="zh-CN" altLang="zh-CN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对角圆角矩形 19"/>
          <p:cNvSpPr/>
          <p:nvPr/>
        </p:nvSpPr>
        <p:spPr>
          <a:xfrm>
            <a:off x="3474086" y="1420496"/>
            <a:ext cx="7294319" cy="2826385"/>
          </a:xfrm>
          <a:prstGeom prst="round2DiagRect">
            <a:avLst/>
          </a:prstGeom>
          <a:noFill/>
          <a:ln>
            <a:solidFill>
              <a:srgbClr val="870605"/>
            </a:solidFill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720000">
            <a:off x="9753915" y="711286"/>
            <a:ext cx="1203920" cy="1158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ldLvl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" y="20390"/>
            <a:ext cx="12192000" cy="6859200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2770748" y="2533913"/>
            <a:ext cx="1178137" cy="1639570"/>
            <a:chOff x="917863" y="1342594"/>
            <a:chExt cx="939441" cy="1291161"/>
          </a:xfrm>
        </p:grpSpPr>
        <p:sp>
          <p:nvSpPr>
            <p:cNvPr id="93" name="TextBox 26"/>
            <p:cNvSpPr txBox="1"/>
            <p:nvPr/>
          </p:nvSpPr>
          <p:spPr>
            <a:xfrm>
              <a:off x="917863" y="1342594"/>
              <a:ext cx="800533" cy="12911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5335" b="1" spc="756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目录</a:t>
              </a:r>
              <a:endParaRPr lang="zh-CN" altLang="en-US" sz="7200" b="1" spc="756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4" name="TextBox 27"/>
            <p:cNvSpPr txBox="1"/>
            <p:nvPr/>
          </p:nvSpPr>
          <p:spPr>
            <a:xfrm>
              <a:off x="1515521" y="1745392"/>
              <a:ext cx="341783" cy="6365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600" b="1" spc="-189" dirty="0">
                  <a:solidFill>
                    <a:srgbClr val="C00000"/>
                  </a:solidFill>
                  <a:cs typeface="+mn-ea"/>
                  <a:sym typeface="+mn-lt"/>
                </a:rPr>
                <a:t>CONTENTS</a:t>
              </a:r>
              <a:endParaRPr lang="zh-CN" altLang="en-US" sz="1600" b="1" spc="-189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5" name="Freeform 29"/>
          <p:cNvSpPr/>
          <p:nvPr/>
        </p:nvSpPr>
        <p:spPr bwMode="auto">
          <a:xfrm>
            <a:off x="2769343" y="1510113"/>
            <a:ext cx="1145707" cy="1023799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98032" y="1565989"/>
            <a:ext cx="5965825" cy="558165"/>
            <a:chOff x="6209428" y="1619279"/>
            <a:chExt cx="5965824" cy="558165"/>
          </a:xfrm>
        </p:grpSpPr>
        <p:sp>
          <p:nvSpPr>
            <p:cNvPr id="5" name="椭圆 4"/>
            <p:cNvSpPr/>
            <p:nvPr/>
          </p:nvSpPr>
          <p:spPr>
            <a:xfrm>
              <a:off x="6279185" y="1630622"/>
              <a:ext cx="487488" cy="4874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09428" y="1619279"/>
              <a:ext cx="5965824" cy="558165"/>
            </a:xfrm>
            <a:prstGeom prst="roundRect">
              <a:avLst/>
            </a:prstGeom>
            <a:noFill/>
            <a:ln>
              <a:solidFill>
                <a:srgbClr val="870605"/>
              </a:solidFill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256411" y="1620787"/>
              <a:ext cx="2787015" cy="497965"/>
              <a:chOff x="5657725" y="1721367"/>
              <a:chExt cx="2787015" cy="49796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054600" y="1820427"/>
                <a:ext cx="2390140" cy="398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kern="0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</a:t>
                </a:r>
                <a:r>
                  <a:rPr lang="zh-CN" sz="2000" b="1" kern="0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什么是规矩</a:t>
                </a:r>
                <a:endParaRPr lang="zh-CN" sz="2000" b="1" kern="0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657725" y="1721367"/>
                <a:ext cx="612140" cy="46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2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998107" y="2615060"/>
            <a:ext cx="5965825" cy="557530"/>
            <a:chOff x="6102748" y="1607214"/>
            <a:chExt cx="5965824" cy="558564"/>
          </a:xfrm>
        </p:grpSpPr>
        <p:sp>
          <p:nvSpPr>
            <p:cNvPr id="15" name="椭圆 14"/>
            <p:cNvSpPr/>
            <p:nvPr/>
          </p:nvSpPr>
          <p:spPr>
            <a:xfrm>
              <a:off x="6222670" y="1654117"/>
              <a:ext cx="487488" cy="4874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6102748" y="1607214"/>
              <a:ext cx="5965824" cy="558564"/>
            </a:xfrm>
            <a:prstGeom prst="roundRect">
              <a:avLst/>
            </a:prstGeom>
            <a:noFill/>
            <a:ln>
              <a:solidFill>
                <a:srgbClr val="870605"/>
              </a:solidFill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184303" y="1643647"/>
              <a:ext cx="5423534" cy="460879"/>
              <a:chOff x="5585617" y="1744227"/>
              <a:chExt cx="5423534" cy="46087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115207" y="1798938"/>
                <a:ext cx="4893944" cy="399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sz="2000" b="1" kern="0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为什么要守规矩</a:t>
                </a:r>
                <a:endParaRPr lang="zh-CN" altLang="en-US" sz="2000" b="1" kern="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585617" y="1744227"/>
                <a:ext cx="587969" cy="46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zh-CN" altLang="en-US" sz="2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987350" y="3685931"/>
            <a:ext cx="5965825" cy="557530"/>
            <a:chOff x="6102748" y="1607214"/>
            <a:chExt cx="5965824" cy="558564"/>
          </a:xfrm>
        </p:grpSpPr>
        <p:sp>
          <p:nvSpPr>
            <p:cNvPr id="25" name="椭圆 24"/>
            <p:cNvSpPr/>
            <p:nvPr/>
          </p:nvSpPr>
          <p:spPr>
            <a:xfrm>
              <a:off x="6222670" y="1654117"/>
              <a:ext cx="487488" cy="4874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02748" y="1607214"/>
              <a:ext cx="5965824" cy="558564"/>
            </a:xfrm>
            <a:prstGeom prst="roundRect">
              <a:avLst/>
            </a:prstGeom>
            <a:noFill/>
            <a:ln>
              <a:solidFill>
                <a:srgbClr val="870605"/>
              </a:solidFill>
              <a:prstDash val="sysDot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183233" y="1643647"/>
              <a:ext cx="3484245" cy="460879"/>
              <a:chOff x="5584547" y="1744227"/>
              <a:chExt cx="3484245" cy="460879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141442" y="1804664"/>
                <a:ext cx="2927350" cy="399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sz="2000" b="1" kern="0" dirty="0" smtClean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怎么才能守好规矩</a:t>
                </a:r>
                <a:endParaRPr lang="zh-CN" altLang="en-US" sz="2000" b="1" kern="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5584547" y="1744227"/>
                <a:ext cx="590111" cy="46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zh-CN" altLang="en-US" sz="2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720000">
            <a:off x="9665650" y="339811"/>
            <a:ext cx="1203920" cy="115871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998145" y="4731776"/>
            <a:ext cx="5965825" cy="557530"/>
          </a:xfrm>
          <a:prstGeom prst="roundRect">
            <a:avLst/>
          </a:prstGeom>
          <a:noFill/>
          <a:ln>
            <a:solidFill>
              <a:srgbClr val="870605"/>
            </a:solidFill>
            <a:prstDash val="sys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33850" y="4781550"/>
            <a:ext cx="288988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sz="20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守哪些规矩</a:t>
            </a:r>
            <a:endParaRPr lang="zh-CN" alt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137004" y="4792972"/>
            <a:ext cx="487488" cy="4874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45015" y="4757737"/>
            <a:ext cx="61214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-13368" y="120309"/>
            <a:ext cx="12192000" cy="880337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602" y="939367"/>
            <a:ext cx="12191999" cy="6096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44" y="86684"/>
            <a:ext cx="1226921" cy="7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416080" y="340532"/>
            <a:ext cx="231648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zh-CN" sz="2400" b="1" dirty="0">
                <a:solidFill>
                  <a:schemeClr val="bg1"/>
                </a:solidFill>
                <a:latin typeface="Calibri" panose="020F0502020204030204" charset="0"/>
                <a:sym typeface="+mn-ea"/>
              </a:rPr>
              <a:t>一、什么是规矩</a:t>
            </a:r>
            <a:endParaRPr lang="zh-CN" altLang="zh-CN" sz="2400" b="1" dirty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图片 15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69" y="5490809"/>
            <a:ext cx="12216131" cy="138557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70231" y="4161321"/>
            <a:ext cx="146162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b="1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6743" y="2141407"/>
            <a:ext cx="7065818" cy="259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zh-CN" sz="2400" b="1" dirty="0">
                <a:latin typeface="宋体" panose="02010600030101010101" pitchFamily="2" charset="-122"/>
                <a:ea typeface="仿宋_GB2312" charset="-122"/>
                <a:sym typeface="+mn-ea"/>
              </a:rPr>
              <a:t>“无以规矩，不成方圆”</a:t>
            </a:r>
            <a:endParaRPr lang="zh-CN" altLang="zh-CN" sz="2400" b="1" dirty="0">
              <a:latin typeface="宋体" panose="02010600030101010101" pitchFamily="2" charset="-122"/>
              <a:ea typeface="仿宋_GB231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仿宋_GB2312" charset="-122"/>
                <a:sym typeface="+mn-ea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仿宋_GB2312" charset="-122"/>
                <a:sym typeface="+mn-ea"/>
              </a:rPr>
              <a:t>什么叫“规矩”？“规矩”源自何时何处？</a:t>
            </a:r>
            <a:endParaRPr lang="zh-CN" altLang="zh-CN" sz="2400" b="1" dirty="0">
              <a:latin typeface="宋体" panose="02010600030101010101" pitchFamily="2" charset="-122"/>
              <a:ea typeface="仿宋_GB2312" charset="-122"/>
            </a:endParaRPr>
          </a:p>
          <a:p>
            <a:pPr>
              <a:lnSpc>
                <a:spcPct val="200000"/>
              </a:lnSpc>
            </a:pPr>
            <a:endParaRPr lang="zh-CN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8" name="Picture 6" descr="C:\Users\Administrator\Desktop\规矩\规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515" y="1000760"/>
            <a:ext cx="3483610" cy="54635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-13368" y="120309"/>
            <a:ext cx="12192000" cy="880337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602" y="939367"/>
            <a:ext cx="12191999" cy="6096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44" y="86684"/>
            <a:ext cx="1226921" cy="7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416080" y="340532"/>
            <a:ext cx="231648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zh-CN" sz="2400" b="1" dirty="0">
                <a:solidFill>
                  <a:schemeClr val="bg1"/>
                </a:solidFill>
                <a:latin typeface="Calibri" panose="020F0502020204030204" charset="0"/>
                <a:sym typeface="+mn-ea"/>
              </a:rPr>
              <a:t>一、什么是规矩</a:t>
            </a:r>
            <a:endParaRPr lang="zh-CN" altLang="zh-CN" sz="2400" b="1" dirty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图片 15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69" y="5490809"/>
            <a:ext cx="12216131" cy="138557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70231" y="4161321"/>
            <a:ext cx="146162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b="1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0093" y="1329242"/>
            <a:ext cx="7065818" cy="573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06400" algn="l" defTabSz="914400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“</a:t>
            </a:r>
            <a:r>
              <a:rPr 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规”和“矩”本来是古人用来校正方圆的两种工具。它发明的确切年代已经无法查清，但在殷墟出土的甲骨文中，已有“规”、“矩”二字了。根据司马迁在</a:t>
            </a:r>
            <a:r>
              <a:rPr lang="zh-CN" alt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《</a:t>
            </a:r>
            <a:r>
              <a:rPr 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史记</a:t>
            </a:r>
            <a:r>
              <a:rPr lang="zh-CN" alt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》</a:t>
            </a:r>
            <a:r>
              <a:rPr 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的记载：夏禹治水的时候，是“左准绳，右规矩”，意思是说，夏禹是左手拿着水准绳，右手拿着规和矩进行测量，规划出治水方案的。这说明至少在夏禹治水的年代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约公元前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2000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就有了“规”和“矩”这两种几何工具了。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宋体" panose="02010600030101010101" pitchFamily="2" charset="-122"/>
            </a:endParaRPr>
          </a:p>
          <a:p>
            <a:pPr marL="0" marR="0" lvl="0" indent="40640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具体讲，“规”就是画圆的圆规，木工打制圆窗、圆门、圆桌、圆凳就需要用“规”；“矩”就是折成直角的曲尺，尺上有刻度，木匠打制方形门窗桌凳，就需要用“矩”。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zh-CN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1" name="Picture 2" descr="C:\Users\Administrator\Desktop\规矩\3313331_104024009654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285" y="1123315"/>
            <a:ext cx="3279775" cy="5075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-13368" y="120309"/>
            <a:ext cx="12192000" cy="880337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602" y="939367"/>
            <a:ext cx="12191999" cy="6096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44" y="86684"/>
            <a:ext cx="1226921" cy="7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416080" y="340532"/>
            <a:ext cx="231648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zh-CN" sz="2400" b="1" dirty="0">
                <a:solidFill>
                  <a:schemeClr val="bg1"/>
                </a:solidFill>
                <a:latin typeface="Calibri" panose="020F0502020204030204" charset="0"/>
                <a:sym typeface="+mn-ea"/>
              </a:rPr>
              <a:t>一、什么是规矩</a:t>
            </a:r>
            <a:endParaRPr lang="zh-CN" altLang="zh-CN" sz="2400" b="1" dirty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图片 15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69" y="5490809"/>
            <a:ext cx="12216131" cy="138557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70231" y="4161321"/>
            <a:ext cx="146162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b="1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0873" y="1606737"/>
            <a:ext cx="7065818" cy="419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zh-CN" sz="2000" noProof="0" dirty="0">
                <a:ln>
                  <a:noFill/>
                </a:ln>
                <a:effectLst/>
                <a:uLnTx/>
                <a:uFillTx/>
                <a:latin typeface="+mn-ea"/>
                <a:cs typeface="宋体" panose="02010600030101010101" pitchFamily="2" charset="-122"/>
                <a:sym typeface="+mn-ea"/>
              </a:rPr>
              <a:t>现代汉语里“规矩”一词，用作名词就是指已经形成的行为规范，或一定的标准、法则和习惯；用作形容词就是指人的言行端正、讲礼数、有教养、有素质。所以简单地说，规矩就是规定出来供大家共同遵守的规则，或者说是规范人们做人做事的行为准则。</a:t>
            </a:r>
            <a:endParaRPr lang="zh-CN" altLang="zh-CN" sz="2000" noProof="0" dirty="0">
              <a:ln>
                <a:noFill/>
              </a:ln>
              <a:effectLst/>
              <a:uLnTx/>
              <a:uFillTx/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zh-CN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5" name="Picture 2" descr="C:\Users\Administrator\Desktop\规矩\3482944_165608821146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10" y="800735"/>
            <a:ext cx="3699510" cy="5540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-13368" y="120309"/>
            <a:ext cx="12192000" cy="880337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602" y="939367"/>
            <a:ext cx="12191999" cy="6096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44" y="86684"/>
            <a:ext cx="1226921" cy="7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416080" y="340532"/>
            <a:ext cx="231648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zh-CN" sz="2400" b="1" dirty="0">
                <a:solidFill>
                  <a:schemeClr val="bg1"/>
                </a:solidFill>
                <a:latin typeface="Calibri" panose="020F0502020204030204" charset="0"/>
                <a:sym typeface="+mn-ea"/>
              </a:rPr>
              <a:t>一、什么是规矩</a:t>
            </a:r>
            <a:endParaRPr lang="zh-CN" altLang="zh-CN" sz="2400" b="1" dirty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图片 15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69" y="5490809"/>
            <a:ext cx="12216131" cy="138557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70231" y="4161321"/>
            <a:ext cx="146162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b="1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6435" y="939165"/>
            <a:ext cx="7646670" cy="543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zh-CN" sz="2000" dirty="0">
                <a:latin typeface="Arial" panose="020B0604020202020204" pitchFamily="34" charset="0"/>
                <a:sym typeface="+mn-ea"/>
              </a:rPr>
              <a:t>规矩源于规律。</a:t>
            </a:r>
            <a:r>
              <a:rPr lang="zh-CN" altLang="en-US" sz="2000" dirty="0">
                <a:latin typeface="Arial" panose="020B0604020202020204" pitchFamily="34" charset="0"/>
                <a:sym typeface="+mn-ea"/>
              </a:rPr>
              <a:t>规矩的产生，是人类维持秩序的需要。</a:t>
            </a:r>
            <a:r>
              <a:rPr lang="zh-CN" altLang="zh-CN" sz="2000" dirty="0">
                <a:latin typeface="Arial" panose="020B0604020202020204" pitchFamily="34" charset="0"/>
                <a:sym typeface="+mn-ea"/>
              </a:rPr>
              <a:t>就连我们人的衣食住行，也都有相关的规矩。从根本上讲，“规矩”的形成，源自于人类自身的利益发展需求，体现了人类社会自身发展规律的客观必然。</a:t>
            </a:r>
            <a:endParaRPr lang="zh-CN" altLang="zh-CN" sz="2000" dirty="0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sym typeface="+mn-ea"/>
              </a:rPr>
              <a:t>       </a:t>
            </a:r>
            <a:r>
              <a:rPr lang="zh-CN" altLang="en-US" sz="2000" dirty="0">
                <a:latin typeface="Arial" panose="020B0604020202020204" pitchFamily="34" charset="0"/>
                <a:sym typeface="+mn-ea"/>
              </a:rPr>
              <a:t>按照法学家的说法，规矩就是人类为了保证不在互相争夺中毁灭，在总结前人的智慧，提炼前事的规律的基础上制定的规则和标准。因此，好的规矩，总是以客观规律为前提，以合乎道理为基础。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20" name="Picture 2" descr="c:\users\administrator\appdata\roaming\360se6\User Data\temp\01000000000000119091256445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405" y="1720850"/>
            <a:ext cx="3414713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-13368" y="120309"/>
            <a:ext cx="12192000" cy="880337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602" y="939367"/>
            <a:ext cx="12191999" cy="6096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44" y="86684"/>
            <a:ext cx="1226921" cy="7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416080" y="340532"/>
            <a:ext cx="293751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二、为什么要守规矩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6" name="图片 15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69" y="5490809"/>
            <a:ext cx="12216131" cy="138557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70231" y="4161321"/>
            <a:ext cx="146162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b="1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6435" y="1123315"/>
            <a:ext cx="8413115" cy="481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000" dirty="0">
                <a:latin typeface="Calibri" panose="020F0502020204030204" charset="0"/>
                <a:sym typeface="+mn-ea"/>
              </a:rPr>
              <a:t>因为规矩表面看是对人的一种约束和要求，其实是对大家利益的一种保护，是</a:t>
            </a:r>
            <a:r>
              <a:rPr lang="zh-CN" altLang="zh-CN" sz="20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享受权利的保证</a:t>
            </a:r>
            <a:r>
              <a:rPr lang="zh-CN" altLang="zh-CN" sz="2000" dirty="0">
                <a:latin typeface="Calibri" panose="020F0502020204030204" charset="0"/>
                <a:sym typeface="+mn-ea"/>
              </a:rPr>
              <a:t>。一定的规矩，能保证人们更好地工作和生活，每个人在用规矩约束自己行为的同时，也可以从中</a:t>
            </a:r>
            <a:r>
              <a:rPr lang="zh-CN" altLang="zh-CN" sz="20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获得最大的自由和安全</a:t>
            </a:r>
            <a:r>
              <a:rPr lang="zh-CN" altLang="zh-CN" sz="2000" dirty="0">
                <a:latin typeface="Calibri" panose="020F0502020204030204" charset="0"/>
                <a:sym typeface="+mn-ea"/>
              </a:rPr>
              <a:t>。正因为规矩有这种强制性或非强制性的约束力，所以，规矩一般为人所遵守，遵守规矩是规矩得以存在的根本意义。从这一角度上来讲，有了规矩大家就</a:t>
            </a:r>
            <a:r>
              <a:rPr lang="zh-CN" altLang="zh-CN" sz="20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应该要遵守，也必须遵守</a:t>
            </a:r>
            <a:r>
              <a:rPr lang="zh-CN" altLang="zh-CN" sz="2000" dirty="0">
                <a:latin typeface="Calibri" panose="020F0502020204030204" charset="0"/>
                <a:sym typeface="+mn-ea"/>
              </a:rPr>
              <a:t>。</a:t>
            </a:r>
            <a:endParaRPr lang="zh-CN" altLang="en-US" sz="2000" dirty="0">
              <a:latin typeface="Calibri" panose="020F0502020204030204" charset="0"/>
            </a:endParaRPr>
          </a:p>
          <a:p>
            <a:pPr>
              <a:lnSpc>
                <a:spcPct val="200000"/>
              </a:lnSpc>
            </a:pPr>
            <a:endParaRPr lang="zh-CN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4" name="Picture 3" descr="c:\users\administrator\appdata\roaming\360se6\User Data\temp\388412761904337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508" y="1000443"/>
            <a:ext cx="2428875" cy="244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c:\users\administrator\appdata\roaming\360se6\User Data\temp\editor2012391925508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655" y="3383915"/>
            <a:ext cx="2355850" cy="31381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V="1">
            <a:off x="-13368" y="120309"/>
            <a:ext cx="12192000" cy="880337"/>
          </a:xfrm>
          <a:prstGeom prst="rect">
            <a:avLst/>
          </a:prstGeom>
          <a:solidFill>
            <a:srgbClr val="D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602" y="939367"/>
            <a:ext cx="12191999" cy="6096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44" y="86684"/>
            <a:ext cx="1226921" cy="7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416080" y="340532"/>
            <a:ext cx="2937510" cy="4603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二、为什么要守规矩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69" y="5490809"/>
            <a:ext cx="12216131" cy="138557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70231" y="4161321"/>
            <a:ext cx="146162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b="1" dirty="0">
              <a:gradFill>
                <a:gsLst>
                  <a:gs pos="25000">
                    <a:srgbClr val="FF0000"/>
                  </a:gs>
                  <a:gs pos="75000">
                    <a:srgbClr val="C00000"/>
                  </a:gs>
                </a:gsLst>
                <a:lin ang="5400000" scaled="1"/>
              </a:gradFill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41755" y="1901190"/>
            <a:ext cx="6278880" cy="317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 fontAlgn="auto">
              <a:lnSpc>
                <a:spcPts val="32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dirty="0">
                <a:latin typeface="Calibri" panose="020F0502020204030204" charset="0"/>
                <a:sym typeface="+mn-ea"/>
              </a:rPr>
              <a:t> </a:t>
            </a:r>
            <a:r>
              <a:rPr lang="zh-CN" altLang="zh-CN" sz="2000" dirty="0">
                <a:latin typeface="Calibri" panose="020F0502020204030204" charset="0"/>
                <a:sym typeface="+mn-ea"/>
              </a:rPr>
              <a:t>往小了说，讲规矩体现了</a:t>
            </a:r>
            <a:r>
              <a:rPr lang="zh-CN" altLang="zh-CN" sz="20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个人素质</a:t>
            </a:r>
            <a:r>
              <a:rPr lang="zh-CN" altLang="zh-CN" sz="2000" dirty="0">
                <a:latin typeface="Calibri" panose="020F0502020204030204" charset="0"/>
                <a:sym typeface="+mn-ea"/>
              </a:rPr>
              <a:t>，而且是一种基本素质；往大了说，还体现了一个地方、一个国家的</a:t>
            </a:r>
            <a:r>
              <a:rPr lang="zh-CN" altLang="zh-CN" sz="2000" dirty="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文明程度</a:t>
            </a:r>
            <a:r>
              <a:rPr lang="zh-CN" altLang="zh-CN" sz="2000" dirty="0">
                <a:latin typeface="Calibri" panose="020F0502020204030204" charset="0"/>
                <a:sym typeface="+mn-ea"/>
              </a:rPr>
              <a:t>。西方人认为，一个人的文明素养与讲规矩关系密切。德国人就是一个极其讲规矩和守纪律的民族，在他们心里，规矩就是法令，是不可以逾越的。</a:t>
            </a:r>
            <a:endParaRPr lang="zh-CN" altLang="zh-CN" sz="2000" dirty="0">
              <a:latin typeface="Calibri" panose="020F0502020204030204" charset="0"/>
            </a:endParaRPr>
          </a:p>
          <a:p>
            <a:pPr>
              <a:lnSpc>
                <a:spcPct val="200000"/>
              </a:lnSpc>
            </a:pPr>
            <a:endParaRPr lang="zh-CN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6" name="Picture 2" descr="c:\users\administrator\appdata\roaming\360se6\User Data\temp\sy_468470857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748" y="1604645"/>
            <a:ext cx="3519487" cy="3024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WRjNjEwNTIxNWJiOTc0Y2E4MmUwODIyZGIyMGZiZm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WPS 演示</Application>
  <PresentationFormat>宽屏</PresentationFormat>
  <Paragraphs>98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Calibri</vt:lpstr>
      <vt:lpstr>微软雅黑</vt:lpstr>
      <vt:lpstr>黑体</vt:lpstr>
      <vt:lpstr>Calibri</vt:lpstr>
      <vt:lpstr>方正大标宋简体</vt:lpstr>
      <vt:lpstr>仿宋_GB2312</vt:lpstr>
      <vt:lpstr>仿宋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周从焱</cp:lastModifiedBy>
  <cp:revision>166</cp:revision>
  <dcterms:created xsi:type="dcterms:W3CDTF">2019-06-19T02:08:00Z</dcterms:created>
  <dcterms:modified xsi:type="dcterms:W3CDTF">2022-06-22T08:48:36Z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2052-11.1.0.11753</vt:lpwstr>
  </property>
  <property fmtid="{D5CDD505-2E9C-101B-9397-08002B2CF9AE}" pid="3" name="ICV">
    <vt:lpwstr>D83DF6DFDEAD43A18BA6C0ED3654D64F</vt:lpwstr>
  </property>
</Properties>
</file>