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3" r:id="rId3"/>
    <p:sldId id="353" r:id="rId4"/>
    <p:sldId id="365" r:id="rId5"/>
    <p:sldId id="363" r:id="rId6"/>
    <p:sldId id="364" r:id="rId7"/>
    <p:sldId id="368" r:id="rId8"/>
    <p:sldId id="369" r:id="rId9"/>
    <p:sldId id="367" r:id="rId10"/>
    <p:sldId id="366" r:id="rId11"/>
    <p:sldId id="370" r:id="rId12"/>
    <p:sldId id="371" r:id="rId13"/>
    <p:sldId id="372" r:id="rId14"/>
    <p:sldId id="373" r:id="rId15"/>
    <p:sldId id="362" r:id="rId16"/>
  </p:sldIdLst>
  <p:sldSz cx="14400530" cy="7199630"/>
  <p:notesSz cx="7104380" cy="1023493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3FB"/>
    <a:srgbClr val="EE8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64" d="100"/>
          <a:sy n="64" d="100"/>
        </p:scale>
        <p:origin x="-268" y="-80"/>
      </p:cViewPr>
      <p:guideLst>
        <p:guide orient="horz" pos="2304"/>
        <p:guide pos="4536"/>
      </p:guideLst>
    </p:cSldViewPr>
  </p:slideViewPr>
  <p:outlineViewPr>
    <p:cViewPr>
      <p:scale>
        <a:sx n="88" d="100"/>
        <a:sy n="88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image" Target="../media/image17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B5CD55-E9AB-44D9-AFA6-62E64C0FD58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pic>
        <p:nvPicPr>
          <p:cNvPr id="7174" name="Picture 6" descr="C:\Users\侯哥\Documents\Tencent Files\529598235\FileRecv\泸县林萍名师工作室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0825" y="9837738"/>
            <a:ext cx="3043238" cy="3968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89A071-1864-4148-A0EC-9E8DFB0EC7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1279525"/>
            <a:ext cx="69088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2619038" y="414338"/>
            <a:ext cx="10731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lvl="0" algn="ctr" eaLnBrk="1" hangingPunct="1">
              <a:buNone/>
            </a:pPr>
            <a:r>
              <a:rPr lang="zh-CN" altLang="en-US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fld id="{9A0DB2DC-4C9A-4742-B13C-FB6460FD3503}" type="slidenum">
              <a:rPr lang="zh-CN" altLang="en-US" sz="20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00198" y="1178481"/>
            <a:ext cx="10801190" cy="250698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0198" y="3782140"/>
            <a:ext cx="10801190" cy="173855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85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39845" indent="0" algn="ctr">
              <a:buNone/>
              <a:defRPr sz="168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990600" y="6673850"/>
            <a:ext cx="3240088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6FF729-EF6B-4889-8C34-E3AC00D42204}" type="datetime1">
              <a:rPr kumimoji="0" lang="zh-CN" alt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770438" y="6673850"/>
            <a:ext cx="48609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69525" y="6673850"/>
            <a:ext cx="3240088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sz="1600" b="1" dirty="0"/>
            </a:fld>
            <a:endParaRPr lang="zh-CN" altLang="en-US" sz="1600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90109" y="383381"/>
            <a:ext cx="12421369" cy="610243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902007-DF47-44C8-B9C4-0F510D72F33A}" type="datetime1">
              <a:rPr kumimoji="0" lang="zh-CN" alt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2338050" y="422275"/>
            <a:ext cx="107156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lvl="0" algn="ctr" eaLnBrk="1" hangingPunct="1">
              <a:buNone/>
            </a:pPr>
            <a:r>
              <a:rPr lang="zh-CN" altLang="en-US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fld id="{9A0DB2DC-4C9A-4742-B13C-FB6460FD3503}" type="slidenum">
              <a:rPr lang="zh-CN" altLang="en-US" sz="20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990600" y="6673850"/>
            <a:ext cx="3240088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C4E32C-C456-40D4-857E-D44A31D157AC}" type="datetime1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770438" y="6673850"/>
            <a:ext cx="48609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71113" y="6673850"/>
            <a:ext cx="3240088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2608" y="1795225"/>
            <a:ext cx="12421369" cy="299537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2608" y="4818936"/>
            <a:ext cx="12421369" cy="1575196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85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8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902007-DF47-44C8-B9C4-0F510D72F33A}" type="datetime1">
              <a:rPr kumimoji="0" lang="zh-CN" alt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109" y="1916906"/>
            <a:ext cx="6120674" cy="456890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90803" y="1916906"/>
            <a:ext cx="6120674" cy="456890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902007-DF47-44C8-B9C4-0F510D72F33A}" type="datetime1">
              <a:rPr kumimoji="0" lang="zh-CN" alt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1985" y="383381"/>
            <a:ext cx="12421369" cy="139184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01856" y="1867360"/>
            <a:ext cx="5756824" cy="865108"/>
          </a:xfrm>
        </p:spPr>
        <p:txBody>
          <a:bodyPr anchor="ctr"/>
          <a:lstStyle>
            <a:lvl1pPr marL="0" indent="0">
              <a:buNone/>
              <a:defRPr sz="2940"/>
            </a:lvl1pPr>
            <a:lvl2pPr marL="480060" indent="0">
              <a:buNone/>
              <a:defRPr sz="2520"/>
            </a:lvl2pPr>
            <a:lvl3pPr marL="960120" indent="0">
              <a:buNone/>
              <a:defRPr sz="2100"/>
            </a:lvl3pPr>
            <a:lvl4pPr marL="1440180" indent="0">
              <a:buNone/>
              <a:defRPr sz="1885"/>
            </a:lvl4pPr>
            <a:lvl5pPr marL="1920240" indent="0">
              <a:buNone/>
              <a:defRPr sz="1885"/>
            </a:lvl5pPr>
            <a:lvl6pPr marL="2400300" indent="0">
              <a:buNone/>
              <a:defRPr sz="1885"/>
            </a:lvl6pPr>
            <a:lvl7pPr marL="2880360" indent="0">
              <a:buNone/>
              <a:defRPr sz="1885"/>
            </a:lvl7pPr>
            <a:lvl8pPr marL="3360420" indent="0">
              <a:buNone/>
              <a:defRPr sz="1885"/>
            </a:lvl8pPr>
            <a:lvl9pPr marL="3839845" indent="0">
              <a:buNone/>
              <a:defRPr sz="188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01856" y="2798648"/>
            <a:ext cx="5756824" cy="370049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390899" y="1867360"/>
            <a:ext cx="5785176" cy="865108"/>
          </a:xfrm>
        </p:spPr>
        <p:txBody>
          <a:bodyPr anchor="ctr"/>
          <a:lstStyle>
            <a:lvl1pPr marL="0" indent="0">
              <a:buNone/>
              <a:defRPr sz="2940"/>
            </a:lvl1pPr>
            <a:lvl2pPr marL="480060" indent="0">
              <a:buNone/>
              <a:defRPr sz="2520"/>
            </a:lvl2pPr>
            <a:lvl3pPr marL="960120" indent="0">
              <a:buNone/>
              <a:defRPr sz="2100"/>
            </a:lvl3pPr>
            <a:lvl4pPr marL="1440180" indent="0">
              <a:buNone/>
              <a:defRPr sz="1885"/>
            </a:lvl4pPr>
            <a:lvl5pPr marL="1920240" indent="0">
              <a:buNone/>
              <a:defRPr sz="1885"/>
            </a:lvl5pPr>
            <a:lvl6pPr marL="2400300" indent="0">
              <a:buNone/>
              <a:defRPr sz="1885"/>
            </a:lvl6pPr>
            <a:lvl7pPr marL="2880360" indent="0">
              <a:buNone/>
              <a:defRPr sz="1885"/>
            </a:lvl7pPr>
            <a:lvl8pPr marL="3360420" indent="0">
              <a:buNone/>
              <a:defRPr sz="1885"/>
            </a:lvl8pPr>
            <a:lvl9pPr marL="3839845" indent="0">
              <a:buNone/>
              <a:defRPr sz="188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90899" y="2798648"/>
            <a:ext cx="5785176" cy="370049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902007-DF47-44C8-B9C4-0F510D72F33A}" type="datetime1">
              <a:rPr kumimoji="0" lang="zh-CN" alt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902007-DF47-44C8-B9C4-0F510D72F33A}" type="datetime1">
              <a:rPr kumimoji="0" lang="zh-CN" alt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902007-DF47-44C8-B9C4-0F510D72F33A}" type="datetime1">
              <a:rPr kumimoji="0" lang="zh-CN" alt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1985" y="480060"/>
            <a:ext cx="4920246" cy="168021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22550" y="480061"/>
            <a:ext cx="7290803" cy="5674042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39845" indent="0">
              <a:buNone/>
              <a:defRPr sz="2100"/>
            </a:lvl9pPr>
          </a:lstStyle>
          <a:p>
            <a:pPr marL="0" marR="0" lvl="0" indent="0" algn="l" defTabSz="958850" rtl="0" eaLnBrk="0" fontAlgn="base" latinLnBrk="0" hangingPunct="0">
              <a:lnSpc>
                <a:spcPct val="90000"/>
              </a:lnSpc>
              <a:spcBef>
                <a:spcPct val="21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36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1985" y="2160270"/>
            <a:ext cx="4920246" cy="4002167"/>
          </a:xfrm>
        </p:spPr>
        <p:txBody>
          <a:bodyPr/>
          <a:lstStyle>
            <a:lvl1pPr marL="0" indent="0">
              <a:buNone/>
              <a:defRPr sz="2100"/>
            </a:lvl1pPr>
            <a:lvl2pPr marL="480060" indent="0">
              <a:buNone/>
              <a:defRPr sz="1885"/>
            </a:lvl2pPr>
            <a:lvl3pPr marL="960120" indent="0">
              <a:buNone/>
              <a:defRPr sz="1680"/>
            </a:lvl3pPr>
            <a:lvl4pPr marL="1440180" indent="0">
              <a:buNone/>
              <a:defRPr sz="1465"/>
            </a:lvl4pPr>
            <a:lvl5pPr marL="1920240" indent="0">
              <a:buNone/>
              <a:defRPr sz="1465"/>
            </a:lvl5pPr>
            <a:lvl6pPr marL="2400300" indent="0">
              <a:buNone/>
              <a:defRPr sz="1465"/>
            </a:lvl6pPr>
            <a:lvl7pPr marL="2880360" indent="0">
              <a:buNone/>
              <a:defRPr sz="1465"/>
            </a:lvl7pPr>
            <a:lvl8pPr marL="3360420" indent="0">
              <a:buNone/>
              <a:defRPr sz="1465"/>
            </a:lvl8pPr>
            <a:lvl9pPr marL="3839845" indent="0">
              <a:buNone/>
              <a:defRPr sz="14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902007-DF47-44C8-B9C4-0F510D72F33A}" type="datetime1">
              <a:rPr kumimoji="0" lang="zh-CN" alt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06136" y="383381"/>
            <a:ext cx="3105342" cy="610243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90109" y="383381"/>
            <a:ext cx="9136007" cy="610243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902007-DF47-44C8-B9C4-0F510D72F33A}" type="datetime1">
              <a:rPr kumimoji="0" lang="zh-CN" alt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990600" y="382588"/>
            <a:ext cx="12420600" cy="13922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990600" y="1916113"/>
            <a:ext cx="12420600" cy="45704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90600" y="6673850"/>
            <a:ext cx="3240088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6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902007-DF47-44C8-B9C4-0F510D72F33A}" type="datetime1">
              <a:rPr kumimoji="0" lang="zh-CN" alt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770438" y="6673850"/>
            <a:ext cx="48609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6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71113" y="6673850"/>
            <a:ext cx="3240088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09638"/>
            <a:ext cx="14400213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9" descr="C:\Users\侯哥\Documents\Tencent Files\529598235\FileRecv\泸县林萍名师工作室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71175" y="6756400"/>
            <a:ext cx="2587625" cy="338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0" descr="C:\Users\侯哥\Desktop\视动课堂工作室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47663" y="357188"/>
            <a:ext cx="2921000" cy="5699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588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588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9588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9588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9588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9588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9588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9588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9588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38125" indent="-238125" algn="l" defTabSz="958850" rtl="0" eaLnBrk="0" fontAlgn="base" hangingPunct="0">
        <a:lnSpc>
          <a:spcPct val="90000"/>
        </a:lnSpc>
        <a:spcBef>
          <a:spcPct val="21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9455" indent="-238125" algn="l" defTabSz="958850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880" indent="-238125" algn="l" defTabSz="958850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575" indent="-238125" algn="l" defTabSz="958850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159000" indent="-238125" algn="l" defTabSz="958850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39395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39395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39395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39395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8pPr>
      <a:lvl9pPr marL="3839845" algn="l" defTabSz="960120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Box 1"/>
          <p:cNvSpPr txBox="1"/>
          <p:nvPr/>
        </p:nvSpPr>
        <p:spPr>
          <a:xfrm>
            <a:off x="-609600" y="1440180"/>
            <a:ext cx="12179935" cy="1660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课</a:t>
            </a:r>
            <a:r>
              <a:rPr lang="en-US" altLang="zh-CN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程</a:t>
            </a:r>
            <a:r>
              <a:rPr lang="en-US" altLang="zh-CN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标</a:t>
            </a:r>
            <a:r>
              <a:rPr lang="en-US" altLang="zh-CN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准</a:t>
            </a:r>
            <a:r>
              <a:rPr lang="en-US" altLang="zh-CN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中</a:t>
            </a:r>
            <a:r>
              <a:rPr lang="en-US" altLang="zh-CN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的</a:t>
            </a:r>
            <a:r>
              <a:rPr lang="en-US" altLang="zh-CN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核</a:t>
            </a:r>
            <a:r>
              <a:rPr lang="en-US" altLang="zh-CN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心</a:t>
            </a:r>
            <a:r>
              <a:rPr lang="en-US" altLang="zh-CN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概</a:t>
            </a:r>
            <a:r>
              <a:rPr lang="en-US" altLang="zh-CN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念</a:t>
            </a:r>
            <a:r>
              <a:rPr lang="en-US" altLang="zh-CN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之</a:t>
            </a:r>
            <a:endParaRPr lang="zh-CN" altLang="en-US" sz="66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endParaRPr lang="zh-CN" altLang="en-US" sz="66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4099" name="TextBox 2"/>
          <p:cNvSpPr txBox="1"/>
          <p:nvPr/>
        </p:nvSpPr>
        <p:spPr>
          <a:xfrm>
            <a:off x="4499928" y="5174933"/>
            <a:ext cx="43688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泸县实验学校   易平</a:t>
            </a:r>
            <a:endParaRPr lang="en-US" altLang="zh-CN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02710" y="2815590"/>
            <a:ext cx="61391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9600" b="1" dirty="0">
                <a:solidFill>
                  <a:srgbClr val="3753FB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空</a:t>
            </a:r>
            <a:r>
              <a:rPr lang="en-US" altLang="zh-CN" sz="9600" b="1" dirty="0">
                <a:solidFill>
                  <a:srgbClr val="3753FB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 </a:t>
            </a:r>
            <a:r>
              <a:rPr lang="zh-CN" altLang="en-US" sz="9600" b="1" dirty="0">
                <a:solidFill>
                  <a:srgbClr val="3753FB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间</a:t>
            </a:r>
            <a:r>
              <a:rPr lang="en-US" altLang="zh-CN" sz="9600" b="1" dirty="0">
                <a:solidFill>
                  <a:srgbClr val="3753FB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 </a:t>
            </a:r>
            <a:r>
              <a:rPr lang="zh-CN" altLang="en-US" sz="9600" b="1" dirty="0">
                <a:solidFill>
                  <a:srgbClr val="3753FB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观</a:t>
            </a:r>
            <a:r>
              <a:rPr lang="en-US" altLang="zh-CN" sz="9600" b="1" dirty="0">
                <a:solidFill>
                  <a:srgbClr val="3753FB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 </a:t>
            </a:r>
            <a:r>
              <a:rPr lang="zh-CN" altLang="en-US" sz="9600" b="1" dirty="0">
                <a:solidFill>
                  <a:srgbClr val="3753FB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念</a:t>
            </a:r>
            <a:endParaRPr lang="zh-CN" altLang="en-US" sz="9600" b="1" dirty="0">
              <a:solidFill>
                <a:srgbClr val="3753FB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5940" y="1310005"/>
            <a:ext cx="446913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000" b="1">
                <a:sym typeface="+mn-ea"/>
              </a:rPr>
              <a:t>（二）联系生活        例：《角的认识》</a:t>
            </a:r>
            <a:endParaRPr lang="zh-CN" sz="2000" b="1"/>
          </a:p>
        </p:txBody>
      </p:sp>
      <p:grpSp>
        <p:nvGrpSpPr>
          <p:cNvPr id="3" name="组合 2"/>
          <p:cNvGrpSpPr/>
          <p:nvPr/>
        </p:nvGrpSpPr>
        <p:grpSpPr>
          <a:xfrm>
            <a:off x="1364615" y="2024380"/>
            <a:ext cx="10705465" cy="3854450"/>
            <a:chOff x="1543" y="3223"/>
            <a:chExt cx="16859" cy="6070"/>
          </a:xfrm>
        </p:grpSpPr>
        <p:pic>
          <p:nvPicPr>
            <p:cNvPr id="107" name="图片 106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543" y="3393"/>
              <a:ext cx="7290" cy="57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8" name="图片 10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246" y="3223"/>
              <a:ext cx="7157" cy="607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38505" y="1389380"/>
            <a:ext cx="24625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000" b="1">
                <a:sym typeface="+mn-ea"/>
              </a:rPr>
              <a:t>（三）教材重构</a:t>
            </a:r>
            <a:endParaRPr lang="zh-CN" sz="2000" b="1"/>
          </a:p>
        </p:txBody>
      </p:sp>
      <p:sp>
        <p:nvSpPr>
          <p:cNvPr id="3" name="文本框 2"/>
          <p:cNvSpPr txBox="1"/>
          <p:nvPr/>
        </p:nvSpPr>
        <p:spPr>
          <a:xfrm>
            <a:off x="3058795" y="1419860"/>
            <a:ext cx="2011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例：《观察物体》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06425" y="2748915"/>
            <a:ext cx="13306425" cy="2594610"/>
            <a:chOff x="272" y="4187"/>
            <a:chExt cx="20955" cy="4086"/>
          </a:xfrm>
        </p:grpSpPr>
        <p:grpSp>
          <p:nvGrpSpPr>
            <p:cNvPr id="6" name="组合 5"/>
            <p:cNvGrpSpPr/>
            <p:nvPr/>
          </p:nvGrpSpPr>
          <p:grpSpPr>
            <a:xfrm>
              <a:off x="272" y="4187"/>
              <a:ext cx="14670" cy="4087"/>
              <a:chOff x="272" y="4187"/>
              <a:chExt cx="14670" cy="4087"/>
            </a:xfrm>
          </p:grpSpPr>
          <p:pic>
            <p:nvPicPr>
              <p:cNvPr id="111" name="图片 110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72" y="4254"/>
                <a:ext cx="3646" cy="33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" name="图片 111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19" y="4254"/>
                <a:ext cx="2505" cy="4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" name="图片 1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" y="4387"/>
                <a:ext cx="4919" cy="26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4" name="图片 1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8" y="4187"/>
                <a:ext cx="3601" cy="337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15" name="图片 11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4819" y="4380"/>
              <a:ext cx="6409" cy="257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38480" y="1200785"/>
            <a:ext cx="43129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/>
              <a:t>（四）重视表象积累</a:t>
            </a:r>
            <a:endParaRPr lang="zh-CN" sz="2000" b="1"/>
          </a:p>
        </p:txBody>
      </p:sp>
      <p:sp>
        <p:nvSpPr>
          <p:cNvPr id="2" name="文本框 1"/>
          <p:cNvSpPr txBox="1"/>
          <p:nvPr/>
        </p:nvSpPr>
        <p:spPr>
          <a:xfrm>
            <a:off x="3315970" y="1200785"/>
            <a:ext cx="4290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例：《区分周长和面积》</a:t>
            </a: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268095" y="2389505"/>
            <a:ext cx="11431270" cy="2816225"/>
            <a:chOff x="1605" y="6919"/>
            <a:chExt cx="17395" cy="3224"/>
          </a:xfrm>
        </p:grpSpPr>
        <p:pic>
          <p:nvPicPr>
            <p:cNvPr id="7" name="图片 4" descr="C:\Users\Administrator\AppData\Roaming\Tencent\Users\1527451081\QQ\WinTemp\RichOle\`CR2_MDNR~35QAA${MKO]Q3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05" y="7042"/>
              <a:ext cx="4366" cy="273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组合 10"/>
            <p:cNvGrpSpPr/>
            <p:nvPr/>
          </p:nvGrpSpPr>
          <p:grpSpPr>
            <a:xfrm>
              <a:off x="7058" y="6919"/>
              <a:ext cx="11943" cy="3225"/>
              <a:chOff x="7076" y="6919"/>
              <a:chExt cx="11943" cy="3225"/>
            </a:xfrm>
          </p:grpSpPr>
          <p:pic>
            <p:nvPicPr>
              <p:cNvPr id="8" name="图片 5" descr="C:\Users\Administrator\AppData\Roaming\Tencent\Users\1527451081\QQ\WinTemp\RichOle\S94D[WA$8M90PHG2114XR4W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76" y="7042"/>
                <a:ext cx="5002" cy="31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图片 6" descr="C:\Users\Administrator\AppData\Roaming\Tencent\Users\1527451081\QQ\WinTemp\RichOle\R3CJ51P@4{13_A%{(]~ZTHR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03" y="6919"/>
                <a:ext cx="5517" cy="304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91465" y="1170305"/>
            <a:ext cx="43129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/>
              <a:t>（五）重视应用</a:t>
            </a:r>
            <a:endParaRPr lang="zh-CN" sz="2000" b="1"/>
          </a:p>
        </p:txBody>
      </p:sp>
      <p:sp>
        <p:nvSpPr>
          <p:cNvPr id="2" name="文本框 1"/>
          <p:cNvSpPr txBox="1"/>
          <p:nvPr/>
        </p:nvSpPr>
        <p:spPr>
          <a:xfrm>
            <a:off x="996315" y="2524125"/>
            <a:ext cx="11443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  </a:t>
            </a:r>
            <a:r>
              <a:rPr lang="zh-CN" altLang="en-US" sz="2400"/>
              <a:t>一个长方体的纸箱，长、宽、高分别是</a:t>
            </a:r>
            <a:r>
              <a:rPr lang="en-US" altLang="zh-CN" sz="2400"/>
              <a:t>30cm</a:t>
            </a:r>
            <a:r>
              <a:rPr lang="zh-CN" altLang="en-US" sz="2400"/>
              <a:t>、</a:t>
            </a:r>
            <a:r>
              <a:rPr lang="en-US" altLang="zh-CN" sz="2400"/>
              <a:t>20cm</a:t>
            </a:r>
            <a:r>
              <a:rPr lang="zh-CN" altLang="en-US" sz="2400"/>
              <a:t>、</a:t>
            </a:r>
            <a:r>
              <a:rPr lang="en-US" altLang="zh-CN" sz="2400"/>
              <a:t>10cm</a:t>
            </a:r>
            <a:r>
              <a:rPr lang="zh-CN" altLang="en-US" sz="2400"/>
              <a:t>，在里面装长、宽、高分别是</a:t>
            </a:r>
            <a:r>
              <a:rPr lang="en-US" altLang="zh-CN" sz="2400"/>
              <a:t>10cm</a:t>
            </a:r>
            <a:r>
              <a:rPr lang="zh-CN" altLang="en-US" sz="2400"/>
              <a:t>、</a:t>
            </a:r>
            <a:r>
              <a:rPr lang="en-US" altLang="zh-CN" sz="2400"/>
              <a:t>6cm</a:t>
            </a:r>
            <a:r>
              <a:rPr lang="zh-CN" altLang="en-US" sz="2400"/>
              <a:t>、</a:t>
            </a:r>
            <a:r>
              <a:rPr lang="en-US" altLang="zh-CN" sz="2400"/>
              <a:t>5cm</a:t>
            </a:r>
            <a:r>
              <a:rPr lang="zh-CN" altLang="en-US" sz="2400"/>
              <a:t>的肥皂，能装多少块？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2637155" y="4004945"/>
            <a:ext cx="8162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（</a:t>
            </a:r>
            <a:r>
              <a:rPr lang="en-US" altLang="zh-CN" sz="2800">
                <a:solidFill>
                  <a:srgbClr val="FF0000"/>
                </a:solidFill>
              </a:rPr>
              <a:t>30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×20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×10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）÷（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10×6×5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）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=20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（块）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031436" y="2690730"/>
            <a:ext cx="9879494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1" i="0" u="none" strike="noStrike" kern="1200" cap="none" spc="0" normalizeH="0" baseline="0" noProof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敬请指导！</a:t>
            </a:r>
            <a:endParaRPr kumimoji="0" lang="zh-CN" altLang="en-US" sz="13800" b="1" i="0" u="none" strike="noStrike" kern="1200" cap="none" spc="100" normalizeH="0" baseline="0" noProof="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@KM@KPM)JZ2YE~XNMU[LB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58265" y="2019935"/>
            <a:ext cx="10982325" cy="45612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7220" y="1195070"/>
            <a:ext cx="3426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核心素养的主要表现有：</a:t>
            </a:r>
            <a:endParaRPr lang="zh-CN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16305" y="1289685"/>
            <a:ext cx="27851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什么是空间？</a:t>
            </a:r>
            <a:endParaRPr lang="zh-CN" altLang="en-US" sz="4000" b="1"/>
          </a:p>
        </p:txBody>
      </p:sp>
      <p:sp>
        <p:nvSpPr>
          <p:cNvPr id="3" name="文本框 2"/>
          <p:cNvSpPr txBox="1"/>
          <p:nvPr/>
        </p:nvSpPr>
        <p:spPr>
          <a:xfrm>
            <a:off x="1210945" y="2111375"/>
            <a:ext cx="1115123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4400"/>
              <a:t>    </a:t>
            </a:r>
            <a:r>
              <a:rPr lang="zh-CN" altLang="en-US" sz="2800" b="1">
                <a:solidFill>
                  <a:srgbClr val="0033CC"/>
                </a:solidFill>
                <a:latin typeface="黑体" panose="02010609060101010101" pitchFamily="2" charset="-122"/>
                <a:ea typeface="阿里巴巴普惠体 R"/>
              </a:rPr>
              <a:t>空间是与时间相对的一种物质客观存在形式，由长度、宽度、高度、大小表现出来。通常指四方(方向)上下。</a:t>
            </a:r>
            <a:endParaRPr lang="zh-CN" altLang="en-US" sz="2800" b="1">
              <a:solidFill>
                <a:srgbClr val="0033CC"/>
              </a:solidFill>
              <a:latin typeface="黑体" panose="02010609060101010101" pitchFamily="2" charset="-122"/>
              <a:ea typeface="阿里巴巴普惠体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46430" y="1047115"/>
            <a:ext cx="13754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一、什么是空间观念？</a:t>
            </a:r>
            <a:r>
              <a:rPr lang="zh-CN" altLang="en-US" sz="2400" b="1"/>
              <a:t>《义务教育课程标准（</a:t>
            </a:r>
            <a:r>
              <a:rPr lang="en-US" altLang="zh-CN" sz="2400" b="1"/>
              <a:t>2022</a:t>
            </a:r>
            <a:r>
              <a:rPr lang="zh-CN" altLang="en-US" sz="2400" b="1"/>
              <a:t>年版）》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546100" y="1567180"/>
            <a:ext cx="13308330" cy="3876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4400" b="1">
                <a:solidFill>
                  <a:srgbClr val="0033CC"/>
                </a:solidFill>
                <a:latin typeface="黑体" panose="02010609060101010101" pitchFamily="2" charset="-122"/>
                <a:ea typeface="阿里巴巴普惠体 R"/>
                <a:sym typeface="+mn-ea"/>
              </a:rPr>
              <a:t>  </a:t>
            </a:r>
            <a:r>
              <a:rPr lang="zh-CN" altLang="en-US" sz="2800" b="1">
                <a:solidFill>
                  <a:srgbClr val="0033CC"/>
                </a:solidFill>
                <a:latin typeface="黑体" panose="02010609060101010101" pitchFamily="2" charset="-122"/>
                <a:ea typeface="阿里巴巴普惠体 R"/>
                <a:sym typeface="+mn-ea"/>
              </a:rPr>
              <a:t>空间观念主要是指</a:t>
            </a:r>
            <a:endParaRPr lang="zh-CN" altLang="en-US" sz="2800" b="1">
              <a:solidFill>
                <a:srgbClr val="0033CC"/>
              </a:solidFill>
              <a:latin typeface="黑体" panose="02010609060101010101" pitchFamily="2" charset="-122"/>
              <a:ea typeface="阿里巴巴普惠体 R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b="1">
                <a:solidFill>
                  <a:srgbClr val="0033CC"/>
                </a:solidFill>
                <a:latin typeface="黑体" panose="02010609060101010101" pitchFamily="2" charset="-122"/>
                <a:ea typeface="阿里巴巴普惠体 R"/>
                <a:sym typeface="+mn-ea"/>
              </a:rPr>
              <a:t> </a:t>
            </a:r>
            <a:r>
              <a:rPr lang="en-US" altLang="zh-CN" sz="3600" b="1">
                <a:solidFill>
                  <a:srgbClr val="0033CC"/>
                </a:solidFill>
                <a:latin typeface="黑体" panose="02010609060101010101" pitchFamily="2" charset="-122"/>
                <a:ea typeface="阿里巴巴普惠体 R"/>
                <a:sym typeface="+mn-ea"/>
              </a:rPr>
              <a:t> </a:t>
            </a:r>
            <a:r>
              <a:rPr lang="en-US" altLang="zh-CN" sz="2800" b="1">
                <a:solidFill>
                  <a:srgbClr val="0033CC"/>
                </a:solidFill>
                <a:latin typeface="黑体" panose="02010609060101010101" pitchFamily="2" charset="-122"/>
                <a:ea typeface="阿里巴巴普惠体 R"/>
                <a:sym typeface="+mn-ea"/>
              </a:rPr>
              <a:t>1.</a:t>
            </a:r>
            <a:r>
              <a:rPr lang="zh-CN" altLang="en-US" sz="2800" b="1">
                <a:solidFill>
                  <a:srgbClr val="0033CC"/>
                </a:solidFill>
                <a:latin typeface="黑体" panose="02010609060101010101" pitchFamily="2" charset="-122"/>
                <a:ea typeface="阿里巴巴普惠体 R"/>
                <a:sym typeface="+mn-ea"/>
              </a:rPr>
              <a:t>根据物体特征抽象出几何图形，根据几何图形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阿里巴巴普惠体 R"/>
                <a:sym typeface="+mn-ea"/>
              </a:rPr>
              <a:t>想象</a:t>
            </a:r>
            <a:r>
              <a:rPr lang="zh-CN" altLang="en-US" sz="2800" b="1">
                <a:solidFill>
                  <a:srgbClr val="0033CC"/>
                </a:solidFill>
                <a:latin typeface="黑体" panose="02010609060101010101" pitchFamily="2" charset="-122"/>
                <a:ea typeface="阿里巴巴普惠体 R"/>
                <a:sym typeface="+mn-ea"/>
              </a:rPr>
              <a:t>出所描述的实际物体；</a:t>
            </a:r>
            <a:endParaRPr lang="zh-CN" altLang="en-US" sz="2800" b="1">
              <a:solidFill>
                <a:srgbClr val="0033CC"/>
              </a:solidFill>
              <a:latin typeface="黑体" panose="02010609060101010101" pitchFamily="2" charset="-122"/>
              <a:ea typeface="阿里巴巴普惠体 R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0033CC"/>
                </a:solidFill>
                <a:latin typeface="黑体" panose="02010609060101010101" pitchFamily="2" charset="-122"/>
                <a:ea typeface="阿里巴巴普惠体 R"/>
                <a:sym typeface="+mn-ea"/>
              </a:rPr>
              <a:t> </a:t>
            </a:r>
            <a:r>
              <a:rPr lang="en-US" altLang="zh-CN" sz="2800" b="1">
                <a:solidFill>
                  <a:srgbClr val="0033CC"/>
                </a:solidFill>
                <a:latin typeface="黑体" panose="02010609060101010101" pitchFamily="2" charset="-122"/>
                <a:ea typeface="阿里巴巴普惠体 R"/>
                <a:sym typeface="+mn-ea"/>
              </a:rPr>
              <a:t>  2.</a:t>
            </a:r>
            <a:r>
              <a:rPr lang="zh-CN" altLang="en-US" sz="2800" b="1">
                <a:solidFill>
                  <a:srgbClr val="0033CC"/>
                </a:solidFill>
                <a:latin typeface="黑体" panose="02010609060101010101" pitchFamily="2" charset="-122"/>
                <a:ea typeface="阿里巴巴普惠体 R"/>
                <a:sym typeface="+mn-ea"/>
              </a:rPr>
              <a:t>想象出物体的方位和相互之间的位置关系；</a:t>
            </a:r>
            <a:endParaRPr lang="zh-CN" altLang="en-US" sz="2800" b="1">
              <a:solidFill>
                <a:srgbClr val="0033CC"/>
              </a:solidFill>
              <a:latin typeface="黑体" panose="02010609060101010101" pitchFamily="2" charset="-122"/>
              <a:ea typeface="阿里巴巴普惠体 R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0033CC"/>
                </a:solidFill>
                <a:latin typeface="黑体" panose="02010609060101010101" pitchFamily="2" charset="-122"/>
                <a:ea typeface="阿里巴巴普惠体 R"/>
                <a:sym typeface="+mn-ea"/>
              </a:rPr>
              <a:t> </a:t>
            </a:r>
            <a:r>
              <a:rPr lang="en-US" altLang="zh-CN" sz="2800" b="1">
                <a:solidFill>
                  <a:srgbClr val="0033CC"/>
                </a:solidFill>
                <a:latin typeface="黑体" panose="02010609060101010101" pitchFamily="2" charset="-122"/>
                <a:ea typeface="阿里巴巴普惠体 R"/>
                <a:sym typeface="+mn-ea"/>
              </a:rPr>
              <a:t>  3.</a:t>
            </a:r>
            <a:r>
              <a:rPr lang="zh-CN" altLang="en-US" sz="2800" b="1">
                <a:solidFill>
                  <a:srgbClr val="0033CC"/>
                </a:solidFill>
                <a:latin typeface="黑体" panose="02010609060101010101" pitchFamily="2" charset="-122"/>
                <a:ea typeface="阿里巴巴普惠体 R"/>
                <a:sym typeface="+mn-ea"/>
              </a:rPr>
              <a:t>描述图形的运动和变化；</a:t>
            </a:r>
            <a:endParaRPr lang="zh-CN" altLang="en-US" sz="2800" b="1">
              <a:solidFill>
                <a:srgbClr val="0033CC"/>
              </a:solidFill>
              <a:latin typeface="黑体" panose="02010609060101010101" pitchFamily="2" charset="-122"/>
              <a:ea typeface="阿里巴巴普惠体 R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33CC"/>
                </a:solidFill>
                <a:latin typeface="黑体" panose="02010609060101010101" pitchFamily="2" charset="-122"/>
                <a:ea typeface="阿里巴巴普惠体 R"/>
                <a:sym typeface="+mn-ea"/>
              </a:rPr>
              <a:t>   4.</a:t>
            </a:r>
            <a:r>
              <a:rPr lang="zh-CN" altLang="en-US" sz="2800" b="1">
                <a:solidFill>
                  <a:srgbClr val="0033CC"/>
                </a:solidFill>
                <a:latin typeface="黑体" panose="02010609060101010101" pitchFamily="2" charset="-122"/>
                <a:ea typeface="阿里巴巴普惠体 R"/>
                <a:sym typeface="+mn-ea"/>
              </a:rPr>
              <a:t>依据语言的描述画出图形等。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25500" y="1346200"/>
            <a:ext cx="5535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二、课程目标（分学段目标与要求）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1210310" y="2116455"/>
            <a:ext cx="1449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zh-CN" altLang="en-US"/>
              <a:t>第一学段（</a:t>
            </a:r>
            <a:r>
              <a:rPr lang="en-US" altLang="zh-CN"/>
              <a:t>1-2</a:t>
            </a:r>
            <a:r>
              <a:rPr lang="zh-CN" altLang="en-US"/>
              <a:t>年级）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999105" y="2116455"/>
            <a:ext cx="106419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solidFill>
                  <a:srgbClr val="3753FB"/>
                </a:solidFill>
              </a:rPr>
              <a:t>能辨认简单的立体图形和平面图形，认识长方形和正方形的特征，体验物体长度的测量过程，认识常见的长度单位，形成初步的量感和空间观念.能辨认物体和简单图形的形状，会简单的分类；</a:t>
            </a:r>
            <a:endParaRPr lang="zh-CN" sz="2000">
              <a:solidFill>
                <a:srgbClr val="3753FB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10310" y="3594735"/>
            <a:ext cx="1301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zh-CN" altLang="en-US"/>
              <a:t>第二学段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3-4</a:t>
            </a:r>
            <a:r>
              <a:rPr lang="zh-CN" altLang="en-US"/>
              <a:t>年级）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112135" y="3594735"/>
            <a:ext cx="102571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000">
                <a:solidFill>
                  <a:srgbClr val="3753FB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认识常见的平面图形，经历平面图形的周长和面积的测量过程，探索长方形周长和面积的计算方法；了解图形的平移、旋转和轴对称；形成量感、空间观念和初步的几何直观.</a:t>
            </a:r>
            <a:endParaRPr lang="zh-CN" sz="2000">
              <a:solidFill>
                <a:srgbClr val="3753FB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12135" y="5127625"/>
            <a:ext cx="99968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solidFill>
                  <a:srgbClr val="3753FB"/>
                </a:solidFill>
              </a:rPr>
              <a:t>探索几何图形面积和体积的计算方法，会计算常见平面图形的周长和面积，会计算常见立体图形的体积和表面积；能用有序数对确定点的位置，进一步认识图形的平移、旋转和轴对称；形成量感、空间观念和几何直观.</a:t>
            </a:r>
            <a:endParaRPr lang="zh-CN" sz="2000">
              <a:solidFill>
                <a:srgbClr val="3753FB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23975" y="5127625"/>
            <a:ext cx="1335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zh-CN" altLang="en-US"/>
              <a:t>第三学段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5-6</a:t>
            </a:r>
            <a:r>
              <a:rPr lang="zh-CN" altLang="en-US"/>
              <a:t>年级）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3095" y="1209675"/>
            <a:ext cx="5908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</a:rPr>
              <a:t>三、课程内容（分学段课程内容）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23900" y="2035810"/>
            <a:ext cx="23526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sz="3200" b="1">
                <a:ea typeface="宋体" panose="02010600030101010101" pitchFamily="2" charset="-122"/>
              </a:rPr>
              <a:t>第一学段</a:t>
            </a:r>
            <a:r>
              <a:rPr lang="en-US" sz="3200" b="1">
                <a:latin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sz="3200" b="1">
                <a:ea typeface="宋体" panose="02010600030101010101" pitchFamily="2" charset="-122"/>
              </a:rPr>
              <a:t>（1-2年级）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3719830" y="2035810"/>
            <a:ext cx="857758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2000">
                <a:ea typeface="宋体" panose="02010600030101010101" pitchFamily="2" charset="-122"/>
              </a:rPr>
              <a:t>1.</a:t>
            </a:r>
            <a:r>
              <a:rPr lang="zh-CN" sz="2000" b="1">
                <a:ea typeface="宋体" panose="02010600030101010101" pitchFamily="2" charset="-122"/>
              </a:rPr>
              <a:t>图形的认识与测量</a:t>
            </a:r>
            <a:endParaRPr lang="zh-CN" sz="2000" b="1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sz="2000">
                <a:solidFill>
                  <a:srgbClr val="3753FB"/>
                </a:solidFill>
                <a:ea typeface="宋体" panose="02010600030101010101" pitchFamily="2" charset="-122"/>
              </a:rPr>
              <a:t>（1）通过实物和模型辨认简单的立体图形和平面图形，能对图形分类，会用简单图形拼图</a:t>
            </a:r>
            <a:r>
              <a:rPr lang="en-US" sz="2000">
                <a:solidFill>
                  <a:srgbClr val="3753FB"/>
                </a:solidFill>
                <a:latin typeface="宋体" panose="02010600030101010101" pitchFamily="2" charset="-122"/>
              </a:rPr>
              <a:t>.</a:t>
            </a:r>
            <a:r>
              <a:rPr lang="zh-CN" sz="2000" b="1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（新增）</a:t>
            </a:r>
            <a:endParaRPr lang="zh-CN" sz="20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sz="2000">
                <a:solidFill>
                  <a:srgbClr val="3753FB"/>
                </a:solidFill>
                <a:ea typeface="宋体" panose="02010600030101010101" pitchFamily="2" charset="-122"/>
              </a:rPr>
              <a:t>（2）结合生活实际，体会建立统一度量单位的重要性，认识长度单位米、厘米.能估测一些物体的长度，并进行测量.（</a:t>
            </a:r>
            <a:r>
              <a:rPr lang="en-US" sz="2000">
                <a:solidFill>
                  <a:srgbClr val="3753FB"/>
                </a:solidFill>
                <a:latin typeface="宋体" panose="02010600030101010101" pitchFamily="2" charset="-122"/>
              </a:rPr>
              <a:t>3</a:t>
            </a:r>
            <a:r>
              <a:rPr lang="zh-CN" sz="2000">
                <a:solidFill>
                  <a:srgbClr val="3753FB"/>
                </a:solidFill>
                <a:ea typeface="宋体" panose="02010600030101010101" pitchFamily="2" charset="-122"/>
              </a:rPr>
              <a:t>）在图形认识与测量的过程中，形成初步的空间观念和量感</a:t>
            </a:r>
            <a:r>
              <a:rPr lang="en-US" sz="2000">
                <a:solidFill>
                  <a:srgbClr val="3753FB"/>
                </a:solidFill>
                <a:latin typeface="宋体" panose="02010600030101010101" pitchFamily="2" charset="-122"/>
              </a:rPr>
              <a:t>.</a:t>
            </a:r>
            <a:r>
              <a:rPr lang="zh-CN" sz="2000" b="1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（新增）</a:t>
            </a:r>
            <a:endParaRPr lang="zh-CN" sz="2000" b="1">
              <a:solidFill>
                <a:srgbClr val="FF0000"/>
              </a:solidFill>
              <a:highlight>
                <a:srgbClr val="FFFF00"/>
              </a:highlight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07060" y="1866265"/>
            <a:ext cx="23526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sz="3200" b="1">
                <a:ea typeface="宋体" panose="02010600030101010101" pitchFamily="2" charset="-122"/>
              </a:rPr>
              <a:t>第二学段</a:t>
            </a:r>
            <a:r>
              <a:rPr lang="en-US" sz="3200" b="1">
                <a:latin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sz="3200" b="1"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ea typeface="宋体" panose="02010600030101010101" pitchFamily="2" charset="-122"/>
              </a:rPr>
              <a:t>3</a:t>
            </a:r>
            <a:r>
              <a:rPr lang="zh-CN" sz="3200" b="1">
                <a:ea typeface="宋体" panose="02010600030101010101" pitchFamily="2" charset="-122"/>
              </a:rPr>
              <a:t>-</a:t>
            </a:r>
            <a:r>
              <a:rPr lang="en-US" altLang="zh-CN" sz="3200" b="1">
                <a:ea typeface="宋体" panose="02010600030101010101" pitchFamily="2" charset="-122"/>
              </a:rPr>
              <a:t>4</a:t>
            </a:r>
            <a:r>
              <a:rPr lang="zh-CN" sz="3200" b="1">
                <a:ea typeface="宋体" panose="02010600030101010101" pitchFamily="2" charset="-122"/>
              </a:rPr>
              <a:t>年级）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3429000" y="944880"/>
            <a:ext cx="9424035" cy="5600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sz="2000">
                <a:ea typeface="宋体" panose="02010600030101010101" pitchFamily="2" charset="-122"/>
              </a:rPr>
              <a:t>1.</a:t>
            </a:r>
            <a:r>
              <a:rPr lang="zh-CN" sz="2000" b="1">
                <a:ea typeface="宋体" panose="02010600030101010101" pitchFamily="2" charset="-122"/>
              </a:rPr>
              <a:t>图形的认识与测量</a:t>
            </a:r>
            <a:endParaRPr lang="zh-CN" sz="2000" b="1">
              <a:ea typeface="宋体" panose="02010600030101010101" pitchFamily="2" charset="-122"/>
            </a:endParaRPr>
          </a:p>
          <a:p>
            <a:r>
              <a:rPr lang="zh-CN" sz="2000">
                <a:solidFill>
                  <a:srgbClr val="3753FB"/>
                </a:solidFill>
                <a:ea typeface="宋体" panose="02010600030101010101" pitchFamily="2" charset="-122"/>
              </a:rPr>
              <a:t>（1）结合实例认识线段、射线和直线；体会两点间所有连线中线段最短，知道两点间距离；会用直尺和圆规作一条线段等于已知线段（例26）；</a:t>
            </a:r>
            <a:r>
              <a:rPr lang="zh-CN" sz="2000">
                <a:solidFill>
                  <a:srgbClr val="3753FB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（新增）</a:t>
            </a:r>
            <a:r>
              <a:rPr lang="zh-CN" sz="2000">
                <a:solidFill>
                  <a:srgbClr val="3753FB"/>
                </a:solidFill>
                <a:ea typeface="宋体" panose="02010600030101010101" pitchFamily="2" charset="-122"/>
              </a:rPr>
              <a:t>了解同一平面内两条直线的位置关系.（2）结合生活情境认识角，知道角的大小关系；会用量角器量角，会用量角器或三角板画角.（</a:t>
            </a:r>
            <a:r>
              <a:rPr lang="zh-CN" sz="2000">
                <a:solidFill>
                  <a:srgbClr val="3753FB"/>
                </a:solidFill>
              </a:rPr>
              <a:t>3</a:t>
            </a:r>
            <a:r>
              <a:rPr lang="zh-CN" sz="2000">
                <a:solidFill>
                  <a:srgbClr val="3753FB"/>
                </a:solidFill>
                <a:ea typeface="宋体" panose="02010600030101010101" pitchFamily="2" charset="-122"/>
              </a:rPr>
              <a:t>）认识长度单位千米，知道分米、毫米；认识面积单位厘米</a:t>
            </a:r>
            <a:r>
              <a:rPr lang="zh-CN" sz="2000">
                <a:solidFill>
                  <a:srgbClr val="3753FB"/>
                </a:solidFill>
              </a:rPr>
              <a:t>2</a:t>
            </a:r>
            <a:r>
              <a:rPr lang="zh-CN" sz="2000">
                <a:solidFill>
                  <a:srgbClr val="3753FB"/>
                </a:solidFill>
                <a:ea typeface="宋体" panose="02010600030101010101" pitchFamily="2" charset="-122"/>
              </a:rPr>
              <a:t>、分米</a:t>
            </a:r>
            <a:r>
              <a:rPr lang="zh-CN" sz="2000">
                <a:solidFill>
                  <a:srgbClr val="3753FB"/>
                </a:solidFill>
              </a:rPr>
              <a:t>2</a:t>
            </a:r>
            <a:r>
              <a:rPr lang="zh-CN" sz="2000">
                <a:solidFill>
                  <a:srgbClr val="3753FB"/>
                </a:solidFill>
                <a:ea typeface="宋体" panose="02010600030101010101" pitchFamily="2" charset="-122"/>
              </a:rPr>
              <a:t>、米</a:t>
            </a:r>
            <a:r>
              <a:rPr lang="zh-CN" sz="2000">
                <a:solidFill>
                  <a:srgbClr val="3753FB"/>
                </a:solidFill>
              </a:rPr>
              <a:t>2</a:t>
            </a:r>
            <a:r>
              <a:rPr lang="zh-CN" sz="2000">
                <a:solidFill>
                  <a:srgbClr val="3753FB"/>
                </a:solidFill>
                <a:ea typeface="宋体" panose="02010600030101010101" pitchFamily="2" charset="-122"/>
              </a:rPr>
              <a:t>；能进行简单的单位换算；能恰当地选择单位估测一些物体的长度和面积，会进行测量</a:t>
            </a:r>
            <a:r>
              <a:rPr lang="zh-CN" sz="2000">
                <a:solidFill>
                  <a:srgbClr val="3753FB"/>
                </a:solidFill>
              </a:rPr>
              <a:t>.</a:t>
            </a:r>
            <a:r>
              <a:rPr lang="zh-CN" sz="2000">
                <a:solidFill>
                  <a:srgbClr val="3753FB"/>
                </a:solidFill>
                <a:ea typeface="宋体" panose="02010600030101010101" pitchFamily="2" charset="-122"/>
              </a:rPr>
              <a:t>（</a:t>
            </a:r>
            <a:r>
              <a:rPr lang="zh-CN" sz="2000">
                <a:solidFill>
                  <a:srgbClr val="3753FB"/>
                </a:solidFill>
              </a:rPr>
              <a:t>4</a:t>
            </a:r>
            <a:r>
              <a:rPr lang="zh-CN" sz="2000">
                <a:solidFill>
                  <a:srgbClr val="3753FB"/>
                </a:solidFill>
                <a:ea typeface="宋体" panose="02010600030101010101" pitchFamily="2" charset="-122"/>
              </a:rPr>
              <a:t>）认识三角形和四边形，会根据图形特征对三角形和四边形进行分类</a:t>
            </a:r>
            <a:r>
              <a:rPr lang="zh-CN" sz="2000">
                <a:solidFill>
                  <a:srgbClr val="3753FB"/>
                </a:solidFill>
              </a:rPr>
              <a:t>.</a:t>
            </a:r>
            <a:r>
              <a:rPr lang="zh-CN" sz="2000">
                <a:solidFill>
                  <a:srgbClr val="3753FB"/>
                </a:solidFill>
                <a:ea typeface="宋体" panose="02010600030101010101" pitchFamily="2" charset="-122"/>
              </a:rPr>
              <a:t>（新增）（</a:t>
            </a:r>
            <a:r>
              <a:rPr lang="zh-CN" sz="2000">
                <a:solidFill>
                  <a:srgbClr val="3753FB"/>
                </a:solidFill>
              </a:rPr>
              <a:t>5</a:t>
            </a:r>
            <a:r>
              <a:rPr lang="zh-CN" sz="2000">
                <a:solidFill>
                  <a:srgbClr val="3753FB"/>
                </a:solidFill>
                <a:ea typeface="宋体" panose="02010600030101010101" pitchFamily="2" charset="-122"/>
              </a:rPr>
              <a:t>）结合实例认识周长和面积；探索并掌握长方形、正方形的周长和面积的计算公式</a:t>
            </a:r>
            <a:r>
              <a:rPr lang="zh-CN" sz="2000">
                <a:solidFill>
                  <a:srgbClr val="3753FB"/>
                </a:solidFill>
              </a:rPr>
              <a:t>.</a:t>
            </a:r>
            <a:r>
              <a:rPr lang="zh-CN" sz="2000">
                <a:solidFill>
                  <a:srgbClr val="3753FB"/>
                </a:solidFill>
                <a:ea typeface="宋体" panose="02010600030101010101" pitchFamily="2" charset="-122"/>
              </a:rPr>
              <a:t>（</a:t>
            </a:r>
            <a:r>
              <a:rPr lang="zh-CN" sz="2000">
                <a:solidFill>
                  <a:srgbClr val="3753FB"/>
                </a:solidFill>
              </a:rPr>
              <a:t>6</a:t>
            </a:r>
            <a:r>
              <a:rPr lang="zh-CN" sz="2000">
                <a:solidFill>
                  <a:srgbClr val="3753FB"/>
                </a:solidFill>
                <a:ea typeface="宋体" panose="02010600030101010101" pitchFamily="2" charset="-122"/>
              </a:rPr>
              <a:t>）能根据具体事物、照片或直观图辨认从不同角度观察到的简单物体</a:t>
            </a:r>
            <a:r>
              <a:rPr lang="zh-CN" sz="2000">
                <a:solidFill>
                  <a:srgbClr val="3753FB"/>
                </a:solidFill>
              </a:rPr>
              <a:t>.</a:t>
            </a:r>
            <a:r>
              <a:rPr lang="zh-CN" sz="2000">
                <a:solidFill>
                  <a:srgbClr val="3753FB"/>
                </a:solidFill>
                <a:ea typeface="宋体" panose="02010600030101010101" pitchFamily="2" charset="-122"/>
              </a:rPr>
              <a:t>（</a:t>
            </a:r>
            <a:r>
              <a:rPr lang="zh-CN" sz="2000">
                <a:solidFill>
                  <a:srgbClr val="3753FB"/>
                </a:solidFill>
              </a:rPr>
              <a:t>7</a:t>
            </a:r>
            <a:r>
              <a:rPr lang="zh-CN" sz="2000">
                <a:solidFill>
                  <a:srgbClr val="3753FB"/>
                </a:solidFill>
                <a:ea typeface="宋体" panose="02010600030101010101" pitchFamily="2" charset="-122"/>
              </a:rPr>
              <a:t>）在图形认识与测量的过程中，增强空间观念和量感</a:t>
            </a:r>
            <a:r>
              <a:rPr lang="zh-CN" sz="2000">
                <a:solidFill>
                  <a:srgbClr val="3753FB"/>
                </a:solidFill>
              </a:rPr>
              <a:t>.</a:t>
            </a:r>
            <a:endParaRPr lang="zh-CN" sz="2000">
              <a:solidFill>
                <a:srgbClr val="3753FB"/>
              </a:solidFill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/>
              <a:t>2.</a:t>
            </a:r>
            <a:r>
              <a:rPr lang="zh-CN" sz="2000" b="1"/>
              <a:t>图形的位置与运动</a:t>
            </a:r>
            <a:endParaRPr lang="zh-CN" sz="2000" b="1"/>
          </a:p>
          <a:p>
            <a:r>
              <a:rPr lang="zh-CN" altLang="en-US"/>
              <a:t>（</a:t>
            </a:r>
            <a:r>
              <a:rPr lang="zh-CN" sz="2000">
                <a:solidFill>
                  <a:srgbClr val="3753FB"/>
                </a:solidFill>
              </a:rPr>
              <a:t>1）结合实例，感受平移、旋转、轴对称现象（例27）.</a:t>
            </a:r>
            <a:endParaRPr lang="zh-CN" sz="2000">
              <a:solidFill>
                <a:srgbClr val="3753FB"/>
              </a:solidFill>
            </a:endParaRPr>
          </a:p>
          <a:p>
            <a:r>
              <a:rPr lang="zh-CN" sz="2000">
                <a:solidFill>
                  <a:srgbClr val="3753FB"/>
                </a:solidFill>
              </a:rPr>
              <a:t>（2）在感受图形的位置与运动的过程中，形成空间观念和初步的几何直观.（新增）</a:t>
            </a:r>
            <a:endParaRPr lang="zh-CN" sz="2000">
              <a:solidFill>
                <a:srgbClr val="3753FB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78815" y="1473835"/>
            <a:ext cx="19227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sz="2400" b="1">
                <a:ea typeface="宋体" panose="02010600030101010101" pitchFamily="2" charset="-122"/>
              </a:rPr>
              <a:t>第三学段</a:t>
            </a:r>
            <a:r>
              <a:rPr lang="en-US" sz="2400" b="1">
                <a:latin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sz="2400" b="1"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ea typeface="宋体" panose="02010600030101010101" pitchFamily="2" charset="-122"/>
              </a:rPr>
              <a:t>5</a:t>
            </a:r>
            <a:r>
              <a:rPr lang="zh-CN" sz="2400" b="1">
                <a:ea typeface="宋体" panose="02010600030101010101" pitchFamily="2" charset="-122"/>
              </a:rPr>
              <a:t>-</a:t>
            </a:r>
            <a:r>
              <a:rPr lang="en-US" altLang="zh-CN" sz="2400" b="1">
                <a:ea typeface="宋体" panose="02010600030101010101" pitchFamily="2" charset="-122"/>
              </a:rPr>
              <a:t>6</a:t>
            </a:r>
            <a:r>
              <a:rPr lang="zh-CN" sz="2400" b="1">
                <a:ea typeface="宋体" panose="02010600030101010101" pitchFamily="2" charset="-122"/>
              </a:rPr>
              <a:t>年级）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2747010" y="1254125"/>
            <a:ext cx="890651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 b="1">
                <a:ea typeface="宋体" panose="02010600030101010101" pitchFamily="2" charset="-122"/>
              </a:rPr>
              <a:t>1.</a:t>
            </a:r>
            <a:r>
              <a:rPr lang="zh-CN" sz="2000" b="1">
                <a:ea typeface="宋体" panose="02010600030101010101" pitchFamily="2" charset="-122"/>
              </a:rPr>
              <a:t>图形的认识与测量</a:t>
            </a:r>
            <a:endParaRPr lang="zh-CN" sz="2000" b="1">
              <a:ea typeface="宋体" panose="02010600030101010101" pitchFamily="2" charset="-122"/>
            </a:endParaRPr>
          </a:p>
          <a:p>
            <a:r>
              <a:rPr lang="zh-CN" sz="1600">
                <a:solidFill>
                  <a:srgbClr val="3753FB"/>
                </a:solidFill>
                <a:ea typeface="宋体" panose="02010600030101010101" pitchFamily="2" charset="-122"/>
              </a:rPr>
              <a:t>（</a:t>
            </a:r>
            <a:r>
              <a:rPr lang="en-US" sz="1600">
                <a:solidFill>
                  <a:srgbClr val="3753FB"/>
                </a:solidFill>
                <a:latin typeface="宋体" panose="02010600030101010101" pitchFamily="2" charset="-122"/>
              </a:rPr>
              <a:t>1</a:t>
            </a:r>
            <a:r>
              <a:rPr lang="zh-CN" sz="1600">
                <a:solidFill>
                  <a:srgbClr val="3753FB"/>
                </a:solidFill>
                <a:ea typeface="宋体" panose="02010600030101010101" pitchFamily="2" charset="-122"/>
              </a:rPr>
              <a:t>）知道三角形任意两边之和大于第三边（例32）；知道三角形内角和是180°</a:t>
            </a:r>
            <a:r>
              <a:rPr lang="en-US" sz="1600">
                <a:solidFill>
                  <a:srgbClr val="3753FB"/>
                </a:solidFill>
                <a:latin typeface="宋体" panose="02010600030101010101" pitchFamily="2" charset="-122"/>
              </a:rPr>
              <a:t>.</a:t>
            </a:r>
            <a:r>
              <a:rPr lang="zh-CN" sz="1600">
                <a:solidFill>
                  <a:srgbClr val="3753FB"/>
                </a:solidFill>
                <a:ea typeface="宋体" panose="02010600030101010101" pitchFamily="2" charset="-122"/>
              </a:rPr>
              <a:t>（</a:t>
            </a:r>
            <a:r>
              <a:rPr lang="en-US" sz="1600">
                <a:solidFill>
                  <a:srgbClr val="3753FB"/>
                </a:solidFill>
                <a:latin typeface="宋体" panose="02010600030101010101" pitchFamily="2" charset="-122"/>
              </a:rPr>
              <a:t>2</a:t>
            </a:r>
            <a:r>
              <a:rPr lang="zh-CN" sz="1600">
                <a:solidFill>
                  <a:srgbClr val="3753FB"/>
                </a:solidFill>
                <a:ea typeface="宋体" panose="02010600030101010101" pitchFamily="2" charset="-122"/>
              </a:rPr>
              <a:t>）认识圆和扇形，会用圆规画圆；认识圆周率（例22）；探索圆的周长和面积计算公式，能解决简单的实际问题</a:t>
            </a:r>
            <a:r>
              <a:rPr lang="en-US" sz="1600">
                <a:solidFill>
                  <a:srgbClr val="3753FB"/>
                </a:solidFill>
                <a:latin typeface="宋体" panose="02010600030101010101" pitchFamily="2" charset="-122"/>
              </a:rPr>
              <a:t>.</a:t>
            </a:r>
            <a:r>
              <a:rPr lang="zh-CN" sz="1600">
                <a:solidFill>
                  <a:srgbClr val="3753FB"/>
                </a:solidFill>
                <a:ea typeface="宋体" panose="02010600030101010101" pitchFamily="2" charset="-122"/>
              </a:rPr>
              <a:t>（</a:t>
            </a:r>
            <a:r>
              <a:rPr lang="en-US" sz="1600">
                <a:solidFill>
                  <a:srgbClr val="3753FB"/>
                </a:solidFill>
                <a:latin typeface="宋体" panose="02010600030101010101" pitchFamily="2" charset="-122"/>
              </a:rPr>
              <a:t>3</a:t>
            </a:r>
            <a:r>
              <a:rPr lang="zh-CN" sz="1600">
                <a:solidFill>
                  <a:srgbClr val="3753FB"/>
                </a:solidFill>
                <a:ea typeface="宋体" panose="02010600030101010101" pitchFamily="2" charset="-122"/>
              </a:rPr>
              <a:t>）知道面积单位千米</a:t>
            </a:r>
            <a:r>
              <a:rPr lang="en-US" sz="1600" baseline="30000">
                <a:solidFill>
                  <a:srgbClr val="3753FB"/>
                </a:solidFill>
                <a:latin typeface="宋体" panose="02010600030101010101" pitchFamily="2" charset="-122"/>
              </a:rPr>
              <a:t>2</a:t>
            </a:r>
            <a:r>
              <a:rPr lang="zh-CN" sz="1600">
                <a:solidFill>
                  <a:srgbClr val="3753FB"/>
                </a:solidFill>
                <a:ea typeface="宋体" panose="02010600030101010101" pitchFamily="2" charset="-122"/>
              </a:rPr>
              <a:t>、公顷；探索并掌握平行四边形、三角形和梯形的面积计算公式；会估计不规则图形的面积（例33）</a:t>
            </a:r>
            <a:r>
              <a:rPr lang="en-US" sz="1600">
                <a:solidFill>
                  <a:srgbClr val="3753FB"/>
                </a:solidFill>
                <a:latin typeface="宋体" panose="02010600030101010101" pitchFamily="2" charset="-122"/>
              </a:rPr>
              <a:t>.</a:t>
            </a:r>
            <a:r>
              <a:rPr lang="zh-CN" sz="1600">
                <a:solidFill>
                  <a:srgbClr val="3753FB"/>
                </a:solidFill>
                <a:ea typeface="宋体" panose="02010600030101010101" pitchFamily="2" charset="-122"/>
              </a:rPr>
              <a:t>（</a:t>
            </a:r>
            <a:r>
              <a:rPr lang="en-US" sz="1600">
                <a:solidFill>
                  <a:srgbClr val="3753FB"/>
                </a:solidFill>
                <a:latin typeface="宋体" panose="02010600030101010101" pitchFamily="2" charset="-122"/>
              </a:rPr>
              <a:t>4</a:t>
            </a:r>
            <a:r>
              <a:rPr lang="zh-CN" sz="1600">
                <a:solidFill>
                  <a:srgbClr val="3753FB"/>
                </a:solidFill>
                <a:ea typeface="宋体" panose="02010600030101010101" pitchFamily="2" charset="-122"/>
              </a:rPr>
              <a:t>）通过实例了解体积（或容积）的意义，知道体积（或容积）的度量单位，能进行单位之间的换算；体验不规则物体体积的测量方法</a:t>
            </a:r>
            <a:r>
              <a:rPr lang="en-US" sz="1600">
                <a:solidFill>
                  <a:srgbClr val="3753FB"/>
                </a:solidFill>
                <a:latin typeface="宋体" panose="02010600030101010101" pitchFamily="2" charset="-122"/>
              </a:rPr>
              <a:t>.</a:t>
            </a:r>
            <a:r>
              <a:rPr lang="zh-CN" sz="1600">
                <a:solidFill>
                  <a:srgbClr val="3753FB"/>
                </a:solidFill>
                <a:ea typeface="宋体" panose="02010600030101010101" pitchFamily="2" charset="-122"/>
              </a:rPr>
              <a:t>（</a:t>
            </a:r>
            <a:r>
              <a:rPr lang="en-US" sz="1600">
                <a:solidFill>
                  <a:srgbClr val="3753FB"/>
                </a:solidFill>
                <a:latin typeface="宋体" panose="02010600030101010101" pitchFamily="2" charset="-122"/>
              </a:rPr>
              <a:t>5</a:t>
            </a:r>
            <a:r>
              <a:rPr lang="zh-CN" sz="1600">
                <a:solidFill>
                  <a:srgbClr val="3753FB"/>
                </a:solidFill>
                <a:ea typeface="宋体" panose="02010600030101010101" pitchFamily="2" charset="-122"/>
              </a:rPr>
              <a:t>）认识长方体、正方体和圆柱，了解这些图形的展开图，探索并掌握这些图形的体积和表面积的计算公式，认识圆锥并探索其体积的计算公式，能用这些公式解决简单的实际问题</a:t>
            </a:r>
            <a:r>
              <a:rPr lang="en-US" sz="1600">
                <a:solidFill>
                  <a:srgbClr val="3753FB"/>
                </a:solidFill>
                <a:latin typeface="宋体" panose="02010600030101010101" pitchFamily="2" charset="-122"/>
              </a:rPr>
              <a:t>.</a:t>
            </a:r>
            <a:r>
              <a:rPr lang="zh-CN" sz="1600">
                <a:solidFill>
                  <a:srgbClr val="3753FB"/>
                </a:solidFill>
                <a:ea typeface="宋体" panose="02010600030101010101" pitchFamily="2" charset="-122"/>
              </a:rPr>
              <a:t>（</a:t>
            </a:r>
            <a:r>
              <a:rPr lang="en-US" sz="1600">
                <a:solidFill>
                  <a:srgbClr val="3753FB"/>
                </a:solidFill>
                <a:latin typeface="宋体" panose="02010600030101010101" pitchFamily="2" charset="-122"/>
              </a:rPr>
              <a:t>6</a:t>
            </a:r>
            <a:r>
              <a:rPr lang="zh-CN" sz="1600">
                <a:solidFill>
                  <a:srgbClr val="3753FB"/>
                </a:solidFill>
                <a:ea typeface="宋体" panose="02010600030101010101" pitchFamily="2" charset="-122"/>
              </a:rPr>
              <a:t>）对于简单物体，能辨认不同方向（前面、侧面、上面）的形状图（例34）</a:t>
            </a:r>
            <a:r>
              <a:rPr lang="en-US" sz="1600">
                <a:solidFill>
                  <a:srgbClr val="3753FB"/>
                </a:solidFill>
                <a:latin typeface="宋体" panose="02010600030101010101" pitchFamily="2" charset="-122"/>
              </a:rPr>
              <a:t>.</a:t>
            </a:r>
            <a:r>
              <a:rPr lang="zh-CN" sz="1600">
                <a:solidFill>
                  <a:srgbClr val="3753FB"/>
                </a:solidFill>
                <a:ea typeface="宋体" panose="02010600030101010101" pitchFamily="2" charset="-122"/>
              </a:rPr>
              <a:t>（</a:t>
            </a:r>
            <a:r>
              <a:rPr lang="en-US" sz="1600">
                <a:solidFill>
                  <a:srgbClr val="3753FB"/>
                </a:solidFill>
                <a:latin typeface="宋体" panose="02010600030101010101" pitchFamily="2" charset="-122"/>
              </a:rPr>
              <a:t>7</a:t>
            </a:r>
            <a:r>
              <a:rPr lang="zh-CN" sz="1600">
                <a:solidFill>
                  <a:srgbClr val="3753FB"/>
                </a:solidFill>
                <a:ea typeface="宋体" panose="02010600030101010101" pitchFamily="2" charset="-122"/>
              </a:rPr>
              <a:t>）在图形认识与测量的过程中，进一步形成量感、空间观念和几何直观</a:t>
            </a:r>
            <a:r>
              <a:rPr lang="en-US" sz="1600">
                <a:solidFill>
                  <a:srgbClr val="3753FB"/>
                </a:solidFill>
                <a:latin typeface="宋体" panose="02010600030101010101" pitchFamily="2" charset="-122"/>
              </a:rPr>
              <a:t>.</a:t>
            </a:r>
            <a:endParaRPr lang="en-US" sz="1600">
              <a:solidFill>
                <a:srgbClr val="3753FB"/>
              </a:solidFill>
              <a:latin typeface="宋体" panose="02010600030101010101" pitchFamily="2" charset="-122"/>
            </a:endParaRPr>
          </a:p>
          <a:p>
            <a:endParaRPr lang="en-US" altLang="zh-CN" sz="1600" b="1"/>
          </a:p>
          <a:p>
            <a:r>
              <a:rPr lang="en-US" altLang="zh-CN" sz="1600" b="1"/>
              <a:t>2.</a:t>
            </a:r>
            <a:r>
              <a:rPr lang="zh-CN" sz="2000" b="1"/>
              <a:t>图形的位置与运动</a:t>
            </a:r>
            <a:endParaRPr lang="zh-CN" sz="2000" b="1"/>
          </a:p>
          <a:p>
            <a:r>
              <a:rPr lang="en-US" altLang="zh-CN" sz="1600">
                <a:solidFill>
                  <a:srgbClr val="3753FB"/>
                </a:solidFill>
              </a:rPr>
              <a:t>（1）能根据参照点的方向和距离确定物体的位置；会在实际情境中，描述简单的路线图（例35）.</a:t>
            </a:r>
            <a:endParaRPr lang="en-US" altLang="zh-CN" sz="1600">
              <a:solidFill>
                <a:srgbClr val="3753FB"/>
              </a:solidFill>
            </a:endParaRPr>
          </a:p>
          <a:p>
            <a:r>
              <a:rPr lang="en-US" altLang="zh-CN" sz="1600">
                <a:solidFill>
                  <a:srgbClr val="3753FB"/>
                </a:solidFill>
              </a:rPr>
              <a:t>（2）能用有序数对（限于自然数）表示点的位置，理解有序数对与方格纸上点的对应关系（例36）.</a:t>
            </a:r>
            <a:endParaRPr lang="en-US" altLang="zh-CN" sz="1600">
              <a:solidFill>
                <a:srgbClr val="3753FB"/>
              </a:solidFill>
            </a:endParaRPr>
          </a:p>
          <a:p>
            <a:r>
              <a:rPr lang="en-US" altLang="zh-CN" sz="1600">
                <a:solidFill>
                  <a:srgbClr val="3753FB"/>
                </a:solidFill>
              </a:rPr>
              <a:t>（3）了解比例尺，能利用方格纸按比例将简单图形放大或缩小.</a:t>
            </a:r>
            <a:endParaRPr lang="en-US" altLang="zh-CN" sz="1600">
              <a:solidFill>
                <a:srgbClr val="3753FB"/>
              </a:solidFill>
            </a:endParaRPr>
          </a:p>
          <a:p>
            <a:r>
              <a:rPr lang="en-US" altLang="zh-CN" sz="1600">
                <a:solidFill>
                  <a:srgbClr val="3753FB"/>
                </a:solidFill>
              </a:rPr>
              <a:t>（4）能在方格纸上进行简单图形的平移和旋转；认识轴对称图形和对称轴，能在方格纸上补全简单的轴对称图形.</a:t>
            </a:r>
            <a:endParaRPr lang="en-US" altLang="zh-CN" sz="1600">
              <a:solidFill>
                <a:srgbClr val="3753FB"/>
              </a:solidFill>
            </a:endParaRPr>
          </a:p>
          <a:p>
            <a:r>
              <a:rPr lang="en-US" altLang="zh-CN" sz="1600">
                <a:solidFill>
                  <a:srgbClr val="3753FB"/>
                </a:solidFill>
              </a:rPr>
              <a:t>（5）能从平移、旋转和轴对称的角度欣赏生活中的图案，能借助方格纸设计简单图案，感受数学美，形成空间观念.</a:t>
            </a:r>
            <a:endParaRPr lang="en-US" altLang="zh-CN" sz="1600">
              <a:solidFill>
                <a:srgbClr val="3753FB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13105" y="1165225"/>
            <a:ext cx="4426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四、培养空间观念的策略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1030605" y="1910080"/>
            <a:ext cx="740981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chemeClr val="tx1"/>
                </a:solidFill>
                <a:sym typeface="+mn-ea"/>
              </a:rPr>
              <a:t>（</a:t>
            </a:r>
            <a:r>
              <a:rPr lang="zh-CN" sz="2000" b="1">
                <a:solidFill>
                  <a:schemeClr val="tx1"/>
                </a:solidFill>
                <a:sym typeface="+mn-ea"/>
              </a:rPr>
              <a:t>一）借助操作实践    例：认识1立方米，1立方分米，1立方厘米</a:t>
            </a:r>
            <a:endParaRPr lang="zh-CN" sz="2000" b="1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07160" y="2867025"/>
            <a:ext cx="11276330" cy="2120900"/>
            <a:chOff x="1263" y="3007"/>
            <a:chExt cx="17758" cy="3340"/>
          </a:xfrm>
        </p:grpSpPr>
        <p:pic>
          <p:nvPicPr>
            <p:cNvPr id="4" name="图片 3" descr="C:\Users\Administrator\AppData\Roaming\Tencent\Users\1527451081\QQ\WinTemp\RichOle\HPCIJVBKR]]QI6C~5Q8R%TI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63" y="3258"/>
              <a:ext cx="4726" cy="2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图片 2" descr="C:\Users\Administrator\AppData\Roaming\Tencent\Users\1527451081\QQ\WinTemp\RichOle\C%1Z7~]9`TL{{[~1Q]3XMJ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29" y="3105"/>
              <a:ext cx="5296" cy="3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图片 3" descr="C:\Users\Administrator\AppData\Roaming\Tencent\Users\1527451081\QQ\WinTemp\RichOle\K3AO(91HYEY`665D`39O%X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503" y="3007"/>
              <a:ext cx="5518" cy="33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8685,&quot;width&quot;:14805}"/>
</p:tagLst>
</file>

<file path=ppt/tags/tag2.xml><?xml version="1.0" encoding="utf-8"?>
<p:tagLst xmlns:p="http://schemas.openxmlformats.org/presentationml/2006/main">
  <p:tag name="KSO_WPP_MARK_KEY" val="d16dbae7-e329-42e6-b0af-02077eb0772f"/>
  <p:tag name="COMMONDATA" val="eyJoZGlkIjoiYjI4ODE4ZjUzYjQ2MTlmZDNlZDhkNGZjYzY3Yjc3NGUifQ=="/>
</p:tagLst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1990</Words>
  <Application>WPS 演示</Application>
  <PresentationFormat>自定义</PresentationFormat>
  <Paragraphs>103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Calibri Light</vt:lpstr>
      <vt:lpstr>微软雅黑</vt:lpstr>
      <vt:lpstr>等线</vt:lpstr>
      <vt:lpstr>方正粗黑宋简体</vt:lpstr>
      <vt:lpstr>华文细黑</vt:lpstr>
      <vt:lpstr>黑体</vt:lpstr>
      <vt:lpstr>阿里巴巴普惠体 R</vt:lpstr>
      <vt:lpstr>Segoe Print</vt:lpstr>
      <vt:lpstr>Times New Roman</vt:lpstr>
      <vt:lpstr>Arial Unicode MS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</dc:creator>
  <cp:lastModifiedBy>summer rain</cp:lastModifiedBy>
  <cp:revision>76</cp:revision>
  <dcterms:created xsi:type="dcterms:W3CDTF">2020-11-22T13:32:00Z</dcterms:created>
  <dcterms:modified xsi:type="dcterms:W3CDTF">2022-07-11T11:26:59Z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81C9665DEB1946C2AFE4AC8B6477E1B6</vt:lpwstr>
  </property>
</Properties>
</file>