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259" r:id="rId4"/>
    <p:sldId id="257" r:id="rId5"/>
    <p:sldId id="421" r:id="rId6"/>
    <p:sldId id="398" r:id="rId7"/>
    <p:sldId id="422" r:id="rId8"/>
    <p:sldId id="423" r:id="rId9"/>
    <p:sldId id="427" r:id="rId10"/>
    <p:sldId id="426" r:id="rId12"/>
    <p:sldId id="429" r:id="rId13"/>
    <p:sldId id="435" r:id="rId14"/>
    <p:sldId id="400" r:id="rId15"/>
    <p:sldId id="401" r:id="rId16"/>
    <p:sldId id="410" r:id="rId17"/>
    <p:sldId id="411" r:id="rId18"/>
    <p:sldId id="329" r:id="rId19"/>
  </p:sldIdLst>
  <p:sldSz cx="12192000" cy="6858000"/>
  <p:notesSz cx="7103745" cy="10234295"/>
  <p:custDataLst>
    <p:tags r:id="rId2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DC1624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DC1624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DC1624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DC1624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DC1624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b="1" kern="1200">
        <a:solidFill>
          <a:srgbClr val="DC1624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b="1" kern="1200">
        <a:solidFill>
          <a:srgbClr val="DC1624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b="1" kern="1200">
        <a:solidFill>
          <a:srgbClr val="DC1624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b="1" kern="1200">
        <a:solidFill>
          <a:srgbClr val="DC1624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7" clrIdx="0"/>
  <p:cmAuthor id="2" name="1" initials="1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9F7D"/>
    <a:srgbClr val="5559A9"/>
    <a:srgbClr val="BF3105"/>
    <a:srgbClr val="A15FA1"/>
    <a:srgbClr val="E296D2"/>
    <a:srgbClr val="E5DDE7"/>
    <a:srgbClr val="85846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55" autoAdjust="0"/>
    <p:restoredTop sz="94660"/>
  </p:normalViewPr>
  <p:slideViewPr>
    <p:cSldViewPr snapToGrid="0">
      <p:cViewPr varScale="1">
        <p:scale>
          <a:sx n="76" d="100"/>
          <a:sy n="76" d="100"/>
        </p:scale>
        <p:origin x="-84" y="-498"/>
      </p:cViewPr>
      <p:guideLst>
        <p:guide orient="horz" pos="2159"/>
        <p:guide pos="38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28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CC9B16B-D6D4-4B25-A7D2-A8F558B7C5C0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DF2F421-E86A-4ACD-853A-9274AFD7DB96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E182-E0E5-4915-BB01-957ED19E57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7"/>
          <p:cNvSpPr/>
          <p:nvPr/>
        </p:nvSpPr>
        <p:spPr>
          <a:xfrm>
            <a:off x="812800" y="746125"/>
            <a:ext cx="10599738" cy="5435600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0"/>
          </a:p>
        </p:txBody>
      </p:sp>
      <p:pic>
        <p:nvPicPr>
          <p:cNvPr id="5" name="图片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-9525"/>
            <a:ext cx="12188825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1371" y="2536149"/>
            <a:ext cx="8389258" cy="1306286"/>
          </a:xfrm>
        </p:spPr>
        <p:txBody>
          <a:bodyPr anchor="b">
            <a:normAutofit/>
          </a:bodyPr>
          <a:lstStyle>
            <a:lvl1pPr algn="dist">
              <a:defRPr sz="7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71" y="3916064"/>
            <a:ext cx="8389258" cy="552598"/>
          </a:xfrm>
        </p:spPr>
        <p:txBody>
          <a:bodyPr>
            <a:normAutofit/>
          </a:bodyPr>
          <a:lstStyle>
            <a:lvl1pPr marL="0" indent="0" algn="dist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A35EC-AD67-4B20-9443-B1E2F9AC7695}" type="datetimeFigureOut">
              <a:rPr lang="zh-CN" altLang="en-US"/>
            </a:fld>
            <a:endParaRPr lang="zh-CN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D161-FD3A-4BE0-A84F-C8170CF05A5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55938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F1452-D40F-42CD-907E-149FE8C484EA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362B5-C144-47B3-90D8-D09FCDF8A6C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7"/>
          <p:cNvCxnSpPr/>
          <p:nvPr/>
        </p:nvCxnSpPr>
        <p:spPr>
          <a:xfrm>
            <a:off x="2486025" y="4746625"/>
            <a:ext cx="5959475" cy="0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55938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5700" y="2600883"/>
            <a:ext cx="7327900" cy="948418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25700" y="3604183"/>
            <a:ext cx="7327900" cy="114198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8573B-5D82-46A0-885C-E508C6155CDD}" type="datetimeFigureOut">
              <a:rPr lang="zh-CN" altLang="en-US"/>
            </a:fld>
            <a:endParaRPr lang="zh-CN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7413E-F227-4A12-BD81-6A60BD89D81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55938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E5F7D-D0D5-4D5F-9AF4-AA402901BDBB}" type="datetimeFigureOut">
              <a:rPr lang="zh-CN" altLang="en-US"/>
            </a:fld>
            <a:endParaRPr lang="zh-CN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4FF4A-0E97-45A1-9088-D2A6FD36690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55938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6711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757713"/>
            <a:ext cx="5157787" cy="343194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6711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757713"/>
            <a:ext cx="5183188" cy="343194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5478E-5D3B-4AFE-8FC9-64191E87EE44}" type="datetimeFigureOut">
              <a:rPr lang="zh-CN" altLang="en-US"/>
            </a:fld>
            <a:endParaRPr lang="zh-CN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BB6B7-7BDD-4ADF-A4A1-24AC1C6E59E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/>
          <p:nvPr/>
        </p:nvSpPr>
        <p:spPr>
          <a:xfrm>
            <a:off x="812800" y="746125"/>
            <a:ext cx="10599738" cy="5435600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0"/>
          </a:p>
        </p:txBody>
      </p:sp>
      <p:pic>
        <p:nvPicPr>
          <p:cNvPr id="4" name="图片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-9525"/>
            <a:ext cx="12188825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4565" y="2766219"/>
            <a:ext cx="6382870" cy="1325563"/>
          </a:xfrm>
        </p:spPr>
        <p:txBody>
          <a:bodyPr>
            <a:normAutofit/>
          </a:bodyPr>
          <a:lstStyle>
            <a:lvl1pPr algn="dist">
              <a:defRPr sz="360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93DF4-8978-491E-8582-EF335BB0C609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4CD92-4193-4154-821D-61A03CE81D7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744071"/>
            <a:ext cx="4165200" cy="16002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44071"/>
            <a:ext cx="6170400" cy="540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344271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813B5-FD25-435C-A0EB-503221CFAA10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D042D-ACFF-4907-9B7C-644256905DA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55938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03542" y="365125"/>
            <a:ext cx="1150257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162143" cy="5811838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8C462-AA70-408E-AA0F-A1392AD9ADA0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F904B-6B2A-4528-9AE4-016DECE3F28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55938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12800" y="1147481"/>
            <a:ext cx="10541000" cy="502154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5D39B-DB1E-4E34-AF79-489B758F52F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FB8F3-5029-49A9-BAF7-625879E5FDB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3.xml"/><Relationship Id="rId11" Type="http://schemas.openxmlformats.org/officeDocument/2006/relationships/tags" Target="../tags/tag2.xml"/><Relationship Id="rId10" Type="http://schemas.openxmlformats.org/officeDocument/2006/relationships/tags" Target="../tags/tag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D520E23-7014-4772-8D2F-F0DB4137FB54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0AE68B4-AF00-4C51-B347-38899EEFE63A}" type="slidenum">
              <a:rPr lang="zh-CN" altLang="en-US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2" charset="-122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6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3.xml"/><Relationship Id="rId2" Type="http://schemas.openxmlformats.org/officeDocument/2006/relationships/image" Target="../media/image3.png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9"/>
          <p:cNvSpPr txBox="1">
            <a:spLocks noChangeArrowheads="1"/>
          </p:cNvSpPr>
          <p:nvPr/>
        </p:nvSpPr>
        <p:spPr bwMode="auto">
          <a:xfrm>
            <a:off x="993775" y="990600"/>
            <a:ext cx="4847590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>
                <a:solidFill>
                  <a:srgbClr val="53371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中层干部专题培训</a:t>
            </a:r>
            <a:endParaRPr lang="zh-CN" altLang="en-US" sz="4400">
              <a:solidFill>
                <a:srgbClr val="533719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3474085" y="5132388"/>
            <a:ext cx="664845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53371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得胜镇中心幼儿园</a:t>
            </a:r>
            <a:r>
              <a:rPr lang="en-US" altLang="zh-CN" sz="3200">
                <a:solidFill>
                  <a:srgbClr val="53371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</a:t>
            </a:r>
            <a:r>
              <a:rPr lang="zh-CN" altLang="en-US" sz="3200">
                <a:solidFill>
                  <a:srgbClr val="53371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张玉梅</a:t>
            </a:r>
            <a:endParaRPr lang="zh-CN" altLang="en-US" sz="3200">
              <a:solidFill>
                <a:srgbClr val="533719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70100" y="2550160"/>
            <a:ext cx="80524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>
                <a:solidFill>
                  <a:srgbClr val="533719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课程文化的开发与利用</a:t>
            </a:r>
            <a:endParaRPr lang="zh-CN" altLang="en-US" sz="60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2" descr="2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01295" y="106680"/>
            <a:ext cx="11908155" cy="67506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8"/>
          <p:cNvSpPr txBox="1">
            <a:spLocks noChangeArrowheads="1"/>
          </p:cNvSpPr>
          <p:nvPr/>
        </p:nvSpPr>
        <p:spPr bwMode="auto">
          <a:xfrm>
            <a:off x="1103630" y="737870"/>
            <a:ext cx="9686290" cy="16300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b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 </a:t>
            </a:r>
            <a:r>
              <a:rPr sz="4000" b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五、环境对话，对课程资源进行升华</a:t>
            </a:r>
            <a:endParaRPr sz="4000" b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4000">
              <a:solidFill>
                <a:srgbClr val="533719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552450" y="1217295"/>
            <a:ext cx="11132820" cy="56311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</a:t>
            </a:r>
            <a:endParaRPr lang="en-US" b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b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 </a:t>
            </a:r>
            <a:r>
              <a:rPr b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在班级主题活动中进行以“我的家乡”为主题的环境、区角创设活动，让幼儿在看、听、说、玩、做、的环境中进行感染和熏陶。让每一面墙壁会说话，在墙面上布置家乡的美景图、家乡的特产图等等，引导幼儿看一看，说一说。通过区角活动，让幼儿在耳濡目染中，感悟本土文化的精神，体验本土文化的特性，对本土文化艺术的精湛与美妙，产生热爱家乡的自豪感。</a:t>
            </a:r>
            <a:endParaRPr b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b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 </a:t>
            </a:r>
            <a:r>
              <a:rPr b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音乐区：布置地方音乐——唱花灯。表演区：准备服饰、头饰、扇子、表演的VCD等。美工区：提供石头、黄胶泥、树枝、树叶、纸盒、黏土等等废旧材料供幼儿设计地方特色的工艺品。语言区：黄花风铃木图片、旅游宣传视频等。生活区：提供不同的蔬菜再加工产品，引导幼儿简介。（刘氏泡菜）</a:t>
            </a:r>
            <a:endParaRPr b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br>
              <a:rPr lang="zh-CN" altLang="en-US" sz="1600" b="1" smtClean="0">
                <a:solidFill>
                  <a:srgbClr val="5C745C"/>
                </a:solidFill>
              </a:rPr>
            </a:br>
            <a:endParaRPr lang="zh-CN" altLang="en-US" sz="1600" b="1" smtClean="0">
              <a:solidFill>
                <a:srgbClr val="5C745C"/>
              </a:solidFill>
            </a:endParaRPr>
          </a:p>
        </p:txBody>
      </p:sp>
      <p:sp>
        <p:nvSpPr>
          <p:cNvPr id="67587" name="Rectangle 3"/>
          <p:cNvSpPr>
            <a:spLocks noGrp="1"/>
          </p:cNvSpPr>
          <p:nvPr>
            <p:ph type="body" idx="4294967295"/>
          </p:nvPr>
        </p:nvSpPr>
        <p:spPr>
          <a:xfrm>
            <a:off x="1633220" y="1187450"/>
            <a:ext cx="8924925" cy="4351338"/>
          </a:xfrm>
        </p:spPr>
        <p:txBody>
          <a:bodyPr/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endParaRPr lang="zh-CN" altLang="en-US" sz="3600" b="1" smtClean="0">
              <a:solidFill>
                <a:srgbClr val="BF3105"/>
              </a:solidFill>
              <a:latin typeface="黑体" panose="02010609060101010101" pitchFamily="2" charset="-122"/>
            </a:endParaRPr>
          </a:p>
        </p:txBody>
      </p:sp>
      <p:pic>
        <p:nvPicPr>
          <p:cNvPr id="2" name="图片 1" descr="C:/Users/1/AppData/Local/Temp/picturecompress_20220107120659/output_1.jpgoutput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995" y="1005205"/>
            <a:ext cx="5553075" cy="5471160"/>
          </a:xfrm>
          <a:prstGeom prst="rect">
            <a:avLst/>
          </a:prstGeom>
        </p:spPr>
      </p:pic>
      <p:pic>
        <p:nvPicPr>
          <p:cNvPr id="4" name="图片 3" descr="C:/Users/1/AppData/Local/Temp/picturecompress_20220107120910/output_1.jpgoutput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070" y="1004570"/>
            <a:ext cx="5929630" cy="547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/>
          </p:cNvSpPr>
          <p:nvPr>
            <p:ph type="body" idx="4294967295"/>
          </p:nvPr>
        </p:nvSpPr>
        <p:spPr>
          <a:xfrm>
            <a:off x="1600200" y="1187450"/>
            <a:ext cx="8924925" cy="4351338"/>
          </a:xfrm>
        </p:spPr>
        <p:txBody>
          <a:bodyPr/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endParaRPr lang="zh-CN" altLang="en-US" sz="3600" b="1" smtClean="0">
              <a:solidFill>
                <a:srgbClr val="BF3105"/>
              </a:solidFill>
              <a:latin typeface="黑体" panose="02010609060101010101" pitchFamily="2" charset="-122"/>
            </a:endParaRPr>
          </a:p>
        </p:txBody>
      </p:sp>
      <p:pic>
        <p:nvPicPr>
          <p:cNvPr id="2" name="图片 1" descr="C:/Users/1/AppData/Local/Temp/picturecompress_20220107121843/output_1.jpgoutput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8770" y="1111250"/>
            <a:ext cx="5669915" cy="5308600"/>
          </a:xfrm>
          <a:prstGeom prst="rect">
            <a:avLst/>
          </a:prstGeom>
        </p:spPr>
      </p:pic>
      <p:pic>
        <p:nvPicPr>
          <p:cNvPr id="3" name="图片 2" descr="C:/Users/1/AppData/Local/Temp/picturecompress_20220107121923/output_1.jpgoutput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260" y="1026795"/>
            <a:ext cx="6452870" cy="5393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creenshot_20210915_174532_com.huawei.photo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960" y="1036955"/>
            <a:ext cx="5624195" cy="5650230"/>
          </a:xfrm>
          <a:prstGeom prst="rect">
            <a:avLst/>
          </a:prstGeom>
        </p:spPr>
      </p:pic>
      <p:pic>
        <p:nvPicPr>
          <p:cNvPr id="3" name="图片 2" descr="C:/Users/1/AppData/Local/Temp/picturecompress_20220107122141/output_1.jpgoutput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435" y="1125855"/>
            <a:ext cx="6425565" cy="55613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/Users/1/AppData/Local/Temp/picturecompress_20220107122254/output_1.jpgoutput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0" y="0"/>
            <a:ext cx="6225540" cy="5087620"/>
          </a:xfrm>
          <a:prstGeom prst="rect">
            <a:avLst/>
          </a:prstGeom>
        </p:spPr>
      </p:pic>
      <p:pic>
        <p:nvPicPr>
          <p:cNvPr id="3" name="图片 2" descr="C:/Users/1/AppData/Local/Temp/picturecompress_20220107122353/output_1.jpgoutput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300" y="1990090"/>
            <a:ext cx="6489700" cy="48679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b="1" smtClean="0">
                <a:solidFill>
                  <a:srgbClr val="466D26"/>
                </a:solidFill>
                <a:latin typeface="幼圆" panose="02010509060101010101" charset="-122"/>
              </a:rPr>
              <a:t>六、今后展望</a:t>
            </a:r>
            <a:br>
              <a:rPr lang="zh-CN" altLang="en-US" b="1" smtClean="0">
                <a:solidFill>
                  <a:srgbClr val="466D26"/>
                </a:solidFill>
              </a:rPr>
            </a:br>
            <a:endParaRPr lang="zh-CN" altLang="en-US" b="1" smtClean="0">
              <a:solidFill>
                <a:srgbClr val="466D26"/>
              </a:solidFill>
            </a:endParaRPr>
          </a:p>
        </p:txBody>
      </p:sp>
      <p:sp>
        <p:nvSpPr>
          <p:cNvPr id="91144" name="文本框 91143"/>
          <p:cNvSpPr txBox="1">
            <a:spLocks noChangeArrowheads="1"/>
          </p:cNvSpPr>
          <p:nvPr/>
        </p:nvSpPr>
        <p:spPr bwMode="auto">
          <a:xfrm>
            <a:off x="4821555" y="1895475"/>
            <a:ext cx="4876165" cy="1814830"/>
          </a:xfrm>
          <a:prstGeom prst="rect">
            <a:avLst/>
          </a:prstGeom>
          <a:solidFill>
            <a:schemeClr val="accent2"/>
          </a:solidFill>
          <a:ln w="19050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chemeClr val="tx1"/>
                </a:solidFill>
                <a:latin typeface="幼圆" panose="02010509060101010101" charset="-122"/>
                <a:ea typeface="黑体" panose="02010609060101010101" pitchFamily="2" charset="-122"/>
                <a:cs typeface="微软雅黑" panose="020B0503020204020204" charset="-122"/>
              </a:rPr>
              <a:t>配合园领导共建品质</a:t>
            </a:r>
            <a:r>
              <a:rPr lang="zh-CN" altLang="en-US" sz="2800">
                <a:solidFill>
                  <a:schemeClr val="tx1"/>
                </a:solidFill>
                <a:latin typeface="幼圆" panose="02010509060101010101" charset="-122"/>
                <a:ea typeface="黑体" panose="02010609060101010101" pitchFamily="2" charset="-122"/>
                <a:cs typeface="微软雅黑" panose="020B0503020204020204" charset="-122"/>
              </a:rPr>
              <a:t>园所</a:t>
            </a:r>
            <a:endParaRPr lang="zh-CN" altLang="en-US" sz="2800">
              <a:solidFill>
                <a:schemeClr val="tx1"/>
              </a:solidFill>
              <a:latin typeface="幼圆" panose="02010509060101010101" charset="-122"/>
              <a:ea typeface="黑体" panose="02010609060101010101" pitchFamily="2" charset="-122"/>
              <a:cs typeface="微软雅黑" panose="020B050302020402020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chemeClr val="tx1"/>
                </a:solidFill>
                <a:latin typeface="幼圆" panose="02010509060101010101" charset="-122"/>
                <a:ea typeface="黑体" panose="02010609060101010101" pitchFamily="2" charset="-122"/>
                <a:cs typeface="微软雅黑" panose="020B0503020204020204" charset="-122"/>
              </a:rPr>
              <a:t>与同事团结一心共同</a:t>
            </a:r>
            <a:r>
              <a:rPr lang="zh-CN" altLang="en-US" sz="2800">
                <a:solidFill>
                  <a:schemeClr val="tx1"/>
                </a:solidFill>
                <a:latin typeface="幼圆" panose="02010509060101010101" charset="-122"/>
                <a:ea typeface="黑体" panose="02010609060101010101" pitchFamily="2" charset="-122"/>
                <a:cs typeface="微软雅黑" panose="020B0503020204020204" charset="-122"/>
              </a:rPr>
              <a:t>进步</a:t>
            </a:r>
            <a:endParaRPr lang="zh-CN" altLang="en-US" sz="2800">
              <a:solidFill>
                <a:schemeClr val="tx1"/>
              </a:solidFill>
              <a:latin typeface="幼圆" panose="02010509060101010101" charset="-122"/>
              <a:ea typeface="黑体" panose="02010609060101010101" pitchFamily="2" charset="-122"/>
              <a:cs typeface="微软雅黑" panose="020B050302020402020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chemeClr val="tx1"/>
                </a:solidFill>
                <a:latin typeface="幼圆" panose="02010509060101010101" charset="-122"/>
                <a:ea typeface="黑体" panose="02010609060101010101" pitchFamily="2" charset="-122"/>
                <a:cs typeface="微软雅黑" panose="020B0503020204020204" charset="-122"/>
              </a:rPr>
              <a:t>积极</a:t>
            </a:r>
            <a:r>
              <a:rPr lang="zh-CN" altLang="en-US" sz="2800">
                <a:solidFill>
                  <a:schemeClr val="tx1"/>
                </a:solidFill>
                <a:latin typeface="幼圆" panose="02010509060101010101" charset="-122"/>
                <a:ea typeface="黑体" panose="02010609060101010101" pitchFamily="2" charset="-122"/>
                <a:cs typeface="微软雅黑" panose="020B0503020204020204" charset="-122"/>
              </a:rPr>
              <a:t>进行专业发展</a:t>
            </a:r>
            <a:endParaRPr lang="zh-CN" altLang="en-US" sz="2800">
              <a:solidFill>
                <a:schemeClr val="tx1"/>
              </a:solidFill>
              <a:latin typeface="幼圆" panose="02010509060101010101" charset="-122"/>
              <a:ea typeface="黑体" panose="02010609060101010101" pitchFamily="2" charset="-122"/>
              <a:cs typeface="微软雅黑" panose="020B0503020204020204" charset="-122"/>
            </a:endParaRPr>
          </a:p>
        </p:txBody>
      </p:sp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1043623" y="4181475"/>
            <a:ext cx="10721975" cy="884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663300"/>
                </a:solidFill>
                <a:latin typeface="幼圆" panose="02010509060101010101" charset="-122"/>
              </a:rPr>
              <a:t>      </a:t>
            </a:r>
            <a:endParaRPr lang="zh-CN" altLang="en-US" sz="2800">
              <a:solidFill>
                <a:schemeClr val="tx1"/>
              </a:solidFill>
              <a:latin typeface="幼圆" panose="02010509060101010101" charset="-122"/>
            </a:endParaRPr>
          </a:p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532" name="Text Box 8"/>
          <p:cNvSpPr txBox="1">
            <a:spLocks noChangeArrowheads="1"/>
          </p:cNvSpPr>
          <p:nvPr/>
        </p:nvSpPr>
        <p:spPr bwMode="auto">
          <a:xfrm>
            <a:off x="1489075" y="2722563"/>
            <a:ext cx="2120900" cy="58356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chemeClr val="tx1"/>
                </a:solidFill>
                <a:latin typeface="幼圆" panose="02010509060101010101" charset="-122"/>
              </a:rPr>
              <a:t>个人</a:t>
            </a:r>
            <a:r>
              <a:rPr lang="zh-CN" altLang="en-US" sz="3200">
                <a:solidFill>
                  <a:schemeClr val="tx1"/>
                </a:solidFill>
                <a:latin typeface="幼圆" panose="02010509060101010101" charset="-122"/>
              </a:rPr>
              <a:t>发展</a:t>
            </a:r>
            <a:endParaRPr lang="zh-CN" altLang="en-US" sz="3200">
              <a:solidFill>
                <a:schemeClr val="tx1"/>
              </a:solidFill>
              <a:latin typeface="幼圆" panose="02010509060101010101" charset="-122"/>
            </a:endParaRPr>
          </a:p>
        </p:txBody>
      </p:sp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1489075" y="4333875"/>
            <a:ext cx="8864600" cy="583565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chemeClr val="tx1"/>
                </a:solidFill>
                <a:latin typeface="幼圆" panose="02010509060101010101" charset="-122"/>
              </a:rPr>
              <a:t>成为学者型、研究型、专家型和创新型教师</a:t>
            </a:r>
            <a:endParaRPr lang="zh-CN" altLang="en-US" sz="3200">
              <a:solidFill>
                <a:schemeClr val="tx1"/>
              </a:solidFill>
              <a:latin typeface="幼圆" panose="02010509060101010101" charset="-122"/>
            </a:endParaRPr>
          </a:p>
        </p:txBody>
      </p:sp>
      <p:sp>
        <p:nvSpPr>
          <p:cNvPr id="22534" name="AutoShape 7"/>
          <p:cNvSpPr>
            <a:spLocks noChangeArrowheads="1"/>
          </p:cNvSpPr>
          <p:nvPr/>
        </p:nvSpPr>
        <p:spPr bwMode="auto">
          <a:xfrm>
            <a:off x="3608388" y="2732088"/>
            <a:ext cx="1244600" cy="523875"/>
          </a:xfrm>
          <a:prstGeom prst="rightArrow">
            <a:avLst>
              <a:gd name="adj1" fmla="val 50000"/>
              <a:gd name="adj2" fmla="val 59394"/>
            </a:avLst>
          </a:prstGeom>
          <a:solidFill>
            <a:srgbClr val="32504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35" name="AutoShape 9"/>
          <p:cNvSpPr>
            <a:spLocks noChangeArrowheads="1"/>
          </p:cNvSpPr>
          <p:nvPr/>
        </p:nvSpPr>
        <p:spPr bwMode="auto">
          <a:xfrm>
            <a:off x="6500813" y="3683000"/>
            <a:ext cx="531812" cy="627063"/>
          </a:xfrm>
          <a:prstGeom prst="downArrow">
            <a:avLst>
              <a:gd name="adj1" fmla="val 50000"/>
              <a:gd name="adj2" fmla="val 29478"/>
            </a:avLst>
          </a:prstGeom>
          <a:solidFill>
            <a:srgbClr val="325040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矩形 256"/>
          <p:cNvSpPr/>
          <p:nvPr>
            <p:custDataLst>
              <p:tags r:id="rId1"/>
            </p:custDataLst>
          </p:nvPr>
        </p:nvSpPr>
        <p:spPr>
          <a:xfrm>
            <a:off x="3525838" y="5243513"/>
            <a:ext cx="5040312" cy="2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0">
              <a:sym typeface="Arial" panose="020B0604020202020204" pitchFamily="34" charset="0"/>
            </a:endParaRPr>
          </a:p>
        </p:txBody>
      </p:sp>
      <p:sp>
        <p:nvSpPr>
          <p:cNvPr id="258" name="任意多边形 257"/>
          <p:cNvSpPr/>
          <p:nvPr>
            <p:custDataLst>
              <p:tags r:id="rId2"/>
            </p:custDataLst>
          </p:nvPr>
        </p:nvSpPr>
        <p:spPr>
          <a:xfrm>
            <a:off x="6417310" y="3329940"/>
            <a:ext cx="996315" cy="1906905"/>
          </a:xfrm>
          <a:custGeom>
            <a:avLst/>
            <a:gdLst>
              <a:gd name="connsiteX0" fmla="*/ 221247 w 863600"/>
              <a:gd name="connsiteY0" fmla="*/ 0 h 1615441"/>
              <a:gd name="connsiteX1" fmla="*/ 863600 w 863600"/>
              <a:gd name="connsiteY1" fmla="*/ 1 h 1615441"/>
              <a:gd name="connsiteX2" fmla="*/ 863600 w 863600"/>
              <a:gd name="connsiteY2" fmla="*/ 140965 h 1615441"/>
              <a:gd name="connsiteX3" fmla="*/ 221247 w 863600"/>
              <a:gd name="connsiteY3" fmla="*/ 140965 h 1615441"/>
              <a:gd name="connsiteX4" fmla="*/ 140965 w 863600"/>
              <a:gd name="connsiteY4" fmla="*/ 221247 h 1615441"/>
              <a:gd name="connsiteX5" fmla="*/ 140964 w 863600"/>
              <a:gd name="connsiteY5" fmla="*/ 1615441 h 1615441"/>
              <a:gd name="connsiteX6" fmla="*/ 0 w 863600"/>
              <a:gd name="connsiteY6" fmla="*/ 1615441 h 1615441"/>
              <a:gd name="connsiteX7" fmla="*/ 0 w 863600"/>
              <a:gd name="connsiteY7" fmla="*/ 221247 h 1615441"/>
              <a:gd name="connsiteX8" fmla="*/ 221247 w 863600"/>
              <a:gd name="connsiteY8" fmla="*/ 0 h 161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3600" h="1615441">
                <a:moveTo>
                  <a:pt x="221247" y="0"/>
                </a:moveTo>
                <a:lnTo>
                  <a:pt x="863600" y="1"/>
                </a:lnTo>
                <a:lnTo>
                  <a:pt x="863600" y="140965"/>
                </a:lnTo>
                <a:lnTo>
                  <a:pt x="221247" y="140965"/>
                </a:lnTo>
                <a:cubicBezTo>
                  <a:pt x="176908" y="140965"/>
                  <a:pt x="140965" y="176908"/>
                  <a:pt x="140965" y="221247"/>
                </a:cubicBezTo>
                <a:cubicBezTo>
                  <a:pt x="140965" y="685978"/>
                  <a:pt x="140964" y="1150710"/>
                  <a:pt x="140964" y="1615441"/>
                </a:cubicBezTo>
                <a:lnTo>
                  <a:pt x="0" y="1615441"/>
                </a:lnTo>
                <a:lnTo>
                  <a:pt x="0" y="221247"/>
                </a:lnTo>
                <a:cubicBezTo>
                  <a:pt x="0" y="99056"/>
                  <a:pt x="99056" y="0"/>
                  <a:pt x="22124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259" name="任意多边形 258"/>
          <p:cNvSpPr/>
          <p:nvPr>
            <p:custDataLst>
              <p:tags r:id="rId3"/>
            </p:custDataLst>
          </p:nvPr>
        </p:nvSpPr>
        <p:spPr>
          <a:xfrm>
            <a:off x="6111875" y="2193925"/>
            <a:ext cx="962025" cy="3049588"/>
          </a:xfrm>
          <a:custGeom>
            <a:avLst/>
            <a:gdLst>
              <a:gd name="connsiteX0" fmla="*/ 221247 w 863600"/>
              <a:gd name="connsiteY0" fmla="*/ 0 h 2741461"/>
              <a:gd name="connsiteX1" fmla="*/ 863600 w 863600"/>
              <a:gd name="connsiteY1" fmla="*/ 1 h 2741461"/>
              <a:gd name="connsiteX2" fmla="*/ 863600 w 863600"/>
              <a:gd name="connsiteY2" fmla="*/ 140965 h 2741461"/>
              <a:gd name="connsiteX3" fmla="*/ 221247 w 863600"/>
              <a:gd name="connsiteY3" fmla="*/ 140965 h 2741461"/>
              <a:gd name="connsiteX4" fmla="*/ 140965 w 863600"/>
              <a:gd name="connsiteY4" fmla="*/ 221247 h 2741461"/>
              <a:gd name="connsiteX5" fmla="*/ 140965 w 863600"/>
              <a:gd name="connsiteY5" fmla="*/ 1013461 h 2741461"/>
              <a:gd name="connsiteX6" fmla="*/ 140965 w 863600"/>
              <a:gd name="connsiteY6" fmla="*/ 1013461 h 2741461"/>
              <a:gd name="connsiteX7" fmla="*/ 140965 w 863600"/>
              <a:gd name="connsiteY7" fmla="*/ 2741461 h 2741461"/>
              <a:gd name="connsiteX8" fmla="*/ 1 w 863600"/>
              <a:gd name="connsiteY8" fmla="*/ 2741461 h 2741461"/>
              <a:gd name="connsiteX9" fmla="*/ 0 w 863600"/>
              <a:gd name="connsiteY9" fmla="*/ 1615441 h 2741461"/>
              <a:gd name="connsiteX10" fmla="*/ 0 w 863600"/>
              <a:gd name="connsiteY10" fmla="*/ 1615441 h 2741461"/>
              <a:gd name="connsiteX11" fmla="*/ 0 w 863600"/>
              <a:gd name="connsiteY11" fmla="*/ 1013461 h 2741461"/>
              <a:gd name="connsiteX12" fmla="*/ 0 w 863600"/>
              <a:gd name="connsiteY12" fmla="*/ 221247 h 2741461"/>
              <a:gd name="connsiteX13" fmla="*/ 221247 w 863600"/>
              <a:gd name="connsiteY13" fmla="*/ 0 h 2741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3600" h="2741461">
                <a:moveTo>
                  <a:pt x="221247" y="0"/>
                </a:moveTo>
                <a:lnTo>
                  <a:pt x="863600" y="1"/>
                </a:lnTo>
                <a:lnTo>
                  <a:pt x="863600" y="140965"/>
                </a:lnTo>
                <a:lnTo>
                  <a:pt x="221247" y="140965"/>
                </a:lnTo>
                <a:cubicBezTo>
                  <a:pt x="176908" y="140965"/>
                  <a:pt x="140965" y="176908"/>
                  <a:pt x="140965" y="221247"/>
                </a:cubicBezTo>
                <a:lnTo>
                  <a:pt x="140965" y="1013461"/>
                </a:lnTo>
                <a:lnTo>
                  <a:pt x="140965" y="1013461"/>
                </a:lnTo>
                <a:lnTo>
                  <a:pt x="140965" y="2741461"/>
                </a:lnTo>
                <a:lnTo>
                  <a:pt x="1" y="2741461"/>
                </a:lnTo>
                <a:lnTo>
                  <a:pt x="0" y="1615441"/>
                </a:lnTo>
                <a:lnTo>
                  <a:pt x="0" y="1615441"/>
                </a:lnTo>
                <a:lnTo>
                  <a:pt x="0" y="1013461"/>
                </a:lnTo>
                <a:lnTo>
                  <a:pt x="0" y="221247"/>
                </a:lnTo>
                <a:cubicBezTo>
                  <a:pt x="0" y="99056"/>
                  <a:pt x="99056" y="0"/>
                  <a:pt x="22124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260" name="任意多边形 259"/>
          <p:cNvSpPr/>
          <p:nvPr>
            <p:custDataLst>
              <p:tags r:id="rId4"/>
            </p:custDataLst>
          </p:nvPr>
        </p:nvSpPr>
        <p:spPr>
          <a:xfrm flipH="1">
            <a:off x="4648200" y="4411663"/>
            <a:ext cx="962025" cy="831850"/>
          </a:xfrm>
          <a:custGeom>
            <a:avLst/>
            <a:gdLst>
              <a:gd name="connsiteX0" fmla="*/ 221247 w 863600"/>
              <a:gd name="connsiteY0" fmla="*/ 0 h 746809"/>
              <a:gd name="connsiteX1" fmla="*/ 0 w 863600"/>
              <a:gd name="connsiteY1" fmla="*/ 221247 h 746809"/>
              <a:gd name="connsiteX2" fmla="*/ 0 w 863600"/>
              <a:gd name="connsiteY2" fmla="*/ 746809 h 746809"/>
              <a:gd name="connsiteX3" fmla="*/ 140965 w 863600"/>
              <a:gd name="connsiteY3" fmla="*/ 746809 h 746809"/>
              <a:gd name="connsiteX4" fmla="*/ 140965 w 863600"/>
              <a:gd name="connsiteY4" fmla="*/ 221247 h 746809"/>
              <a:gd name="connsiteX5" fmla="*/ 221247 w 863600"/>
              <a:gd name="connsiteY5" fmla="*/ 140965 h 746809"/>
              <a:gd name="connsiteX6" fmla="*/ 863600 w 863600"/>
              <a:gd name="connsiteY6" fmla="*/ 140965 h 746809"/>
              <a:gd name="connsiteX7" fmla="*/ 863600 w 863600"/>
              <a:gd name="connsiteY7" fmla="*/ 1 h 74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600" h="746809">
                <a:moveTo>
                  <a:pt x="221247" y="0"/>
                </a:moveTo>
                <a:cubicBezTo>
                  <a:pt x="99056" y="0"/>
                  <a:pt x="0" y="99056"/>
                  <a:pt x="0" y="221247"/>
                </a:cubicBezTo>
                <a:lnTo>
                  <a:pt x="0" y="746809"/>
                </a:lnTo>
                <a:lnTo>
                  <a:pt x="140965" y="746809"/>
                </a:lnTo>
                <a:lnTo>
                  <a:pt x="140965" y="221247"/>
                </a:lnTo>
                <a:cubicBezTo>
                  <a:pt x="140965" y="176908"/>
                  <a:pt x="176908" y="140965"/>
                  <a:pt x="221247" y="140965"/>
                </a:cubicBezTo>
                <a:lnTo>
                  <a:pt x="863600" y="140965"/>
                </a:lnTo>
                <a:lnTo>
                  <a:pt x="863600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261" name="任意多边形 260"/>
          <p:cNvSpPr/>
          <p:nvPr>
            <p:custDataLst>
              <p:tags r:id="rId5"/>
            </p:custDataLst>
          </p:nvPr>
        </p:nvSpPr>
        <p:spPr>
          <a:xfrm flipH="1">
            <a:off x="4989513" y="3213100"/>
            <a:ext cx="960437" cy="2030413"/>
          </a:xfrm>
          <a:custGeom>
            <a:avLst/>
            <a:gdLst>
              <a:gd name="connsiteX0" fmla="*/ 221247 w 863600"/>
              <a:gd name="connsiteY0" fmla="*/ 0 h 1825043"/>
              <a:gd name="connsiteX1" fmla="*/ 0 w 863600"/>
              <a:gd name="connsiteY1" fmla="*/ 221247 h 1825043"/>
              <a:gd name="connsiteX2" fmla="*/ 0 w 863600"/>
              <a:gd name="connsiteY2" fmla="*/ 1013461 h 1825043"/>
              <a:gd name="connsiteX3" fmla="*/ 0 w 863600"/>
              <a:gd name="connsiteY3" fmla="*/ 1615441 h 1825043"/>
              <a:gd name="connsiteX4" fmla="*/ 0 w 863600"/>
              <a:gd name="connsiteY4" fmla="*/ 1825043 h 1825043"/>
              <a:gd name="connsiteX5" fmla="*/ 140965 w 863600"/>
              <a:gd name="connsiteY5" fmla="*/ 1825043 h 1825043"/>
              <a:gd name="connsiteX6" fmla="*/ 140965 w 863600"/>
              <a:gd name="connsiteY6" fmla="*/ 1013461 h 1825043"/>
              <a:gd name="connsiteX7" fmla="*/ 140965 w 863600"/>
              <a:gd name="connsiteY7" fmla="*/ 221247 h 1825043"/>
              <a:gd name="connsiteX8" fmla="*/ 221247 w 863600"/>
              <a:gd name="connsiteY8" fmla="*/ 140965 h 1825043"/>
              <a:gd name="connsiteX9" fmla="*/ 863600 w 863600"/>
              <a:gd name="connsiteY9" fmla="*/ 140965 h 1825043"/>
              <a:gd name="connsiteX10" fmla="*/ 863600 w 863600"/>
              <a:gd name="connsiteY10" fmla="*/ 1 h 182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3600" h="1825043">
                <a:moveTo>
                  <a:pt x="221247" y="0"/>
                </a:moveTo>
                <a:cubicBezTo>
                  <a:pt x="99056" y="0"/>
                  <a:pt x="0" y="99056"/>
                  <a:pt x="0" y="221247"/>
                </a:cubicBezTo>
                <a:lnTo>
                  <a:pt x="0" y="1013461"/>
                </a:lnTo>
                <a:lnTo>
                  <a:pt x="0" y="1615441"/>
                </a:lnTo>
                <a:lnTo>
                  <a:pt x="0" y="1825043"/>
                </a:lnTo>
                <a:lnTo>
                  <a:pt x="140965" y="1825043"/>
                </a:lnTo>
                <a:lnTo>
                  <a:pt x="140965" y="1013461"/>
                </a:lnTo>
                <a:lnTo>
                  <a:pt x="140965" y="221247"/>
                </a:lnTo>
                <a:cubicBezTo>
                  <a:pt x="140965" y="176908"/>
                  <a:pt x="176908" y="140965"/>
                  <a:pt x="221247" y="140965"/>
                </a:cubicBezTo>
                <a:lnTo>
                  <a:pt x="863600" y="140965"/>
                </a:lnTo>
                <a:lnTo>
                  <a:pt x="863600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262" name="椭圆 261"/>
          <p:cNvSpPr/>
          <p:nvPr>
            <p:custDataLst>
              <p:tags r:id="rId6"/>
            </p:custDataLst>
          </p:nvPr>
        </p:nvSpPr>
        <p:spPr>
          <a:xfrm>
            <a:off x="7073900" y="1960563"/>
            <a:ext cx="538163" cy="5381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0" dirty="0">
                <a:solidFill>
                  <a:schemeClr val="bg1"/>
                </a:solidFill>
                <a:sym typeface="Arial" panose="020B0604020202020204" pitchFamily="34" charset="0"/>
              </a:rPr>
              <a:t>C</a:t>
            </a:r>
            <a:endParaRPr lang="zh-CN" altLang="en-US" sz="1800" b="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263" name="椭圆 262"/>
          <p:cNvSpPr/>
          <p:nvPr>
            <p:custDataLst>
              <p:tags r:id="rId7"/>
            </p:custDataLst>
          </p:nvPr>
        </p:nvSpPr>
        <p:spPr>
          <a:xfrm>
            <a:off x="7413308" y="3186113"/>
            <a:ext cx="538162" cy="5381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0" dirty="0">
                <a:solidFill>
                  <a:schemeClr val="bg1"/>
                </a:solidFill>
                <a:sym typeface="Arial" panose="020B0604020202020204" pitchFamily="34" charset="0"/>
              </a:rPr>
              <a:t>D</a:t>
            </a:r>
            <a:endParaRPr lang="zh-CN" altLang="en-US" sz="1800" b="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264" name="椭圆 263"/>
          <p:cNvSpPr/>
          <p:nvPr>
            <p:custDataLst>
              <p:tags r:id="rId8"/>
            </p:custDataLst>
          </p:nvPr>
        </p:nvSpPr>
        <p:spPr>
          <a:xfrm flipH="1">
            <a:off x="4429125" y="3076575"/>
            <a:ext cx="538163" cy="5381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0" dirty="0">
                <a:solidFill>
                  <a:schemeClr val="bg1"/>
                </a:solidFill>
                <a:sym typeface="Arial" panose="020B0604020202020204" pitchFamily="34" charset="0"/>
              </a:rPr>
              <a:t>A</a:t>
            </a:r>
            <a:endParaRPr lang="zh-CN" altLang="en-US" sz="1800" b="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265" name="椭圆 264"/>
          <p:cNvSpPr/>
          <p:nvPr>
            <p:custDataLst>
              <p:tags r:id="rId9"/>
            </p:custDataLst>
          </p:nvPr>
        </p:nvSpPr>
        <p:spPr>
          <a:xfrm flipH="1">
            <a:off x="4122738" y="4235450"/>
            <a:ext cx="538162" cy="5381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0" dirty="0">
                <a:solidFill>
                  <a:schemeClr val="bg1"/>
                </a:solidFill>
                <a:sym typeface="Arial" panose="020B0604020202020204" pitchFamily="34" charset="0"/>
              </a:rPr>
              <a:t>B</a:t>
            </a:r>
            <a:endParaRPr lang="zh-CN" altLang="en-US" sz="1800" b="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3322" name="Text Box 23"/>
          <p:cNvSpPr txBox="1">
            <a:spLocks noChangeArrowheads="1"/>
          </p:cNvSpPr>
          <p:nvPr/>
        </p:nvSpPr>
        <p:spPr bwMode="auto">
          <a:xfrm>
            <a:off x="2623185" y="516255"/>
            <a:ext cx="7510145" cy="922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5400">
                <a:solidFill>
                  <a:srgbClr val="53371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课程文化的开发与利用</a:t>
            </a:r>
            <a:endParaRPr lang="zh-CN" altLang="en-US" sz="5400">
              <a:solidFill>
                <a:srgbClr val="533719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323" name="Text Box 24"/>
          <p:cNvSpPr txBox="1">
            <a:spLocks noChangeArrowheads="1"/>
          </p:cNvSpPr>
          <p:nvPr/>
        </p:nvSpPr>
        <p:spPr bwMode="auto">
          <a:xfrm>
            <a:off x="1198880" y="2544763"/>
            <a:ext cx="484187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533719"/>
                </a:solidFill>
                <a:ea typeface="黑体" panose="02010609060101010101" pitchFamily="2" charset="-122"/>
              </a:rPr>
              <a:t>一、开发园本课程的意义</a:t>
            </a:r>
            <a:endParaRPr lang="zh-CN" altLang="en-US" sz="2800">
              <a:solidFill>
                <a:srgbClr val="533719"/>
              </a:solidFill>
              <a:ea typeface="黑体" panose="02010609060101010101" pitchFamily="2" charset="-122"/>
            </a:endParaRPr>
          </a:p>
        </p:txBody>
      </p:sp>
      <p:sp>
        <p:nvSpPr>
          <p:cNvPr id="13324" name="Text Box 25"/>
          <p:cNvSpPr txBox="1">
            <a:spLocks noChangeArrowheads="1"/>
          </p:cNvSpPr>
          <p:nvPr/>
        </p:nvSpPr>
        <p:spPr bwMode="auto">
          <a:xfrm>
            <a:off x="7575550" y="1969135"/>
            <a:ext cx="485457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三、构建园本课程遵循的原则</a:t>
            </a:r>
            <a:endParaRPr lang="zh-CN" altLang="en-US" sz="2800">
              <a:solidFill>
                <a:srgbClr val="533719"/>
              </a:solidFill>
              <a:ea typeface="黑体" panose="02010609060101010101" pitchFamily="2" charset="-122"/>
            </a:endParaRPr>
          </a:p>
        </p:txBody>
      </p:sp>
      <p:sp>
        <p:nvSpPr>
          <p:cNvPr id="13325" name="Text Box 26"/>
          <p:cNvSpPr txBox="1">
            <a:spLocks noChangeArrowheads="1"/>
          </p:cNvSpPr>
          <p:nvPr/>
        </p:nvSpPr>
        <p:spPr bwMode="auto">
          <a:xfrm>
            <a:off x="2243138" y="4306888"/>
            <a:ext cx="182880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 b="0">
              <a:solidFill>
                <a:schemeClr val="tx1"/>
              </a:solidFill>
            </a:endParaRPr>
          </a:p>
        </p:txBody>
      </p:sp>
      <p:sp>
        <p:nvSpPr>
          <p:cNvPr id="13326" name="Rectangle 27"/>
          <p:cNvSpPr>
            <a:spLocks noChangeArrowheads="1"/>
          </p:cNvSpPr>
          <p:nvPr/>
        </p:nvSpPr>
        <p:spPr bwMode="auto">
          <a:xfrm>
            <a:off x="642938" y="3751580"/>
            <a:ext cx="4115435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800">
                <a:solidFill>
                  <a:srgbClr val="533719"/>
                </a:solidFill>
                <a:ea typeface="黑体" panose="02010609060101010101" pitchFamily="2" charset="-122"/>
              </a:rPr>
              <a:t>二、</a:t>
            </a:r>
            <a:r>
              <a:rPr lang="zh-CN" altLang="en-US" sz="2800">
                <a:solidFill>
                  <a:srgbClr val="533719"/>
                </a:solidFill>
                <a:ea typeface="黑体" panose="02010609060101010101" pitchFamily="2" charset="-122"/>
                <a:sym typeface="+mn-ea"/>
              </a:rPr>
              <a:t>什么是园本课程资源</a:t>
            </a:r>
            <a:endParaRPr lang="zh-CN" altLang="en-US" sz="2800">
              <a:solidFill>
                <a:srgbClr val="533719"/>
              </a:solidFill>
              <a:ea typeface="黑体" panose="02010609060101010101" pitchFamily="2" charset="-122"/>
            </a:endParaRPr>
          </a:p>
          <a:p>
            <a:pPr algn="l"/>
            <a:endParaRPr lang="zh-CN" altLang="en-US" sz="2800">
              <a:solidFill>
                <a:srgbClr val="533719"/>
              </a:solidFill>
              <a:ea typeface="黑体" panose="02010609060101010101" pitchFamily="2" charset="-122"/>
            </a:endParaRPr>
          </a:p>
        </p:txBody>
      </p:sp>
      <p:sp>
        <p:nvSpPr>
          <p:cNvPr id="13327" name="Text Box 28"/>
          <p:cNvSpPr txBox="1">
            <a:spLocks noChangeArrowheads="1"/>
          </p:cNvSpPr>
          <p:nvPr/>
        </p:nvSpPr>
        <p:spPr bwMode="auto">
          <a:xfrm>
            <a:off x="7974330" y="2952115"/>
            <a:ext cx="3670935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0">
                <a:solidFill>
                  <a:srgbClr val="533719"/>
                </a:solidFill>
                <a:ea typeface="黑体" panose="02010609060101010101" pitchFamily="2" charset="-122"/>
              </a:rPr>
              <a:t>四、如何挖掘乡土资源 构建特色园本课程</a:t>
            </a:r>
            <a:endParaRPr lang="zh-CN" altLang="en-US" sz="2800" b="0">
              <a:solidFill>
                <a:srgbClr val="533719"/>
              </a:solidFill>
              <a:ea typeface="黑体" panose="02010609060101010101" pitchFamily="2" charset="-122"/>
            </a:endParaRPr>
          </a:p>
        </p:txBody>
      </p:sp>
      <p:sp>
        <p:nvSpPr>
          <p:cNvPr id="2" name="任意多边形 1"/>
          <p:cNvSpPr/>
          <p:nvPr>
            <p:custDataLst>
              <p:tags r:id="rId10"/>
            </p:custDataLst>
          </p:nvPr>
        </p:nvSpPr>
        <p:spPr>
          <a:xfrm>
            <a:off x="6652260" y="4411980"/>
            <a:ext cx="960120" cy="831850"/>
          </a:xfrm>
          <a:custGeom>
            <a:avLst/>
            <a:gdLst>
              <a:gd name="connsiteX0" fmla="*/ 221247 w 863600"/>
              <a:gd name="connsiteY0" fmla="*/ 0 h 1615441"/>
              <a:gd name="connsiteX1" fmla="*/ 863600 w 863600"/>
              <a:gd name="connsiteY1" fmla="*/ 1 h 1615441"/>
              <a:gd name="connsiteX2" fmla="*/ 863600 w 863600"/>
              <a:gd name="connsiteY2" fmla="*/ 140965 h 1615441"/>
              <a:gd name="connsiteX3" fmla="*/ 221247 w 863600"/>
              <a:gd name="connsiteY3" fmla="*/ 140965 h 1615441"/>
              <a:gd name="connsiteX4" fmla="*/ 140965 w 863600"/>
              <a:gd name="connsiteY4" fmla="*/ 221247 h 1615441"/>
              <a:gd name="connsiteX5" fmla="*/ 140964 w 863600"/>
              <a:gd name="connsiteY5" fmla="*/ 1615441 h 1615441"/>
              <a:gd name="connsiteX6" fmla="*/ 0 w 863600"/>
              <a:gd name="connsiteY6" fmla="*/ 1615441 h 1615441"/>
              <a:gd name="connsiteX7" fmla="*/ 0 w 863600"/>
              <a:gd name="connsiteY7" fmla="*/ 221247 h 1615441"/>
              <a:gd name="connsiteX8" fmla="*/ 221247 w 863600"/>
              <a:gd name="connsiteY8" fmla="*/ 0 h 161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3600" h="1615441">
                <a:moveTo>
                  <a:pt x="221247" y="0"/>
                </a:moveTo>
                <a:lnTo>
                  <a:pt x="863600" y="1"/>
                </a:lnTo>
                <a:lnTo>
                  <a:pt x="863600" y="140965"/>
                </a:lnTo>
                <a:lnTo>
                  <a:pt x="221247" y="140965"/>
                </a:lnTo>
                <a:cubicBezTo>
                  <a:pt x="176908" y="140965"/>
                  <a:pt x="140965" y="176908"/>
                  <a:pt x="140965" y="221247"/>
                </a:cubicBezTo>
                <a:cubicBezTo>
                  <a:pt x="140965" y="685978"/>
                  <a:pt x="140964" y="1150710"/>
                  <a:pt x="140964" y="1615441"/>
                </a:cubicBezTo>
                <a:lnTo>
                  <a:pt x="0" y="1615441"/>
                </a:lnTo>
                <a:lnTo>
                  <a:pt x="0" y="221247"/>
                </a:lnTo>
                <a:cubicBezTo>
                  <a:pt x="0" y="99056"/>
                  <a:pt x="99056" y="0"/>
                  <a:pt x="22124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>
            <p:custDataLst>
              <p:tags r:id="rId11"/>
            </p:custDataLst>
          </p:nvPr>
        </p:nvSpPr>
        <p:spPr>
          <a:xfrm>
            <a:off x="7575550" y="4089400"/>
            <a:ext cx="537845" cy="6845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0" dirty="0">
                <a:solidFill>
                  <a:schemeClr val="bg1"/>
                </a:solidFill>
                <a:sym typeface="Arial" panose="020B0604020202020204" pitchFamily="34" charset="0"/>
              </a:rPr>
              <a:t>E</a:t>
            </a:r>
            <a:endParaRPr lang="en-US" altLang="zh-CN" sz="1800" b="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8195945" y="4283710"/>
            <a:ext cx="3670935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0">
                <a:solidFill>
                  <a:srgbClr val="533719"/>
                </a:solidFill>
                <a:ea typeface="黑体" panose="02010609060101010101" pitchFamily="2" charset="-122"/>
              </a:rPr>
              <a:t>五、环境对话，对课程资源进行升华</a:t>
            </a:r>
            <a:endParaRPr lang="zh-CN" altLang="en-US" sz="2800" b="0">
              <a:solidFill>
                <a:srgbClr val="533719"/>
              </a:solidFill>
              <a:ea typeface="黑体" panose="02010609060101010101" pitchFamily="2" charset="-122"/>
            </a:endParaRPr>
          </a:p>
        </p:txBody>
      </p:sp>
    </p:spTree>
    <p:custDataLst>
      <p:tags r:id="rId1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8"/>
          <p:cNvSpPr txBox="1">
            <a:spLocks noChangeArrowheads="1"/>
          </p:cNvSpPr>
          <p:nvPr/>
        </p:nvSpPr>
        <p:spPr bwMode="auto">
          <a:xfrm>
            <a:off x="2363788" y="813118"/>
            <a:ext cx="8329612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4000">
                <a:solidFill>
                  <a:srgbClr val="53371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一、开发园本课程的意义</a:t>
            </a:r>
            <a:endParaRPr lang="zh-CN" altLang="en-US" sz="4000">
              <a:solidFill>
                <a:srgbClr val="533719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1025525" y="1597025"/>
            <a:ext cx="10734675" cy="50774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 </a:t>
            </a:r>
            <a:r>
              <a:rPr b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1.通过本土文化课程活动，传承和弘扬本土文化</a:t>
            </a:r>
            <a:endParaRPr b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b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 </a:t>
            </a:r>
            <a:r>
              <a:rPr b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课程来源于文化，把本土文化资源合理的开发成适合幼儿的本土文化课程，让幼儿园课程贴近社会，贴近幼儿生活，拓展幼儿的生活经验和活动空间，让幼儿从小了解本土文化，传承和弘扬本土文化。我园以《纲要》为精神指导，紧密结合我县、我镇的实际情况，以乡土资源为切入点，使我园的课程传承和弘扬本土文化。我园开展“得胜花灯风情线” 主题活动为切入点，挖掘本土文化资源，引导幼儿了解家乡丰富的自然地理资源和品种多样的农业生态特产，通过丰富多彩的活动，让幼儿欣赏民族文化的特色，让幼儿从小去认识、去感受民族文化的精髓，喜爱民族文化，将民族文化继承和发扬光大。</a:t>
            </a:r>
            <a:endParaRPr b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8"/>
          <p:cNvSpPr txBox="1">
            <a:spLocks noChangeArrowheads="1"/>
          </p:cNvSpPr>
          <p:nvPr/>
        </p:nvSpPr>
        <p:spPr bwMode="auto">
          <a:xfrm>
            <a:off x="2363788" y="813118"/>
            <a:ext cx="8329612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4000">
                <a:solidFill>
                  <a:srgbClr val="53371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一、开发园本课程的意义</a:t>
            </a:r>
            <a:endParaRPr lang="zh-CN" altLang="en-US" sz="4000">
              <a:solidFill>
                <a:srgbClr val="533719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1025525" y="1597025"/>
            <a:ext cx="10734675" cy="28613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</a:t>
            </a:r>
            <a:endParaRPr lang="en-US" b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b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  </a:t>
            </a:r>
            <a:r>
              <a:rPr b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2.通过本土文化课程活动，激发幼儿热爱家乡的情感</a:t>
            </a:r>
            <a:endParaRPr b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b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 </a:t>
            </a:r>
            <a:r>
              <a:rPr b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开展本土文化教育活动，引导幼儿认识自己家乡丰富的自然资源、人文精神，幼儿通过看、听、说、玩、做、等不同的活动，来感受本土文化的特点和价值，进而了解、关爱本土文化，激发幼儿爱家乡的情感及责任感。</a:t>
            </a:r>
            <a:endParaRPr b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8"/>
          <p:cNvSpPr txBox="1">
            <a:spLocks noChangeArrowheads="1"/>
          </p:cNvSpPr>
          <p:nvPr/>
        </p:nvSpPr>
        <p:spPr bwMode="auto">
          <a:xfrm>
            <a:off x="2363788" y="813118"/>
            <a:ext cx="8329612" cy="16300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sz="400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二、什么是园本课程资源</a:t>
            </a:r>
            <a:endParaRPr sz="4000">
              <a:solidFill>
                <a:schemeClr val="tx1"/>
              </a:solidFill>
              <a:latin typeface="+mj-ea"/>
              <a:ea typeface="+mj-ea"/>
              <a:cs typeface="+mj-ea"/>
              <a:sym typeface="+mn-ea"/>
            </a:endParaRPr>
          </a:p>
          <a:p>
            <a:pPr algn="l">
              <a:spcBef>
                <a:spcPct val="50000"/>
              </a:spcBef>
            </a:pPr>
            <a:endParaRPr lang="zh-CN" altLang="en-US" sz="4000">
              <a:solidFill>
                <a:schemeClr val="tx1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1995488" y="1802765"/>
            <a:ext cx="8697912" cy="2676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      </a:t>
            </a:r>
            <a:r>
              <a:rPr sz="2800" b="0">
                <a:solidFill>
                  <a:schemeClr val="tx1"/>
                </a:solidFill>
                <a:latin typeface="+mn-ea"/>
                <a:ea typeface="+mn-ea"/>
                <a:cs typeface="+mj-ea"/>
                <a:sym typeface="+mn-ea"/>
              </a:rPr>
              <a:t>园本课程资源就是指具有本地域特点，对幼儿有一定教育意义的各种资源，是一种极具地方特色、富有教育意义而且贴近幼儿生活和经验的资源，包含自然课程资源和文化课程资源。</a:t>
            </a:r>
            <a:endParaRPr lang="zh-CN" altLang="en-US" sz="2800">
              <a:solidFill>
                <a:srgbClr val="533719"/>
              </a:solidFill>
              <a:latin typeface="+mn-ea"/>
              <a:ea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8"/>
          <p:cNvSpPr txBox="1">
            <a:spLocks noChangeArrowheads="1"/>
          </p:cNvSpPr>
          <p:nvPr/>
        </p:nvSpPr>
        <p:spPr bwMode="auto">
          <a:xfrm>
            <a:off x="2363788" y="813118"/>
            <a:ext cx="8329612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sz="4000" b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三、构建园本课程遵循的原则</a:t>
            </a:r>
            <a:endParaRPr lang="zh-CN" altLang="en-US" sz="4000">
              <a:solidFill>
                <a:srgbClr val="533719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2210435" y="1649730"/>
            <a:ext cx="11283950" cy="39693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</a:t>
            </a:r>
            <a:endParaRPr lang="en-US" b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b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1.科学性原则</a:t>
            </a:r>
            <a:endParaRPr b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b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2.经济性原则</a:t>
            </a:r>
            <a:endParaRPr b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b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3.适应性原则</a:t>
            </a:r>
            <a:endParaRPr b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b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4.生活化原则</a:t>
            </a:r>
            <a:endParaRPr b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b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5.本士化原则：</a:t>
            </a:r>
            <a:endParaRPr b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endParaRPr b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8"/>
          <p:cNvSpPr txBox="1">
            <a:spLocks noChangeArrowheads="1"/>
          </p:cNvSpPr>
          <p:nvPr/>
        </p:nvSpPr>
        <p:spPr bwMode="auto">
          <a:xfrm>
            <a:off x="919480" y="511810"/>
            <a:ext cx="9773920" cy="1014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4000" b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四、如何挖掘乡土资源 构建特色园本课程</a:t>
            </a:r>
            <a:endParaRPr lang="zh-CN" altLang="en-US" sz="4000">
              <a:solidFill>
                <a:srgbClr val="533719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1025525" y="1597025"/>
            <a:ext cx="10734675" cy="39693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b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1.挖掘身边的各种教育资源为切人点，在一日活动中去“活化我们的园本课程”</a:t>
            </a:r>
            <a:endParaRPr b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b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2.确定目标，制定活动周期</a:t>
            </a:r>
            <a:endParaRPr b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b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制定月目标  周目标（根据季节、学校安排、当地特色等设置内容）</a:t>
            </a:r>
            <a:endParaRPr b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b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3.提炼成果进行推广。进一步研究在幼儿园园本化课程开发的过程中如何有机结合、利用乡土教育资源，发挥乡土教育资源优势，形成特有的园本文化并进行推广。</a:t>
            </a:r>
            <a:endParaRPr b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b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4.我们挖掘的乡土资源主要来源于两种资源，即自然课程资源和文化课程资源。</a:t>
            </a:r>
            <a:endParaRPr b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755015" y="1554480"/>
            <a:ext cx="1126490" cy="4698365"/>
          </a:xfrm>
          <a:prstGeom prst="ellipse">
            <a:avLst/>
          </a:prstGeom>
          <a:solidFill>
            <a:srgbClr val="88A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>
                <a:latin typeface="隶书" panose="02010509060101010101" pitchFamily="49" charset="-122"/>
                <a:ea typeface="隶书" panose="02010509060101010101" pitchFamily="49" charset="-122"/>
              </a:rPr>
              <a:t>资源的</a:t>
            </a:r>
            <a:r>
              <a:rPr lang="zh-CN" altLang="en-US" sz="3200">
                <a:latin typeface="隶书" panose="02010509060101010101" pitchFamily="49" charset="-122"/>
                <a:ea typeface="隶书" panose="02010509060101010101" pitchFamily="49" charset="-122"/>
              </a:rPr>
              <a:t>挖掘</a:t>
            </a:r>
            <a:endParaRPr lang="zh-CN" altLang="en-US" sz="320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2053920" y="1955490"/>
            <a:ext cx="0" cy="3194049"/>
          </a:xfrm>
          <a:prstGeom prst="line">
            <a:avLst/>
          </a:prstGeom>
          <a:ln w="12700">
            <a:solidFill>
              <a:schemeClr val="tx1">
                <a:alpha val="6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5"/>
          <p:cNvSpPr>
            <a:spLocks noChangeArrowheads="1"/>
          </p:cNvSpPr>
          <p:nvPr/>
        </p:nvSpPr>
        <p:spPr bwMode="auto">
          <a:xfrm>
            <a:off x="2651125" y="1882140"/>
            <a:ext cx="315468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latin typeface="隶书" panose="02010509060101010101" pitchFamily="49" charset="-122"/>
                <a:ea typeface="隶书" panose="02010509060101010101" pitchFamily="49" charset="-122"/>
              </a:rPr>
              <a:t>   </a:t>
            </a:r>
            <a:r>
              <a:rPr lang="zh-CN" altLang="en-US" sz="3200">
                <a:latin typeface="隶书" panose="02010509060101010101" pitchFamily="49" charset="-122"/>
                <a:ea typeface="隶书" panose="02010509060101010101" pitchFamily="49" charset="-122"/>
              </a:rPr>
              <a:t>自然课程资源</a:t>
            </a:r>
            <a:endParaRPr lang="zh-CN" altLang="en-US" sz="320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054225" y="1554480"/>
            <a:ext cx="1036320" cy="820420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壹</a:t>
            </a:r>
            <a:endParaRPr lang="zh-CN" altLang="en-US" sz="6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119630" y="4509770"/>
            <a:ext cx="1036955" cy="871855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贰</a:t>
            </a:r>
            <a:endParaRPr lang="zh-CN" altLang="en-US" sz="6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307715" y="4627880"/>
            <a:ext cx="646239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文化课程资源</a:t>
            </a:r>
            <a:endParaRPr lang="zh-CN" altLang="en-US" sz="3200">
              <a:latin typeface="隶书" panose="02010509060101010101" pitchFamily="49" charset="-122"/>
              <a:ea typeface="隶书" panose="02010509060101010101" pitchFamily="49" charset="-122"/>
              <a:cs typeface="隶书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1" descr="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0010" y="146685"/>
            <a:ext cx="11516360" cy="65944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75947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UNIT_ID" val="diagram160366_4*l_i*1_6"/>
  <p:tag name="KSO_WM_TEMPLATE_CATEGORY" val="diagram"/>
  <p:tag name="KSO_WM_TEMPLATE_INDEX" val="160366"/>
  <p:tag name="KSO_WM_UNIT_TYPE" val="l_i"/>
  <p:tag name="KSO_WM_UNIT_INDEX" val="1_6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UNIT_ID" val="diagram160366_4*l_i*1_7"/>
  <p:tag name="KSO_WM_TEMPLATE_CATEGORY" val="diagram"/>
  <p:tag name="KSO_WM_TEMPLATE_INDEX" val="160366"/>
  <p:tag name="KSO_WM_UNIT_TYPE" val="l_i"/>
  <p:tag name="KSO_WM_UNIT_INDEX" val="1_7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UNIT_ID" val="diagram160366_4*l_i*1_8"/>
  <p:tag name="KSO_WM_TEMPLATE_CATEGORY" val="diagram"/>
  <p:tag name="KSO_WM_TEMPLATE_INDEX" val="160366"/>
  <p:tag name="KSO_WM_UNIT_TYPE" val="l_i"/>
  <p:tag name="KSO_WM_UNIT_INDEX" val="1_8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UNIT_ID" val="diagram160366_4*l_i*1_9"/>
  <p:tag name="KSO_WM_TEMPLATE_CATEGORY" val="diagram"/>
  <p:tag name="KSO_WM_TEMPLATE_INDEX" val="160366"/>
  <p:tag name="KSO_WM_UNIT_TYPE" val="l_i"/>
  <p:tag name="KSO_WM_UNIT_INDEX" val="1_9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UNIT_ID" val="diagram160366_4*l_i*1_2"/>
  <p:tag name="KSO_WM_TEMPLATE_CATEGORY" val="diagram"/>
  <p:tag name="KSO_WM_TEMPLATE_INDEX" val="160366"/>
  <p:tag name="KSO_WM_UNIT_TYPE" val="l_i"/>
  <p:tag name="KSO_WM_UNIT_INDEX" val="1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UNIT_ID" val="diagram160366_4*l_i*1_7"/>
  <p:tag name="KSO_WM_TEMPLATE_CATEGORY" val="diagram"/>
  <p:tag name="KSO_WM_TEMPLATE_INDEX" val="160366"/>
  <p:tag name="KSO_WM_UNIT_TYPE" val="l_i"/>
  <p:tag name="KSO_WM_UNIT_INDEX" val="1_7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75947"/>
  <p:tag name="KSO_WM_SLIDE_ITEM_CNT" val="4"/>
</p:tagLst>
</file>

<file path=ppt/tags/tag17.xml><?xml version="1.0" encoding="utf-8"?>
<p:tagLst xmlns:p="http://schemas.openxmlformats.org/presentationml/2006/main">
  <p:tag name="KSO_WM_TEMPLATE_CATEGORY" val="custom"/>
  <p:tag name="KSO_WM_TEMPLATE_INDEX" val="20175947"/>
</p:tagLst>
</file>

<file path=ppt/tags/tag18.xml><?xml version="1.0" encoding="utf-8"?>
<p:tagLst xmlns:p="http://schemas.openxmlformats.org/presentationml/2006/main">
  <p:tag name="KSO_WM_TEMPLATE_CATEGORY" val="custom"/>
  <p:tag name="KSO_WM_TEMPLATE_INDEX" val="20175947"/>
</p:tagLst>
</file>

<file path=ppt/tags/tag19.xml><?xml version="1.0" encoding="utf-8"?>
<p:tagLst xmlns:p="http://schemas.openxmlformats.org/presentationml/2006/main">
  <p:tag name="KSO_WM_TEMPLATE_CATEGORY" val="custom"/>
  <p:tag name="KSO_WM_TEMPLATE_INDEX" val="20175947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75947"/>
</p:tagLst>
</file>

<file path=ppt/tags/tag20.xml><?xml version="1.0" encoding="utf-8"?>
<p:tagLst xmlns:p="http://schemas.openxmlformats.org/presentationml/2006/main">
  <p:tag name="KSO_WM_TEMPLATE_CATEGORY" val="custom"/>
  <p:tag name="KSO_WM_TEMPLATE_INDEX" val="20175947"/>
</p:tagLst>
</file>

<file path=ppt/tags/tag21.xml><?xml version="1.0" encoding="utf-8"?>
<p:tagLst xmlns:p="http://schemas.openxmlformats.org/presentationml/2006/main">
  <p:tag name="KSO_WM_TEMPLATE_CATEGORY" val="custom"/>
  <p:tag name="KSO_WM_TEMPLATE_INDEX" val="20175947"/>
</p:tagLst>
</file>

<file path=ppt/tags/tag22.xml><?xml version="1.0" encoding="utf-8"?>
<p:tagLst xmlns:p="http://schemas.openxmlformats.org/presentationml/2006/main">
  <p:tag name="KSO_WM_UNIT_PLACING_PICTURE_USER_VIEWPORT" val="{&quot;height&quot;:4390,&quot;width&quot;:8291}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75947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75947"/>
</p:tagLst>
</file>

<file path=ppt/tags/tag25.xml><?xml version="1.0" encoding="utf-8"?>
<p:tagLst xmlns:p="http://schemas.openxmlformats.org/presentationml/2006/main">
  <p:tag name="KSO_WM_TEMPLATE_CATEGORY" val="custom"/>
  <p:tag name="KSO_WM_TEMPLATE_INDEX" val="20175947"/>
</p:tagLst>
</file>

<file path=ppt/tags/tag26.xml><?xml version="1.0" encoding="utf-8"?>
<p:tagLst xmlns:p="http://schemas.openxmlformats.org/presentationml/2006/main">
  <p:tag name="KSO_WM_TEMPLATE_CATEGORY" val="custom"/>
  <p:tag name="KSO_WM_TEMPLATE_INDEX" val="20175947"/>
</p:tagLst>
</file>

<file path=ppt/tags/tag27.xml><?xml version="1.0" encoding="utf-8"?>
<p:tagLst xmlns:p="http://schemas.openxmlformats.org/presentationml/2006/main">
  <p:tag name="KSO_WM_TEMPLATE_CATEGORY" val="custom"/>
  <p:tag name="KSO_WM_TEMPLATE_INDEX" val="20175947"/>
</p:tagLst>
</file>

<file path=ppt/tags/tag28.xml><?xml version="1.0" encoding="utf-8"?>
<p:tagLst xmlns:p="http://schemas.openxmlformats.org/presentationml/2006/main">
  <p:tag name="COMMONDATA" val="eyJoZGlkIjoiM2M5N2ZhYWJmNTBiZDllOTk1ZTMyNDA1MGU3N2IyYzMifQ==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74035_1"/>
  <p:tag name="KSO_WM_TEMPLATE_CATEGORY" val="custom"/>
  <p:tag name="KSO_WM_TEMPLATE_INDEX" val="20175947"/>
  <p:tag name="KSO_WM_TEMPLATE_SUBCATEGORY" val="combine"/>
  <p:tag name="KSO_WM_TEMPLATE_THUMBS_INDEX" val="1、6、7、13、14、21、25、31、32、33、40"/>
</p:tagLst>
</file>

<file path=ppt/tags/tag4.xml><?xml version="1.0" encoding="utf-8"?>
<p:tagLst xmlns:p="http://schemas.openxmlformats.org/presentationml/2006/main">
  <p:tag name="KSO_WM_TEMPLATE_CATEGORY" val="custom"/>
  <p:tag name="KSO_WM_TEMPLATE_INDEX" val="20175947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UNIT_ID" val="diagram160366_4*l_i*1_1"/>
  <p:tag name="KSO_WM_TEMPLATE_CATEGORY" val="diagram"/>
  <p:tag name="KSO_WM_TEMPLATE_INDEX" val="160366"/>
  <p:tag name="KSO_WM_UNIT_TYPE" val="l_i"/>
  <p:tag name="KSO_WM_UNIT_INDEX" val="1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UNIT_ID" val="diagram160366_4*l_i*1_2"/>
  <p:tag name="KSO_WM_TEMPLATE_CATEGORY" val="diagram"/>
  <p:tag name="KSO_WM_TEMPLATE_INDEX" val="160366"/>
  <p:tag name="KSO_WM_UNIT_TYPE" val="l_i"/>
  <p:tag name="KSO_WM_UNIT_INDEX" val="1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UNIT_ID" val="diagram160366_4*l_i*1_3"/>
  <p:tag name="KSO_WM_TEMPLATE_CATEGORY" val="diagram"/>
  <p:tag name="KSO_WM_TEMPLATE_INDEX" val="160366"/>
  <p:tag name="KSO_WM_UNIT_TYPE" val="l_i"/>
  <p:tag name="KSO_WM_UNIT_INDEX" val="1_3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UNIT_ID" val="diagram160366_4*l_i*1_4"/>
  <p:tag name="KSO_WM_TEMPLATE_CATEGORY" val="diagram"/>
  <p:tag name="KSO_WM_TEMPLATE_INDEX" val="160366"/>
  <p:tag name="KSO_WM_UNIT_TYPE" val="l_i"/>
  <p:tag name="KSO_WM_UNIT_INDEX" val="1_4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UNIT_ID" val="diagram160366_4*l_i*1_5"/>
  <p:tag name="KSO_WM_TEMPLATE_CATEGORY" val="diagram"/>
  <p:tag name="KSO_WM_TEMPLATE_INDEX" val="160366"/>
  <p:tag name="KSO_WM_UNIT_TYPE" val="l_i"/>
  <p:tag name="KSO_WM_UNIT_INDEX" val="1_5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</p:tagLst>
</file>

<file path=ppt/theme/theme1.xml><?xml version="1.0" encoding="utf-8"?>
<a:theme xmlns:a="http://schemas.openxmlformats.org/drawingml/2006/main" name="1_Office 主题​​">
  <a:themeElements>
    <a:clrScheme name="自定义 12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C7E3A"/>
      </a:accent1>
      <a:accent2>
        <a:srgbClr val="93A832"/>
      </a:accent2>
      <a:accent3>
        <a:srgbClr val="FFC000"/>
      </a:accent3>
      <a:accent4>
        <a:srgbClr val="FBF7EF"/>
      </a:accent4>
      <a:accent5>
        <a:srgbClr val="FFFFEB"/>
      </a:accent5>
      <a:accent6>
        <a:srgbClr val="F0E0BF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1341</Words>
  <Application>WPS 演示</Application>
  <PresentationFormat>自定义</PresentationFormat>
  <Paragraphs>95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宋体</vt:lpstr>
      <vt:lpstr>Wingdings</vt:lpstr>
      <vt:lpstr>黑体</vt:lpstr>
      <vt:lpstr>隶书</vt:lpstr>
      <vt:lpstr>Calibri</vt:lpstr>
      <vt:lpstr>幼圆</vt:lpstr>
      <vt:lpstr>微软雅黑</vt:lpstr>
      <vt:lpstr>Arial Unicode MS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  <vt:lpstr>六、今后展望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＾执笔画浮尘＾</cp:lastModifiedBy>
  <cp:revision>154</cp:revision>
  <dcterms:created xsi:type="dcterms:W3CDTF">2018-11-01T04:42:00Z</dcterms:created>
  <dcterms:modified xsi:type="dcterms:W3CDTF">2022-09-11T03:53:18Z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D5B7F9DB32834CFAACD849B94EF84E6C</vt:lpwstr>
  </property>
</Properties>
</file>