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3"/>
    <p:sldId id="258" r:id="rId4"/>
    <p:sldId id="259" r:id="rId5"/>
    <p:sldId id="333" r:id="rId6"/>
    <p:sldId id="326" r:id="rId7"/>
    <p:sldId id="270" r:id="rId8"/>
    <p:sldId id="328" r:id="rId9"/>
    <p:sldId id="343" r:id="rId10"/>
    <p:sldId id="331" r:id="rId11"/>
    <p:sldId id="348" r:id="rId12"/>
    <p:sldId id="335" r:id="rId13"/>
    <p:sldId id="336" r:id="rId15"/>
    <p:sldId id="263" r:id="rId16"/>
  </p:sldIdLst>
  <p:sldSz cx="9144000" cy="5715000"/>
  <p:notesSz cx="6858000" cy="9144000"/>
  <p:custDataLst>
    <p:tags r:id="rId20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88" d="100"/>
          <a:sy n="88" d="100"/>
        </p:scale>
        <p:origin x="-324" y="-108"/>
      </p:cViewPr>
      <p:guideLst>
        <p:guide orient="horz" pos="174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60120" y="1143000"/>
            <a:ext cx="493776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74825"/>
            <a:ext cx="7772400" cy="12255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CD8644E-491E-45DD-B3B9-C622AAD1D9E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6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5297488"/>
            <a:ext cx="2895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9C5D423-E203-4FD9-9175-E9BFB209035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6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5297488"/>
            <a:ext cx="2895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A4708B1-971F-46C4-936F-984EE6B426AD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6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5297488"/>
            <a:ext cx="2895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333500"/>
            <a:ext cx="4038600" cy="3771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5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457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A445FB-3236-478A-B22B-71BC2E86D3C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6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5297488"/>
            <a:ext cx="2895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7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333500"/>
            <a:ext cx="4038600" cy="3771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4648200" y="1333500"/>
            <a:ext cx="4038600" cy="37719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5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457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24CBAB3-D433-49A5-9F08-A80A4F8FCF99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6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5297488"/>
            <a:ext cx="2895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7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381B8F-142B-4B7A-8290-44ECB90F324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6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5297488"/>
            <a:ext cx="2895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671888"/>
            <a:ext cx="7772400" cy="1135062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22525"/>
            <a:ext cx="7772400" cy="12493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17A499-CFD3-4F96-AA24-267AA2B46A26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6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5297488"/>
            <a:ext cx="2895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9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9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5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457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A16BA01-9035-49C7-9E78-F64EB44E73C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6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5297488"/>
            <a:ext cx="2895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7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525"/>
            <a:ext cx="4040188" cy="5334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2925"/>
            <a:ext cx="4040188" cy="32924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279525"/>
            <a:ext cx="4041775" cy="5334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812925"/>
            <a:ext cx="4041775" cy="32924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5" name="日期占位符 6"/>
          <p:cNvSpPr>
            <a:spLocks noGrp="1"/>
          </p:cNvSpPr>
          <p:nvPr>
            <p:ph type="dt" sz="half" idx="12"/>
          </p:nvPr>
        </p:nvSpPr>
        <p:spPr bwMode="auto">
          <a:xfrm>
            <a:off x="457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D3DCE5-538B-4107-8F0D-2E7A7C5ADC0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6" name="页脚占位符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5297488"/>
            <a:ext cx="2895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7" name="灯片编号占位符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5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457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BEC9CE2-E54B-41E8-AF69-C707C6FF342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6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5297488"/>
            <a:ext cx="2895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7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日期占位符 1"/>
          <p:cNvSpPr>
            <a:spLocks noGrp="1"/>
          </p:cNvSpPr>
          <p:nvPr>
            <p:ph type="dt" sz="half" idx="2"/>
          </p:nvPr>
        </p:nvSpPr>
        <p:spPr bwMode="auto">
          <a:xfrm>
            <a:off x="457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11FF24A-0C77-4586-91C4-5104403878C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6" name="页脚占位符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5297488"/>
            <a:ext cx="2895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7" name="灯片编号占位符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3008313" cy="9683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013"/>
            <a:ext cx="5111750" cy="487838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195388"/>
            <a:ext cx="3008313" cy="3910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5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457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B36AE61-CAE6-4DC9-B45D-B12C89223471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6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5297488"/>
            <a:ext cx="2895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7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30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1175"/>
            <a:ext cx="5486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3575"/>
            <a:ext cx="5486400" cy="669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5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457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61F560-E183-48E5-A68D-D0EB4694083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6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5297488"/>
            <a:ext cx="2895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7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5297488"/>
            <a:ext cx="2133600" cy="303213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>
                <a:ea typeface="MS PGothic" panose="020B0600070205080204" pitchFamily="34" charset="-128"/>
                <a:sym typeface="Calibri" panose="020F0502020204030204" pitchFamily="34" charset="0"/>
              </a:rPr>
            </a:fld>
            <a:endParaRPr lang="zh-CN" altLang="en-US" dirty="0"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6.png"/><Relationship Id="rId18" Type="http://schemas.openxmlformats.org/officeDocument/2006/relationships/image" Target="../media/image5.png"/><Relationship Id="rId17" Type="http://schemas.openxmlformats.org/officeDocument/2006/relationships/image" Target="../media/image4.png"/><Relationship Id="rId16" Type="http://schemas.openxmlformats.org/officeDocument/2006/relationships/image" Target="../media/image3.png"/><Relationship Id="rId15" Type="http://schemas.openxmlformats.org/officeDocument/2006/relationships/image" Target="../media/image2.png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97488"/>
            <a:ext cx="2133600" cy="303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ea typeface="MS PGothic" panose="020B0600070205080204" pitchFamily="34" charset="-128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AB0EC99-DF6D-4C7E-B4B3-240BAA4ECC9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02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97488"/>
            <a:ext cx="2895600" cy="303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  <a:ea typeface="MS PGothic" panose="020B0600070205080204" pitchFamily="34" charset="-128"/>
                <a:sym typeface="Calibri" panose="020F050202020403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02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97488"/>
            <a:ext cx="2133600" cy="303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ea typeface="MS PGothic" panose="020B0600070205080204" pitchFamily="34" charset="-128"/>
              </a:defRPr>
            </a:lvl1pPr>
          </a:lstStyle>
          <a:p>
            <a:pPr lvl="0"/>
            <a:fld id="{9A0DB2DC-4C9A-4742-B13C-FB6460FD3503}" type="slidenum">
              <a:rPr lang="zh-CN" altLang="en-US" dirty="0">
                <a:latin typeface="Calibri" panose="020F0502020204030204" pitchFamily="34" charset="0"/>
                <a:sym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029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588"/>
            <a:ext cx="9144000" cy="5711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5"/>
          <p:cNvPicPr>
            <a:picLocks noChangeAspect="1"/>
          </p:cNvPicPr>
          <p:nvPr/>
        </p:nvPicPr>
        <p:blipFill>
          <a:blip r:embed="rId15"/>
          <a:srcRect l="64861" b="64226"/>
          <a:stretch>
            <a:fillRect/>
          </a:stretch>
        </p:blipFill>
        <p:spPr>
          <a:xfrm>
            <a:off x="5930900" y="0"/>
            <a:ext cx="3213100" cy="2043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16"/>
          <a:srcRect l="81499" t="30923" b="47304"/>
          <a:stretch>
            <a:fillRect/>
          </a:stretch>
        </p:blipFill>
        <p:spPr>
          <a:xfrm>
            <a:off x="7740650" y="1438275"/>
            <a:ext cx="1692275" cy="12430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2" name="矩形 9"/>
          <p:cNvSpPr>
            <a:spLocks noChangeArrowheads="1"/>
          </p:cNvSpPr>
          <p:nvPr/>
        </p:nvSpPr>
        <p:spPr bwMode="auto">
          <a:xfrm>
            <a:off x="0" y="0"/>
            <a:ext cx="9144000" cy="5362575"/>
          </a:xfrm>
          <a:prstGeom prst="rect">
            <a:avLst/>
          </a:prstGeom>
          <a:solidFill>
            <a:srgbClr val="FFFFFF">
              <a:alpha val="68999"/>
            </a:srgbClr>
          </a:solidFill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grpSp>
        <p:nvGrpSpPr>
          <p:cNvPr id="1033" name="Group 9"/>
          <p:cNvGrpSpPr>
            <a:grpSpLocks noChangeAspect="1"/>
          </p:cNvGrpSpPr>
          <p:nvPr/>
        </p:nvGrpSpPr>
        <p:grpSpPr>
          <a:xfrm>
            <a:off x="-423862" y="3503613"/>
            <a:ext cx="3482975" cy="2039937"/>
            <a:chOff x="0" y="0"/>
            <a:chExt cx="5040560" cy="2945120"/>
          </a:xfrm>
        </p:grpSpPr>
        <p:pic>
          <p:nvPicPr>
            <p:cNvPr id="1037" name="Picture 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0" y="0"/>
              <a:ext cx="1872208" cy="232304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8" name="Picture 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12576" y="179168"/>
              <a:ext cx="4427984" cy="27659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36" name="矩形 13"/>
          <p:cNvSpPr>
            <a:spLocks noChangeArrowheads="1"/>
          </p:cNvSpPr>
          <p:nvPr/>
        </p:nvSpPr>
        <p:spPr bwMode="auto">
          <a:xfrm flipH="1">
            <a:off x="0" y="5362575"/>
            <a:ext cx="9144000" cy="3524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2" name="矩形 14"/>
          <p:cNvSpPr>
            <a:spLocks noChangeArrowheads="1"/>
          </p:cNvSpPr>
          <p:nvPr/>
        </p:nvSpPr>
        <p:spPr bwMode="auto">
          <a:xfrm>
            <a:off x="0" y="120650"/>
            <a:ext cx="9144000" cy="5984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42263" y="-15875"/>
            <a:ext cx="1047750" cy="9652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defTabSz="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defTabSz="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defTabSz="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88"/>
            <a:ext cx="9144000" cy="5711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155" y="-123825"/>
            <a:ext cx="3230563" cy="4010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"/>
            <a:ext cx="9144000" cy="5711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Picture 5"/>
          <p:cNvPicPr>
            <a:picLocks noChangeAspect="1"/>
          </p:cNvPicPr>
          <p:nvPr/>
        </p:nvPicPr>
        <p:blipFill>
          <a:blip r:embed="rId4"/>
          <a:srcRect l="64861" b="64226"/>
          <a:stretch>
            <a:fillRect/>
          </a:stretch>
        </p:blipFill>
        <p:spPr>
          <a:xfrm>
            <a:off x="5930900" y="0"/>
            <a:ext cx="3213100" cy="2043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Picture 7"/>
          <p:cNvPicPr>
            <a:picLocks noChangeAspect="1"/>
          </p:cNvPicPr>
          <p:nvPr/>
        </p:nvPicPr>
        <p:blipFill>
          <a:blip r:embed="rId5"/>
          <a:srcRect l="81499" t="30923" b="47304"/>
          <a:stretch>
            <a:fillRect/>
          </a:stretch>
        </p:blipFill>
        <p:spPr>
          <a:xfrm>
            <a:off x="7740650" y="1438275"/>
            <a:ext cx="1692275" cy="12430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8" name="Text Box 8"/>
          <p:cNvSpPr txBox="1"/>
          <p:nvPr/>
        </p:nvSpPr>
        <p:spPr>
          <a:xfrm>
            <a:off x="2393315" y="1239520"/>
            <a:ext cx="6464300" cy="2214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5400" b="1" dirty="0">
                <a:sym typeface="+mn-ea"/>
              </a:rPr>
              <a:t>加强师德师风建设 </a:t>
            </a:r>
            <a:r>
              <a:rPr lang="zh-CN" altLang="en-US" sz="6000" b="1" dirty="0">
                <a:sym typeface="+mn-ea"/>
              </a:rPr>
              <a:t>       </a:t>
            </a:r>
            <a:r>
              <a:rPr lang="en-US" altLang="zh-CN" sz="6000" b="1" dirty="0">
                <a:sym typeface="+mn-ea"/>
              </a:rPr>
              <a:t>                   </a:t>
            </a:r>
            <a:endParaRPr lang="en-US" altLang="zh-CN" sz="6000" b="1" dirty="0">
              <a:sym typeface="+mn-ea"/>
            </a:endParaRPr>
          </a:p>
          <a:p>
            <a:r>
              <a:rPr lang="en-US" altLang="zh-CN" sz="6000" b="1" dirty="0">
                <a:sym typeface="+mn-ea"/>
              </a:rPr>
              <a:t>    </a:t>
            </a:r>
            <a:r>
              <a:rPr lang="en-US" altLang="zh-CN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--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做人民满意的幼儿教师</a:t>
            </a:r>
            <a:endParaRPr lang="zh-CN" altLang="en-US" sz="6000" b="1" dirty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60290" y="4261485"/>
            <a:ext cx="36804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400" b="1"/>
              <a:t>泸县城东幼儿园</a:t>
            </a:r>
            <a:r>
              <a:rPr lang="en-US" altLang="zh-CN" sz="2400" b="1"/>
              <a:t>    </a:t>
            </a:r>
            <a:r>
              <a:rPr lang="zh-CN" altLang="zh-CN" sz="2400" b="1"/>
              <a:t>叶小玲</a:t>
            </a:r>
            <a:r>
              <a:rPr lang="zh-CN" altLang="zh-CN" sz="2000" b="1"/>
              <a:t>  </a:t>
            </a:r>
            <a:endParaRPr lang="zh-CN" altLang="zh-CN" sz="2000" b="1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4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8" dur="3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45415"/>
            <a:ext cx="8229600" cy="1035685"/>
          </a:xfrm>
        </p:spPr>
        <p:txBody>
          <a:bodyPr/>
          <a:p>
            <a:r>
              <a:rPr lang="zh-CN" altLang="en-US" sz="3600" b="1" dirty="0">
                <a:latin typeface="Times New Roman" panose="02020603050405020304" pitchFamily="18" charset="0"/>
                <a:sym typeface="Calibri" panose="020F0502020204030204" pitchFamily="34" charset="0"/>
              </a:rPr>
              <a:t>给幼儿教师的十二条建议</a:t>
            </a:r>
            <a:endParaRPr lang="zh-CN" altLang="en-US" sz="3600" b="1" dirty="0">
              <a:latin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92710" y="716280"/>
            <a:ext cx="4020820" cy="1741805"/>
          </a:xfrm>
        </p:spPr>
        <p:txBody>
          <a:bodyPr/>
          <a:p>
            <a:pPr marL="0" indent="0">
              <a:buNone/>
            </a:pPr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7.学会幽默</a:t>
            </a:r>
            <a:endParaRPr lang="zh-CN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幽默是生活的调味品，作为一名合格的幼儿教师，我们要具备一点幽默的艺术，随时随地为孩子营造轻松的环境。</a:t>
            </a:r>
            <a:endParaRPr lang="zh-CN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477385" cy="1983740"/>
          </a:xfrm>
        </p:spPr>
        <p:txBody>
          <a:bodyPr/>
          <a:p>
            <a:pPr marL="0" indent="0">
              <a:buNone/>
            </a:pPr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8.理解他人和原谅自己</a:t>
            </a:r>
            <a:endParaRPr lang="zh-CN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理解让你生气让你难过的孩子，理解误解你的家长，理解批评你的领导，原谅偶有错误的自己，没有人是完美的，有缺憾才能有成长的空间。</a:t>
            </a:r>
            <a:endParaRPr lang="zh-CN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A445FB-3236-478A-B22B-71BC2E86D3C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6" name="图片 5" descr="IMG_24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458085"/>
            <a:ext cx="3894455" cy="2547620"/>
          </a:xfrm>
          <a:prstGeom prst="rect">
            <a:avLst/>
          </a:prstGeom>
        </p:spPr>
      </p:pic>
      <p:pic>
        <p:nvPicPr>
          <p:cNvPr id="7" name="图片 6" descr="IMG_35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835" y="2937510"/>
            <a:ext cx="4252595" cy="2867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2" name="Rectangle 3"/>
          <p:cNvSpPr/>
          <p:nvPr/>
        </p:nvSpPr>
        <p:spPr>
          <a:xfrm>
            <a:off x="1865630" y="8890"/>
            <a:ext cx="4918710" cy="950595"/>
          </a:xfrm>
          <a:prstGeom prst="rect">
            <a:avLst/>
          </a:prstGeom>
          <a:noFill/>
          <a:ln w="0">
            <a:noFill/>
          </a:ln>
        </p:spPr>
        <p:txBody>
          <a:bodyPr anchor="ctr"/>
          <a:p>
            <a:pPr eaLnBrk="1" hangingPunct="1"/>
            <a:r>
              <a:rPr lang="zh-CN" altLang="en-US" sz="3200" b="1" dirty="0">
                <a:latin typeface="Times New Roman" panose="02020603050405020304" pitchFamily="18" charset="0"/>
                <a:sym typeface="Calibri" panose="020F0502020204030204" pitchFamily="34" charset="0"/>
              </a:rPr>
              <a:t>给幼儿教师的十二条建议</a:t>
            </a:r>
            <a:endParaRPr lang="zh-CN" altLang="en-US" sz="3200" b="1" dirty="0">
              <a:latin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22533" name="Text Box 4"/>
          <p:cNvSpPr txBox="1"/>
          <p:nvPr/>
        </p:nvSpPr>
        <p:spPr>
          <a:xfrm>
            <a:off x="-2540" y="672465"/>
            <a:ext cx="466090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sz="2000" b="1" dirty="0">
                <a:latin typeface="Calibri" panose="020F0502020204030204" pitchFamily="34" charset="0"/>
              </a:rPr>
              <a:t>  9.不贸然为任何一个孩子下定论</a:t>
            </a:r>
            <a:endParaRPr sz="2000" b="1" dirty="0">
              <a:latin typeface="Calibri" panose="020F0502020204030204" pitchFamily="34" charset="0"/>
            </a:endParaRPr>
          </a:p>
          <a:p>
            <a:r>
              <a:rPr sz="2000" b="1" dirty="0">
                <a:latin typeface="Calibri" panose="020F0502020204030204" pitchFamily="34" charset="0"/>
              </a:rPr>
              <a:t>    每个孩子的智慧都是超常的，每个孩子都有自己闪闪发光的一面，不要低估任何一个孩子。</a:t>
            </a:r>
            <a:endParaRPr sz="2000" b="1" dirty="0">
              <a:latin typeface="Calibri" panose="020F0502020204030204" pitchFamily="34" charset="0"/>
            </a:endParaRPr>
          </a:p>
          <a:p>
            <a:endParaRPr lang="en-US" altLang="zh-CN" sz="2400" b="1" dirty="0">
              <a:latin typeface="Calibri" panose="020F0502020204030204" pitchFamily="34" charset="0"/>
            </a:endParaRPr>
          </a:p>
          <a:p>
            <a:endParaRPr lang="zh-CN" altLang="en-US" sz="2400" b="1" dirty="0">
              <a:latin typeface="Calibri" panose="020F0502020204030204" pitchFamily="34" charset="0"/>
            </a:endParaRPr>
          </a:p>
        </p:txBody>
      </p:sp>
      <p:pic>
        <p:nvPicPr>
          <p:cNvPr id="1029" name="Picture 5" descr="C:\Users\Administrator\Desktop\资料\照片\泸县城东幼儿园掠影\室外活动\QQ图片201611081640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469765" y="2051050"/>
            <a:ext cx="4479290" cy="3223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2"/>
          <p:cNvSpPr txBox="1"/>
          <p:nvPr/>
        </p:nvSpPr>
        <p:spPr>
          <a:xfrm>
            <a:off x="4860925" y="959485"/>
            <a:ext cx="408813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latin typeface="Calibri" panose="020F0502020204030204" pitchFamily="34" charset="0"/>
              </a:rPr>
              <a:t> 10.学会发现孩子身上的闪光点</a:t>
            </a:r>
            <a:endParaRPr lang="zh-CN" altLang="en-US" b="1" dirty="0">
              <a:latin typeface="Calibri" panose="020F0502020204030204" pitchFamily="34" charset="0"/>
            </a:endParaRPr>
          </a:p>
          <a:p>
            <a:r>
              <a:rPr lang="zh-CN" altLang="en-US" b="1" dirty="0">
                <a:latin typeface="Calibri" panose="020F0502020204030204" pitchFamily="34" charset="0"/>
              </a:rPr>
              <a:t>欣赏并赞美孩子身上的闪光点，让孩子感受到价值感和成就感，让他们将这份激动的心情，转化为自信心和自尊心。</a:t>
            </a:r>
            <a:endParaRPr lang="zh-CN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" y="2051050"/>
            <a:ext cx="4257040" cy="2837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5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48510"/>
            <a:ext cx="4020820" cy="294195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2532" name="Rectangle 3"/>
          <p:cNvSpPr/>
          <p:nvPr/>
        </p:nvSpPr>
        <p:spPr>
          <a:xfrm>
            <a:off x="1850390" y="29845"/>
            <a:ext cx="5100955" cy="950595"/>
          </a:xfrm>
          <a:prstGeom prst="rect">
            <a:avLst/>
          </a:prstGeom>
          <a:noFill/>
          <a:ln w="0">
            <a:noFill/>
          </a:ln>
        </p:spPr>
        <p:txBody>
          <a:bodyPr anchor="ctr"/>
          <a:p>
            <a:pPr eaLnBrk="1" hangingPunct="1"/>
            <a:r>
              <a:rPr lang="zh-CN" altLang="en-US" sz="3200" b="1" dirty="0">
                <a:latin typeface="Times New Roman" panose="02020603050405020304" pitchFamily="18" charset="0"/>
                <a:sym typeface="Calibri" panose="020F0502020204030204" pitchFamily="34" charset="0"/>
              </a:rPr>
              <a:t>给幼儿教师的十二条建议</a:t>
            </a:r>
            <a:endParaRPr lang="zh-CN" altLang="en-US" sz="3200" b="1" dirty="0">
              <a:latin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22533" name="Text Box 4"/>
          <p:cNvSpPr txBox="1"/>
          <p:nvPr/>
        </p:nvSpPr>
        <p:spPr>
          <a:xfrm>
            <a:off x="200025" y="741680"/>
            <a:ext cx="402082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400" b="1" dirty="0">
                <a:latin typeface="Calibri" panose="020F0502020204030204" pitchFamily="34" charset="0"/>
              </a:rPr>
              <a:t>  </a:t>
            </a:r>
            <a:r>
              <a:rPr lang="en-US" altLang="zh-CN" sz="2000" b="1" dirty="0">
                <a:latin typeface="Calibri" panose="020F0502020204030204" pitchFamily="34" charset="0"/>
              </a:rPr>
              <a:t> 11.等待和呵护</a:t>
            </a:r>
            <a:endParaRPr lang="en-US" altLang="zh-CN" sz="2000" b="1" dirty="0">
              <a:latin typeface="Calibri" panose="020F0502020204030204" pitchFamily="34" charset="0"/>
            </a:endParaRPr>
          </a:p>
          <a:p>
            <a:r>
              <a:rPr lang="en-US" altLang="zh-CN" sz="2000" b="1" dirty="0">
                <a:latin typeface="Calibri" panose="020F0502020204030204" pitchFamily="34" charset="0"/>
              </a:rPr>
              <a:t>   每一个孩子都是一朵含苞待放的花朵，我们要聆听他们的声音，感受他们的想法，静待花开。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  <p:pic>
        <p:nvPicPr>
          <p:cNvPr id="3" name="图片 2" descr="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020" y="2425700"/>
            <a:ext cx="4664075" cy="326453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文本框 4"/>
          <p:cNvSpPr txBox="1"/>
          <p:nvPr/>
        </p:nvSpPr>
        <p:spPr>
          <a:xfrm>
            <a:off x="4789170" y="1503680"/>
            <a:ext cx="41090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b="1"/>
              <a:t>12</a:t>
            </a:r>
            <a:r>
              <a:rPr lang="en-US" altLang="zh-CN" sz="2000" b="1" dirty="0"/>
              <a:t>.</a:t>
            </a:r>
            <a:r>
              <a:rPr lang="en-US" altLang="zh-CN" sz="2000" b="1" dirty="0"/>
              <a:t>做积极快乐的幼教工作者 </a:t>
            </a:r>
            <a:endParaRPr lang="en-US" altLang="zh-CN" sz="2000" b="1" dirty="0"/>
          </a:p>
          <a:p>
            <a:pPr algn="l">
              <a:buClrTx/>
              <a:buSzTx/>
              <a:buNone/>
            </a:pPr>
            <a:r>
              <a:rPr lang="en-US" altLang="zh-CN" sz="2000" b="1" dirty="0"/>
              <a:t> 保持积极良好的心态，把快乐和精力投入到孩子的身上去。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88"/>
            <a:ext cx="9144000" cy="5711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" y="1905"/>
            <a:ext cx="3230563" cy="4010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" y="-207010"/>
            <a:ext cx="9144000" cy="5711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2" name="矩形 7"/>
          <p:cNvSpPr/>
          <p:nvPr/>
        </p:nvSpPr>
        <p:spPr>
          <a:xfrm flipH="1">
            <a:off x="0" y="5362575"/>
            <a:ext cx="9144000" cy="35242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ctr"/>
          <a:p>
            <a:pPr algn="ctr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221019" y="1835136"/>
            <a:ext cx="296747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谢谢观看</a:t>
            </a:r>
            <a:endParaRPr kumimoji="0" lang="zh-CN" altLang="en-US" sz="54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0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2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TextBox 1"/>
          <p:cNvSpPr/>
          <p:nvPr/>
        </p:nvSpPr>
        <p:spPr>
          <a:xfrm>
            <a:off x="168275" y="0"/>
            <a:ext cx="8975725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4000" b="1" dirty="0">
                <a:latin typeface="Calibri" panose="020F0502020204030204" pitchFamily="34" charset="0"/>
              </a:rPr>
              <a:t>前言</a:t>
            </a:r>
            <a:endParaRPr lang="zh-CN" altLang="en-US" sz="4000" b="1" dirty="0">
              <a:latin typeface="Calibri" panose="020F05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6785" y="975360"/>
            <a:ext cx="73221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/>
              <a:t> </a:t>
            </a:r>
            <a:r>
              <a:rPr lang="en-US" altLang="zh-CN" sz="2400" b="1"/>
              <a:t>      </a:t>
            </a:r>
            <a:r>
              <a:rPr lang="zh-CN" altLang="en-US" sz="2400" b="1"/>
              <a:t>习总书记在十九大报告中强调，“建设教育强国是中华民族伟大复兴的基础工程”。我们每位教师，必须坚持以德立身、以德立学、以德施教。结合幼儿园教育工作实际，发挥党员先锋作用，为幼儿园和谐发展，办人民满意的教育贡献自己的力量。</a:t>
            </a:r>
            <a:endParaRPr lang="zh-CN" altLang="en-US" sz="2400" b="1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7" dur="400"/>
                                        <p:tgtEl>
                                          <p:spTgt spid="4098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Group 2"/>
          <p:cNvGrpSpPr/>
          <p:nvPr/>
        </p:nvGrpSpPr>
        <p:grpSpPr>
          <a:xfrm>
            <a:off x="831850" y="111443"/>
            <a:ext cx="6134735" cy="593725"/>
            <a:chOff x="0" y="0"/>
            <a:chExt cx="9660" cy="936"/>
          </a:xfrm>
        </p:grpSpPr>
        <p:sp>
          <p:nvSpPr>
            <p:cNvPr id="17411" name="Line 96"/>
            <p:cNvSpPr/>
            <p:nvPr/>
          </p:nvSpPr>
          <p:spPr>
            <a:xfrm>
              <a:off x="1137" y="936"/>
              <a:ext cx="8523" cy="0"/>
            </a:xfrm>
            <a:prstGeom prst="line">
              <a:avLst/>
            </a:prstGeom>
            <a:ln w="25400" cap="flat" cmpd="sng">
              <a:solidFill>
                <a:srgbClr val="EA0000"/>
              </a:solidFill>
              <a:prstDash val="sysDot"/>
              <a:headEnd type="none" w="med" len="med"/>
              <a:tailEnd type="oval" w="med" len="med"/>
            </a:ln>
          </p:spPr>
        </p:sp>
        <p:sp>
          <p:nvSpPr>
            <p:cNvPr id="17412" name="Text Box 97"/>
            <p:cNvSpPr/>
            <p:nvPr/>
          </p:nvSpPr>
          <p:spPr>
            <a:xfrm>
              <a:off x="2437" y="0"/>
              <a:ext cx="6717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l"/>
              <a:r>
                <a:rPr lang="zh-CN" altLang="en-US" sz="3200" b="1" dirty="0">
                  <a:latin typeface="Calibri" panose="020F0502020204030204" pitchFamily="34" charset="0"/>
                </a:rPr>
                <a:t>高度重视师德教育工作</a:t>
              </a:r>
              <a:endParaRPr lang="zh-CN" altLang="en-US" sz="3200" b="1" dirty="0">
                <a:latin typeface="Calibri" panose="020F0502020204030204" pitchFamily="34" charset="0"/>
              </a:endParaRPr>
            </a:p>
          </p:txBody>
        </p:sp>
        <p:grpSp>
          <p:nvGrpSpPr>
            <p:cNvPr id="17413" name="Group 5"/>
            <p:cNvGrpSpPr/>
            <p:nvPr/>
          </p:nvGrpSpPr>
          <p:grpSpPr>
            <a:xfrm>
              <a:off x="0" y="111"/>
              <a:ext cx="1106" cy="825"/>
              <a:chOff x="0" y="0"/>
              <a:chExt cx="513973" cy="523220"/>
            </a:xfrm>
          </p:grpSpPr>
          <p:sp>
            <p:nvSpPr>
              <p:cNvPr id="17414" name="矩形 4"/>
              <p:cNvSpPr/>
              <p:nvPr/>
            </p:nvSpPr>
            <p:spPr>
              <a:xfrm>
                <a:off x="0" y="4756"/>
                <a:ext cx="513429" cy="5137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anchor="ctr"/>
              <a:p>
                <a:pPr algn="ctr"/>
                <a:endParaRPr lang="zh-CN" altLang="zh-CN" dirty="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7415" name="矩形 5"/>
              <p:cNvSpPr/>
              <p:nvPr/>
            </p:nvSpPr>
            <p:spPr>
              <a:xfrm>
                <a:off x="8132" y="12684"/>
                <a:ext cx="497167" cy="49785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</a:ln>
            </p:spPr>
            <p:txBody>
              <a:bodyPr anchor="ctr"/>
              <a:p>
                <a:pPr algn="ctr"/>
                <a:endParaRPr lang="zh-CN" altLang="zh-CN" dirty="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7416" name="Text Box 98"/>
              <p:cNvSpPr/>
              <p:nvPr/>
            </p:nvSpPr>
            <p:spPr>
              <a:xfrm>
                <a:off x="94987" y="0"/>
                <a:ext cx="323998" cy="5232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>
                <a:spAutoFit/>
              </a:bodyPr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1</a:t>
                </a:r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831850" y="815975"/>
            <a:ext cx="77069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1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</a:t>
            </a:r>
            <a:r>
              <a:rPr sz="1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建立一支师德高尚、爱岗敬业的教师队伍是幼儿园推进教育现代化建设的现实需要。在推进教育现代化建设过程中，幼儿园和教师都必须切实树立主人翁意识，切实增强责任感、使命感和紧迫感。</a:t>
            </a:r>
            <a:endParaRPr lang="zh-CN" altLang="en-US" sz="1600"/>
          </a:p>
        </p:txBody>
      </p:sp>
      <p:pic>
        <p:nvPicPr>
          <p:cNvPr id="3074" name="Picture 2" descr="C:\Users\Administrator\Desktop\QQ图片20181113160715_看图王(1)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725670" y="2099310"/>
            <a:ext cx="4241165" cy="3011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445" y="2099310"/>
            <a:ext cx="4340225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47370" y="-252095"/>
            <a:ext cx="65957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endParaRPr lang="zh-CN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400"/>
          </a:p>
        </p:txBody>
      </p:sp>
      <p:pic>
        <p:nvPicPr>
          <p:cNvPr id="6" name="图片 5" descr="IMG_46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 flipH="1" flipV="1">
            <a:off x="5715" y="41910"/>
            <a:ext cx="4167505" cy="274066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27000"/>
          </a:effectLst>
        </p:spPr>
      </p:pic>
      <p:pic>
        <p:nvPicPr>
          <p:cNvPr id="10" name="图片 9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290" y="41910"/>
            <a:ext cx="4116070" cy="26752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图片 6" descr="观看十九大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2717165"/>
            <a:ext cx="4172585" cy="278257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270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5290" y="2717165"/>
            <a:ext cx="401193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890" name="Group 3"/>
          <p:cNvGrpSpPr/>
          <p:nvPr/>
        </p:nvGrpSpPr>
        <p:grpSpPr>
          <a:xfrm>
            <a:off x="799465" y="197485"/>
            <a:ext cx="7068696" cy="583566"/>
            <a:chOff x="0" y="-68"/>
            <a:chExt cx="11134" cy="920"/>
          </a:xfrm>
        </p:grpSpPr>
        <p:sp>
          <p:nvSpPr>
            <p:cNvPr id="37891" name="Line 99"/>
            <p:cNvSpPr/>
            <p:nvPr/>
          </p:nvSpPr>
          <p:spPr>
            <a:xfrm flipV="1">
              <a:off x="1138" y="813"/>
              <a:ext cx="9009" cy="13"/>
            </a:xfrm>
            <a:prstGeom prst="line">
              <a:avLst/>
            </a:prstGeom>
            <a:ln w="25400" cap="flat" cmpd="sng">
              <a:solidFill>
                <a:srgbClr val="EA0000"/>
              </a:solidFill>
              <a:prstDash val="sysDot"/>
              <a:headEnd type="none" w="med" len="med"/>
              <a:tailEnd type="oval" w="med" len="med"/>
            </a:ln>
          </p:spPr>
        </p:sp>
        <p:sp>
          <p:nvSpPr>
            <p:cNvPr id="37892" name="Text Box 100"/>
            <p:cNvSpPr/>
            <p:nvPr/>
          </p:nvSpPr>
          <p:spPr>
            <a:xfrm>
              <a:off x="1265" y="-68"/>
              <a:ext cx="9869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l"/>
              <a:r>
                <a:rPr lang="zh-CN" altLang="en-US" sz="3200" b="1" dirty="0">
                  <a:latin typeface="Calibri" panose="020F0502020204030204" pitchFamily="34" charset="0"/>
                </a:rPr>
                <a:t>    推进师德教育常态化、制度化  </a:t>
              </a:r>
              <a:endParaRPr lang="zh-CN" altLang="en-US" sz="3200" b="1" dirty="0">
                <a:latin typeface="Calibri" panose="020F0502020204030204" pitchFamily="34" charset="0"/>
              </a:endParaRPr>
            </a:p>
          </p:txBody>
        </p:sp>
        <p:grpSp>
          <p:nvGrpSpPr>
            <p:cNvPr id="37893" name="Group 6"/>
            <p:cNvGrpSpPr/>
            <p:nvPr/>
          </p:nvGrpSpPr>
          <p:grpSpPr>
            <a:xfrm>
              <a:off x="0" y="0"/>
              <a:ext cx="1105" cy="825"/>
              <a:chOff x="0" y="0"/>
              <a:chExt cx="513429" cy="523220"/>
            </a:xfrm>
          </p:grpSpPr>
          <p:grpSp>
            <p:nvGrpSpPr>
              <p:cNvPr id="37894" name="Group 7"/>
              <p:cNvGrpSpPr/>
              <p:nvPr/>
            </p:nvGrpSpPr>
            <p:grpSpPr>
              <a:xfrm>
                <a:off x="0" y="0"/>
                <a:ext cx="513429" cy="523220"/>
                <a:chOff x="0" y="0"/>
                <a:chExt cx="513429" cy="523220"/>
              </a:xfrm>
            </p:grpSpPr>
            <p:grpSp>
              <p:nvGrpSpPr>
                <p:cNvPr id="37895" name="Group 8"/>
                <p:cNvGrpSpPr/>
                <p:nvPr/>
              </p:nvGrpSpPr>
              <p:grpSpPr>
                <a:xfrm>
                  <a:off x="0" y="4756"/>
                  <a:ext cx="513429" cy="513707"/>
                  <a:chOff x="0" y="152"/>
                  <a:chExt cx="595056" cy="595378"/>
                </a:xfrm>
              </p:grpSpPr>
              <p:sp>
                <p:nvSpPr>
                  <p:cNvPr id="37897" name="矩形 10"/>
                  <p:cNvSpPr/>
                  <p:nvPr/>
                </p:nvSpPr>
                <p:spPr>
                  <a:xfrm>
                    <a:off x="0" y="152"/>
                    <a:ext cx="595056" cy="595378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 anchor="ctr"/>
                  <a:p>
                    <a:pPr algn="ctr"/>
                    <a:endParaRPr lang="zh-CN" altLang="zh-CN" dirty="0">
                      <a:solidFill>
                        <a:srgbClr val="FFFFFF"/>
                      </a:solidFill>
                      <a:latin typeface="宋体" panose="02010600030101010101" pitchFamily="2" charset="-122"/>
                      <a:sym typeface="宋体" panose="02010600030101010101" pitchFamily="2" charset="-122"/>
                    </a:endParaRPr>
                  </a:p>
                </p:txBody>
              </p:sp>
              <p:sp>
                <p:nvSpPr>
                  <p:cNvPr id="37898" name="矩形 11"/>
                  <p:cNvSpPr/>
                  <p:nvPr/>
                </p:nvSpPr>
                <p:spPr>
                  <a:xfrm>
                    <a:off x="9424" y="9340"/>
                    <a:ext cx="576208" cy="577003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</a:ln>
                </p:spPr>
                <p:txBody>
                  <a:bodyPr anchor="ctr"/>
                  <a:p>
                    <a:pPr algn="ctr"/>
                    <a:endParaRPr lang="zh-CN" altLang="zh-CN" dirty="0">
                      <a:solidFill>
                        <a:srgbClr val="FFFFFF"/>
                      </a:solidFill>
                      <a:latin typeface="宋体" panose="02010600030101010101" pitchFamily="2" charset="-122"/>
                      <a:sym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37896" name="Text Box 98"/>
                <p:cNvSpPr/>
                <p:nvPr/>
              </p:nvSpPr>
              <p:spPr>
                <a:xfrm>
                  <a:off x="94987" y="0"/>
                  <a:ext cx="323998" cy="52322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>
                  <a:spAutoFit/>
                </a:bodyPr>
                <a:p>
                  <a:pPr algn="ctr"/>
                  <a:r>
                    <a:rPr lang="en-US" altLang="zh-CN" sz="28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2</a:t>
                  </a:r>
                  <a:endParaRPr lang="zh-CN" altLang="en-US" dirty="0">
                    <a:latin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3" name="文本框 2"/>
          <p:cNvSpPr txBox="1"/>
          <p:nvPr/>
        </p:nvSpPr>
        <p:spPr>
          <a:xfrm>
            <a:off x="554990" y="846455"/>
            <a:ext cx="7846695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</a:t>
            </a:r>
            <a:r>
              <a:rPr lang="zh-CN" altLang="en-US" sz="1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教师崇高的职业理想和职业道德的养成不是一蹴而就的，而是经过长期的学习、培训、教育，加上教师自觉的思考、历练、内省的结果。我园将师德建设摆在日常管理工作的突出位置，把师德建设贯穿于幼儿园管理工作的全过程；将师德考核与绩效工资结合起来，充分发挥幼儿园党支部、工会等群众组织的作用，形成师德建设的合力。</a:t>
            </a:r>
            <a:endParaRPr lang="zh-CN" altLang="en-US" sz="18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endParaRPr lang="zh-CN" altLang="en-US" sz="2400"/>
          </a:p>
        </p:txBody>
      </p:sp>
      <p:pic>
        <p:nvPicPr>
          <p:cNvPr id="5" name="图片 4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0580" y="2433955"/>
            <a:ext cx="3987800" cy="29845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863590" y="5419090"/>
            <a:ext cx="1677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教师学习研讨</a:t>
            </a:r>
            <a:endParaRPr lang="zh-CN" altLang="en-US"/>
          </a:p>
        </p:txBody>
      </p:sp>
      <p:pic>
        <p:nvPicPr>
          <p:cNvPr id="8" name="图片 7" descr="收看《榜样》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" y="2433955"/>
            <a:ext cx="4060190" cy="29845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81405" y="5418455"/>
            <a:ext cx="2540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收看《榜样》专题节目</a:t>
            </a:r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2" name="Rectangle 3"/>
          <p:cNvSpPr/>
          <p:nvPr/>
        </p:nvSpPr>
        <p:spPr>
          <a:xfrm>
            <a:off x="2009140" y="-87630"/>
            <a:ext cx="5916930" cy="950595"/>
          </a:xfrm>
          <a:prstGeom prst="rect">
            <a:avLst/>
          </a:prstGeom>
          <a:noFill/>
          <a:ln w="0">
            <a:noFill/>
          </a:ln>
        </p:spPr>
        <p:txBody>
          <a:bodyPr anchor="ctr"/>
          <a:p>
            <a:pPr eaLnBrk="1" hangingPunct="1"/>
            <a:r>
              <a:rPr lang="zh-CN" altLang="en-US" sz="3200" b="1" dirty="0">
                <a:latin typeface="Times New Roman" panose="02020603050405020304" pitchFamily="18" charset="0"/>
                <a:sym typeface="Calibri" panose="020F0502020204030204" pitchFamily="34" charset="0"/>
              </a:rPr>
              <a:t>给幼儿教师的十二条建议</a:t>
            </a:r>
            <a:endParaRPr lang="zh-CN" altLang="en-US" sz="3200" b="1" dirty="0">
              <a:latin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22533" name="Text Box 4"/>
          <p:cNvSpPr txBox="1"/>
          <p:nvPr/>
        </p:nvSpPr>
        <p:spPr>
          <a:xfrm>
            <a:off x="414020" y="862965"/>
            <a:ext cx="413448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sz="1600" b="1" dirty="0">
                <a:latin typeface="Calibri" panose="020F0502020204030204" pitchFamily="34" charset="0"/>
              </a:rPr>
              <a:t>1.明确自己的职业定位</a:t>
            </a:r>
            <a:endParaRPr sz="1600" b="1" dirty="0">
              <a:latin typeface="Calibri" panose="020F0502020204030204" pitchFamily="34" charset="0"/>
            </a:endParaRPr>
          </a:p>
          <a:p>
            <a:r>
              <a:rPr sz="1600" b="1" dirty="0">
                <a:latin typeface="Calibri" panose="020F0502020204030204" pitchFamily="34" charset="0"/>
              </a:rPr>
              <a:t>   孩子的入园、离园、教学活动、吃、喝、拉、撒、睡……每个繁琐细节都是对我们的磨练，幼儿教师是用实际行动践行“阳光下的教育者”。</a:t>
            </a:r>
            <a:endParaRPr sz="1600" b="1" dirty="0">
              <a:latin typeface="Calibri" panose="020F0502020204030204" pitchFamily="34" charset="0"/>
            </a:endParaRPr>
          </a:p>
          <a:p>
            <a:endParaRPr lang="en-US" altLang="zh-CN" sz="1600" b="1" dirty="0">
              <a:latin typeface="Calibri" panose="020F0502020204030204" pitchFamily="34" charset="0"/>
            </a:endParaRPr>
          </a:p>
          <a:p>
            <a:endParaRPr lang="en-US" altLang="zh-CN" sz="2400" b="1" dirty="0">
              <a:latin typeface="Calibri" panose="020F0502020204030204" pitchFamily="34" charset="0"/>
            </a:endParaRPr>
          </a:p>
          <a:p>
            <a:endParaRPr lang="en-US" altLang="zh-CN" sz="2400" b="1" dirty="0">
              <a:latin typeface="Calibri" panose="020F0502020204030204" pitchFamily="34" charset="0"/>
            </a:endParaRPr>
          </a:p>
          <a:p>
            <a:endParaRPr lang="en-US" altLang="zh-CN" sz="2400" b="1" dirty="0">
              <a:latin typeface="Calibri" panose="020F0502020204030204" pitchFamily="34" charset="0"/>
            </a:endParaRPr>
          </a:p>
          <a:p>
            <a:endParaRPr lang="en-US" altLang="zh-CN" sz="2400" b="1" dirty="0">
              <a:latin typeface="Calibri" panose="020F0502020204030204" pitchFamily="34" charset="0"/>
            </a:endParaRPr>
          </a:p>
          <a:p>
            <a:endParaRPr lang="en-US" altLang="zh-CN" sz="2400" b="1" dirty="0">
              <a:latin typeface="Calibri" panose="020F0502020204030204" pitchFamily="34" charset="0"/>
            </a:endParaRPr>
          </a:p>
          <a:p>
            <a:endParaRPr lang="en-US" altLang="zh-CN" sz="2400" b="1" dirty="0">
              <a:latin typeface="Calibri" panose="020F0502020204030204" pitchFamily="34" charset="0"/>
            </a:endParaRPr>
          </a:p>
          <a:p>
            <a:endParaRPr lang="en-US" altLang="zh-CN" sz="2400" b="1" dirty="0">
              <a:latin typeface="Calibri" panose="020F0502020204030204" pitchFamily="34" charset="0"/>
            </a:endParaRPr>
          </a:p>
          <a:p>
            <a:endParaRPr lang="zh-CN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11090" y="931545"/>
            <a:ext cx="397954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1600" b="1" dirty="0">
                <a:sym typeface="+mn-ea"/>
              </a:rPr>
              <a:t>2.把幼儿教育当做事业</a:t>
            </a:r>
            <a:endParaRPr sz="1600" b="1" dirty="0">
              <a:latin typeface="Calibri" panose="020F0502020204030204" pitchFamily="34" charset="0"/>
            </a:endParaRPr>
          </a:p>
          <a:p>
            <a:r>
              <a:rPr sz="1600" b="1" dirty="0">
                <a:sym typeface="+mn-ea"/>
              </a:rPr>
              <a:t>        把幼儿教育当做是事业的人，拥有着强大的能量，才能成为心灵的塑造者和领路人。</a:t>
            </a:r>
            <a:endParaRPr lang="zh-CN" altLang="en-US" sz="1600"/>
          </a:p>
        </p:txBody>
      </p:sp>
      <p:pic>
        <p:nvPicPr>
          <p:cNvPr id="6" name="图片 5" descr="IMG_45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0900" y="2007870"/>
            <a:ext cx="4359910" cy="3183890"/>
          </a:xfrm>
          <a:prstGeom prst="rect">
            <a:avLst/>
          </a:prstGeom>
        </p:spPr>
      </p:pic>
      <p:pic>
        <p:nvPicPr>
          <p:cNvPr id="2" name="图片 1" descr="IMG_2498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" y="2306955"/>
            <a:ext cx="4284345" cy="3072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6082" name="Group 20"/>
          <p:cNvGrpSpPr/>
          <p:nvPr/>
        </p:nvGrpSpPr>
        <p:grpSpPr>
          <a:xfrm>
            <a:off x="566420" y="122841"/>
            <a:ext cx="6655416" cy="583879"/>
            <a:chOff x="0" y="-93"/>
            <a:chExt cx="10482" cy="919"/>
          </a:xfrm>
        </p:grpSpPr>
        <p:sp>
          <p:nvSpPr>
            <p:cNvPr id="46083" name="Line 110"/>
            <p:cNvSpPr/>
            <p:nvPr/>
          </p:nvSpPr>
          <p:spPr>
            <a:xfrm flipV="1">
              <a:off x="1138" y="825"/>
              <a:ext cx="9043" cy="1"/>
            </a:xfrm>
            <a:prstGeom prst="line">
              <a:avLst/>
            </a:prstGeom>
            <a:ln w="25400" cap="flat" cmpd="sng">
              <a:solidFill>
                <a:srgbClr val="EA0000"/>
              </a:solidFill>
              <a:prstDash val="sysDot"/>
              <a:headEnd type="none" w="med" len="med"/>
              <a:tailEnd type="oval" w="med" len="med"/>
            </a:ln>
          </p:spPr>
        </p:sp>
        <p:sp>
          <p:nvSpPr>
            <p:cNvPr id="46084" name="Text Box 111"/>
            <p:cNvSpPr/>
            <p:nvPr/>
          </p:nvSpPr>
          <p:spPr>
            <a:xfrm>
              <a:off x="901" y="-93"/>
              <a:ext cx="9581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l"/>
              <a:r>
                <a:rPr lang="zh-CN" altLang="en-US" sz="3200" b="1" dirty="0">
                  <a:latin typeface="Calibri" panose="020F0502020204030204" pitchFamily="34" charset="0"/>
                </a:rPr>
                <a:t>  希望广大教师自觉加强师德修养</a:t>
              </a:r>
              <a:endParaRPr lang="zh-CN" altLang="en-US" sz="3200" b="1" dirty="0">
                <a:latin typeface="Calibri" panose="020F0502020204030204" pitchFamily="34" charset="0"/>
              </a:endParaRPr>
            </a:p>
          </p:txBody>
        </p:sp>
        <p:grpSp>
          <p:nvGrpSpPr>
            <p:cNvPr id="46085" name="Group 23"/>
            <p:cNvGrpSpPr/>
            <p:nvPr/>
          </p:nvGrpSpPr>
          <p:grpSpPr>
            <a:xfrm>
              <a:off x="0" y="0"/>
              <a:ext cx="1105" cy="825"/>
              <a:chOff x="0" y="0"/>
              <a:chExt cx="513429" cy="523220"/>
            </a:xfrm>
          </p:grpSpPr>
          <p:sp>
            <p:nvSpPr>
              <p:cNvPr id="46086" name="矩形 25"/>
              <p:cNvSpPr/>
              <p:nvPr/>
            </p:nvSpPr>
            <p:spPr>
              <a:xfrm>
                <a:off x="0" y="4756"/>
                <a:ext cx="513429" cy="5137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anchor="ctr"/>
              <a:p>
                <a:pPr algn="ctr"/>
                <a:endParaRPr lang="zh-CN" altLang="zh-CN" dirty="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46087" name="矩形 26"/>
              <p:cNvSpPr/>
              <p:nvPr/>
            </p:nvSpPr>
            <p:spPr>
              <a:xfrm>
                <a:off x="8132" y="12684"/>
                <a:ext cx="497167" cy="49785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</a:ln>
            </p:spPr>
            <p:txBody>
              <a:bodyPr anchor="ctr"/>
              <a:p>
                <a:pPr algn="ctr"/>
                <a:endParaRPr lang="zh-CN" altLang="zh-CN" dirty="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46088" name="Text Box 98"/>
              <p:cNvSpPr/>
              <p:nvPr/>
            </p:nvSpPr>
            <p:spPr>
              <a:xfrm>
                <a:off x="94987" y="0"/>
                <a:ext cx="323998" cy="5232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>
                <a:spAutoFit/>
              </a:bodyPr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3</a:t>
                </a:r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190500" y="693420"/>
            <a:ext cx="763778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20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lt"/>
                <a:sym typeface="+mn-ea"/>
              </a:rPr>
              <a:t>         </a:t>
            </a:r>
            <a:r>
              <a:rPr sz="20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lt"/>
                <a:sym typeface="+mn-ea"/>
              </a:rPr>
              <a:t>我们每一位幼儿教师一定要清楚自己的职业角色和历史使命，要珍惜这份工作的来之不易，要珍爱人民教师的光荣身份。近三年来，教师的工资收入有了大幅度提高，这充分体现了县委、县政府对教育工作的重视，我们的老师要心怀感激，自觉做好党的教育方针的贯彻者和执行者。 </a:t>
            </a:r>
            <a:endParaRPr sz="20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+mn-lt"/>
              <a:sym typeface="+mn-ea"/>
            </a:endParaRPr>
          </a:p>
        </p:txBody>
      </p:sp>
      <p:pic>
        <p:nvPicPr>
          <p:cNvPr id="4" name="图片 3" descr="IMG_2237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1780" y="2644140"/>
            <a:ext cx="5163820" cy="26650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648835" y="2435860"/>
            <a:ext cx="4443095" cy="2917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2" name="Rectangle 3"/>
          <p:cNvSpPr/>
          <p:nvPr/>
        </p:nvSpPr>
        <p:spPr>
          <a:xfrm>
            <a:off x="1816735" y="-86995"/>
            <a:ext cx="4739005" cy="950595"/>
          </a:xfrm>
          <a:prstGeom prst="rect">
            <a:avLst/>
          </a:prstGeom>
          <a:noFill/>
          <a:ln w="0">
            <a:noFill/>
          </a:ln>
        </p:spPr>
        <p:txBody>
          <a:bodyPr anchor="ctr"/>
          <a:p>
            <a:pPr eaLnBrk="1" hangingPunct="1"/>
            <a:r>
              <a:rPr lang="zh-CN" altLang="en-US" sz="3200" b="1" dirty="0">
                <a:latin typeface="Times New Roman" panose="02020603050405020304" pitchFamily="18" charset="0"/>
                <a:sym typeface="Calibri" panose="020F0502020204030204" pitchFamily="34" charset="0"/>
              </a:rPr>
              <a:t>给幼儿教师的十二条建议</a:t>
            </a:r>
            <a:endParaRPr lang="zh-CN" altLang="en-US" sz="3200" b="1" dirty="0">
              <a:latin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22533" name="Text Box 4"/>
          <p:cNvSpPr txBox="1"/>
          <p:nvPr/>
        </p:nvSpPr>
        <p:spPr>
          <a:xfrm>
            <a:off x="542925" y="863600"/>
            <a:ext cx="4170045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000" b="1" dirty="0">
                <a:latin typeface="Calibri" panose="020F0502020204030204" pitchFamily="34" charset="0"/>
              </a:rPr>
              <a:t>3.热爱每一个孩子</a:t>
            </a:r>
            <a:endParaRPr lang="en-US" altLang="zh-CN" sz="2000" b="1" dirty="0">
              <a:latin typeface="Calibri" panose="020F0502020204030204" pitchFamily="34" charset="0"/>
            </a:endParaRPr>
          </a:p>
          <a:p>
            <a:r>
              <a:rPr lang="en-US" altLang="zh-CN" sz="2000" b="1" dirty="0">
                <a:latin typeface="Calibri" panose="020F0502020204030204" pitchFamily="34" charset="0"/>
              </a:rPr>
              <a:t> 热爱孩子，善于和他们交朋友，关心孩子的快乐和悲伤，了解孩子的心灵</a:t>
            </a:r>
            <a:r>
              <a:rPr lang="zh-CN" altLang="zh-CN" sz="2000" b="1" dirty="0">
                <a:latin typeface="Calibri" panose="020F0502020204030204" pitchFamily="34" charset="0"/>
              </a:rPr>
              <a:t>。</a:t>
            </a:r>
            <a:endParaRPr lang="zh-CN" altLang="en-US" sz="2000" b="1" dirty="0">
              <a:latin typeface="Calibri" panose="020F0502020204030204" pitchFamily="34" charset="0"/>
            </a:endParaRPr>
          </a:p>
          <a:p>
            <a:endParaRPr lang="zh-CN" altLang="en-US" sz="2400" b="1" dirty="0">
              <a:latin typeface="Calibri" panose="020F0502020204030204" pitchFamily="34" charset="0"/>
            </a:endParaRPr>
          </a:p>
          <a:p>
            <a:endParaRPr lang="zh-CN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48835" y="1427480"/>
            <a:ext cx="44430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400" b="1" dirty="0">
                <a:sym typeface="+mn-ea"/>
              </a:rPr>
              <a:t> </a:t>
            </a:r>
            <a:r>
              <a:rPr lang="en-US" sz="2000" b="1" dirty="0">
                <a:sym typeface="+mn-ea"/>
              </a:rPr>
              <a:t>4.</a:t>
            </a:r>
            <a:r>
              <a:rPr sz="2000" b="1" dirty="0">
                <a:sym typeface="+mn-ea"/>
              </a:rPr>
              <a:t>永远保持一颗学习心</a:t>
            </a:r>
            <a:endParaRPr sz="2000" b="1" dirty="0">
              <a:sym typeface="+mn-ea"/>
            </a:endParaRPr>
          </a:p>
          <a:p>
            <a:r>
              <a:rPr sz="2000" b="1" dirty="0">
                <a:sym typeface="+mn-ea"/>
              </a:rPr>
              <a:t>   永远保持一颗学习的心，你会发现，现在一点一滴的累积，都会照亮你未来前行的路。</a:t>
            </a:r>
            <a:endParaRPr sz="2000" b="1" dirty="0">
              <a:sym typeface="+mn-ea"/>
            </a:endParaRPr>
          </a:p>
        </p:txBody>
      </p:sp>
      <p:pic>
        <p:nvPicPr>
          <p:cNvPr id="4" name="图片 3" descr="IMG_50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887855"/>
            <a:ext cx="2787650" cy="353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483wps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49420" y="1470025"/>
            <a:ext cx="4831080" cy="367665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27000"/>
          </a:effectLst>
        </p:spPr>
      </p:pic>
      <p:sp>
        <p:nvSpPr>
          <p:cNvPr id="22532" name="Rectangle 3"/>
          <p:cNvSpPr/>
          <p:nvPr/>
        </p:nvSpPr>
        <p:spPr>
          <a:xfrm>
            <a:off x="1784350" y="-12065"/>
            <a:ext cx="5328285" cy="950595"/>
          </a:xfrm>
          <a:prstGeom prst="rect">
            <a:avLst/>
          </a:prstGeom>
          <a:noFill/>
          <a:ln w="0">
            <a:noFill/>
          </a:ln>
        </p:spPr>
        <p:txBody>
          <a:bodyPr anchor="ctr"/>
          <a:p>
            <a:pPr eaLnBrk="1" hangingPunct="1"/>
            <a:r>
              <a:rPr lang="zh-CN" altLang="en-US" sz="3200" b="1" dirty="0">
                <a:latin typeface="Times New Roman" panose="02020603050405020304" pitchFamily="18" charset="0"/>
                <a:sym typeface="Calibri" panose="020F0502020204030204" pitchFamily="34" charset="0"/>
              </a:rPr>
              <a:t>给幼儿教师的十二条建议</a:t>
            </a:r>
            <a:endParaRPr lang="zh-CN" altLang="en-US" sz="3200" b="1" dirty="0">
              <a:latin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22533" name="Text Box 4"/>
          <p:cNvSpPr txBox="1"/>
          <p:nvPr/>
        </p:nvSpPr>
        <p:spPr>
          <a:xfrm>
            <a:off x="198120" y="938530"/>
            <a:ext cx="405130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000" b="1" dirty="0">
                <a:latin typeface="Calibri" panose="020F0502020204030204" pitchFamily="34" charset="0"/>
              </a:rPr>
              <a:t>  5.坚持阅读</a:t>
            </a:r>
            <a:endParaRPr lang="en-US" altLang="zh-CN" sz="2000" b="1" dirty="0">
              <a:latin typeface="Calibri" panose="020F0502020204030204" pitchFamily="34" charset="0"/>
            </a:endParaRPr>
          </a:p>
          <a:p>
            <a:r>
              <a:rPr lang="en-US" altLang="zh-CN" sz="2000" b="1" dirty="0">
                <a:latin typeface="Calibri" panose="020F0502020204030204" pitchFamily="34" charset="0"/>
              </a:rPr>
              <a:t>“培养良好的阅读习惯”不是只针对孩子，想要能跟上时代的进步，与孩子共同成长，就需要老师坚持长时间的持续阅读，每天积累一点点，积少成多。</a:t>
            </a:r>
            <a:endParaRPr lang="en-US" altLang="zh-CN" sz="2000" b="1" dirty="0">
              <a:latin typeface="Calibri" panose="020F0502020204030204" pitchFamily="34" charset="0"/>
            </a:endParaRPr>
          </a:p>
          <a:p>
            <a:endParaRPr lang="en-US" altLang="zh-CN" sz="2000" b="1" dirty="0">
              <a:latin typeface="Calibri" panose="020F0502020204030204" pitchFamily="34" charset="0"/>
            </a:endParaRPr>
          </a:p>
          <a:p>
            <a:r>
              <a:rPr lang="en-US" altLang="zh-CN" sz="2000" b="1" dirty="0">
                <a:latin typeface="Calibri" panose="020F0502020204030204" pitchFamily="34" charset="0"/>
              </a:rPr>
              <a:t>6.保持乐观的态度</a:t>
            </a:r>
            <a:endParaRPr lang="en-US" altLang="zh-CN" sz="2000" b="1" dirty="0">
              <a:latin typeface="Calibri" panose="020F0502020204030204" pitchFamily="34" charset="0"/>
            </a:endParaRPr>
          </a:p>
          <a:p>
            <a:r>
              <a:rPr lang="en-US" altLang="zh-CN" sz="2000" b="1" dirty="0">
                <a:latin typeface="Calibri" panose="020F0502020204030204" pitchFamily="34" charset="0"/>
              </a:rPr>
              <a:t>    乐观是一种从容，乐观更是一种宽容。乐观是会传染的，你乐观，孩子也会乐观。     </a:t>
            </a:r>
            <a:endParaRPr lang="en-US" altLang="zh-CN" sz="2000" b="1" dirty="0">
              <a:latin typeface="Calibri" panose="020F0502020204030204" pitchFamily="34" charset="0"/>
            </a:endParaRPr>
          </a:p>
          <a:p>
            <a:r>
              <a:rPr lang="en-US" altLang="zh-CN" sz="2000" b="1" dirty="0">
                <a:latin typeface="Calibri" panose="020F0502020204030204" pitchFamily="34" charset="0"/>
              </a:rPr>
              <a:t> 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SLIDE_MODEL_TYPE" val="cover"/>
</p:tagLst>
</file>

<file path=ppt/tags/tag2.xml><?xml version="1.0" encoding="utf-8"?>
<p:tagLst xmlns:p="http://schemas.openxmlformats.org/presentationml/2006/main">
  <p:tag name="COMMONDATA" val="eyJoZGlkIjoiYzhlNTVmZjVjODIwNTI2Mjk5NmE3OWFiNDEzMmQyYTQifQ=="/>
</p:tagLst>
</file>

<file path=ppt/theme/theme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​​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1421</Words>
  <Application>WPS 演示</Application>
  <PresentationFormat/>
  <Paragraphs>101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宋体</vt:lpstr>
      <vt:lpstr>Wingdings</vt:lpstr>
      <vt:lpstr>Calibri</vt:lpstr>
      <vt:lpstr>MS PGothic</vt:lpstr>
      <vt:lpstr>微软雅黑</vt:lpstr>
      <vt:lpstr>Times New Roman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给幼儿教师的十二条建议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七一党建政治主题动画PPT模板</dc:title>
  <dc:creator>锐普PPT</dc:creator>
  <dc:description>本素材由锐普原创，免费分享，版权归锐普PPT所有并受法律保护。欢迎转载，不得销售，不得修改版权信息，并请注明出处：锐普PPT论坛：www.rapidbbs.cn，锐普PPT商城：www.rapidppt.com。否则将承担法律责任。</dc:description>
  <cp:lastModifiedBy>a舞魅niang</cp:lastModifiedBy>
  <cp:revision>95</cp:revision>
  <dcterms:created xsi:type="dcterms:W3CDTF">2012-06-26T03:05:00Z</dcterms:created>
  <dcterms:modified xsi:type="dcterms:W3CDTF">2022-09-15T08:07:23Z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7FA6065AF0B24BB999CCE79CA4158A41</vt:lpwstr>
  </property>
</Properties>
</file>