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3.svg" ContentType="image/svg+xml"/>
  <Override PartName="/ppt/media/image7.svg" ContentType="image/svg+xml"/>
  <Override PartName="/ppt/media/image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3"/>
    <p:sldId id="297" r:id="rId4"/>
    <p:sldId id="300" r:id="rId6"/>
    <p:sldId id="293" r:id="rId7"/>
    <p:sldId id="299" r:id="rId8"/>
    <p:sldId id="298" r:id="rId9"/>
    <p:sldId id="301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046"/>
    <a:srgbClr val="35A02E"/>
    <a:srgbClr val="A5A5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60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288" y="102"/>
      </p:cViewPr>
      <p:guideLst>
        <p:guide orient="horz" pos="2160"/>
        <p:guide pos="3840"/>
        <p:guide orient="horz" pos="128"/>
        <p:guide orient="horz" pos="4184"/>
        <p:guide pos="1005"/>
        <p:guide pos="66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4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C3D4B1-0AF1-43A5-806E-A5D6A3DCE4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AEC6F6-13CA-44A7-8E05-A963DB2F1CE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AEC6F6-13CA-44A7-8E05-A963DB2F1C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AEC6F6-13CA-44A7-8E05-A963DB2F1C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AEC6F6-13CA-44A7-8E05-A963DB2F1C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AEC6F6-13CA-44A7-8E05-A963DB2F1C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AEC6F6-13CA-44A7-8E05-A963DB2F1C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553B-320A-473B-B75C-2933C746954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39960-C54A-4B7B-B4ED-3C122B01107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553B-320A-473B-B75C-2933C746954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39960-C54A-4B7B-B4ED-3C122B01107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553B-320A-473B-B75C-2933C746954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39960-C54A-4B7B-B4ED-3C122B01107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553B-320A-473B-B75C-2933C746954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39960-C54A-4B7B-B4ED-3C122B01107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553B-320A-473B-B75C-2933C746954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39960-C54A-4B7B-B4ED-3C122B01107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553B-320A-473B-B75C-2933C746954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39960-C54A-4B7B-B4ED-3C122B01107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553B-320A-473B-B75C-2933C7469548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39960-C54A-4B7B-B4ED-3C122B01107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553B-320A-473B-B75C-2933C746954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39960-C54A-4B7B-B4ED-3C122B01107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6"/>
          <p:cNvSpPr/>
          <p:nvPr userDrawn="1"/>
        </p:nvSpPr>
        <p:spPr>
          <a:xfrm>
            <a:off x="481853" y="470646"/>
            <a:ext cx="11268000" cy="5459506"/>
          </a:xfrm>
          <a:prstGeom prst="roundRect">
            <a:avLst>
              <a:gd name="adj" fmla="val 2381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553B-320A-473B-B75C-2933C746954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39960-C54A-4B7B-B4ED-3C122B01107E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4" t="13603" r="10110" b="7426"/>
          <a:stretch>
            <a:fillRect/>
          </a:stretch>
        </p:blipFill>
        <p:spPr>
          <a:xfrm>
            <a:off x="-1975" y="112369"/>
            <a:ext cx="12088374" cy="5904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24" b="3802"/>
          <a:stretch>
            <a:fillRect/>
          </a:stretch>
        </p:blipFill>
        <p:spPr>
          <a:xfrm>
            <a:off x="1" y="5109881"/>
            <a:ext cx="12191999" cy="17481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553B-320A-473B-B75C-2933C746954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39960-C54A-4B7B-B4ED-3C122B01107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553B-320A-473B-B75C-2933C746954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39960-C54A-4B7B-B4ED-3C122B01107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3553B-320A-473B-B75C-2933C746954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39960-C54A-4B7B-B4ED-3C122B01107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9.svg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tags" Target="../tags/tag1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7.xml"/><Relationship Id="rId6" Type="http://schemas.openxmlformats.org/officeDocument/2006/relationships/tags" Target="../tags/tag2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3.xml"/><Relationship Id="rId2" Type="http://schemas.openxmlformats.org/officeDocument/2006/relationships/image" Target="../media/image16.jpe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圆角 7"/>
          <p:cNvSpPr/>
          <p:nvPr/>
        </p:nvSpPr>
        <p:spPr>
          <a:xfrm>
            <a:off x="5333365" y="4480560"/>
            <a:ext cx="4799330" cy="547370"/>
          </a:xfrm>
          <a:prstGeom prst="roundRect">
            <a:avLst/>
          </a:prstGeom>
          <a:solidFill>
            <a:srgbClr val="35A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sz="32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泸县城东幼儿园</a:t>
            </a:r>
            <a:r>
              <a:rPr lang="en-US" altLang="zh-CN" sz="32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 </a:t>
            </a:r>
            <a:r>
              <a:rPr lang="zh-CN" altLang="en-US" sz="32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牟光芹</a:t>
            </a:r>
            <a:endParaRPr lang="zh-CN" altLang="en-US" sz="32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74750" y="1757045"/>
            <a:ext cx="1032891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5400">
                <a:solidFill>
                  <a:schemeClr val="accent1">
                    <a:lumMod val="75000"/>
                  </a:schemeClr>
                </a:solidFill>
              </a:rPr>
              <a:t>信息技术应用能力提升工程</a:t>
            </a:r>
            <a:endParaRPr lang="zh-CN" altLang="en-US" sz="540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altLang="zh-CN" sz="5400">
                <a:solidFill>
                  <a:schemeClr val="accent1">
                    <a:lumMod val="75000"/>
                  </a:schemeClr>
                </a:solidFill>
              </a:rPr>
              <a:t>2.0</a:t>
            </a:r>
            <a:r>
              <a:rPr lang="zh-CN" altLang="en-US" sz="5400">
                <a:solidFill>
                  <a:schemeClr val="accent1">
                    <a:lumMod val="75000"/>
                  </a:schemeClr>
                </a:solidFill>
              </a:rPr>
              <a:t>专题培训</a:t>
            </a:r>
            <a:endParaRPr lang="zh-CN" altLang="en-US" sz="540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 txBox="1"/>
          <p:nvPr/>
        </p:nvSpPr>
        <p:spPr>
          <a:xfrm>
            <a:off x="1265555" y="752355"/>
            <a:ext cx="9144000" cy="7108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600" dirty="0">
                <a:solidFill>
                  <a:srgbClr val="045046"/>
                </a:solidFill>
                <a:latin typeface="三极粗柔宋简体" panose="00000500000000000000" pitchFamily="2" charset="-122"/>
                <a:ea typeface="三极粗柔宋简体" panose="00000500000000000000" pitchFamily="2" charset="-122"/>
              </a:rPr>
              <a:t>一、政策解读</a:t>
            </a:r>
            <a:endParaRPr lang="zh-CN" altLang="en-US" sz="3600" dirty="0">
              <a:solidFill>
                <a:srgbClr val="045046"/>
              </a:solidFill>
              <a:latin typeface="三极粗柔宋简体" panose="00000500000000000000" pitchFamily="2" charset="-122"/>
              <a:ea typeface="三极粗柔宋简体" panose="00000500000000000000" pitchFamily="2" charset="-122"/>
            </a:endParaRPr>
          </a:p>
        </p:txBody>
      </p:sp>
      <p:pic>
        <p:nvPicPr>
          <p:cNvPr id="2" name="图片 1" descr="U465N5M~]S1B7Z14{@_H6V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36320" y="1463040"/>
            <a:ext cx="3996690" cy="4300855"/>
          </a:xfrm>
          <a:prstGeom prst="rect">
            <a:avLst/>
          </a:prstGeom>
        </p:spPr>
      </p:pic>
      <p:pic>
        <p:nvPicPr>
          <p:cNvPr id="3" name="图片 2" descr="333438303937323b333633323237363bd4c6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77205" y="1577975"/>
            <a:ext cx="914400" cy="914400"/>
          </a:xfrm>
          <a:prstGeom prst="rect">
            <a:avLst/>
          </a:prstGeom>
        </p:spPr>
      </p:pic>
      <p:pic>
        <p:nvPicPr>
          <p:cNvPr id="4" name="图片 3" descr="333438303937323b333633323237363bd4c6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77205" y="3705860"/>
            <a:ext cx="914400" cy="9144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736715" y="1642110"/>
            <a:ext cx="463804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教育部出台系列文件，决定实施全国中小学教师（含幼儿园、普通中小学、中等职业学校）信息技术应用能力提升工程</a:t>
            </a:r>
            <a:r>
              <a:rPr lang="en-US" altLang="zh-CN" sz="2400"/>
              <a:t>2.0.</a:t>
            </a:r>
            <a:endParaRPr lang="en-US" altLang="zh-CN" sz="2400"/>
          </a:p>
        </p:txBody>
      </p:sp>
      <p:sp>
        <p:nvSpPr>
          <p:cNvPr id="6" name="文本框 5"/>
          <p:cNvSpPr txBox="1"/>
          <p:nvPr/>
        </p:nvSpPr>
        <p:spPr>
          <a:xfrm>
            <a:off x="6805930" y="3742055"/>
            <a:ext cx="414083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四川省教育厅印发《四川省中小学教师信息技术提升工程</a:t>
            </a:r>
            <a:r>
              <a:rPr lang="en-US" altLang="zh-CN" sz="2400"/>
              <a:t>2.0</a:t>
            </a:r>
            <a:r>
              <a:rPr lang="zh-CN" altLang="en-US" sz="2400"/>
              <a:t>实施方案</a:t>
            </a:r>
            <a:endParaRPr lang="zh-C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 txBox="1"/>
          <p:nvPr/>
        </p:nvSpPr>
        <p:spPr>
          <a:xfrm>
            <a:off x="1524000" y="799709"/>
            <a:ext cx="9144000" cy="7108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600" dirty="0">
                <a:solidFill>
                  <a:srgbClr val="045046"/>
                </a:solidFill>
                <a:latin typeface="三极粗柔宋简体" panose="00000500000000000000" pitchFamily="2" charset="-122"/>
                <a:ea typeface="三极粗柔宋简体" panose="00000500000000000000" pitchFamily="2" charset="-122"/>
              </a:rPr>
              <a:t>二、微能力点和适配环境</a:t>
            </a:r>
            <a:endParaRPr lang="zh-CN" altLang="en-US" sz="3600" dirty="0">
              <a:solidFill>
                <a:srgbClr val="045046"/>
              </a:solidFill>
              <a:latin typeface="三极粗柔宋简体" panose="00000500000000000000" pitchFamily="2" charset="-122"/>
              <a:ea typeface="三极粗柔宋简体" panose="00000500000000000000" pitchFamily="2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60" r="30218"/>
          <a:stretch>
            <a:fillRect/>
          </a:stretch>
        </p:blipFill>
        <p:spPr>
          <a:xfrm>
            <a:off x="9627653" y="1922709"/>
            <a:ext cx="1471220" cy="3312000"/>
          </a:xfrm>
          <a:prstGeom prst="rect">
            <a:avLst/>
          </a:prstGeom>
        </p:spPr>
      </p:pic>
      <p:pic>
        <p:nvPicPr>
          <p:cNvPr id="3" name="图片 2" descr="微信图片_202203261351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445" y="1350010"/>
            <a:ext cx="5563235" cy="5100320"/>
          </a:xfrm>
          <a:prstGeom prst="rect">
            <a:avLst/>
          </a:prstGeom>
        </p:spPr>
      </p:pic>
      <p:pic>
        <p:nvPicPr>
          <p:cNvPr id="4" name="图片 3" descr="333438303937323b333633323237363bd4c6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13805" y="1510665"/>
            <a:ext cx="914400" cy="9144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439025" y="1992630"/>
            <a:ext cx="225552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rgbClr val="FF0000"/>
                </a:solidFill>
              </a:rPr>
              <a:t>要求至少覆盖</a:t>
            </a:r>
            <a:r>
              <a:rPr lang="en-US" altLang="zh-CN" sz="3200">
                <a:solidFill>
                  <a:srgbClr val="FF0000"/>
                </a:solidFill>
              </a:rPr>
              <a:t>2</a:t>
            </a:r>
            <a:r>
              <a:rPr lang="zh-CN" altLang="en-US" sz="3200">
                <a:solidFill>
                  <a:srgbClr val="FF0000"/>
                </a:solidFill>
              </a:rPr>
              <a:t>个维度</a:t>
            </a:r>
            <a:r>
              <a:rPr lang="en-US" altLang="zh-CN" sz="3200">
                <a:solidFill>
                  <a:srgbClr val="FF0000"/>
                </a:solidFill>
              </a:rPr>
              <a:t>3</a:t>
            </a:r>
            <a:r>
              <a:rPr lang="zh-CN" altLang="en-US" sz="3200">
                <a:solidFill>
                  <a:srgbClr val="FF0000"/>
                </a:solidFill>
              </a:rPr>
              <a:t>个能力点</a:t>
            </a:r>
            <a:endParaRPr lang="zh-CN" altLang="en-US" sz="3200">
              <a:solidFill>
                <a:srgbClr val="FF0000"/>
              </a:solidFill>
            </a:endParaRPr>
          </a:p>
        </p:txBody>
      </p:sp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QQ图片202203261404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1005" y="1617980"/>
            <a:ext cx="6760845" cy="4114800"/>
          </a:xfrm>
          <a:prstGeom prst="rect">
            <a:avLst/>
          </a:prstGeom>
        </p:spPr>
      </p:pic>
      <p:pic>
        <p:nvPicPr>
          <p:cNvPr id="7" name="图片 6" descr="QQ图片202203261404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15" y="1179195"/>
            <a:ext cx="6317615" cy="5184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 txBox="1"/>
          <p:nvPr/>
        </p:nvSpPr>
        <p:spPr>
          <a:xfrm>
            <a:off x="1524000" y="740925"/>
            <a:ext cx="9144000" cy="7108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600" dirty="0">
                <a:solidFill>
                  <a:srgbClr val="045046"/>
                </a:solidFill>
                <a:latin typeface="三极粗柔宋简体" panose="00000500000000000000" pitchFamily="2" charset="-122"/>
                <a:ea typeface="三极粗柔宋简体" panose="00000500000000000000" pitchFamily="2" charset="-122"/>
              </a:rPr>
              <a:t>三、明确任务</a:t>
            </a:r>
            <a:endParaRPr lang="zh-CN" altLang="en-US" sz="3600" dirty="0">
              <a:solidFill>
                <a:srgbClr val="045046"/>
              </a:solidFill>
              <a:latin typeface="三极粗柔宋简体" panose="00000500000000000000" pitchFamily="2" charset="-122"/>
              <a:ea typeface="三极粗柔宋简体" panose="00000500000000000000" pitchFamily="2" charset="-122"/>
            </a:endParaRPr>
          </a:p>
        </p:txBody>
      </p:sp>
      <p:pic>
        <p:nvPicPr>
          <p:cNvPr id="5" name="图片 4" descr="微信图片_202203261421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5415" y="1451610"/>
            <a:ext cx="7282815" cy="47752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 txBox="1"/>
          <p:nvPr/>
        </p:nvSpPr>
        <p:spPr>
          <a:xfrm>
            <a:off x="1524000" y="1137800"/>
            <a:ext cx="9144000" cy="7108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600" dirty="0">
                <a:solidFill>
                  <a:srgbClr val="045046"/>
                </a:solidFill>
                <a:latin typeface="三极粗柔宋简体" panose="00000500000000000000" pitchFamily="2" charset="-122"/>
                <a:ea typeface="三极粗柔宋简体" panose="00000500000000000000" pitchFamily="2" charset="-122"/>
              </a:rPr>
              <a:t>四、完成任务的时间节点</a:t>
            </a:r>
            <a:endParaRPr lang="zh-CN" altLang="en-US" sz="3600" dirty="0">
              <a:solidFill>
                <a:srgbClr val="045046"/>
              </a:solidFill>
              <a:latin typeface="三极粗柔宋简体" panose="00000500000000000000" pitchFamily="2" charset="-122"/>
              <a:ea typeface="三极粗柔宋简体" panose="00000500000000000000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 bwMode="auto">
          <a:xfrm>
            <a:off x="840919" y="2861410"/>
            <a:ext cx="2440516" cy="734483"/>
            <a:chOff x="533400" y="1528997"/>
            <a:chExt cx="1829490" cy="550887"/>
          </a:xfrm>
          <a:solidFill>
            <a:srgbClr val="5F5F5F"/>
          </a:solidFill>
        </p:grpSpPr>
        <p:sp>
          <p:nvSpPr>
            <p:cNvPr id="10" name="五边形 19"/>
            <p:cNvSpPr/>
            <p:nvPr/>
          </p:nvSpPr>
          <p:spPr>
            <a:xfrm>
              <a:off x="533400" y="1528997"/>
              <a:ext cx="1829490" cy="550887"/>
            </a:xfrm>
            <a:prstGeom prst="homePlate">
              <a:avLst/>
            </a:prstGeom>
            <a:solidFill>
              <a:srgbClr val="04504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>
                <a:defRPr/>
              </a:pPr>
              <a:endParaRPr lang="zh-CN" altLang="en-US" sz="1865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" name="文本框 17"/>
            <p:cNvSpPr txBox="1">
              <a:spLocks noChangeArrowheads="1"/>
            </p:cNvSpPr>
            <p:nvPr/>
          </p:nvSpPr>
          <p:spPr bwMode="auto">
            <a:xfrm>
              <a:off x="861747" y="1648179"/>
              <a:ext cx="1081321" cy="28385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9pPr>
            </a:lstStyle>
            <a:p>
              <a:pPr eaLnBrk="1" hangingPunct="1"/>
              <a:r>
                <a:rPr lang="zh-CN" altLang="en-US" sz="1865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  </a:t>
              </a:r>
              <a:r>
                <a:rPr lang="en-US" altLang="zh-CN" sz="1865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4</a:t>
              </a:r>
              <a:r>
                <a:rPr lang="en-US" altLang="zh-CN" sz="1865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.15</a:t>
              </a:r>
              <a:r>
                <a:rPr lang="zh-CN" altLang="en-US" sz="1865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前</a:t>
              </a:r>
              <a:endParaRPr lang="zh-CN" altLang="en-US" sz="1865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 bwMode="auto">
          <a:xfrm>
            <a:off x="3339704" y="2861407"/>
            <a:ext cx="2658854" cy="734483"/>
            <a:chOff x="2283957" y="1528997"/>
            <a:chExt cx="1640420" cy="550887"/>
          </a:xfrm>
          <a:solidFill>
            <a:srgbClr val="5F5F5F"/>
          </a:solidFill>
        </p:grpSpPr>
        <p:sp>
          <p:nvSpPr>
            <p:cNvPr id="13" name="任意多边形 22"/>
            <p:cNvSpPr/>
            <p:nvPr/>
          </p:nvSpPr>
          <p:spPr>
            <a:xfrm>
              <a:off x="2283957" y="1528997"/>
              <a:ext cx="1640420" cy="550887"/>
            </a:xfrm>
            <a:custGeom>
              <a:avLst/>
              <a:gdLst>
                <a:gd name="connsiteX0" fmla="*/ 0 w 2008682"/>
                <a:gd name="connsiteY0" fmla="*/ 0 h 674557"/>
                <a:gd name="connsiteX1" fmla="*/ 1671404 w 2008682"/>
                <a:gd name="connsiteY1" fmla="*/ 0 h 674557"/>
                <a:gd name="connsiteX2" fmla="*/ 2008682 w 2008682"/>
                <a:gd name="connsiteY2" fmla="*/ 337279 h 674557"/>
                <a:gd name="connsiteX3" fmla="*/ 1671404 w 2008682"/>
                <a:gd name="connsiteY3" fmla="*/ 674557 h 674557"/>
                <a:gd name="connsiteX4" fmla="*/ 137114 w 2008682"/>
                <a:gd name="connsiteY4" fmla="*/ 674557 h 674557"/>
                <a:gd name="connsiteX5" fmla="*/ 468146 w 2008682"/>
                <a:gd name="connsiteY5" fmla="*/ 343525 h 674557"/>
                <a:gd name="connsiteX6" fmla="*/ 130868 w 2008682"/>
                <a:gd name="connsiteY6" fmla="*/ 6246 h 674557"/>
                <a:gd name="connsiteX7" fmla="*/ 0 w 2008682"/>
                <a:gd name="connsiteY7" fmla="*/ 6246 h 674557"/>
                <a:gd name="connsiteX8" fmla="*/ 0 w 2008682"/>
                <a:gd name="connsiteY8" fmla="*/ 0 h 67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8682" h="674557">
                  <a:moveTo>
                    <a:pt x="0" y="0"/>
                  </a:moveTo>
                  <a:lnTo>
                    <a:pt x="1671404" y="0"/>
                  </a:lnTo>
                  <a:lnTo>
                    <a:pt x="2008682" y="337279"/>
                  </a:lnTo>
                  <a:lnTo>
                    <a:pt x="1671404" y="674557"/>
                  </a:lnTo>
                  <a:lnTo>
                    <a:pt x="137114" y="674557"/>
                  </a:lnTo>
                  <a:lnTo>
                    <a:pt x="468146" y="343525"/>
                  </a:lnTo>
                  <a:lnTo>
                    <a:pt x="130868" y="6246"/>
                  </a:lnTo>
                  <a:lnTo>
                    <a:pt x="0" y="62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5A02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>
                <a:defRPr/>
              </a:pPr>
              <a:endParaRPr lang="zh-CN" altLang="en-US" sz="1865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4" name="文本框 18"/>
            <p:cNvSpPr txBox="1">
              <a:spLocks noChangeArrowheads="1"/>
            </p:cNvSpPr>
            <p:nvPr/>
          </p:nvSpPr>
          <p:spPr bwMode="auto">
            <a:xfrm>
              <a:off x="2720597" y="1652040"/>
              <a:ext cx="945919" cy="28385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9pPr>
            </a:lstStyle>
            <a:p>
              <a:pPr eaLnBrk="1" hangingPunct="1"/>
              <a:r>
                <a:rPr lang="zh-CN" altLang="en-US" sz="1865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  </a:t>
              </a:r>
              <a:r>
                <a:rPr lang="en-US" altLang="zh-CN" sz="1865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4.20</a:t>
              </a:r>
              <a:r>
                <a:rPr lang="zh-CN" altLang="en-US" sz="1865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前</a:t>
              </a:r>
              <a:endParaRPr lang="zh-CN" altLang="en-US" sz="1865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 bwMode="auto">
          <a:xfrm>
            <a:off x="6056827" y="2861410"/>
            <a:ext cx="2656283" cy="734483"/>
            <a:chOff x="3785566" y="1528997"/>
            <a:chExt cx="1640420" cy="550887"/>
          </a:xfrm>
          <a:solidFill>
            <a:srgbClr val="5F5F5F"/>
          </a:solidFill>
        </p:grpSpPr>
        <p:sp>
          <p:nvSpPr>
            <p:cNvPr id="16" name="任意多边形 25"/>
            <p:cNvSpPr/>
            <p:nvPr/>
          </p:nvSpPr>
          <p:spPr>
            <a:xfrm>
              <a:off x="3785566" y="1528997"/>
              <a:ext cx="1640420" cy="550887"/>
            </a:xfrm>
            <a:custGeom>
              <a:avLst/>
              <a:gdLst>
                <a:gd name="connsiteX0" fmla="*/ 0 w 2008682"/>
                <a:gd name="connsiteY0" fmla="*/ 0 h 674557"/>
                <a:gd name="connsiteX1" fmla="*/ 1671404 w 2008682"/>
                <a:gd name="connsiteY1" fmla="*/ 0 h 674557"/>
                <a:gd name="connsiteX2" fmla="*/ 2008682 w 2008682"/>
                <a:gd name="connsiteY2" fmla="*/ 337279 h 674557"/>
                <a:gd name="connsiteX3" fmla="*/ 1671404 w 2008682"/>
                <a:gd name="connsiteY3" fmla="*/ 674557 h 674557"/>
                <a:gd name="connsiteX4" fmla="*/ 137114 w 2008682"/>
                <a:gd name="connsiteY4" fmla="*/ 674557 h 674557"/>
                <a:gd name="connsiteX5" fmla="*/ 468146 w 2008682"/>
                <a:gd name="connsiteY5" fmla="*/ 343525 h 674557"/>
                <a:gd name="connsiteX6" fmla="*/ 130868 w 2008682"/>
                <a:gd name="connsiteY6" fmla="*/ 6246 h 674557"/>
                <a:gd name="connsiteX7" fmla="*/ 0 w 2008682"/>
                <a:gd name="connsiteY7" fmla="*/ 6246 h 674557"/>
                <a:gd name="connsiteX8" fmla="*/ 0 w 2008682"/>
                <a:gd name="connsiteY8" fmla="*/ 0 h 67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8682" h="674557">
                  <a:moveTo>
                    <a:pt x="0" y="0"/>
                  </a:moveTo>
                  <a:lnTo>
                    <a:pt x="1671404" y="0"/>
                  </a:lnTo>
                  <a:lnTo>
                    <a:pt x="2008682" y="337279"/>
                  </a:lnTo>
                  <a:lnTo>
                    <a:pt x="1671404" y="674557"/>
                  </a:lnTo>
                  <a:lnTo>
                    <a:pt x="137114" y="674557"/>
                  </a:lnTo>
                  <a:lnTo>
                    <a:pt x="468146" y="343525"/>
                  </a:lnTo>
                  <a:lnTo>
                    <a:pt x="130868" y="6246"/>
                  </a:lnTo>
                  <a:lnTo>
                    <a:pt x="0" y="62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504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>
                <a:defRPr/>
              </a:pPr>
              <a:endParaRPr lang="zh-CN" altLang="en-US" sz="1865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7" name="文本框 19"/>
            <p:cNvSpPr txBox="1">
              <a:spLocks noChangeArrowheads="1"/>
            </p:cNvSpPr>
            <p:nvPr/>
          </p:nvSpPr>
          <p:spPr bwMode="auto">
            <a:xfrm>
              <a:off x="4265266" y="1652040"/>
              <a:ext cx="945834" cy="28385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9pPr>
            </a:lstStyle>
            <a:p>
              <a:pPr eaLnBrk="1" hangingPunct="1"/>
              <a:r>
                <a:rPr lang="zh-CN" altLang="en-US" sz="1865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  </a:t>
              </a:r>
              <a:r>
                <a:rPr lang="en-US" altLang="zh-CN" sz="1865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5.10</a:t>
              </a:r>
              <a:r>
                <a:rPr lang="zh-CN" altLang="en-US" sz="1865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前</a:t>
              </a:r>
              <a:endParaRPr lang="zh-CN" altLang="en-US" sz="1865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 bwMode="auto">
          <a:xfrm>
            <a:off x="8771378" y="2861410"/>
            <a:ext cx="2656283" cy="734483"/>
            <a:chOff x="5299151" y="1528997"/>
            <a:chExt cx="1640420" cy="550887"/>
          </a:xfrm>
          <a:solidFill>
            <a:srgbClr val="5F5F5F"/>
          </a:solidFill>
        </p:grpSpPr>
        <p:sp>
          <p:nvSpPr>
            <p:cNvPr id="19" name="任意多边形 28"/>
            <p:cNvSpPr/>
            <p:nvPr/>
          </p:nvSpPr>
          <p:spPr>
            <a:xfrm>
              <a:off x="5299151" y="1528997"/>
              <a:ext cx="1640420" cy="550887"/>
            </a:xfrm>
            <a:custGeom>
              <a:avLst/>
              <a:gdLst>
                <a:gd name="connsiteX0" fmla="*/ 0 w 2008682"/>
                <a:gd name="connsiteY0" fmla="*/ 0 h 674557"/>
                <a:gd name="connsiteX1" fmla="*/ 1671404 w 2008682"/>
                <a:gd name="connsiteY1" fmla="*/ 0 h 674557"/>
                <a:gd name="connsiteX2" fmla="*/ 2008682 w 2008682"/>
                <a:gd name="connsiteY2" fmla="*/ 337279 h 674557"/>
                <a:gd name="connsiteX3" fmla="*/ 1671404 w 2008682"/>
                <a:gd name="connsiteY3" fmla="*/ 674557 h 674557"/>
                <a:gd name="connsiteX4" fmla="*/ 137114 w 2008682"/>
                <a:gd name="connsiteY4" fmla="*/ 674557 h 674557"/>
                <a:gd name="connsiteX5" fmla="*/ 468146 w 2008682"/>
                <a:gd name="connsiteY5" fmla="*/ 343525 h 674557"/>
                <a:gd name="connsiteX6" fmla="*/ 130868 w 2008682"/>
                <a:gd name="connsiteY6" fmla="*/ 6246 h 674557"/>
                <a:gd name="connsiteX7" fmla="*/ 0 w 2008682"/>
                <a:gd name="connsiteY7" fmla="*/ 6246 h 674557"/>
                <a:gd name="connsiteX8" fmla="*/ 0 w 2008682"/>
                <a:gd name="connsiteY8" fmla="*/ 0 h 67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8682" h="674557">
                  <a:moveTo>
                    <a:pt x="0" y="0"/>
                  </a:moveTo>
                  <a:lnTo>
                    <a:pt x="1671404" y="0"/>
                  </a:lnTo>
                  <a:lnTo>
                    <a:pt x="2008682" y="337279"/>
                  </a:lnTo>
                  <a:lnTo>
                    <a:pt x="1671404" y="674557"/>
                  </a:lnTo>
                  <a:lnTo>
                    <a:pt x="137114" y="674557"/>
                  </a:lnTo>
                  <a:lnTo>
                    <a:pt x="468146" y="343525"/>
                  </a:lnTo>
                  <a:lnTo>
                    <a:pt x="130868" y="6246"/>
                  </a:lnTo>
                  <a:lnTo>
                    <a:pt x="0" y="62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5A02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>
                <a:defRPr/>
              </a:pPr>
              <a:endParaRPr lang="zh-CN" altLang="en-US" sz="1865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0" name="文本框 20"/>
            <p:cNvSpPr txBox="1">
              <a:spLocks noChangeArrowheads="1"/>
            </p:cNvSpPr>
            <p:nvPr/>
          </p:nvSpPr>
          <p:spPr bwMode="auto">
            <a:xfrm>
              <a:off x="5735042" y="1652040"/>
              <a:ext cx="934676" cy="28385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9pPr>
            </a:lstStyle>
            <a:p>
              <a:pPr eaLnBrk="1" hangingPunct="1"/>
              <a:r>
                <a:rPr lang="zh-CN" altLang="en-US" sz="1865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  </a:t>
              </a:r>
              <a:r>
                <a:rPr lang="en-US" altLang="zh-CN" sz="1865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6</a:t>
              </a:r>
              <a:r>
                <a:rPr lang="zh-CN" altLang="en-US" sz="1865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月前</a:t>
              </a:r>
              <a:endParaRPr lang="zh-CN" altLang="en-US" sz="1865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2" name="文本框 83"/>
          <p:cNvSpPr txBox="1">
            <a:spLocks noChangeArrowheads="1"/>
          </p:cNvSpPr>
          <p:nvPr/>
        </p:nvSpPr>
        <p:spPr bwMode="auto">
          <a:xfrm>
            <a:off x="821766" y="4044667"/>
            <a:ext cx="2356796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1308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1pPr>
            <a:lvl2pPr marL="742950" indent="-285750" defTabSz="51308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2pPr>
            <a:lvl3pPr marL="1143000" indent="-228600" defTabSz="51308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3pPr>
            <a:lvl4pPr marL="1600200" indent="-228600" defTabSz="51308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4pPr>
            <a:lvl5pPr marL="2057400" indent="-228600" defTabSz="51308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5pPr>
            <a:lvl6pPr marL="2514600" indent="-228600" defTabSz="51308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6pPr>
            <a:lvl7pPr marL="2971800" indent="-228600" defTabSz="51308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7pPr>
            <a:lvl8pPr marL="3429000" indent="-228600" defTabSz="51308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8pPr>
            <a:lvl9pPr marL="3886200" indent="-228600" defTabSz="51308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9pPr>
          </a:lstStyle>
          <a:p>
            <a:r>
              <a:rPr lang="zh-CN" altLang="en-US" sz="1800" dirty="0">
                <a:latin typeface="+mj-ea"/>
                <a:ea typeface="+mj-ea"/>
                <a:cs typeface="+mn-ea"/>
                <a:sym typeface="+mn-lt"/>
              </a:rPr>
              <a:t>线上课程学习</a:t>
            </a:r>
            <a:endParaRPr lang="zh-CN" altLang="en-US" sz="1800" dirty="0"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29" name="文本框 83"/>
          <p:cNvSpPr txBox="1">
            <a:spLocks noChangeArrowheads="1"/>
          </p:cNvSpPr>
          <p:nvPr/>
        </p:nvSpPr>
        <p:spPr bwMode="auto">
          <a:xfrm>
            <a:off x="3546919" y="4044667"/>
            <a:ext cx="2356796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1308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1pPr>
            <a:lvl2pPr marL="742950" indent="-285750" defTabSz="51308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2pPr>
            <a:lvl3pPr marL="1143000" indent="-228600" defTabSz="51308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3pPr>
            <a:lvl4pPr marL="1600200" indent="-228600" defTabSz="51308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4pPr>
            <a:lvl5pPr marL="2057400" indent="-228600" defTabSz="51308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5pPr>
            <a:lvl6pPr marL="2514600" indent="-228600" defTabSz="51308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6pPr>
            <a:lvl7pPr marL="2971800" indent="-228600" defTabSz="51308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7pPr>
            <a:lvl8pPr marL="3429000" indent="-228600" defTabSz="51308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8pPr>
            <a:lvl9pPr marL="3886200" indent="-228600" defTabSz="51308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9pPr>
          </a:lstStyle>
          <a:p>
            <a:r>
              <a:rPr lang="en-US" altLang="zh-CN" sz="1800" dirty="0">
                <a:latin typeface="+mj-ea"/>
                <a:ea typeface="+mj-ea"/>
                <a:cs typeface="+mn-ea"/>
                <a:sym typeface="+mn-lt"/>
              </a:rPr>
              <a:t>3</a:t>
            </a:r>
            <a:r>
              <a:rPr lang="zh-CN" altLang="en-US" sz="1800" dirty="0">
                <a:latin typeface="+mj-ea"/>
                <a:ea typeface="宋体" panose="02010600030101010101" pitchFamily="2" charset="-122"/>
                <a:cs typeface="+mn-ea"/>
                <a:sym typeface="+mn-lt"/>
              </a:rPr>
              <a:t>个微能力点认证材料平台上交</a:t>
            </a:r>
            <a:endParaRPr lang="zh-CN" altLang="en-US" sz="1800" dirty="0">
              <a:latin typeface="+mj-ea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30" name="文本框 83"/>
          <p:cNvSpPr txBox="1">
            <a:spLocks noChangeArrowheads="1"/>
          </p:cNvSpPr>
          <p:nvPr/>
        </p:nvSpPr>
        <p:spPr bwMode="auto">
          <a:xfrm>
            <a:off x="6272072" y="4044667"/>
            <a:ext cx="2356796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1308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1pPr>
            <a:lvl2pPr marL="742950" indent="-285750" defTabSz="51308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2pPr>
            <a:lvl3pPr marL="1143000" indent="-228600" defTabSz="51308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3pPr>
            <a:lvl4pPr marL="1600200" indent="-228600" defTabSz="51308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4pPr>
            <a:lvl5pPr marL="2057400" indent="-228600" defTabSz="51308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5pPr>
            <a:lvl6pPr marL="2514600" indent="-228600" defTabSz="51308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6pPr>
            <a:lvl7pPr marL="2971800" indent="-228600" defTabSz="51308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7pPr>
            <a:lvl8pPr marL="3429000" indent="-228600" defTabSz="51308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8pPr>
            <a:lvl9pPr marL="3886200" indent="-228600" defTabSz="51308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9pPr>
          </a:lstStyle>
          <a:p>
            <a:r>
              <a:rPr lang="zh-CN" altLang="en-US" sz="1800" dirty="0">
                <a:latin typeface="+mj-ea"/>
                <a:ea typeface="+mj-ea"/>
                <a:cs typeface="+mn-ea"/>
                <a:sym typeface="+mn-lt"/>
              </a:rPr>
              <a:t>校本研修、课堂实录</a:t>
            </a:r>
            <a:endParaRPr lang="zh-CN" altLang="en-US" sz="1800" dirty="0"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31" name="文本框 83"/>
          <p:cNvSpPr txBox="1">
            <a:spLocks noChangeArrowheads="1"/>
          </p:cNvSpPr>
          <p:nvPr/>
        </p:nvSpPr>
        <p:spPr bwMode="auto">
          <a:xfrm>
            <a:off x="8997225" y="4044667"/>
            <a:ext cx="2356796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1308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1pPr>
            <a:lvl2pPr marL="742950" indent="-285750" defTabSz="51308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2pPr>
            <a:lvl3pPr marL="1143000" indent="-228600" defTabSz="51308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3pPr>
            <a:lvl4pPr marL="1600200" indent="-228600" defTabSz="51308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4pPr>
            <a:lvl5pPr marL="2057400" indent="-228600" defTabSz="51308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5pPr>
            <a:lvl6pPr marL="2514600" indent="-228600" defTabSz="51308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6pPr>
            <a:lvl7pPr marL="2971800" indent="-228600" defTabSz="51308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7pPr>
            <a:lvl8pPr marL="3429000" indent="-228600" defTabSz="51308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8pPr>
            <a:lvl9pPr marL="3886200" indent="-228600" defTabSz="51308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9pPr>
          </a:lstStyle>
          <a:p>
            <a:r>
              <a:rPr lang="zh-CN" altLang="en-US" sz="1800" dirty="0">
                <a:latin typeface="+mj-ea"/>
                <a:ea typeface="+mj-ea"/>
                <a:cs typeface="+mn-ea"/>
                <a:sym typeface="+mn-lt"/>
              </a:rPr>
              <a:t>学校成果案例</a:t>
            </a:r>
            <a:endParaRPr lang="zh-CN" altLang="en-US" sz="1800" dirty="0">
              <a:latin typeface="+mj-ea"/>
              <a:ea typeface="+mj-ea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2" grpId="0"/>
      <p:bldP spid="29" grpId="0"/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 txBox="1"/>
          <p:nvPr/>
        </p:nvSpPr>
        <p:spPr>
          <a:xfrm>
            <a:off x="1524000" y="1127005"/>
            <a:ext cx="9144000" cy="7108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600" dirty="0">
                <a:solidFill>
                  <a:srgbClr val="045046"/>
                </a:solidFill>
                <a:latin typeface="三极粗柔宋简体" panose="00000500000000000000" pitchFamily="2" charset="-122"/>
                <a:ea typeface="三极粗柔宋简体" panose="00000500000000000000" pitchFamily="2" charset="-122"/>
              </a:rPr>
              <a:t>测评的基本要求</a:t>
            </a:r>
            <a:endParaRPr lang="zh-CN" altLang="en-US" sz="3600" dirty="0">
              <a:solidFill>
                <a:srgbClr val="045046"/>
              </a:solidFill>
              <a:latin typeface="三极粗柔宋简体" panose="00000500000000000000" pitchFamily="2" charset="-122"/>
              <a:ea typeface="三极粗柔宋简体" panose="00000500000000000000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360094" y="1837730"/>
            <a:ext cx="9471812" cy="3969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b="1" dirty="0">
                <a:latin typeface="阿里巴巴普惠体 Light" panose="00020600040101010101" pitchFamily="18" charset="-122"/>
                <a:ea typeface="阿里巴巴普惠体 Light" panose="00020600040101010101" pitchFamily="18" charset="-122"/>
                <a:cs typeface="阿里巴巴普惠体 Light" panose="00020600040101010101" pitchFamily="18" charset="-122"/>
              </a:rPr>
              <a:t>跨两个维度的三个能力点</a:t>
            </a:r>
            <a:endParaRPr lang="zh-CN" altLang="en-US" sz="2400" b="1" dirty="0">
              <a:latin typeface="阿里巴巴普惠体 Light" panose="00020600040101010101" pitchFamily="18" charset="-122"/>
              <a:ea typeface="阿里巴巴普惠体 Light" panose="00020600040101010101" pitchFamily="18" charset="-122"/>
              <a:cs typeface="阿里巴巴普惠体 Light" panose="00020600040101010101" pitchFamily="18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b="1" dirty="0">
                <a:latin typeface="阿里巴巴普惠体 Light" panose="00020600040101010101" pitchFamily="18" charset="-122"/>
                <a:ea typeface="阿里巴巴普惠体 Light" panose="00020600040101010101" pitchFamily="18" charset="-122"/>
                <a:cs typeface="阿里巴巴普惠体 Light" panose="00020600040101010101" pitchFamily="18" charset="-122"/>
              </a:rPr>
              <a:t>能力点的要素具备</a:t>
            </a:r>
            <a:endParaRPr lang="zh-CN" altLang="en-US" sz="2400" b="1" dirty="0">
              <a:latin typeface="阿里巴巴普惠体 Light" panose="00020600040101010101" pitchFamily="18" charset="-122"/>
              <a:ea typeface="阿里巴巴普惠体 Light" panose="00020600040101010101" pitchFamily="18" charset="-122"/>
              <a:cs typeface="阿里巴巴普惠体 Light" panose="00020600040101010101" pitchFamily="18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b="1" dirty="0">
                <a:latin typeface="阿里巴巴普惠体 Light" panose="00020600040101010101" pitchFamily="18" charset="-122"/>
                <a:ea typeface="阿里巴巴普惠体 Light" panose="00020600040101010101" pitchFamily="18" charset="-122"/>
                <a:cs typeface="阿里巴巴普惠体 Light" panose="00020600040101010101" pitchFamily="18" charset="-122"/>
              </a:rPr>
              <a:t>满足能力点内部的具体要求</a:t>
            </a:r>
            <a:endParaRPr lang="zh-CN" altLang="en-US" sz="2400" b="1" dirty="0">
              <a:latin typeface="阿里巴巴普惠体 Light" panose="00020600040101010101" pitchFamily="18" charset="-122"/>
              <a:ea typeface="阿里巴巴普惠体 Light" panose="00020600040101010101" pitchFamily="18" charset="-122"/>
              <a:cs typeface="阿里巴巴普惠体 Light" panose="00020600040101010101" pitchFamily="18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b="1" dirty="0">
                <a:latin typeface="阿里巴巴普惠体 Light" panose="00020600040101010101" pitchFamily="18" charset="-122"/>
                <a:ea typeface="阿里巴巴普惠体 Light" panose="00020600040101010101" pitchFamily="18" charset="-122"/>
                <a:cs typeface="阿里巴巴普惠体 Light" panose="00020600040101010101" pitchFamily="18" charset="-122"/>
              </a:rPr>
              <a:t>校本研修体现</a:t>
            </a:r>
            <a:r>
              <a:rPr lang="en-US" altLang="zh-CN" sz="2400" b="1" dirty="0">
                <a:latin typeface="阿里巴巴普惠体 Light" panose="00020600040101010101" pitchFamily="18" charset="-122"/>
                <a:ea typeface="阿里巴巴普惠体 Light" panose="00020600040101010101" pitchFamily="18" charset="-122"/>
                <a:cs typeface="阿里巴巴普惠体 Light" panose="00020600040101010101" pitchFamily="18" charset="-122"/>
              </a:rPr>
              <a:t>10</a:t>
            </a:r>
            <a:r>
              <a:rPr lang="zh-CN" altLang="en-US" sz="2400" b="1" dirty="0">
                <a:latin typeface="阿里巴巴普惠体 Light" panose="00020600040101010101" pitchFamily="18" charset="-122"/>
                <a:ea typeface="阿里巴巴普惠体 Light" panose="00020600040101010101" pitchFamily="18" charset="-122"/>
                <a:cs typeface="阿里巴巴普惠体 Light" panose="00020600040101010101" pitchFamily="18" charset="-122"/>
              </a:rPr>
              <a:t>个学时</a:t>
            </a:r>
            <a:endParaRPr lang="zh-CN" altLang="en-US" sz="2400" b="1" dirty="0">
              <a:latin typeface="阿里巴巴普惠体 Light" panose="00020600040101010101" pitchFamily="18" charset="-122"/>
              <a:ea typeface="阿里巴巴普惠体 Light" panose="00020600040101010101" pitchFamily="18" charset="-122"/>
              <a:cs typeface="阿里巴巴普惠体 Light" panose="00020600040101010101" pitchFamily="18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b="1" dirty="0">
                <a:latin typeface="阿里巴巴普惠体 Light" panose="00020600040101010101" pitchFamily="18" charset="-122"/>
                <a:ea typeface="阿里巴巴普惠体 Light" panose="00020600040101010101" pitchFamily="18" charset="-122"/>
                <a:cs typeface="阿里巴巴普惠体 Light" panose="00020600040101010101" pitchFamily="18" charset="-122"/>
              </a:rPr>
              <a:t>课堂实录运用至少两个能力点，同时出现教师和学生</a:t>
            </a:r>
            <a:endParaRPr lang="zh-CN" altLang="en-US" sz="2400" b="1" dirty="0">
              <a:latin typeface="阿里巴巴普惠体 Light" panose="00020600040101010101" pitchFamily="18" charset="-122"/>
              <a:ea typeface="阿里巴巴普惠体 Light" panose="00020600040101010101" pitchFamily="18" charset="-122"/>
              <a:cs typeface="阿里巴巴普惠体 Light" panose="00020600040101010101" pitchFamily="18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b="1" dirty="0">
                <a:latin typeface="阿里巴巴普惠体 Light" panose="00020600040101010101" pitchFamily="18" charset="-122"/>
                <a:ea typeface="阿里巴巴普惠体 Light" panose="00020600040101010101" pitchFamily="18" charset="-122"/>
                <a:cs typeface="阿里巴巴普惠体 Light" panose="00020600040101010101" pitchFamily="18" charset="-122"/>
              </a:rPr>
              <a:t>上交的格式正确；所有的视频均需要本人出镜，文档格式要求</a:t>
            </a:r>
            <a:r>
              <a:rPr lang="en-US" altLang="zh-CN" sz="2400" b="1" dirty="0">
                <a:latin typeface="阿里巴巴普惠体 Light" panose="00020600040101010101" pitchFamily="18" charset="-122"/>
                <a:ea typeface="阿里巴巴普惠体 Light" panose="00020600040101010101" pitchFamily="18" charset="-122"/>
                <a:cs typeface="阿里巴巴普惠体 Light" panose="00020600040101010101" pitchFamily="18" charset="-122"/>
              </a:rPr>
              <a:t>PDF</a:t>
            </a:r>
            <a:r>
              <a:rPr lang="zh-CN" altLang="en-US" sz="2400" b="1" dirty="0">
                <a:latin typeface="阿里巴巴普惠体 Light" panose="00020600040101010101" pitchFamily="18" charset="-122"/>
                <a:ea typeface="阿里巴巴普惠体 Light" panose="00020600040101010101" pitchFamily="18" charset="-122"/>
                <a:cs typeface="阿里巴巴普惠体 Light" panose="00020600040101010101" pitchFamily="18" charset="-122"/>
              </a:rPr>
              <a:t>文档，视频</a:t>
            </a:r>
            <a:r>
              <a:rPr lang="en-US" altLang="zh-CN" sz="2400" b="1" dirty="0">
                <a:latin typeface="阿里巴巴普惠体 Light" panose="00020600040101010101" pitchFamily="18" charset="-122"/>
                <a:ea typeface="阿里巴巴普惠体 Light" panose="00020600040101010101" pitchFamily="18" charset="-122"/>
                <a:cs typeface="阿里巴巴普惠体 Light" panose="00020600040101010101" pitchFamily="18" charset="-122"/>
              </a:rPr>
              <a:t>MP4</a:t>
            </a:r>
            <a:endParaRPr lang="en-US" altLang="zh-CN" sz="2400" b="1" dirty="0">
              <a:latin typeface="阿里巴巴普惠体 Light" panose="00020600040101010101" pitchFamily="18" charset="-122"/>
              <a:ea typeface="阿里巴巴普惠体 Light" panose="00020600040101010101" pitchFamily="18" charset="-122"/>
              <a:cs typeface="阿里巴巴普惠体 Light" panose="00020600040101010101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10800,&quot;width&quot;:10886}"/>
</p:tagLst>
</file>

<file path=ppt/tags/tag2.xml><?xml version="1.0" encoding="utf-8"?>
<p:tagLst xmlns:p="http://schemas.openxmlformats.org/presentationml/2006/main">
  <p:tag name="ISLIDE.ICON" val="#32273;#401219;"/>
</p:tagLst>
</file>

<file path=ppt/tags/tag3.xml><?xml version="1.0" encoding="utf-8"?>
<p:tagLst xmlns:p="http://schemas.openxmlformats.org/presentationml/2006/main">
  <p:tag name="ISLIDE.ICON" val="#32273;#401219;"/>
</p:tagLst>
</file>

<file path=ppt/tags/tag4.xml><?xml version="1.0" encoding="utf-8"?>
<p:tagLst xmlns:p="http://schemas.openxmlformats.org/presentationml/2006/main">
  <p:tag name="ISLIDE.GUIDESSETTING" val="{&quot;Id&quot;:&quot;0143bd45-7175-4deb-af49-b32ab2506f62&quot;,&quot;Name&quot;:null,&quot;Kind&quot;:&quot;Custom&quot;,&quot;OldGuidesSetting&quot;:{&quot;HeaderHeight&quot;:0.0,&quot;FooterHeight&quot;:0.0,&quot;SideMargin&quot;:0.0,&quot;TopMargin&quot;:0.0,&quot;BottomMargin&quot;:0.0,&quot;IntervalMargin&quot;:0.0}}"/>
  <p:tag name="COMMONDATA" val="eyJoZGlkIjoiYzhlNTVmZjVjODIwNTI2Mjk5NmE3OWFiNDEzMmQyYTQ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阿里巴巴普惠体 Medium"/>
        <a:ea typeface="阿里巴巴普惠体 Medium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339</Words>
  <Application>WPS 演示</Application>
  <PresentationFormat>宽屏</PresentationFormat>
  <Paragraphs>44</Paragraphs>
  <Slides>7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23" baseType="lpstr">
      <vt:lpstr>Arial</vt:lpstr>
      <vt:lpstr>宋体</vt:lpstr>
      <vt:lpstr>Wingdings</vt:lpstr>
      <vt:lpstr>三极粗柔宋简体</vt:lpstr>
      <vt:lpstr>Betonwa</vt:lpstr>
      <vt:lpstr>阿里巴巴普惠体</vt:lpstr>
      <vt:lpstr>方正正黑简体</vt:lpstr>
      <vt:lpstr>阿里巴巴普惠体 Light</vt:lpstr>
      <vt:lpstr>微软雅黑</vt:lpstr>
      <vt:lpstr>Segoe Print</vt:lpstr>
      <vt:lpstr>Arial Unicode MS</vt:lpstr>
      <vt:lpstr>阿里巴巴普惠体 Medium</vt:lpstr>
      <vt:lpstr>等线</vt:lpstr>
      <vt:lpstr>Calibri</vt:lpstr>
      <vt:lpstr>黑体</vt:lpstr>
      <vt:lpstr>Office 主题​​</vt:lpstr>
      <vt:lpstr>泸县城东幼儿园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P R 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幼儿园疫情防控</dc:title>
  <dc:creator>Windows User</dc:creator>
  <cp:lastModifiedBy>a舞魅niang</cp:lastModifiedBy>
  <cp:revision>102</cp:revision>
  <dcterms:created xsi:type="dcterms:W3CDTF">2022-03-16T05:27:00Z</dcterms:created>
  <dcterms:modified xsi:type="dcterms:W3CDTF">2022-09-16T00:37:06Z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5BFDF0F6BC48404F803CFCC6A35651FF</vt:lpwstr>
  </property>
  <property fmtid="{D5CDD505-2E9C-101B-9397-08002B2CF9AE}" pid="3" name="KSOProductBuildVer">
    <vt:lpwstr>2052-11.1.0.12358</vt:lpwstr>
  </property>
</Properties>
</file>