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501" r:id="rId2"/>
    <p:sldId id="1448" r:id="rId3"/>
    <p:sldId id="1476" r:id="rId4"/>
    <p:sldId id="1474" r:id="rId5"/>
    <p:sldId id="1472" r:id="rId6"/>
    <p:sldId id="1478" r:id="rId7"/>
    <p:sldId id="1475" r:id="rId8"/>
    <p:sldId id="1484" r:id="rId9"/>
    <p:sldId id="1497" r:id="rId10"/>
    <p:sldId id="1498" r:id="rId11"/>
    <p:sldId id="1499" r:id="rId12"/>
    <p:sldId id="1502" r:id="rId13"/>
    <p:sldId id="1483" r:id="rId14"/>
    <p:sldId id="1500" r:id="rId15"/>
    <p:sldId id="1486" r:id="rId16"/>
    <p:sldId id="1479" r:id="rId17"/>
    <p:sldId id="1485" r:id="rId18"/>
    <p:sldId id="1496" r:id="rId19"/>
  </p:sldIdLst>
  <p:sldSz cx="9144000" cy="5143500" type="screen16x9"/>
  <p:notesSz cx="6888163" cy="100187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7475661-F58A-47AB-B083-D00C3ED6B7D1}">
          <p14:sldIdLst>
            <p14:sldId id="1501"/>
            <p14:sldId id="1448"/>
            <p14:sldId id="1476"/>
            <p14:sldId id="1474"/>
            <p14:sldId id="1472"/>
            <p14:sldId id="1478"/>
            <p14:sldId id="1475"/>
            <p14:sldId id="1484"/>
            <p14:sldId id="1497"/>
            <p14:sldId id="1498"/>
            <p14:sldId id="1499"/>
            <p14:sldId id="1502"/>
            <p14:sldId id="1483"/>
            <p14:sldId id="1500"/>
            <p14:sldId id="1486"/>
            <p14:sldId id="1479"/>
            <p14:sldId id="1485"/>
            <p14:sldId id="1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8">
          <p15:clr>
            <a:srgbClr val="A4A3A4"/>
          </p15:clr>
        </p15:guide>
        <p15:guide id="2" pos="27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杜永波" initials="杜永波" lastIdx="4" clrIdx="0"/>
  <p:cmAuthor id="2" name="xiaguojin" initials="x" lastIdx="3" clrIdx="1">
    <p:extLst>
      <p:ext uri="{19B8F6BF-5375-455C-9EA6-DF929625EA0E}">
        <p15:presenceInfo xmlns:p15="http://schemas.microsoft.com/office/powerpoint/2012/main" userId="S-1-5-21-1708942466-489486248-854137353-1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4C00"/>
    <a:srgbClr val="0000CC"/>
    <a:srgbClr val="FF6A00"/>
    <a:srgbClr val="F300FF"/>
    <a:srgbClr val="FF2600"/>
    <a:srgbClr val="FF00A2"/>
    <a:srgbClr val="6600FF"/>
    <a:srgbClr val="6E00FF"/>
    <a:srgbClr val="88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126" y="402"/>
      </p:cViewPr>
      <p:guideLst>
        <p:guide orient="horz" pos="1768"/>
        <p:guide pos="27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fontAlgn="auto">
              <a:defRPr sz="13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fontAlgn="auto">
              <a:defRPr sz="13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EE9F9-C6EB-4805-9F2F-180A86CABC9C}" type="datetimeFigureOut">
              <a:rPr kumimoji="0" lang="zh-CN" altLang="en-US" sz="13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2020/10/13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fontAlgn="auto">
              <a:defRPr sz="13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zh-CN" altLang="en-US" sz="1300" strike="noStrike" noProof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69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550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17950" y="0"/>
            <a:ext cx="2998788" cy="550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59ED0A-16B5-4228-BB4C-939B76A1F97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2020/10/13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66688" y="1371600"/>
            <a:ext cx="6584950" cy="37052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92150" y="5281613"/>
            <a:ext cx="553402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425113"/>
            <a:ext cx="2997200" cy="5508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17950" y="10425113"/>
            <a:ext cx="2998788" cy="5508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324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88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66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18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86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72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rgbClr val="F2F2F2"/>
            </a:gs>
            <a:gs pos="100000">
              <a:schemeClr val="tx2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图片 7" descr="底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588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8" descr="校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31750"/>
            <a:ext cx="381000" cy="449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9"/>
          <p:cNvSpPr txBox="1"/>
          <p:nvPr/>
        </p:nvSpPr>
        <p:spPr>
          <a:xfrm>
            <a:off x="633413" y="139700"/>
            <a:ext cx="2589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泸县二中实验学校</a:t>
            </a:r>
          </a:p>
        </p:txBody>
      </p:sp>
      <p:sp>
        <p:nvSpPr>
          <p:cNvPr id="18" name="文本框 10"/>
          <p:cNvSpPr txBox="1">
            <a:spLocks noChangeArrowheads="1"/>
          </p:cNvSpPr>
          <p:nvPr userDrawn="1"/>
        </p:nvSpPr>
        <p:spPr bwMode="auto">
          <a:xfrm>
            <a:off x="5724128" y="4783138"/>
            <a:ext cx="3096344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三成两创 三立两尚 三度两色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91576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37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/>
            </a:gs>
            <a:gs pos="100000">
              <a:schemeClr val="tx2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7"/>
            </p:custDataLst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 indent="-171450"/>
            <a:r>
              <a:rPr lang="en-US" altLang="en-US" dirty="0"/>
              <a:t>第二级</a:t>
            </a:r>
          </a:p>
          <a:p>
            <a:pPr lvl="2" indent="-171450"/>
            <a:r>
              <a:rPr lang="en-US" altLang="en-US" dirty="0"/>
              <a:t>第三级</a:t>
            </a:r>
          </a:p>
          <a:p>
            <a:pPr lvl="3" indent="-171450"/>
            <a:r>
              <a:rPr lang="en-US" altLang="en-US" dirty="0"/>
              <a:t>第四级</a:t>
            </a:r>
          </a:p>
          <a:p>
            <a:pPr lvl="4" indent="-171450"/>
            <a:r>
              <a:rPr lang="en-US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图片 7" descr="底板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87" y="1588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图片 13" descr="校徽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350" y="31750"/>
            <a:ext cx="381000" cy="449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633413" y="139700"/>
            <a:ext cx="2589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泸县二中实验学校</a:t>
            </a:r>
          </a:p>
        </p:txBody>
      </p:sp>
      <p:sp>
        <p:nvSpPr>
          <p:cNvPr id="1037" name="文本框 15"/>
          <p:cNvSpPr txBox="1">
            <a:spLocks noChangeArrowheads="1"/>
          </p:cNvSpPr>
          <p:nvPr/>
        </p:nvSpPr>
        <p:spPr bwMode="auto">
          <a:xfrm>
            <a:off x="5848350" y="4783138"/>
            <a:ext cx="2828106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三成两创 三立两尚 三度两色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ransition spd="slow">
    <p:cover dir="lu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3.docx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1419622"/>
            <a:ext cx="6696744" cy="165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+mj-ea"/>
                <a:ea typeface="+mj-ea"/>
              </a:rPr>
              <a:t>泸县二中实验学校</a:t>
            </a:r>
            <a:r>
              <a:rPr lang="en-US" altLang="zh-CN" sz="3600" b="1" dirty="0" smtClean="0">
                <a:latin typeface="+mj-ea"/>
                <a:ea typeface="+mj-ea"/>
              </a:rPr>
              <a:t>2020</a:t>
            </a:r>
            <a:r>
              <a:rPr lang="zh-CN" altLang="en-US" sz="3600" b="1" dirty="0" smtClean="0">
                <a:latin typeface="+mj-ea"/>
                <a:ea typeface="+mj-ea"/>
              </a:rPr>
              <a:t>年秋期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ea"/>
                <a:ea typeface="+mj-ea"/>
              </a:rPr>
              <a:t> </a:t>
            </a:r>
            <a:r>
              <a:rPr lang="en-US" altLang="zh-CN" sz="3600" b="1" dirty="0" smtClean="0">
                <a:latin typeface="+mj-ea"/>
                <a:ea typeface="+mj-ea"/>
              </a:rPr>
              <a:t>   </a:t>
            </a:r>
            <a:r>
              <a:rPr lang="zh-CN" altLang="en-US" sz="3600" b="1" dirty="0" smtClean="0">
                <a:latin typeface="+mj-ea"/>
                <a:ea typeface="+mj-ea"/>
              </a:rPr>
              <a:t>高三一轮复习化学研究课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6056" y="336383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授课班级：高</a:t>
            </a:r>
            <a:r>
              <a:rPr lang="en-US" altLang="zh-CN" sz="2400" dirty="0" smtClean="0">
                <a:latin typeface="+mn-ea"/>
                <a:ea typeface="+mn-ea"/>
              </a:rPr>
              <a:t>2018</a:t>
            </a:r>
            <a:r>
              <a:rPr lang="zh-CN" altLang="en-US" sz="2400" dirty="0" smtClean="0">
                <a:latin typeface="+mn-ea"/>
                <a:ea typeface="+mn-ea"/>
              </a:rPr>
              <a:t>级</a:t>
            </a:r>
            <a:r>
              <a:rPr lang="en-US" altLang="zh-CN" sz="2400" dirty="0" smtClean="0">
                <a:latin typeface="+mn-ea"/>
                <a:ea typeface="+mn-ea"/>
              </a:rPr>
              <a:t>15</a:t>
            </a:r>
            <a:r>
              <a:rPr lang="zh-CN" altLang="en-US" sz="2400" dirty="0" smtClean="0">
                <a:latin typeface="+mn-ea"/>
                <a:ea typeface="+mn-ea"/>
              </a:rPr>
              <a:t>班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授课人：尹慧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800663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5526"/>
            <a:ext cx="6696744" cy="25281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63838"/>
            <a:ext cx="3600400" cy="13708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7" y="3055204"/>
            <a:ext cx="2925942" cy="337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054" y="31082"/>
            <a:ext cx="4394946" cy="12445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3307" y="3345168"/>
            <a:ext cx="3578702" cy="138480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7544" y="4944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9.3 </a:t>
            </a:r>
            <a:r>
              <a:rPr lang="zh-CN" altLang="en-US" dirty="0" smtClean="0"/>
              <a:t>入</a:t>
            </a:r>
            <a:r>
              <a:rPr lang="zh-CN" altLang="en-US" dirty="0" smtClean="0"/>
              <a:t>学考</a:t>
            </a:r>
            <a:r>
              <a:rPr lang="zh-CN" altLang="en-US" dirty="0" smtClean="0"/>
              <a:t>试  </a:t>
            </a:r>
            <a:r>
              <a:rPr lang="en-US" altLang="zh-CN" dirty="0" smtClean="0"/>
              <a:t>27</a:t>
            </a:r>
            <a:r>
              <a:rPr lang="zh-CN" altLang="en-US" dirty="0" smtClean="0"/>
              <a:t>原理组合（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3601505"/>
            <a:ext cx="2808312" cy="11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9450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38" y="3219822"/>
            <a:ext cx="4067643" cy="13184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488" y="2921843"/>
            <a:ext cx="3636620" cy="15050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62" y="773711"/>
            <a:ext cx="4368070" cy="13942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598" y="15545"/>
            <a:ext cx="4104402" cy="15928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1" y="1713924"/>
            <a:ext cx="3708629" cy="10961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2262016"/>
            <a:ext cx="4284172" cy="7417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0744" y="497924"/>
            <a:ext cx="37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10.7</a:t>
            </a:r>
            <a:r>
              <a:rPr lang="zh-CN" altLang="en-US" dirty="0" smtClean="0"/>
              <a:t>第</a:t>
            </a:r>
            <a:r>
              <a:rPr lang="zh-CN" altLang="en-US" dirty="0" smtClean="0"/>
              <a:t>一学月考</a:t>
            </a:r>
            <a:r>
              <a:rPr lang="zh-CN" altLang="en-US" dirty="0" smtClean="0"/>
              <a:t>试 </a:t>
            </a:r>
            <a:r>
              <a:rPr lang="en-US" altLang="zh-CN" dirty="0" smtClean="0"/>
              <a:t>27</a:t>
            </a:r>
            <a:r>
              <a:rPr lang="zh-CN" altLang="en-US" dirty="0" smtClean="0"/>
              <a:t>原理组合（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30080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4" b="7379"/>
          <a:stretch/>
        </p:blipFill>
        <p:spPr>
          <a:xfrm>
            <a:off x="542137" y="2910303"/>
            <a:ext cx="6535432" cy="5760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0" y="867256"/>
            <a:ext cx="6741556" cy="11217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0744" y="497924"/>
            <a:ext cx="303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10.13 </a:t>
            </a:r>
            <a:r>
              <a:rPr lang="zh-CN" altLang="en-US" dirty="0" smtClean="0"/>
              <a:t>周考 </a:t>
            </a:r>
            <a:r>
              <a:rPr lang="en-US" altLang="zh-CN" dirty="0" smtClean="0"/>
              <a:t>13</a:t>
            </a:r>
            <a:r>
              <a:rPr lang="zh-CN" altLang="en-US" dirty="0"/>
              <a:t>工艺流程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-762" r="25312" b="762"/>
          <a:stretch/>
        </p:blipFill>
        <p:spPr>
          <a:xfrm rot="16200000">
            <a:off x="3500819" y="-945805"/>
            <a:ext cx="576066" cy="65882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/>
          <a:stretch/>
        </p:blipFill>
        <p:spPr>
          <a:xfrm rot="16200000">
            <a:off x="3437962" y="864507"/>
            <a:ext cx="743783" cy="65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918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544" y="54293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活动元三  落实基础 解决问题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866" y="1011657"/>
            <a:ext cx="829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已知反应：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结合化学平衡移动原理，解释向体系中加入</a:t>
            </a:r>
            <a:r>
              <a:rPr lang="en-US" altLang="zh-CN" sz="2000" dirty="0" smtClean="0">
                <a:latin typeface="+mn-ea"/>
                <a:ea typeface="+mn-ea"/>
              </a:rPr>
              <a:t>5-15</a:t>
            </a:r>
            <a:r>
              <a:rPr lang="zh-CN" altLang="en-US" sz="2000" dirty="0" smtClean="0">
                <a:latin typeface="+mn-ea"/>
                <a:ea typeface="+mn-ea"/>
              </a:rPr>
              <a:t>滴浓硫酸后，溶液橙色加深的原因？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955" y="1095372"/>
            <a:ext cx="3535166" cy="5510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560" y="25734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已知反应：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向体系中滴加饱和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FeCl</a:t>
            </a:r>
            <a:r>
              <a:rPr lang="en-US" altLang="zh-CN" sz="2000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溶液，现象为：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向体系中滴加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3-5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滴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NaOH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溶液，现象为：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026" y="2590858"/>
            <a:ext cx="3894142" cy="3605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1560" y="3933077"/>
            <a:ext cx="8453777" cy="79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已知反应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升高温度，体系的红棕色加深，则该反应的</a:t>
            </a:r>
            <a:r>
              <a:rPr lang="el-GR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H____0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026" y="3975214"/>
            <a:ext cx="2597998" cy="331659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372024" y="3298397"/>
            <a:ext cx="374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pitchFamily="34" charset="-122"/>
              </a:rPr>
              <a:t>有红褐色沉淀生成，溶液红色变</a:t>
            </a:r>
            <a:r>
              <a:rPr lang="zh-CN" altLang="en-US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浅</a:t>
            </a:r>
            <a:endParaRPr lang="zh-CN" altLang="en-US" sz="1600" b="1" dirty="0">
              <a:solidFill>
                <a:srgbClr val="CC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32796" y="2949128"/>
            <a:ext cx="1007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pitchFamily="34" charset="-122"/>
              </a:rPr>
              <a:t>红色加</a:t>
            </a:r>
            <a:r>
              <a:rPr lang="zh-CN" altLang="en-US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深</a:t>
            </a:r>
            <a:endParaRPr lang="zh-CN" altLang="en-US" sz="1600" b="1" dirty="0">
              <a:solidFill>
                <a:srgbClr val="CC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940152" y="4227183"/>
            <a:ext cx="504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微软雅黑" panose="020B0503020204020204" pitchFamily="34" charset="-122"/>
              </a:rPr>
              <a:t>&lt;</a:t>
            </a:r>
            <a:endParaRPr lang="zh-CN" altLang="en-US" sz="2800" b="1" dirty="0">
              <a:solidFill>
                <a:srgbClr val="CC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67744" y="2184856"/>
            <a:ext cx="6376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H</a:t>
            </a:r>
            <a:r>
              <a:rPr lang="en-US" altLang="zh-CN" sz="1600" b="1" baseline="30000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浓度增加，该平衡逆向移动，生成更多的</a:t>
            </a:r>
            <a:r>
              <a:rPr lang="en-US" altLang="zh-CN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Cr</a:t>
            </a:r>
            <a:r>
              <a:rPr lang="en-US" altLang="zh-CN" sz="1600" b="1" baseline="-25000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2</a:t>
            </a:r>
            <a:r>
              <a:rPr lang="en-US" altLang="zh-CN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O</a:t>
            </a:r>
            <a:r>
              <a:rPr lang="en-US" altLang="zh-CN" sz="1600" b="1" baseline="-25000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7</a:t>
            </a:r>
            <a:r>
              <a:rPr lang="en-US" altLang="zh-CN" sz="1600" b="1" baseline="30000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2-</a:t>
            </a:r>
            <a:r>
              <a:rPr lang="zh-CN" altLang="en-US" sz="1600" b="1" dirty="0" smtClean="0">
                <a:solidFill>
                  <a:srgbClr val="CC0000"/>
                </a:solidFill>
                <a:latin typeface="微软雅黑" panose="020B0503020204020204" pitchFamily="34" charset="-122"/>
              </a:rPr>
              <a:t>，溶液橙色加深</a:t>
            </a:r>
            <a:endParaRPr lang="zh-CN" altLang="en-US" sz="1600" b="1" dirty="0">
              <a:solidFill>
                <a:srgbClr val="CC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87527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15566"/>
            <a:ext cx="8208912" cy="220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．解答此类题的思维过程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   (1)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找出存在的平衡体系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即可逆反应或可逆过程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) </a:t>
            </a:r>
            <a:b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   (2)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找出影响平衡的条件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   (3)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判断平衡移动的方向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   (4)</a:t>
            </a: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分析平衡移动的结果及移动结果与所解答问题的联系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．答题模板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……存在……平衡，……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条件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变化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，使平衡向……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方向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移动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，……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结论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67544" y="52590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化学平衡移动原理文字叙述解答模型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611560" y="3147814"/>
            <a:ext cx="8064896" cy="15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 smtClean="0"/>
              <a:t>3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．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练习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latin typeface="+mn-ea"/>
                <a:ea typeface="+mn-ea"/>
              </a:rPr>
              <a:t>(</a:t>
            </a:r>
            <a:r>
              <a:rPr lang="zh-CN" altLang="zh-CN" dirty="0">
                <a:latin typeface="+mn-ea"/>
                <a:ea typeface="+mn-ea"/>
              </a:rPr>
              <a:t>用化学方程式表示并配以必要的文字说明</a:t>
            </a:r>
            <a:r>
              <a:rPr lang="en-US" altLang="zh-CN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）铁锈</a:t>
            </a:r>
            <a:r>
              <a:rPr lang="zh-CN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可溶解在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CN" baseline="-25000" dirty="0" smtClean="0"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Cl</a:t>
            </a:r>
            <a:r>
              <a:rPr lang="zh-CN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溶液中的原因分析。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（第一学月考试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1D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）合成氨的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世纪最惊心动魄的化学反应，在化工生产和国防的能够领域有重要作用。</a:t>
            </a:r>
            <a:r>
              <a:rPr lang="zh-CN" altLang="en-US" kern="100" dirty="0" smtClean="0">
                <a:latin typeface="+mn-ea"/>
                <a:ea typeface="+mn-ea"/>
                <a:cs typeface="Times New Roman" panose="02020603050405020304" pitchFamily="18" charset="0"/>
              </a:rPr>
              <a:t>工业合成氨中，如何提高</a:t>
            </a:r>
            <a:r>
              <a:rPr lang="en-US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CN" kern="100" baseline="-25000" dirty="0" smtClean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kern="100" dirty="0" smtClean="0">
                <a:latin typeface="+mn-ea"/>
                <a:ea typeface="+mn-ea"/>
                <a:cs typeface="Times New Roman" panose="02020603050405020304" pitchFamily="18" charset="0"/>
              </a:rPr>
              <a:t>的产率，为什么？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799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9" name="文本框 1"/>
          <p:cNvSpPr txBox="1">
            <a:spLocks noChangeArrowheads="1"/>
          </p:cNvSpPr>
          <p:nvPr/>
        </p:nvSpPr>
        <p:spPr bwMode="auto">
          <a:xfrm>
            <a:off x="1238250" y="47625"/>
            <a:ext cx="66675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2019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版高考化学一轮复习全国版精选专题课件：化学平衡状态  化学平衡移动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63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华文新魏" pitchFamily="2" charset="-122"/>
            </a:endParaRPr>
          </a:p>
        </p:txBody>
      </p:sp>
      <p:sp>
        <p:nvSpPr>
          <p:cNvPr id="48160" name="文本框 2"/>
          <p:cNvSpPr txBox="1">
            <a:spLocks noChangeArrowheads="1"/>
          </p:cNvSpPr>
          <p:nvPr/>
        </p:nvSpPr>
        <p:spPr bwMode="auto">
          <a:xfrm>
            <a:off x="1238250" y="5038725"/>
            <a:ext cx="66675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2019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版高考化学一轮复习全国版精选专题课件：化学平衡状态  化学平衡移动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63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华文新魏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258" y="514916"/>
            <a:ext cx="599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活动元四：学以致用  举一反三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482682" y="1069850"/>
            <a:ext cx="7918233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altLang="zh-CN" kern="100" dirty="0" smtClean="0">
                <a:latin typeface="+mn-ea"/>
                <a:cs typeface="Courier New" panose="02070309020205020404" pitchFamily="49" charset="0"/>
              </a:rPr>
              <a:t>(</a:t>
            </a:r>
            <a:r>
              <a:rPr lang="zh-CN" altLang="en-US" kern="100" dirty="0">
                <a:latin typeface="+mn-ea"/>
                <a:cs typeface="Courier New" panose="02070309020205020404" pitchFamily="49" charset="0"/>
              </a:rPr>
              <a:t>选</a:t>
            </a:r>
            <a:r>
              <a:rPr lang="en-US" altLang="zh-CN" kern="100" dirty="0" smtClean="0">
                <a:latin typeface="+mn-ea"/>
                <a:cs typeface="Courier New" panose="02070309020205020404" pitchFamily="49" charset="0"/>
              </a:rPr>
              <a:t>4P32 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en-US" altLang="zh-CN" kern="100" dirty="0" smtClean="0">
                <a:latin typeface="+mn-ea"/>
                <a:cs typeface="Courier New" panose="02070309020205020404" pitchFamily="49" charset="0"/>
              </a:rPr>
              <a:t>)</a:t>
            </a:r>
            <a:r>
              <a:rPr lang="zh-CN" altLang="en-US" kern="100" dirty="0" smtClean="0">
                <a:latin typeface="+mn-ea"/>
                <a:cs typeface="Courier New" panose="02070309020205020404" pitchFamily="49" charset="0"/>
              </a:rPr>
              <a:t> </a:t>
            </a:r>
            <a:r>
              <a:rPr lang="zh-CN" altLang="zh-CN" kern="100" dirty="0" smtClean="0">
                <a:latin typeface="+mn-ea"/>
                <a:ea typeface="+mn-ea"/>
              </a:rPr>
              <a:t>在</a:t>
            </a:r>
            <a:r>
              <a:rPr lang="zh-CN" altLang="zh-CN" kern="100" dirty="0">
                <a:latin typeface="+mn-ea"/>
                <a:ea typeface="+mn-ea"/>
              </a:rPr>
              <a:t>密闭容器中的一定量混合气体发生反</a:t>
            </a:r>
            <a:r>
              <a:rPr lang="zh-CN" altLang="zh-CN" kern="100" dirty="0" smtClean="0">
                <a:latin typeface="+mn-ea"/>
                <a:ea typeface="+mn-ea"/>
              </a:rPr>
              <a:t>应：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yB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       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zC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 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衡时测得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的浓度为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0.50 </a:t>
            </a:r>
            <a:r>
              <a:rPr lang="en-US" altLang="zh-CN" kern="1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/L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，保持温度不变，将容器的容积扩大到原来的两倍，再达平衡时，测得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的浓度降低为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0.30 </a:t>
            </a:r>
            <a:r>
              <a:rPr lang="en-US" altLang="zh-CN" kern="1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/L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。下列有关判断正确的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zh-CN" altLang="en-US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  ）</a:t>
            </a:r>
            <a:endParaRPr lang="en-US" altLang="zh-CN" kern="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x+y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&lt;z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    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B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衡向正反应方向移动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lang="en-US" altLang="zh-CN" kern="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的转化率降低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 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的体积分数下降</a:t>
            </a:r>
            <a:endParaRPr lang="zh-CN" altLang="zh-CN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19955"/>
            <a:ext cx="288729" cy="1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899592" y="1940228"/>
            <a:ext cx="185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图片 3" descr="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48568"/>
            <a:ext cx="38985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453258" y="2948568"/>
            <a:ext cx="111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解题思维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5652120" y="34672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变式训练 讲义</a:t>
            </a:r>
            <a:r>
              <a:rPr lang="en-US" altLang="zh-CN" dirty="0" smtClean="0">
                <a:latin typeface="+mn-ea"/>
                <a:ea typeface="+mn-ea"/>
              </a:rPr>
              <a:t>P99 4</a:t>
            </a:r>
            <a:r>
              <a:rPr lang="zh-CN" altLang="en-US" dirty="0" smtClean="0">
                <a:latin typeface="+mn-ea"/>
                <a:ea typeface="+mn-ea"/>
              </a:rPr>
              <a:t>、</a:t>
            </a:r>
            <a:r>
              <a:rPr lang="en-US" altLang="zh-CN" dirty="0" smtClean="0">
                <a:latin typeface="+mn-ea"/>
                <a:ea typeface="+mn-ea"/>
              </a:rPr>
              <a:t>5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89951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8746"/>
            <a:ext cx="793326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91830"/>
            <a:ext cx="89746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5926"/>
            <a:ext cx="90593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95536" y="555526"/>
            <a:ext cx="599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活动元四：归纳总结，搭建框架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279423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01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91" y="699542"/>
            <a:ext cx="6500063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文本框 2"/>
          <p:cNvSpPr txBox="1">
            <a:spLocks noChangeArrowheads="1"/>
          </p:cNvSpPr>
          <p:nvPr/>
        </p:nvSpPr>
        <p:spPr bwMode="auto">
          <a:xfrm>
            <a:off x="323528" y="483518"/>
            <a:ext cx="21907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脉络构建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08104" y="141962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下一</a:t>
            </a:r>
            <a:r>
              <a:rPr lang="zh-CN" altLang="en-US" dirty="0" smtClean="0">
                <a:solidFill>
                  <a:srgbClr val="FF0000"/>
                </a:solidFill>
              </a:rPr>
              <a:t>个学习任务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517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544" y="206769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n-ea"/>
                <a:ea typeface="+mn-ea"/>
              </a:rPr>
              <a:t>作</a:t>
            </a:r>
            <a:r>
              <a:rPr lang="zh-CN" altLang="en-US" sz="4000" b="1" dirty="0" smtClean="0">
                <a:latin typeface="+mn-ea"/>
                <a:ea typeface="+mn-ea"/>
              </a:rPr>
              <a:t>业：课时精练第</a:t>
            </a:r>
            <a:r>
              <a:rPr lang="en-US" altLang="zh-CN" sz="4000" b="1" dirty="0" smtClean="0">
                <a:latin typeface="+mn-ea"/>
                <a:ea typeface="+mn-ea"/>
              </a:rPr>
              <a:t>23</a:t>
            </a:r>
            <a:r>
              <a:rPr lang="zh-CN" altLang="en-US" sz="4000" b="1" dirty="0" smtClean="0">
                <a:latin typeface="+mn-ea"/>
                <a:ea typeface="+mn-ea"/>
              </a:rPr>
              <a:t>讲</a:t>
            </a:r>
            <a:r>
              <a:rPr lang="en-US" altLang="zh-CN" sz="4000" b="1" dirty="0" smtClean="0">
                <a:latin typeface="+mn-ea"/>
                <a:ea typeface="+mn-ea"/>
              </a:rPr>
              <a:t>1-11</a:t>
            </a:r>
            <a:r>
              <a:rPr lang="zh-CN" altLang="en-US" sz="4000" b="1" dirty="0" smtClean="0">
                <a:latin typeface="+mn-ea"/>
                <a:ea typeface="+mn-ea"/>
              </a:rPr>
              <a:t>选择题</a:t>
            </a:r>
            <a:endParaRPr lang="en-US" altLang="zh-CN" sz="4000" b="1" dirty="0" smtClean="0">
              <a:latin typeface="+mn-ea"/>
              <a:ea typeface="+mn-ea"/>
            </a:endParaRPr>
          </a:p>
          <a:p>
            <a:endParaRPr lang="zh-CN" altLang="en-US" sz="4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59236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39552" y="1491630"/>
            <a:ext cx="80648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012984" algn="l"/>
                <a:tab pos="1417796" algn="l"/>
                <a:tab pos="1823085" algn="l"/>
              </a:tabLst>
              <a:defRPr/>
            </a:pPr>
            <a:r>
              <a:rPr lang="zh-CN" altLang="en-US" sz="3600" b="1" kern="100" dirty="0" smtClean="0">
                <a:latin typeface="+mj-ea"/>
                <a:ea typeface="+mj-ea"/>
                <a:cs typeface="Courier New"/>
              </a:rPr>
              <a:t>第</a:t>
            </a:r>
            <a:r>
              <a:rPr lang="en-US" altLang="zh-CN" sz="3600" b="1" kern="100" dirty="0" smtClean="0">
                <a:latin typeface="+mj-ea"/>
                <a:ea typeface="+mj-ea"/>
                <a:cs typeface="Courier New"/>
              </a:rPr>
              <a:t>23</a:t>
            </a:r>
            <a:r>
              <a:rPr lang="zh-CN" altLang="en-US" sz="3600" b="1" kern="100" dirty="0" smtClean="0">
                <a:latin typeface="+mj-ea"/>
                <a:ea typeface="+mj-ea"/>
                <a:cs typeface="Courier New"/>
              </a:rPr>
              <a:t>讲 化学平衡</a:t>
            </a:r>
            <a:r>
              <a:rPr lang="zh-CN" altLang="en-US" sz="3600" b="1" kern="100" dirty="0">
                <a:latin typeface="+mj-ea"/>
                <a:ea typeface="+mj-ea"/>
                <a:cs typeface="Courier New"/>
              </a:rPr>
              <a:t>状</a:t>
            </a:r>
            <a:r>
              <a:rPr lang="zh-CN" altLang="en-US" sz="3600" b="1" kern="100" dirty="0" smtClean="0">
                <a:latin typeface="+mj-ea"/>
                <a:ea typeface="+mj-ea"/>
                <a:cs typeface="Courier New"/>
              </a:rPr>
              <a:t>态 化学平衡的移动 </a:t>
            </a:r>
            <a:endParaRPr lang="en-US" altLang="zh-CN" sz="3600" b="1" kern="100" dirty="0" smtClean="0">
              <a:latin typeface="+mj-ea"/>
              <a:ea typeface="+mj-ea"/>
              <a:cs typeface="Courier New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012984" algn="l"/>
                <a:tab pos="1417796" algn="l"/>
                <a:tab pos="1823085" algn="l"/>
              </a:tabLst>
              <a:defRPr/>
            </a:pPr>
            <a:r>
              <a:rPr lang="zh-CN" altLang="en-US" sz="3600" b="1" kern="100" dirty="0" smtClean="0">
                <a:latin typeface="+mj-ea"/>
                <a:ea typeface="+mj-ea"/>
                <a:cs typeface="Courier New"/>
              </a:rPr>
              <a:t>           考点二  化学平衡移动</a:t>
            </a:r>
            <a:endParaRPr lang="zh-CN" altLang="zh-CN" sz="3600" b="1" kern="100" dirty="0">
              <a:latin typeface="+mj-ea"/>
              <a:ea typeface="+mj-ea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4402910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6"/>
          <p:cNvSpPr>
            <a:spLocks noChangeArrowheads="1"/>
          </p:cNvSpPr>
          <p:nvPr/>
        </p:nvSpPr>
        <p:spPr bwMode="auto">
          <a:xfrm>
            <a:off x="539552" y="1336585"/>
            <a:ext cx="8064896" cy="276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工业合成氨是人类科学技术上的一项重大突破 ，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其反应如下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000" baseline="-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3H</a:t>
            </a:r>
            <a:r>
              <a:rPr lang="en-US" altLang="zh-CN" sz="2000" baseline="-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2NH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ΔH&lt;0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一定条件下，在密闭恒容的容器中，能表示上述反应达到化学平衡状态的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是（   ）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逆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</a:t>
            </a:r>
            <a:r>
              <a:rPr lang="en-US" altLang="zh-CN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aseline="-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(NH</a:t>
            </a:r>
            <a:r>
              <a:rPr lang="en-US" altLang="zh-CN" sz="2000" baseline="-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逆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c(N</a:t>
            </a:r>
            <a:r>
              <a:rPr lang="en-US" altLang="zh-CN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)∶c(H</a:t>
            </a:r>
            <a:r>
              <a:rPr lang="en-US" altLang="zh-CN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)∶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c(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1∶3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∶2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5" name="Rectangle 45"/>
          <p:cNvSpPr>
            <a:spLocks noChangeArrowheads="1"/>
          </p:cNvSpPr>
          <p:nvPr/>
        </p:nvSpPr>
        <p:spPr bwMode="auto">
          <a:xfrm>
            <a:off x="5135039" y="2003961"/>
            <a:ext cx="5019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9" name="AutoShape 49"/>
          <p:cNvSpPr>
            <a:spLocks/>
          </p:cNvSpPr>
          <p:nvPr/>
        </p:nvSpPr>
        <p:spPr bwMode="auto">
          <a:xfrm>
            <a:off x="4788024" y="2834171"/>
            <a:ext cx="3542390" cy="432048"/>
          </a:xfrm>
          <a:prstGeom prst="borderCallout1">
            <a:avLst>
              <a:gd name="adj1" fmla="val 90648"/>
              <a:gd name="adj2" fmla="val 102282"/>
              <a:gd name="adj3" fmla="val 90516"/>
              <a:gd name="adj4" fmla="val 10175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基于平衡概念，关注反应速率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544" y="56744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活动元一：学</a:t>
            </a:r>
            <a:r>
              <a:rPr lang="zh-CN" altLang="en-US" sz="2800" b="1" dirty="0"/>
              <a:t>情反</a:t>
            </a:r>
            <a:r>
              <a:rPr lang="zh-CN" altLang="en-US" sz="2800" b="1" dirty="0" smtClean="0"/>
              <a:t>馈，知识检测</a:t>
            </a:r>
            <a:endParaRPr lang="zh-CN" altLang="en-US" sz="2800" b="1" dirty="0"/>
          </a:p>
        </p:txBody>
      </p:sp>
      <p:pic>
        <p:nvPicPr>
          <p:cNvPr id="7" name="图片 42" descr="21世纪教育网 -- 中国最大型、最专业的中小学教育资源门户网站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3109"/>
            <a:ext cx="473739" cy="15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9968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5" grpId="0"/>
      <p:bldP spid="2355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31795"/>
            <a:ext cx="8006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在恒容密闭容器中，对于反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(g)+I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   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2HI(g)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，其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达到化学平衡状态的标志是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  ）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混合气体的密度不再变化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．混合气体的平均相对分子质量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的浓度均相等            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在混合气体中的体积分数不再变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化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在恒容密闭容器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对于反应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2NO (g)+O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(g)         2NO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(g)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，在一定条件下可以判断平衡状态的是（ ）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的分子数目之比分别为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2:1:2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．各组分的浓度相等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．混合气体的颜色不再发生变化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．混合气体的平均相对分子质量变化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AutoShape 49"/>
          <p:cNvSpPr>
            <a:spLocks/>
          </p:cNvSpPr>
          <p:nvPr/>
        </p:nvSpPr>
        <p:spPr bwMode="auto">
          <a:xfrm>
            <a:off x="4932040" y="1347614"/>
            <a:ext cx="3614398" cy="432048"/>
          </a:xfrm>
          <a:prstGeom prst="borderCallout1">
            <a:avLst>
              <a:gd name="adj1" fmla="val 90648"/>
              <a:gd name="adj2" fmla="val 102282"/>
              <a:gd name="adj3" fmla="val 90516"/>
              <a:gd name="adj4" fmla="val 10175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基于物质视角，关注量的数据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5" name="图片 42" descr="21世纪教育网 -- 中国最大型、最专业的中小学教育资源门户网站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7090"/>
            <a:ext cx="518524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9"/>
          <p:cNvSpPr>
            <a:spLocks/>
          </p:cNvSpPr>
          <p:nvPr/>
        </p:nvSpPr>
        <p:spPr bwMode="auto">
          <a:xfrm>
            <a:off x="5004048" y="3867894"/>
            <a:ext cx="3614398" cy="432048"/>
          </a:xfrm>
          <a:prstGeom prst="borderCallout1">
            <a:avLst>
              <a:gd name="adj1" fmla="val 90648"/>
              <a:gd name="adj2" fmla="val 102282"/>
              <a:gd name="adj3" fmla="val 90516"/>
              <a:gd name="adj4" fmla="val 10175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基于物质颜色，关注颜色变化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2127435" y="860210"/>
            <a:ext cx="2552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3568366" y="2852165"/>
            <a:ext cx="5715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42" descr="21世纪教育网 -- 中国最大型、最专业的中小学教育资源门户网站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42299"/>
            <a:ext cx="361358" cy="11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3530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2451" y="62753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平衡状态判断的解答模型</a:t>
            </a:r>
            <a:endParaRPr lang="zh-CN" altLang="en-US" sz="2400" b="1" dirty="0"/>
          </a:p>
        </p:txBody>
      </p:sp>
      <p:pic>
        <p:nvPicPr>
          <p:cNvPr id="5" name="图片 3" descr="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7614"/>
            <a:ext cx="7408333" cy="279400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28178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文本框 144386"/>
          <p:cNvSpPr txBox="1">
            <a:spLocks noChangeArrowheads="1"/>
          </p:cNvSpPr>
          <p:nvPr/>
        </p:nvSpPr>
        <p:spPr bwMode="auto">
          <a:xfrm>
            <a:off x="453954" y="1023134"/>
            <a:ext cx="7603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_GB2312" pitchFamily="49" charset="-122"/>
              </a:rPr>
              <a:t>讨论：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_GB2312" pitchFamily="49" charset="-122"/>
              </a:rPr>
              <a:t>）如何判断平衡移动的方向？</a:t>
            </a:r>
            <a:endParaRPr lang="en-US" altLang="zh-CN" sz="2400" b="1" dirty="0" smtClean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ea typeface="楷体_GB2312" pitchFamily="49" charset="-122"/>
              </a:rPr>
              <a:t>            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_GB2312" pitchFamily="49" charset="-122"/>
              </a:rPr>
              <a:t>）反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应条件改变是如何影响化学平衡？</a:t>
            </a:r>
          </a:p>
        </p:txBody>
      </p:sp>
      <p:sp>
        <p:nvSpPr>
          <p:cNvPr id="144388" name="文本框 144387"/>
          <p:cNvSpPr txBox="1">
            <a:spLocks noChangeArrowheads="1"/>
          </p:cNvSpPr>
          <p:nvPr/>
        </p:nvSpPr>
        <p:spPr bwMode="auto">
          <a:xfrm>
            <a:off x="615571" y="2381578"/>
            <a:ext cx="1533321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u="sng" dirty="0">
                <a:latin typeface="+mn-ea"/>
                <a:ea typeface="+mn-ea"/>
              </a:rPr>
              <a:t>一定条件下的化学平衡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逆</a:t>
            </a:r>
            <a:endParaRPr lang="en-US" altLang="zh-CN" sz="2000" b="1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组分的含量恒定</a:t>
            </a:r>
          </a:p>
        </p:txBody>
      </p:sp>
      <p:sp>
        <p:nvSpPr>
          <p:cNvPr id="144389" name="直接连接符 144388"/>
          <p:cNvSpPr>
            <a:spLocks noChangeShapeType="1"/>
          </p:cNvSpPr>
          <p:nvPr/>
        </p:nvSpPr>
        <p:spPr bwMode="auto">
          <a:xfrm>
            <a:off x="2180738" y="3546316"/>
            <a:ext cx="1492324" cy="11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0" name="文本框 144389"/>
          <p:cNvSpPr txBox="1">
            <a:spLocks noChangeArrowheads="1"/>
          </p:cNvSpPr>
          <p:nvPr/>
        </p:nvSpPr>
        <p:spPr bwMode="auto">
          <a:xfrm>
            <a:off x="2234017" y="309930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n-ea"/>
                <a:ea typeface="+mn-ea"/>
              </a:rPr>
              <a:t>条件改变</a:t>
            </a:r>
          </a:p>
        </p:txBody>
      </p:sp>
      <p:sp>
        <p:nvSpPr>
          <p:cNvPr id="144392" name="文本框 144391"/>
          <p:cNvSpPr txBox="1">
            <a:spLocks noChangeArrowheads="1"/>
          </p:cNvSpPr>
          <p:nvPr/>
        </p:nvSpPr>
        <p:spPr bwMode="auto">
          <a:xfrm>
            <a:off x="3704908" y="2638314"/>
            <a:ext cx="1547008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u="sng" dirty="0" smtClean="0">
                <a:latin typeface="+mn-ea"/>
                <a:ea typeface="+mn-ea"/>
              </a:rPr>
              <a:t>平</a:t>
            </a:r>
            <a:r>
              <a:rPr lang="zh-CN" altLang="en-US" sz="2000" b="1" u="sng" dirty="0">
                <a:latin typeface="+mn-ea"/>
                <a:ea typeface="+mn-ea"/>
              </a:rPr>
              <a:t>衡被破坏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 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000" b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逆</a:t>
            </a:r>
            <a:endParaRPr lang="en-US" altLang="zh-CN" sz="2000" b="1" baseline="-25000" dirty="0" smtClean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组分的含量不断变化</a:t>
            </a:r>
          </a:p>
        </p:txBody>
      </p:sp>
      <p:sp>
        <p:nvSpPr>
          <p:cNvPr id="144393" name="直接连接符 144392"/>
          <p:cNvSpPr>
            <a:spLocks noChangeShapeType="1"/>
          </p:cNvSpPr>
          <p:nvPr/>
        </p:nvSpPr>
        <p:spPr bwMode="auto">
          <a:xfrm>
            <a:off x="5330654" y="3516120"/>
            <a:ext cx="159706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4" name="文本框 144393"/>
          <p:cNvSpPr txBox="1">
            <a:spLocks noChangeArrowheads="1"/>
          </p:cNvSpPr>
          <p:nvPr/>
        </p:nvSpPr>
        <p:spPr bwMode="auto">
          <a:xfrm>
            <a:off x="5327893" y="3086690"/>
            <a:ext cx="1718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</a:rPr>
              <a:t>一定时间后</a:t>
            </a:r>
          </a:p>
        </p:txBody>
      </p:sp>
      <p:sp>
        <p:nvSpPr>
          <p:cNvPr id="144395" name="文本框 144394"/>
          <p:cNvSpPr txBox="1">
            <a:spLocks noChangeArrowheads="1"/>
          </p:cNvSpPr>
          <p:nvPr/>
        </p:nvSpPr>
        <p:spPr bwMode="auto">
          <a:xfrm>
            <a:off x="6948617" y="2409616"/>
            <a:ext cx="1583824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u="sng" dirty="0" smtClean="0">
                <a:latin typeface="+mn-ea"/>
                <a:ea typeface="+mn-ea"/>
              </a:rPr>
              <a:t>新</a:t>
            </a:r>
            <a:r>
              <a:rPr lang="zh-CN" altLang="en-US" sz="2000" b="1" u="sng" dirty="0">
                <a:latin typeface="+mn-ea"/>
                <a:ea typeface="+mn-ea"/>
              </a:rPr>
              <a:t>化学平</a:t>
            </a:r>
            <a:r>
              <a:rPr lang="zh-CN" altLang="en-US" sz="2000" b="1" u="sng" dirty="0" smtClean="0">
                <a:latin typeface="+mn-ea"/>
                <a:ea typeface="+mn-ea"/>
              </a:rPr>
              <a:t>衡</a:t>
            </a:r>
            <a:endParaRPr lang="en-US" altLang="zh-CN" sz="2000" b="1" u="sng" dirty="0" smtClean="0">
              <a:latin typeface="+mn-ea"/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’</a:t>
            </a:r>
            <a:r>
              <a:rPr lang="zh-CN" alt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v’</a:t>
            </a:r>
            <a:r>
              <a:rPr lang="zh-CN" alt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逆</a:t>
            </a:r>
            <a:endParaRPr lang="en-US" altLang="zh-CN" sz="2000" b="1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组分的含量恒定</a:t>
            </a:r>
          </a:p>
        </p:txBody>
      </p:sp>
      <p:sp>
        <p:nvSpPr>
          <p:cNvPr id="144396" name="文本框 144395"/>
          <p:cNvSpPr txBox="1">
            <a:spLocks noChangeArrowheads="1"/>
          </p:cNvSpPr>
          <p:nvPr/>
        </p:nvSpPr>
        <p:spPr bwMode="auto">
          <a:xfrm>
            <a:off x="488431" y="4256866"/>
            <a:ext cx="1787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  <a:ea typeface="+mn-ea"/>
              </a:rPr>
              <a:t>平衡状态</a:t>
            </a:r>
            <a:r>
              <a:rPr lang="en-US" altLang="zh-CN" sz="2000" b="1" dirty="0">
                <a:latin typeface="+mn-ea"/>
                <a:ea typeface="+mn-ea"/>
              </a:rPr>
              <a:t>Ⅰ</a:t>
            </a:r>
          </a:p>
        </p:txBody>
      </p:sp>
      <p:sp>
        <p:nvSpPr>
          <p:cNvPr id="144397" name="文本框 144396"/>
          <p:cNvSpPr txBox="1">
            <a:spLocks noChangeArrowheads="1"/>
          </p:cNvSpPr>
          <p:nvPr/>
        </p:nvSpPr>
        <p:spPr bwMode="auto">
          <a:xfrm>
            <a:off x="6927714" y="4016215"/>
            <a:ext cx="1850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  <a:ea typeface="+mn-ea"/>
              </a:rPr>
              <a:t>平衡状态</a:t>
            </a:r>
            <a:r>
              <a:rPr lang="en-US" altLang="zh-CN" sz="2000" b="1" dirty="0">
                <a:latin typeface="+mn-ea"/>
                <a:ea typeface="+mn-ea"/>
              </a:rPr>
              <a:t>Ⅱ</a:t>
            </a:r>
          </a:p>
        </p:txBody>
      </p:sp>
      <p:grpSp>
        <p:nvGrpSpPr>
          <p:cNvPr id="144398" name="组合 144397"/>
          <p:cNvGrpSpPr>
            <a:grpSpLocks/>
          </p:cNvGrpSpPr>
          <p:nvPr/>
        </p:nvGrpSpPr>
        <p:grpSpPr bwMode="auto">
          <a:xfrm>
            <a:off x="1176301" y="2247349"/>
            <a:ext cx="6408712" cy="132948"/>
            <a:chOff x="624" y="2256"/>
            <a:chExt cx="4464" cy="240"/>
          </a:xfrm>
        </p:grpSpPr>
        <p:sp>
          <p:nvSpPr>
            <p:cNvPr id="27662" name="直接连接符 144398"/>
            <p:cNvSpPr>
              <a:spLocks noChangeShapeType="1"/>
            </p:cNvSpPr>
            <p:nvPr/>
          </p:nvSpPr>
          <p:spPr bwMode="auto">
            <a:xfrm>
              <a:off x="62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7663" name="直接连接符 144399"/>
            <p:cNvSpPr>
              <a:spLocks noChangeShapeType="1"/>
            </p:cNvSpPr>
            <p:nvPr/>
          </p:nvSpPr>
          <p:spPr bwMode="auto">
            <a:xfrm>
              <a:off x="624" y="2256"/>
              <a:ext cx="4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7664" name="直接连接符 144400"/>
            <p:cNvSpPr>
              <a:spLocks noChangeShapeType="1"/>
            </p:cNvSpPr>
            <p:nvPr/>
          </p:nvSpPr>
          <p:spPr bwMode="auto">
            <a:xfrm>
              <a:off x="508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144402" name="文本框 144401"/>
          <p:cNvSpPr txBox="1">
            <a:spLocks noChangeArrowheads="1"/>
          </p:cNvSpPr>
          <p:nvPr/>
        </p:nvSpPr>
        <p:spPr bwMode="auto">
          <a:xfrm>
            <a:off x="3347864" y="1807317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3300"/>
                </a:solidFill>
                <a:latin typeface="微软雅黑" panose="020B0503020204020204" pitchFamily="34" charset="-122"/>
              </a:rPr>
              <a:t>化学平衡的移动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3954" y="489434"/>
            <a:ext cx="599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活动元二：思维碰撞，知识整合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418740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 animBg="1"/>
      <p:bldP spid="144389" grpId="0" animBg="1"/>
      <p:bldP spid="144390" grpId="0"/>
      <p:bldP spid="144392" grpId="0" animBg="1"/>
      <p:bldP spid="144393" grpId="0" animBg="1"/>
      <p:bldP spid="144394" grpId="0"/>
      <p:bldP spid="144395" grpId="0" animBg="1"/>
      <p:bldP spid="144396" grpId="0"/>
      <p:bldP spid="144397" grpId="0"/>
      <p:bldP spid="14440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6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18478"/>
              </p:ext>
            </p:extLst>
          </p:nvPr>
        </p:nvGraphicFramePr>
        <p:xfrm>
          <a:off x="611560" y="987577"/>
          <a:ext cx="7844865" cy="3468167"/>
        </p:xfrm>
        <a:graphic>
          <a:graphicData uri="http://schemas.openxmlformats.org/drawingml/2006/table">
            <a:tbl>
              <a:tblPr/>
              <a:tblGrid>
                <a:gridCol w="508366"/>
                <a:gridCol w="2413843"/>
                <a:gridCol w="2604000"/>
                <a:gridCol w="2318656"/>
              </a:tblGrid>
              <a:tr h="360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条件的改变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平衡移动方向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新平衡建立时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3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体措施</a:t>
                      </a:r>
                    </a:p>
                  </a:txBody>
                  <a:tcPr marL="68585" marR="68585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增大反应物浓度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减小反应物浓度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增大体系压强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减小体系压强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升高温度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降低温度</a:t>
                      </a: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5" marR="6858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44" name="Text Box 44"/>
          <p:cNvSpPr txBox="1">
            <a:spLocks noChangeArrowheads="1"/>
          </p:cNvSpPr>
          <p:nvPr/>
        </p:nvSpPr>
        <p:spPr bwMode="auto">
          <a:xfrm>
            <a:off x="3775359" y="1361048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向正反应方向移动</a:t>
            </a:r>
          </a:p>
        </p:txBody>
      </p:sp>
      <p:sp>
        <p:nvSpPr>
          <p:cNvPr id="76845" name="Text Box 45"/>
          <p:cNvSpPr txBox="1">
            <a:spLocks noChangeArrowheads="1"/>
          </p:cNvSpPr>
          <p:nvPr/>
        </p:nvSpPr>
        <p:spPr bwMode="auto">
          <a:xfrm>
            <a:off x="3775359" y="1754171"/>
            <a:ext cx="2416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向逆反应方向移动</a:t>
            </a:r>
          </a:p>
        </p:txBody>
      </p:sp>
      <p:sp>
        <p:nvSpPr>
          <p:cNvPr id="76846" name="Text Box 46"/>
          <p:cNvSpPr txBox="1">
            <a:spLocks noChangeArrowheads="1"/>
          </p:cNvSpPr>
          <p:nvPr/>
        </p:nvSpPr>
        <p:spPr bwMode="auto">
          <a:xfrm>
            <a:off x="3658306" y="2153536"/>
            <a:ext cx="2636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向气体体积减小方</a:t>
            </a:r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向移动</a:t>
            </a:r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3659943" y="2574938"/>
            <a:ext cx="2689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向气体体</a:t>
            </a:r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积增</a:t>
            </a:r>
            <a:r>
              <a:rPr lang="zh-CN" altLang="en-US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大方</a:t>
            </a:r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向移动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3820376" y="2977826"/>
            <a:ext cx="2132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向吸热方向移动</a:t>
            </a:r>
          </a:p>
        </p:txBody>
      </p:sp>
      <p:sp>
        <p:nvSpPr>
          <p:cNvPr id="76849" name="Text Box 49"/>
          <p:cNvSpPr txBox="1">
            <a:spLocks noChangeArrowheads="1"/>
          </p:cNvSpPr>
          <p:nvPr/>
        </p:nvSpPr>
        <p:spPr bwMode="auto">
          <a:xfrm>
            <a:off x="3801318" y="3374932"/>
            <a:ext cx="2187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向放热方向移动</a:t>
            </a:r>
          </a:p>
        </p:txBody>
      </p:sp>
      <p:sp>
        <p:nvSpPr>
          <p:cNvPr id="76850" name="Text Box 50"/>
          <p:cNvSpPr txBox="1">
            <a:spLocks noChangeArrowheads="1"/>
          </p:cNvSpPr>
          <p:nvPr/>
        </p:nvSpPr>
        <p:spPr bwMode="auto">
          <a:xfrm>
            <a:off x="3820376" y="3772416"/>
            <a:ext cx="2052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向减弱这种改变的方向移动</a:t>
            </a:r>
          </a:p>
        </p:txBody>
      </p:sp>
      <p:sp>
        <p:nvSpPr>
          <p:cNvPr id="76851" name="Text Box 51"/>
          <p:cNvSpPr txBox="1">
            <a:spLocks noChangeArrowheads="1"/>
          </p:cNvSpPr>
          <p:nvPr/>
        </p:nvSpPr>
        <p:spPr bwMode="auto">
          <a:xfrm>
            <a:off x="6313966" y="1338673"/>
            <a:ext cx="2218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反应物浓度减小</a:t>
            </a:r>
          </a:p>
        </p:txBody>
      </p:sp>
      <p:sp>
        <p:nvSpPr>
          <p:cNvPr id="76852" name="Text Box 52"/>
          <p:cNvSpPr txBox="1">
            <a:spLocks noChangeArrowheads="1"/>
          </p:cNvSpPr>
          <p:nvPr/>
        </p:nvSpPr>
        <p:spPr bwMode="auto">
          <a:xfrm>
            <a:off x="6323148" y="1762004"/>
            <a:ext cx="2133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反应物浓度增大</a:t>
            </a:r>
          </a:p>
        </p:txBody>
      </p:sp>
      <p:sp>
        <p:nvSpPr>
          <p:cNvPr id="76853" name="Text Box 53"/>
          <p:cNvSpPr txBox="1">
            <a:spLocks noChangeArrowheads="1"/>
          </p:cNvSpPr>
          <p:nvPr/>
        </p:nvSpPr>
        <p:spPr bwMode="auto">
          <a:xfrm>
            <a:off x="6389663" y="2148273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体系压强减小</a:t>
            </a:r>
          </a:p>
        </p:txBody>
      </p:sp>
      <p:sp>
        <p:nvSpPr>
          <p:cNvPr id="76854" name="Text Box 54"/>
          <p:cNvSpPr txBox="1">
            <a:spLocks noChangeArrowheads="1"/>
          </p:cNvSpPr>
          <p:nvPr/>
        </p:nvSpPr>
        <p:spPr bwMode="auto">
          <a:xfrm>
            <a:off x="6383112" y="2560303"/>
            <a:ext cx="2013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体系压强增大</a:t>
            </a:r>
          </a:p>
        </p:txBody>
      </p:sp>
      <p:sp>
        <p:nvSpPr>
          <p:cNvPr id="76855" name="Text Box 55"/>
          <p:cNvSpPr txBox="1">
            <a:spLocks noChangeArrowheads="1"/>
          </p:cNvSpPr>
          <p:nvPr/>
        </p:nvSpPr>
        <p:spPr bwMode="auto">
          <a:xfrm>
            <a:off x="6434523" y="2987823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体系温度减小</a:t>
            </a:r>
          </a:p>
        </p:txBody>
      </p:sp>
      <p:sp>
        <p:nvSpPr>
          <p:cNvPr id="76856" name="Text Box 56"/>
          <p:cNvSpPr txBox="1">
            <a:spLocks noChangeArrowheads="1"/>
          </p:cNvSpPr>
          <p:nvPr/>
        </p:nvSpPr>
        <p:spPr bwMode="auto">
          <a:xfrm>
            <a:off x="6485908" y="3387873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体系温度增大</a:t>
            </a:r>
          </a:p>
        </p:txBody>
      </p:sp>
      <p:sp>
        <p:nvSpPr>
          <p:cNvPr id="76857" name="Text Box 57"/>
          <p:cNvSpPr txBox="1">
            <a:spLocks noChangeArrowheads="1"/>
          </p:cNvSpPr>
          <p:nvPr/>
        </p:nvSpPr>
        <p:spPr bwMode="auto">
          <a:xfrm>
            <a:off x="6570968" y="3905186"/>
            <a:ext cx="1888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减弱这种改变</a:t>
            </a:r>
          </a:p>
        </p:txBody>
      </p:sp>
      <p:sp>
        <p:nvSpPr>
          <p:cNvPr id="55353" name="Text Box 58"/>
          <p:cNvSpPr txBox="1">
            <a:spLocks noChangeArrowheads="1"/>
          </p:cNvSpPr>
          <p:nvPr/>
        </p:nvSpPr>
        <p:spPr bwMode="auto">
          <a:xfrm>
            <a:off x="658383" y="3775689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规</a:t>
            </a:r>
          </a:p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律</a:t>
            </a:r>
          </a:p>
        </p:txBody>
      </p:sp>
      <p:sp>
        <p:nvSpPr>
          <p:cNvPr id="76859" name="Text Box 59"/>
          <p:cNvSpPr txBox="1">
            <a:spLocks noChangeArrowheads="1"/>
          </p:cNvSpPr>
          <p:nvPr/>
        </p:nvSpPr>
        <p:spPr bwMode="auto">
          <a:xfrm>
            <a:off x="1488114" y="3926304"/>
            <a:ext cx="1907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改变一个条件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7544" y="5259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</a:rPr>
              <a:t>小</a:t>
            </a:r>
            <a:r>
              <a:rPr lang="zh-CN" altLang="en-US" sz="2400" b="1" dirty="0" smtClean="0">
                <a:latin typeface="微软雅黑" panose="020B0503020204020204" pitchFamily="34" charset="-122"/>
              </a:rPr>
              <a:t>结：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21" name="文本框 8"/>
          <p:cNvSpPr txBox="1">
            <a:spLocks noChangeArrowheads="1"/>
          </p:cNvSpPr>
          <p:nvPr/>
        </p:nvSpPr>
        <p:spPr bwMode="auto">
          <a:xfrm>
            <a:off x="1187624" y="4455744"/>
            <a:ext cx="1828800" cy="3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</a:rPr>
              <a:t>勒夏特列原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理（化学平衡移动原理）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8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 dir="lu"/>
      </p:transition>
    </mc:Choice>
    <mc:Fallback xmlns="">
      <p:transition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4" grpId="0"/>
      <p:bldP spid="76845" grpId="0"/>
      <p:bldP spid="76846" grpId="0"/>
      <p:bldP spid="76847" grpId="0"/>
      <p:bldP spid="76848" grpId="0"/>
      <p:bldP spid="76849" grpId="0"/>
      <p:bldP spid="76850" grpId="0"/>
      <p:bldP spid="76851" grpId="0"/>
      <p:bldP spid="76852" grpId="0"/>
      <p:bldP spid="76853" grpId="0"/>
      <p:bldP spid="76854" grpId="0"/>
      <p:bldP spid="76855" grpId="0"/>
      <p:bldP spid="76856" grpId="0"/>
      <p:bldP spid="76857" grpId="0"/>
      <p:bldP spid="7685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39606"/>
              </p:ext>
            </p:extLst>
          </p:nvPr>
        </p:nvGraphicFramePr>
        <p:xfrm>
          <a:off x="483672" y="650018"/>
          <a:ext cx="7259637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Document" r:id="rId3" imgW="8122009" imgH="3826642" progId="Word.Document.8">
                  <p:embed/>
                </p:oleObj>
              </mc:Choice>
              <mc:Fallback>
                <p:oleObj name="Document" r:id="rId3" imgW="8122009" imgH="38266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72" y="650018"/>
                        <a:ext cx="7259637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文本框 1"/>
          <p:cNvSpPr txBox="1">
            <a:spLocks noChangeArrowheads="1"/>
          </p:cNvSpPr>
          <p:nvPr/>
        </p:nvSpPr>
        <p:spPr bwMode="auto">
          <a:xfrm>
            <a:off x="1238250" y="47625"/>
            <a:ext cx="66675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2019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版高考化学一轮复习全国版精选专题课件：化学平衡状态  化学平衡移动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63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华文新魏" pitchFamily="2" charset="-122"/>
            </a:endParaRPr>
          </a:p>
        </p:txBody>
      </p:sp>
      <p:sp>
        <p:nvSpPr>
          <p:cNvPr id="47111" name="文本框 2"/>
          <p:cNvSpPr txBox="1">
            <a:spLocks noChangeArrowheads="1"/>
          </p:cNvSpPr>
          <p:nvPr/>
        </p:nvSpPr>
        <p:spPr bwMode="auto">
          <a:xfrm>
            <a:off x="1238250" y="5038725"/>
            <a:ext cx="66675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2019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版高考化学一轮复习全国版精选专题课件：化学平衡状态  化学平衡移动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63</a:t>
            </a:r>
            <a:r>
              <a:rPr lang="zh-CN" altLang="en-US" sz="100">
                <a:solidFill>
                  <a:srgbClr val="FFFFFF"/>
                </a:solidFill>
                <a:latin typeface="华文新魏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华文新魏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华文新魏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488" y="633063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列叙述中，不能用勒夏特列原理解释的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)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en-US" altLang="zh-CN" kern="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．红棕色的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，加压后颜色先变深后变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浅</a:t>
            </a:r>
            <a:endParaRPr lang="en-US" altLang="zh-CN" kern="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．高压比常压有利于合成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altLang="zh-CN" kern="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．加入催化剂有利于氨的合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</a:t>
            </a:r>
            <a:endParaRPr lang="en-US" altLang="zh-CN" kern="1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．工业制取金属钾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Na(l)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KCl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NaCl</a:t>
            </a:r>
            <a:r>
              <a:rPr lang="en-US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K(g)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选</a:t>
            </a:r>
            <a:r>
              <a:rPr lang="zh-CN" altLang="zh-CN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取适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宜的温度，使</a:t>
            </a:r>
            <a:r>
              <a:rPr lang="en-US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变成蒸气从反应混合物中分离出来</a:t>
            </a:r>
            <a:endParaRPr lang="zh-CN" altLang="zh-CN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35" y="2427734"/>
            <a:ext cx="416719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4860032" y="711440"/>
            <a:ext cx="3944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27584" y="3301304"/>
            <a:ext cx="6404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宋体" panose="02010600030101010101" pitchFamily="2" charset="-122"/>
              </a:rPr>
              <a:t>影</a:t>
            </a:r>
            <a:r>
              <a:rPr lang="zh-CN" altLang="en-US" sz="2000" b="1" dirty="0">
                <a:latin typeface="宋体" panose="02010600030101010101" pitchFamily="2" charset="-122"/>
              </a:rPr>
              <a:t>响化学平衡的外界条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件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温度、浓度、压强）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9090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39552" y="994055"/>
            <a:ext cx="8083209" cy="3693278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化学平衡发生移动，化学反应速率一定改变；化学反应速率改变，化学平衡也一定发生移动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升高温度，平衡向吸热反应方向移动，此时</a:t>
            </a:r>
            <a:r>
              <a:rPr lang="en-US" altLang="zh-CN" sz="18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减小，</a:t>
            </a:r>
            <a:r>
              <a:rPr lang="en-US" altLang="zh-CN" sz="18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(3)C(s)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1800" kern="100" dirty="0">
                <a:latin typeface="ZBFH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2CO(g)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1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，其他条件不变时，升高温度，反应速率</a:t>
            </a:r>
            <a:r>
              <a:rPr lang="en-US" altLang="zh-CN" sz="18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的平衡转化率均增大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化学平衡正向移动，反应物的转化率不一定增大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向平衡体系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3KSCN       </a:t>
            </a:r>
            <a:r>
              <a:rPr lang="en-US" altLang="zh-CN" sz="18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1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Fe(SCN)</a:t>
            </a:r>
            <a:r>
              <a:rPr lang="en-US" altLang="zh-CN" sz="18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3KCl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中加入适量</a:t>
            </a:r>
            <a:r>
              <a:rPr lang="en-US" altLang="zh-CN" sz="18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固体，平衡逆向移动，溶液的颜色变浅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1800" kern="100" dirty="0">
                <a:latin typeface="ZBFH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18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的平衡体系，压缩体积，增大压强，平衡正向移动，混合气体的颜色变浅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1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94298" y="1317042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×</a:t>
            </a:r>
            <a:endParaRPr lang="zh-CN" altLang="en-US" sz="2800" b="1" kern="1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87080" y="2768610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√</a:t>
            </a:r>
            <a:endParaRPr lang="zh-CN" altLang="en-US" sz="2800" b="1" kern="1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20272" y="1719071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×</a:t>
            </a:r>
            <a:endParaRPr lang="zh-CN" altLang="en-US" sz="2800" b="1" kern="1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3327" y="2398262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√</a:t>
            </a:r>
            <a:endParaRPr lang="zh-CN" altLang="en-US" sz="2800" b="1" kern="1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30786" y="3457257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×</a:t>
            </a:r>
            <a:endParaRPr lang="zh-CN" altLang="en-US" sz="2800" b="1" kern="1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72006" y="4214677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×</a:t>
            </a:r>
            <a:endParaRPr lang="zh-CN" altLang="en-US" sz="2800" b="1" kern="1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2153831" y="2100897"/>
          <a:ext cx="654692" cy="371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5" name="文档" r:id="rId3" imgW="873569" imgH="494888" progId="Word.Document.12">
                  <p:embed/>
                </p:oleObj>
              </mc:Choice>
              <mc:Fallback>
                <p:oleObj name="文档" r:id="rId3" imgW="873569" imgH="494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3831" y="2100897"/>
                        <a:ext cx="654692" cy="371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/>
          </p:nvPr>
        </p:nvGraphicFramePr>
        <p:xfrm>
          <a:off x="3636804" y="3414168"/>
          <a:ext cx="654692" cy="371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6" name="文档" r:id="rId5" imgW="873569" imgH="494888" progId="Word.Document.12">
                  <p:embed/>
                </p:oleObj>
              </mc:Choice>
              <mc:Fallback>
                <p:oleObj name="文档" r:id="rId5" imgW="873569" imgH="494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6804" y="3414168"/>
                        <a:ext cx="654692" cy="371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/>
          </p:nvPr>
        </p:nvGraphicFramePr>
        <p:xfrm>
          <a:off x="2092298" y="4324967"/>
          <a:ext cx="654692" cy="371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7" name="文档" r:id="rId6" imgW="873569" imgH="494888" progId="Word.Document.12">
                  <p:embed/>
                </p:oleObj>
              </mc:Choice>
              <mc:Fallback>
                <p:oleObj name="文档" r:id="rId6" imgW="873569" imgH="494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298" y="4324967"/>
                        <a:ext cx="654692" cy="371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428412" y="494917"/>
            <a:ext cx="191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</a:rPr>
              <a:t>理清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概念：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89639" y="494917"/>
            <a:ext cx="5923541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讲义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P98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辨析易错易混， 正误判断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图片 42" descr="21世纪教育网 -- 中国最大型、最专业的中小学教育资源门户网站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19" y="2208806"/>
            <a:ext cx="483939" cy="15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42" descr="21世纪教育网 -- 中国最大型、最专业的中小学教育资源门户网站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17" y="3291830"/>
            <a:ext cx="408584" cy="13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42" descr="21世纪教育网 -- 中国最大型、最专业的中小学教育资源门户网站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90" y="4051968"/>
            <a:ext cx="323386" cy="10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138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3" grpId="0"/>
      <p:bldP spid="15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3074</TotalTime>
  <Words>1580</Words>
  <Application>Microsoft Office PowerPoint</Application>
  <PresentationFormat>全屏显示(16:9)</PresentationFormat>
  <Paragraphs>135</Paragraphs>
  <Slides>18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ZBFH</vt:lpstr>
      <vt:lpstr>黑体</vt:lpstr>
      <vt:lpstr>华文隶书</vt:lpstr>
      <vt:lpstr>华文新魏</vt:lpstr>
      <vt:lpstr>楷体_GB2312</vt:lpstr>
      <vt:lpstr>隶书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Wingdings</vt:lpstr>
      <vt:lpstr>Office 主题​​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泸县二中实验学校高2018级2018年秋期 第二次教研组长例会</dc:title>
  <dc:creator>zhangxianhua</dc:creator>
  <cp:lastModifiedBy>yinhui</cp:lastModifiedBy>
  <cp:revision>605</cp:revision>
  <cp:lastPrinted>2020-10-10T05:36:23Z</cp:lastPrinted>
  <dcterms:created xsi:type="dcterms:W3CDTF">2018-10-10T04:20:00Z</dcterms:created>
  <dcterms:modified xsi:type="dcterms:W3CDTF">2020-10-13T02:26:13Z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