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9" r:id="rId3"/>
    <p:sldId id="258" r:id="rId5"/>
    <p:sldId id="269" r:id="rId6"/>
    <p:sldId id="295" r:id="rId7"/>
    <p:sldId id="296" r:id="rId8"/>
    <p:sldId id="297" r:id="rId9"/>
    <p:sldId id="262" r:id="rId10"/>
    <p:sldId id="260" r:id="rId11"/>
    <p:sldId id="264" r:id="rId12"/>
    <p:sldId id="265" r:id="rId13"/>
    <p:sldId id="268" r:id="rId14"/>
    <p:sldId id="288" r:id="rId15"/>
    <p:sldId id="259" r:id="rId16"/>
    <p:sldId id="266" r:id="rId17"/>
    <p:sldId id="294" r:id="rId18"/>
    <p:sldId id="267" r:id="rId19"/>
    <p:sldId id="293" r:id="rId20"/>
    <p:sldId id="275" r:id="rId21"/>
    <p:sldId id="276" r:id="rId22"/>
    <p:sldId id="277" r:id="rId23"/>
    <p:sldId id="278" r:id="rId24"/>
    <p:sldId id="281" r:id="rId25"/>
    <p:sldId id="283" r:id="rId26"/>
    <p:sldId id="285" r:id="rId27"/>
    <p:sldId id="325" r:id="rId28"/>
    <p:sldId id="287" r:id="rId29"/>
    <p:sldId id="298" r:id="rId30"/>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0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EA184-AAC2-4232-8D27-FB0F6AFD79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46D43-56DE-4BFC-8154-616D05FF995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3252"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9EEA2BC-8C62-421F-B82D-E606FB8E68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a:t>
            </a:r>
            <a:r>
              <a:rPr lang="zh-CN" altLang="en-US" sz="1200" dirty="0" smtClean="0"/>
              <a:t>通过对国内相关文献的逐级分布整理过程中，明确研究方向同时了解相关理论的研究。</a:t>
            </a:r>
            <a:endParaRPr lang="zh-CN" altLang="en-US" dirty="0"/>
          </a:p>
        </p:txBody>
      </p:sp>
      <p:sp>
        <p:nvSpPr>
          <p:cNvPr id="4" name="灯片编号占位符 3"/>
          <p:cNvSpPr>
            <a:spLocks noGrp="1"/>
          </p:cNvSpPr>
          <p:nvPr>
            <p:ph type="sldNum" sz="quarter" idx="10"/>
          </p:nvPr>
        </p:nvSpPr>
        <p:spPr/>
        <p:txBody>
          <a:bodyPr/>
          <a:lstStyle/>
          <a:p>
            <a:fld id="{9CE46D43-56DE-4BFC-8154-616D05FF995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79876"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D5294AD-3485-43D4-AB62-0D74601132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4"/>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4"/>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5"/>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5"/>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5" y="1778439"/>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5"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9"/>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tile tx="0" ty="0" sx="50000" sy="66000" flip="none" algn="tl"/>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5"/>
            <a:ext cx="82296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video" Target="NULL" TargetMode="Externa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clrChange>
              <a:clrFrom>
                <a:srgbClr val="FFFFFF"/>
              </a:clrFrom>
              <a:clrTo>
                <a:srgbClr val="FFFFFF">
                  <a:alpha val="0"/>
                </a:srgbClr>
              </a:clrTo>
            </a:clrChange>
          </a:blip>
          <a:srcRect l="1819" t="4821" r="37160"/>
          <a:stretch>
            <a:fillRect/>
          </a:stretch>
        </p:blipFill>
        <p:spPr bwMode="auto">
          <a:xfrm>
            <a:off x="5655469" y="1940164"/>
            <a:ext cx="3488531" cy="4081125"/>
          </a:xfrm>
          <a:prstGeom prst="rect">
            <a:avLst/>
          </a:prstGeom>
          <a:noFill/>
          <a:ln w="9525">
            <a:solidFill>
              <a:schemeClr val="bg2"/>
            </a:solidFill>
            <a:miter lim="800000"/>
            <a:headEnd/>
            <a:tailEnd/>
          </a:ln>
        </p:spPr>
      </p:pic>
      <p:pic>
        <p:nvPicPr>
          <p:cNvPr id="4" name="图片 3"/>
          <p:cNvPicPr>
            <a:picLocks noChangeAspect="1"/>
          </p:cNvPicPr>
          <p:nvPr/>
        </p:nvPicPr>
        <p:blipFill>
          <a:blip r:embed="rId2" cstate="print">
            <a:clrChange>
              <a:clrFrom>
                <a:srgbClr val="FFFFFF"/>
              </a:clrFrom>
              <a:clrTo>
                <a:srgbClr val="FFFFFF">
                  <a:alpha val="0"/>
                </a:srgbClr>
              </a:clrTo>
            </a:clrChange>
          </a:blip>
          <a:srcRect l="37160"/>
          <a:stretch>
            <a:fillRect/>
          </a:stretch>
        </p:blipFill>
        <p:spPr bwMode="auto">
          <a:xfrm>
            <a:off x="1" y="866776"/>
            <a:ext cx="3592513" cy="4289425"/>
          </a:xfrm>
          <a:prstGeom prst="rect">
            <a:avLst/>
          </a:prstGeom>
          <a:noFill/>
          <a:ln w="9525">
            <a:noFill/>
            <a:miter lim="800000"/>
            <a:headEnd/>
            <a:tailEnd/>
          </a:ln>
        </p:spPr>
      </p:pic>
      <p:sp>
        <p:nvSpPr>
          <p:cNvPr id="11" name="Picture 6"/>
          <p:cNvSpPr>
            <a:spLocks noChangeAspect="1" noChangeArrowheads="1"/>
          </p:cNvSpPr>
          <p:nvPr/>
        </p:nvSpPr>
        <p:spPr bwMode="auto">
          <a:xfrm>
            <a:off x="7344327" y="4508848"/>
            <a:ext cx="1627187" cy="1368425"/>
          </a:xfrm>
          <a:prstGeom prst="rect">
            <a:avLst/>
          </a:prstGeom>
          <a:noFill/>
          <a:ln w="9525">
            <a:noFill/>
            <a:miter lim="800000"/>
          </a:ln>
        </p:spPr>
        <p:txBody>
          <a:bodyPr/>
          <a:lstStyle/>
          <a:p>
            <a:endParaRPr lang="zh-CN" altLang="en-US"/>
          </a:p>
        </p:txBody>
      </p:sp>
      <p:sp>
        <p:nvSpPr>
          <p:cNvPr id="20" name="圆角矩形 19"/>
          <p:cNvSpPr/>
          <p:nvPr/>
        </p:nvSpPr>
        <p:spPr>
          <a:xfrm rot="2700000">
            <a:off x="2534444" y="3321844"/>
            <a:ext cx="234950" cy="312738"/>
          </a:xfrm>
          <a:prstGeom prst="roundRect">
            <a:avLst/>
          </a:prstGeom>
          <a:gradFill rotWithShape="1">
            <a:gsLst>
              <a:gs pos="0">
                <a:srgbClr val="70AD47">
                  <a:shade val="51000"/>
                  <a:satMod val="130000"/>
                </a:srgbClr>
              </a:gs>
              <a:gs pos="80000">
                <a:srgbClr val="70AD47">
                  <a:shade val="93000"/>
                  <a:satMod val="130000"/>
                </a:srgbClr>
              </a:gs>
              <a:gs pos="100000">
                <a:srgbClr val="70AD47">
                  <a:shade val="94000"/>
                  <a:satMod val="135000"/>
                </a:srgbClr>
              </a:gs>
            </a:gsLst>
            <a:lin ang="16200000" scaled="0"/>
          </a:gradFill>
          <a:ln w="9525" cap="flat" cmpd="sng" algn="ctr">
            <a:solidFill>
              <a:srgbClr val="70AD47">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1" name="圆角矩形 20"/>
          <p:cNvSpPr/>
          <p:nvPr/>
        </p:nvSpPr>
        <p:spPr>
          <a:xfrm rot="2700000">
            <a:off x="3091657" y="3534570"/>
            <a:ext cx="269875" cy="360362"/>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2" name="圆角矩形 21"/>
          <p:cNvSpPr/>
          <p:nvPr/>
        </p:nvSpPr>
        <p:spPr>
          <a:xfrm rot="2700000">
            <a:off x="3159919" y="2362994"/>
            <a:ext cx="195262" cy="260350"/>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3" name="圆角矩形 22"/>
          <p:cNvSpPr/>
          <p:nvPr/>
        </p:nvSpPr>
        <p:spPr>
          <a:xfrm rot="2700000">
            <a:off x="4862513" y="2995613"/>
            <a:ext cx="188912" cy="252412"/>
          </a:xfrm>
          <a:prstGeom prst="roundRect">
            <a:avLst/>
          </a:prstGeom>
          <a:gradFill rotWithShape="1">
            <a:gsLst>
              <a:gs pos="0">
                <a:srgbClr val="009288">
                  <a:shade val="51000"/>
                  <a:satMod val="130000"/>
                </a:srgbClr>
              </a:gs>
              <a:gs pos="80000">
                <a:srgbClr val="009288">
                  <a:shade val="93000"/>
                  <a:satMod val="130000"/>
                </a:srgbClr>
              </a:gs>
              <a:gs pos="100000">
                <a:srgbClr val="009288">
                  <a:shade val="94000"/>
                  <a:satMod val="135000"/>
                </a:srgbClr>
              </a:gs>
            </a:gsLst>
            <a:lin ang="16200000" scaled="0"/>
          </a:gradFill>
          <a:ln w="9525" cap="flat" cmpd="sng" algn="ctr">
            <a:solidFill>
              <a:srgbClr val="009288">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4" name="圆角矩形 23"/>
          <p:cNvSpPr/>
          <p:nvPr/>
        </p:nvSpPr>
        <p:spPr>
          <a:xfrm rot="2700000">
            <a:off x="6870701" y="2290763"/>
            <a:ext cx="195262" cy="258763"/>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5" name="圆角矩形 24"/>
          <p:cNvSpPr/>
          <p:nvPr/>
        </p:nvSpPr>
        <p:spPr>
          <a:xfrm rot="2700000">
            <a:off x="1016794" y="2736057"/>
            <a:ext cx="195263" cy="260350"/>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6" name="圆角矩形 25"/>
          <p:cNvSpPr/>
          <p:nvPr/>
        </p:nvSpPr>
        <p:spPr>
          <a:xfrm rot="2700000">
            <a:off x="6551614" y="3487739"/>
            <a:ext cx="206375" cy="276225"/>
          </a:xfrm>
          <a:prstGeom prst="roundRect">
            <a:avLst/>
          </a:prstGeom>
          <a:gradFill rotWithShape="1">
            <a:gsLst>
              <a:gs pos="0">
                <a:srgbClr val="009288">
                  <a:shade val="51000"/>
                  <a:satMod val="130000"/>
                </a:srgbClr>
              </a:gs>
              <a:gs pos="80000">
                <a:srgbClr val="009288">
                  <a:shade val="93000"/>
                  <a:satMod val="130000"/>
                </a:srgbClr>
              </a:gs>
              <a:gs pos="100000">
                <a:srgbClr val="009288">
                  <a:shade val="94000"/>
                  <a:satMod val="135000"/>
                </a:srgbClr>
              </a:gs>
            </a:gsLst>
            <a:lin ang="16200000" scaled="0"/>
          </a:gradFill>
          <a:ln w="9525" cap="flat" cmpd="sng" algn="ctr">
            <a:solidFill>
              <a:srgbClr val="009288">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7" name="圆角矩形 26"/>
          <p:cNvSpPr/>
          <p:nvPr/>
        </p:nvSpPr>
        <p:spPr>
          <a:xfrm rot="2700000">
            <a:off x="7618413" y="2190751"/>
            <a:ext cx="238125" cy="317500"/>
          </a:xfrm>
          <a:prstGeom prst="roundRect">
            <a:avLst/>
          </a:prstGeom>
          <a:gradFill rotWithShape="1">
            <a:gsLst>
              <a:gs pos="0">
                <a:srgbClr val="E94744">
                  <a:shade val="51000"/>
                  <a:satMod val="130000"/>
                </a:srgbClr>
              </a:gs>
              <a:gs pos="80000">
                <a:srgbClr val="E94744">
                  <a:shade val="93000"/>
                  <a:satMod val="130000"/>
                </a:srgbClr>
              </a:gs>
              <a:gs pos="100000">
                <a:srgbClr val="E94744">
                  <a:shade val="94000"/>
                  <a:satMod val="135000"/>
                </a:srgbClr>
              </a:gs>
            </a:gsLst>
            <a:lin ang="16200000" scaled="0"/>
          </a:gradFill>
          <a:ln w="9525" cap="flat" cmpd="sng" algn="ctr">
            <a:solidFill>
              <a:srgbClr val="E94744">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8" name="圆角矩形 27"/>
          <p:cNvSpPr/>
          <p:nvPr/>
        </p:nvSpPr>
        <p:spPr>
          <a:xfrm rot="2700000">
            <a:off x="8222457" y="3374232"/>
            <a:ext cx="195263" cy="260350"/>
          </a:xfrm>
          <a:prstGeom prst="roundRect">
            <a:avLst/>
          </a:prstGeom>
          <a:gradFill rotWithShape="1">
            <a:gsLst>
              <a:gs pos="0">
                <a:srgbClr val="F17445">
                  <a:shade val="51000"/>
                  <a:satMod val="130000"/>
                </a:srgbClr>
              </a:gs>
              <a:gs pos="80000">
                <a:srgbClr val="F17445">
                  <a:shade val="93000"/>
                  <a:satMod val="130000"/>
                </a:srgbClr>
              </a:gs>
              <a:gs pos="100000">
                <a:srgbClr val="F17445">
                  <a:shade val="94000"/>
                  <a:satMod val="135000"/>
                </a:srgbClr>
              </a:gs>
            </a:gsLst>
            <a:lin ang="16200000" scaled="0"/>
          </a:gradFill>
          <a:ln w="9525" cap="flat" cmpd="sng" algn="ctr">
            <a:solidFill>
              <a:srgbClr val="F17445">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29" name="圆角矩形 28"/>
          <p:cNvSpPr/>
          <p:nvPr/>
        </p:nvSpPr>
        <p:spPr>
          <a:xfrm rot="2700000">
            <a:off x="8777288" y="3168651"/>
            <a:ext cx="193675" cy="260350"/>
          </a:xfrm>
          <a:prstGeom prst="roundRect">
            <a:avLst/>
          </a:prstGeom>
          <a:gradFill rotWithShape="1">
            <a:gsLst>
              <a:gs pos="0">
                <a:srgbClr val="015A74">
                  <a:shade val="51000"/>
                  <a:satMod val="130000"/>
                </a:srgbClr>
              </a:gs>
              <a:gs pos="80000">
                <a:srgbClr val="015A74">
                  <a:shade val="93000"/>
                  <a:satMod val="130000"/>
                </a:srgbClr>
              </a:gs>
              <a:gs pos="100000">
                <a:srgbClr val="015A74">
                  <a:shade val="94000"/>
                  <a:satMod val="135000"/>
                </a:srgbClr>
              </a:gs>
            </a:gsLst>
            <a:lin ang="16200000" scaled="0"/>
          </a:gradFill>
          <a:ln w="9525" cap="flat" cmpd="sng" algn="ctr">
            <a:solidFill>
              <a:srgbClr val="015A74">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0" name="椭圆 29"/>
          <p:cNvSpPr/>
          <p:nvPr/>
        </p:nvSpPr>
        <p:spPr>
          <a:xfrm>
            <a:off x="1039814" y="3144839"/>
            <a:ext cx="149225" cy="111125"/>
          </a:xfrm>
          <a:prstGeom prst="ellipse">
            <a:avLst/>
          </a:prstGeom>
          <a:gradFill rotWithShape="1">
            <a:gsLst>
              <a:gs pos="0">
                <a:srgbClr val="009288">
                  <a:shade val="51000"/>
                  <a:satMod val="130000"/>
                </a:srgbClr>
              </a:gs>
              <a:gs pos="80000">
                <a:srgbClr val="009288">
                  <a:shade val="93000"/>
                  <a:satMod val="130000"/>
                </a:srgbClr>
              </a:gs>
              <a:gs pos="100000">
                <a:srgbClr val="009288">
                  <a:shade val="94000"/>
                  <a:satMod val="135000"/>
                </a:srgbClr>
              </a:gs>
            </a:gsLst>
            <a:lin ang="16200000" scaled="0"/>
          </a:gradFill>
          <a:ln w="9525" cap="flat" cmpd="sng" algn="ctr">
            <a:solidFill>
              <a:srgbClr val="009288">
                <a:shade val="95000"/>
                <a:satMod val="105000"/>
              </a:srgbClr>
            </a:solidFill>
            <a:prstDash val="solid"/>
          </a:ln>
          <a:effectLst>
            <a:outerShdw blurRad="40000" dist="23000" dir="5400000" rotWithShape="0">
              <a:srgbClr val="000000">
                <a:alpha val="35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1" name="圆角矩形 30"/>
          <p:cNvSpPr/>
          <p:nvPr/>
        </p:nvSpPr>
        <p:spPr>
          <a:xfrm rot="2700000">
            <a:off x="6000112" y="3021657"/>
            <a:ext cx="172490" cy="229987"/>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2" name="圆角矩形 31"/>
          <p:cNvSpPr/>
          <p:nvPr/>
        </p:nvSpPr>
        <p:spPr>
          <a:xfrm rot="2700000">
            <a:off x="2181686" y="3099340"/>
            <a:ext cx="172490" cy="229987"/>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3" name="圆角矩形 32"/>
          <p:cNvSpPr/>
          <p:nvPr/>
        </p:nvSpPr>
        <p:spPr>
          <a:xfrm rot="2700000">
            <a:off x="2957069" y="2102278"/>
            <a:ext cx="149919" cy="199892"/>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4" name="圆角矩形 33"/>
          <p:cNvSpPr/>
          <p:nvPr/>
        </p:nvSpPr>
        <p:spPr>
          <a:xfrm rot="2700000">
            <a:off x="8124100" y="2675104"/>
            <a:ext cx="149919" cy="199892"/>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5" name="圆角矩形 34"/>
          <p:cNvSpPr/>
          <p:nvPr/>
        </p:nvSpPr>
        <p:spPr>
          <a:xfrm rot="2700000">
            <a:off x="5015729" y="3387268"/>
            <a:ext cx="254606" cy="339475"/>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39" name="media1.mp3">
            <a:hlinkClick r:id="" action="ppaction://media"/>
          </p:cNvPr>
          <p:cNvSpPr>
            <a:spLocks noRot="1" noChangeAspect="1"/>
          </p:cNvSpPr>
          <p:nvPr>
            <a:videoFile r:link="rId3"/>
          </p:nvPr>
        </p:nvSpPr>
        <p:spPr bwMode="auto">
          <a:xfrm>
            <a:off x="-609600" y="857250"/>
            <a:ext cx="609600" cy="457200"/>
          </a:xfrm>
          <a:prstGeom prst="rect">
            <a:avLst/>
          </a:prstGeom>
          <a:noFill/>
          <a:ln w="9525">
            <a:noFill/>
            <a:miter lim="800000"/>
          </a:ln>
        </p:spPr>
        <p:txBody>
          <a:bodyPr/>
          <a:lstStyle/>
          <a:p>
            <a:endParaRPr lang="zh-CN" altLang="en-US"/>
          </a:p>
        </p:txBody>
      </p:sp>
      <p:sp>
        <p:nvSpPr>
          <p:cNvPr id="40" name="椭圆 4"/>
          <p:cNvSpPr/>
          <p:nvPr/>
        </p:nvSpPr>
        <p:spPr bwMode="auto">
          <a:xfrm rot="5400000">
            <a:off x="4067943" y="-423426"/>
            <a:ext cx="1008114" cy="5400600"/>
          </a:xfrm>
          <a:prstGeom prst="roundRect">
            <a:avLst/>
          </a:prstGeom>
          <a:gradFill>
            <a:gsLst>
              <a:gs pos="100000">
                <a:sysClr val="window" lastClr="FFFFFF">
                  <a:lumMod val="97000"/>
                </a:sysClr>
              </a:gs>
              <a:gs pos="0">
                <a:sysClr val="window" lastClr="FFFFFF">
                  <a:lumMod val="80000"/>
                </a:sysClr>
              </a:gs>
            </a:gsLst>
            <a:lin ang="2700000" scaled="1"/>
          </a:gradFill>
          <a:ln w="19050" cap="flat" cmpd="sng" algn="ctr">
            <a:gradFill flip="none" rotWithShape="1">
              <a:gsLst>
                <a:gs pos="0">
                  <a:sysClr val="window" lastClr="FFFFFF"/>
                </a:gs>
                <a:gs pos="100000">
                  <a:sysClr val="window" lastClr="FFFFFF">
                    <a:lumMod val="75000"/>
                  </a:sysClr>
                </a:gs>
              </a:gsLst>
              <a:lin ang="2700000" scaled="1"/>
              <a:tileRect/>
            </a:gradFill>
            <a:prstDash val="solid"/>
          </a:ln>
          <a:effectLst>
            <a:outerShdw blurRad="101600" dist="50800" dir="2700000" algn="tl" rotWithShape="0">
              <a:prstClr val="black">
                <a:alpha val="40000"/>
              </a:prstClr>
            </a:outerShdw>
          </a:effectLst>
        </p:spPr>
        <p:txBody>
          <a:bodyPr vert="vert270" anchor="ctr"/>
          <a:lstStyle/>
          <a:p>
            <a:pPr algn="ctr" fontAlgn="auto">
              <a:lnSpc>
                <a:spcPts val="3800"/>
              </a:lnSpc>
              <a:spcBef>
                <a:spcPts val="0"/>
              </a:spcBef>
              <a:spcAft>
                <a:spcPts val="0"/>
              </a:spcAft>
              <a:defRPr/>
            </a:pPr>
            <a:r>
              <a:rPr lang="zh-CN" altLang="zh-CN" b="1" dirty="0">
                <a:solidFill>
                  <a:srgbClr val="C00000"/>
                </a:solidFill>
                <a:latin typeface="微软雅黑" panose="020B0503020204020204" pitchFamily="34" charset="-122"/>
                <a:ea typeface="微软雅黑" panose="020B0503020204020204" pitchFamily="34" charset="-122"/>
              </a:rPr>
              <a:t>泸</a:t>
            </a:r>
            <a:r>
              <a:rPr lang="zh-CN" altLang="zh-CN" b="1" dirty="0" smtClean="0">
                <a:solidFill>
                  <a:srgbClr val="C00000"/>
                </a:solidFill>
                <a:latin typeface="微软雅黑" panose="020B0503020204020204" pitchFamily="34" charset="-122"/>
                <a:ea typeface="微软雅黑" panose="020B0503020204020204" pitchFamily="34" charset="-122"/>
              </a:rPr>
              <a:t>县中</a:t>
            </a:r>
            <a:r>
              <a:rPr lang="zh-CN" altLang="zh-CN" b="1" dirty="0">
                <a:solidFill>
                  <a:srgbClr val="C00000"/>
                </a:solidFill>
                <a:latin typeface="微软雅黑" panose="020B0503020204020204" pitchFamily="34" charset="-122"/>
                <a:ea typeface="微软雅黑" panose="020B0503020204020204" pitchFamily="34" charset="-122"/>
              </a:rPr>
              <a:t>小学幼儿园“名师名班主任名校</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zh-CN" b="1" dirty="0">
                <a:solidFill>
                  <a:srgbClr val="C00000"/>
                </a:solidFill>
                <a:latin typeface="微软雅黑" panose="020B0503020204020204" pitchFamily="34" charset="-122"/>
                <a:ea typeface="微软雅黑" panose="020B0503020204020204" pitchFamily="34" charset="-122"/>
              </a:rPr>
              <a:t>园</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zh-CN" b="1" dirty="0">
                <a:solidFill>
                  <a:srgbClr val="C00000"/>
                </a:solidFill>
                <a:latin typeface="微软雅黑" panose="020B0503020204020204" pitchFamily="34" charset="-122"/>
                <a:ea typeface="微软雅黑" panose="020B0503020204020204" pitchFamily="34" charset="-122"/>
              </a:rPr>
              <a:t>长</a:t>
            </a:r>
            <a:r>
              <a:rPr lang="zh-CN" altLang="zh-CN" b="1" dirty="0" smtClean="0">
                <a:solidFill>
                  <a:srgbClr val="C00000"/>
                </a:solidFill>
                <a:latin typeface="微软雅黑" panose="020B0503020204020204" pitchFamily="34" charset="-122"/>
                <a:ea typeface="微软雅黑" panose="020B0503020204020204" pitchFamily="34" charset="-122"/>
              </a:rPr>
              <a:t>”</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algn="ctr" fontAlgn="auto">
              <a:lnSpc>
                <a:spcPts val="3800"/>
              </a:lnSpc>
              <a:spcBef>
                <a:spcPts val="0"/>
              </a:spcBef>
              <a:spcAft>
                <a:spcPts val="0"/>
              </a:spcAft>
              <a:defRPr/>
            </a:pPr>
            <a:r>
              <a:rPr lang="zh-CN" altLang="zh-CN" b="1" dirty="0" smtClean="0">
                <a:solidFill>
                  <a:srgbClr val="C00000"/>
                </a:solidFill>
                <a:latin typeface="微软雅黑" panose="020B0503020204020204" pitchFamily="34" charset="-122"/>
                <a:ea typeface="微软雅黑" panose="020B0503020204020204" pitchFamily="34" charset="-122"/>
              </a:rPr>
              <a:t>工</a:t>
            </a:r>
            <a:r>
              <a:rPr lang="zh-CN" altLang="zh-CN" b="1" dirty="0">
                <a:solidFill>
                  <a:srgbClr val="C00000"/>
                </a:solidFill>
                <a:latin typeface="微软雅黑" panose="020B0503020204020204" pitchFamily="34" charset="-122"/>
                <a:ea typeface="微软雅黑" panose="020B0503020204020204" pitchFamily="34" charset="-122"/>
              </a:rPr>
              <a:t>作室专项课</a:t>
            </a:r>
            <a:r>
              <a:rPr lang="zh-CN" altLang="zh-CN" b="1" dirty="0" smtClean="0">
                <a:solidFill>
                  <a:srgbClr val="C00000"/>
                </a:solidFill>
                <a:latin typeface="微软雅黑" panose="020B0503020204020204" pitchFamily="34" charset="-122"/>
                <a:ea typeface="微软雅黑" panose="020B0503020204020204" pitchFamily="34" charset="-122"/>
              </a:rPr>
              <a:t>题</a:t>
            </a:r>
            <a:endParaRPr lang="zh-CN" altLang="en-US" b="1" kern="0" dirty="0">
              <a:solidFill>
                <a:srgbClr val="C00000"/>
              </a:solidFill>
              <a:latin typeface="微软雅黑" panose="020B0503020204020204" pitchFamily="34" charset="-122"/>
              <a:ea typeface="微软雅黑" panose="020B0503020204020204" pitchFamily="34" charset="-122"/>
            </a:endParaRPr>
          </a:p>
        </p:txBody>
      </p:sp>
      <p:sp>
        <p:nvSpPr>
          <p:cNvPr id="5" name="五边形 4"/>
          <p:cNvSpPr/>
          <p:nvPr/>
        </p:nvSpPr>
        <p:spPr>
          <a:xfrm flipH="1">
            <a:off x="539552" y="3429371"/>
            <a:ext cx="7645632" cy="1085835"/>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anchor="ctr"/>
          <a:lstStyle/>
          <a:p>
            <a:pPr algn="ctr" defTabSz="685800" fontAlgn="auto">
              <a:spcBef>
                <a:spcPts val="0"/>
              </a:spcBef>
              <a:spcAft>
                <a:spcPts val="0"/>
              </a:spcAft>
              <a:defRPr/>
            </a:pPr>
            <a:endParaRPr lang="zh-CN" altLang="en-US" sz="1400" kern="0" dirty="0">
              <a:solidFill>
                <a:prstClr val="white"/>
              </a:solidFill>
              <a:latin typeface="Agency FB"/>
              <a:ea typeface="+mn-ea"/>
            </a:endParaRPr>
          </a:p>
        </p:txBody>
      </p:sp>
      <p:sp>
        <p:nvSpPr>
          <p:cNvPr id="6" name="圆角矩形 5"/>
          <p:cNvSpPr/>
          <p:nvPr/>
        </p:nvSpPr>
        <p:spPr>
          <a:xfrm>
            <a:off x="763133" y="3635735"/>
            <a:ext cx="6810958" cy="666750"/>
          </a:xfrm>
          <a:prstGeom prst="roundRect">
            <a:avLst/>
          </a:prstGeom>
          <a:noFill/>
          <a:ln w="12700" cap="flat" cmpd="sng" algn="ctr">
            <a:noFill/>
            <a:prstDash val="solid"/>
            <a:miter lim="800000"/>
          </a:ln>
          <a:effectLst/>
        </p:spPr>
        <p:txBody>
          <a:bodyPr lIns="81693" tIns="40847" rIns="81693" bIns="40847" anchor="ctr"/>
          <a:lstStyle/>
          <a:p>
            <a:pPr algn="ctr" defTabSz="685800" fontAlgn="auto">
              <a:spcBef>
                <a:spcPts val="0"/>
              </a:spcBef>
              <a:spcAft>
                <a:spcPts val="0"/>
              </a:spcAft>
              <a:defRPr/>
            </a:pPr>
            <a:r>
              <a:rPr lang="zh-CN" altLang="en-US" sz="3200" b="1" kern="0" dirty="0">
                <a:latin typeface="微软雅黑" panose="020B0503020204020204" pitchFamily="34" charset="-122"/>
                <a:ea typeface="微软雅黑" panose="020B0503020204020204" pitchFamily="34" charset="-122"/>
              </a:rPr>
              <a:t>高</a:t>
            </a:r>
            <a:r>
              <a:rPr lang="zh-CN" altLang="en-US" sz="3200" b="1" kern="0" dirty="0" smtClean="0">
                <a:latin typeface="微软雅黑" panose="020B0503020204020204" pitchFamily="34" charset="-122"/>
                <a:ea typeface="微软雅黑" panose="020B0503020204020204" pitchFamily="34" charset="-122"/>
              </a:rPr>
              <a:t>中化学思维可视化教学法实践研究</a:t>
            </a:r>
            <a:endParaRPr lang="zh-CN" altLang="en-US" sz="3200" b="1" kern="0" dirty="0">
              <a:latin typeface="微软雅黑" panose="020B0503020204020204" pitchFamily="34" charset="-122"/>
              <a:ea typeface="微软雅黑" panose="020B0503020204020204" pitchFamily="34" charset="-122"/>
            </a:endParaRPr>
          </a:p>
        </p:txBody>
      </p:sp>
      <p:grpSp>
        <p:nvGrpSpPr>
          <p:cNvPr id="2" name="组合 7"/>
          <p:cNvGrpSpPr/>
          <p:nvPr/>
        </p:nvGrpSpPr>
        <p:grpSpPr bwMode="auto">
          <a:xfrm flipH="1">
            <a:off x="7458700" y="3429000"/>
            <a:ext cx="900113" cy="1081088"/>
            <a:chOff x="7834104" y="4038418"/>
            <a:chExt cx="900000" cy="900000"/>
          </a:xfrm>
        </p:grpSpPr>
        <p:sp>
          <p:nvSpPr>
            <p:cNvPr id="9"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sp>
          <p:nvSpPr>
            <p:cNvPr id="10" name="椭圆 42"/>
            <p:cNvSpPr/>
            <p:nvPr/>
          </p:nvSpPr>
          <p:spPr>
            <a:xfrm>
              <a:off x="7946467" y="4162070"/>
              <a:ext cx="662782" cy="662782"/>
            </a:xfrm>
            <a:prstGeom prst="homePlate">
              <a:avLst/>
            </a:prstGeom>
            <a:solidFill>
              <a:srgbClr val="44546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zh-CN" altLang="en-US" kern="0">
                <a:solidFill>
                  <a:prstClr val="white"/>
                </a:solidFill>
                <a:latin typeface="Franklin Gothic Book"/>
                <a:ea typeface="微软雅黑" panose="020B0503020204020204" pitchFamily="34" charset="-122"/>
              </a:endParaRPr>
            </a:p>
          </p:txBody>
        </p:sp>
      </p:grpSp>
      <p:sp>
        <p:nvSpPr>
          <p:cNvPr id="36" name="文本框 35"/>
          <p:cNvSpPr txBox="1"/>
          <p:nvPr/>
        </p:nvSpPr>
        <p:spPr>
          <a:xfrm>
            <a:off x="5043704" y="5955562"/>
            <a:ext cx="3931056" cy="523220"/>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泸县二中实验学校 尹慧</a:t>
            </a:r>
            <a:endParaRPr lang="en-US" altLang="zh-CN" sz="2800" b="1" dirty="0" smtClean="0">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9"/>
                                        </p:tgtEl>
                                      </p:cBhvr>
                                    </p:cmd>
                                  </p:childTnLst>
                                </p:cTn>
                              </p:par>
                              <p:par>
                                <p:cTn id="7" presetID="10"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250"/>
                                        <p:tgtEl>
                                          <p:spTgt spid="25"/>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50"/>
                                        <p:tgtEl>
                                          <p:spTgt spid="30"/>
                                        </p:tgtEl>
                                      </p:cBhvr>
                                    </p:animEffect>
                                  </p:childTnLst>
                                </p:cTn>
                              </p:par>
                              <p:par>
                                <p:cTn id="13" presetID="10" presetClass="entr" presetSubtype="0" fill="hold" nodeType="withEffect">
                                  <p:stCondLst>
                                    <p:cond delay="25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50"/>
                                        <p:tgtEl>
                                          <p:spTgt spid="32"/>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50"/>
                                        <p:tgtEl>
                                          <p:spTgt spid="21"/>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50"/>
                                        <p:tgtEl>
                                          <p:spTgt spid="22"/>
                                        </p:tgtEl>
                                      </p:cBhvr>
                                    </p:animEffect>
                                  </p:childTnLst>
                                </p:cTn>
                              </p:par>
                              <p:par>
                                <p:cTn id="25" presetID="10" presetClass="entr" presetSubtype="0" fill="hold" nodeType="withEffect">
                                  <p:stCondLst>
                                    <p:cond delay="2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childTnLst>
                                </p:cTn>
                              </p:par>
                              <p:par>
                                <p:cTn id="31" presetID="10" presetClass="entr" presetSubtype="0" fill="hold" nodeType="withEffect">
                                  <p:stCondLst>
                                    <p:cond delay="25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50"/>
                                        <p:tgtEl>
                                          <p:spTgt spid="35"/>
                                        </p:tgtEl>
                                      </p:cBhvr>
                                    </p:animEffect>
                                  </p:childTnLst>
                                </p:cTn>
                              </p:par>
                              <p:par>
                                <p:cTn id="34" presetID="10" presetClass="entr" presetSubtype="0" fill="hold" nodeType="withEffect">
                                  <p:stCondLst>
                                    <p:cond delay="25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50"/>
                                        <p:tgtEl>
                                          <p:spTgt spid="31"/>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50"/>
                                        <p:tgtEl>
                                          <p:spTgt spid="26"/>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50"/>
                                        <p:tgtEl>
                                          <p:spTgt spid="24"/>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50"/>
                                        <p:tgtEl>
                                          <p:spTgt spid="27"/>
                                        </p:tgtEl>
                                      </p:cBhvr>
                                    </p:animEffect>
                                  </p:childTnLst>
                                </p:cTn>
                              </p:par>
                              <p:par>
                                <p:cTn id="46" presetID="10" presetClass="entr" presetSubtype="0" fill="hold" nodeType="withEffect">
                                  <p:stCondLst>
                                    <p:cond delay="25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50"/>
                                        <p:tgtEl>
                                          <p:spTgt spid="34"/>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50"/>
                                        <p:tgtEl>
                                          <p:spTgt spid="28"/>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50"/>
                                        <p:tgtEl>
                                          <p:spTgt spid="29"/>
                                        </p:tgtEl>
                                      </p:cBhvr>
                                    </p:animEffect>
                                  </p:childTnLst>
                                </p:cTn>
                              </p:par>
                              <p:par>
                                <p:cTn id="55" presetID="10" presetClass="entr" presetSubtype="0" fill="hold" nodeType="withEffect">
                                  <p:stCondLst>
                                    <p:cond delay="75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grpId="0" nodeType="withEffect" nodePh="1">
                                  <p:stCondLst>
                                    <p:cond delay="750"/>
                                  </p:stCondLst>
                                  <p:endCondLst>
                                    <p:cond evt="begin" delay="0">
                                      <p:tn val="58"/>
                                    </p:cond>
                                  </p:end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22" presetClass="entr" presetSubtype="8" fill="hold" grpId="0" nodeType="withEffect">
                                  <p:stCondLst>
                                    <p:cond delay="150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1000"/>
                                        <p:tgtEl>
                                          <p:spTgt spid="6"/>
                                        </p:tgtEl>
                                      </p:cBhvr>
                                    </p:animEffect>
                                  </p:childTnLst>
                                </p:cTn>
                              </p:par>
                              <p:par>
                                <p:cTn id="64" presetID="10" presetClass="entr" presetSubtype="0" fill="hold" nodeType="withEffect">
                                  <p:stCondLst>
                                    <p:cond delay="175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250"/>
                                        <p:tgtEl>
                                          <p:spTgt spid="2"/>
                                        </p:tgtEl>
                                      </p:cBhvr>
                                    </p:animEffect>
                                  </p:childTnLst>
                                </p:cTn>
                              </p:par>
                              <p:par>
                                <p:cTn id="67" presetID="63" presetClass="path" presetSubtype="0" accel="50000" decel="50000" fill="hold" grpId="1" nodeType="withEffect" nodePh="1">
                                  <p:stCondLst>
                                    <p:cond delay="1750"/>
                                  </p:stCondLst>
                                  <p:endCondLst>
                                    <p:cond evt="begin" delay="0">
                                      <p:tn val="67"/>
                                    </p:cond>
                                  </p:endCondLst>
                                  <p:childTnLst>
                                    <p:animMotion origin="layout" path="M -0.82048 -0.00185 L -0.14896 -0.00185 " pathEditMode="relative" rAng="0" ptsTypes="AA">
                                      <p:cBhvr>
                                        <p:cTn id="68" dur="1750" fill="hold"/>
                                        <p:tgtEl>
                                          <p:spTgt spid="11"/>
                                        </p:tgtEl>
                                        <p:attrNameLst>
                                          <p:attrName>ppt_x</p:attrName>
                                          <p:attrName>ppt_y</p:attrName>
                                        </p:attrNameLst>
                                      </p:cBhvr>
                                      <p:rCtr x="336" y="0"/>
                                    </p:animMotion>
                                  </p:childTnLst>
                                </p:cTn>
                              </p:par>
                              <p:par>
                                <p:cTn id="69" presetID="63" presetClass="path" presetSubtype="0" accel="50000" decel="50000" fill="hold" nodeType="withEffect">
                                  <p:stCondLst>
                                    <p:cond delay="1750"/>
                                  </p:stCondLst>
                                  <p:childTnLst>
                                    <p:animMotion origin="layout" path="M -0.80312 0.0068 L -1.66667E-6 -1.30945E-6 " pathEditMode="relative" rAng="0" ptsTypes="AA">
                                      <p:cBhvr>
                                        <p:cTn id="70" dur="1000" fill="hold"/>
                                        <p:tgtEl>
                                          <p:spTgt spid="2"/>
                                        </p:tgtEl>
                                        <p:attrNameLst>
                                          <p:attrName>ppt_x</p:attrName>
                                          <p:attrName>ppt_y</p:attrName>
                                        </p:attrNameLst>
                                      </p:cBhvr>
                                      <p:rCtr x="402" y="-3"/>
                                    </p:animMotion>
                                  </p:childTnLst>
                                </p:cTn>
                              </p:par>
                              <p:par>
                                <p:cTn id="71" presetID="10" presetClass="exit" presetSubtype="0" fill="hold" grpId="2" nodeType="withEffect" nodePh="1">
                                  <p:stCondLst>
                                    <p:cond delay="3500"/>
                                  </p:stCondLst>
                                  <p:endCondLst>
                                    <p:cond evt="begin" delay="0">
                                      <p:tn val="71"/>
                                    </p:cond>
                                  </p:end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20000" numSld="99">
                <p:cTn id="74" repeatCount="indefinite" fill="hold" display="0">
                  <p:stCondLst>
                    <p:cond delay="indefinite"/>
                  </p:stCondLst>
                  <p:endCondLst>
                    <p:cond evt="onStopAudio" delay="0">
                      <p:tgtEl>
                        <p:sldTgt/>
                      </p:tgtEl>
                    </p:cond>
                  </p:endCondLst>
                </p:cTn>
                <p:tgtEl>
                  <p:spTgt spid="39"/>
                </p:tgtEl>
              </p:cMediaNode>
            </p:video>
          </p:childTnLst>
        </p:cTn>
      </p:par>
    </p:tnLst>
    <p:bldLst>
      <p:bldP spid="11" grpId="0" animBg="1"/>
      <p:bldP spid="11" grpId="1" animBg="1"/>
      <p:bldP spid="11"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stretch>
            <a:fillRect/>
          </a:stretch>
        </p:blipFill>
        <p:spPr>
          <a:xfrm>
            <a:off x="382676" y="836712"/>
            <a:ext cx="8229600" cy="2040270"/>
          </a:xfrm>
          <a:prstGeom prst="rect">
            <a:avLst/>
          </a:prstGeom>
        </p:spPr>
      </p:pic>
      <p:sp>
        <p:nvSpPr>
          <p:cNvPr id="5" name="矩形 4"/>
          <p:cNvSpPr/>
          <p:nvPr/>
        </p:nvSpPr>
        <p:spPr>
          <a:xfrm>
            <a:off x="366557" y="2786421"/>
            <a:ext cx="8525923" cy="3477875"/>
          </a:xfrm>
          <a:prstGeom prst="rect">
            <a:avLst/>
          </a:prstGeom>
        </p:spPr>
        <p:txBody>
          <a:bodyPr wrap="square">
            <a:spAutoFit/>
          </a:bodyPr>
          <a:lstStyle/>
          <a:p>
            <a:r>
              <a:rPr lang="zh-CN" altLang="en-US" sz="2000" dirty="0" smtClean="0"/>
              <a:t>   对</a:t>
            </a:r>
            <a:r>
              <a:rPr lang="zh-CN" altLang="en-US" sz="2000" dirty="0"/>
              <a:t>实现思维可视化应用图示的使用情况进行分析，发现在</a:t>
            </a:r>
            <a:r>
              <a:rPr lang="zh-CN" altLang="en-US" sz="2000" dirty="0" smtClean="0"/>
              <a:t>教学</a:t>
            </a:r>
            <a:r>
              <a:rPr lang="zh-CN" altLang="en-US" sz="2000" dirty="0"/>
              <a:t>中图示使用情况单一，较多集中在单独研究思维导图、概念图等，而对于流</a:t>
            </a:r>
            <a:r>
              <a:rPr lang="zh-CN" altLang="en-US" sz="2000" dirty="0" smtClean="0"/>
              <a:t>程图</a:t>
            </a:r>
            <a:r>
              <a:rPr lang="zh-CN" altLang="en-US" sz="2000" dirty="0"/>
              <a:t>、鱼骨图等其它图示在教学中的应用却很少，对于实现思维可视化的图示的</a:t>
            </a:r>
            <a:r>
              <a:rPr lang="zh-CN" altLang="en-US" sz="2000" dirty="0" smtClean="0"/>
              <a:t>综合</a:t>
            </a:r>
            <a:r>
              <a:rPr lang="zh-CN" altLang="en-US" sz="2000" dirty="0"/>
              <a:t>运用的研究也很少；其次，对于相关图示在学科间的应用情况的数据分析，</a:t>
            </a:r>
            <a:r>
              <a:rPr lang="zh-CN" altLang="en-US" sz="2000" dirty="0" smtClean="0"/>
              <a:t>发现</a:t>
            </a:r>
            <a:r>
              <a:rPr lang="zh-CN" altLang="en-US" sz="2000" dirty="0"/>
              <a:t>理科学科实现思维可视化的应用较为广泛，所以在化学学科内使用是可行</a:t>
            </a:r>
            <a:r>
              <a:rPr lang="zh-CN" altLang="en-US" sz="2000" dirty="0" smtClean="0"/>
              <a:t>的，</a:t>
            </a:r>
            <a:r>
              <a:rPr lang="zh-CN" altLang="en-US" sz="2000" dirty="0"/>
              <a:t>通过对相关文献的内容进行整理，发现相关学科的研究较多是在教学模</a:t>
            </a:r>
            <a:r>
              <a:rPr lang="zh-CN" altLang="en-US" sz="2000" dirty="0" smtClean="0"/>
              <a:t>式（</a:t>
            </a:r>
            <a:r>
              <a:rPr lang="zh-CN" altLang="en-US" sz="2000" dirty="0"/>
              <a:t>策略）维度，所以思维可视化在教学中实施的策略研究是符合大趋势的。基</a:t>
            </a:r>
            <a:r>
              <a:rPr lang="zh-CN" altLang="en-US" sz="2000" dirty="0" smtClean="0"/>
              <a:t>于以</a:t>
            </a:r>
            <a:r>
              <a:rPr lang="zh-CN" altLang="en-US" sz="2000" dirty="0"/>
              <a:t>上三个方面对国内文献的逐级整理，寻找研究方向。依据实现思维可视化的</a:t>
            </a:r>
            <a:r>
              <a:rPr lang="zh-CN" altLang="en-US" sz="2000" dirty="0" smtClean="0"/>
              <a:t>图示</a:t>
            </a:r>
            <a:r>
              <a:rPr lang="zh-CN" altLang="en-US" sz="2000" dirty="0"/>
              <a:t>将教学环节、化学学科知识间内在联系有序的呈现，帮助教师更好地实施教学</a:t>
            </a:r>
            <a:r>
              <a:rPr lang="zh-CN" altLang="en-US" sz="2000" dirty="0" smtClean="0"/>
              <a:t>，提</a:t>
            </a:r>
            <a:r>
              <a:rPr lang="zh-CN" altLang="en-US" sz="2000" dirty="0"/>
              <a:t>高教学效率。因而提出思维可视化在高中化学教学中实施策略的研究</a:t>
            </a:r>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557597"/>
            <a:ext cx="8229600" cy="1143000"/>
          </a:xfrm>
        </p:spPr>
        <p:txBody>
          <a:bodyPr/>
          <a:lstStyle/>
          <a:p>
            <a:r>
              <a:rPr lang="zh-CN" altLang="en-US" sz="4000" b="1" dirty="0" smtClean="0">
                <a:latin typeface="微软雅黑" panose="020B0503020204020204" pitchFamily="34" charset="-122"/>
                <a:ea typeface="微软雅黑" panose="020B0503020204020204" pitchFamily="34" charset="-122"/>
              </a:rPr>
              <a:t>可视化在教育领域的应用</a:t>
            </a: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600205"/>
            <a:ext cx="8363272" cy="4525963"/>
          </a:xfrm>
        </p:spPr>
        <p:txBody>
          <a:bodyPr/>
          <a:lstStyle/>
          <a:p>
            <a:pPr marL="0" indent="0">
              <a:buNone/>
            </a:pPr>
            <a:r>
              <a:rPr lang="zh-CN" altLang="en-US" sz="2000" dirty="0" smtClean="0">
                <a:latin typeface="宋体" panose="02010600030101010101" pitchFamily="2" charset="-122"/>
                <a:ea typeface="宋体" panose="02010600030101010101" pitchFamily="2" charset="-122"/>
              </a:rPr>
              <a:t>      通</a:t>
            </a:r>
            <a:r>
              <a:rPr lang="zh-CN" altLang="en-US" sz="2000" dirty="0">
                <a:latin typeface="宋体" panose="02010600030101010101" pitchFamily="2" charset="-122"/>
                <a:ea typeface="宋体" panose="02010600030101010101" pitchFamily="2" charset="-122"/>
              </a:rPr>
              <a:t>过对相关文献的整理，将可视化在教育领域的应用可以概括为三类：课</a:t>
            </a:r>
            <a:r>
              <a:rPr lang="zh-CN" altLang="en-US" sz="2000" dirty="0" smtClean="0">
                <a:latin typeface="宋体" panose="02010600030101010101" pitchFamily="2" charset="-122"/>
                <a:ea typeface="宋体" panose="02010600030101010101" pitchFamily="2" charset="-122"/>
              </a:rPr>
              <a:t>堂数</a:t>
            </a:r>
            <a:r>
              <a:rPr lang="zh-CN" altLang="en-US" sz="2000" dirty="0">
                <a:latin typeface="宋体" panose="02010600030101010101" pitchFamily="2" charset="-122"/>
                <a:ea typeface="宋体" panose="02010600030101010101" pitchFamily="2" charset="-122"/>
              </a:rPr>
              <a:t>据可视化、知识可视化以及思维可视化。将可视化技术与教育教学相结合，</a:t>
            </a:r>
            <a:r>
              <a:rPr lang="zh-CN" altLang="en-US" sz="2000" dirty="0" smtClean="0">
                <a:latin typeface="宋体" panose="02010600030101010101" pitchFamily="2" charset="-122"/>
                <a:ea typeface="宋体" panose="02010600030101010101" pitchFamily="2" charset="-122"/>
              </a:rPr>
              <a:t>改变</a:t>
            </a:r>
            <a:r>
              <a:rPr lang="zh-CN" altLang="en-US" sz="2000" dirty="0">
                <a:latin typeface="宋体" panose="02010600030101010101" pitchFamily="2" charset="-122"/>
                <a:ea typeface="宋体" panose="02010600030101010101" pitchFamily="2" charset="-122"/>
              </a:rPr>
              <a:t>了传统的教育方式，将新的技术手段带进课堂教学中。通过可视化在教育领</a:t>
            </a:r>
            <a:r>
              <a:rPr lang="zh-CN" altLang="en-US" sz="2000" dirty="0" smtClean="0">
                <a:latin typeface="宋体" panose="02010600030101010101" pitchFamily="2" charset="-122"/>
                <a:ea typeface="宋体" panose="02010600030101010101" pitchFamily="2" charset="-122"/>
              </a:rPr>
              <a:t>域的</a:t>
            </a:r>
            <a:r>
              <a:rPr lang="zh-CN" altLang="en-US" sz="2000" dirty="0">
                <a:latin typeface="宋体" panose="02010600030101010101" pitchFamily="2" charset="-122"/>
                <a:ea typeface="宋体" panose="02010600030101010101" pitchFamily="2" charset="-122"/>
              </a:rPr>
              <a:t>应用，提高教师的教学效率，使学生在课堂学习中提高学习兴趣。</a:t>
            </a:r>
            <a:endParaRPr lang="zh-CN" altLang="en-US" sz="2000"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rotWithShape="1">
          <a:blip r:embed="rId1"/>
          <a:srcRect b="17889"/>
          <a:stretch>
            <a:fillRect/>
          </a:stretch>
        </p:blipFill>
        <p:spPr>
          <a:xfrm>
            <a:off x="1614165" y="3573016"/>
            <a:ext cx="5648325" cy="2088232"/>
          </a:xfrm>
          <a:prstGeom prst="rect">
            <a:avLst/>
          </a:prstGeom>
        </p:spPr>
      </p:pic>
      <p:cxnSp>
        <p:nvCxnSpPr>
          <p:cNvPr id="5" name="直接连接符 4"/>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48933"/>
            <a:ext cx="8229600" cy="1143000"/>
          </a:xfrm>
        </p:spPr>
        <p:txBody>
          <a:bodyPr/>
          <a:lstStyle/>
          <a:p>
            <a:r>
              <a:rPr lang="zh-CN" altLang="en-US" sz="4000" b="1" dirty="0" smtClean="0">
                <a:latin typeface="微软雅黑" panose="020B0503020204020204" pitchFamily="34" charset="-122"/>
                <a:ea typeface="微软雅黑" panose="020B0503020204020204" pitchFamily="34" charset="-122"/>
              </a:rPr>
              <a:t>思维可视化在教学中的应用</a:t>
            </a: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600205"/>
            <a:ext cx="8229600" cy="4525963"/>
          </a:xfrm>
        </p:spPr>
        <p:txBody>
          <a:bodyPr/>
          <a:lstStyle/>
          <a:p>
            <a:pPr marL="0" indent="0">
              <a:buNone/>
            </a:pPr>
            <a:r>
              <a:rPr lang="en-US" altLang="zh-CN" sz="2400" dirty="0" smtClean="0">
                <a:latin typeface="宋体" panose="02010600030101010101" pitchFamily="2" charset="-122"/>
                <a:ea typeface="宋体" panose="02010600030101010101" pitchFamily="2" charset="-122"/>
              </a:rPr>
              <a:t>  1)</a:t>
            </a:r>
            <a:r>
              <a:rPr lang="zh-CN" altLang="en-US" sz="2400" dirty="0" smtClean="0">
                <a:latin typeface="宋体" panose="02010600030101010101" pitchFamily="2" charset="-122"/>
                <a:ea typeface="宋体" panose="02010600030101010101" pitchFamily="2" charset="-122"/>
              </a:rPr>
              <a:t>对于教师而言，应用现有教学环境所能提供的图示技术，在教</a:t>
            </a:r>
            <a:r>
              <a:rPr lang="zh-CN" altLang="en-US" sz="2400" dirty="0">
                <a:latin typeface="宋体" panose="02010600030101010101" pitchFamily="2" charset="-122"/>
                <a:ea typeface="宋体" panose="02010600030101010101" pitchFamily="2" charset="-122"/>
              </a:rPr>
              <a:t>学的各个环节应</a:t>
            </a:r>
            <a:r>
              <a:rPr lang="zh-CN" altLang="en-US" sz="2400" dirty="0" smtClean="0">
                <a:latin typeface="宋体" panose="02010600030101010101" pitchFamily="2" charset="-122"/>
                <a:ea typeface="宋体" panose="02010600030101010101" pitchFamily="2" charset="-122"/>
              </a:rPr>
              <a:t>用图</a:t>
            </a:r>
            <a:r>
              <a:rPr lang="zh-CN" altLang="en-US" sz="2400" dirty="0">
                <a:latin typeface="宋体" panose="02010600030101010101" pitchFamily="2" charset="-122"/>
                <a:ea typeface="宋体" panose="02010600030101010101" pitchFamily="2" charset="-122"/>
              </a:rPr>
              <a:t>示或图示组合帮助学生有意义的梳理思维，将课堂知识内容所体现的教学思</a:t>
            </a:r>
            <a:r>
              <a:rPr lang="zh-CN" altLang="en-US" sz="2400" dirty="0" smtClean="0">
                <a:latin typeface="宋体" panose="02010600030101010101" pitchFamily="2" charset="-122"/>
                <a:ea typeface="宋体" panose="02010600030101010101" pitchFamily="2" charset="-122"/>
              </a:rPr>
              <a:t>维有</a:t>
            </a:r>
            <a:r>
              <a:rPr lang="zh-CN" altLang="en-US" sz="2400" dirty="0">
                <a:latin typeface="宋体" panose="02010600030101010101" pitchFamily="2" charset="-122"/>
                <a:ea typeface="宋体" panose="02010600030101010101" pitchFamily="2" charset="-122"/>
              </a:rPr>
              <a:t>条理的呈现出来，使学生能够更清晰的明确所学习的知识之间的内在联系，</a:t>
            </a:r>
            <a:r>
              <a:rPr lang="zh-CN" altLang="en-US" sz="2400" dirty="0" smtClean="0">
                <a:latin typeface="宋体" panose="02010600030101010101" pitchFamily="2" charset="-122"/>
                <a:ea typeface="宋体" panose="02010600030101010101" pitchFamily="2" charset="-122"/>
              </a:rPr>
              <a:t>启发</a:t>
            </a:r>
            <a:r>
              <a:rPr lang="zh-CN" altLang="en-US" sz="2400" dirty="0">
                <a:latin typeface="宋体" panose="02010600030101010101" pitchFamily="2" charset="-122"/>
                <a:ea typeface="宋体" panose="02010600030101010101" pitchFamily="2" charset="-122"/>
              </a:rPr>
              <a:t>思维，提高问题解决的能力</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marL="0" indent="0">
              <a:buNone/>
            </a:pPr>
            <a:r>
              <a:rPr lang="en-US" altLang="zh-CN" sz="2400" dirty="0" smtClean="0">
                <a:latin typeface="宋体" panose="02010600030101010101" pitchFamily="2" charset="-122"/>
                <a:ea typeface="宋体" panose="02010600030101010101" pitchFamily="2" charset="-122"/>
              </a:rPr>
              <a:t>  2)</a:t>
            </a:r>
            <a:r>
              <a:rPr lang="zh-CN" altLang="en-US" sz="2400" dirty="0" smtClean="0">
                <a:latin typeface="宋体" panose="02010600030101010101" pitchFamily="2" charset="-122"/>
                <a:ea typeface="宋体" panose="02010600030101010101" pitchFamily="2" charset="-122"/>
              </a:rPr>
              <a:t>对</a:t>
            </a:r>
            <a:r>
              <a:rPr lang="zh-CN" altLang="en-US" sz="2400" dirty="0">
                <a:latin typeface="宋体" panose="02010600030101010101" pitchFamily="2" charset="-122"/>
                <a:ea typeface="宋体" panose="02010600030101010101" pitchFamily="2" charset="-122"/>
              </a:rPr>
              <a:t>于学生而言，学生可以通过教师在教</a:t>
            </a:r>
            <a:r>
              <a:rPr lang="zh-CN" altLang="en-US" sz="2400" dirty="0" smtClean="0">
                <a:latin typeface="宋体" panose="02010600030101010101" pitchFamily="2" charset="-122"/>
                <a:ea typeface="宋体" panose="02010600030101010101" pitchFamily="2" charset="-122"/>
              </a:rPr>
              <a:t>学过</a:t>
            </a:r>
            <a:r>
              <a:rPr lang="zh-CN" altLang="en-US" sz="2400" dirty="0">
                <a:latin typeface="宋体" panose="02010600030101010101" pitchFamily="2" charset="-122"/>
                <a:ea typeface="宋体" panose="02010600030101010101" pitchFamily="2" charset="-122"/>
              </a:rPr>
              <a:t>程中对知识内容实现思维可视化，对每节课的知识内部的联系能有较为清晰</a:t>
            </a:r>
            <a:r>
              <a:rPr lang="zh-CN" altLang="en-US" sz="2400" dirty="0" smtClean="0">
                <a:latin typeface="宋体" panose="02010600030101010101" pitchFamily="2" charset="-122"/>
                <a:ea typeface="宋体" panose="02010600030101010101" pitchFamily="2" charset="-122"/>
              </a:rPr>
              <a:t>的认</a:t>
            </a:r>
            <a:r>
              <a:rPr lang="zh-CN" altLang="en-US" sz="2400" dirty="0">
                <a:latin typeface="宋体" panose="02010600030101010101" pitchFamily="2" charset="-122"/>
                <a:ea typeface="宋体" panose="02010600030101010101" pitchFamily="2" charset="-122"/>
              </a:rPr>
              <a:t>识，在长期的学习过程中，也能形成自我的思维习惯和思考方式。对于任何</a:t>
            </a:r>
            <a:r>
              <a:rPr lang="zh-CN" altLang="en-US" sz="2400" dirty="0" smtClean="0">
                <a:latin typeface="宋体" panose="02010600030101010101" pitchFamily="2" charset="-122"/>
                <a:ea typeface="宋体" panose="02010600030101010101" pitchFamily="2" charset="-122"/>
              </a:rPr>
              <a:t>孤立</a:t>
            </a:r>
            <a:r>
              <a:rPr lang="zh-CN" altLang="en-US" sz="2400" dirty="0">
                <a:latin typeface="宋体" panose="02010600030101010101" pitchFamily="2" charset="-122"/>
                <a:ea typeface="宋体" panose="02010600030101010101" pitchFamily="2" charset="-122"/>
              </a:rPr>
              <a:t>的事物，能找到与其相关的事物间的联系，提高学习的效率，培养自我的问</a:t>
            </a:r>
            <a:r>
              <a:rPr lang="zh-CN" altLang="en-US" sz="2400" dirty="0" smtClean="0">
                <a:latin typeface="宋体" panose="02010600030101010101" pitchFamily="2" charset="-122"/>
                <a:ea typeface="宋体" panose="02010600030101010101" pitchFamily="2" charset="-122"/>
              </a:rPr>
              <a:t>题解</a:t>
            </a:r>
            <a:r>
              <a:rPr lang="zh-CN" altLang="en-US" sz="2400" dirty="0">
                <a:latin typeface="宋体" panose="02010600030101010101" pitchFamily="2" charset="-122"/>
                <a:ea typeface="宋体" panose="02010600030101010101" pitchFamily="2" charset="-122"/>
              </a:rPr>
              <a:t>决的能力</a:t>
            </a:r>
            <a:r>
              <a:rPr lang="zh-CN" altLang="en-US" sz="2400" dirty="0" smtClean="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549186"/>
            <a:ext cx="8229600" cy="1143000"/>
          </a:xfrm>
        </p:spPr>
        <p:txBody>
          <a:bodyPr/>
          <a:lstStyle/>
          <a:p>
            <a:r>
              <a:rPr lang="zh-CN" altLang="en-US" sz="4000" b="1" dirty="0" smtClean="0">
                <a:latin typeface="微软雅黑" panose="020B0503020204020204" pitchFamily="34" charset="-122"/>
                <a:ea typeface="微软雅黑" panose="020B0503020204020204" pitchFamily="34" charset="-122"/>
              </a:rPr>
              <a:t>课题目的</a:t>
            </a: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1628800"/>
            <a:ext cx="8229600" cy="4525963"/>
          </a:xfrm>
        </p:spPr>
        <p:txBody>
          <a:bodyPr/>
          <a:lstStyle/>
          <a:p>
            <a:pPr marL="0" indent="0">
              <a:buNone/>
            </a:pPr>
            <a:r>
              <a:rPr lang="zh-CN" altLang="en-US" dirty="0" smtClean="0"/>
              <a:t>     </a:t>
            </a:r>
            <a:r>
              <a:rPr lang="zh-CN" altLang="en-US" sz="2400" dirty="0" smtClean="0">
                <a:latin typeface="宋体" panose="02010600030101010101" pitchFamily="2" charset="-122"/>
                <a:ea typeface="宋体" panose="02010600030101010101" pitchFamily="2" charset="-122"/>
              </a:rPr>
              <a:t>借</a:t>
            </a:r>
            <a:r>
              <a:rPr lang="zh-CN" altLang="en-US" sz="2400" dirty="0">
                <a:latin typeface="宋体" panose="02010600030101010101" pitchFamily="2" charset="-122"/>
                <a:ea typeface="宋体" panose="02010600030101010101" pitchFamily="2" charset="-122"/>
              </a:rPr>
              <a:t>助不同形式的可视化图示建构化学模型，帮助学生学会阅读、提取化学信息</a:t>
            </a:r>
            <a:r>
              <a:rPr lang="zh-CN" altLang="en-US" sz="2400" dirty="0" smtClean="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使学生能更加清晰的梳理知识间的内在联系，自主构建知识网络，掌握新的学习方法，养成勤思考勤动脑的好习惯，培养问题解决的能力</a:t>
            </a:r>
            <a:r>
              <a:rPr lang="zh-CN" altLang="en-US" sz="2400" dirty="0" smtClean="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a:p>
            <a:pPr marL="0" indent="0">
              <a:buNone/>
            </a:pPr>
            <a:r>
              <a:rPr lang="zh-CN" altLang="en-US" sz="2400" dirty="0" smtClean="0">
                <a:latin typeface="宋体" panose="02010600030101010101" pitchFamily="2" charset="-122"/>
                <a:ea typeface="宋体" panose="02010600030101010101" pitchFamily="2" charset="-122"/>
              </a:rPr>
              <a:t>    通</a:t>
            </a:r>
            <a:r>
              <a:rPr lang="zh-CN" altLang="en-US" sz="2400" dirty="0">
                <a:latin typeface="宋体" panose="02010600030101010101" pitchFamily="2" charset="-122"/>
                <a:ea typeface="宋体" panose="02010600030101010101" pitchFamily="2" charset="-122"/>
              </a:rPr>
              <a:t>过合理、恰当的实现思维可视化的工具与化学教学相结合，使受教育者在面临抽象、复杂的问题时，能够运用图示将文字信息转化成图示信息，提高问题解决的能力。教育者通过在教学中实现思维可视化，以帮助受教育者能够更好地了解自我的思维方式，提高学习效率，使其能达到真正的“学会、</a:t>
            </a:r>
            <a:r>
              <a:rPr lang="zh-CN" altLang="en-US" sz="2400" dirty="0" smtClean="0">
                <a:latin typeface="宋体" panose="02010600030101010101" pitchFamily="2" charset="-122"/>
                <a:ea typeface="宋体" panose="02010600030101010101" pitchFamily="2" charset="-122"/>
              </a:rPr>
              <a:t>会学”。</a:t>
            </a:r>
            <a:endParaRPr lang="zh-CN" altLang="en-US" sz="2400" dirty="0">
              <a:latin typeface="宋体" panose="02010600030101010101" pitchFamily="2" charset="-122"/>
              <a:ea typeface="宋体" panose="02010600030101010101" pitchFamily="2" charset="-122"/>
            </a:endParaRPr>
          </a:p>
          <a:p>
            <a:endParaRPr lang="zh-CN" altLang="en-US" dirty="0"/>
          </a:p>
        </p:txBody>
      </p:sp>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484784"/>
            <a:ext cx="8496944" cy="4824536"/>
          </a:xfrm>
        </p:spPr>
        <p:txBody>
          <a:bodyPr/>
          <a:lstStyle/>
          <a:p>
            <a:pPr marL="0" indent="0">
              <a:buNone/>
            </a:pPr>
            <a:r>
              <a:rPr lang="en-US" altLang="zh-CN" sz="2000" dirty="0" smtClean="0"/>
              <a:t>1</a:t>
            </a:r>
            <a:r>
              <a:rPr lang="zh-CN" altLang="en-US" sz="2000" dirty="0" smtClean="0"/>
              <a:t>）主</a:t>
            </a:r>
            <a:r>
              <a:rPr lang="zh-CN" altLang="en-US" sz="2000" dirty="0"/>
              <a:t>要通过阅读大量文献资料阐述论文的</a:t>
            </a:r>
            <a:r>
              <a:rPr lang="zh-CN" altLang="en-US" sz="2000" dirty="0" smtClean="0"/>
              <a:t>研究</a:t>
            </a:r>
            <a:r>
              <a:rPr lang="zh-CN" altLang="en-US" sz="2000" dirty="0"/>
              <a:t>背景、研究的目的意义、国内外研究现状以及确定本文的研究思路与方法</a:t>
            </a:r>
            <a:r>
              <a:rPr lang="zh-CN" altLang="en-US" sz="2000" dirty="0" smtClean="0"/>
              <a:t>；（开题报告）</a:t>
            </a:r>
            <a:endParaRPr lang="en-US" altLang="zh-CN" sz="2000" dirty="0" smtClean="0"/>
          </a:p>
          <a:p>
            <a:pPr marL="0" indent="0">
              <a:buNone/>
            </a:pPr>
            <a:r>
              <a:rPr lang="en-US" altLang="zh-CN" sz="2000" dirty="0" smtClean="0"/>
              <a:t>2</a:t>
            </a:r>
            <a:r>
              <a:rPr lang="zh-CN" altLang="en-US" sz="2000" dirty="0" smtClean="0"/>
              <a:t>）通</a:t>
            </a:r>
            <a:r>
              <a:rPr lang="zh-CN" altLang="en-US" sz="2000" dirty="0"/>
              <a:t>过阅读文献和书籍总结思维可视化在教学中实施的相关概念以及理论</a:t>
            </a:r>
            <a:r>
              <a:rPr lang="zh-CN" altLang="en-US" sz="2000" dirty="0" smtClean="0"/>
              <a:t>基础；（论文</a:t>
            </a:r>
            <a:r>
              <a:rPr lang="en-US" altLang="zh-CN" sz="2000" dirty="0" smtClean="0"/>
              <a:t>-</a:t>
            </a:r>
            <a:r>
              <a:rPr lang="zh-CN" altLang="en-US" sz="2000" dirty="0" smtClean="0"/>
              <a:t>理论支撑）</a:t>
            </a:r>
            <a:endParaRPr lang="en-US" altLang="zh-CN" sz="2000" dirty="0" smtClean="0"/>
          </a:p>
          <a:p>
            <a:pPr marL="0" indent="0">
              <a:buNone/>
            </a:pPr>
            <a:r>
              <a:rPr lang="en-US" altLang="zh-CN" sz="2000" dirty="0" smtClean="0"/>
              <a:t>3</a:t>
            </a:r>
            <a:r>
              <a:rPr lang="zh-CN" altLang="en-US" sz="2000" dirty="0" smtClean="0"/>
              <a:t>）通</a:t>
            </a:r>
            <a:r>
              <a:rPr lang="zh-CN" altLang="en-US" sz="2000" dirty="0"/>
              <a:t>过问卷调查的方式了解学生在化学学习过程中实现思维可视化</a:t>
            </a:r>
            <a:r>
              <a:rPr lang="zh-CN" altLang="en-US" sz="2000" dirty="0" smtClean="0"/>
              <a:t>的认</a:t>
            </a:r>
            <a:r>
              <a:rPr lang="zh-CN" altLang="en-US" sz="2000" dirty="0"/>
              <a:t>知及应用情况，了解教师在教学过程中实现思维可视化的认知及应用情况</a:t>
            </a:r>
            <a:r>
              <a:rPr lang="zh-CN" altLang="en-US" sz="2000" dirty="0" smtClean="0"/>
              <a:t>；（问卷分析</a:t>
            </a:r>
            <a:r>
              <a:rPr lang="en-US" altLang="zh-CN" sz="2000" dirty="0" smtClean="0"/>
              <a:t>-</a:t>
            </a:r>
            <a:r>
              <a:rPr lang="zh-CN" altLang="en-US" sz="2000" dirty="0" smtClean="0"/>
              <a:t>实践基础）</a:t>
            </a:r>
            <a:endParaRPr lang="en-US" altLang="zh-CN" sz="2000" dirty="0" smtClean="0"/>
          </a:p>
          <a:p>
            <a:pPr marL="0" indent="0">
              <a:buNone/>
            </a:pPr>
            <a:r>
              <a:rPr lang="en-US" altLang="zh-CN" sz="2000" dirty="0" smtClean="0"/>
              <a:t>4</a:t>
            </a:r>
            <a:r>
              <a:rPr lang="zh-CN" altLang="en-US" sz="2000" dirty="0" smtClean="0"/>
              <a:t>）结</a:t>
            </a:r>
            <a:r>
              <a:rPr lang="zh-CN" altLang="en-US" sz="2000" dirty="0"/>
              <a:t>合相关的理论与调查的分析结果，从教学工作中的准备、教学环节的</a:t>
            </a:r>
            <a:r>
              <a:rPr lang="zh-CN" altLang="en-US" sz="2000" dirty="0" smtClean="0"/>
              <a:t>设计</a:t>
            </a:r>
            <a:r>
              <a:rPr lang="zh-CN" altLang="en-US" sz="2000" dirty="0"/>
              <a:t>、教学内容的应用三个方面提出思维可视化在化学教学中的实施策略，同时</a:t>
            </a:r>
            <a:r>
              <a:rPr lang="zh-CN" altLang="en-US" sz="2000" dirty="0" smtClean="0"/>
              <a:t>在教</a:t>
            </a:r>
            <a:r>
              <a:rPr lang="zh-CN" altLang="en-US" sz="2000" dirty="0"/>
              <a:t>学环节的设计、教学内容的应用中结合具体的知识并借助思维可视化工</a:t>
            </a:r>
            <a:r>
              <a:rPr lang="zh-CN" altLang="en-US" sz="2000" dirty="0" smtClean="0"/>
              <a:t>具</a:t>
            </a:r>
            <a:r>
              <a:rPr lang="en-US" altLang="zh-CN" sz="2000" dirty="0" smtClean="0"/>
              <a:t>Xmind7.5 </a:t>
            </a:r>
            <a:r>
              <a:rPr lang="zh-CN" altLang="en-US" sz="2000" dirty="0" smtClean="0"/>
              <a:t>绘</a:t>
            </a:r>
            <a:r>
              <a:rPr lang="zh-CN" altLang="en-US" sz="2000" dirty="0"/>
              <a:t>制并将其呈现出来</a:t>
            </a:r>
            <a:r>
              <a:rPr lang="zh-CN" altLang="en-US" sz="2000" dirty="0" smtClean="0"/>
              <a:t>；（课堂实践）</a:t>
            </a:r>
            <a:endParaRPr lang="en-US" altLang="zh-CN" sz="2000" dirty="0" smtClean="0"/>
          </a:p>
          <a:p>
            <a:pPr marL="0" indent="0">
              <a:buNone/>
            </a:pPr>
            <a:r>
              <a:rPr lang="en-US" altLang="zh-CN" sz="2000" dirty="0" smtClean="0"/>
              <a:t>5</a:t>
            </a:r>
            <a:r>
              <a:rPr lang="zh-CN" altLang="en-US" sz="2000" dirty="0" smtClean="0"/>
              <a:t>）对本课题的</a:t>
            </a:r>
            <a:r>
              <a:rPr lang="zh-CN" altLang="en-US" sz="2000" dirty="0"/>
              <a:t>研究成果进行总结，认</a:t>
            </a:r>
            <a:r>
              <a:rPr lang="zh-CN" altLang="en-US" sz="2000" dirty="0" smtClean="0"/>
              <a:t>真分</a:t>
            </a:r>
            <a:r>
              <a:rPr lang="zh-CN" altLang="en-US" sz="2000" dirty="0"/>
              <a:t>析研究过程中的不足以及对不足之处进行积极的反思</a:t>
            </a:r>
            <a:r>
              <a:rPr lang="zh-CN" altLang="en-US" sz="2000" dirty="0" smtClean="0"/>
              <a:t>。（成果汇总）</a:t>
            </a:r>
            <a:endParaRPr lang="zh-CN" altLang="en-US" sz="2000" dirty="0"/>
          </a:p>
        </p:txBody>
      </p:sp>
      <p:sp>
        <p:nvSpPr>
          <p:cNvPr id="4" name="矩形 3"/>
          <p:cNvSpPr/>
          <p:nvPr/>
        </p:nvSpPr>
        <p:spPr>
          <a:xfrm>
            <a:off x="3059832" y="724092"/>
            <a:ext cx="2236510" cy="707886"/>
          </a:xfrm>
          <a:prstGeom prst="rect">
            <a:avLst/>
          </a:prstGeom>
        </p:spPr>
        <p:txBody>
          <a:bodyPr wrap="none">
            <a:spAutoFit/>
          </a:bodyPr>
          <a:lstStyle/>
          <a:p>
            <a:r>
              <a:rPr lang="zh-CN" altLang="en-US" sz="4000" b="1" dirty="0">
                <a:latin typeface="微软雅黑" panose="020B0503020204020204" pitchFamily="34" charset="-122"/>
                <a:ea typeface="微软雅黑" panose="020B0503020204020204" pitchFamily="34" charset="-122"/>
              </a:rPr>
              <a:t>研究思路</a:t>
            </a:r>
            <a:endParaRPr lang="zh-CN" altLang="en-US" sz="4000" b="1" dirty="0">
              <a:latin typeface="微软雅黑" panose="020B0503020204020204" pitchFamily="34" charset="-122"/>
              <a:ea typeface="微软雅黑" panose="020B0503020204020204" pitchFamily="34" charset="-122"/>
            </a:endParaRPr>
          </a:p>
        </p:txBody>
      </p:sp>
      <p:cxnSp>
        <p:nvCxnSpPr>
          <p:cNvPr id="2" name="直接连接符 1"/>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grpSp>
        <p:nvGrpSpPr>
          <p:cNvPr id="5" name="组合 4"/>
          <p:cNvGrpSpPr/>
          <p:nvPr/>
        </p:nvGrpSpPr>
        <p:grpSpPr bwMode="auto">
          <a:xfrm>
            <a:off x="3122922" y="-651401"/>
            <a:ext cx="2529792" cy="2123991"/>
            <a:chOff x="5378395" y="1410573"/>
            <a:chExt cx="2209657" cy="3221464"/>
          </a:xfrm>
        </p:grpSpPr>
        <p:sp>
          <p:nvSpPr>
            <p:cNvPr id="7" name="TextBox 17"/>
            <p:cNvSpPr txBox="1">
              <a:spLocks noChangeArrowheads="1"/>
            </p:cNvSpPr>
            <p:nvPr/>
          </p:nvSpPr>
          <p:spPr bwMode="auto">
            <a:xfrm>
              <a:off x="5378395" y="1410573"/>
              <a:ext cx="2209657" cy="560167"/>
            </a:xfrm>
            <a:prstGeom prst="rect">
              <a:avLst/>
            </a:prstGeom>
            <a:noFill/>
            <a:ln w="9525">
              <a:noFill/>
              <a:miter lim="800000"/>
            </a:ln>
          </p:spPr>
          <p:txBody>
            <a:bodyPr wrap="square">
              <a:spAutoFit/>
            </a:bodyPr>
            <a:lstStyle/>
            <a:p>
              <a:endParaRPr lang="zh-CN" altLang="en-US" b="1" dirty="0">
                <a:solidFill>
                  <a:srgbClr val="0070C0"/>
                </a:solidFill>
                <a:latin typeface="+mn-lt"/>
                <a:ea typeface="微软雅黑" panose="020B0503020204020204" pitchFamily="34" charset="-122"/>
              </a:endParaRPr>
            </a:p>
          </p:txBody>
        </p:sp>
        <p:sp>
          <p:nvSpPr>
            <p:cNvPr id="8" name="TextBox 56"/>
            <p:cNvSpPr txBox="1"/>
            <p:nvPr/>
          </p:nvSpPr>
          <p:spPr>
            <a:xfrm>
              <a:off x="5604712" y="3558384"/>
              <a:ext cx="1983340" cy="1073653"/>
            </a:xfrm>
            <a:prstGeom prst="rect">
              <a:avLst/>
            </a:prstGeom>
            <a:noFill/>
          </p:spPr>
          <p:txBody>
            <a:bodyPr>
              <a:spAutoFit/>
            </a:bodyPr>
            <a:lstStyle/>
            <a:p>
              <a:pPr algn="ctr" fontAlgn="auto">
                <a:spcBef>
                  <a:spcPts val="0"/>
                </a:spcBef>
                <a:spcAft>
                  <a:spcPts val="0"/>
                </a:spcAft>
                <a:defRPr/>
              </a:pPr>
              <a:r>
                <a:rPr lang="zh-CN" altLang="en-US" sz="4000" b="1" dirty="0">
                  <a:latin typeface="微软雅黑" panose="020B0503020204020204" pitchFamily="34" charset="-122"/>
                  <a:ea typeface="微软雅黑" panose="020B0503020204020204" pitchFamily="34" charset="-122"/>
                </a:rPr>
                <a:t>任务清单</a:t>
              </a:r>
              <a:endParaRPr lang="zh-CN" altLang="en-US" sz="4000" b="1" dirty="0">
                <a:solidFill>
                  <a:schemeClr val="accent5"/>
                </a:solidFill>
                <a:latin typeface="+mn-lt"/>
                <a:ea typeface="微软雅黑" panose="020B0503020204020204" pitchFamily="34" charset="-122"/>
              </a:endParaRPr>
            </a:p>
          </p:txBody>
        </p:sp>
      </p:grpSp>
      <p:sp>
        <p:nvSpPr>
          <p:cNvPr id="9" name="TextBox 74"/>
          <p:cNvSpPr txBox="1">
            <a:spLocks noChangeArrowheads="1"/>
          </p:cNvSpPr>
          <p:nvPr/>
        </p:nvSpPr>
        <p:spPr bwMode="auto">
          <a:xfrm>
            <a:off x="-106111" y="2003986"/>
            <a:ext cx="3384376" cy="1126462"/>
          </a:xfrm>
          <a:prstGeom prst="rect">
            <a:avLst/>
          </a:prstGeom>
          <a:noFill/>
          <a:ln w="9525">
            <a:noFill/>
            <a:miter lim="800000"/>
          </a:ln>
        </p:spPr>
        <p:txBody>
          <a:bodyPr wrap="square">
            <a:spAutoFit/>
          </a:bodyPr>
          <a:lstStyle/>
          <a:p>
            <a:pPr algn="ctr">
              <a:lnSpc>
                <a:spcPct val="120000"/>
              </a:lnSpc>
            </a:pPr>
            <a:r>
              <a:rPr lang="zh-CN" altLang="en-US" sz="2800" b="1" dirty="0" smtClean="0">
                <a:latin typeface="微软雅黑" panose="020B0503020204020204" pitchFamily="34" charset="-122"/>
                <a:ea typeface="微软雅黑" panose="020B0503020204020204" pitchFamily="34" charset="-122"/>
              </a:rPr>
              <a:t>课题背景</a:t>
            </a:r>
            <a:endParaRPr lang="en-US" altLang="zh-CN" sz="2800" b="1" dirty="0" smtClean="0">
              <a:latin typeface="微软雅黑" panose="020B0503020204020204" pitchFamily="34" charset="-122"/>
              <a:ea typeface="微软雅黑" panose="020B0503020204020204" pitchFamily="34" charset="-122"/>
            </a:endParaRPr>
          </a:p>
          <a:p>
            <a:pPr algn="ctr">
              <a:lnSpc>
                <a:spcPct val="120000"/>
              </a:lnSpc>
            </a:pPr>
            <a:r>
              <a:rPr lang="zh-CN" altLang="en-US" sz="2800" b="1" dirty="0">
                <a:latin typeface="微软雅黑" panose="020B0503020204020204" pitchFamily="34" charset="-122"/>
                <a:ea typeface="微软雅黑" panose="020B0503020204020204" pitchFamily="34" charset="-122"/>
              </a:rPr>
              <a:t>开题报告</a:t>
            </a:r>
            <a:endParaRPr lang="zh-CN" altLang="en-US" sz="2800" b="1" dirty="0">
              <a:latin typeface="微软雅黑" panose="020B0503020204020204" pitchFamily="34" charset="-122"/>
              <a:ea typeface="微软雅黑" panose="020B0503020204020204" pitchFamily="34" charset="-122"/>
            </a:endParaRPr>
          </a:p>
        </p:txBody>
      </p:sp>
      <p:sp>
        <p:nvSpPr>
          <p:cNvPr id="13" name="Freeform 105"/>
          <p:cNvSpPr>
            <a:spLocks noEditPoints="1"/>
          </p:cNvSpPr>
          <p:nvPr/>
        </p:nvSpPr>
        <p:spPr bwMode="auto">
          <a:xfrm>
            <a:off x="1186682" y="1585205"/>
            <a:ext cx="360362" cy="36036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lIns="68577" tIns="34289" rIns="68577" bIns="34289"/>
          <a:lstStyle/>
          <a:p>
            <a:pPr defTabSz="685165" fontAlgn="auto">
              <a:spcBef>
                <a:spcPts val="0"/>
              </a:spcBef>
              <a:spcAft>
                <a:spcPts val="0"/>
              </a:spcAft>
              <a:defRPr/>
            </a:pPr>
            <a:endParaRPr lang="zh-CN" altLang="en-US" sz="1400" kern="0" dirty="0">
              <a:solidFill>
                <a:srgbClr val="003366"/>
              </a:solidFill>
              <a:latin typeface="+mn-lt"/>
              <a:ea typeface="+mn-ea"/>
            </a:endParaRPr>
          </a:p>
        </p:txBody>
      </p:sp>
      <p:sp>
        <p:nvSpPr>
          <p:cNvPr id="14" name="Freeform 105"/>
          <p:cNvSpPr>
            <a:spLocks noEditPoints="1"/>
          </p:cNvSpPr>
          <p:nvPr/>
        </p:nvSpPr>
        <p:spPr bwMode="auto">
          <a:xfrm>
            <a:off x="7775922" y="1605277"/>
            <a:ext cx="360362" cy="36036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lIns="68577" tIns="34289" rIns="68577" bIns="34289"/>
          <a:lstStyle/>
          <a:p>
            <a:pPr defTabSz="685165" fontAlgn="auto">
              <a:spcBef>
                <a:spcPts val="0"/>
              </a:spcBef>
              <a:spcAft>
                <a:spcPts val="0"/>
              </a:spcAft>
              <a:defRPr/>
            </a:pPr>
            <a:endParaRPr lang="zh-CN" altLang="en-US" sz="1400" kern="0" dirty="0">
              <a:solidFill>
                <a:srgbClr val="003366"/>
              </a:solidFill>
              <a:latin typeface="+mn-lt"/>
              <a:ea typeface="+mn-ea"/>
            </a:endParaRPr>
          </a:p>
        </p:txBody>
      </p:sp>
      <p:sp>
        <p:nvSpPr>
          <p:cNvPr id="15" name="Freeform 97"/>
          <p:cNvSpPr>
            <a:spLocks noEditPoints="1"/>
          </p:cNvSpPr>
          <p:nvPr/>
        </p:nvSpPr>
        <p:spPr bwMode="auto">
          <a:xfrm>
            <a:off x="1643699" y="3925926"/>
            <a:ext cx="360362" cy="360362"/>
          </a:xfrm>
          <a:custGeom>
            <a:avLst/>
            <a:gdLst>
              <a:gd name="T0" fmla="*/ 160 w 208"/>
              <a:gd name="T1" fmla="*/ 0 h 189"/>
              <a:gd name="T2" fmla="*/ 170 w 208"/>
              <a:gd name="T3" fmla="*/ 7 h 189"/>
              <a:gd name="T4" fmla="*/ 153 w 208"/>
              <a:gd name="T5" fmla="*/ 54 h 189"/>
              <a:gd name="T6" fmla="*/ 35 w 208"/>
              <a:gd name="T7" fmla="*/ 14 h 189"/>
              <a:gd name="T8" fmla="*/ 45 w 208"/>
              <a:gd name="T9" fmla="*/ 23 h 189"/>
              <a:gd name="T10" fmla="*/ 59 w 208"/>
              <a:gd name="T11" fmla="*/ 35 h 189"/>
              <a:gd name="T12" fmla="*/ 35 w 208"/>
              <a:gd name="T13" fmla="*/ 45 h 189"/>
              <a:gd name="T14" fmla="*/ 45 w 208"/>
              <a:gd name="T15" fmla="*/ 49 h 189"/>
              <a:gd name="T16" fmla="*/ 59 w 208"/>
              <a:gd name="T17" fmla="*/ 61 h 189"/>
              <a:gd name="T18" fmla="*/ 35 w 208"/>
              <a:gd name="T19" fmla="*/ 71 h 189"/>
              <a:gd name="T20" fmla="*/ 45 w 208"/>
              <a:gd name="T21" fmla="*/ 78 h 189"/>
              <a:gd name="T22" fmla="*/ 59 w 208"/>
              <a:gd name="T23" fmla="*/ 90 h 189"/>
              <a:gd name="T24" fmla="*/ 35 w 208"/>
              <a:gd name="T25" fmla="*/ 99 h 189"/>
              <a:gd name="T26" fmla="*/ 45 w 208"/>
              <a:gd name="T27" fmla="*/ 104 h 189"/>
              <a:gd name="T28" fmla="*/ 59 w 208"/>
              <a:gd name="T29" fmla="*/ 116 h 189"/>
              <a:gd name="T30" fmla="*/ 35 w 208"/>
              <a:gd name="T31" fmla="*/ 125 h 189"/>
              <a:gd name="T32" fmla="*/ 45 w 208"/>
              <a:gd name="T33" fmla="*/ 132 h 189"/>
              <a:gd name="T34" fmla="*/ 59 w 208"/>
              <a:gd name="T35" fmla="*/ 144 h 189"/>
              <a:gd name="T36" fmla="*/ 35 w 208"/>
              <a:gd name="T37" fmla="*/ 153 h 189"/>
              <a:gd name="T38" fmla="*/ 35 w 208"/>
              <a:gd name="T39" fmla="*/ 172 h 189"/>
              <a:gd name="T40" fmla="*/ 153 w 208"/>
              <a:gd name="T41" fmla="*/ 137 h 189"/>
              <a:gd name="T42" fmla="*/ 170 w 208"/>
              <a:gd name="T43" fmla="*/ 179 h 189"/>
              <a:gd name="T44" fmla="*/ 160 w 208"/>
              <a:gd name="T45" fmla="*/ 189 h 189"/>
              <a:gd name="T46" fmla="*/ 19 w 208"/>
              <a:gd name="T47" fmla="*/ 189 h 189"/>
              <a:gd name="T48" fmla="*/ 19 w 208"/>
              <a:gd name="T49" fmla="*/ 168 h 189"/>
              <a:gd name="T50" fmla="*/ 0 w 208"/>
              <a:gd name="T51" fmla="*/ 151 h 189"/>
              <a:gd name="T52" fmla="*/ 19 w 208"/>
              <a:gd name="T53" fmla="*/ 139 h 189"/>
              <a:gd name="T54" fmla="*/ 0 w 208"/>
              <a:gd name="T55" fmla="*/ 123 h 189"/>
              <a:gd name="T56" fmla="*/ 19 w 208"/>
              <a:gd name="T57" fmla="*/ 113 h 189"/>
              <a:gd name="T58" fmla="*/ 0 w 208"/>
              <a:gd name="T59" fmla="*/ 97 h 189"/>
              <a:gd name="T60" fmla="*/ 19 w 208"/>
              <a:gd name="T61" fmla="*/ 85 h 189"/>
              <a:gd name="T62" fmla="*/ 0 w 208"/>
              <a:gd name="T63" fmla="*/ 68 h 189"/>
              <a:gd name="T64" fmla="*/ 19 w 208"/>
              <a:gd name="T65" fmla="*/ 59 h 189"/>
              <a:gd name="T66" fmla="*/ 0 w 208"/>
              <a:gd name="T67" fmla="*/ 42 h 189"/>
              <a:gd name="T68" fmla="*/ 19 w 208"/>
              <a:gd name="T69" fmla="*/ 7 h 189"/>
              <a:gd name="T70" fmla="*/ 28 w 208"/>
              <a:gd name="T71" fmla="*/ 0 h 189"/>
              <a:gd name="T72" fmla="*/ 73 w 208"/>
              <a:gd name="T73" fmla="*/ 90 h 189"/>
              <a:gd name="T74" fmla="*/ 94 w 208"/>
              <a:gd name="T75" fmla="*/ 99 h 189"/>
              <a:gd name="T76" fmla="*/ 73 w 208"/>
              <a:gd name="T77" fmla="*/ 90 h 189"/>
              <a:gd name="T78" fmla="*/ 73 w 208"/>
              <a:gd name="T79" fmla="*/ 71 h 189"/>
              <a:gd name="T80" fmla="*/ 113 w 208"/>
              <a:gd name="T81" fmla="*/ 78 h 189"/>
              <a:gd name="T82" fmla="*/ 73 w 208"/>
              <a:gd name="T83" fmla="*/ 71 h 189"/>
              <a:gd name="T84" fmla="*/ 73 w 208"/>
              <a:gd name="T85" fmla="*/ 49 h 189"/>
              <a:gd name="T86" fmla="*/ 132 w 208"/>
              <a:gd name="T87" fmla="*/ 59 h 189"/>
              <a:gd name="T88" fmla="*/ 73 w 208"/>
              <a:gd name="T89" fmla="*/ 49 h 189"/>
              <a:gd name="T90" fmla="*/ 73 w 208"/>
              <a:gd name="T91" fmla="*/ 30 h 189"/>
              <a:gd name="T92" fmla="*/ 132 w 208"/>
              <a:gd name="T93" fmla="*/ 40 h 189"/>
              <a:gd name="T94" fmla="*/ 73 w 208"/>
              <a:gd name="T95" fmla="*/ 30 h 189"/>
              <a:gd name="T96" fmla="*/ 97 w 208"/>
              <a:gd name="T97" fmla="*/ 151 h 189"/>
              <a:gd name="T98" fmla="*/ 123 w 208"/>
              <a:gd name="T99" fmla="*/ 149 h 189"/>
              <a:gd name="T100" fmla="*/ 99 w 208"/>
              <a:gd name="T101" fmla="*/ 123 h 189"/>
              <a:gd name="T102" fmla="*/ 97 w 208"/>
              <a:gd name="T103" fmla="*/ 151 h 189"/>
              <a:gd name="T104" fmla="*/ 184 w 208"/>
              <a:gd name="T105" fmla="*/ 40 h 189"/>
              <a:gd name="T106" fmla="*/ 132 w 208"/>
              <a:gd name="T107" fmla="*/ 139 h 189"/>
              <a:gd name="T108" fmla="*/ 184 w 208"/>
              <a:gd name="T109" fmla="*/ 4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89">
                <a:moveTo>
                  <a:pt x="28" y="0"/>
                </a:moveTo>
                <a:lnTo>
                  <a:pt x="160" y="0"/>
                </a:lnTo>
                <a:lnTo>
                  <a:pt x="170" y="0"/>
                </a:lnTo>
                <a:lnTo>
                  <a:pt x="170" y="7"/>
                </a:lnTo>
                <a:lnTo>
                  <a:pt x="170" y="37"/>
                </a:lnTo>
                <a:lnTo>
                  <a:pt x="153" y="54"/>
                </a:lnTo>
                <a:lnTo>
                  <a:pt x="153" y="14"/>
                </a:lnTo>
                <a:lnTo>
                  <a:pt x="35" y="14"/>
                </a:lnTo>
                <a:lnTo>
                  <a:pt x="35" y="26"/>
                </a:lnTo>
                <a:lnTo>
                  <a:pt x="45" y="23"/>
                </a:lnTo>
                <a:lnTo>
                  <a:pt x="52" y="19"/>
                </a:lnTo>
                <a:lnTo>
                  <a:pt x="59" y="35"/>
                </a:lnTo>
                <a:lnTo>
                  <a:pt x="49" y="37"/>
                </a:lnTo>
                <a:lnTo>
                  <a:pt x="35" y="45"/>
                </a:lnTo>
                <a:lnTo>
                  <a:pt x="35" y="52"/>
                </a:lnTo>
                <a:lnTo>
                  <a:pt x="45" y="49"/>
                </a:lnTo>
                <a:lnTo>
                  <a:pt x="52" y="45"/>
                </a:lnTo>
                <a:lnTo>
                  <a:pt x="59" y="61"/>
                </a:lnTo>
                <a:lnTo>
                  <a:pt x="49" y="64"/>
                </a:lnTo>
                <a:lnTo>
                  <a:pt x="35" y="71"/>
                </a:lnTo>
                <a:lnTo>
                  <a:pt x="35" y="80"/>
                </a:lnTo>
                <a:lnTo>
                  <a:pt x="45" y="78"/>
                </a:lnTo>
                <a:lnTo>
                  <a:pt x="52" y="73"/>
                </a:lnTo>
                <a:lnTo>
                  <a:pt x="59" y="90"/>
                </a:lnTo>
                <a:lnTo>
                  <a:pt x="49" y="92"/>
                </a:lnTo>
                <a:lnTo>
                  <a:pt x="35" y="99"/>
                </a:lnTo>
                <a:lnTo>
                  <a:pt x="35" y="106"/>
                </a:lnTo>
                <a:lnTo>
                  <a:pt x="45" y="104"/>
                </a:lnTo>
                <a:lnTo>
                  <a:pt x="52" y="99"/>
                </a:lnTo>
                <a:lnTo>
                  <a:pt x="59" y="116"/>
                </a:lnTo>
                <a:lnTo>
                  <a:pt x="49" y="118"/>
                </a:lnTo>
                <a:lnTo>
                  <a:pt x="35" y="125"/>
                </a:lnTo>
                <a:lnTo>
                  <a:pt x="35" y="134"/>
                </a:lnTo>
                <a:lnTo>
                  <a:pt x="45" y="132"/>
                </a:lnTo>
                <a:lnTo>
                  <a:pt x="52" y="130"/>
                </a:lnTo>
                <a:lnTo>
                  <a:pt x="59" y="144"/>
                </a:lnTo>
                <a:lnTo>
                  <a:pt x="49" y="146"/>
                </a:lnTo>
                <a:lnTo>
                  <a:pt x="35" y="153"/>
                </a:lnTo>
                <a:lnTo>
                  <a:pt x="35" y="168"/>
                </a:lnTo>
                <a:lnTo>
                  <a:pt x="35" y="172"/>
                </a:lnTo>
                <a:lnTo>
                  <a:pt x="153" y="172"/>
                </a:lnTo>
                <a:lnTo>
                  <a:pt x="153" y="137"/>
                </a:lnTo>
                <a:lnTo>
                  <a:pt x="170" y="120"/>
                </a:lnTo>
                <a:lnTo>
                  <a:pt x="170" y="179"/>
                </a:lnTo>
                <a:lnTo>
                  <a:pt x="170" y="189"/>
                </a:lnTo>
                <a:lnTo>
                  <a:pt x="160" y="189"/>
                </a:lnTo>
                <a:lnTo>
                  <a:pt x="28" y="189"/>
                </a:lnTo>
                <a:lnTo>
                  <a:pt x="19" y="189"/>
                </a:lnTo>
                <a:lnTo>
                  <a:pt x="19" y="179"/>
                </a:lnTo>
                <a:lnTo>
                  <a:pt x="19" y="168"/>
                </a:lnTo>
                <a:lnTo>
                  <a:pt x="2" y="168"/>
                </a:lnTo>
                <a:lnTo>
                  <a:pt x="0" y="151"/>
                </a:lnTo>
                <a:lnTo>
                  <a:pt x="19" y="144"/>
                </a:lnTo>
                <a:lnTo>
                  <a:pt x="19" y="139"/>
                </a:lnTo>
                <a:lnTo>
                  <a:pt x="2" y="139"/>
                </a:lnTo>
                <a:lnTo>
                  <a:pt x="0" y="123"/>
                </a:lnTo>
                <a:lnTo>
                  <a:pt x="19" y="113"/>
                </a:lnTo>
                <a:lnTo>
                  <a:pt x="19" y="113"/>
                </a:lnTo>
                <a:lnTo>
                  <a:pt x="2" y="113"/>
                </a:lnTo>
                <a:lnTo>
                  <a:pt x="0" y="97"/>
                </a:lnTo>
                <a:lnTo>
                  <a:pt x="19" y="87"/>
                </a:lnTo>
                <a:lnTo>
                  <a:pt x="19" y="85"/>
                </a:lnTo>
                <a:lnTo>
                  <a:pt x="2" y="85"/>
                </a:lnTo>
                <a:lnTo>
                  <a:pt x="0" y="68"/>
                </a:lnTo>
                <a:lnTo>
                  <a:pt x="19" y="59"/>
                </a:lnTo>
                <a:lnTo>
                  <a:pt x="19" y="59"/>
                </a:lnTo>
                <a:lnTo>
                  <a:pt x="2" y="59"/>
                </a:lnTo>
                <a:lnTo>
                  <a:pt x="0" y="42"/>
                </a:lnTo>
                <a:lnTo>
                  <a:pt x="19" y="33"/>
                </a:lnTo>
                <a:lnTo>
                  <a:pt x="19" y="7"/>
                </a:lnTo>
                <a:lnTo>
                  <a:pt x="19" y="0"/>
                </a:lnTo>
                <a:lnTo>
                  <a:pt x="28" y="0"/>
                </a:lnTo>
                <a:lnTo>
                  <a:pt x="28" y="0"/>
                </a:lnTo>
                <a:close/>
                <a:moveTo>
                  <a:pt x="73" y="90"/>
                </a:moveTo>
                <a:lnTo>
                  <a:pt x="73" y="99"/>
                </a:lnTo>
                <a:lnTo>
                  <a:pt x="94" y="99"/>
                </a:lnTo>
                <a:lnTo>
                  <a:pt x="94" y="90"/>
                </a:lnTo>
                <a:lnTo>
                  <a:pt x="73" y="90"/>
                </a:lnTo>
                <a:lnTo>
                  <a:pt x="73" y="90"/>
                </a:lnTo>
                <a:close/>
                <a:moveTo>
                  <a:pt x="73" y="71"/>
                </a:moveTo>
                <a:lnTo>
                  <a:pt x="73" y="78"/>
                </a:lnTo>
                <a:lnTo>
                  <a:pt x="113" y="78"/>
                </a:lnTo>
                <a:lnTo>
                  <a:pt x="113" y="71"/>
                </a:lnTo>
                <a:lnTo>
                  <a:pt x="73" y="71"/>
                </a:lnTo>
                <a:lnTo>
                  <a:pt x="73" y="71"/>
                </a:lnTo>
                <a:close/>
                <a:moveTo>
                  <a:pt x="73" y="49"/>
                </a:moveTo>
                <a:lnTo>
                  <a:pt x="73" y="59"/>
                </a:lnTo>
                <a:lnTo>
                  <a:pt x="132" y="59"/>
                </a:lnTo>
                <a:lnTo>
                  <a:pt x="132" y="49"/>
                </a:lnTo>
                <a:lnTo>
                  <a:pt x="73" y="49"/>
                </a:lnTo>
                <a:lnTo>
                  <a:pt x="73" y="49"/>
                </a:lnTo>
                <a:close/>
                <a:moveTo>
                  <a:pt x="73" y="30"/>
                </a:moveTo>
                <a:lnTo>
                  <a:pt x="73" y="40"/>
                </a:lnTo>
                <a:lnTo>
                  <a:pt x="132" y="40"/>
                </a:lnTo>
                <a:lnTo>
                  <a:pt x="132" y="30"/>
                </a:lnTo>
                <a:lnTo>
                  <a:pt x="73" y="30"/>
                </a:lnTo>
                <a:lnTo>
                  <a:pt x="73" y="30"/>
                </a:lnTo>
                <a:close/>
                <a:moveTo>
                  <a:pt x="97" y="151"/>
                </a:moveTo>
                <a:lnTo>
                  <a:pt x="108" y="149"/>
                </a:lnTo>
                <a:lnTo>
                  <a:pt x="123" y="149"/>
                </a:lnTo>
                <a:lnTo>
                  <a:pt x="111" y="137"/>
                </a:lnTo>
                <a:lnTo>
                  <a:pt x="99" y="123"/>
                </a:lnTo>
                <a:lnTo>
                  <a:pt x="97" y="137"/>
                </a:lnTo>
                <a:lnTo>
                  <a:pt x="97" y="151"/>
                </a:lnTo>
                <a:lnTo>
                  <a:pt x="97" y="151"/>
                </a:lnTo>
                <a:close/>
                <a:moveTo>
                  <a:pt x="184" y="40"/>
                </a:moveTo>
                <a:lnTo>
                  <a:pt x="108" y="113"/>
                </a:lnTo>
                <a:lnTo>
                  <a:pt x="132" y="139"/>
                </a:lnTo>
                <a:lnTo>
                  <a:pt x="208" y="66"/>
                </a:lnTo>
                <a:lnTo>
                  <a:pt x="184" y="40"/>
                </a:lnTo>
                <a:close/>
              </a:path>
            </a:pathLst>
          </a:custGeom>
          <a:solidFill>
            <a:schemeClr val="accent2">
              <a:lumMod val="50000"/>
            </a:schemeClr>
          </a:solidFill>
          <a:ln>
            <a:noFill/>
          </a:ln>
        </p:spPr>
        <p:txBody>
          <a:bodyPr lIns="68577" tIns="34289" rIns="68577" bIns="34289"/>
          <a:lstStyle/>
          <a:p>
            <a:pPr defTabSz="685165" fontAlgn="auto">
              <a:spcBef>
                <a:spcPts val="0"/>
              </a:spcBef>
              <a:spcAft>
                <a:spcPts val="0"/>
              </a:spcAft>
              <a:defRPr/>
            </a:pPr>
            <a:endParaRPr lang="zh-CN" altLang="en-US" sz="1400" kern="0">
              <a:solidFill>
                <a:prstClr val="black"/>
              </a:solidFill>
              <a:latin typeface="+mn-lt"/>
              <a:ea typeface="+mn-ea"/>
            </a:endParaRPr>
          </a:p>
        </p:txBody>
      </p:sp>
      <p:sp>
        <p:nvSpPr>
          <p:cNvPr id="16" name="Freeform 97"/>
          <p:cNvSpPr>
            <a:spLocks noEditPoints="1"/>
          </p:cNvSpPr>
          <p:nvPr/>
        </p:nvSpPr>
        <p:spPr bwMode="auto">
          <a:xfrm>
            <a:off x="4635723" y="3925926"/>
            <a:ext cx="358775" cy="360362"/>
          </a:xfrm>
          <a:custGeom>
            <a:avLst/>
            <a:gdLst>
              <a:gd name="T0" fmla="*/ 160 w 208"/>
              <a:gd name="T1" fmla="*/ 0 h 189"/>
              <a:gd name="T2" fmla="*/ 170 w 208"/>
              <a:gd name="T3" fmla="*/ 7 h 189"/>
              <a:gd name="T4" fmla="*/ 153 w 208"/>
              <a:gd name="T5" fmla="*/ 54 h 189"/>
              <a:gd name="T6" fmla="*/ 35 w 208"/>
              <a:gd name="T7" fmla="*/ 14 h 189"/>
              <a:gd name="T8" fmla="*/ 45 w 208"/>
              <a:gd name="T9" fmla="*/ 23 h 189"/>
              <a:gd name="T10" fmla="*/ 59 w 208"/>
              <a:gd name="T11" fmla="*/ 35 h 189"/>
              <a:gd name="T12" fmla="*/ 35 w 208"/>
              <a:gd name="T13" fmla="*/ 45 h 189"/>
              <a:gd name="T14" fmla="*/ 45 w 208"/>
              <a:gd name="T15" fmla="*/ 49 h 189"/>
              <a:gd name="T16" fmla="*/ 59 w 208"/>
              <a:gd name="T17" fmla="*/ 61 h 189"/>
              <a:gd name="T18" fmla="*/ 35 w 208"/>
              <a:gd name="T19" fmla="*/ 71 h 189"/>
              <a:gd name="T20" fmla="*/ 45 w 208"/>
              <a:gd name="T21" fmla="*/ 78 h 189"/>
              <a:gd name="T22" fmla="*/ 59 w 208"/>
              <a:gd name="T23" fmla="*/ 90 h 189"/>
              <a:gd name="T24" fmla="*/ 35 w 208"/>
              <a:gd name="T25" fmla="*/ 99 h 189"/>
              <a:gd name="T26" fmla="*/ 45 w 208"/>
              <a:gd name="T27" fmla="*/ 104 h 189"/>
              <a:gd name="T28" fmla="*/ 59 w 208"/>
              <a:gd name="T29" fmla="*/ 116 h 189"/>
              <a:gd name="T30" fmla="*/ 35 w 208"/>
              <a:gd name="T31" fmla="*/ 125 h 189"/>
              <a:gd name="T32" fmla="*/ 45 w 208"/>
              <a:gd name="T33" fmla="*/ 132 h 189"/>
              <a:gd name="T34" fmla="*/ 59 w 208"/>
              <a:gd name="T35" fmla="*/ 144 h 189"/>
              <a:gd name="T36" fmla="*/ 35 w 208"/>
              <a:gd name="T37" fmla="*/ 153 h 189"/>
              <a:gd name="T38" fmla="*/ 35 w 208"/>
              <a:gd name="T39" fmla="*/ 172 h 189"/>
              <a:gd name="T40" fmla="*/ 153 w 208"/>
              <a:gd name="T41" fmla="*/ 137 h 189"/>
              <a:gd name="T42" fmla="*/ 170 w 208"/>
              <a:gd name="T43" fmla="*/ 179 h 189"/>
              <a:gd name="T44" fmla="*/ 160 w 208"/>
              <a:gd name="T45" fmla="*/ 189 h 189"/>
              <a:gd name="T46" fmla="*/ 19 w 208"/>
              <a:gd name="T47" fmla="*/ 189 h 189"/>
              <a:gd name="T48" fmla="*/ 19 w 208"/>
              <a:gd name="T49" fmla="*/ 168 h 189"/>
              <a:gd name="T50" fmla="*/ 0 w 208"/>
              <a:gd name="T51" fmla="*/ 151 h 189"/>
              <a:gd name="T52" fmla="*/ 19 w 208"/>
              <a:gd name="T53" fmla="*/ 139 h 189"/>
              <a:gd name="T54" fmla="*/ 0 w 208"/>
              <a:gd name="T55" fmla="*/ 123 h 189"/>
              <a:gd name="T56" fmla="*/ 19 w 208"/>
              <a:gd name="T57" fmla="*/ 113 h 189"/>
              <a:gd name="T58" fmla="*/ 0 w 208"/>
              <a:gd name="T59" fmla="*/ 97 h 189"/>
              <a:gd name="T60" fmla="*/ 19 w 208"/>
              <a:gd name="T61" fmla="*/ 85 h 189"/>
              <a:gd name="T62" fmla="*/ 0 w 208"/>
              <a:gd name="T63" fmla="*/ 68 h 189"/>
              <a:gd name="T64" fmla="*/ 19 w 208"/>
              <a:gd name="T65" fmla="*/ 59 h 189"/>
              <a:gd name="T66" fmla="*/ 0 w 208"/>
              <a:gd name="T67" fmla="*/ 42 h 189"/>
              <a:gd name="T68" fmla="*/ 19 w 208"/>
              <a:gd name="T69" fmla="*/ 7 h 189"/>
              <a:gd name="T70" fmla="*/ 28 w 208"/>
              <a:gd name="T71" fmla="*/ 0 h 189"/>
              <a:gd name="T72" fmla="*/ 73 w 208"/>
              <a:gd name="T73" fmla="*/ 90 h 189"/>
              <a:gd name="T74" fmla="*/ 94 w 208"/>
              <a:gd name="T75" fmla="*/ 99 h 189"/>
              <a:gd name="T76" fmla="*/ 73 w 208"/>
              <a:gd name="T77" fmla="*/ 90 h 189"/>
              <a:gd name="T78" fmla="*/ 73 w 208"/>
              <a:gd name="T79" fmla="*/ 71 h 189"/>
              <a:gd name="T80" fmla="*/ 113 w 208"/>
              <a:gd name="T81" fmla="*/ 78 h 189"/>
              <a:gd name="T82" fmla="*/ 73 w 208"/>
              <a:gd name="T83" fmla="*/ 71 h 189"/>
              <a:gd name="T84" fmla="*/ 73 w 208"/>
              <a:gd name="T85" fmla="*/ 49 h 189"/>
              <a:gd name="T86" fmla="*/ 132 w 208"/>
              <a:gd name="T87" fmla="*/ 59 h 189"/>
              <a:gd name="T88" fmla="*/ 73 w 208"/>
              <a:gd name="T89" fmla="*/ 49 h 189"/>
              <a:gd name="T90" fmla="*/ 73 w 208"/>
              <a:gd name="T91" fmla="*/ 30 h 189"/>
              <a:gd name="T92" fmla="*/ 132 w 208"/>
              <a:gd name="T93" fmla="*/ 40 h 189"/>
              <a:gd name="T94" fmla="*/ 73 w 208"/>
              <a:gd name="T95" fmla="*/ 30 h 189"/>
              <a:gd name="T96" fmla="*/ 97 w 208"/>
              <a:gd name="T97" fmla="*/ 151 h 189"/>
              <a:gd name="T98" fmla="*/ 123 w 208"/>
              <a:gd name="T99" fmla="*/ 149 h 189"/>
              <a:gd name="T100" fmla="*/ 99 w 208"/>
              <a:gd name="T101" fmla="*/ 123 h 189"/>
              <a:gd name="T102" fmla="*/ 97 w 208"/>
              <a:gd name="T103" fmla="*/ 151 h 189"/>
              <a:gd name="T104" fmla="*/ 184 w 208"/>
              <a:gd name="T105" fmla="*/ 40 h 189"/>
              <a:gd name="T106" fmla="*/ 132 w 208"/>
              <a:gd name="T107" fmla="*/ 139 h 189"/>
              <a:gd name="T108" fmla="*/ 184 w 208"/>
              <a:gd name="T109" fmla="*/ 4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89">
                <a:moveTo>
                  <a:pt x="28" y="0"/>
                </a:moveTo>
                <a:lnTo>
                  <a:pt x="160" y="0"/>
                </a:lnTo>
                <a:lnTo>
                  <a:pt x="170" y="0"/>
                </a:lnTo>
                <a:lnTo>
                  <a:pt x="170" y="7"/>
                </a:lnTo>
                <a:lnTo>
                  <a:pt x="170" y="37"/>
                </a:lnTo>
                <a:lnTo>
                  <a:pt x="153" y="54"/>
                </a:lnTo>
                <a:lnTo>
                  <a:pt x="153" y="14"/>
                </a:lnTo>
                <a:lnTo>
                  <a:pt x="35" y="14"/>
                </a:lnTo>
                <a:lnTo>
                  <a:pt x="35" y="26"/>
                </a:lnTo>
                <a:lnTo>
                  <a:pt x="45" y="23"/>
                </a:lnTo>
                <a:lnTo>
                  <a:pt x="52" y="19"/>
                </a:lnTo>
                <a:lnTo>
                  <a:pt x="59" y="35"/>
                </a:lnTo>
                <a:lnTo>
                  <a:pt x="49" y="37"/>
                </a:lnTo>
                <a:lnTo>
                  <a:pt x="35" y="45"/>
                </a:lnTo>
                <a:lnTo>
                  <a:pt x="35" y="52"/>
                </a:lnTo>
                <a:lnTo>
                  <a:pt x="45" y="49"/>
                </a:lnTo>
                <a:lnTo>
                  <a:pt x="52" y="45"/>
                </a:lnTo>
                <a:lnTo>
                  <a:pt x="59" y="61"/>
                </a:lnTo>
                <a:lnTo>
                  <a:pt x="49" y="64"/>
                </a:lnTo>
                <a:lnTo>
                  <a:pt x="35" y="71"/>
                </a:lnTo>
                <a:lnTo>
                  <a:pt x="35" y="80"/>
                </a:lnTo>
                <a:lnTo>
                  <a:pt x="45" y="78"/>
                </a:lnTo>
                <a:lnTo>
                  <a:pt x="52" y="73"/>
                </a:lnTo>
                <a:lnTo>
                  <a:pt x="59" y="90"/>
                </a:lnTo>
                <a:lnTo>
                  <a:pt x="49" y="92"/>
                </a:lnTo>
                <a:lnTo>
                  <a:pt x="35" y="99"/>
                </a:lnTo>
                <a:lnTo>
                  <a:pt x="35" y="106"/>
                </a:lnTo>
                <a:lnTo>
                  <a:pt x="45" y="104"/>
                </a:lnTo>
                <a:lnTo>
                  <a:pt x="52" y="99"/>
                </a:lnTo>
                <a:lnTo>
                  <a:pt x="59" y="116"/>
                </a:lnTo>
                <a:lnTo>
                  <a:pt x="49" y="118"/>
                </a:lnTo>
                <a:lnTo>
                  <a:pt x="35" y="125"/>
                </a:lnTo>
                <a:lnTo>
                  <a:pt x="35" y="134"/>
                </a:lnTo>
                <a:lnTo>
                  <a:pt x="45" y="132"/>
                </a:lnTo>
                <a:lnTo>
                  <a:pt x="52" y="130"/>
                </a:lnTo>
                <a:lnTo>
                  <a:pt x="59" y="144"/>
                </a:lnTo>
                <a:lnTo>
                  <a:pt x="49" y="146"/>
                </a:lnTo>
                <a:lnTo>
                  <a:pt x="35" y="153"/>
                </a:lnTo>
                <a:lnTo>
                  <a:pt x="35" y="168"/>
                </a:lnTo>
                <a:lnTo>
                  <a:pt x="35" y="172"/>
                </a:lnTo>
                <a:lnTo>
                  <a:pt x="153" y="172"/>
                </a:lnTo>
                <a:lnTo>
                  <a:pt x="153" y="137"/>
                </a:lnTo>
                <a:lnTo>
                  <a:pt x="170" y="120"/>
                </a:lnTo>
                <a:lnTo>
                  <a:pt x="170" y="179"/>
                </a:lnTo>
                <a:lnTo>
                  <a:pt x="170" y="189"/>
                </a:lnTo>
                <a:lnTo>
                  <a:pt x="160" y="189"/>
                </a:lnTo>
                <a:lnTo>
                  <a:pt x="28" y="189"/>
                </a:lnTo>
                <a:lnTo>
                  <a:pt x="19" y="189"/>
                </a:lnTo>
                <a:lnTo>
                  <a:pt x="19" y="179"/>
                </a:lnTo>
                <a:lnTo>
                  <a:pt x="19" y="168"/>
                </a:lnTo>
                <a:lnTo>
                  <a:pt x="2" y="168"/>
                </a:lnTo>
                <a:lnTo>
                  <a:pt x="0" y="151"/>
                </a:lnTo>
                <a:lnTo>
                  <a:pt x="19" y="144"/>
                </a:lnTo>
                <a:lnTo>
                  <a:pt x="19" y="139"/>
                </a:lnTo>
                <a:lnTo>
                  <a:pt x="2" y="139"/>
                </a:lnTo>
                <a:lnTo>
                  <a:pt x="0" y="123"/>
                </a:lnTo>
                <a:lnTo>
                  <a:pt x="19" y="113"/>
                </a:lnTo>
                <a:lnTo>
                  <a:pt x="19" y="113"/>
                </a:lnTo>
                <a:lnTo>
                  <a:pt x="2" y="113"/>
                </a:lnTo>
                <a:lnTo>
                  <a:pt x="0" y="97"/>
                </a:lnTo>
                <a:lnTo>
                  <a:pt x="19" y="87"/>
                </a:lnTo>
                <a:lnTo>
                  <a:pt x="19" y="85"/>
                </a:lnTo>
                <a:lnTo>
                  <a:pt x="2" y="85"/>
                </a:lnTo>
                <a:lnTo>
                  <a:pt x="0" y="68"/>
                </a:lnTo>
                <a:lnTo>
                  <a:pt x="19" y="59"/>
                </a:lnTo>
                <a:lnTo>
                  <a:pt x="19" y="59"/>
                </a:lnTo>
                <a:lnTo>
                  <a:pt x="2" y="59"/>
                </a:lnTo>
                <a:lnTo>
                  <a:pt x="0" y="42"/>
                </a:lnTo>
                <a:lnTo>
                  <a:pt x="19" y="33"/>
                </a:lnTo>
                <a:lnTo>
                  <a:pt x="19" y="7"/>
                </a:lnTo>
                <a:lnTo>
                  <a:pt x="19" y="0"/>
                </a:lnTo>
                <a:lnTo>
                  <a:pt x="28" y="0"/>
                </a:lnTo>
                <a:lnTo>
                  <a:pt x="28" y="0"/>
                </a:lnTo>
                <a:close/>
                <a:moveTo>
                  <a:pt x="73" y="90"/>
                </a:moveTo>
                <a:lnTo>
                  <a:pt x="73" y="99"/>
                </a:lnTo>
                <a:lnTo>
                  <a:pt x="94" y="99"/>
                </a:lnTo>
                <a:lnTo>
                  <a:pt x="94" y="90"/>
                </a:lnTo>
                <a:lnTo>
                  <a:pt x="73" y="90"/>
                </a:lnTo>
                <a:lnTo>
                  <a:pt x="73" y="90"/>
                </a:lnTo>
                <a:close/>
                <a:moveTo>
                  <a:pt x="73" y="71"/>
                </a:moveTo>
                <a:lnTo>
                  <a:pt x="73" y="78"/>
                </a:lnTo>
                <a:lnTo>
                  <a:pt x="113" y="78"/>
                </a:lnTo>
                <a:lnTo>
                  <a:pt x="113" y="71"/>
                </a:lnTo>
                <a:lnTo>
                  <a:pt x="73" y="71"/>
                </a:lnTo>
                <a:lnTo>
                  <a:pt x="73" y="71"/>
                </a:lnTo>
                <a:close/>
                <a:moveTo>
                  <a:pt x="73" y="49"/>
                </a:moveTo>
                <a:lnTo>
                  <a:pt x="73" y="59"/>
                </a:lnTo>
                <a:lnTo>
                  <a:pt x="132" y="59"/>
                </a:lnTo>
                <a:lnTo>
                  <a:pt x="132" y="49"/>
                </a:lnTo>
                <a:lnTo>
                  <a:pt x="73" y="49"/>
                </a:lnTo>
                <a:lnTo>
                  <a:pt x="73" y="49"/>
                </a:lnTo>
                <a:close/>
                <a:moveTo>
                  <a:pt x="73" y="30"/>
                </a:moveTo>
                <a:lnTo>
                  <a:pt x="73" y="40"/>
                </a:lnTo>
                <a:lnTo>
                  <a:pt x="132" y="40"/>
                </a:lnTo>
                <a:lnTo>
                  <a:pt x="132" y="30"/>
                </a:lnTo>
                <a:lnTo>
                  <a:pt x="73" y="30"/>
                </a:lnTo>
                <a:lnTo>
                  <a:pt x="73" y="30"/>
                </a:lnTo>
                <a:close/>
                <a:moveTo>
                  <a:pt x="97" y="151"/>
                </a:moveTo>
                <a:lnTo>
                  <a:pt x="108" y="149"/>
                </a:lnTo>
                <a:lnTo>
                  <a:pt x="123" y="149"/>
                </a:lnTo>
                <a:lnTo>
                  <a:pt x="111" y="137"/>
                </a:lnTo>
                <a:lnTo>
                  <a:pt x="99" y="123"/>
                </a:lnTo>
                <a:lnTo>
                  <a:pt x="97" y="137"/>
                </a:lnTo>
                <a:lnTo>
                  <a:pt x="97" y="151"/>
                </a:lnTo>
                <a:lnTo>
                  <a:pt x="97" y="151"/>
                </a:lnTo>
                <a:close/>
                <a:moveTo>
                  <a:pt x="184" y="40"/>
                </a:moveTo>
                <a:lnTo>
                  <a:pt x="108" y="113"/>
                </a:lnTo>
                <a:lnTo>
                  <a:pt x="132" y="139"/>
                </a:lnTo>
                <a:lnTo>
                  <a:pt x="208" y="66"/>
                </a:lnTo>
                <a:lnTo>
                  <a:pt x="184" y="40"/>
                </a:lnTo>
                <a:close/>
              </a:path>
            </a:pathLst>
          </a:custGeom>
          <a:solidFill>
            <a:schemeClr val="accent2">
              <a:lumMod val="50000"/>
            </a:schemeClr>
          </a:solidFill>
          <a:ln>
            <a:noFill/>
          </a:ln>
        </p:spPr>
        <p:txBody>
          <a:bodyPr lIns="68577" tIns="34289" rIns="68577" bIns="34289"/>
          <a:lstStyle/>
          <a:p>
            <a:pPr defTabSz="685165" fontAlgn="auto">
              <a:spcBef>
                <a:spcPts val="0"/>
              </a:spcBef>
              <a:spcAft>
                <a:spcPts val="0"/>
              </a:spcAft>
              <a:defRPr/>
            </a:pPr>
            <a:endParaRPr lang="zh-CN" altLang="en-US" sz="1400" kern="0">
              <a:solidFill>
                <a:prstClr val="black"/>
              </a:solidFill>
              <a:latin typeface="+mn-lt"/>
              <a:ea typeface="+mn-ea"/>
            </a:endParaRPr>
          </a:p>
        </p:txBody>
      </p:sp>
      <p:sp>
        <p:nvSpPr>
          <p:cNvPr id="20" name="Freeform 97"/>
          <p:cNvSpPr>
            <a:spLocks noEditPoints="1"/>
          </p:cNvSpPr>
          <p:nvPr/>
        </p:nvSpPr>
        <p:spPr bwMode="auto">
          <a:xfrm>
            <a:off x="7884368" y="3971987"/>
            <a:ext cx="358775" cy="360362"/>
          </a:xfrm>
          <a:custGeom>
            <a:avLst/>
            <a:gdLst>
              <a:gd name="T0" fmla="*/ 160 w 208"/>
              <a:gd name="T1" fmla="*/ 0 h 189"/>
              <a:gd name="T2" fmla="*/ 170 w 208"/>
              <a:gd name="T3" fmla="*/ 7 h 189"/>
              <a:gd name="T4" fmla="*/ 153 w 208"/>
              <a:gd name="T5" fmla="*/ 54 h 189"/>
              <a:gd name="T6" fmla="*/ 35 w 208"/>
              <a:gd name="T7" fmla="*/ 14 h 189"/>
              <a:gd name="T8" fmla="*/ 45 w 208"/>
              <a:gd name="T9" fmla="*/ 23 h 189"/>
              <a:gd name="T10" fmla="*/ 59 w 208"/>
              <a:gd name="T11" fmla="*/ 35 h 189"/>
              <a:gd name="T12" fmla="*/ 35 w 208"/>
              <a:gd name="T13" fmla="*/ 45 h 189"/>
              <a:gd name="T14" fmla="*/ 45 w 208"/>
              <a:gd name="T15" fmla="*/ 49 h 189"/>
              <a:gd name="T16" fmla="*/ 59 w 208"/>
              <a:gd name="T17" fmla="*/ 61 h 189"/>
              <a:gd name="T18" fmla="*/ 35 w 208"/>
              <a:gd name="T19" fmla="*/ 71 h 189"/>
              <a:gd name="T20" fmla="*/ 45 w 208"/>
              <a:gd name="T21" fmla="*/ 78 h 189"/>
              <a:gd name="T22" fmla="*/ 59 w 208"/>
              <a:gd name="T23" fmla="*/ 90 h 189"/>
              <a:gd name="T24" fmla="*/ 35 w 208"/>
              <a:gd name="T25" fmla="*/ 99 h 189"/>
              <a:gd name="T26" fmla="*/ 45 w 208"/>
              <a:gd name="T27" fmla="*/ 104 h 189"/>
              <a:gd name="T28" fmla="*/ 59 w 208"/>
              <a:gd name="T29" fmla="*/ 116 h 189"/>
              <a:gd name="T30" fmla="*/ 35 w 208"/>
              <a:gd name="T31" fmla="*/ 125 h 189"/>
              <a:gd name="T32" fmla="*/ 45 w 208"/>
              <a:gd name="T33" fmla="*/ 132 h 189"/>
              <a:gd name="T34" fmla="*/ 59 w 208"/>
              <a:gd name="T35" fmla="*/ 144 h 189"/>
              <a:gd name="T36" fmla="*/ 35 w 208"/>
              <a:gd name="T37" fmla="*/ 153 h 189"/>
              <a:gd name="T38" fmla="*/ 35 w 208"/>
              <a:gd name="T39" fmla="*/ 172 h 189"/>
              <a:gd name="T40" fmla="*/ 153 w 208"/>
              <a:gd name="T41" fmla="*/ 137 h 189"/>
              <a:gd name="T42" fmla="*/ 170 w 208"/>
              <a:gd name="T43" fmla="*/ 179 h 189"/>
              <a:gd name="T44" fmla="*/ 160 w 208"/>
              <a:gd name="T45" fmla="*/ 189 h 189"/>
              <a:gd name="T46" fmla="*/ 19 w 208"/>
              <a:gd name="T47" fmla="*/ 189 h 189"/>
              <a:gd name="T48" fmla="*/ 19 w 208"/>
              <a:gd name="T49" fmla="*/ 168 h 189"/>
              <a:gd name="T50" fmla="*/ 0 w 208"/>
              <a:gd name="T51" fmla="*/ 151 h 189"/>
              <a:gd name="T52" fmla="*/ 19 w 208"/>
              <a:gd name="T53" fmla="*/ 139 h 189"/>
              <a:gd name="T54" fmla="*/ 0 w 208"/>
              <a:gd name="T55" fmla="*/ 123 h 189"/>
              <a:gd name="T56" fmla="*/ 19 w 208"/>
              <a:gd name="T57" fmla="*/ 113 h 189"/>
              <a:gd name="T58" fmla="*/ 0 w 208"/>
              <a:gd name="T59" fmla="*/ 97 h 189"/>
              <a:gd name="T60" fmla="*/ 19 w 208"/>
              <a:gd name="T61" fmla="*/ 85 h 189"/>
              <a:gd name="T62" fmla="*/ 0 w 208"/>
              <a:gd name="T63" fmla="*/ 68 h 189"/>
              <a:gd name="T64" fmla="*/ 19 w 208"/>
              <a:gd name="T65" fmla="*/ 59 h 189"/>
              <a:gd name="T66" fmla="*/ 0 w 208"/>
              <a:gd name="T67" fmla="*/ 42 h 189"/>
              <a:gd name="T68" fmla="*/ 19 w 208"/>
              <a:gd name="T69" fmla="*/ 7 h 189"/>
              <a:gd name="T70" fmla="*/ 28 w 208"/>
              <a:gd name="T71" fmla="*/ 0 h 189"/>
              <a:gd name="T72" fmla="*/ 73 w 208"/>
              <a:gd name="T73" fmla="*/ 90 h 189"/>
              <a:gd name="T74" fmla="*/ 94 w 208"/>
              <a:gd name="T75" fmla="*/ 99 h 189"/>
              <a:gd name="T76" fmla="*/ 73 w 208"/>
              <a:gd name="T77" fmla="*/ 90 h 189"/>
              <a:gd name="T78" fmla="*/ 73 w 208"/>
              <a:gd name="T79" fmla="*/ 71 h 189"/>
              <a:gd name="T80" fmla="*/ 113 w 208"/>
              <a:gd name="T81" fmla="*/ 78 h 189"/>
              <a:gd name="T82" fmla="*/ 73 w 208"/>
              <a:gd name="T83" fmla="*/ 71 h 189"/>
              <a:gd name="T84" fmla="*/ 73 w 208"/>
              <a:gd name="T85" fmla="*/ 49 h 189"/>
              <a:gd name="T86" fmla="*/ 132 w 208"/>
              <a:gd name="T87" fmla="*/ 59 h 189"/>
              <a:gd name="T88" fmla="*/ 73 w 208"/>
              <a:gd name="T89" fmla="*/ 49 h 189"/>
              <a:gd name="T90" fmla="*/ 73 w 208"/>
              <a:gd name="T91" fmla="*/ 30 h 189"/>
              <a:gd name="T92" fmla="*/ 132 w 208"/>
              <a:gd name="T93" fmla="*/ 40 h 189"/>
              <a:gd name="T94" fmla="*/ 73 w 208"/>
              <a:gd name="T95" fmla="*/ 30 h 189"/>
              <a:gd name="T96" fmla="*/ 97 w 208"/>
              <a:gd name="T97" fmla="*/ 151 h 189"/>
              <a:gd name="T98" fmla="*/ 123 w 208"/>
              <a:gd name="T99" fmla="*/ 149 h 189"/>
              <a:gd name="T100" fmla="*/ 99 w 208"/>
              <a:gd name="T101" fmla="*/ 123 h 189"/>
              <a:gd name="T102" fmla="*/ 97 w 208"/>
              <a:gd name="T103" fmla="*/ 151 h 189"/>
              <a:gd name="T104" fmla="*/ 184 w 208"/>
              <a:gd name="T105" fmla="*/ 40 h 189"/>
              <a:gd name="T106" fmla="*/ 132 w 208"/>
              <a:gd name="T107" fmla="*/ 139 h 189"/>
              <a:gd name="T108" fmla="*/ 184 w 208"/>
              <a:gd name="T109" fmla="*/ 4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89">
                <a:moveTo>
                  <a:pt x="28" y="0"/>
                </a:moveTo>
                <a:lnTo>
                  <a:pt x="160" y="0"/>
                </a:lnTo>
                <a:lnTo>
                  <a:pt x="170" y="0"/>
                </a:lnTo>
                <a:lnTo>
                  <a:pt x="170" y="7"/>
                </a:lnTo>
                <a:lnTo>
                  <a:pt x="170" y="37"/>
                </a:lnTo>
                <a:lnTo>
                  <a:pt x="153" y="54"/>
                </a:lnTo>
                <a:lnTo>
                  <a:pt x="153" y="14"/>
                </a:lnTo>
                <a:lnTo>
                  <a:pt x="35" y="14"/>
                </a:lnTo>
                <a:lnTo>
                  <a:pt x="35" y="26"/>
                </a:lnTo>
                <a:lnTo>
                  <a:pt x="45" y="23"/>
                </a:lnTo>
                <a:lnTo>
                  <a:pt x="52" y="19"/>
                </a:lnTo>
                <a:lnTo>
                  <a:pt x="59" y="35"/>
                </a:lnTo>
                <a:lnTo>
                  <a:pt x="49" y="37"/>
                </a:lnTo>
                <a:lnTo>
                  <a:pt x="35" y="45"/>
                </a:lnTo>
                <a:lnTo>
                  <a:pt x="35" y="52"/>
                </a:lnTo>
                <a:lnTo>
                  <a:pt x="45" y="49"/>
                </a:lnTo>
                <a:lnTo>
                  <a:pt x="52" y="45"/>
                </a:lnTo>
                <a:lnTo>
                  <a:pt x="59" y="61"/>
                </a:lnTo>
                <a:lnTo>
                  <a:pt x="49" y="64"/>
                </a:lnTo>
                <a:lnTo>
                  <a:pt x="35" y="71"/>
                </a:lnTo>
                <a:lnTo>
                  <a:pt x="35" y="80"/>
                </a:lnTo>
                <a:lnTo>
                  <a:pt x="45" y="78"/>
                </a:lnTo>
                <a:lnTo>
                  <a:pt x="52" y="73"/>
                </a:lnTo>
                <a:lnTo>
                  <a:pt x="59" y="90"/>
                </a:lnTo>
                <a:lnTo>
                  <a:pt x="49" y="92"/>
                </a:lnTo>
                <a:lnTo>
                  <a:pt x="35" y="99"/>
                </a:lnTo>
                <a:lnTo>
                  <a:pt x="35" y="106"/>
                </a:lnTo>
                <a:lnTo>
                  <a:pt x="45" y="104"/>
                </a:lnTo>
                <a:lnTo>
                  <a:pt x="52" y="99"/>
                </a:lnTo>
                <a:lnTo>
                  <a:pt x="59" y="116"/>
                </a:lnTo>
                <a:lnTo>
                  <a:pt x="49" y="118"/>
                </a:lnTo>
                <a:lnTo>
                  <a:pt x="35" y="125"/>
                </a:lnTo>
                <a:lnTo>
                  <a:pt x="35" y="134"/>
                </a:lnTo>
                <a:lnTo>
                  <a:pt x="45" y="132"/>
                </a:lnTo>
                <a:lnTo>
                  <a:pt x="52" y="130"/>
                </a:lnTo>
                <a:lnTo>
                  <a:pt x="59" y="144"/>
                </a:lnTo>
                <a:lnTo>
                  <a:pt x="49" y="146"/>
                </a:lnTo>
                <a:lnTo>
                  <a:pt x="35" y="153"/>
                </a:lnTo>
                <a:lnTo>
                  <a:pt x="35" y="168"/>
                </a:lnTo>
                <a:lnTo>
                  <a:pt x="35" y="172"/>
                </a:lnTo>
                <a:lnTo>
                  <a:pt x="153" y="172"/>
                </a:lnTo>
                <a:lnTo>
                  <a:pt x="153" y="137"/>
                </a:lnTo>
                <a:lnTo>
                  <a:pt x="170" y="120"/>
                </a:lnTo>
                <a:lnTo>
                  <a:pt x="170" y="179"/>
                </a:lnTo>
                <a:lnTo>
                  <a:pt x="170" y="189"/>
                </a:lnTo>
                <a:lnTo>
                  <a:pt x="160" y="189"/>
                </a:lnTo>
                <a:lnTo>
                  <a:pt x="28" y="189"/>
                </a:lnTo>
                <a:lnTo>
                  <a:pt x="19" y="189"/>
                </a:lnTo>
                <a:lnTo>
                  <a:pt x="19" y="179"/>
                </a:lnTo>
                <a:lnTo>
                  <a:pt x="19" y="168"/>
                </a:lnTo>
                <a:lnTo>
                  <a:pt x="2" y="168"/>
                </a:lnTo>
                <a:lnTo>
                  <a:pt x="0" y="151"/>
                </a:lnTo>
                <a:lnTo>
                  <a:pt x="19" y="144"/>
                </a:lnTo>
                <a:lnTo>
                  <a:pt x="19" y="139"/>
                </a:lnTo>
                <a:lnTo>
                  <a:pt x="2" y="139"/>
                </a:lnTo>
                <a:lnTo>
                  <a:pt x="0" y="123"/>
                </a:lnTo>
                <a:lnTo>
                  <a:pt x="19" y="113"/>
                </a:lnTo>
                <a:lnTo>
                  <a:pt x="19" y="113"/>
                </a:lnTo>
                <a:lnTo>
                  <a:pt x="2" y="113"/>
                </a:lnTo>
                <a:lnTo>
                  <a:pt x="0" y="97"/>
                </a:lnTo>
                <a:lnTo>
                  <a:pt x="19" y="87"/>
                </a:lnTo>
                <a:lnTo>
                  <a:pt x="19" y="85"/>
                </a:lnTo>
                <a:lnTo>
                  <a:pt x="2" y="85"/>
                </a:lnTo>
                <a:lnTo>
                  <a:pt x="0" y="68"/>
                </a:lnTo>
                <a:lnTo>
                  <a:pt x="19" y="59"/>
                </a:lnTo>
                <a:lnTo>
                  <a:pt x="19" y="59"/>
                </a:lnTo>
                <a:lnTo>
                  <a:pt x="2" y="59"/>
                </a:lnTo>
                <a:lnTo>
                  <a:pt x="0" y="42"/>
                </a:lnTo>
                <a:lnTo>
                  <a:pt x="19" y="33"/>
                </a:lnTo>
                <a:lnTo>
                  <a:pt x="19" y="7"/>
                </a:lnTo>
                <a:lnTo>
                  <a:pt x="19" y="0"/>
                </a:lnTo>
                <a:lnTo>
                  <a:pt x="28" y="0"/>
                </a:lnTo>
                <a:lnTo>
                  <a:pt x="28" y="0"/>
                </a:lnTo>
                <a:close/>
                <a:moveTo>
                  <a:pt x="73" y="90"/>
                </a:moveTo>
                <a:lnTo>
                  <a:pt x="73" y="99"/>
                </a:lnTo>
                <a:lnTo>
                  <a:pt x="94" y="99"/>
                </a:lnTo>
                <a:lnTo>
                  <a:pt x="94" y="90"/>
                </a:lnTo>
                <a:lnTo>
                  <a:pt x="73" y="90"/>
                </a:lnTo>
                <a:lnTo>
                  <a:pt x="73" y="90"/>
                </a:lnTo>
                <a:close/>
                <a:moveTo>
                  <a:pt x="73" y="71"/>
                </a:moveTo>
                <a:lnTo>
                  <a:pt x="73" y="78"/>
                </a:lnTo>
                <a:lnTo>
                  <a:pt x="113" y="78"/>
                </a:lnTo>
                <a:lnTo>
                  <a:pt x="113" y="71"/>
                </a:lnTo>
                <a:lnTo>
                  <a:pt x="73" y="71"/>
                </a:lnTo>
                <a:lnTo>
                  <a:pt x="73" y="71"/>
                </a:lnTo>
                <a:close/>
                <a:moveTo>
                  <a:pt x="73" y="49"/>
                </a:moveTo>
                <a:lnTo>
                  <a:pt x="73" y="59"/>
                </a:lnTo>
                <a:lnTo>
                  <a:pt x="132" y="59"/>
                </a:lnTo>
                <a:lnTo>
                  <a:pt x="132" y="49"/>
                </a:lnTo>
                <a:lnTo>
                  <a:pt x="73" y="49"/>
                </a:lnTo>
                <a:lnTo>
                  <a:pt x="73" y="49"/>
                </a:lnTo>
                <a:close/>
                <a:moveTo>
                  <a:pt x="73" y="30"/>
                </a:moveTo>
                <a:lnTo>
                  <a:pt x="73" y="40"/>
                </a:lnTo>
                <a:lnTo>
                  <a:pt x="132" y="40"/>
                </a:lnTo>
                <a:lnTo>
                  <a:pt x="132" y="30"/>
                </a:lnTo>
                <a:lnTo>
                  <a:pt x="73" y="30"/>
                </a:lnTo>
                <a:lnTo>
                  <a:pt x="73" y="30"/>
                </a:lnTo>
                <a:close/>
                <a:moveTo>
                  <a:pt x="97" y="151"/>
                </a:moveTo>
                <a:lnTo>
                  <a:pt x="108" y="149"/>
                </a:lnTo>
                <a:lnTo>
                  <a:pt x="123" y="149"/>
                </a:lnTo>
                <a:lnTo>
                  <a:pt x="111" y="137"/>
                </a:lnTo>
                <a:lnTo>
                  <a:pt x="99" y="123"/>
                </a:lnTo>
                <a:lnTo>
                  <a:pt x="97" y="137"/>
                </a:lnTo>
                <a:lnTo>
                  <a:pt x="97" y="151"/>
                </a:lnTo>
                <a:lnTo>
                  <a:pt x="97" y="151"/>
                </a:lnTo>
                <a:close/>
                <a:moveTo>
                  <a:pt x="184" y="40"/>
                </a:moveTo>
                <a:lnTo>
                  <a:pt x="108" y="113"/>
                </a:lnTo>
                <a:lnTo>
                  <a:pt x="132" y="139"/>
                </a:lnTo>
                <a:lnTo>
                  <a:pt x="208" y="66"/>
                </a:lnTo>
                <a:lnTo>
                  <a:pt x="184" y="40"/>
                </a:lnTo>
                <a:close/>
              </a:path>
            </a:pathLst>
          </a:custGeom>
          <a:solidFill>
            <a:schemeClr val="accent2">
              <a:lumMod val="50000"/>
            </a:schemeClr>
          </a:solidFill>
          <a:ln>
            <a:noFill/>
          </a:ln>
        </p:spPr>
        <p:txBody>
          <a:bodyPr lIns="68577" tIns="34289" rIns="68577" bIns="34289"/>
          <a:lstStyle/>
          <a:p>
            <a:pPr defTabSz="685165" fontAlgn="auto">
              <a:spcBef>
                <a:spcPts val="0"/>
              </a:spcBef>
              <a:spcAft>
                <a:spcPts val="0"/>
              </a:spcAft>
              <a:defRPr/>
            </a:pPr>
            <a:endParaRPr lang="zh-CN" altLang="en-US" sz="1400" kern="0">
              <a:solidFill>
                <a:prstClr val="black"/>
              </a:solidFill>
              <a:latin typeface="+mn-lt"/>
              <a:ea typeface="+mn-ea"/>
            </a:endParaRPr>
          </a:p>
        </p:txBody>
      </p:sp>
      <p:sp>
        <p:nvSpPr>
          <p:cNvPr id="21" name="TextBox 74"/>
          <p:cNvSpPr txBox="1">
            <a:spLocks noChangeArrowheads="1"/>
          </p:cNvSpPr>
          <p:nvPr/>
        </p:nvSpPr>
        <p:spPr bwMode="auto">
          <a:xfrm>
            <a:off x="-228048" y="4485997"/>
            <a:ext cx="3384376" cy="1082669"/>
          </a:xfrm>
          <a:prstGeom prst="rect">
            <a:avLst/>
          </a:prstGeom>
          <a:noFill/>
          <a:ln w="9525">
            <a:noFill/>
            <a:miter lim="800000"/>
          </a:ln>
        </p:spPr>
        <p:txBody>
          <a:bodyPr wrap="square">
            <a:spAutoFit/>
          </a:bodyPr>
          <a:lstStyle/>
          <a:p>
            <a:pPr algn="ctr">
              <a:lnSpc>
                <a:spcPct val="120000"/>
              </a:lnSpc>
            </a:pPr>
            <a:r>
              <a:rPr lang="zh-CN" altLang="en-US" sz="2800" b="1" dirty="0">
                <a:latin typeface="微软雅黑" panose="020B0503020204020204" pitchFamily="34" charset="-122"/>
                <a:ea typeface="微软雅黑" panose="020B0503020204020204" pitchFamily="34" charset="-122"/>
              </a:rPr>
              <a:t>理论研究</a:t>
            </a:r>
            <a:endParaRPr lang="en-US" altLang="zh-CN" sz="2800" b="1" dirty="0">
              <a:latin typeface="微软雅黑" panose="020B0503020204020204" pitchFamily="34" charset="-122"/>
              <a:ea typeface="微软雅黑" panose="020B0503020204020204" pitchFamily="34" charset="-122"/>
            </a:endParaRPr>
          </a:p>
          <a:p>
            <a:pPr algn="ctr">
              <a:lnSpc>
                <a:spcPct val="120000"/>
              </a:lnSpc>
            </a:pPr>
            <a:r>
              <a:rPr lang="zh-CN" altLang="en-US" sz="2800" b="1" dirty="0">
                <a:latin typeface="微软雅黑" panose="020B0503020204020204" pitchFamily="34" charset="-122"/>
                <a:ea typeface="微软雅黑" panose="020B0503020204020204" pitchFamily="34" charset="-122"/>
              </a:rPr>
              <a:t>论文呈现</a:t>
            </a:r>
            <a:endParaRPr lang="zh-CN" altLang="en-US" sz="2800" b="1" dirty="0">
              <a:latin typeface="微软雅黑" panose="020B0503020204020204" pitchFamily="34" charset="-122"/>
              <a:ea typeface="微软雅黑" panose="020B0503020204020204" pitchFamily="34" charset="-122"/>
            </a:endParaRPr>
          </a:p>
        </p:txBody>
      </p:sp>
      <p:sp>
        <p:nvSpPr>
          <p:cNvPr id="22" name="TextBox 74"/>
          <p:cNvSpPr txBox="1">
            <a:spLocks noChangeArrowheads="1"/>
          </p:cNvSpPr>
          <p:nvPr/>
        </p:nvSpPr>
        <p:spPr bwMode="auto">
          <a:xfrm>
            <a:off x="3122922" y="4365104"/>
            <a:ext cx="3384376" cy="1082669"/>
          </a:xfrm>
          <a:prstGeom prst="rect">
            <a:avLst/>
          </a:prstGeom>
          <a:noFill/>
          <a:ln w="9525">
            <a:noFill/>
            <a:miter lim="800000"/>
          </a:ln>
        </p:spPr>
        <p:txBody>
          <a:bodyPr wrap="square">
            <a:spAutoFit/>
          </a:bodyPr>
          <a:lstStyle/>
          <a:p>
            <a:pPr algn="ctr">
              <a:lnSpc>
                <a:spcPct val="120000"/>
              </a:lnSpc>
            </a:pPr>
            <a:r>
              <a:rPr lang="zh-CN" altLang="en-US" sz="2800" b="1" dirty="0">
                <a:latin typeface="微软雅黑" panose="020B0503020204020204" pitchFamily="34" charset="-122"/>
                <a:ea typeface="微软雅黑" panose="020B0503020204020204" pitchFamily="34" charset="-122"/>
              </a:rPr>
              <a:t>问卷调查</a:t>
            </a:r>
            <a:endParaRPr lang="en-US" altLang="zh-CN" sz="2800" b="1" dirty="0">
              <a:latin typeface="微软雅黑" panose="020B0503020204020204" pitchFamily="34" charset="-122"/>
              <a:ea typeface="微软雅黑" panose="020B0503020204020204" pitchFamily="34" charset="-122"/>
            </a:endParaRPr>
          </a:p>
          <a:p>
            <a:pPr algn="ctr">
              <a:lnSpc>
                <a:spcPct val="120000"/>
              </a:lnSpc>
            </a:pPr>
            <a:r>
              <a:rPr lang="zh-CN" altLang="en-US" sz="2800" b="1" dirty="0">
                <a:latin typeface="微软雅黑" panose="020B0503020204020204" pitchFamily="34" charset="-122"/>
                <a:ea typeface="微软雅黑" panose="020B0503020204020204" pitchFamily="34" charset="-122"/>
              </a:rPr>
              <a:t>报告分析</a:t>
            </a:r>
            <a:endParaRPr lang="zh-CN" altLang="en-US" sz="2800" b="1" dirty="0">
              <a:latin typeface="微软雅黑" panose="020B0503020204020204" pitchFamily="34" charset="-122"/>
              <a:ea typeface="微软雅黑" panose="020B0503020204020204" pitchFamily="34" charset="-122"/>
            </a:endParaRPr>
          </a:p>
        </p:txBody>
      </p:sp>
      <p:sp>
        <p:nvSpPr>
          <p:cNvPr id="23" name="TextBox 74"/>
          <p:cNvSpPr txBox="1">
            <a:spLocks noChangeArrowheads="1"/>
          </p:cNvSpPr>
          <p:nvPr/>
        </p:nvSpPr>
        <p:spPr bwMode="auto">
          <a:xfrm>
            <a:off x="6268067" y="4387212"/>
            <a:ext cx="3384376" cy="1082669"/>
          </a:xfrm>
          <a:prstGeom prst="rect">
            <a:avLst/>
          </a:prstGeom>
          <a:noFill/>
          <a:ln w="9525">
            <a:noFill/>
            <a:miter lim="800000"/>
          </a:ln>
        </p:spPr>
        <p:txBody>
          <a:bodyPr wrap="square">
            <a:spAutoFit/>
          </a:bodyPr>
          <a:lstStyle/>
          <a:p>
            <a:pPr algn="ctr">
              <a:lnSpc>
                <a:spcPct val="120000"/>
              </a:lnSpc>
            </a:pPr>
            <a:r>
              <a:rPr lang="zh-CN" altLang="en-US" sz="2800" b="1" dirty="0">
                <a:latin typeface="微软雅黑" panose="020B0503020204020204" pitchFamily="34" charset="-122"/>
                <a:ea typeface="微软雅黑" panose="020B0503020204020204" pitchFamily="34" charset="-122"/>
              </a:rPr>
              <a:t>教学实施</a:t>
            </a:r>
            <a:endParaRPr lang="en-US" altLang="zh-CN" sz="2800" b="1" dirty="0">
              <a:latin typeface="微软雅黑" panose="020B0503020204020204" pitchFamily="34" charset="-122"/>
              <a:ea typeface="微软雅黑" panose="020B0503020204020204" pitchFamily="34" charset="-122"/>
            </a:endParaRPr>
          </a:p>
          <a:p>
            <a:pPr algn="ctr">
              <a:lnSpc>
                <a:spcPct val="120000"/>
              </a:lnSpc>
            </a:pPr>
            <a:r>
              <a:rPr lang="zh-CN" altLang="en-US" sz="2800" b="1" dirty="0">
                <a:latin typeface="微软雅黑" panose="020B0503020204020204" pitchFamily="34" charset="-122"/>
                <a:ea typeface="微软雅黑" panose="020B0503020204020204" pitchFamily="34" charset="-122"/>
              </a:rPr>
              <a:t>课堂展示</a:t>
            </a:r>
            <a:endParaRPr lang="zh-CN" altLang="en-US" sz="2800" b="1" dirty="0">
              <a:latin typeface="微软雅黑" panose="020B0503020204020204" pitchFamily="34" charset="-122"/>
              <a:ea typeface="微软雅黑" panose="020B0503020204020204" pitchFamily="34" charset="-122"/>
            </a:endParaRPr>
          </a:p>
        </p:txBody>
      </p:sp>
      <p:sp>
        <p:nvSpPr>
          <p:cNvPr id="24" name="TextBox 74"/>
          <p:cNvSpPr txBox="1">
            <a:spLocks noChangeArrowheads="1"/>
          </p:cNvSpPr>
          <p:nvPr/>
        </p:nvSpPr>
        <p:spPr bwMode="auto">
          <a:xfrm>
            <a:off x="6263915" y="2011763"/>
            <a:ext cx="3384376" cy="565604"/>
          </a:xfrm>
          <a:prstGeom prst="rect">
            <a:avLst/>
          </a:prstGeom>
          <a:noFill/>
          <a:ln w="9525">
            <a:noFill/>
            <a:miter lim="800000"/>
          </a:ln>
        </p:spPr>
        <p:txBody>
          <a:bodyPr wrap="square">
            <a:spAutoFit/>
          </a:bodyPr>
          <a:lstStyle/>
          <a:p>
            <a:pPr algn="ctr">
              <a:lnSpc>
                <a:spcPct val="120000"/>
              </a:lnSpc>
            </a:pPr>
            <a:r>
              <a:rPr lang="zh-CN" altLang="en-US" sz="2800" b="1" dirty="0">
                <a:latin typeface="微软雅黑" panose="020B0503020204020204" pitchFamily="34" charset="-122"/>
                <a:ea typeface="微软雅黑" panose="020B0503020204020204" pitchFamily="34" charset="-122"/>
              </a:rPr>
              <a:t>成果汇总</a:t>
            </a:r>
            <a:endParaRPr lang="zh-CN" altLang="en-US" sz="2800" b="1" dirty="0">
              <a:latin typeface="微软雅黑" panose="020B0503020204020204" pitchFamily="34" charset="-122"/>
              <a:ea typeface="微软雅黑" panose="020B0503020204020204" pitchFamily="34" charset="-122"/>
            </a:endParaRPr>
          </a:p>
        </p:txBody>
      </p:sp>
      <p:sp>
        <p:nvSpPr>
          <p:cNvPr id="25" name="Freeform 7"/>
          <p:cNvSpPr/>
          <p:nvPr/>
        </p:nvSpPr>
        <p:spPr bwMode="auto">
          <a:xfrm>
            <a:off x="2798305" y="4550293"/>
            <a:ext cx="1005569" cy="756083"/>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00B0F0"/>
          </a:solidFill>
          <a:ln>
            <a:solidFill>
              <a:srgbClr val="00B0F0"/>
            </a:solidFill>
          </a:ln>
          <a:effectLst>
            <a:innerShdw blurRad="63500" dist="50800" dir="13500000">
              <a:prstClr val="black">
                <a:alpha val="50000"/>
              </a:prstClr>
            </a:innerShdw>
          </a:effectLst>
        </p:spPr>
        <p:txBody>
          <a:bodyPr/>
          <a:lstStyle/>
          <a:p>
            <a:pPr fontAlgn="auto">
              <a:spcBef>
                <a:spcPts val="0"/>
              </a:spcBef>
              <a:spcAft>
                <a:spcPts val="0"/>
              </a:spcAft>
              <a:defRPr/>
            </a:pPr>
            <a:endParaRPr lang="zh-CN" altLang="en-US">
              <a:latin typeface="+mn-lt"/>
              <a:ea typeface="+mn-ea"/>
            </a:endParaRPr>
          </a:p>
        </p:txBody>
      </p:sp>
      <p:sp>
        <p:nvSpPr>
          <p:cNvPr id="26" name="Freeform 7"/>
          <p:cNvSpPr/>
          <p:nvPr/>
        </p:nvSpPr>
        <p:spPr bwMode="auto">
          <a:xfrm>
            <a:off x="5893157" y="4543694"/>
            <a:ext cx="1005569" cy="756083"/>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00B0F0"/>
          </a:solidFill>
          <a:ln>
            <a:solidFill>
              <a:srgbClr val="00B0F0"/>
            </a:solidFill>
          </a:ln>
          <a:effectLst>
            <a:innerShdw blurRad="63500" dist="50800" dir="13500000">
              <a:prstClr val="black">
                <a:alpha val="50000"/>
              </a:prstClr>
            </a:innerShdw>
          </a:effectLst>
        </p:spPr>
        <p:txBody>
          <a:bodyPr/>
          <a:lstStyle/>
          <a:p>
            <a:pPr fontAlgn="auto">
              <a:spcBef>
                <a:spcPts val="0"/>
              </a:spcBef>
              <a:spcAft>
                <a:spcPts val="0"/>
              </a:spcAft>
              <a:defRPr/>
            </a:pPr>
            <a:endParaRPr lang="zh-CN" altLang="en-US">
              <a:latin typeface="+mn-lt"/>
              <a:ea typeface="+mn-ea"/>
            </a:endParaRPr>
          </a:p>
        </p:txBody>
      </p:sp>
      <p:sp>
        <p:nvSpPr>
          <p:cNvPr id="27" name="Freeform 7"/>
          <p:cNvSpPr/>
          <p:nvPr/>
        </p:nvSpPr>
        <p:spPr bwMode="auto">
          <a:xfrm rot="16200000">
            <a:off x="7453318" y="2806903"/>
            <a:ext cx="1005569" cy="756083"/>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00B0F0"/>
          </a:solidFill>
          <a:ln>
            <a:solidFill>
              <a:srgbClr val="00B0F0"/>
            </a:solidFill>
          </a:ln>
          <a:effectLst>
            <a:innerShdw blurRad="63500" dist="50800" dir="13500000">
              <a:prstClr val="black">
                <a:alpha val="50000"/>
              </a:prstClr>
            </a:innerShdw>
          </a:effectLst>
        </p:spPr>
        <p:txBody>
          <a:bodyPr/>
          <a:lstStyle/>
          <a:p>
            <a:pPr fontAlgn="auto">
              <a:spcBef>
                <a:spcPts val="0"/>
              </a:spcBef>
              <a:spcAft>
                <a:spcPts val="0"/>
              </a:spcAft>
              <a:defRPr/>
            </a:pPr>
            <a:endParaRPr lang="zh-CN" altLang="en-US">
              <a:latin typeface="+mn-lt"/>
              <a:ea typeface="+mn-ea"/>
            </a:endParaRPr>
          </a:p>
        </p:txBody>
      </p:sp>
      <p:sp>
        <p:nvSpPr>
          <p:cNvPr id="28" name="Freeform 7"/>
          <p:cNvSpPr/>
          <p:nvPr/>
        </p:nvSpPr>
        <p:spPr bwMode="auto">
          <a:xfrm rot="5400000">
            <a:off x="762873" y="3127196"/>
            <a:ext cx="1005569" cy="756083"/>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00B0F0"/>
          </a:solidFill>
          <a:ln>
            <a:solidFill>
              <a:srgbClr val="00B0F0"/>
            </a:solidFill>
          </a:ln>
          <a:effectLst>
            <a:innerShdw blurRad="63500" dist="50800" dir="13500000">
              <a:prstClr val="black">
                <a:alpha val="50000"/>
              </a:prstClr>
            </a:innerShdw>
          </a:effectLst>
        </p:spPr>
        <p:txBody>
          <a:bodyPr/>
          <a:lstStyle/>
          <a:p>
            <a:pPr fontAlgn="auto">
              <a:spcBef>
                <a:spcPts val="0"/>
              </a:spcBef>
              <a:spcAft>
                <a:spcPts val="0"/>
              </a:spcAft>
              <a:defRPr/>
            </a:pPr>
            <a:endParaRPr lang="zh-CN" altLang="en-US">
              <a:latin typeface="+mn-l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1581" y="548680"/>
            <a:ext cx="8229600" cy="1143000"/>
          </a:xfrm>
        </p:spPr>
        <p:txBody>
          <a:bodyPr/>
          <a:lstStyle/>
          <a:p>
            <a:r>
              <a:rPr lang="zh-CN" altLang="en-US" sz="3600" b="1" dirty="0" smtClean="0">
                <a:latin typeface="微软雅黑" panose="020B0503020204020204" pitchFamily="34" charset="-122"/>
                <a:ea typeface="微软雅黑" panose="020B0503020204020204" pitchFamily="34" charset="-122"/>
              </a:rPr>
              <a:t>问卷调查</a:t>
            </a:r>
            <a:endParaRPr lang="zh-CN" altLang="en-US" sz="36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21581" y="1484784"/>
            <a:ext cx="8496944" cy="4525963"/>
          </a:xfrm>
        </p:spPr>
        <p:txBody>
          <a:bodyPr/>
          <a:lstStyle/>
          <a:p>
            <a:r>
              <a:rPr lang="zh-CN" altLang="en-US" sz="2400" dirty="0" smtClean="0"/>
              <a:t>学生</a:t>
            </a:r>
            <a:r>
              <a:rPr lang="zh-CN" altLang="en-US" sz="2400" dirty="0"/>
              <a:t>问卷测量性别对实现思维可</a:t>
            </a:r>
            <a:r>
              <a:rPr lang="zh-CN" altLang="en-US" sz="2400" dirty="0" smtClean="0"/>
              <a:t>视化</a:t>
            </a:r>
            <a:r>
              <a:rPr lang="zh-CN" altLang="en-US" sz="2400" dirty="0"/>
              <a:t>的认知情况，以及性别、成绩、对化学学习的兴趣在化学学科知识间实现思</a:t>
            </a:r>
            <a:r>
              <a:rPr lang="zh-CN" altLang="en-US" sz="2400" dirty="0" smtClean="0"/>
              <a:t>维可</a:t>
            </a:r>
            <a:r>
              <a:rPr lang="zh-CN" altLang="en-US" sz="2400" dirty="0"/>
              <a:t>视化的应用情况</a:t>
            </a:r>
            <a:r>
              <a:rPr lang="zh-CN" altLang="en-US" sz="2400" dirty="0" smtClean="0"/>
              <a:t>；</a:t>
            </a:r>
            <a:endParaRPr lang="en-US" altLang="zh-CN" sz="2400" dirty="0" smtClean="0"/>
          </a:p>
          <a:p>
            <a:r>
              <a:rPr lang="zh-CN" altLang="en-US" sz="2400" dirty="0" smtClean="0"/>
              <a:t>教</a:t>
            </a:r>
            <a:r>
              <a:rPr lang="zh-CN" altLang="en-US" sz="2400" dirty="0"/>
              <a:t>师问卷测量性别、教龄对实现思维可视化的认知情况，</a:t>
            </a:r>
            <a:r>
              <a:rPr lang="zh-CN" altLang="en-US" sz="2400" dirty="0" smtClean="0"/>
              <a:t>以及</a:t>
            </a:r>
            <a:r>
              <a:rPr lang="zh-CN" altLang="en-US" sz="2400" dirty="0"/>
              <a:t>性别、教龄、所任教班级数量在教学环节中实现思维可视化的应用情况，为</a:t>
            </a:r>
            <a:r>
              <a:rPr lang="zh-CN" altLang="en-US" sz="2400" dirty="0" smtClean="0"/>
              <a:t>思维</a:t>
            </a:r>
            <a:r>
              <a:rPr lang="zh-CN" altLang="en-US" sz="2400" dirty="0"/>
              <a:t>可视化在化学教学中的实施策略的提出提供方向。</a:t>
            </a:r>
            <a:endParaRPr lang="zh-CN" altLang="en-US" sz="2400" dirty="0"/>
          </a:p>
          <a:p>
            <a:r>
              <a:rPr lang="zh-CN" altLang="en-US" sz="2400" dirty="0"/>
              <a:t>两份调查问卷均有两部分构成：</a:t>
            </a:r>
            <a:endParaRPr lang="zh-CN" altLang="en-US" sz="2400" dirty="0"/>
          </a:p>
          <a:p>
            <a:r>
              <a:rPr lang="zh-CN" altLang="en-US" sz="2400" dirty="0"/>
              <a:t>第一部分为被调查者的基本信息；第二部分为问卷主体问题</a:t>
            </a:r>
            <a:r>
              <a:rPr lang="zh-CN" altLang="en-US" sz="2400" dirty="0" smtClean="0"/>
              <a:t>。</a:t>
            </a:r>
            <a:endParaRPr lang="en-US" altLang="zh-CN" sz="2400" dirty="0" smtClean="0"/>
          </a:p>
          <a:p>
            <a:r>
              <a:rPr lang="zh-CN" altLang="en-US" sz="2400" dirty="0" smtClean="0"/>
              <a:t>学生调</a:t>
            </a:r>
            <a:r>
              <a:rPr lang="zh-CN" altLang="en-US" sz="2400" dirty="0"/>
              <a:t>查问卷的数据分析</a:t>
            </a:r>
            <a:endParaRPr lang="en-US" altLang="zh-CN" sz="2400" dirty="0" smtClean="0"/>
          </a:p>
          <a:p>
            <a:r>
              <a:rPr lang="zh-CN" altLang="en-US" sz="2400" dirty="0" smtClean="0"/>
              <a:t>教</a:t>
            </a:r>
            <a:r>
              <a:rPr lang="zh-CN" altLang="en-US" sz="2400" dirty="0"/>
              <a:t>师调查问卷的数据分析</a:t>
            </a:r>
            <a:endParaRPr lang="zh-CN" altLang="en-US" sz="2400" dirty="0"/>
          </a:p>
          <a:p>
            <a:endParaRPr lang="zh-CN" altLang="en-US" dirty="0"/>
          </a:p>
        </p:txBody>
      </p:sp>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flipH="1">
            <a:off x="1023746" y="1201788"/>
            <a:ext cx="7292670" cy="553589"/>
          </a:xfrm>
          <a:prstGeom prst="homePlate">
            <a:avLst>
              <a:gd name="adj" fmla="val 36819"/>
            </a:avLst>
          </a:prstGeom>
          <a:solidFill>
            <a:sysClr val="window" lastClr="FFFFFF">
              <a:lumMod val="75000"/>
            </a:sysClr>
          </a:solidFill>
          <a:ln w="12700" cap="flat" cmpd="sng" algn="ctr">
            <a:noFill/>
            <a:prstDash val="solid"/>
            <a:miter lim="800000"/>
          </a:ln>
          <a:effectLst>
            <a:innerShdw blurRad="63500" dist="50800" dir="13500000">
              <a:prstClr val="black">
                <a:alpha val="50000"/>
              </a:prstClr>
            </a:innerShdw>
          </a:effectLst>
        </p:spPr>
        <p:txBody>
          <a:bodyPr anchor="ctr"/>
          <a:lstStyle/>
          <a:p>
            <a:pPr algn="ctr" defTabSz="685800" fontAlgn="auto">
              <a:spcBef>
                <a:spcPts val="0"/>
              </a:spcBef>
              <a:spcAft>
                <a:spcPts val="0"/>
              </a:spcAft>
              <a:defRPr/>
            </a:pPr>
            <a:endParaRPr lang="zh-CN" altLang="en-US" sz="1400" kern="0">
              <a:solidFill>
                <a:prstClr val="white"/>
              </a:solidFill>
              <a:latin typeface="Agency FB"/>
              <a:ea typeface="+mn-ea"/>
            </a:endParaRPr>
          </a:p>
        </p:txBody>
      </p:sp>
      <p:sp>
        <p:nvSpPr>
          <p:cNvPr id="5" name="圆角矩形 4"/>
          <p:cNvSpPr/>
          <p:nvPr/>
        </p:nvSpPr>
        <p:spPr>
          <a:xfrm>
            <a:off x="1348487" y="1138531"/>
            <a:ext cx="6192688" cy="666750"/>
          </a:xfrm>
          <a:prstGeom prst="roundRect">
            <a:avLst/>
          </a:prstGeom>
          <a:noFill/>
          <a:ln w="12700" cap="flat" cmpd="sng" algn="ctr">
            <a:noFill/>
            <a:prstDash val="solid"/>
            <a:miter lim="800000"/>
          </a:ln>
          <a:effectLst/>
        </p:spPr>
        <p:txBody>
          <a:bodyPr lIns="81693" tIns="40847" rIns="81693" bIns="40847" anchor="ctr"/>
          <a:lstStyle/>
          <a:p>
            <a:pPr algn="ctr" defTabSz="685800" fontAlgn="auto">
              <a:spcBef>
                <a:spcPts val="0"/>
              </a:spcBef>
              <a:spcAft>
                <a:spcPts val="0"/>
              </a:spcAft>
              <a:defRPr/>
            </a:pPr>
            <a:r>
              <a:rPr lang="zh-CN" altLang="en-US" sz="3200" b="1" kern="0" dirty="0" smtClean="0">
                <a:solidFill>
                  <a:schemeClr val="tx2"/>
                </a:solidFill>
                <a:latin typeface="微软雅黑" panose="020B0503020204020204" pitchFamily="34" charset="-122"/>
                <a:ea typeface="微软雅黑" panose="020B0503020204020204" pitchFamily="34" charset="-122"/>
              </a:rPr>
              <a:t>思维可视化在教学中的实施策略</a:t>
            </a:r>
            <a:endParaRPr lang="zh-CN" altLang="en-US" sz="3200" b="1" kern="0" dirty="0">
              <a:solidFill>
                <a:schemeClr val="tx2"/>
              </a:solidFill>
              <a:latin typeface="微软雅黑" panose="020B0503020204020204" pitchFamily="34" charset="-122"/>
              <a:ea typeface="微软雅黑" panose="020B0503020204020204" pitchFamily="34" charset="-122"/>
            </a:endParaRPr>
          </a:p>
        </p:txBody>
      </p:sp>
      <p:grpSp>
        <p:nvGrpSpPr>
          <p:cNvPr id="6" name="组合 39"/>
          <p:cNvGrpSpPr/>
          <p:nvPr/>
        </p:nvGrpSpPr>
        <p:grpSpPr bwMode="auto">
          <a:xfrm flipH="1">
            <a:off x="7416304" y="1174646"/>
            <a:ext cx="900112" cy="674688"/>
            <a:chOff x="7834104" y="4038418"/>
            <a:chExt cx="900000" cy="900000"/>
          </a:xfrm>
        </p:grpSpPr>
        <p:sp>
          <p:nvSpPr>
            <p:cNvPr id="7" name="椭圆 41"/>
            <p:cNvSpPr/>
            <p:nvPr/>
          </p:nvSpPr>
          <p:spPr>
            <a:xfrm>
              <a:off x="7834104" y="4038418"/>
              <a:ext cx="900000" cy="900000"/>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anchor="ctr"/>
            <a:lstStyle/>
            <a:p>
              <a:pPr algn="ctr" fontAlgn="auto">
                <a:spcBef>
                  <a:spcPts val="0"/>
                </a:spcBef>
                <a:spcAft>
                  <a:spcPts val="0"/>
                </a:spcAft>
                <a:defRPr/>
              </a:pPr>
              <a:endParaRPr lang="zh-CN" altLang="en-US" kern="0">
                <a:solidFill>
                  <a:sysClr val="window" lastClr="FFFFFF"/>
                </a:solidFill>
                <a:latin typeface="Franklin Gothic Book"/>
                <a:ea typeface="微软雅黑" panose="020B0503020204020204" pitchFamily="34" charset="-122"/>
              </a:endParaRPr>
            </a:p>
          </p:txBody>
        </p:sp>
        <p:sp>
          <p:nvSpPr>
            <p:cNvPr id="8" name="椭圆 42"/>
            <p:cNvSpPr/>
            <p:nvPr/>
          </p:nvSpPr>
          <p:spPr>
            <a:xfrm>
              <a:off x="7946467" y="4162070"/>
              <a:ext cx="662782" cy="662782"/>
            </a:xfrm>
            <a:prstGeom prst="homePlate">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zh-CN" altLang="en-US" kern="0">
                <a:solidFill>
                  <a:schemeClr val="tx2"/>
                </a:solidFill>
                <a:latin typeface="Franklin Gothic Book"/>
                <a:ea typeface="微软雅黑" panose="020B0503020204020204" pitchFamily="34" charset="-122"/>
              </a:endParaRPr>
            </a:p>
          </p:txBody>
        </p:sp>
      </p:grpSp>
      <p:sp>
        <p:nvSpPr>
          <p:cNvPr id="9" name="TextBox 6"/>
          <p:cNvSpPr txBox="1">
            <a:spLocks noChangeArrowheads="1"/>
          </p:cNvSpPr>
          <p:nvPr/>
        </p:nvSpPr>
        <p:spPr bwMode="auto">
          <a:xfrm>
            <a:off x="2150729" y="2078652"/>
            <a:ext cx="2387600" cy="615549"/>
          </a:xfrm>
          <a:prstGeom prst="rect">
            <a:avLst/>
          </a:prstGeom>
          <a:noFill/>
          <a:ln w="9525">
            <a:noFill/>
            <a:miter lim="800000"/>
          </a:ln>
        </p:spPr>
        <p:txBody>
          <a:bodyPr lIns="121917" tIns="60958" rIns="121917" bIns="60958">
            <a:spAutoFit/>
          </a:bodyPr>
          <a:lstStyle/>
          <a:p>
            <a:pPr marL="0" lvl="1" algn="ctr"/>
            <a:r>
              <a:rPr lang="zh-CN" altLang="en-US" sz="3200" b="1" dirty="0" smtClean="0">
                <a:solidFill>
                  <a:srgbClr val="272B81"/>
                </a:solidFill>
                <a:latin typeface="微软雅黑" panose="020B0503020204020204" pitchFamily="34" charset="-122"/>
                <a:ea typeface="微软雅黑" panose="020B0503020204020204" pitchFamily="34" charset="-122"/>
              </a:rPr>
              <a:t>新课</a:t>
            </a:r>
            <a:endParaRPr lang="zh-CN" altLang="en-US" sz="3200" b="1" dirty="0">
              <a:solidFill>
                <a:srgbClr val="272B81"/>
              </a:solidFill>
              <a:latin typeface="微软雅黑" panose="020B0503020204020204" pitchFamily="34" charset="-122"/>
              <a:ea typeface="微软雅黑" panose="020B0503020204020204" pitchFamily="34" charset="-122"/>
            </a:endParaRPr>
          </a:p>
        </p:txBody>
      </p:sp>
      <p:sp>
        <p:nvSpPr>
          <p:cNvPr id="10" name="TextBox 6"/>
          <p:cNvSpPr txBox="1">
            <a:spLocks noChangeArrowheads="1"/>
          </p:cNvSpPr>
          <p:nvPr/>
        </p:nvSpPr>
        <p:spPr bwMode="auto">
          <a:xfrm>
            <a:off x="6073679" y="2078652"/>
            <a:ext cx="2389187" cy="615549"/>
          </a:xfrm>
          <a:prstGeom prst="rect">
            <a:avLst/>
          </a:prstGeom>
          <a:noFill/>
          <a:ln>
            <a:noFill/>
          </a:ln>
        </p:spPr>
        <p:txBody>
          <a:bodyPr lIns="121917" tIns="60958" rIns="121917" bIns="60958">
            <a:spAutoFit/>
          </a:bodyPr>
          <a:lstStyle>
            <a:lvl1pPr/>
            <a:lvl2pPr/>
            <a:lvl3pPr/>
            <a:lvl4pPr/>
            <a:lvl5pPr/>
            <a:lvl6pPr/>
            <a:lvl7pPr/>
            <a:lvl8pPr/>
            <a:lvl9pPr/>
          </a:lstStyle>
          <a:p>
            <a:pPr marL="0" lvl="1" algn="ctr" fontAlgn="auto">
              <a:spcBef>
                <a:spcPts val="0"/>
              </a:spcBef>
              <a:spcAft>
                <a:spcPts val="0"/>
              </a:spcAft>
              <a:defRPr/>
            </a:pPr>
            <a:r>
              <a:rPr lang="zh-CN" altLang="en-US" sz="3200" b="1" dirty="0" smtClean="0">
                <a:solidFill>
                  <a:schemeClr val="accent6">
                    <a:lumMod val="90000"/>
                    <a:lumOff val="10000"/>
                  </a:schemeClr>
                </a:solidFill>
                <a:latin typeface="微软雅黑" panose="020B0503020204020204" pitchFamily="34" charset="-122"/>
                <a:ea typeface="微软雅黑" panose="020B0503020204020204" pitchFamily="34" charset="-122"/>
              </a:rPr>
              <a:t>实验课</a:t>
            </a:r>
            <a:endParaRPr lang="zh-CN" altLang="en-US" sz="3200" b="1"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sp>
        <p:nvSpPr>
          <p:cNvPr id="11" name="TextBox 6"/>
          <p:cNvSpPr txBox="1">
            <a:spLocks noChangeArrowheads="1"/>
          </p:cNvSpPr>
          <p:nvPr/>
        </p:nvSpPr>
        <p:spPr bwMode="auto">
          <a:xfrm>
            <a:off x="2123728" y="3152837"/>
            <a:ext cx="2387600" cy="615549"/>
          </a:xfrm>
          <a:prstGeom prst="rect">
            <a:avLst/>
          </a:prstGeom>
          <a:noFill/>
          <a:ln>
            <a:noFill/>
          </a:ln>
        </p:spPr>
        <p:txBody>
          <a:bodyPr lIns="121917" tIns="60958" rIns="121917" bIns="60958">
            <a:spAutoFit/>
          </a:bodyPr>
          <a:lstStyle>
            <a:lvl1pPr/>
            <a:lvl2pPr/>
            <a:lvl3pPr/>
            <a:lvl4pPr/>
            <a:lvl5pPr/>
            <a:lvl6pPr/>
            <a:lvl7pPr/>
            <a:lvl8pPr/>
            <a:lvl9pPr/>
          </a:lstStyle>
          <a:p>
            <a:pPr marL="0" lvl="1" algn="ctr" fontAlgn="auto">
              <a:spcBef>
                <a:spcPts val="0"/>
              </a:spcBef>
              <a:spcAft>
                <a:spcPts val="0"/>
              </a:spcAft>
              <a:defRPr/>
            </a:pPr>
            <a:r>
              <a:rPr lang="zh-CN" altLang="en-US" sz="3200" b="1" dirty="0" smtClean="0">
                <a:solidFill>
                  <a:srgbClr val="0070C0"/>
                </a:solidFill>
                <a:latin typeface="微软雅黑" panose="020B0503020204020204" pitchFamily="34" charset="-122"/>
                <a:ea typeface="微软雅黑" panose="020B0503020204020204" pitchFamily="34" charset="-122"/>
              </a:rPr>
              <a:t>复习课</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12" name="TextBox 47"/>
          <p:cNvSpPr txBox="1">
            <a:spLocks noChangeArrowheads="1"/>
          </p:cNvSpPr>
          <p:nvPr/>
        </p:nvSpPr>
        <p:spPr bwMode="auto">
          <a:xfrm>
            <a:off x="6073679" y="3152837"/>
            <a:ext cx="2387600" cy="615549"/>
          </a:xfrm>
          <a:prstGeom prst="rect">
            <a:avLst/>
          </a:prstGeom>
          <a:noFill/>
          <a:ln>
            <a:noFill/>
          </a:ln>
        </p:spPr>
        <p:txBody>
          <a:bodyPr lIns="121917" tIns="60958" rIns="121917" bIns="60958">
            <a:spAutoFit/>
          </a:bodyPr>
          <a:lstStyle>
            <a:lvl1pPr/>
            <a:lvl2pPr/>
            <a:lvl3pPr/>
            <a:lvl4pPr/>
            <a:lvl5pPr/>
            <a:lvl6pPr/>
            <a:lvl7pPr/>
            <a:lvl8pPr/>
            <a:lvl9pPr/>
          </a:lstStyle>
          <a:p>
            <a:pPr algn="ctr" fontAlgn="auto">
              <a:spcBef>
                <a:spcPts val="0"/>
              </a:spcBef>
              <a:spcAft>
                <a:spcPts val="0"/>
              </a:spcAft>
              <a:defRPr/>
            </a:pPr>
            <a:r>
              <a:rPr lang="zh-CN" altLang="en-US" sz="3200" b="1" dirty="0" smtClean="0">
                <a:solidFill>
                  <a:srgbClr val="0070C0"/>
                </a:solidFill>
                <a:latin typeface="微软雅黑" panose="020B0503020204020204" pitchFamily="34" charset="-122"/>
                <a:ea typeface="微软雅黑" panose="020B0503020204020204" pitchFamily="34" charset="-122"/>
              </a:rPr>
              <a:t>习题课</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grpSp>
        <p:nvGrpSpPr>
          <p:cNvPr id="13" name="组合 52"/>
          <p:cNvGrpSpPr/>
          <p:nvPr/>
        </p:nvGrpSpPr>
        <p:grpSpPr bwMode="auto">
          <a:xfrm>
            <a:off x="954405" y="1948464"/>
            <a:ext cx="1152000" cy="880046"/>
            <a:chOff x="1008115" y="2542722"/>
            <a:chExt cx="1360493" cy="1360493"/>
          </a:xfrm>
        </p:grpSpPr>
        <p:grpSp>
          <p:nvGrpSpPr>
            <p:cNvPr id="14"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7" name="菱形 1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15" name="TextBox 54"/>
            <p:cNvSpPr txBox="1">
              <a:spLocks noChangeArrowheads="1"/>
            </p:cNvSpPr>
            <p:nvPr/>
          </p:nvSpPr>
          <p:spPr bwMode="auto">
            <a:xfrm>
              <a:off x="1421773" y="2675881"/>
              <a:ext cx="532705" cy="1189504"/>
            </a:xfrm>
            <a:prstGeom prst="rect">
              <a:avLst/>
            </a:prstGeom>
            <a:noFill/>
            <a:ln w="9525">
              <a:noFill/>
              <a:miter lim="800000"/>
            </a:ln>
          </p:spPr>
          <p:txBody>
            <a:bodyPr wrap="square">
              <a:spAutoFit/>
            </a:bodyPr>
            <a:lstStyle/>
            <a:p>
              <a:pPr algn="ctr"/>
              <a:r>
                <a:rPr lang="en-US" altLang="zh-CN" sz="4400" b="1" dirty="0">
                  <a:solidFill>
                    <a:srgbClr val="272B81"/>
                  </a:solidFill>
                  <a:latin typeface="微软雅黑" panose="020B0503020204020204" pitchFamily="34" charset="-122"/>
                  <a:ea typeface="微软雅黑" panose="020B0503020204020204" pitchFamily="34" charset="-122"/>
                </a:rPr>
                <a:t>1</a:t>
              </a:r>
              <a:endParaRPr lang="zh-CN" altLang="en-US" sz="4400" b="1" dirty="0">
                <a:solidFill>
                  <a:srgbClr val="272B81"/>
                </a:solidFill>
                <a:latin typeface="微软雅黑" panose="020B0503020204020204" pitchFamily="34" charset="-122"/>
                <a:ea typeface="微软雅黑" panose="020B0503020204020204" pitchFamily="34" charset="-122"/>
              </a:endParaRPr>
            </a:p>
          </p:txBody>
        </p:sp>
      </p:grpSp>
      <p:grpSp>
        <p:nvGrpSpPr>
          <p:cNvPr id="18" name="组合 57"/>
          <p:cNvGrpSpPr/>
          <p:nvPr/>
        </p:nvGrpSpPr>
        <p:grpSpPr bwMode="auto">
          <a:xfrm>
            <a:off x="998601" y="2995001"/>
            <a:ext cx="1152128" cy="900091"/>
            <a:chOff x="4770261" y="2542722"/>
            <a:chExt cx="1360493" cy="1360493"/>
          </a:xfrm>
        </p:grpSpPr>
        <p:grpSp>
          <p:nvGrpSpPr>
            <p:cNvPr id="19"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菱形 21"/>
              <p:cNvSpPr/>
              <p:nvPr/>
            </p:nvSpPr>
            <p:spPr>
              <a:xfrm>
                <a:off x="392109" y="760411"/>
                <a:ext cx="3825873"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0" name="TextBox 59"/>
            <p:cNvSpPr txBox="1">
              <a:spLocks noChangeArrowheads="1"/>
            </p:cNvSpPr>
            <p:nvPr/>
          </p:nvSpPr>
          <p:spPr bwMode="auto">
            <a:xfrm>
              <a:off x="5134999" y="2685794"/>
              <a:ext cx="628825" cy="1163015"/>
            </a:xfrm>
            <a:prstGeom prst="rect">
              <a:avLst/>
            </a:prstGeom>
            <a:noFill/>
            <a:ln w="9525">
              <a:noFill/>
              <a:miter lim="800000"/>
            </a:ln>
          </p:spPr>
          <p:txBody>
            <a:bodyPr wrap="none">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rPr>
                <a:t>3</a:t>
              </a:r>
              <a:endParaRPr lang="zh-CN" altLang="en-US" sz="4400" b="1" dirty="0">
                <a:solidFill>
                  <a:srgbClr val="0070C0"/>
                </a:solidFill>
                <a:latin typeface="微软雅黑" panose="020B0503020204020204" pitchFamily="34" charset="-122"/>
                <a:ea typeface="微软雅黑" panose="020B0503020204020204" pitchFamily="34" charset="-122"/>
              </a:endParaRPr>
            </a:p>
          </p:txBody>
        </p:sp>
      </p:grpSp>
      <p:grpSp>
        <p:nvGrpSpPr>
          <p:cNvPr id="23" name="组合 62"/>
          <p:cNvGrpSpPr/>
          <p:nvPr/>
        </p:nvGrpSpPr>
        <p:grpSpPr bwMode="auto">
          <a:xfrm>
            <a:off x="4887033" y="1921868"/>
            <a:ext cx="1152000" cy="900000"/>
            <a:chOff x="2889188" y="1494971"/>
            <a:chExt cx="1360493" cy="1360493"/>
          </a:xfrm>
        </p:grpSpPr>
        <p:grpSp>
          <p:nvGrpSpPr>
            <p:cNvPr id="24"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7" name="菱形 2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25" name="TextBox 64"/>
            <p:cNvSpPr txBox="1"/>
            <p:nvPr/>
          </p:nvSpPr>
          <p:spPr>
            <a:xfrm>
              <a:off x="3220712" y="1586180"/>
              <a:ext cx="628824" cy="1160664"/>
            </a:xfrm>
            <a:prstGeom prst="rect">
              <a:avLst/>
            </a:prstGeom>
            <a:noFill/>
          </p:spPr>
          <p:txBody>
            <a:bodyPr wrap="square">
              <a:spAutoFit/>
            </a:bodyPr>
            <a:lstStyle/>
            <a:p>
              <a:pPr algn="ctr" fontAlgn="auto">
                <a:spcBef>
                  <a:spcPts val="0"/>
                </a:spcBef>
                <a:spcAft>
                  <a:spcPts val="0"/>
                </a:spcAft>
                <a:defRPr/>
              </a:pPr>
              <a:r>
                <a:rPr lang="en-US" altLang="zh-CN" sz="4400" b="1" dirty="0">
                  <a:solidFill>
                    <a:schemeClr val="accent6">
                      <a:lumMod val="90000"/>
                      <a:lumOff val="10000"/>
                    </a:schemeClr>
                  </a:solidFill>
                  <a:latin typeface="微软雅黑" panose="020B0503020204020204" pitchFamily="34" charset="-122"/>
                  <a:ea typeface="微软雅黑" panose="020B0503020204020204" pitchFamily="34" charset="-122"/>
                </a:rPr>
                <a:t>2</a:t>
              </a:r>
              <a:endParaRPr lang="zh-CN" altLang="en-US" sz="4400" b="1"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grpSp>
        <p:nvGrpSpPr>
          <p:cNvPr id="28" name="组合 67"/>
          <p:cNvGrpSpPr/>
          <p:nvPr/>
        </p:nvGrpSpPr>
        <p:grpSpPr bwMode="auto">
          <a:xfrm>
            <a:off x="4887033" y="2995031"/>
            <a:ext cx="1152000" cy="900000"/>
            <a:chOff x="6651335" y="1494971"/>
            <a:chExt cx="1360493" cy="1360493"/>
          </a:xfrm>
        </p:grpSpPr>
        <p:grpSp>
          <p:nvGrpSpPr>
            <p:cNvPr id="29"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2" name="菱形 31"/>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30" name="TextBox 69"/>
            <p:cNvSpPr txBox="1"/>
            <p:nvPr/>
          </p:nvSpPr>
          <p:spPr>
            <a:xfrm>
              <a:off x="6982825" y="1635372"/>
              <a:ext cx="628894" cy="1163132"/>
            </a:xfrm>
            <a:prstGeom prst="rect">
              <a:avLst/>
            </a:prstGeom>
            <a:noFill/>
          </p:spPr>
          <p:txBody>
            <a:bodyPr wrap="none">
              <a:spAutoFit/>
            </a:bodyPr>
            <a:lstStyle/>
            <a:p>
              <a:pPr algn="ctr" fontAlgn="auto">
                <a:spcBef>
                  <a:spcPts val="0"/>
                </a:spcBef>
                <a:spcAft>
                  <a:spcPts val="0"/>
                </a:spcAft>
                <a:defRPr/>
              </a:pPr>
              <a:r>
                <a:rPr lang="en-US" altLang="zh-CN" sz="4400" b="1" dirty="0">
                  <a:solidFill>
                    <a:srgbClr val="0070C0"/>
                  </a:solidFill>
                  <a:latin typeface="微软雅黑" panose="020B0503020204020204" pitchFamily="34" charset="-122"/>
                  <a:ea typeface="微软雅黑" panose="020B0503020204020204" pitchFamily="34" charset="-122"/>
                </a:rPr>
                <a:t>4</a:t>
              </a:r>
              <a:endParaRPr lang="zh-CN" altLang="en-US" sz="4400" b="1" dirty="0">
                <a:solidFill>
                  <a:srgbClr val="0070C0"/>
                </a:solidFill>
                <a:latin typeface="微软雅黑" panose="020B0503020204020204" pitchFamily="34" charset="-122"/>
                <a:ea typeface="微软雅黑" panose="020B0503020204020204" pitchFamily="34" charset="-122"/>
              </a:endParaRPr>
            </a:p>
          </p:txBody>
        </p:sp>
      </p:grpSp>
      <p:grpSp>
        <p:nvGrpSpPr>
          <p:cNvPr id="33" name="组合 67"/>
          <p:cNvGrpSpPr/>
          <p:nvPr/>
        </p:nvGrpSpPr>
        <p:grpSpPr bwMode="auto">
          <a:xfrm>
            <a:off x="998729" y="4068225"/>
            <a:ext cx="1152000" cy="900000"/>
            <a:chOff x="6651335" y="1494971"/>
            <a:chExt cx="1360493" cy="1360493"/>
          </a:xfrm>
        </p:grpSpPr>
        <p:grpSp>
          <p:nvGrpSpPr>
            <p:cNvPr id="34"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sp>
            <p:nvSpPr>
              <p:cNvPr id="37" name="菱形 36"/>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grpSp>
        <p:sp>
          <p:nvSpPr>
            <p:cNvPr id="35" name="TextBox 52"/>
            <p:cNvSpPr txBox="1">
              <a:spLocks noChangeArrowheads="1"/>
            </p:cNvSpPr>
            <p:nvPr/>
          </p:nvSpPr>
          <p:spPr bwMode="auto">
            <a:xfrm>
              <a:off x="7032951" y="1591942"/>
              <a:ext cx="628895" cy="1163132"/>
            </a:xfrm>
            <a:prstGeom prst="rect">
              <a:avLst/>
            </a:prstGeom>
            <a:noFill/>
            <a:ln w="9525">
              <a:noFill/>
              <a:miter lim="800000"/>
            </a:ln>
          </p:spPr>
          <p:txBody>
            <a:bodyPr wrap="none">
              <a:spAutoFit/>
            </a:bodyPr>
            <a:lstStyle/>
            <a:p>
              <a:pPr algn="ctr"/>
              <a:r>
                <a:rPr lang="en-US" altLang="zh-CN" sz="4400" b="1" dirty="0">
                  <a:solidFill>
                    <a:schemeClr val="accent1">
                      <a:lumMod val="50000"/>
                    </a:schemeClr>
                  </a:solidFill>
                  <a:latin typeface="微软雅黑" panose="020B0503020204020204" pitchFamily="34" charset="-122"/>
                  <a:ea typeface="微软雅黑" panose="020B0503020204020204" pitchFamily="34" charset="-122"/>
                </a:rPr>
                <a:t>5</a:t>
              </a:r>
              <a:endParaRPr lang="zh-CN" altLang="en-US" sz="4400" b="1" dirty="0">
                <a:solidFill>
                  <a:schemeClr val="accent1">
                    <a:lumMod val="50000"/>
                  </a:schemeClr>
                </a:solidFill>
                <a:latin typeface="微软雅黑" panose="020B0503020204020204" pitchFamily="34" charset="-122"/>
                <a:ea typeface="微软雅黑" panose="020B0503020204020204" pitchFamily="34" charset="-122"/>
              </a:endParaRPr>
            </a:p>
          </p:txBody>
        </p:sp>
      </p:grpSp>
      <p:sp>
        <p:nvSpPr>
          <p:cNvPr id="38" name="TextBox 57"/>
          <p:cNvSpPr txBox="1">
            <a:spLocks noChangeArrowheads="1"/>
          </p:cNvSpPr>
          <p:nvPr/>
        </p:nvSpPr>
        <p:spPr bwMode="auto">
          <a:xfrm>
            <a:off x="2123728" y="4227022"/>
            <a:ext cx="2387600" cy="615549"/>
          </a:xfrm>
          <a:prstGeom prst="rect">
            <a:avLst/>
          </a:prstGeom>
          <a:noFill/>
          <a:ln w="9525">
            <a:noFill/>
            <a:miter lim="800000"/>
          </a:ln>
        </p:spPr>
        <p:txBody>
          <a:bodyPr lIns="121917" tIns="60958" rIns="121917" bIns="60958">
            <a:spAutoFit/>
          </a:bodyPr>
          <a:lstStyle/>
          <a:p>
            <a:pPr marL="0" lvl="1" algn="ctr" fontAlgn="auto">
              <a:spcBef>
                <a:spcPts val="0"/>
              </a:spcBef>
              <a:spcAft>
                <a:spcPts val="0"/>
              </a:spcAft>
              <a:defRPr/>
            </a:pPr>
            <a:r>
              <a:rPr lang="zh-CN" altLang="en-US" sz="3200" b="1" dirty="0" smtClean="0">
                <a:solidFill>
                  <a:schemeClr val="accent1">
                    <a:lumMod val="50000"/>
                  </a:schemeClr>
                </a:solidFill>
                <a:latin typeface="微软雅黑" panose="020B0503020204020204" pitchFamily="34" charset="-122"/>
                <a:ea typeface="微软雅黑" panose="020B0503020204020204" pitchFamily="34" charset="-122"/>
              </a:rPr>
              <a:t>化学概念</a:t>
            </a:r>
            <a:endParaRPr lang="zh-CN" altLang="en-US" sz="3200" b="1" dirty="0">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39" name="组合 67"/>
          <p:cNvGrpSpPr/>
          <p:nvPr/>
        </p:nvGrpSpPr>
        <p:grpSpPr bwMode="auto">
          <a:xfrm>
            <a:off x="4887033" y="4068194"/>
            <a:ext cx="1152000" cy="900000"/>
            <a:chOff x="6651335" y="1494971"/>
            <a:chExt cx="1360493" cy="1360493"/>
          </a:xfrm>
        </p:grpSpPr>
        <p:grpSp>
          <p:nvGrpSpPr>
            <p:cNvPr id="40"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43" name="菱形 42"/>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41" name="TextBox 62"/>
            <p:cNvSpPr txBox="1">
              <a:spLocks noChangeArrowheads="1"/>
            </p:cNvSpPr>
            <p:nvPr/>
          </p:nvSpPr>
          <p:spPr bwMode="auto">
            <a:xfrm>
              <a:off x="7017134" y="1650711"/>
              <a:ext cx="628894" cy="1163132"/>
            </a:xfrm>
            <a:prstGeom prst="rect">
              <a:avLst/>
            </a:prstGeom>
            <a:noFill/>
            <a:ln w="9525">
              <a:noFill/>
              <a:miter lim="800000"/>
            </a:ln>
          </p:spPr>
          <p:txBody>
            <a:bodyPr wrap="none">
              <a:spAutoFit/>
            </a:bodyPr>
            <a:lstStyle/>
            <a:p>
              <a:pPr algn="ctr" fontAlgn="auto">
                <a:spcBef>
                  <a:spcPts val="0"/>
                </a:spcBef>
                <a:spcAft>
                  <a:spcPts val="0"/>
                </a:spcAft>
                <a:defRPr/>
              </a:pPr>
              <a:r>
                <a:rPr lang="en-US" altLang="zh-CN" sz="4400" b="1" dirty="0">
                  <a:solidFill>
                    <a:schemeClr val="accent5">
                      <a:lumMod val="50000"/>
                    </a:schemeClr>
                  </a:solidFill>
                  <a:latin typeface="微软雅黑" panose="020B0503020204020204" pitchFamily="34" charset="-122"/>
                  <a:ea typeface="微软雅黑" panose="020B0503020204020204" pitchFamily="34" charset="-122"/>
                </a:rPr>
                <a:t>6</a:t>
              </a:r>
              <a:endParaRPr lang="zh-CN" altLang="en-US" sz="4400" b="1"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4" name="TextBox 68"/>
          <p:cNvSpPr txBox="1">
            <a:spLocks noChangeArrowheads="1"/>
          </p:cNvSpPr>
          <p:nvPr/>
        </p:nvSpPr>
        <p:spPr bwMode="auto">
          <a:xfrm>
            <a:off x="6073679" y="4227022"/>
            <a:ext cx="2387600" cy="615549"/>
          </a:xfrm>
          <a:prstGeom prst="rect">
            <a:avLst/>
          </a:prstGeom>
          <a:noFill/>
          <a:ln w="9525">
            <a:noFill/>
            <a:miter lim="800000"/>
          </a:ln>
        </p:spPr>
        <p:txBody>
          <a:bodyPr lIns="121917" tIns="60958" rIns="121917" bIns="60958">
            <a:spAutoFit/>
          </a:bodyPr>
          <a:lstStyle/>
          <a:p>
            <a:pPr algn="ctr" fontAlgn="auto">
              <a:spcBef>
                <a:spcPts val="0"/>
              </a:spcBef>
              <a:spcAft>
                <a:spcPts val="0"/>
              </a:spcAft>
              <a:defRPr/>
            </a:pPr>
            <a:r>
              <a:rPr lang="zh-CN" altLang="en-US" sz="3200" b="1" dirty="0" smtClean="0">
                <a:solidFill>
                  <a:schemeClr val="accent5">
                    <a:lumMod val="50000"/>
                  </a:schemeClr>
                </a:solidFill>
                <a:latin typeface="微软雅黑" panose="020B0503020204020204" pitchFamily="34" charset="-122"/>
                <a:ea typeface="微软雅黑" panose="020B0503020204020204" pitchFamily="34" charset="-122"/>
              </a:rPr>
              <a:t>化学原理</a:t>
            </a:r>
            <a:endParaRPr lang="zh-CN" altLang="en-US" sz="3200" b="1" dirty="0">
              <a:solidFill>
                <a:schemeClr val="accent5">
                  <a:lumMod val="50000"/>
                </a:schemeClr>
              </a:solidFill>
              <a:latin typeface="微软雅黑" panose="020B0503020204020204" pitchFamily="34" charset="-122"/>
              <a:ea typeface="微软雅黑" panose="020B0503020204020204" pitchFamily="34" charset="-122"/>
            </a:endParaRPr>
          </a:p>
        </p:txBody>
      </p:sp>
      <p:grpSp>
        <p:nvGrpSpPr>
          <p:cNvPr id="45" name="组合 67"/>
          <p:cNvGrpSpPr/>
          <p:nvPr/>
        </p:nvGrpSpPr>
        <p:grpSpPr bwMode="auto">
          <a:xfrm>
            <a:off x="998729" y="5141358"/>
            <a:ext cx="1152000" cy="900000"/>
            <a:chOff x="6651335" y="1494971"/>
            <a:chExt cx="1360493" cy="1360493"/>
          </a:xfrm>
        </p:grpSpPr>
        <p:grpSp>
          <p:nvGrpSpPr>
            <p:cNvPr id="46"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sp>
            <p:nvSpPr>
              <p:cNvPr id="49" name="菱形 4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grpSp>
        <p:sp>
          <p:nvSpPr>
            <p:cNvPr id="47" name="TextBox 52"/>
            <p:cNvSpPr txBox="1">
              <a:spLocks noChangeArrowheads="1"/>
            </p:cNvSpPr>
            <p:nvPr/>
          </p:nvSpPr>
          <p:spPr bwMode="auto">
            <a:xfrm>
              <a:off x="7001318" y="1591942"/>
              <a:ext cx="628895" cy="1163132"/>
            </a:xfrm>
            <a:prstGeom prst="rect">
              <a:avLst/>
            </a:prstGeom>
            <a:noFill/>
            <a:ln w="9525">
              <a:noFill/>
              <a:miter lim="800000"/>
            </a:ln>
          </p:spPr>
          <p:txBody>
            <a:bodyPr wrap="none">
              <a:spAutoFit/>
            </a:bodyPr>
            <a:lstStyle/>
            <a:p>
              <a:pPr algn="ctr"/>
              <a:r>
                <a:rPr lang="en-US" altLang="zh-CN" sz="4400" b="1" dirty="0">
                  <a:solidFill>
                    <a:srgbClr val="00B050"/>
                  </a:solidFill>
                  <a:latin typeface="微软雅黑" panose="020B0503020204020204" pitchFamily="34" charset="-122"/>
                  <a:ea typeface="微软雅黑" panose="020B0503020204020204" pitchFamily="34" charset="-122"/>
                </a:rPr>
                <a:t>7</a:t>
              </a:r>
              <a:endParaRPr lang="zh-CN" altLang="en-US" sz="4400" b="1" dirty="0">
                <a:solidFill>
                  <a:srgbClr val="00B050"/>
                </a:solidFill>
                <a:latin typeface="微软雅黑" panose="020B0503020204020204" pitchFamily="34" charset="-122"/>
                <a:ea typeface="微软雅黑" panose="020B0503020204020204" pitchFamily="34" charset="-122"/>
              </a:endParaRPr>
            </a:p>
          </p:txBody>
        </p:sp>
      </p:grpSp>
      <p:sp>
        <p:nvSpPr>
          <p:cNvPr id="50" name="TextBox 51"/>
          <p:cNvSpPr txBox="1">
            <a:spLocks noChangeArrowheads="1"/>
          </p:cNvSpPr>
          <p:nvPr/>
        </p:nvSpPr>
        <p:spPr bwMode="auto">
          <a:xfrm>
            <a:off x="2123728" y="5301208"/>
            <a:ext cx="2387600" cy="615549"/>
          </a:xfrm>
          <a:prstGeom prst="rect">
            <a:avLst/>
          </a:prstGeom>
          <a:noFill/>
          <a:ln w="9525">
            <a:noFill/>
            <a:miter lim="800000"/>
          </a:ln>
        </p:spPr>
        <p:txBody>
          <a:bodyPr lIns="121917" tIns="60958" rIns="121917" bIns="60958">
            <a:spAutoFit/>
          </a:bodyPr>
          <a:lstStyle/>
          <a:p>
            <a:pPr marL="0" lvl="1" algn="ctr" fontAlgn="auto">
              <a:spcBef>
                <a:spcPts val="0"/>
              </a:spcBef>
              <a:spcAft>
                <a:spcPts val="0"/>
              </a:spcAft>
              <a:defRPr/>
            </a:pPr>
            <a:r>
              <a:rPr lang="zh-CN" altLang="en-US" sz="3200" b="1" dirty="0" smtClean="0">
                <a:solidFill>
                  <a:srgbClr val="00B050"/>
                </a:solidFill>
                <a:latin typeface="微软雅黑" panose="020B0503020204020204" pitchFamily="34" charset="-122"/>
                <a:ea typeface="微软雅黑" panose="020B0503020204020204" pitchFamily="34" charset="-122"/>
              </a:rPr>
              <a:t>元素化合物</a:t>
            </a:r>
            <a:endParaRPr lang="zh-CN" altLang="en-US" sz="3200"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50"/>
                                        <p:tgtEl>
                                          <p:spTgt spid="5"/>
                                        </p:tgtEl>
                                      </p:cBhvr>
                                    </p:animEffect>
                                  </p:childTnLst>
                                </p:cTn>
                              </p:par>
                              <p:par>
                                <p:cTn id="11" presetID="10" presetClass="entr" presetSubtype="0" fill="hold"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63" presetClass="path" presetSubtype="0" accel="50000" decel="50000" fill="hold" nodeType="withEffect">
                                  <p:stCondLst>
                                    <p:cond delay="750"/>
                                  </p:stCondLst>
                                  <p:childTnLst>
                                    <p:animMotion origin="layout" path="M -0.67205 1.35802E-6 L -2.5E-6 1.35802E-6 " pathEditMode="relative" rAng="0" ptsTypes="AA">
                                      <p:cBhvr>
                                        <p:cTn id="15" dur="500" fill="hold"/>
                                        <p:tgtEl>
                                          <p:spTgt spid="6"/>
                                        </p:tgtEl>
                                        <p:attrNameLst>
                                          <p:attrName>ppt_x</p:attrName>
                                          <p:attrName>ppt_y</p:attrName>
                                        </p:attrNameLst>
                                      </p:cBhvr>
                                      <p:rCtr x="33594" y="0"/>
                                    </p:animMotion>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25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25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25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25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25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25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250"/>
                                        <p:tgtEl>
                                          <p:spTgt spid="23"/>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250"/>
                                        <p:tgtEl>
                                          <p:spTgt spid="28"/>
                                        </p:tgtEl>
                                      </p:cBhvr>
                                    </p:animEffect>
                                  </p:childTnLst>
                                </p:cTn>
                              </p:par>
                              <p:par>
                                <p:cTn id="41" presetID="16" presetClass="entr" presetSubtype="21"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250"/>
                                        <p:tgtEl>
                                          <p:spTgt spid="3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arn(inVertical)">
                                      <p:cBhvr>
                                        <p:cTn id="46" dur="250"/>
                                        <p:tgtEl>
                                          <p:spTgt spid="38"/>
                                        </p:tgtEl>
                                      </p:cBhvr>
                                    </p:animEffect>
                                  </p:childTnLst>
                                </p:cTn>
                              </p:par>
                              <p:par>
                                <p:cTn id="47" presetID="16" presetClass="entr" presetSubtype="21"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arn(inVertical)">
                                      <p:cBhvr>
                                        <p:cTn id="49" dur="250"/>
                                        <p:tgtEl>
                                          <p:spTgt spid="3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25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barn(inVertical)">
                                      <p:cBhvr>
                                        <p:cTn id="55" dur="250"/>
                                        <p:tgtEl>
                                          <p:spTgt spid="4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arn(inVertical)">
                                      <p:cBhvr>
                                        <p:cTn id="58"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38" grpId="0"/>
      <p:bldP spid="44"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339751" y="2885619"/>
            <a:ext cx="4824537" cy="3502168"/>
          </a:xfrm>
          <a:prstGeom prst="rect">
            <a:avLst/>
          </a:prstGeom>
        </p:spPr>
      </p:pic>
      <p:sp>
        <p:nvSpPr>
          <p:cNvPr id="2" name="标题 1"/>
          <p:cNvSpPr>
            <a:spLocks noGrp="1"/>
          </p:cNvSpPr>
          <p:nvPr>
            <p:ph type="title"/>
          </p:nvPr>
        </p:nvSpPr>
        <p:spPr>
          <a:xfrm>
            <a:off x="457200" y="596844"/>
            <a:ext cx="8686800" cy="1143000"/>
          </a:xfrm>
        </p:spPr>
        <p:txBody>
          <a:bodyPr/>
          <a:lstStyle/>
          <a:p>
            <a:r>
              <a:rPr lang="zh-CN" altLang="en-US" sz="3200" b="1" dirty="0" smtClean="0">
                <a:latin typeface="微软雅黑" panose="020B0503020204020204" pitchFamily="34" charset="-122"/>
                <a:ea typeface="微软雅黑" panose="020B0503020204020204" pitchFamily="34" charset="-122"/>
              </a:rPr>
              <a:t>新课</a:t>
            </a:r>
            <a:r>
              <a:rPr lang="zh-CN" altLang="en-US" sz="3200" b="1" dirty="0">
                <a:latin typeface="微软雅黑" panose="020B0503020204020204" pitchFamily="34" charset="-122"/>
                <a:ea typeface="微软雅黑" panose="020B0503020204020204" pitchFamily="34" charset="-122"/>
              </a:rPr>
              <a:t>活动中实现思维可视化的设计 </a:t>
            </a:r>
            <a:endParaRPr lang="zh-CN" altLang="en-US" sz="3200" dirty="0"/>
          </a:p>
        </p:txBody>
      </p:sp>
      <p:sp>
        <p:nvSpPr>
          <p:cNvPr id="3" name="内容占位符 2"/>
          <p:cNvSpPr>
            <a:spLocks noGrp="1"/>
          </p:cNvSpPr>
          <p:nvPr>
            <p:ph idx="1"/>
          </p:nvPr>
        </p:nvSpPr>
        <p:spPr>
          <a:xfrm>
            <a:off x="457200" y="1447487"/>
            <a:ext cx="8579296" cy="4425360"/>
          </a:xfrm>
        </p:spPr>
        <p:txBody>
          <a:bodyPr/>
          <a:lstStyle/>
          <a:p>
            <a:pPr marL="0" indent="0">
              <a:buNone/>
            </a:pPr>
            <a:r>
              <a:rPr lang="zh-CN" altLang="en-US" sz="2000" dirty="0" smtClean="0"/>
              <a:t>             思</a:t>
            </a:r>
            <a:r>
              <a:rPr lang="zh-CN" altLang="en-US" sz="2000" dirty="0"/>
              <a:t>维可视化新课导学在设计应用时</a:t>
            </a:r>
            <a:r>
              <a:rPr lang="zh-CN" altLang="en-US" sz="2000" dirty="0" smtClean="0"/>
              <a:t>，第</a:t>
            </a:r>
            <a:r>
              <a:rPr lang="zh-CN" altLang="en-US" sz="2000" dirty="0"/>
              <a:t>一，教师要明确</a:t>
            </a:r>
            <a:r>
              <a:rPr lang="zh-CN" altLang="en-US" sz="2000" dirty="0" smtClean="0"/>
              <a:t>教学</a:t>
            </a:r>
            <a:r>
              <a:rPr lang="zh-CN" altLang="en-US" sz="2000" dirty="0"/>
              <a:t>目标，将教学目标中的重、难点之处在新课导学中有所体现，要能够引起学</a:t>
            </a:r>
            <a:r>
              <a:rPr lang="zh-CN" altLang="en-US" sz="2000" dirty="0" smtClean="0"/>
              <a:t>生的</a:t>
            </a:r>
            <a:r>
              <a:rPr lang="zh-CN" altLang="en-US" sz="2000" dirty="0"/>
              <a:t>注意。第二，教师要明确教学内容，利用学生原有知识启发新知识，为学生</a:t>
            </a:r>
            <a:r>
              <a:rPr lang="zh-CN" altLang="en-US" sz="2000" dirty="0" smtClean="0"/>
              <a:t>新知</a:t>
            </a:r>
            <a:r>
              <a:rPr lang="zh-CN" altLang="en-US" sz="2000" dirty="0"/>
              <a:t>识的学习提供引导。第三，思维可视化新课导学的设计要能启发学生思维，</a:t>
            </a:r>
            <a:r>
              <a:rPr lang="zh-CN" altLang="en-US" sz="2000" dirty="0" smtClean="0"/>
              <a:t>培养</a:t>
            </a:r>
            <a:r>
              <a:rPr lang="zh-CN" altLang="en-US" sz="2000" dirty="0"/>
              <a:t>学生良好的思维能力，使学生主动构建新旧知识间的内在联系</a:t>
            </a:r>
            <a:r>
              <a:rPr lang="zh-CN" altLang="en-US" sz="2000" dirty="0" smtClean="0"/>
              <a:t>。</a:t>
            </a:r>
            <a:endParaRPr lang="zh-CN" altLang="en-US" sz="2000" dirty="0"/>
          </a:p>
        </p:txBody>
      </p:sp>
      <p:grpSp>
        <p:nvGrpSpPr>
          <p:cNvPr id="5" name="组合 52"/>
          <p:cNvGrpSpPr/>
          <p:nvPr/>
        </p:nvGrpSpPr>
        <p:grpSpPr bwMode="auto">
          <a:xfrm>
            <a:off x="464488" y="815045"/>
            <a:ext cx="1080120" cy="804627"/>
            <a:chOff x="1008115" y="2542722"/>
            <a:chExt cx="1360493" cy="1360493"/>
          </a:xfrm>
        </p:grpSpPr>
        <p:grpSp>
          <p:nvGrpSpPr>
            <p:cNvPr id="6" name="组合 53"/>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菱形 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7" name="TextBox 54"/>
            <p:cNvSpPr txBox="1">
              <a:spLocks noChangeArrowheads="1"/>
            </p:cNvSpPr>
            <p:nvPr/>
          </p:nvSpPr>
          <p:spPr bwMode="auto">
            <a:xfrm>
              <a:off x="1421773" y="2675881"/>
              <a:ext cx="532705" cy="1189504"/>
            </a:xfrm>
            <a:prstGeom prst="rect">
              <a:avLst/>
            </a:prstGeom>
            <a:noFill/>
            <a:ln w="9525">
              <a:noFill/>
              <a:miter lim="800000"/>
            </a:ln>
          </p:spPr>
          <p:txBody>
            <a:bodyPr wrap="square">
              <a:spAutoFit/>
            </a:bodyPr>
            <a:lstStyle/>
            <a:p>
              <a:pPr algn="ctr"/>
              <a:r>
                <a:rPr lang="en-US" altLang="zh-CN" sz="4400" b="1" dirty="0">
                  <a:solidFill>
                    <a:srgbClr val="272B81"/>
                  </a:solidFill>
                  <a:latin typeface="微软雅黑" panose="020B0503020204020204" pitchFamily="34" charset="-122"/>
                  <a:ea typeface="微软雅黑" panose="020B0503020204020204" pitchFamily="34" charset="-122"/>
                </a:rPr>
                <a:t>1</a:t>
              </a:r>
              <a:endParaRPr lang="zh-CN" altLang="en-US" sz="4400" b="1" dirty="0">
                <a:solidFill>
                  <a:srgbClr val="272B8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4374" y="533737"/>
            <a:ext cx="8229600" cy="1143000"/>
          </a:xfrm>
        </p:spPr>
        <p:txBody>
          <a:bodyPr/>
          <a:lstStyle/>
          <a:p>
            <a:r>
              <a:rPr lang="zh-CN" altLang="en-US" sz="3200" b="1" dirty="0">
                <a:latin typeface="微软雅黑" panose="020B0503020204020204" pitchFamily="34" charset="-122"/>
                <a:ea typeface="微软雅黑" panose="020B0503020204020204" pitchFamily="34" charset="-122"/>
              </a:rPr>
              <a:t>实验课活动中实现思维可视化的设</a:t>
            </a:r>
            <a:r>
              <a:rPr lang="zh-CN" altLang="en-US" sz="3200" b="1" dirty="0" smtClean="0">
                <a:latin typeface="微软雅黑" panose="020B0503020204020204" pitchFamily="34" charset="-122"/>
                <a:ea typeface="微软雅黑" panose="020B0503020204020204" pitchFamily="34" charset="-122"/>
              </a:rPr>
              <a:t>计 </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18048" y="1444811"/>
            <a:ext cx="8675925" cy="4525963"/>
          </a:xfrm>
        </p:spPr>
        <p:txBody>
          <a:bodyPr/>
          <a:lstStyle/>
          <a:p>
            <a:pPr marL="0" indent="0">
              <a:buNone/>
            </a:pPr>
            <a:r>
              <a:rPr lang="zh-CN" altLang="en-US" sz="2000" dirty="0" smtClean="0"/>
              <a:t>               教</a:t>
            </a:r>
            <a:r>
              <a:rPr lang="zh-CN" altLang="en-US" sz="2000" dirty="0"/>
              <a:t>师在实验课准备活动、操作活动</a:t>
            </a:r>
            <a:r>
              <a:rPr lang="zh-CN" altLang="en-US" sz="2000" dirty="0" smtClean="0"/>
              <a:t>、评</a:t>
            </a:r>
            <a:r>
              <a:rPr lang="zh-CN" altLang="en-US" sz="2000" dirty="0"/>
              <a:t>价活动、反思活动中都可以利用图示帮助学生的学习。化学实验是培养学生</a:t>
            </a:r>
            <a:r>
              <a:rPr lang="zh-CN" altLang="en-US" sz="2000" dirty="0" smtClean="0"/>
              <a:t>创新</a:t>
            </a:r>
            <a:r>
              <a:rPr lang="zh-CN" altLang="en-US" sz="2000" dirty="0"/>
              <a:t>思维的有效方式</a:t>
            </a:r>
            <a:r>
              <a:rPr lang="zh-CN" altLang="en-US" sz="2000" dirty="0" smtClean="0"/>
              <a:t>。教</a:t>
            </a:r>
            <a:r>
              <a:rPr lang="zh-CN" altLang="en-US" sz="2000" dirty="0"/>
              <a:t>师在实验教学中可以实现思维可视化将课前准备活动、操作活动、评价活动、反思活动呈现出来，有利于提高教学效率，同时促进学生有意义的</a:t>
            </a:r>
            <a:r>
              <a:rPr lang="zh-CN" altLang="en-US" sz="2000" dirty="0" smtClean="0"/>
              <a:t>学习。</a:t>
            </a:r>
            <a:endParaRPr lang="zh-CN" altLang="en-US" sz="2000" dirty="0"/>
          </a:p>
          <a:p>
            <a:endParaRPr lang="zh-CN" altLang="en-US" dirty="0"/>
          </a:p>
        </p:txBody>
      </p:sp>
      <p:pic>
        <p:nvPicPr>
          <p:cNvPr id="4" name="图片 3"/>
          <p:cNvPicPr>
            <a:picLocks noChangeAspect="1"/>
          </p:cNvPicPr>
          <p:nvPr/>
        </p:nvPicPr>
        <p:blipFill>
          <a:blip r:embed="rId1"/>
          <a:stretch>
            <a:fillRect/>
          </a:stretch>
        </p:blipFill>
        <p:spPr>
          <a:xfrm>
            <a:off x="2771800" y="2663118"/>
            <a:ext cx="3744416" cy="3646202"/>
          </a:xfrm>
          <a:prstGeom prst="rect">
            <a:avLst/>
          </a:prstGeom>
        </p:spPr>
      </p:pic>
      <p:grpSp>
        <p:nvGrpSpPr>
          <p:cNvPr id="5" name="组合 62"/>
          <p:cNvGrpSpPr/>
          <p:nvPr/>
        </p:nvGrpSpPr>
        <p:grpSpPr bwMode="auto">
          <a:xfrm>
            <a:off x="450812" y="838387"/>
            <a:ext cx="1080120" cy="814604"/>
            <a:chOff x="2889188" y="1494971"/>
            <a:chExt cx="1360493" cy="1360493"/>
          </a:xfrm>
        </p:grpSpPr>
        <p:grpSp>
          <p:nvGrpSpPr>
            <p:cNvPr id="6" name="组合 63"/>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菱形 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7" name="TextBox 64"/>
            <p:cNvSpPr txBox="1"/>
            <p:nvPr/>
          </p:nvSpPr>
          <p:spPr>
            <a:xfrm>
              <a:off x="3220712" y="1586180"/>
              <a:ext cx="628824" cy="1160664"/>
            </a:xfrm>
            <a:prstGeom prst="rect">
              <a:avLst/>
            </a:prstGeom>
            <a:noFill/>
          </p:spPr>
          <p:txBody>
            <a:bodyPr wrap="square">
              <a:spAutoFit/>
            </a:bodyPr>
            <a:lstStyle/>
            <a:p>
              <a:pPr algn="ctr" fontAlgn="auto">
                <a:spcBef>
                  <a:spcPts val="0"/>
                </a:spcBef>
                <a:spcAft>
                  <a:spcPts val="0"/>
                </a:spcAft>
                <a:defRPr/>
              </a:pPr>
              <a:r>
                <a:rPr lang="en-US" altLang="zh-CN" sz="4400" b="1" dirty="0">
                  <a:solidFill>
                    <a:schemeClr val="accent6">
                      <a:lumMod val="90000"/>
                      <a:lumOff val="10000"/>
                    </a:schemeClr>
                  </a:solidFill>
                  <a:latin typeface="微软雅黑" panose="020B0503020204020204" pitchFamily="34" charset="-122"/>
                  <a:ea typeface="微软雅黑" panose="020B0503020204020204" pitchFamily="34" charset="-122"/>
                </a:rPr>
                <a:t>2</a:t>
              </a:r>
              <a:endParaRPr lang="zh-CN" altLang="en-US" sz="4400" b="1" dirty="0">
                <a:solidFill>
                  <a:schemeClr val="accent6">
                    <a:lumMod val="90000"/>
                    <a:lumOff val="1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2"/>
          <p:cNvGrpSpPr/>
          <p:nvPr/>
        </p:nvGrpSpPr>
        <p:grpSpPr>
          <a:xfrm>
            <a:off x="2394121" y="2638319"/>
            <a:ext cx="868363" cy="831850"/>
            <a:chOff x="0" y="0"/>
            <a:chExt cx="1012166" cy="1008000"/>
          </a:xfrm>
        </p:grpSpPr>
        <p:pic>
          <p:nvPicPr>
            <p:cNvPr id="5" name="Oval 2"/>
            <p:cNvPicPr>
              <a:picLocks noChangeAspect="1"/>
            </p:cNvPicPr>
            <p:nvPr/>
          </p:nvPicPr>
          <p:blipFill>
            <a:blip r:embed="rId1"/>
            <a:stretch>
              <a:fillRect/>
            </a:stretch>
          </p:blipFill>
          <p:spPr>
            <a:xfrm>
              <a:off x="-241199" y="-208140"/>
              <a:ext cx="1493480" cy="1493427"/>
            </a:xfrm>
            <a:prstGeom prst="rect">
              <a:avLst/>
            </a:prstGeom>
            <a:noFill/>
            <a:ln w="9525">
              <a:noFill/>
            </a:ln>
          </p:spPr>
        </p:pic>
        <p:sp>
          <p:nvSpPr>
            <p:cNvPr id="6" name="椭圆 67"/>
            <p:cNvSpPr>
              <a:spLocks noChangeArrowheads="1"/>
            </p:cNvSpPr>
            <p:nvPr/>
          </p:nvSpPr>
          <p:spPr bwMode="auto">
            <a:xfrm rot="19388640">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w="9525">
              <a:noFill/>
              <a:rou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4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7" name="Group 55"/>
            <p:cNvGrpSpPr/>
            <p:nvPr/>
          </p:nvGrpSpPr>
          <p:grpSpPr>
            <a:xfrm>
              <a:off x="107688" y="102737"/>
              <a:ext cx="801827" cy="804622"/>
              <a:chOff x="0" y="0"/>
              <a:chExt cx="798576" cy="804672"/>
            </a:xfrm>
          </p:grpSpPr>
          <p:pic>
            <p:nvPicPr>
              <p:cNvPr id="8" name="椭圆 68"/>
              <p:cNvPicPr>
                <a:picLocks noChangeAspect="1"/>
              </p:cNvPicPr>
              <p:nvPr/>
            </p:nvPicPr>
            <p:blipFill>
              <a:blip r:embed="rId2"/>
              <a:stretch>
                <a:fillRect/>
              </a:stretch>
            </p:blipFill>
            <p:spPr>
              <a:xfrm>
                <a:off x="0" y="0"/>
                <a:ext cx="798576" cy="804672"/>
              </a:xfrm>
              <a:prstGeom prst="rect">
                <a:avLst/>
              </a:prstGeom>
              <a:noFill/>
              <a:ln w="9525">
                <a:noFill/>
              </a:ln>
            </p:spPr>
          </p:pic>
          <p:sp>
            <p:nvSpPr>
              <p:cNvPr id="9" name="Text Box 57"/>
              <p:cNvSpPr txBox="1"/>
              <p:nvPr/>
            </p:nvSpPr>
            <p:spPr>
              <a:xfrm>
                <a:off x="119976" y="121257"/>
                <a:ext cx="557757" cy="560064"/>
              </a:xfrm>
              <a:prstGeom prst="rect">
                <a:avLst/>
              </a:prstGeom>
              <a:noFill/>
              <a:ln w="9525">
                <a:noFill/>
              </a:ln>
            </p:spPr>
            <p:txBody>
              <a:bodyPr anchor="ctr"/>
              <a:lstStyle/>
              <a:p>
                <a:pPr algn="ctr"/>
                <a:r>
                  <a:rPr lang="en-US" altLang="zh-CN" sz="2400" b="1" i="1" dirty="0">
                    <a:solidFill>
                      <a:srgbClr val="FFFFFF"/>
                    </a:solidFill>
                    <a:latin typeface="微软雅黑" panose="020B0503020204020204" pitchFamily="34" charset="-122"/>
                    <a:ea typeface="微软雅黑" panose="020B0503020204020204" pitchFamily="34" charset="-122"/>
                  </a:rPr>
                  <a:t>2</a:t>
                </a:r>
                <a:endParaRPr lang="en-US" altLang="zh-CN" sz="2400" b="1" i="1" dirty="0">
                  <a:solidFill>
                    <a:srgbClr val="FFFFFF"/>
                  </a:solidFill>
                  <a:latin typeface="微软雅黑" panose="020B0503020204020204" pitchFamily="34" charset="-122"/>
                  <a:ea typeface="微软雅黑" panose="020B0503020204020204" pitchFamily="34" charset="-122"/>
                </a:endParaRPr>
              </a:p>
            </p:txBody>
          </p:sp>
        </p:grpSp>
      </p:grpSp>
      <p:grpSp>
        <p:nvGrpSpPr>
          <p:cNvPr id="10" name="Group 58"/>
          <p:cNvGrpSpPr/>
          <p:nvPr/>
        </p:nvGrpSpPr>
        <p:grpSpPr>
          <a:xfrm>
            <a:off x="2198983" y="3837413"/>
            <a:ext cx="1279525" cy="1230313"/>
            <a:chOff x="800835" y="-1202661"/>
            <a:chExt cx="1493480" cy="1493427"/>
          </a:xfrm>
        </p:grpSpPr>
        <p:pic>
          <p:nvPicPr>
            <p:cNvPr id="11" name="Oval 2"/>
            <p:cNvPicPr>
              <a:picLocks noChangeAspect="1"/>
            </p:cNvPicPr>
            <p:nvPr/>
          </p:nvPicPr>
          <p:blipFill>
            <a:blip r:embed="rId3"/>
            <a:stretch>
              <a:fillRect/>
            </a:stretch>
          </p:blipFill>
          <p:spPr>
            <a:xfrm>
              <a:off x="800835" y="-1202661"/>
              <a:ext cx="1493480" cy="1493427"/>
            </a:xfrm>
            <a:prstGeom prst="rect">
              <a:avLst/>
            </a:prstGeom>
            <a:noFill/>
            <a:ln w="9525">
              <a:noFill/>
            </a:ln>
          </p:spPr>
        </p:pic>
        <p:sp>
          <p:nvSpPr>
            <p:cNvPr id="12" name="椭圆 71"/>
            <p:cNvSpPr>
              <a:spLocks noChangeArrowheads="1"/>
            </p:cNvSpPr>
            <p:nvPr/>
          </p:nvSpPr>
          <p:spPr bwMode="auto">
            <a:xfrm rot="19388640">
              <a:off x="1060451" y="-919720"/>
              <a:ext cx="683809"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w="9525">
              <a:noFill/>
              <a:rou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4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3" name="Group 61"/>
            <p:cNvGrpSpPr/>
            <p:nvPr/>
          </p:nvGrpSpPr>
          <p:grpSpPr>
            <a:xfrm>
              <a:off x="1156761" y="-832611"/>
              <a:ext cx="801827" cy="804622"/>
              <a:chOff x="1046852" y="-934644"/>
              <a:chExt cx="798576" cy="804672"/>
            </a:xfrm>
          </p:grpSpPr>
          <p:pic>
            <p:nvPicPr>
              <p:cNvPr id="14" name="椭圆 72"/>
              <p:cNvPicPr>
                <a:picLocks noChangeAspect="1"/>
              </p:cNvPicPr>
              <p:nvPr/>
            </p:nvPicPr>
            <p:blipFill>
              <a:blip r:embed="rId4"/>
              <a:stretch>
                <a:fillRect/>
              </a:stretch>
            </p:blipFill>
            <p:spPr>
              <a:xfrm>
                <a:off x="1046852" y="-934644"/>
                <a:ext cx="798576" cy="804672"/>
              </a:xfrm>
              <a:prstGeom prst="rect">
                <a:avLst/>
              </a:prstGeom>
              <a:noFill/>
              <a:ln w="9525">
                <a:noFill/>
              </a:ln>
            </p:spPr>
          </p:pic>
          <p:sp>
            <p:nvSpPr>
              <p:cNvPr id="15" name="Text Box 63"/>
              <p:cNvSpPr txBox="1"/>
              <p:nvPr/>
            </p:nvSpPr>
            <p:spPr>
              <a:xfrm>
                <a:off x="1125138" y="-842126"/>
                <a:ext cx="557756" cy="560064"/>
              </a:xfrm>
              <a:prstGeom prst="rect">
                <a:avLst/>
              </a:prstGeom>
              <a:noFill/>
              <a:ln w="9525">
                <a:noFill/>
              </a:ln>
            </p:spPr>
            <p:txBody>
              <a:bodyPr anchor="ctr"/>
              <a:lstStyle/>
              <a:p>
                <a:pPr algn="ctr"/>
                <a:r>
                  <a:rPr lang="en-US" altLang="zh-CN" sz="2400" b="1" i="1" dirty="0">
                    <a:solidFill>
                      <a:srgbClr val="FFFFFF"/>
                    </a:solidFill>
                    <a:latin typeface="微软雅黑" panose="020B0503020204020204" pitchFamily="34" charset="-122"/>
                    <a:ea typeface="微软雅黑" panose="020B0503020204020204" pitchFamily="34" charset="-122"/>
                  </a:rPr>
                  <a:t>3</a:t>
                </a:r>
                <a:endParaRPr lang="en-US" altLang="zh-CN" sz="2400" b="1" i="1" dirty="0">
                  <a:solidFill>
                    <a:srgbClr val="FFFFFF"/>
                  </a:solidFill>
                  <a:latin typeface="微软雅黑" panose="020B0503020204020204" pitchFamily="34" charset="-122"/>
                  <a:ea typeface="微软雅黑" panose="020B0503020204020204" pitchFamily="34" charset="-122"/>
                </a:endParaRPr>
              </a:p>
            </p:txBody>
          </p:sp>
        </p:grpSp>
      </p:grpSp>
      <p:sp>
        <p:nvSpPr>
          <p:cNvPr id="16" name="矩形 57"/>
          <p:cNvSpPr/>
          <p:nvPr/>
        </p:nvSpPr>
        <p:spPr>
          <a:xfrm>
            <a:off x="3606624" y="2752015"/>
            <a:ext cx="3786614" cy="707886"/>
          </a:xfrm>
          <a:prstGeom prst="rect">
            <a:avLst/>
          </a:prstGeom>
          <a:noFill/>
          <a:ln w="9525">
            <a:noFill/>
          </a:ln>
        </p:spPr>
        <p:txBody>
          <a:bodyPr wrap="none">
            <a:spAutoFit/>
          </a:bodyPr>
          <a:lstStyle/>
          <a:p>
            <a:r>
              <a:rPr lang="zh-CN" altLang="en-US" sz="4000" b="1" dirty="0" smtClean="0">
                <a:solidFill>
                  <a:srgbClr val="FF9900"/>
                </a:solidFill>
                <a:latin typeface="微软雅黑" panose="020B0503020204020204" pitchFamily="34" charset="-122"/>
                <a:ea typeface="微软雅黑" panose="020B0503020204020204" pitchFamily="34" charset="-122"/>
              </a:rPr>
              <a:t>课题可行性分析</a:t>
            </a:r>
            <a:endParaRPr lang="zh-CN" altLang="en-US" sz="4000" b="1" dirty="0">
              <a:solidFill>
                <a:srgbClr val="FF9900"/>
              </a:solidFill>
              <a:latin typeface="微软雅黑" panose="020B0503020204020204" pitchFamily="34" charset="-122"/>
              <a:ea typeface="微软雅黑" panose="020B0503020204020204" pitchFamily="34" charset="-122"/>
            </a:endParaRPr>
          </a:p>
        </p:txBody>
      </p:sp>
      <p:sp>
        <p:nvSpPr>
          <p:cNvPr id="17" name="矩形 58"/>
          <p:cNvSpPr/>
          <p:nvPr/>
        </p:nvSpPr>
        <p:spPr>
          <a:xfrm>
            <a:off x="3563888" y="1412776"/>
            <a:ext cx="2242922" cy="707886"/>
          </a:xfrm>
          <a:prstGeom prst="rect">
            <a:avLst/>
          </a:prstGeom>
          <a:noFill/>
          <a:ln w="9525">
            <a:noFill/>
          </a:ln>
        </p:spPr>
        <p:txBody>
          <a:bodyPr wrap="none">
            <a:spAutoFit/>
          </a:bodyPr>
          <a:lstStyle/>
          <a:p>
            <a:r>
              <a:rPr lang="zh-CN" altLang="en-US" sz="4000" b="1" dirty="0" smtClean="0">
                <a:solidFill>
                  <a:srgbClr val="0099FF"/>
                </a:solidFill>
                <a:latin typeface="微软雅黑" panose="020B0503020204020204" pitchFamily="34" charset="-122"/>
                <a:ea typeface="微软雅黑" panose="020B0503020204020204" pitchFamily="34" charset="-122"/>
              </a:rPr>
              <a:t>课题简介</a:t>
            </a:r>
            <a:endParaRPr lang="zh-CN" altLang="en-US" sz="4000" b="1" dirty="0">
              <a:solidFill>
                <a:srgbClr val="0099FF"/>
              </a:solidFill>
              <a:latin typeface="微软雅黑" panose="020B0503020204020204" pitchFamily="34" charset="-122"/>
              <a:ea typeface="微软雅黑" panose="020B0503020204020204" pitchFamily="34" charset="-122"/>
            </a:endParaRPr>
          </a:p>
        </p:txBody>
      </p:sp>
      <p:sp>
        <p:nvSpPr>
          <p:cNvPr id="18" name="矩形 59"/>
          <p:cNvSpPr/>
          <p:nvPr/>
        </p:nvSpPr>
        <p:spPr>
          <a:xfrm>
            <a:off x="3643777" y="4189904"/>
            <a:ext cx="4801314" cy="707886"/>
          </a:xfrm>
          <a:prstGeom prst="rect">
            <a:avLst/>
          </a:prstGeom>
          <a:noFill/>
          <a:ln w="9525">
            <a:noFill/>
          </a:ln>
        </p:spPr>
        <p:txBody>
          <a:bodyPr wrap="none">
            <a:spAutoFit/>
          </a:bodyPr>
          <a:lstStyle/>
          <a:p>
            <a:pPr algn="l" eaLnBrk="0" hangingPunct="0"/>
            <a:r>
              <a:rPr lang="zh-CN" altLang="en-US" sz="4000" b="1" dirty="0" smtClean="0">
                <a:gradFill>
                  <a:gsLst>
                    <a:gs pos="0">
                      <a:srgbClr val="14CD68"/>
                    </a:gs>
                    <a:gs pos="100000">
                      <a:srgbClr val="0B6E38"/>
                    </a:gs>
                  </a:gsLst>
                  <a:lin scaled="0"/>
                </a:gradFill>
                <a:latin typeface="微软雅黑" panose="020B0503020204020204" pitchFamily="34" charset="-122"/>
                <a:ea typeface="微软雅黑" panose="020B0503020204020204" pitchFamily="34" charset="-122"/>
                <a:sym typeface="+mn-ea"/>
              </a:rPr>
              <a:t>课题研究思路、内容</a:t>
            </a:r>
            <a:endParaRPr lang="zh-CN" altLang="en-US" sz="4000" b="1" dirty="0">
              <a:gradFill>
                <a:gsLst>
                  <a:gs pos="0">
                    <a:srgbClr val="14CD68"/>
                  </a:gs>
                  <a:gs pos="100000">
                    <a:srgbClr val="0B6E38"/>
                  </a:gs>
                </a:gsLst>
                <a:lin scaled="0"/>
              </a:gradFill>
              <a:latin typeface="微软雅黑" panose="020B0503020204020204" pitchFamily="34" charset="-122"/>
              <a:ea typeface="微软雅黑" panose="020B0503020204020204" pitchFamily="34" charset="-122"/>
              <a:sym typeface="+mn-ea"/>
            </a:endParaRPr>
          </a:p>
        </p:txBody>
      </p:sp>
      <p:grpSp>
        <p:nvGrpSpPr>
          <p:cNvPr id="19" name="Group 34"/>
          <p:cNvGrpSpPr/>
          <p:nvPr/>
        </p:nvGrpSpPr>
        <p:grpSpPr>
          <a:xfrm>
            <a:off x="2398388" y="5300116"/>
            <a:ext cx="868363" cy="830263"/>
            <a:chOff x="0" y="0"/>
            <a:chExt cx="1012166" cy="1008000"/>
          </a:xfrm>
        </p:grpSpPr>
        <p:pic>
          <p:nvPicPr>
            <p:cNvPr id="20" name="Oval 2"/>
            <p:cNvPicPr>
              <a:picLocks noChangeAspect="1"/>
            </p:cNvPicPr>
            <p:nvPr/>
          </p:nvPicPr>
          <p:blipFill>
            <a:blip r:embed="rId5"/>
            <a:stretch>
              <a:fillRect/>
            </a:stretch>
          </p:blipFill>
          <p:spPr>
            <a:xfrm>
              <a:off x="-237819" y="-208902"/>
              <a:ext cx="1487357" cy="1493427"/>
            </a:xfrm>
            <a:prstGeom prst="rect">
              <a:avLst/>
            </a:prstGeom>
            <a:noFill/>
            <a:ln w="9525">
              <a:noFill/>
            </a:ln>
          </p:spPr>
        </p:pic>
        <p:sp>
          <p:nvSpPr>
            <p:cNvPr id="21" name="椭圆 52"/>
            <p:cNvSpPr>
              <a:spLocks noChangeArrowheads="1"/>
            </p:cNvSpPr>
            <p:nvPr/>
          </p:nvSpPr>
          <p:spPr bwMode="auto">
            <a:xfrm rot="19388640">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w="9525">
              <a:noFill/>
              <a:rou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4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2" name="Group 37"/>
            <p:cNvGrpSpPr/>
            <p:nvPr/>
          </p:nvGrpSpPr>
          <p:grpSpPr>
            <a:xfrm>
              <a:off x="104946" y="101975"/>
              <a:ext cx="807947" cy="804622"/>
              <a:chOff x="0" y="0"/>
              <a:chExt cx="804672" cy="804672"/>
            </a:xfrm>
          </p:grpSpPr>
          <p:pic>
            <p:nvPicPr>
              <p:cNvPr id="23" name="椭圆 53"/>
              <p:cNvPicPr>
                <a:picLocks noChangeAspect="1"/>
              </p:cNvPicPr>
              <p:nvPr/>
            </p:nvPicPr>
            <p:blipFill>
              <a:blip r:embed="rId6"/>
              <a:stretch>
                <a:fillRect/>
              </a:stretch>
            </p:blipFill>
            <p:spPr>
              <a:xfrm>
                <a:off x="0" y="0"/>
                <a:ext cx="804672" cy="804672"/>
              </a:xfrm>
              <a:prstGeom prst="rect">
                <a:avLst/>
              </a:prstGeom>
              <a:noFill/>
              <a:ln w="9525">
                <a:noFill/>
              </a:ln>
            </p:spPr>
          </p:pic>
          <p:sp>
            <p:nvSpPr>
              <p:cNvPr id="24" name="Text Box 39"/>
              <p:cNvSpPr txBox="1"/>
              <p:nvPr/>
            </p:nvSpPr>
            <p:spPr>
              <a:xfrm>
                <a:off x="122706" y="122019"/>
                <a:ext cx="557757" cy="560064"/>
              </a:xfrm>
              <a:prstGeom prst="rect">
                <a:avLst/>
              </a:prstGeom>
              <a:noFill/>
              <a:ln w="9525">
                <a:noFill/>
              </a:ln>
            </p:spPr>
            <p:txBody>
              <a:bodyPr anchor="ctr"/>
              <a:lstStyle/>
              <a:p>
                <a:pPr algn="ctr"/>
                <a:r>
                  <a:rPr lang="en-US" altLang="zh-CN" sz="2400" b="1" i="1" dirty="0">
                    <a:solidFill>
                      <a:srgbClr val="FFFFFF"/>
                    </a:solidFill>
                    <a:latin typeface="微软雅黑" panose="020B0503020204020204" pitchFamily="34" charset="-122"/>
                    <a:ea typeface="微软雅黑" panose="020B0503020204020204" pitchFamily="34" charset="-122"/>
                  </a:rPr>
                  <a:t>4</a:t>
                </a:r>
                <a:endParaRPr lang="en-US" altLang="zh-CN" sz="2400" b="1" i="1" dirty="0">
                  <a:solidFill>
                    <a:srgbClr val="FFFFFF"/>
                  </a:solidFill>
                  <a:latin typeface="微软雅黑" panose="020B0503020204020204" pitchFamily="34" charset="-122"/>
                  <a:ea typeface="微软雅黑" panose="020B0503020204020204" pitchFamily="34" charset="-122"/>
                </a:endParaRPr>
              </a:p>
            </p:txBody>
          </p:sp>
        </p:grpSp>
      </p:grpSp>
      <p:sp>
        <p:nvSpPr>
          <p:cNvPr id="25" name="矩形 73"/>
          <p:cNvSpPr/>
          <p:nvPr/>
        </p:nvSpPr>
        <p:spPr>
          <a:xfrm>
            <a:off x="3610247" y="5423095"/>
            <a:ext cx="2242922" cy="707886"/>
          </a:xfrm>
          <a:prstGeom prst="rect">
            <a:avLst/>
          </a:prstGeom>
          <a:noFill/>
          <a:ln w="9525">
            <a:noFill/>
          </a:ln>
        </p:spPr>
        <p:txBody>
          <a:bodyPr wrap="none">
            <a:spAutoFit/>
          </a:bodyPr>
          <a:lstStyle/>
          <a:p>
            <a:pPr algn="l" eaLnBrk="0" hangingPunct="0"/>
            <a:r>
              <a:rPr lang="zh-CN" altLang="en-US" sz="4000" b="1" dirty="0" smtClean="0">
                <a:solidFill>
                  <a:srgbClr val="0099FF"/>
                </a:solidFill>
                <a:latin typeface="微软雅黑" panose="020B0503020204020204" pitchFamily="34" charset="-122"/>
                <a:ea typeface="微软雅黑" panose="020B0503020204020204" pitchFamily="34" charset="-122"/>
              </a:rPr>
              <a:t>任务分解</a:t>
            </a:r>
            <a:endParaRPr lang="zh-CN" altLang="en-US" sz="4000" b="1" dirty="0">
              <a:solidFill>
                <a:srgbClr val="0099FF"/>
              </a:solidFill>
              <a:latin typeface="微软雅黑" panose="020B0503020204020204" pitchFamily="34" charset="-122"/>
              <a:ea typeface="微软雅黑" panose="020B0503020204020204" pitchFamily="34" charset="-122"/>
            </a:endParaRPr>
          </a:p>
        </p:txBody>
      </p:sp>
      <p:grpSp>
        <p:nvGrpSpPr>
          <p:cNvPr id="26" name="Group 34"/>
          <p:cNvGrpSpPr/>
          <p:nvPr/>
        </p:nvGrpSpPr>
        <p:grpSpPr>
          <a:xfrm>
            <a:off x="2398388" y="1337701"/>
            <a:ext cx="868363" cy="830263"/>
            <a:chOff x="0" y="0"/>
            <a:chExt cx="1012166" cy="1008000"/>
          </a:xfrm>
        </p:grpSpPr>
        <p:pic>
          <p:nvPicPr>
            <p:cNvPr id="27" name="Oval 2"/>
            <p:cNvPicPr>
              <a:picLocks noChangeAspect="1"/>
            </p:cNvPicPr>
            <p:nvPr/>
          </p:nvPicPr>
          <p:blipFill>
            <a:blip r:embed="rId5"/>
            <a:stretch>
              <a:fillRect/>
            </a:stretch>
          </p:blipFill>
          <p:spPr>
            <a:xfrm>
              <a:off x="-237819" y="-208902"/>
              <a:ext cx="1487357" cy="1493427"/>
            </a:xfrm>
            <a:prstGeom prst="rect">
              <a:avLst/>
            </a:prstGeom>
            <a:noFill/>
            <a:ln w="9525">
              <a:noFill/>
            </a:ln>
          </p:spPr>
        </p:pic>
        <p:sp>
          <p:nvSpPr>
            <p:cNvPr id="28" name="椭圆 52"/>
            <p:cNvSpPr>
              <a:spLocks noChangeArrowheads="1"/>
            </p:cNvSpPr>
            <p:nvPr/>
          </p:nvSpPr>
          <p:spPr bwMode="auto">
            <a:xfrm rot="19388640">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w="9525">
              <a:noFill/>
              <a:rou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2400" b="1"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9" name="Group 37"/>
            <p:cNvGrpSpPr/>
            <p:nvPr/>
          </p:nvGrpSpPr>
          <p:grpSpPr>
            <a:xfrm>
              <a:off x="104946" y="101975"/>
              <a:ext cx="807947" cy="804622"/>
              <a:chOff x="0" y="0"/>
              <a:chExt cx="804672" cy="804672"/>
            </a:xfrm>
          </p:grpSpPr>
          <p:pic>
            <p:nvPicPr>
              <p:cNvPr id="30" name="椭圆 53"/>
              <p:cNvPicPr>
                <a:picLocks noChangeAspect="1"/>
              </p:cNvPicPr>
              <p:nvPr/>
            </p:nvPicPr>
            <p:blipFill>
              <a:blip r:embed="rId6"/>
              <a:stretch>
                <a:fillRect/>
              </a:stretch>
            </p:blipFill>
            <p:spPr>
              <a:xfrm>
                <a:off x="0" y="0"/>
                <a:ext cx="804672" cy="804672"/>
              </a:xfrm>
              <a:prstGeom prst="rect">
                <a:avLst/>
              </a:prstGeom>
              <a:noFill/>
              <a:ln w="9525">
                <a:noFill/>
              </a:ln>
            </p:spPr>
          </p:pic>
          <p:sp>
            <p:nvSpPr>
              <p:cNvPr id="31" name="Text Box 39"/>
              <p:cNvSpPr txBox="1"/>
              <p:nvPr/>
            </p:nvSpPr>
            <p:spPr>
              <a:xfrm>
                <a:off x="122706" y="122019"/>
                <a:ext cx="557757" cy="560064"/>
              </a:xfrm>
              <a:prstGeom prst="rect">
                <a:avLst/>
              </a:prstGeom>
              <a:noFill/>
              <a:ln w="9525">
                <a:noFill/>
              </a:ln>
            </p:spPr>
            <p:txBody>
              <a:bodyPr anchor="ctr"/>
              <a:lstStyle/>
              <a:p>
                <a:pPr algn="ctr"/>
                <a:r>
                  <a:rPr lang="en-US" altLang="zh-CN" sz="2400" b="1" i="1" dirty="0">
                    <a:solidFill>
                      <a:srgbClr val="FFFFFF"/>
                    </a:solidFill>
                    <a:latin typeface="微软雅黑" panose="020B0503020204020204" pitchFamily="34" charset="-122"/>
                    <a:ea typeface="微软雅黑" panose="020B0503020204020204" pitchFamily="34" charset="-122"/>
                  </a:rPr>
                  <a:t>1</a:t>
                </a:r>
                <a:endParaRPr lang="en-US" altLang="zh-CN" sz="2400" b="1" i="1" dirty="0">
                  <a:solidFill>
                    <a:srgbClr val="FFFFFF"/>
                  </a:solidFill>
                  <a:latin typeface="微软雅黑" panose="020B0503020204020204" pitchFamily="34" charset="-122"/>
                  <a:ea typeface="微软雅黑" panose="020B0503020204020204" pitchFamily="34" charset="-122"/>
                </a:endParaRPr>
              </a:p>
            </p:txBody>
          </p:sp>
        </p:grpSp>
      </p:grpSp>
      <p:sp>
        <p:nvSpPr>
          <p:cNvPr id="33" name="AutoShape 46"/>
          <p:cNvSpPr/>
          <p:nvPr/>
        </p:nvSpPr>
        <p:spPr>
          <a:xfrm rot="5400000">
            <a:off x="-2215477" y="1740814"/>
            <a:ext cx="5071680" cy="4087413"/>
          </a:xfrm>
          <a:custGeom>
            <a:avLst/>
            <a:gdLst>
              <a:gd name="txL" fmla="*/ 401 w 21600"/>
              <a:gd name="txT" fmla="*/ 0 h 21600"/>
              <a:gd name="txR" fmla="*/ 21199 w 21600"/>
              <a:gd name="txB" fmla="*/ 13628 h 21600"/>
            </a:gdLst>
            <a:ahLst/>
            <a:cxnLst>
              <a:cxn ang="0">
                <a:pos x="594971758" y="0"/>
              </a:cxn>
              <a:cxn ang="0">
                <a:pos x="8924554" y="483311709"/>
              </a:cxn>
              <a:cxn ang="0">
                <a:pos x="594971758" y="14629321"/>
              </a:cxn>
              <a:cxn ang="0">
                <a:pos x="1181018719" y="483311709"/>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E2E2E2">
                  <a:alpha val="100000"/>
                </a:srgbClr>
              </a:gs>
              <a:gs pos="50000">
                <a:schemeClr val="bg2">
                  <a:alpha val="100000"/>
                </a:schemeClr>
              </a:gs>
              <a:gs pos="100000">
                <a:srgbClr val="E2E2E2">
                  <a:alpha val="100000"/>
                </a:srgbClr>
              </a:gs>
            </a:gsLst>
            <a:lin ang="0" scaled="1"/>
          </a:gradFill>
          <a:ln w="9525">
            <a:noFill/>
          </a:ln>
        </p:spPr>
        <p:txBody>
          <a:bodyPr/>
          <a:lstStyle/>
          <a:p>
            <a:endParaRPr lang="zh-CN" altLang="en-US"/>
          </a:p>
        </p:txBody>
      </p:sp>
      <p:sp>
        <p:nvSpPr>
          <p:cNvPr id="34" name="AutoShape 47"/>
          <p:cNvSpPr/>
          <p:nvPr/>
        </p:nvSpPr>
        <p:spPr>
          <a:xfrm rot="5400000" flipH="1">
            <a:off x="-1674239" y="1796382"/>
            <a:ext cx="4032250" cy="3929062"/>
          </a:xfrm>
          <a:custGeom>
            <a:avLst/>
            <a:gdLst>
              <a:gd name="txL" fmla="*/ 0 w 21600"/>
              <a:gd name="txT" fmla="*/ 0 h 21600"/>
              <a:gd name="txR" fmla="*/ 21600 w 21600"/>
              <a:gd name="txB" fmla="*/ 7713 h 21600"/>
            </a:gdLst>
            <a:ahLst/>
            <a:cxnLst>
              <a:cxn ang="0">
                <a:pos x="376366625" y="0"/>
              </a:cxn>
              <a:cxn ang="0">
                <a:pos x="187207639" y="357350424"/>
              </a:cxn>
              <a:cxn ang="0">
                <a:pos x="376366625" y="355497399"/>
              </a:cxn>
              <a:cxn ang="0">
                <a:pos x="565525658" y="357350424"/>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rgbClr val="FFFFFF">
                  <a:alpha val="48000"/>
                </a:srgbClr>
              </a:gs>
            </a:gsLst>
            <a:lin ang="5400000" scaled="1"/>
          </a:gradFill>
          <a:ln w="0">
            <a:noFill/>
          </a:ln>
        </p:spPr>
        <p:txBody>
          <a:bodyPr/>
          <a:lstStyle/>
          <a:p>
            <a:endParaRPr lang="zh-CN" altLang="en-US"/>
          </a:p>
        </p:txBody>
      </p:sp>
      <p:sp>
        <p:nvSpPr>
          <p:cNvPr id="35" name="圆角矩形 34"/>
          <p:cNvSpPr/>
          <p:nvPr/>
        </p:nvSpPr>
        <p:spPr>
          <a:xfrm>
            <a:off x="467544" y="3300265"/>
            <a:ext cx="1566170" cy="666750"/>
          </a:xfrm>
          <a:prstGeom prst="roundRect">
            <a:avLst/>
          </a:prstGeom>
          <a:noFill/>
          <a:ln w="12700" cap="flat" cmpd="sng" algn="ctr">
            <a:noFill/>
            <a:prstDash val="solid"/>
            <a:miter lim="800000"/>
          </a:ln>
          <a:effectLst/>
        </p:spPr>
        <p:txBody>
          <a:bodyPr lIns="81693" tIns="40847" rIns="81693" bIns="40847" anchor="ctr"/>
          <a:lstStyle/>
          <a:p>
            <a:pPr algn="ctr" defTabSz="685800" fontAlgn="auto">
              <a:spcBef>
                <a:spcPts val="0"/>
              </a:spcBef>
              <a:spcAft>
                <a:spcPts val="0"/>
              </a:spcAft>
              <a:defRPr/>
            </a:pPr>
            <a:r>
              <a:rPr lang="zh-CN" altLang="en-US" sz="4800" b="1" kern="0" dirty="0">
                <a:solidFill>
                  <a:schemeClr val="tx2"/>
                </a:solidFill>
                <a:latin typeface="微软雅黑" panose="020B0503020204020204" pitchFamily="34" charset="-122"/>
                <a:ea typeface="微软雅黑" panose="020B0503020204020204" pitchFamily="34" charset="-122"/>
              </a:rPr>
              <a:t>目 录</a:t>
            </a:r>
            <a:endParaRPr lang="zh-CN" altLang="en-US" sz="4800" b="1" kern="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347864" y="2132857"/>
            <a:ext cx="4032448" cy="4264770"/>
          </a:xfrm>
          <a:prstGeom prst="rect">
            <a:avLst/>
          </a:prstGeom>
        </p:spPr>
      </p:pic>
      <p:sp>
        <p:nvSpPr>
          <p:cNvPr id="2" name="标题 1"/>
          <p:cNvSpPr>
            <a:spLocks noGrp="1"/>
          </p:cNvSpPr>
          <p:nvPr>
            <p:ph type="title"/>
          </p:nvPr>
        </p:nvSpPr>
        <p:spPr>
          <a:xfrm>
            <a:off x="711540" y="587479"/>
            <a:ext cx="8229600" cy="1143000"/>
          </a:xfrm>
        </p:spPr>
        <p:txBody>
          <a:bodyPr/>
          <a:lstStyle/>
          <a:p>
            <a:r>
              <a:rPr lang="zh-CN" altLang="en-US" sz="3200" b="1" dirty="0">
                <a:latin typeface="微软雅黑" panose="020B0503020204020204" pitchFamily="34" charset="-122"/>
                <a:ea typeface="微软雅黑" panose="020B0503020204020204" pitchFamily="34" charset="-122"/>
              </a:rPr>
              <a:t>复习课总结中实现思维可视化的设计</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251520" y="1340768"/>
            <a:ext cx="8568952" cy="4525963"/>
          </a:xfrm>
        </p:spPr>
        <p:txBody>
          <a:bodyPr/>
          <a:lstStyle/>
          <a:p>
            <a:pPr marL="0" indent="0">
              <a:buNone/>
            </a:pPr>
            <a:r>
              <a:rPr lang="zh-CN" altLang="en-US" sz="2800" dirty="0" smtClean="0"/>
              <a:t>  </a:t>
            </a:r>
            <a:r>
              <a:rPr lang="zh-CN" altLang="en-US" sz="2000" dirty="0" smtClean="0"/>
              <a:t>             利</a:t>
            </a:r>
            <a:r>
              <a:rPr lang="zh-CN" altLang="en-US" sz="2000" dirty="0"/>
              <a:t>用思维可视化完成复习课总结的方式有利于学生一目了然复习的中心、</a:t>
            </a:r>
            <a:r>
              <a:rPr lang="zh-CN" altLang="en-US" sz="2000" dirty="0" smtClean="0"/>
              <a:t>主次重</a:t>
            </a:r>
            <a:r>
              <a:rPr lang="zh-CN" altLang="en-US" sz="2000" dirty="0"/>
              <a:t>难点内容。能更好的在头脑中将所学内容进行整合，对培养学生思维能</a:t>
            </a:r>
            <a:r>
              <a:rPr lang="zh-CN" altLang="en-US" sz="2000" dirty="0" smtClean="0"/>
              <a:t>力具</a:t>
            </a:r>
            <a:r>
              <a:rPr lang="zh-CN" altLang="en-US" sz="2000" dirty="0"/>
              <a:t>有很重要的帮助作用</a:t>
            </a:r>
            <a:r>
              <a:rPr lang="zh-CN" altLang="en-US" sz="2000" dirty="0" smtClean="0"/>
              <a:t>。</a:t>
            </a:r>
            <a:endParaRPr lang="zh-CN" altLang="en-US" sz="2000" dirty="0"/>
          </a:p>
        </p:txBody>
      </p:sp>
      <p:grpSp>
        <p:nvGrpSpPr>
          <p:cNvPr id="5" name="组合 57"/>
          <p:cNvGrpSpPr/>
          <p:nvPr/>
        </p:nvGrpSpPr>
        <p:grpSpPr bwMode="auto">
          <a:xfrm>
            <a:off x="395536" y="809872"/>
            <a:ext cx="1125127" cy="898140"/>
            <a:chOff x="4770261" y="2542722"/>
            <a:chExt cx="1360493" cy="1360493"/>
          </a:xfrm>
        </p:grpSpPr>
        <p:grpSp>
          <p:nvGrpSpPr>
            <p:cNvPr id="6" name="组合 58"/>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菱形 8"/>
              <p:cNvSpPr/>
              <p:nvPr/>
            </p:nvSpPr>
            <p:spPr>
              <a:xfrm>
                <a:off x="392109" y="760411"/>
                <a:ext cx="3825873"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7" name="TextBox 59"/>
            <p:cNvSpPr txBox="1">
              <a:spLocks noChangeArrowheads="1"/>
            </p:cNvSpPr>
            <p:nvPr/>
          </p:nvSpPr>
          <p:spPr bwMode="auto">
            <a:xfrm>
              <a:off x="5134999" y="2685794"/>
              <a:ext cx="628825" cy="1163015"/>
            </a:xfrm>
            <a:prstGeom prst="rect">
              <a:avLst/>
            </a:prstGeom>
            <a:noFill/>
            <a:ln w="9525">
              <a:noFill/>
              <a:miter lim="800000"/>
            </a:ln>
          </p:spPr>
          <p:txBody>
            <a:bodyPr wrap="none">
              <a:spAutoFit/>
            </a:bodyPr>
            <a:lstStyle/>
            <a:p>
              <a:pPr algn="ctr"/>
              <a:r>
                <a:rPr lang="en-US" altLang="zh-CN" sz="4400" b="1" dirty="0">
                  <a:solidFill>
                    <a:srgbClr val="0070C0"/>
                  </a:solidFill>
                  <a:latin typeface="微软雅黑" panose="020B0503020204020204" pitchFamily="34" charset="-122"/>
                  <a:ea typeface="微软雅黑" panose="020B0503020204020204" pitchFamily="34" charset="-122"/>
                </a:rPr>
                <a:t>3</a:t>
              </a:r>
              <a:endParaRPr lang="zh-CN" altLang="en-US" sz="4400"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a:blip r:embed="rId1"/>
          <a:stretch>
            <a:fillRect/>
          </a:stretch>
        </p:blipFill>
        <p:spPr>
          <a:xfrm>
            <a:off x="2195737" y="2699630"/>
            <a:ext cx="4226967" cy="3681698"/>
          </a:xfrm>
          <a:prstGeom prst="rect">
            <a:avLst/>
          </a:prstGeom>
          <a:noFill/>
          <a:ln w="9525">
            <a:noFill/>
          </a:ln>
        </p:spPr>
      </p:pic>
      <p:sp>
        <p:nvSpPr>
          <p:cNvPr id="2" name="标题 1"/>
          <p:cNvSpPr>
            <a:spLocks noGrp="1"/>
          </p:cNvSpPr>
          <p:nvPr>
            <p:ph type="title"/>
          </p:nvPr>
        </p:nvSpPr>
        <p:spPr>
          <a:xfrm>
            <a:off x="870084" y="940107"/>
            <a:ext cx="8229600" cy="1143000"/>
          </a:xfrm>
        </p:spPr>
        <p:txBody>
          <a:bodyPr/>
          <a:lstStyle/>
          <a:p>
            <a:r>
              <a:rPr lang="zh-CN" altLang="en-US" sz="3200" b="1" dirty="0">
                <a:latin typeface="微软雅黑" panose="020B0503020204020204" pitchFamily="34" charset="-122"/>
                <a:ea typeface="微软雅黑" panose="020B0503020204020204" pitchFamily="34" charset="-122"/>
              </a:rPr>
              <a:t>习题课讲解中实现思维可视化的设计</a:t>
            </a:r>
            <a:br>
              <a:rPr lang="zh-CN" altLang="en-US" dirty="0"/>
            </a:br>
            <a:endParaRPr lang="zh-CN" altLang="en-US" dirty="0"/>
          </a:p>
        </p:txBody>
      </p:sp>
      <p:sp>
        <p:nvSpPr>
          <p:cNvPr id="3" name="内容占位符 2"/>
          <p:cNvSpPr>
            <a:spLocks noGrp="1"/>
          </p:cNvSpPr>
          <p:nvPr>
            <p:ph idx="1"/>
          </p:nvPr>
        </p:nvSpPr>
        <p:spPr>
          <a:xfrm>
            <a:off x="251520" y="1466584"/>
            <a:ext cx="8848164" cy="4525963"/>
          </a:xfrm>
        </p:spPr>
        <p:txBody>
          <a:bodyPr/>
          <a:lstStyle/>
          <a:p>
            <a:pPr marL="0" indent="0">
              <a:buNone/>
            </a:pPr>
            <a:r>
              <a:rPr lang="zh-CN" altLang="en-US" sz="2000" dirty="0" smtClean="0"/>
              <a:t>                  利</a:t>
            </a:r>
            <a:r>
              <a:rPr lang="zh-CN" altLang="en-US" sz="2000" dirty="0"/>
              <a:t>用思维可视化帮助习题课讲解有时会使学生恍然大悟，明白解题过程的</a:t>
            </a:r>
            <a:r>
              <a:rPr lang="zh-CN" altLang="en-US" sz="2000" dirty="0" smtClean="0"/>
              <a:t>来龙</a:t>
            </a:r>
            <a:r>
              <a:rPr lang="zh-CN" altLang="en-US" sz="2000" dirty="0"/>
              <a:t>去脉。教师在习题课中实现思维的可视化，学生利用原有的知识结构结合教</a:t>
            </a:r>
            <a:r>
              <a:rPr lang="zh-CN" altLang="en-US" sz="2000" dirty="0" smtClean="0"/>
              <a:t>师讲</a:t>
            </a:r>
            <a:r>
              <a:rPr lang="zh-CN" altLang="en-US" sz="2000" dirty="0"/>
              <a:t>解过程，弥补自己思维中的漏洞，符合建构主义学习理论。学生在学习过程中</a:t>
            </a:r>
            <a:r>
              <a:rPr lang="zh-CN" altLang="en-US" sz="2000" dirty="0" smtClean="0"/>
              <a:t>，也</a:t>
            </a:r>
            <a:r>
              <a:rPr lang="zh-CN" altLang="en-US" sz="2000" dirty="0"/>
              <a:t>更易完成与归纳习题，促进学生进行有意义的学习活动。</a:t>
            </a:r>
            <a:endParaRPr lang="zh-CN" altLang="en-US" sz="2000" dirty="0"/>
          </a:p>
        </p:txBody>
      </p:sp>
      <p:grpSp>
        <p:nvGrpSpPr>
          <p:cNvPr id="5" name="组合 67"/>
          <p:cNvGrpSpPr/>
          <p:nvPr/>
        </p:nvGrpSpPr>
        <p:grpSpPr bwMode="auto">
          <a:xfrm>
            <a:off x="467544" y="882475"/>
            <a:ext cx="1152000" cy="900000"/>
            <a:chOff x="6651335" y="1494971"/>
            <a:chExt cx="1360493" cy="1360493"/>
          </a:xfrm>
        </p:grpSpPr>
        <p:grpSp>
          <p:nvGrpSpPr>
            <p:cNvPr id="6"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菱形 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7" name="TextBox 69"/>
            <p:cNvSpPr txBox="1"/>
            <p:nvPr/>
          </p:nvSpPr>
          <p:spPr>
            <a:xfrm>
              <a:off x="6982825" y="1635372"/>
              <a:ext cx="628894" cy="1163132"/>
            </a:xfrm>
            <a:prstGeom prst="rect">
              <a:avLst/>
            </a:prstGeom>
            <a:noFill/>
          </p:spPr>
          <p:txBody>
            <a:bodyPr wrap="none">
              <a:spAutoFit/>
            </a:bodyPr>
            <a:lstStyle/>
            <a:p>
              <a:pPr algn="ctr" fontAlgn="auto">
                <a:spcBef>
                  <a:spcPts val="0"/>
                </a:spcBef>
                <a:spcAft>
                  <a:spcPts val="0"/>
                </a:spcAft>
                <a:defRPr/>
              </a:pPr>
              <a:r>
                <a:rPr lang="en-US" altLang="zh-CN" sz="4400" b="1" dirty="0">
                  <a:solidFill>
                    <a:srgbClr val="0070C0"/>
                  </a:solidFill>
                  <a:latin typeface="微软雅黑" panose="020B0503020204020204" pitchFamily="34" charset="-122"/>
                  <a:ea typeface="微软雅黑" panose="020B0503020204020204" pitchFamily="34" charset="-122"/>
                </a:rPr>
                <a:t>4</a:t>
              </a:r>
              <a:endParaRPr lang="zh-CN" altLang="en-US" sz="4400"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rotWithShape="1">
          <a:blip r:embed="rId1"/>
          <a:srcRect b="8681"/>
          <a:stretch>
            <a:fillRect/>
          </a:stretch>
        </p:blipFill>
        <p:spPr>
          <a:xfrm>
            <a:off x="2915816" y="3227349"/>
            <a:ext cx="3600400" cy="3077234"/>
          </a:xfrm>
          <a:prstGeom prst="rect">
            <a:avLst/>
          </a:prstGeom>
          <a:noFill/>
          <a:ln w="9525">
            <a:noFill/>
          </a:ln>
        </p:spPr>
      </p:pic>
      <p:sp>
        <p:nvSpPr>
          <p:cNvPr id="2" name="标题 1"/>
          <p:cNvSpPr>
            <a:spLocks noGrp="1"/>
          </p:cNvSpPr>
          <p:nvPr>
            <p:ph type="title"/>
          </p:nvPr>
        </p:nvSpPr>
        <p:spPr>
          <a:xfrm>
            <a:off x="1033200" y="636898"/>
            <a:ext cx="8229600" cy="1143000"/>
          </a:xfrm>
        </p:spPr>
        <p:txBody>
          <a:bodyPr/>
          <a:lstStyle/>
          <a:p>
            <a:r>
              <a:rPr lang="zh-CN" altLang="en-US" sz="3200" b="1" dirty="0">
                <a:latin typeface="微软雅黑" panose="020B0503020204020204" pitchFamily="34" charset="-122"/>
                <a:ea typeface="微软雅黑" panose="020B0503020204020204" pitchFamily="34" charset="-122"/>
              </a:rPr>
              <a:t>化学概念知识中实现思维可视化的应用</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31540" y="1647497"/>
            <a:ext cx="8568952" cy="4525963"/>
          </a:xfrm>
        </p:spPr>
        <p:txBody>
          <a:bodyPr/>
          <a:lstStyle/>
          <a:p>
            <a:pPr marL="0" indent="0">
              <a:buNone/>
            </a:pPr>
            <a:r>
              <a:rPr lang="zh-CN" altLang="en-US" sz="1800" dirty="0" smtClean="0"/>
              <a:t>              利</a:t>
            </a:r>
            <a:r>
              <a:rPr lang="zh-CN" altLang="en-US" sz="1800" dirty="0"/>
              <a:t>用思维可视化帮助学生快速并高效地掌握化学概念知识，在头脑中梳</a:t>
            </a:r>
            <a:r>
              <a:rPr lang="zh-CN" altLang="en-US" sz="1800" dirty="0" smtClean="0"/>
              <a:t>理概</a:t>
            </a:r>
            <a:r>
              <a:rPr lang="zh-CN" altLang="en-US" sz="1800" dirty="0"/>
              <a:t>念间的相互关系并呈现出来。使教师能在教学中实时了解学生概念知识的掌</a:t>
            </a:r>
            <a:r>
              <a:rPr lang="zh-CN" altLang="en-US" sz="1800" dirty="0" smtClean="0"/>
              <a:t>握以</a:t>
            </a:r>
            <a:r>
              <a:rPr lang="zh-CN" altLang="en-US" sz="1800" dirty="0"/>
              <a:t>及深度情况，及时进行指导与纠正。教师可以利用概念图真正的帮助学生解决</a:t>
            </a:r>
            <a:r>
              <a:rPr lang="zh-CN" altLang="en-US" sz="1800" dirty="0" smtClean="0"/>
              <a:t>以上</a:t>
            </a:r>
            <a:r>
              <a:rPr lang="zh-CN" altLang="en-US" sz="1800" dirty="0"/>
              <a:t>在化学概念知识学习时存在的问题。通过概念图表征化学概念知识间形成的</a:t>
            </a:r>
            <a:r>
              <a:rPr lang="zh-CN" altLang="en-US" sz="1800" dirty="0" smtClean="0"/>
              <a:t>思维</a:t>
            </a:r>
            <a:r>
              <a:rPr lang="zh-CN" altLang="en-US" sz="1800" dirty="0"/>
              <a:t>方法，逐渐培养学生的思维能力。最重要的是要通过教师的逐渐引导，使学</a:t>
            </a:r>
            <a:r>
              <a:rPr lang="zh-CN" altLang="en-US" sz="1800" dirty="0" smtClean="0"/>
              <a:t>生自</a:t>
            </a:r>
            <a:r>
              <a:rPr lang="zh-CN" altLang="en-US" sz="1800" dirty="0"/>
              <a:t>己主动构建化学概念知识的内在关系，教学效果才更理</a:t>
            </a:r>
            <a:r>
              <a:rPr lang="zh-CN" altLang="en-US" sz="1800" dirty="0" smtClean="0"/>
              <a:t>想。</a:t>
            </a:r>
            <a:endParaRPr lang="zh-CN" altLang="en-US" sz="1800" dirty="0"/>
          </a:p>
        </p:txBody>
      </p:sp>
      <p:grpSp>
        <p:nvGrpSpPr>
          <p:cNvPr id="5" name="组合 67"/>
          <p:cNvGrpSpPr/>
          <p:nvPr/>
        </p:nvGrpSpPr>
        <p:grpSpPr bwMode="auto">
          <a:xfrm>
            <a:off x="457200" y="862809"/>
            <a:ext cx="1152000" cy="900000"/>
            <a:chOff x="6651335" y="1494971"/>
            <a:chExt cx="1360493" cy="1360493"/>
          </a:xfrm>
        </p:grpSpPr>
        <p:grpSp>
          <p:nvGrpSpPr>
            <p:cNvPr id="6"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sp>
            <p:nvSpPr>
              <p:cNvPr id="9" name="菱形 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grpSp>
        <p:sp>
          <p:nvSpPr>
            <p:cNvPr id="7" name="TextBox 52"/>
            <p:cNvSpPr txBox="1">
              <a:spLocks noChangeArrowheads="1"/>
            </p:cNvSpPr>
            <p:nvPr/>
          </p:nvSpPr>
          <p:spPr bwMode="auto">
            <a:xfrm>
              <a:off x="7032951" y="1591942"/>
              <a:ext cx="628895" cy="1163132"/>
            </a:xfrm>
            <a:prstGeom prst="rect">
              <a:avLst/>
            </a:prstGeom>
            <a:noFill/>
            <a:ln w="9525">
              <a:noFill/>
              <a:miter lim="800000"/>
            </a:ln>
          </p:spPr>
          <p:txBody>
            <a:bodyPr wrap="none">
              <a:spAutoFit/>
            </a:bodyPr>
            <a:lstStyle/>
            <a:p>
              <a:pPr algn="ctr"/>
              <a:r>
                <a:rPr lang="en-US" altLang="zh-CN" sz="4400" b="1" dirty="0">
                  <a:solidFill>
                    <a:schemeClr val="accent1">
                      <a:lumMod val="50000"/>
                    </a:schemeClr>
                  </a:solidFill>
                  <a:latin typeface="微软雅黑" panose="020B0503020204020204" pitchFamily="34" charset="-122"/>
                  <a:ea typeface="微软雅黑" panose="020B0503020204020204" pitchFamily="34" charset="-122"/>
                </a:rPr>
                <a:t>5</a:t>
              </a:r>
              <a:endParaRPr lang="zh-CN" altLang="en-US" sz="4400" b="1" dirty="0">
                <a:solidFill>
                  <a:schemeClr val="accent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rotWithShape="1">
          <a:blip r:embed="rId1"/>
          <a:srcRect b="8857"/>
          <a:stretch>
            <a:fillRect/>
          </a:stretch>
        </p:blipFill>
        <p:spPr>
          <a:xfrm>
            <a:off x="2123728" y="3096756"/>
            <a:ext cx="5040560" cy="3293985"/>
          </a:xfrm>
          <a:prstGeom prst="rect">
            <a:avLst/>
          </a:prstGeom>
          <a:noFill/>
          <a:ln w="9525">
            <a:noFill/>
          </a:ln>
        </p:spPr>
      </p:pic>
      <p:sp>
        <p:nvSpPr>
          <p:cNvPr id="2" name="标题 1"/>
          <p:cNvSpPr>
            <a:spLocks noGrp="1"/>
          </p:cNvSpPr>
          <p:nvPr>
            <p:ph type="title"/>
          </p:nvPr>
        </p:nvSpPr>
        <p:spPr>
          <a:xfrm>
            <a:off x="1070115" y="994509"/>
            <a:ext cx="8229600" cy="1143000"/>
          </a:xfrm>
        </p:spPr>
        <p:txBody>
          <a:bodyPr/>
          <a:lstStyle/>
          <a:p>
            <a:r>
              <a:rPr lang="zh-CN" altLang="en-US" sz="3200" b="1" dirty="0">
                <a:latin typeface="微软雅黑" panose="020B0503020204020204" pitchFamily="34" charset="-122"/>
                <a:ea typeface="微软雅黑" panose="020B0503020204020204" pitchFamily="34" charset="-122"/>
              </a:rPr>
              <a:t>化学原理知识中实现思维可视化的应用 </a:t>
            </a:r>
            <a:br>
              <a:rPr lang="zh-CN" altLang="en-US" dirty="0"/>
            </a:br>
            <a:endParaRPr lang="zh-CN" altLang="en-US" dirty="0"/>
          </a:p>
        </p:txBody>
      </p:sp>
      <p:sp>
        <p:nvSpPr>
          <p:cNvPr id="3" name="内容占位符 2"/>
          <p:cNvSpPr>
            <a:spLocks noGrp="1"/>
          </p:cNvSpPr>
          <p:nvPr>
            <p:ph idx="1"/>
          </p:nvPr>
        </p:nvSpPr>
        <p:spPr>
          <a:xfrm>
            <a:off x="438781" y="1581173"/>
            <a:ext cx="8410454" cy="4525963"/>
          </a:xfrm>
        </p:spPr>
        <p:txBody>
          <a:bodyPr/>
          <a:lstStyle/>
          <a:p>
            <a:pPr marL="0" indent="0">
              <a:buNone/>
            </a:pPr>
            <a:r>
              <a:rPr lang="zh-CN" altLang="en-US" sz="2000" dirty="0" smtClean="0"/>
              <a:t>               明</a:t>
            </a:r>
            <a:r>
              <a:rPr lang="zh-CN" altLang="en-US" sz="2000" dirty="0"/>
              <a:t>确学生对于化学原理性知识出现困</a:t>
            </a:r>
            <a:r>
              <a:rPr lang="zh-CN" altLang="en-US" sz="2000" dirty="0" smtClean="0"/>
              <a:t>难的</a:t>
            </a:r>
            <a:r>
              <a:rPr lang="zh-CN" altLang="en-US" sz="2000" dirty="0"/>
              <a:t>原因在于难以将抽象的理论具体化。思维可视化能很好的帮助学生的理解，</a:t>
            </a:r>
            <a:r>
              <a:rPr lang="zh-CN" altLang="en-US" sz="2000" dirty="0" smtClean="0"/>
              <a:t>简化</a:t>
            </a:r>
            <a:r>
              <a:rPr lang="zh-CN" altLang="en-US" sz="2000" dirty="0"/>
              <a:t>思维方</a:t>
            </a:r>
            <a:r>
              <a:rPr lang="zh-CN" altLang="en-US" sz="2000" dirty="0" smtClean="0"/>
              <a:t>式。在</a:t>
            </a:r>
            <a:r>
              <a:rPr lang="zh-CN" altLang="en-US" sz="2000" dirty="0"/>
              <a:t>教学过程中要给学生足够的思考空间，使学生能主动建构知识</a:t>
            </a:r>
            <a:r>
              <a:rPr lang="zh-CN" altLang="en-US" sz="2000" dirty="0" smtClean="0"/>
              <a:t>间内</a:t>
            </a:r>
            <a:r>
              <a:rPr lang="zh-CN" altLang="en-US" sz="2000" dirty="0"/>
              <a:t>在的思维网，明确化学原理知识的来龙去脉。教师需要将化学原理知识间内</a:t>
            </a:r>
            <a:r>
              <a:rPr lang="zh-CN" altLang="en-US" sz="2000" dirty="0" smtClean="0"/>
              <a:t>在的</a:t>
            </a:r>
            <a:r>
              <a:rPr lang="zh-CN" altLang="en-US" sz="2000" dirty="0"/>
              <a:t>联系完整、有层次、有逻辑的呈现出</a:t>
            </a:r>
            <a:r>
              <a:rPr lang="zh-CN" altLang="en-US" sz="2000" dirty="0" smtClean="0"/>
              <a:t>来。</a:t>
            </a:r>
            <a:endParaRPr lang="zh-CN" altLang="en-US" sz="2000" dirty="0"/>
          </a:p>
        </p:txBody>
      </p:sp>
      <p:grpSp>
        <p:nvGrpSpPr>
          <p:cNvPr id="5" name="组合 67"/>
          <p:cNvGrpSpPr/>
          <p:nvPr/>
        </p:nvGrpSpPr>
        <p:grpSpPr bwMode="auto">
          <a:xfrm>
            <a:off x="472926" y="893120"/>
            <a:ext cx="1152000" cy="900000"/>
            <a:chOff x="6651335" y="1494971"/>
            <a:chExt cx="1360493" cy="1360493"/>
          </a:xfrm>
        </p:grpSpPr>
        <p:grpSp>
          <p:nvGrpSpPr>
            <p:cNvPr id="6"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9" name="菱形 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7" name="TextBox 62"/>
            <p:cNvSpPr txBox="1">
              <a:spLocks noChangeArrowheads="1"/>
            </p:cNvSpPr>
            <p:nvPr/>
          </p:nvSpPr>
          <p:spPr bwMode="auto">
            <a:xfrm>
              <a:off x="7017134" y="1650711"/>
              <a:ext cx="628894" cy="1163132"/>
            </a:xfrm>
            <a:prstGeom prst="rect">
              <a:avLst/>
            </a:prstGeom>
            <a:noFill/>
            <a:ln w="9525">
              <a:noFill/>
              <a:miter lim="800000"/>
            </a:ln>
          </p:spPr>
          <p:txBody>
            <a:bodyPr wrap="none">
              <a:spAutoFit/>
            </a:bodyPr>
            <a:lstStyle/>
            <a:p>
              <a:pPr algn="ctr" fontAlgn="auto">
                <a:spcBef>
                  <a:spcPts val="0"/>
                </a:spcBef>
                <a:spcAft>
                  <a:spcPts val="0"/>
                </a:spcAft>
                <a:defRPr/>
              </a:pPr>
              <a:r>
                <a:rPr lang="en-US" altLang="zh-CN" sz="4400" b="1" dirty="0">
                  <a:solidFill>
                    <a:schemeClr val="accent5">
                      <a:lumMod val="50000"/>
                    </a:schemeClr>
                  </a:solidFill>
                  <a:latin typeface="微软雅黑" panose="020B0503020204020204" pitchFamily="34" charset="-122"/>
                  <a:ea typeface="微软雅黑" panose="020B0503020204020204" pitchFamily="34" charset="-122"/>
                </a:rPr>
                <a:t>6</a:t>
              </a:r>
              <a:endParaRPr lang="zh-CN" altLang="en-US" sz="4400" b="1" dirty="0">
                <a:solidFill>
                  <a:schemeClr val="accent5">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ChangeAspect="1"/>
          </p:cNvPicPr>
          <p:nvPr/>
        </p:nvPicPr>
        <p:blipFill rotWithShape="1">
          <a:blip r:embed="rId1"/>
          <a:srcRect b="5769"/>
          <a:stretch>
            <a:fillRect/>
          </a:stretch>
        </p:blipFill>
        <p:spPr>
          <a:xfrm>
            <a:off x="1979712" y="3048842"/>
            <a:ext cx="4778188" cy="3374836"/>
          </a:xfrm>
          <a:prstGeom prst="rect">
            <a:avLst/>
          </a:prstGeom>
          <a:noFill/>
          <a:ln w="9525">
            <a:noFill/>
          </a:ln>
        </p:spPr>
      </p:pic>
      <p:sp>
        <p:nvSpPr>
          <p:cNvPr id="2" name="标题 1"/>
          <p:cNvSpPr>
            <a:spLocks noGrp="1"/>
          </p:cNvSpPr>
          <p:nvPr>
            <p:ph type="title"/>
          </p:nvPr>
        </p:nvSpPr>
        <p:spPr>
          <a:xfrm>
            <a:off x="845188" y="620688"/>
            <a:ext cx="8229600" cy="1143000"/>
          </a:xfrm>
        </p:spPr>
        <p:txBody>
          <a:bodyPr/>
          <a:lstStyle/>
          <a:p>
            <a:r>
              <a:rPr lang="zh-CN" altLang="en-US" sz="2800" b="1" dirty="0">
                <a:latin typeface="微软雅黑" panose="020B0503020204020204" pitchFamily="34" charset="-122"/>
                <a:ea typeface="微软雅黑" panose="020B0503020204020204" pitchFamily="34" charset="-122"/>
              </a:rPr>
              <a:t>元素化合物知识中实现思维可视化的应用</a:t>
            </a:r>
            <a:endParaRPr lang="zh-CN" altLang="en-US" sz="28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11516" y="1484784"/>
            <a:ext cx="8363272" cy="4525963"/>
          </a:xfrm>
        </p:spPr>
        <p:txBody>
          <a:bodyPr/>
          <a:lstStyle/>
          <a:p>
            <a:pPr marL="0" indent="0">
              <a:buNone/>
            </a:pPr>
            <a:r>
              <a:rPr lang="zh-CN" altLang="en-US" sz="2000" dirty="0" smtClean="0"/>
              <a:t>           教师在</a:t>
            </a:r>
            <a:r>
              <a:rPr lang="zh-CN" altLang="en-US" sz="2000" dirty="0"/>
              <a:t>教学中帮助学生促进知识的顺向</a:t>
            </a:r>
            <a:r>
              <a:rPr lang="zh-CN" altLang="en-US" sz="2000" dirty="0" smtClean="0"/>
              <a:t>迁移</a:t>
            </a:r>
            <a:r>
              <a:rPr lang="zh-CN" altLang="en-US" sz="2000" dirty="0"/>
              <a:t>，使孤立的元素化合物知识间建立联系，形成良好的认知结构，促进知识思</a:t>
            </a:r>
            <a:r>
              <a:rPr lang="zh-CN" altLang="en-US" sz="2000" dirty="0" smtClean="0"/>
              <a:t>维的</a:t>
            </a:r>
            <a:r>
              <a:rPr lang="zh-CN" altLang="en-US" sz="2000" dirty="0"/>
              <a:t>发散与聚合</a:t>
            </a:r>
            <a:r>
              <a:rPr lang="zh-CN" altLang="en-US" sz="2000" dirty="0" smtClean="0"/>
              <a:t>。在</a:t>
            </a:r>
            <a:r>
              <a:rPr lang="zh-CN" altLang="en-US" sz="2000" dirty="0"/>
              <a:t>教学中可以利用相应的图示建构知识网络，将知识间内</a:t>
            </a:r>
            <a:r>
              <a:rPr lang="zh-CN" altLang="en-US" sz="2000" dirty="0" smtClean="0"/>
              <a:t>在关</a:t>
            </a:r>
            <a:r>
              <a:rPr lang="zh-CN" altLang="en-US" sz="2000" dirty="0"/>
              <a:t>系有条理、逻辑的呈现出来，在教学中借助图示辅助教学，将元素化合物知</a:t>
            </a:r>
            <a:r>
              <a:rPr lang="zh-CN" altLang="en-US" sz="2000" dirty="0" smtClean="0"/>
              <a:t>识完</a:t>
            </a:r>
            <a:r>
              <a:rPr lang="zh-CN" altLang="en-US" sz="2000" dirty="0"/>
              <a:t>整的呈现给学生，使学生在教学中能在教师的引导下完善思维方式</a:t>
            </a:r>
            <a:r>
              <a:rPr lang="zh-CN" altLang="en-US" sz="2000" dirty="0" smtClean="0"/>
              <a:t>。</a:t>
            </a:r>
            <a:endParaRPr lang="en-US" altLang="zh-CN" sz="2000" dirty="0" smtClean="0"/>
          </a:p>
          <a:p>
            <a:pPr marL="0" indent="0">
              <a:buNone/>
            </a:pPr>
            <a:endParaRPr lang="zh-CN" altLang="en-US" sz="2000" dirty="0"/>
          </a:p>
        </p:txBody>
      </p:sp>
      <p:grpSp>
        <p:nvGrpSpPr>
          <p:cNvPr id="5" name="组合 67"/>
          <p:cNvGrpSpPr/>
          <p:nvPr/>
        </p:nvGrpSpPr>
        <p:grpSpPr bwMode="auto">
          <a:xfrm>
            <a:off x="440310" y="863688"/>
            <a:ext cx="1152000" cy="900000"/>
            <a:chOff x="6651335" y="1494971"/>
            <a:chExt cx="1360493" cy="1360493"/>
          </a:xfrm>
        </p:grpSpPr>
        <p:grpSp>
          <p:nvGrpSpPr>
            <p:cNvPr id="6" name="组合 6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sp>
            <p:nvSpPr>
              <p:cNvPr id="9" name="菱形 8"/>
              <p:cNvSpPr/>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accent2">
                      <a:lumMod val="75000"/>
                    </a:schemeClr>
                  </a:solidFill>
                </a:endParaRPr>
              </a:p>
            </p:txBody>
          </p:sp>
        </p:grpSp>
        <p:sp>
          <p:nvSpPr>
            <p:cNvPr id="7" name="TextBox 52"/>
            <p:cNvSpPr txBox="1">
              <a:spLocks noChangeArrowheads="1"/>
            </p:cNvSpPr>
            <p:nvPr/>
          </p:nvSpPr>
          <p:spPr bwMode="auto">
            <a:xfrm>
              <a:off x="7001318" y="1591942"/>
              <a:ext cx="628895" cy="1163132"/>
            </a:xfrm>
            <a:prstGeom prst="rect">
              <a:avLst/>
            </a:prstGeom>
            <a:noFill/>
            <a:ln w="9525">
              <a:noFill/>
              <a:miter lim="800000"/>
            </a:ln>
          </p:spPr>
          <p:txBody>
            <a:bodyPr wrap="none">
              <a:spAutoFit/>
            </a:bodyPr>
            <a:lstStyle/>
            <a:p>
              <a:pPr algn="ctr"/>
              <a:r>
                <a:rPr lang="en-US" altLang="zh-CN" sz="4400" b="1" dirty="0">
                  <a:solidFill>
                    <a:srgbClr val="00B050"/>
                  </a:solidFill>
                  <a:latin typeface="微软雅黑" panose="020B0503020204020204" pitchFamily="34" charset="-122"/>
                  <a:ea typeface="微软雅黑" panose="020B0503020204020204" pitchFamily="34" charset="-122"/>
                </a:rPr>
                <a:t>7</a:t>
              </a:r>
              <a:endParaRPr lang="zh-CN" altLang="en-US" sz="4400" b="1" dirty="0">
                <a:solidFill>
                  <a:srgbClr val="00B05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510665" y="1403985"/>
            <a:ext cx="5821045" cy="5012055"/>
          </a:xfrm>
          <a:prstGeom prst="rect">
            <a:avLst/>
          </a:prstGeom>
        </p:spPr>
      </p:pic>
      <p:sp>
        <p:nvSpPr>
          <p:cNvPr id="5" name="矩形 4"/>
          <p:cNvSpPr/>
          <p:nvPr/>
        </p:nvSpPr>
        <p:spPr>
          <a:xfrm>
            <a:off x="3059832" y="724092"/>
            <a:ext cx="2722880" cy="706755"/>
          </a:xfrm>
          <a:prstGeom prst="rect">
            <a:avLst/>
          </a:prstGeom>
        </p:spPr>
        <p:txBody>
          <a:bodyPr wrap="none">
            <a:spAutoFit/>
          </a:bodyPr>
          <a:p>
            <a:r>
              <a:rPr lang="zh-CN" altLang="en-US" sz="4000" b="1" dirty="0">
                <a:latin typeface="微软雅黑" panose="020B0503020204020204" pitchFamily="34" charset="-122"/>
                <a:ea typeface="微软雅黑" panose="020B0503020204020204" pitchFamily="34" charset="-122"/>
              </a:rPr>
              <a:t>课题组成员</a:t>
            </a:r>
            <a:endParaRPr lang="zh-CN" altLang="en-US" sz="4000" b="1" dirty="0">
              <a:latin typeface="微软雅黑" panose="020B0503020204020204" pitchFamily="34" charset="-122"/>
              <a:ea typeface="微软雅黑" panose="020B0503020204020204" pitchFamily="34" charset="-122"/>
            </a:endParaRPr>
          </a:p>
        </p:txBody>
      </p:sp>
      <p:cxnSp>
        <p:nvCxnSpPr>
          <p:cNvPr id="6" name="直接连接符 5"/>
          <p:cNvCxnSpPr>
            <a:cxnSpLocks noChangeShapeType="1"/>
          </p:cNvCxnSpPr>
          <p:nvPr/>
        </p:nvCxnSpPr>
        <p:spPr bwMode="auto">
          <a:xfrm>
            <a:off x="755576" y="1332429"/>
            <a:ext cx="7920880" cy="0"/>
          </a:xfrm>
          <a:prstGeom prst="line">
            <a:avLst/>
          </a:prstGeom>
          <a:noFill/>
          <a:ln w="28575" algn="ctr">
            <a:solidFill>
              <a:srgbClr val="117EE1"/>
            </a:solidFill>
            <a:roun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548680"/>
            <a:ext cx="8229600" cy="1143000"/>
          </a:xfrm>
        </p:spPr>
        <p:txBody>
          <a:bodyPr/>
          <a:lstStyle/>
          <a:p>
            <a:r>
              <a:rPr lang="zh-CN" altLang="en-US" sz="4000" b="1" dirty="0" smtClean="0">
                <a:latin typeface="微软雅黑" panose="020B0503020204020204" pitchFamily="34" charset="-122"/>
                <a:ea typeface="微软雅黑" panose="020B0503020204020204" pitchFamily="34" charset="-122"/>
              </a:rPr>
              <a:t>任务分解安排</a:t>
            </a: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75469" y="1691794"/>
            <a:ext cx="8393942" cy="4525963"/>
          </a:xfrm>
        </p:spPr>
        <p:txBody>
          <a:bodyPr/>
          <a:lstStyle/>
          <a:p>
            <a:r>
              <a:rPr lang="en-US" altLang="zh-CN" sz="2000" b="1" dirty="0" smtClean="0"/>
              <a:t>1</a:t>
            </a:r>
            <a:r>
              <a:rPr lang="zh-CN" altLang="en-US" sz="2000" b="1" dirty="0" smtClean="0"/>
              <a:t>、研究背景、意义等（已完成）</a:t>
            </a:r>
            <a:endParaRPr lang="en-US" altLang="zh-CN" sz="2000" b="1" dirty="0" smtClean="0"/>
          </a:p>
          <a:p>
            <a:r>
              <a:rPr lang="en-US" altLang="zh-CN" sz="2000" b="1" dirty="0" smtClean="0"/>
              <a:t>2</a:t>
            </a:r>
            <a:r>
              <a:rPr lang="zh-CN" altLang="en-US" sz="2000" b="1" dirty="0" smtClean="0"/>
              <a:t>、理论研究完成论文</a:t>
            </a:r>
            <a:r>
              <a:rPr lang="zh-CN" altLang="en-US" sz="2000" b="1" dirty="0"/>
              <a:t>至</a:t>
            </a:r>
            <a:r>
              <a:rPr lang="zh-CN" altLang="en-US" sz="2000" b="1" dirty="0" smtClean="0"/>
              <a:t>少</a:t>
            </a:r>
            <a:r>
              <a:rPr lang="en-US" altLang="zh-CN" sz="2000" b="1" dirty="0" smtClean="0"/>
              <a:t>1</a:t>
            </a:r>
            <a:r>
              <a:rPr lang="zh-CN" altLang="en-US" sz="2000" b="1" dirty="0" smtClean="0"/>
              <a:t>篇（尹慧）</a:t>
            </a:r>
            <a:endParaRPr lang="en-US" altLang="zh-CN" sz="2000" b="1" dirty="0" smtClean="0"/>
          </a:p>
          <a:p>
            <a:r>
              <a:rPr lang="en-US" altLang="zh-CN" sz="2000" b="1" dirty="0" smtClean="0"/>
              <a:t>3</a:t>
            </a:r>
            <a:r>
              <a:rPr lang="zh-CN" altLang="en-US" sz="2000" b="1" dirty="0" smtClean="0"/>
              <a:t>、问卷调查设计（</a:t>
            </a:r>
            <a:r>
              <a:rPr lang="zh-CN" altLang="en-US" sz="2000" b="1" dirty="0" smtClean="0">
                <a:sym typeface="+mn-ea"/>
              </a:rPr>
              <a:t>彭曙光</a:t>
            </a:r>
            <a:r>
              <a:rPr lang="zh-CN" altLang="en-US" sz="2000" b="1" dirty="0" smtClean="0"/>
              <a:t>）、实施（</a:t>
            </a:r>
            <a:r>
              <a:rPr lang="zh-CN" altLang="en-US" sz="2000" b="1" dirty="0" smtClean="0">
                <a:sym typeface="+mn-ea"/>
              </a:rPr>
              <a:t>黄瑶</a:t>
            </a:r>
            <a:r>
              <a:rPr lang="zh-CN" altLang="en-US" sz="2000" b="1" dirty="0" smtClean="0"/>
              <a:t>）及问卷数据分析形成报告（郑万毅、</a:t>
            </a:r>
            <a:r>
              <a:rPr lang="zh-CN" altLang="en-US" sz="2000" b="1" dirty="0" smtClean="0">
                <a:sym typeface="+mn-ea"/>
              </a:rPr>
              <a:t>冷昭灿</a:t>
            </a:r>
            <a:r>
              <a:rPr lang="zh-CN" altLang="en-US" sz="2000" b="1" dirty="0" smtClean="0"/>
              <a:t>）</a:t>
            </a:r>
            <a:endParaRPr lang="en-US" altLang="zh-CN" sz="2000" b="1" dirty="0" smtClean="0"/>
          </a:p>
          <a:p>
            <a:r>
              <a:rPr lang="en-US" altLang="zh-CN" sz="2000" b="1" dirty="0" smtClean="0"/>
              <a:t>4</a:t>
            </a:r>
            <a:r>
              <a:rPr lang="zh-CN" altLang="en-US" sz="2000" b="1" dirty="0"/>
              <a:t>、教学环节中实现思维可视化的设计策</a:t>
            </a:r>
            <a:r>
              <a:rPr lang="zh-CN" altLang="en-US" sz="2000" b="1" dirty="0" smtClean="0"/>
              <a:t>略</a:t>
            </a:r>
            <a:endParaRPr lang="zh-CN" altLang="en-US" sz="2000" b="1" dirty="0" smtClean="0"/>
          </a:p>
          <a:p>
            <a:pPr marL="0" indent="0">
              <a:buNone/>
            </a:pPr>
            <a:r>
              <a:rPr lang="zh-CN" altLang="en-US" sz="2000" b="1" dirty="0" smtClean="0"/>
              <a:t>（新课（周永超）、实验课（伍定萍）、复习课（唐丹）、习题课（王超）</a:t>
            </a:r>
            <a:endParaRPr lang="en-US" altLang="zh-CN" sz="2000" b="1" dirty="0" smtClean="0"/>
          </a:p>
          <a:p>
            <a:r>
              <a:rPr lang="en-US" altLang="zh-CN" sz="2000" b="1" dirty="0" smtClean="0"/>
              <a:t>5</a:t>
            </a:r>
            <a:r>
              <a:rPr lang="zh-CN" altLang="en-US" sz="2000" b="1" dirty="0"/>
              <a:t>、教学内容中实现思维可视化的应用策略 </a:t>
            </a:r>
            <a:endParaRPr lang="zh-CN" altLang="en-US" sz="2000" b="1" dirty="0"/>
          </a:p>
          <a:p>
            <a:pPr marL="0" indent="0">
              <a:buNone/>
            </a:pPr>
            <a:r>
              <a:rPr lang="zh-CN" altLang="en-US" sz="2000" b="1" dirty="0"/>
              <a:t>（化学概</a:t>
            </a:r>
            <a:r>
              <a:rPr lang="zh-CN" altLang="en-US" sz="2000" b="1" dirty="0" smtClean="0"/>
              <a:t>念（胡芳碧）、化学原理（朱先友）、元素化合物知识（马春惠）</a:t>
            </a:r>
            <a:r>
              <a:rPr lang="zh-CN" altLang="en-US" sz="2000" b="1" dirty="0"/>
              <a:t> </a:t>
            </a:r>
            <a:endParaRPr lang="en-US" altLang="zh-CN" sz="2000" b="1" dirty="0" smtClean="0"/>
          </a:p>
          <a:p>
            <a:r>
              <a:rPr lang="en-US" altLang="zh-CN" sz="2000" b="1" dirty="0" smtClean="0"/>
              <a:t>6</a:t>
            </a:r>
            <a:r>
              <a:rPr lang="zh-CN" altLang="en-US" sz="2000" b="1" dirty="0" smtClean="0"/>
              <a:t>、资料收集（课堂实录、</a:t>
            </a:r>
            <a:r>
              <a:rPr lang="en-US" altLang="zh-CN" sz="2000" b="1" dirty="0" smtClean="0"/>
              <a:t>PPT</a:t>
            </a:r>
            <a:r>
              <a:rPr lang="zh-CN" altLang="en-US" sz="2000" b="1" dirty="0" smtClean="0"/>
              <a:t>、教案、教学反思）（尹慧、彭曙光）</a:t>
            </a:r>
            <a:endParaRPr lang="en-US" altLang="zh-CN" sz="2000" b="1" dirty="0" smtClean="0"/>
          </a:p>
          <a:p>
            <a:r>
              <a:rPr lang="en-US" altLang="zh-CN" sz="2000" b="1" dirty="0" smtClean="0"/>
              <a:t>7</a:t>
            </a:r>
            <a:r>
              <a:rPr lang="zh-CN" altLang="en-US" sz="2000" b="1" dirty="0" smtClean="0"/>
              <a:t>、成果汇总（尹慧）</a:t>
            </a:r>
            <a:endParaRPr lang="en-US" altLang="zh-CN" sz="2000" b="1" dirty="0" smtClean="0"/>
          </a:p>
        </p:txBody>
      </p:sp>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3"/>
          <p:cNvGrpSpPr/>
          <p:nvPr/>
        </p:nvGrpSpPr>
        <p:grpSpPr>
          <a:xfrm>
            <a:off x="2566268" y="1633841"/>
            <a:ext cx="3741377" cy="280603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46" name="椭圆 4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grpSp>
      <p:sp>
        <p:nvSpPr>
          <p:cNvPr id="68" name="TextBox 67"/>
          <p:cNvSpPr txBox="1"/>
          <p:nvPr/>
        </p:nvSpPr>
        <p:spPr>
          <a:xfrm>
            <a:off x="2835275" y="3098800"/>
            <a:ext cx="3271838" cy="706438"/>
          </a:xfrm>
          <a:prstGeom prst="rect">
            <a:avLst/>
          </a:prstGeom>
          <a:noFill/>
        </p:spPr>
        <p:txBody>
          <a:bodyPr wrap="none">
            <a:spAutoFit/>
          </a:bodyPr>
          <a:lstStyle/>
          <a:p>
            <a:pPr fontAlgn="auto">
              <a:spcBef>
                <a:spcPts val="0"/>
              </a:spcBef>
              <a:spcAft>
                <a:spcPts val="0"/>
              </a:spcAft>
              <a:defRPr/>
            </a:pPr>
            <a:r>
              <a:rPr lang="zh-CN" altLang="en-US" sz="4000" b="1" dirty="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rPr>
              <a:t>敬请批评指正</a:t>
            </a:r>
            <a:endParaRPr lang="zh-CN" altLang="en-US" sz="4000" b="1" dirty="0">
              <a:solidFill>
                <a:srgbClr val="002060"/>
              </a:solidFill>
              <a:effectLst>
                <a:outerShdw blurRad="60007" dist="310007" dir="7680000" sy="30000" kx="1300200" algn="ctr" rotWithShape="0">
                  <a:prstClr val="black">
                    <a:alpha val="32000"/>
                  </a:prstClr>
                </a:outerShdw>
              </a:effectLst>
              <a:latin typeface="方正姚体" panose="02010601030101010101" pitchFamily="2" charset="-122"/>
              <a:ea typeface="方正姚体" panose="02010601030101010101" pitchFamily="2" charset="-122"/>
            </a:endParaRPr>
          </a:p>
        </p:txBody>
      </p:sp>
      <p:cxnSp>
        <p:nvCxnSpPr>
          <p:cNvPr id="69" name="直接连接符 68"/>
          <p:cNvCxnSpPr>
            <a:cxnSpLocks noChangeShapeType="1"/>
          </p:cNvCxnSpPr>
          <p:nvPr/>
        </p:nvCxnSpPr>
        <p:spPr bwMode="auto">
          <a:xfrm>
            <a:off x="2928939" y="3065463"/>
            <a:ext cx="3043237" cy="0"/>
          </a:xfrm>
          <a:prstGeom prst="line">
            <a:avLst/>
          </a:prstGeom>
          <a:noFill/>
          <a:ln w="28575" algn="ctr">
            <a:solidFill>
              <a:schemeClr val="accent1"/>
            </a:solidFill>
            <a:round/>
          </a:ln>
        </p:spPr>
      </p:cxnSp>
      <p:sp>
        <p:nvSpPr>
          <p:cNvPr id="70" name="TextBox 69"/>
          <p:cNvSpPr txBox="1"/>
          <p:nvPr/>
        </p:nvSpPr>
        <p:spPr>
          <a:xfrm>
            <a:off x="3151188" y="2270126"/>
            <a:ext cx="2646878" cy="830997"/>
          </a:xfrm>
          <a:prstGeom prst="rect">
            <a:avLst/>
          </a:prstGeom>
          <a:noFill/>
        </p:spPr>
        <p:txBody>
          <a:bodyPr wrap="none">
            <a:spAutoFit/>
          </a:bodyPr>
          <a:lstStyle/>
          <a:p>
            <a:pPr fontAlgn="auto">
              <a:spcBef>
                <a:spcPts val="0"/>
              </a:spcBef>
              <a:spcAft>
                <a:spcPts val="0"/>
              </a:spcAft>
              <a:defRPr/>
            </a:pPr>
            <a:r>
              <a:rPr lang="zh-CN" altLang="en-US" sz="4800" b="1" dirty="0">
                <a:solidFill>
                  <a:schemeClr val="accent2">
                    <a:lumMod val="75000"/>
                  </a:schemeClr>
                </a:solidFill>
                <a:latin typeface="+mn-ea"/>
                <a:ea typeface="+mn-ea"/>
              </a:rPr>
              <a:t>谢谢倾听</a:t>
            </a:r>
            <a:endParaRPr lang="zh-CN" altLang="en-US" sz="4800" b="1" dirty="0">
              <a:solidFill>
                <a:schemeClr val="accent2">
                  <a:lumMod val="75000"/>
                </a:schemeClr>
              </a:solidFill>
              <a:latin typeface="+mn-ea"/>
              <a:ea typeface="+mn-ea"/>
            </a:endParaRPr>
          </a:p>
        </p:txBody>
      </p:sp>
      <p:sp>
        <p:nvSpPr>
          <p:cNvPr id="92" name="椭圆 91"/>
          <p:cNvSpPr/>
          <p:nvPr/>
        </p:nvSpPr>
        <p:spPr>
          <a:xfrm rot="10498052">
            <a:off x="1565276" y="4449764"/>
            <a:ext cx="563563" cy="422275"/>
          </a:xfrm>
          <a:prstGeom prst="ellipse">
            <a:avLst/>
          </a:prstGeom>
          <a:solidFill>
            <a:schemeClr val="accent4"/>
          </a:solidFill>
          <a:ln w="25400" cap="flat" cmpd="sng" algn="ctr">
            <a:noFill/>
            <a:prstDash val="solid"/>
          </a:ln>
          <a:effectLst>
            <a:outerShdw blurRad="317500" dist="190500" dir="8100000" algn="tr" rotWithShape="0">
              <a:prstClr val="black">
                <a:alpha val="5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95" name="椭圆 94"/>
          <p:cNvSpPr/>
          <p:nvPr/>
        </p:nvSpPr>
        <p:spPr>
          <a:xfrm rot="10498052">
            <a:off x="2319338" y="4941888"/>
            <a:ext cx="228600" cy="171450"/>
          </a:xfrm>
          <a:prstGeom prst="ellipse">
            <a:avLst/>
          </a:prstGeom>
          <a:solidFill>
            <a:schemeClr val="accent5"/>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3" name="组合 95"/>
          <p:cNvGrpSpPr/>
          <p:nvPr/>
        </p:nvGrpSpPr>
        <p:grpSpPr>
          <a:xfrm>
            <a:off x="2134226" y="4026586"/>
            <a:ext cx="845906" cy="63443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8" name="椭圆 9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4" name="组合 98"/>
          <p:cNvGrpSpPr/>
          <p:nvPr/>
        </p:nvGrpSpPr>
        <p:grpSpPr>
          <a:xfrm>
            <a:off x="990791" y="4097730"/>
            <a:ext cx="310515" cy="232886"/>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1" name="椭圆 10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5" name="组合 101"/>
          <p:cNvGrpSpPr/>
          <p:nvPr/>
        </p:nvGrpSpPr>
        <p:grpSpPr>
          <a:xfrm>
            <a:off x="2843751" y="4720491"/>
            <a:ext cx="310515" cy="232886"/>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4" name="椭圆 10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05" name="椭圆 104"/>
          <p:cNvSpPr/>
          <p:nvPr/>
        </p:nvSpPr>
        <p:spPr>
          <a:xfrm rot="10498052">
            <a:off x="1830388" y="3919538"/>
            <a:ext cx="228600" cy="171450"/>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6" name="组合 105"/>
          <p:cNvGrpSpPr/>
          <p:nvPr/>
        </p:nvGrpSpPr>
        <p:grpSpPr>
          <a:xfrm>
            <a:off x="1168880" y="4862178"/>
            <a:ext cx="441364" cy="331023"/>
            <a:chOff x="304800" y="673100"/>
            <a:chExt cx="4000500" cy="4000500"/>
          </a:xfrm>
          <a:effectLst>
            <a:outerShdw blurRad="444500" dist="2540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08" name="椭圆 10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09" name="椭圆 108"/>
          <p:cNvSpPr/>
          <p:nvPr/>
        </p:nvSpPr>
        <p:spPr>
          <a:xfrm rot="10498052">
            <a:off x="809626" y="4575175"/>
            <a:ext cx="303213" cy="228600"/>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7" name="组合 109"/>
          <p:cNvGrpSpPr/>
          <p:nvPr/>
        </p:nvGrpSpPr>
        <p:grpSpPr>
          <a:xfrm>
            <a:off x="3383010" y="4557820"/>
            <a:ext cx="310515" cy="232886"/>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13" name="椭圆 112"/>
          <p:cNvSpPr/>
          <p:nvPr/>
        </p:nvSpPr>
        <p:spPr>
          <a:xfrm rot="10498052">
            <a:off x="3573464" y="5006976"/>
            <a:ext cx="192087" cy="144463"/>
          </a:xfrm>
          <a:prstGeom prst="ellipse">
            <a:avLst/>
          </a:prstGeom>
          <a:solidFill>
            <a:schemeClr val="accent2"/>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4" name="椭圆 113"/>
          <p:cNvSpPr/>
          <p:nvPr/>
        </p:nvSpPr>
        <p:spPr>
          <a:xfrm rot="10498052">
            <a:off x="363538" y="5060950"/>
            <a:ext cx="228600" cy="171450"/>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5" name="椭圆 114"/>
          <p:cNvSpPr/>
          <p:nvPr/>
        </p:nvSpPr>
        <p:spPr>
          <a:xfrm rot="10498052">
            <a:off x="6480176" y="4471989"/>
            <a:ext cx="563563" cy="422275"/>
          </a:xfrm>
          <a:prstGeom prst="ellipse">
            <a:avLst/>
          </a:prstGeom>
          <a:solidFill>
            <a:schemeClr val="accent2"/>
          </a:solidFill>
          <a:ln w="25400" cap="flat" cmpd="sng" algn="ctr">
            <a:noFill/>
            <a:prstDash val="solid"/>
          </a:ln>
          <a:effectLst>
            <a:outerShdw blurRad="317500" dist="190500" dir="8100000" algn="tr" rotWithShape="0">
              <a:prstClr val="black">
                <a:alpha val="5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6" name="椭圆 115"/>
          <p:cNvSpPr/>
          <p:nvPr/>
        </p:nvSpPr>
        <p:spPr>
          <a:xfrm rot="10498052">
            <a:off x="7234238" y="4964113"/>
            <a:ext cx="228600" cy="171450"/>
          </a:xfrm>
          <a:prstGeom prst="ellipse">
            <a:avLst/>
          </a:prstGeom>
          <a:solidFill>
            <a:schemeClr val="accent4"/>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8" name="组合 116"/>
          <p:cNvGrpSpPr/>
          <p:nvPr/>
        </p:nvGrpSpPr>
        <p:grpSpPr>
          <a:xfrm>
            <a:off x="7049126" y="4049112"/>
            <a:ext cx="845906" cy="634430"/>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19" name="椭圆 1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组合 119"/>
          <p:cNvGrpSpPr/>
          <p:nvPr/>
        </p:nvGrpSpPr>
        <p:grpSpPr>
          <a:xfrm>
            <a:off x="5905691" y="4120255"/>
            <a:ext cx="310515" cy="232886"/>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0" name="组合 122"/>
          <p:cNvGrpSpPr/>
          <p:nvPr/>
        </p:nvGrpSpPr>
        <p:grpSpPr>
          <a:xfrm>
            <a:off x="7758651" y="4743016"/>
            <a:ext cx="310515" cy="232886"/>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5" name="椭圆 1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26" name="椭圆 125"/>
          <p:cNvSpPr/>
          <p:nvPr/>
        </p:nvSpPr>
        <p:spPr>
          <a:xfrm rot="10498052">
            <a:off x="6745288" y="3941763"/>
            <a:ext cx="228600" cy="171450"/>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11" name="组合 126"/>
          <p:cNvGrpSpPr/>
          <p:nvPr/>
        </p:nvGrpSpPr>
        <p:grpSpPr>
          <a:xfrm>
            <a:off x="6083780" y="4884704"/>
            <a:ext cx="441364" cy="331023"/>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9" name="椭圆 1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30" name="椭圆 129"/>
          <p:cNvSpPr/>
          <p:nvPr/>
        </p:nvSpPr>
        <p:spPr>
          <a:xfrm rot="10498052">
            <a:off x="5724526" y="4598988"/>
            <a:ext cx="303213" cy="228600"/>
          </a:xfrm>
          <a:prstGeom prst="ellipse">
            <a:avLst/>
          </a:prstGeom>
          <a:solidFill>
            <a:schemeClr val="accent3"/>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nvGrpSpPr>
          <p:cNvPr id="12" name="组合 130"/>
          <p:cNvGrpSpPr/>
          <p:nvPr/>
        </p:nvGrpSpPr>
        <p:grpSpPr>
          <a:xfrm>
            <a:off x="8297910" y="4580346"/>
            <a:ext cx="310515" cy="232886"/>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33" name="椭圆 1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sp>
        <p:nvSpPr>
          <p:cNvPr id="134" name="椭圆 133"/>
          <p:cNvSpPr/>
          <p:nvPr/>
        </p:nvSpPr>
        <p:spPr>
          <a:xfrm rot="10498052">
            <a:off x="8488364" y="5029201"/>
            <a:ext cx="192087" cy="144463"/>
          </a:xfrm>
          <a:prstGeom prst="ellipse">
            <a:avLst/>
          </a:prstGeom>
          <a:solidFill>
            <a:srgbClr val="4F81BD">
              <a:lumMod val="50000"/>
            </a:srgbClr>
          </a:solidFill>
          <a:ln w="25400" cap="flat" cmpd="sng" algn="ctr">
            <a:solidFill>
              <a:srgbClr val="1F497D"/>
            </a:solid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35" name="椭圆 134"/>
          <p:cNvSpPr/>
          <p:nvPr/>
        </p:nvSpPr>
        <p:spPr>
          <a:xfrm rot="10498052">
            <a:off x="5278438" y="5084763"/>
            <a:ext cx="228600" cy="171450"/>
          </a:xfrm>
          <a:prstGeom prst="ellipse">
            <a:avLst/>
          </a:prstGeom>
          <a:solidFill>
            <a:schemeClr val="accent1"/>
          </a:solidFill>
          <a:ln w="25400" cap="flat" cmpd="sng" algn="ctr">
            <a:noFill/>
            <a:prstDash val="solid"/>
          </a:ln>
          <a:effectLst>
            <a:outerShdw blurRad="254000" dist="127000" dir="8100000" algn="tr" rotWithShape="0">
              <a:prstClr val="black">
                <a:alpha val="60000"/>
              </a:prstClr>
            </a:outerShdw>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548680"/>
            <a:ext cx="8229600" cy="1143000"/>
          </a:xfrm>
        </p:spPr>
        <p:txBody>
          <a:bodyPr/>
          <a:lstStyle/>
          <a:p>
            <a:r>
              <a:rPr lang="zh-CN" altLang="en-US" sz="4000" b="1" dirty="0" smtClean="0">
                <a:latin typeface="微软雅黑" panose="020B0503020204020204" pitchFamily="34" charset="-122"/>
                <a:ea typeface="微软雅黑" panose="020B0503020204020204" pitchFamily="34" charset="-122"/>
              </a:rPr>
              <a:t>思维可视化</a:t>
            </a: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67544" y="1691680"/>
            <a:ext cx="8435280" cy="4525963"/>
          </a:xfrm>
        </p:spPr>
        <p:txBody>
          <a:bodyPr/>
          <a:lstStyle/>
          <a:p>
            <a:pPr marL="0" indent="0">
              <a:buNone/>
            </a:pPr>
            <a:r>
              <a:rPr lang="zh-CN" altLang="en-US" sz="2400" dirty="0" smtClean="0">
                <a:latin typeface="+mn-ea"/>
              </a:rPr>
              <a:t>  </a:t>
            </a:r>
            <a:r>
              <a:rPr lang="zh-CN" altLang="en-US" sz="2000" dirty="0" smtClean="0">
                <a:latin typeface="宋体" panose="02010600030101010101" pitchFamily="2" charset="-122"/>
                <a:ea typeface="宋体" panose="02010600030101010101" pitchFamily="2" charset="-122"/>
              </a:rPr>
              <a:t>思</a:t>
            </a:r>
            <a:r>
              <a:rPr lang="zh-CN" altLang="en-US" sz="2000" dirty="0">
                <a:latin typeface="宋体" panose="02010600030101010101" pitchFamily="2" charset="-122"/>
                <a:ea typeface="宋体" panose="02010600030101010101" pitchFamily="2" charset="-122"/>
              </a:rPr>
              <a:t>维可视化是指以图示或者图示组合的方式把原本不可见的思</a:t>
            </a:r>
            <a:r>
              <a:rPr lang="zh-CN" altLang="en-US" sz="2000" dirty="0" smtClean="0">
                <a:latin typeface="宋体" panose="02010600030101010101" pitchFamily="2" charset="-122"/>
                <a:ea typeface="宋体" panose="02010600030101010101" pitchFamily="2" charset="-122"/>
              </a:rPr>
              <a:t>维路</a:t>
            </a:r>
            <a:r>
              <a:rPr lang="zh-CN" altLang="en-US" sz="2000" dirty="0">
                <a:latin typeface="宋体" panose="02010600030101010101" pitchFamily="2" charset="-122"/>
                <a:ea typeface="宋体" panose="02010600030101010101" pitchFamily="2" charset="-122"/>
              </a:rPr>
              <a:t>径、结构、方法及策略呈现出来，使其清晰可见的过</a:t>
            </a:r>
            <a:r>
              <a:rPr lang="zh-CN" altLang="en-US" sz="2000" dirty="0" smtClean="0">
                <a:latin typeface="宋体" panose="02010600030101010101" pitchFamily="2" charset="-122"/>
                <a:ea typeface="宋体" panose="02010600030101010101" pitchFamily="2" charset="-122"/>
              </a:rPr>
              <a:t>程。</a:t>
            </a:r>
            <a:endParaRPr lang="en-US" altLang="zh-CN" sz="2000" dirty="0" smtClean="0">
              <a:latin typeface="宋体" panose="02010600030101010101" pitchFamily="2" charset="-122"/>
              <a:ea typeface="宋体" panose="02010600030101010101" pitchFamily="2" charset="-122"/>
            </a:endParaRPr>
          </a:p>
          <a:p>
            <a:pPr marL="0" indent="0">
              <a:buNone/>
            </a:pPr>
            <a:r>
              <a:rPr lang="zh-CN" altLang="en-US" sz="2000" dirty="0" smtClean="0">
                <a:latin typeface="宋体" panose="02010600030101010101" pitchFamily="2" charset="-122"/>
                <a:ea typeface="宋体" panose="02010600030101010101" pitchFamily="2" charset="-122"/>
              </a:rPr>
              <a:t>  实</a:t>
            </a:r>
            <a:r>
              <a:rPr lang="zh-CN" altLang="en-US" sz="2000" dirty="0">
                <a:latin typeface="宋体" panose="02010600030101010101" pitchFamily="2" charset="-122"/>
                <a:ea typeface="宋体" panose="02010600030101010101" pitchFamily="2" charset="-122"/>
              </a:rPr>
              <a:t>现“思维可视化</a:t>
            </a:r>
            <a:r>
              <a:rPr lang="zh-CN" altLang="en-US" sz="2000" dirty="0" smtClean="0">
                <a:latin typeface="宋体" panose="02010600030101010101" pitchFamily="2" charset="-122"/>
                <a:ea typeface="宋体" panose="02010600030101010101" pitchFamily="2" charset="-122"/>
              </a:rPr>
              <a:t>”的</a:t>
            </a:r>
            <a:r>
              <a:rPr lang="zh-CN" altLang="en-US" sz="2000" dirty="0">
                <a:latin typeface="宋体" panose="02010600030101010101" pitchFamily="2" charset="-122"/>
                <a:ea typeface="宋体" panose="02010600030101010101" pitchFamily="2" charset="-122"/>
              </a:rPr>
              <a:t>图示技术主要包括两类：一类是思维导图、鱼骨图、问题树等图示方法，另</a:t>
            </a:r>
            <a:r>
              <a:rPr lang="zh-CN" altLang="en-US" sz="2000" dirty="0" smtClean="0">
                <a:latin typeface="宋体" panose="02010600030101010101" pitchFamily="2" charset="-122"/>
                <a:ea typeface="宋体" panose="02010600030101010101" pitchFamily="2" charset="-122"/>
              </a:rPr>
              <a:t>一类</a:t>
            </a:r>
            <a:r>
              <a:rPr lang="zh-CN" altLang="en-US" sz="2000" dirty="0">
                <a:latin typeface="宋体" panose="02010600030101010101" pitchFamily="2" charset="-122"/>
                <a:ea typeface="宋体" panose="02010600030101010101" pitchFamily="2" charset="-122"/>
              </a:rPr>
              <a:t>是生成图示的软件，主要有 </a:t>
            </a:r>
            <a:r>
              <a:rPr lang="en-US" altLang="zh-CN" sz="2000" dirty="0" err="1" smtClean="0">
                <a:latin typeface="宋体" panose="02010600030101010101" pitchFamily="2" charset="-122"/>
                <a:ea typeface="宋体" panose="02010600030101010101" pitchFamily="2" charset="-122"/>
              </a:rPr>
              <a:t>Xmind</a:t>
            </a:r>
            <a:r>
              <a:rPr lang="zh-CN" altLang="en-US" sz="2000" dirty="0" smtClean="0">
                <a:latin typeface="宋体" panose="02010600030101010101" pitchFamily="2" charset="-122"/>
                <a:ea typeface="宋体" panose="02010600030101010101" pitchFamily="2" charset="-122"/>
              </a:rPr>
              <a:t>、</a:t>
            </a:r>
            <a:r>
              <a:rPr lang="en-US" altLang="zh-CN" sz="2000" dirty="0" err="1" smtClean="0">
                <a:latin typeface="宋体" panose="02010600030101010101" pitchFamily="2" charset="-122"/>
                <a:ea typeface="宋体" panose="02010600030101010101" pitchFamily="2" charset="-122"/>
              </a:rPr>
              <a:t>Mindmapper</a:t>
            </a:r>
            <a:r>
              <a:rPr lang="en-US" altLang="zh-CN" sz="2000" dirty="0" smtClean="0">
                <a:latin typeface="宋体" panose="02010600030101010101" pitchFamily="2" charset="-122"/>
                <a:ea typeface="宋体" panose="02010600030101010101" pitchFamily="2" charset="-122"/>
              </a:rPr>
              <a:t> </a:t>
            </a:r>
            <a:r>
              <a:rPr lang="zh-CN" altLang="en-US" sz="2000" dirty="0" smtClean="0">
                <a:latin typeface="宋体" panose="02010600030101010101" pitchFamily="2" charset="-122"/>
                <a:ea typeface="宋体" panose="02010600030101010101" pitchFamily="2" charset="-122"/>
              </a:rPr>
              <a:t>等</a:t>
            </a:r>
            <a:r>
              <a:rPr lang="zh-CN" altLang="en-US" sz="2000" dirty="0">
                <a:latin typeface="宋体" panose="02010600030101010101" pitchFamily="2" charset="-122"/>
                <a:ea typeface="宋体" panose="02010600030101010101" pitchFamily="2" charset="-122"/>
              </a:rPr>
              <a:t>。同时还有 </a:t>
            </a:r>
            <a:r>
              <a:rPr lang="en-US" altLang="zh-CN" sz="2000" dirty="0" err="1" smtClean="0">
                <a:latin typeface="宋体" panose="02010600030101010101" pitchFamily="2" charset="-122"/>
                <a:ea typeface="宋体" panose="02010600030101010101" pitchFamily="2" charset="-122"/>
              </a:rPr>
              <a:t>Focusky</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Prezi</a:t>
            </a:r>
            <a:r>
              <a:rPr lang="zh-CN" altLang="en-US" sz="2000" dirty="0" smtClean="0">
                <a:latin typeface="宋体" panose="02010600030101010101" pitchFamily="2" charset="-122"/>
                <a:ea typeface="宋体" panose="02010600030101010101" pitchFamily="2" charset="-122"/>
              </a:rPr>
              <a:t>等</a:t>
            </a:r>
            <a:r>
              <a:rPr lang="zh-CN" altLang="en-US" sz="2000" dirty="0">
                <a:latin typeface="宋体" panose="02010600030101010101" pitchFamily="2" charset="-122"/>
                <a:ea typeface="宋体" panose="02010600030101010101" pitchFamily="2" charset="-122"/>
              </a:rPr>
              <a:t>思维可视化演示工具的出现</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0" indent="0">
              <a:buNone/>
            </a:pPr>
            <a:r>
              <a:rPr lang="zh-CN" altLang="en-US" sz="2000" dirty="0" smtClean="0">
                <a:latin typeface="宋体" panose="02010600030101010101" pitchFamily="2" charset="-122"/>
                <a:ea typeface="宋体" panose="02010600030101010101" pitchFamily="2" charset="-122"/>
              </a:rPr>
              <a:t>  通</a:t>
            </a:r>
            <a:r>
              <a:rPr lang="zh-CN" altLang="en-US" sz="2000" dirty="0">
                <a:latin typeface="宋体" panose="02010600030101010101" pitchFamily="2" charset="-122"/>
                <a:ea typeface="宋体" panose="02010600030101010101" pitchFamily="2" charset="-122"/>
              </a:rPr>
              <a:t>过将以上思维可视化图示技术应用到教学中</a:t>
            </a:r>
            <a:r>
              <a:rPr lang="zh-CN" altLang="en-US" sz="2000" dirty="0" smtClean="0">
                <a:latin typeface="宋体" panose="02010600030101010101" pitchFamily="2" charset="-122"/>
                <a:ea typeface="宋体" panose="02010600030101010101" pitchFamily="2" charset="-122"/>
              </a:rPr>
              <a:t>，可</a:t>
            </a:r>
            <a:r>
              <a:rPr lang="zh-CN" altLang="en-US" sz="2000" dirty="0">
                <a:latin typeface="宋体" panose="02010600030101010101" pitchFamily="2" charset="-122"/>
                <a:ea typeface="宋体" panose="02010600030101010101" pitchFamily="2" charset="-122"/>
              </a:rPr>
              <a:t>以将知识内容结构化、隐性思维显性化、抽象思维具体化等，能够提高学生</a:t>
            </a:r>
            <a:r>
              <a:rPr lang="zh-CN" altLang="en-US" sz="2000" dirty="0" smtClean="0">
                <a:latin typeface="宋体" panose="02010600030101010101" pitchFamily="2" charset="-122"/>
                <a:ea typeface="宋体" panose="02010600030101010101" pitchFamily="2" charset="-122"/>
              </a:rPr>
              <a:t>对知</a:t>
            </a:r>
            <a:r>
              <a:rPr lang="zh-CN" altLang="en-US" sz="2000" dirty="0">
                <a:latin typeface="宋体" panose="02010600030101010101" pitchFamily="2" charset="-122"/>
                <a:ea typeface="宋体" panose="02010600030101010101" pitchFamily="2" charset="-122"/>
              </a:rPr>
              <a:t>识的深度理解与灵活应用，在提升学生信息加工处理能力的同时还有利于提</a:t>
            </a:r>
            <a:r>
              <a:rPr lang="zh-CN" altLang="en-US" sz="2000" dirty="0" smtClean="0">
                <a:latin typeface="宋体" panose="02010600030101010101" pitchFamily="2" charset="-122"/>
                <a:ea typeface="宋体" panose="02010600030101010101" pitchFamily="2" charset="-122"/>
              </a:rPr>
              <a:t>升教</a:t>
            </a:r>
            <a:r>
              <a:rPr lang="zh-CN" altLang="en-US" sz="2000" dirty="0">
                <a:latin typeface="宋体" panose="02010600030101010101" pitchFamily="2" charset="-122"/>
                <a:ea typeface="宋体" panose="02010600030101010101" pitchFamily="2" charset="-122"/>
              </a:rPr>
              <a:t>师的教学效能</a:t>
            </a:r>
            <a:r>
              <a:rPr lang="zh-CN" altLang="en-US"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105" y="822866"/>
            <a:ext cx="7787209" cy="580926"/>
          </a:xfrm>
        </p:spPr>
        <p:txBody>
          <a:bodyPr/>
          <a:lstStyle/>
          <a:p>
            <a:r>
              <a:rPr lang="zh-CN" altLang="en-US" sz="4000" b="1" dirty="0" smtClean="0">
                <a:latin typeface="微软雅黑" panose="020B0503020204020204" pitchFamily="34" charset="-122"/>
                <a:ea typeface="微软雅黑" panose="020B0503020204020204" pitchFamily="34" charset="-122"/>
              </a:rPr>
              <a:t>常用图示介绍</a:t>
            </a:r>
            <a:endParaRPr lang="zh-CN" altLang="en-US" sz="4000" b="1" dirty="0">
              <a:latin typeface="微软雅黑" panose="020B0503020204020204" pitchFamily="34" charset="-122"/>
              <a:ea typeface="微软雅黑" panose="020B0503020204020204" pitchFamily="34" charset="-122"/>
            </a:endParaRPr>
          </a:p>
        </p:txBody>
      </p:sp>
      <p:pic>
        <p:nvPicPr>
          <p:cNvPr id="5" name="内容占位符 4"/>
          <p:cNvPicPr>
            <a:picLocks noGrp="1" noChangeAspect="1"/>
          </p:cNvPicPr>
          <p:nvPr>
            <p:ph idx="1"/>
          </p:nvPr>
        </p:nvPicPr>
        <p:blipFill rotWithShape="1">
          <a:blip r:embed="rId1"/>
          <a:srcRect r="3859" b="69107"/>
          <a:stretch>
            <a:fillRect/>
          </a:stretch>
        </p:blipFill>
        <p:spPr>
          <a:xfrm>
            <a:off x="438215" y="4941168"/>
            <a:ext cx="8238241" cy="1312362"/>
          </a:xfrm>
          <a:prstGeom prst="rect">
            <a:avLst/>
          </a:prstGeom>
        </p:spPr>
      </p:pic>
      <p:pic>
        <p:nvPicPr>
          <p:cNvPr id="4" name="图片 3"/>
          <p:cNvPicPr>
            <a:picLocks noChangeAspect="1"/>
          </p:cNvPicPr>
          <p:nvPr/>
        </p:nvPicPr>
        <p:blipFill rotWithShape="1">
          <a:blip r:embed="rId2"/>
          <a:srcRect t="9950"/>
          <a:stretch>
            <a:fillRect/>
          </a:stretch>
        </p:blipFill>
        <p:spPr>
          <a:xfrm>
            <a:off x="457200" y="2132856"/>
            <a:ext cx="8219256" cy="2932159"/>
          </a:xfrm>
          <a:prstGeom prst="rect">
            <a:avLst/>
          </a:prstGeom>
        </p:spPr>
      </p:pic>
      <p:cxnSp>
        <p:nvCxnSpPr>
          <p:cNvPr id="3" name="直接连接符 2"/>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rotWithShape="1">
          <a:blip r:embed="rId1"/>
          <a:srcRect t="30893"/>
          <a:stretch>
            <a:fillRect/>
          </a:stretch>
        </p:blipFill>
        <p:spPr>
          <a:xfrm>
            <a:off x="395536" y="1700808"/>
            <a:ext cx="8407298" cy="28803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49140" y="837806"/>
            <a:ext cx="7939284" cy="550123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561633"/>
            <a:ext cx="8229600" cy="1143000"/>
          </a:xfrm>
        </p:spPr>
        <p:txBody>
          <a:bodyPr/>
          <a:lstStyle/>
          <a:p>
            <a:r>
              <a:rPr lang="zh-CN" altLang="en-US" b="1" dirty="0">
                <a:latin typeface="微软雅黑" panose="020B0503020204020204" pitchFamily="34" charset="-122"/>
                <a:ea typeface="微软雅黑" panose="020B0503020204020204" pitchFamily="34" charset="-122"/>
              </a:rPr>
              <a:t>问</a:t>
            </a:r>
            <a:r>
              <a:rPr lang="zh-CN" altLang="en-US" b="1" dirty="0" smtClean="0">
                <a:latin typeface="微软雅黑" panose="020B0503020204020204" pitchFamily="34" charset="-122"/>
                <a:ea typeface="微软雅黑" panose="020B0503020204020204" pitchFamily="34" charset="-122"/>
              </a:rPr>
              <a:t>题提出</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95536" y="1770354"/>
            <a:ext cx="8496944" cy="4896544"/>
          </a:xfrm>
        </p:spPr>
        <p:txBody>
          <a:bodyPr/>
          <a:lstStyle/>
          <a:p>
            <a:pPr marL="0" indent="0">
              <a:lnSpc>
                <a:spcPct val="110000"/>
              </a:lnSpc>
              <a:buNone/>
            </a:pPr>
            <a:r>
              <a:rPr lang="zh-CN" altLang="en-US" sz="2000" dirty="0" smtClean="0">
                <a:latin typeface="宋体" panose="02010600030101010101" pitchFamily="2" charset="-122"/>
                <a:ea typeface="宋体" panose="02010600030101010101" pitchFamily="2" charset="-122"/>
              </a:rPr>
              <a:t>  高</a:t>
            </a:r>
            <a:r>
              <a:rPr lang="zh-CN" altLang="en-US" sz="2000" dirty="0">
                <a:latin typeface="宋体" panose="02010600030101010101" pitchFamily="2" charset="-122"/>
                <a:ea typeface="宋体" panose="02010600030101010101" pitchFamily="2" charset="-122"/>
              </a:rPr>
              <a:t>中化学学科核心素养体现了化学学科对于培养学生潜在发展的基本要求</a:t>
            </a:r>
            <a:r>
              <a:rPr lang="zh-CN" altLang="en-US" sz="2000" dirty="0" smtClean="0">
                <a:latin typeface="宋体" panose="02010600030101010101" pitchFamily="2" charset="-122"/>
                <a:ea typeface="宋体" panose="02010600030101010101" pitchFamily="2" charset="-122"/>
              </a:rPr>
              <a:t>，体</a:t>
            </a:r>
            <a:r>
              <a:rPr lang="zh-CN" altLang="en-US" sz="2000" dirty="0">
                <a:latin typeface="宋体" panose="02010600030101010101" pitchFamily="2" charset="-122"/>
                <a:ea typeface="宋体" panose="02010600030101010101" pitchFamily="2" charset="-122"/>
              </a:rPr>
              <a:t>现学生的基本素质。化学学科核心素养包括“宏观辨识与微观探析”、“变</a:t>
            </a:r>
            <a:r>
              <a:rPr lang="zh-CN" altLang="en-US" sz="2000" dirty="0" smtClean="0">
                <a:latin typeface="宋体" panose="02010600030101010101" pitchFamily="2" charset="-122"/>
                <a:ea typeface="宋体" panose="02010600030101010101" pitchFamily="2" charset="-122"/>
              </a:rPr>
              <a:t>化观</a:t>
            </a:r>
            <a:r>
              <a:rPr lang="zh-CN" altLang="en-US" sz="2000" dirty="0">
                <a:latin typeface="宋体" panose="02010600030101010101" pitchFamily="2" charset="-122"/>
                <a:ea typeface="宋体" panose="02010600030101010101" pitchFamily="2" charset="-122"/>
              </a:rPr>
              <a:t>念与平衡思想”、“证据推理与模型认知”、“科学探究与创新意识”、“</a:t>
            </a:r>
            <a:r>
              <a:rPr lang="zh-CN" altLang="en-US" sz="2000" dirty="0" smtClean="0">
                <a:latin typeface="宋体" panose="02010600030101010101" pitchFamily="2" charset="-122"/>
                <a:ea typeface="宋体" panose="02010600030101010101" pitchFamily="2" charset="-122"/>
              </a:rPr>
              <a:t>科学</a:t>
            </a:r>
            <a:r>
              <a:rPr lang="zh-CN" altLang="en-US" sz="2000" dirty="0">
                <a:latin typeface="宋体" panose="02010600030101010101" pitchFamily="2" charset="-122"/>
                <a:ea typeface="宋体" panose="02010600030101010101" pitchFamily="2" charset="-122"/>
              </a:rPr>
              <a:t>态度与社会责任</a:t>
            </a:r>
            <a:r>
              <a:rPr lang="zh-CN" altLang="en-US" sz="2000" dirty="0" smtClean="0">
                <a:latin typeface="宋体" panose="02010600030101010101" pitchFamily="2" charset="-122"/>
                <a:ea typeface="宋体" panose="02010600030101010101" pitchFamily="2" charset="-122"/>
              </a:rPr>
              <a:t>”</a:t>
            </a:r>
            <a:r>
              <a:rPr lang="en-US" altLang="zh-CN" sz="2000" dirty="0" smtClean="0">
                <a:latin typeface="宋体" panose="02010600030101010101" pitchFamily="2" charset="-122"/>
                <a:ea typeface="宋体" panose="02010600030101010101" pitchFamily="2" charset="-122"/>
              </a:rPr>
              <a:t>5 </a:t>
            </a:r>
            <a:r>
              <a:rPr lang="zh-CN" altLang="en-US" sz="2000" dirty="0" smtClean="0">
                <a:latin typeface="宋体" panose="02010600030101010101" pitchFamily="2" charset="-122"/>
                <a:ea typeface="宋体" panose="02010600030101010101" pitchFamily="2" charset="-122"/>
              </a:rPr>
              <a:t>个</a:t>
            </a:r>
            <a:r>
              <a:rPr lang="zh-CN" altLang="en-US" sz="2000" dirty="0">
                <a:latin typeface="宋体" panose="02010600030101010101" pitchFamily="2" charset="-122"/>
                <a:ea typeface="宋体" panose="02010600030101010101" pitchFamily="2" charset="-122"/>
              </a:rPr>
              <a:t>方面</a:t>
            </a:r>
            <a:r>
              <a:rPr lang="zh-CN" altLang="en-US" sz="2000" dirty="0" smtClean="0">
                <a:latin typeface="宋体" panose="02010600030101010101" pitchFamily="2" charset="-122"/>
                <a:ea typeface="宋体" panose="02010600030101010101" pitchFamily="2" charset="-122"/>
              </a:rPr>
              <a:t>。这</a:t>
            </a:r>
            <a:r>
              <a:rPr lang="zh-CN" altLang="en-US" sz="2000" dirty="0">
                <a:latin typeface="宋体" panose="02010600030101010101" pitchFamily="2" charset="-122"/>
                <a:ea typeface="宋体" panose="02010600030101010101" pitchFamily="2" charset="-122"/>
              </a:rPr>
              <a:t>五个核心素养以及要求可以发现前四</a:t>
            </a:r>
            <a:r>
              <a:rPr lang="zh-CN" altLang="en-US" sz="2000" dirty="0" smtClean="0">
                <a:latin typeface="宋体" panose="02010600030101010101" pitchFamily="2" charset="-122"/>
                <a:ea typeface="宋体" panose="02010600030101010101" pitchFamily="2" charset="-122"/>
              </a:rPr>
              <a:t>个素</a:t>
            </a:r>
            <a:r>
              <a:rPr lang="zh-CN" altLang="en-US" sz="2000" dirty="0">
                <a:latin typeface="宋体" panose="02010600030101010101" pitchFamily="2" charset="-122"/>
                <a:ea typeface="宋体" panose="02010600030101010101" pitchFamily="2" charset="-122"/>
              </a:rPr>
              <a:t>养均涉及到高中化学教学中具体的实践层面的思维培养，而素养 </a:t>
            </a:r>
            <a:r>
              <a:rPr lang="en-US" altLang="zh-CN" sz="2000" dirty="0" smtClean="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科学态度</a:t>
            </a:r>
            <a:r>
              <a:rPr lang="zh-CN" altLang="en-US" sz="2000" dirty="0" smtClean="0">
                <a:latin typeface="宋体" panose="02010600030101010101" pitchFamily="2" charset="-122"/>
                <a:ea typeface="宋体" panose="02010600030101010101" pitchFamily="2" charset="-122"/>
              </a:rPr>
              <a:t>与社</a:t>
            </a:r>
            <a:r>
              <a:rPr lang="zh-CN" altLang="en-US" sz="2000" dirty="0">
                <a:latin typeface="宋体" panose="02010600030101010101" pitchFamily="2" charset="-122"/>
                <a:ea typeface="宋体" panose="02010600030101010101" pitchFamily="2" charset="-122"/>
              </a:rPr>
              <a:t>会责任”的要求中虽然没有明确的思维层面培养的实践要求，但是却揭示了</a:t>
            </a:r>
            <a:r>
              <a:rPr lang="zh-CN" altLang="en-US" sz="2000" dirty="0" smtClean="0">
                <a:latin typeface="宋体" panose="02010600030101010101" pitchFamily="2" charset="-122"/>
                <a:ea typeface="宋体" panose="02010600030101010101" pitchFamily="2" charset="-122"/>
              </a:rPr>
              <a:t>化学</a:t>
            </a:r>
            <a:r>
              <a:rPr lang="zh-CN" altLang="en-US" sz="2000" dirty="0">
                <a:latin typeface="宋体" panose="02010600030101010101" pitchFamily="2" charset="-122"/>
                <a:ea typeface="宋体" panose="02010600030101010101" pitchFamily="2" charset="-122"/>
              </a:rPr>
              <a:t>学习更高层次的价值追求。即培养更有素质，更具思维的全面型人才。让学</a:t>
            </a:r>
            <a:r>
              <a:rPr lang="zh-CN" altLang="en-US" sz="2000" dirty="0" smtClean="0">
                <a:latin typeface="宋体" panose="02010600030101010101" pitchFamily="2" charset="-122"/>
                <a:ea typeface="宋体" panose="02010600030101010101" pitchFamily="2" charset="-122"/>
              </a:rPr>
              <a:t>生在</a:t>
            </a:r>
            <a:r>
              <a:rPr lang="zh-CN" altLang="en-US" sz="2000" dirty="0">
                <a:latin typeface="宋体" panose="02010600030101010101" pitchFamily="2" charset="-122"/>
                <a:ea typeface="宋体" panose="02010600030101010101" pitchFamily="2" charset="-122"/>
              </a:rPr>
              <a:t>化学学习中学会思考</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0" indent="0">
              <a:lnSpc>
                <a:spcPct val="110000"/>
              </a:lnSpc>
              <a:spcBef>
                <a:spcPts val="0"/>
              </a:spcBef>
              <a:buNone/>
            </a:pPr>
            <a:r>
              <a:rPr lang="zh-CN" altLang="en-US" sz="2000" dirty="0" smtClean="0">
                <a:latin typeface="宋体" panose="02010600030101010101" pitchFamily="2" charset="-122"/>
                <a:ea typeface="宋体" panose="02010600030101010101" pitchFamily="2" charset="-122"/>
              </a:rPr>
              <a:t>  核</a:t>
            </a:r>
            <a:r>
              <a:rPr lang="zh-CN" altLang="en-US" sz="2000" dirty="0">
                <a:latin typeface="宋体" panose="02010600030101010101" pitchFamily="2" charset="-122"/>
                <a:ea typeface="宋体" panose="02010600030101010101" pitchFamily="2" charset="-122"/>
              </a:rPr>
              <a:t>心素养的指导也体</a:t>
            </a:r>
            <a:r>
              <a:rPr lang="zh-CN" altLang="en-US" sz="2000" dirty="0" smtClean="0">
                <a:latin typeface="宋体" panose="02010600030101010101" pitchFamily="2" charset="-122"/>
                <a:ea typeface="宋体" panose="02010600030101010101" pitchFamily="2" charset="-122"/>
              </a:rPr>
              <a:t>现了</a:t>
            </a:r>
            <a:r>
              <a:rPr lang="zh-CN" altLang="en-US" sz="2000" dirty="0">
                <a:latin typeface="宋体" panose="02010600030101010101" pitchFamily="2" charset="-122"/>
                <a:ea typeface="宋体" panose="02010600030101010101" pitchFamily="2" charset="-122"/>
              </a:rPr>
              <a:t>思维层面的梯度变化。在教学实践中对思维层面培养的基础上逐渐实现情感</a:t>
            </a:r>
            <a:r>
              <a:rPr lang="zh-CN" altLang="en-US" sz="2000" dirty="0" smtClean="0">
                <a:latin typeface="宋体" panose="02010600030101010101" pitchFamily="2" charset="-122"/>
                <a:ea typeface="宋体" panose="02010600030101010101" pitchFamily="2" charset="-122"/>
              </a:rPr>
              <a:t>思维</a:t>
            </a:r>
            <a:r>
              <a:rPr lang="zh-CN" altLang="en-US" sz="2000" dirty="0">
                <a:latin typeface="宋体" panose="02010600030101010101" pitchFamily="2" charset="-122"/>
                <a:ea typeface="宋体" panose="02010600030101010101" pitchFamily="2" charset="-122"/>
              </a:rPr>
              <a:t>的升华。所以基于核心素养的指导，在教学过程中实现思维可视化，以帮助</a:t>
            </a:r>
            <a:r>
              <a:rPr lang="zh-CN" altLang="en-US" sz="2000" dirty="0" smtClean="0">
                <a:latin typeface="宋体" panose="02010600030101010101" pitchFamily="2" charset="-122"/>
                <a:ea typeface="宋体" panose="02010600030101010101" pitchFamily="2" charset="-122"/>
              </a:rPr>
              <a:t>学生</a:t>
            </a:r>
            <a:r>
              <a:rPr lang="zh-CN" altLang="en-US" sz="2000" dirty="0">
                <a:latin typeface="宋体" panose="02010600030101010101" pitchFamily="2" charset="-122"/>
                <a:ea typeface="宋体" panose="02010600030101010101" pitchFamily="2" charset="-122"/>
              </a:rPr>
              <a:t>主动架构知识间的内在联</a:t>
            </a:r>
            <a:r>
              <a:rPr lang="zh-CN" altLang="en-US" sz="2000" dirty="0" smtClean="0">
                <a:latin typeface="宋体" panose="02010600030101010101" pitchFamily="2" charset="-122"/>
                <a:ea typeface="宋体" panose="02010600030101010101" pitchFamily="2" charset="-122"/>
              </a:rPr>
              <a:t>系，培</a:t>
            </a:r>
            <a:r>
              <a:rPr lang="zh-CN" altLang="en-US" sz="2000" dirty="0">
                <a:latin typeface="宋体" panose="02010600030101010101" pitchFamily="2" charset="-122"/>
                <a:ea typeface="宋体" panose="02010600030101010101" pitchFamily="2" charset="-122"/>
              </a:rPr>
              <a:t>养问题解决的能力以及提高对化学学习的兴趣</a:t>
            </a:r>
            <a:r>
              <a:rPr lang="zh-CN" altLang="en-US" sz="2000" dirty="0" smtClean="0">
                <a:latin typeface="宋体" panose="02010600030101010101" pitchFamily="2" charset="-122"/>
                <a:ea typeface="宋体" panose="02010600030101010101" pitchFamily="2" charset="-122"/>
              </a:rPr>
              <a:t>。</a:t>
            </a:r>
            <a:r>
              <a:rPr lang="zh-CN" altLang="en-US" dirty="0" smtClean="0"/>
              <a:t> </a:t>
            </a:r>
            <a:endParaRPr lang="zh-CN" altLang="en-US" dirty="0"/>
          </a:p>
          <a:p>
            <a:endParaRPr lang="zh-CN" altLang="en-US" dirty="0"/>
          </a:p>
        </p:txBody>
      </p:sp>
      <p:cxnSp>
        <p:nvCxnSpPr>
          <p:cNvPr id="4" name="直接连接符 3"/>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72561"/>
            <a:ext cx="8229600" cy="1143000"/>
          </a:xfrm>
        </p:spPr>
        <p:txBody>
          <a:bodyPr/>
          <a:lstStyle/>
          <a:p>
            <a:br>
              <a:rPr lang="en-US" altLang="zh-CN" dirty="0" smtClean="0"/>
            </a:br>
            <a:r>
              <a:rPr lang="zh-CN" altLang="en-US" sz="4000" b="1" dirty="0" smtClean="0">
                <a:latin typeface="微软雅黑" panose="020B0503020204020204" pitchFamily="34" charset="-122"/>
                <a:ea typeface="微软雅黑" panose="020B0503020204020204" pitchFamily="34" charset="-122"/>
              </a:rPr>
              <a:t>国内外</a:t>
            </a:r>
            <a:r>
              <a:rPr lang="zh-CN" altLang="en-US" sz="4000" b="1" dirty="0">
                <a:latin typeface="微软雅黑" panose="020B0503020204020204" pitchFamily="34" charset="-122"/>
                <a:ea typeface="微软雅黑" panose="020B0503020204020204" pitchFamily="34" charset="-122"/>
              </a:rPr>
              <a:t>研究现状 </a:t>
            </a:r>
            <a:br>
              <a:rPr lang="zh-CN" altLang="en-US" sz="4000" b="1" dirty="0">
                <a:latin typeface="微软雅黑" panose="020B0503020204020204" pitchFamily="34" charset="-122"/>
                <a:ea typeface="微软雅黑" panose="020B0503020204020204" pitchFamily="34" charset="-122"/>
              </a:rPr>
            </a:b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600205"/>
            <a:ext cx="8435280" cy="4525963"/>
          </a:xfrm>
        </p:spPr>
        <p:txBody>
          <a:bodyPr/>
          <a:lstStyle/>
          <a:p>
            <a:pPr marL="0" indent="0">
              <a:buNone/>
            </a:pPr>
            <a:r>
              <a:rPr lang="en-US" altLang="zh-CN" sz="2000" dirty="0" smtClean="0">
                <a:latin typeface="宋体" panose="02010600030101010101" pitchFamily="2" charset="-122"/>
                <a:ea typeface="宋体" panose="02010600030101010101" pitchFamily="2" charset="-122"/>
              </a:rPr>
              <a:t>  20 </a:t>
            </a:r>
            <a:r>
              <a:rPr lang="zh-CN" altLang="en-US" sz="2000" dirty="0" smtClean="0">
                <a:latin typeface="宋体" panose="02010600030101010101" pitchFamily="2" charset="-122"/>
                <a:ea typeface="宋体" panose="02010600030101010101" pitchFamily="2" charset="-122"/>
              </a:rPr>
              <a:t>世</a:t>
            </a:r>
            <a:r>
              <a:rPr lang="zh-CN" altLang="en-US" sz="2000" dirty="0">
                <a:latin typeface="宋体" panose="02010600030101010101" pitchFamily="2" charset="-122"/>
                <a:ea typeface="宋体" panose="02010600030101010101" pitchFamily="2" charset="-122"/>
              </a:rPr>
              <a:t>纪 </a:t>
            </a:r>
            <a:r>
              <a:rPr lang="en-US" altLang="zh-CN" sz="2000" dirty="0" smtClean="0">
                <a:latin typeface="宋体" panose="02010600030101010101" pitchFamily="2" charset="-122"/>
                <a:ea typeface="宋体" panose="02010600030101010101" pitchFamily="2" charset="-122"/>
              </a:rPr>
              <a:t>60 </a:t>
            </a:r>
            <a:r>
              <a:rPr lang="zh-CN" altLang="en-US" sz="2000" dirty="0" smtClean="0">
                <a:latin typeface="宋体" panose="02010600030101010101" pitchFamily="2" charset="-122"/>
                <a:ea typeface="宋体" panose="02010600030101010101" pitchFamily="2" charset="-122"/>
              </a:rPr>
              <a:t>年</a:t>
            </a:r>
            <a:r>
              <a:rPr lang="zh-CN" altLang="en-US" sz="2000" dirty="0">
                <a:latin typeface="宋体" panose="02010600030101010101" pitchFamily="2" charset="-122"/>
                <a:ea typeface="宋体" panose="02010600030101010101" pitchFamily="2" charset="-122"/>
              </a:rPr>
              <a:t>代左右由英国人东尼</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博赞提出，它是一种</a:t>
            </a:r>
            <a:r>
              <a:rPr lang="zh-CN" altLang="en-US" sz="2000" dirty="0" smtClean="0">
                <a:latin typeface="宋体" panose="02010600030101010101" pitchFamily="2" charset="-122"/>
                <a:ea typeface="宋体" panose="02010600030101010101" pitchFamily="2" charset="-122"/>
              </a:rPr>
              <a:t>操作</a:t>
            </a:r>
            <a:r>
              <a:rPr lang="zh-CN" altLang="en-US" sz="2000" dirty="0">
                <a:latin typeface="宋体" panose="02010600030101010101" pitchFamily="2" charset="-122"/>
                <a:ea typeface="宋体" panose="02010600030101010101" pitchFamily="2" charset="-122"/>
              </a:rPr>
              <a:t>性以及实用性都非常好的思维工具。思维导图将左右脑的机能充分合理的运用</a:t>
            </a:r>
            <a:r>
              <a:rPr lang="zh-CN" altLang="en-US" sz="2000" dirty="0" smtClean="0">
                <a:latin typeface="宋体" panose="02010600030101010101" pitchFamily="2" charset="-122"/>
                <a:ea typeface="宋体" panose="02010600030101010101" pitchFamily="2" charset="-122"/>
              </a:rPr>
              <a:t>，将</a:t>
            </a:r>
            <a:r>
              <a:rPr lang="zh-CN" altLang="en-US" sz="2000" dirty="0">
                <a:latin typeface="宋体" panose="02010600030101010101" pitchFamily="2" charset="-122"/>
                <a:ea typeface="宋体" panose="02010600030101010101" pitchFamily="2" charset="-122"/>
              </a:rPr>
              <a:t>不可视的思维形象的展现出</a:t>
            </a:r>
            <a:r>
              <a:rPr lang="zh-CN" altLang="en-US" sz="2000" dirty="0" smtClean="0">
                <a:latin typeface="宋体" panose="02010600030101010101" pitchFamily="2" charset="-122"/>
                <a:ea typeface="宋体" panose="02010600030101010101" pitchFamily="2" charset="-122"/>
              </a:rPr>
              <a:t>来。</a:t>
            </a:r>
            <a:endParaRPr lang="zh-CN" altLang="en-US" sz="2000" dirty="0">
              <a:latin typeface="宋体" panose="02010600030101010101" pitchFamily="2" charset="-122"/>
              <a:ea typeface="宋体" panose="02010600030101010101" pitchFamily="2" charset="-122"/>
            </a:endParaRPr>
          </a:p>
          <a:p>
            <a:endParaRPr lang="zh-CN" altLang="en-US" dirty="0"/>
          </a:p>
        </p:txBody>
      </p:sp>
      <p:pic>
        <p:nvPicPr>
          <p:cNvPr id="4" name="内容占位符 3"/>
          <p:cNvPicPr>
            <a:picLocks noChangeAspect="1"/>
          </p:cNvPicPr>
          <p:nvPr/>
        </p:nvPicPr>
        <p:blipFill>
          <a:blip r:embed="rId1"/>
          <a:stretch>
            <a:fillRect/>
          </a:stretch>
        </p:blipFill>
        <p:spPr>
          <a:xfrm>
            <a:off x="1979712" y="2636912"/>
            <a:ext cx="5040560" cy="3329027"/>
          </a:xfrm>
          <a:prstGeom prst="rect">
            <a:avLst/>
          </a:prstGeom>
          <a:noFill/>
          <a:ln w="9525">
            <a:noFill/>
          </a:ln>
        </p:spPr>
      </p:pic>
      <p:sp>
        <p:nvSpPr>
          <p:cNvPr id="5" name="矩形 4"/>
          <p:cNvSpPr/>
          <p:nvPr/>
        </p:nvSpPr>
        <p:spPr>
          <a:xfrm>
            <a:off x="251520" y="6021617"/>
            <a:ext cx="9001000" cy="369332"/>
          </a:xfrm>
          <a:prstGeom prst="rect">
            <a:avLst/>
          </a:prstGeom>
        </p:spPr>
        <p:txBody>
          <a:bodyPr wrap="square">
            <a:spAutoFit/>
          </a:bodyPr>
          <a:lstStyle/>
          <a:p>
            <a:r>
              <a:rPr lang="zh-CN" altLang="en-US" dirty="0" smtClean="0"/>
              <a:t>发</a:t>
            </a:r>
            <a:r>
              <a:rPr lang="zh-CN" altLang="en-US" dirty="0"/>
              <a:t>现国</a:t>
            </a:r>
            <a:r>
              <a:rPr lang="zh-CN" altLang="en-US" dirty="0" smtClean="0"/>
              <a:t>内的</a:t>
            </a:r>
            <a:r>
              <a:rPr lang="zh-CN" altLang="en-US" dirty="0"/>
              <a:t>研究是逐年呈现递增的趋势，可见在国内的研究是有一定的前景和空间的</a:t>
            </a:r>
            <a:endParaRPr lang="zh-CN" altLang="en-US" dirty="0"/>
          </a:p>
        </p:txBody>
      </p:sp>
      <p:cxnSp>
        <p:nvCxnSpPr>
          <p:cNvPr id="6" name="直接连接符 5"/>
          <p:cNvCxnSpPr>
            <a:cxnSpLocks noChangeShapeType="1"/>
          </p:cNvCxnSpPr>
          <p:nvPr/>
        </p:nvCxnSpPr>
        <p:spPr bwMode="auto">
          <a:xfrm>
            <a:off x="755576" y="1404184"/>
            <a:ext cx="7920880" cy="0"/>
          </a:xfrm>
          <a:prstGeom prst="line">
            <a:avLst/>
          </a:prstGeom>
          <a:noFill/>
          <a:ln w="28575" algn="ctr">
            <a:solidFill>
              <a:srgbClr val="117EE1"/>
            </a:solidFill>
            <a:rou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stretch>
            <a:fillRect/>
          </a:stretch>
        </p:blipFill>
        <p:spPr>
          <a:xfrm>
            <a:off x="1187624" y="836712"/>
            <a:ext cx="6819349" cy="4525963"/>
          </a:xfrm>
          <a:prstGeom prst="rect">
            <a:avLst/>
          </a:prstGeom>
        </p:spPr>
      </p:pic>
      <p:sp>
        <p:nvSpPr>
          <p:cNvPr id="5" name="矩形 4"/>
          <p:cNvSpPr/>
          <p:nvPr/>
        </p:nvSpPr>
        <p:spPr>
          <a:xfrm>
            <a:off x="251520" y="5445224"/>
            <a:ext cx="8471646" cy="707886"/>
          </a:xfrm>
          <a:prstGeom prst="rect">
            <a:avLst/>
          </a:prstGeom>
        </p:spPr>
        <p:txBody>
          <a:bodyPr wrap="square">
            <a:spAutoFit/>
          </a:bodyPr>
          <a:lstStyle/>
          <a:p>
            <a:r>
              <a:rPr lang="zh-CN" altLang="en-US" dirty="0" smtClean="0"/>
              <a:t>      </a:t>
            </a:r>
            <a:r>
              <a:rPr lang="zh-CN" altLang="en-US" sz="2000" dirty="0" smtClean="0">
                <a:latin typeface="宋体" panose="02010600030101010101" pitchFamily="2" charset="-122"/>
              </a:rPr>
              <a:t>在</a:t>
            </a:r>
            <a:r>
              <a:rPr lang="zh-CN" altLang="en-US" sz="2000" dirty="0">
                <a:latin typeface="宋体" panose="02010600030101010101" pitchFamily="2" charset="-122"/>
              </a:rPr>
              <a:t>理科教学中实现思维可视化应用的研究比文科教学中的研究更</a:t>
            </a:r>
            <a:r>
              <a:rPr lang="zh-CN" altLang="en-US" sz="2000" dirty="0" smtClean="0">
                <a:latin typeface="宋体" panose="02010600030101010101" pitchFamily="2" charset="-122"/>
              </a:rPr>
              <a:t>突出</a:t>
            </a:r>
            <a:r>
              <a:rPr lang="zh-CN" altLang="en-US" sz="2000" dirty="0">
                <a:latin typeface="宋体" panose="02010600030101010101" pitchFamily="2" charset="-122"/>
              </a:rPr>
              <a:t>一些。由此可以看出在化学教学中实现思维可视化是具有一定的研究价值的</a:t>
            </a:r>
            <a:endParaRPr lang="zh-CN" altLang="en-US" sz="2000" dirty="0">
              <a:latin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4059</Words>
  <Application>WPS 演示</Application>
  <PresentationFormat>全屏显示(4:3)</PresentationFormat>
  <Paragraphs>191</Paragraphs>
  <Slides>27</Slides>
  <Notes>3</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Franklin Gothic Book</vt:lpstr>
      <vt:lpstr>微软雅黑</vt:lpstr>
      <vt:lpstr>Agency FB</vt:lpstr>
      <vt:lpstr>Segoe Print</vt:lpstr>
      <vt:lpstr>Arial Unicode MS</vt:lpstr>
      <vt:lpstr>Calibri</vt:lpstr>
      <vt:lpstr>Calibri</vt:lpstr>
      <vt:lpstr>方正姚体</vt:lpstr>
      <vt:lpstr>默认设计模板</vt:lpstr>
      <vt:lpstr>PowerPoint 演示文稿</vt:lpstr>
      <vt:lpstr>PowerPoint 演示文稿</vt:lpstr>
      <vt:lpstr>思维可视化</vt:lpstr>
      <vt:lpstr>常用图示介绍</vt:lpstr>
      <vt:lpstr>PowerPoint 演示文稿</vt:lpstr>
      <vt:lpstr>PowerPoint 演示文稿</vt:lpstr>
      <vt:lpstr>问题提出</vt:lpstr>
      <vt:lpstr> 国内外研究现状  </vt:lpstr>
      <vt:lpstr>PowerPoint 演示文稿</vt:lpstr>
      <vt:lpstr>PowerPoint 演示文稿</vt:lpstr>
      <vt:lpstr>可视化在教育领域的应用</vt:lpstr>
      <vt:lpstr>思维可视化在教学中的应用</vt:lpstr>
      <vt:lpstr>课题目的</vt:lpstr>
      <vt:lpstr>PowerPoint 演示文稿</vt:lpstr>
      <vt:lpstr>PowerPoint 演示文稿</vt:lpstr>
      <vt:lpstr>问卷调查</vt:lpstr>
      <vt:lpstr>PowerPoint 演示文稿</vt:lpstr>
      <vt:lpstr>新课活动中实现思维可视化的设计 </vt:lpstr>
      <vt:lpstr>实验课活动中实现思维可视化的设计 </vt:lpstr>
      <vt:lpstr>复习课总结中实现思维可视化的设计</vt:lpstr>
      <vt:lpstr>习题课讲解中实现思维可视化的设计 </vt:lpstr>
      <vt:lpstr>化学概念知识中实现思维可视化的应用</vt:lpstr>
      <vt:lpstr>化学原理知识中实现思维可视化的应用  </vt:lpstr>
      <vt:lpstr>元素化合物知识中实现思维可视化的应用</vt:lpstr>
      <vt:lpstr>PowerPoint 演示文稿</vt:lpstr>
      <vt:lpstr>任务分解</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ASUS</dc:creator>
  <cp:lastModifiedBy>yinhui</cp:lastModifiedBy>
  <cp:revision>34</cp:revision>
  <dcterms:created xsi:type="dcterms:W3CDTF">2021-06-17T16:27:00Z</dcterms:created>
  <dcterms:modified xsi:type="dcterms:W3CDTF">2021-11-09T07:25:25Z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90EEA21C04FC47AE937F850CC5B76A25</vt:lpwstr>
  </property>
</Properties>
</file>