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3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B1393-B651-4245-83C5-6EE13220B451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068F5-0921-4DA7-BED8-1C2BB05F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11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4EBC7-F872-472F-8702-D046FA5D7BF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C4BD1-1918-41C1-BA0C-522EFB6CA1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04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62075"/>
            <a:ext cx="6535738" cy="36766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83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26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317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885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1178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609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88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878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4933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8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031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8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301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375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7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9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431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8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9A0DB2DC-4C9A-4742-B13C-FB6460FD3503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defTabSz="457200"/>
              <a:t>‹#›</a:t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6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14"/>
          <p:cNvSpPr>
            <a:spLocks noChangeArrowheads="1"/>
          </p:cNvSpPr>
          <p:nvPr/>
        </p:nvSpPr>
        <p:spPr bwMode="gray">
          <a:xfrm>
            <a:off x="-283261" y="1552214"/>
            <a:ext cx="12581890" cy="11252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US" altLang="zh-CN" sz="5400" dirty="0">
                <a:solidFill>
                  <a:schemeClr val="tx1"/>
                </a:solidFill>
                <a:effectLst/>
                <a:latin typeface="+mn-ea"/>
                <a:cs typeface="+mn-ea"/>
              </a:rPr>
              <a:t> </a:t>
            </a:r>
            <a:r>
              <a:rPr lang="en-US" altLang="zh-CN" sz="5400" dirty="0" smtClean="0">
                <a:solidFill>
                  <a:schemeClr val="tx1"/>
                </a:solidFill>
                <a:effectLst/>
                <a:latin typeface="+mn-ea"/>
                <a:cs typeface="+mn-ea"/>
              </a:rPr>
              <a:t>     </a:t>
            </a:r>
            <a:r>
              <a:rPr lang="zh-CN" altLang="en-US" sz="66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《</a:t>
            </a:r>
            <a:r>
              <a:rPr lang="zh-CN" altLang="en-US" sz="6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化学</a:t>
            </a:r>
            <a:r>
              <a:rPr lang="zh-CN" altLang="en-US" sz="66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·选修</a:t>
            </a:r>
            <a:r>
              <a:rPr lang="en-US" altLang="zh-CN" sz="66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</a:t>
            </a:r>
            <a:r>
              <a:rPr lang="zh-CN" altLang="en-US" sz="66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》</a:t>
            </a:r>
            <a:r>
              <a:rPr lang="en-US" altLang="zh-CN" sz="66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66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第四章</a:t>
            </a:r>
            <a:endParaRPr lang="en-US" altLang="zh-CN" sz="66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PA_矩形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820963" y="1007384"/>
            <a:ext cx="11274425" cy="334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8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蛋白质和核酸</a:t>
            </a:r>
            <a:endParaRPr lang="zh-CN" altLang="en-US" sz="8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3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  <p:sndAc>
          <p:endSnd/>
        </p:sndAc>
      </p:transition>
    </mc:Choice>
    <mc:Fallback xmlns="">
      <p:transition>
        <p:push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8031" y="2873348"/>
            <a:ext cx="7264234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加热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、紫外线照射、强酸、强碱、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重金属盐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（含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Cu</a:t>
            </a:r>
            <a:r>
              <a:rPr lang="en-US" altLang="zh-CN" sz="2800" b="1" baseline="30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2+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Pb</a:t>
            </a:r>
            <a:r>
              <a:rPr lang="en-US" altLang="zh-CN" sz="2800" b="1" baseline="30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2+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Ba</a:t>
            </a:r>
            <a:r>
              <a:rPr lang="en-US" altLang="zh-CN" sz="2800" b="1" baseline="30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2+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Ag</a:t>
            </a:r>
            <a:r>
              <a:rPr lang="en-US" altLang="zh-CN" sz="2800" b="1" baseline="30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+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Hg</a:t>
            </a:r>
            <a:r>
              <a:rPr lang="en-US" altLang="zh-CN" sz="2800" b="1" baseline="30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2+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等）、乙醇、甲醛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等。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2009" y="877587"/>
            <a:ext cx="11424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                   可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使蛋白质的理化性质和生理功能发生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改  变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，失去生理活性。此过程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不可逆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。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5151" y="2764164"/>
            <a:ext cx="1138682" cy="6119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条件：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1962" y="2262582"/>
            <a:ext cx="6335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现象：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均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凝结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了；但是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不再溶解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19130" y="1006882"/>
            <a:ext cx="2064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）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变性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130" y="4755325"/>
            <a:ext cx="88601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【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应用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】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可利用蛋白质的变性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原理  进行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杀菌消毒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。</a:t>
            </a:r>
          </a:p>
        </p:txBody>
      </p:sp>
      <p:pic>
        <p:nvPicPr>
          <p:cNvPr id="11" name="变性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5145" y="1587141"/>
            <a:ext cx="4521094" cy="31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5288" y="1052513"/>
            <a:ext cx="66976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1. 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医疗器械常用加热煮沸的方法消毒；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723" y="1718315"/>
            <a:ext cx="598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Times New Roman" pitchFamily="18" charset="0"/>
                <a:ea typeface="微软雅黑" pitchFamily="34" charset="-122"/>
              </a:rPr>
              <a:t>2. 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常用紫外线灯照射病房；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4667" y="2365443"/>
            <a:ext cx="6630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Times New Roman" pitchFamily="18" charset="0"/>
                <a:ea typeface="微软雅黑" pitchFamily="34" charset="-122"/>
              </a:rPr>
              <a:t>3.75</a:t>
            </a:r>
            <a:r>
              <a:rPr kumimoji="1" lang="en-US" altLang="zh-CN" sz="2800" b="1" dirty="0">
                <a:latin typeface="Times New Roman" pitchFamily="18" charset="0"/>
                <a:ea typeface="微软雅黑" pitchFamily="34" charset="-122"/>
              </a:rPr>
              <a:t>%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的酒精作为外科</a:t>
            </a:r>
            <a:r>
              <a:rPr kumimoji="1" lang="zh-CN" altLang="en-US" sz="2800" b="1" dirty="0" smtClean="0">
                <a:latin typeface="Times New Roman" pitchFamily="18" charset="0"/>
                <a:ea typeface="微软雅黑" pitchFamily="34" charset="-122"/>
              </a:rPr>
              <a:t>消毒剂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；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72115" y="3035676"/>
            <a:ext cx="9044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latin typeface="Times New Roman" pitchFamily="18" charset="0"/>
                <a:ea typeface="微软雅黑" pitchFamily="34" charset="-122"/>
              </a:rPr>
              <a:t>4. 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误服重金属盐使人中毒，可采用</a:t>
            </a:r>
            <a:r>
              <a:rPr kumimoji="1" lang="zh-CN" altLang="en-US" sz="2800" b="1" dirty="0" smtClean="0">
                <a:latin typeface="Times New Roman" pitchFamily="18" charset="0"/>
                <a:ea typeface="微软雅黑" pitchFamily="34" charset="-122"/>
              </a:rPr>
              <a:t>下列那种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措施急救？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55650" y="3742580"/>
            <a:ext cx="3313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Times New Roman" pitchFamily="18" charset="0"/>
                <a:ea typeface="微软雅黑" pitchFamily="34" charset="-122"/>
              </a:rPr>
              <a:t>A.  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喝大量开水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60850" y="3742580"/>
            <a:ext cx="4560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Times New Roman" pitchFamily="18" charset="0"/>
                <a:ea typeface="微软雅黑" pitchFamily="34" charset="-122"/>
              </a:rPr>
              <a:t>B.  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喝大量氯化钠溶液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07044" y="4529980"/>
            <a:ext cx="3240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Times New Roman" pitchFamily="18" charset="0"/>
                <a:ea typeface="微软雅黑" pitchFamily="34" charset="-122"/>
              </a:rPr>
              <a:t>C. 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喝大量牛奶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262062" y="4536330"/>
            <a:ext cx="4159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Times New Roman" pitchFamily="18" charset="0"/>
                <a:ea typeface="微软雅黑" pitchFamily="34" charset="-122"/>
              </a:rPr>
              <a:t>D.  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喝大量葡萄糖水</a:t>
            </a:r>
          </a:p>
        </p:txBody>
      </p: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605058" y="4529980"/>
            <a:ext cx="69056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  <a:sym typeface="Times New Roman" pitchFamily="18" charset="0"/>
              </a:rPr>
              <a:t>√</a:t>
            </a: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8821737" y="622849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讨论交流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  <p:bldP spid="6" grpId="0" build="p" autoUpdateAnimBg="0"/>
      <p:bldP spid="7" grpId="0" build="p" autoUpdateAnimBg="0"/>
      <p:bldP spid="8" grpId="0" build="p" autoUpdateAnimBg="0"/>
      <p:bldP spid="9" grpId="0" build="p" autoUpdateAnimBg="0"/>
      <p:bldP spid="10" grpId="0" build="p" autoUpdateAnimBg="0"/>
      <p:bldP spid="11" grpId="0" build="p" autoUpdateAnimBg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03550" y="2185794"/>
            <a:ext cx="6758823" cy="68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zh-CN" altLang="en-US" sz="27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加入某种物质后有沉淀生成</a:t>
            </a:r>
          </a:p>
        </p:txBody>
      </p:sp>
      <p:sp>
        <p:nvSpPr>
          <p:cNvPr id="5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66134" y="4574864"/>
            <a:ext cx="3173254" cy="76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zh-CN" altLang="en-US" sz="27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不可逆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81227" y="4582600"/>
            <a:ext cx="3585569" cy="76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zh-CN" altLang="en-US" sz="27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可逆，加水即可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14442" y="5399558"/>
            <a:ext cx="2710345" cy="100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zh-CN" altLang="en-US" sz="27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杀菌、消毒、防中毒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26017" y="5525815"/>
            <a:ext cx="3585568" cy="61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zh-CN" altLang="en-US" sz="27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分离、提纯蛋白质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66134" y="3034889"/>
            <a:ext cx="3173254" cy="114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zh-CN" altLang="en-US" sz="27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重金属盐、醛、加热或剧烈震动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83652" y="2895184"/>
            <a:ext cx="3660614" cy="167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zh-CN" altLang="en-US" sz="27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加入某些浓盐溶液，</a:t>
            </a:r>
            <a:r>
              <a:rPr lang="zh-CN" altLang="en-US" sz="27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如 </a:t>
            </a:r>
            <a:r>
              <a:rPr lang="en-US" altLang="zh-CN" sz="27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Na</a:t>
            </a:r>
            <a:r>
              <a:rPr lang="en-US" altLang="zh-CN" sz="2700" b="1" baseline="-25000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2</a:t>
            </a:r>
            <a:r>
              <a:rPr lang="en-US" altLang="zh-CN" sz="27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SO</a:t>
            </a:r>
            <a:r>
              <a:rPr lang="en-US" altLang="zh-CN" sz="2700" b="1" baseline="-25000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4</a:t>
            </a:r>
            <a:r>
              <a:rPr lang="zh-CN" altLang="en-US" sz="2700" b="1" baseline="-25000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zh-CN" altLang="en-US" sz="27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浓</a:t>
            </a:r>
            <a:r>
              <a:rPr lang="zh-CN" altLang="en-US" sz="27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食盐水（</a:t>
            </a:r>
            <a:r>
              <a:rPr lang="en-US" altLang="zh-CN" sz="27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NH</a:t>
            </a:r>
            <a:r>
              <a:rPr lang="en-US" altLang="zh-CN" sz="2700" b="1" baseline="-250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4</a:t>
            </a:r>
            <a:r>
              <a:rPr lang="zh-CN" altLang="en-US" sz="27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）</a:t>
            </a:r>
            <a:r>
              <a:rPr lang="en-US" altLang="zh-CN" sz="2700" b="1" baseline="-25000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2</a:t>
            </a:r>
            <a:r>
              <a:rPr lang="en-US" altLang="zh-CN" sz="27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SO</a:t>
            </a:r>
            <a:r>
              <a:rPr lang="en-US" altLang="zh-CN" sz="2700" b="1" baseline="-25000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4</a:t>
            </a:r>
            <a:r>
              <a:rPr lang="en-US" altLang="zh-CN" sz="27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 </a:t>
            </a:r>
            <a:r>
              <a:rPr lang="zh-CN" altLang="en-US" sz="27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等 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610047" y="1355210"/>
            <a:ext cx="9378845" cy="4963304"/>
            <a:chOff x="204" y="254"/>
            <a:chExt cx="5391" cy="2949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4" y="709"/>
              <a:ext cx="1587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zh-CN" altLang="en-US" sz="2800" b="1" dirty="0">
                  <a:latin typeface="Times New Roman" pitchFamily="18" charset="0"/>
                  <a:ea typeface="微软雅黑" pitchFamily="34" charset="-122"/>
                </a:rPr>
                <a:t>相同点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120" y="2115"/>
              <a:ext cx="67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zh-CN" altLang="en-US" sz="2800" b="1">
                  <a:latin typeface="Times New Roman" pitchFamily="18" charset="0"/>
                  <a:ea typeface="微软雅黑" pitchFamily="34" charset="-122"/>
                </a:rPr>
                <a:t>复原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120" y="1117"/>
              <a:ext cx="671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zh-CN" altLang="en-US" sz="2800" b="1">
                  <a:latin typeface="Times New Roman" pitchFamily="18" charset="0"/>
                  <a:ea typeface="微软雅黑" pitchFamily="34" charset="-122"/>
                </a:rPr>
                <a:t>盐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zh-CN" altLang="en-US" sz="2800" b="1">
                  <a:latin typeface="Times New Roman" pitchFamily="18" charset="0"/>
                  <a:ea typeface="微软雅黑" pitchFamily="34" charset="-122"/>
                </a:rPr>
                <a:t>不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zh-CN" altLang="en-US" sz="2800" b="1">
                  <a:latin typeface="Times New Roman" pitchFamily="18" charset="0"/>
                  <a:ea typeface="微软雅黑" pitchFamily="34" charset="-122"/>
                </a:rPr>
                <a:t>同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04" y="2608"/>
              <a:ext cx="158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zh-CN" altLang="en-US" sz="2800" b="1">
                  <a:latin typeface="Times New Roman" pitchFamily="18" charset="0"/>
                  <a:ea typeface="微软雅黑" pitchFamily="34" charset="-122"/>
                </a:rPr>
                <a:t>用途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04" y="1208"/>
              <a:ext cx="916" cy="1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zh-CN" altLang="en-US" sz="2800" b="1">
                  <a:latin typeface="Times New Roman" pitchFamily="18" charset="0"/>
                  <a:ea typeface="微软雅黑" pitchFamily="34" charset="-122"/>
                </a:rPr>
                <a:t>不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zh-CN" altLang="en-US" sz="2800" b="1">
                  <a:latin typeface="Times New Roman" pitchFamily="18" charset="0"/>
                  <a:ea typeface="微软雅黑" pitchFamily="34" charset="-122"/>
                </a:rPr>
                <a:t>同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zh-CN" altLang="en-US" sz="2800" b="1">
                  <a:latin typeface="Times New Roman" pitchFamily="18" charset="0"/>
                  <a:ea typeface="微软雅黑" pitchFamily="34" charset="-122"/>
                </a:rPr>
                <a:t>点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771" y="263"/>
              <a:ext cx="1824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zh-CN" altLang="en-US" sz="2800" b="1">
                  <a:latin typeface="Times New Roman" pitchFamily="18" charset="0"/>
                  <a:ea typeface="微软雅黑" pitchFamily="34" charset="-122"/>
                </a:rPr>
                <a:t>变性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710" y="254"/>
              <a:ext cx="2061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zh-CN" altLang="en-US" sz="2800" b="1" dirty="0">
                  <a:latin typeface="Times New Roman" pitchFamily="18" charset="0"/>
                  <a:ea typeface="微软雅黑" pitchFamily="34" charset="-122"/>
                </a:rPr>
                <a:t>盐析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36479" y="1281157"/>
            <a:ext cx="9519762" cy="5037357"/>
            <a:chOff x="204" y="845"/>
            <a:chExt cx="5472" cy="2993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04" y="848"/>
              <a:ext cx="0" cy="29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  <a:ea typeface="微软雅黑" pitchFamily="34" charset="-122"/>
              </a:endParaRPr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204" y="845"/>
              <a:ext cx="5472" cy="2990"/>
              <a:chOff x="204" y="173"/>
              <a:chExt cx="5472" cy="2990"/>
            </a:xfrm>
          </p:grpSpPr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204" y="173"/>
                <a:ext cx="547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204" y="1117"/>
                <a:ext cx="54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204" y="2568"/>
                <a:ext cx="54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204" y="3163"/>
                <a:ext cx="547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791" y="173"/>
                <a:ext cx="0" cy="29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3852" y="173"/>
                <a:ext cx="0" cy="5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5676" y="173"/>
                <a:ext cx="0" cy="29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1120" y="1117"/>
                <a:ext cx="0" cy="14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1120" y="2115"/>
                <a:ext cx="45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204" y="709"/>
                <a:ext cx="54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3852" y="1117"/>
                <a:ext cx="0" cy="20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</p:grpSp>
      </p:grpSp>
      <p:sp>
        <p:nvSpPr>
          <p:cNvPr id="33" name="Rectangle 32"/>
          <p:cNvSpPr txBox="1">
            <a:spLocks noChangeArrowheads="1"/>
          </p:cNvSpPr>
          <p:nvPr/>
        </p:nvSpPr>
        <p:spPr>
          <a:xfrm>
            <a:off x="2005335" y="597594"/>
            <a:ext cx="8860407" cy="538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盐析与变性的对比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26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87585"/>
            <a:ext cx="3816350" cy="7921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）颜色反应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681403" y="1403850"/>
            <a:ext cx="3289110" cy="3105251"/>
            <a:chOff x="249" y="44"/>
            <a:chExt cx="2979" cy="299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519" y="2659"/>
              <a:ext cx="5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  <a:ea typeface="微软雅黑" pitchFamily="34" charset="-122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249" y="44"/>
              <a:ext cx="2979" cy="2994"/>
              <a:chOff x="2154" y="-228"/>
              <a:chExt cx="2979" cy="2994"/>
            </a:xfrm>
          </p:grpSpPr>
          <p:pic>
            <p:nvPicPr>
              <p:cNvPr id="8" name="Picture 4" descr="蛋白质的颜色反应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" y="-228"/>
                <a:ext cx="2979" cy="2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3101" y="1942"/>
                <a:ext cx="1235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itchFamily="18" charset="0"/>
                    <a:ea typeface="微软雅黑" pitchFamily="34" charset="-122"/>
                  </a:rPr>
                  <a:t>浓硝酸</a:t>
                </a: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0" y="783666"/>
            <a:ext cx="119249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浓硝酸能和蛋白质生成白色沉淀，在微热条件下能使含有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苯环的蛋白质变黄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89881" y="4624402"/>
            <a:ext cx="3936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可用于检验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蛋白质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3" name="颜色反应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62" y="1403850"/>
            <a:ext cx="4841231" cy="3179316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139054" y="5027608"/>
            <a:ext cx="8229600" cy="5540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）灼烧时有烧焦羽毛的气味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43959" y="5993572"/>
            <a:ext cx="7182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思考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】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真假羊毛衫、蚕丝被的鉴别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5979276"/>
            <a:ext cx="4933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n"/>
            </a:pP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可用于蛋白质的鉴别。</a:t>
            </a:r>
          </a:p>
        </p:txBody>
      </p:sp>
      <p:sp>
        <p:nvSpPr>
          <p:cNvPr id="17" name="矩形 16"/>
          <p:cNvSpPr/>
          <p:nvPr/>
        </p:nvSpPr>
        <p:spPr>
          <a:xfrm>
            <a:off x="98762" y="5370191"/>
            <a:ext cx="104413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一般生成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CO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H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2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O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N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SO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P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2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O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5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等物质。有烧焦羽毛味。</a:t>
            </a:r>
          </a:p>
        </p:txBody>
      </p:sp>
    </p:spTree>
    <p:extLst>
      <p:ext uri="{BB962C8B-B14F-4D97-AF65-F5344CB8AC3E}">
        <p14:creationId xmlns:p14="http://schemas.microsoft.com/office/powerpoint/2010/main" val="21635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6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6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4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247441"/>
            <a:ext cx="5511421" cy="437356"/>
          </a:xfrm>
          <a:prstGeom prst="rect">
            <a:avLst/>
          </a:prstGeom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三、可作催化剂的蛋白质</a:t>
            </a: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酶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882" y="2865537"/>
            <a:ext cx="5334000" cy="29351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2. 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酶的催化特点：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(1)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条件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温和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，不需加热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(2)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具有高度的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专一性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(3)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具有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高效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催化作用</a:t>
            </a: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701484"/>
            <a:ext cx="1841713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组成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882" y="1422290"/>
            <a:ext cx="12179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酶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是一类由细胞产生的、对生物体内的化学反应具有</a:t>
            </a:r>
            <a:r>
              <a:rPr lang="zh-CN" altLang="en-US" sz="2800" b="1" u="sng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作用的有机物，其中绝大多数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是          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399967" y="1496900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催化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83930" y="215731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蛋白质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2583930" y="2673267"/>
            <a:ext cx="13374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5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9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386053" y="1746101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含磷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52972" y="4507156"/>
            <a:ext cx="3475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脱氧核糖核酸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(DNA)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380268" y="3547953"/>
            <a:ext cx="2723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核糖核酸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(RNA)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355" y="1896751"/>
            <a:ext cx="7663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 dirty="0">
                <a:latin typeface="Times New Roman"/>
                <a:ea typeface="微软雅黑"/>
                <a:cs typeface="Times New Roman"/>
              </a:rPr>
              <a:t>核酸是一类</a:t>
            </a:r>
            <a:r>
              <a:rPr lang="en-US" altLang="zh-CN" sz="2800" b="1" u="sng" kern="100" dirty="0">
                <a:latin typeface="Times New Roman"/>
                <a:ea typeface="微软雅黑"/>
              </a:rPr>
              <a:t>  </a:t>
            </a:r>
            <a:r>
              <a:rPr lang="en-US" altLang="zh-CN" sz="2800" b="1" u="sng" kern="100" dirty="0" smtClean="0">
                <a:latin typeface="Times New Roman"/>
                <a:ea typeface="微软雅黑"/>
              </a:rPr>
              <a:t>           </a:t>
            </a:r>
            <a:r>
              <a:rPr lang="zh-CN" altLang="zh-CN" sz="2800" b="1" kern="100" dirty="0" smtClean="0">
                <a:latin typeface="Times New Roman"/>
                <a:ea typeface="微软雅黑"/>
                <a:cs typeface="Times New Roman"/>
              </a:rPr>
              <a:t>的</a:t>
            </a:r>
            <a:r>
              <a:rPr lang="zh-CN" altLang="zh-CN" sz="2800" b="1" kern="100" dirty="0">
                <a:latin typeface="Times New Roman"/>
                <a:ea typeface="微软雅黑"/>
                <a:cs typeface="Times New Roman"/>
              </a:rPr>
              <a:t>生物高分子化合物。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8613" y="1037832"/>
            <a:ext cx="1441420" cy="657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/>
                <a:ea typeface="微软雅黑"/>
                <a:cs typeface="Courier New"/>
              </a:rPr>
              <a:t>1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/>
                <a:ea typeface="微软雅黑"/>
                <a:cs typeface="Times New Roman"/>
              </a:rPr>
              <a:t>．组成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536" y="2628471"/>
            <a:ext cx="1441420" cy="657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/>
                <a:ea typeface="微软雅黑"/>
                <a:cs typeface="Times New Roman"/>
              </a:rPr>
              <a:t>．分类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840" y="40240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 smtClean="0">
                <a:latin typeface="Times New Roman"/>
                <a:ea typeface="微软雅黑"/>
                <a:cs typeface="Times New Roman"/>
              </a:rPr>
              <a:t>核酸</a:t>
            </a:r>
            <a:endParaRPr lang="zh-CN" alt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66115"/>
            <a:ext cx="2424811" cy="5717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四、核酸</a:t>
            </a: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3095" y="375671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kern="100" dirty="0" err="1">
                <a:solidFill>
                  <a:prstClr val="black"/>
                </a:solidFill>
                <a:latin typeface="微软雅黑"/>
                <a:ea typeface="微软雅黑"/>
              </a:rPr>
              <a:t>按组成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2884816" y="3868014"/>
            <a:ext cx="300251" cy="9144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endCxn id="13" idx="1"/>
          </p:cNvCxnSpPr>
          <p:nvPr/>
        </p:nvCxnSpPr>
        <p:spPr>
          <a:xfrm>
            <a:off x="1331869" y="4325214"/>
            <a:ext cx="155294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621077"/>
            <a:ext cx="11098212" cy="31174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、欲将蛋白质从水中析出而又不改变它的性质应加入（     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     </a:t>
            </a: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A.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甲醛溶液                      </a:t>
            </a: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B.CuSO</a:t>
            </a:r>
            <a:r>
              <a:rPr lang="en-US" altLang="zh-CN" sz="2800" b="1" baseline="-25000" dirty="0" smtClean="0">
                <a:latin typeface="Times New Roman" pitchFamily="18" charset="0"/>
                <a:ea typeface="微软雅黑" pitchFamily="34" charset="-122"/>
              </a:rPr>
              <a:t>4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溶液 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     </a:t>
            </a: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C.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饱和</a:t>
            </a: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Na</a:t>
            </a:r>
            <a:r>
              <a:rPr lang="en-US" altLang="zh-CN" sz="2800" b="1" baseline="-25000" dirty="0" smtClean="0">
                <a:latin typeface="Times New Roman" pitchFamily="18" charset="0"/>
                <a:ea typeface="微软雅黑" pitchFamily="34" charset="-122"/>
              </a:rPr>
              <a:t>2</a:t>
            </a: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SO</a:t>
            </a:r>
            <a:r>
              <a:rPr lang="en-US" altLang="zh-CN" sz="2800" b="1" baseline="-25000" dirty="0" smtClean="0">
                <a:latin typeface="Times New Roman" pitchFamily="18" charset="0"/>
                <a:ea typeface="微软雅黑" pitchFamily="34" charset="-122"/>
              </a:rPr>
              <a:t>4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溶液         </a:t>
            </a: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D.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浓硫酸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77996" y="896244"/>
            <a:ext cx="44435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C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2549655"/>
            <a:ext cx="11328871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2.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有关蛋白质的叙述正确的是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（    ）</a:t>
            </a: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微软雅黑" pitchFamily="34" charset="-122"/>
              </a:rPr>
              <a:t>A.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重金属盐会使蛋白质变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性，所以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吞服“钡餐”会使人中毒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微软雅黑" pitchFamily="34" charset="-122"/>
              </a:rPr>
              <a:t>B.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蛋白质水解的产物是氨基酸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微软雅黑" pitchFamily="34" charset="-122"/>
              </a:rPr>
              <a:t>C</a:t>
            </a: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.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所有蛋白质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与浓硝酸加热时变为黄色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微软雅黑" pitchFamily="34" charset="-122"/>
              </a:rPr>
              <a:t>D.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蛋白质的变性是生活中不需要的</a:t>
            </a:r>
          </a:p>
        </p:txBody>
      </p:sp>
      <p:sp>
        <p:nvSpPr>
          <p:cNvPr id="8" name="矩形 7"/>
          <p:cNvSpPr/>
          <p:nvPr/>
        </p:nvSpPr>
        <p:spPr>
          <a:xfrm>
            <a:off x="5145630" y="272732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61786" y="34608"/>
            <a:ext cx="10564073" cy="787495"/>
            <a:chOff x="1247" y="1343"/>
            <a:chExt cx="3357" cy="590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1247" y="1343"/>
              <a:ext cx="3357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9999">
                    <a:gamma/>
                    <a:shade val="66667"/>
                    <a:invGamma/>
                  </a:srgbClr>
                </a:gs>
                <a:gs pos="100000">
                  <a:srgbClr val="0099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1338" y="1389"/>
              <a:ext cx="499" cy="453"/>
            </a:xfrm>
            <a:prstGeom prst="star5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bg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1995" y="1413"/>
              <a:ext cx="2450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00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4000" b="1" dirty="0" smtClean="0">
                  <a:solidFill>
                    <a:srgbClr val="000000"/>
                  </a:solidFill>
                  <a:latin typeface="+mj-ea"/>
                  <a:ea typeface="+mj-ea"/>
                </a:rPr>
                <a:t>活动元三</a:t>
              </a:r>
              <a:r>
                <a:rPr lang="en-US" altLang="zh-CN" sz="4000" b="1" dirty="0" smtClean="0">
                  <a:solidFill>
                    <a:srgbClr val="000000"/>
                  </a:solidFill>
                  <a:latin typeface="+mj-ea"/>
                  <a:ea typeface="+mj-ea"/>
                </a:rPr>
                <a:t>·</a:t>
              </a:r>
              <a:r>
                <a:rPr lang="zh-CN" altLang="en-US" sz="4000" b="1" dirty="0" smtClean="0">
                  <a:solidFill>
                    <a:srgbClr val="000000"/>
                  </a:solidFill>
                  <a:latin typeface="+mj-ea"/>
                  <a:ea typeface="+mj-ea"/>
                </a:rPr>
                <a:t>当堂巩固，突破重难  </a:t>
              </a:r>
              <a:endParaRPr lang="zh-CN" altLang="en-US" sz="4000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6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0693" y="2224895"/>
            <a:ext cx="10364451" cy="1596177"/>
          </a:xfrm>
        </p:spPr>
        <p:txBody>
          <a:bodyPr/>
          <a:lstStyle/>
          <a:p>
            <a:r>
              <a:rPr lang="zh-CN" altLang="en-US" dirty="0" smtClean="0"/>
              <a:t>导学案</a:t>
            </a:r>
            <a:r>
              <a:rPr lang="en-US" altLang="zh-CN" dirty="0" smtClean="0"/>
              <a:t>P54       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38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5832" y="99533"/>
            <a:ext cx="9828827" cy="128206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05538" y="1381598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/>
              <a:t>勾画出：</a:t>
            </a:r>
            <a:endParaRPr lang="en-US" altLang="zh-CN" sz="2800" dirty="0" smtClean="0"/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、氨基酸的定义、结构、官能</a:t>
            </a:r>
            <a:r>
              <a:rPr lang="zh-CN" altLang="en-US" sz="2800" dirty="0" smtClean="0"/>
              <a:t>团</a:t>
            </a:r>
            <a:r>
              <a:rPr lang="zh-CN" altLang="en-US" sz="2800" dirty="0"/>
              <a:t>及</a:t>
            </a:r>
            <a:r>
              <a:rPr lang="zh-CN" altLang="en-US" sz="2800" dirty="0" smtClean="0"/>
              <a:t>常</a:t>
            </a:r>
            <a:r>
              <a:rPr lang="zh-CN" altLang="en-US" sz="2800" dirty="0"/>
              <a:t>见的氨基</a:t>
            </a:r>
            <a:r>
              <a:rPr lang="zh-CN" altLang="en-US" sz="2800" dirty="0" smtClean="0"/>
              <a:t>酸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、氨</a:t>
            </a:r>
            <a:r>
              <a:rPr lang="zh-CN" altLang="en-US" sz="2800" dirty="0" smtClean="0"/>
              <a:t>基酸的物理性质以及化学性</a:t>
            </a:r>
            <a:r>
              <a:rPr lang="zh-CN" altLang="en-US" sz="2800" dirty="0" smtClean="0"/>
              <a:t>质（两性、成肽反应）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、蛋</a:t>
            </a:r>
            <a:r>
              <a:rPr lang="zh-CN" altLang="en-US" sz="2800" dirty="0" smtClean="0"/>
              <a:t>白质与氨基酸的关系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zh-CN" altLang="en-US" sz="2800" dirty="0" smtClean="0"/>
              <a:t>、蛋</a:t>
            </a:r>
            <a:r>
              <a:rPr lang="zh-CN" altLang="en-US" sz="2800" dirty="0" smtClean="0"/>
              <a:t>白质的性质（两性、水解、盐析、</a:t>
            </a:r>
            <a:r>
              <a:rPr lang="zh-CN" altLang="en-US" sz="2800" dirty="0" smtClean="0"/>
              <a:t>变性、</a:t>
            </a:r>
            <a:r>
              <a:rPr lang="zh-CN" altLang="en-US" sz="2800" dirty="0" smtClean="0"/>
              <a:t>颜色反应）</a:t>
            </a:r>
            <a:endParaRPr lang="en-US" altLang="zh-CN" sz="2800" dirty="0" smtClean="0"/>
          </a:p>
          <a:p>
            <a:r>
              <a:rPr lang="en-US" altLang="zh-CN" sz="2800" dirty="0" smtClean="0"/>
              <a:t>5</a:t>
            </a:r>
            <a:r>
              <a:rPr lang="zh-CN" altLang="en-US" sz="2800" dirty="0" smtClean="0"/>
              <a:t>、酶的定义以</a:t>
            </a:r>
            <a:r>
              <a:rPr lang="zh-CN" altLang="en-US" sz="2800" dirty="0" smtClean="0"/>
              <a:t>及特点</a:t>
            </a:r>
            <a:endParaRPr lang="en-US" altLang="zh-CN" sz="2800" dirty="0" smtClean="0"/>
          </a:p>
          <a:p>
            <a:r>
              <a:rPr lang="en-US" altLang="zh-CN" sz="2800" dirty="0" smtClean="0"/>
              <a:t>6</a:t>
            </a:r>
            <a:r>
              <a:rPr lang="zh-CN" altLang="en-US" sz="2800" dirty="0" smtClean="0"/>
              <a:t>、核</a:t>
            </a:r>
            <a:r>
              <a:rPr lang="zh-CN" altLang="en-US" sz="2800" dirty="0" smtClean="0"/>
              <a:t>酸的定</a:t>
            </a:r>
            <a:r>
              <a:rPr lang="zh-CN" altLang="en-US" sz="2800" dirty="0" smtClean="0"/>
              <a:t>义、组</a:t>
            </a:r>
            <a:r>
              <a:rPr lang="zh-CN" altLang="en-US" sz="2800" dirty="0" smtClean="0"/>
              <a:t>成和分类</a:t>
            </a:r>
            <a:endParaRPr lang="zh-CN" altLang="en-US" sz="28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9476" y="99533"/>
            <a:ext cx="10095183" cy="1282065"/>
            <a:chOff x="1247" y="1343"/>
            <a:chExt cx="3357" cy="59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247" y="1343"/>
              <a:ext cx="3357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9999">
                    <a:gamma/>
                    <a:shade val="66667"/>
                    <a:invGamma/>
                  </a:srgbClr>
                </a:gs>
                <a:gs pos="100000">
                  <a:srgbClr val="0099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338" y="1389"/>
              <a:ext cx="499" cy="453"/>
            </a:xfrm>
            <a:prstGeom prst="star5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bg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973" y="1389"/>
              <a:ext cx="2631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00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4000" b="1" dirty="0" smtClean="0">
                  <a:solidFill>
                    <a:srgbClr val="000000"/>
                  </a:solidFill>
                  <a:latin typeface="+mj-ea"/>
                  <a:ea typeface="+mj-ea"/>
                </a:rPr>
                <a:t>活动元一</a:t>
              </a:r>
              <a:r>
                <a:rPr lang="en-US" altLang="zh-CN" sz="4000" b="1" dirty="0" smtClean="0">
                  <a:solidFill>
                    <a:srgbClr val="000000"/>
                  </a:solidFill>
                  <a:latin typeface="+mj-ea"/>
                  <a:ea typeface="+mj-ea"/>
                </a:rPr>
                <a:t>·</a:t>
              </a:r>
              <a:r>
                <a:rPr lang="zh-CN" altLang="en-US" sz="4000" b="1" dirty="0">
                  <a:solidFill>
                    <a:srgbClr val="000000"/>
                  </a:solidFill>
                  <a:latin typeface="+mj-ea"/>
                  <a:ea typeface="+mj-ea"/>
                </a:rPr>
                <a:t>阅读教</a:t>
              </a:r>
              <a:r>
                <a:rPr lang="zh-CN" altLang="en-US" sz="4000" b="1" dirty="0" smtClean="0">
                  <a:solidFill>
                    <a:srgbClr val="000000"/>
                  </a:solidFill>
                  <a:latin typeface="+mj-ea"/>
                  <a:ea typeface="+mj-ea"/>
                </a:rPr>
                <a:t>材，勾画重点  </a:t>
              </a:r>
              <a:endParaRPr lang="zh-CN" altLang="en-US" sz="4000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1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4526" y="1023579"/>
            <a:ext cx="4477022" cy="4531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一、氨基酸的结构和性质</a:t>
            </a: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524000"/>
            <a:ext cx="80010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3231" y="1555532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、氨基酸的结构：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94526" y="2123048"/>
            <a:ext cx="1179747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氨基酸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可看作是羧酸分子烃基上的氢原子被</a:t>
            </a:r>
            <a:r>
              <a:rPr lang="zh-CN" altLang="en-US" sz="2800" b="1" u="sng" dirty="0"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取代的化合物，分子中含有</a:t>
            </a:r>
            <a:r>
              <a:rPr lang="zh-CN" altLang="en-US" sz="2800" b="1" u="sng" dirty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800" b="1" u="sng" dirty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2800" b="1" u="sng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两种官能团。天然氨基酸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都是：</a:t>
            </a:r>
            <a:r>
              <a:rPr lang="en-US" sz="2800" b="1" u="sng" dirty="0" smtClean="0">
                <a:latin typeface="微软雅黑" pitchFamily="34" charset="-122"/>
                <a:ea typeface="微软雅黑" pitchFamily="34" charset="-122"/>
              </a:rPr>
              <a:t>                </a:t>
            </a:r>
            <a:r>
              <a:rPr lang="zh-CN" altLang="en-US" sz="2800" b="1" u="sng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sz="2800" b="1" u="sng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                             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ea typeface="微软雅黑" pitchFamily="34" charset="-122"/>
              </a:rPr>
              <a:t>                        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                                                         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521997" y="2146769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氨基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04014" y="2827615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氨基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878607" y="2848254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羧基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987623" y="2877100"/>
            <a:ext cx="1664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α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­-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氨基酸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14434" y="4287677"/>
            <a:ext cx="80010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5296311" y="4411384"/>
            <a:ext cx="2719388" cy="1023699"/>
            <a:chOff x="710" y="3065"/>
            <a:chExt cx="1713" cy="653"/>
          </a:xfrm>
        </p:grpSpPr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710" y="3065"/>
              <a:ext cx="1713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Times New Roman" pitchFamily="18" charset="0"/>
                  <a:ea typeface="微软雅黑" pitchFamily="34" charset="-122"/>
                </a:rPr>
                <a:t>CH</a:t>
              </a:r>
              <a:r>
                <a:rPr lang="en-US" altLang="zh-CN" sz="2800" b="1" baseline="-25000" dirty="0">
                  <a:latin typeface="Times New Roman" pitchFamily="18" charset="0"/>
                  <a:ea typeface="微软雅黑" pitchFamily="34" charset="-122"/>
                </a:rPr>
                <a:t>3</a:t>
              </a:r>
              <a:r>
                <a:rPr lang="en-US" altLang="zh-CN" sz="2800" b="1" dirty="0">
                  <a:latin typeface="Times New Roman" pitchFamily="18" charset="0"/>
                  <a:ea typeface="微软雅黑" pitchFamily="34" charset="-122"/>
                </a:rPr>
                <a:t>-CH-COOH</a:t>
              </a:r>
            </a:p>
          </p:txBody>
        </p:sp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1191" y="3351"/>
              <a:ext cx="531" cy="367"/>
              <a:chOff x="279" y="2151"/>
              <a:chExt cx="531" cy="367"/>
            </a:xfrm>
          </p:grpSpPr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279" y="2184"/>
                <a:ext cx="531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atin typeface="Times New Roman" pitchFamily="18" charset="0"/>
                    <a:ea typeface="微软雅黑" pitchFamily="34" charset="-122"/>
                  </a:rPr>
                  <a:t>NH</a:t>
                </a:r>
                <a:r>
                  <a:rPr lang="en-US" altLang="zh-CN" sz="2800" b="1" baseline="-25000" dirty="0">
                    <a:latin typeface="Times New Roman" pitchFamily="18" charset="0"/>
                    <a:ea typeface="微软雅黑" pitchFamily="34" charset="-122"/>
                  </a:rPr>
                  <a:t>2</a:t>
                </a: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 flipV="1">
                <a:off x="423" y="2151"/>
                <a:ext cx="0" cy="9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</p:grpSp>
      </p:grp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8279325" y="4457001"/>
            <a:ext cx="141659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丙氨酸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40877" y="5399018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苯丙氨酸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0029242" y="5410406"/>
            <a:ext cx="1638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谷氨酸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66094" y="5225673"/>
            <a:ext cx="3579813" cy="970303"/>
            <a:chOff x="1533417" y="3951112"/>
            <a:chExt cx="3579813" cy="970303"/>
          </a:xfrm>
        </p:grpSpPr>
        <p:grpSp>
          <p:nvGrpSpPr>
            <p:cNvPr id="23" name="Group 15"/>
            <p:cNvGrpSpPr>
              <a:grpSpLocks/>
            </p:cNvGrpSpPr>
            <p:nvPr/>
          </p:nvGrpSpPr>
          <p:grpSpPr bwMode="auto">
            <a:xfrm>
              <a:off x="1533417" y="3951112"/>
              <a:ext cx="3579813" cy="970303"/>
              <a:chOff x="2832" y="2700"/>
              <a:chExt cx="2255" cy="619"/>
            </a:xfrm>
          </p:grpSpPr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3148" y="2700"/>
                <a:ext cx="1939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atin typeface="Times New Roman" pitchFamily="18" charset="0"/>
                    <a:ea typeface="微软雅黑" pitchFamily="34" charset="-122"/>
                  </a:rPr>
                  <a:t>—CH</a:t>
                </a:r>
                <a:r>
                  <a:rPr lang="en-US" altLang="zh-CN" sz="2800" b="1" baseline="-25000" dirty="0">
                    <a:latin typeface="Times New Roman" pitchFamily="18" charset="0"/>
                    <a:ea typeface="微软雅黑" pitchFamily="34" charset="-122"/>
                  </a:rPr>
                  <a:t>2</a:t>
                </a:r>
                <a:r>
                  <a:rPr lang="en-US" altLang="zh-CN" sz="2800" b="1" dirty="0">
                    <a:latin typeface="Times New Roman" pitchFamily="18" charset="0"/>
                    <a:ea typeface="微软雅黑" pitchFamily="34" charset="-122"/>
                  </a:rPr>
                  <a:t>-CH-COOH</a:t>
                </a:r>
              </a:p>
            </p:txBody>
          </p:sp>
          <p:grpSp>
            <p:nvGrpSpPr>
              <p:cNvPr id="26" name="Group 17"/>
              <p:cNvGrpSpPr>
                <a:grpSpLocks/>
              </p:cNvGrpSpPr>
              <p:nvPr/>
            </p:nvGrpSpPr>
            <p:grpSpPr bwMode="auto">
              <a:xfrm>
                <a:off x="3855" y="2970"/>
                <a:ext cx="531" cy="349"/>
                <a:chOff x="243" y="2160"/>
                <a:chExt cx="531" cy="349"/>
              </a:xfrm>
            </p:grpSpPr>
            <p:sp>
              <p:nvSpPr>
                <p:cNvPr id="3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43" y="2175"/>
                  <a:ext cx="531" cy="3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dirty="0">
                      <a:latin typeface="Times New Roman" pitchFamily="18" charset="0"/>
                      <a:ea typeface="微软雅黑" pitchFamily="34" charset="-122"/>
                    </a:rPr>
                    <a:t>NH</a:t>
                  </a:r>
                  <a:r>
                    <a:rPr lang="en-US" altLang="zh-CN" sz="2800" b="1" baseline="-25000" dirty="0">
                      <a:latin typeface="Times New Roman" pitchFamily="18" charset="0"/>
                      <a:ea typeface="微软雅黑" pitchFamily="34" charset="-122"/>
                    </a:rPr>
                    <a:t>2</a:t>
                  </a:r>
                </a:p>
              </p:txBody>
            </p:sp>
            <p:sp>
              <p:nvSpPr>
                <p:cNvPr id="3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32" y="2160"/>
                  <a:ext cx="0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 b="1">
                    <a:latin typeface="Times New Roman" pitchFamily="18" charset="0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 rot="16200000">
                <a:off x="2783" y="2785"/>
                <a:ext cx="514" cy="415"/>
                <a:chOff x="2530" y="1401"/>
                <a:chExt cx="3951" cy="3418"/>
              </a:xfrm>
            </p:grpSpPr>
            <p:sp>
              <p:nvSpPr>
                <p:cNvPr id="28" name="AutoShape 21"/>
                <p:cNvSpPr>
                  <a:spLocks noChangeArrowheads="1"/>
                </p:cNvSpPr>
                <p:nvPr/>
              </p:nvSpPr>
              <p:spPr bwMode="auto">
                <a:xfrm>
                  <a:off x="2530" y="1401"/>
                  <a:ext cx="3951" cy="3418"/>
                </a:xfrm>
                <a:prstGeom prst="hexagon">
                  <a:avLst>
                    <a:gd name="adj" fmla="val 28898"/>
                    <a:gd name="vf" fmla="val 11547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 b="1">
                    <a:latin typeface="Times New Roman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2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685" y="1401"/>
                  <a:ext cx="1162" cy="19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 b="1">
                    <a:latin typeface="Times New Roman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5164" y="1401"/>
                  <a:ext cx="1166" cy="19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 b="1">
                    <a:latin typeface="Times New Roman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3408" y="4586"/>
                  <a:ext cx="219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 b="1">
                    <a:latin typeface="Times New Roman" pitchFamily="18" charset="0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3389705" y="4395401"/>
              <a:ext cx="0" cy="15049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53777" y="5433666"/>
            <a:ext cx="4714875" cy="1007983"/>
            <a:chOff x="1015782" y="5748558"/>
            <a:chExt cx="4714875" cy="1007983"/>
          </a:xfrm>
        </p:grpSpPr>
        <p:grpSp>
          <p:nvGrpSpPr>
            <p:cNvPr id="35" name="Group 5"/>
            <p:cNvGrpSpPr>
              <a:grpSpLocks/>
            </p:cNvGrpSpPr>
            <p:nvPr/>
          </p:nvGrpSpPr>
          <p:grpSpPr bwMode="auto">
            <a:xfrm>
              <a:off x="1015782" y="5748558"/>
              <a:ext cx="4714875" cy="1007983"/>
              <a:chOff x="326" y="1529"/>
              <a:chExt cx="2970" cy="643"/>
            </a:xfrm>
          </p:grpSpPr>
          <p:grpSp>
            <p:nvGrpSpPr>
              <p:cNvPr id="37" name="Group 6"/>
              <p:cNvGrpSpPr>
                <a:grpSpLocks/>
              </p:cNvGrpSpPr>
              <p:nvPr/>
            </p:nvGrpSpPr>
            <p:grpSpPr bwMode="auto">
              <a:xfrm>
                <a:off x="2058" y="1825"/>
                <a:ext cx="531" cy="347"/>
                <a:chOff x="270" y="2160"/>
                <a:chExt cx="531" cy="383"/>
              </a:xfrm>
            </p:grpSpPr>
            <p:sp>
              <p:nvSpPr>
                <p:cNvPr id="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70" y="2175"/>
                  <a:ext cx="531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dirty="0">
                      <a:latin typeface="Times New Roman" pitchFamily="18" charset="0"/>
                      <a:ea typeface="微软雅黑" pitchFamily="34" charset="-122"/>
                    </a:rPr>
                    <a:t>NH</a:t>
                  </a:r>
                  <a:r>
                    <a:rPr lang="en-US" altLang="zh-CN" sz="2800" b="1" baseline="-25000" dirty="0">
                      <a:latin typeface="Times New Roman" pitchFamily="18" charset="0"/>
                      <a:ea typeface="微软雅黑" pitchFamily="34" charset="-122"/>
                    </a:rPr>
                    <a:t>2</a:t>
                  </a:r>
                </a:p>
              </p:txBody>
            </p:sp>
            <p:sp>
              <p:nvSpPr>
                <p:cNvPr id="4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32" y="2160"/>
                  <a:ext cx="0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 b="1">
                    <a:latin typeface="Times New Roman" pitchFamily="18" charset="0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8" name="Text Box 9"/>
              <p:cNvSpPr txBox="1">
                <a:spLocks noChangeArrowheads="1"/>
              </p:cNvSpPr>
              <p:nvPr/>
            </p:nvSpPr>
            <p:spPr bwMode="auto">
              <a:xfrm>
                <a:off x="326" y="1529"/>
                <a:ext cx="2970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atin typeface="Times New Roman" pitchFamily="18" charset="0"/>
                    <a:ea typeface="微软雅黑" pitchFamily="34" charset="-122"/>
                  </a:rPr>
                  <a:t>HOOC-CH</a:t>
                </a:r>
                <a:r>
                  <a:rPr lang="en-US" altLang="zh-CN" sz="2800" b="1" baseline="-25000" dirty="0">
                    <a:latin typeface="Times New Roman" pitchFamily="18" charset="0"/>
                    <a:ea typeface="微软雅黑" pitchFamily="34" charset="-122"/>
                  </a:rPr>
                  <a:t>2</a:t>
                </a:r>
                <a:r>
                  <a:rPr lang="en-US" altLang="zh-CN" sz="2800" b="1" dirty="0">
                    <a:latin typeface="Times New Roman" pitchFamily="18" charset="0"/>
                    <a:ea typeface="微软雅黑" pitchFamily="34" charset="-122"/>
                  </a:rPr>
                  <a:t>-CH</a:t>
                </a:r>
                <a:r>
                  <a:rPr lang="en-US" altLang="zh-CN" sz="2800" b="1" baseline="-25000" dirty="0">
                    <a:latin typeface="Times New Roman" pitchFamily="18" charset="0"/>
                    <a:ea typeface="微软雅黑" pitchFamily="34" charset="-122"/>
                  </a:rPr>
                  <a:t>2</a:t>
                </a:r>
                <a:r>
                  <a:rPr lang="en-US" altLang="zh-CN" sz="2800" b="1" dirty="0">
                    <a:latin typeface="Times New Roman" pitchFamily="18" charset="0"/>
                    <a:ea typeface="微软雅黑" pitchFamily="34" charset="-122"/>
                  </a:rPr>
                  <a:t>-CH-COOH</a:t>
                </a:r>
              </a:p>
            </p:txBody>
          </p:sp>
        </p:grp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 flipV="1">
              <a:off x="3997201" y="6189583"/>
              <a:ext cx="0" cy="15049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108243" y="4421225"/>
            <a:ext cx="3316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</a:rPr>
              <a:t>H</a:t>
            </a:r>
            <a:r>
              <a:rPr lang="en-US" altLang="zh-CN" sz="2800" b="1" baseline="-25000" dirty="0">
                <a:latin typeface="Times New Roman" pitchFamily="18" charset="0"/>
              </a:rPr>
              <a:t>2</a:t>
            </a:r>
            <a:r>
              <a:rPr lang="en-US" altLang="zh-CN" sz="2800" b="1" dirty="0">
                <a:latin typeface="Times New Roman" pitchFamily="18" charset="0"/>
              </a:rPr>
              <a:t>N—CH</a:t>
            </a:r>
            <a:r>
              <a:rPr lang="en-US" altLang="zh-CN" sz="2800" b="1" baseline="-25000" dirty="0">
                <a:latin typeface="Times New Roman" pitchFamily="18" charset="0"/>
              </a:rPr>
              <a:t>2</a:t>
            </a:r>
            <a:r>
              <a:rPr lang="en-US" altLang="zh-CN" sz="2800" b="1" dirty="0">
                <a:latin typeface="Times New Roman" pitchFamily="18" charset="0"/>
              </a:rPr>
              <a:t>—COOH</a:t>
            </a:r>
            <a:endParaRPr lang="zh-CN" altLang="en-US" sz="2800" dirty="0">
              <a:latin typeface="Times New Roman" pitchFamily="18" charset="0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3600373" y="4499414"/>
            <a:ext cx="1416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甘氨酸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99445" y="3713997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常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见的氨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基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酸：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947351" y="-19556"/>
            <a:ext cx="9606000" cy="1016220"/>
            <a:chOff x="1247" y="1343"/>
            <a:chExt cx="3357" cy="590"/>
          </a:xfrm>
        </p:grpSpPr>
        <p:sp>
          <p:nvSpPr>
            <p:cNvPr id="44" name="AutoShape 3"/>
            <p:cNvSpPr>
              <a:spLocks noChangeArrowheads="1"/>
            </p:cNvSpPr>
            <p:nvPr/>
          </p:nvSpPr>
          <p:spPr bwMode="auto">
            <a:xfrm>
              <a:off x="1247" y="1343"/>
              <a:ext cx="3357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9999">
                    <a:gamma/>
                    <a:shade val="66667"/>
                    <a:invGamma/>
                  </a:srgbClr>
                </a:gs>
                <a:gs pos="100000">
                  <a:srgbClr val="0099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AutoShape 4"/>
            <p:cNvSpPr>
              <a:spLocks noChangeArrowheads="1"/>
            </p:cNvSpPr>
            <p:nvPr/>
          </p:nvSpPr>
          <p:spPr bwMode="auto">
            <a:xfrm>
              <a:off x="1338" y="1389"/>
              <a:ext cx="499" cy="453"/>
            </a:xfrm>
            <a:prstGeom prst="star5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bg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1973" y="1389"/>
              <a:ext cx="2450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00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4000" b="1" dirty="0" smtClean="0">
                  <a:solidFill>
                    <a:srgbClr val="000000"/>
                  </a:solidFill>
                  <a:latin typeface="+mj-ea"/>
                  <a:ea typeface="+mj-ea"/>
                </a:rPr>
                <a:t>活动元二</a:t>
              </a:r>
              <a:r>
                <a:rPr lang="en-US" altLang="zh-CN" sz="4000" b="1" dirty="0" smtClean="0">
                  <a:solidFill>
                    <a:srgbClr val="000000"/>
                  </a:solidFill>
                  <a:latin typeface="+mj-ea"/>
                  <a:ea typeface="+mj-ea"/>
                </a:rPr>
                <a:t>·</a:t>
              </a:r>
              <a:r>
                <a:rPr lang="zh-CN" altLang="en-US" sz="4000" b="1" dirty="0" smtClean="0">
                  <a:solidFill>
                    <a:srgbClr val="000000"/>
                  </a:solidFill>
                  <a:latin typeface="+mj-ea"/>
                  <a:ea typeface="+mj-ea"/>
                </a:rPr>
                <a:t>新知识，导学探究  </a:t>
              </a:r>
              <a:endParaRPr lang="zh-CN" altLang="en-US" sz="4000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0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9" grpId="0"/>
      <p:bldP spid="20" grpId="0"/>
      <p:bldP spid="21" grpId="0"/>
      <p:bldP spid="41" grpId="0"/>
      <p:bldP spid="42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1955" y="1523396"/>
            <a:ext cx="11630980" cy="4427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天然氨基酸均为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无色晶体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，熔点较高，在</a:t>
            </a: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200~300℃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熔化时分解，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能溶于强酸、强碱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溶液中，除少数外一般都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能溶于水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，而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难溶于乙醇、乙醚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这样的有机溶剂。</a:t>
            </a: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955" y="1036548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氨基酸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的物理性质：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3641990"/>
            <a:ext cx="5840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必需氨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基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酸：（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P86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）资料卡片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7440" y="4319376"/>
            <a:ext cx="11820009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ea typeface="微软雅黑" pitchFamily="34" charset="-122"/>
              </a:rPr>
              <a:t>必需氨</a:t>
            </a:r>
            <a:r>
              <a:rPr lang="zh-CN" altLang="en-US" sz="2800" b="1" dirty="0">
                <a:solidFill>
                  <a:srgbClr val="FF0000"/>
                </a:solidFill>
                <a:ea typeface="微软雅黑" pitchFamily="34" charset="-122"/>
              </a:rPr>
              <a:t>基酸</a:t>
            </a:r>
            <a:r>
              <a:rPr lang="en-US" altLang="zh-CN" sz="2800" b="1" dirty="0">
                <a:ea typeface="微软雅黑" pitchFamily="34" charset="-122"/>
              </a:rPr>
              <a:t>— </a:t>
            </a:r>
            <a:r>
              <a:rPr lang="zh-CN" altLang="en-US" sz="2800" b="1" dirty="0">
                <a:ea typeface="微软雅黑" pitchFamily="34" charset="-122"/>
              </a:rPr>
              <a:t>人体自身不能合成的，必须从食物中获得的氨基酸（</a:t>
            </a:r>
            <a:r>
              <a:rPr lang="en-US" altLang="zh-CN" sz="2800" b="1" dirty="0">
                <a:solidFill>
                  <a:srgbClr val="FF0000"/>
                </a:solidFill>
                <a:ea typeface="微软雅黑" pitchFamily="34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ea typeface="微软雅黑" pitchFamily="34" charset="-122"/>
              </a:rPr>
              <a:t>种</a:t>
            </a:r>
            <a:r>
              <a:rPr lang="zh-CN" altLang="en-US" sz="2800" b="1" dirty="0">
                <a:ea typeface="微软雅黑" pitchFamily="34" charset="-122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28791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7820" y="403852"/>
            <a:ext cx="4229100" cy="6861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、氨基酸的化学性质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80966" y="1043199"/>
            <a:ext cx="1974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⑴ 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酸性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：</a:t>
            </a:r>
          </a:p>
          <a:p>
            <a:endParaRPr lang="en-US" altLang="zh-CN" sz="2800" b="1" dirty="0">
              <a:latin typeface="Times New Roman" pitchFamily="18" charset="0"/>
              <a:ea typeface="微软雅黑" pitchFamily="34" charset="-122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911546" y="928918"/>
            <a:ext cx="4081463" cy="1068388"/>
            <a:chOff x="710" y="3065"/>
            <a:chExt cx="2571" cy="673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710" y="3065"/>
              <a:ext cx="257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Times New Roman" pitchFamily="18" charset="0"/>
                  <a:ea typeface="微软雅黑" pitchFamily="34" charset="-122"/>
                </a:rPr>
                <a:t>    R-CH-</a:t>
              </a:r>
              <a:r>
                <a:rPr lang="en-US" altLang="zh-CN" sz="2800" b="1" dirty="0" err="1">
                  <a:latin typeface="Times New Roman" pitchFamily="18" charset="0"/>
                  <a:ea typeface="微软雅黑" pitchFamily="34" charset="-122"/>
                </a:rPr>
                <a:t>COONa</a:t>
              </a:r>
              <a:r>
                <a:rPr lang="en-US" altLang="zh-CN" sz="2800" b="1" dirty="0">
                  <a:latin typeface="Times New Roman" pitchFamily="18" charset="0"/>
                  <a:ea typeface="微软雅黑" pitchFamily="34" charset="-122"/>
                </a:rPr>
                <a:t>  +  H</a:t>
              </a:r>
              <a:r>
                <a:rPr lang="en-US" altLang="zh-CN" sz="2800" b="1" baseline="-25000" dirty="0">
                  <a:latin typeface="Times New Roman" pitchFamily="18" charset="0"/>
                  <a:ea typeface="微软雅黑" pitchFamily="34" charset="-122"/>
                </a:rPr>
                <a:t>2</a:t>
              </a:r>
              <a:r>
                <a:rPr lang="en-US" altLang="zh-CN" sz="2800" b="1" dirty="0">
                  <a:latin typeface="Times New Roman" pitchFamily="18" charset="0"/>
                  <a:ea typeface="微软雅黑" pitchFamily="34" charset="-122"/>
                </a:rPr>
                <a:t>O</a:t>
              </a:r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211" y="3360"/>
              <a:ext cx="531" cy="378"/>
              <a:chOff x="299" y="2160"/>
              <a:chExt cx="531" cy="378"/>
            </a:xfrm>
          </p:grpSpPr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299" y="2208"/>
                <a:ext cx="5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atin typeface="Times New Roman" pitchFamily="18" charset="0"/>
                    <a:ea typeface="微软雅黑" pitchFamily="34" charset="-122"/>
                  </a:rPr>
                  <a:t>NH</a:t>
                </a:r>
                <a:r>
                  <a:rPr lang="en-US" altLang="zh-CN" sz="2800" b="1" baseline="-25000" dirty="0">
                    <a:latin typeface="Times New Roman" pitchFamily="18" charset="0"/>
                    <a:ea typeface="微软雅黑" pitchFamily="34" charset="-122"/>
                  </a:rPr>
                  <a:t>2</a:t>
                </a:r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432" y="2160"/>
                <a:ext cx="0" cy="9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</p:grp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1110946" y="928917"/>
            <a:ext cx="5105400" cy="1063625"/>
            <a:chOff x="96" y="2496"/>
            <a:chExt cx="3216" cy="670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96" y="2496"/>
              <a:ext cx="2728" cy="670"/>
              <a:chOff x="710" y="3065"/>
              <a:chExt cx="2728" cy="670"/>
            </a:xfrm>
          </p:grpSpPr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710" y="3065"/>
                <a:ext cx="272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atin typeface="Times New Roman" pitchFamily="18" charset="0"/>
                    <a:ea typeface="微软雅黑" pitchFamily="34" charset="-122"/>
                  </a:rPr>
                  <a:t>    R-CH-COOH  +  </a:t>
                </a:r>
                <a:r>
                  <a:rPr lang="en-US" altLang="zh-CN" sz="2800" b="1" dirty="0" err="1">
                    <a:latin typeface="Times New Roman" pitchFamily="18" charset="0"/>
                    <a:ea typeface="微软雅黑" pitchFamily="34" charset="-122"/>
                  </a:rPr>
                  <a:t>NaOH</a:t>
                </a:r>
                <a:r>
                  <a:rPr lang="en-US" altLang="zh-CN" sz="2800" b="1" dirty="0">
                    <a:latin typeface="Times New Roman" pitchFamily="18" charset="0"/>
                    <a:ea typeface="微软雅黑" pitchFamily="34" charset="-122"/>
                  </a:rPr>
                  <a:t> </a:t>
                </a:r>
              </a:p>
            </p:txBody>
          </p:sp>
          <p:grpSp>
            <p:nvGrpSpPr>
              <p:cNvPr id="15" name="Group 7"/>
              <p:cNvGrpSpPr>
                <a:grpSpLocks/>
              </p:cNvGrpSpPr>
              <p:nvPr/>
            </p:nvGrpSpPr>
            <p:grpSpPr bwMode="auto">
              <a:xfrm>
                <a:off x="1218" y="3360"/>
                <a:ext cx="531" cy="375"/>
                <a:chOff x="306" y="2160"/>
                <a:chExt cx="531" cy="375"/>
              </a:xfrm>
            </p:grpSpPr>
            <p:sp>
              <p:nvSpPr>
                <p:cNvPr id="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06" y="2205"/>
                  <a:ext cx="531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dirty="0">
                      <a:latin typeface="Times New Roman" pitchFamily="18" charset="0"/>
                      <a:ea typeface="微软雅黑" pitchFamily="34" charset="-122"/>
                    </a:rPr>
                    <a:t>NH</a:t>
                  </a:r>
                  <a:r>
                    <a:rPr lang="en-US" altLang="zh-CN" sz="2800" b="1" baseline="-25000" dirty="0">
                      <a:latin typeface="Times New Roman" pitchFamily="18" charset="0"/>
                      <a:ea typeface="微软雅黑" pitchFamily="34" charset="-122"/>
                    </a:rPr>
                    <a:t>2</a:t>
                  </a:r>
                </a:p>
              </p:txBody>
            </p:sp>
            <p:sp>
              <p:nvSpPr>
                <p:cNvPr id="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32" y="2160"/>
                  <a:ext cx="0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 b="1">
                    <a:latin typeface="Times New Roman" pitchFamily="18" charset="0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2784" y="2675"/>
              <a:ext cx="52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  <a:ea typeface="微软雅黑" pitchFamily="34" charset="-122"/>
              </a:endParaRPr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860127" y="1730605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氨基酸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易溶于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强碱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1138526" y="2725348"/>
            <a:ext cx="5105400" cy="1015999"/>
            <a:chOff x="480" y="1283"/>
            <a:chExt cx="3216" cy="640"/>
          </a:xfrm>
        </p:grpSpPr>
        <p:grpSp>
          <p:nvGrpSpPr>
            <p:cNvPr id="21" name="Group 4"/>
            <p:cNvGrpSpPr>
              <a:grpSpLocks/>
            </p:cNvGrpSpPr>
            <p:nvPr/>
          </p:nvGrpSpPr>
          <p:grpSpPr bwMode="auto">
            <a:xfrm>
              <a:off x="480" y="1283"/>
              <a:ext cx="2474" cy="640"/>
              <a:chOff x="710" y="3065"/>
              <a:chExt cx="2474" cy="640"/>
            </a:xfrm>
          </p:grpSpPr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710" y="3065"/>
                <a:ext cx="247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atin typeface="Times New Roman" pitchFamily="18" charset="0"/>
                    <a:ea typeface="微软雅黑" pitchFamily="34" charset="-122"/>
                  </a:rPr>
                  <a:t>    R-CH-COOH   +  H</a:t>
                </a:r>
                <a:r>
                  <a:rPr lang="en-US" altLang="zh-CN" sz="2800" b="1" baseline="30000" dirty="0">
                    <a:latin typeface="Times New Roman" pitchFamily="18" charset="0"/>
                    <a:ea typeface="微软雅黑" pitchFamily="34" charset="-122"/>
                  </a:rPr>
                  <a:t>+</a:t>
                </a:r>
                <a:r>
                  <a:rPr lang="en-US" altLang="zh-CN" sz="2800" b="1" dirty="0">
                    <a:latin typeface="Times New Roman" pitchFamily="18" charset="0"/>
                    <a:ea typeface="微软雅黑" pitchFamily="34" charset="-122"/>
                  </a:rPr>
                  <a:t>  </a:t>
                </a:r>
              </a:p>
            </p:txBody>
          </p:sp>
          <p:grpSp>
            <p:nvGrpSpPr>
              <p:cNvPr id="24" name="Group 6"/>
              <p:cNvGrpSpPr>
                <a:grpSpLocks/>
              </p:cNvGrpSpPr>
              <p:nvPr/>
            </p:nvGrpSpPr>
            <p:grpSpPr bwMode="auto">
              <a:xfrm>
                <a:off x="1200" y="3346"/>
                <a:ext cx="531" cy="359"/>
                <a:chOff x="288" y="2146"/>
                <a:chExt cx="531" cy="359"/>
              </a:xfrm>
            </p:grpSpPr>
            <p:sp>
              <p:nvSpPr>
                <p:cNvPr id="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88" y="2175"/>
                  <a:ext cx="531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>
                      <a:latin typeface="Times New Roman" pitchFamily="18" charset="0"/>
                      <a:ea typeface="微软雅黑" pitchFamily="34" charset="-122"/>
                    </a:rPr>
                    <a:t>NH</a:t>
                  </a:r>
                  <a:r>
                    <a:rPr lang="en-US" altLang="zh-CN" sz="2800" b="1" baseline="-25000">
                      <a:latin typeface="Times New Roman" pitchFamily="18" charset="0"/>
                      <a:ea typeface="微软雅黑" pitchFamily="34" charset="-122"/>
                    </a:rPr>
                    <a:t>2</a:t>
                  </a:r>
                </a:p>
              </p:txBody>
            </p:sp>
            <p:sp>
              <p:nvSpPr>
                <p:cNvPr id="2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97" y="2146"/>
                  <a:ext cx="0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 b="1">
                    <a:latin typeface="Times New Roman" pitchFamily="18" charset="0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3024" y="1467"/>
              <a:ext cx="67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  <a:ea typeface="微软雅黑" pitchFamily="34" charset="-122"/>
              </a:endParaRPr>
            </a:p>
          </p:txBody>
        </p:sp>
      </p:grp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6180426" y="2725347"/>
            <a:ext cx="2679701" cy="1015999"/>
            <a:chOff x="710" y="3065"/>
            <a:chExt cx="1688" cy="640"/>
          </a:xfrm>
        </p:grpSpPr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710" y="3065"/>
              <a:ext cx="16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itchFamily="18" charset="0"/>
                  <a:ea typeface="微软雅黑" pitchFamily="34" charset="-122"/>
                </a:rPr>
                <a:t>    R-CH-COOH</a:t>
              </a: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1200" y="3339"/>
              <a:ext cx="617" cy="366"/>
              <a:chOff x="288" y="2139"/>
              <a:chExt cx="617" cy="366"/>
            </a:xfrm>
          </p:grpSpPr>
          <p:sp>
            <p:nvSpPr>
              <p:cNvPr id="30" name="Text Box 13"/>
              <p:cNvSpPr txBox="1">
                <a:spLocks noChangeArrowheads="1"/>
              </p:cNvSpPr>
              <p:nvPr/>
            </p:nvSpPr>
            <p:spPr bwMode="auto">
              <a:xfrm>
                <a:off x="288" y="2175"/>
                <a:ext cx="61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itchFamily="18" charset="0"/>
                    <a:ea typeface="微软雅黑" pitchFamily="34" charset="-122"/>
                  </a:rPr>
                  <a:t>NH</a:t>
                </a:r>
                <a:r>
                  <a:rPr lang="en-US" altLang="zh-CN" sz="2800" b="1" baseline="-25000">
                    <a:latin typeface="Times New Roman" pitchFamily="18" charset="0"/>
                    <a:ea typeface="微软雅黑" pitchFamily="34" charset="-122"/>
                  </a:rPr>
                  <a:t>3</a:t>
                </a:r>
                <a:r>
                  <a:rPr lang="en-US" altLang="zh-CN" sz="2800" b="1" baseline="30000">
                    <a:latin typeface="Times New Roman" pitchFamily="18" charset="0"/>
                    <a:ea typeface="微软雅黑" pitchFamily="34" charset="-122"/>
                  </a:rPr>
                  <a:t>+</a:t>
                </a:r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 flipV="1">
                <a:off x="404" y="2139"/>
                <a:ext cx="0" cy="9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</p:grpSp>
      </p:grp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7725592" y="3381089"/>
            <a:ext cx="4852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氨基酸溶于强酸，具有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两性。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-55844" y="2358914"/>
            <a:ext cx="1710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⑵ 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碱性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：</a:t>
            </a: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-127434" y="3969992"/>
            <a:ext cx="8351838" cy="679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(3)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氨基酸的成肽反应：</a:t>
            </a:r>
            <a:endParaRPr lang="en-US" altLang="zh-CN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274748" y="6338888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根据肽链中氨基酸分子数的多少</a:t>
            </a:r>
            <a:r>
              <a:rPr kumimoji="1" lang="zh-CN" altLang="en-US" sz="2800" b="1" dirty="0" smtClean="0">
                <a:latin typeface="Times New Roman" pitchFamily="18" charset="0"/>
                <a:ea typeface="微软雅黑" pitchFamily="34" charset="-122"/>
              </a:rPr>
              <a:t>叫二肽、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三肽、多肽</a:t>
            </a: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8539424" y="4263087"/>
            <a:ext cx="1415571" cy="136076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 b="1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64" name="Line 36"/>
          <p:cNvSpPr>
            <a:spLocks noChangeShapeType="1"/>
          </p:cNvSpPr>
          <p:nvPr/>
        </p:nvSpPr>
        <p:spPr bwMode="auto">
          <a:xfrm>
            <a:off x="5441240" y="5406449"/>
            <a:ext cx="1476782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 b="1">
              <a:latin typeface="Times New Roman" pitchFamily="18" charset="0"/>
              <a:ea typeface="微软雅黑" pitchFamily="34" charset="-122"/>
            </a:endParaRPr>
          </a:p>
        </p:txBody>
      </p:sp>
      <p:grpSp>
        <p:nvGrpSpPr>
          <p:cNvPr id="65" name="Group 41"/>
          <p:cNvGrpSpPr>
            <a:grpSpLocks/>
          </p:cNvGrpSpPr>
          <p:nvPr/>
        </p:nvGrpSpPr>
        <p:grpSpPr bwMode="auto">
          <a:xfrm>
            <a:off x="1823315" y="5098573"/>
            <a:ext cx="1365250" cy="565151"/>
            <a:chOff x="1728" y="1392"/>
            <a:chExt cx="1056" cy="624"/>
          </a:xfrm>
        </p:grpSpPr>
        <p:sp>
          <p:nvSpPr>
            <p:cNvPr id="66" name="Line 37"/>
            <p:cNvSpPr>
              <a:spLocks noChangeShapeType="1"/>
            </p:cNvSpPr>
            <p:nvPr/>
          </p:nvSpPr>
          <p:spPr bwMode="auto">
            <a:xfrm>
              <a:off x="1728" y="139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>
              <a:off x="1728" y="1392"/>
              <a:ext cx="10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68" name="Line 39"/>
            <p:cNvSpPr>
              <a:spLocks noChangeShapeType="1"/>
            </p:cNvSpPr>
            <p:nvPr/>
          </p:nvSpPr>
          <p:spPr bwMode="auto">
            <a:xfrm>
              <a:off x="1728" y="2016"/>
              <a:ext cx="10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69" name="Line 40"/>
            <p:cNvSpPr>
              <a:spLocks noChangeShapeType="1"/>
            </p:cNvSpPr>
            <p:nvPr/>
          </p:nvSpPr>
          <p:spPr bwMode="auto">
            <a:xfrm>
              <a:off x="2784" y="139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  <a:ea typeface="微软雅黑" pitchFamily="34" charset="-122"/>
              </a:endParaRPr>
            </a:p>
          </p:txBody>
        </p:sp>
      </p:grpSp>
      <p:sp>
        <p:nvSpPr>
          <p:cNvPr id="70" name="Text Box 43"/>
          <p:cNvSpPr txBox="1">
            <a:spLocks noChangeArrowheads="1"/>
          </p:cNvSpPr>
          <p:nvPr/>
        </p:nvSpPr>
        <p:spPr bwMode="auto">
          <a:xfrm>
            <a:off x="8792833" y="5732411"/>
            <a:ext cx="11817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肽键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)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-303061" y="5120585"/>
            <a:ext cx="4073525" cy="1109663"/>
            <a:chOff x="-6225" y="2588185"/>
            <a:chExt cx="4073525" cy="1109663"/>
          </a:xfrm>
        </p:grpSpPr>
        <p:grpSp>
          <p:nvGrpSpPr>
            <p:cNvPr id="72" name="Group 35"/>
            <p:cNvGrpSpPr>
              <a:grpSpLocks/>
            </p:cNvGrpSpPr>
            <p:nvPr/>
          </p:nvGrpSpPr>
          <p:grpSpPr bwMode="auto">
            <a:xfrm>
              <a:off x="-6225" y="2588185"/>
              <a:ext cx="4073525" cy="1109663"/>
              <a:chOff x="26" y="1420"/>
              <a:chExt cx="2566" cy="699"/>
            </a:xfrm>
          </p:grpSpPr>
          <p:sp>
            <p:nvSpPr>
              <p:cNvPr id="74" name="Rectangle 6"/>
              <p:cNvSpPr>
                <a:spLocks noChangeArrowheads="1"/>
              </p:cNvSpPr>
              <p:nvPr/>
            </p:nvSpPr>
            <p:spPr bwMode="auto">
              <a:xfrm>
                <a:off x="26" y="1420"/>
                <a:ext cx="256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SzTx/>
                  <a:buFontTx/>
                  <a:buNone/>
                </a:pPr>
                <a:r>
                  <a:rPr kumimoji="1" lang="en-US" altLang="zh-CN" sz="2800" b="1" dirty="0">
                    <a:latin typeface="Times New Roman" pitchFamily="18" charset="0"/>
                    <a:ea typeface="微软雅黑" pitchFamily="34" charset="-122"/>
                  </a:rPr>
                  <a:t>     R-CH-COOH +          </a:t>
                </a:r>
              </a:p>
            </p:txBody>
          </p:sp>
          <p:sp>
            <p:nvSpPr>
              <p:cNvPr id="75" name="Rectangle 7"/>
              <p:cNvSpPr>
                <a:spLocks noChangeArrowheads="1"/>
              </p:cNvSpPr>
              <p:nvPr/>
            </p:nvSpPr>
            <p:spPr bwMode="auto">
              <a:xfrm>
                <a:off x="553" y="1789"/>
                <a:ext cx="64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SzTx/>
                  <a:buFontTx/>
                  <a:buNone/>
                </a:pPr>
                <a:r>
                  <a:rPr kumimoji="1" lang="en-US" altLang="zh-CN" sz="2800" b="1" dirty="0">
                    <a:latin typeface="Times New Roman" pitchFamily="18" charset="0"/>
                    <a:ea typeface="微软雅黑" pitchFamily="34" charset="-122"/>
                  </a:rPr>
                  <a:t>NH</a:t>
                </a:r>
                <a:r>
                  <a:rPr kumimoji="1" lang="en-US" altLang="zh-CN" sz="2800" b="1" baseline="-25000" dirty="0">
                    <a:latin typeface="Times New Roman" pitchFamily="18" charset="0"/>
                    <a:ea typeface="微软雅黑" pitchFamily="34" charset="-122"/>
                  </a:rPr>
                  <a:t>2</a:t>
                </a:r>
              </a:p>
            </p:txBody>
          </p:sp>
        </p:grpSp>
        <p:sp>
          <p:nvSpPr>
            <p:cNvPr id="73" name="Line 5"/>
            <p:cNvSpPr>
              <a:spLocks noChangeShapeType="1"/>
            </p:cNvSpPr>
            <p:nvPr/>
          </p:nvSpPr>
          <p:spPr bwMode="auto">
            <a:xfrm>
              <a:off x="1039908" y="3036031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661515" y="4539074"/>
            <a:ext cx="3462338" cy="1663700"/>
            <a:chOff x="3845626" y="2023034"/>
            <a:chExt cx="3462338" cy="1663700"/>
          </a:xfrm>
        </p:grpSpPr>
        <p:sp>
          <p:nvSpPr>
            <p:cNvPr id="77" name="Line 29"/>
            <p:cNvSpPr>
              <a:spLocks noChangeShapeType="1"/>
            </p:cNvSpPr>
            <p:nvPr/>
          </p:nvSpPr>
          <p:spPr bwMode="auto">
            <a:xfrm>
              <a:off x="4954575" y="3031534"/>
              <a:ext cx="1588" cy="217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  <a:ea typeface="微软雅黑" pitchFamily="34" charset="-122"/>
              </a:endParaRPr>
            </a:p>
          </p:txBody>
        </p:sp>
        <p:grpSp>
          <p:nvGrpSpPr>
            <p:cNvPr id="78" name="Group 50"/>
            <p:cNvGrpSpPr>
              <a:grpSpLocks/>
            </p:cNvGrpSpPr>
            <p:nvPr/>
          </p:nvGrpSpPr>
          <p:grpSpPr bwMode="auto">
            <a:xfrm>
              <a:off x="3845626" y="2023034"/>
              <a:ext cx="3462338" cy="1663700"/>
              <a:chOff x="2400" y="1056"/>
              <a:chExt cx="2181" cy="1048"/>
            </a:xfrm>
          </p:grpSpPr>
          <p:sp>
            <p:nvSpPr>
              <p:cNvPr id="80" name="Rectangle 9"/>
              <p:cNvSpPr>
                <a:spLocks noChangeArrowheads="1"/>
              </p:cNvSpPr>
              <p:nvPr/>
            </p:nvSpPr>
            <p:spPr bwMode="auto">
              <a:xfrm>
                <a:off x="2853" y="1420"/>
                <a:ext cx="172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SzTx/>
                  <a:buFontTx/>
                  <a:buNone/>
                </a:pPr>
                <a:r>
                  <a:rPr kumimoji="1" lang="en-US" altLang="zh-CN" sz="2800" b="1" dirty="0">
                    <a:latin typeface="Times New Roman" pitchFamily="18" charset="0"/>
                    <a:ea typeface="微软雅黑" pitchFamily="34" charset="-122"/>
                  </a:rPr>
                  <a:t>  CH-COOH</a:t>
                </a:r>
              </a:p>
            </p:txBody>
          </p:sp>
          <p:sp>
            <p:nvSpPr>
              <p:cNvPr id="81" name="Rectangle 10"/>
              <p:cNvSpPr>
                <a:spLocks noChangeArrowheads="1"/>
              </p:cNvSpPr>
              <p:nvPr/>
            </p:nvSpPr>
            <p:spPr bwMode="auto">
              <a:xfrm>
                <a:off x="2400" y="1420"/>
                <a:ext cx="66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buSzTx/>
                  <a:buFontTx/>
                  <a:buNone/>
                </a:pPr>
                <a:r>
                  <a:rPr kumimoji="1" lang="en-US" altLang="zh-CN" sz="2800" b="1" dirty="0">
                    <a:latin typeface="Times New Roman" pitchFamily="18" charset="0"/>
                    <a:ea typeface="微软雅黑" pitchFamily="34" charset="-122"/>
                  </a:rPr>
                  <a:t> H-N-</a:t>
                </a:r>
                <a:endParaRPr kumimoji="1" lang="en-US" altLang="zh-CN" sz="2800" b="1" baseline="-25000" dirty="0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82" name="Rectangle 30"/>
              <p:cNvSpPr>
                <a:spLocks noChangeArrowheads="1"/>
              </p:cNvSpPr>
              <p:nvPr/>
            </p:nvSpPr>
            <p:spPr bwMode="auto">
              <a:xfrm>
                <a:off x="3003" y="1774"/>
                <a:ext cx="7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SzTx/>
                  <a:buFontTx/>
                  <a:buNone/>
                </a:pPr>
                <a:r>
                  <a:rPr kumimoji="1" lang="en-US" altLang="zh-CN" sz="2800" b="1" dirty="0">
                    <a:latin typeface="Times New Roman" pitchFamily="18" charset="0"/>
                    <a:ea typeface="微软雅黑" pitchFamily="34" charset="-122"/>
                  </a:rPr>
                  <a:t>R</a:t>
                </a:r>
                <a:r>
                  <a:rPr kumimoji="1" lang="en-US" altLang="zh-CN" sz="2800" b="1" baseline="30000" dirty="0">
                    <a:latin typeface="Times New Roman" pitchFamily="18" charset="0"/>
                    <a:ea typeface="微软雅黑" pitchFamily="34" charset="-122"/>
                  </a:rPr>
                  <a:t> </a:t>
                </a:r>
                <a:r>
                  <a:rPr kumimoji="1" lang="zh-CN" altLang="en-US" sz="2800" b="1" dirty="0">
                    <a:latin typeface="Times New Roman" pitchFamily="18" charset="0"/>
                    <a:ea typeface="微软雅黑" pitchFamily="34" charset="-122"/>
                  </a:rPr>
                  <a:t>＇ </a:t>
                </a:r>
              </a:p>
            </p:txBody>
          </p:sp>
          <p:sp>
            <p:nvSpPr>
              <p:cNvPr id="83" name="Text Box 33"/>
              <p:cNvSpPr txBox="1">
                <a:spLocks noChangeArrowheads="1"/>
              </p:cNvSpPr>
              <p:nvPr/>
            </p:nvSpPr>
            <p:spPr bwMode="auto">
              <a:xfrm>
                <a:off x="2727" y="1056"/>
                <a:ext cx="2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atin typeface="Times New Roman" pitchFamily="18" charset="0"/>
                    <a:ea typeface="微软雅黑" pitchFamily="34" charset="-122"/>
                  </a:rPr>
                  <a:t>H</a:t>
                </a:r>
              </a:p>
            </p:txBody>
          </p:sp>
        </p:grpSp>
        <p:sp>
          <p:nvSpPr>
            <p:cNvPr id="79" name="Line 32"/>
            <p:cNvSpPr>
              <a:spLocks noChangeShapeType="1"/>
            </p:cNvSpPr>
            <p:nvPr/>
          </p:nvSpPr>
          <p:spPr bwMode="auto">
            <a:xfrm>
              <a:off x="4535208" y="2462056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856404" y="4274477"/>
            <a:ext cx="5562601" cy="1928297"/>
            <a:chOff x="1291137" y="3739937"/>
            <a:chExt cx="5562601" cy="1928297"/>
          </a:xfrm>
        </p:grpSpPr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1291137" y="3739937"/>
              <a:ext cx="5562601" cy="1349376"/>
              <a:chOff x="164" y="2914"/>
              <a:chExt cx="3504" cy="850"/>
            </a:xfrm>
          </p:grpSpPr>
          <p:sp>
            <p:nvSpPr>
              <p:cNvPr id="91" name="Rectangle 18"/>
              <p:cNvSpPr>
                <a:spLocks noChangeArrowheads="1"/>
              </p:cNvSpPr>
              <p:nvPr/>
            </p:nvSpPr>
            <p:spPr bwMode="auto">
              <a:xfrm>
                <a:off x="853" y="2914"/>
                <a:ext cx="137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SzTx/>
                  <a:buFontTx/>
                  <a:buNone/>
                </a:pPr>
                <a:r>
                  <a:rPr kumimoji="1" lang="en-US" altLang="zh-CN" sz="2800" b="1" dirty="0">
                    <a:latin typeface="Times New Roman" pitchFamily="18" charset="0"/>
                    <a:ea typeface="微软雅黑" pitchFamily="34" charset="-122"/>
                  </a:rPr>
                  <a:t>R    </a:t>
                </a:r>
                <a:r>
                  <a:rPr kumimoji="1" lang="en-US" altLang="zh-CN" sz="2800" b="1" baseline="-25000" dirty="0">
                    <a:latin typeface="Times New Roman" pitchFamily="18" charset="0"/>
                    <a:ea typeface="微软雅黑" pitchFamily="34" charset="-122"/>
                  </a:rPr>
                  <a:t>   </a:t>
                </a:r>
                <a:r>
                  <a:rPr kumimoji="1" lang="en-US" altLang="zh-CN" sz="2800" b="1" baseline="-25000" dirty="0" smtClean="0">
                    <a:latin typeface="Times New Roman" pitchFamily="18" charset="0"/>
                    <a:ea typeface="微软雅黑" pitchFamily="34" charset="-122"/>
                  </a:rPr>
                  <a:t> </a:t>
                </a:r>
                <a:r>
                  <a:rPr kumimoji="1" lang="en-US" altLang="zh-CN" sz="2800" b="1" dirty="0" smtClean="0">
                    <a:latin typeface="Times New Roman" pitchFamily="18" charset="0"/>
                    <a:ea typeface="微软雅黑" pitchFamily="34" charset="-122"/>
                  </a:rPr>
                  <a:t>O    H                </a:t>
                </a:r>
                <a:endParaRPr kumimoji="1" lang="en-US" altLang="zh-CN" sz="2800" b="1" dirty="0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92" name="Rectangle 19"/>
              <p:cNvSpPr>
                <a:spLocks noChangeArrowheads="1"/>
              </p:cNvSpPr>
              <p:nvPr/>
            </p:nvSpPr>
            <p:spPr bwMode="auto">
              <a:xfrm>
                <a:off x="164" y="3434"/>
                <a:ext cx="350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SzTx/>
                  <a:buFontTx/>
                  <a:buNone/>
                </a:pPr>
                <a:r>
                  <a:rPr kumimoji="1" lang="en-US" altLang="zh-CN" sz="2800" b="1" dirty="0">
                    <a:latin typeface="Times New Roman" pitchFamily="18" charset="0"/>
                    <a:ea typeface="微软雅黑" pitchFamily="34" charset="-122"/>
                  </a:rPr>
                  <a:t>NH</a:t>
                </a:r>
                <a:r>
                  <a:rPr kumimoji="1" lang="en-US" altLang="zh-CN" sz="2800" b="1" baseline="-25000" dirty="0">
                    <a:latin typeface="Times New Roman" pitchFamily="18" charset="0"/>
                    <a:ea typeface="微软雅黑" pitchFamily="34" charset="-122"/>
                  </a:rPr>
                  <a:t>2</a:t>
                </a:r>
                <a:r>
                  <a:rPr kumimoji="1" lang="en-US" altLang="zh-CN" sz="2800" b="1" dirty="0">
                    <a:latin typeface="Times New Roman" pitchFamily="18" charset="0"/>
                    <a:ea typeface="微软雅黑" pitchFamily="34" charset="-122"/>
                  </a:rPr>
                  <a:t>—CH—C—N—CH</a:t>
                </a:r>
                <a:r>
                  <a:rPr kumimoji="1" lang="en-US" altLang="zh-CN" sz="2800" b="1" baseline="-25000" dirty="0">
                    <a:latin typeface="Times New Roman" pitchFamily="18" charset="0"/>
                    <a:ea typeface="微软雅黑" pitchFamily="34" charset="-122"/>
                  </a:rPr>
                  <a:t>  </a:t>
                </a:r>
                <a:r>
                  <a:rPr kumimoji="1" lang="en-US" altLang="zh-CN" sz="2800" b="1" dirty="0">
                    <a:latin typeface="Times New Roman" pitchFamily="18" charset="0"/>
                    <a:ea typeface="微软雅黑" pitchFamily="34" charset="-122"/>
                  </a:rPr>
                  <a:t>—</a:t>
                </a:r>
                <a:r>
                  <a:rPr kumimoji="1" lang="en-US" altLang="zh-CN" sz="2800" b="1" dirty="0" smtClean="0">
                    <a:latin typeface="Times New Roman" pitchFamily="18" charset="0"/>
                    <a:ea typeface="微软雅黑" pitchFamily="34" charset="-122"/>
                  </a:rPr>
                  <a:t>COOH                   </a:t>
                </a:r>
                <a:endParaRPr kumimoji="1" lang="en-US" altLang="zh-CN" sz="2800" b="1" dirty="0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96" name="Line 23"/>
              <p:cNvSpPr>
                <a:spLocks noChangeShapeType="1"/>
              </p:cNvSpPr>
              <p:nvPr/>
            </p:nvSpPr>
            <p:spPr bwMode="auto">
              <a:xfrm>
                <a:off x="1535" y="3179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97" name="Line 24"/>
              <p:cNvSpPr>
                <a:spLocks noChangeShapeType="1"/>
              </p:cNvSpPr>
              <p:nvPr/>
            </p:nvSpPr>
            <p:spPr bwMode="auto">
              <a:xfrm>
                <a:off x="1487" y="3179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</p:grpSp>
        <p:grpSp>
          <p:nvGrpSpPr>
            <p:cNvPr id="86" name="Group 49"/>
            <p:cNvGrpSpPr>
              <a:grpSpLocks/>
            </p:cNvGrpSpPr>
            <p:nvPr/>
          </p:nvGrpSpPr>
          <p:grpSpPr bwMode="auto">
            <a:xfrm>
              <a:off x="4430475" y="4991959"/>
              <a:ext cx="1174750" cy="676275"/>
              <a:chOff x="3260" y="2428"/>
              <a:chExt cx="740" cy="426"/>
            </a:xfrm>
          </p:grpSpPr>
          <p:sp>
            <p:nvSpPr>
              <p:cNvPr id="89" name="Line 46"/>
              <p:cNvSpPr>
                <a:spLocks noChangeShapeType="1"/>
              </p:cNvSpPr>
              <p:nvPr/>
            </p:nvSpPr>
            <p:spPr bwMode="auto">
              <a:xfrm>
                <a:off x="3404" y="2428"/>
                <a:ext cx="1" cy="1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  <a:ea typeface="微软雅黑" pitchFamily="34" charset="-122"/>
                </a:endParaRPr>
              </a:p>
            </p:txBody>
          </p:sp>
          <p:sp>
            <p:nvSpPr>
              <p:cNvPr id="90" name="Rectangle 47"/>
              <p:cNvSpPr>
                <a:spLocks noChangeArrowheads="1"/>
              </p:cNvSpPr>
              <p:nvPr/>
            </p:nvSpPr>
            <p:spPr bwMode="auto">
              <a:xfrm>
                <a:off x="3260" y="2524"/>
                <a:ext cx="7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SzTx/>
                  <a:buFontTx/>
                  <a:buNone/>
                </a:pPr>
                <a:r>
                  <a:rPr kumimoji="1" lang="en-US" altLang="zh-CN" sz="2800" b="1">
                    <a:latin typeface="Times New Roman" pitchFamily="18" charset="0"/>
                    <a:ea typeface="微软雅黑" pitchFamily="34" charset="-122"/>
                  </a:rPr>
                  <a:t>R</a:t>
                </a:r>
                <a:r>
                  <a:rPr kumimoji="1" lang="en-US" altLang="zh-CN" sz="2800" b="1" baseline="30000">
                    <a:latin typeface="Times New Roman" pitchFamily="18" charset="0"/>
                    <a:ea typeface="微软雅黑" pitchFamily="34" charset="-122"/>
                  </a:rPr>
                  <a:t> </a:t>
                </a:r>
                <a:r>
                  <a:rPr kumimoji="1" lang="zh-CN" altLang="en-US" sz="2800" b="1">
                    <a:latin typeface="Times New Roman" pitchFamily="18" charset="0"/>
                    <a:ea typeface="微软雅黑" pitchFamily="34" charset="-122"/>
                  </a:rPr>
                  <a:t>＇ </a:t>
                </a:r>
              </a:p>
            </p:txBody>
          </p:sp>
        </p:grp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4038251" y="4180687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88" name="Line 23"/>
            <p:cNvSpPr>
              <a:spLocks noChangeShapeType="1"/>
            </p:cNvSpPr>
            <p:nvPr/>
          </p:nvSpPr>
          <p:spPr bwMode="auto">
            <a:xfrm>
              <a:off x="2553846" y="4194537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  <a:ea typeface="微软雅黑" pitchFamily="34" charset="-122"/>
              </a:endParaRPr>
            </a:p>
          </p:txBody>
        </p:sp>
      </p:grp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7101630" y="5866178"/>
            <a:ext cx="1157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kumimoji="1" lang="en-US" altLang="zh-CN" sz="2800" b="1" dirty="0">
                <a:latin typeface="Times New Roman" pitchFamily="18" charset="0"/>
                <a:ea typeface="微软雅黑" pitchFamily="34" charset="-122"/>
              </a:rPr>
              <a:t>+ H</a:t>
            </a:r>
            <a:r>
              <a:rPr kumimoji="1" lang="en-US" altLang="zh-CN" sz="2800" b="1" baseline="-25000" dirty="0">
                <a:latin typeface="Times New Roman" pitchFamily="18" charset="0"/>
                <a:ea typeface="微软雅黑" pitchFamily="34" charset="-122"/>
              </a:rPr>
              <a:t>2</a:t>
            </a:r>
            <a:r>
              <a:rPr kumimoji="1" lang="en-US" altLang="zh-CN" sz="2800" b="1" dirty="0">
                <a:latin typeface="Times New Roman" pitchFamily="18" charset="0"/>
                <a:ea typeface="微软雅黑" pitchFamily="34" charset="-122"/>
              </a:rPr>
              <a:t>O</a:t>
            </a:r>
          </a:p>
        </p:txBody>
      </p:sp>
      <p:sp>
        <p:nvSpPr>
          <p:cNvPr id="101" name="矩形 100"/>
          <p:cNvSpPr/>
          <p:nvPr/>
        </p:nvSpPr>
        <p:spPr>
          <a:xfrm>
            <a:off x="3557947" y="3951360"/>
            <a:ext cx="404613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>
              <a:lnSpc>
                <a:spcPct val="9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酸脱羟基，氨脱氢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）</a:t>
            </a:r>
          </a:p>
        </p:txBody>
      </p:sp>
      <p:sp>
        <p:nvSpPr>
          <p:cNvPr id="102" name="矩形 101"/>
          <p:cNvSpPr/>
          <p:nvPr/>
        </p:nvSpPr>
        <p:spPr>
          <a:xfrm>
            <a:off x="10116015" y="61277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二肽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2" grpId="0"/>
      <p:bldP spid="33" grpId="0"/>
      <p:bldP spid="61" grpId="0"/>
      <p:bldP spid="62" grpId="0"/>
      <p:bldP spid="63" grpId="0" animBg="1"/>
      <p:bldP spid="64" grpId="0" animBg="1"/>
      <p:bldP spid="70" grpId="0"/>
      <p:bldP spid="99" grpId="0"/>
      <p:bldP spid="101" grpId="0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825" y="2819278"/>
            <a:ext cx="151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latin typeface="Times New Roman" pitchFamily="18" charset="0"/>
                <a:ea typeface="微软雅黑" pitchFamily="34" charset="-122"/>
              </a:rPr>
              <a:t>蛋白质</a:t>
            </a:r>
            <a:endParaRPr kumimoji="1"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48565" y="2557668"/>
            <a:ext cx="3283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在酸或碱或酶催化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38536" y="3203868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水解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032165" y="2791588"/>
            <a:ext cx="1225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多肽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457756" y="2418660"/>
            <a:ext cx="1769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继续水解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9924651" y="2791588"/>
            <a:ext cx="3594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多种</a:t>
            </a:r>
            <a:r>
              <a:rPr kumimoji="1"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α-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氨基酸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6898876" y="3080888"/>
            <a:ext cx="302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800" b="1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1712578" y="3175888"/>
            <a:ext cx="4176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800" b="1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0825" y="1448174"/>
            <a:ext cx="3259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氨基酸的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来源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: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55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  <p:bldP spid="6" grpId="0" build="p" autoUpdateAnimBg="0"/>
      <p:bldP spid="7" grpId="0" build="p" autoUpdateAnimBg="0"/>
      <p:bldP spid="8" grpId="0" build="p" autoUpdateAnimBg="0"/>
      <p:bldP spid="9" grpId="0" autoUpdateAnimBg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2764" y="735254"/>
            <a:ext cx="4477022" cy="4531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二、蛋白质的结构和性质</a:t>
            </a: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4654" y="1356482"/>
            <a:ext cx="424735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、蛋白质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的组成和存在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7790" y="3433443"/>
            <a:ext cx="11901832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主要的存在于生物体内，肌肉，发，皮肤，角蹄，酶，激素，抗体，病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毒；在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植物中也很丰富，比如大豆，花生，谷物。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2378" y="2048448"/>
            <a:ext cx="1202724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 组成元素仅</a:t>
            </a:r>
            <a:r>
              <a:rPr kumimoji="1" lang="zh-CN" altLang="en-US" sz="2800" b="1" dirty="0" smtClean="0">
                <a:latin typeface="Times New Roman" pitchFamily="18" charset="0"/>
                <a:ea typeface="微软雅黑" pitchFamily="34" charset="-122"/>
              </a:rPr>
              <a:t>为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C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H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O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N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及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S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P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和少量的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Cu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Fe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、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Zn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</a:rPr>
              <a:t>等而种类达十万种以上。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14654" y="5077985"/>
            <a:ext cx="5418881" cy="664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、</a:t>
            </a: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  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蛋白质的结构（见教材）</a:t>
            </a: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15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4105" y="1629595"/>
            <a:ext cx="2481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）两性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9641" y="2084575"/>
            <a:ext cx="81866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在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多肽链的两端必然存在着自由的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氨基与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羧基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。</a:t>
            </a:r>
            <a:endParaRPr lang="en-US" altLang="zh-CN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4921" y="1037104"/>
            <a:ext cx="37375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、蛋白质的化学性质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43157" y="2787385"/>
            <a:ext cx="2192124" cy="72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）水解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507020" y="4075790"/>
            <a:ext cx="6114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蛋白质→ 多肽 →二肽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→氨基酸 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190814" y="3963090"/>
            <a:ext cx="4045229" cy="838643"/>
            <a:chOff x="703" y="1480"/>
            <a:chExt cx="4354" cy="1647"/>
          </a:xfrm>
          <a:solidFill>
            <a:srgbClr val="0000FF"/>
          </a:solidFill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lum bright="100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3"/>
            <a:stretch>
              <a:fillRect/>
            </a:stretch>
          </p:blipFill>
          <p:spPr bwMode="auto">
            <a:xfrm>
              <a:off x="703" y="1480"/>
              <a:ext cx="1905" cy="16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4">
              <a:lum bright="100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56"/>
            <a:stretch>
              <a:fillRect/>
            </a:stretch>
          </p:blipFill>
          <p:spPr bwMode="auto">
            <a:xfrm>
              <a:off x="2608" y="1480"/>
              <a:ext cx="2449" cy="16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" name="矩形 16"/>
          <p:cNvSpPr/>
          <p:nvPr/>
        </p:nvSpPr>
        <p:spPr>
          <a:xfrm>
            <a:off x="384105" y="3278219"/>
            <a:ext cx="9252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酸、碱、酶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</a:rPr>
              <a:t>的作用下逐步水解，最终得到各种氨基酸。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248820" y="6354449"/>
            <a:ext cx="4776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用途：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分离，提纯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蛋白质</a:t>
            </a: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74921" y="4657918"/>
            <a:ext cx="2952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）盐析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61797" y="5108074"/>
            <a:ext cx="115344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当向蛋白质溶液中加入的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盐溶液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达到一定浓度时，反而使蛋白质的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溶解度降低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而从溶液中析出，这种作用称为盐析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。</a:t>
            </a: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18533" y="5847769"/>
            <a:ext cx="3348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注意：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）可逆   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819530" y="5800571"/>
            <a:ext cx="2694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）物理变化</a:t>
            </a:r>
            <a:endParaRPr lang="zh-CN" altLang="en-US" sz="28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" name="盐析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2535" y="16554"/>
            <a:ext cx="4349465" cy="29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254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  <p:bldP spid="9" grpId="0" build="p"/>
      <p:bldP spid="10" grpId="0"/>
      <p:bldP spid="17" grpId="0"/>
      <p:bldP spid="20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5330" y="1504296"/>
            <a:ext cx="12076670" cy="129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(1)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普通熟鸡蛋蛋黄中感觉不到油腻感，但腌制成咸蛋后，煮熟蛋黄里却有油。</a:t>
            </a:r>
            <a:endParaRPr lang="en-US" altLang="zh-CN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5330" y="2423755"/>
            <a:ext cx="5272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微软雅黑" pitchFamily="34" charset="-122"/>
              </a:rPr>
              <a:t>(2)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煎蛋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时，生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鸡蛋受热会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凝结。</a:t>
            </a: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5330" y="3239915"/>
            <a:ext cx="6349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微软雅黑" pitchFamily="34" charset="-122"/>
              </a:rPr>
              <a:t>(3)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家用消毒碗柜用紫外线来杀死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细菌。</a:t>
            </a:r>
            <a:endParaRPr lang="zh-CN" altLang="en-US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5330" y="4056075"/>
            <a:ext cx="806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微软雅黑" pitchFamily="34" charset="-122"/>
              </a:rPr>
              <a:t>(4)</a:t>
            </a:r>
            <a:r>
              <a:rPr lang="zh-CN" altLang="en-US" sz="2800" b="1" dirty="0">
                <a:latin typeface="Times New Roman" pitchFamily="18" charset="0"/>
                <a:ea typeface="微软雅黑" pitchFamily="34" charset="-122"/>
              </a:rPr>
              <a:t>做实验时不小心手沾到弄</a:t>
            </a:r>
            <a:r>
              <a:rPr lang="en-US" altLang="zh-CN" sz="2800" b="1" dirty="0" smtClean="0">
                <a:latin typeface="Times New Roman" pitchFamily="18" charset="0"/>
                <a:ea typeface="微软雅黑" pitchFamily="34" charset="-122"/>
              </a:rPr>
              <a:t>HNO</a:t>
            </a:r>
            <a:r>
              <a:rPr lang="en-US" altLang="zh-CN" sz="2800" b="1" baseline="-25000" dirty="0" smtClean="0">
                <a:latin typeface="Times New Roman" pitchFamily="18" charset="0"/>
                <a:ea typeface="微软雅黑" pitchFamily="34" charset="-122"/>
              </a:rPr>
              <a:t>3</a:t>
            </a:r>
            <a:r>
              <a:rPr lang="zh-CN" altLang="en-US" sz="2800" b="1" baseline="-25000" dirty="0" smtClean="0">
                <a:latin typeface="Times New Roman" pitchFamily="18" charset="0"/>
                <a:ea typeface="微软雅黑" pitchFamily="34" charset="-122"/>
              </a:rPr>
              <a:t>，</a:t>
            </a:r>
            <a:r>
              <a:rPr lang="zh-CN" altLang="en-US" sz="2800" b="1" dirty="0" smtClean="0">
                <a:latin typeface="Times New Roman" pitchFamily="18" charset="0"/>
                <a:ea typeface="微软雅黑" pitchFamily="34" charset="-122"/>
              </a:rPr>
              <a:t>皮肤会变黄。</a:t>
            </a:r>
            <a:endParaRPr lang="en-US" altLang="zh-CN" sz="28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288" y="981076"/>
            <a:ext cx="2459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生活中的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7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1695</Words>
  <Application>Microsoft Office PowerPoint</Application>
  <PresentationFormat>宽屏</PresentationFormat>
  <Paragraphs>164</Paragraphs>
  <Slides>17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Tw Cen MT</vt:lpstr>
      <vt:lpstr>宋体</vt:lpstr>
      <vt:lpstr>微软雅黑</vt:lpstr>
      <vt:lpstr>Arial</vt:lpstr>
      <vt:lpstr>Calibri</vt:lpstr>
      <vt:lpstr>Courier New</vt:lpstr>
      <vt:lpstr>Times New Roman</vt:lpstr>
      <vt:lpstr>Verdana</vt:lpstr>
      <vt:lpstr>Wingdings</vt:lpstr>
      <vt:lpstr>水滴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导学案P54       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蛋白质和核酸</dc:title>
  <dc:creator>yinhui</dc:creator>
  <cp:lastModifiedBy>yinhui</cp:lastModifiedBy>
  <cp:revision>12</cp:revision>
  <cp:lastPrinted>2022-05-24T06:44:26Z</cp:lastPrinted>
  <dcterms:created xsi:type="dcterms:W3CDTF">2022-05-23T03:44:41Z</dcterms:created>
  <dcterms:modified xsi:type="dcterms:W3CDTF">2022-05-25T01:16:29Z</dcterms:modified>
</cp:coreProperties>
</file>