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91" r:id="rId5"/>
    <p:sldId id="290" r:id="rId6"/>
    <p:sldId id="302" r:id="rId7"/>
    <p:sldId id="293" r:id="rId8"/>
    <p:sldId id="294" r:id="rId9"/>
    <p:sldId id="295" r:id="rId10"/>
    <p:sldId id="314" r:id="rId11"/>
    <p:sldId id="297" r:id="rId12"/>
    <p:sldId id="299" r:id="rId13"/>
    <p:sldId id="300" r:id="rId14"/>
    <p:sldId id="315" r:id="rId15"/>
    <p:sldId id="301" r:id="rId16"/>
    <p:sldId id="306" r:id="rId17"/>
    <p:sldId id="304" r:id="rId18"/>
    <p:sldId id="307" r:id="rId19"/>
    <p:sldId id="289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09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2.png"/><Relationship Id="rId4" Type="http://schemas.openxmlformats.org/officeDocument/2006/relationships/tags" Target="../tags/tag38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2.png"/><Relationship Id="rId5" Type="http://schemas.openxmlformats.org/officeDocument/2006/relationships/tags" Target="../tags/tag5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.png"/><Relationship Id="rId5" Type="http://schemas.openxmlformats.org/officeDocument/2006/relationships/tags" Target="../tags/tag6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2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10" Type="http://schemas.openxmlformats.org/officeDocument/2006/relationships/image" Target="../media/image5.png"/><Relationship Id="rId4" Type="http://schemas.openxmlformats.org/officeDocument/2006/relationships/tags" Target="../tags/tag84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副标题 4"/>
          <p:cNvSpPr>
            <a:spLocks noGrp="1"/>
          </p:cNvSpPr>
          <p:nvPr>
            <p:ph type="subTitle" idx="3" hasCustomPrompt="1"/>
            <p:custDataLst>
              <p:tags r:id="rId2"/>
            </p:custDataLst>
          </p:nvPr>
        </p:nvSpPr>
        <p:spPr>
          <a:xfrm>
            <a:off x="1913068" y="2277725"/>
            <a:ext cx="8368467" cy="848878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</a:p>
        </p:txBody>
      </p:sp>
      <p:sp>
        <p:nvSpPr>
          <p:cNvPr id="3" name="标题 5"/>
          <p:cNvSpPr>
            <a:spLocks noGrp="1"/>
          </p:cNvSpPr>
          <p:nvPr>
            <p:ph type="ctrTitle" idx="2" hasCustomPrompt="1"/>
            <p:custDataLst>
              <p:tags r:id="rId3"/>
            </p:custDataLst>
          </p:nvPr>
        </p:nvSpPr>
        <p:spPr>
          <a:xfrm>
            <a:off x="1913069" y="1015980"/>
            <a:ext cx="8368467" cy="117665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50" b="1" i="0" u="none" strike="noStrike" kern="1200" cap="none" spc="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5153" y="1926706"/>
            <a:ext cx="3235350" cy="30045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5"/>
          <p:cNvSpPr>
            <a:spLocks noGrp="1"/>
          </p:cNvSpPr>
          <p:nvPr>
            <p:ph type="ctrTitle" idx="2" hasCustomPrompt="1"/>
            <p:custDataLst>
              <p:tags r:id="rId4"/>
            </p:custDataLst>
          </p:nvPr>
        </p:nvSpPr>
        <p:spPr>
          <a:xfrm>
            <a:off x="452187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9" name="副标题 7"/>
          <p:cNvSpPr>
            <a:spLocks noGrp="1"/>
          </p:cNvSpPr>
          <p:nvPr>
            <p:ph type="subTitle" idx="3" hasCustomPrompt="1"/>
            <p:custDataLst>
              <p:tags r:id="rId5"/>
            </p:custDataLst>
          </p:nvPr>
        </p:nvSpPr>
        <p:spPr>
          <a:xfrm>
            <a:off x="452187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8790" y="1390975"/>
            <a:ext cx="4389120" cy="4076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2022/9/21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652270" y="1786698"/>
            <a:ext cx="8890064" cy="132334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8200" b="1" i="0" u="none" strike="noStrike" kern="1200" cap="none" spc="10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后拓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9992;&#26012;&#38754;&#25644;&#36816;&#29289;&#20307;.mp4" TargetMode="Externa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 descr="7b0a20202020227461726765744d6f64756c65223a202270726f636573734f6e6c696e65466f6e7473220a7d0a"/>
          <p:cNvSpPr>
            <a:spLocks noGrp="1"/>
          </p:cNvSpPr>
          <p:nvPr>
            <p:ph type="subTitle" idx="3"/>
            <p:custDataLst>
              <p:tags r:id="rId2"/>
            </p:custDataLst>
          </p:nvPr>
        </p:nvSpPr>
        <p:spPr>
          <a:xfrm>
            <a:off x="1913068" y="2910185"/>
            <a:ext cx="8368467" cy="848878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dk1">
                    <a:lumMod val="65000"/>
                    <a:lumOff val="35000"/>
                  </a:schemeClr>
                </a:solidFill>
                <a:latin typeface="汉仪颜楷简" panose="00020600040101010101" charset="-122"/>
                <a:ea typeface="汉仪颜楷简" panose="00020600040101010101" charset="-122"/>
              </a:rPr>
              <a:t>泸县电教馆  刘洋</a:t>
            </a:r>
            <a:endParaRPr lang="zh-CN" altLang="en-US" sz="3600" b="1" dirty="0">
              <a:solidFill>
                <a:schemeClr val="dk1">
                  <a:lumMod val="65000"/>
                  <a:lumOff val="35000"/>
                </a:schemeClr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2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en-US" altLang="zh-CN" sz="8800" b="0">
                <a:solidFill>
                  <a:schemeClr val="dk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8800" b="0">
                <a:solidFill>
                  <a:schemeClr val="dk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斜面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组合 7"/>
          <p:cNvGrpSpPr/>
          <p:nvPr/>
        </p:nvGrpSpPr>
        <p:grpSpPr>
          <a:xfrm>
            <a:off x="810684" y="609600"/>
            <a:ext cx="1568449" cy="762000"/>
            <a:chOff x="470646" y="794060"/>
            <a:chExt cx="1176619" cy="570816"/>
          </a:xfrm>
        </p:grpSpPr>
        <p:sp>
          <p:nvSpPr>
            <p:cNvPr id="10242" name="椭圆 8"/>
            <p:cNvSpPr/>
            <p:nvPr/>
          </p:nvSpPr>
          <p:spPr>
            <a:xfrm>
              <a:off x="470646" y="827358"/>
              <a:ext cx="1176619" cy="537518"/>
            </a:xfrm>
            <a:prstGeom prst="ellipse">
              <a:avLst/>
            </a:prstGeom>
            <a:solidFill>
              <a:srgbClr val="F5EBFF"/>
            </a:solidFill>
            <a:ln w="12700" cap="flat" cmpd="sng">
              <a:solidFill>
                <a:srgbClr val="F5EB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0243" name="矩形 9"/>
            <p:cNvSpPr/>
            <p:nvPr/>
          </p:nvSpPr>
          <p:spPr>
            <a:xfrm>
              <a:off x="528918" y="794060"/>
              <a:ext cx="1118347" cy="54798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latinLnBrk="1">
                <a:lnSpc>
                  <a:spcPct val="120000"/>
                </a:lnSpc>
              </a:pPr>
              <a:r>
                <a:rPr lang="zh-CN" altLang="en-US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任务</a:t>
              </a:r>
              <a:r>
                <a:rPr lang="en-US" altLang="zh-CN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3</a:t>
              </a:r>
              <a:endParaRPr lang="zh-CN" altLang="en-US" sz="3465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0244" name="矩形 10"/>
          <p:cNvSpPr/>
          <p:nvPr/>
        </p:nvSpPr>
        <p:spPr>
          <a:xfrm>
            <a:off x="789517" y="1363133"/>
            <a:ext cx="10490200" cy="1472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        将两个物体由低处</a:t>
            </a:r>
            <a:r>
              <a:rPr lang="en-US" altLang="zh-CN" sz="3735" b="1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沿斜面缓缓地拖到高处</a:t>
            </a:r>
            <a:r>
              <a:rPr lang="en-US" altLang="zh-CN" sz="3735" b="1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，用弹簧测力测量力的大小。</a:t>
            </a:r>
          </a:p>
        </p:txBody>
      </p:sp>
      <p:grpSp>
        <p:nvGrpSpPr>
          <p:cNvPr id="10245" name="组合 11"/>
          <p:cNvGrpSpPr/>
          <p:nvPr/>
        </p:nvGrpSpPr>
        <p:grpSpPr>
          <a:xfrm>
            <a:off x="806451" y="2982384"/>
            <a:ext cx="1568449" cy="762000"/>
            <a:chOff x="470646" y="794060"/>
            <a:chExt cx="1176619" cy="570816"/>
          </a:xfrm>
        </p:grpSpPr>
        <p:sp>
          <p:nvSpPr>
            <p:cNvPr id="10246" name="椭圆 12"/>
            <p:cNvSpPr/>
            <p:nvPr/>
          </p:nvSpPr>
          <p:spPr>
            <a:xfrm>
              <a:off x="470646" y="827357"/>
              <a:ext cx="1176619" cy="537519"/>
            </a:xfrm>
            <a:prstGeom prst="ellipse">
              <a:avLst/>
            </a:prstGeom>
            <a:solidFill>
              <a:srgbClr val="F5EBFF"/>
            </a:solidFill>
            <a:ln w="12700" cap="flat" cmpd="sng">
              <a:solidFill>
                <a:srgbClr val="F5EB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0247" name="矩形 13"/>
            <p:cNvSpPr/>
            <p:nvPr/>
          </p:nvSpPr>
          <p:spPr>
            <a:xfrm>
              <a:off x="528918" y="794060"/>
              <a:ext cx="1118347" cy="54798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latinLnBrk="1">
                <a:lnSpc>
                  <a:spcPct val="120000"/>
                </a:lnSpc>
              </a:pPr>
              <a:r>
                <a:rPr lang="zh-CN" altLang="en-US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任务</a:t>
              </a:r>
              <a:r>
                <a:rPr lang="en-US" altLang="zh-CN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4</a:t>
              </a:r>
              <a:endParaRPr lang="zh-CN" altLang="en-US" sz="3465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0248" name="矩形 14"/>
          <p:cNvSpPr/>
          <p:nvPr/>
        </p:nvSpPr>
        <p:spPr>
          <a:xfrm>
            <a:off x="785284" y="3744384"/>
            <a:ext cx="10621433" cy="1472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        将两个物体由低处</a:t>
            </a:r>
            <a:r>
              <a:rPr lang="en-US" altLang="zh-CN" sz="3735" b="1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缓缓地直接提升到高处</a:t>
            </a:r>
            <a:r>
              <a:rPr lang="en-US" altLang="zh-CN" sz="3735" b="1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3735" b="1">
                <a:latin typeface="Times New Roman" panose="02020603050405020304" pitchFamily="18" charset="0"/>
                <a:ea typeface="楷体" panose="02010609060101010101" pitchFamily="49" charset="-122"/>
              </a:rPr>
              <a:t>，用弹簧测力计测量力的大小。</a:t>
            </a:r>
          </a:p>
        </p:txBody>
      </p:sp>
      <p:grpSp>
        <p:nvGrpSpPr>
          <p:cNvPr id="10250" name="组合 3"/>
          <p:cNvGrpSpPr/>
          <p:nvPr/>
        </p:nvGrpSpPr>
        <p:grpSpPr>
          <a:xfrm>
            <a:off x="7615767" y="4857751"/>
            <a:ext cx="3079751" cy="1651000"/>
            <a:chOff x="5712225" y="3643003"/>
            <a:chExt cx="2308945" cy="1238031"/>
          </a:xfrm>
        </p:grpSpPr>
        <p:pic>
          <p:nvPicPr>
            <p:cNvPr id="10251" name="图片 2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/>
            <a:srcRect l="8824" t="29672" r="2679" b="22876"/>
            <a:stretch>
              <a:fillRect/>
            </a:stretch>
          </p:blipFill>
          <p:spPr>
            <a:xfrm>
              <a:off x="5712225" y="3643003"/>
              <a:ext cx="2308945" cy="12380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52" name="矩形 18">
              <a:hlinkClick r:id="rId2" action="ppaction://hlinkfile"/>
            </p:cNvPr>
            <p:cNvSpPr/>
            <p:nvPr/>
          </p:nvSpPr>
          <p:spPr>
            <a:xfrm>
              <a:off x="6073587" y="3741209"/>
              <a:ext cx="1692089" cy="58616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latinLnBrk="1">
                <a:lnSpc>
                  <a:spcPct val="120000"/>
                </a:lnSpc>
              </a:pPr>
              <a:r>
                <a:rPr lang="zh-CN" altLang="en-US" sz="3735" b="1">
                  <a:latin typeface="黑体" panose="02010609060101010101" pitchFamily="49" charset="-122"/>
                  <a:ea typeface="黑体" panose="02010609060101010101" pitchFamily="49" charset="-122"/>
                </a:rPr>
                <a:t>播放视频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25" y="1335405"/>
            <a:ext cx="12097385" cy="4049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组合 3"/>
          <p:cNvGrpSpPr/>
          <p:nvPr/>
        </p:nvGrpSpPr>
        <p:grpSpPr>
          <a:xfrm>
            <a:off x="882651" y="740833"/>
            <a:ext cx="8798983" cy="1020233"/>
            <a:chOff x="574922" y="286717"/>
            <a:chExt cx="6599084" cy="764549"/>
          </a:xfrm>
        </p:grpSpPr>
        <p:sp>
          <p:nvSpPr>
            <p:cNvPr id="12290" name="矩形 7"/>
            <p:cNvSpPr/>
            <p:nvPr/>
          </p:nvSpPr>
          <p:spPr>
            <a:xfrm>
              <a:off x="1337143" y="428812"/>
              <a:ext cx="5836863" cy="5296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4000" b="1">
                  <a:latin typeface="黑体" panose="02010609060101010101" pitchFamily="49" charset="-122"/>
                  <a:ea typeface="宋体" panose="02010600030101010101" pitchFamily="2" charset="-122"/>
                </a:rPr>
                <a:t>通过上面的测试，你发现了什么？</a:t>
              </a:r>
            </a:p>
          </p:txBody>
        </p:sp>
        <p:pic>
          <p:nvPicPr>
            <p:cNvPr id="12291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922" y="286717"/>
              <a:ext cx="786533" cy="76454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253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67" y="2419351"/>
            <a:ext cx="1060451" cy="19896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367" y="3727451"/>
            <a:ext cx="1083733" cy="199178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5" name="组合 7"/>
          <p:cNvGrpSpPr/>
          <p:nvPr/>
        </p:nvGrpSpPr>
        <p:grpSpPr>
          <a:xfrm>
            <a:off x="2567517" y="2343151"/>
            <a:ext cx="5590116" cy="884767"/>
            <a:chOff x="1790692" y="547104"/>
            <a:chExt cx="4193247" cy="662562"/>
          </a:xfrm>
        </p:grpSpPr>
        <p:sp>
          <p:nvSpPr>
            <p:cNvPr id="12295" name="对话气泡: 矩形 8"/>
            <p:cNvSpPr/>
            <p:nvPr/>
          </p:nvSpPr>
          <p:spPr>
            <a:xfrm>
              <a:off x="1790692" y="566125"/>
              <a:ext cx="4105921" cy="643541"/>
            </a:xfrm>
            <a:prstGeom prst="wedgeRectCallout">
              <a:avLst>
                <a:gd name="adj1" fmla="val -56097"/>
                <a:gd name="adj2" fmla="val -4144"/>
              </a:avLst>
            </a:prstGeom>
            <a:noFill/>
            <a:ln w="127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/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2296" name="矩形 3"/>
            <p:cNvSpPr/>
            <p:nvPr/>
          </p:nvSpPr>
          <p:spPr>
            <a:xfrm>
              <a:off x="1868486" y="547104"/>
              <a:ext cx="4115453" cy="6281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735" b="1">
                  <a:latin typeface="楷体" panose="02010609060101010101" pitchFamily="49" charset="-122"/>
                  <a:ea typeface="宋体" panose="02010600030101010101" pitchFamily="2" charset="-122"/>
                </a:rPr>
                <a:t>两种方法都能完成任务。</a:t>
              </a:r>
            </a:p>
          </p:txBody>
        </p:sp>
      </p:grpSp>
      <p:grpSp>
        <p:nvGrpSpPr>
          <p:cNvPr id="22538" name="组合 10"/>
          <p:cNvGrpSpPr/>
          <p:nvPr/>
        </p:nvGrpSpPr>
        <p:grpSpPr>
          <a:xfrm>
            <a:off x="3075517" y="3837517"/>
            <a:ext cx="6745816" cy="1586231"/>
            <a:chOff x="923357" y="547104"/>
            <a:chExt cx="5060582" cy="1189887"/>
          </a:xfrm>
        </p:grpSpPr>
        <p:sp>
          <p:nvSpPr>
            <p:cNvPr id="12298" name="对话气泡: 矩形 11"/>
            <p:cNvSpPr/>
            <p:nvPr/>
          </p:nvSpPr>
          <p:spPr>
            <a:xfrm>
              <a:off x="923357" y="566157"/>
              <a:ext cx="4973249" cy="1170198"/>
            </a:xfrm>
            <a:prstGeom prst="wedgeRectCallout">
              <a:avLst>
                <a:gd name="adj1" fmla="val 55259"/>
                <a:gd name="adj2" fmla="val -4144"/>
              </a:avLst>
            </a:prstGeom>
            <a:noFill/>
            <a:ln w="12700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/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2299" name="矩形 3"/>
            <p:cNvSpPr/>
            <p:nvPr/>
          </p:nvSpPr>
          <p:spPr>
            <a:xfrm>
              <a:off x="963697" y="547104"/>
              <a:ext cx="5020242" cy="11898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735" b="1">
                  <a:latin typeface="楷体" panose="02010609060101010101" pitchFamily="49" charset="-122"/>
                  <a:ea typeface="宋体" panose="02010600030101010101" pitchFamily="2" charset="-122"/>
                </a:rPr>
                <a:t>    不同的方法用力情况不同，</a:t>
              </a:r>
              <a:r>
                <a:rPr lang="zh-CN" altLang="en-US" sz="3735" b="1">
                  <a:solidFill>
                    <a:srgbClr val="FF0000"/>
                  </a:solidFill>
                  <a:latin typeface="楷体" panose="02010609060101010101" pitchFamily="49" charset="-122"/>
                  <a:ea typeface="宋体" panose="02010600030101010101" pitchFamily="2" charset="-122"/>
                </a:rPr>
                <a:t>斜面可以省力</a:t>
              </a:r>
              <a:r>
                <a:rPr lang="zh-CN" altLang="en-US" sz="3735" b="1">
                  <a:latin typeface="楷体" panose="02010609060101010101" pitchFamily="49" charset="-122"/>
                  <a:ea typeface="宋体" panose="02010600030101010101" pitchFamily="2" charset="-122"/>
                </a:rPr>
                <a:t>！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66875" y="15062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295" y="718185"/>
            <a:ext cx="1524000" cy="441960"/>
          </a:xfrm>
        </p:spPr>
        <p:txBody>
          <a:bodyPr/>
          <a:lstStyle/>
          <a:p>
            <a:r>
              <a:rPr lang="zh-CN" altLang="en-US" sz="4000"/>
              <a:t>小结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9120" y="1766570"/>
            <a:ext cx="10324465" cy="1652270"/>
          </a:xfrm>
        </p:spPr>
        <p:txBody>
          <a:bodyPr>
            <a:noAutofit/>
          </a:bodyPr>
          <a:lstStyle/>
          <a:p>
            <a:r>
              <a:rPr lang="zh-CN" altLang="en-US" sz="2400"/>
              <a:t>斜面是一个能够帮助人们省力、使人们的生活更加便利的工具，而且不同的斜面省力的程度不同，用相同的斜面提升不同的物体时，省力程度也不同。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45" y="930910"/>
            <a:ext cx="6569710" cy="4450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1176867"/>
            <a:ext cx="1498600" cy="72178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7" name="组合 17"/>
          <p:cNvGrpSpPr/>
          <p:nvPr/>
        </p:nvGrpSpPr>
        <p:grpSpPr>
          <a:xfrm>
            <a:off x="305012" y="163407"/>
            <a:ext cx="1934633" cy="899584"/>
            <a:chOff x="225469" y="129642"/>
            <a:chExt cx="1451589" cy="675436"/>
          </a:xfrm>
        </p:grpSpPr>
        <p:pic>
          <p:nvPicPr>
            <p:cNvPr id="13318" name="图片 18"/>
            <p:cNvPicPr>
              <a:picLocks noChangeAspect="1"/>
            </p:cNvPicPr>
            <p:nvPr/>
          </p:nvPicPr>
          <p:blipFill>
            <a:blip r:embed="rId4"/>
            <a:srcRect t="60709" r="53662" b="20065"/>
            <a:stretch>
              <a:fillRect/>
            </a:stretch>
          </p:blipFill>
          <p:spPr>
            <a:xfrm>
              <a:off x="225469" y="129642"/>
              <a:ext cx="1451589" cy="6754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9" name="文本框 19"/>
            <p:cNvSpPr txBox="1"/>
            <p:nvPr/>
          </p:nvSpPr>
          <p:spPr>
            <a:xfrm>
              <a:off x="407684" y="205750"/>
              <a:ext cx="1032470" cy="5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拓</a:t>
              </a:r>
              <a:r>
                <a:rPr lang="en-US" altLang="zh-CN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展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22850" y="5904230"/>
            <a:ext cx="1607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盘山公路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7" name="组合 17"/>
          <p:cNvGrpSpPr/>
          <p:nvPr/>
        </p:nvGrpSpPr>
        <p:grpSpPr>
          <a:xfrm>
            <a:off x="305012" y="163407"/>
            <a:ext cx="1934633" cy="899584"/>
            <a:chOff x="225469" y="129642"/>
            <a:chExt cx="1451589" cy="675436"/>
          </a:xfrm>
        </p:grpSpPr>
        <p:pic>
          <p:nvPicPr>
            <p:cNvPr id="13318" name="图片 18"/>
            <p:cNvPicPr>
              <a:picLocks noChangeAspect="1"/>
            </p:cNvPicPr>
            <p:nvPr/>
          </p:nvPicPr>
          <p:blipFill>
            <a:blip r:embed="rId2"/>
            <a:srcRect t="60709" r="53662" b="20065"/>
            <a:stretch>
              <a:fillRect/>
            </a:stretch>
          </p:blipFill>
          <p:spPr>
            <a:xfrm>
              <a:off x="225469" y="129642"/>
              <a:ext cx="1451589" cy="6754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9" name="文本框 19"/>
            <p:cNvSpPr txBox="1"/>
            <p:nvPr/>
          </p:nvSpPr>
          <p:spPr>
            <a:xfrm>
              <a:off x="407684" y="205750"/>
              <a:ext cx="1032470" cy="5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拓</a:t>
              </a:r>
              <a:r>
                <a:rPr lang="en-US" altLang="zh-CN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展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37615" y="5151120"/>
            <a:ext cx="9335135" cy="1370330"/>
          </a:xfrm>
        </p:spPr>
        <p:txBody>
          <a:bodyPr/>
          <a:lstStyle/>
          <a:p>
            <a:r>
              <a:rPr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斜面在生活中随处可见。如</a:t>
            </a:r>
            <a:r>
              <a:rPr lang="zh-CN"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小</a:t>
            </a:r>
            <a:r>
              <a:rPr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刀、</a:t>
            </a:r>
            <a:r>
              <a:rPr lang="zh-CN"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剪刀</a:t>
            </a:r>
            <a:r>
              <a:rPr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、盘山公路、</a:t>
            </a:r>
            <a:r>
              <a:rPr lang="zh-CN"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楼梯等等</a:t>
            </a:r>
            <a:r>
              <a:rPr lang="en-US" altLang="zh-CN" sz="3200"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......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5" y="1788160"/>
            <a:ext cx="2887980" cy="2633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065" y="1866900"/>
            <a:ext cx="3277870" cy="2633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105" y="1473835"/>
            <a:ext cx="2638425" cy="3095625"/>
          </a:xfrm>
          <a:prstGeom prst="rect">
            <a:avLst/>
          </a:prstGeom>
        </p:spPr>
      </p:pic>
      <p:grpSp>
        <p:nvGrpSpPr>
          <p:cNvPr id="12289" name="组合 3"/>
          <p:cNvGrpSpPr/>
          <p:nvPr/>
        </p:nvGrpSpPr>
        <p:grpSpPr>
          <a:xfrm>
            <a:off x="2535556" y="162983"/>
            <a:ext cx="8798983" cy="1020233"/>
            <a:chOff x="574922" y="286717"/>
            <a:chExt cx="6599084" cy="764549"/>
          </a:xfrm>
        </p:grpSpPr>
        <p:sp>
          <p:nvSpPr>
            <p:cNvPr id="12290" name="矩形 7"/>
            <p:cNvSpPr/>
            <p:nvPr/>
          </p:nvSpPr>
          <p:spPr>
            <a:xfrm>
              <a:off x="1337143" y="428812"/>
              <a:ext cx="5836863" cy="5296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4000" b="1">
                  <a:latin typeface="黑体" panose="02010609060101010101" pitchFamily="49" charset="-122"/>
                  <a:ea typeface="宋体" panose="02010600030101010101" pitchFamily="2" charset="-122"/>
                </a:rPr>
                <a:t>你还知道哪些斜面？</a:t>
              </a:r>
            </a:p>
          </p:txBody>
        </p:sp>
        <p:pic>
          <p:nvPicPr>
            <p:cNvPr id="12291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922" y="286717"/>
              <a:ext cx="786533" cy="76454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 99"/>
          <p:cNvSpPr txBox="1"/>
          <p:nvPr/>
        </p:nvSpPr>
        <p:spPr>
          <a:xfrm>
            <a:off x="1925320" y="2070100"/>
            <a:ext cx="7813675" cy="2717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4265" b="1"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altLang="zh-CN" sz="4265" b="1">
                <a:latin typeface="Calibri" panose="020F0502020204030204" charset="0"/>
                <a:ea typeface="宋体" panose="02010600030101010101" pitchFamily="2" charset="-122"/>
              </a:rPr>
              <a:t>斜面是一种能帮助人们</a:t>
            </a:r>
            <a:r>
              <a:rPr lang="zh-CN" altLang="zh-CN" sz="4265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省力</a:t>
            </a:r>
            <a:r>
              <a:rPr lang="zh-CN" altLang="zh-CN" sz="4265" b="1">
                <a:latin typeface="Calibri" panose="020F0502020204030204" charset="0"/>
                <a:ea typeface="宋体" panose="02010600030101010101" pitchFamily="2" charset="-122"/>
              </a:rPr>
              <a:t>的一种常见工具，它在生活中的应用广泛，对人类的生产生活具有深远影响。</a:t>
            </a:r>
            <a:endParaRPr lang="zh-CN" altLang="en-US" sz="4265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5362" name="图片 10"/>
          <p:cNvPicPr>
            <a:picLocks noChangeAspect="1"/>
          </p:cNvPicPr>
          <p:nvPr/>
        </p:nvPicPr>
        <p:blipFill>
          <a:blip r:embed="rId2"/>
          <a:srcRect l="-2" t="60709" r="38223" b="20065"/>
          <a:stretch>
            <a:fillRect/>
          </a:stretch>
        </p:blipFill>
        <p:spPr>
          <a:xfrm>
            <a:off x="300567" y="173567"/>
            <a:ext cx="2580217" cy="899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11"/>
          <p:cNvSpPr txBox="1"/>
          <p:nvPr/>
        </p:nvSpPr>
        <p:spPr>
          <a:xfrm>
            <a:off x="543984" y="275167"/>
            <a:ext cx="2090420" cy="66611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735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矩形 7"/>
          <p:cNvSpPr/>
          <p:nvPr/>
        </p:nvSpPr>
        <p:spPr>
          <a:xfrm>
            <a:off x="865717" y="1504951"/>
            <a:ext cx="10460567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>
                <a:latin typeface="Times New Roman" panose="02020603050405020304" pitchFamily="18" charset="0"/>
                <a:ea typeface="黑体" panose="02010609060101010101" pitchFamily="49" charset="-122"/>
              </a:rPr>
              <a:t>下列工具或设施中，应用了斜面的是（     ）。</a:t>
            </a:r>
          </a:p>
        </p:txBody>
      </p:sp>
      <p:pic>
        <p:nvPicPr>
          <p:cNvPr id="20482" name="图片 2"/>
          <p:cNvPicPr>
            <a:picLocks noChangeAspect="1"/>
          </p:cNvPicPr>
          <p:nvPr/>
        </p:nvPicPr>
        <p:blipFill>
          <a:blip r:embed="rId2"/>
          <a:srcRect r="68887"/>
          <a:stretch>
            <a:fillRect/>
          </a:stretch>
        </p:blipFill>
        <p:spPr>
          <a:xfrm>
            <a:off x="1168400" y="2622551"/>
            <a:ext cx="2849033" cy="22415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567" y="2626784"/>
            <a:ext cx="2878667" cy="22415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4"/>
          <p:cNvPicPr>
            <a:picLocks noChangeAspect="1"/>
          </p:cNvPicPr>
          <p:nvPr/>
        </p:nvPicPr>
        <p:blipFill>
          <a:blip r:embed="rId2"/>
          <a:srcRect l="68594"/>
          <a:stretch>
            <a:fillRect/>
          </a:stretch>
        </p:blipFill>
        <p:spPr>
          <a:xfrm>
            <a:off x="4656667" y="2622551"/>
            <a:ext cx="2878667" cy="22415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矩形 7"/>
          <p:cNvSpPr/>
          <p:nvPr/>
        </p:nvSpPr>
        <p:spPr>
          <a:xfrm>
            <a:off x="1549400" y="4974167"/>
            <a:ext cx="9880600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>
                <a:latin typeface="Times New Roman" panose="02020603050405020304" pitchFamily="18" charset="0"/>
                <a:ea typeface="黑体" panose="02010609060101010101" pitchFamily="49" charset="-122"/>
              </a:rPr>
              <a:t>A.</a:t>
            </a:r>
            <a:r>
              <a:rPr lang="zh-CN" altLang="en-US" sz="4000" b="1">
                <a:latin typeface="Times New Roman" panose="02020603050405020304" pitchFamily="18" charset="0"/>
                <a:ea typeface="黑体" panose="02010609060101010101" pitchFamily="49" charset="-122"/>
              </a:rPr>
              <a:t>跷跷板             </a:t>
            </a:r>
            <a:r>
              <a:rPr lang="en-US" altLang="zh-CN" sz="4000" b="1">
                <a:latin typeface="Times New Roman" panose="02020603050405020304" pitchFamily="18" charset="0"/>
                <a:ea typeface="黑体" panose="02010609060101010101" pitchFamily="49" charset="-122"/>
              </a:rPr>
              <a:t>B.</a:t>
            </a:r>
            <a:r>
              <a:rPr lang="zh-CN" altLang="en-US" sz="4000" b="1">
                <a:latin typeface="Times New Roman" panose="02020603050405020304" pitchFamily="18" charset="0"/>
                <a:ea typeface="黑体" panose="02010609060101010101" pitchFamily="49" charset="-122"/>
              </a:rPr>
              <a:t>扳手           </a:t>
            </a:r>
            <a:r>
              <a:rPr lang="en-US" altLang="zh-CN" sz="4000" b="1">
                <a:latin typeface="Times New Roman" panose="02020603050405020304" pitchFamily="18" charset="0"/>
                <a:ea typeface="黑体" panose="02010609060101010101" pitchFamily="49" charset="-122"/>
              </a:rPr>
              <a:t>C.</a:t>
            </a:r>
            <a:r>
              <a:rPr lang="zh-CN" altLang="en-US" sz="4000" b="1">
                <a:latin typeface="Times New Roman" panose="02020603050405020304" pitchFamily="18" charset="0"/>
                <a:ea typeface="黑体" panose="02010609060101010101" pitchFamily="49" charset="-122"/>
              </a:rPr>
              <a:t>楼梯式电梯</a:t>
            </a:r>
          </a:p>
        </p:txBody>
      </p:sp>
      <p:sp>
        <p:nvSpPr>
          <p:cNvPr id="28679" name="矩形 7"/>
          <p:cNvSpPr/>
          <p:nvPr/>
        </p:nvSpPr>
        <p:spPr>
          <a:xfrm>
            <a:off x="9659832" y="1504950"/>
            <a:ext cx="575733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20487" name="New 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00" y="16137467"/>
            <a:ext cx="406400" cy="2878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05" y="201295"/>
            <a:ext cx="2657475" cy="94297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谢谢观看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693326" y="1768121"/>
            <a:ext cx="4031467" cy="150580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幼圆" panose="02010509060101010101" charset="-122"/>
              <a:cs typeface="幼圆" panose="02010509060101010101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9248495" y="1283107"/>
            <a:ext cx="1518716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4"/>
            </p:custDataLst>
          </p:nvPr>
        </p:nvCxnSpPr>
        <p:spPr>
          <a:xfrm flipH="1">
            <a:off x="6671196" y="1283107"/>
            <a:ext cx="1525171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>
            <p:custDataLst>
              <p:tags r:id="rId5"/>
            </p:custDataLst>
          </p:nvPr>
        </p:nvSpPr>
        <p:spPr>
          <a:xfrm>
            <a:off x="7071995" y="1767840"/>
            <a:ext cx="336042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spc="3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charset="-122"/>
                <a:sym typeface="+mn-ea"/>
              </a:rPr>
              <a:t>生活中有许多简单工具，它们可以让我们更方便的生活、工作。</a:t>
            </a:r>
          </a:p>
        </p:txBody>
      </p:sp>
      <p:sp>
        <p:nvSpPr>
          <p:cNvPr id="55" name="文本框 54"/>
          <p:cNvSpPr txBox="1"/>
          <p:nvPr>
            <p:custDataLst>
              <p:tags r:id="rId6"/>
            </p:custDataLst>
          </p:nvPr>
        </p:nvSpPr>
        <p:spPr>
          <a:xfrm>
            <a:off x="8189858" y="866912"/>
            <a:ext cx="1518715" cy="9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spc="1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rPr>
              <a:t>回顾</a:t>
            </a:r>
            <a:endParaRPr lang="en-US" altLang="zh-CN" sz="3200" b="1" spc="150" dirty="0">
              <a:solidFill>
                <a:schemeClr val="accent1">
                  <a:lumMod val="50000"/>
                </a:schemeClr>
              </a:solidFill>
              <a:uFillTx/>
              <a:latin typeface="Arial" panose="020B0604020202020204" pitchFamily="34" charset="0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6692900" y="3954145"/>
            <a:ext cx="4031615" cy="203581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幼圆" panose="02010509060101010101" charset="-122"/>
              <a:cs typeface="幼圆" panose="020105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8427" y="1524000"/>
            <a:ext cx="5597296" cy="3267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6984365" y="4032885"/>
            <a:ext cx="3576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rPr>
              <a:t>从古至今，人们在利用和改造自然的过程中发明了许多发明与技术，有的沿用至今，斜面就是这样的工具。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8189965" y="3373287"/>
            <a:ext cx="1518715" cy="9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spc="150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rPr>
              <a:t>聚焦</a:t>
            </a: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>
            <a:off x="9205587" y="3711619"/>
            <a:ext cx="1518716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1"/>
            </p:custDataLst>
          </p:nvPr>
        </p:nvCxnSpPr>
        <p:spPr>
          <a:xfrm>
            <a:off x="6671574" y="3654106"/>
            <a:ext cx="1518716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4"/>
          <a:srcRect l="20180" r="20003"/>
          <a:stretch>
            <a:fillRect/>
          </a:stretch>
        </p:blipFill>
        <p:spPr>
          <a:xfrm>
            <a:off x="8113184" y="1143000"/>
            <a:ext cx="2815167" cy="3968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84" y="2163233"/>
            <a:ext cx="1322916" cy="20087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6" name="组合 21"/>
          <p:cNvGrpSpPr/>
          <p:nvPr/>
        </p:nvGrpSpPr>
        <p:grpSpPr>
          <a:xfrm>
            <a:off x="903817" y="1020233"/>
            <a:ext cx="6644216" cy="1517651"/>
            <a:chOff x="678237" y="966695"/>
            <a:chExt cx="4982975" cy="1137771"/>
          </a:xfrm>
        </p:grpSpPr>
        <p:sp>
          <p:nvSpPr>
            <p:cNvPr id="5126" name="矩形 7"/>
            <p:cNvSpPr/>
            <p:nvPr/>
          </p:nvSpPr>
          <p:spPr>
            <a:xfrm>
              <a:off x="678237" y="966695"/>
              <a:ext cx="4982975" cy="52984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4000" b="1">
                  <a:latin typeface="黑体" panose="02010609060101010101" pitchFamily="49" charset="-122"/>
                  <a:ea typeface="宋体" panose="02010600030101010101" pitchFamily="2" charset="-122"/>
                </a:rPr>
                <a:t>你知道右边的图片是什么吗？</a:t>
              </a:r>
            </a:p>
          </p:txBody>
        </p:sp>
        <p:cxnSp>
          <p:nvCxnSpPr>
            <p:cNvPr id="5127" name="直接连接符 5"/>
            <p:cNvCxnSpPr/>
            <p:nvPr/>
          </p:nvCxnSpPr>
          <p:spPr>
            <a:xfrm>
              <a:off x="827456" y="1560176"/>
              <a:ext cx="4698824" cy="0"/>
            </a:xfrm>
            <a:prstGeom prst="line">
              <a:avLst/>
            </a:prstGeom>
            <a:ln w="28575" cap="flat" cmpd="sng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128" name="直接连接符 11"/>
            <p:cNvCxnSpPr/>
            <p:nvPr/>
          </p:nvCxnSpPr>
          <p:spPr>
            <a:xfrm flipH="1">
              <a:off x="1862468" y="1566524"/>
              <a:ext cx="342887" cy="537942"/>
            </a:xfrm>
            <a:prstGeom prst="line">
              <a:avLst/>
            </a:prstGeom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33" name="组合 17"/>
          <p:cNvGrpSpPr/>
          <p:nvPr/>
        </p:nvGrpSpPr>
        <p:grpSpPr>
          <a:xfrm>
            <a:off x="300567" y="173567"/>
            <a:ext cx="1934633" cy="899584"/>
            <a:chOff x="225469" y="129642"/>
            <a:chExt cx="1451589" cy="675436"/>
          </a:xfrm>
        </p:grpSpPr>
        <p:pic>
          <p:nvPicPr>
            <p:cNvPr id="5134" name="图片 18"/>
            <p:cNvPicPr>
              <a:picLocks noChangeAspect="1"/>
            </p:cNvPicPr>
            <p:nvPr/>
          </p:nvPicPr>
          <p:blipFill>
            <a:blip r:embed="rId6"/>
            <a:srcRect t="60709" r="53662" b="20065"/>
            <a:stretch>
              <a:fillRect/>
            </a:stretch>
          </p:blipFill>
          <p:spPr>
            <a:xfrm>
              <a:off x="225469" y="129642"/>
              <a:ext cx="1451589" cy="6754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5" name="文本框 19"/>
            <p:cNvSpPr txBox="1"/>
            <p:nvPr/>
          </p:nvSpPr>
          <p:spPr>
            <a:xfrm>
              <a:off x="407684" y="205750"/>
              <a:ext cx="1032470" cy="5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聚 焦</a:t>
              </a:r>
            </a:p>
          </p:txBody>
        </p:sp>
      </p:grpSp>
      <p:pic>
        <p:nvPicPr>
          <p:cNvPr id="3" name="格式工厂 屏幕录像20220909_181057 00_00_05-00_00_1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665" y="682625"/>
            <a:ext cx="11308080" cy="60737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9"/>
          <p:cNvSpPr/>
          <p:nvPr/>
        </p:nvSpPr>
        <p:spPr>
          <a:xfrm>
            <a:off x="196851" y="5298017"/>
            <a:ext cx="11770783" cy="1371600"/>
          </a:xfrm>
          <a:prstGeom prst="rect">
            <a:avLst/>
          </a:prstGeom>
          <a:solidFill>
            <a:srgbClr val="EBFFF8"/>
          </a:solidFill>
          <a:ln w="12700">
            <a:noFill/>
          </a:ln>
        </p:spPr>
        <p:txBody>
          <a:bodyPr anchor="ctr" anchorCtr="0"/>
          <a:lstStyle/>
          <a:p>
            <a:pPr algn="ctr" eaLnBrk="0" hangingPunct="0">
              <a:buClrTx/>
              <a:buFontTx/>
            </a:pPr>
            <a:endParaRPr lang="zh-CN" altLang="en-US" sz="24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2"/>
          <a:srcRect l="20180" r="20003"/>
          <a:stretch>
            <a:fillRect/>
          </a:stretch>
        </p:blipFill>
        <p:spPr>
          <a:xfrm>
            <a:off x="8113184" y="1143000"/>
            <a:ext cx="2815167" cy="3968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矩形 7"/>
          <p:cNvSpPr/>
          <p:nvPr/>
        </p:nvSpPr>
        <p:spPr>
          <a:xfrm>
            <a:off x="3276600" y="1930400"/>
            <a:ext cx="4074584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“连</a:t>
            </a:r>
            <a:r>
              <a:rPr lang="zh-CN" altLang="en-US" sz="4800" b="1">
                <a:solidFill>
                  <a:srgbClr val="00B050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筒</a:t>
            </a:r>
            <a:r>
              <a:rPr lang="zh-CN" altLang="en-US" sz="48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4800" b="1">
                <a:solidFill>
                  <a:srgbClr val="00B050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引水</a:t>
            </a:r>
          </a:p>
        </p:txBody>
      </p:sp>
      <p:pic>
        <p:nvPicPr>
          <p:cNvPr id="1536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84" y="2163233"/>
            <a:ext cx="1322916" cy="20087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6" name="组合 21"/>
          <p:cNvGrpSpPr/>
          <p:nvPr/>
        </p:nvGrpSpPr>
        <p:grpSpPr>
          <a:xfrm>
            <a:off x="903817" y="1020233"/>
            <a:ext cx="6644216" cy="1517651"/>
            <a:chOff x="678237" y="966695"/>
            <a:chExt cx="4982975" cy="1137771"/>
          </a:xfrm>
        </p:grpSpPr>
        <p:sp>
          <p:nvSpPr>
            <p:cNvPr id="5126" name="矩形 7"/>
            <p:cNvSpPr/>
            <p:nvPr/>
          </p:nvSpPr>
          <p:spPr>
            <a:xfrm>
              <a:off x="678237" y="966695"/>
              <a:ext cx="4982975" cy="52984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4000" b="1">
                  <a:latin typeface="黑体" panose="02010609060101010101" pitchFamily="49" charset="-122"/>
                  <a:ea typeface="宋体" panose="02010600030101010101" pitchFamily="2" charset="-122"/>
                </a:rPr>
                <a:t>你知道右边的图片是什么吗？</a:t>
              </a:r>
            </a:p>
          </p:txBody>
        </p:sp>
        <p:cxnSp>
          <p:nvCxnSpPr>
            <p:cNvPr id="5127" name="直接连接符 5"/>
            <p:cNvCxnSpPr/>
            <p:nvPr/>
          </p:nvCxnSpPr>
          <p:spPr>
            <a:xfrm>
              <a:off x="827456" y="1560176"/>
              <a:ext cx="4698824" cy="0"/>
            </a:xfrm>
            <a:prstGeom prst="line">
              <a:avLst/>
            </a:prstGeom>
            <a:ln w="28575" cap="flat" cmpd="sng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5128" name="直接连接符 11"/>
            <p:cNvCxnSpPr/>
            <p:nvPr/>
          </p:nvCxnSpPr>
          <p:spPr>
            <a:xfrm flipH="1">
              <a:off x="1862468" y="1566524"/>
              <a:ext cx="342887" cy="537942"/>
            </a:xfrm>
            <a:prstGeom prst="line">
              <a:avLst/>
            </a:prstGeom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370" name="矩形 7"/>
          <p:cNvSpPr/>
          <p:nvPr/>
        </p:nvSpPr>
        <p:spPr>
          <a:xfrm>
            <a:off x="5003800" y="3602355"/>
            <a:ext cx="14433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rPr>
              <a:t>斜面</a:t>
            </a:r>
          </a:p>
        </p:txBody>
      </p:sp>
      <p:sp>
        <p:nvSpPr>
          <p:cNvPr id="15371" name="矩形 17"/>
          <p:cNvSpPr/>
          <p:nvPr/>
        </p:nvSpPr>
        <p:spPr>
          <a:xfrm>
            <a:off x="681567" y="5257800"/>
            <a:ext cx="10828867" cy="1472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3735" b="1">
                <a:latin typeface="宋体" panose="02010600030101010101" pitchFamily="2" charset="-122"/>
                <a:ea typeface="宋体" panose="02010600030101010101" pitchFamily="2" charset="-122"/>
              </a:rPr>
              <a:t>    把竹筒串接在一起，连接成可以自动流水的水渠，形成一个引水系统。</a:t>
            </a:r>
          </a:p>
        </p:txBody>
      </p:sp>
      <p:sp>
        <p:nvSpPr>
          <p:cNvPr id="15372" name="箭头: 下 20"/>
          <p:cNvSpPr/>
          <p:nvPr/>
        </p:nvSpPr>
        <p:spPr>
          <a:xfrm>
            <a:off x="5433484" y="2895600"/>
            <a:ext cx="537633" cy="626533"/>
          </a:xfrm>
          <a:prstGeom prst="downArrow">
            <a:avLst>
              <a:gd name="adj1" fmla="val 50000"/>
              <a:gd name="adj2" fmla="val 49986"/>
            </a:avLst>
          </a:prstGeom>
          <a:noFill/>
          <a:ln w="12700" cap="flat" cmpd="sng">
            <a:solidFill>
              <a:srgbClr val="00B050"/>
            </a:solidFill>
            <a:prstDash val="sysDash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eaLnBrk="0" hangingPunct="0">
              <a:buClrTx/>
              <a:buFontTx/>
            </a:pPr>
            <a:endParaRPr lang="zh-CN" altLang="en-US" sz="24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5373" name="箭头: 下 23"/>
          <p:cNvSpPr/>
          <p:nvPr/>
        </p:nvSpPr>
        <p:spPr>
          <a:xfrm flipV="1">
            <a:off x="5456767" y="4531784"/>
            <a:ext cx="537633" cy="626533"/>
          </a:xfrm>
          <a:prstGeom prst="downArrow">
            <a:avLst>
              <a:gd name="adj1" fmla="val 50000"/>
              <a:gd name="adj2" fmla="val 49986"/>
            </a:avLst>
          </a:prstGeom>
          <a:noFill/>
          <a:ln w="12700" cap="flat" cmpd="sng">
            <a:solidFill>
              <a:srgbClr val="00B050"/>
            </a:solidFill>
            <a:prstDash val="sysDash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eaLnBrk="0" hangingPunct="0"/>
            <a:endParaRPr lang="zh-CN" altLang="en-US" sz="24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5133" name="组合 17"/>
          <p:cNvGrpSpPr/>
          <p:nvPr/>
        </p:nvGrpSpPr>
        <p:grpSpPr>
          <a:xfrm>
            <a:off x="300567" y="173567"/>
            <a:ext cx="1934633" cy="899584"/>
            <a:chOff x="225469" y="129642"/>
            <a:chExt cx="1451589" cy="675436"/>
          </a:xfrm>
        </p:grpSpPr>
        <p:pic>
          <p:nvPicPr>
            <p:cNvPr id="5134" name="图片 18"/>
            <p:cNvPicPr>
              <a:picLocks noChangeAspect="1"/>
            </p:cNvPicPr>
            <p:nvPr/>
          </p:nvPicPr>
          <p:blipFill>
            <a:blip r:embed="rId4"/>
            <a:srcRect t="60709" r="53662" b="20065"/>
            <a:stretch>
              <a:fillRect/>
            </a:stretch>
          </p:blipFill>
          <p:spPr>
            <a:xfrm>
              <a:off x="225469" y="129642"/>
              <a:ext cx="1451589" cy="6754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5" name="文本框 19"/>
            <p:cNvSpPr txBox="1"/>
            <p:nvPr/>
          </p:nvSpPr>
          <p:spPr>
            <a:xfrm>
              <a:off x="407684" y="205750"/>
              <a:ext cx="1032470" cy="5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聚 焦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ldLvl="0" animBg="1"/>
      <p:bldP spid="15364" grpId="0" animBg="1"/>
      <p:bldP spid="15370" grpId="0" animBg="1"/>
      <p:bldP spid="15371" grpId="0" animBg="1"/>
      <p:bldP spid="15372" grpId="0" bldLvl="0" animBg="1"/>
      <p:bldP spid="1537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矩形 2"/>
          <p:cNvSpPr/>
          <p:nvPr/>
        </p:nvSpPr>
        <p:spPr>
          <a:xfrm>
            <a:off x="1166284" y="658284"/>
            <a:ext cx="9036049" cy="7816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3735" b="1">
                <a:latin typeface="黑体" panose="02010609060101010101" pitchFamily="49" charset="-122"/>
                <a:ea typeface="宋体" panose="02010600030101010101" pitchFamily="2" charset="-122"/>
              </a:rPr>
              <a:t>    你见过哪些斜面？</a:t>
            </a:r>
          </a:p>
        </p:txBody>
      </p:sp>
      <p:pic>
        <p:nvPicPr>
          <p:cNvPr id="614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336551"/>
            <a:ext cx="1238251" cy="11239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矩形 6"/>
          <p:cNvSpPr/>
          <p:nvPr/>
        </p:nvSpPr>
        <p:spPr>
          <a:xfrm>
            <a:off x="1261533" y="5488517"/>
            <a:ext cx="6134100" cy="87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4265" b="1">
                <a:latin typeface="楷体" panose="02010609060101010101" pitchFamily="49" charset="-122"/>
                <a:ea typeface="宋体" panose="02010600030101010101" pitchFamily="2" charset="-122"/>
              </a:rPr>
              <a:t>说一说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斜面</a:t>
            </a:r>
            <a:r>
              <a:rPr lang="zh-CN" altLang="en-US" sz="4265" b="1">
                <a:latin typeface="楷体" panose="02010609060101010101" pitchFamily="49" charset="-122"/>
                <a:ea typeface="宋体" panose="02010600030101010101" pitchFamily="2" charset="-122"/>
              </a:rPr>
              <a:t>有什么</a:t>
            </a:r>
            <a:r>
              <a:rPr lang="zh-CN" altLang="en-US" sz="4265" b="1">
                <a:solidFill>
                  <a:srgbClr val="FF0000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作用</a:t>
            </a:r>
            <a:r>
              <a:rPr lang="zh-CN" altLang="en-US" sz="4265" b="1">
                <a:latin typeface="楷体" panose="02010609060101010101" pitchFamily="49" charset="-122"/>
                <a:ea typeface="宋体" panose="02010600030101010101" pitchFamily="2" charset="-122"/>
              </a:rPr>
              <a:t>？</a:t>
            </a:r>
          </a:p>
        </p:txBody>
      </p:sp>
      <p:pic>
        <p:nvPicPr>
          <p:cNvPr id="1638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833880"/>
            <a:ext cx="4846320" cy="3320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1833880"/>
            <a:ext cx="5043805" cy="33204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组合 3"/>
          <p:cNvGrpSpPr/>
          <p:nvPr/>
        </p:nvGrpSpPr>
        <p:grpSpPr>
          <a:xfrm>
            <a:off x="850900" y="1274233"/>
            <a:ext cx="1570567" cy="759884"/>
            <a:chOff x="470646" y="794060"/>
            <a:chExt cx="1176619" cy="570816"/>
          </a:xfrm>
        </p:grpSpPr>
        <p:sp>
          <p:nvSpPr>
            <p:cNvPr id="7170" name="椭圆 1"/>
            <p:cNvSpPr/>
            <p:nvPr/>
          </p:nvSpPr>
          <p:spPr>
            <a:xfrm>
              <a:off x="470646" y="827451"/>
              <a:ext cx="1176619" cy="537425"/>
            </a:xfrm>
            <a:prstGeom prst="ellipse">
              <a:avLst/>
            </a:prstGeom>
            <a:solidFill>
              <a:srgbClr val="F5EBFF"/>
            </a:solidFill>
            <a:ln w="12700" cap="flat" cmpd="sng">
              <a:solidFill>
                <a:srgbClr val="F5EB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7171" name="矩形 2"/>
            <p:cNvSpPr/>
            <p:nvPr/>
          </p:nvSpPr>
          <p:spPr>
            <a:xfrm>
              <a:off x="528918" y="794060"/>
              <a:ext cx="1118347" cy="5495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latinLnBrk="1">
                <a:lnSpc>
                  <a:spcPct val="120000"/>
                </a:lnSpc>
              </a:pPr>
              <a:r>
                <a:rPr lang="zh-CN" altLang="en-US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任务</a:t>
              </a:r>
              <a:r>
                <a:rPr lang="en-US" altLang="zh-CN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1</a:t>
              </a:r>
              <a:endParaRPr lang="zh-CN" altLang="en-US" sz="3465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pic>
        <p:nvPicPr>
          <p:cNvPr id="717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1" y="1322917"/>
            <a:ext cx="5803900" cy="3871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矩形 5"/>
          <p:cNvSpPr/>
          <p:nvPr/>
        </p:nvSpPr>
        <p:spPr>
          <a:xfrm>
            <a:off x="1312333" y="5461000"/>
            <a:ext cx="9567333" cy="87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4265" b="1">
                <a:latin typeface="Times New Roman" panose="02020603050405020304" pitchFamily="18" charset="0"/>
                <a:ea typeface="楷体" panose="02010609060101010101" pitchFamily="49" charset="-122"/>
              </a:rPr>
              <a:t>将一个物体由高处</a:t>
            </a:r>
            <a:r>
              <a:rPr lang="en-US" altLang="zh-CN" sz="4265" b="1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4265" b="1">
                <a:latin typeface="Times New Roman" panose="02020603050405020304" pitchFamily="18" charset="0"/>
                <a:ea typeface="楷体" panose="02010609060101010101" pitchFamily="49" charset="-122"/>
              </a:rPr>
              <a:t>沿斜面滑到低处</a:t>
            </a:r>
            <a:r>
              <a:rPr lang="en-US" altLang="zh-CN" sz="4265" b="1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4265" b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7174" name="矩形 6"/>
          <p:cNvSpPr/>
          <p:nvPr/>
        </p:nvSpPr>
        <p:spPr>
          <a:xfrm>
            <a:off x="5422900" y="2865967"/>
            <a:ext cx="556684" cy="87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en-US" altLang="zh-CN" sz="4265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endParaRPr lang="zh-CN" altLang="en-US" sz="4265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175" name="矩形 7"/>
          <p:cNvSpPr/>
          <p:nvPr/>
        </p:nvSpPr>
        <p:spPr>
          <a:xfrm>
            <a:off x="7886700" y="4495800"/>
            <a:ext cx="554567" cy="87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en-US" altLang="zh-CN" sz="4265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endParaRPr lang="zh-CN" altLang="en-US" sz="4265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7176" name="组合 17"/>
          <p:cNvGrpSpPr/>
          <p:nvPr/>
        </p:nvGrpSpPr>
        <p:grpSpPr>
          <a:xfrm>
            <a:off x="300567" y="173567"/>
            <a:ext cx="1934633" cy="899584"/>
            <a:chOff x="225469" y="129642"/>
            <a:chExt cx="1451589" cy="675436"/>
          </a:xfrm>
        </p:grpSpPr>
        <p:pic>
          <p:nvPicPr>
            <p:cNvPr id="7177" name="图片 18"/>
            <p:cNvPicPr>
              <a:picLocks noChangeAspect="1"/>
            </p:cNvPicPr>
            <p:nvPr/>
          </p:nvPicPr>
          <p:blipFill>
            <a:blip r:embed="rId3"/>
            <a:srcRect t="60709" r="53662" b="20065"/>
            <a:stretch>
              <a:fillRect/>
            </a:stretch>
          </p:blipFill>
          <p:spPr>
            <a:xfrm>
              <a:off x="225469" y="129642"/>
              <a:ext cx="1451589" cy="6754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78" name="文本框 19"/>
            <p:cNvSpPr txBox="1"/>
            <p:nvPr/>
          </p:nvSpPr>
          <p:spPr>
            <a:xfrm>
              <a:off x="407684" y="205750"/>
              <a:ext cx="1032470" cy="5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探</a:t>
              </a:r>
              <a:r>
                <a:rPr lang="en-US" altLang="zh-CN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735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索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7" y="1492251"/>
            <a:ext cx="5803900" cy="387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矩形 6"/>
          <p:cNvSpPr/>
          <p:nvPr/>
        </p:nvSpPr>
        <p:spPr>
          <a:xfrm>
            <a:off x="948267" y="5585884"/>
            <a:ext cx="10295467" cy="8794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4265" b="1">
                <a:latin typeface="Times New Roman" panose="02020603050405020304" pitchFamily="18" charset="0"/>
                <a:ea typeface="楷体" panose="02010609060101010101" pitchFamily="49" charset="-122"/>
              </a:rPr>
              <a:t>模拟水渠引水，将一杯水从高处引到低处。</a:t>
            </a:r>
          </a:p>
        </p:txBody>
      </p:sp>
      <p:grpSp>
        <p:nvGrpSpPr>
          <p:cNvPr id="18436" name="组合 2"/>
          <p:cNvGrpSpPr/>
          <p:nvPr/>
        </p:nvGrpSpPr>
        <p:grpSpPr>
          <a:xfrm>
            <a:off x="7342717" y="1327151"/>
            <a:ext cx="3926416" cy="4028016"/>
            <a:chOff x="5372102" y="995080"/>
            <a:chExt cx="2944904" cy="3021560"/>
          </a:xfrm>
        </p:grpSpPr>
        <p:pic>
          <p:nvPicPr>
            <p:cNvPr id="8196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2679" y="2571750"/>
              <a:ext cx="974327" cy="14448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7" name="思想气泡: 云 1"/>
            <p:cNvSpPr/>
            <p:nvPr/>
          </p:nvSpPr>
          <p:spPr>
            <a:xfrm>
              <a:off x="5372102" y="995080"/>
              <a:ext cx="2313059" cy="1290871"/>
            </a:xfrm>
            <a:prstGeom prst="cloudCallout">
              <a:avLst>
                <a:gd name="adj1" fmla="val 46806"/>
                <a:gd name="adj2" fmla="val 65625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8198" name="矩形 9"/>
            <p:cNvSpPr/>
            <p:nvPr/>
          </p:nvSpPr>
          <p:spPr>
            <a:xfrm>
              <a:off x="5628921" y="1126866"/>
              <a:ext cx="1799420" cy="105270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 latinLnBrk="1">
                <a:lnSpc>
                  <a:spcPct val="114000"/>
                </a:lnSpc>
              </a:pPr>
              <a:r>
                <a:rPr lang="zh-CN" altLang="en-US" sz="3735" b="1">
                  <a:solidFill>
                    <a:srgbClr val="A88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你发现了什么？</a:t>
              </a:r>
            </a:p>
          </p:txBody>
        </p:sp>
      </p:grpSp>
      <p:grpSp>
        <p:nvGrpSpPr>
          <p:cNvPr id="8199" name="组合 11"/>
          <p:cNvGrpSpPr/>
          <p:nvPr/>
        </p:nvGrpSpPr>
        <p:grpSpPr>
          <a:xfrm>
            <a:off x="967317" y="512233"/>
            <a:ext cx="1570567" cy="759884"/>
            <a:chOff x="470646" y="794060"/>
            <a:chExt cx="1176619" cy="570816"/>
          </a:xfrm>
        </p:grpSpPr>
        <p:sp>
          <p:nvSpPr>
            <p:cNvPr id="8200" name="椭圆 12"/>
            <p:cNvSpPr/>
            <p:nvPr/>
          </p:nvSpPr>
          <p:spPr>
            <a:xfrm>
              <a:off x="470646" y="827451"/>
              <a:ext cx="1176619" cy="537425"/>
            </a:xfrm>
            <a:prstGeom prst="ellipse">
              <a:avLst/>
            </a:prstGeom>
            <a:solidFill>
              <a:srgbClr val="F5EBFF"/>
            </a:solidFill>
            <a:ln w="12700" cap="flat" cmpd="sng">
              <a:solidFill>
                <a:srgbClr val="F5EB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8201" name="矩形 13"/>
            <p:cNvSpPr/>
            <p:nvPr/>
          </p:nvSpPr>
          <p:spPr>
            <a:xfrm>
              <a:off x="528918" y="794060"/>
              <a:ext cx="1118347" cy="5495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latinLnBrk="1">
                <a:lnSpc>
                  <a:spcPct val="120000"/>
                </a:lnSpc>
              </a:pPr>
              <a:r>
                <a:rPr lang="zh-CN" altLang="en-US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任务</a:t>
              </a:r>
              <a:r>
                <a:rPr lang="en-US" altLang="zh-CN" sz="3465" b="1"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  <a:endParaRPr lang="zh-CN" altLang="en-US" sz="3465" b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202" y="510117"/>
            <a:ext cx="11082867" cy="3060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59" name="组合 3"/>
          <p:cNvGrpSpPr/>
          <p:nvPr/>
        </p:nvGrpSpPr>
        <p:grpSpPr>
          <a:xfrm>
            <a:off x="1500928" y="3956897"/>
            <a:ext cx="9175751" cy="2241549"/>
            <a:chOff x="1822076" y="2944906"/>
            <a:chExt cx="6881532" cy="1680882"/>
          </a:xfrm>
        </p:grpSpPr>
        <p:sp>
          <p:nvSpPr>
            <p:cNvPr id="9219" name="矩形 2"/>
            <p:cNvSpPr/>
            <p:nvPr/>
          </p:nvSpPr>
          <p:spPr>
            <a:xfrm>
              <a:off x="1828800" y="2977420"/>
              <a:ext cx="6874808" cy="162183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3735" b="1">
                  <a:latin typeface="楷体" panose="02010609060101010101" pitchFamily="49" charset="-122"/>
                  <a:ea typeface="宋体" panose="02010600030101010101" pitchFamily="2" charset="-122"/>
                </a:rPr>
                <a:t>通过斜面将物体从高处搬运到低处时,物体可以借助自身的重力从高处沿斜面滑到低处,这个过程人不需要额外施加力。</a:t>
              </a:r>
            </a:p>
          </p:txBody>
        </p:sp>
        <p:sp>
          <p:nvSpPr>
            <p:cNvPr id="9220" name="矩形: 圆角 1"/>
            <p:cNvSpPr/>
            <p:nvPr/>
          </p:nvSpPr>
          <p:spPr>
            <a:xfrm>
              <a:off x="1822076" y="2944906"/>
              <a:ext cx="6797397" cy="1680882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algn="ctr" eaLnBrk="0" hangingPunct="0">
                <a:buClrTx/>
                <a:buFontTx/>
              </a:pPr>
              <a:endParaRPr lang="zh-CN" altLang="en-US" sz="24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斜面能省力吗？你能用以下材料完成任务三、任务四吗？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46810" y="1469398"/>
            <a:ext cx="5283242" cy="5388907"/>
          </a:xfrm>
        </p:spPr>
        <p:txBody>
          <a:bodyPr/>
          <a:lstStyle/>
          <a:p>
            <a:r>
              <a:rPr lang="zh-CN" altLang="en-US"/>
              <a:t>实验器材：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2402840"/>
            <a:ext cx="3912870" cy="2391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5" y="2177415"/>
            <a:ext cx="2773680" cy="2835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30" y="2183765"/>
            <a:ext cx="2996565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E4MWFiMzYxMDIwOTA1NDE3NjFhNGExY2I2YzgzZ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6811_2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3"/>
  <p:tag name="KSO_WM_UNIT_DEC_AREA_ID" val="b73ca8cd6e27467ca8901e49c1ac8063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e88126fb6faf4e1f9782e6b3d63df69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custom20206811_2*l_h_i*1_1_2"/>
  <p:tag name="KSO_WM_TEMPLATE_CATEGORY" val="custom"/>
  <p:tag name="KSO_WM_TEMPLATE_INDEX" val="20206811"/>
  <p:tag name="KSO_WM_UNIT_LAYERLEVEL" val="1_1_1"/>
  <p:tag name="KSO_WM_TAG_VERSION" val="1.0"/>
  <p:tag name="KSO_WM_CHIP_GROUPID" val="5f7306a20ff15d9a40f72d07"/>
  <p:tag name="KSO_WM_CHIP_XID" val="5f7306a20ff15d9a40f72d08"/>
  <p:tag name="KSO_WM_UNIT_DEC_AREA_ID" val="f8331af0da6a4e77b582079eef3eb72d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6811_2*l_h_i*1_1_3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3b4f9f0dd94d4099b4792955d57e5e5c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6811_2*l_h_i*1_1_3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3b4f9f0dd94d4099b4792955d57e5e5c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77,&quot;width&quot;:19051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6811"/>
  <p:tag name="KSO_WM_CHIP_INFOS" val="{&quot;layout_type&quot;:&quot;formiddle3&quot;,&quot;slide_type&quot;:[&quot;endPage&quot;],&quot;aspect_ratio&quot;:&quot;16:9&quot;}"/>
  <p:tag name="KSO_WM_CHIP_XID" val="5ec34a930ac41c4a0a525d3e"/>
  <p:tag name="KSO_WM_CHIP_FILLPROP" val="[[{&quot;fill_id&quot;:&quot;0fc8cb0b5be24332a6c5a6db9e174d8a&quot;,&quot;fill_align&quot;:&quot;cm&quot;,&quot;text_align&quot;:&quot;cm&quot;,&quot;text_direction&quot;:&quot;horizontal&quot;,&quot;chip_types&quot;:[&quot;text&quot;,&quot;header&quot;]}]]"/>
  <p:tag name="KSO_WM_SLIDE_ID" val="custom20206811_34"/>
  <p:tag name="KSO_WM_TEMPLATE_SUBCATEGORY" val="21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34"/>
  <p:tag name="KSO_WM_SLIDE_SIZE" val="700*380"/>
  <p:tag name="KSO_WM_SLIDE_POSITION" val="130*79"/>
  <p:tag name="KSO_WM_TAG_VERSION" val="1.0"/>
  <p:tag name="KSO_WM_SLIDE_LAYOUT" val="a_f"/>
  <p:tag name="KSO_WM_SLIDE_LAYOUT_CNT" val="1_1"/>
  <p:tag name="KSO_WM_CHIP_GROUPID" val="5ebf6661ddc3daf3fef3f760"/>
  <p:tag name="KSO_WM_SLIDE_LAYOUT_INFO" val="{&quot;id&quot;:&quot;2020-09-29T19:14:51&quot;,&quot;maxSize&quot;:{&quot;size1&quot;:52.653637356228302},&quot;minSize&quot;:{&quot;size1&quot;:33.253637356228296},&quot;normalSize&quot;:{&quot;size1&quot;:46.653637356228302},&quot;subLayout&quot;:[{&quot;id&quot;:&quot;2020-09-29T19:14:51&quot;,&quot;margin&quot;:{&quot;bottom&quot;:0.24852468073368073,&quot;left&quot;:4.5896391868591309,&quot;right&quot;:4.5824065208435059,&quot;top&quot;:4.9630489349365234},&quot;type&quot;:0},{&quot;id&quot;:&quot;2020-09-29T19:14:51&quot;,&quot;margin&quot;:{&quot;bottom&quot;:4.9630541801452637,&quot;left&quot;:4.5896391868591309,&quot;right&quot;:4.5824065208435059,&quot;top&quot;:0.23301681876182556},&quot;type&quot;:0}],&quot;type&quot;:0}"/>
  <p:tag name="KSO_WM_SLIDE_BK_DARK_LIGHT" val="2"/>
  <p:tag name="KSO_WM_SLIDE_BACKGROUND_TYPE" val="general"/>
  <p:tag name="KSO_WM_SLIDE_SUPPORT_FEATURE_TYPE" val="0"/>
  <p:tag name="KSO_WM_TEMPLATE_ASSEMBLE_XID" val="5f7316c10ff15d9a40f779c6"/>
  <p:tag name="KSO_WM_TEMPLATE_ASSEMBLE_GROUPID" val="5f72f54de9a9ac260a3f6db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1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811_34*a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PRESET_TEXT" val="谢谢观看"/>
  <p:tag name="KSO_WM_UNIT_DEFAULT_FONT" val="66;88;4"/>
  <p:tag name="KSO_WM_UNIT_BLOCK" val="0"/>
  <p:tag name="KSO_WM_UNIT_DEC_AREA_ID" val="a35e71420c2e4058bbd18da32d13a269"/>
  <p:tag name="KSO_WM_CHIP_GROUPID" val="5ebe339f0ac41c4a0a5255b8"/>
  <p:tag name="KSO_WM_CHIP_XID" val="5ebe339f0ac41c4a0a5255b9"/>
  <p:tag name="KSO_WM_CHIP_FILLAREA_FILL_RULE" val="{&quot;fill_align&quot;:&quot;cm&quot;,&quot;fill_mode&quot;:&quot;adaptive&quot;,&quot;sacle_strategy&quot;:&quot;smart&quot;}"/>
  <p:tag name="KSO_WM_ASSEMBLE_CHIP_INDEX" val="5feeda87a20a4cb98926fe65b6202367"/>
  <p:tag name="KSO_WM_UNIT_TEXT_FILL_FORE_SCHEMECOLOR_INDEX_BRIGHTNESS" val="0.15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3a4b2e7bc46a49b5bfe8b89d1f293d3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35d8d665d98499a9370b04056e1933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08e4413c302f4d4b8275930f0ae7917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8e5a838e7de4e44b71f4b235dc3878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811_1*a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09f8c90db9a044109327af17909239e1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5df142804cd042e6a64e9666d595ee1f"/>
  <p:tag name="KSO_WM_UNIT_TEXT_FILL_FORE_SCHEMECOLOR_INDEX_BRIGHTNESS" val="0.15"/>
  <p:tag name="KSO_WM_UNIT_TEXT_FILL_FORE_SCHEMECOLOR_INDEX" val="13"/>
  <p:tag name="KSO_WM_UNIT_TEXT_FILL_TYPE" val="1"/>
  <p:tag name="KSO_WM_TEMPLATE_ASSEMBLE_XID" val="5f7316c10ff15d9a40f77984"/>
  <p:tag name="KSO_WM_TEMPLATE_ASSEMBLE_GROUPID" val="5f72f54de9a9ac260a3f6db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811_1*b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16a74045c45e496e82c992b176ae980c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5df142804cd042e6a64e9666d595ee1f"/>
  <p:tag name="KSO_WM_UNIT_TEXT_FILL_FORE_SCHEMECOLOR_INDEX_BRIGHTNESS" val="0.35"/>
  <p:tag name="KSO_WM_UNIT_TEXT_FILL_FORE_SCHEMECOLOR_INDEX" val="13"/>
  <p:tag name="KSO_WM_UNIT_TEXT_FILL_TYPE" val="1"/>
  <p:tag name="KSO_WM_TEMPLATE_ASSEMBLE_XID" val="5f7316c10ff15d9a40f77984"/>
  <p:tag name="KSO_WM_TEMPLATE_ASSEMBLE_GROUPID" val="5f72f54de9a9ac260a3f6db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6811_2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3"/>
  <p:tag name="KSO_WM_UNIT_DEC_AREA_ID" val="464c4201dfff44d78b6bfa4635560f58"/>
  <p:tag name="KSO_WM_UNIT_DECORATE_INFO" val=""/>
  <p:tag name="KSO_WM_UNIT_SM_LIMIT_TYPE" val=""/>
  <p:tag name="KSO_WM_CHIP_FILLAREA_FILL_RULE" val="{&quot;fill_align&quot;:&quot;rm&quot;,&quot;fill_effect&quot;:[],&quot;fill_mode&quot;:&quot;adaptive&quot;,&quot;sacle_strategy&quot;:&quot;stretch&quot;}"/>
  <p:tag name="KSO_WM_ASSEMBLE_CHIP_INDEX" val="5744fc6565a342a8922236d7f7b20eb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68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214f0ca6a1a442dab91f54ccdc4d6ba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9c0b18683dc4f0abd216d6853df316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6811_1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2"/>
  <p:tag name="KSO_WM_UNIT_DEC_AREA_ID" val="2d7dc109247a4d7791f83a0226c380b1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6f3e65b41f14d1684c2476eb6c7acd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1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811_1*a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PRESET_TEXT" val="谢谢观看"/>
  <p:tag name="KSO_WM_UNIT_DEFAULT_FONT" val="66;88;4"/>
  <p:tag name="KSO_WM_UNIT_BLOCK" val="0"/>
  <p:tag name="KSO_WM_UNIT_DEC_AREA_ID" val="a35e71420c2e4058bbd18da32d13a269"/>
  <p:tag name="KSO_WM_CHIP_GROUPID" val="5ebe339f0ac41c4a0a5255b8"/>
  <p:tag name="KSO_WM_CHIP_XID" val="5ebe339f0ac41c4a0a5255b9"/>
  <p:tag name="KSO_WM_CHIP_FILLAREA_FILL_RULE" val="{&quot;fill_align&quot;:&quot;cm&quot;,&quot;fill_mode&quot;:&quot;adaptive&quot;,&quot;sacle_strategy&quot;:&quot;smart&quot;}"/>
  <p:tag name="KSO_WM_ASSEMBLE_CHIP_INDEX" val="5feeda87a20a4cb98926fe65b6202367"/>
  <p:tag name="KSO_WM_UNIT_TEXT_FILL_FORE_SCHEMECOLOR_INDEX_BRIGHTNESS" val="0.15"/>
  <p:tag name="KSO_WM_UNIT_TEXT_FILL_FORE_SCHEMECOLOR_INDEX" val="13"/>
  <p:tag name="KSO_WM_UNIT_TEXT_FILL_TYPE" val="1"/>
  <p:tag name="KSO_WM_TEMPLATE_ASSEMBLE_XID" val="5f7316c10ff15d9a40f779c6"/>
  <p:tag name="KSO_WM_TEMPLATE_ASSEMBLE_GROUPID" val="5f72f54de9a9ac260a3f6db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  <p:tag name="KSO_WM_SLIDE_BACKGROUND_TYPE" val="gener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68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  <p:tag name="KSO_WM_SLIDE_BACKGROUND_TYPE" val="genera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a4746ad192be4860860a693ca4035f2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72cfc7868394780b10996e573ce40d8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40ec97d95664b1a933de367de49675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ffe2d70f9fa47c4a3e2d6001bc0e872"/>
  <p:tag name="KSO_WM_SLIDE_BACKGROUND_TYPE" val="fram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ebe1c08bdaff43fb99b224f0e7f7dd98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ea956ea6e7c4f79bb38c61b6434004d"/>
  <p:tag name="KSO_WM_SLIDE_BACKGROUND_TYPE" val="fram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68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417c6ecd65134e44be61ddd43a9f5fb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b9f6fac9cad4743ac9c8ea0fcf61675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49c8072740e74dbe97f09484ae03ea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42a30def5a54050bc2ca3fbe3e64c58"/>
  <p:tag name="KSO_WM_SLIDE_BACKGROUND_TYPE" val="leftRigh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7a5b9369f71a4ae8a304736483288c5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3a360153e5e4a83a98243a76ef537b8"/>
  <p:tag name="KSO_WM_SLIDE_BACKGROUND_TYPE" val="leftRigh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6811_1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2"/>
  <p:tag name="KSO_WM_UNIT_DEC_AREA_ID" val="2d7dc109247a4d7791f83a0226c380b1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6f3e65b41f14d1684c2476eb6c7acd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cfe9062987dc4f218d97b8450d6cfbd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0ec649d30d4450b9d394307e83ba68d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aa7e4763552c4e8eb464d03751f96a1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60b43301ff04bf3b560eaf3eba897a2"/>
  <p:tag name="KSO_WM_SLIDE_BACKGROUND_TYPE" val="topBotto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fb78c086cf4649a9bcd99593e64ae46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629fa6077874e8fbfdfb67c9b49c7b6"/>
  <p:tag name="KSO_WM_SLIDE_BACKGROUND_TYPE" val="topBottom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811_1*b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927fbeb7baf2497ea608be43fcce83b3"/>
  <p:tag name="KSO_WM_CHIP_GROUPID" val="5eccc115ec5f7d17b1744893"/>
  <p:tag name="KSO_WM_CHIP_XID" val="5eccc10bec5f7d17b1744890"/>
  <p:tag name="KSO_WM_CHIP_FILLAREA_FILL_RULE" val="{&quot;fill_align&quot;:&quot;cm&quot;,&quot;fill_mode&quot;:&quot;adaptive&quot;,&quot;sacle_strategy&quot;:&quot;smart&quot;}"/>
  <p:tag name="KSO_WM_ASSEMBLE_CHIP_INDEX" val="f6c8c1a5d92d41db94abe41ee7700427"/>
  <p:tag name="KSO_WM_UNIT_TEXT_FILL_FORE_SCHEMECOLOR_INDEX_BRIGHTNESS" val="0.35"/>
  <p:tag name="KSO_WM_UNIT_TEXT_FILL_FORE_SCHEMECOLOR_INDEX" val="13"/>
  <p:tag name="KSO_WM_UNIT_TEXT_FILL_TYPE" val="1"/>
  <p:tag name="KSO_WM_TEMPLATE_ASSEMBLE_XID" val="5f7316c10ff15d9a40f779b8"/>
  <p:tag name="KSO_WM_TEMPLATE_ASSEMBLE_GROUPID" val="5f72f54de9a9ac260a3f6db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8c9c32c2852b446687c4406ac4990b5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16b3d9eb0c84e298f89609021f87052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d5f4dc79aae0459087b83ec125568ad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c012a6ff0a64971b89bee587419b989"/>
  <p:tag name="KSO_WM_SLIDE_BACKGROUND_TYPE" val="bottomTop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38e0d23f216d41aca16b4f72edb50e7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090763059a84330b9dd19e5497c3908"/>
  <p:tag name="KSO_WM_SLIDE_BACKGROUND_TYPE" val="bottomTop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中小学教育公开课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811_1*a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DEFAULT_FONT" val="60;80;4"/>
  <p:tag name="KSO_WM_UNIT_BLOCK" val="0"/>
  <p:tag name="KSO_WM_UNIT_DEC_AREA_ID" val="6cec8e17165c4d16847fd422aaeb5b60"/>
  <p:tag name="KSO_WM_CHIP_GROUPID" val="5eccc115ec5f7d17b1744893"/>
  <p:tag name="KSO_WM_CHIP_XID" val="5eccc10bec5f7d17b1744890"/>
  <p:tag name="KSO_WM_CHIP_FILLAREA_FILL_RULE" val="{&quot;fill_align&quot;:&quot;cm&quot;,&quot;fill_mode&quot;:&quot;adaptive&quot;,&quot;sacle_strategy&quot;:&quot;smart&quot;}"/>
  <p:tag name="KSO_WM_ASSEMBLE_CHIP_INDEX" val="f6c8c1a5d92d41db94abe41ee7700427"/>
  <p:tag name="KSO_WM_UNIT_TEXT_FILL_FORE_SCHEMECOLOR_INDEX_BRIGHTNESS" val="0.15"/>
  <p:tag name="KSO_WM_UNIT_TEXT_FILL_FORE_SCHEMECOLOR_INDEX" val="13"/>
  <p:tag name="KSO_WM_UNIT_TEXT_FILL_TYPE" val="1"/>
  <p:tag name="KSO_WM_TEMPLATE_ASSEMBLE_XID" val="5f7316c10ff15d9a40f779b8"/>
  <p:tag name="KSO_WM_TEMPLATE_ASSEMBLE_GROUPID" val="5f72f54de9a9ac260a3f6db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7169eba106674783a2b6c8514b9b083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fc238ef6f2a44a46928fb7b90e2520df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baa92303c82f4ce68f4db2697a91fc2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f1efc7600d84babba67afed6a26068a"/>
  <p:tag name="KSO_WM_SLIDE_BACKGROUND_TYPE" val="navigati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55ef0b14e5be474a9e9222a3372a1e2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3b8ca58df4141079cb2fa2e212c2138"/>
  <p:tag name="KSO_WM_SLIDE_BACKGROUND_TYPE" val="navigati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1f87bb001fdb4bbd9fb0ed910ff2f26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5887313bf534d80b62068edbc21405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6811_5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6"/>
  <p:tag name="KSO_WM_UNIT_DEC_AREA_ID" val="c3fc497b068c45c7922128dfc771e2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a98e222ca0f4e5da1d14b4f12d4a744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ed8ee79e95324c28a02aa130e75a0b1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6abf331319047c8b79c3a5ffec92ca2"/>
  <p:tag name="KSO_WM_SLIDE_BACKGROUND_TYPE" val="belt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55470447a7db4ee29c0a7720b428c7a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f33f5bd6b8424f8ca9383aa6f10eb34d"/>
  <p:tag name="KSO_WM_SLIDE_BACKGROUND_TYPE" val="belt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INFOS" val="{&quot;layout_type&quot;:&quot;formiddle3&quot;,&quot;slide_type&quot;:[&quot;title&quot;],&quot;aspect_ratio&quot;:&quot;16:9&quot;}"/>
  <p:tag name="KSO_WM_CHIP_XID" val="5ebe041a0ac41c4a0a52557e"/>
  <p:tag name="KSO_WM_CHIP_FILLPROP" val="[[{&quot;fill_id&quot;:&quot;0fc8cb0b5be24332a6c5a6db9e174d8a&quot;,&quot;fill_align&quot;:&quot;cm&quot;,&quot;text_align&quot;:&quot;cm&quot;,&quot;text_direction&quot;:&quot;horizontal&quot;,&quot;chip_types&quot;:[&quot;text&quot;,&quot;header&quot;]}]]"/>
  <p:tag name="KSO_WM_SLIDE_ID" val="custom20206811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700*380"/>
  <p:tag name="KSO_WM_SLIDE_POSITION" val="130*79"/>
  <p:tag name="KSO_WM_TAG_VERSION" val="1.0"/>
  <p:tag name="KSO_WM_BEAUTIFY_FLAG" val="#wm#"/>
  <p:tag name="KSO_WM_TEMPLATE_CATEGORY" val="custom"/>
  <p:tag name="KSO_WM_TEMPLATE_INDEX" val="20206811"/>
  <p:tag name="KSO_WM_SLIDE_LAYOUT" val="a_b_f"/>
  <p:tag name="KSO_WM_SLIDE_LAYOUT_CNT" val="1_1_1"/>
  <p:tag name="KSO_WM_CHIP_GROUPID" val="5ebf6661ddc3daf3fef3f760"/>
  <p:tag name="KSO_WM_SLIDE_LAYOUT_INFO" val="{&quot;id&quot;:&quot;2020-09-29T19:14:45&quot;,&quot;maxSize&quot;:{&quot;size1&quot;:32.8363037109375},&quot;minSize&quot;:{&quot;size1&quot;:25.736303710937499},&quot;normalSize&quot;:{&quot;size1&quot;:32.8363037109375},&quot;subLayout&quot;:[{&quot;id&quot;:&quot;2020-09-29T19:14:45&quot;,&quot;margin&quot;:{&quot;bottom&quot;:0.16466294229030609,&quot;left&quot;:5.3140788078308105,&quot;right&quot;:5.3068466186523438,&quot;top&quot;:2.8221666812896729},&quot;type&quot;:0},{&quot;id&quot;:&quot;2020-09-29T19:14:45&quot;,&quot;maxSize&quot;:{&quot;size1&quot;:32.303006690772165},&quot;minSize&quot;:{&quot;size1&quot;:19.903006690772159},&quot;normalSize&quot;:{&quot;size1&quot;:19.903006690772159},&quot;subLayout&quot;:[{&quot;id&quot;:&quot;2020-09-29T19:14:45&quot;,&quot;margin&quot;:{&quot;bottom&quot;:0.11683502048254013,&quot;left&quot;:5.3140788078308105,&quot;right&quot;:5.3068466186523438,&quot;top&quot;:0.071698114275932312},&quot;type&quot;:0},{&quot;id&quot;:&quot;2020-09-29T19:14:45&quot;,&quot;margin&quot;:{&quot;bottom&quot;:2.8221719264984131,&quot;left&quot;:5.3140788078308105,&quot;right&quot;:5.3068466186523438,&quot;top&quot;:0.11952608823776245},&quot;type&quot;:0}],&quot;type&quot;:0}],&quot;type&quot;:0}"/>
  <p:tag name="KSO_WM_SLIDE_BK_DARK_LIGHT" val="2"/>
  <p:tag name="KSO_WM_SLIDE_BACKGROUND_TYPE" val="general"/>
  <p:tag name="KSO_WM_SLIDE_SUPPORT_FEATURE_TYPE" val="0"/>
  <p:tag name="KSO_WM_TEMPLATE_MASTER_THUMB_INDEX" val="12"/>
  <p:tag name="KSO_WM_TEMPLATE_ASSEMBLE_XID" val="5f7316c10ff15d9a40f779b8"/>
  <p:tag name="KSO_WM_TEMPLATE_ASSEMBLE_GROUPID" val="5f72f54de9a9ac260a3f6db1"/>
  <p:tag name="KSO_WM_TEMPLATE_THUMBS_INDEX" val="1、7、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6811_3*i*1"/>
  <p:tag name="KSO_WM_TEMPLATE_CATEGORY" val="chip"/>
  <p:tag name="KSO_WM_TEMPLATE_INDEX" val="20206811"/>
  <p:tag name="KSO_WM_UNIT_LAYERLEVEL" val="1"/>
  <p:tag name="KSO_WM_TAG_VERSION" val="1.0"/>
  <p:tag name="KSO_WM_BEAUTIFY_FLAG" val="#wm#"/>
  <p:tag name="KSO_WM_CHIP_GROUPID" val="5f72f54de9a9ac260a3f6db1"/>
  <p:tag name="KSO_WM_CHIP_XID" val="5f72f54de9a9ac260a3f6db4"/>
  <p:tag name="KSO_WM_UNIT_DEC_AREA_ID" val="c2531747a7774ecaa68bf577769c57f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aac0b3c2e9644c59459a09b8610c5c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/击/此/处/添/加/副/标/题/内/容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6811_1*b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927fbeb7baf2497ea608be43fcce83b3"/>
  <p:tag name="KSO_WM_CHIP_GROUPID" val="5eccc115ec5f7d17b1744893"/>
  <p:tag name="KSO_WM_CHIP_XID" val="5eccc10bec5f7d17b1744890"/>
  <p:tag name="KSO_WM_CHIP_FILLAREA_FILL_RULE" val="{&quot;fill_align&quot;:&quot;cm&quot;,&quot;fill_mode&quot;:&quot;adaptive&quot;,&quot;sacle_strategy&quot;:&quot;smart&quot;}"/>
  <p:tag name="KSO_WM_ASSEMBLE_CHIP_INDEX" val="f6c8c1a5d92d41db94abe41ee7700427"/>
  <p:tag name="KSO_WM_UNIT_TEXT_FILL_FORE_SCHEMECOLOR_INDEX_BRIGHTNESS" val="0.35"/>
  <p:tag name="KSO_WM_UNIT_TEXT_FILL_FORE_SCHEMECOLOR_INDEX" val="13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中小学教育公开课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6811_1*a*1"/>
  <p:tag name="KSO_WM_TEMPLATE_CATEGORY" val="custom"/>
  <p:tag name="KSO_WM_TEMPLATE_INDEX" val="20206811"/>
  <p:tag name="KSO_WM_UNIT_LAYERLEVEL" val="1"/>
  <p:tag name="KSO_WM_TAG_VERSION" val="1.0"/>
  <p:tag name="KSO_WM_BEAUTIFY_FLAG" val="#wm#"/>
  <p:tag name="KSO_WM_UNIT_DEFAULT_FONT" val="60;80;4"/>
  <p:tag name="KSO_WM_UNIT_BLOCK" val="0"/>
  <p:tag name="KSO_WM_UNIT_DEC_AREA_ID" val="6cec8e17165c4d16847fd422aaeb5b60"/>
  <p:tag name="KSO_WM_CHIP_GROUPID" val="5eccc115ec5f7d17b1744893"/>
  <p:tag name="KSO_WM_CHIP_XID" val="5eccc10bec5f7d17b1744890"/>
  <p:tag name="KSO_WM_CHIP_FILLAREA_FILL_RULE" val="{&quot;fill_align&quot;:&quot;cm&quot;,&quot;fill_mode&quot;:&quot;adaptive&quot;,&quot;sacle_strategy&quot;:&quot;smart&quot;}"/>
  <p:tag name="KSO_WM_ASSEMBLE_CHIP_INDEX" val="f6c8c1a5d92d41db94abe41ee7700427"/>
  <p:tag name="KSO_WM_UNIT_TEXT_FILL_FORE_SCHEMECOLOR_INDEX_BRIGHTNESS" val="0.15"/>
  <p:tag name="KSO_WM_UNIT_TEXT_FILL_FORE_SCHEMECOLOR_INDEX" val="13"/>
  <p:tag name="KSO_WM_UNIT_TEXT_FILL_TYPE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INFOS" val="{&quot;layout_type&quot;:&quot;forright1&quot;,&quot;slide_type&quot;:[&quot;contents&quot;],&quot;aspect_ratio&quot;:&quot;16:9&quot;}"/>
  <p:tag name="KSO_WM_CHIP_XID" val="5ebe041a0ac41c4a0a525582"/>
  <p:tag name="KSO_WM_CHIP_FILLPROP" val="[[{&quot;fill_id&quot;:&quot;dfc69a30630540528897bf74acf33a16&quot;,&quot;fill_align&quot;:&quot;lm&quot;,&quot;text_align&quot;:&quot;lm&quot;,&quot;text_direction&quot;:&quot;horizontal&quot;,&quot;chip_types&quot;:[&quot;catalogtitle&quot;]},{&quot;fill_id&quot;:&quot;3c5c495c658f4ea6902c5ae822423cea&quot;,&quot;fill_align&quot;:&quot;lm&quot;,&quot;text_align&quot;:&quot;lm&quot;,&quot;text_direction&quot;:&quot;horizontal&quot;,&quot;chip_types&quot;:[&quot;diagram&quot;]}],[{&quot;fill_id&quot;:&quot;dfc69a30630540528897bf74acf33a16&quot;,&quot;fill_align&quot;:&quot;cm&quot;,&quot;text_align&quot;:&quot;cm&quot;,&quot;text_direction&quot;:&quot;horizontal&quot;,&quot;chip_types&quot;:[&quot;catalogtitle&quot;]},{&quot;fill_id&quot;:&quot;3c5c495c658f4ea6902c5ae822423cea&quot;,&quot;fill_align&quot;:&quot;lm&quot;,&quot;text_align&quot;:&quot;lm&quot;,&quot;text_direction&quot;:&quot;horizontal&quot;,&quot;chip_types&quot;:[&quot;diagram&quot;]}],[{&quot;fill_id&quot;:&quot;dfc69a30630540528897bf74acf33a16&quot;,&quot;fill_align&quot;:&quot;cm&quot;,&quot;text_align&quot;:&quot;cm&quot;,&quot;text_direction&quot;:&quot;horizontal&quot;,&quot;chip_types&quot;:[&quot;catalogtitle&quot;]},{&quot;fill_id&quot;:&quot;3c5c495c658f4ea6902c5ae822423cea&quot;,&quot;fill_align&quot;:&quot;cm&quot;,&quot;text_align&quot;:&quot;lm&quot;,&quot;text_direction&quot;:&quot;horizontal&quot;,&quot;chip_types&quot;:[&quot;diagram&quot;]}]]"/>
  <p:tag name="KSO_WM_SLIDE_ID" val="custom20206811_2"/>
  <p:tag name="KSO_WM_TEMPLATE_SUBCATEGORY" val="21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SLIDE_SIZE" val="396*384"/>
  <p:tag name="KSO_WM_SLIDE_POSITION" val="442*36"/>
  <p:tag name="KSO_WM_TAG_VERSION" val="1.0"/>
  <p:tag name="KSO_WM_BEAUTIFY_FLAG" val="#wm#"/>
  <p:tag name="KSO_WM_TEMPLATE_CATEGORY" val="custom"/>
  <p:tag name="KSO_WM_TEMPLATE_INDEX" val="20206811"/>
  <p:tag name="KSO_WM_SLIDE_LAYOUT" val="a_l"/>
  <p:tag name="KSO_WM_SLIDE_LAYOUT_CNT" val="1_1"/>
  <p:tag name="KSO_WM_SLIDE_RATIO" val="1.777778"/>
  <p:tag name="KSO_WM_CHIP_GROUPID" val="5ebf6661ddc3daf3fef3f760"/>
  <p:tag name="KSO_WM_SLIDE_BK_DARK_LIGHT" val="2"/>
  <p:tag name="KSO_WM_SLIDE_BACKGROUND_TYPE" val="general"/>
  <p:tag name="KSO_WM_DIAGRAM_GROUP_CODE" val="l1-1"/>
  <p:tag name="KSO_WM_SLIDE_DIAGTYPE" val="l"/>
  <p:tag name="KSO_WM_SLIDE_SUPPORT_FEATURE_TYPE" val="0"/>
  <p:tag name="KSO_WM_TEMPLATE_ASSEMBLE_XID" val="5f7316c10ff15d9a40f77aab"/>
  <p:tag name="KSO_WM_TEMPLATE_ASSEMBLE_GROUPID" val="5f72f54de9a9ac260a3f6db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6811_2*l_h_i*1_1_1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f7f730ab12fa474e9b6b58de6fd74f38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8"/>
  <p:tag name="KSO_WM_UNIT_USESOURCEFORMAT_APPLY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6811_2*l_h_i*1_1_3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3b4f9f0dd94d4099b4792955d57e5e5c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custom20206811_2*l_h_i*1_1_4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0f2025ae999d48fc946ccd17a7b30fb5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06811_2*l_h_f*1_1_1"/>
  <p:tag name="KSO_WM_TEMPLATE_CATEGORY" val="custom"/>
  <p:tag name="KSO_WM_TEMPLATE_INDEX" val="20206811"/>
  <p:tag name="KSO_WM_UNIT_LAYERLEVEL" val="1_1_1"/>
  <p:tag name="KSO_WM_TAG_VERSION" val="1.0"/>
  <p:tag name="KSO_WM_UNIT_PRESET_TEXT" val="输入标题"/>
  <p:tag name="KSO_WM_CHIP_GROUPID" val="5f7306a20ff15d9a40f72d07"/>
  <p:tag name="KSO_WM_CHIP_XID" val="5f7306a20ff15d9a40f72d08"/>
  <p:tag name="KSO_WM_UNIT_DEC_AREA_ID" val="6ab9b11c1f8f4fbaa2c734339d962db6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TEXT_FILL_FORE_SCHEMECOLOR_INDEX_BRIGHTNESS" val="0.15"/>
  <p:tag name="KSO_WM_UNIT_TEXT_FILL_FORE_SCHEMECOLOR_INDEX" val="13"/>
  <p:tag name="KSO_WM_UNIT_TEXT_FILL_TYPE" val="1"/>
  <p:tag name="KSO_WM_UNIT_VALUE" val="6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custom20206811_2*l_h_i*1_1_2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f8331af0da6a4e77b582079eef3eb72d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6811_2*l_h_i*1_2_1"/>
  <p:tag name="KSO_WM_TEMPLATE_CATEGORY" val="custom"/>
  <p:tag name="KSO_WM_TEMPLATE_INDEX" val="20206811"/>
  <p:tag name="KSO_WM_UNIT_LAYERLEVEL" val="1_1_1"/>
  <p:tag name="KSO_WM_TAG_VERSION" val="1.0"/>
  <p:tag name="KSO_WM_BEAUTIFY_FLAG" val="#wm#"/>
  <p:tag name="KSO_WM_CHIP_GROUPID" val="5f7306a20ff15d9a40f72d07"/>
  <p:tag name="KSO_WM_CHIP_XID" val="5f7306a20ff15d9a40f72d08"/>
  <p:tag name="KSO_WM_UNIT_DEC_AREA_ID" val="7b05f994db2f4fb187aa59149bfbbcee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4948b4cb602b40438bf6f21542e9a90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8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275,&quot;width&quot;:2109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6E6CB"/>
      </a:dk2>
      <a:lt2>
        <a:srgbClr val="FBF3E4"/>
      </a:lt2>
      <a:accent1>
        <a:srgbClr val="CE8F17"/>
      </a:accent1>
      <a:accent2>
        <a:srgbClr val="84A322"/>
      </a:accent2>
      <a:accent3>
        <a:srgbClr val="4DB13D"/>
      </a:accent3>
      <a:accent4>
        <a:srgbClr val="28B867"/>
      </a:accent4>
      <a:accent5>
        <a:srgbClr val="16B99B"/>
      </a:accent5>
      <a:accent6>
        <a:srgbClr val="17B4C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631</Words>
  <Application>Microsoft Office PowerPoint</Application>
  <PresentationFormat>自定义</PresentationFormat>
  <Paragraphs>47</Paragraphs>
  <Slides>18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0" baseType="lpstr">
      <vt:lpstr>Office 主题</vt:lpstr>
      <vt:lpstr>1_Office 主题​​</vt:lpstr>
      <vt:lpstr>3.2斜面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斜面能省力吗？你能用以下材料完成任务三、任务四吗？</vt:lpstr>
      <vt:lpstr>PowerPoint 演示文稿</vt:lpstr>
      <vt:lpstr>PowerPoint 演示文稿</vt:lpstr>
      <vt:lpstr>PowerPoint 演示文稿</vt:lpstr>
      <vt:lpstr>小结</vt:lpstr>
      <vt:lpstr>PowerPoint 演示文稿</vt:lpstr>
      <vt:lpstr>斜面在生活中随处可见。如小刀、剪刀、盘山公路、楼梯等等......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3.2斜面</dc:title>
  <dc:creator>朱磊</dc:creator>
  <cp:lastModifiedBy>xb21cn</cp:lastModifiedBy>
  <cp:revision>13</cp:revision>
  <dcterms:created xsi:type="dcterms:W3CDTF">2022-09-09T00:40:00Z</dcterms:created>
  <dcterms:modified xsi:type="dcterms:W3CDTF">2022-09-21T09:05:02Z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728218187B584DECBD890B7B77C77825</vt:lpwstr>
  </property>
  <property fmtid="{D5CDD505-2E9C-101B-9397-08002B2CF9AE}" pid="3" name="KSOProductBuildVer">
    <vt:lpwstr>2052-11.1.0.12019</vt:lpwstr>
  </property>
</Properties>
</file>