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8"/>
  </p:notesMasterIdLst>
  <p:handoutMasterIdLst>
    <p:handoutMasterId r:id="rId29"/>
  </p:handoutMasterIdLst>
  <p:sldIdLst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9" r:id="rId13"/>
    <p:sldId id="380" r:id="rId14"/>
    <p:sldId id="391" r:id="rId15"/>
    <p:sldId id="383" r:id="rId16"/>
    <p:sldId id="400" r:id="rId17"/>
    <p:sldId id="401" r:id="rId18"/>
    <p:sldId id="374" r:id="rId19"/>
    <p:sldId id="371" r:id="rId20"/>
    <p:sldId id="410" r:id="rId21"/>
    <p:sldId id="375" r:id="rId22"/>
    <p:sldId id="376" r:id="rId23"/>
    <p:sldId id="377" r:id="rId24"/>
    <p:sldId id="402" r:id="rId25"/>
    <p:sldId id="384" r:id="rId26"/>
    <p:sldId id="378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0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A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032"/>
        <p:guide pos="385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46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站酷小薇LOGO体"/>
                <a:ea typeface="站酷小薇LOGO体"/>
              </a:rPr>
            </a:fld>
            <a:endParaRPr lang="zh-CN" altLang="en-US" smtClean="0">
              <a:latin typeface="站酷小薇LOGO体"/>
              <a:ea typeface="站酷小薇LOGO体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站酷小薇LOGO体"/>
                <a:ea typeface="站酷小薇LOGO体"/>
              </a:rPr>
            </a:fld>
            <a:endParaRPr lang="zh-CN" altLang="en-US" smtClean="0">
              <a:latin typeface="站酷小薇LOGO体"/>
              <a:ea typeface="站酷小薇LOGO体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站酷小薇LOGO体"/>
        <a:ea typeface="站酷小薇LOGO体"/>
        <a:cs typeface="站酷小薇LOGO体" panose="0201060001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站酷小薇LOGO体"/>
        <a:ea typeface="站酷小薇LOGO体"/>
        <a:cs typeface="站酷小薇LOGO体" panose="0201060001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站酷小薇LOGO体"/>
        <a:ea typeface="站酷小薇LOGO体"/>
        <a:cs typeface="站酷小薇LOGO体" panose="0201060001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站酷小薇LOGO体"/>
        <a:ea typeface="站酷小薇LOGO体"/>
        <a:cs typeface="站酷小薇LOGO体" panose="0201060001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站酷小薇LOGO体"/>
        <a:ea typeface="站酷小薇LOGO体"/>
        <a:cs typeface="站酷小薇LOGO体" panose="0201060001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+mj-lt"/>
                <a:ea typeface="站酷小薇LOGO体"/>
                <a:cs typeface="站酷小薇LOGO体" panose="02010600010101010101" charset="-122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站酷小薇LOGO体"/>
              <a:ea typeface="站酷小薇LOGO体"/>
              <a:cs typeface="站酷小薇LOGO体" panose="0201060001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站酷小薇LOGO体"/>
                <a:ea typeface="站酷小薇LOGO体"/>
                <a:cs typeface="站酷小薇LOGO体" panose="0201060001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站酷小薇LOGO体"/>
              <a:ea typeface="站酷小薇LOGO体"/>
              <a:cs typeface="站酷小薇LOGO体" panose="0201060001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站酷小薇LOGO体"/>
          <a:ea typeface="站酷小薇LOGO体"/>
          <a:cs typeface="站酷小薇LOGO体" panose="0201060001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6.jpeg"/><Relationship Id="rId6" Type="http://schemas.openxmlformats.org/officeDocument/2006/relationships/image" Target="../media/image5.jpeg"/><Relationship Id="rId5" Type="http://schemas.openxmlformats.org/officeDocument/2006/relationships/tags" Target="../tags/tag124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tags" Target="../tags/tag1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image" Target="../media/image5.jpeg"/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tags" Target="../tags/tag1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5.xml"/><Relationship Id="rId3" Type="http://schemas.openxmlformats.org/officeDocument/2006/relationships/image" Target="../media/image21.png"/><Relationship Id="rId2" Type="http://schemas.openxmlformats.org/officeDocument/2006/relationships/tags" Target="../tags/tag144.xml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132.xml"/><Relationship Id="rId7" Type="http://schemas.openxmlformats.org/officeDocument/2006/relationships/image" Target="../media/image8.png"/><Relationship Id="rId6" Type="http://schemas.openxmlformats.org/officeDocument/2006/relationships/tags" Target="../tags/tag131.xml"/><Relationship Id="rId5" Type="http://schemas.openxmlformats.org/officeDocument/2006/relationships/image" Target="../media/image7.png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tags" Target="../tags/tag1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36.xml"/><Relationship Id="rId2" Type="http://schemas.openxmlformats.org/officeDocument/2006/relationships/image" Target="../media/image11.png"/><Relationship Id="rId1" Type="http://schemas.openxmlformats.org/officeDocument/2006/relationships/tags" Target="../tags/tag1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1" Type="http://schemas.openxmlformats.org/officeDocument/2006/relationships/tags" Target="../tags/tag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78225" y="564515"/>
            <a:ext cx="5757545" cy="647700"/>
          </a:xfrm>
        </p:spPr>
        <p:txBody>
          <a:bodyPr/>
          <a:lstStyle/>
          <a:p>
            <a:r>
              <a:rPr lang="zh-CN" altLang="en-US" sz="400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rPr>
              <a:t>古代人是怎样计时的？</a:t>
            </a:r>
            <a:endParaRPr lang="zh-CN" altLang="en-US" sz="400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31165" y="393700"/>
            <a:ext cx="1583055" cy="72771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回顾</a:t>
            </a:r>
            <a:endParaRPr lang="zh-CN" altLang="en-US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 descr="src=http___5b0988e595225.cdn.sohucs.com_images_20190925_e2dab898dd6249d8b65f308b8219d9a4.jpeg&amp;refer=http___5b0988e595225.cdn.sohuc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" y="1578610"/>
            <a:ext cx="1856740" cy="2476500"/>
          </a:xfrm>
          <a:prstGeom prst="rect">
            <a:avLst/>
          </a:prstGeom>
        </p:spPr>
      </p:pic>
      <p:pic>
        <p:nvPicPr>
          <p:cNvPr id="7" name="图片 6" descr="src=http___www.lnwx.org_UploadFiles_2020-04_326_2020040815005588665.png&amp;refer=http___www.lnw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30" y="1424305"/>
            <a:ext cx="1938020" cy="2550160"/>
          </a:xfrm>
          <a:prstGeom prst="rect">
            <a:avLst/>
          </a:prstGeom>
        </p:spPr>
      </p:pic>
      <p:pic>
        <p:nvPicPr>
          <p:cNvPr id="8" name="图片 7" descr="u=1751362009,2988398760&amp;fm=26&amp;fmt=auto.web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580" y="1508125"/>
            <a:ext cx="2306320" cy="2476500"/>
          </a:xfrm>
          <a:prstGeom prst="rect">
            <a:avLst/>
          </a:prstGeom>
        </p:spPr>
      </p:pic>
      <p:pic>
        <p:nvPicPr>
          <p:cNvPr id="9" name="图片 8" descr="09b7-hhzsnea058150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19985" y="3973830"/>
            <a:ext cx="2221865" cy="2621915"/>
          </a:xfrm>
          <a:prstGeom prst="roundRect">
            <a:avLst/>
          </a:prstGeom>
        </p:spPr>
      </p:pic>
      <p:pic>
        <p:nvPicPr>
          <p:cNvPr id="10" name="图片 9" descr="738144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3065" y="3974465"/>
            <a:ext cx="2184400" cy="262128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 descr="7b0a2020202022776f7264617274223a20227b5c2269645c223a32353030313832362c5c227469645c223a31333534347d220a7d0a"/>
          <p:cNvSpPr txBox="1"/>
          <p:nvPr/>
        </p:nvSpPr>
        <p:spPr>
          <a:xfrm>
            <a:off x="1631950" y="1831340"/>
            <a:ext cx="834834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flat" dir="t"/>
            </a:scene3d>
            <a:sp3d prstMaterial="matte">
              <a:extrusionClr>
                <a:srgbClr val="FEE238"/>
              </a:extrusionClr>
              <a:contourClr>
                <a:srgbClr val="FF5C49"/>
              </a:contourClr>
            </a:sp3d>
          </a:bodyPr>
          <a:p>
            <a:r>
              <a:rPr lang="zh-CN" altLang="en-US" sz="5400">
                <a:solidFill>
                  <a:srgbClr val="37449B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相同</a:t>
            </a:r>
            <a:r>
              <a:rPr lang="zh-CN" altLang="en-US" sz="5400">
                <a:solidFill>
                  <a:srgbClr val="FF0000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时间</a:t>
            </a:r>
            <a:r>
              <a:rPr lang="zh-CN" altLang="en-US" sz="5400">
                <a:solidFill>
                  <a:srgbClr val="37449B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内流出</a:t>
            </a:r>
            <a:r>
              <a:rPr lang="zh-CN" altLang="en-US" sz="5400">
                <a:solidFill>
                  <a:srgbClr val="FF0000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水的体积</a:t>
            </a:r>
            <a:endParaRPr lang="zh-CN" altLang="en-US" sz="5400">
              <a:solidFill>
                <a:srgbClr val="FF0000"/>
              </a:solidFill>
              <a:effectLst>
                <a:innerShdw blurRad="34290" dist="50800" dir="13500000">
                  <a:srgbClr val="050505">
                    <a:alpha val="50000"/>
                  </a:srgbClr>
                </a:inn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sp>
        <p:nvSpPr>
          <p:cNvPr id="6" name="文本框 5" descr="7b0a2020202022776f7264617274223a20227b5c2269645c223a32353030313832362c5c227469645c223a31333534347d220a7d0a"/>
          <p:cNvSpPr txBox="1"/>
          <p:nvPr/>
        </p:nvSpPr>
        <p:spPr>
          <a:xfrm>
            <a:off x="1631950" y="3265805"/>
            <a:ext cx="967676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flat" dir="t"/>
            </a:scene3d>
            <a:sp3d prstMaterial="matte">
              <a:extrusionClr>
                <a:srgbClr val="FEE238"/>
              </a:extrusionClr>
              <a:contourClr>
                <a:srgbClr val="FF5C49"/>
              </a:contourClr>
            </a:sp3d>
          </a:bodyPr>
          <a:p>
            <a:r>
              <a:rPr lang="zh-CN" altLang="en-US" sz="5400">
                <a:solidFill>
                  <a:srgbClr val="37449B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相同</a:t>
            </a:r>
            <a:r>
              <a:rPr lang="zh-CN" altLang="en-US" sz="5400">
                <a:solidFill>
                  <a:srgbClr val="FF0000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体积的水</a:t>
            </a:r>
            <a:r>
              <a:rPr lang="zh-CN" altLang="en-US" sz="5400">
                <a:solidFill>
                  <a:srgbClr val="37449B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流出所需的</a:t>
            </a:r>
            <a:r>
              <a:rPr lang="zh-CN" altLang="en-US" sz="5400">
                <a:solidFill>
                  <a:srgbClr val="FF0000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时间</a:t>
            </a:r>
            <a:endParaRPr lang="zh-CN" altLang="en-US" sz="5400">
              <a:solidFill>
                <a:srgbClr val="FF0000"/>
              </a:solidFill>
              <a:effectLst>
                <a:innerShdw blurRad="34290" dist="50800" dir="13500000">
                  <a:srgbClr val="050505">
                    <a:alpha val="50000"/>
                  </a:srgbClr>
                </a:inn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 descr="7b0a2020202022776f7264617274223a20227b5c2269645c223a32353030313832362c5c227469645c223a31333534347d220a7d0a"/>
          <p:cNvSpPr txBox="1"/>
          <p:nvPr/>
        </p:nvSpPr>
        <p:spPr>
          <a:xfrm>
            <a:off x="4076065" y="730250"/>
            <a:ext cx="3916045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flat" dir="t"/>
            </a:scene3d>
            <a:sp3d prstMaterial="matte">
              <a:extrusionClr>
                <a:srgbClr val="FEE238"/>
              </a:extrusionClr>
              <a:contourClr>
                <a:srgbClr val="FF5C49"/>
              </a:contourClr>
            </a:sp3d>
          </a:bodyPr>
          <a:p>
            <a:r>
              <a:rPr lang="zh-CN" altLang="en-US" sz="5400">
                <a:solidFill>
                  <a:schemeClr val="tx1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小小设计师</a:t>
            </a:r>
            <a:endParaRPr lang="zh-CN" altLang="en-US" sz="5400">
              <a:solidFill>
                <a:schemeClr val="tx1"/>
              </a:solidFill>
              <a:effectLst>
                <a:innerShdw blurRad="34290" dist="50800" dir="13500000">
                  <a:srgbClr val="050505">
                    <a:alpha val="50000"/>
                  </a:srgbClr>
                </a:inn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293485" y="1820545"/>
            <a:ext cx="4147185" cy="4302760"/>
            <a:chOff x="12858" y="3092"/>
            <a:chExt cx="4617" cy="6404"/>
          </a:xfrm>
        </p:grpSpPr>
        <p:sp>
          <p:nvSpPr>
            <p:cNvPr id="2" name="圆角矩形 1"/>
            <p:cNvSpPr/>
            <p:nvPr/>
          </p:nvSpPr>
          <p:spPr>
            <a:xfrm>
              <a:off x="12858" y="3092"/>
              <a:ext cx="4617" cy="6404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419" y="3184"/>
              <a:ext cx="3496" cy="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auto">
                <a:lnSpc>
                  <a:spcPct val="150000"/>
                </a:lnSpc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测量水流速度的变化设计图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 descr="7b0a2020202022776f7264617274223a20227b5c2269645c223a32353030313832362c5c227469645c223a31333534347d220a7d0a"/>
          <p:cNvSpPr txBox="1"/>
          <p:nvPr/>
        </p:nvSpPr>
        <p:spPr>
          <a:xfrm>
            <a:off x="1183005" y="2230120"/>
            <a:ext cx="4078605" cy="2584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flat" dir="t"/>
            </a:scene3d>
            <a:sp3d prstMaterial="matte">
              <a:extrusionClr>
                <a:srgbClr val="FEE238"/>
              </a:extrusionClr>
              <a:contourClr>
                <a:srgbClr val="FF5C49"/>
              </a:contourClr>
            </a:sp3d>
          </a:bodyPr>
          <a:p>
            <a:r>
              <a:rPr lang="zh-CN" altLang="en-US" sz="5400">
                <a:solidFill>
                  <a:srgbClr val="37449B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相同</a:t>
            </a:r>
            <a:r>
              <a:rPr lang="zh-CN" altLang="en-US" sz="5400">
                <a:solidFill>
                  <a:srgbClr val="FF0000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体积的水</a:t>
            </a:r>
            <a:r>
              <a:rPr lang="zh-CN" altLang="en-US" sz="5400">
                <a:solidFill>
                  <a:srgbClr val="37449B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流出所需的</a:t>
            </a:r>
            <a:r>
              <a:rPr lang="zh-CN" altLang="en-US" sz="5400">
                <a:solidFill>
                  <a:srgbClr val="FF0000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时间</a:t>
            </a:r>
            <a:endParaRPr lang="zh-CN" altLang="en-US" sz="5400">
              <a:solidFill>
                <a:srgbClr val="FF0000"/>
              </a:solidFill>
              <a:effectLst>
                <a:innerShdw blurRad="34290" dist="50800" dir="13500000">
                  <a:srgbClr val="050505">
                    <a:alpha val="50000"/>
                  </a:srgbClr>
                </a:inn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 descr="7b0a2020202022776f7264617274223a20227b5c2269645c223a32353030313832362c5c227469645c223a31333534347d220a7d0a"/>
          <p:cNvSpPr txBox="1"/>
          <p:nvPr/>
        </p:nvSpPr>
        <p:spPr>
          <a:xfrm>
            <a:off x="4959350" y="775335"/>
            <a:ext cx="315976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flat" dir="t"/>
            </a:scene3d>
            <a:sp3d prstMaterial="matte">
              <a:extrusionClr>
                <a:srgbClr val="FEE238"/>
              </a:extrusionClr>
              <a:contourClr>
                <a:srgbClr val="FF5C49"/>
              </a:contourClr>
            </a:sp3d>
          </a:bodyPr>
          <a:p>
            <a:r>
              <a:rPr lang="zh-CN" altLang="en-US" sz="5400">
                <a:solidFill>
                  <a:schemeClr val="tx1"/>
                </a:solidFill>
                <a:effectLst>
                  <a:innerShdw blurRad="3429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器材改进</a:t>
            </a:r>
            <a:endParaRPr lang="zh-CN" altLang="en-US" sz="5400">
              <a:solidFill>
                <a:schemeClr val="tx1"/>
              </a:solidFill>
              <a:effectLst>
                <a:innerShdw blurRad="34290" dist="50800" dir="13500000">
                  <a:srgbClr val="050505">
                    <a:alpha val="50000"/>
                  </a:srgbClr>
                </a:inn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  <p:pic>
        <p:nvPicPr>
          <p:cNvPr id="7" name="图片 6" descr="IMG_20220912_0950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635" y="3974465"/>
            <a:ext cx="1658620" cy="2213610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2670810" y="3488690"/>
            <a:ext cx="1497965" cy="48577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IMG_20220912_095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330" y="1912620"/>
            <a:ext cx="2894965" cy="3861435"/>
          </a:xfrm>
          <a:prstGeom prst="rect">
            <a:avLst/>
          </a:prstGeom>
        </p:spPr>
      </p:pic>
      <p:pic>
        <p:nvPicPr>
          <p:cNvPr id="11" name="图片 10" descr="IMG_20220912_0950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760" y="2321560"/>
            <a:ext cx="2003425" cy="2672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85825" y="1467485"/>
            <a:ext cx="1535430" cy="242125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885315" y="2063115"/>
            <a:ext cx="2230120" cy="453390"/>
            <a:chOff x="2969" y="3249"/>
            <a:chExt cx="3512" cy="714"/>
          </a:xfrm>
        </p:grpSpPr>
        <p:sp>
          <p:nvSpPr>
            <p:cNvPr id="8" name="右大括号 7"/>
            <p:cNvSpPr/>
            <p:nvPr/>
          </p:nvSpPr>
          <p:spPr>
            <a:xfrm>
              <a:off x="2969" y="3249"/>
              <a:ext cx="226" cy="714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329" y="3358"/>
              <a:ext cx="315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第一个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毫升</a:t>
              </a:r>
              <a:endPara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85315" y="2516505"/>
            <a:ext cx="2230755" cy="469900"/>
            <a:chOff x="2969" y="3963"/>
            <a:chExt cx="3513" cy="740"/>
          </a:xfrm>
        </p:grpSpPr>
        <p:sp>
          <p:nvSpPr>
            <p:cNvPr id="12" name="右大括号 11"/>
            <p:cNvSpPr/>
            <p:nvPr/>
          </p:nvSpPr>
          <p:spPr>
            <a:xfrm>
              <a:off x="2969" y="3963"/>
              <a:ext cx="226" cy="741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28" y="4044"/>
              <a:ext cx="31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第二个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毫升</a:t>
              </a:r>
              <a:endPara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885315" y="3014980"/>
            <a:ext cx="2539365" cy="547370"/>
            <a:chOff x="2969" y="4748"/>
            <a:chExt cx="3999" cy="862"/>
          </a:xfrm>
        </p:grpSpPr>
        <p:sp>
          <p:nvSpPr>
            <p:cNvPr id="13" name="右大括号 12"/>
            <p:cNvSpPr/>
            <p:nvPr/>
          </p:nvSpPr>
          <p:spPr>
            <a:xfrm>
              <a:off x="2969" y="4748"/>
              <a:ext cx="226" cy="863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28" y="4889"/>
              <a:ext cx="364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第三个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毫升</a:t>
              </a:r>
              <a:endPara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2" name="图片 1" descr="IMG_20220913_1319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02500" y="2634615"/>
            <a:ext cx="2505710" cy="187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6535" y="2303780"/>
          <a:ext cx="11668125" cy="28251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6545"/>
                <a:gridCol w="1997710"/>
                <a:gridCol w="2018030"/>
                <a:gridCol w="2376170"/>
                <a:gridCol w="2439670"/>
              </a:tblGrid>
              <a:tr h="588645">
                <a:tc rowSpan="2"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水流量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rowSpan="2"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推测时间（秒）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3"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实际所需时间（秒）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</a:tr>
              <a:tr h="588645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第一次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第二次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第三次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761365"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第一个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10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86460"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我发现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4"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458210" y="359092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90515" y="359092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/>
        </p:nvSpPr>
        <p:spPr>
          <a:xfrm>
            <a:off x="635635" y="1544955"/>
            <a:ext cx="1058418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注意事项：</a:t>
            </a:r>
            <a:endParaRPr lang="zh-CN" altLang="en-US" sz="32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（1）观察时应平视液面。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（2）打开开关时同步计时。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）每次都得加水至30ml再进行实验！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）观察员，记录员，计时员，操作员分工明确。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6535" y="2303780"/>
          <a:ext cx="11668125" cy="28251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6545"/>
                <a:gridCol w="1997710"/>
                <a:gridCol w="2018030"/>
                <a:gridCol w="2376170"/>
                <a:gridCol w="2439670"/>
              </a:tblGrid>
              <a:tr h="588645">
                <a:tc rowSpan="2"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水流量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rowSpan="2"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推测时间（秒）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3"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实际所需时间（秒）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</a:tr>
              <a:tr h="588645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第一次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第二次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第三次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761365"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第一个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10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86460">
                <a:tc>
                  <a:txBody>
                    <a:bodyPr wrap="square"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我发现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4">
                  <a:txBody>
                    <a:bodyPr wrap="square"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927985" y="4276725"/>
            <a:ext cx="9074785" cy="73723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初始水位高度和孔径不变，流出相同水量所需的时间一致</a:t>
            </a:r>
            <a:endParaRPr lang="zh-CN" sz="28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58210" y="359092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62270" y="359092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71740" y="3590925"/>
            <a:ext cx="3599815" cy="582930"/>
            <a:chOff x="11924" y="5655"/>
            <a:chExt cx="5669" cy="918"/>
          </a:xfrm>
        </p:grpSpPr>
        <p:sp>
          <p:nvSpPr>
            <p:cNvPr id="6" name="文本框 5"/>
            <p:cNvSpPr txBox="1"/>
            <p:nvPr/>
          </p:nvSpPr>
          <p:spPr>
            <a:xfrm>
              <a:off x="11924" y="5655"/>
              <a:ext cx="185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14</a:t>
              </a:r>
              <a:r>
                <a:rPr lang="zh-CN" altLang="en-US" sz="32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秒</a:t>
              </a:r>
              <a:endPara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5741" y="5655"/>
              <a:ext cx="185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14</a:t>
              </a:r>
              <a:r>
                <a:rPr lang="zh-CN" altLang="en-US" sz="320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秒</a:t>
              </a:r>
              <a:endPara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70560" y="2136775"/>
            <a:ext cx="547624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针筒内第二个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毫升，第三个</a:t>
            </a:r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毫升水</a:t>
            </a:r>
            <a:r>
              <a:rPr lang="zh-CN" sz="3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流出</a:t>
            </a:r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，分别需要多少时间？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141210" y="630555"/>
            <a:ext cx="3971925" cy="5394960"/>
            <a:chOff x="11246" y="993"/>
            <a:chExt cx="6255" cy="84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10800000">
              <a:off x="11246" y="993"/>
              <a:ext cx="4452" cy="8496"/>
            </a:xfrm>
            <a:prstGeom prst="rect">
              <a:avLst/>
            </a:prstGeom>
          </p:spPr>
        </p:pic>
        <p:sp>
          <p:nvSpPr>
            <p:cNvPr id="3" name="右大括号 2"/>
            <p:cNvSpPr/>
            <p:nvPr/>
          </p:nvSpPr>
          <p:spPr>
            <a:xfrm>
              <a:off x="14145" y="3083"/>
              <a:ext cx="416" cy="1592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右大括号 5"/>
            <p:cNvSpPr/>
            <p:nvPr/>
          </p:nvSpPr>
          <p:spPr>
            <a:xfrm>
              <a:off x="14145" y="4675"/>
              <a:ext cx="416" cy="1650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右大括号 6"/>
            <p:cNvSpPr/>
            <p:nvPr/>
          </p:nvSpPr>
          <p:spPr>
            <a:xfrm>
              <a:off x="14145" y="6424"/>
              <a:ext cx="416" cy="1922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4805" y="3589"/>
              <a:ext cx="26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第一个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毫升</a:t>
              </a:r>
              <a:endPara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805" y="5210"/>
              <a:ext cx="26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第二个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毫升</a:t>
              </a:r>
              <a:endPara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805" y="7095"/>
              <a:ext cx="269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第三个</a:t>
              </a:r>
              <a:r>
                <a:rPr lang="en-US" altLang="zh-CN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10</a:t>
              </a:r>
              <a:r>
                <a:rPr lang="zh-CN" altLang="en-US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毫升</a:t>
              </a:r>
              <a:endParaRPr lang="zh-CN" altLang="en-US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/>
          <p:nvPr/>
        </p:nvSpPr>
        <p:spPr>
          <a:xfrm>
            <a:off x="635635" y="1544955"/>
            <a:ext cx="1058418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注意事项：</a:t>
            </a:r>
            <a:endParaRPr lang="zh-CN" altLang="en-US" sz="32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）先预测，再实验；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入水时，口堵住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读数时，视线平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计时器，分段计；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）相配合，实验成；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）细观察，记数据；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）众分析，得结论。</a:t>
            </a:r>
            <a:endParaRPr lang="zh-CN" altLang="en-US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2415" y="1320165"/>
          <a:ext cx="11577320" cy="44621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6545"/>
                <a:gridCol w="1997710"/>
                <a:gridCol w="2018030"/>
                <a:gridCol w="2376170"/>
                <a:gridCol w="2348865"/>
              </a:tblGrid>
              <a:tr h="588645">
                <a:tc row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水流量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row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推测时间（秒）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3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实际所需时间（秒）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</a:tr>
              <a:tr h="588645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第一次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第二次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第三次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76136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第一个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10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2804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第二个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0899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第三个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864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我发现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4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353435" y="4885690"/>
            <a:ext cx="842327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随着针筒内水位的下降，水流速度越来越慢。</a:t>
            </a:r>
            <a:endParaRPr lang="zh-CN" sz="32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17570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12105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29850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51140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2415" y="1320165"/>
          <a:ext cx="11577320" cy="44621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36545"/>
                <a:gridCol w="1997710"/>
                <a:gridCol w="2018030"/>
                <a:gridCol w="2376170"/>
                <a:gridCol w="2348865"/>
              </a:tblGrid>
              <a:tr h="588645">
                <a:tc row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水流量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row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推测时间（秒）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3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实际所需时间（秒）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</a:tr>
              <a:tr h="588645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第一次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第二次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第三次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76136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第一个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10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2804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第二个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0899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第三个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  <a:ea typeface="宋体" panose="02010600030101010101" pitchFamily="2" charset="-122"/>
                        </a:rPr>
                        <a:t>1</a:t>
                      </a:r>
                      <a:r>
                        <a:rPr lang="en-US" altLang="zh-CN" sz="3200" b="0">
                          <a:solidFill>
                            <a:srgbClr val="00050A"/>
                          </a:solidFill>
                        </a:rPr>
                        <a:t>0</a:t>
                      </a: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毫升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</a:tr>
              <a:tr h="8864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solidFill>
                            <a:srgbClr val="00050A"/>
                          </a:solidFill>
                        </a:rPr>
                        <a:t>我发现</a:t>
                      </a: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gridSpan="4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3200" b="0">
                        <a:solidFill>
                          <a:srgbClr val="00050A"/>
                        </a:solidFill>
                      </a:endParaRPr>
                    </a:p>
                  </a:txBody>
                  <a:tcPr vert="horz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353435" y="4885690"/>
            <a:ext cx="842327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200">
                <a:solidFill>
                  <a:schemeClr val="accent1">
                    <a:lumMod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随着针筒内水位的下降，水流速度越来越慢。</a:t>
            </a:r>
            <a:endParaRPr lang="zh-CN" sz="3200">
              <a:solidFill>
                <a:schemeClr val="accent1">
                  <a:lumMod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17570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17570" y="342328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17570" y="430212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12105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29850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51140" y="260667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92750" y="3422650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07990" y="423862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40010" y="342328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51140" y="342328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94290" y="4174490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851140" y="4239895"/>
            <a:ext cx="11766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秒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78155" y="4440555"/>
            <a:ext cx="4585335" cy="73723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缺点：阴天、夜晚不能使用。</a:t>
            </a:r>
            <a:endParaRPr lang="zh-CN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src=http___5b0988e595225.cdn.sohucs.com_images_20190925_e2dab898dd6249d8b65f308b8219d9a4.jpeg&amp;refer=http___5b0988e595225.cdn.sohuc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" y="1771015"/>
            <a:ext cx="1856740" cy="2476500"/>
          </a:xfrm>
          <a:prstGeom prst="rect">
            <a:avLst/>
          </a:prstGeom>
        </p:spPr>
      </p:pic>
      <p:pic>
        <p:nvPicPr>
          <p:cNvPr id="7" name="图片 6" descr="src=http___www.lnwx.org_UploadFiles_2020-04_326_2020040815005588665.png&amp;refer=http___www.lnw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030" y="1734185"/>
            <a:ext cx="1938020" cy="2550160"/>
          </a:xfrm>
          <a:prstGeom prst="rect">
            <a:avLst/>
          </a:prstGeom>
        </p:spPr>
      </p:pic>
      <p:pic>
        <p:nvPicPr>
          <p:cNvPr id="10" name="图片 9" descr="738144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295" y="955675"/>
            <a:ext cx="2184400" cy="2621280"/>
          </a:xfrm>
          <a:prstGeom prst="round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100695" y="1345565"/>
            <a:ext cx="3800475" cy="13836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缺点：粗细要均匀、不能有风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吹等干扰因素。</a:t>
            </a:r>
            <a:endParaRPr lang="zh-CN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09b7-hhzsnea05815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95" y="3698240"/>
            <a:ext cx="2221865" cy="2621915"/>
          </a:xfrm>
          <a:prstGeom prst="round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99450" y="4526280"/>
            <a:ext cx="3470275" cy="73723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缺点：不停地翻倒。</a:t>
            </a:r>
            <a:endParaRPr lang="zh-CN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281305" y="1122680"/>
            <a:ext cx="4975225" cy="478726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6"/>
            </p:custDataLst>
          </p:nvPr>
        </p:nvSpPr>
        <p:spPr>
          <a:xfrm>
            <a:off x="5509260" y="821690"/>
            <a:ext cx="6260465" cy="568134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3"/>
          <p:cNvSpPr/>
          <p:nvPr/>
        </p:nvSpPr>
        <p:spPr>
          <a:xfrm>
            <a:off x="399415" y="1277620"/>
            <a:ext cx="11393805" cy="1787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1.  </a:t>
            </a: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水流的速度是均匀的吗？怎样才能让水以均匀的速度往下流</a:t>
            </a:r>
            <a:r>
              <a:rPr lang="zh-CN" altLang="en-US" sz="320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320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18235" y="2882265"/>
            <a:ext cx="9602470" cy="15684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水流的速度是不均匀的。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保持初始水位的高度不变，水流的速度就不会改变。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研讨</a:t>
            </a:r>
            <a:endParaRPr 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3"/>
          <p:cNvSpPr/>
          <p:nvPr/>
        </p:nvSpPr>
        <p:spPr>
          <a:xfrm>
            <a:off x="565150" y="637540"/>
            <a:ext cx="10318750" cy="2292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altLang="zh-CN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32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3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古人是怎样控制水以均匀的速度往下滴的</a:t>
            </a:r>
            <a:r>
              <a:rPr lang="zh-CN" altLang="en-US" sz="320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？</a:t>
            </a:r>
            <a:endParaRPr lang="zh-CN" altLang="en-US" sz="320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1347" y="3262481"/>
            <a:ext cx="87172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盛水漏斗中的锥体是用来控制流水孔的大小的，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盛水漏斗边上的泄水孔是用来保持水位不变的。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430" y="1617345"/>
            <a:ext cx="2359660" cy="378650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80525" y="2767330"/>
            <a:ext cx="1216660" cy="1146175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8448040" y="1849120"/>
            <a:ext cx="3083560" cy="2981960"/>
            <a:chOff x="13478" y="2857"/>
            <a:chExt cx="4856" cy="4696"/>
          </a:xfrm>
        </p:grpSpPr>
        <p:sp>
          <p:nvSpPr>
            <p:cNvPr id="2" name="椭圆 1"/>
            <p:cNvSpPr/>
            <p:nvPr/>
          </p:nvSpPr>
          <p:spPr>
            <a:xfrm>
              <a:off x="13478" y="2857"/>
              <a:ext cx="4856" cy="46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l="13319" b="6088"/>
            <a:stretch>
              <a:fillRect/>
            </a:stretch>
          </p:blipFill>
          <p:spPr>
            <a:xfrm>
              <a:off x="14176" y="3480"/>
              <a:ext cx="3460" cy="3369"/>
            </a:xfrm>
            <a:prstGeom prst="rect">
              <a:avLst/>
            </a:prstGeom>
          </p:spPr>
        </p:pic>
      </p:grpSp>
      <p:sp>
        <p:nvSpPr>
          <p:cNvPr id="8" name="圆角矩形 7"/>
          <p:cNvSpPr/>
          <p:nvPr/>
        </p:nvSpPr>
        <p:spPr>
          <a:xfrm>
            <a:off x="371475" y="425450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研讨</a:t>
            </a:r>
            <a:endParaRPr 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小结</a:t>
            </a:r>
            <a:endParaRPr 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785" y="1657985"/>
            <a:ext cx="102984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水流可以用于计时，当孔径大小和初始水位高度不变时，流出相同多的水所需的时间也相同。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水位高低的变化会引起水流速度的变化。水位高时，水流速度快；水位低时，水流速度慢；水位保持不变时，水流速度也保持不变。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 descr="7b0a2020202022776f7264617274223a20227b5c2269645c223a32353030313832362c5c227469645c223a31333534347d220a7d0a"/>
          <p:cNvSpPr txBox="1"/>
          <p:nvPr/>
        </p:nvSpPr>
        <p:spPr>
          <a:xfrm>
            <a:off x="4021455" y="554990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BottomRight"/>
              <a:lightRig rig="flat" dir="t"/>
            </a:scene3d>
            <a:sp3d prstMaterial="matte">
              <a:extrusionClr>
                <a:srgbClr val="FEE238"/>
              </a:extrusionClr>
              <a:contourClr>
                <a:srgbClr val="FF5C49"/>
              </a:contourClr>
            </a:sp3d>
          </a:bodyPr>
          <a:p>
            <a:r>
              <a:rPr lang="zh-CN" altLang="en-US" sz="4800">
                <a:solidFill>
                  <a:srgbClr val="37449B"/>
                </a:solidFill>
                <a:effectLst>
                  <a:innerShdw blurRad="22860" dist="50800" dir="13500000">
                    <a:srgbClr val="050505">
                      <a:alpha val="50000"/>
                    </a:srgbClr>
                  </a:innerShdw>
                </a:effectLst>
                <a:latin typeface="汉仪黑方简" panose="00020600040101010101" charset="-122"/>
                <a:ea typeface="汉仪黑方简" panose="00020600040101010101" charset="-122"/>
              </a:rPr>
              <a:t>本节课我学会了</a:t>
            </a:r>
            <a:endParaRPr lang="zh-CN" altLang="en-US" sz="4800">
              <a:solidFill>
                <a:srgbClr val="37449B"/>
              </a:solidFill>
              <a:effectLst>
                <a:innerShdw blurRad="22860" dist="50800" dir="13500000">
                  <a:srgbClr val="050505">
                    <a:alpha val="50000"/>
                  </a:srgbClr>
                </a:innerShdw>
              </a:effectLst>
              <a:latin typeface="汉仪黑方简" panose="00020600040101010101" charset="-122"/>
              <a:ea typeface="汉仪黑方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97255" y="2233295"/>
            <a:ext cx="45427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要求：</a:t>
            </a:r>
            <a:endParaRPr lang="zh-CN" altLang="en-US" sz="3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3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     </a:t>
            </a:r>
            <a:r>
              <a:rPr lang="zh-CN" sz="36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水流的速度均匀！</a:t>
            </a:r>
            <a:endParaRPr lang="zh-CN" sz="36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拓展</a:t>
            </a:r>
            <a:endParaRPr 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0135" y="1667510"/>
            <a:ext cx="3048000" cy="4572000"/>
          </a:xfrm>
          <a:prstGeom prst="rect">
            <a:avLst/>
          </a:prstGeom>
        </p:spPr>
      </p:pic>
      <p:sp>
        <p:nvSpPr>
          <p:cNvPr id="100" name="文本框 99" descr="7b0a2020202022776f7264617274223a20227b5c2269645c223a32353030343636382c5c227469645c223a31333531357d220a7d0a"/>
          <p:cNvSpPr txBox="1"/>
          <p:nvPr/>
        </p:nvSpPr>
        <p:spPr>
          <a:xfrm>
            <a:off x="4306570" y="609600"/>
            <a:ext cx="46843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bliqueTopLeft"/>
              <a:lightRig rig="flat" dir="t">
                <a:rot lat="0" lon="0" rev="0"/>
              </a:lightRig>
            </a:scene3d>
            <a:sp3d extrusionH="111038" contourW="5552">
              <a:extrusionClr>
                <a:srgbClr val="DFEAFA"/>
              </a:extrusionClr>
              <a:contourClr>
                <a:srgbClr val="17213E"/>
              </a:contourClr>
            </a:sp3d>
          </a:bodyPr>
          <a:p>
            <a:pPr indent="0"/>
            <a:r>
              <a:rPr lang="zh-CN" sz="4800">
                <a:gradFill>
                  <a:gsLst>
                    <a:gs pos="0">
                      <a:srgbClr val="F9C80E"/>
                    </a:gs>
                    <a:gs pos="26000">
                      <a:srgbClr val="F9C80E"/>
                    </a:gs>
                    <a:gs pos="75000">
                      <a:srgbClr val="F86624"/>
                    </a:gs>
                    <a:gs pos="51000">
                      <a:srgbClr val="F86624"/>
                    </a:gs>
                    <a:gs pos="50000">
                      <a:srgbClr val="00B050"/>
                    </a:gs>
                    <a:gs pos="26000">
                      <a:srgbClr val="00B050"/>
                    </a:gs>
                    <a:gs pos="75000">
                      <a:srgbClr val="4E78FF"/>
                    </a:gs>
                    <a:gs pos="100000">
                      <a:srgbClr val="4E78FF"/>
                    </a:gs>
                  </a:gsLst>
                  <a:lin ang="0" scaled="0"/>
                </a:gradFill>
                <a:effectLst>
                  <a:reflection blurRad="1388" stA="32000" endA="300" endPos="19000" dist="76200" dir="5400000" sy="-100000" algn="bl" rotWithShape="0"/>
                </a:effectLst>
                <a:latin typeface="汉仪力量黑简" panose="00020600040101010101" charset="-122"/>
                <a:ea typeface="汉仪力量黑简" panose="00020600040101010101" charset="-122"/>
              </a:rPr>
              <a:t>制作一个水钟</a:t>
            </a:r>
            <a:endParaRPr lang="zh-CN" altLang="en-US" sz="4800">
              <a:gradFill>
                <a:gsLst>
                  <a:gs pos="0">
                    <a:srgbClr val="F9C80E"/>
                  </a:gs>
                  <a:gs pos="26000">
                    <a:srgbClr val="F9C80E"/>
                  </a:gs>
                  <a:gs pos="75000">
                    <a:srgbClr val="F86624"/>
                  </a:gs>
                  <a:gs pos="51000">
                    <a:srgbClr val="F86624"/>
                  </a:gs>
                  <a:gs pos="50000">
                    <a:srgbClr val="00B050"/>
                  </a:gs>
                  <a:gs pos="26000">
                    <a:srgbClr val="00B050"/>
                  </a:gs>
                  <a:gs pos="75000">
                    <a:srgbClr val="4E78FF"/>
                  </a:gs>
                  <a:gs pos="100000">
                    <a:srgbClr val="4E78FF"/>
                  </a:gs>
                </a:gsLst>
                <a:lin ang="0" scaled="0"/>
              </a:gradFill>
              <a:effectLst>
                <a:reflection blurRad="1388" stA="32000" endA="300" endPos="19000" dist="76200" dir="5400000" sy="-100000" algn="bl" rotWithShape="0"/>
              </a:effectLst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层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2195" y="2753360"/>
            <a:ext cx="3084195" cy="24555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 rot="21060000">
            <a:off x="3227705" y="1899285"/>
            <a:ext cx="16211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0">
                <a:solidFill>
                  <a:schemeClr val="accent1">
                    <a:lumMod val="25000"/>
                  </a:schemeClr>
                </a:solidFill>
                <a:cs typeface="站酷小薇LOGO体" panose="02010600010101010101" charset="-122"/>
              </a:rPr>
              <a:t>感</a:t>
            </a:r>
            <a:endParaRPr lang="zh-CN" altLang="zh-CN" sz="12000">
              <a:solidFill>
                <a:schemeClr val="accent1">
                  <a:lumMod val="25000"/>
                </a:schemeClr>
              </a:solidFill>
              <a:cs typeface="站酷小薇LOGO体" panose="0201060001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 rot="480000">
            <a:off x="5797550" y="2645410"/>
            <a:ext cx="13201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9600">
                <a:solidFill>
                  <a:schemeClr val="dk1">
                    <a:lumMod val="75000"/>
                    <a:lumOff val="25000"/>
                  </a:schemeClr>
                </a:solidFill>
                <a:cs typeface="站酷小薇LOGO体" panose="02010600010101010101" charset="-122"/>
              </a:rPr>
              <a:t>谢</a:t>
            </a:r>
            <a:endParaRPr lang="zh-CN" altLang="zh-CN" sz="9600">
              <a:solidFill>
                <a:schemeClr val="dk1">
                  <a:lumMod val="75000"/>
                  <a:lumOff val="25000"/>
                </a:schemeClr>
              </a:solidFill>
              <a:cs typeface="站酷小薇LOGO体" panose="02010600010101010101" charset="-122"/>
            </a:endParaRPr>
          </a:p>
        </p:txBody>
      </p:sp>
      <p:pic>
        <p:nvPicPr>
          <p:cNvPr id="20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1264900" y="12636500"/>
            <a:ext cx="304800" cy="228600"/>
          </a:xfrm>
          <a:prstGeom prst="cube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318500" y="291465"/>
            <a:ext cx="3662045" cy="2627630"/>
            <a:chOff x="13132" y="683"/>
            <a:chExt cx="5767" cy="4138"/>
          </a:xfrm>
        </p:grpSpPr>
        <p:sp>
          <p:nvSpPr>
            <p:cNvPr id="10" name="思想气泡: 云 9"/>
            <p:cNvSpPr/>
            <p:nvPr>
              <p:custDataLst>
                <p:tags r:id="rId1"/>
              </p:custDataLst>
            </p:nvPr>
          </p:nvSpPr>
          <p:spPr>
            <a:xfrm>
              <a:off x="13132" y="683"/>
              <a:ext cx="5767" cy="4138"/>
            </a:xfrm>
            <a:prstGeom prst="cloudCallout">
              <a:avLst>
                <a:gd name="adj1" fmla="val -60910"/>
                <a:gd name="adj2" fmla="val 5607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dk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ea typeface="黑体" panose="02010609060101010101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2"/>
              </p:custDataLst>
            </p:nvPr>
          </p:nvSpPr>
          <p:spPr>
            <a:xfrm>
              <a:off x="14065" y="935"/>
              <a:ext cx="4153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>
                  <a:solidFill>
                    <a:schemeClr val="dk1">
                      <a:lumMod val="85000"/>
                      <a:lumOff val="15000"/>
                    </a:schemeClr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在古代，人们还曾利用水来计时，他们是怎样设计这种计时工具的呢?</a:t>
              </a:r>
              <a:endParaRPr lang="zh-CN" altLang="en-US" sz="2400" b="1">
                <a:solidFill>
                  <a:schemeClr val="dk1">
                    <a:lumMod val="85000"/>
                    <a:lumOff val="1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3"/>
            </p:custDataLst>
          </p:nvPr>
        </p:nvSpPr>
        <p:spPr>
          <a:xfrm>
            <a:off x="775335" y="4885055"/>
            <a:ext cx="110312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32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日晷和圭表，以及香火一类的燃烧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钟仍然有一定的</a:t>
            </a:r>
            <a:r>
              <a:rPr lang="zh-CN" altLang="en-US" sz="32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局限性，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这促使人们继续探索更精准</a:t>
            </a:r>
            <a:r>
              <a:rPr lang="zh-CN" altLang="en-US" sz="3200" b="1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的计时</a:t>
            </a:r>
            <a:r>
              <a:rPr lang="zh-CN" altLang="en-US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工具</a:t>
            </a:r>
            <a:r>
              <a:rPr lang="en-US" altLang="zh-CN" sz="32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水钟</a:t>
            </a:r>
            <a:r>
              <a:rPr lang="zh-CN" altLang="en-US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962660"/>
            <a:ext cx="2359660" cy="3786505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690" y="1200150"/>
            <a:ext cx="450024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1400810"/>
            <a:ext cx="11550015" cy="49199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770" y="964565"/>
            <a:ext cx="8505825" cy="19240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 descr="7b0a2020202022776f7264617274223a20227b5c2269645c223a32353030333133312c5c227469645c223a31333537357d220a7d0a"/>
          <p:cNvSpPr txBox="1"/>
          <p:nvPr/>
        </p:nvSpPr>
        <p:spPr>
          <a:xfrm>
            <a:off x="6872605" y="2367280"/>
            <a:ext cx="4209415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 fov="0">
                <a:rot lat="0" lon="0" rev="0"/>
              </a:camera>
              <a:lightRig rig="flat" dir="t">
                <a:rot lat="0" lon="0" rev="3600000"/>
              </a:lightRig>
            </a:scene3d>
            <a:sp3d prstMaterial="flat">
              <a:extrusionClr>
                <a:srgbClr val="01B0F0"/>
              </a:extrusionClr>
              <a:contourClr>
                <a:srgbClr val="236E4B"/>
              </a:contourClr>
            </a:sp3d>
          </a:bodyPr>
          <a:p>
            <a:r>
              <a:rPr lang="zh-CN" altLang="en-US" sz="6600" b="1">
                <a:ln w="13559" cmpd="sng">
                  <a:solidFill>
                    <a:srgbClr val="FFFFFF"/>
                  </a:solidFill>
                </a:ln>
                <a:solidFill>
                  <a:srgbClr val="DA2A51"/>
                </a:solidFill>
                <a:effectLst>
                  <a:innerShdw blurRad="24653" dist="50800" dir="13500000">
                    <a:srgbClr val="A02B10">
                      <a:alpha val="74000"/>
                    </a:srgbClr>
                  </a:innerShdw>
                </a:effectLst>
                <a:latin typeface="汉仪大黑简" panose="02010600000101010101" charset="-122"/>
                <a:ea typeface="汉仪大黑简" panose="02010600000101010101" charset="-122"/>
              </a:rPr>
              <a:t>水流速度均匀吗？</a:t>
            </a:r>
            <a:endParaRPr lang="zh-CN" altLang="en-US" sz="6600" b="1">
              <a:ln w="13559" cmpd="sng">
                <a:solidFill>
                  <a:srgbClr val="FFFFFF"/>
                </a:solidFill>
              </a:ln>
              <a:solidFill>
                <a:srgbClr val="DA2A51"/>
              </a:solidFill>
              <a:effectLst>
                <a:innerShdw blurRad="24653" dist="50800" dir="13500000">
                  <a:srgbClr val="A02B10">
                    <a:alpha val="74000"/>
                  </a:srgbClr>
                </a:innerShdw>
              </a:effectLst>
              <a:latin typeface="汉仪大黑简" panose="02010600000101010101" charset="-122"/>
              <a:ea typeface="汉仪大黑简" panose="02010600000101010101" charset="-122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6510" y="1873885"/>
            <a:ext cx="450024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>
            <p:custDataLst>
              <p:tags r:id="rId1"/>
            </p:custDataLst>
          </p:nvPr>
        </p:nvSpPr>
        <p:spPr>
          <a:xfrm>
            <a:off x="3861435" y="675640"/>
            <a:ext cx="5612765" cy="7715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defRPr/>
            </a:pPr>
            <a:r>
              <a:rPr lang="zh-CN" altLang="en-US" sz="4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观察水流的速度</a:t>
            </a:r>
            <a:endParaRPr lang="zh-CN" altLang="en-US" sz="4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 4"/>
          <p:cNvSpPr/>
          <p:nvPr/>
        </p:nvSpPr>
        <p:spPr>
          <a:xfrm>
            <a:off x="1934845" y="2033270"/>
            <a:ext cx="370776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注意事项：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加水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200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毫升，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入水时手堵孔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仔细观察流水，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描述现象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准确</a:t>
            </a:r>
            <a:r>
              <a:rPr lang="zh-CN" altLang="en-US" sz="2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8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0" y="1946275"/>
            <a:ext cx="4978400" cy="444881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55690" y="1321435"/>
            <a:ext cx="5495925" cy="4681220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  <p:custDataLst>
              <p:tags r:id="rId3"/>
            </p:custDataLst>
          </p:nvPr>
        </p:nvSpPr>
        <p:spPr>
          <a:xfrm>
            <a:off x="905510" y="2510155"/>
            <a:ext cx="4119245" cy="1430020"/>
          </a:xfrm>
        </p:spPr>
        <p:txBody>
          <a:bodyPr/>
          <a:p>
            <a:pPr marL="0" indent="0">
              <a:buNone/>
            </a:pPr>
            <a:r>
              <a:rPr lang="en-US" altLang="zh-CN" sz="3200" b="1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3200" b="1"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你观察到的水流是怎样的？</a:t>
            </a:r>
            <a:endParaRPr lang="zh-CN" altLang="en-US" sz="3200" b="1"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461260" y="2725420"/>
            <a:ext cx="6855460" cy="140652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0" indent="0">
              <a:buNone/>
            </a:pPr>
            <a:r>
              <a:rPr sz="5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水流速度是不均匀的！</a:t>
            </a:r>
            <a:endParaRPr lang="zh-CN" altLang="en-US" sz="5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流程图: 联系 4"/>
          <p:cNvSpPr/>
          <p:nvPr/>
        </p:nvSpPr>
        <p:spPr>
          <a:xfrm>
            <a:off x="577215" y="1400810"/>
            <a:ext cx="3205480" cy="1156335"/>
          </a:xfrm>
          <a:prstGeom prst="flowChartConnector">
            <a:avLst/>
          </a:prstGeom>
          <a:solidFill>
            <a:schemeClr val="bg1"/>
          </a:solidFill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开始时，水流像一条线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6" name="流程图: 联系 5"/>
          <p:cNvSpPr/>
          <p:nvPr/>
        </p:nvSpPr>
        <p:spPr>
          <a:xfrm>
            <a:off x="7115175" y="4131945"/>
            <a:ext cx="3357245" cy="1156335"/>
          </a:xfrm>
          <a:prstGeom prst="flowChartConnector">
            <a:avLst/>
          </a:prstGeom>
          <a:solidFill>
            <a:schemeClr val="bg1"/>
          </a:solidFill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tx1"/>
                </a:solidFill>
              </a:rPr>
              <a:t>最后，水流像断线的珠子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8" name="圆角右箭头 7"/>
          <p:cNvSpPr/>
          <p:nvPr/>
        </p:nvSpPr>
        <p:spPr>
          <a:xfrm rot="5400000">
            <a:off x="3799840" y="2061210"/>
            <a:ext cx="963295" cy="877570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圆角右箭头 8"/>
          <p:cNvSpPr/>
          <p:nvPr/>
        </p:nvSpPr>
        <p:spPr>
          <a:xfrm rot="16200000">
            <a:off x="6108065" y="3902075"/>
            <a:ext cx="963295" cy="877570"/>
          </a:xfrm>
          <a:prstGeom prst="ben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1"/>
            </p:custDataLst>
          </p:nvPr>
        </p:nvSpPr>
        <p:spPr>
          <a:xfrm>
            <a:off x="3487420" y="257175"/>
            <a:ext cx="5612765" cy="77152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 fontAlgn="base">
              <a:defRPr/>
            </a:pPr>
            <a:r>
              <a:rPr lang="zh-CN" altLang="en-US" sz="4000" b="1" strike="noStrike" noProof="1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测量水流速度的变化</a:t>
            </a:r>
            <a:endParaRPr lang="zh-CN" altLang="en-US" sz="4000" b="1" strike="noStrike" noProof="1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32585" y="1029335"/>
            <a:ext cx="9086850" cy="5518150"/>
            <a:chOff x="2571" y="1621"/>
            <a:chExt cx="14310" cy="8690"/>
          </a:xfrm>
        </p:grpSpPr>
        <p:pic>
          <p:nvPicPr>
            <p:cNvPr id="103" name="图片 102"/>
            <p:cNvPicPr/>
            <p:nvPr/>
          </p:nvPicPr>
          <p:blipFill>
            <a:blip r:embed="rId2"/>
            <a:srcRect l="1660" t="7028" r="2401" b="3204"/>
            <a:stretch>
              <a:fillRect/>
            </a:stretch>
          </p:blipFill>
          <p:spPr>
            <a:xfrm>
              <a:off x="2571" y="1621"/>
              <a:ext cx="14311" cy="86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文本框 8" descr="7b0a2020202022776f7264617274223a20227b5c2269645c223a32353030343235352c5c227469645c223a31333439357d220a7d0a"/>
            <p:cNvSpPr txBox="1"/>
            <p:nvPr/>
          </p:nvSpPr>
          <p:spPr>
            <a:xfrm>
              <a:off x="6605" y="4913"/>
              <a:ext cx="6612" cy="18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Left"/>
                <a:lightRig rig="brightRoom" dir="t"/>
              </a:scene3d>
              <a:sp3d extrusionH="124918" contourW="8328" prstMaterial="matte">
                <a:extrusionClr>
                  <a:srgbClr val="F05A16"/>
                </a:extrusionClr>
                <a:contourClr>
                  <a:srgbClr val="010000"/>
                </a:contourClr>
              </a:sp3d>
            </a:bodyPr>
            <a:p>
              <a:r>
                <a:rPr lang="zh-CN" altLang="en-US" sz="7200">
                  <a:ln w="16656" cmpd="sng"/>
                  <a:solidFill>
                    <a:srgbClr val="73ACEB"/>
                  </a:solidFill>
                  <a:effectLst>
                    <a:outerShdw blurRad="16656" dist="38100" dir="5400000" algn="t" rotWithShape="0">
                      <a:srgbClr val="FFC3A0">
                        <a:alpha val="50000"/>
                      </a:srgbClr>
                    </a:outerShdw>
                    <a:reflection blurRad="4164" stA="10000" endA="300" endPos="650" dist="114300" dir="5400000" sy="-100000" algn="bl" rotWithShape="0"/>
                  </a:effectLst>
                  <a:latin typeface="汉仪综艺体简" panose="02010600000101010101" charset="-122"/>
                  <a:ea typeface="汉仪综艺体简" panose="02010600000101010101" charset="-122"/>
                </a:rPr>
                <a:t>怎么测量？</a:t>
              </a:r>
              <a:endParaRPr lang="zh-CN" altLang="en-US" sz="7200">
                <a:ln w="16656" cmpd="sng"/>
                <a:solidFill>
                  <a:srgbClr val="73ACEB"/>
                </a:solidFill>
                <a:effectLst>
                  <a:outerShdw blurRad="16656" dist="38100" dir="5400000" algn="t" rotWithShape="0">
                    <a:srgbClr val="FFC3A0">
                      <a:alpha val="50000"/>
                    </a:srgbClr>
                  </a:outerShdw>
                  <a:reflection blurRad="4164" stA="10000" endA="300" endPos="650" dist="114300" dir="5400000" sy="-100000" algn="bl" rotWithShape="0"/>
                </a:effectLst>
                <a:latin typeface="汉仪综艺体简" panose="02010600000101010101" charset="-122"/>
                <a:ea typeface="汉仪综艺体简" panose="02010600000101010101" charset="-122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371475" y="407035"/>
            <a:ext cx="2049780" cy="779780"/>
          </a:xfrm>
          <a:prstGeom prst="roundRect">
            <a:avLst/>
          </a:prstGeom>
          <a:solidFill>
            <a:srgbClr val="1FA52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探索</a:t>
            </a:r>
            <a:r>
              <a:rPr lang="en-US" altLang="zh-CN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0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1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2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12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UNIT_PLACING_PICTURE_USER_VIEWPORT" val="{&quot;height&quot;:4129,&quot;width&quot;:3499}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2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AS_UNIQUEID" val="453"/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128.xml><?xml version="1.0" encoding="utf-8"?>
<p:tagLst xmlns:p="http://schemas.openxmlformats.org/presentationml/2006/main">
  <p:tag name="AS_UNIQUEID" val="454"/>
  <p:tag name="KSO_WM_UNIT_TEXT_FILL_FORE_SCHEMECOLOR_INDEX_BRIGHTNESS" val="0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AS_UNIQUEID" val="197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98"/>
</p:tagLst>
</file>

<file path=ppt/tags/tag131.xml><?xml version="1.0" encoding="utf-8"?>
<p:tagLst xmlns:p="http://schemas.openxmlformats.org/presentationml/2006/main">
  <p:tag name="AS_UNIQUEID" val="199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AS_UNIQUEID" val="199"/>
</p:tagLst>
</file>

<file path=ppt/tags/tag134.xml><?xml version="1.0" encoding="utf-8"?>
<p:tagLst xmlns:p="http://schemas.openxmlformats.org/presentationml/2006/main">
  <p:tag name="KSO_WM_UNIT_FILL_FORE_SCHEMECOLOR_INDEX_1_BRIGHTNESS" val="0.1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.05"/>
  <p:tag name="KSO_WM_UNIT_FILL_FORE_SCHEMECOLOR_INDEX_2" val="8"/>
  <p:tag name="KSO_WM_UNIT_FILL_FORE_SCHEMECOLOR_INDEX_2_POS" val="0.5"/>
  <p:tag name="KSO_WM_UNIT_FILL_FORE_SCHEMECOLOR_INDEX_2_TRANS" val="0"/>
  <p:tag name="KSO_WM_UNIT_FILL_FORE_SCHEMECOLOR_INDEX_3_BRIGHTNESS" val="0.05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UNIT_PLACING_PICTURE_USER_VIEWPORT" val="{&quot;height&quot;:4964,&quot;width&quot;:5829}"/>
</p:tagLst>
</file>

<file path=ppt/tags/tag136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UNIT_TEXT_FILL_FORE_SCHEMECOLOR_INDEX_BRIGHTNESS" val="0.6"/>
  <p:tag name="KSO_WM_UNIT_TEXT_FILL_FORE_SCHEMECOLOR_INDEX" val="6"/>
  <p:tag name="KSO_WM_UNIT_TEXT_FILL_TYPE" val="1"/>
  <p:tag name="KSO_WM_UNIT_TEXT_FORE_SCHEMECOLOR_INDEX_BRIGHTNESS" val="0"/>
  <p:tag name="KSO_WM_UNIT_TEXT_FORE_SCHEMECOLOR_INDEX" val="6"/>
  <p:tag name="KSO_WM_UNIT_TEXT_LINE_FILL_TYPE" val="2"/>
</p:tagLst>
</file>

<file path=ppt/tags/tag138.xml><?xml version="1.0" encoding="utf-8"?>
<p:tagLst xmlns:p="http://schemas.openxmlformats.org/presentationml/2006/main">
  <p:tag name="KSO_WM_UNIT_FILL_FORE_SCHEMECOLOR_INDEX_1_BRIGHTNESS" val="0.1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.05"/>
  <p:tag name="KSO_WM_UNIT_FILL_FORE_SCHEMECOLOR_INDEX_2" val="8"/>
  <p:tag name="KSO_WM_UNIT_FILL_FORE_SCHEMECOLOR_INDEX_2_POS" val="0.5"/>
  <p:tag name="KSO_WM_UNIT_FILL_FORE_SCHEMECOLOR_INDEX_2_TRANS" val="0"/>
  <p:tag name="KSO_WM_UNIT_FILL_FORE_SCHEMECOLOR_INDEX_3_BRIGHTNESS" val="0.05"/>
  <p:tag name="KSO_WM_UNIT_FILL_FORE_SCHEMECOLOR_INDEX_3" val="8"/>
  <p:tag name="KSO_WM_UNIT_FILL_FORE_SCHEMECOLOR_INDEX_3_POS" val="1"/>
  <p:tag name="KSO_WM_UNIT_FILL_FORE_SCHEMECOLOR_INDEX_3_TRANS" val="0"/>
  <p:tag name="KSO_WM_UNIT_FILL_GRADIENT_TYPE" val="0"/>
  <p:tag name="KSO_WM_UNIT_FILL_GRADIENT_ANGLE" val="90"/>
  <p:tag name="KSO_WM_UNIT_FILL_GRADIENT_Direction" val="1"/>
  <p:tag name="KSO_WM_UNIT_FILL_TYPE" val="3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UNIT_TABLE_BEAUTIFY" val="smartTable{2a653bf0-7e72-4864-a831-32ec3c084ca7}"/>
  <p:tag name="TABLE_ENDDRAG_ORIGIN_RECT" val="935*398"/>
  <p:tag name="TABLE_ENDDRAG_RECT" val="10*140*936*398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KSO_WM_UNIT_TABLE_BEAUTIFY" val="smartTable{2a653bf0-7e72-4864-a831-32ec3c084ca7}"/>
  <p:tag name="TABLE_ENDDRAG_ORIGIN_RECT" val="935*398"/>
  <p:tag name="TABLE_ENDDRAG_RECT" val="10*140*936*398"/>
</p:tagLst>
</file>

<file path=ppt/tags/tag141.xml><?xml version="1.0" encoding="utf-8"?>
<p:tagLst xmlns:p="http://schemas.openxmlformats.org/presentationml/2006/main">
  <p:tag name="KSO_WM_UNIT_TABLE_BEAUTIFY" val="smartTable{2a653bf0-7e72-4864-a831-32ec3c084ca7}"/>
  <p:tag name="TABLE_ENDDRAG_ORIGIN_RECT" val="935*398"/>
  <p:tag name="TABLE_ENDDRAG_RECT" val="10*140*936*398"/>
</p:tagLst>
</file>

<file path=ppt/tags/tag142.xml><?xml version="1.0" encoding="utf-8"?>
<p:tagLst xmlns:p="http://schemas.openxmlformats.org/presentationml/2006/main">
  <p:tag name="KSO_WM_UNIT_TABLE_BEAUTIFY" val="smartTable{2a653bf0-7e72-4864-a831-32ec3c084ca7}"/>
  <p:tag name="TABLE_ENDDRAG_ORIGIN_RECT" val="935*398"/>
  <p:tag name="TABLE_ENDDRAG_RECT" val="10*140*936*398"/>
</p:tagLst>
</file>

<file path=ppt/tags/tag143.xml><?xml version="1.0" encoding="utf-8"?>
<p:tagLst xmlns:p="http://schemas.openxmlformats.org/presentationml/2006/main">
  <p:tag name="AS_UNIQUEID" val="198"/>
</p:tagLst>
</file>

<file path=ppt/tags/tag144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SLIDE_MODEL_TYPE" val="cover"/>
</p:tagLst>
</file>

<file path=ppt/tags/tag146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WY3ZWZiMTRkODNlOWIyYzA5NTk4YzI1MGU4ZGQ0YzgifQ==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8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站酷小薇LOGO体"/>
        <a:ea typeface="站酷小薇LOGO体"/>
        <a:cs typeface="Arial"/>
      </a:majorFont>
      <a:minorFont>
        <a:latin typeface="站酷小薇LOGO体"/>
        <a:ea typeface="站酷小薇LOGO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1FCFB"/>
      </a:dk2>
      <a:lt2>
        <a:srgbClr val="FFFFFF"/>
      </a:lt2>
      <a:accent1>
        <a:srgbClr val="B6EEEA"/>
      </a:accent1>
      <a:accent2>
        <a:srgbClr val="76D3C9"/>
      </a:accent2>
      <a:accent3>
        <a:srgbClr val="2E93DE"/>
      </a:accent3>
      <a:accent4>
        <a:srgbClr val="FBA285"/>
      </a:accent4>
      <a:accent5>
        <a:srgbClr val="FECFD1"/>
      </a:accent5>
      <a:accent6>
        <a:srgbClr val="FFE9C0"/>
      </a:accent6>
      <a:hlink>
        <a:srgbClr val="5FCBFB"/>
      </a:hlink>
      <a:folHlink>
        <a:srgbClr val="B759BC"/>
      </a:folHlink>
    </a:clrScheme>
    <a:fontScheme name="自定义 9">
      <a:majorFont>
        <a:latin typeface="站酷小薇LOGO体"/>
        <a:ea typeface="站酷小薇LOGO体"/>
        <a:cs typeface="Arial"/>
      </a:majorFont>
      <a:minorFont>
        <a:latin typeface="站酷小薇LOGO体"/>
        <a:ea typeface="站酷小薇LOGO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站酷小薇LOGO体"/>
        <a:ea typeface="Arial"/>
        <a:cs typeface="Arial"/>
        <a:font script="Jpan" typeface="游ゴシック"/>
        <a:font script="Hang" typeface="맑은 고딕"/>
        <a:font script="Hans" typeface="站酷小薇LOGO体"/>
        <a:font script="Hant" typeface="新細明體"/>
        <a:font script="Arab" typeface="站酷小薇LOGO体"/>
        <a:font script="Hebr" typeface="站酷小薇LOGO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站酷小薇LOGO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站酷小薇LOGO体"/>
        <a:font script="Hebr" typeface="站酷小薇LOGO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站酷小薇LOGO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1331</Words>
  <Application>WPS 演示</Application>
  <PresentationFormat/>
  <Paragraphs>293</Paragraphs>
  <Slides>24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站酷小薇LOGO体</vt:lpstr>
      <vt:lpstr>RomanS</vt:lpstr>
      <vt:lpstr>站酷小薇LOGO体</vt:lpstr>
      <vt:lpstr>微软雅黑</vt:lpstr>
      <vt:lpstr>楷体</vt:lpstr>
      <vt:lpstr>黑体</vt:lpstr>
      <vt:lpstr>汉仪大黑简</vt:lpstr>
      <vt:lpstr>汉仪综艺体简</vt:lpstr>
      <vt:lpstr>汉仪黑方简</vt:lpstr>
      <vt:lpstr>Arial Unicode MS</vt:lpstr>
      <vt:lpstr>汉仪力量黑简</vt:lpstr>
      <vt:lpstr>站酷小薇LOGO体</vt:lpstr>
      <vt:lpstr>Office 主题​​</vt:lpstr>
      <vt:lpstr>2_Office 主题​​</vt:lpstr>
      <vt:lpstr>古代人是怎样计时的？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WPS_1559550663</cp:lastModifiedBy>
  <cp:revision>21</cp:revision>
  <cp:lastPrinted>2021-11-07T21:58:00Z</cp:lastPrinted>
  <dcterms:created xsi:type="dcterms:W3CDTF">2021-11-07T21:58:00Z</dcterms:created>
  <dcterms:modified xsi:type="dcterms:W3CDTF">2022-09-13T05:35:54Z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047B0D561CE443C78EDC70121589FCFE</vt:lpwstr>
  </property>
  <property fmtid="{D5CDD505-2E9C-101B-9397-08002B2CF9AE}" pid="7" name="KSOProductBuildVer">
    <vt:lpwstr>2052-11.1.0.12019</vt:lpwstr>
  </property>
</Properties>
</file>