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4" r:id="rId2"/>
    <p:sldId id="297" r:id="rId3"/>
    <p:sldId id="258" r:id="rId4"/>
    <p:sldId id="263" r:id="rId5"/>
    <p:sldId id="265" r:id="rId6"/>
    <p:sldId id="266" r:id="rId7"/>
    <p:sldId id="267" r:id="rId8"/>
    <p:sldId id="268" r:id="rId9"/>
    <p:sldId id="272" r:id="rId10"/>
    <p:sldId id="273" r:id="rId11"/>
    <p:sldId id="274" r:id="rId12"/>
    <p:sldId id="275" r:id="rId13"/>
    <p:sldId id="280" r:id="rId14"/>
    <p:sldId id="276" r:id="rId15"/>
    <p:sldId id="314" r:id="rId16"/>
    <p:sldId id="315" r:id="rId17"/>
    <p:sldId id="316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066"/>
    <a:srgbClr val="548235"/>
    <a:srgbClr val="34BE89"/>
    <a:srgbClr val="5AD49D"/>
    <a:srgbClr val="BBEAD5"/>
    <a:srgbClr val="D9D9D9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-96" y="-180"/>
      </p:cViewPr>
      <p:guideLst>
        <p:guide orient="horz" pos="2142"/>
        <p:guide pos="38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47A9D-4E5D-4637-9A2B-78B53AF364C7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48E75-8339-4616-B784-C04BE36670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35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5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圆角矩形 11"/>
          <p:cNvSpPr/>
          <p:nvPr/>
        </p:nvSpPr>
        <p:spPr>
          <a:xfrm>
            <a:off x="2238377" y="1306288"/>
            <a:ext cx="7715248" cy="2941862"/>
          </a:xfrm>
          <a:prstGeom prst="roundRect">
            <a:avLst/>
          </a:prstGeom>
          <a:solidFill>
            <a:srgbClr val="34B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466023" y="1684655"/>
            <a:ext cx="72599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32860" indent="-3832225"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第三单元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工具和技术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3280" y="3044825"/>
            <a:ext cx="54254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课时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斜面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组合 1"/>
          <p:cNvGrpSpPr/>
          <p:nvPr/>
        </p:nvGrpSpPr>
        <p:grpSpPr>
          <a:xfrm>
            <a:off x="2251710" y="1198133"/>
            <a:ext cx="428625" cy="344488"/>
            <a:chOff x="2381251" y="4760913"/>
            <a:chExt cx="571500" cy="460375"/>
          </a:xfrm>
        </p:grpSpPr>
        <p:sp>
          <p:nvSpPr>
            <p:cNvPr id="42" name="Freeform 28"/>
            <p:cNvSpPr/>
            <p:nvPr/>
          </p:nvSpPr>
          <p:spPr>
            <a:xfrm>
              <a:off x="2381251" y="4760913"/>
              <a:ext cx="336550" cy="280988"/>
            </a:xfrm>
            <a:custGeom>
              <a:avLst/>
              <a:gdLst/>
              <a:ahLst/>
              <a:cxnLst>
                <a:cxn ang="0">
                  <a:pos x="325331" y="179832"/>
                </a:cxn>
                <a:cxn ang="0">
                  <a:pos x="336550" y="280988"/>
                </a:cxn>
                <a:cxn ang="0">
                  <a:pos x="89746" y="67437"/>
                </a:cxn>
                <a:cxn ang="0">
                  <a:pos x="0" y="0"/>
                </a:cxn>
                <a:cxn ang="0">
                  <a:pos x="100965" y="44958"/>
                </a:cxn>
                <a:cxn ang="0">
                  <a:pos x="325331" y="179832"/>
                </a:cxn>
              </a:cxnLst>
              <a:rect l="0" t="0" r="0" b="0"/>
              <a:pathLst>
                <a:path w="120" h="100">
                  <a:moveTo>
                    <a:pt x="116" y="64"/>
                  </a:moveTo>
                  <a:cubicBezTo>
                    <a:pt x="116" y="76"/>
                    <a:pt x="116" y="88"/>
                    <a:pt x="120" y="100"/>
                  </a:cubicBezTo>
                  <a:cubicBezTo>
                    <a:pt x="88" y="76"/>
                    <a:pt x="60" y="52"/>
                    <a:pt x="32" y="24"/>
                  </a:cubicBezTo>
                  <a:cubicBezTo>
                    <a:pt x="20" y="16"/>
                    <a:pt x="12" y="8"/>
                    <a:pt x="0" y="0"/>
                  </a:cubicBezTo>
                  <a:cubicBezTo>
                    <a:pt x="12" y="8"/>
                    <a:pt x="24" y="8"/>
                    <a:pt x="36" y="16"/>
                  </a:cubicBezTo>
                  <a:cubicBezTo>
                    <a:pt x="64" y="32"/>
                    <a:pt x="88" y="52"/>
                    <a:pt x="116" y="64"/>
                  </a:cubicBezTo>
                  <a:close/>
                </a:path>
              </a:pathLst>
            </a:custGeom>
            <a:solidFill>
              <a:srgbClr val="D8D8D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9"/>
            <p:cNvSpPr/>
            <p:nvPr/>
          </p:nvSpPr>
          <p:spPr>
            <a:xfrm>
              <a:off x="2381251" y="4760913"/>
              <a:ext cx="336550" cy="280988"/>
            </a:xfrm>
            <a:custGeom>
              <a:avLst/>
              <a:gdLst/>
              <a:ahLst/>
              <a:cxnLst>
                <a:cxn ang="0">
                  <a:pos x="325331" y="179832"/>
                </a:cxn>
                <a:cxn ang="0">
                  <a:pos x="336550" y="280988"/>
                </a:cxn>
                <a:cxn ang="0">
                  <a:pos x="89746" y="67437"/>
                </a:cxn>
                <a:cxn ang="0">
                  <a:pos x="0" y="0"/>
                </a:cxn>
                <a:cxn ang="0">
                  <a:pos x="100965" y="44958"/>
                </a:cxn>
                <a:cxn ang="0">
                  <a:pos x="325331" y="179832"/>
                </a:cxn>
              </a:cxnLst>
              <a:rect l="0" t="0" r="0" b="0"/>
              <a:pathLst>
                <a:path w="120" h="100">
                  <a:moveTo>
                    <a:pt x="116" y="64"/>
                  </a:moveTo>
                  <a:cubicBezTo>
                    <a:pt x="116" y="76"/>
                    <a:pt x="116" y="88"/>
                    <a:pt x="120" y="100"/>
                  </a:cubicBezTo>
                  <a:cubicBezTo>
                    <a:pt x="88" y="76"/>
                    <a:pt x="60" y="52"/>
                    <a:pt x="32" y="24"/>
                  </a:cubicBezTo>
                  <a:cubicBezTo>
                    <a:pt x="20" y="16"/>
                    <a:pt x="12" y="8"/>
                    <a:pt x="0" y="0"/>
                  </a:cubicBezTo>
                  <a:cubicBezTo>
                    <a:pt x="12" y="8"/>
                    <a:pt x="24" y="8"/>
                    <a:pt x="36" y="16"/>
                  </a:cubicBezTo>
                  <a:cubicBezTo>
                    <a:pt x="64" y="32"/>
                    <a:pt x="88" y="52"/>
                    <a:pt x="116" y="64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0"/>
            <p:cNvSpPr/>
            <p:nvPr/>
          </p:nvSpPr>
          <p:spPr>
            <a:xfrm>
              <a:off x="2381251" y="4760913"/>
              <a:ext cx="481013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863" y="11211"/>
                </a:cxn>
                <a:cxn ang="0">
                  <a:pos x="481013" y="100905"/>
                </a:cxn>
                <a:cxn ang="0">
                  <a:pos x="402708" y="145752"/>
                </a:cxn>
                <a:cxn ang="0">
                  <a:pos x="324404" y="179388"/>
                </a:cxn>
                <a:cxn ang="0">
                  <a:pos x="0" y="0"/>
                </a:cxn>
              </a:cxnLst>
              <a:rect l="0" t="0" r="0" b="0"/>
              <a:pathLst>
                <a:path w="172" h="64">
                  <a:moveTo>
                    <a:pt x="0" y="0"/>
                  </a:moveTo>
                  <a:cubicBezTo>
                    <a:pt x="12" y="4"/>
                    <a:pt x="28" y="4"/>
                    <a:pt x="40" y="4"/>
                  </a:cubicBezTo>
                  <a:cubicBezTo>
                    <a:pt x="84" y="16"/>
                    <a:pt x="128" y="28"/>
                    <a:pt x="172" y="36"/>
                  </a:cubicBezTo>
                  <a:cubicBezTo>
                    <a:pt x="164" y="40"/>
                    <a:pt x="152" y="48"/>
                    <a:pt x="144" y="52"/>
                  </a:cubicBezTo>
                  <a:cubicBezTo>
                    <a:pt x="136" y="56"/>
                    <a:pt x="124" y="56"/>
                    <a:pt x="116" y="64"/>
                  </a:cubicBezTo>
                  <a:cubicBezTo>
                    <a:pt x="80" y="40"/>
                    <a:pt x="40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1"/>
            <p:cNvSpPr/>
            <p:nvPr/>
          </p:nvSpPr>
          <p:spPr>
            <a:xfrm>
              <a:off x="2381251" y="4760913"/>
              <a:ext cx="481013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863" y="11211"/>
                </a:cxn>
                <a:cxn ang="0">
                  <a:pos x="481013" y="100905"/>
                </a:cxn>
                <a:cxn ang="0">
                  <a:pos x="402708" y="145752"/>
                </a:cxn>
                <a:cxn ang="0">
                  <a:pos x="324404" y="179388"/>
                </a:cxn>
                <a:cxn ang="0">
                  <a:pos x="0" y="0"/>
                </a:cxn>
              </a:cxnLst>
              <a:rect l="0" t="0" r="0" b="0"/>
              <a:pathLst>
                <a:path w="172" h="64">
                  <a:moveTo>
                    <a:pt x="0" y="0"/>
                  </a:moveTo>
                  <a:cubicBezTo>
                    <a:pt x="12" y="4"/>
                    <a:pt x="28" y="4"/>
                    <a:pt x="40" y="4"/>
                  </a:cubicBezTo>
                  <a:cubicBezTo>
                    <a:pt x="84" y="16"/>
                    <a:pt x="128" y="28"/>
                    <a:pt x="172" y="36"/>
                  </a:cubicBezTo>
                  <a:cubicBezTo>
                    <a:pt x="164" y="40"/>
                    <a:pt x="152" y="48"/>
                    <a:pt x="144" y="52"/>
                  </a:cubicBezTo>
                  <a:cubicBezTo>
                    <a:pt x="136" y="56"/>
                    <a:pt x="124" y="56"/>
                    <a:pt x="116" y="64"/>
                  </a:cubicBezTo>
                  <a:cubicBezTo>
                    <a:pt x="80" y="40"/>
                    <a:pt x="40" y="16"/>
                    <a:pt x="0" y="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2"/>
            <p:cNvSpPr/>
            <p:nvPr/>
          </p:nvSpPr>
          <p:spPr>
            <a:xfrm>
              <a:off x="2381251" y="4760913"/>
              <a:ext cx="290513" cy="336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777" y="336550"/>
                </a:cxn>
                <a:cxn ang="0">
                  <a:pos x="290513" y="201930"/>
                </a:cxn>
                <a:cxn ang="0">
                  <a:pos x="0" y="0"/>
                </a:cxn>
              </a:cxnLst>
              <a:rect l="0" t="0" r="0" b="0"/>
              <a:pathLst>
                <a:path w="104" h="120">
                  <a:moveTo>
                    <a:pt x="0" y="0"/>
                  </a:moveTo>
                  <a:cubicBezTo>
                    <a:pt x="24" y="36"/>
                    <a:pt x="40" y="80"/>
                    <a:pt x="64" y="120"/>
                  </a:cubicBezTo>
                  <a:cubicBezTo>
                    <a:pt x="72" y="100"/>
                    <a:pt x="96" y="92"/>
                    <a:pt x="104" y="72"/>
                  </a:cubicBezTo>
                  <a:cubicBezTo>
                    <a:pt x="72" y="48"/>
                    <a:pt x="36" y="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3"/>
            <p:cNvSpPr/>
            <p:nvPr/>
          </p:nvSpPr>
          <p:spPr>
            <a:xfrm>
              <a:off x="2381251" y="4760913"/>
              <a:ext cx="290513" cy="336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777" y="336550"/>
                </a:cxn>
                <a:cxn ang="0">
                  <a:pos x="290513" y="201930"/>
                </a:cxn>
                <a:cxn ang="0">
                  <a:pos x="0" y="0"/>
                </a:cxn>
              </a:cxnLst>
              <a:rect l="0" t="0" r="0" b="0"/>
              <a:pathLst>
                <a:path w="104" h="120">
                  <a:moveTo>
                    <a:pt x="0" y="0"/>
                  </a:moveTo>
                  <a:cubicBezTo>
                    <a:pt x="24" y="36"/>
                    <a:pt x="40" y="80"/>
                    <a:pt x="64" y="120"/>
                  </a:cubicBezTo>
                  <a:cubicBezTo>
                    <a:pt x="72" y="100"/>
                    <a:pt x="96" y="92"/>
                    <a:pt x="104" y="72"/>
                  </a:cubicBezTo>
                  <a:cubicBezTo>
                    <a:pt x="72" y="48"/>
                    <a:pt x="36" y="20"/>
                    <a:pt x="0" y="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34"/>
            <p:cNvSpPr/>
            <p:nvPr/>
          </p:nvSpPr>
          <p:spPr>
            <a:xfrm>
              <a:off x="2560638" y="5053013"/>
              <a:ext cx="0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113"/>
                </a:cxn>
                <a:cxn ang="0">
                  <a:pos x="0" y="0"/>
                </a:cxn>
              </a:cxnLst>
              <a:rect l="0" t="0" r="0" b="0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5"/>
            <p:cNvSpPr/>
            <p:nvPr/>
          </p:nvSpPr>
          <p:spPr>
            <a:xfrm>
              <a:off x="2560638" y="5053013"/>
              <a:ext cx="0" cy="11113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Line 36"/>
            <p:cNvSpPr/>
            <p:nvPr/>
          </p:nvSpPr>
          <p:spPr>
            <a:xfrm>
              <a:off x="2560638" y="5053013"/>
              <a:ext cx="0" cy="11113"/>
            </a:xfrm>
            <a:prstGeom prst="line">
              <a:avLst/>
            </a:prstGeom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80" tIns="34290" rIns="68580" bIns="3429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Freeform 37"/>
            <p:cNvSpPr/>
            <p:nvPr/>
          </p:nvSpPr>
          <p:spPr>
            <a:xfrm>
              <a:off x="2516188" y="4975225"/>
              <a:ext cx="33338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38" y="55563"/>
                </a:cxn>
              </a:cxnLst>
              <a:rect l="0" t="0" r="0" b="0"/>
              <a:pathLst>
                <a:path w="12" h="20">
                  <a:moveTo>
                    <a:pt x="0" y="0"/>
                  </a:moveTo>
                  <a:cubicBezTo>
                    <a:pt x="8" y="4"/>
                    <a:pt x="12" y="12"/>
                    <a:pt x="12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38"/>
            <p:cNvSpPr/>
            <p:nvPr/>
          </p:nvSpPr>
          <p:spPr>
            <a:xfrm>
              <a:off x="2516188" y="4975225"/>
              <a:ext cx="33338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38" y="55563"/>
                </a:cxn>
              </a:cxnLst>
              <a:rect l="0" t="0" r="0" b="0"/>
              <a:pathLst>
                <a:path w="12" h="20">
                  <a:moveTo>
                    <a:pt x="0" y="0"/>
                  </a:moveTo>
                  <a:cubicBezTo>
                    <a:pt x="8" y="4"/>
                    <a:pt x="12" y="12"/>
                    <a:pt x="12" y="20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9"/>
            <p:cNvSpPr/>
            <p:nvPr/>
          </p:nvSpPr>
          <p:spPr>
            <a:xfrm>
              <a:off x="2671763" y="4951413"/>
              <a:ext cx="46038" cy="90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038" y="90488"/>
                </a:cxn>
              </a:cxnLst>
              <a:rect l="0" t="0" r="0" b="0"/>
              <a:pathLst>
                <a:path w="16" h="32">
                  <a:moveTo>
                    <a:pt x="0" y="0"/>
                  </a:moveTo>
                  <a:cubicBezTo>
                    <a:pt x="4" y="12"/>
                    <a:pt x="12" y="20"/>
                    <a:pt x="16" y="3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0"/>
            <p:cNvSpPr/>
            <p:nvPr/>
          </p:nvSpPr>
          <p:spPr>
            <a:xfrm>
              <a:off x="2671763" y="4951413"/>
              <a:ext cx="46038" cy="90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038" y="90488"/>
                </a:cxn>
              </a:cxnLst>
              <a:rect l="0" t="0" r="0" b="0"/>
              <a:pathLst>
                <a:path w="16" h="32">
                  <a:moveTo>
                    <a:pt x="0" y="0"/>
                  </a:moveTo>
                  <a:cubicBezTo>
                    <a:pt x="4" y="12"/>
                    <a:pt x="12" y="20"/>
                    <a:pt x="16" y="32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1"/>
            <p:cNvSpPr/>
            <p:nvPr/>
          </p:nvSpPr>
          <p:spPr>
            <a:xfrm>
              <a:off x="2762251" y="5008563"/>
              <a:ext cx="190500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500" y="88900"/>
                </a:cxn>
              </a:cxnLst>
              <a:rect l="0" t="0" r="0" b="0"/>
              <a:pathLst>
                <a:path w="68" h="32">
                  <a:moveTo>
                    <a:pt x="0" y="0"/>
                  </a:moveTo>
                  <a:cubicBezTo>
                    <a:pt x="20" y="12"/>
                    <a:pt x="44" y="20"/>
                    <a:pt x="68" y="32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2"/>
            <p:cNvSpPr/>
            <p:nvPr/>
          </p:nvSpPr>
          <p:spPr>
            <a:xfrm>
              <a:off x="2751138" y="5064125"/>
              <a:ext cx="190500" cy="134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823" y="22489"/>
                </a:cxn>
                <a:cxn ang="0">
                  <a:pos x="190500" y="134938"/>
                </a:cxn>
              </a:cxnLst>
              <a:rect l="0" t="0" r="0" b="0"/>
              <a:pathLst>
                <a:path w="68" h="48">
                  <a:moveTo>
                    <a:pt x="0" y="0"/>
                  </a:moveTo>
                  <a:cubicBezTo>
                    <a:pt x="4" y="4"/>
                    <a:pt x="12" y="4"/>
                    <a:pt x="16" y="8"/>
                  </a:cubicBezTo>
                  <a:cubicBezTo>
                    <a:pt x="32" y="24"/>
                    <a:pt x="48" y="40"/>
                    <a:pt x="68" y="48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3"/>
            <p:cNvSpPr/>
            <p:nvPr/>
          </p:nvSpPr>
          <p:spPr>
            <a:xfrm>
              <a:off x="2695576" y="5075238"/>
              <a:ext cx="122238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562" y="78642"/>
                </a:cxn>
                <a:cxn ang="0">
                  <a:pos x="122238" y="146050"/>
                </a:cxn>
              </a:cxnLst>
              <a:rect l="0" t="0" r="0" b="0"/>
              <a:pathLst>
                <a:path w="44" h="52">
                  <a:moveTo>
                    <a:pt x="0" y="0"/>
                  </a:moveTo>
                  <a:cubicBezTo>
                    <a:pt x="8" y="8"/>
                    <a:pt x="16" y="16"/>
                    <a:pt x="20" y="28"/>
                  </a:cubicBezTo>
                  <a:cubicBezTo>
                    <a:pt x="28" y="36"/>
                    <a:pt x="36" y="44"/>
                    <a:pt x="44" y="52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44"/>
            <p:cNvSpPr/>
            <p:nvPr/>
          </p:nvSpPr>
          <p:spPr>
            <a:xfrm>
              <a:off x="2381251" y="4760913"/>
              <a:ext cx="336550" cy="280988"/>
            </a:xfrm>
            <a:custGeom>
              <a:avLst/>
              <a:gdLst/>
              <a:ahLst/>
              <a:cxnLst>
                <a:cxn ang="0">
                  <a:pos x="325331" y="179832"/>
                </a:cxn>
                <a:cxn ang="0">
                  <a:pos x="336550" y="280988"/>
                </a:cxn>
                <a:cxn ang="0">
                  <a:pos x="89746" y="67437"/>
                </a:cxn>
                <a:cxn ang="0">
                  <a:pos x="0" y="0"/>
                </a:cxn>
                <a:cxn ang="0">
                  <a:pos x="100965" y="44958"/>
                </a:cxn>
                <a:cxn ang="0">
                  <a:pos x="325331" y="179832"/>
                </a:cxn>
              </a:cxnLst>
              <a:rect l="0" t="0" r="0" b="0"/>
              <a:pathLst>
                <a:path w="120" h="100">
                  <a:moveTo>
                    <a:pt x="116" y="64"/>
                  </a:moveTo>
                  <a:cubicBezTo>
                    <a:pt x="116" y="76"/>
                    <a:pt x="116" y="88"/>
                    <a:pt x="120" y="100"/>
                  </a:cubicBezTo>
                  <a:cubicBezTo>
                    <a:pt x="88" y="76"/>
                    <a:pt x="60" y="52"/>
                    <a:pt x="32" y="24"/>
                  </a:cubicBezTo>
                  <a:cubicBezTo>
                    <a:pt x="20" y="16"/>
                    <a:pt x="12" y="8"/>
                    <a:pt x="0" y="0"/>
                  </a:cubicBezTo>
                  <a:cubicBezTo>
                    <a:pt x="12" y="8"/>
                    <a:pt x="24" y="8"/>
                    <a:pt x="36" y="16"/>
                  </a:cubicBezTo>
                  <a:cubicBezTo>
                    <a:pt x="64" y="32"/>
                    <a:pt x="88" y="52"/>
                    <a:pt x="116" y="64"/>
                  </a:cubicBezTo>
                  <a:close/>
                </a:path>
              </a:pathLst>
            </a:custGeom>
            <a:solidFill>
              <a:srgbClr val="D8D8D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45"/>
            <p:cNvSpPr/>
            <p:nvPr/>
          </p:nvSpPr>
          <p:spPr>
            <a:xfrm>
              <a:off x="2381251" y="4760913"/>
              <a:ext cx="336550" cy="280988"/>
            </a:xfrm>
            <a:custGeom>
              <a:avLst/>
              <a:gdLst/>
              <a:ahLst/>
              <a:cxnLst>
                <a:cxn ang="0">
                  <a:pos x="325331" y="179832"/>
                </a:cxn>
                <a:cxn ang="0">
                  <a:pos x="336550" y="280988"/>
                </a:cxn>
                <a:cxn ang="0">
                  <a:pos x="89746" y="67437"/>
                </a:cxn>
                <a:cxn ang="0">
                  <a:pos x="0" y="0"/>
                </a:cxn>
                <a:cxn ang="0">
                  <a:pos x="100965" y="44958"/>
                </a:cxn>
                <a:cxn ang="0">
                  <a:pos x="325331" y="179832"/>
                </a:cxn>
              </a:cxnLst>
              <a:rect l="0" t="0" r="0" b="0"/>
              <a:pathLst>
                <a:path w="120" h="100">
                  <a:moveTo>
                    <a:pt x="116" y="64"/>
                  </a:moveTo>
                  <a:cubicBezTo>
                    <a:pt x="116" y="76"/>
                    <a:pt x="116" y="88"/>
                    <a:pt x="120" y="100"/>
                  </a:cubicBezTo>
                  <a:cubicBezTo>
                    <a:pt x="88" y="76"/>
                    <a:pt x="60" y="52"/>
                    <a:pt x="32" y="24"/>
                  </a:cubicBezTo>
                  <a:cubicBezTo>
                    <a:pt x="20" y="16"/>
                    <a:pt x="12" y="8"/>
                    <a:pt x="0" y="0"/>
                  </a:cubicBezTo>
                  <a:cubicBezTo>
                    <a:pt x="12" y="8"/>
                    <a:pt x="24" y="8"/>
                    <a:pt x="36" y="16"/>
                  </a:cubicBezTo>
                  <a:cubicBezTo>
                    <a:pt x="64" y="32"/>
                    <a:pt x="88" y="52"/>
                    <a:pt x="116" y="64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46"/>
            <p:cNvSpPr/>
            <p:nvPr/>
          </p:nvSpPr>
          <p:spPr>
            <a:xfrm>
              <a:off x="2381251" y="4760913"/>
              <a:ext cx="481013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863" y="11211"/>
                </a:cxn>
                <a:cxn ang="0">
                  <a:pos x="481013" y="100905"/>
                </a:cxn>
                <a:cxn ang="0">
                  <a:pos x="402708" y="145752"/>
                </a:cxn>
                <a:cxn ang="0">
                  <a:pos x="324404" y="179388"/>
                </a:cxn>
                <a:cxn ang="0">
                  <a:pos x="0" y="0"/>
                </a:cxn>
              </a:cxnLst>
              <a:rect l="0" t="0" r="0" b="0"/>
              <a:pathLst>
                <a:path w="172" h="64">
                  <a:moveTo>
                    <a:pt x="0" y="0"/>
                  </a:moveTo>
                  <a:cubicBezTo>
                    <a:pt x="12" y="4"/>
                    <a:pt x="28" y="4"/>
                    <a:pt x="40" y="4"/>
                  </a:cubicBezTo>
                  <a:cubicBezTo>
                    <a:pt x="84" y="16"/>
                    <a:pt x="128" y="28"/>
                    <a:pt x="172" y="36"/>
                  </a:cubicBezTo>
                  <a:cubicBezTo>
                    <a:pt x="164" y="40"/>
                    <a:pt x="152" y="48"/>
                    <a:pt x="144" y="52"/>
                  </a:cubicBezTo>
                  <a:cubicBezTo>
                    <a:pt x="136" y="56"/>
                    <a:pt x="124" y="56"/>
                    <a:pt x="116" y="64"/>
                  </a:cubicBezTo>
                  <a:cubicBezTo>
                    <a:pt x="80" y="40"/>
                    <a:pt x="40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47"/>
            <p:cNvSpPr/>
            <p:nvPr/>
          </p:nvSpPr>
          <p:spPr>
            <a:xfrm>
              <a:off x="2381251" y="4760913"/>
              <a:ext cx="481013" cy="179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863" y="11211"/>
                </a:cxn>
                <a:cxn ang="0">
                  <a:pos x="481013" y="100905"/>
                </a:cxn>
                <a:cxn ang="0">
                  <a:pos x="402708" y="145752"/>
                </a:cxn>
                <a:cxn ang="0">
                  <a:pos x="324404" y="179388"/>
                </a:cxn>
                <a:cxn ang="0">
                  <a:pos x="0" y="0"/>
                </a:cxn>
              </a:cxnLst>
              <a:rect l="0" t="0" r="0" b="0"/>
              <a:pathLst>
                <a:path w="172" h="64">
                  <a:moveTo>
                    <a:pt x="0" y="0"/>
                  </a:moveTo>
                  <a:cubicBezTo>
                    <a:pt x="12" y="4"/>
                    <a:pt x="28" y="4"/>
                    <a:pt x="40" y="4"/>
                  </a:cubicBezTo>
                  <a:cubicBezTo>
                    <a:pt x="84" y="16"/>
                    <a:pt x="128" y="28"/>
                    <a:pt x="172" y="36"/>
                  </a:cubicBezTo>
                  <a:cubicBezTo>
                    <a:pt x="164" y="40"/>
                    <a:pt x="152" y="48"/>
                    <a:pt x="144" y="52"/>
                  </a:cubicBezTo>
                  <a:cubicBezTo>
                    <a:pt x="136" y="56"/>
                    <a:pt x="124" y="56"/>
                    <a:pt x="116" y="64"/>
                  </a:cubicBezTo>
                  <a:cubicBezTo>
                    <a:pt x="80" y="40"/>
                    <a:pt x="40" y="16"/>
                    <a:pt x="0" y="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48"/>
            <p:cNvSpPr/>
            <p:nvPr/>
          </p:nvSpPr>
          <p:spPr>
            <a:xfrm>
              <a:off x="2381251" y="4760913"/>
              <a:ext cx="290513" cy="336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777" y="336550"/>
                </a:cxn>
                <a:cxn ang="0">
                  <a:pos x="290513" y="201930"/>
                </a:cxn>
                <a:cxn ang="0">
                  <a:pos x="0" y="0"/>
                </a:cxn>
              </a:cxnLst>
              <a:rect l="0" t="0" r="0" b="0"/>
              <a:pathLst>
                <a:path w="104" h="120">
                  <a:moveTo>
                    <a:pt x="0" y="0"/>
                  </a:moveTo>
                  <a:cubicBezTo>
                    <a:pt x="24" y="36"/>
                    <a:pt x="40" y="80"/>
                    <a:pt x="64" y="120"/>
                  </a:cubicBezTo>
                  <a:cubicBezTo>
                    <a:pt x="72" y="100"/>
                    <a:pt x="96" y="92"/>
                    <a:pt x="104" y="72"/>
                  </a:cubicBezTo>
                  <a:cubicBezTo>
                    <a:pt x="72" y="48"/>
                    <a:pt x="36" y="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49"/>
            <p:cNvSpPr/>
            <p:nvPr/>
          </p:nvSpPr>
          <p:spPr>
            <a:xfrm>
              <a:off x="2381251" y="4760913"/>
              <a:ext cx="290513" cy="336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777" y="336550"/>
                </a:cxn>
                <a:cxn ang="0">
                  <a:pos x="290513" y="201930"/>
                </a:cxn>
                <a:cxn ang="0">
                  <a:pos x="0" y="0"/>
                </a:cxn>
              </a:cxnLst>
              <a:rect l="0" t="0" r="0" b="0"/>
              <a:pathLst>
                <a:path w="104" h="120">
                  <a:moveTo>
                    <a:pt x="0" y="0"/>
                  </a:moveTo>
                  <a:cubicBezTo>
                    <a:pt x="24" y="36"/>
                    <a:pt x="40" y="80"/>
                    <a:pt x="64" y="120"/>
                  </a:cubicBezTo>
                  <a:cubicBezTo>
                    <a:pt x="72" y="100"/>
                    <a:pt x="96" y="92"/>
                    <a:pt x="104" y="72"/>
                  </a:cubicBezTo>
                  <a:cubicBezTo>
                    <a:pt x="72" y="48"/>
                    <a:pt x="36" y="20"/>
                    <a:pt x="0" y="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0"/>
            <p:cNvSpPr/>
            <p:nvPr/>
          </p:nvSpPr>
          <p:spPr>
            <a:xfrm>
              <a:off x="2560638" y="5053013"/>
              <a:ext cx="0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113"/>
                </a:cxn>
                <a:cxn ang="0">
                  <a:pos x="0" y="0"/>
                </a:cxn>
              </a:cxnLst>
              <a:rect l="0" t="0" r="0" b="0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51"/>
            <p:cNvSpPr/>
            <p:nvPr/>
          </p:nvSpPr>
          <p:spPr>
            <a:xfrm>
              <a:off x="2560638" y="5053013"/>
              <a:ext cx="0" cy="11113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Line 52"/>
            <p:cNvSpPr/>
            <p:nvPr/>
          </p:nvSpPr>
          <p:spPr>
            <a:xfrm>
              <a:off x="2560638" y="5053013"/>
              <a:ext cx="0" cy="11113"/>
            </a:xfrm>
            <a:prstGeom prst="line">
              <a:avLst/>
            </a:prstGeom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80" tIns="34290" rIns="68580" bIns="34290" anchor="t"/>
            <a:lstStyle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Freeform 53"/>
            <p:cNvSpPr/>
            <p:nvPr/>
          </p:nvSpPr>
          <p:spPr>
            <a:xfrm>
              <a:off x="2516188" y="4975225"/>
              <a:ext cx="33338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38" y="55563"/>
                </a:cxn>
              </a:cxnLst>
              <a:rect l="0" t="0" r="0" b="0"/>
              <a:pathLst>
                <a:path w="12" h="20">
                  <a:moveTo>
                    <a:pt x="0" y="0"/>
                  </a:moveTo>
                  <a:cubicBezTo>
                    <a:pt x="8" y="4"/>
                    <a:pt x="12" y="12"/>
                    <a:pt x="12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54"/>
            <p:cNvSpPr/>
            <p:nvPr/>
          </p:nvSpPr>
          <p:spPr>
            <a:xfrm>
              <a:off x="2516188" y="4975225"/>
              <a:ext cx="33338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338" y="55563"/>
                </a:cxn>
              </a:cxnLst>
              <a:rect l="0" t="0" r="0" b="0"/>
              <a:pathLst>
                <a:path w="12" h="20">
                  <a:moveTo>
                    <a:pt x="0" y="0"/>
                  </a:moveTo>
                  <a:cubicBezTo>
                    <a:pt x="8" y="4"/>
                    <a:pt x="12" y="12"/>
                    <a:pt x="12" y="20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55"/>
            <p:cNvSpPr/>
            <p:nvPr/>
          </p:nvSpPr>
          <p:spPr>
            <a:xfrm>
              <a:off x="2671763" y="4951413"/>
              <a:ext cx="46038" cy="90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038" y="90488"/>
                </a:cxn>
              </a:cxnLst>
              <a:rect l="0" t="0" r="0" b="0"/>
              <a:pathLst>
                <a:path w="16" h="32">
                  <a:moveTo>
                    <a:pt x="0" y="0"/>
                  </a:moveTo>
                  <a:cubicBezTo>
                    <a:pt x="4" y="12"/>
                    <a:pt x="12" y="20"/>
                    <a:pt x="16" y="3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56"/>
            <p:cNvSpPr/>
            <p:nvPr/>
          </p:nvSpPr>
          <p:spPr>
            <a:xfrm>
              <a:off x="2671763" y="4951413"/>
              <a:ext cx="46038" cy="90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038" y="90488"/>
                </a:cxn>
              </a:cxnLst>
              <a:rect l="0" t="0" r="0" b="0"/>
              <a:pathLst>
                <a:path w="16" h="32">
                  <a:moveTo>
                    <a:pt x="0" y="0"/>
                  </a:moveTo>
                  <a:cubicBezTo>
                    <a:pt x="4" y="12"/>
                    <a:pt x="12" y="20"/>
                    <a:pt x="16" y="32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57"/>
            <p:cNvSpPr/>
            <p:nvPr/>
          </p:nvSpPr>
          <p:spPr>
            <a:xfrm>
              <a:off x="2762251" y="5008563"/>
              <a:ext cx="190500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500" y="88900"/>
                </a:cxn>
              </a:cxnLst>
              <a:rect l="0" t="0" r="0" b="0"/>
              <a:pathLst>
                <a:path w="68" h="32">
                  <a:moveTo>
                    <a:pt x="0" y="0"/>
                  </a:moveTo>
                  <a:cubicBezTo>
                    <a:pt x="20" y="12"/>
                    <a:pt x="44" y="20"/>
                    <a:pt x="68" y="32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58"/>
            <p:cNvSpPr/>
            <p:nvPr/>
          </p:nvSpPr>
          <p:spPr>
            <a:xfrm>
              <a:off x="2751138" y="5064125"/>
              <a:ext cx="190500" cy="134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823" y="22489"/>
                </a:cxn>
                <a:cxn ang="0">
                  <a:pos x="190500" y="134938"/>
                </a:cxn>
              </a:cxnLst>
              <a:rect l="0" t="0" r="0" b="0"/>
              <a:pathLst>
                <a:path w="68" h="48">
                  <a:moveTo>
                    <a:pt x="0" y="0"/>
                  </a:moveTo>
                  <a:cubicBezTo>
                    <a:pt x="4" y="4"/>
                    <a:pt x="12" y="4"/>
                    <a:pt x="16" y="8"/>
                  </a:cubicBezTo>
                  <a:cubicBezTo>
                    <a:pt x="32" y="24"/>
                    <a:pt x="48" y="40"/>
                    <a:pt x="68" y="48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59"/>
            <p:cNvSpPr/>
            <p:nvPr/>
          </p:nvSpPr>
          <p:spPr>
            <a:xfrm>
              <a:off x="2695576" y="5075238"/>
              <a:ext cx="122238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562" y="78642"/>
                </a:cxn>
                <a:cxn ang="0">
                  <a:pos x="122238" y="146050"/>
                </a:cxn>
              </a:cxnLst>
              <a:rect l="0" t="0" r="0" b="0"/>
              <a:pathLst>
                <a:path w="44" h="52">
                  <a:moveTo>
                    <a:pt x="0" y="0"/>
                  </a:moveTo>
                  <a:cubicBezTo>
                    <a:pt x="8" y="8"/>
                    <a:pt x="16" y="16"/>
                    <a:pt x="20" y="28"/>
                  </a:cubicBezTo>
                  <a:cubicBezTo>
                    <a:pt x="28" y="36"/>
                    <a:pt x="36" y="44"/>
                    <a:pt x="44" y="52"/>
                  </a:cubicBezTo>
                </a:path>
              </a:pathLst>
            </a:custGeom>
            <a:noFill/>
            <a:ln w="222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692900" y="538353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泸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县教师进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修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校  薛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世平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6175" y="991235"/>
            <a:ext cx="4451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实验步骤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0405" y="1708150"/>
            <a:ext cx="5485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</a:t>
            </a:r>
            <a:r>
              <a:rPr lang="zh-CN" altLang="en-US" sz="2400"/>
              <a:t>、搭好一个斜面。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0405" y="2534285"/>
            <a:ext cx="6504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2</a:t>
            </a:r>
            <a:r>
              <a:rPr lang="zh-CN" altLang="en-US" sz="2400"/>
              <a:t>、用弹簧测力计</a:t>
            </a:r>
            <a:r>
              <a:rPr lang="zh-CN" altLang="en-US" sz="2400">
                <a:sym typeface="+mn-ea"/>
              </a:rPr>
              <a:t>测出沿斜面提升物体所用的力。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00405" y="3336290"/>
            <a:ext cx="6209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3</a:t>
            </a:r>
            <a:r>
              <a:rPr lang="zh-CN" altLang="en-US" sz="2400"/>
              <a:t>、接着</a:t>
            </a:r>
            <a:r>
              <a:rPr lang="zh-CN" altLang="en-US" sz="2400">
                <a:sym typeface="+mn-ea"/>
              </a:rPr>
              <a:t>测出直接提升物体所用的力。</a:t>
            </a:r>
            <a:endParaRPr lang="zh-CN" altLang="en-US" sz="2400"/>
          </a:p>
        </p:txBody>
      </p:sp>
      <p:pic>
        <p:nvPicPr>
          <p:cNvPr id="7" name="图片 6" descr="女01 11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180" y="4772660"/>
            <a:ext cx="1240790" cy="146431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6696710" y="4798060"/>
            <a:ext cx="2538095" cy="1443355"/>
          </a:xfrm>
          <a:prstGeom prst="wedgeRoundRectCallout">
            <a:avLst>
              <a:gd name="adj1" fmla="val 74943"/>
              <a:gd name="adj2" fmla="val -3145"/>
              <a:gd name="adj3" fmla="val 1666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400">
                <a:solidFill>
                  <a:schemeClr val="tx1"/>
                </a:solidFill>
              </a:rPr>
              <a:t>拉动物体要匀速、缓慢，注意方向尽量与斜面平行。</a:t>
            </a:r>
          </a:p>
        </p:txBody>
      </p:sp>
      <p:pic>
        <p:nvPicPr>
          <p:cNvPr id="26" name="图片 25"/>
          <p:cNvPicPr/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25" y="1060450"/>
            <a:ext cx="3877945" cy="18497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0405" y="4155440"/>
            <a:ext cx="6209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4</a:t>
            </a:r>
            <a:r>
              <a:rPr lang="zh-CN" altLang="en-US" sz="2400"/>
              <a:t>、改变物体的质量，按步骤</a:t>
            </a:r>
            <a:r>
              <a:rPr lang="en-US" altLang="zh-CN" sz="2400"/>
              <a:t>2</a:t>
            </a:r>
            <a:r>
              <a:rPr lang="zh-CN" altLang="en-US" sz="2400"/>
              <a:t>和</a:t>
            </a:r>
            <a:r>
              <a:rPr lang="en-US" altLang="zh-CN" sz="2400"/>
              <a:t>3</a:t>
            </a:r>
            <a:r>
              <a:rPr lang="zh-CN" altLang="en-US" sz="2400"/>
              <a:t>重复做几次。</a:t>
            </a:r>
          </a:p>
        </p:txBody>
      </p:sp>
      <p:pic>
        <p:nvPicPr>
          <p:cNvPr id="10" name="图片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25" y="2994660"/>
            <a:ext cx="3877945" cy="169354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170" y="-80645"/>
            <a:ext cx="3109595" cy="876935"/>
            <a:chOff x="-703" y="-19403"/>
            <a:chExt cx="3109595" cy="1152128"/>
          </a:xfrm>
        </p:grpSpPr>
        <p:sp>
          <p:nvSpPr>
            <p:cNvPr id="11" name="矩形: 圆角 4"/>
            <p:cNvSpPr/>
            <p:nvPr/>
          </p:nvSpPr>
          <p:spPr>
            <a:xfrm>
              <a:off x="341432" y="311283"/>
              <a:ext cx="1782295" cy="619854"/>
            </a:xfrm>
            <a:prstGeom prst="roundRect">
              <a:avLst/>
            </a:prstGeom>
            <a:solidFill>
              <a:srgbClr val="619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" t="29762" r="3274" b="30555"/>
            <a:stretch>
              <a:fillRect/>
            </a:stretch>
          </p:blipFill>
          <p:spPr>
            <a:xfrm>
              <a:off x="-703" y="-19403"/>
              <a:ext cx="2412464" cy="115212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9532" y="86830"/>
              <a:ext cx="2499360" cy="96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ea typeface="+mj-ea"/>
                </a:rPr>
                <a:t>探索二</a:t>
              </a:r>
            </a:p>
          </p:txBody>
        </p:sp>
      </p:grpSp>
      <p:cxnSp>
        <p:nvCxnSpPr>
          <p:cNvPr id="14" name="直接箭头连接符 13"/>
          <p:cNvCxnSpPr/>
          <p:nvPr/>
        </p:nvCxnSpPr>
        <p:spPr>
          <a:xfrm flipH="1" flipV="1">
            <a:off x="9396730" y="1380490"/>
            <a:ext cx="1011555" cy="55626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8" grpId="0" bldLvl="0" animBg="1"/>
      <p:bldP spid="8" grpId="1" animBg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866868" y="1918299"/>
          <a:ext cx="10315255" cy="363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131"/>
                <a:gridCol w="1937091"/>
                <a:gridCol w="2234219"/>
                <a:gridCol w="2578814"/>
              </a:tblGrid>
              <a:tr h="502264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斜面作用的实验记录表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844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提升不同的重物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dirty="0"/>
                        <a:t>1</a:t>
                      </a:r>
                      <a:r>
                        <a:rPr lang="zh-CN" altLang="en-US" sz="2400" dirty="0"/>
                        <a:t>个钩码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2</a:t>
                      </a:r>
                      <a:r>
                        <a:rPr lang="zh-CN" altLang="en-US" sz="2400"/>
                        <a:t>个钩码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3</a:t>
                      </a:r>
                      <a:r>
                        <a:rPr lang="zh-CN" altLang="en-US" sz="2400"/>
                        <a:t>个钩码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134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直接提升物体的力（</a:t>
                      </a:r>
                      <a:r>
                        <a:rPr lang="en-US" altLang="zh-CN" sz="2400"/>
                        <a:t>N</a:t>
                      </a:r>
                      <a:r>
                        <a:rPr lang="zh-CN" altLang="en-US" sz="2400"/>
                        <a:t>）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819816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400" dirty="0"/>
                        <a:t>沿斜面提升物体的力（</a:t>
                      </a:r>
                      <a:r>
                        <a:rPr lang="en-US" altLang="zh-CN" sz="2400" dirty="0"/>
                        <a:t>N</a:t>
                      </a:r>
                      <a:r>
                        <a:rPr lang="zh-CN" altLang="en-US" sz="2400" dirty="0"/>
                        <a:t>）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13491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dirty="0"/>
                        <a:t>我的发现：</a:t>
                      </a:r>
                      <a:r>
                        <a:rPr lang="en-US" altLang="zh-CN" sz="2400" dirty="0"/>
                        <a:t>      </a:t>
                      </a: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81100" y="1141730"/>
            <a:ext cx="197231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solidFill>
                  <a:schemeClr val="tx1"/>
                </a:solidFill>
                <a:effectLst/>
              </a:rPr>
              <a:t>我的记录表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12060" y="4893945"/>
            <a:ext cx="8068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ym typeface="+mn-ea"/>
              </a:rPr>
              <a:t>将物体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从低处搬运到高处</a:t>
            </a:r>
            <a:r>
              <a:rPr lang="zh-CN" altLang="en-US" sz="2400" b="1" dirty="0">
                <a:sym typeface="+mn-ea"/>
              </a:rPr>
              <a:t>，利用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斜面</a:t>
            </a:r>
            <a:r>
              <a:rPr lang="zh-CN" altLang="en-US" sz="2400" b="1" dirty="0">
                <a:sym typeface="+mn-ea"/>
              </a:rPr>
              <a:t>比直接提起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省力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5255" y="0"/>
            <a:ext cx="3088005" cy="887730"/>
            <a:chOff x="-703" y="-19403"/>
            <a:chExt cx="3133950" cy="1152128"/>
          </a:xfrm>
        </p:grpSpPr>
        <p:sp>
          <p:nvSpPr>
            <p:cNvPr id="6" name="矩形: 圆角 4"/>
            <p:cNvSpPr/>
            <p:nvPr/>
          </p:nvSpPr>
          <p:spPr>
            <a:xfrm>
              <a:off x="341432" y="311283"/>
              <a:ext cx="1782295" cy="619854"/>
            </a:xfrm>
            <a:prstGeom prst="roundRect">
              <a:avLst/>
            </a:prstGeom>
            <a:solidFill>
              <a:srgbClr val="619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" t="29762" r="3274" b="30555"/>
            <a:stretch>
              <a:fillRect/>
            </a:stretch>
          </p:blipFill>
          <p:spPr>
            <a:xfrm>
              <a:off x="-703" y="-19403"/>
              <a:ext cx="2412464" cy="115212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33887" y="83120"/>
              <a:ext cx="2499360" cy="948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ea typeface="+mj-ea"/>
                </a:rPr>
                <a:t>探索二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55825" y="1552575"/>
            <a:ext cx="7319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、不同的方法是否都能完成任务？不同的方法用力情况是否相同？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55825" y="3500120"/>
            <a:ext cx="7319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zh-CN" altLang="en-US" sz="2400" dirty="0"/>
              <a:t>、通过测试，你认为斜面有什么作用？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92350" y="4106545"/>
            <a:ext cx="695325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solidFill>
                  <a:srgbClr val="FF0000"/>
                </a:solidFill>
                <a:effectLst/>
              </a:rPr>
              <a:t>斜面可以给生活提供便利，如帮助搬运物体，比较省力。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05423" y="-69"/>
            <a:ext cx="2520280" cy="730885"/>
            <a:chOff x="251505" y="221349"/>
            <a:chExt cx="2520280" cy="730885"/>
          </a:xfrm>
        </p:grpSpPr>
        <p:grpSp>
          <p:nvGrpSpPr>
            <p:cNvPr id="10" name="组合 9"/>
            <p:cNvGrpSpPr/>
            <p:nvPr/>
          </p:nvGrpSpPr>
          <p:grpSpPr>
            <a:xfrm>
              <a:off x="287679" y="221349"/>
              <a:ext cx="2484106" cy="730885"/>
              <a:chOff x="341432" y="267494"/>
              <a:chExt cx="2484106" cy="730885"/>
            </a:xfrm>
          </p:grpSpPr>
          <p:sp>
            <p:nvSpPr>
              <p:cNvPr id="11" name="矩形: 圆角 5"/>
              <p:cNvSpPr/>
              <p:nvPr/>
            </p:nvSpPr>
            <p:spPr>
              <a:xfrm>
                <a:off x="341432" y="311283"/>
                <a:ext cx="1782295" cy="61985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37306" y="267494"/>
                <a:ext cx="2088232" cy="73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eaLnBrk="1" hangingPunct="1">
                  <a:lnSpc>
                    <a:spcPct val="130000"/>
                  </a:lnSpc>
                </a:pPr>
                <a:r>
                  <a:rPr lang="zh-CN" altLang="en-US" sz="32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研 讨</a:t>
                </a: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92"/>
            <a:stretch>
              <a:fillRect/>
            </a:stretch>
          </p:blipFill>
          <p:spPr>
            <a:xfrm rot="16601880">
              <a:off x="220938" y="311791"/>
              <a:ext cx="550469" cy="489335"/>
            </a:xfrm>
            <a:custGeom>
              <a:avLst/>
              <a:gdLst>
                <a:gd name="connsiteX0" fmla="*/ 550469 w 550469"/>
                <a:gd name="connsiteY0" fmla="*/ 0 h 489335"/>
                <a:gd name="connsiteX1" fmla="*/ 550469 w 550469"/>
                <a:gd name="connsiteY1" fmla="*/ 489335 h 489335"/>
                <a:gd name="connsiteX2" fmla="*/ 0 w 550469"/>
                <a:gd name="connsiteY2" fmla="*/ 489335 h 489335"/>
                <a:gd name="connsiteX3" fmla="*/ 0 w 550469"/>
                <a:gd name="connsiteY3" fmla="*/ 64646 h 48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469" h="489335">
                  <a:moveTo>
                    <a:pt x="550469" y="0"/>
                  </a:moveTo>
                  <a:lnTo>
                    <a:pt x="550469" y="489335"/>
                  </a:lnTo>
                  <a:lnTo>
                    <a:pt x="0" y="489335"/>
                  </a:lnTo>
                  <a:lnTo>
                    <a:pt x="0" y="64646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92"/>
            <a:stretch>
              <a:fillRect/>
            </a:stretch>
          </p:blipFill>
          <p:spPr>
            <a:xfrm rot="16601880" flipH="1" flipV="1">
              <a:off x="262673" y="335481"/>
              <a:ext cx="550469" cy="489335"/>
            </a:xfrm>
            <a:custGeom>
              <a:avLst/>
              <a:gdLst>
                <a:gd name="connsiteX0" fmla="*/ 550469 w 550469"/>
                <a:gd name="connsiteY0" fmla="*/ 0 h 489335"/>
                <a:gd name="connsiteX1" fmla="*/ 550469 w 550469"/>
                <a:gd name="connsiteY1" fmla="*/ 489335 h 489335"/>
                <a:gd name="connsiteX2" fmla="*/ 0 w 550469"/>
                <a:gd name="connsiteY2" fmla="*/ 489335 h 489335"/>
                <a:gd name="connsiteX3" fmla="*/ 0 w 550469"/>
                <a:gd name="connsiteY3" fmla="*/ 64646 h 48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469" h="489335">
                  <a:moveTo>
                    <a:pt x="550469" y="0"/>
                  </a:moveTo>
                  <a:lnTo>
                    <a:pt x="550469" y="489335"/>
                  </a:lnTo>
                  <a:lnTo>
                    <a:pt x="0" y="489335"/>
                  </a:lnTo>
                  <a:lnTo>
                    <a:pt x="0" y="64646"/>
                  </a:lnTo>
                  <a:close/>
                </a:path>
              </a:pathLst>
            </a:cu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bldLvl="0" animBg="1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/>
          <p:cNvSpPr/>
          <p:nvPr/>
        </p:nvSpPr>
        <p:spPr>
          <a:xfrm>
            <a:off x="796290" y="650875"/>
            <a:ext cx="10382885" cy="561530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76120" y="2540635"/>
            <a:ext cx="673417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711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3773799597"/>
                </a:ext>
              </a:extLst>
            </a:pPr>
            <a:r>
              <a:rPr lang="zh-CN" altLang="en-US" sz="2800" b="1">
                <a:solidFill>
                  <a:schemeClr val="tx1"/>
                </a:solidFill>
                <a:effectLst/>
              </a:rPr>
              <a:t>斜面是一种简单机械，在使用时斜面可以</a:t>
            </a:r>
            <a:r>
              <a:rPr lang="zh-CN" altLang="en-US" sz="2800" b="1">
                <a:solidFill>
                  <a:srgbClr val="FF0000"/>
                </a:solidFill>
                <a:effectLst/>
              </a:rPr>
              <a:t>省力</a:t>
            </a:r>
            <a:r>
              <a:rPr lang="zh-CN" altLang="en-US" sz="2800" b="1">
                <a:solidFill>
                  <a:schemeClr val="tx1"/>
                </a:solidFill>
                <a:effectLst/>
              </a:rPr>
              <a:t>，斜面在生活中有很多的运用。</a:t>
            </a:r>
          </a:p>
        </p:txBody>
      </p:sp>
      <p:pic>
        <p:nvPicPr>
          <p:cNvPr id="5" name="图片 4" descr="老师3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0" y="2867025"/>
            <a:ext cx="2036445" cy="331724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5" y="66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45770" y="95250"/>
            <a:ext cx="1858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小结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80" y="1328420"/>
            <a:ext cx="4322445" cy="2860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358515"/>
            <a:ext cx="4578985" cy="286194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613015" y="1532255"/>
            <a:ext cx="3821430" cy="4687570"/>
            <a:chOff x="11989" y="2413"/>
            <a:chExt cx="6018" cy="7382"/>
          </a:xfrm>
        </p:grpSpPr>
        <p:pic>
          <p:nvPicPr>
            <p:cNvPr id="4" name="图片 3" descr="女03 拷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87" y="6191"/>
              <a:ext cx="1720" cy="3605"/>
            </a:xfrm>
            <a:prstGeom prst="rect">
              <a:avLst/>
            </a:prstGeom>
          </p:spPr>
        </p:pic>
        <p:sp>
          <p:nvSpPr>
            <p:cNvPr id="5" name="云形标注 4"/>
            <p:cNvSpPr/>
            <p:nvPr/>
          </p:nvSpPr>
          <p:spPr>
            <a:xfrm>
              <a:off x="11989" y="2413"/>
              <a:ext cx="5285" cy="2618"/>
            </a:xfrm>
            <a:prstGeom prst="cloudCallout">
              <a:avLst>
                <a:gd name="adj1" fmla="val 41540"/>
                <a:gd name="adj2" fmla="val 966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000"/>
                <a:t>这些斜面为我们的生活提供了哪些便利呢？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64565" y="4906010"/>
            <a:ext cx="2867025" cy="8299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/>
              <a:t>斜面能省力，但使用时，路程变长了。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52420" y="673100"/>
            <a:ext cx="4617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生活中的斜面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60655" y="-32385"/>
            <a:ext cx="1871345" cy="775970"/>
            <a:chOff x="36889" y="248986"/>
            <a:chExt cx="1698278" cy="76383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9" y="248986"/>
              <a:ext cx="1584176" cy="763838"/>
            </a:xfrm>
            <a:prstGeom prst="rect">
              <a:avLst/>
            </a:prstGeom>
          </p:spPr>
        </p:pic>
        <p:sp>
          <p:nvSpPr>
            <p:cNvPr id="15" name="文本框 1"/>
            <p:cNvSpPr txBox="1">
              <a:spLocks noChangeArrowheads="1"/>
            </p:cNvSpPr>
            <p:nvPr/>
          </p:nvSpPr>
          <p:spPr bwMode="auto">
            <a:xfrm>
              <a:off x="380348" y="369000"/>
              <a:ext cx="1354819" cy="574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拓展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84" y="1978193"/>
            <a:ext cx="4312243" cy="2883090"/>
          </a:xfrm>
          <a:prstGeom prst="rect">
            <a:avLst/>
          </a:prstGeom>
        </p:spPr>
      </p:pic>
      <p:pic>
        <p:nvPicPr>
          <p:cNvPr id="3074" name="Picture 2" descr="https://timgsa.baidu.com/timg?image&amp;quality=80&amp;size=b9999_10000&amp;sec=1555831608182&amp;di=4ac084bb0c55a1125b0fae0afa418f40&amp;imgtype=0&amp;src=http%3A%2F%2Fszb.xnnews.com.cn%2Fxnrb%2Fres%2F1%2F1%2F2016-04%2F07%2F04%2Fres13_attpic_bri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978193"/>
            <a:ext cx="4335474" cy="28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/>
          <p:nvPr/>
        </p:nvSpPr>
        <p:spPr>
          <a:xfrm>
            <a:off x="767408" y="908720"/>
            <a:ext cx="10848528" cy="9324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000" b="1" dirty="0"/>
              <a:t>同样是运水，哪</a:t>
            </a:r>
            <a:r>
              <a:rPr lang="zh-CN" altLang="en-US" sz="3000" b="1" dirty="0" smtClean="0"/>
              <a:t>种方法比较</a:t>
            </a:r>
            <a:r>
              <a:rPr lang="zh-CN" altLang="en-US" sz="3000" b="1" dirty="0"/>
              <a:t>好？沟渠的建造需要哪些技术？ </a:t>
            </a:r>
          </a:p>
        </p:txBody>
      </p:sp>
      <p:pic>
        <p:nvPicPr>
          <p:cNvPr id="3078" name="Picture 6" descr="https://timgsa.baidu.com/timg?image&amp;quality=80&amp;size=b9999_10000&amp;sec=1555831814243&amp;di=4cb2b89a23a87cc5b927d34ce4f1f2d9&amp;imgtype=0&amp;src=http%3A%2F%2Fimg1.baiyewang.com%2Fimg1%2F5%2F199%2F336%2F11548836%2Fmsgpic%2Fs9a4765014c0d1466323b84100305c3fc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r="15581" b="15144"/>
          <a:stretch>
            <a:fillRect/>
          </a:stretch>
        </p:blipFill>
        <p:spPr bwMode="auto">
          <a:xfrm>
            <a:off x="8901776" y="2163536"/>
            <a:ext cx="3249099" cy="2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160655" y="-32385"/>
            <a:ext cx="1871345" cy="775970"/>
            <a:chOff x="36889" y="248986"/>
            <a:chExt cx="1698278" cy="76383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9" y="248986"/>
              <a:ext cx="1584176" cy="763838"/>
            </a:xfrm>
            <a:prstGeom prst="rect">
              <a:avLst/>
            </a:prstGeom>
          </p:spPr>
        </p:pic>
        <p:sp>
          <p:nvSpPr>
            <p:cNvPr id="15" name="文本框 1"/>
            <p:cNvSpPr txBox="1">
              <a:spLocks noChangeArrowheads="1"/>
            </p:cNvSpPr>
            <p:nvPr/>
          </p:nvSpPr>
          <p:spPr bwMode="auto">
            <a:xfrm>
              <a:off x="380348" y="369000"/>
              <a:ext cx="1354819" cy="574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拓展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09575" y="2633980"/>
            <a:ext cx="1137348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0">
                <a:latin typeface="+mn-ea"/>
              </a:rPr>
              <a:t>   </a:t>
            </a:r>
            <a:r>
              <a:rPr lang="zh-CN" sz="2800" b="0">
                <a:latin typeface="+mn-ea"/>
              </a:rPr>
              <a:t>沟渠的建造需要用到水泥，水泥的发明需要技术。水泥与沙、水按照一定比例混合后才可以形成混凝土，也需要技术。沟渠的开凿、堆砌都需要工具，工具的发明同样也离不开技术。所以，技术的进步也推动了工具的进步。</a:t>
            </a:r>
            <a:endParaRPr lang="zh-CN" altLang="en-US" sz="2800" b="0">
              <a:latin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0655" y="-32385"/>
            <a:ext cx="1871345" cy="775970"/>
            <a:chOff x="36889" y="248986"/>
            <a:chExt cx="1698278" cy="76383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9" y="248986"/>
              <a:ext cx="1584176" cy="763838"/>
            </a:xfrm>
            <a:prstGeom prst="rect">
              <a:avLst/>
            </a:prstGeom>
          </p:spPr>
        </p:pic>
        <p:sp>
          <p:nvSpPr>
            <p:cNvPr id="15" name="文本框 1"/>
            <p:cNvSpPr txBox="1">
              <a:spLocks noChangeArrowheads="1"/>
            </p:cNvSpPr>
            <p:nvPr/>
          </p:nvSpPr>
          <p:spPr bwMode="auto">
            <a:xfrm>
              <a:off x="380348" y="369000"/>
              <a:ext cx="1354819" cy="574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拓展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39115" y="1221105"/>
            <a:ext cx="6817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latin typeface="+mn-ea"/>
                <a:sym typeface="+mn-ea"/>
              </a:rPr>
              <a:t>竹筒运水</a:t>
            </a:r>
            <a:r>
              <a:rPr lang="zh-CN" sz="2800">
                <a:solidFill>
                  <a:srgbClr val="FF0000"/>
                </a:solidFill>
                <a:latin typeface="+mn-ea"/>
                <a:sym typeface="+mn-ea"/>
              </a:rPr>
              <a:t>简单方便，易操作</a:t>
            </a:r>
            <a:r>
              <a:rPr lang="zh-CN" sz="2800">
                <a:latin typeface="+mn-ea"/>
                <a:sym typeface="+mn-ea"/>
              </a:rPr>
              <a:t>。</a:t>
            </a:r>
            <a:endParaRPr lang="zh-CN" altLang="en-US" sz="2800">
              <a:latin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1927860"/>
            <a:ext cx="10971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latin typeface="+mn-ea"/>
                <a:sym typeface="+mn-ea"/>
              </a:rPr>
              <a:t>沟渠</a:t>
            </a:r>
            <a:r>
              <a:rPr lang="zh-CN" sz="2800">
                <a:latin typeface="+mn-ea"/>
                <a:sym typeface="+mn-ea"/>
              </a:rPr>
              <a:t>比竹筒</a:t>
            </a:r>
            <a:r>
              <a:rPr lang="zh-CN" sz="2800">
                <a:solidFill>
                  <a:srgbClr val="FF0000"/>
                </a:solidFill>
                <a:latin typeface="+mn-ea"/>
                <a:sym typeface="+mn-ea"/>
              </a:rPr>
              <a:t>更加牢固、耐用</a:t>
            </a:r>
            <a:r>
              <a:rPr lang="zh-CN" sz="2800">
                <a:latin typeface="+mn-ea"/>
                <a:sym typeface="+mn-ea"/>
              </a:rPr>
              <a:t>，</a:t>
            </a:r>
            <a:r>
              <a:rPr lang="zh-CN" sz="2800">
                <a:solidFill>
                  <a:srgbClr val="FF0000"/>
                </a:solidFill>
                <a:latin typeface="+mn-ea"/>
                <a:sym typeface="+mn-ea"/>
              </a:rPr>
              <a:t>沟渠运的水也比竹筒要多，效率更高</a:t>
            </a:r>
            <a:r>
              <a:rPr lang="zh-CN" sz="2800">
                <a:latin typeface="+mn-ea"/>
                <a:sym typeface="+mn-ea"/>
              </a:rPr>
              <a:t>。</a:t>
            </a:r>
            <a:endParaRPr lang="zh-CN" altLang="zh-CN" sz="2800">
              <a:latin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58160" y="1788795"/>
            <a:ext cx="6532245" cy="26460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再见！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6340" y="1965960"/>
            <a:ext cx="3928110" cy="2364740"/>
          </a:xfrm>
        </p:spPr>
        <p:txBody>
          <a:bodyPr/>
          <a:lstStyle/>
          <a:p>
            <a:r>
              <a:rPr lang="zh-CN" altLang="en-US" sz="3600" b="1"/>
              <a:t>白帝城西万竹蟠，</a:t>
            </a:r>
            <a:br>
              <a:rPr lang="zh-CN" altLang="en-US" sz="3600" b="1"/>
            </a:br>
            <a:r>
              <a:rPr lang="zh-CN" altLang="en-US" sz="3600" b="1"/>
              <a:t/>
            </a:r>
            <a:br>
              <a:rPr lang="zh-CN" altLang="en-US" sz="3600" b="1"/>
            </a:br>
            <a:r>
              <a:rPr lang="zh-CN" altLang="en-US" sz="3600" b="1"/>
              <a:t>接筒引水喉不干。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796290" y="650875"/>
            <a:ext cx="5034280" cy="467296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/>
          <p:cNvSpPr/>
          <p:nvPr/>
        </p:nvSpPr>
        <p:spPr>
          <a:xfrm>
            <a:off x="295910" y="0"/>
            <a:ext cx="1565910" cy="650875"/>
          </a:xfrm>
          <a:prstGeom prst="roundRect">
            <a:avLst>
              <a:gd name="adj" fmla="val 2363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58495" y="0"/>
            <a:ext cx="164084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聚 焦</a:t>
            </a:r>
          </a:p>
        </p:txBody>
      </p:sp>
      <p:sp>
        <p:nvSpPr>
          <p:cNvPr id="26" name="椭圆 25"/>
          <p:cNvSpPr/>
          <p:nvPr/>
        </p:nvSpPr>
        <p:spPr>
          <a:xfrm>
            <a:off x="295910" y="403860"/>
            <a:ext cx="247015" cy="2470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/>
          <p:cNvSpPr/>
          <p:nvPr/>
        </p:nvSpPr>
        <p:spPr>
          <a:xfrm rot="19386413">
            <a:off x="53271" y="520105"/>
            <a:ext cx="465364" cy="235389"/>
          </a:xfrm>
          <a:prstGeom prst="rightArrow">
            <a:avLst>
              <a:gd name="adj1" fmla="val 38655"/>
              <a:gd name="adj2" fmla="val 126926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dist="558800" dir="9360000" algn="ctr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s://timgsa.baidu.com/timg?image&amp;quality=80&amp;size=b9999_10000&amp;sec=1556420037&amp;di=e77e3e5fe33677851656bfa7f960247d&amp;imgtype=jpg&amp;er=1&amp;src=http%3A%2F%2Fs13.sinaimg.cn%2Fmiddle%2F4ac52b2fga0f74553275c%26amp%3B69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t="25682"/>
          <a:stretch>
            <a:fillRect/>
          </a:stretch>
        </p:blipFill>
        <p:spPr bwMode="auto">
          <a:xfrm>
            <a:off x="6500495" y="1079500"/>
            <a:ext cx="4925695" cy="39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箭头连接符 11"/>
          <p:cNvCxnSpPr/>
          <p:nvPr/>
        </p:nvCxnSpPr>
        <p:spPr>
          <a:xfrm>
            <a:off x="7210425" y="2459355"/>
            <a:ext cx="495935" cy="71564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150110" y="3106420"/>
            <a:ext cx="110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引水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515" y="1156335"/>
            <a:ext cx="3651885" cy="33216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5035" y="1010285"/>
            <a:ext cx="4629785" cy="3415030"/>
          </a:xfrm>
          <a:prstGeom prst="rect">
            <a:avLst/>
          </a:prstGeom>
          <a:noFill/>
          <a:ln w="28575" cmpd="thickThin"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竹筒引水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是古人巧妙地利用大自然材料构筑的输供水技术，将凿通腔内竹节的长竹筒连接在一起，把泉水从高山洞口引到需要灌溉或饮用的地方，甚至可以直接通到家里的水缸里。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23909" y="5384437"/>
            <a:ext cx="89154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像这样倾斜放置的竹筒我们称为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斜面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斜面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是一种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简单机械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88925" y="0"/>
            <a:ext cx="1713865" cy="681267"/>
            <a:chOff x="5046865" y="548202"/>
            <a:chExt cx="1588123" cy="520781"/>
          </a:xfrm>
        </p:grpSpPr>
        <p:sp>
          <p:nvSpPr>
            <p:cNvPr id="12" name="矩形: 圆角 24"/>
            <p:cNvSpPr/>
            <p:nvPr/>
          </p:nvSpPr>
          <p:spPr>
            <a:xfrm>
              <a:off x="5148066" y="579378"/>
              <a:ext cx="1440158" cy="489605"/>
            </a:xfrm>
            <a:prstGeom prst="roundRect">
              <a:avLst>
                <a:gd name="adj" fmla="val 236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292080" y="671015"/>
              <a:ext cx="247287" cy="2472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344604" y="725205"/>
              <a:ext cx="142238" cy="14223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右 27"/>
            <p:cNvSpPr/>
            <p:nvPr/>
          </p:nvSpPr>
          <p:spPr>
            <a:xfrm rot="19386413">
              <a:off x="5046865" y="800607"/>
              <a:ext cx="465364" cy="235389"/>
            </a:xfrm>
            <a:prstGeom prst="rightArrow">
              <a:avLst>
                <a:gd name="adj1" fmla="val 38655"/>
                <a:gd name="adj2" fmla="val 126926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dist="558800" dir="9360000" algn="ctr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626876" y="548202"/>
              <a:ext cx="1008112" cy="49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聚 焦</a:t>
              </a:r>
            </a:p>
          </p:txBody>
        </p:sp>
      </p:grpSp>
      <p:sp>
        <p:nvSpPr>
          <p:cNvPr id="23" name="矩形: 圆角 22"/>
          <p:cNvSpPr/>
          <p:nvPr/>
        </p:nvSpPr>
        <p:spPr>
          <a:xfrm>
            <a:off x="763905" y="650875"/>
            <a:ext cx="4893310" cy="433260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2175" y="831850"/>
            <a:ext cx="92697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effectLst/>
              </a:rPr>
              <a:t>日常生活中，你见过哪些斜面，它们有什么作用？</a:t>
            </a:r>
          </a:p>
        </p:txBody>
      </p:sp>
      <p:pic>
        <p:nvPicPr>
          <p:cNvPr id="3" name="图片 2" descr="老师3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595" y="2962275"/>
            <a:ext cx="1947545" cy="3173730"/>
          </a:xfrm>
          <a:prstGeom prst="rect">
            <a:avLst/>
          </a:prstGeom>
        </p:spPr>
      </p:pic>
      <p:sp>
        <p:nvSpPr>
          <p:cNvPr id="23" name="矩形: 圆角 22"/>
          <p:cNvSpPr/>
          <p:nvPr/>
        </p:nvSpPr>
        <p:spPr>
          <a:xfrm>
            <a:off x="387350" y="695325"/>
            <a:ext cx="11496675" cy="555942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62560" y="44248"/>
            <a:ext cx="1978660" cy="694892"/>
            <a:chOff x="5046865" y="579378"/>
            <a:chExt cx="1597350" cy="489605"/>
          </a:xfrm>
        </p:grpSpPr>
        <p:sp>
          <p:nvSpPr>
            <p:cNvPr id="25" name="矩形: 圆角 24"/>
            <p:cNvSpPr/>
            <p:nvPr/>
          </p:nvSpPr>
          <p:spPr>
            <a:xfrm>
              <a:off x="5148066" y="579378"/>
              <a:ext cx="1440158" cy="489605"/>
            </a:xfrm>
            <a:prstGeom prst="roundRect">
              <a:avLst>
                <a:gd name="adj" fmla="val 236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292080" y="671015"/>
              <a:ext cx="247287" cy="2472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344604" y="725205"/>
              <a:ext cx="142238" cy="14223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箭头: 右 27"/>
            <p:cNvSpPr/>
            <p:nvPr/>
          </p:nvSpPr>
          <p:spPr>
            <a:xfrm rot="19386413">
              <a:off x="5046865" y="800607"/>
              <a:ext cx="465364" cy="235389"/>
            </a:xfrm>
            <a:prstGeom prst="rightArrow">
              <a:avLst>
                <a:gd name="adj1" fmla="val 38655"/>
                <a:gd name="adj2" fmla="val 126926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dist="558800" dir="9360000" algn="ctr" rotWithShape="0">
                    <a:srgbClr val="000000"/>
                  </a:outerShdw>
                </a:effectLst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636103" y="579520"/>
              <a:ext cx="1008112" cy="45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聚 焦</a:t>
              </a:r>
            </a:p>
          </p:txBody>
        </p:sp>
      </p:grpSp>
      <p:pic>
        <p:nvPicPr>
          <p:cNvPr id="11267" name="Picture 6" descr="1701D"/>
          <p:cNvPicPr>
            <a:picLocks noChangeAspect="1"/>
          </p:cNvPicPr>
          <p:nvPr/>
        </p:nvPicPr>
        <p:blipFill>
          <a:blip r:embed="rId4"/>
          <a:srcRect l="2182" t="8008" r="5406" b="13481"/>
          <a:stretch>
            <a:fillRect/>
          </a:stretch>
        </p:blipFill>
        <p:spPr>
          <a:xfrm>
            <a:off x="608330" y="1508125"/>
            <a:ext cx="1633220" cy="153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50" name="Picture 10" descr="I_[$~Z1F3TU@I4{D0A9H4M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640" y="1508125"/>
            <a:ext cx="1882775" cy="1360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635" name="Picture 11" descr="4C)S{(CC8{%H_OZ9(ZQN6`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060" y="1551940"/>
            <a:ext cx="1906905" cy="1454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6" descr="200742314444852470"/>
          <p:cNvPicPr>
            <a:picLocks noChangeAspect="1"/>
          </p:cNvPicPr>
          <p:nvPr/>
        </p:nvPicPr>
        <p:blipFill>
          <a:blip r:embed="rId7"/>
          <a:srcRect l="13924" t="17680" r="15178" b="11273"/>
          <a:stretch>
            <a:fillRect/>
          </a:stretch>
        </p:blipFill>
        <p:spPr>
          <a:xfrm>
            <a:off x="4848225" y="1551940"/>
            <a:ext cx="1856740" cy="14465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7"/>
          <p:cNvGrpSpPr/>
          <p:nvPr/>
        </p:nvGrpSpPr>
        <p:grpSpPr>
          <a:xfrm>
            <a:off x="7067550" y="1410970"/>
            <a:ext cx="1784985" cy="1548765"/>
            <a:chOff x="3470" y="255"/>
            <a:chExt cx="1950" cy="1497"/>
          </a:xfrm>
        </p:grpSpPr>
        <p:pic>
          <p:nvPicPr>
            <p:cNvPr id="10249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0" y="391"/>
              <a:ext cx="732" cy="12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0" name="AutoShape 5"/>
            <p:cNvSpPr/>
            <p:nvPr/>
          </p:nvSpPr>
          <p:spPr>
            <a:xfrm>
              <a:off x="3470" y="255"/>
              <a:ext cx="1950" cy="1497"/>
            </a:xfrm>
            <a:prstGeom prst="wedgeEllipseCallout">
              <a:avLst>
                <a:gd name="adj1" fmla="val -117384"/>
                <a:gd name="adj2" fmla="val 33833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zh-CN" dirty="0">
                <a:latin typeface="Arial" panose="020B0604020202020204" pitchFamily="34" charset="0"/>
              </a:endParaRPr>
            </a:p>
          </p:txBody>
        </p:sp>
      </p:grpSp>
      <p:pic>
        <p:nvPicPr>
          <p:cNvPr id="163848" name="Picture 8" descr="CL2Z5D6~O{[HSRSXJZCTUFM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330" y="3354705"/>
            <a:ext cx="2202815" cy="270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https://timgsa.baidu.com/timg?image&amp;quality=80&amp;size=b9999_10000&amp;sec=1555825869665&amp;di=6bfc2d13d403952d7798c5a2135fb2ae&amp;imgtype=0&amp;src=http%3A%2F%2Fimg8.zol.com.cn%2Fbbs%2Fupload%2F11849%2F118480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90" y="3699510"/>
            <a:ext cx="3885565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imgsa.baidu.com/timg?image&amp;quality=80&amp;size=b9999_10000&amp;sec=1555825833800&amp;di=04d2ac439cfb56526a47eb3b15338146&amp;imgtype=0&amp;src=http%3A%2F%2Fimg.mp.sohu.com%2Fupload%2F20170816%2F1f84d19ab6e54570be95bebd94839fa4_t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95" y="3700145"/>
            <a:ext cx="2898140" cy="23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0635" y="751613"/>
            <a:ext cx="840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用塑料槽做一个斜面滑道，模拟古人搬运物品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84985" y="1509395"/>
            <a:ext cx="9165136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实验材料：</a:t>
            </a:r>
            <a:endParaRPr lang="zh-CN" altLang="en-US" sz="2800" b="1" dirty="0"/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dirty="0"/>
              <a:t>塑料槽、钩码（模拟重物）、水、盛水的瓶子、水槽、纸盒、抹布等。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260" y="3538855"/>
            <a:ext cx="2631440" cy="2631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8290" y="3437255"/>
            <a:ext cx="2079625" cy="27171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7955" y="-114300"/>
            <a:ext cx="3143885" cy="987425"/>
            <a:chOff x="-703" y="-19403"/>
            <a:chExt cx="3097830" cy="1152128"/>
          </a:xfrm>
        </p:grpSpPr>
        <p:sp>
          <p:nvSpPr>
            <p:cNvPr id="8" name="矩形: 圆角 4"/>
            <p:cNvSpPr/>
            <p:nvPr/>
          </p:nvSpPr>
          <p:spPr>
            <a:xfrm>
              <a:off x="341432" y="311283"/>
              <a:ext cx="1782295" cy="619854"/>
            </a:xfrm>
            <a:prstGeom prst="roundRect">
              <a:avLst/>
            </a:prstGeom>
            <a:solidFill>
              <a:srgbClr val="619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" t="29762" r="3274" b="30555"/>
            <a:stretch>
              <a:fillRect/>
            </a:stretch>
          </p:blipFill>
          <p:spPr>
            <a:xfrm>
              <a:off x="-703" y="-19403"/>
              <a:ext cx="2412464" cy="1152128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97767" y="194691"/>
              <a:ext cx="2499360" cy="852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ea typeface="+mj-ea"/>
                </a:rPr>
                <a:t>探索一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35630" t="24685" r="36796" b="57852"/>
          <a:stretch>
            <a:fillRect/>
          </a:stretch>
        </p:blipFill>
        <p:spPr>
          <a:xfrm>
            <a:off x="6901813" y="1424486"/>
            <a:ext cx="4915535" cy="17513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36884" t="47166" r="38619" b="29556"/>
          <a:stretch>
            <a:fillRect/>
          </a:stretch>
        </p:blipFill>
        <p:spPr>
          <a:xfrm>
            <a:off x="7125970" y="3429000"/>
            <a:ext cx="4283075" cy="2289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9624" y="1112520"/>
            <a:ext cx="20729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实验步骤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04563" y="1884680"/>
            <a:ext cx="5734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任务</a:t>
            </a:r>
            <a:r>
              <a:rPr lang="en-US" altLang="zh-CN" sz="2400" b="1" dirty="0"/>
              <a:t>1</a:t>
            </a:r>
            <a:r>
              <a:rPr lang="zh-CN" altLang="en-US" sz="2400" dirty="0"/>
              <a:t>：用一段塑料槽搭好一个斜面，将物体由高处</a:t>
            </a:r>
            <a:r>
              <a:rPr lang="en-US" altLang="zh-CN" sz="2400" dirty="0"/>
              <a:t>A</a:t>
            </a:r>
            <a:r>
              <a:rPr lang="zh-CN" altLang="en-US" sz="2400" dirty="0"/>
              <a:t>沿斜面滑到低处</a:t>
            </a:r>
            <a:r>
              <a:rPr lang="en-US" altLang="zh-CN" sz="2400" dirty="0"/>
              <a:t>B</a:t>
            </a:r>
            <a:r>
              <a:rPr lang="zh-CN" altLang="en-US" sz="2400" dirty="0"/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4199" y="4545603"/>
            <a:ext cx="5799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任务</a:t>
            </a:r>
            <a:r>
              <a:rPr lang="en-US" altLang="zh-CN" sz="2400" b="1" dirty="0"/>
              <a:t>2</a:t>
            </a:r>
            <a:r>
              <a:rPr lang="zh-CN" altLang="en-US" sz="2400" dirty="0"/>
              <a:t>：用几段塑料槽搭一个较长的斜面，模拟水渠引水，将一杯水从高处引到低处。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98270" y="3300095"/>
            <a:ext cx="5214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思考</a:t>
            </a:r>
            <a:r>
              <a:rPr lang="zh-CN" altLang="en-US" sz="2000" dirty="0">
                <a:solidFill>
                  <a:srgbClr val="FF0000"/>
                </a:solidFill>
              </a:rPr>
              <a:t>：</a:t>
            </a:r>
            <a:r>
              <a:rPr lang="zh-CN" altLang="en-US" sz="2000" dirty="0"/>
              <a:t>物体从</a:t>
            </a:r>
            <a:r>
              <a:rPr lang="en-US" altLang="zh-CN" sz="2000" dirty="0"/>
              <a:t>A</a:t>
            </a:r>
            <a:r>
              <a:rPr lang="zh-CN" altLang="en-US" sz="2000" dirty="0"/>
              <a:t>滑到</a:t>
            </a:r>
            <a:r>
              <a:rPr lang="en-US" altLang="zh-CN" sz="2000" dirty="0"/>
              <a:t>B</a:t>
            </a:r>
            <a:r>
              <a:rPr lang="zh-CN" altLang="en-US" sz="2000" dirty="0"/>
              <a:t>的过程中需要人用力吗？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515" y="-73660"/>
            <a:ext cx="3137535" cy="935355"/>
            <a:chOff x="-703" y="-19403"/>
            <a:chExt cx="3115023" cy="1152128"/>
          </a:xfrm>
        </p:grpSpPr>
        <p:sp>
          <p:nvSpPr>
            <p:cNvPr id="9" name="矩形: 圆角 4"/>
            <p:cNvSpPr/>
            <p:nvPr/>
          </p:nvSpPr>
          <p:spPr>
            <a:xfrm>
              <a:off x="341432" y="311283"/>
              <a:ext cx="1782295" cy="619854"/>
            </a:xfrm>
            <a:prstGeom prst="roundRect">
              <a:avLst/>
            </a:prstGeom>
            <a:solidFill>
              <a:srgbClr val="619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" t="29762" r="3274" b="30555"/>
            <a:stretch>
              <a:fillRect/>
            </a:stretch>
          </p:blipFill>
          <p:spPr>
            <a:xfrm>
              <a:off x="-703" y="-19403"/>
              <a:ext cx="2412464" cy="11521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14960" y="160763"/>
              <a:ext cx="2499360" cy="900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ea typeface="+mj-ea"/>
                </a:rPr>
                <a:t>探索一</a:t>
              </a:r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9246870" y="1534160"/>
            <a:ext cx="920115" cy="55245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8910955" y="3969385"/>
            <a:ext cx="1336675" cy="45212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707515" y="989965"/>
          <a:ext cx="9396095" cy="377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6095"/>
              </a:tblGrid>
              <a:tr h="5886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实验记录表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  <a:tr h="20828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102235" y="-73025"/>
            <a:ext cx="3236595" cy="969010"/>
            <a:chOff x="-703" y="-19403"/>
            <a:chExt cx="3131208" cy="1152128"/>
          </a:xfrm>
        </p:grpSpPr>
        <p:sp>
          <p:nvSpPr>
            <p:cNvPr id="5" name="矩形: 圆角 4"/>
            <p:cNvSpPr/>
            <p:nvPr/>
          </p:nvSpPr>
          <p:spPr>
            <a:xfrm>
              <a:off x="341432" y="311283"/>
              <a:ext cx="1782295" cy="619854"/>
            </a:xfrm>
            <a:prstGeom prst="roundRect">
              <a:avLst/>
            </a:prstGeom>
            <a:solidFill>
              <a:srgbClr val="619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" t="29762" r="3274" b="30555"/>
            <a:stretch>
              <a:fillRect/>
            </a:stretch>
          </p:blipFill>
          <p:spPr>
            <a:xfrm>
              <a:off x="-703" y="-19403"/>
              <a:ext cx="2412464" cy="115212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31145" y="186727"/>
              <a:ext cx="2499360" cy="869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ea typeface="+mj-ea"/>
                </a:rPr>
                <a:t>探索一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55340" y="1534160"/>
            <a:ext cx="0" cy="3232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911850" y="1534160"/>
            <a:ext cx="0" cy="3232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257540" y="1574165"/>
            <a:ext cx="12065" cy="3192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708150" y="3610610"/>
            <a:ext cx="93954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69135" y="3978275"/>
            <a:ext cx="147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任务二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60165" y="199644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任务目标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25520" y="294005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沿斜坡滚落钩码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80155" y="397827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搭斜坡运水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84265" y="191579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是否完成任务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235315" y="191579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是否需要人为施加力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45030" y="199644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zh-CN" altLang="en-US" sz="2400">
                <a:sym typeface="+mn-ea"/>
              </a:rPr>
              <a:t>序号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80565" y="2940050"/>
            <a:ext cx="114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任务一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52195" y="5225415"/>
            <a:ext cx="1089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发现：利用斜面搬运物体</a:t>
            </a:r>
            <a:r>
              <a:rPr lang="zh-CN" altLang="en-US" sz="2800" b="1">
                <a:solidFill>
                  <a:srgbClr val="FF0000"/>
                </a:solidFill>
              </a:rPr>
              <a:t>从高处到低处</a:t>
            </a:r>
            <a:r>
              <a:rPr lang="zh-CN" altLang="en-US" sz="2800" b="1"/>
              <a:t>不需要人力，</a:t>
            </a:r>
            <a:r>
              <a:rPr lang="zh-CN" altLang="en-US" sz="2800" b="1">
                <a:solidFill>
                  <a:srgbClr val="FF0000"/>
                </a:solidFill>
              </a:rPr>
              <a:t>有省力的作用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7635" y="841375"/>
            <a:ext cx="454914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我们一起想办法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700" y="1986280"/>
            <a:ext cx="4043680" cy="1839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6442"/>
          <a:stretch>
            <a:fillRect/>
          </a:stretch>
        </p:blipFill>
        <p:spPr>
          <a:xfrm>
            <a:off x="8795658" y="3825875"/>
            <a:ext cx="2609306" cy="1889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25170" y="1867535"/>
            <a:ext cx="3950970" cy="4416425"/>
            <a:chOff x="798" y="3267"/>
            <a:chExt cx="6222" cy="6955"/>
          </a:xfrm>
        </p:grpSpPr>
        <p:pic>
          <p:nvPicPr>
            <p:cNvPr id="5" name="图片 4" descr="女03 拷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0" y="6617"/>
              <a:ext cx="1720" cy="3605"/>
            </a:xfrm>
            <a:prstGeom prst="rect">
              <a:avLst/>
            </a:prstGeom>
          </p:spPr>
        </p:pic>
        <p:sp>
          <p:nvSpPr>
            <p:cNvPr id="6" name="云形标注 5"/>
            <p:cNvSpPr/>
            <p:nvPr/>
          </p:nvSpPr>
          <p:spPr>
            <a:xfrm>
              <a:off x="798" y="3267"/>
              <a:ext cx="5656" cy="2618"/>
            </a:xfrm>
            <a:prstGeom prst="cloudCallout">
              <a:avLst>
                <a:gd name="adj1" fmla="val 38896"/>
                <a:gd name="adj2" fmla="val 801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/>
                <a:t>怎样将这些重物装到货车上呢？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7955" y="-46990"/>
            <a:ext cx="3217545" cy="888365"/>
            <a:chOff x="-703" y="-19403"/>
            <a:chExt cx="3112779" cy="1152128"/>
          </a:xfrm>
        </p:grpSpPr>
        <p:sp>
          <p:nvSpPr>
            <p:cNvPr id="9" name="矩形: 圆角 4"/>
            <p:cNvSpPr/>
            <p:nvPr/>
          </p:nvSpPr>
          <p:spPr>
            <a:xfrm>
              <a:off x="341432" y="311283"/>
              <a:ext cx="1782295" cy="619854"/>
            </a:xfrm>
            <a:prstGeom prst="roundRect">
              <a:avLst/>
            </a:prstGeom>
            <a:solidFill>
              <a:srgbClr val="619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" t="29762" r="3274" b="30555"/>
            <a:stretch>
              <a:fillRect/>
            </a:stretch>
          </p:blipFill>
          <p:spPr>
            <a:xfrm>
              <a:off x="-703" y="-19403"/>
              <a:ext cx="2412464" cy="11521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12716" y="82420"/>
              <a:ext cx="2499360" cy="94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ea typeface="+mj-ea"/>
                </a:rPr>
                <a:t>探索二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9637" y="1209494"/>
            <a:ext cx="754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用木板搭一个斜面，模拟搬运物体的过程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23390" y="2263870"/>
            <a:ext cx="9292953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实验材料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  <a:endParaRPr lang="zh-CN" altLang="en-US" sz="2800"/>
          </a:p>
          <a:p>
            <a:pPr indent="609600" algn="just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/>
              <a:t>1</a:t>
            </a:r>
            <a:r>
              <a:rPr lang="zh-CN" altLang="en-US" sz="2400"/>
              <a:t>块木板、</a:t>
            </a:r>
            <a:r>
              <a:rPr lang="en-US" altLang="zh-CN" sz="2400"/>
              <a:t>1</a:t>
            </a:r>
            <a:r>
              <a:rPr lang="zh-CN" altLang="en-US" sz="2400"/>
              <a:t>个纸盒、</a:t>
            </a:r>
            <a:r>
              <a:rPr lang="en-US" altLang="zh-CN" sz="2400"/>
              <a:t>4</a:t>
            </a:r>
            <a:r>
              <a:rPr lang="zh-CN" altLang="en-US" sz="2400"/>
              <a:t>个不同质量的物体（可以通过改变钩码数量获得不同质量）、一盒钩码、弹簧测力计。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52618" y="4578350"/>
            <a:ext cx="6736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/>
              <a:t>实验猜想：斜面</a:t>
            </a:r>
            <a:r>
              <a:rPr lang="en-US" altLang="zh-CN" sz="2400"/>
              <a:t>________</a:t>
            </a:r>
            <a:r>
              <a:rPr lang="zh-CN" altLang="en-US" sz="2400"/>
              <a:t>省力。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5255" y="-84455"/>
            <a:ext cx="3098800" cy="969010"/>
            <a:chOff x="-703" y="-19403"/>
            <a:chExt cx="3109716" cy="1152128"/>
          </a:xfrm>
        </p:grpSpPr>
        <p:sp>
          <p:nvSpPr>
            <p:cNvPr id="7" name="矩形: 圆角 4"/>
            <p:cNvSpPr/>
            <p:nvPr/>
          </p:nvSpPr>
          <p:spPr>
            <a:xfrm>
              <a:off x="341432" y="311283"/>
              <a:ext cx="1782295" cy="619854"/>
            </a:xfrm>
            <a:prstGeom prst="roundRect">
              <a:avLst/>
            </a:prstGeom>
            <a:solidFill>
              <a:srgbClr val="619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" t="29762" r="3274" b="30555"/>
            <a:stretch>
              <a:fillRect/>
            </a:stretch>
          </p:blipFill>
          <p:spPr>
            <a:xfrm>
              <a:off x="-703" y="-19403"/>
              <a:ext cx="2412464" cy="115212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09653" y="121797"/>
              <a:ext cx="2499360" cy="869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lnSpc>
                  <a:spcPct val="13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ea typeface="+mj-ea"/>
                </a:rPr>
                <a:t>探索二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VkZWFiMWFiMGYxNjMzNDYzMmJjMTg2ZmI1YWU0YzAifQ=="/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1*296"/>
  <p:tag name="TABLE_ENDDRAG_RECT" val="144*110*671*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ca8f6ae-4968-4f00-abd6-b392882cb014}"/>
  <p:tag name="TABLE_ENDDRAG_ORIGIN_RECT" val="671*321"/>
  <p:tag name="TABLE_ENDDRAG_RECT" val="144*133*671*3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195,&quot;width&quot;:825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87;"/>
  <p:tag name="KSO_WM_SPECIAL_SOURCE" val="bdnull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自定义</PresentationFormat>
  <Paragraphs>74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白帝城西万竹蟠，  接筒引水喉不干。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xb21cn</cp:lastModifiedBy>
  <cp:revision>258</cp:revision>
  <dcterms:created xsi:type="dcterms:W3CDTF">2019-06-19T02:08:00Z</dcterms:created>
  <dcterms:modified xsi:type="dcterms:W3CDTF">2022-09-21T02:24:40Z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2052-11.1.0.11544</vt:lpwstr>
  </property>
  <property fmtid="{D5CDD505-2E9C-101B-9397-08002B2CF9AE}" pid="3" name="ICV">
    <vt:lpwstr>64A6FAB7486141ADA1D3D2110B8AFF7F</vt:lpwstr>
  </property>
</Properties>
</file>