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73" r:id="rId2"/>
    <p:sldId id="256" r:id="rId3"/>
    <p:sldId id="304" r:id="rId4"/>
    <p:sldId id="324" r:id="rId5"/>
    <p:sldId id="309" r:id="rId6"/>
    <p:sldId id="372" r:id="rId7"/>
    <p:sldId id="360" r:id="rId8"/>
    <p:sldId id="393" r:id="rId9"/>
    <p:sldId id="293" r:id="rId10"/>
    <p:sldId id="294" r:id="rId11"/>
    <p:sldId id="313" r:id="rId12"/>
    <p:sldId id="311" r:id="rId13"/>
    <p:sldId id="310" r:id="rId14"/>
    <p:sldId id="374" r:id="rId15"/>
    <p:sldId id="315" r:id="rId16"/>
    <p:sldId id="277" r:id="rId17"/>
    <p:sldId id="317" r:id="rId18"/>
    <p:sldId id="303" r:id="rId19"/>
    <p:sldId id="280" r:id="rId20"/>
    <p:sldId id="375" r:id="rId21"/>
    <p:sldId id="359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686" y="-102"/>
      </p:cViewPr>
      <p:guideLst>
        <p:guide orient="horz" pos="21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PS\Desktop\&#31185;&#23398;&#25945;&#30740;\&#22320;&#29699;&#32654;&#26223;&#65288;&#24320;&#22330;&#65289;.mp4" TargetMode="External"/><Relationship Id="rId5" Type="http://schemas.openxmlformats.org/officeDocument/2006/relationships/image" Target="../media/image1.png"/><Relationship Id="rId4" Type="http://schemas.microsoft.com/office/2007/relationships/media" Target="file:///F:\&#31185;&#23398;&#25945;&#30740;\&#22320;&#29699;&#32654;&#26223;&#65288;&#24320;&#22330;&#65289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file:///F:\&#31185;&#23398;&#25945;&#30740;\&#22269;&#22806;&#26097;&#28798;&#22330;&#26223;&#65288;&#20013;&#38388;&#65289;%20(2)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PS\Desktop\&#31185;&#23398;&#25945;&#30740;\&#22269;&#22806;&#26097;&#28798;&#22330;&#26223;&#65288;&#20013;&#38388;&#65289;%20(2).mp4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F:\&#31185;&#23398;&#25945;&#30740;\&#33410;&#27700;&#27468;&#65288;&#32467;&#23614;&#65289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PS\Desktop\&#31185;&#23398;&#25945;&#30740;\&#33410;&#27700;&#27468;&#65288;&#32467;&#23614;&#65289;.mp4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地球美景（开场）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71734" y="0"/>
            <a:ext cx="12430212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K7Q`_SK{VVG{}X`X[IT`V7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57200"/>
            <a:ext cx="7777162" cy="4862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8" name="Rectangle 4"/>
          <p:cNvSpPr/>
          <p:nvPr/>
        </p:nvSpPr>
        <p:spPr>
          <a:xfrm>
            <a:off x="533400" y="5568950"/>
            <a:ext cx="8070850" cy="8842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</a:rPr>
              <a:t>2010</a:t>
            </a:r>
            <a:r>
              <a:rPr lang="zh-CN" altLang="en-US" sz="2400" dirty="0">
                <a:latin typeface="Tahoma" panose="020B0604030504040204" pitchFamily="34" charset="0"/>
              </a:rPr>
              <a:t>年</a:t>
            </a:r>
            <a:r>
              <a:rPr lang="en-US" altLang="zh-CN" sz="2400" dirty="0">
                <a:latin typeface="Tahoma" panose="020B0604030504040204" pitchFamily="34" charset="0"/>
              </a:rPr>
              <a:t>3</a:t>
            </a:r>
            <a:r>
              <a:rPr lang="zh-CN" altLang="en-US" sz="2400" dirty="0">
                <a:latin typeface="Tahoma" panose="020B0604030504040204" pitchFamily="34" charset="0"/>
              </a:rPr>
              <a:t>月，云南</a:t>
            </a:r>
            <a:r>
              <a:rPr lang="en-US" altLang="zh-CN" sz="2400" dirty="0">
                <a:latin typeface="Tahoma" panose="020B0604030504040204" pitchFamily="34" charset="0"/>
              </a:rPr>
              <a:t>60</a:t>
            </a:r>
            <a:r>
              <a:rPr lang="zh-CN" altLang="en-US" sz="2400" dirty="0">
                <a:latin typeface="Tahoma" panose="020B0604030504040204" pitchFamily="34" charset="0"/>
              </a:rPr>
              <a:t>年未遇特大干旱，云南楚雄州南华县雨露乡洒披武村的孩子喝脏水解渴。</a:t>
            </a:r>
            <a:r>
              <a:rPr lang="zh-CN" altLang="en-US" dirty="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O74K{H~)R%RVK@%W$REH5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60350"/>
            <a:ext cx="7632700" cy="513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Rectangle 3"/>
          <p:cNvSpPr/>
          <p:nvPr/>
        </p:nvSpPr>
        <p:spPr>
          <a:xfrm>
            <a:off x="468313" y="5661025"/>
            <a:ext cx="7920037" cy="822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</a:rPr>
              <a:t>2010</a:t>
            </a:r>
            <a:r>
              <a:rPr lang="zh-CN" altLang="en-US" sz="2400" dirty="0">
                <a:latin typeface="Tahoma" panose="020B0604030504040204" pitchFamily="34" charset="0"/>
              </a:rPr>
              <a:t>年</a:t>
            </a:r>
            <a:r>
              <a:rPr lang="en-US" altLang="zh-CN" sz="2400" dirty="0">
                <a:latin typeface="Tahoma" panose="020B0604030504040204" pitchFamily="34" charset="0"/>
              </a:rPr>
              <a:t>10</a:t>
            </a:r>
            <a:r>
              <a:rPr lang="zh-CN" altLang="en-US" sz="2400" dirty="0">
                <a:latin typeface="Tahoma" panose="020B0604030504040204" pitchFamily="34" charset="0"/>
              </a:rPr>
              <a:t>月</a:t>
            </a:r>
            <a:r>
              <a:rPr lang="en-US" altLang="zh-CN" sz="2400" dirty="0">
                <a:latin typeface="Tahoma" panose="020B0604030504040204" pitchFamily="34" charset="0"/>
              </a:rPr>
              <a:t>26</a:t>
            </a:r>
            <a:r>
              <a:rPr lang="zh-CN" altLang="en-US" sz="2400" dirty="0">
                <a:latin typeface="Tahoma" panose="020B0604030504040204" pitchFamily="34" charset="0"/>
              </a:rPr>
              <a:t>日，重庆市铜梁县庆隆乡冬笋村的地陷坑中，土地因缺水出现龟裂。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/>
          <p:nvPr/>
        </p:nvSpPr>
        <p:spPr>
          <a:xfrm>
            <a:off x="395288" y="5589588"/>
            <a:ext cx="8137525" cy="822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</a:rPr>
              <a:t>2011</a:t>
            </a:r>
            <a:r>
              <a:rPr lang="zh-CN" altLang="en-US" sz="2400" dirty="0">
                <a:latin typeface="Tahoma" panose="020B0604030504040204" pitchFamily="34" charset="0"/>
              </a:rPr>
              <a:t>年</a:t>
            </a:r>
            <a:r>
              <a:rPr lang="en-US" altLang="zh-CN" sz="2400" dirty="0">
                <a:latin typeface="Tahoma" panose="020B0604030504040204" pitchFamily="34" charset="0"/>
              </a:rPr>
              <a:t>5</a:t>
            </a:r>
            <a:r>
              <a:rPr lang="zh-CN" altLang="en-US" sz="2400" dirty="0">
                <a:latin typeface="Tahoma" panose="020B0604030504040204" pitchFamily="34" charset="0"/>
              </a:rPr>
              <a:t>月</a:t>
            </a:r>
            <a:r>
              <a:rPr lang="en-US" altLang="zh-CN" sz="2400" dirty="0">
                <a:latin typeface="Tahoma" panose="020B0604030504040204" pitchFamily="34" charset="0"/>
              </a:rPr>
              <a:t>31</a:t>
            </a:r>
            <a:r>
              <a:rPr lang="zh-CN" altLang="en-US" sz="2400" dirty="0">
                <a:latin typeface="Tahoma" panose="020B0604030504040204" pitchFamily="34" charset="0"/>
              </a:rPr>
              <a:t>日，因水位持续下降，在鄱阳湖星子段一处干裂的河床上，几条小鱼缺水死亡。</a:t>
            </a:r>
          </a:p>
        </p:txBody>
      </p:sp>
      <p:pic>
        <p:nvPicPr>
          <p:cNvPr id="12291" name="Picture 5" descr="C0OMQ(ZGU~K@)X80_4`@O7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76250"/>
            <a:ext cx="72009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W$U]9OJ6J@N]}5KQCN)]I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88913"/>
            <a:ext cx="6985000" cy="561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5" name="Rectangle 3"/>
          <p:cNvSpPr/>
          <p:nvPr/>
        </p:nvSpPr>
        <p:spPr>
          <a:xfrm>
            <a:off x="323850" y="5949950"/>
            <a:ext cx="8569325" cy="822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</a:rPr>
              <a:t>2011</a:t>
            </a:r>
            <a:r>
              <a:rPr lang="zh-CN" altLang="en-US" sz="2400" dirty="0">
                <a:latin typeface="Tahoma" panose="020B0604030504040204" pitchFamily="34" charset="0"/>
              </a:rPr>
              <a:t>年</a:t>
            </a:r>
            <a:r>
              <a:rPr lang="en-US" altLang="zh-CN" sz="2400" dirty="0">
                <a:latin typeface="Tahoma" panose="020B0604030504040204" pitchFamily="34" charset="0"/>
              </a:rPr>
              <a:t>9</a:t>
            </a:r>
            <a:r>
              <a:rPr lang="zh-CN" altLang="en-US" sz="2400" dirty="0">
                <a:latin typeface="Tahoma" panose="020B0604030504040204" pitchFamily="34" charset="0"/>
              </a:rPr>
              <a:t>月，贵州省黔东南苗族侗族自治州，旱情严重加剧，严重缺水地区稻田稻米基本颗粒无收。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国外旱灾场景（中间）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4346" y="35716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80731222913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3750658_180259064394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10" y="3001010"/>
            <a:ext cx="2694940" cy="2694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Rectangle 5"/>
          <p:cNvSpPr/>
          <p:nvPr/>
        </p:nvSpPr>
        <p:spPr>
          <a:xfrm>
            <a:off x="6989763" y="5822315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Tahoma" panose="020B0604030504040204" pitchFamily="34" charset="0"/>
              </a:rPr>
              <a:t>节水标志</a:t>
            </a:r>
          </a:p>
        </p:txBody>
      </p:sp>
      <p:sp>
        <p:nvSpPr>
          <p:cNvPr id="17413" name="Rectangle 6"/>
          <p:cNvSpPr/>
          <p:nvPr/>
        </p:nvSpPr>
        <p:spPr>
          <a:xfrm>
            <a:off x="1778318" y="260033"/>
            <a:ext cx="2520950" cy="5191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Tahoma" panose="020B0604030504040204" pitchFamily="34" charset="0"/>
              </a:rPr>
              <a:t>我的节水计划</a:t>
            </a:r>
          </a:p>
        </p:txBody>
      </p:sp>
      <p:pic>
        <p:nvPicPr>
          <p:cNvPr id="17414" name="Picture 8" descr="4247658_114302026741_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6460" y="260350"/>
            <a:ext cx="3176905" cy="176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0" y="1433830"/>
            <a:ext cx="5365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1.</a:t>
            </a:r>
            <a:r>
              <a:rPr lang="zh-CN" altLang="en-US" dirty="0">
                <a:sym typeface="+mn-ea"/>
              </a:rPr>
              <a:t>洗澡时抓紧时间，不要浪费水。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635" y="1955800"/>
            <a:ext cx="6354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水循环利用，用过的水装起来冲厕所。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477770"/>
            <a:ext cx="6353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淘米水，洗菜水可以用来洗碗或浇花。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1270" y="2999740"/>
            <a:ext cx="56121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4. </a:t>
            </a:r>
            <a:r>
              <a:rPr lang="zh-CN" altLang="en-US" dirty="0">
                <a:sym typeface="+mn-ea"/>
              </a:rPr>
              <a:t>洗手擦洗手液时先把水龙头关上。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3521710"/>
            <a:ext cx="351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5.</a:t>
            </a:r>
            <a:r>
              <a:rPr lang="zh-CN" altLang="en-US" dirty="0">
                <a:sym typeface="+mn-ea"/>
              </a:rPr>
              <a:t>用杯子接水刷牙。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4043680"/>
            <a:ext cx="4618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6.</a:t>
            </a:r>
            <a:r>
              <a:rPr lang="zh-CN" altLang="en-US" dirty="0">
                <a:sym typeface="+mn-ea"/>
              </a:rPr>
              <a:t>用水后，及时关紧水龙头。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4552315"/>
            <a:ext cx="4990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7.</a:t>
            </a:r>
            <a:r>
              <a:rPr lang="zh-CN" altLang="en-US" dirty="0">
                <a:sym typeface="+mn-ea"/>
              </a:rPr>
              <a:t>尽量用脸盆盛水洗脸、洗手。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3970" y="5074285"/>
            <a:ext cx="7825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8. </a:t>
            </a:r>
            <a:r>
              <a:rPr lang="zh-CN" altLang="en-US" dirty="0">
                <a:sym typeface="+mn-ea"/>
              </a:rPr>
              <a:t>及时修复渗水，漏水的水管。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50165" y="5596255"/>
            <a:ext cx="4668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ym typeface="+mn-ea"/>
              </a:rPr>
              <a:t>9.</a:t>
            </a:r>
            <a:r>
              <a:rPr lang="zh-CN" altLang="en-US" dirty="0">
                <a:sym typeface="+mn-ea"/>
              </a:rPr>
              <a:t>大力宣传节约用水的观念。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74900" y="6118225"/>
            <a:ext cx="1140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2" grpId="0"/>
      <p:bldP spid="2" grpId="1"/>
      <p:bldP spid="3" grpId="0"/>
      <p:bldP spid="3" grpId="1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179388" y="692150"/>
            <a:ext cx="8713787" cy="532320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ahoma" panose="020B0604030504040204" pitchFamily="34" charset="0"/>
              </a:rPr>
              <a:t>     </a:t>
            </a:r>
            <a:r>
              <a:rPr lang="zh-CN" altLang="en-US" sz="2000" dirty="0">
                <a:latin typeface="Tahoma" panose="020B0604030504040204" pitchFamily="34" charset="0"/>
              </a:rPr>
              <a:t>当地球上只剩下一滴没有污染的水的时候，这滴水就是我们的眼泪。</a:t>
            </a:r>
          </a:p>
          <a:p>
            <a:endParaRPr lang="zh-CN" altLang="en-US" sz="2000" dirty="0">
              <a:latin typeface="Tahoma" panose="020B0604030504040204" pitchFamily="34" charset="0"/>
            </a:endParaRPr>
          </a:p>
          <a:p>
            <a:r>
              <a:rPr lang="zh-CN" altLang="en-US" sz="2000" dirty="0">
                <a:latin typeface="Tahoma" panose="020B0604030504040204" pitchFamily="34" charset="0"/>
              </a:rPr>
              <a:t>     水，孕育着生命，滋润着世间万物，可是水却成了我们最为忽视和滥用的资源。长期以来，我们一直认为“水，取之不尽，用之不竭”，忘记了我国水资源人均占有量不足</a:t>
            </a:r>
            <a:r>
              <a:rPr lang="en-US" altLang="zh-CN" sz="2000" dirty="0">
                <a:latin typeface="Tahoma" panose="020B0604030504040204" pitchFamily="34" charset="0"/>
              </a:rPr>
              <a:t>2200</a:t>
            </a:r>
            <a:r>
              <a:rPr lang="zh-CN" altLang="en-US" sz="2000" dirty="0">
                <a:latin typeface="Tahoma" panose="020B0604030504040204" pitchFamily="34" charset="0"/>
              </a:rPr>
              <a:t>立方米，仅相当于世界人均水资源占有量的四分之一；忘记了全球还有</a:t>
            </a:r>
            <a:r>
              <a:rPr lang="en-US" altLang="zh-CN" sz="2000" dirty="0">
                <a:latin typeface="Tahoma" panose="020B0604030504040204" pitchFamily="34" charset="0"/>
              </a:rPr>
              <a:t>20</a:t>
            </a:r>
            <a:r>
              <a:rPr lang="zh-CN" altLang="en-US" sz="2000" dirty="0">
                <a:latin typeface="Tahoma" panose="020B0604030504040204" pitchFamily="34" charset="0"/>
              </a:rPr>
              <a:t>亿人口正处于严重缺水状况，忘记了几千万人因缺水而在生命边缘挣扎。人类在用自私和短视挑战着自己的生命。</a:t>
            </a:r>
          </a:p>
          <a:p>
            <a:endParaRPr lang="zh-CN" altLang="en-US" sz="2000" dirty="0">
              <a:latin typeface="Tahoma" panose="020B0604030504040204" pitchFamily="34" charset="0"/>
            </a:endParaRPr>
          </a:p>
          <a:p>
            <a:r>
              <a:rPr lang="zh-CN" altLang="en-US" sz="2000" dirty="0">
                <a:latin typeface="Tahoma" panose="020B0604030504040204" pitchFamily="34" charset="0"/>
              </a:rPr>
              <a:t>　　珍惜节约用水并不是一句空洞的口号，它需要我们每一个人用自己的实际行动来挽救自己，挽救我们的城市，挽救整个人类，挽救我们赖以生存的蓝色星球。在此，我们向全体师生发出倡议：从节约每一滴水开始，重树勤俭节约的美德；节约生活用水，安装节水龙头，节约淋浴时间，减少使用不易降解的洗涤用品，杜绝“滴、漏、跑、冒”的现象；积极向身边的人宣传节约用水的好处，增强节水意识，养成节约用水的习惯。</a:t>
            </a:r>
          </a:p>
          <a:p>
            <a:endParaRPr lang="zh-CN" altLang="en-US" sz="2000" dirty="0">
              <a:latin typeface="Tahoma" panose="020B0604030504040204" pitchFamily="34" charset="0"/>
            </a:endParaRPr>
          </a:p>
          <a:p>
            <a:r>
              <a:rPr lang="zh-CN" altLang="en-US" sz="2000" dirty="0">
                <a:latin typeface="Tahoma" panose="020B0604030504040204" pitchFamily="34" charset="0"/>
              </a:rPr>
              <a:t>　　带着我们的智慧，带着我们的责任心，让我们积极行动起来，真正从日常生活中的点点滴滴做起，重塑小河淌水的美好家园。</a:t>
            </a:r>
          </a:p>
        </p:txBody>
      </p:sp>
      <p:sp>
        <p:nvSpPr>
          <p:cNvPr id="18435" name="WordArt 4"/>
          <p:cNvSpPr>
            <a:spLocks noTextEdit="1"/>
          </p:cNvSpPr>
          <p:nvPr/>
        </p:nvSpPr>
        <p:spPr>
          <a:xfrm>
            <a:off x="2916238" y="188913"/>
            <a:ext cx="30956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zh-CN" altLang="en-US" sz="6600" b="1" spc="1321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2700000" scaled="1"/>
                  <a:tileRect/>
                </a:gradFill>
                <a:effectLst>
                  <a:outerShdw dist="45791" dir="3378595" algn="ctr" rotWithShape="0">
                    <a:srgbClr val="4D4D4D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节水倡议书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2006103013490588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1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/>
          <p:nvPr/>
        </p:nvSpPr>
        <p:spPr>
          <a:xfrm>
            <a:off x="1391285" y="692150"/>
            <a:ext cx="73253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B0F0"/>
                </a:solidFill>
                <a:uFillTx/>
                <a:latin typeface="Tahoma" panose="020B0604030504040204" pitchFamily="34" charset="0"/>
                <a:ea typeface="华文行楷" panose="02010800040101010101" charset="-122"/>
              </a:rPr>
              <a:t>《</a:t>
            </a:r>
            <a:r>
              <a:rPr lang="zh-CN" altLang="en-US" sz="3600" dirty="0">
                <a:solidFill>
                  <a:srgbClr val="00B0F0"/>
                </a:solidFill>
                <a:uFillTx/>
                <a:latin typeface="Tahoma" panose="020B0604030504040204" pitchFamily="34" charset="0"/>
                <a:ea typeface="华文行楷" panose="02010800040101010101" charset="-122"/>
              </a:rPr>
              <a:t>一天的生活用水</a:t>
            </a:r>
            <a:r>
              <a:rPr lang="en-US" altLang="zh-CN" sz="3600" dirty="0">
                <a:solidFill>
                  <a:srgbClr val="00B0F0"/>
                </a:solidFill>
                <a:uFillTx/>
                <a:latin typeface="Tahoma" panose="020B0604030504040204" pitchFamily="34" charset="0"/>
                <a:ea typeface="华文行楷" panose="02010800040101010101" charset="-122"/>
              </a:rPr>
              <a:t>》</a:t>
            </a:r>
            <a:r>
              <a:rPr lang="zh-CN" altLang="en-US" sz="3600" dirty="0">
                <a:solidFill>
                  <a:srgbClr val="00B0F0"/>
                </a:solidFill>
                <a:uFillTx/>
                <a:latin typeface="Tahoma" panose="020B0604030504040204" pitchFamily="34" charset="0"/>
                <a:ea typeface="华文行楷" panose="02010800040101010101" charset="-122"/>
              </a:rPr>
              <a:t>课堂小练习</a:t>
            </a:r>
          </a:p>
        </p:txBody>
      </p:sp>
      <p:sp>
        <p:nvSpPr>
          <p:cNvPr id="20483" name="Text Box 3"/>
          <p:cNvSpPr txBox="1"/>
          <p:nvPr/>
        </p:nvSpPr>
        <p:spPr>
          <a:xfrm>
            <a:off x="358775" y="1463358"/>
            <a:ext cx="878522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Tahoma" panose="020B0604030504040204" pitchFamily="34" charset="0"/>
              </a:rPr>
              <a:t>1.</a:t>
            </a:r>
            <a:r>
              <a:rPr lang="zh-CN" altLang="en-US" dirty="0">
                <a:latin typeface="Tahoma" panose="020B0604030504040204" pitchFamily="34" charset="0"/>
              </a:rPr>
              <a:t>人们在生活中要用掉大量的水，</a:t>
            </a:r>
            <a:r>
              <a:rPr lang="en-US" altLang="zh-CN" b="0" dirty="0">
                <a:latin typeface="Tahoma" panose="020B0604030504040204" pitchFamily="34" charset="0"/>
              </a:rPr>
              <a:t>______</a:t>
            </a:r>
            <a:r>
              <a:rPr lang="zh-CN" altLang="en-US" dirty="0">
                <a:latin typeface="Tahoma" panose="020B0604030504040204" pitchFamily="34" charset="0"/>
              </a:rPr>
              <a:t>是我们人类和其他生物生存的必需品。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ahoma" panose="020B0604030504040204" pitchFamily="34" charset="0"/>
              </a:rPr>
              <a:t>2.</a:t>
            </a:r>
            <a:r>
              <a:rPr lang="zh-CN" altLang="en-US" dirty="0">
                <a:latin typeface="Tahoma" panose="020B0604030504040204" pitchFamily="34" charset="0"/>
              </a:rPr>
              <a:t>由于</a:t>
            </a:r>
            <a:r>
              <a:rPr lang="en-US" altLang="zh-CN" b="0" dirty="0">
                <a:latin typeface="Tahoma" panose="020B0604030504040204" pitchFamily="34" charset="0"/>
              </a:rPr>
              <a:t>_____________</a:t>
            </a:r>
            <a:r>
              <a:rPr lang="zh-CN" altLang="en-US" dirty="0">
                <a:latin typeface="Tahoma" panose="020B0604030504040204" pitchFamily="34" charset="0"/>
              </a:rPr>
              <a:t>、</a:t>
            </a:r>
            <a:r>
              <a:rPr lang="en-US" altLang="zh-CN" b="0" dirty="0">
                <a:latin typeface="Tahoma" panose="020B0604030504040204" pitchFamily="34" charset="0"/>
              </a:rPr>
              <a:t>________</a:t>
            </a:r>
            <a:r>
              <a:rPr lang="zh-CN" altLang="en-US" dirty="0">
                <a:latin typeface="Tahoma" panose="020B0604030504040204" pitchFamily="34" charset="0"/>
              </a:rPr>
              <a:t>和</a:t>
            </a:r>
            <a:r>
              <a:rPr lang="en-US" altLang="zh-CN" b="0" dirty="0">
                <a:latin typeface="Tahoma" panose="020B0604030504040204" pitchFamily="34" charset="0"/>
              </a:rPr>
              <a:t>____________</a:t>
            </a:r>
            <a:r>
              <a:rPr lang="zh-CN" altLang="en-US" b="0" dirty="0">
                <a:latin typeface="Tahoma" panose="020B0604030504040204" pitchFamily="34" charset="0"/>
              </a:rPr>
              <a:t>，</a:t>
            </a:r>
            <a:r>
              <a:rPr lang="zh-CN" altLang="en-US" dirty="0">
                <a:latin typeface="Tahoma" panose="020B0604030504040204" pitchFamily="34" charset="0"/>
              </a:rPr>
              <a:t>世界人均供水量在不断减少。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ahoma" panose="020B0604030504040204" pitchFamily="34" charset="0"/>
              </a:rPr>
              <a:t>3.</a:t>
            </a:r>
            <a:r>
              <a:rPr lang="zh-CN" altLang="en-US" dirty="0">
                <a:latin typeface="Tahoma" panose="020B0604030504040204" pitchFamily="34" charset="0"/>
              </a:rPr>
              <a:t>目前，</a:t>
            </a:r>
            <a:r>
              <a:rPr lang="en-US" altLang="zh-CN" b="0" dirty="0">
                <a:latin typeface="Tahoma" panose="020B0604030504040204" pitchFamily="34" charset="0"/>
              </a:rPr>
              <a:t>_______</a:t>
            </a:r>
            <a:r>
              <a:rPr lang="zh-CN" altLang="en-US" dirty="0">
                <a:latin typeface="Tahoma" panose="020B0604030504040204" pitchFamily="34" charset="0"/>
              </a:rPr>
              <a:t>的大陆面临淡水资源不足，</a:t>
            </a:r>
            <a:r>
              <a:rPr lang="en-US" altLang="zh-CN" dirty="0">
                <a:latin typeface="Tahoma" panose="020B0604030504040204" pitchFamily="34" charset="0"/>
              </a:rPr>
              <a:t>100</a:t>
            </a:r>
            <a:r>
              <a:rPr lang="zh-CN" altLang="en-US" dirty="0">
                <a:latin typeface="Tahoma" panose="020B0604030504040204" pitchFamily="34" charset="0"/>
              </a:rPr>
              <a:t>多个国家严重缺水，其中最严重的国家达</a:t>
            </a:r>
            <a:r>
              <a:rPr lang="en-US" altLang="zh-CN" b="0" dirty="0">
                <a:latin typeface="Tahoma" panose="020B0604030504040204" pitchFamily="34" charset="0"/>
              </a:rPr>
              <a:t>_______</a:t>
            </a:r>
            <a:r>
              <a:rPr lang="zh-CN" altLang="en-US" dirty="0">
                <a:latin typeface="Tahoma" panose="020B0604030504040204" pitchFamily="34" charset="0"/>
              </a:rPr>
              <a:t>。</a:t>
            </a:r>
          </a:p>
        </p:txBody>
      </p:sp>
      <p:sp>
        <p:nvSpPr>
          <p:cNvPr id="53252" name="Text Box 4"/>
          <p:cNvSpPr txBox="1"/>
          <p:nvPr/>
        </p:nvSpPr>
        <p:spPr>
          <a:xfrm>
            <a:off x="5920105" y="177577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淡水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661160" y="3424873"/>
            <a:ext cx="23272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人口迅速增长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4447858" y="3424873"/>
            <a:ext cx="16065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环境污染</a:t>
            </a:r>
          </a:p>
        </p:txBody>
      </p:sp>
      <p:sp>
        <p:nvSpPr>
          <p:cNvPr id="53255" name="Text Box 7"/>
          <p:cNvSpPr txBox="1"/>
          <p:nvPr/>
        </p:nvSpPr>
        <p:spPr>
          <a:xfrm>
            <a:off x="6389053" y="3424873"/>
            <a:ext cx="23272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全球气候变暖</a:t>
            </a:r>
          </a:p>
        </p:txBody>
      </p:sp>
      <p:sp>
        <p:nvSpPr>
          <p:cNvPr id="53256" name="Text Box 8"/>
          <p:cNvSpPr txBox="1"/>
          <p:nvPr/>
        </p:nvSpPr>
        <p:spPr>
          <a:xfrm>
            <a:off x="1940243" y="5149850"/>
            <a:ext cx="10652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hlink"/>
                </a:solidFill>
                <a:latin typeface="Tahoma" panose="020B0604030504040204" pitchFamily="34" charset="0"/>
              </a:rPr>
              <a:t>60%</a:t>
            </a:r>
          </a:p>
        </p:txBody>
      </p:sp>
      <p:sp>
        <p:nvSpPr>
          <p:cNvPr id="53257" name="Text Box 9"/>
          <p:cNvSpPr txBox="1"/>
          <p:nvPr/>
        </p:nvSpPr>
        <p:spPr>
          <a:xfrm>
            <a:off x="6228080" y="5953760"/>
            <a:ext cx="1352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hlink"/>
                </a:solidFill>
                <a:latin typeface="Tahoma" panose="020B0604030504040204" pitchFamily="34" charset="0"/>
              </a:rPr>
              <a:t>40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多个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  <p:bldP spid="53255" grpId="0"/>
      <p:bldP spid="53256" grpId="0"/>
      <p:bldP spid="532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TextEdit="1"/>
          </p:cNvSpPr>
          <p:nvPr/>
        </p:nvSpPr>
        <p:spPr>
          <a:xfrm>
            <a:off x="1187450" y="2349500"/>
            <a:ext cx="676910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4800" b="1" spc="96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051" name="Text Box 5"/>
          <p:cNvSpPr txBox="1"/>
          <p:nvPr/>
        </p:nvSpPr>
        <p:spPr>
          <a:xfrm>
            <a:off x="-635" y="498475"/>
            <a:ext cx="70935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uFillTx/>
                <a:latin typeface="Arial" panose="020B0604020202020204" pitchFamily="34" charset="0"/>
                <a:ea typeface="华文隶书" panose="02010800040101010101" charset="-122"/>
              </a:rPr>
              <a:t>科教版六年级下册</a:t>
            </a:r>
            <a:r>
              <a:rPr lang="zh-CN" altLang="en-US" sz="3200" dirty="0">
                <a:solidFill>
                  <a:srgbClr val="00B050"/>
                </a:solidFill>
                <a:uFillTx/>
                <a:latin typeface="Arial" panose="020B0604020202020204" pitchFamily="34" charset="0"/>
                <a:ea typeface="华文隶书" panose="02010800040101010101" charset="-122"/>
                <a:sym typeface="+mn-ea"/>
              </a:rPr>
              <a:t>教材</a:t>
            </a:r>
            <a:r>
              <a:rPr lang="zh-CN" altLang="en-US" sz="3200" dirty="0">
                <a:solidFill>
                  <a:srgbClr val="00B050"/>
                </a:solidFill>
                <a:uFillTx/>
                <a:latin typeface="Arial" panose="020B0604020202020204" pitchFamily="34" charset="0"/>
                <a:ea typeface="华文隶书" panose="02010800040101010101" charset="-122"/>
              </a:rPr>
              <a:t>第四单元第</a:t>
            </a:r>
            <a:r>
              <a:rPr lang="en-US" altLang="zh-CN" sz="3200" dirty="0">
                <a:solidFill>
                  <a:srgbClr val="00B050"/>
                </a:solidFill>
                <a:uFillTx/>
                <a:latin typeface="Arial" panose="020B0604020202020204" pitchFamily="34" charset="0"/>
                <a:ea typeface="华文隶书" panose="02010800040101010101" charset="-122"/>
              </a:rPr>
              <a:t>5</a:t>
            </a:r>
            <a:r>
              <a:rPr lang="zh-CN" altLang="en-US" sz="3200" dirty="0">
                <a:solidFill>
                  <a:srgbClr val="00B050"/>
                </a:solidFill>
                <a:uFillTx/>
                <a:latin typeface="Arial" panose="020B0604020202020204" pitchFamily="34" charset="0"/>
                <a:ea typeface="华文隶书" panose="02010800040101010101" charset="-122"/>
              </a:rPr>
              <a:t>课</a:t>
            </a:r>
          </a:p>
        </p:txBody>
      </p:sp>
      <p:sp>
        <p:nvSpPr>
          <p:cNvPr id="2052" name="Text Box 6"/>
          <p:cNvSpPr txBox="1"/>
          <p:nvPr/>
        </p:nvSpPr>
        <p:spPr>
          <a:xfrm>
            <a:off x="2423160" y="5623560"/>
            <a:ext cx="6720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Tahoma" panose="020B0604030504040204" pitchFamily="34" charset="0"/>
              </a:rPr>
              <a:t>　</a:t>
            </a:r>
            <a:r>
              <a:rPr lang="zh-CN" altLang="en-US" sz="32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福集镇</a:t>
            </a:r>
            <a:r>
              <a:rPr lang="zh-CN" altLang="en-US" sz="3200" dirty="0">
                <a:solidFill>
                  <a:schemeClr val="tx1"/>
                </a:solidFill>
                <a:uFillTx/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龙脑桥中心小学校    朱贞福</a:t>
            </a:r>
          </a:p>
        </p:txBody>
      </p:sp>
      <p:sp>
        <p:nvSpPr>
          <p:cNvPr id="5" name="矩形 4"/>
          <p:cNvSpPr/>
          <p:nvPr/>
        </p:nvSpPr>
        <p:spPr>
          <a:xfrm>
            <a:off x="241935" y="2029460"/>
            <a:ext cx="8660130" cy="27997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</a:rPr>
              <a:t>一天的生活用水</a:t>
            </a:r>
          </a:p>
          <a:p>
            <a:pPr algn="ctr"/>
            <a:endParaRPr lang="zh-CN" altLang="en-US" sz="880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节水歌（结尾）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351819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61870" y="2581910"/>
            <a:ext cx="5678805" cy="31692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</a:rPr>
              <a:t>谢谢！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/>
          <p:nvPr/>
        </p:nvSpPr>
        <p:spPr>
          <a:xfrm>
            <a:off x="323850" y="692150"/>
            <a:ext cx="5541963" cy="1373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日常生活中，哪些时候要用到水？</a:t>
            </a:r>
          </a:p>
          <a:p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每次做这些事大约要用水多少呢？</a:t>
            </a:r>
          </a:p>
        </p:txBody>
      </p:sp>
      <p:pic>
        <p:nvPicPr>
          <p:cNvPr id="83057" name="Picture 113" descr="u=3934578048,1047629939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420938"/>
            <a:ext cx="1903413" cy="194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058" name="Rectangle 114"/>
          <p:cNvSpPr/>
          <p:nvPr/>
        </p:nvSpPr>
        <p:spPr>
          <a:xfrm>
            <a:off x="3492500" y="2997200"/>
            <a:ext cx="3248025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开着水龙头刷一次牙：</a:t>
            </a: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用杯子接水刷一次牙：</a:t>
            </a:r>
          </a:p>
        </p:txBody>
      </p:sp>
      <p:sp>
        <p:nvSpPr>
          <p:cNvPr id="83060" name="Rectangle 116"/>
          <p:cNvSpPr/>
          <p:nvPr/>
        </p:nvSpPr>
        <p:spPr>
          <a:xfrm>
            <a:off x="6573838" y="2997200"/>
            <a:ext cx="1885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大约需</a:t>
            </a:r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</a:rPr>
              <a:t>升水</a:t>
            </a:r>
          </a:p>
        </p:txBody>
      </p:sp>
      <p:sp>
        <p:nvSpPr>
          <p:cNvPr id="83061" name="Rectangle 117"/>
          <p:cNvSpPr/>
          <p:nvPr/>
        </p:nvSpPr>
        <p:spPr>
          <a:xfrm>
            <a:off x="6611938" y="3717925"/>
            <a:ext cx="18335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大约</a:t>
            </a:r>
            <a:r>
              <a:rPr lang="en-US" altLang="zh-CN" sz="2400" dirty="0">
                <a:latin typeface="Arial" panose="020B0604020202020204" pitchFamily="34" charset="0"/>
              </a:rPr>
              <a:t>0.3</a:t>
            </a:r>
            <a:r>
              <a:rPr lang="zh-CN" altLang="en-US" sz="2400" dirty="0">
                <a:latin typeface="Arial" panose="020B0604020202020204" pitchFamily="34" charset="0"/>
              </a:rPr>
              <a:t>升水</a:t>
            </a:r>
          </a:p>
        </p:txBody>
      </p:sp>
      <p:pic>
        <p:nvPicPr>
          <p:cNvPr id="83062" name="Picture 118" descr="(1SJ86$E@4Q5TTK`AEMP1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333375"/>
            <a:ext cx="2008187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066" name="Picture 122" descr="u=4159968210,736616957&amp;fm=5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652963"/>
            <a:ext cx="20161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067" name="Picture 123" descr="B3MNHO(@YV2SEV21XJ~]9Y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313" y="4652963"/>
            <a:ext cx="2520950" cy="197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070" name="Picture 126" descr="NQ95X4JNUF%F0172W~N090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725" y="4652963"/>
            <a:ext cx="1854200" cy="197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071" name="Rectangle 127"/>
          <p:cNvSpPr/>
          <p:nvPr/>
        </p:nvSpPr>
        <p:spPr>
          <a:xfrm>
            <a:off x="7380288" y="5084763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8" grpId="0"/>
      <p:bldP spid="83060" grpId="0"/>
      <p:bldP spid="83061" grpId="0"/>
      <p:bldP spid="830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/>
          <p:nvPr/>
        </p:nvSpPr>
        <p:spPr>
          <a:xfrm>
            <a:off x="395288" y="620713"/>
            <a:ext cx="6595110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行楷" panose="02010800040101010101" charset="-122"/>
                <a:ea typeface="华文行楷" panose="02010800040101010101" charset="-122"/>
              </a:rPr>
              <a:t>自制量杯测量，我一天大约要用多少水？</a:t>
            </a:r>
          </a:p>
        </p:txBody>
      </p:sp>
      <p:pic>
        <p:nvPicPr>
          <p:cNvPr id="83971" name="Picture 3" descr="u=4002605249,1256808225&amp;gp=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3140075"/>
            <a:ext cx="1728787" cy="100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010" name="Rectangle 42"/>
          <p:cNvSpPr/>
          <p:nvPr/>
        </p:nvSpPr>
        <p:spPr>
          <a:xfrm>
            <a:off x="2051050" y="1628775"/>
            <a:ext cx="3500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uFillTx/>
                <a:latin typeface="+中文标题" charset="0"/>
                <a:ea typeface="+mj-ea"/>
              </a:rPr>
              <a:t>  </a:t>
            </a:r>
            <a:r>
              <a:rPr lang="zh-CN" altLang="en-US" dirty="0">
                <a:solidFill>
                  <a:srgbClr val="00B050"/>
                </a:solidFill>
                <a:uFillTx/>
                <a:latin typeface="+中文标题" charset="0"/>
                <a:ea typeface="+mj-ea"/>
              </a:rPr>
              <a:t>我的一天生活用水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84016" name="Rectangle 48"/>
          <p:cNvSpPr/>
          <p:nvPr/>
        </p:nvSpPr>
        <p:spPr>
          <a:xfrm>
            <a:off x="611188" y="4941888"/>
            <a:ext cx="79216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参考：洗一次脸约</a:t>
            </a:r>
            <a:r>
              <a:rPr lang="en-US" altLang="zh-CN" sz="2400" dirty="0"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</a:rPr>
              <a:t>升，喝一杯水约</a:t>
            </a:r>
            <a:r>
              <a:rPr lang="en-US" altLang="zh-CN" sz="2400" dirty="0">
                <a:latin typeface="Arial" panose="020B0604020202020204" pitchFamily="34" charset="0"/>
              </a:rPr>
              <a:t>0.25</a:t>
            </a:r>
            <a:r>
              <a:rPr lang="zh-CN" altLang="en-US" sz="2400" dirty="0">
                <a:latin typeface="Arial" panose="020B0604020202020204" pitchFamily="34" charset="0"/>
              </a:rPr>
              <a:t>升，洗一次手约</a:t>
            </a:r>
            <a:r>
              <a:rPr lang="en-US" altLang="zh-CN" sz="2400" dirty="0">
                <a:latin typeface="Arial" panose="020B0604020202020204" pitchFamily="34" charset="0"/>
              </a:rPr>
              <a:t>0.6</a:t>
            </a:r>
            <a:r>
              <a:rPr lang="zh-CN" altLang="en-US" sz="2400" dirty="0">
                <a:latin typeface="Arial" panose="020B0604020202020204" pitchFamily="34" charset="0"/>
              </a:rPr>
              <a:t>升，冲一次厕所至少</a:t>
            </a:r>
            <a:r>
              <a:rPr lang="en-US" altLang="zh-CN" sz="2400" dirty="0"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</a:rPr>
              <a:t>升，洗一次澡约</a:t>
            </a:r>
            <a:r>
              <a:rPr lang="en-US" altLang="zh-CN" sz="2400" dirty="0">
                <a:latin typeface="Arial" panose="020B0604020202020204" pitchFamily="34" charset="0"/>
              </a:rPr>
              <a:t>20</a:t>
            </a:r>
            <a:r>
              <a:rPr lang="zh-CN" altLang="en-US" sz="2400" dirty="0">
                <a:latin typeface="Arial" panose="020B0604020202020204" pitchFamily="34" charset="0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</a:rPr>
              <a:t>25</a:t>
            </a:r>
            <a:r>
              <a:rPr lang="zh-CN" altLang="en-US" sz="2400" dirty="0">
                <a:latin typeface="Arial" panose="020B0604020202020204" pitchFamily="34" charset="0"/>
              </a:rPr>
              <a:t>升，洗一次头约</a:t>
            </a:r>
            <a:r>
              <a:rPr lang="en-US" altLang="zh-CN" sz="2400" dirty="0">
                <a:latin typeface="Arial" panose="020B0604020202020204" pitchFamily="34" charset="0"/>
              </a:rPr>
              <a:t>8</a:t>
            </a:r>
            <a:r>
              <a:rPr lang="zh-CN" altLang="en-US" sz="2400" dirty="0">
                <a:latin typeface="Arial" panose="020B0604020202020204" pitchFamily="34" charset="0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</a:rPr>
              <a:t>升。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46075" y="2150745"/>
          <a:ext cx="8460740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95"/>
                <a:gridCol w="570230"/>
                <a:gridCol w="576580"/>
                <a:gridCol w="523240"/>
                <a:gridCol w="628015"/>
                <a:gridCol w="584835"/>
                <a:gridCol w="570865"/>
                <a:gridCol w="643255"/>
                <a:gridCol w="584835"/>
                <a:gridCol w="1130935"/>
                <a:gridCol w="1862455"/>
              </a:tblGrid>
              <a:tr h="10502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</a:t>
                      </a:r>
                      <a:r>
                        <a:rPr lang="zh-CN" sz="1400" b="1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水事件</a:t>
                      </a:r>
                      <a:endParaRPr lang="zh-CN" altLang="en-US" sz="1400" b="1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刷牙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洗脸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喝 水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洗 手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冲厕所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洗澡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altLang="en-US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洗头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洗衣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……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400" b="0">
                          <a:solidFill>
                            <a:srgbClr val="00B05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　　</a:t>
                      </a:r>
                      <a:r>
                        <a:rPr lang="zh-CN" altLang="en-US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</a:t>
                      </a:r>
                      <a:r>
                        <a:rPr lang="zh-CN" alt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用水量</a:t>
                      </a:r>
                    </a:p>
                  </a:txBody>
                  <a:tcPr marL="12700" marR="12700" marT="12700" anchor="ctr"/>
                </a:tc>
              </a:tr>
              <a:tr h="152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估计用量（升）</a:t>
                      </a:r>
                      <a:endParaRPr lang="zh-CN" altLang="en-US" sz="1400" b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B05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798435" y="3383280"/>
            <a:ext cx="826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665" y="3140075"/>
            <a:ext cx="1835150" cy="1485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40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179388" y="188913"/>
            <a:ext cx="3673475" cy="5191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Tahoma" panose="020B0604030504040204" pitchFamily="34" charset="0"/>
              </a:rPr>
              <a:t>看水表，读出读数</a:t>
            </a:r>
          </a:p>
        </p:txBody>
      </p:sp>
      <p:sp>
        <p:nvSpPr>
          <p:cNvPr id="89093" name="Text Box 5"/>
          <p:cNvSpPr txBox="1"/>
          <p:nvPr/>
        </p:nvSpPr>
        <p:spPr>
          <a:xfrm>
            <a:off x="5747385" y="2060575"/>
            <a:ext cx="339661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</a:rPr>
              <a:t>   </a:t>
            </a:r>
            <a:r>
              <a:rPr lang="zh-CN" altLang="en-US" sz="2400" dirty="0">
                <a:latin typeface="Tahoma" panose="020B0604030504040204" pitchFamily="34" charset="0"/>
              </a:rPr>
              <a:t>仔细观察、思考：</a:t>
            </a:r>
          </a:p>
          <a:p>
            <a:endParaRPr lang="zh-CN" altLang="en-US" sz="2400" dirty="0">
              <a:latin typeface="Tahoma" panose="020B0604030504040204" pitchFamily="34" charset="0"/>
            </a:endParaRPr>
          </a:p>
          <a:p>
            <a:r>
              <a:rPr lang="en-US" altLang="zh-CN" sz="2400" dirty="0">
                <a:solidFill>
                  <a:schemeClr val="accent2"/>
                </a:solidFill>
                <a:latin typeface="Tahoma" panose="020B0604030504040204" pitchFamily="34" charset="0"/>
              </a:rPr>
              <a:t>4</a:t>
            </a:r>
            <a:r>
              <a:rPr lang="zh-CN" altLang="en-US" sz="2400" dirty="0">
                <a:solidFill>
                  <a:schemeClr val="accent2"/>
                </a:solidFill>
                <a:latin typeface="Tahoma" panose="020B0604030504040204" pitchFamily="34" charset="0"/>
              </a:rPr>
              <a:t>个齿轮表有什么不同？</a:t>
            </a:r>
          </a:p>
          <a:p>
            <a:endParaRPr lang="zh-CN" altLang="en-US" sz="2400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r>
              <a:rPr lang="zh-CN" altLang="en-US" sz="2400" dirty="0">
                <a:solidFill>
                  <a:schemeClr val="accent2"/>
                </a:solidFill>
                <a:latin typeface="Tahoma" panose="020B0604030504040204" pitchFamily="34" charset="0"/>
              </a:rPr>
              <a:t>各个齿轮表之间有什么关系？</a:t>
            </a:r>
          </a:p>
          <a:p>
            <a:endParaRPr lang="zh-CN" altLang="en-US" sz="2400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r>
              <a:rPr lang="zh-CN" altLang="en-US" sz="2400" dirty="0">
                <a:solidFill>
                  <a:schemeClr val="accent2"/>
                </a:solidFill>
                <a:latin typeface="Tahoma" panose="020B0604030504040204" pitchFamily="34" charset="0"/>
              </a:rPr>
              <a:t>这个水表表示的用水量是多少？</a:t>
            </a:r>
          </a:p>
        </p:txBody>
      </p:sp>
      <p:pic>
        <p:nvPicPr>
          <p:cNvPr id="3" name="图片 2" descr="C:\Documents and Settings\Administrator\桌面\0.png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48640" y="1096645"/>
            <a:ext cx="4563745" cy="45142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:\Documents and Settings\Administrator\桌面\yi.jpgyi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0195" y="173990"/>
            <a:ext cx="4119245" cy="4119880"/>
          </a:xfrm>
          <a:prstGeom prst="rect">
            <a:avLst/>
          </a:prstGeom>
        </p:spPr>
      </p:pic>
      <p:pic>
        <p:nvPicPr>
          <p:cNvPr id="5" name="图片 4" descr="C:\Documents and Settings\Administrator\桌面\wu.jpgwu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56468" y="274955"/>
            <a:ext cx="4018280" cy="4018915"/>
          </a:xfrm>
          <a:prstGeom prst="rect">
            <a:avLst/>
          </a:prstGeom>
        </p:spPr>
      </p:pic>
      <p:sp>
        <p:nvSpPr>
          <p:cNvPr id="6" name="Text Box 15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369570" y="4655820"/>
            <a:ext cx="36341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3200" dirty="0">
              <a:latin typeface="Tahoma" panose="020B0604030504040204" pitchFamily="34" charset="0"/>
            </a:endParaRPr>
          </a:p>
          <a:p>
            <a:r>
              <a:rPr lang="zh-CN" altLang="en-US" sz="3200" dirty="0">
                <a:latin typeface="Tahoma" panose="020B0604030504040204" pitchFamily="34" charset="0"/>
              </a:rPr>
              <a:t>（</a:t>
            </a:r>
            <a:r>
              <a:rPr lang="zh-CN" altLang="en-US" sz="3200" dirty="0">
                <a:sym typeface="+mn-ea"/>
              </a:rPr>
              <a:t> </a:t>
            </a:r>
            <a:r>
              <a:rPr lang="en-US" altLang="zh-CN" sz="3200" b="0" dirty="0">
                <a:solidFill>
                  <a:srgbClr val="FF0000"/>
                </a:solidFill>
                <a:sym typeface="+mn-ea"/>
              </a:rPr>
              <a:t>647.4564</a:t>
            </a:r>
            <a:r>
              <a:rPr lang="zh-CN" altLang="zh-CN" sz="3200" b="0" dirty="0">
                <a:solidFill>
                  <a:srgbClr val="FF0000"/>
                </a:solidFill>
                <a:sym typeface="+mn-ea"/>
                <a:hlinkClick r:id="" action="ppaction://noaction">
                  <a:snd r:embed="rId6" name="chimes.wav"/>
                </a:hlinkClick>
              </a:rPr>
              <a:t>立方米</a:t>
            </a:r>
            <a:r>
              <a:rPr lang="zh-CN" altLang="en-US" sz="3200" dirty="0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7" name="Text Box 15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4791075" y="4655820"/>
            <a:ext cx="39839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3200" dirty="0">
              <a:latin typeface="Tahoma" panose="020B0604030504040204" pitchFamily="34" charset="0"/>
            </a:endParaRPr>
          </a:p>
          <a:p>
            <a:r>
              <a:rPr lang="zh-CN" altLang="en-US" sz="3200" dirty="0">
                <a:latin typeface="Tahoma" panose="020B0604030504040204" pitchFamily="34" charset="0"/>
              </a:rPr>
              <a:t>（ </a:t>
            </a:r>
            <a:r>
              <a:rPr lang="en-US" altLang="zh-CN" sz="3200" b="0" dirty="0">
                <a:solidFill>
                  <a:srgbClr val="FF0000"/>
                </a:solidFill>
                <a:sym typeface="+mn-ea"/>
              </a:rPr>
              <a:t>649.4695</a:t>
            </a:r>
            <a:r>
              <a:rPr lang="zh-CN" altLang="zh-CN" sz="3200" b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立方米</a:t>
            </a:r>
            <a:r>
              <a:rPr lang="zh-CN" altLang="en-US" sz="3200" dirty="0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3380" y="4505960"/>
            <a:ext cx="1791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</a:t>
            </a:r>
            <a:r>
              <a:rPr lang="zh-CN" altLang="en-US"/>
              <a:t>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8110" y="4505960"/>
            <a:ext cx="1626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5</a:t>
            </a:r>
            <a:r>
              <a:rPr lang="zh-CN" altLang="en-US"/>
              <a:t>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3880" y="788670"/>
            <a:ext cx="7772400" cy="1428750"/>
          </a:xfrm>
        </p:spPr>
        <p:txBody>
          <a:bodyPr/>
          <a:lstStyle/>
          <a:p>
            <a:r>
              <a:rPr lang="zh-CN" altLang="zh-CN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隶书" panose="02010800040101010101" charset="-122"/>
                <a:ea typeface="华文隶书" panose="02010800040101010101" charset="-122"/>
              </a:rPr>
              <a:t>查看水表，计算我家一天一人用水量。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61340" y="2454910"/>
          <a:ext cx="7774940" cy="200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10"/>
                <a:gridCol w="1601470"/>
                <a:gridCol w="1560830"/>
                <a:gridCol w="889000"/>
                <a:gridCol w="721360"/>
                <a:gridCol w="1322070"/>
              </a:tblGrid>
              <a:tr h="701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uFillTx/>
                        </a:rPr>
                        <a:t>第一次读数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uFillTx/>
                        </a:rPr>
                        <a:t>第二次读数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uFillTx/>
                        </a:rPr>
                        <a:t>两次数差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uFillTx/>
                        </a:rPr>
                        <a:t>天数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uFillTx/>
                        </a:rPr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uFillTx/>
                        </a:rPr>
                        <a:t>每人每天用水量</a:t>
                      </a:r>
                    </a:p>
                  </a:txBody>
                  <a:tcPr/>
                </a:tc>
              </a:tr>
              <a:tr h="1306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647.4564</a:t>
                      </a:r>
                      <a:r>
                        <a:rPr lang="zh-CN" altLang="en-US" sz="2400"/>
                        <a:t>ｍ</a:t>
                      </a:r>
                      <a:r>
                        <a:rPr lang="en-US" altLang="zh-CN" sz="2400" baseline="30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sym typeface="+mn-ea"/>
                        </a:rPr>
                        <a:t>649.4695</a:t>
                      </a:r>
                      <a:r>
                        <a:rPr lang="zh-CN" altLang="en-US" sz="2400"/>
                        <a:t>ｍ</a:t>
                      </a:r>
                      <a:r>
                        <a:rPr lang="en-US" altLang="zh-CN" sz="2400" baseline="30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2.0131</a:t>
                      </a:r>
                      <a:r>
                        <a:rPr lang="zh-CN" altLang="en-US" sz="1800">
                          <a:sym typeface="+mn-ea"/>
                        </a:rPr>
                        <a:t>ｍ</a:t>
                      </a:r>
                      <a:r>
                        <a:rPr lang="en-US" altLang="zh-CN" sz="1800" baseline="30000">
                          <a:sym typeface="+mn-ea"/>
                        </a:rPr>
                        <a:t>3</a:t>
                      </a:r>
                    </a:p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r>
                        <a:rPr lang="zh-CN" altLang="en-US"/>
                        <a:t>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134.21</a:t>
                      </a:r>
                      <a:r>
                        <a:rPr lang="zh-CN" altLang="en-US"/>
                        <a:t>升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581785" y="5253355"/>
            <a:ext cx="533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备注：</a:t>
            </a:r>
            <a:r>
              <a:rPr lang="en-US" altLang="zh-CN"/>
              <a:t>1</a:t>
            </a:r>
            <a:r>
              <a:rPr lang="zh-CN" altLang="en-US"/>
              <a:t>立方米等于</a:t>
            </a:r>
            <a:r>
              <a:rPr lang="en-US" altLang="zh-CN"/>
              <a:t>1000</a:t>
            </a:r>
            <a:r>
              <a:rPr lang="zh-CN" altLang="en-US"/>
              <a:t>升。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160" y="274955"/>
            <a:ext cx="8190230" cy="1143000"/>
          </a:xfrm>
        </p:spPr>
        <p:txBody>
          <a:bodyPr/>
          <a:lstStyle/>
          <a:p>
            <a:r>
              <a:rPr lang="zh-CN" altLang="zh-CN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查看发票，计算一天一人用水量</a:t>
            </a:r>
          </a:p>
        </p:txBody>
      </p:sp>
      <p:sp>
        <p:nvSpPr>
          <p:cNvPr id="4" name="矩形 3"/>
          <p:cNvSpPr/>
          <p:nvPr/>
        </p:nvSpPr>
        <p:spPr>
          <a:xfrm>
            <a:off x="594360" y="523875"/>
            <a:ext cx="33229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zh-CN" sz="360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内容占位符 4" descr="dianz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955"/>
            <a:ext cx="6077585" cy="4335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6950" y="5999480"/>
            <a:ext cx="6076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</a:t>
            </a:r>
            <a:r>
              <a:rPr lang="en-US" altLang="zh-CN">
                <a:latin typeface="Arial" panose="020B0604020202020204" pitchFamily="34" charset="0"/>
              </a:rPr>
              <a:t>×1000÷30÷4</a:t>
            </a:r>
            <a:r>
              <a:rPr lang="zh-CN" altLang="en-US">
                <a:latin typeface="Arial" panose="020B0604020202020204" pitchFamily="34" charset="0"/>
              </a:rPr>
              <a:t>＝</a:t>
            </a:r>
            <a:r>
              <a:rPr lang="en-US" altLang="zh-CN">
                <a:latin typeface="Arial" panose="020B0604020202020204" pitchFamily="34" charset="0"/>
              </a:rPr>
              <a:t>41.67</a:t>
            </a:r>
            <a:r>
              <a:rPr lang="zh-CN" altLang="en-US">
                <a:latin typeface="Arial" panose="020B0604020202020204" pitchFamily="34" charset="0"/>
              </a:rPr>
              <a:t>（升）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/>
          <p:nvPr/>
        </p:nvSpPr>
        <p:spPr>
          <a:xfrm>
            <a:off x="525145" y="549275"/>
            <a:ext cx="8300720" cy="57543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latin typeface="Tahoma" panose="020B0604030504040204" pitchFamily="34" charset="0"/>
              </a:rPr>
              <a:t>资料阅读</a:t>
            </a:r>
          </a:p>
          <a:p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sz="2400" dirty="0">
                <a:latin typeface="Tahoma" panose="020B0604030504040204" pitchFamily="34" charset="0"/>
              </a:rPr>
              <a:t>　　</a:t>
            </a:r>
            <a:r>
              <a:rPr lang="zh-CN" altLang="en-US" sz="3600" dirty="0">
                <a:latin typeface="Tahoma" panose="020B0604030504040204" pitchFamily="34" charset="0"/>
              </a:rPr>
              <a:t>由于</a:t>
            </a:r>
            <a:r>
              <a:rPr lang="zh-CN" altLang="en-US" sz="3600" dirty="0">
                <a:solidFill>
                  <a:srgbClr val="FF0000"/>
                </a:solidFill>
                <a:latin typeface="Tahoma" panose="020B0604030504040204" pitchFamily="34" charset="0"/>
              </a:rPr>
              <a:t>人口迅速增长、环境污染</a:t>
            </a:r>
            <a:r>
              <a:rPr lang="zh-CN" altLang="en-US" sz="3600" dirty="0">
                <a:latin typeface="Tahoma" panose="020B0604030504040204" pitchFamily="34" charset="0"/>
              </a:rPr>
              <a:t>和</a:t>
            </a:r>
            <a:r>
              <a:rPr lang="zh-CN" altLang="en-US" sz="3600" dirty="0">
                <a:solidFill>
                  <a:srgbClr val="FF0000"/>
                </a:solidFill>
                <a:latin typeface="Tahoma" panose="020B0604030504040204" pitchFamily="34" charset="0"/>
              </a:rPr>
              <a:t>全球气候变暖</a:t>
            </a:r>
            <a:r>
              <a:rPr lang="zh-CN" altLang="en-US" sz="3600" dirty="0">
                <a:latin typeface="Tahoma" panose="020B0604030504040204" pitchFamily="34" charset="0"/>
              </a:rPr>
              <a:t>，世界人均供水量自</a:t>
            </a:r>
            <a:r>
              <a:rPr lang="en-US" altLang="zh-CN" sz="3600" dirty="0">
                <a:latin typeface="Tahoma" panose="020B0604030504040204" pitchFamily="34" charset="0"/>
              </a:rPr>
              <a:t>1970</a:t>
            </a:r>
            <a:r>
              <a:rPr lang="zh-CN" altLang="en-US" sz="3600" dirty="0">
                <a:latin typeface="Tahoma" panose="020B0604030504040204" pitchFamily="34" charset="0"/>
              </a:rPr>
              <a:t>年以来开始减少，而且持续下降。目前，</a:t>
            </a:r>
            <a:r>
              <a:rPr lang="en-US" altLang="zh-CN" sz="3600" dirty="0">
                <a:solidFill>
                  <a:srgbClr val="FF0000"/>
                </a:solidFill>
                <a:latin typeface="Tahoma" panose="020B0604030504040204" pitchFamily="34" charset="0"/>
              </a:rPr>
              <a:t>60</a:t>
            </a: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</a:rPr>
              <a:t>％</a:t>
            </a:r>
            <a:r>
              <a:rPr lang="zh-CN" altLang="en-US" sz="3600" dirty="0">
                <a:latin typeface="宋体" panose="02010600030101010101" pitchFamily="2" charset="-122"/>
              </a:rPr>
              <a:t>的大陆面临淡水资源不足，</a:t>
            </a: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</a:rPr>
              <a:t>100</a:t>
            </a:r>
            <a:r>
              <a:rPr lang="zh-CN" altLang="en-US" sz="3600" dirty="0">
                <a:latin typeface="宋体" panose="02010600030101010101" pitchFamily="2" charset="-122"/>
              </a:rPr>
              <a:t>多个国家严重缺水，其中最严重的国家达</a:t>
            </a: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</a:rPr>
              <a:t>40</a:t>
            </a:r>
            <a:r>
              <a:rPr lang="zh-CN" altLang="en-US" sz="3600" dirty="0">
                <a:latin typeface="宋体" panose="02010600030101010101" pitchFamily="2" charset="-122"/>
              </a:rPr>
              <a:t>多个。预计未来</a:t>
            </a:r>
            <a:r>
              <a:rPr lang="en-US" altLang="zh-CN" sz="3600" dirty="0">
                <a:latin typeface="宋体" panose="02010600030101010101" pitchFamily="2" charset="-122"/>
              </a:rPr>
              <a:t>20</a:t>
            </a:r>
            <a:r>
              <a:rPr lang="zh-CN" altLang="en-US" sz="3600" dirty="0">
                <a:latin typeface="宋体" panose="02010600030101010101" pitchFamily="2" charset="-122"/>
              </a:rPr>
              <a:t>年，全球人均供水量还将减少</a:t>
            </a:r>
            <a:r>
              <a:rPr lang="en-US" altLang="zh-CN" sz="3600" dirty="0"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latin typeface="宋体" panose="02010600030101010101" pitchFamily="2" charset="-122"/>
              </a:rPr>
              <a:t>／</a:t>
            </a:r>
            <a:r>
              <a:rPr lang="en-US" altLang="zh-CN" sz="3600" dirty="0">
                <a:latin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</a:rPr>
              <a:t>。</a:t>
            </a:r>
            <a:endParaRPr lang="zh-CN" altLang="en-US" sz="3600" dirty="0">
              <a:latin typeface="Tahoma" panose="020B0604030504040204" pitchFamily="34" charset="0"/>
            </a:endParaRPr>
          </a:p>
          <a:p>
            <a:endParaRPr lang="zh-CN" altLang="en-US" sz="2400" dirty="0">
              <a:latin typeface="Tahoma" panose="020B0604030504040204" pitchFamily="34" charset="0"/>
            </a:endParaRPr>
          </a:p>
          <a:p>
            <a:r>
              <a:rPr lang="zh-CN" altLang="en-US" sz="2400" dirty="0">
                <a:latin typeface="Tahoma" panose="020B0604030504040204" pitchFamily="34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12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charRg st="128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65453c5-4cf5-47a8-ab37-268a5c5e2d4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2694516"/>
  <p:tag name="KSO_WM_UNIT_PLACING_PICTURE_USER_VIEWPORT" val="{&quot;height&quot;:2910,&quot;width&quot;:312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03257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359f5f8-0285-4947-9ad0-317f241ce02d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700</Words>
  <Application>WPS 演示</Application>
  <PresentationFormat>全屏显示(4:3)</PresentationFormat>
  <Paragraphs>97</Paragraphs>
  <Slides>21</Slides>
  <Notes>1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查看水表，计算我家一天一人用水量。</vt:lpstr>
      <vt:lpstr>查看发票，计算一天一人用水量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OPS</cp:lastModifiedBy>
  <cp:revision>271</cp:revision>
  <dcterms:created xsi:type="dcterms:W3CDTF">2011-09-05T00:35:00Z</dcterms:created>
  <dcterms:modified xsi:type="dcterms:W3CDTF">2020-05-07T00:48:18Z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