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4"/>
  </p:notesMasterIdLst>
  <p:sldIdLst>
    <p:sldId id="257" r:id="rId4"/>
    <p:sldId id="258" r:id="rId5"/>
    <p:sldId id="259" r:id="rId6"/>
    <p:sldId id="260" r:id="rId7"/>
    <p:sldId id="261" r:id="rId8"/>
    <p:sldId id="263" r:id="rId9"/>
    <p:sldId id="271" r:id="rId10"/>
    <p:sldId id="272" r:id="rId11"/>
    <p:sldId id="273" r:id="rId12"/>
    <p:sldId id="274" r:id="rId13"/>
    <p:sldId id="265" r:id="rId14"/>
    <p:sldId id="275" r:id="rId15"/>
    <p:sldId id="268" r:id="rId16"/>
    <p:sldId id="269" r:id="rId17"/>
    <p:sldId id="270" r:id="rId18"/>
    <p:sldId id="267" r:id="rId19"/>
    <p:sldId id="276" r:id="rId20"/>
    <p:sldId id="277" r:id="rId21"/>
    <p:sldId id="280" r:id="rId22"/>
    <p:sldId id="266" r:id="rId23"/>
    <p:sldId id="278" r:id="rId25"/>
    <p:sldId id="262" r:id="rId26"/>
    <p:sldId id="279" r:id="rId27"/>
    <p:sldId id="285" r:id="rId28"/>
    <p:sldId id="286" r:id="rId29"/>
    <p:sldId id="288" r:id="rId30"/>
    <p:sldId id="289" r:id="rId31"/>
    <p:sldId id="291" r:id="rId32"/>
    <p:sldId id="292" r:id="rId33"/>
    <p:sldId id="281" r:id="rId34"/>
    <p:sldId id="282" r:id="rId35"/>
    <p:sldId id="283" r:id="rId36"/>
    <p:sldId id="284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224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2.jpe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2.jpe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2.jpeg"/><Relationship Id="rId2" Type="http://schemas.openxmlformats.org/officeDocument/2006/relationships/tags" Target="../tags/tag87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2.jpeg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2.jpeg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0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2.jpeg"/><Relationship Id="rId2" Type="http://schemas.openxmlformats.org/officeDocument/2006/relationships/tags" Target="../tags/tag144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image" Target="../media/image6.jpeg"/><Relationship Id="rId2" Type="http://schemas.openxmlformats.org/officeDocument/2006/relationships/tags" Target="../tags/tag152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image" Target="../media/image2.jpeg"/><Relationship Id="rId2" Type="http://schemas.openxmlformats.org/officeDocument/2006/relationships/tags" Target="../tags/tag16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image" Target="../media/image6.jpeg"/><Relationship Id="rId4" Type="http://schemas.openxmlformats.org/officeDocument/2006/relationships/tags" Target="../tags/tag171.xml"/><Relationship Id="rId3" Type="http://schemas.openxmlformats.org/officeDocument/2006/relationships/image" Target="../media/image2.jpeg"/><Relationship Id="rId2" Type="http://schemas.openxmlformats.org/officeDocument/2006/relationships/tags" Target="../tags/tag170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18740" y="2108835"/>
            <a:ext cx="6954520" cy="109347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282950" y="3273425"/>
            <a:ext cx="5637530" cy="89662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497265" y="2551430"/>
            <a:ext cx="5197470" cy="62484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497265" y="3244850"/>
            <a:ext cx="5197470" cy="1077985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72342" y="1929766"/>
            <a:ext cx="4247316" cy="10490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3970" y="-4445"/>
            <a:ext cx="508698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602377" y="3268378"/>
            <a:ext cx="6862445" cy="316800"/>
          </a:xfrm>
          <a:custGeom>
            <a:avLst/>
            <a:gdLst>
              <a:gd name="connsiteX0" fmla="*/ 0 w 6862445"/>
              <a:gd name="connsiteY0" fmla="*/ 316800 h 316800"/>
              <a:gd name="connsiteX1" fmla="*/ 0 w 6862445"/>
              <a:gd name="connsiteY1" fmla="*/ 0 h 316800"/>
              <a:gd name="connsiteX2" fmla="*/ 6862445 w 6862445"/>
              <a:gd name="connsiteY2" fmla="*/ 0 h 316800"/>
              <a:gd name="connsiteX3" fmla="*/ 6862445 w 6862445"/>
              <a:gd name="connsiteY3" fmla="*/ 3168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2445" h="316800">
                <a:moveTo>
                  <a:pt x="0" y="316800"/>
                </a:moveTo>
                <a:lnTo>
                  <a:pt x="0" y="0"/>
                </a:lnTo>
                <a:lnTo>
                  <a:pt x="6862445" y="0"/>
                </a:lnTo>
                <a:lnTo>
                  <a:pt x="6862445" y="3168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2192000" cy="3168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8003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135"/>
            <a:ext cx="12192000" cy="316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2192000" cy="31686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83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3.jpe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2.xml"/><Relationship Id="rId2" Type="http://schemas.openxmlformats.org/officeDocument/2006/relationships/image" Target="../media/image9.png"/><Relationship Id="rId1" Type="http://schemas.openxmlformats.org/officeDocument/2006/relationships/tags" Target="../tags/tag2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4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8.xml"/><Relationship Id="rId4" Type="http://schemas.openxmlformats.org/officeDocument/2006/relationships/slide" Target="slide33.xml"/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8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5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6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9.xml"/><Relationship Id="rId1" Type="http://schemas.openxmlformats.org/officeDocument/2006/relationships/slide" Target="slide19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2.xml"/><Relationship Id="rId1" Type="http://schemas.openxmlformats.org/officeDocument/2006/relationships/slide" Target="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3.xml"/><Relationship Id="rId1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73325" y="1548130"/>
            <a:ext cx="7679055" cy="1093470"/>
          </a:xfrm>
        </p:spPr>
        <p:txBody>
          <a:bodyPr>
            <a:normAutofit fontScale="90000"/>
          </a:bodyPr>
          <a:p>
            <a:r>
              <a:rPr lang="en-US" altLang="zh-CN" dirty="0">
                <a:solidFill>
                  <a:schemeClr val="accent1"/>
                </a:solidFill>
              </a:rPr>
              <a:t>“</a:t>
            </a:r>
            <a:r>
              <a:rPr lang="zh-CN" altLang="en-US" dirty="0">
                <a:solidFill>
                  <a:schemeClr val="accent1"/>
                </a:solidFill>
              </a:rPr>
              <a:t>问题解决</a:t>
            </a:r>
            <a:r>
              <a:rPr lang="en-US" altLang="zh-CN" dirty="0">
                <a:solidFill>
                  <a:schemeClr val="accent1"/>
                </a:solidFill>
              </a:rPr>
              <a:t>”</a:t>
            </a:r>
            <a:r>
              <a:rPr lang="zh-CN" altLang="en-US" dirty="0">
                <a:solidFill>
                  <a:schemeClr val="accent1"/>
                </a:solidFill>
              </a:rPr>
              <a:t>教学策略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93770" y="2919095"/>
            <a:ext cx="5637530" cy="896620"/>
          </a:xfrm>
        </p:spPr>
        <p:txBody>
          <a:bodyPr/>
          <a:p>
            <a:r>
              <a:rPr>
                <a:solidFill>
                  <a:schemeClr val="dk1">
                    <a:lumMod val="75000"/>
                    <a:lumOff val="25000"/>
                  </a:schemeClr>
                </a:solidFill>
              </a:rPr>
              <a:t>泸县实验学校</a:t>
            </a:r>
            <a:r>
              <a:rPr lang="en-US" altLang="zh-CN">
                <a:solidFill>
                  <a:schemeClr val="dk1">
                    <a:lumMod val="75000"/>
                    <a:lumOff val="25000"/>
                  </a:schemeClr>
                </a:solidFill>
              </a:rPr>
              <a:t> </a:t>
            </a:r>
            <a:r>
              <a:rPr>
                <a:solidFill>
                  <a:schemeClr val="dk1">
                    <a:lumMod val="75000"/>
                    <a:lumOff val="25000"/>
                  </a:schemeClr>
                </a:solidFill>
              </a:rPr>
              <a:t>詹菊梅</a:t>
            </a:r>
            <a:endParaRPr>
              <a:solidFill>
                <a:schemeClr val="dk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  <a:sym typeface="+mn-ea"/>
              </a:rPr>
              <a:t>西师版四上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 </a:t>
            </a:r>
            <a:r>
              <a:rPr sz="2800">
                <a:solidFill>
                  <a:srgbClr val="002060"/>
                </a:solidFill>
                <a:sym typeface="+mn-ea"/>
              </a:rPr>
              <a:t>三位数乘两位数的乘法</a:t>
            </a:r>
            <a:endParaRPr lang="zh-CN" altLang="en-US" sz="2800">
              <a:solidFill>
                <a:srgbClr val="00206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54125"/>
            <a:ext cx="10852150" cy="2431415"/>
          </a:xfrm>
        </p:spPr>
        <p:txBody>
          <a:bodyPr/>
          <a:p>
            <a:r>
              <a:rPr lang="zh-CN" altLang="en-US" sz="2800"/>
              <a:t>例5：张阿姨每</a:t>
            </a:r>
            <a:r>
              <a:rPr lang="zh-CN" altLang="en-US" sz="2800"/>
              <a:t>天采摘120千克脐橙，李叔叔每天包装304筐脐橙。（1）张阿姨30时采摘脐橙多少千克？（2）李叔叔18天一共包装脐橙多少筐？</a:t>
            </a:r>
            <a:endParaRPr lang="zh-CN" altLang="en-US" sz="2800"/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69925" y="3503930"/>
            <a:ext cx="1067689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b="0" spc="15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改编：张阿姨的车速每时行120千米，行了30小时，行驶了多少千米？</a:t>
            </a:r>
            <a:endParaRPr lang="zh-CN" altLang="en-US" sz="2800" b="0" spc="15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9925" y="4966970"/>
            <a:ext cx="1067689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b="0" spc="15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改编：玩具汽车304元每辆，要购买18辆玩具汽车，一共需要多少钱？</a:t>
            </a:r>
            <a:endParaRPr lang="zh-CN" altLang="en-US" sz="2800" b="0" spc="15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uFillTx/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804545"/>
          </a:xfrm>
        </p:spPr>
        <p:txBody>
          <a:bodyPr>
            <a:noAutofit/>
          </a:bodyPr>
          <a:p>
            <a:r>
              <a:rPr sz="3600">
                <a:solidFill>
                  <a:srgbClr val="C00000"/>
                </a:solidFill>
                <a:sym typeface="+mn-ea"/>
              </a:rPr>
              <a:t>二、分解意识</a:t>
            </a:r>
            <a:r>
              <a:rPr lang="en-US" altLang="zh-CN" sz="3600">
                <a:solidFill>
                  <a:srgbClr val="C00000"/>
                </a:solidFill>
                <a:sym typeface="+mn-ea"/>
              </a:rPr>
              <a:t> 突出程序思维和变式练习</a:t>
            </a:r>
            <a:br>
              <a:rPr lang="zh-CN" altLang="en-US" sz="3600">
                <a:solidFill>
                  <a:srgbClr val="C00000"/>
                </a:solidFill>
              </a:rPr>
            </a:b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320925" y="1838960"/>
            <a:ext cx="5786755" cy="36880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lnSpcReduction="20000"/>
          </a:bodyPr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1.知道了什么?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2.怎样解答?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3.解答正确吗?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  <a:sym typeface="+mn-ea"/>
              </a:rPr>
              <a:t>六年级上册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  </a:t>
            </a:r>
            <a:r>
              <a:rPr sz="2800">
                <a:solidFill>
                  <a:srgbClr val="002060"/>
                </a:solidFill>
                <a:sym typeface="+mn-ea"/>
              </a:rPr>
              <a:t>分数《问题解决》</a:t>
            </a:r>
            <a:endParaRPr lang="zh-CN" altLang="en-US" sz="2800">
              <a:solidFill>
                <a:srgbClr val="00206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28750"/>
            <a:ext cx="10852150" cy="4912360"/>
          </a:xfrm>
        </p:spPr>
        <p:txBody>
          <a:bodyPr/>
          <a:p>
            <a:r>
              <a:rPr lang="zh-CN" altLang="en-US" sz="2800"/>
              <a:t>例：运来的水泥有24吨，运来的水泥吨数是黄沙的2/5，运来的黄沙有多少吨？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已知：黄沙：24吨</a:t>
            </a:r>
            <a:endParaRPr lang="zh-CN" altLang="en-US" sz="2800"/>
          </a:p>
          <a:p>
            <a:r>
              <a:rPr lang="zh-CN" altLang="en-US" sz="2800"/>
              <a:t>关系：水泥吨数是黄沙的2/5</a:t>
            </a:r>
            <a:endParaRPr lang="zh-CN" altLang="en-US" sz="2800"/>
          </a:p>
          <a:p>
            <a:r>
              <a:rPr lang="zh-CN" altLang="en-US" sz="2800"/>
              <a:t>问题：黄沙有多少吨？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2800">
                <a:solidFill>
                  <a:srgbClr val="002060"/>
                </a:solidFill>
              </a:rPr>
              <a:t>分解与变式练习</a:t>
            </a:r>
            <a:endParaRPr lang="zh-CN" altLang="en-US" sz="2800">
              <a:solidFill>
                <a:srgbClr val="00206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24020" t="3106" r="22873"/>
          <a:stretch>
            <a:fillRect/>
          </a:stretch>
        </p:blipFill>
        <p:spPr>
          <a:xfrm>
            <a:off x="4154805" y="443230"/>
            <a:ext cx="7047230" cy="5934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  <a:sym typeface="+mn-ea"/>
              </a:rPr>
              <a:t>分解与变式练习</a:t>
            </a:r>
            <a:endParaRPr lang="zh-CN" altLang="en-US" sz="2800">
              <a:solidFill>
                <a:srgbClr val="002060"/>
              </a:solidFill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DFE">
                  <a:alpha val="100000"/>
                </a:srgbClr>
              </a:clrFrom>
              <a:clrTo>
                <a:srgbClr val="FFFDFE">
                  <a:alpha val="100000"/>
                  <a:alpha val="0"/>
                </a:srgbClr>
              </a:clrTo>
            </a:clrChange>
          </a:blip>
          <a:srcRect l="9315" t="30179" r="9596" b="26208"/>
          <a:stretch>
            <a:fillRect/>
          </a:stretch>
        </p:blipFill>
        <p:spPr>
          <a:xfrm>
            <a:off x="669925" y="1365250"/>
            <a:ext cx="10337800" cy="2566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  <a:sym typeface="+mn-ea"/>
              </a:rPr>
              <a:t>分解与变式练习</a:t>
            </a:r>
            <a:br>
              <a:rPr lang="zh-CN" altLang="en-US" sz="2800">
                <a:solidFill>
                  <a:srgbClr val="002060"/>
                </a:solidFill>
              </a:rPr>
            </a:br>
            <a:endParaRPr lang="zh-CN" altLang="en-US" sz="2800">
              <a:solidFill>
                <a:srgbClr val="00206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9181" t="3385" r="15184"/>
          <a:stretch>
            <a:fillRect/>
          </a:stretch>
        </p:blipFill>
        <p:spPr>
          <a:xfrm>
            <a:off x="1143635" y="443230"/>
            <a:ext cx="9166860" cy="5403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804545"/>
          </a:xfrm>
        </p:spPr>
        <p:txBody>
          <a:bodyPr>
            <a:noAutofit/>
          </a:bodyPr>
          <a:p>
            <a:r>
              <a:rPr sz="3600">
                <a:solidFill>
                  <a:srgbClr val="C00000"/>
                </a:solidFill>
                <a:sym typeface="+mn-ea"/>
              </a:rPr>
              <a:t>三、拓展意识</a:t>
            </a:r>
            <a:r>
              <a:rPr lang="en-US" altLang="zh-CN" sz="3600">
                <a:solidFill>
                  <a:srgbClr val="C00000"/>
                </a:solidFill>
                <a:sym typeface="+mn-ea"/>
              </a:rPr>
              <a:t> 注意一题多解注重方法的比较</a:t>
            </a:r>
            <a:br>
              <a:rPr lang="zh-CN" altLang="en-US" sz="3600">
                <a:solidFill>
                  <a:srgbClr val="C00000"/>
                </a:solidFill>
              </a:rPr>
            </a:b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69925" y="1584960"/>
            <a:ext cx="10344785" cy="36880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lnSpcReduction="20000"/>
          </a:bodyPr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注重发挥情境设计与问题提出对学生主动参与教学活动的促进作用，使学生在活动中逐步发展核心素养。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注重创设真实情境。真实情境创设可从社会生活、科学和学生已有数学经验等方面人手，围绕教学任务</a:t>
            </a: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,</a:t>
            </a: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选择贴近学生生活经验、符合学生年龄特点和认知加工特点的素材。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注重情境的多样化，让学生感受数学在现实世界的广泛应用，体会数学的价值。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97965"/>
            <a:ext cx="10852150" cy="4843145"/>
          </a:xfrm>
        </p:spPr>
        <p:txBody>
          <a:bodyPr/>
          <a:p>
            <a:r>
              <a:rPr lang="zh-CN" altLang="en-US" sz="2800"/>
              <a:t>有28个苹果，9个装一袋，可以装满几袋？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第一种：减法：28-9=19</a:t>
            </a:r>
            <a:r>
              <a:rPr lang="en-US" altLang="zh-CN" sz="2800"/>
              <a:t>(</a:t>
            </a:r>
            <a:r>
              <a:rPr sz="2800"/>
              <a:t>个</a:t>
            </a:r>
            <a:r>
              <a:rPr lang="en-US" altLang="zh-CN" sz="2800"/>
              <a:t>)</a:t>
            </a:r>
            <a:r>
              <a:rPr lang="zh-CN" altLang="en-US" sz="2800"/>
              <a:t>，19-9=10</a:t>
            </a:r>
            <a:r>
              <a:rPr lang="en-US" altLang="zh-CN" sz="2800"/>
              <a:t>(</a:t>
            </a:r>
            <a:r>
              <a:rPr sz="2800"/>
              <a:t>个</a:t>
            </a:r>
            <a:r>
              <a:rPr lang="en-US" altLang="zh-CN" sz="2800"/>
              <a:t>)</a:t>
            </a:r>
            <a:r>
              <a:rPr lang="zh-CN" altLang="en-US" sz="2800"/>
              <a:t>，10-9=1</a:t>
            </a:r>
            <a:r>
              <a:rPr lang="en-US" altLang="zh-CN" sz="2800"/>
              <a:t>(</a:t>
            </a:r>
            <a:r>
              <a:rPr lang="zh-CN" altLang="en-US" sz="2800"/>
              <a:t>个</a:t>
            </a:r>
            <a:r>
              <a:rPr lang="en-US" altLang="zh-CN" sz="2800"/>
              <a:t>)</a:t>
            </a:r>
            <a:endParaRPr lang="zh-CN" altLang="en-US" sz="2800"/>
          </a:p>
          <a:p>
            <a:r>
              <a:rPr lang="zh-CN" altLang="en-US" sz="2800"/>
              <a:t>第二种：连减：28-9-9-9=1</a:t>
            </a:r>
            <a:r>
              <a:rPr lang="en-US" altLang="zh-CN" sz="2800"/>
              <a:t>(</a:t>
            </a:r>
            <a:r>
              <a:rPr lang="zh-CN" altLang="en-US" sz="2800"/>
              <a:t>个</a:t>
            </a:r>
            <a:r>
              <a:rPr lang="en-US" altLang="zh-CN" sz="2800"/>
              <a:t>)</a:t>
            </a:r>
            <a:r>
              <a:rPr lang="zh-CN" altLang="en-US" sz="2800"/>
              <a:t>，</a:t>
            </a:r>
            <a:endParaRPr lang="zh-CN" altLang="en-US" sz="2800"/>
          </a:p>
          <a:p>
            <a:r>
              <a:rPr lang="zh-CN" altLang="en-US" sz="2800"/>
              <a:t>第三种：箭头法：28→19→10→1。</a:t>
            </a:r>
            <a:endParaRPr lang="zh-CN" altLang="en-US" sz="280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</a:rPr>
              <a:t>一年级</a:t>
            </a:r>
            <a:endParaRPr sz="28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46505"/>
            <a:ext cx="10852150" cy="5094605"/>
          </a:xfrm>
        </p:spPr>
        <p:txBody>
          <a:bodyPr/>
          <a:p>
            <a:r>
              <a:rPr lang="zh-CN" altLang="en-US" sz="3200"/>
              <a:t>要配制220吨混凝土（水泥、沙子、石子的比如下），需要水泥、沙子、石子各多少吨？（水泥、沙子、石子的比是：2：3：6）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451610" y="3383280"/>
            <a:ext cx="35763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解法1：</a:t>
            </a:r>
            <a:endParaRPr lang="zh-CN" altLang="en-US" sz="2400"/>
          </a:p>
          <a:p>
            <a:r>
              <a:rPr lang="zh-CN" altLang="en-US" sz="2400"/>
              <a:t>2＋3＋6＝11（份）</a:t>
            </a:r>
            <a:endParaRPr lang="zh-CN" altLang="en-US" sz="2400"/>
          </a:p>
          <a:p>
            <a:r>
              <a:rPr lang="zh-CN" altLang="en-US" sz="2400"/>
              <a:t>220÷11＝20（吨）</a:t>
            </a:r>
            <a:endParaRPr lang="zh-CN" altLang="en-US" sz="2400"/>
          </a:p>
          <a:p>
            <a:r>
              <a:rPr lang="zh-CN" altLang="en-US" sz="2400"/>
              <a:t>水泥：20×2＝40（吨）</a:t>
            </a:r>
            <a:endParaRPr lang="zh-CN" altLang="en-US" sz="2400"/>
          </a:p>
          <a:p>
            <a:r>
              <a:rPr lang="zh-CN" altLang="en-US" sz="2400"/>
              <a:t>沙子：20×3＝60（吨）</a:t>
            </a:r>
            <a:endParaRPr lang="zh-CN" altLang="en-US" sz="2400"/>
          </a:p>
          <a:p>
            <a:r>
              <a:rPr lang="zh-CN" altLang="en-US" sz="2400"/>
              <a:t>石子：20×6＝120（吨）</a:t>
            </a:r>
            <a:endParaRPr lang="zh-CN" altLang="en-US" sz="2400"/>
          </a:p>
        </p:txBody>
      </p:sp>
      <p:sp>
        <p:nvSpPr>
          <p:cNvPr id="100" name="文本框 99"/>
          <p:cNvSpPr txBox="1"/>
          <p:nvPr/>
        </p:nvSpPr>
        <p:spPr>
          <a:xfrm>
            <a:off x="5993765" y="3475355"/>
            <a:ext cx="4295775" cy="2214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sym typeface="+mn-ea"/>
              </a:rPr>
              <a:t>解法</a:t>
            </a:r>
            <a:r>
              <a:rPr lang="zh-CN" altLang="en-US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：</a:t>
            </a:r>
            <a:r>
              <a:rPr lang="zh-CN" altLang="en-US" sz="2400">
                <a:sym typeface="+mn-ea"/>
              </a:rPr>
              <a:t>2</a:t>
            </a:r>
            <a:r>
              <a:rPr lang="zh-CN" altLang="en-US" sz="2400">
                <a:sym typeface="+mn-ea"/>
              </a:rPr>
              <a:t>＋</a:t>
            </a:r>
            <a:r>
              <a:rPr lang="zh-CN" altLang="en-US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＋</a:t>
            </a:r>
            <a:r>
              <a:rPr lang="zh-CN" altLang="en-US" sz="2400">
                <a:sym typeface="+mn-ea"/>
              </a:rPr>
              <a:t>6</a:t>
            </a:r>
            <a:r>
              <a:rPr lang="zh-CN" altLang="en-US" sz="2400">
                <a:sym typeface="+mn-ea"/>
              </a:rPr>
              <a:t>＝</a:t>
            </a:r>
            <a:r>
              <a:rPr lang="zh-CN" altLang="en-US" sz="2400">
                <a:sym typeface="+mn-ea"/>
              </a:rPr>
              <a:t>11</a:t>
            </a:r>
            <a:r>
              <a:rPr lang="zh-CN" altLang="en-US" sz="2400">
                <a:sym typeface="+mn-ea"/>
              </a:rPr>
              <a:t>水泥：</a:t>
            </a:r>
            <a:r>
              <a:rPr lang="zh-CN" altLang="en-US" sz="2400">
                <a:sym typeface="+mn-ea"/>
              </a:rPr>
              <a:t>220×2/11</a:t>
            </a:r>
            <a:r>
              <a:rPr lang="zh-CN" altLang="en-US" sz="2400">
                <a:sym typeface="+mn-ea"/>
              </a:rPr>
              <a:t>＝</a:t>
            </a:r>
            <a:r>
              <a:rPr lang="zh-CN" altLang="en-US" sz="2400">
                <a:sym typeface="+mn-ea"/>
              </a:rPr>
              <a:t>40</a:t>
            </a:r>
            <a:r>
              <a:rPr lang="zh-CN" altLang="en-US" sz="2400">
                <a:sym typeface="+mn-ea"/>
              </a:rPr>
              <a:t>（吨）沙子：</a:t>
            </a:r>
            <a:r>
              <a:rPr lang="zh-CN" altLang="en-US" sz="2400">
                <a:sym typeface="+mn-ea"/>
              </a:rPr>
              <a:t>220×3/11</a:t>
            </a:r>
            <a:r>
              <a:rPr lang="zh-CN" altLang="en-US" sz="2400">
                <a:sym typeface="+mn-ea"/>
              </a:rPr>
              <a:t>＝</a:t>
            </a:r>
            <a:r>
              <a:rPr lang="zh-CN" altLang="en-US" sz="2400">
                <a:sym typeface="+mn-ea"/>
              </a:rPr>
              <a:t>60</a:t>
            </a:r>
            <a:r>
              <a:rPr lang="zh-CN" altLang="en-US" sz="2400">
                <a:sym typeface="+mn-ea"/>
              </a:rPr>
              <a:t>（吨）石子：</a:t>
            </a:r>
            <a:r>
              <a:rPr lang="zh-CN" altLang="en-US" sz="2400">
                <a:sym typeface="+mn-ea"/>
              </a:rPr>
              <a:t>220×6/11</a:t>
            </a:r>
            <a:r>
              <a:rPr lang="zh-CN" altLang="en-US" sz="2400">
                <a:sym typeface="+mn-ea"/>
              </a:rPr>
              <a:t>＝</a:t>
            </a:r>
            <a:r>
              <a:rPr lang="zh-CN" altLang="en-US" sz="2400">
                <a:sym typeface="+mn-ea"/>
              </a:rPr>
              <a:t>120</a:t>
            </a:r>
            <a:r>
              <a:rPr lang="zh-CN" altLang="en-US" sz="2400">
                <a:sym typeface="+mn-ea"/>
              </a:rPr>
              <a:t>（吨）</a:t>
            </a:r>
            <a:endParaRPr lang="zh-CN" altLang="en-US" sz="2400"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</a:rPr>
              <a:t>六年级上册</a:t>
            </a:r>
            <a:endParaRPr sz="28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4" grpId="0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2800">
                <a:solidFill>
                  <a:srgbClr val="002060"/>
                </a:solidFill>
              </a:rPr>
              <a:t>鸡兔同笼问题</a:t>
            </a:r>
            <a:endParaRPr lang="zh-CN" altLang="en-US" sz="280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/>
              <a:t>有鸡免同笼，共有10个头，24条腿，问鸡免各几只？</a:t>
            </a:r>
            <a:endParaRPr lang="zh-CN" altLang="en-US" sz="2800"/>
          </a:p>
        </p:txBody>
      </p:sp>
      <p:sp>
        <p:nvSpPr>
          <p:cNvPr id="100" name="文本框 99">
            <a:hlinkClick r:id="rId1" action="ppaction://hlinksldjump"/>
          </p:cNvPr>
          <p:cNvSpPr txBox="1"/>
          <p:nvPr/>
        </p:nvSpPr>
        <p:spPr>
          <a:xfrm>
            <a:off x="915670" y="1962150"/>
            <a:ext cx="3288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</a:rPr>
              <a:t>方法</a:t>
            </a:r>
            <a:r>
              <a:rPr lang="en-US" sz="2400" b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sz="2400" b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</a:rPr>
              <a:t>：（画图法）</a:t>
            </a:r>
            <a:endParaRPr lang="zh-CN" altLang="en-US" sz="2400" b="0">
              <a:solidFill>
                <a:srgbClr val="00206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hlinkClick r:id="rId2" action="ppaction://hlinksldjump"/>
          </p:cNvPr>
          <p:cNvSpPr txBox="1"/>
          <p:nvPr/>
        </p:nvSpPr>
        <p:spPr>
          <a:xfrm>
            <a:off x="915670" y="2507615"/>
            <a:ext cx="3175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buClrTx/>
              <a:buSzTx/>
              <a:buFontTx/>
            </a:pPr>
            <a:r>
              <a:rPr lang="zh-CN" sz="240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方法</a:t>
            </a:r>
            <a:r>
              <a:rPr lang="zh-CN" sz="240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sz="240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：（列表法）</a:t>
            </a:r>
            <a:endParaRPr lang="zh-CN" sz="2400">
              <a:solidFill>
                <a:srgbClr val="00206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>
            <a:hlinkClick r:id="rId3" action="ppaction://hlinksldjump"/>
          </p:cNvPr>
          <p:cNvSpPr txBox="1"/>
          <p:nvPr/>
        </p:nvSpPr>
        <p:spPr>
          <a:xfrm>
            <a:off x="915670" y="3053080"/>
            <a:ext cx="3175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buClrTx/>
              <a:buSzTx/>
              <a:buFontTx/>
            </a:pPr>
            <a:r>
              <a:rPr lang="zh-CN" sz="2400" b="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</a:rPr>
              <a:t>方法3：（假设法）</a:t>
            </a:r>
            <a:endParaRPr lang="zh-CN" sz="2400" b="0">
              <a:solidFill>
                <a:srgbClr val="00206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>
            <a:hlinkClick r:id="rId4" action="ppaction://hlinksldjump"/>
          </p:cNvPr>
          <p:cNvSpPr txBox="1"/>
          <p:nvPr/>
        </p:nvSpPr>
        <p:spPr>
          <a:xfrm>
            <a:off x="915670" y="3598545"/>
            <a:ext cx="3288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indent="266700" algn="l">
              <a:buClrTx/>
              <a:buSzTx/>
              <a:buFontTx/>
            </a:pPr>
            <a:r>
              <a:rPr lang="zh-CN" sz="240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方法</a:t>
            </a:r>
            <a:r>
              <a:rPr lang="zh-CN" sz="240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sz="2400">
                <a:solidFill>
                  <a:srgbClr val="00206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：（方程）</a:t>
            </a:r>
            <a:endParaRPr lang="zh-CN" sz="2400">
              <a:solidFill>
                <a:srgbClr val="00206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0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95611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8510" y="753745"/>
            <a:ext cx="4177030" cy="5569585"/>
          </a:xfrm>
          <a:prstGeom prst="rect">
            <a:avLst/>
          </a:prstGeom>
        </p:spPr>
      </p:pic>
      <p:pic>
        <p:nvPicPr>
          <p:cNvPr id="5" name="图片 4" descr="2c8092109a5b4c90b3cba20a9a87a30b"/>
          <p:cNvPicPr>
            <a:picLocks noChangeAspect="1"/>
          </p:cNvPicPr>
          <p:nvPr/>
        </p:nvPicPr>
        <p:blipFill>
          <a:blip r:embed="rId3"/>
          <a:srcRect l="3006" r="5194"/>
          <a:stretch>
            <a:fillRect/>
          </a:stretch>
        </p:blipFill>
        <p:spPr>
          <a:xfrm>
            <a:off x="6335395" y="753745"/>
            <a:ext cx="5061585" cy="53505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804545"/>
          </a:xfrm>
        </p:spPr>
        <p:txBody>
          <a:bodyPr>
            <a:noAutofit/>
          </a:bodyPr>
          <a:p>
            <a:r>
              <a:rPr sz="3600">
                <a:solidFill>
                  <a:srgbClr val="C00000"/>
                </a:solidFill>
                <a:sym typeface="+mn-ea"/>
              </a:rPr>
              <a:t>四、模型意识</a:t>
            </a:r>
            <a:r>
              <a:rPr lang="en-US" altLang="zh-CN" sz="3600">
                <a:solidFill>
                  <a:srgbClr val="C00000"/>
                </a:solidFill>
                <a:sym typeface="+mn-ea"/>
              </a:rPr>
              <a:t> </a:t>
            </a:r>
            <a:r>
              <a:rPr sz="3600">
                <a:solidFill>
                  <a:srgbClr val="C00000"/>
                </a:solidFill>
                <a:sym typeface="+mn-ea"/>
              </a:rPr>
              <a:t>注重多题一解和应用价值</a:t>
            </a:r>
            <a:br>
              <a:rPr lang="zh-CN" altLang="en-US" sz="3600">
                <a:solidFill>
                  <a:srgbClr val="C00000"/>
                </a:solidFill>
              </a:rPr>
            </a:b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69925" y="1584960"/>
            <a:ext cx="10344785" cy="36880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lnSpcReduction="20000"/>
          </a:bodyPr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注重发挥情境设计与问题提出对学生主动参与教学活动的促进作用，使学生在活动中逐步发展核心素养。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注重创设真实情境。真实情境创设可从社会生活、科学和学生已有数学经验等方面人手，围绕教学任务</a:t>
            </a: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,</a:t>
            </a: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选择贴近学生生活经验、符合学生年龄特点和认知加工特点的素材。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注重情境的多样化，让学生感受数学在现实世界的广泛应用，体会数学的价值。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2800">
                <a:solidFill>
                  <a:srgbClr val="002060"/>
                </a:solidFill>
              </a:rPr>
              <a:t>听数报团：有</a:t>
            </a:r>
            <a:r>
              <a:rPr lang="en-US" altLang="zh-CN" sz="2800">
                <a:solidFill>
                  <a:srgbClr val="002060"/>
                </a:solidFill>
              </a:rPr>
              <a:t>35</a:t>
            </a:r>
            <a:r>
              <a:rPr sz="2800">
                <a:solidFill>
                  <a:srgbClr val="002060"/>
                </a:solidFill>
              </a:rPr>
              <a:t>个同学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03295" y="1360170"/>
            <a:ext cx="4429125" cy="2486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3846195"/>
            <a:ext cx="7286625" cy="10287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3865245" y="5196840"/>
            <a:ext cx="5978525" cy="441960"/>
          </a:xfrm>
          <a:prstGeom prst="rect">
            <a:avLst/>
          </a:prstGeom>
        </p:spPr>
        <p:txBody>
          <a:bodyPr vert="horz" lIns="90170" tIns="46990" rIns="90170" bIns="46990" rtlCol="0" anchor="t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200">
                <a:solidFill>
                  <a:srgbClr val="002060"/>
                </a:solidFill>
              </a:rPr>
              <a:t>可以报成</a:t>
            </a:r>
            <a:r>
              <a:rPr lang="en-US" altLang="zh-CN" sz="3200">
                <a:solidFill>
                  <a:srgbClr val="002060"/>
                </a:solidFill>
              </a:rPr>
              <a:t>4</a:t>
            </a:r>
            <a:r>
              <a:rPr sz="3200">
                <a:solidFill>
                  <a:srgbClr val="002060"/>
                </a:solidFill>
              </a:rPr>
              <a:t>团，剩</a:t>
            </a:r>
            <a:r>
              <a:rPr lang="en-US" altLang="zh-CN" sz="3200">
                <a:solidFill>
                  <a:srgbClr val="002060"/>
                </a:solidFill>
              </a:rPr>
              <a:t>3</a:t>
            </a:r>
            <a:r>
              <a:rPr sz="3200">
                <a:solidFill>
                  <a:srgbClr val="002060"/>
                </a:solidFill>
              </a:rPr>
              <a:t>人</a:t>
            </a:r>
            <a:endParaRPr sz="3200">
              <a:solidFill>
                <a:srgbClr val="00206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9940" y="2622550"/>
            <a:ext cx="6668135" cy="930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675" y="1089025"/>
            <a:ext cx="10121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用</a:t>
            </a:r>
            <a:r>
              <a:rPr lang="en-US" altLang="zh-CN" sz="3600"/>
              <a:t>30</a:t>
            </a:r>
            <a:r>
              <a:rPr lang="zh-CN" altLang="en-US" sz="3600"/>
              <a:t>根据小棒，拼成下面的图形，最多可以拼几个？</a:t>
            </a:r>
            <a:endParaRPr lang="zh-CN" altLang="en-US" sz="360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2800">
                <a:solidFill>
                  <a:srgbClr val="002060"/>
                </a:solidFill>
              </a:rPr>
              <a:t>小棒拼图：有</a:t>
            </a:r>
            <a:r>
              <a:rPr lang="en-US" altLang="zh-CN" sz="2800">
                <a:solidFill>
                  <a:srgbClr val="002060"/>
                </a:solidFill>
              </a:rPr>
              <a:t>30</a:t>
            </a:r>
            <a:r>
              <a:rPr sz="2800">
                <a:solidFill>
                  <a:srgbClr val="002060"/>
                </a:solidFill>
              </a:rPr>
              <a:t>根小棒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8" name="图片 7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" y="2401570"/>
            <a:ext cx="1713230" cy="1644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3887470"/>
            <a:ext cx="9387840" cy="1352550"/>
          </a:xfrm>
          <a:prstGeom prst="rect">
            <a:avLst/>
          </a:prstGeom>
        </p:spPr>
      </p:pic>
      <p:sp>
        <p:nvSpPr>
          <p:cNvPr id="11" name="标题 6"/>
          <p:cNvSpPr>
            <a:spLocks noGrp="1"/>
          </p:cNvSpPr>
          <p:nvPr/>
        </p:nvSpPr>
        <p:spPr>
          <a:xfrm>
            <a:off x="4857750" y="5290185"/>
            <a:ext cx="4045585" cy="623570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200">
                <a:solidFill>
                  <a:srgbClr val="002060"/>
                </a:solidFill>
              </a:rPr>
              <a:t>可以拼</a:t>
            </a:r>
            <a:r>
              <a:rPr lang="en-US" altLang="zh-CN" sz="3200">
                <a:solidFill>
                  <a:srgbClr val="002060"/>
                </a:solidFill>
              </a:rPr>
              <a:t>5</a:t>
            </a:r>
            <a:r>
              <a:rPr sz="3200">
                <a:solidFill>
                  <a:srgbClr val="002060"/>
                </a:solidFill>
              </a:rPr>
              <a:t>个图形。</a:t>
            </a:r>
            <a:endParaRPr sz="3200">
              <a:solidFill>
                <a:srgbClr val="00206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3200"/>
              <a:t>用这些叶片可以装几个吊扇？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1335" y="1637030"/>
            <a:ext cx="6019165" cy="2762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0500" y="885190"/>
            <a:ext cx="4981575" cy="3514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95" y="4399915"/>
            <a:ext cx="8903335" cy="128651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3221355" y="5462905"/>
            <a:ext cx="5978525" cy="577850"/>
          </a:xfrm>
          <a:prstGeom prst="rect">
            <a:avLst/>
          </a:prstGeom>
        </p:spPr>
        <p:txBody>
          <a:bodyPr vert="horz" lIns="90170" tIns="46990" rIns="90170" bIns="46990" rtlCol="0" anchor="t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200">
                <a:solidFill>
                  <a:srgbClr val="002060"/>
                </a:solidFill>
              </a:rPr>
              <a:t>可以装</a:t>
            </a:r>
            <a:r>
              <a:rPr lang="en-US" altLang="zh-CN" sz="3200">
                <a:solidFill>
                  <a:srgbClr val="002060"/>
                </a:solidFill>
              </a:rPr>
              <a:t>5</a:t>
            </a:r>
            <a:r>
              <a:rPr sz="3200">
                <a:solidFill>
                  <a:srgbClr val="002060"/>
                </a:solidFill>
              </a:rPr>
              <a:t>把电扇，还剩</a:t>
            </a:r>
            <a:r>
              <a:rPr lang="en-US" altLang="zh-CN" sz="3200">
                <a:solidFill>
                  <a:srgbClr val="002060"/>
                </a:solidFill>
              </a:rPr>
              <a:t>1</a:t>
            </a:r>
            <a:r>
              <a:rPr sz="3200">
                <a:solidFill>
                  <a:srgbClr val="002060"/>
                </a:solidFill>
              </a:rPr>
              <a:t>片扇页。</a:t>
            </a:r>
            <a:endParaRPr sz="3200">
              <a:solidFill>
                <a:srgbClr val="00206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1043940"/>
          </a:xfrm>
        </p:spPr>
        <p:txBody>
          <a:bodyPr>
            <a:noAutofit/>
          </a:bodyPr>
          <a:p>
            <a:r>
              <a:rPr lang="zh-CN" altLang="en-US" sz="2800"/>
              <a:t>欢欢摘了50颗草莓，正好装3筐，你知道大筐、小筐各用了几个吗?</a:t>
            </a:r>
            <a:endParaRPr lang="zh-CN" altLang="en-US" sz="28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36101"/>
          <a:stretch>
            <a:fillRect/>
          </a:stretch>
        </p:blipFill>
        <p:spPr>
          <a:xfrm>
            <a:off x="2773045" y="1177925"/>
            <a:ext cx="6238875" cy="2008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595" y="3735070"/>
            <a:ext cx="6029325" cy="115252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3277235" y="5266055"/>
            <a:ext cx="5978525" cy="577850"/>
          </a:xfrm>
          <a:prstGeom prst="rect">
            <a:avLst/>
          </a:prstGeom>
        </p:spPr>
        <p:txBody>
          <a:bodyPr vert="horz" lIns="90170" tIns="46990" rIns="90170" bIns="46990" rtlCol="0" anchor="t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200">
                <a:solidFill>
                  <a:srgbClr val="002060"/>
                </a:solidFill>
              </a:rPr>
              <a:t>大筐用了</a:t>
            </a:r>
            <a:r>
              <a:rPr lang="en-US" altLang="zh-CN" sz="3200">
                <a:solidFill>
                  <a:srgbClr val="002060"/>
                </a:solidFill>
              </a:rPr>
              <a:t>2</a:t>
            </a:r>
            <a:r>
              <a:rPr sz="3200">
                <a:solidFill>
                  <a:srgbClr val="002060"/>
                </a:solidFill>
              </a:rPr>
              <a:t>个，小筐用了</a:t>
            </a:r>
            <a:r>
              <a:rPr lang="en-US" altLang="zh-CN" sz="3200">
                <a:solidFill>
                  <a:srgbClr val="002060"/>
                </a:solidFill>
              </a:rPr>
              <a:t>1</a:t>
            </a:r>
            <a:r>
              <a:rPr sz="3200">
                <a:solidFill>
                  <a:srgbClr val="002060"/>
                </a:solidFill>
              </a:rPr>
              <a:t>个。</a:t>
            </a:r>
            <a:endParaRPr sz="3200">
              <a:solidFill>
                <a:srgbClr val="00206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55015" y="827405"/>
            <a:ext cx="10681970" cy="281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3200"/>
              <a:t>水池有一个进水管，5小时可以注满，池底有一个出水管，8小时可以放完满池的水。如果同时打开出水管和进水管，那么多少小时可以把空池注满?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020" y="2373630"/>
            <a:ext cx="5196205" cy="39198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6890"/>
            <a:ext cx="5097780" cy="422719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15" y="436245"/>
            <a:ext cx="5225415" cy="36042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695" y="2646680"/>
            <a:ext cx="5312410" cy="347408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55015" y="827405"/>
            <a:ext cx="10681970" cy="281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3200"/>
              <a:t>水池有一个进水管，5小时可以注满，池底有一个出水管，8小时可以放完满池的水。如果同时打开出水管和进水管，那么多少小时可以把空池注满?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8130" y="3146425"/>
            <a:ext cx="4631690" cy="1423035"/>
          </a:xfrm>
        </p:spPr>
        <p:txBody>
          <a:bodyPr>
            <a:noAutofit/>
          </a:bodyPr>
          <a:p>
            <a:r>
              <a:rPr lang="zh-CN" altLang="en-US" sz="8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谢谢大家</a:t>
            </a:r>
            <a:endParaRPr lang="zh-CN" altLang="en-US" sz="8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8025" y="1016635"/>
            <a:ext cx="10988040" cy="5391785"/>
          </a:xfrm>
        </p:spPr>
        <p:txBody>
          <a:bodyPr/>
          <a:p>
            <a:r>
              <a:rPr lang="en-US" altLang="zh-CN" sz="3200" b="0"/>
              <a:t>    </a:t>
            </a:r>
            <a:r>
              <a:rPr lang="zh-CN" altLang="en-US" sz="3200" b="0"/>
              <a:t>高考结束后，我的第一个念头是，从此不再和数学打交道了。38岁生日前一天，我从噩梦中醒来，心狂跳不止，刚才又梦见数学考试了。</a:t>
            </a:r>
            <a:br>
              <a:rPr lang="zh-CN" altLang="en-US" sz="3200" b="0"/>
            </a:br>
            <a:r>
              <a:rPr lang="en-US" altLang="zh-CN" sz="3200" b="0"/>
              <a:t>    </a:t>
            </a:r>
            <a:r>
              <a:rPr lang="zh-CN" altLang="en-US" sz="3200" b="0"/>
              <a:t>水池有一个进水管，5小时可以注满，池底有一个出水管，8小时可以放完满池的水。如果同时打开出水管和进水管，那么多少小时可以把空池注满?</a:t>
            </a:r>
            <a:br>
              <a:rPr lang="zh-CN" altLang="en-US" sz="3200" b="0"/>
            </a:br>
            <a:r>
              <a:rPr lang="en-US" altLang="zh-CN" sz="3200" b="0"/>
              <a:t>    </a:t>
            </a:r>
            <a:r>
              <a:rPr lang="zh-CN" altLang="en-US" sz="3200" b="0"/>
              <a:t>呸，神经吧，你到底是想注水还是想放水?对我来说，数学是疮疤，数学是泪痕，数学是老寒腿，数学是类风湿，数学是股骨头坏死，数学是心肌缺血，数学是中风......</a:t>
            </a:r>
            <a:br>
              <a:rPr lang="zh-CN" altLang="en-US" sz="3200" b="0"/>
            </a:br>
            <a:r>
              <a:rPr lang="zh-CN" altLang="en-US" sz="3200" b="0"/>
              <a:t>当数学是灾难时，它什么都是，就不是数学。</a:t>
            </a:r>
            <a:endParaRPr lang="zh-CN" altLang="en-US" sz="3200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3128645" cy="441960"/>
          </a:xfrm>
        </p:spPr>
        <p:txBody>
          <a:bodyPr>
            <a:noAutofit/>
          </a:bodyPr>
          <a:p>
            <a:r>
              <a:rPr lang="zh-CN" altLang="en-US">
                <a:hlinkClick r:id="rId1" action="ppaction://hlinksldjump"/>
              </a:rPr>
              <a:t>画图法解鸡兔同笼</a:t>
            </a:r>
            <a:endParaRPr lang="zh-CN" altLang="en-US">
              <a:hlinkClick r:id="rId1" action="ppaction://hlinksldjump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8209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6121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4033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1945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79857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77689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5681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53593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11505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69417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27329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852410" y="1917065"/>
            <a:ext cx="452120" cy="42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1733550" y="233997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656080" y="233553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891790" y="230378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2814320" y="229933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455670" y="230822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378200" y="230378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072890" y="230378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95420" y="229933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612640" y="234442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535170" y="233997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231130" y="232854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153660" y="232410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5798820" y="233553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721350" y="233108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6389370" y="230378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311900" y="229933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889115" y="232854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6955790" y="232854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470140" y="233553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7547610" y="232854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8154035" y="229933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076565" y="232410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2298700" y="2312670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2221230" y="2308225"/>
            <a:ext cx="3810" cy="46990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1558925" y="2303780"/>
            <a:ext cx="3810" cy="469900"/>
          </a:xfrm>
          <a:prstGeom prst="line">
            <a:avLst/>
          </a:prstGeom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833880" y="2299335"/>
            <a:ext cx="3810" cy="469900"/>
          </a:xfrm>
          <a:prstGeom prst="line">
            <a:avLst/>
          </a:prstGeom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2385695" y="2315210"/>
            <a:ext cx="3810" cy="469900"/>
          </a:xfrm>
          <a:prstGeom prst="line">
            <a:avLst/>
          </a:prstGeom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2143760" y="2312670"/>
            <a:ext cx="3810" cy="469900"/>
          </a:xfrm>
          <a:prstGeom prst="line">
            <a:avLst/>
          </a:prstGeom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998855" y="1123950"/>
            <a:ext cx="1674495" cy="2565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175385" y="3866515"/>
            <a:ext cx="2203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兔子：</a:t>
            </a:r>
            <a:r>
              <a:rPr lang="en-US" altLang="zh-CN" sz="2800"/>
              <a:t>2</a:t>
            </a:r>
            <a:r>
              <a:rPr lang="zh-CN" altLang="en-US" sz="2800"/>
              <a:t>只</a:t>
            </a:r>
            <a:endParaRPr lang="zh-CN" altLang="en-US" sz="2800"/>
          </a:p>
        </p:txBody>
      </p:sp>
      <p:sp>
        <p:nvSpPr>
          <p:cNvPr id="50" name="椭圆 49"/>
          <p:cNvSpPr/>
          <p:nvPr/>
        </p:nvSpPr>
        <p:spPr>
          <a:xfrm>
            <a:off x="2775585" y="1123950"/>
            <a:ext cx="6050280" cy="2565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168900" y="3775710"/>
            <a:ext cx="172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鸡：</a:t>
            </a:r>
            <a:r>
              <a:rPr lang="en-US" altLang="zh-CN" sz="2800"/>
              <a:t>8</a:t>
            </a:r>
            <a:r>
              <a:rPr lang="zh-CN" altLang="en-US" sz="2800"/>
              <a:t>只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46" grpId="0" animBg="1"/>
      <p:bldP spid="47" grpId="0"/>
      <p:bldP spid="50" grpId="0" animBg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669925" y="443230"/>
            <a:ext cx="3128645" cy="441960"/>
          </a:xfrm>
          <a:prstGeom prst="rect">
            <a:avLst/>
          </a:prstGeom>
        </p:spPr>
        <p:txBody>
          <a:bodyPr vert="horz" lIns="90170" tIns="46990" rIns="90170" bIns="46990" rtlCol="0" anchor="t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hlinkClick r:id="rId1" action="ppaction://hlinksldjump"/>
              </a:rPr>
              <a:t>列表法解鸡兔同笼</a:t>
            </a:r>
            <a:endParaRPr lang="zh-CN" altLang="en-US">
              <a:hlinkClick r:id="rId1" action="ppaction://hlinksldjump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317625" y="1424305"/>
          <a:ext cx="9556115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1360"/>
                <a:gridCol w="1654175"/>
                <a:gridCol w="1880870"/>
                <a:gridCol w="1657985"/>
                <a:gridCol w="2371725"/>
              </a:tblGrid>
              <a:tr h="59436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兔子</a:t>
                      </a: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鸡</a:t>
                      </a: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一共</a:t>
                      </a: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3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75765" y="2036445"/>
            <a:ext cx="1193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1只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7825" y="2022475"/>
            <a:ext cx="1054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9只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6010" y="2022475"/>
            <a:ext cx="9690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4条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52005" y="1994535"/>
            <a:ext cx="12763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18条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72550" y="1980565"/>
            <a:ext cx="14592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22条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61160" y="2667000"/>
            <a:ext cx="1193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2只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3220" y="2653030"/>
            <a:ext cx="10541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8只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21405" y="2653030"/>
            <a:ext cx="9690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8条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37400" y="2625090"/>
            <a:ext cx="12763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16条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57945" y="2611120"/>
            <a:ext cx="14592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24条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1120" y="3156585"/>
            <a:ext cx="1556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……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24530" y="3170555"/>
            <a:ext cx="1556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……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40630" y="3200400"/>
            <a:ext cx="1556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……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31660" y="3214370"/>
            <a:ext cx="1556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……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66175" y="3214370"/>
            <a:ext cx="1556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……</a:t>
            </a:r>
            <a:endParaRPr lang="en-US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>
                <a:sym typeface="+mn-ea"/>
                <a:hlinkClick r:id="rId1" action="ppaction://hlinksldjump"/>
              </a:rPr>
              <a:t>假设法解鸡兔同笼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30325"/>
            <a:ext cx="10852150" cy="5010785"/>
          </a:xfrm>
        </p:spPr>
        <p:txBody>
          <a:bodyPr/>
          <a:p>
            <a:pPr algn="l"/>
            <a:r>
              <a:rPr lang="zh-CN" altLang="en-US" sz="2400"/>
              <a:t>假设全部是鸡。</a:t>
            </a:r>
            <a:endParaRPr lang="zh-CN" altLang="en-US" sz="2400"/>
          </a:p>
          <a:p>
            <a:pPr algn="l"/>
            <a:r>
              <a:rPr lang="zh-CN" altLang="en-US" sz="2400"/>
              <a:t>则10×2＝20（条）</a:t>
            </a:r>
            <a:endParaRPr lang="zh-CN" altLang="en-US" sz="2400"/>
          </a:p>
          <a:p>
            <a:pPr algn="l"/>
            <a:r>
              <a:rPr lang="zh-CN" altLang="en-US" sz="2400"/>
              <a:t>24－20＝4（条）</a:t>
            </a:r>
            <a:endParaRPr lang="zh-CN" altLang="en-US" sz="2400"/>
          </a:p>
          <a:p>
            <a:pPr algn="l"/>
            <a:r>
              <a:rPr lang="zh-CN" altLang="en-US" sz="2400"/>
              <a:t>兔：4÷（4－2）＝2（只）</a:t>
            </a:r>
            <a:endParaRPr lang="zh-CN" altLang="en-US" sz="2400"/>
          </a:p>
          <a:p>
            <a:pPr algn="l"/>
            <a:r>
              <a:rPr lang="zh-CN" altLang="en-US" sz="2400"/>
              <a:t>鸡：10－2＝8（只）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>
                <a:sym typeface="+mn-ea"/>
                <a:hlinkClick r:id="rId1" action="ppaction://hlinksldjump"/>
              </a:rPr>
              <a:t>列方程解鸡兔同笼</a:t>
            </a:r>
            <a:endParaRPr lang="zh-CN" altLang="en-US">
              <a:sym typeface="+mn-ea"/>
              <a:hlinkClick r:id="rId1" action="ppaction://hlinksldjump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59840"/>
            <a:ext cx="10852150" cy="5081270"/>
          </a:xfrm>
        </p:spPr>
        <p:txBody>
          <a:bodyPr/>
          <a:p>
            <a:r>
              <a:rPr lang="zh-CN" altLang="en-US" sz="2800"/>
              <a:t>解：设鸡有x只。则兔子有(10－x)只。</a:t>
            </a:r>
            <a:endParaRPr lang="zh-CN" altLang="en-US" sz="2800"/>
          </a:p>
          <a:p>
            <a:r>
              <a:rPr lang="zh-CN" altLang="en-US" sz="2800"/>
              <a:t>    2x＋4（10－x）＝24</a:t>
            </a:r>
            <a:endParaRPr lang="zh-CN" altLang="en-US" sz="2800"/>
          </a:p>
          <a:p>
            <a:r>
              <a:rPr lang="zh-CN" altLang="en-US" sz="2800"/>
              <a:t>        2x＋40－4x＝24</a:t>
            </a:r>
            <a:endParaRPr lang="zh-CN" altLang="en-US" sz="2800"/>
          </a:p>
          <a:p>
            <a:r>
              <a:rPr lang="zh-CN" altLang="en-US" sz="2800"/>
              <a:t>            40－2x＝24</a:t>
            </a:r>
            <a:endParaRPr lang="zh-CN" altLang="en-US" sz="2800"/>
          </a:p>
          <a:p>
            <a:r>
              <a:rPr lang="zh-CN" altLang="en-US" sz="2800"/>
              <a:t>                2x＝16</a:t>
            </a:r>
            <a:endParaRPr lang="zh-CN" altLang="en-US" sz="2800"/>
          </a:p>
          <a:p>
            <a:r>
              <a:rPr lang="zh-CN" altLang="en-US" sz="2800"/>
              <a:t>                 X＝8</a:t>
            </a:r>
            <a:endParaRPr lang="zh-CN" altLang="en-US" sz="2800"/>
          </a:p>
          <a:p>
            <a:r>
              <a:rPr lang="zh-CN" altLang="en-US" sz="2800"/>
              <a:t>则兔子：10－8＝2（只）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7765" y="2190115"/>
            <a:ext cx="10219055" cy="1890395"/>
          </a:xfrm>
        </p:spPr>
        <p:txBody>
          <a:bodyPr>
            <a:noAutofit/>
          </a:bodyPr>
          <a:p>
            <a:r>
              <a:rPr lang="zh-CN" altLang="en-US" sz="3600"/>
              <a:t>一艘船上有30头牛，3只羊，请问船长几岁?</a:t>
            </a:r>
            <a:br>
              <a:rPr lang="zh-CN" altLang="en-US" sz="3600"/>
            </a:br>
            <a:br>
              <a:rPr lang="zh-CN" altLang="en-US" sz="3600"/>
            </a:br>
            <a:r>
              <a:rPr lang="zh-CN" altLang="en-US" sz="3600"/>
              <a:t>A、33岁</a:t>
            </a:r>
            <a:r>
              <a:rPr lang="en-US" altLang="zh-CN" sz="3600"/>
              <a:t>   </a:t>
            </a:r>
            <a:r>
              <a:rPr lang="zh-CN" altLang="en-US" sz="3600"/>
              <a:t>B、27岁</a:t>
            </a:r>
            <a:r>
              <a:rPr lang="en-US" altLang="zh-CN" sz="3600"/>
              <a:t>   </a:t>
            </a:r>
            <a:r>
              <a:rPr lang="zh-CN" altLang="en-US" sz="3600"/>
              <a:t>C、90岁</a:t>
            </a:r>
            <a:r>
              <a:rPr lang="en-US" altLang="zh-CN" sz="3600"/>
              <a:t>   </a:t>
            </a:r>
            <a:r>
              <a:rPr lang="zh-CN" altLang="en-US" sz="3600"/>
              <a:t>D、10岁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6865" y="1438910"/>
            <a:ext cx="5737860" cy="441960"/>
          </a:xfrm>
        </p:spPr>
        <p:txBody>
          <a:bodyPr>
            <a:noAutofit/>
          </a:bodyPr>
          <a:p>
            <a:pPr algn="ctr"/>
            <a:r>
              <a:rPr lang="zh-CN" altLang="en-US" sz="4400"/>
              <a:t>问题解决</a:t>
            </a:r>
            <a:r>
              <a:rPr lang="en-US" altLang="zh-CN" sz="4400"/>
              <a:t> </a:t>
            </a:r>
            <a:r>
              <a:rPr sz="4400"/>
              <a:t>教学策略</a:t>
            </a:r>
            <a:endParaRPr sz="4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0095" y="2717165"/>
            <a:ext cx="4816475" cy="3201035"/>
          </a:xfrm>
        </p:spPr>
        <p:txBody>
          <a:bodyPr/>
          <a:p>
            <a:r>
              <a:rPr lang="zh-CN" altLang="en-US" sz="2800"/>
              <a:t>一、现实意识</a:t>
            </a:r>
            <a:endParaRPr lang="zh-CN" altLang="en-US" sz="2800"/>
          </a:p>
          <a:p>
            <a:r>
              <a:rPr lang="zh-CN" altLang="en-US" sz="2800"/>
              <a:t>二、分解意识</a:t>
            </a:r>
            <a:endParaRPr lang="zh-CN" altLang="en-US" sz="2800"/>
          </a:p>
          <a:p>
            <a:r>
              <a:rPr lang="zh-CN" altLang="en-US" sz="2800"/>
              <a:t>三、拓展意识</a:t>
            </a:r>
            <a:endParaRPr lang="zh-CN" altLang="en-US" sz="2800"/>
          </a:p>
          <a:p>
            <a:r>
              <a:rPr lang="zh-CN" altLang="en-US" sz="2800"/>
              <a:t>四、模型意识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804545"/>
          </a:xfrm>
        </p:spPr>
        <p:txBody>
          <a:bodyPr>
            <a:noAutofit/>
          </a:bodyPr>
          <a:p>
            <a:r>
              <a:rPr sz="3600">
                <a:solidFill>
                  <a:srgbClr val="C00000"/>
                </a:solidFill>
                <a:sym typeface="+mn-ea"/>
              </a:rPr>
              <a:t>一、现实意识</a:t>
            </a:r>
            <a:r>
              <a:rPr lang="en-US" altLang="zh-CN" sz="3600">
                <a:solidFill>
                  <a:srgbClr val="C00000"/>
                </a:solidFill>
                <a:sym typeface="+mn-ea"/>
              </a:rPr>
              <a:t> 激发学生的好奇心和未知欲</a:t>
            </a:r>
            <a:br>
              <a:rPr lang="zh-CN" altLang="en-US" sz="3600">
                <a:solidFill>
                  <a:srgbClr val="C00000"/>
                </a:solidFill>
              </a:rPr>
            </a:b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69925" y="1584960"/>
            <a:ext cx="10344785" cy="36880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lnSpcReduction="20000"/>
          </a:bodyPr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注重发挥情境设计与问题提出对学生主动参与教学活动的促进作用，使学生在活动中逐步发展核心素养。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注重创设真实情境。真实情境创设可从社会生活、科学和学生已有数学经验等方面人手，围绕教学任务</a:t>
            </a: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,</a:t>
            </a: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选择贴近学生生活经验、符合学生年龄特点和认知加工特点的素材。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pPr marL="228600" lvl="0" indent="-22860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spc="150"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注重情境的多样化，让学生感受数学在现实世界的广泛应用，体会数学的价值。</a:t>
            </a:r>
            <a:endParaRPr lang="zh-CN" altLang="en-US" sz="2800" spc="150">
              <a:uFillTx/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69925" y="1330325"/>
            <a:ext cx="10852150" cy="5150485"/>
          </a:xfrm>
        </p:spPr>
        <p:txBody>
          <a:bodyPr/>
          <a:p>
            <a:r>
              <a:rPr lang="zh-CN" altLang="en-US" sz="2800"/>
              <a:t>有两种消费情况：</a:t>
            </a:r>
            <a:endParaRPr lang="zh-CN" altLang="en-US" sz="2800"/>
          </a:p>
          <a:p>
            <a:r>
              <a:rPr lang="zh-CN" altLang="en-US" sz="2800"/>
              <a:t>A、月租20元，每通话1分钟缴0.1元。</a:t>
            </a:r>
            <a:endParaRPr lang="zh-CN" altLang="en-US" sz="2800"/>
          </a:p>
          <a:p>
            <a:r>
              <a:rPr lang="en-US" altLang="zh-CN" sz="2800"/>
              <a:t>B</a:t>
            </a:r>
            <a:r>
              <a:rPr sz="2800"/>
              <a:t>、</a:t>
            </a:r>
            <a:r>
              <a:rPr lang="zh-CN" altLang="en-US" sz="2800"/>
              <a:t>免月租费，每通话1分钟缴0.2元，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如果老师通话时间是100分钟，请帮助老师选择哪种标准来缴费更合算？</a:t>
            </a:r>
            <a:endParaRPr lang="zh-CN" altLang="en-US" sz="280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  <a:sym typeface="+mn-ea"/>
              </a:rPr>
              <a:t>西师版五年级下册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 </a:t>
            </a:r>
            <a:r>
              <a:rPr sz="2800">
                <a:solidFill>
                  <a:srgbClr val="002060"/>
                </a:solidFill>
                <a:sym typeface="+mn-ea"/>
              </a:rPr>
              <a:t>小</a:t>
            </a:r>
            <a:r>
              <a:rPr sz="2800">
                <a:solidFill>
                  <a:srgbClr val="002060"/>
                </a:solidFill>
                <a:sym typeface="+mn-ea"/>
              </a:rPr>
              <a:t>数乘法</a:t>
            </a:r>
            <a:endParaRPr lang="zh-CN" altLang="en-US" sz="2800">
              <a:solidFill>
                <a:srgbClr val="00206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86205"/>
            <a:ext cx="10852150" cy="4954905"/>
          </a:xfrm>
        </p:spPr>
        <p:txBody>
          <a:bodyPr/>
          <a:p>
            <a:r>
              <a:rPr lang="zh-CN" altLang="en-US" sz="2800"/>
              <a:t>语文书的价格：7.85元，数学书的价格：6.65元，英语书的价格8.5元，科学书的价格：4.65元，牛奶：5.00元等，让孩子们随便购买3件物品，一共多少钱？</a:t>
            </a:r>
            <a:endParaRPr lang="zh-CN" altLang="en-US" sz="280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  <a:sym typeface="+mn-ea"/>
              </a:rPr>
              <a:t>西师版四年级下册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 </a:t>
            </a:r>
            <a:r>
              <a:rPr sz="2800">
                <a:solidFill>
                  <a:srgbClr val="002060"/>
                </a:solidFill>
                <a:sym typeface="+mn-ea"/>
              </a:rPr>
              <a:t>小</a:t>
            </a:r>
            <a:r>
              <a:rPr sz="2800">
                <a:solidFill>
                  <a:srgbClr val="002060"/>
                </a:solidFill>
                <a:sym typeface="+mn-ea"/>
              </a:rPr>
              <a:t>数加法</a:t>
            </a:r>
            <a:endParaRPr lang="zh-CN" altLang="en-US" sz="2800">
              <a:solidFill>
                <a:srgbClr val="00206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56690"/>
            <a:ext cx="10852150" cy="4884420"/>
          </a:xfrm>
        </p:spPr>
        <p:txBody>
          <a:bodyPr/>
          <a:p>
            <a:r>
              <a:rPr lang="zh-CN" altLang="en-US" sz="3200"/>
              <a:t>王叔叔从家到果园上班，每分钟走223米，12分钟到达，王叔叔家离果园多少米？</a:t>
            </a:r>
            <a:endParaRPr lang="zh-CN" altLang="en-US" sz="320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2800">
                <a:solidFill>
                  <a:srgbClr val="002060"/>
                </a:solidFill>
                <a:sym typeface="+mn-ea"/>
              </a:rPr>
              <a:t>西师版四上</a:t>
            </a:r>
            <a:r>
              <a:rPr lang="en-US" altLang="zh-CN" sz="2800">
                <a:solidFill>
                  <a:srgbClr val="002060"/>
                </a:solidFill>
                <a:sym typeface="+mn-ea"/>
              </a:rPr>
              <a:t> </a:t>
            </a:r>
            <a:r>
              <a:rPr sz="2800">
                <a:solidFill>
                  <a:srgbClr val="002060"/>
                </a:solidFill>
                <a:sym typeface="+mn-ea"/>
              </a:rPr>
              <a:t>三位数乘两位数的乘法</a:t>
            </a:r>
            <a:endParaRPr lang="zh-CN" altLang="en-US" sz="2800">
              <a:solidFill>
                <a:srgbClr val="00206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6、7、8、9、10、11、12、13、14、15"/>
  <p:tag name="KSO_WM_TAG_VERSION" val="1.0"/>
  <p:tag name="KSO_WM_BEAUTIFY_FLAG" val="#wm#"/>
  <p:tag name="KSO_WM_TEMPLATE_CATEGORY" val="custom"/>
  <p:tag name="KSO_WM_TEMPLATE_INDEX" val="20202641"/>
  <p:tag name="KSO_WM_TEMPLATE_MASTER_TYPE" val="1"/>
  <p:tag name="KSO_WM_TEMPLATE_MASTER_THUMB_INDEX" val="12"/>
</p:tagLst>
</file>

<file path=ppt/tags/tag184.xml><?xml version="1.0" encoding="utf-8"?>
<p:tagLst xmlns:p="http://schemas.openxmlformats.org/presentationml/2006/main">
  <p:tag name="KSO_WM_UNIT_ISCONTENTSTITLE" val="0"/>
  <p:tag name="KSO_WM_UNIT_PRESET_TEXT" val="中国古韵文化通用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ID" val="custom20202641_1*a*1"/>
  <p:tag name="KSO_WM_TEMPLATE_CATEGORY" val="custom"/>
  <p:tag name="KSO_WM_TEMPLATE_INDEX" val="20202641"/>
  <p:tag name="KSO_WM_UNIT_LAYERLEVEL" val="1"/>
  <p:tag name="KSO_WM_TAG_VERSION" val="1.0"/>
</p:tagLst>
</file>

<file path=ppt/tags/tag18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641_1*b*1"/>
  <p:tag name="KSO_WM_TEMPLATE_CATEGORY" val="custom"/>
  <p:tag name="KSO_WM_TEMPLATE_INDEX" val="2020264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TEMPLATE_THUMBS_INDEX" val="1、6、7、8、9、10、11、12、13、14、15"/>
  <p:tag name="KSO_WM_SLIDE_ID" val="custom2020264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641"/>
  <p:tag name="KSO_WM_SLIDE_LAYOUT" val="a_b"/>
  <p:tag name="KSO_WM_SLIDE_LAYOUT_CNT" val="1_1"/>
</p:tagLst>
</file>

<file path=ppt/tags/tag187.xml><?xml version="1.0" encoding="utf-8"?>
<p:tagLst xmlns:p="http://schemas.openxmlformats.org/presentationml/2006/main">
  <p:tag name="KSO_WM_UNIT_PLACING_PICTURE_USER_VIEWPORT" val="{&quot;height&quot;:2880,&quot;width&quot;:2160}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67138226681_1_1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67138331901_1_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1.xml><?xml version="1.0" encoding="utf-8"?>
<p:tagLst xmlns:p="http://schemas.openxmlformats.org/presentationml/2006/main">
  <p:tag name="KSO_WM_UNIT_PLACING_PICTURE_USER_VIEWPORT" val="{&quot;height&quot;:7887,&quot;width&quot;:17090}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ABLE_BEAUTIFY" val="smartTable{9a720e4a-69b0-4542-a4a8-b35c3c951fa1}"/>
  <p:tag name="TABLE_ENDDRAG_ORIGIN_RECT" val="784*187"/>
  <p:tag name="TABLE_ENDDRAG_RECT" val="103*112*784*187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24.xml><?xml version="1.0" encoding="utf-8"?>
<p:tagLst xmlns:p="http://schemas.openxmlformats.org/presentationml/2006/main">
  <p:tag name="COMMONDATA" val="eyJoZGlkIjoiMmFiNjVkYjQzYjI4Y2VmOTBmNmFmZDFlNTNhNGJmM2IifQ=="/>
  <p:tag name="KSO_WPP_MARK_KEY" val="8b279043-323b-47e5-bffa-b5363a8b4cbd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5">
      <a:dk1>
        <a:srgbClr val="000000"/>
      </a:dk1>
      <a:lt1>
        <a:srgbClr val="FFFFFF"/>
      </a:lt1>
      <a:dk2>
        <a:srgbClr val="DEEBF7"/>
      </a:dk2>
      <a:lt2>
        <a:srgbClr val="FFFFFF"/>
      </a:lt2>
      <a:accent1>
        <a:srgbClr val="447CA0"/>
      </a:accent1>
      <a:accent2>
        <a:srgbClr val="528592"/>
      </a:accent2>
      <a:accent3>
        <a:srgbClr val="588D86"/>
      </a:accent3>
      <a:accent4>
        <a:srgbClr val="5E947A"/>
      </a:accent4>
      <a:accent5>
        <a:srgbClr val="649C6F"/>
      </a:accent5>
      <a:accent6>
        <a:srgbClr val="6CA56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2322</Words>
  <Application>WPS 演示</Application>
  <PresentationFormat>宽屏</PresentationFormat>
  <Paragraphs>204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隶书</vt:lpstr>
      <vt:lpstr>微软雅黑</vt:lpstr>
      <vt:lpstr>汉仪尚巍手书W</vt:lpstr>
      <vt:lpstr>Arial Unicode MS</vt:lpstr>
      <vt:lpstr>Calibri</vt:lpstr>
      <vt:lpstr>Office 主题​​</vt:lpstr>
      <vt:lpstr>1_Office 主题​​</vt:lpstr>
      <vt:lpstr>“问题解决”教学策略</vt:lpstr>
      <vt:lpstr>PowerPoint 演示文稿</vt:lpstr>
      <vt:lpstr>    高考结束后，我的第一个念头是，从此不再和数学打交道了。38岁生日前一天，我从噩梦中醒来，心狂跳不止，刚才又梦见数学考试了。     水池有一个进水管，5小时可以注满，池底有一个出水管，8小时可以放完满池的水。如果同时打开出水管和进水管，那么多少小时可以把空池注满?     呸，神经吧，你到底是想注水还是想放水?对我来说，数学是疮疤，数学是泪痕，数学是老寒腿，数学是类风湿，数学是股骨头坏死，数学是心肌缺血，数学是中风...... 当数学是灾难时，它什么都是，就不是数学。</vt:lpstr>
      <vt:lpstr>一艘船上有30头牛，3只羊，请问船长几岁?  A、33岁   B、27岁   C、90岁   D、10岁</vt:lpstr>
      <vt:lpstr>问题解决 教学策略</vt:lpstr>
      <vt:lpstr>一、现实意识 激发学生的好奇心和未知欲 </vt:lpstr>
      <vt:lpstr>西师版五年级下册 小数乘法</vt:lpstr>
      <vt:lpstr>西师版四年级下册 小数加法</vt:lpstr>
      <vt:lpstr>西师版四上 三位数乘两位数的乘法</vt:lpstr>
      <vt:lpstr>西师版四上 三位数乘两位数的乘法</vt:lpstr>
      <vt:lpstr>二、分解意识 突出程序思维和变式练习 </vt:lpstr>
      <vt:lpstr>六年级上册  分数《问题解决》</vt:lpstr>
      <vt:lpstr>分解与变式练习</vt:lpstr>
      <vt:lpstr>分解与变式练习</vt:lpstr>
      <vt:lpstr>分解与变式练习 </vt:lpstr>
      <vt:lpstr>三、拓展意识 注意一题多解注重方法的比较 </vt:lpstr>
      <vt:lpstr>一年级</vt:lpstr>
      <vt:lpstr>六年级上册</vt:lpstr>
      <vt:lpstr>鸡兔同笼问题</vt:lpstr>
      <vt:lpstr>四、模型意识 注重多题一解和应用价值 </vt:lpstr>
      <vt:lpstr>听数报团：有35个同学</vt:lpstr>
      <vt:lpstr>小棒拼图：有30根小棒</vt:lpstr>
      <vt:lpstr>用这些叶片可以装几个吊扇？</vt:lpstr>
      <vt:lpstr>欢欢摘了50颗草莓，正好装3筐，你知道大筐、小筐各用了几个吗?</vt:lpstr>
      <vt:lpstr>PowerPoint 演示文稿</vt:lpstr>
      <vt:lpstr>PowerPoint 演示文稿</vt:lpstr>
      <vt:lpstr>PowerPoint 演示文稿</vt:lpstr>
      <vt:lpstr>PowerPoint 演示文稿</vt:lpstr>
      <vt:lpstr>谢谢大家</vt:lpstr>
      <vt:lpstr>画图法解鸡兔同笼</vt:lpstr>
      <vt:lpstr>PowerPoint 演示文稿</vt:lpstr>
      <vt:lpstr>假设法解鸡兔同笼 </vt:lpstr>
      <vt:lpstr>列方程解鸡兔同笼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O_o-白小心</cp:lastModifiedBy>
  <cp:revision>186</cp:revision>
  <dcterms:created xsi:type="dcterms:W3CDTF">2019-06-19T02:08:00Z</dcterms:created>
  <dcterms:modified xsi:type="dcterms:W3CDTF">2022-11-15T09:37:57Z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53D514B2CEC24E6084D175BEDB30E0AF</vt:lpwstr>
  </property>
</Properties>
</file>