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1" r:id="rId4"/>
    <p:sldId id="268" r:id="rId5"/>
    <p:sldId id="263" r:id="rId6"/>
    <p:sldId id="262" r:id="rId7"/>
    <p:sldId id="264" r:id="rId8"/>
    <p:sldId id="266" r:id="rId9"/>
    <p:sldId id="265" r:id="rId10"/>
  </p:sldIdLst>
  <p:sldSz cx="12192000" cy="6858000"/>
  <p:notesSz cx="6858000" cy="9144000"/>
  <p:custDataLst>
    <p:tags r:id="rId14"/>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362"/>
    <p:restoredTop sz="94660"/>
  </p:normalViewPr>
  <p:slideViewPr>
    <p:cSldViewPr snapToGrid="0" showGuides="1">
      <p:cViewPr>
        <p:scale>
          <a:sx n="75" d="100"/>
          <a:sy n="75" d="100"/>
        </p:scale>
        <p:origin x="-348"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90000"/>
              </a:lnSpc>
              <a:spcBef>
                <a:spcPts val="1000"/>
              </a:spcBef>
              <a:spcAft>
                <a:spcPct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838200" y="1825625"/>
            <a:ext cx="10515600" cy="43513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C946B24A-6D74-4CCC-A13E-7A6B2C9DD313}"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898989"/>
                </a:solidFill>
                <a:latin typeface="Calibri" panose="020F0502020204030204" pitchFamily="34" charset="0"/>
              </a:defRPr>
            </a:lvl1p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5" name="图片 104"/>
          <p:cNvPicPr/>
          <p:nvPr/>
        </p:nvPicPr>
        <p:blipFill>
          <a:blip r:embed="rId1"/>
          <a:stretch>
            <a:fillRect/>
          </a:stretch>
        </p:blipFill>
        <p:spPr>
          <a:xfrm>
            <a:off x="0" y="0"/>
            <a:ext cx="12192000" cy="6858000"/>
          </a:xfrm>
          <a:prstGeom prst="rect">
            <a:avLst/>
          </a:prstGeom>
          <a:noFill/>
          <a:ln w="9525">
            <a:noFill/>
          </a:ln>
        </p:spPr>
      </p:pic>
      <p:sp>
        <p:nvSpPr>
          <p:cNvPr id="2" name="标题 1"/>
          <p:cNvSpPr>
            <a:spLocks noGrp="1"/>
          </p:cNvSpPr>
          <p:nvPr>
            <p:ph type="ctrTitle"/>
          </p:nvPr>
        </p:nvSpPr>
        <p:spPr>
          <a:xfrm>
            <a:off x="228918" y="1408748"/>
            <a:ext cx="11534775" cy="2387600"/>
          </a:xfrm>
        </p:spPr>
        <p:txBody>
          <a:bodyPr vert="horz" wrap="square" lIns="91440" tIns="45720" rIns="91440" bIns="45720" numCol="1" rtlCol="0" anchor="b" anchorCtr="0" compatLnSpc="1">
            <a:normAutofit fontScale="90000"/>
          </a:bodyPr>
          <a:lstStyle/>
          <a:p>
            <a:pPr marL="0" marR="0" lvl="0" indent="0" algn="l" defTabSz="914400" rtl="0" eaLnBrk="1" fontAlgn="auto" latinLnBrk="0" hangingPunct="1">
              <a:lnSpc>
                <a:spcPct val="150000"/>
              </a:lnSpc>
              <a:spcBef>
                <a:spcPct val="0"/>
              </a:spcBef>
              <a:spcAft>
                <a:spcPts val="0"/>
              </a:spcAft>
              <a:buClrTx/>
              <a:buSzTx/>
              <a:buFontTx/>
              <a:buNone/>
              <a:defRPr/>
            </a:pPr>
            <a:r>
              <a:rPr kumimoji="0" lang="zh-CN" altLang="en-US" sz="2800" b="1" i="0" u="sng" strike="noStrike" kern="1200" cap="none" spc="0" normalizeH="0" baseline="0" noProof="0" dirty="0">
                <a:ln>
                  <a:noFill/>
                </a:ln>
                <a:solidFill>
                  <a:schemeClr val="tx1"/>
                </a:solidFill>
                <a:effectLst/>
                <a:uLnTx/>
                <a:uFillTx/>
                <a:latin typeface="+mj-lt"/>
                <a:ea typeface="+mj-ea"/>
                <a:cs typeface="+mj-cs"/>
              </a:rPr>
              <a:t>小名</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：小洁                       </a:t>
            </a:r>
            <a:r>
              <a:rPr kumimoji="0" lang="zh-CN" altLang="en-US" sz="2800" b="1" i="0" u="sng" strike="noStrike" kern="1200" cap="none" spc="0" normalizeH="0" baseline="0" noProof="0" dirty="0">
                <a:ln>
                  <a:noFill/>
                </a:ln>
                <a:solidFill>
                  <a:schemeClr val="tx1"/>
                </a:solidFill>
                <a:effectLst/>
                <a:uLnTx/>
                <a:uFillTx/>
                <a:latin typeface="+mj-lt"/>
                <a:ea typeface="+mj-ea"/>
                <a:cs typeface="+mj-cs"/>
              </a:rPr>
              <a:t>性别</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：女                          </a:t>
            </a:r>
            <a:r>
              <a:rPr kumimoji="0" lang="zh-CN" altLang="en-US" sz="2800" b="1" i="0" u="sng" strike="noStrike" kern="1200" cap="none" spc="0" normalizeH="0" baseline="0" noProof="0" dirty="0">
                <a:ln>
                  <a:noFill/>
                </a:ln>
                <a:solidFill>
                  <a:schemeClr val="tx1"/>
                </a:solidFill>
                <a:effectLst/>
                <a:uLnTx/>
                <a:uFillTx/>
                <a:latin typeface="+mj-lt"/>
                <a:ea typeface="+mj-ea"/>
                <a:cs typeface="+mj-cs"/>
              </a:rPr>
              <a:t>年龄</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a:t>
            </a:r>
            <a:r>
              <a:rPr kumimoji="0" lang="en-US" altLang="zh-CN" sz="2800" b="0" i="0" u="none" strike="noStrike" kern="1200" cap="none" spc="0" normalizeH="0" baseline="0" noProof="0" dirty="0">
                <a:ln>
                  <a:noFill/>
                </a:ln>
                <a:solidFill>
                  <a:schemeClr val="tx1"/>
                </a:solidFill>
                <a:effectLst/>
                <a:uLnTx/>
                <a:uFillTx/>
                <a:latin typeface="+mj-lt"/>
                <a:ea typeface="+mj-ea"/>
                <a:cs typeface="+mj-cs"/>
              </a:rPr>
              <a:t>3</a:t>
            </a:r>
            <a:r>
              <a:rPr kumimoji="0" lang="zh-CN" altLang="en-US" sz="2800" b="0" i="0" u="none" strike="noStrike" kern="1200" cap="none" spc="0" normalizeH="0" baseline="0" noProof="0" dirty="0" smtClean="0">
                <a:ln>
                  <a:noFill/>
                </a:ln>
                <a:solidFill>
                  <a:schemeClr val="tx1"/>
                </a:solidFill>
                <a:effectLst/>
                <a:uLnTx/>
                <a:uFillTx/>
                <a:latin typeface="+mj-lt"/>
                <a:ea typeface="+mj-ea"/>
                <a:cs typeface="+mj-cs"/>
              </a:rPr>
              <a:t>岁</a:t>
            </a:r>
            <a:r>
              <a:rPr kumimoji="0" lang="en-US" altLang="zh-CN" sz="2800" b="0" i="0" u="none" strike="noStrike" kern="1200" cap="none" spc="0" normalizeH="0" baseline="0" noProof="0" dirty="0" smtClean="0">
                <a:ln>
                  <a:noFill/>
                </a:ln>
                <a:solidFill>
                  <a:schemeClr val="tx1"/>
                </a:solidFill>
                <a:effectLst/>
                <a:uLnTx/>
                <a:uFillTx/>
                <a:latin typeface="+mj-lt"/>
                <a:ea typeface="+mj-ea"/>
                <a:cs typeface="+mj-cs"/>
              </a:rPr>
              <a:t>4</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个月</a:t>
            </a:r>
            <a:br>
              <a:rPr kumimoji="0" lang="zh-CN" altLang="en-US" sz="2800" b="0" i="0" u="none" strike="noStrike" kern="1200" cap="none" spc="0" normalizeH="0" baseline="0" noProof="0" dirty="0">
                <a:ln>
                  <a:noFill/>
                </a:ln>
                <a:solidFill>
                  <a:schemeClr val="tx1"/>
                </a:solidFill>
                <a:effectLst/>
                <a:uLnTx/>
                <a:uFillTx/>
                <a:latin typeface="+mj-lt"/>
                <a:ea typeface="+mj-ea"/>
                <a:cs typeface="+mj-cs"/>
              </a:rPr>
            </a:br>
            <a:r>
              <a:rPr kumimoji="0" lang="zh-CN" altLang="en-US" sz="2800" b="1" i="0" u="sng" strike="noStrike" kern="1200" cap="none" spc="0" normalizeH="0" baseline="0" noProof="0" dirty="0">
                <a:ln>
                  <a:noFill/>
                </a:ln>
                <a:solidFill>
                  <a:schemeClr val="tx1"/>
                </a:solidFill>
                <a:effectLst/>
                <a:uLnTx/>
                <a:uFillTx/>
                <a:latin typeface="+mj-lt"/>
                <a:ea typeface="+mj-ea"/>
                <a:cs typeface="+mj-cs"/>
              </a:rPr>
              <a:t>症状</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：个案是因早产缺氧导致脑瘫</a:t>
            </a:r>
            <a:r>
              <a:rPr kumimoji="0" lang="zh-CN" altLang="en-US" sz="2800" b="0" i="0" u="none" strike="noStrike" kern="1200" cap="none" spc="0" normalizeH="0" baseline="0" noProof="0" dirty="0" smtClean="0">
                <a:ln>
                  <a:noFill/>
                </a:ln>
                <a:solidFill>
                  <a:schemeClr val="tx1"/>
                </a:solidFill>
                <a:effectLst/>
                <a:uLnTx/>
                <a:uFillTx/>
                <a:latin typeface="+mj-lt"/>
                <a:ea typeface="+mj-ea"/>
                <a:cs typeface="+mj-cs"/>
              </a:rPr>
              <a:t>，语言不多，障碍类型是痉挛性，能与人正常交流互动</a:t>
            </a:r>
            <a:r>
              <a:rPr kumimoji="0" lang="zh-CN" altLang="en-US" sz="2800" b="0" i="0" u="none" strike="noStrike" kern="1200" cap="none" spc="0" normalizeH="0" baseline="0" noProof="0" dirty="0">
                <a:ln>
                  <a:noFill/>
                </a:ln>
                <a:solidFill>
                  <a:schemeClr val="tx1"/>
                </a:solidFill>
                <a:effectLst/>
                <a:uLnTx/>
                <a:uFillTx/>
                <a:latin typeface="+mj-lt"/>
                <a:ea typeface="+mj-ea"/>
                <a:cs typeface="+mj-cs"/>
              </a:rPr>
              <a:t>。个案的现有能力是四点爬姿，肌张力过高，头颈及背部伸直不足，双上肢支撑能力和伸直能力不足，不能自主翻身，无爬行等体验，双下肢有下弯趋势，内收肌异常肌张力严重。有与人交流的口语能力，能简单模仿并完成训练任务。</a:t>
            </a:r>
            <a:endParaRPr kumimoji="0" lang="zh-CN" alt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2051" name="文本框 3"/>
          <p:cNvSpPr txBox="1"/>
          <p:nvPr/>
        </p:nvSpPr>
        <p:spPr>
          <a:xfrm>
            <a:off x="3817620" y="179705"/>
            <a:ext cx="3700463" cy="630238"/>
          </a:xfrm>
          <a:prstGeom prst="rect">
            <a:avLst/>
          </a:prstGeom>
          <a:noFill/>
          <a:ln w="9525">
            <a:noFill/>
          </a:ln>
        </p:spPr>
        <p:txBody>
          <a:bodyPr>
            <a:spAutoFit/>
          </a:bodyPr>
          <a:p>
            <a:pPr algn="ctr"/>
            <a:r>
              <a:rPr lang="zh-CN" altLang="en-US" sz="3500" dirty="0">
                <a:latin typeface="Calibri" panose="020F0502020204030204" pitchFamily="34" charset="0"/>
              </a:rPr>
              <a:t>个案简介</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4" name="图片 103"/>
          <p:cNvPicPr/>
          <p:nvPr/>
        </p:nvPicPr>
        <p:blipFill>
          <a:blip r:embed="rId1"/>
          <a:stretch>
            <a:fillRect/>
          </a:stretch>
        </p:blipFill>
        <p:spPr>
          <a:xfrm>
            <a:off x="0" y="0"/>
            <a:ext cx="12192000" cy="6858000"/>
          </a:xfrm>
          <a:prstGeom prst="rect">
            <a:avLst/>
          </a:prstGeom>
          <a:noFill/>
          <a:ln w="9525">
            <a:noFill/>
          </a:ln>
        </p:spPr>
      </p:pic>
      <p:sp>
        <p:nvSpPr>
          <p:cNvPr id="2" name="标题 1"/>
          <p:cNvSpPr>
            <a:spLocks noGrp="1"/>
          </p:cNvSpPr>
          <p:nvPr>
            <p:ph type="ctrTitle"/>
          </p:nvPr>
        </p:nvSpPr>
        <p:spPr>
          <a:xfrm>
            <a:off x="184468" y="1876108"/>
            <a:ext cx="11534775" cy="2387600"/>
          </a:xfrm>
        </p:spPr>
        <p:txBody>
          <a:bodyPr vert="horz" wrap="square" lIns="91440" tIns="45720" rIns="91440" bIns="45720" numCol="1" anchor="b" anchorCtr="0" compatLnSpc="1">
            <a:normAutofit fontScale="90000"/>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200" b="1" i="0" u="sng" strike="noStrike" kern="1200" cap="none" spc="0" normalizeH="0" baseline="0" noProof="0" dirty="0" smtClean="0">
                <a:ln>
                  <a:noFill/>
                </a:ln>
                <a:solidFill>
                  <a:schemeClr val="tx1"/>
                </a:solidFill>
                <a:effectLst/>
                <a:uLnTx/>
                <a:uFillTx/>
                <a:latin typeface="+mj-lt"/>
                <a:ea typeface="+mj-ea"/>
                <a:cs typeface="+mj-cs"/>
              </a:rPr>
              <a:t>出生史</a:t>
            </a:r>
            <a:r>
              <a:rPr kumimoji="0" lang="zh-CN" altLang="en-US" sz="2200" b="0" i="0" u="none" strike="noStrike" kern="1200" cap="none" spc="0" normalizeH="0" baseline="0" noProof="0" dirty="0" smtClean="0">
                <a:ln>
                  <a:noFill/>
                </a:ln>
                <a:solidFill>
                  <a:schemeClr val="tx1"/>
                </a:solidFill>
                <a:effectLst/>
                <a:uLnTx/>
                <a:uFillTx/>
                <a:latin typeface="+mj-lt"/>
                <a:ea typeface="+mj-ea"/>
                <a:cs typeface="+mj-cs"/>
              </a:rPr>
              <a:t>：七个月早产剖腹</a:t>
            </a:r>
            <a:r>
              <a:rPr kumimoji="0" lang="zh-CN" sz="2200" b="0" i="0" u="none" strike="noStrike" kern="1200" cap="none" spc="0" normalizeH="0" baseline="0" noProof="0" dirty="0" smtClean="0">
                <a:ln>
                  <a:noFill/>
                </a:ln>
                <a:solidFill>
                  <a:schemeClr val="tx1"/>
                </a:solidFill>
                <a:effectLst/>
                <a:uLnTx/>
                <a:uFillTx/>
                <a:latin typeface="+mj-lt"/>
                <a:ea typeface="+mj-ea"/>
                <a:cs typeface="+mj-cs"/>
              </a:rPr>
              <a:t>分娩</a:t>
            </a:r>
            <a:r>
              <a:rPr kumimoji="0" lang="en-US" altLang="zh-CN" sz="2200" b="0" i="0" u="none" strike="noStrike" kern="1200" cap="none" spc="0" normalizeH="0" baseline="0" noProof="0" dirty="0" smtClean="0">
                <a:ln>
                  <a:noFill/>
                </a:ln>
                <a:solidFill>
                  <a:schemeClr val="tx1"/>
                </a:solidFill>
                <a:effectLst/>
                <a:uLnTx/>
                <a:uFillTx/>
                <a:latin typeface="+mj-lt"/>
                <a:ea typeface="+mj-ea"/>
                <a:cs typeface="+mj-cs"/>
              </a:rPr>
              <a:t> </a:t>
            </a:r>
            <a:r>
              <a:rPr kumimoji="0" lang="zh-CN" altLang="en-US" sz="2200" b="0" i="0" u="none" strike="noStrike" kern="1200" cap="none" spc="0" normalizeH="0" baseline="0" noProof="0" dirty="0" smtClean="0">
                <a:ln>
                  <a:noFill/>
                </a:ln>
                <a:solidFill>
                  <a:schemeClr val="tx1"/>
                </a:solidFill>
                <a:effectLst/>
                <a:uLnTx/>
                <a:uFillTx/>
                <a:latin typeface="+mj-lt"/>
                <a:ea typeface="+mj-ea"/>
                <a:cs typeface="+mj-cs"/>
              </a:rPr>
              <a:t>，婴儿有缺氧情况，体重</a:t>
            </a:r>
            <a:r>
              <a:rPr kumimoji="0" lang="en-US" altLang="zh-CN" sz="2200" b="0" i="0" u="none" strike="noStrike" kern="1200" cap="none" spc="0" normalizeH="0" baseline="0" noProof="0" dirty="0" smtClean="0">
                <a:ln>
                  <a:noFill/>
                </a:ln>
                <a:solidFill>
                  <a:schemeClr val="tx1"/>
                </a:solidFill>
                <a:effectLst/>
                <a:uLnTx/>
                <a:uFillTx/>
                <a:latin typeface="+mj-lt"/>
                <a:ea typeface="+mj-ea"/>
                <a:cs typeface="+mj-cs"/>
              </a:rPr>
              <a:t>2</a:t>
            </a:r>
            <a:r>
              <a:rPr kumimoji="0" lang="zh-CN" altLang="en-US" sz="2200" b="0" i="0" u="none" strike="noStrike" kern="1200" cap="none" spc="0" normalizeH="0" baseline="0" noProof="0" dirty="0" smtClean="0">
                <a:ln>
                  <a:noFill/>
                </a:ln>
                <a:solidFill>
                  <a:schemeClr val="tx1"/>
                </a:solidFill>
                <a:effectLst/>
                <a:uLnTx/>
                <a:uFillTx/>
                <a:latin typeface="+mj-lt"/>
                <a:ea typeface="+mj-ea"/>
                <a:cs typeface="+mj-cs"/>
              </a:rPr>
              <a:t>斤</a:t>
            </a:r>
            <a:r>
              <a:rPr kumimoji="0" lang="en-US" altLang="zh-CN" sz="2200" b="0" i="0" u="none" strike="noStrike" kern="1200" cap="none" spc="0" normalizeH="0" baseline="0" noProof="0" dirty="0" smtClean="0">
                <a:ln>
                  <a:noFill/>
                </a:ln>
                <a:solidFill>
                  <a:schemeClr val="tx1"/>
                </a:solidFill>
                <a:effectLst/>
                <a:uLnTx/>
                <a:uFillTx/>
                <a:latin typeface="+mj-lt"/>
                <a:ea typeface="+mj-ea"/>
                <a:cs typeface="+mj-cs"/>
              </a:rPr>
              <a:t>2</a:t>
            </a:r>
            <a:r>
              <a:rPr kumimoji="0" lang="zh-CN" altLang="en-US" sz="2200" b="0" i="0" u="none" strike="noStrike" kern="1200" cap="none" spc="0" normalizeH="0" baseline="0" noProof="0" dirty="0" smtClean="0">
                <a:ln>
                  <a:noFill/>
                </a:ln>
                <a:solidFill>
                  <a:schemeClr val="tx1"/>
                </a:solidFill>
                <a:effectLst/>
                <a:uLnTx/>
                <a:uFillTx/>
                <a:latin typeface="+mj-lt"/>
                <a:ea typeface="+mj-ea"/>
                <a:cs typeface="+mj-cs"/>
              </a:rPr>
              <a:t>两，在育儿箱保育三、四个月。</a:t>
            </a:r>
            <a:br>
              <a:rPr kumimoji="0" lang="zh-CN" altLang="en-US" sz="2200" b="0" i="0" u="none" strike="noStrike" kern="1200" cap="none" spc="0" normalizeH="0" baseline="0" noProof="0" dirty="0" smtClean="0">
                <a:ln>
                  <a:noFill/>
                </a:ln>
                <a:solidFill>
                  <a:schemeClr val="tx1"/>
                </a:solidFill>
                <a:effectLst/>
                <a:uLnTx/>
                <a:uFillTx/>
                <a:latin typeface="+mj-lt"/>
                <a:ea typeface="+mj-ea"/>
                <a:cs typeface="+mj-cs"/>
              </a:rPr>
            </a:br>
            <a:r>
              <a:rPr kumimoji="0" lang="zh-CN" altLang="en-US" sz="2200" b="1" i="0" u="sng" strike="noStrike" kern="1200" cap="none" spc="0" normalizeH="0" baseline="0" noProof="0" dirty="0" smtClean="0">
                <a:ln>
                  <a:noFill/>
                </a:ln>
                <a:solidFill>
                  <a:schemeClr val="tx1"/>
                </a:solidFill>
                <a:effectLst/>
                <a:uLnTx/>
                <a:uFillTx/>
                <a:latin typeface="+mj-lt"/>
                <a:ea typeface="+mj-ea"/>
                <a:cs typeface="+mj-cs"/>
              </a:rPr>
              <a:t>教养史</a:t>
            </a:r>
            <a:r>
              <a:rPr kumimoji="0" lang="zh-CN" altLang="en-US" sz="2200" b="0" i="0" u="none" strike="noStrike" kern="1200" cap="none" spc="0" normalizeH="0" baseline="0" noProof="0" dirty="0" smtClean="0">
                <a:ln>
                  <a:noFill/>
                </a:ln>
                <a:solidFill>
                  <a:schemeClr val="tx1"/>
                </a:solidFill>
                <a:effectLst/>
                <a:uLnTx/>
                <a:uFillTx/>
                <a:latin typeface="+mj-lt"/>
                <a:ea typeface="+mj-ea"/>
                <a:cs typeface="+mj-cs"/>
              </a:rPr>
              <a:t>：婴儿7个月会抬头，不会翻身，不会爬行，坐不稳，不会行走。之前有过2次高热抽搐。爱好、饮食习惯与正常儿童无异，能自己独立玩耍。</a:t>
            </a:r>
            <a:br>
              <a:rPr kumimoji="0" lang="zh-CN" altLang="en-US" sz="2200" b="0" i="0" u="none" strike="noStrike" kern="1200" cap="none" spc="0" normalizeH="0" baseline="0" noProof="0" dirty="0" smtClean="0">
                <a:ln>
                  <a:noFill/>
                </a:ln>
                <a:solidFill>
                  <a:schemeClr val="tx1"/>
                </a:solidFill>
                <a:effectLst/>
                <a:uLnTx/>
                <a:uFillTx/>
                <a:latin typeface="+mj-lt"/>
                <a:ea typeface="+mj-ea"/>
                <a:cs typeface="+mj-cs"/>
              </a:rPr>
            </a:br>
            <a:r>
              <a:rPr kumimoji="0" lang="zh-CN" altLang="en-US" sz="2200" b="1" i="0" u="sng" strike="noStrike" kern="1200" cap="none" spc="0" normalizeH="0" baseline="0" noProof="0" dirty="0" smtClean="0">
                <a:ln>
                  <a:noFill/>
                </a:ln>
                <a:solidFill>
                  <a:schemeClr val="tx1"/>
                </a:solidFill>
                <a:effectLst/>
                <a:uLnTx/>
                <a:uFillTx/>
                <a:latin typeface="+mj-lt"/>
                <a:ea typeface="+mj-ea"/>
                <a:cs typeface="+mj-cs"/>
              </a:rPr>
              <a:t>康复史</a:t>
            </a:r>
            <a:r>
              <a:rPr kumimoji="0" lang="zh-CN" altLang="en-US" sz="2200" b="0" i="0" u="none" strike="noStrike" kern="1200" cap="none" spc="0" normalizeH="0" baseline="0" noProof="0" dirty="0" smtClean="0">
                <a:ln>
                  <a:noFill/>
                </a:ln>
                <a:solidFill>
                  <a:schemeClr val="tx1"/>
                </a:solidFill>
                <a:effectLst/>
                <a:uLnTx/>
                <a:uFillTx/>
                <a:latin typeface="+mj-lt"/>
                <a:ea typeface="+mj-ea"/>
                <a:cs typeface="+mj-cs"/>
              </a:rPr>
              <a:t>：</a:t>
            </a:r>
            <a:r>
              <a:rPr kumimoji="0" lang="zh-CN" sz="2200" b="0" i="0" u="none" strike="noStrike" kern="1200" cap="none" spc="0" normalizeH="0" baseline="0" noProof="0" dirty="0" smtClean="0">
                <a:ln>
                  <a:noFill/>
                </a:ln>
                <a:solidFill>
                  <a:schemeClr val="tx1"/>
                </a:solidFill>
                <a:effectLst/>
                <a:uLnTx/>
                <a:uFillTx/>
                <a:latin typeface="+mj-lt"/>
                <a:ea typeface="+mj-ea"/>
                <a:cs typeface="+mj-cs"/>
              </a:rPr>
              <a:t>2021年4月至今在泸县福欣医院进行康复训练。</a:t>
            </a:r>
            <a:br>
              <a:rPr kumimoji="0" lang="zh-CN" sz="2200" b="0" i="0" u="none" strike="noStrike" kern="1200" cap="none" spc="0" normalizeH="0" baseline="0" noProof="0" dirty="0" smtClean="0">
                <a:ln>
                  <a:noFill/>
                </a:ln>
                <a:solidFill>
                  <a:schemeClr val="tx1"/>
                </a:solidFill>
                <a:effectLst/>
                <a:uLnTx/>
                <a:uFillTx/>
                <a:latin typeface="+mj-lt"/>
                <a:ea typeface="+mj-ea"/>
                <a:cs typeface="+mj-cs"/>
              </a:rPr>
            </a:br>
            <a:r>
              <a:rPr kumimoji="0" lang="zh-CN" sz="2200" b="0" i="0" u="none" strike="noStrike" kern="1200" cap="none" spc="0" normalizeH="0" baseline="0" noProof="0" dirty="0" smtClean="0">
                <a:ln>
                  <a:noFill/>
                </a:ln>
                <a:solidFill>
                  <a:schemeClr val="tx1"/>
                </a:solidFill>
                <a:effectLst/>
                <a:uLnTx/>
                <a:uFillTx/>
                <a:latin typeface="+mj-lt"/>
                <a:ea typeface="+mj-ea"/>
                <a:cs typeface="+mj-cs"/>
              </a:rPr>
              <a:t>               2022年5月进入泸县中宏特殊教育学校进行康复训练，能与老师正常交流，有简单模仿能力，情绪较稳定，能积极配合两位教师做康复训练。</a:t>
            </a:r>
            <a:endParaRPr kumimoji="0" lang="zh-CN" sz="2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075" name="文本框 3"/>
          <p:cNvSpPr txBox="1"/>
          <p:nvPr/>
        </p:nvSpPr>
        <p:spPr>
          <a:xfrm>
            <a:off x="3278505" y="306705"/>
            <a:ext cx="3700463" cy="630238"/>
          </a:xfrm>
          <a:prstGeom prst="rect">
            <a:avLst/>
          </a:prstGeom>
          <a:noFill/>
          <a:ln w="9525">
            <a:noFill/>
          </a:ln>
        </p:spPr>
        <p:txBody>
          <a:bodyPr>
            <a:spAutoFit/>
          </a:bodyPr>
          <a:p>
            <a:pPr algn="ctr"/>
            <a:r>
              <a:rPr lang="zh-CN" altLang="en-US" sz="3500" dirty="0">
                <a:latin typeface="Calibri" panose="020F0502020204030204" pitchFamily="34" charset="0"/>
              </a:rPr>
              <a:t>个案简介</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6" name="图片 105"/>
          <p:cNvPicPr/>
          <p:nvPr/>
        </p:nvPicPr>
        <p:blipFill>
          <a:blip r:embed="rId1"/>
          <a:stretch>
            <a:fillRect/>
          </a:stretch>
        </p:blipFill>
        <p:spPr>
          <a:xfrm>
            <a:off x="0" y="0"/>
            <a:ext cx="12192000" cy="6858000"/>
          </a:xfrm>
          <a:prstGeom prst="rect">
            <a:avLst/>
          </a:prstGeom>
          <a:noFill/>
          <a:ln w="9525">
            <a:noFill/>
          </a:ln>
        </p:spPr>
      </p:pic>
      <p:sp>
        <p:nvSpPr>
          <p:cNvPr id="2" name="标题 1"/>
          <p:cNvSpPr>
            <a:spLocks noGrp="1"/>
          </p:cNvSpPr>
          <p:nvPr>
            <p:ph type="ctrTitle"/>
          </p:nvPr>
        </p:nvSpPr>
        <p:spPr>
          <a:xfrm>
            <a:off x="167323" y="1262063"/>
            <a:ext cx="11534775" cy="2387600"/>
          </a:xfrm>
        </p:spPr>
        <p:txBody>
          <a:bodyPr vert="horz" wrap="square" lIns="91440" tIns="45720" rIns="91440" bIns="45720" numCol="1" anchor="b" anchorCtr="0" compatLnSpc="1">
            <a:normAutofit fontScale="90000"/>
          </a:bodyPr>
          <a:lstStyle/>
          <a:p>
            <a:pPr marL="0" marR="0" lvl="0" indent="0" algn="l" defTabSz="914400" rtl="0" eaLnBrk="1" fontAlgn="base" latinLnBrk="0" hangingPunct="1">
              <a:lnSpc>
                <a:spcPct val="150000"/>
              </a:lnSpc>
              <a:spcBef>
                <a:spcPct val="0"/>
              </a:spcBef>
              <a:spcAft>
                <a:spcPct val="0"/>
              </a:spcAft>
              <a:buClrTx/>
              <a:buSzTx/>
              <a:buFontTx/>
              <a:buNone/>
              <a:defRPr/>
            </a:pPr>
            <a:br>
              <a:rPr kumimoji="0" lang="zh-CN" altLang="zh-CN" sz="2200" b="0" i="0" u="none" strike="noStrike" kern="1200" cap="none" spc="0" normalizeH="0" baseline="0" noProof="0" dirty="0" smtClean="0">
                <a:ln>
                  <a:noFill/>
                </a:ln>
                <a:solidFill>
                  <a:schemeClr val="tx1"/>
                </a:solidFill>
                <a:effectLst/>
                <a:uLnTx/>
                <a:uFillTx/>
                <a:latin typeface="+mj-lt"/>
                <a:ea typeface="+mj-ea"/>
                <a:cs typeface="+mj-cs"/>
              </a:rPr>
            </a:br>
            <a:r>
              <a:rPr kumimoji="0" lang="zh-CN" altLang="en-US" sz="2200" b="1" i="0" u="sng" strike="noStrike" kern="1200" cap="none" spc="0" normalizeH="0" baseline="0" noProof="0" dirty="0" smtClean="0">
                <a:ln>
                  <a:noFill/>
                </a:ln>
                <a:solidFill>
                  <a:schemeClr val="tx1"/>
                </a:solidFill>
                <a:effectLst/>
                <a:uLnTx/>
                <a:uFillTx/>
                <a:latin typeface="+mj-lt"/>
                <a:ea typeface="+mj-ea"/>
                <a:cs typeface="+mj-cs"/>
              </a:rPr>
              <a:t>家庭状况</a:t>
            </a:r>
            <a:r>
              <a:rPr kumimoji="0" lang="zh-CN" altLang="en-US" sz="2200" b="0" i="0" u="none" strike="noStrike" kern="1200" cap="none" spc="0" normalizeH="0" baseline="0" noProof="0" dirty="0" smtClean="0">
                <a:ln>
                  <a:noFill/>
                </a:ln>
                <a:solidFill>
                  <a:schemeClr val="tx1"/>
                </a:solidFill>
                <a:effectLst/>
                <a:uLnTx/>
                <a:uFillTx/>
                <a:latin typeface="+mj-lt"/>
                <a:ea typeface="+mj-ea"/>
                <a:cs typeface="+mj-cs"/>
              </a:rPr>
              <a:t>：家中的独女，主要照顾者为父母和爷爷奶奶，经济条件一般，妈妈下午下班回家陪她玩。没有小朋友和她一起玩耍，个案的性格内向，不主动。</a:t>
            </a:r>
            <a:br>
              <a:rPr kumimoji="0" lang="zh-CN" altLang="en-US" sz="2200" b="0" i="0" u="none" strike="noStrike" kern="1200" cap="none" spc="0" normalizeH="0" baseline="0" noProof="0" dirty="0" smtClean="0">
                <a:ln>
                  <a:noFill/>
                </a:ln>
                <a:solidFill>
                  <a:schemeClr val="tx1"/>
                </a:solidFill>
                <a:effectLst/>
                <a:uLnTx/>
                <a:uFillTx/>
                <a:latin typeface="+mj-lt"/>
                <a:ea typeface="+mj-ea"/>
                <a:cs typeface="+mj-cs"/>
              </a:rPr>
            </a:br>
            <a:r>
              <a:rPr kumimoji="0" lang="zh-CN" altLang="en-US" sz="2200" b="1" i="0" u="sng" strike="noStrike" kern="1200" cap="none" spc="0" normalizeH="0" baseline="0" noProof="0" dirty="0" smtClean="0">
                <a:ln>
                  <a:noFill/>
                </a:ln>
                <a:solidFill>
                  <a:schemeClr val="tx1"/>
                </a:solidFill>
                <a:effectLst/>
                <a:uLnTx/>
                <a:uFillTx/>
                <a:latin typeface="+mj-lt"/>
                <a:ea typeface="+mj-ea"/>
                <a:cs typeface="+mj-cs"/>
              </a:rPr>
              <a:t>平日学习表现</a:t>
            </a:r>
            <a:r>
              <a:rPr kumimoji="0" lang="zh-CN" altLang="en-US" sz="2200" b="0" i="0" u="none" strike="noStrike" kern="1200" cap="none" spc="0" normalizeH="0" baseline="0" noProof="0" dirty="0" smtClean="0">
                <a:ln>
                  <a:noFill/>
                </a:ln>
                <a:solidFill>
                  <a:schemeClr val="tx1"/>
                </a:solidFill>
                <a:effectLst/>
                <a:uLnTx/>
                <a:uFillTx/>
                <a:latin typeface="+mj-lt"/>
                <a:ea typeface="+mj-ea"/>
                <a:cs typeface="+mj-cs"/>
              </a:rPr>
              <a:t>：学习意愿很强，能积极参与课堂活动，能够在老师的提示下积极完成所有训练活动。稍有情绪时只要老师及时给予鼓励和开导，个案会很快重新参与到学习活动中，她会很开心的继续训练。</a:t>
            </a:r>
            <a:endParaRPr kumimoji="0" lang="zh-CN" altLang="en-US" sz="2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099" name="文本框 3"/>
          <p:cNvSpPr txBox="1"/>
          <p:nvPr/>
        </p:nvSpPr>
        <p:spPr>
          <a:xfrm>
            <a:off x="2774950" y="379095"/>
            <a:ext cx="3700463" cy="630238"/>
          </a:xfrm>
          <a:prstGeom prst="rect">
            <a:avLst/>
          </a:prstGeom>
          <a:noFill/>
          <a:ln w="9525">
            <a:noFill/>
          </a:ln>
        </p:spPr>
        <p:txBody>
          <a:bodyPr>
            <a:spAutoFit/>
          </a:bodyPr>
          <a:p>
            <a:pPr algn="ctr"/>
            <a:r>
              <a:rPr lang="zh-CN" altLang="en-US" sz="3500" dirty="0">
                <a:latin typeface="Calibri" panose="020F0502020204030204" pitchFamily="34" charset="0"/>
              </a:rPr>
              <a:t>个案简介</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7" name="图片 106"/>
          <p:cNvPicPr/>
          <p:nvPr/>
        </p:nvPicPr>
        <p:blipFill>
          <a:blip r:embed="rId1"/>
          <a:stretch>
            <a:fillRect/>
          </a:stretch>
        </p:blipFill>
        <p:spPr>
          <a:xfrm>
            <a:off x="0" y="0"/>
            <a:ext cx="12192000" cy="6858000"/>
          </a:xfrm>
          <a:prstGeom prst="rect">
            <a:avLst/>
          </a:prstGeom>
          <a:noFill/>
          <a:ln w="9525">
            <a:noFill/>
          </a:ln>
        </p:spPr>
      </p:pic>
      <p:sp>
        <p:nvSpPr>
          <p:cNvPr id="2" name="标题 1"/>
          <p:cNvSpPr>
            <a:spLocks noGrp="1"/>
          </p:cNvSpPr>
          <p:nvPr>
            <p:ph type="ctrTitle"/>
          </p:nvPr>
        </p:nvSpPr>
        <p:spPr>
          <a:xfrm>
            <a:off x="76835" y="1936115"/>
            <a:ext cx="11534775" cy="2986405"/>
          </a:xfrm>
        </p:spPr>
        <p:txBody>
          <a:bodyPr vert="horz" wrap="square" lIns="91440" tIns="45720" rIns="91440" bIns="45720" numCol="1" rtlCol="0" anchor="b" anchorCtr="0" compatLnSpc="1">
            <a:normAutofit fontScale="90000"/>
          </a:bodyPr>
          <a:lstStyle/>
          <a:p>
            <a:pPr marL="0" marR="0" lvl="0" indent="0" algn="l" defTabSz="914400" rtl="0" eaLnBrk="1" fontAlgn="auto" latinLnBrk="0" hangingPunct="1">
              <a:lnSpc>
                <a:spcPct val="150000"/>
              </a:lnSpc>
              <a:spcBef>
                <a:spcPct val="0"/>
              </a:spcBef>
              <a:spcAft>
                <a:spcPts val="0"/>
              </a:spcAft>
              <a:buClrTx/>
              <a:buSzTx/>
              <a:buFontTx/>
              <a:buNone/>
              <a:defRPr/>
            </a:pPr>
            <a:r>
              <a:rPr kumimoji="0" lang="zh-CN" altLang="en-US" sz="2800" b="0" i="0" u="none" strike="noStrike" kern="1200" cap="none" spc="0" normalizeH="0" baseline="0" noProof="0" dirty="0">
                <a:ln>
                  <a:noFill/>
                </a:ln>
                <a:solidFill>
                  <a:schemeClr val="tx1"/>
                </a:solidFill>
                <a:effectLst/>
                <a:uLnTx/>
                <a:uFillTx/>
                <a:latin typeface="+mj-lt"/>
                <a:ea typeface="+mj-ea"/>
                <a:cs typeface="+mj-cs"/>
              </a:rPr>
              <a:t>认知：在提示下可以数数1-10，视听动统整不稳定</a:t>
            </a:r>
            <a:br>
              <a:rPr kumimoji="0" lang="zh-CN" altLang="en-US" sz="2800" b="0" i="0" u="none" strike="noStrike" kern="1200" cap="none" spc="0" normalizeH="0" baseline="0" noProof="0" dirty="0">
                <a:ln>
                  <a:noFill/>
                </a:ln>
                <a:solidFill>
                  <a:schemeClr val="tx1"/>
                </a:solidFill>
                <a:effectLst/>
                <a:uLnTx/>
                <a:uFillTx/>
                <a:latin typeface="+mj-lt"/>
                <a:ea typeface="+mj-ea"/>
                <a:cs typeface="+mj-cs"/>
              </a:rPr>
            </a:br>
            <a:r>
              <a:rPr kumimoji="0" lang="zh-CN" altLang="en-US" sz="2800" b="0" i="0" u="none" strike="noStrike" kern="1200" cap="none" spc="0" normalizeH="0" baseline="0" noProof="0" dirty="0">
                <a:ln>
                  <a:noFill/>
                </a:ln>
                <a:solidFill>
                  <a:schemeClr val="tx1"/>
                </a:solidFill>
                <a:effectLst/>
                <a:uLnTx/>
                <a:uFillTx/>
                <a:latin typeface="+mj-lt"/>
                <a:ea typeface="+mj-ea"/>
                <a:cs typeface="+mj-cs"/>
              </a:rPr>
              <a:t>动作：双手有基本的抓握能力，但控制不好，无法做好精细任务。头颈及躯干的伸直能力不足，腹部肌力弱，双下肢因长期的不正常摆位出现明显的下弯，有尖足。</a:t>
            </a:r>
            <a:br>
              <a:rPr kumimoji="0" lang="zh-CN" altLang="en-US" sz="2800" b="0" i="0" u="none" strike="noStrike" kern="1200" cap="none" spc="0" normalizeH="0" baseline="0" noProof="0" dirty="0">
                <a:ln>
                  <a:noFill/>
                </a:ln>
                <a:solidFill>
                  <a:schemeClr val="tx1"/>
                </a:solidFill>
                <a:effectLst/>
                <a:uLnTx/>
                <a:uFillTx/>
                <a:latin typeface="+mj-lt"/>
                <a:ea typeface="+mj-ea"/>
                <a:cs typeface="+mj-cs"/>
              </a:rPr>
            </a:br>
            <a:r>
              <a:rPr kumimoji="0" lang="zh-CN" altLang="en-US" sz="2800" b="0" i="0" u="none" strike="noStrike" kern="1200" cap="none" spc="0" normalizeH="0" baseline="0" noProof="0" dirty="0">
                <a:ln>
                  <a:noFill/>
                </a:ln>
                <a:solidFill>
                  <a:schemeClr val="tx1"/>
                </a:solidFill>
                <a:effectLst/>
                <a:uLnTx/>
                <a:uFillTx/>
                <a:latin typeface="+mj-lt"/>
                <a:ea typeface="+mj-ea"/>
                <a:cs typeface="+mj-cs"/>
              </a:rPr>
              <a:t>语言：不会主动讲话，掌握的词汇量极少。</a:t>
            </a:r>
            <a:br>
              <a:rPr kumimoji="0" lang="zh-CN" altLang="en-US" sz="2800" b="0" i="0" u="none" strike="noStrike" kern="1200" cap="none" spc="0" normalizeH="0" baseline="0" noProof="0" dirty="0">
                <a:ln>
                  <a:noFill/>
                </a:ln>
                <a:solidFill>
                  <a:schemeClr val="tx1"/>
                </a:solidFill>
                <a:effectLst/>
                <a:uLnTx/>
                <a:uFillTx/>
                <a:latin typeface="+mj-lt"/>
                <a:ea typeface="+mj-ea"/>
                <a:cs typeface="+mj-cs"/>
              </a:rPr>
            </a:br>
            <a:r>
              <a:rPr kumimoji="0" lang="zh-CN" altLang="en-US" sz="2800" b="0" i="0" u="none" strike="noStrike" kern="1200" cap="none" spc="0" normalizeH="0" baseline="0" noProof="0" dirty="0">
                <a:ln>
                  <a:noFill/>
                </a:ln>
                <a:solidFill>
                  <a:schemeClr val="tx1"/>
                </a:solidFill>
                <a:effectLst/>
                <a:uLnTx/>
                <a:uFillTx/>
                <a:latin typeface="+mj-lt"/>
                <a:ea typeface="+mj-ea"/>
                <a:cs typeface="+mj-cs"/>
              </a:rPr>
              <a:t>社会：长期与家人居家，少交流，较少与外界交往。</a:t>
            </a:r>
            <a:endParaRPr kumimoji="0" lang="zh-CN" alt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6147" name="文本框 3"/>
          <p:cNvSpPr txBox="1"/>
          <p:nvPr/>
        </p:nvSpPr>
        <p:spPr>
          <a:xfrm>
            <a:off x="2922905" y="658495"/>
            <a:ext cx="3700463" cy="629920"/>
          </a:xfrm>
          <a:prstGeom prst="rect">
            <a:avLst/>
          </a:prstGeom>
          <a:noFill/>
          <a:ln w="9525">
            <a:noFill/>
          </a:ln>
        </p:spPr>
        <p:txBody>
          <a:bodyPr>
            <a:spAutoFit/>
          </a:bodyPr>
          <a:p>
            <a:pPr algn="ctr"/>
            <a:r>
              <a:rPr lang="zh-CN" altLang="en-US" sz="3500" dirty="0">
                <a:latin typeface="Calibri" panose="020F0502020204030204" pitchFamily="34" charset="0"/>
              </a:rPr>
              <a:t>情况分析</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8" name="图片 107"/>
          <p:cNvPicPr/>
          <p:nvPr/>
        </p:nvPicPr>
        <p:blipFill>
          <a:blip r:embed="rId1"/>
          <a:stretch>
            <a:fillRect/>
          </a:stretch>
        </p:blipFill>
        <p:spPr>
          <a:xfrm>
            <a:off x="0" y="0"/>
            <a:ext cx="12192000" cy="6858000"/>
          </a:xfrm>
          <a:prstGeom prst="rect">
            <a:avLst/>
          </a:prstGeom>
          <a:noFill/>
          <a:ln w="9525">
            <a:noFill/>
          </a:ln>
        </p:spPr>
      </p:pic>
      <p:sp>
        <p:nvSpPr>
          <p:cNvPr id="2" name="标题 1"/>
          <p:cNvSpPr>
            <a:spLocks noGrp="1"/>
          </p:cNvSpPr>
          <p:nvPr>
            <p:ph type="ctrTitle"/>
          </p:nvPr>
        </p:nvSpPr>
        <p:spPr>
          <a:xfrm>
            <a:off x="1890395" y="1972945"/>
            <a:ext cx="6828790" cy="2508885"/>
          </a:xfrm>
        </p:spPr>
        <p:txBody>
          <a:bodyPr vert="horz" wrap="square" lIns="91440" tIns="45720" rIns="91440" bIns="45720" numCol="1" anchor="b" anchorCtr="0" compatLnSpc="1">
            <a:norm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t>短期目标： 独立稳定四点爬姿</a:t>
            </a:r>
            <a:br>
              <a:rPr kumimoji="0" lang="en-US" altLang="zh-CN" sz="2500" b="0" i="0" u="none" strike="noStrike" kern="1200" cap="none" spc="0" normalizeH="0" baseline="0" noProof="0" dirty="0" smtClean="0">
                <a:ln>
                  <a:noFill/>
                </a:ln>
                <a:solidFill>
                  <a:schemeClr val="tx1"/>
                </a:solidFill>
                <a:effectLst/>
                <a:uLnTx/>
                <a:uFillTx/>
                <a:latin typeface="+mj-lt"/>
                <a:ea typeface="+mj-ea"/>
                <a:cs typeface="+mj-cs"/>
              </a:rPr>
            </a:br>
            <a:b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br>
            <a: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t>长期目标： 爬行</a:t>
            </a:r>
            <a:b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br>
            <a:endParaRPr kumimoji="0" lang="zh-CN" altLang="en-US" sz="25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123" name="文本框 3"/>
          <p:cNvSpPr txBox="1"/>
          <p:nvPr/>
        </p:nvSpPr>
        <p:spPr>
          <a:xfrm>
            <a:off x="1997075" y="702945"/>
            <a:ext cx="3700463" cy="629920"/>
          </a:xfrm>
          <a:prstGeom prst="rect">
            <a:avLst/>
          </a:prstGeom>
          <a:noFill/>
          <a:ln w="9525">
            <a:noFill/>
          </a:ln>
        </p:spPr>
        <p:txBody>
          <a:bodyPr>
            <a:spAutoFit/>
          </a:bodyPr>
          <a:p>
            <a:pPr algn="ctr"/>
            <a:r>
              <a:rPr lang="zh-CN" altLang="en-US" sz="3500" dirty="0">
                <a:latin typeface="Calibri" panose="020F0502020204030204" pitchFamily="34" charset="0"/>
              </a:rPr>
              <a:t>动作长短期目标</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9" name="图片 108"/>
          <p:cNvPicPr/>
          <p:nvPr/>
        </p:nvPicPr>
        <p:blipFill>
          <a:blip r:embed="rId1"/>
          <a:stretch>
            <a:fillRect/>
          </a:stretch>
        </p:blipFill>
        <p:spPr>
          <a:xfrm>
            <a:off x="0" y="0"/>
            <a:ext cx="12192000" cy="6858000"/>
          </a:xfrm>
          <a:prstGeom prst="rect">
            <a:avLst/>
          </a:prstGeom>
          <a:noFill/>
          <a:ln w="9525">
            <a:noFill/>
          </a:ln>
        </p:spPr>
      </p:pic>
      <p:sp>
        <p:nvSpPr>
          <p:cNvPr id="2" name="标题 1"/>
          <p:cNvSpPr>
            <a:spLocks noGrp="1"/>
          </p:cNvSpPr>
          <p:nvPr>
            <p:ph type="ctrTitle"/>
          </p:nvPr>
        </p:nvSpPr>
        <p:spPr>
          <a:xfrm>
            <a:off x="0" y="1100455"/>
            <a:ext cx="11533505" cy="3906520"/>
          </a:xfrm>
        </p:spPr>
        <p:txBody>
          <a:bodyPr vert="horz" wrap="square" lIns="91440" tIns="45720" rIns="91440" bIns="45720" numCol="1" anchor="b" anchorCtr="0" compatLnSpc="1">
            <a:normAutofit fontScale="90000"/>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t>1、明确学习项目：通过提示让学生知道本节课的内容，使学习目的可预期（结构化式，一段时间再调整个别项目）</a:t>
            </a:r>
            <a:b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br>
            <a: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t>2、采取示范教学之有效策略：正确清晰的给学生做示范</a:t>
            </a:r>
            <a:b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br>
            <a: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t>3、制定清晰的反应标准，如做仰卧起坐能自己数数10个。</a:t>
            </a:r>
            <a:b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br>
            <a:r>
              <a:rPr kumimoji="0" lang="en-US" altLang="zh-CN" sz="2500" b="0" i="0" u="none" strike="noStrike" kern="1200" cap="none" spc="0" normalizeH="0" baseline="0" noProof="0" dirty="0" smtClean="0">
                <a:ln>
                  <a:noFill/>
                </a:ln>
                <a:solidFill>
                  <a:schemeClr val="tx1"/>
                </a:solidFill>
                <a:effectLst/>
                <a:uLnTx/>
                <a:uFillTx/>
                <a:latin typeface="+mj-lt"/>
                <a:ea typeface="+mj-ea"/>
                <a:cs typeface="+mj-cs"/>
              </a:rPr>
              <a:t>4</a:t>
            </a:r>
            <a: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t>、增加学习教材之可用性；如在手支撑抬头活动中，诱导学生听指令、模仿、主动配合等能力。</a:t>
            </a:r>
            <a:br>
              <a:rPr kumimoji="0" lang="zh-CN" altLang="en-US" sz="2500" b="0" i="0" u="none" strike="noStrike" kern="1200" cap="none" spc="0" normalizeH="0" baseline="0" noProof="0" dirty="0" smtClean="0">
                <a:ln>
                  <a:noFill/>
                </a:ln>
                <a:solidFill>
                  <a:schemeClr val="tx1"/>
                </a:solidFill>
                <a:effectLst/>
                <a:uLnTx/>
                <a:uFillTx/>
                <a:latin typeface="+mj-lt"/>
                <a:ea typeface="+mj-ea"/>
                <a:cs typeface="+mj-cs"/>
              </a:rPr>
            </a:br>
            <a:endParaRPr kumimoji="0" lang="zh-CN" altLang="en-US" sz="25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171" name="文本框 3"/>
          <p:cNvSpPr txBox="1"/>
          <p:nvPr/>
        </p:nvSpPr>
        <p:spPr>
          <a:xfrm>
            <a:off x="3599180" y="409575"/>
            <a:ext cx="3700463" cy="630238"/>
          </a:xfrm>
          <a:prstGeom prst="rect">
            <a:avLst/>
          </a:prstGeom>
          <a:noFill/>
          <a:ln w="9525">
            <a:noFill/>
          </a:ln>
        </p:spPr>
        <p:txBody>
          <a:bodyPr>
            <a:spAutoFit/>
          </a:bodyPr>
          <a:p>
            <a:pPr algn="ctr"/>
            <a:r>
              <a:rPr lang="zh-CN" altLang="en-US" sz="3500" dirty="0">
                <a:latin typeface="Calibri" panose="020F0502020204030204" pitchFamily="34" charset="0"/>
              </a:rPr>
              <a:t>训练策略</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0" name="图片 109"/>
          <p:cNvPicPr/>
          <p:nvPr/>
        </p:nvPicPr>
        <p:blipFill>
          <a:blip r:embed="rId1"/>
          <a:stretch>
            <a:fillRect/>
          </a:stretch>
        </p:blipFill>
        <p:spPr>
          <a:xfrm>
            <a:off x="0" y="0"/>
            <a:ext cx="12192000" cy="6858000"/>
          </a:xfrm>
          <a:prstGeom prst="rect">
            <a:avLst/>
          </a:prstGeom>
          <a:noFill/>
          <a:ln w="9525">
            <a:noFill/>
          </a:ln>
        </p:spPr>
      </p:pic>
      <p:sp>
        <p:nvSpPr>
          <p:cNvPr id="2" name="标题 1"/>
          <p:cNvSpPr>
            <a:spLocks noGrp="1"/>
          </p:cNvSpPr>
          <p:nvPr>
            <p:ph type="ctrTitle"/>
          </p:nvPr>
        </p:nvSpPr>
        <p:spPr>
          <a:xfrm>
            <a:off x="107315" y="694690"/>
            <a:ext cx="11533505" cy="5814695"/>
          </a:xfrm>
        </p:spPr>
        <p:txBody>
          <a:bodyPr vert="horz" wrap="square" lIns="91440" tIns="45720" rIns="91440" bIns="45720" numCol="1" anchor="b" anchorCtr="0" compatLnSpc="1">
            <a:normAutofit/>
          </a:body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动作康复训练：</a:t>
            </a:r>
            <a:br>
              <a:rPr kumimoji="0" lang="zh-CN" altLang="en-US" sz="1800" b="0" i="0" u="none" strike="noStrike" kern="1200" cap="none" spc="0" normalizeH="0" baseline="0" noProof="0" smtClean="0">
                <a:ln>
                  <a:noFill/>
                </a:ln>
                <a:solidFill>
                  <a:schemeClr val="tx1"/>
                </a:solidFill>
                <a:effectLst/>
                <a:uLnTx/>
                <a:uFillTx/>
                <a:latin typeface="+mj-lt"/>
                <a:ea typeface="+mj-ea"/>
                <a:cs typeface="+mj-cs"/>
              </a:rPr>
            </a:b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（1）三角垫仰卧起坐+数数</a:t>
            </a:r>
            <a:br>
              <a:rPr kumimoji="0" lang="zh-CN" altLang="en-US" sz="1800" b="0" i="0" u="none" strike="noStrike" kern="1200" cap="none" spc="0" normalizeH="0" baseline="0" noProof="0" smtClean="0">
                <a:ln>
                  <a:noFill/>
                </a:ln>
                <a:solidFill>
                  <a:schemeClr val="tx1"/>
                </a:solidFill>
                <a:effectLst/>
                <a:uLnTx/>
                <a:uFillTx/>
                <a:latin typeface="+mj-lt"/>
                <a:ea typeface="+mj-ea"/>
                <a:cs typeface="+mj-cs"/>
              </a:rPr>
            </a:b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     个案躺在三角垫上作仰卧起坐，一边做一边数数。</a:t>
            </a:r>
            <a:br>
              <a:rPr kumimoji="0" lang="zh-CN" altLang="en-US" sz="1800" b="0" i="0" u="none" strike="noStrike" kern="1200" cap="none" spc="0" normalizeH="0" baseline="0" noProof="0" smtClean="0">
                <a:ln>
                  <a:noFill/>
                </a:ln>
                <a:solidFill>
                  <a:schemeClr val="tx1"/>
                </a:solidFill>
                <a:effectLst/>
                <a:uLnTx/>
                <a:uFillTx/>
                <a:latin typeface="+mj-lt"/>
                <a:ea typeface="+mj-ea"/>
                <a:cs typeface="+mj-cs"/>
              </a:rPr>
            </a:b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（2）俯趴滚筒手扶TB架+把水果贴在小黑板上</a:t>
            </a:r>
            <a:br>
              <a:rPr kumimoji="0" lang="zh-CN" altLang="en-US" sz="1800" b="0" i="0" u="none" strike="noStrike" kern="1200" cap="none" spc="0" normalizeH="0" baseline="0" noProof="0" smtClean="0">
                <a:ln>
                  <a:noFill/>
                </a:ln>
                <a:solidFill>
                  <a:schemeClr val="tx1"/>
                </a:solidFill>
                <a:effectLst/>
                <a:uLnTx/>
                <a:uFillTx/>
                <a:latin typeface="+mj-lt"/>
                <a:ea typeface="+mj-ea"/>
                <a:cs typeface="+mj-cs"/>
              </a:rPr>
            </a:b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     个案俯趴在圆形滚筒上，教师在后扶持个案骨盆，个案贴水果贴的同时，头抬起向上看，老师协助，一侧手拿水果贴在小黑板上，贴好后边休息边数数。</a:t>
            </a:r>
            <a:br>
              <a:rPr kumimoji="0" lang="zh-CN" altLang="en-US" sz="1800" b="0" i="0" u="none" strike="noStrike" kern="1200" cap="none" spc="0" normalizeH="0" baseline="0" noProof="0" smtClean="0">
                <a:ln>
                  <a:noFill/>
                </a:ln>
                <a:solidFill>
                  <a:schemeClr val="tx1"/>
                </a:solidFill>
                <a:effectLst/>
                <a:uLnTx/>
                <a:uFillTx/>
                <a:latin typeface="+mj-lt"/>
                <a:ea typeface="+mj-ea"/>
                <a:cs typeface="+mj-cs"/>
              </a:rPr>
            </a:b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（3）大龙球上翻正</a:t>
            </a:r>
            <a:br>
              <a:rPr kumimoji="0" lang="zh-CN" altLang="en-US" sz="1800" b="0" i="0" u="none" strike="noStrike" kern="1200" cap="none" spc="0" normalizeH="0" baseline="0" noProof="0" smtClean="0">
                <a:ln>
                  <a:noFill/>
                </a:ln>
                <a:solidFill>
                  <a:schemeClr val="tx1"/>
                </a:solidFill>
                <a:effectLst/>
                <a:uLnTx/>
                <a:uFillTx/>
                <a:latin typeface="+mj-lt"/>
                <a:ea typeface="+mj-ea"/>
                <a:cs typeface="+mj-cs"/>
              </a:rPr>
            </a:b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     教师在前面扶住个案骨盆，个案边做边和老师一起数数1-10。</a:t>
            </a:r>
            <a:br>
              <a:rPr kumimoji="0" lang="zh-CN" altLang="en-US" sz="1800" b="0" i="0" u="none" strike="noStrike" kern="1200" cap="none" spc="0" normalizeH="0" baseline="0" noProof="0" smtClean="0">
                <a:ln>
                  <a:noFill/>
                </a:ln>
                <a:solidFill>
                  <a:schemeClr val="tx1"/>
                </a:solidFill>
                <a:effectLst/>
                <a:uLnTx/>
                <a:uFillTx/>
                <a:latin typeface="+mj-lt"/>
                <a:ea typeface="+mj-ea"/>
                <a:cs typeface="+mj-cs"/>
              </a:rPr>
            </a:b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（4）俯趴三角垫单手支撑交替套圈</a:t>
            </a:r>
            <a:br>
              <a:rPr kumimoji="0" lang="zh-CN" altLang="en-US" sz="1800" b="0" i="0" u="none" strike="noStrike" kern="1200" cap="none" spc="0" normalizeH="0" baseline="0" noProof="0" smtClean="0">
                <a:ln>
                  <a:noFill/>
                </a:ln>
                <a:solidFill>
                  <a:schemeClr val="tx1"/>
                </a:solidFill>
                <a:effectLst/>
                <a:uLnTx/>
                <a:uFillTx/>
                <a:latin typeface="+mj-lt"/>
                <a:ea typeface="+mj-ea"/>
                <a:cs typeface="+mj-cs"/>
              </a:rPr>
            </a:b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     个案俯趴在三角垫上，单手支撑交替大象套圈。</a:t>
            </a:r>
            <a:br>
              <a:rPr kumimoji="0" lang="zh-CN" altLang="en-US" sz="1800" b="0" i="0" u="none" strike="noStrike" kern="1200" cap="none" spc="0" normalizeH="0" baseline="0" noProof="0" smtClean="0">
                <a:ln>
                  <a:noFill/>
                </a:ln>
                <a:solidFill>
                  <a:schemeClr val="tx1"/>
                </a:solidFill>
                <a:effectLst/>
                <a:uLnTx/>
                <a:uFillTx/>
                <a:latin typeface="+mj-lt"/>
                <a:ea typeface="+mj-ea"/>
                <a:cs typeface="+mj-cs"/>
              </a:rPr>
            </a:b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（5）辅助翻身练习</a:t>
            </a:r>
            <a:br>
              <a:rPr kumimoji="0" lang="zh-CN" altLang="en-US" sz="1800" b="0" i="0" u="none" strike="noStrike" kern="1200" cap="none" spc="0" normalizeH="0" baseline="0" noProof="0" smtClean="0">
                <a:ln>
                  <a:noFill/>
                </a:ln>
                <a:solidFill>
                  <a:schemeClr val="tx1"/>
                </a:solidFill>
                <a:effectLst/>
                <a:uLnTx/>
                <a:uFillTx/>
                <a:latin typeface="+mj-lt"/>
                <a:ea typeface="+mj-ea"/>
                <a:cs typeface="+mj-cs"/>
              </a:rPr>
            </a:b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     个案平躺手举过头顶，教师辅助下向右翻滚</a:t>
            </a:r>
            <a:r>
              <a:rPr kumimoji="0" lang="en-US" altLang="zh-CN" sz="1800" b="0" i="0" u="none" strike="noStrike" kern="1200" cap="none" spc="0" normalizeH="0" baseline="0" noProof="0" smtClean="0">
                <a:ln>
                  <a:noFill/>
                </a:ln>
                <a:solidFill>
                  <a:schemeClr val="tx1"/>
                </a:solidFill>
                <a:effectLst/>
                <a:uLnTx/>
                <a:uFillTx/>
                <a:latin typeface="+mj-lt"/>
                <a:ea typeface="+mj-ea"/>
                <a:cs typeface="+mj-cs"/>
              </a:rPr>
              <a:t>360</a:t>
            </a: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度，再反向翻滚</a:t>
            </a:r>
            <a:r>
              <a:rPr kumimoji="0" lang="en-US" altLang="zh-CN" sz="1800" b="0" i="0" u="none" strike="noStrike" kern="1200" cap="none" spc="0" normalizeH="0" baseline="0" noProof="0" smtClean="0">
                <a:ln>
                  <a:noFill/>
                </a:ln>
                <a:solidFill>
                  <a:schemeClr val="tx1"/>
                </a:solidFill>
                <a:effectLst/>
                <a:uLnTx/>
                <a:uFillTx/>
                <a:latin typeface="+mj-lt"/>
                <a:ea typeface="+mj-ea"/>
                <a:cs typeface="+mj-cs"/>
              </a:rPr>
              <a:t>360</a:t>
            </a:r>
            <a:r>
              <a:rPr kumimoji="0" lang="zh-CN" altLang="en-US" sz="1800" b="0" i="0" u="none" strike="noStrike" kern="1200" cap="none" spc="0" normalizeH="0" baseline="0" noProof="0" smtClean="0">
                <a:ln>
                  <a:noFill/>
                </a:ln>
                <a:solidFill>
                  <a:schemeClr val="tx1"/>
                </a:solidFill>
                <a:effectLst/>
                <a:uLnTx/>
                <a:uFillTx/>
                <a:latin typeface="+mj-lt"/>
                <a:ea typeface="+mj-ea"/>
                <a:cs typeface="+mj-cs"/>
              </a:rPr>
              <a:t>度。</a:t>
            </a:r>
            <a:br>
              <a:rPr kumimoji="0" lang="zh-CN" altLang="en-US" sz="1800" b="0" i="0" u="none" strike="noStrike" kern="1200" cap="none" spc="0" normalizeH="0" baseline="0" noProof="0" smtClean="0">
                <a:ln>
                  <a:noFill/>
                </a:ln>
                <a:solidFill>
                  <a:schemeClr val="tx1"/>
                </a:solidFill>
                <a:effectLst/>
                <a:uLnTx/>
                <a:uFillTx/>
                <a:latin typeface="+mj-lt"/>
                <a:ea typeface="+mj-ea"/>
                <a:cs typeface="+mj-cs"/>
              </a:rPr>
            </a:br>
            <a:endParaRPr kumimoji="0" lang="zh-CN" altLang="en-US" sz="1800" b="0" i="0" u="none" strike="noStrike" kern="1200" cap="none" spc="0" normalizeH="0" baseline="0" noProof="0" smtClean="0">
              <a:ln>
                <a:noFill/>
              </a:ln>
              <a:solidFill>
                <a:schemeClr val="tx1"/>
              </a:solidFill>
              <a:effectLst/>
              <a:uLnTx/>
              <a:uFillTx/>
              <a:latin typeface="+mj-lt"/>
              <a:ea typeface="+mj-ea"/>
              <a:cs typeface="+mj-cs"/>
            </a:endParaRPr>
          </a:p>
        </p:txBody>
      </p:sp>
      <p:sp>
        <p:nvSpPr>
          <p:cNvPr id="8195" name="文本框 3"/>
          <p:cNvSpPr txBox="1"/>
          <p:nvPr/>
        </p:nvSpPr>
        <p:spPr>
          <a:xfrm>
            <a:off x="3633470" y="204470"/>
            <a:ext cx="3700463" cy="630238"/>
          </a:xfrm>
          <a:prstGeom prst="rect">
            <a:avLst/>
          </a:prstGeom>
          <a:noFill/>
          <a:ln w="9525">
            <a:noFill/>
          </a:ln>
        </p:spPr>
        <p:txBody>
          <a:bodyPr>
            <a:spAutoFit/>
          </a:bodyPr>
          <a:p>
            <a:pPr algn="ctr"/>
            <a:r>
              <a:rPr lang="zh-CN" altLang="en-US" sz="3500" dirty="0">
                <a:latin typeface="Calibri" panose="020F0502020204030204" pitchFamily="34" charset="0"/>
              </a:rPr>
              <a:t>训练活动设计</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1" name="图片 110"/>
          <p:cNvPicPr/>
          <p:nvPr/>
        </p:nvPicPr>
        <p:blipFill>
          <a:blip r:embed="rId1"/>
          <a:stretch>
            <a:fillRect/>
          </a:stretch>
        </p:blipFill>
        <p:spPr>
          <a:xfrm>
            <a:off x="0" y="0"/>
            <a:ext cx="12192000" cy="6858000"/>
          </a:xfrm>
          <a:prstGeom prst="rect">
            <a:avLst/>
          </a:prstGeom>
          <a:noFill/>
          <a:ln w="9525">
            <a:noFill/>
          </a:ln>
        </p:spPr>
      </p:pic>
      <p:sp>
        <p:nvSpPr>
          <p:cNvPr id="2" name="标题 1"/>
          <p:cNvSpPr>
            <a:spLocks noGrp="1"/>
          </p:cNvSpPr>
          <p:nvPr>
            <p:ph type="ctrTitle"/>
          </p:nvPr>
        </p:nvSpPr>
        <p:spPr>
          <a:xfrm>
            <a:off x="86995" y="995680"/>
            <a:ext cx="9550400" cy="5862320"/>
          </a:xfrm>
        </p:spPr>
        <p:txBody>
          <a:bodyPr vert="horz" wrap="square" lIns="91440" tIns="45720" rIns="91440" bIns="45720" numCol="1" rtlCol="0" anchor="b" anchorCtr="0" compatLnSpc="1">
            <a:normAutofit fontScale="90000"/>
          </a:bodyPr>
          <a:lstStyle/>
          <a:p>
            <a:pPr marL="0" marR="0" lvl="0" indent="0" algn="l" defTabSz="914400" rtl="0" eaLnBrk="1" fontAlgn="auto" latinLnBrk="0" hangingPunct="1">
              <a:lnSpc>
                <a:spcPct val="150000"/>
              </a:lnSpc>
              <a:spcBef>
                <a:spcPct val="0"/>
              </a:spcBef>
              <a:spcAft>
                <a:spcPts val="0"/>
              </a:spcAft>
              <a:buClrTx/>
              <a:buSzTx/>
              <a:buFontTx/>
              <a:buNone/>
              <a:defRPr/>
            </a:pPr>
            <a:b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br>
            <a:r>
              <a:rPr kumimoji="0" lang="en-US" altLang="zh-CN" sz="2220" b="0" i="0" u="none" strike="noStrike" kern="1200" cap="none" spc="0" normalizeH="0" baseline="0" noProof="0" dirty="0" smtClean="0">
                <a:ln>
                  <a:noFill/>
                </a:ln>
                <a:solidFill>
                  <a:schemeClr val="tx1"/>
                </a:solidFill>
                <a:effectLst/>
                <a:uLnTx/>
                <a:uFillTx/>
                <a:latin typeface="+mj-lt"/>
                <a:ea typeface="+mj-ea"/>
                <a:cs typeface="+mj-cs"/>
              </a:rPr>
              <a:t>1.</a:t>
            </a:r>
            <a: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t>教师与学生接触时间短，但孩子能积极配合老师参与康复训练课，康复训练是一个缓慢且长期的过程，</a:t>
            </a:r>
            <a:r>
              <a:rPr lang="zh-CN" altLang="en-US" sz="2220" noProof="0" dirty="0" smtClean="0">
                <a:ln>
                  <a:noFill/>
                </a:ln>
                <a:effectLst/>
                <a:uLnTx/>
                <a:uFillTx/>
                <a:sym typeface="+mn-ea"/>
              </a:rPr>
              <a:t>康复教师</a:t>
            </a:r>
            <a: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t>与</a:t>
            </a:r>
            <a:r>
              <a:rPr lang="zh-CN" altLang="en-US" sz="2220" noProof="0" dirty="0" smtClean="0">
                <a:ln>
                  <a:noFill/>
                </a:ln>
                <a:effectLst/>
                <a:uLnTx/>
                <a:uFillTx/>
                <a:sym typeface="+mn-ea"/>
              </a:rPr>
              <a:t>个案</a:t>
            </a:r>
            <a: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t>要经常接触才能清楚了解个案的</a:t>
            </a:r>
            <a:r>
              <a:rPr lang="zh-CN" altLang="en-US" sz="2220" noProof="0" dirty="0" smtClean="0">
                <a:ln>
                  <a:noFill/>
                </a:ln>
                <a:effectLst/>
                <a:uLnTx/>
                <a:uFillTx/>
                <a:sym typeface="+mn-ea"/>
              </a:rPr>
              <a:t>基本情况</a:t>
            </a:r>
            <a: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t>和</a:t>
            </a:r>
            <a:r>
              <a:rPr lang="zh-CN" altLang="en-US" sz="2220" noProof="0" dirty="0" smtClean="0">
                <a:ln>
                  <a:noFill/>
                </a:ln>
                <a:effectLst/>
                <a:uLnTx/>
                <a:uFillTx/>
                <a:sym typeface="+mn-ea"/>
              </a:rPr>
              <a:t>康复需求</a:t>
            </a:r>
            <a: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t>，并更好地针对个案的情况制定出有效的训练方案。</a:t>
            </a:r>
            <a:b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br>
            <a:r>
              <a:rPr kumimoji="0" lang="en-US" altLang="zh-CN" sz="2220" b="0" i="0" u="none" strike="noStrike" kern="1200" cap="none" spc="0" normalizeH="0" baseline="0" noProof="0" dirty="0" smtClean="0">
                <a:ln>
                  <a:noFill/>
                </a:ln>
                <a:solidFill>
                  <a:schemeClr val="tx1"/>
                </a:solidFill>
                <a:effectLst/>
                <a:uLnTx/>
                <a:uFillTx/>
                <a:latin typeface="+mj-lt"/>
                <a:ea typeface="+mj-ea"/>
                <a:cs typeface="+mj-cs"/>
              </a:rPr>
              <a:t>2.</a:t>
            </a:r>
            <a: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t>康复教师要积极提升自己的综合能力，康复训练不只是单纯的动作或语言或认知教学，要懂得正确处理个案的突发行为、不良情绪和心理反应。增强自身在课堂中处理与个案建立良好社会关系的能力。</a:t>
            </a:r>
            <a:b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br>
            <a:r>
              <a:rPr kumimoji="0" lang="en-US" altLang="zh-CN" sz="2220" b="0" i="0" u="none" strike="noStrike" kern="1200" cap="none" spc="0" normalizeH="0" baseline="0" noProof="0" dirty="0" smtClean="0">
                <a:ln>
                  <a:noFill/>
                </a:ln>
                <a:solidFill>
                  <a:schemeClr val="tx1"/>
                </a:solidFill>
                <a:effectLst/>
                <a:uLnTx/>
                <a:uFillTx/>
                <a:latin typeface="+mj-lt"/>
                <a:ea typeface="+mj-ea"/>
                <a:cs typeface="+mj-cs"/>
              </a:rPr>
              <a:t>3.</a:t>
            </a:r>
            <a: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t>训练过程中，教师要掌握课堂节奏，对于这种年龄小的个案，教师必须有耐心，同时应该学习一些引导幼儿的方法和技巧，不能让个案在紧张无助的情况下进行训练，尤其是肌张力高的痉挛型个案。</a:t>
            </a:r>
            <a:b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br>
            <a:r>
              <a:rPr kumimoji="0" lang="en-US" altLang="zh-CN" sz="2220" b="0" i="0" u="none" strike="noStrike" kern="1200" cap="none" spc="0" normalizeH="0" baseline="0" noProof="0" dirty="0" smtClean="0">
                <a:ln>
                  <a:noFill/>
                </a:ln>
                <a:solidFill>
                  <a:schemeClr val="tx1"/>
                </a:solidFill>
                <a:effectLst/>
                <a:uLnTx/>
                <a:uFillTx/>
                <a:latin typeface="+mj-lt"/>
                <a:ea typeface="+mj-ea"/>
                <a:cs typeface="+mj-cs"/>
              </a:rPr>
              <a:t>4.</a:t>
            </a:r>
            <a: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t>教师要在训练过程中多注意倾听学生会说出的语言，并及时给与强化。</a:t>
            </a:r>
            <a:b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br>
            <a:br>
              <a:rPr kumimoji="0" lang="zh-CN" altLang="en-US" sz="2220" b="0" i="0" u="none" strike="noStrike" kern="1200" cap="none" spc="0" normalizeH="0" baseline="0" noProof="0" dirty="0" smtClean="0">
                <a:ln>
                  <a:noFill/>
                </a:ln>
                <a:solidFill>
                  <a:schemeClr val="tx1"/>
                </a:solidFill>
                <a:effectLst/>
                <a:uLnTx/>
                <a:uFillTx/>
                <a:latin typeface="+mj-lt"/>
                <a:ea typeface="+mj-ea"/>
                <a:cs typeface="+mj-cs"/>
              </a:rPr>
            </a:br>
            <a:endParaRPr kumimoji="0" lang="zh-CN" altLang="en-US" sz="222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219" name="文本框 3"/>
          <p:cNvSpPr txBox="1"/>
          <p:nvPr/>
        </p:nvSpPr>
        <p:spPr>
          <a:xfrm>
            <a:off x="3011805" y="182880"/>
            <a:ext cx="3700463" cy="629920"/>
          </a:xfrm>
          <a:prstGeom prst="rect">
            <a:avLst/>
          </a:prstGeom>
          <a:noFill/>
          <a:ln w="9525">
            <a:noFill/>
          </a:ln>
        </p:spPr>
        <p:txBody>
          <a:bodyPr>
            <a:spAutoFit/>
          </a:bodyPr>
          <a:p>
            <a:pPr algn="ctr"/>
            <a:r>
              <a:rPr lang="zh-CN" altLang="en-US" sz="3500" dirty="0">
                <a:latin typeface="Calibri" panose="020F0502020204030204" pitchFamily="34" charset="0"/>
              </a:rPr>
              <a:t>课堂反思</a:t>
            </a:r>
            <a:endParaRPr lang="zh-CN" altLang="en-US" sz="3500" dirty="0">
              <a:latin typeface="Calibri" panose="020F0502020204030204" pitchFamily="34" charset="0"/>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ODE4NGRiMDk5MGFkOTc1MjNjMDU1ZDk0OGIxZTRhY2EifQ=="/>
  <p:tag name="KSO_WPP_MARK_KEY" val="b1ab3392-88a7-4560-a918-72edc0ad4b5f"/>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1542</Words>
  <Application>WPS 演示</Application>
  <PresentationFormat>自定义</PresentationFormat>
  <Paragraphs>32</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宋体</vt:lpstr>
      <vt:lpstr>Wingdings</vt:lpstr>
      <vt:lpstr>Calibri</vt:lpstr>
      <vt:lpstr>Calibri Light</vt:lpstr>
      <vt:lpstr>微软雅黑</vt:lpstr>
      <vt:lpstr>Arial Unicode MS</vt:lpstr>
      <vt:lpstr>Office 主题</vt:lpstr>
      <vt:lpstr>小名：小洁                       性别：女                          年龄：3岁4个月 症状：个案是因早产缺氧导致脑瘫，语言不多，障碍类型是痉挛性，能与人正常交流互动。个案的现有能力是四点爬姿，肌张力过高，头颈及背部伸直不足。能简单模仿并完成训练任务。协同动作良好，双手抓握能力不足。</vt:lpstr>
      <vt:lpstr>出生史：七个月早产剖腹分娩 ，婴儿有缺氧情况，体重2斤2两，在育儿箱保育三、四个月。 教养史：婴儿7个月会抬头，9个月翻身，不会爬行，坐不稳，不会行走。之前有过2次高热抽搐。爱好、饮食习惯与正常儿童无异，能自己独立玩耍。 康复史：2021年4月至今在泸县福欣医院进行康复训练。                2022年5月进入泸县中宏特殊教育学校进行康复训练，能与老师正常交流，有简单模仿能力，情绪较稳定，能积极配合两位教师做康复训练。</vt:lpstr>
      <vt:lpstr> 家庭状况：家中的独女，主要照顾者为父母和爷爷奶奶，经济条件一般，妈妈下午下班回家陪她玩。没有小朋友和她一起玩耍，个案的性格内向，不主动。 平日学习表现：学习意愿很强，能积极参与课堂活动，能够在老师的提示下积极完成所有训练活动。稍有情绪时只要老师及时给予鼓励和开导，个案会很快重新参与到学习活动中，她会很开心的继续训练。</vt:lpstr>
      <vt:lpstr>认知：在提示下可以数数1-10，视听动统整不稳定 动作：双手有基本的抓握能力，但控制不好，无法做好精细任务。头颈及躯干的伸直能力不足，腹部肌力弱，双下肢因长期的不正常摆位出现明显的下弯，有尖足。 语言：不会主动讲话，掌握的词汇量极少。 社会：长期与家人居家，少交流，较少与外界交往。</vt:lpstr>
      <vt:lpstr>短期目标： 独立稳定四点爬姿  长期目标： 爬行 </vt:lpstr>
      <vt:lpstr>1、明确学习项目：通过提示让学生知道本节课的内容，使学习目的可预期（结构化式，一段时间再调整个别项目） 2、采取示范教学之有效策略：正确清晰的给学生做示范 3、制定清晰的反应标准，如做仰卧起坐能自己数数10个。 4、增加学习教材之可用性；如在手支撑抬头活动中，诱导学生听指令、模仿、主动配合等能力。 </vt:lpstr>
      <vt:lpstr>动作康复训练： （1）三角垫仰卧起坐+数数      个案躺在三角垫上作仰卧起坐，一边做一边数数。 （2）扶俯趴滚筒手扶TB架+把水果贴在小黑板上      个案俯趴在圆形滚筒上，教师在后扶持个案骨盆，个案贴水果贴的同时，头抬起向上看，老师协助，一侧手拿水果贴在小黑板上，贴好后边休息边数数。 （3）滚大龙球      教师在前面扶住个案骨盆，个案边做边和老师一起数数1-10。 （4）俯趴三角垫单手支撑交替套圈      个案俯趴在三角垫上，手支撑交替大象套圈。 （5）辅助翻身练习      个案平躺手举过头顶，教师辅助下向右翻滚3-4圈，再反向翻滚3-4圈。 </vt:lpstr>
      <vt:lpstr> 1.教师与学生接触时间短，但孩子能积极配合老师参与康复训练课，康复训练是一个缓慢且长期的过程，康复教师与个案要经常接触才能清楚了解个案的基本情况和康复需求，并更好地针对个案的情况制定出有效的训练方案。 2.康复教师要积极提升自己的综合能力，康复训练不只是单纯的动作或语言或认知教学，要懂得正确处理个案的突发行为、不良情绪和心理反应。增强自身在课堂中处理与个案建立良好社会关系的能力。 3.训练过程中，教师要掌握课堂节奏，对于这种年龄小的个案，教师必须有耐心，同时应该学习一些引导幼儿的方法和技巧，不能让个案在紧张无助的情况下进行训练，尤其是肌张力高的痉挛型个案。 4.教师要在训练过程中多注意倾听学生会说出的语言，并及时给与强化。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小名：小胡                         性别：男                          年龄：10岁8个月 症状：诊断为孤独症，只会仿说词语，主动语言很少，多为无意义的玩声，且构音异常，不会用语言表达需求，想要东西的时候会拉手表示。触觉敏感，喜欢捡地上的头发丝、类似霉干菜的东西和纸巾等塞进嘴里，经常抠班级墙角的墙灰或者咬木质家具的边边角角。拿着东西就会前后或左右来回晃动寻求刺激（如拿着挂牌前后抖动它）。</dc:title>
  <dc:creator>Administrator</dc:creator>
  <cp:lastModifiedBy>张大胆</cp:lastModifiedBy>
  <cp:revision>28</cp:revision>
  <dcterms:created xsi:type="dcterms:W3CDTF">2015-05-05T08:02:00Z</dcterms:created>
  <dcterms:modified xsi:type="dcterms:W3CDTF">2022-12-16T07:24:52Z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2052-11.1.0.12980</vt:lpwstr>
  </property>
  <property fmtid="{D5CDD505-2E9C-101B-9397-08002B2CF9AE}" pid="3" name="ICV">
    <vt:lpwstr>8BCB0567BE1B4A6D95EEE9D152F8676F</vt:lpwstr>
  </property>
</Properties>
</file>