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tags" Target="../tags/tag3.xml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1237" y="1300785"/>
            <a:ext cx="9773174" cy="1090077"/>
          </a:xfrm>
        </p:spPr>
        <p:txBody>
          <a:bodyPr/>
          <a:lstStyle/>
          <a:p>
            <a:r>
              <a:rPr lang="zh-CN" altLang="en-US" b="1" dirty="0"/>
              <a:t>脑瘫儿童语言障碍特征及康复训练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b="1" dirty="0"/>
              <a:t>泸县中宏特殊教育学校   唐兴友</a:t>
            </a:r>
            <a:endParaRPr lang="en-US" altLang="zh-CN" b="1" dirty="0"/>
          </a:p>
          <a:p>
            <a:r>
              <a:rPr lang="en-US" altLang="zh-CN" b="1" dirty="0"/>
              <a:t>             </a:t>
            </a:r>
            <a:endParaRPr lang="en-US" altLang="zh-CN" b="1" dirty="0"/>
          </a:p>
          <a:p>
            <a:r>
              <a:rPr lang="en-US" altLang="zh-CN" b="1" dirty="0"/>
              <a:t>   2022.7.16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4" y="380040"/>
            <a:ext cx="10364451" cy="690166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399" y="1359018"/>
            <a:ext cx="10363826" cy="4773860"/>
          </a:xfrm>
        </p:spPr>
        <p:txBody>
          <a:bodyPr/>
          <a:lstStyle/>
          <a:p>
            <a:r>
              <a:rPr lang="zh-CN" altLang="en-US" b="1" dirty="0"/>
              <a:t>（四）口面部按摩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、按摩穴位：</a:t>
            </a:r>
            <a:endParaRPr lang="en-US" altLang="zh-CN" b="1" dirty="0"/>
          </a:p>
          <a:p>
            <a:r>
              <a:rPr lang="zh-CN" altLang="en-US" b="1" dirty="0"/>
              <a:t>地仓、颊车、迎香、廉泉、承穴（</a:t>
            </a:r>
            <a:r>
              <a:rPr lang="en-US" altLang="zh-CN" b="1" dirty="0"/>
              <a:t>50</a:t>
            </a:r>
            <a:r>
              <a:rPr lang="zh-CN" altLang="en-US" b="1" dirty="0"/>
              <a:t>次）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、按摩面部肌肉：</a:t>
            </a:r>
            <a:endParaRPr lang="en-US" altLang="zh-CN" b="1" dirty="0"/>
          </a:p>
          <a:p>
            <a:r>
              <a:rPr lang="zh-CN" altLang="en-US" b="1" dirty="0"/>
              <a:t>颊肌、咬肌、口轮匝肌（各</a:t>
            </a:r>
            <a:r>
              <a:rPr lang="en-US" altLang="zh-CN" b="1" dirty="0"/>
              <a:t>2</a:t>
            </a:r>
            <a:r>
              <a:rPr lang="zh-CN" altLang="en-US" b="1" dirty="0"/>
              <a:t>分钟）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、弹颧腮、揉面颊、轻拍面部（各</a:t>
            </a:r>
            <a:r>
              <a:rPr lang="en-US" altLang="zh-CN" b="1" dirty="0"/>
              <a:t>30</a:t>
            </a:r>
            <a:r>
              <a:rPr lang="zh-CN" altLang="en-US" b="1" dirty="0"/>
              <a:t>次）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5687" y="0"/>
            <a:ext cx="4448175" cy="5219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799" y="5104178"/>
            <a:ext cx="4381063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992169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855051" y="1610686"/>
            <a:ext cx="10363826" cy="4353886"/>
          </a:xfrm>
        </p:spPr>
        <p:txBody>
          <a:bodyPr/>
          <a:lstStyle/>
          <a:p>
            <a:r>
              <a:rPr lang="zh-CN" altLang="en-US" b="1" dirty="0"/>
              <a:t>（五）口腔运动训练</a:t>
            </a:r>
            <a:endParaRPr lang="en-US" altLang="zh-CN" b="1" dirty="0"/>
          </a:p>
          <a:p>
            <a:r>
              <a:rPr lang="zh-CN" altLang="en-US" b="1" dirty="0"/>
              <a:t>   撅嘴、咧嘴、鼓腮、砸唇、咬合</a:t>
            </a:r>
            <a:endParaRPr lang="en-US" altLang="zh-CN" b="1" dirty="0"/>
          </a:p>
          <a:p>
            <a:r>
              <a:rPr lang="zh-CN" altLang="en-US" b="1" dirty="0"/>
              <a:t>（六）舌部运动训练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、舌的刺激：用压舌板和软毛牙刷对舌面、两侧、下面进行机械刺激（感受内肌）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、舌的强化：用压舌板压住舌体、舌尖，令舌头主动上抬（强化舌内肌）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、舌的伸展运动：用棒棒糖等强化物引导舌头尽可能伸出，向下伸展</a:t>
            </a:r>
            <a:endParaRPr lang="en-US" altLang="zh-CN" b="1" dirty="0"/>
          </a:p>
          <a:p>
            <a:r>
              <a:rPr lang="en-US" altLang="zh-CN" b="1" dirty="0"/>
              <a:t>4</a:t>
            </a:r>
            <a:r>
              <a:rPr lang="zh-CN" altLang="en-US" b="1" dirty="0"/>
              <a:t>、舌尖运动：将舌尖卷到上齿龈外表面</a:t>
            </a:r>
            <a:r>
              <a:rPr lang="en-US" altLang="zh-CN" b="1" dirty="0"/>
              <a:t>,</a:t>
            </a:r>
            <a:r>
              <a:rPr lang="zh-CN" altLang="en-US" b="1" dirty="0"/>
              <a:t>上唇向下用力，坚持</a:t>
            </a:r>
            <a:r>
              <a:rPr lang="en-US" altLang="zh-CN" b="1" dirty="0"/>
              <a:t>10</a:t>
            </a:r>
            <a:r>
              <a:rPr lang="zh-CN" altLang="en-US" b="1" dirty="0"/>
              <a:t>秒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841167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399" y="1669409"/>
            <a:ext cx="10363826" cy="4130179"/>
          </a:xfrm>
        </p:spPr>
        <p:txBody>
          <a:bodyPr/>
          <a:lstStyle/>
          <a:p>
            <a:r>
              <a:rPr lang="zh-CN" altLang="en-US" b="1" dirty="0"/>
              <a:t>（七）共鸣训练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、进行</a:t>
            </a:r>
            <a:r>
              <a:rPr lang="en-US" altLang="zh-CN" b="1" dirty="0"/>
              <a:t>/ha/</a:t>
            </a:r>
            <a:r>
              <a:rPr lang="zh-CN" altLang="en-US" b="1" dirty="0"/>
              <a:t>音的言语呼吸训练</a:t>
            </a:r>
            <a:r>
              <a:rPr lang="en-US" altLang="zh-CN" b="1" dirty="0"/>
              <a:t>:</a:t>
            </a:r>
            <a:r>
              <a:rPr lang="zh-CN" altLang="en-US" b="1" dirty="0"/>
              <a:t>咽腔松弛张开，舌放松，平伸于口腔内，舌尖抵住下门齿发音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、舌的位置变化训练：五个娃娃是我的（后上</a:t>
            </a:r>
            <a:r>
              <a:rPr lang="en-US" altLang="zh-CN" b="1" dirty="0"/>
              <a:t>-</a:t>
            </a:r>
            <a:r>
              <a:rPr lang="zh-CN" altLang="en-US" b="1" dirty="0"/>
              <a:t>中下</a:t>
            </a:r>
            <a:r>
              <a:rPr lang="en-US" altLang="zh-CN" b="1" dirty="0"/>
              <a:t>-</a:t>
            </a:r>
            <a:r>
              <a:rPr lang="zh-CN" altLang="en-US" b="1" dirty="0"/>
              <a:t>后上）。猪有大的鼻子（后上</a:t>
            </a:r>
            <a:r>
              <a:rPr lang="en-US" altLang="zh-CN" b="1" dirty="0"/>
              <a:t>-</a:t>
            </a:r>
            <a:r>
              <a:rPr lang="zh-CN" altLang="en-US" b="1" dirty="0"/>
              <a:t>中上</a:t>
            </a:r>
            <a:r>
              <a:rPr lang="en-US" altLang="zh-CN" b="1" dirty="0"/>
              <a:t>-</a:t>
            </a:r>
            <a:r>
              <a:rPr lang="zh-CN" altLang="en-US" b="1" dirty="0"/>
              <a:t>前上）。这五件衣服是他的（后上</a:t>
            </a:r>
            <a:r>
              <a:rPr lang="en-US" altLang="zh-CN" b="1" dirty="0"/>
              <a:t>-</a:t>
            </a:r>
            <a:r>
              <a:rPr lang="zh-CN" altLang="en-US" b="1" dirty="0"/>
              <a:t>前上</a:t>
            </a:r>
            <a:r>
              <a:rPr lang="en-US" altLang="zh-CN" b="1" dirty="0"/>
              <a:t>-</a:t>
            </a:r>
            <a:r>
              <a:rPr lang="zh-CN" altLang="en-US" b="1" dirty="0"/>
              <a:t>中下）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、用</a:t>
            </a:r>
            <a:r>
              <a:rPr lang="en-US" altLang="zh-CN" b="1" dirty="0"/>
              <a:t>/</a:t>
            </a:r>
            <a:r>
              <a:rPr lang="en-US" altLang="zh-CN" b="1" dirty="0" err="1"/>
              <a:t>woooooo</a:t>
            </a:r>
            <a:r>
              <a:rPr lang="en-US" altLang="zh-CN" b="1" dirty="0"/>
              <a:t>/</a:t>
            </a:r>
            <a:r>
              <a:rPr lang="zh-CN" altLang="en-US" b="1" dirty="0"/>
              <a:t>音模仿风声来感受韵母共鸣和音调之间的关系。接着念：恐龙、握手、红色（</a:t>
            </a:r>
            <a:r>
              <a:rPr lang="en-US" altLang="zh-CN" b="1" dirty="0"/>
              <a:t>o),</a:t>
            </a:r>
            <a:r>
              <a:rPr lang="zh-CN" altLang="en-US" b="1" dirty="0"/>
              <a:t>爬山、蚂蚁（</a:t>
            </a:r>
            <a:r>
              <a:rPr lang="en-US" altLang="zh-CN" b="1" dirty="0"/>
              <a:t>a</a:t>
            </a:r>
            <a:r>
              <a:rPr lang="zh-CN" altLang="en-US" b="1" dirty="0"/>
              <a:t>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4" y="618518"/>
            <a:ext cx="10364451" cy="765666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1577130"/>
            <a:ext cx="10363826" cy="4894216"/>
          </a:xfrm>
        </p:spPr>
        <p:txBody>
          <a:bodyPr/>
          <a:lstStyle/>
          <a:p>
            <a:r>
              <a:rPr lang="zh-CN" altLang="en-US" b="1" dirty="0"/>
              <a:t>（八）构音训练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、坚持独特性和个别化的原则和方法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、要保持训练的组织性和连续性，循序渐进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、音位</a:t>
            </a:r>
            <a:r>
              <a:rPr lang="en-US" altLang="zh-CN" b="1" dirty="0"/>
              <a:t>/d/</a:t>
            </a:r>
            <a:r>
              <a:rPr lang="zh-CN" altLang="en-US" b="1" dirty="0"/>
              <a:t>的习得训练</a:t>
            </a:r>
            <a:endParaRPr lang="en-US" altLang="zh-CN" b="1" dirty="0"/>
          </a:p>
          <a:p>
            <a:r>
              <a:rPr lang="zh-CN" altLang="en-US" b="1" dirty="0"/>
              <a:t>第一阶段：音位诱导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529" y="4090394"/>
            <a:ext cx="2876190" cy="238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33446"/>
          </a:xfrm>
        </p:spPr>
        <p:txBody>
          <a:bodyPr>
            <a:normAutofit/>
          </a:bodyPr>
          <a:lstStyle/>
          <a:p>
            <a:pPr algn="l"/>
            <a:r>
              <a:rPr lang="en-US" altLang="zh-CN" b="1" dirty="0"/>
              <a:t>3</a:t>
            </a:r>
            <a:r>
              <a:rPr lang="zh-CN" altLang="en-US" b="1" dirty="0"/>
              <a:t>、音位</a:t>
            </a:r>
            <a:r>
              <a:rPr lang="en-US" altLang="zh-CN" b="1" dirty="0"/>
              <a:t>/d/</a:t>
            </a:r>
            <a:r>
              <a:rPr lang="zh-CN" altLang="en-US" b="1" dirty="0"/>
              <a:t>的习得训练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400" y="1412240"/>
            <a:ext cx="10363835" cy="4952365"/>
          </a:xfrm>
        </p:spPr>
        <p:txBody>
          <a:bodyPr/>
          <a:lstStyle/>
          <a:p>
            <a:r>
              <a:rPr lang="zh-CN" altLang="en-US" b="1" dirty="0"/>
              <a:t>第二阶段：音位习得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endParaRPr lang="en-US" altLang="zh-CN" sz="900" b="1" dirty="0"/>
          </a:p>
          <a:p>
            <a:r>
              <a:rPr lang="zh-CN" altLang="en-US" b="1" dirty="0"/>
              <a:t>第三阶段：音位对比</a:t>
            </a:r>
            <a:r>
              <a:rPr lang="en-US" altLang="zh-CN" b="1" dirty="0"/>
              <a:t>/d/g/</a:t>
            </a:r>
            <a:endParaRPr lang="en-US" altLang="zh-CN" b="1" dirty="0"/>
          </a:p>
          <a:p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27796" y="1841159"/>
            <a:ext cx="3177391" cy="16906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862084" y="1840651"/>
            <a:ext cx="3910097" cy="1696835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8070" y="4136390"/>
            <a:ext cx="4469765" cy="2138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645" y="4108450"/>
            <a:ext cx="4497070" cy="21659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24125" y="1908306"/>
            <a:ext cx="1005839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高山仰止，景行行止；虽不能至，心向往之。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endParaRPr lang="en-US" altLang="zh-CN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——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司马迁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史记</a:t>
            </a:r>
            <a:r>
              <a:rPr lang="en-US" altLang="zh-CN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6000" b="1" dirty="0"/>
              <a:t>目   录</a:t>
            </a:r>
            <a:endParaRPr lang="zh-CN" altLang="en-US" sz="6000" b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15"/>
          </p:nvPr>
        </p:nvSpPr>
        <p:spPr>
          <a:xfrm>
            <a:off x="503339" y="2943355"/>
            <a:ext cx="3709411" cy="2847845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脑瘫儿童语言障碍类型及特征</a:t>
            </a:r>
            <a:endParaRPr lang="zh-CN" altLang="en-US" sz="3200" b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452692" cy="2847845"/>
          </a:xfrm>
        </p:spPr>
        <p:txBody>
          <a:bodyPr/>
          <a:lstStyle/>
          <a:p>
            <a:r>
              <a:rPr lang="zh-CN" altLang="en-US" sz="3200" b="1" dirty="0"/>
              <a:t>脑瘫儿童语言障碍评估</a:t>
            </a:r>
            <a:endParaRPr lang="zh-CN" altLang="en-US" sz="3200" b="1" dirty="0"/>
          </a:p>
          <a:p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half" idx="17"/>
          </p:nvPr>
        </p:nvSpPr>
        <p:spPr>
          <a:xfrm>
            <a:off x="8049260" y="2943225"/>
            <a:ext cx="3458845" cy="2847975"/>
          </a:xfrm>
        </p:spPr>
        <p:txBody>
          <a:bodyPr/>
          <a:lstStyle/>
          <a:p>
            <a:r>
              <a:rPr lang="zh-CN" altLang="en-US" sz="3200" b="1" dirty="0">
                <a:latin typeface="+mj-ea"/>
                <a:ea typeface="+mj-ea"/>
              </a:rPr>
              <a:t>脑瘫儿童语言康复训练</a:t>
            </a:r>
            <a:endParaRPr lang="zh-CN" altLang="en-US" sz="3200" b="1" dirty="0">
              <a:latin typeface="+mj-ea"/>
              <a:ea typeface="+mj-ea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4" y="652073"/>
            <a:ext cx="10364451" cy="1596177"/>
          </a:xfrm>
        </p:spPr>
        <p:txBody>
          <a:bodyPr/>
          <a:lstStyle/>
          <a:p>
            <a:pPr algn="l"/>
            <a:r>
              <a:rPr lang="zh-CN" altLang="en-US" b="1" dirty="0"/>
              <a:t>一、脑瘫儿童语言障碍类型及特征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b="1" dirty="0"/>
              <a:t>（一）发声、发音障碍（构音障碍）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、痉挛</a:t>
            </a:r>
            <a:r>
              <a:rPr lang="zh-CN" altLang="en-US" b="1" dirty="0"/>
              <a:t>型：费力、模糊不清、鼻音重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、手足徐动型：节律含糊、音强不断改变、费力和语气过重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、共济失调型：言语不清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（二）听觉障碍导致的语言障碍</a:t>
            </a:r>
            <a:endParaRPr lang="en-US" altLang="zh-CN" b="1" dirty="0"/>
          </a:p>
          <a:p>
            <a:pPr marL="0" indent="0">
              <a:buNone/>
            </a:pPr>
            <a:r>
              <a:rPr lang="zh-CN" altLang="en-US" b="1" dirty="0"/>
              <a:t>   </a:t>
            </a:r>
            <a:endParaRPr lang="en-US" altLang="zh-CN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1073791" y="4949505"/>
            <a:ext cx="6576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吐字不清、词汇量不足、组词能力不足，讲话很难表达其意图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35450"/>
          </a:xfrm>
        </p:spPr>
        <p:txBody>
          <a:bodyPr/>
          <a:lstStyle/>
          <a:p>
            <a:pPr algn="l"/>
            <a:r>
              <a:rPr lang="zh-CN" altLang="en-US" b="1" dirty="0"/>
              <a:t>一、脑瘫儿童语言障碍类型及特征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1859721"/>
            <a:ext cx="10363826" cy="3424107"/>
          </a:xfrm>
        </p:spPr>
        <p:txBody>
          <a:bodyPr/>
          <a:lstStyle/>
          <a:p>
            <a:r>
              <a:rPr lang="zh-CN" altLang="en-US" b="1" dirty="0"/>
              <a:t>（三）语言发育迟缓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sz="900" b="1" dirty="0"/>
          </a:p>
          <a:p>
            <a:r>
              <a:rPr lang="zh-CN" altLang="en-US" b="1" dirty="0"/>
              <a:t>（四）语言心理障碍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sz="1800" b="1" dirty="0"/>
              <a:t>（五）内化性语言机能障碍</a:t>
            </a:r>
            <a:endParaRPr lang="zh-CN" altLang="en-US" sz="1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97664" y="2376919"/>
            <a:ext cx="8766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  明显的语言缺陷、有时只能发单音、不能组词、词汇缺乏，语言理解能力差异性很大。</a:t>
            </a:r>
            <a:endParaRPr lang="zh-CN" altLang="en-US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913147" y="2065115"/>
            <a:ext cx="86412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   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     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 </a:t>
            </a:r>
            <a:endParaRPr lang="en-US" altLang="zh-CN" b="1" dirty="0"/>
          </a:p>
          <a:p>
            <a:r>
              <a:rPr lang="zh-CN" altLang="en-US" b="1" dirty="0"/>
              <a:t>     发音及手势表达均有障碍，随着年龄增长，不喜欢在别人面前说话，尤其在陌生人面前更甚。</a:t>
            </a:r>
            <a:endParaRPr lang="zh-CN" altLang="en-US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1257409" y="5198001"/>
            <a:ext cx="3976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儿童失语症、缄默或自闭症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/>
              <a:t>二、脑瘫儿童语言障碍评估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399" y="2031533"/>
            <a:ext cx="10363826" cy="3424107"/>
          </a:xfrm>
        </p:spPr>
        <p:txBody>
          <a:bodyPr/>
          <a:lstStyle/>
          <a:p>
            <a:r>
              <a:rPr lang="zh-CN" altLang="en-US" b="1" dirty="0">
                <a:latin typeface="+mn-ea"/>
              </a:rPr>
              <a:t>（</a:t>
            </a:r>
            <a:r>
              <a:rPr lang="zh-CN" altLang="en-US" b="1" dirty="0">
                <a:latin typeface="+mn-ea"/>
              </a:rPr>
              <a:t>一）构音检查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、会话观察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2</a:t>
            </a:r>
            <a:r>
              <a:rPr lang="zh-CN" altLang="en-US" b="1" dirty="0">
                <a:latin typeface="+mn-ea"/>
              </a:rPr>
              <a:t>、单词检查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3</a:t>
            </a:r>
            <a:r>
              <a:rPr lang="zh-CN" altLang="en-US" b="1" dirty="0">
                <a:latin typeface="+mn-ea"/>
              </a:rPr>
              <a:t>、音节复述检查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4</a:t>
            </a:r>
            <a:r>
              <a:rPr lang="zh-CN" altLang="en-US" b="1" dirty="0">
                <a:latin typeface="+mn-ea"/>
              </a:rPr>
              <a:t>、文章检查</a:t>
            </a:r>
            <a:endParaRPr lang="en-US" altLang="zh-CN" b="1" dirty="0">
              <a:latin typeface="+mn-ea"/>
            </a:endParaRPr>
          </a:p>
          <a:p>
            <a:r>
              <a:rPr lang="en-US" altLang="zh-CN" b="1" dirty="0">
                <a:latin typeface="+mn-ea"/>
              </a:rPr>
              <a:t>5</a:t>
            </a:r>
            <a:r>
              <a:rPr lang="zh-CN" altLang="en-US" b="1" dirty="0">
                <a:latin typeface="+mn-ea"/>
              </a:rPr>
              <a:t>、构音类似检查</a:t>
            </a:r>
            <a:endParaRPr lang="zh-CN" altLang="en-US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284354"/>
            <a:ext cx="10364451" cy="1596177"/>
          </a:xfrm>
        </p:spPr>
        <p:txBody>
          <a:bodyPr/>
          <a:lstStyle/>
          <a:p>
            <a:pPr algn="l"/>
            <a:r>
              <a:rPr lang="zh-CN" altLang="en-US" b="1" dirty="0"/>
              <a:t>二、脑瘫儿童语言障碍评估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399" y="1754696"/>
            <a:ext cx="10363826" cy="4092430"/>
          </a:xfrm>
        </p:spPr>
        <p:txBody>
          <a:bodyPr/>
          <a:lstStyle/>
          <a:p>
            <a:r>
              <a:rPr lang="zh-CN" altLang="en-US" b="1" dirty="0"/>
              <a:t>（</a:t>
            </a:r>
            <a:r>
              <a:rPr lang="zh-CN" altLang="en-US" b="1" dirty="0"/>
              <a:t>一）构音器官检查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、肺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、喉功能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、面部</a:t>
            </a:r>
            <a:endParaRPr lang="en-US" altLang="zh-CN" b="1" dirty="0"/>
          </a:p>
          <a:p>
            <a:r>
              <a:rPr lang="en-US" altLang="zh-CN" b="1" dirty="0"/>
              <a:t>4</a:t>
            </a:r>
            <a:r>
              <a:rPr lang="zh-CN" altLang="en-US" b="1" dirty="0"/>
              <a:t>、口部肌肉检查</a:t>
            </a:r>
            <a:endParaRPr lang="en-US" altLang="zh-CN" b="1" dirty="0"/>
          </a:p>
          <a:p>
            <a:r>
              <a:rPr lang="en-US" altLang="zh-CN" b="1" dirty="0"/>
              <a:t>5</a:t>
            </a:r>
            <a:r>
              <a:rPr lang="zh-CN" altLang="en-US" b="1" dirty="0"/>
              <a:t>、舌</a:t>
            </a:r>
            <a:endParaRPr lang="en-US" altLang="zh-CN" b="1" dirty="0"/>
          </a:p>
          <a:p>
            <a:r>
              <a:rPr lang="en-US" altLang="zh-CN" b="1" dirty="0"/>
              <a:t>6</a:t>
            </a:r>
            <a:r>
              <a:rPr lang="zh-CN" altLang="en-US" b="1" dirty="0"/>
              <a:t>、下颌</a:t>
            </a:r>
            <a:endParaRPr lang="en-US" altLang="zh-CN" b="1" dirty="0"/>
          </a:p>
          <a:p>
            <a:r>
              <a:rPr lang="en-US" altLang="zh-CN" b="1" dirty="0"/>
              <a:t>7</a:t>
            </a:r>
            <a:r>
              <a:rPr lang="zh-CN" altLang="en-US" b="1" dirty="0"/>
              <a:t>、反射</a:t>
            </a:r>
            <a:endParaRPr lang="en-US" altLang="zh-CN" b="1" dirty="0"/>
          </a:p>
          <a:p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4399" y="1855364"/>
            <a:ext cx="10363826" cy="4271859"/>
          </a:xfrm>
        </p:spPr>
        <p:txBody>
          <a:bodyPr/>
          <a:lstStyle/>
          <a:p>
            <a:r>
              <a:rPr lang="zh-CN" altLang="en-US" b="1" dirty="0"/>
              <a:t>（一）常见的构音训练工具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、咀嚼器</a:t>
            </a:r>
            <a:endParaRPr lang="en-US" altLang="zh-CN" b="1" dirty="0"/>
          </a:p>
          <a:p>
            <a:r>
              <a:rPr lang="en-US" altLang="zh-CN" b="1" dirty="0"/>
              <a:t>2</a:t>
            </a:r>
            <a:r>
              <a:rPr lang="zh-CN" altLang="en-US" b="1" dirty="0"/>
              <a:t>、口舌按摩器</a:t>
            </a:r>
            <a:endParaRPr lang="en-US" altLang="zh-CN" b="1" dirty="0"/>
          </a:p>
          <a:p>
            <a:r>
              <a:rPr lang="en-US" altLang="zh-CN" b="1" dirty="0"/>
              <a:t>3</a:t>
            </a:r>
            <a:r>
              <a:rPr lang="zh-CN" altLang="en-US" b="1" dirty="0"/>
              <a:t>、构音训练勺</a:t>
            </a:r>
            <a:endParaRPr lang="en-US" altLang="zh-CN" b="1" dirty="0"/>
          </a:p>
          <a:p>
            <a:r>
              <a:rPr lang="en-US" altLang="zh-CN" b="1" dirty="0"/>
              <a:t>4</a:t>
            </a:r>
            <a:r>
              <a:rPr lang="zh-CN" altLang="en-US" b="1" dirty="0"/>
              <a:t>、压舌板</a:t>
            </a:r>
            <a:endParaRPr lang="en-US" altLang="zh-CN" b="1" dirty="0"/>
          </a:p>
          <a:p>
            <a:r>
              <a:rPr lang="en-US" altLang="zh-CN" b="1" dirty="0"/>
              <a:t>5</a:t>
            </a:r>
            <a:r>
              <a:rPr lang="zh-CN" altLang="en-US" b="1" dirty="0"/>
              <a:t>、指套</a:t>
            </a:r>
            <a:endParaRPr lang="en-US" altLang="zh-CN" b="1" dirty="0"/>
          </a:p>
          <a:p>
            <a:r>
              <a:rPr lang="en-US" altLang="zh-CN" b="1" dirty="0"/>
              <a:t>6</a:t>
            </a:r>
            <a:r>
              <a:rPr lang="zh-CN" altLang="en-US" b="1" dirty="0"/>
              <a:t>、其它发音辅助工具</a:t>
            </a:r>
            <a:endParaRPr lang="en-US" altLang="zh-CN" b="1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7894" y="1922476"/>
            <a:ext cx="5013508" cy="376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7670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777668" y="1716946"/>
            <a:ext cx="10499307" cy="4384751"/>
          </a:xfrm>
        </p:spPr>
        <p:txBody>
          <a:bodyPr/>
          <a:lstStyle/>
          <a:p>
            <a:r>
              <a:rPr lang="zh-CN" altLang="en-US" b="1" dirty="0"/>
              <a:t>（二）脑瘫儿童语言康复训练方法</a:t>
            </a:r>
            <a:endParaRPr lang="en-US" altLang="zh-CN" b="1" dirty="0"/>
          </a:p>
          <a:p>
            <a:r>
              <a:rPr lang="en-US" altLang="zh-CN" b="1" dirty="0"/>
              <a:t>1</a:t>
            </a:r>
            <a:r>
              <a:rPr lang="zh-CN" altLang="en-US" b="1" dirty="0"/>
              <a:t>、呼吸训练（腹式）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668" y="2999135"/>
            <a:ext cx="5946304" cy="29688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405" y="2955320"/>
            <a:ext cx="2941177" cy="3012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986830"/>
          </a:xfrm>
        </p:spPr>
        <p:txBody>
          <a:bodyPr/>
          <a:lstStyle/>
          <a:p>
            <a:pPr algn="l"/>
            <a:r>
              <a:rPr lang="zh-CN" altLang="en-US" b="1" dirty="0"/>
              <a:t>三、脑瘫儿童语言康复训练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913774" y="1757746"/>
            <a:ext cx="10363826" cy="4033454"/>
          </a:xfrm>
        </p:spPr>
        <p:txBody>
          <a:bodyPr/>
          <a:lstStyle/>
          <a:p>
            <a:r>
              <a:rPr lang="zh-CN" altLang="en-US" b="1" dirty="0"/>
              <a:t>（二）提高音调训练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b="1" dirty="0"/>
              <a:t>（三）增加响度训练</a:t>
            </a:r>
            <a:endParaRPr lang="zh-CN" altLang="en-US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8675" y="1757745"/>
            <a:ext cx="3733538" cy="37457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960401" y="1879134"/>
            <a:ext cx="492443" cy="15961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发音诱导仪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2662.3811023622047,&quot;width&quot;:5003.765354330709}"/>
</p:tagLst>
</file>

<file path=ppt/tags/tag2.xml><?xml version="1.0" encoding="utf-8"?>
<p:tagLst xmlns:p="http://schemas.openxmlformats.org/presentationml/2006/main">
  <p:tag name="KSO_WM_UNIT_PLACING_PICTURE_USER_VIEWPORT" val="{&quot;height&quot;:2672.181102362205,&quot;width&quot;:6157.633070866142}"/>
</p:tagLst>
</file>

<file path=ppt/tags/tag3.xml><?xml version="1.0" encoding="utf-8"?>
<p:tagLst xmlns:p="http://schemas.openxmlformats.org/presentationml/2006/main">
  <p:tag name="KSO_WM_UNIT_PLACING_PICTURE_USER_VIEWPORT" val="{&quot;height&quot;:3645,&quot;width&quot;:7620}"/>
</p:tagLst>
</file>

<file path=ppt/tags/tag4.xml><?xml version="1.0" encoding="utf-8"?>
<p:tagLst xmlns:p="http://schemas.openxmlformats.org/presentationml/2006/main">
  <p:tag name="KSO_WPP_MARK_KEY" val="af934c08-d1f1-42ed-96b2-cc64ca57aedd"/>
  <p:tag name="COMMONDATA" val="eyJoZGlkIjoiNTIyNjIyZjkzZGFmNDMyNWJjOTlkM2UyYTZmNjA4MDcifQ=="/>
</p:tagLst>
</file>

<file path=ppt/theme/theme1.xml><?xml version="1.0" encoding="utf-8"?>
<a:theme xmlns:a="http://schemas.openxmlformats.org/drawingml/2006/main" name="水滴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TM04033925[[fn=水滴]]</Template>
  <TotalTime>0</TotalTime>
  <Words>1254</Words>
  <Application>WPS 演示</Application>
  <PresentationFormat>宽屏</PresentationFormat>
  <Paragraphs>142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Tw Cen MT</vt:lpstr>
      <vt:lpstr>Arial Unicode MS</vt:lpstr>
      <vt:lpstr>Calibri</vt:lpstr>
      <vt:lpstr>水滴</vt:lpstr>
      <vt:lpstr>脑瘫儿童语言障碍特征及康复训练</vt:lpstr>
      <vt:lpstr>目   录</vt:lpstr>
      <vt:lpstr>脑瘫儿童语言障碍类型及特征</vt:lpstr>
      <vt:lpstr>脑瘫儿童语言障碍类型及特征</vt:lpstr>
      <vt:lpstr>脑瘫儿童语言障碍评估</vt:lpstr>
      <vt:lpstr>脑瘫儿童语言障碍评估</vt:lpstr>
      <vt:lpstr>脑瘫儿童语言康复训练</vt:lpstr>
      <vt:lpstr>脑瘫儿童语言康复训练</vt:lpstr>
      <vt:lpstr>脑瘫儿童语言康复训练</vt:lpstr>
      <vt:lpstr>脑瘫儿童语言康复训练</vt:lpstr>
      <vt:lpstr>脑瘫儿童语言康复训练</vt:lpstr>
      <vt:lpstr>脑瘫儿童语言康复训练</vt:lpstr>
      <vt:lpstr>脑瘫儿童语言康复训练</vt:lpstr>
      <vt:lpstr>音位/d/的习得训练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脑瘫儿童语言障碍特征及康复训练</dc:title>
  <dc:creator>Lenovo</dc:creator>
  <cp:lastModifiedBy>菲儿Ma</cp:lastModifiedBy>
  <cp:revision>97</cp:revision>
  <dcterms:created xsi:type="dcterms:W3CDTF">2022-07-06T03:28:00Z</dcterms:created>
  <dcterms:modified xsi:type="dcterms:W3CDTF">2022-07-07T03:36:51Z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6B84450458B54BEB9FEC169810D81205</vt:lpwstr>
  </property>
  <property fmtid="{D5CDD505-2E9C-101B-9397-08002B2CF9AE}" pid="3" name="KSOProductBuildVer">
    <vt:lpwstr>2052-11.1.0.11830</vt:lpwstr>
  </property>
</Properties>
</file>