
<file path=[Content_Types].xml><?xml version="1.0" encoding="utf-8"?>
<Types xmlns="http://schemas.openxmlformats.org/package/2006/content-types">
  <Default Extension="tiff" ContentType="image/tiff"/>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19"/>
  </p:notesMasterIdLst>
  <p:sldIdLst>
    <p:sldId id="256" r:id="rId5"/>
    <p:sldId id="331" r:id="rId6"/>
    <p:sldId id="330" r:id="rId7"/>
    <p:sldId id="344" r:id="rId8"/>
    <p:sldId id="332" r:id="rId9"/>
    <p:sldId id="292" r:id="rId10"/>
    <p:sldId id="274" r:id="rId11"/>
    <p:sldId id="275" r:id="rId12"/>
    <p:sldId id="291" r:id="rId13"/>
    <p:sldId id="345" r:id="rId14"/>
    <p:sldId id="296" r:id="rId15"/>
    <p:sldId id="297" r:id="rId16"/>
    <p:sldId id="348" r:id="rId17"/>
    <p:sldId id="304" r:id="rId18"/>
    <p:sldId id="306" r:id="rId20"/>
    <p:sldId id="308" r:id="rId21"/>
    <p:sldId id="346" r:id="rId22"/>
    <p:sldId id="347" r:id="rId23"/>
    <p:sldId id="269" r:id="rId24"/>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51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8" Type="http://schemas.openxmlformats.org/officeDocument/2006/relationships/tags" Target="tags/tag6.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5066BB-A7C4-4414-A8B8-228FB209F44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9127FA-C966-4C83-B34D-AD5FA094034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9127FA-C966-4C83-B34D-AD5FA094034D}"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9127FA-C966-4C83-B34D-AD5FA094034D}"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5E03948-D416-49AA-81A6-9D281A1AE0FF}" type="datetimeFigureOut">
              <a:rPr lang="zh-CN" altLang="en-US"/>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5E03948-D416-49AA-81A6-9D281A1AE0FF}" type="datetimeFigureOut">
              <a:rPr lang="zh-CN" altLang="en-US"/>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5E03948-D416-49AA-81A6-9D281A1AE0FF}" type="datetimeFigureOut">
              <a:rPr lang="zh-CN" altLang="en-US"/>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990600"/>
            <a:ext cx="10363200" cy="1371600"/>
          </a:xfrm>
        </p:spPr>
        <p:txBody>
          <a:bodyPr/>
          <a:lstStyle>
            <a:lvl1pPr>
              <a:defRPr sz="4000"/>
            </a:lvl1pPr>
          </a:lstStyle>
          <a:p>
            <a:pPr lvl="0"/>
            <a:r>
              <a:rPr lang="zh-CN" altLang="en-US" noProof="0" smtClean="0"/>
              <a:t>单击此处编辑母版标题样式</a:t>
            </a:r>
            <a:endParaRPr lang="zh-CN" altLang="en-US" noProof="0" smtClean="0"/>
          </a:p>
        </p:txBody>
      </p:sp>
      <p:sp>
        <p:nvSpPr>
          <p:cNvPr id="2051" name="Rectangle 3"/>
          <p:cNvSpPr>
            <a:spLocks noGrp="1" noChangeArrowheads="1"/>
          </p:cNvSpPr>
          <p:nvPr>
            <p:ph type="subTitle" idx="1"/>
          </p:nvPr>
        </p:nvSpPr>
        <p:spPr>
          <a:xfrm>
            <a:off x="1930400" y="3429000"/>
            <a:ext cx="9347200" cy="1600200"/>
          </a:xfrm>
        </p:spPr>
        <p:txBody>
          <a:bodyPr/>
          <a:lstStyle>
            <a:lvl1pPr marL="0" indent="0">
              <a:buFont typeface="Wingdings" panose="05000000000000000000" pitchFamily="2" charset="2"/>
              <a:buNone/>
              <a:defRPr sz="2800"/>
            </a:lvl1pPr>
          </a:lstStyle>
          <a:p>
            <a:pPr lvl="0"/>
            <a:r>
              <a:rPr lang="zh-CN" altLang="en-US" noProof="0" smtClean="0"/>
              <a:t>单击此处编辑母版副标题样式</a:t>
            </a:r>
            <a:endParaRPr lang="zh-CN" altLang="en-US" noProof="0" smtClean="0"/>
          </a:p>
        </p:txBody>
      </p:sp>
      <p:sp>
        <p:nvSpPr>
          <p:cNvPr id="2052" name="Rectangle 4"/>
          <p:cNvSpPr>
            <a:spLocks noGrp="1" noChangeArrowheads="1"/>
          </p:cNvSpPr>
          <p:nvPr>
            <p:ph type="dt" sz="half" idx="2"/>
          </p:nvPr>
        </p:nvSpPr>
        <p:spPr>
          <a:xfrm>
            <a:off x="914400" y="6248400"/>
            <a:ext cx="2540000" cy="457200"/>
          </a:xfrm>
        </p:spPr>
        <p:txBody>
          <a:bodyPr/>
          <a:lstStyle>
            <a:lvl1pPr>
              <a:buFontTx/>
              <a:buNone/>
              <a:defRPr/>
            </a:lvl1pPr>
          </a:lstStyle>
          <a:p>
            <a:endParaRPr lang="zh-CN" altLang="zh-CN">
              <a:solidFill>
                <a:srgbClr val="000000"/>
              </a:solidFill>
            </a:endParaRPr>
          </a:p>
        </p:txBody>
      </p:sp>
      <p:sp>
        <p:nvSpPr>
          <p:cNvPr id="2053" name="Rectangle 5"/>
          <p:cNvSpPr>
            <a:spLocks noGrp="1" noChangeArrowheads="1"/>
          </p:cNvSpPr>
          <p:nvPr>
            <p:ph type="ftr" sz="quarter" idx="3"/>
          </p:nvPr>
        </p:nvSpPr>
        <p:spPr>
          <a:xfrm>
            <a:off x="4165600" y="6248400"/>
            <a:ext cx="3860800" cy="457200"/>
          </a:xfrm>
        </p:spPr>
        <p:txBody>
          <a:bodyPr/>
          <a:lstStyle>
            <a:lvl1pPr>
              <a:buFontTx/>
              <a:buNone/>
              <a:defRPr/>
            </a:lvl1pPr>
          </a:lstStyle>
          <a:p>
            <a:r>
              <a:rPr lang="zh-CN" altLang="en-US">
                <a:solidFill>
                  <a:srgbClr val="000000"/>
                </a:solidFill>
              </a:rPr>
              <a:t>优化作业设计践行轻负高质</a:t>
            </a:r>
            <a:endParaRPr lang="zh-CN" altLang="en-US">
              <a:solidFill>
                <a:srgbClr val="000000"/>
              </a:solidFill>
            </a:endParaRPr>
          </a:p>
        </p:txBody>
      </p:sp>
      <p:sp>
        <p:nvSpPr>
          <p:cNvPr id="2054" name="Rectangle 6"/>
          <p:cNvSpPr>
            <a:spLocks noGrp="1" noChangeArrowheads="1"/>
          </p:cNvSpPr>
          <p:nvPr>
            <p:ph type="sldNum" sz="quarter" idx="4"/>
          </p:nvPr>
        </p:nvSpPr>
        <p:spPr>
          <a:xfrm>
            <a:off x="8737600" y="6248400"/>
            <a:ext cx="2540000" cy="457200"/>
          </a:xfrm>
        </p:spPr>
        <p:txBody>
          <a:bodyPr/>
          <a:lstStyle>
            <a:lvl1pPr>
              <a:buFontTx/>
              <a:buNone/>
              <a:defRPr/>
            </a:lvl1pPr>
          </a:lstStyle>
          <a:p>
            <a:fld id="{CD32FEE4-2AAD-4320-A34F-6334FAE75A21}" type="slidenum">
              <a:rPr lang="en-US" altLang="zh-CN">
                <a:solidFill>
                  <a:srgbClr val="000000"/>
                </a:solidFill>
              </a:rPr>
            </a:fld>
            <a:endParaRPr lang="en-US" altLang="zh-CN">
              <a:solidFill>
                <a:srgbClr val="000000"/>
              </a:solidFill>
            </a:endParaRPr>
          </a:p>
        </p:txBody>
      </p:sp>
      <p:sp>
        <p:nvSpPr>
          <p:cNvPr id="2055" name="Freeform 7"/>
          <p:cNvSpPr/>
          <p:nvPr/>
        </p:nvSpPr>
        <p:spPr bwMode="auto">
          <a:xfrm>
            <a:off x="914400" y="2393950"/>
            <a:ext cx="10363200" cy="109538"/>
          </a:xfrm>
          <a:custGeom>
            <a:avLst/>
            <a:gdLst>
              <a:gd name="T0" fmla="*/ 0 w 1000"/>
              <a:gd name="T1" fmla="*/ 0 h 1000"/>
              <a:gd name="T2" fmla="*/ 617 w 1000"/>
              <a:gd name="T3" fmla="*/ 0 h 1000"/>
              <a:gd name="T4" fmla="*/ 617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7" y="0"/>
                </a:lnTo>
                <a:lnTo>
                  <a:pt x="617" y="1000"/>
                </a:lnTo>
                <a:lnTo>
                  <a:pt x="0" y="1000"/>
                </a:lnTo>
                <a:close/>
              </a:path>
              <a:path w="1000" h="1000">
                <a:moveTo>
                  <a:pt x="0" y="0"/>
                </a:moveTo>
                <a:lnTo>
                  <a:pt x="1000" y="0"/>
                </a:lnTo>
              </a:path>
            </a:pathLst>
          </a:custGeom>
          <a:solidFill>
            <a:srgbClr val="CC0000"/>
          </a:solidFill>
          <a:ln w="9525" cap="flat" algn="ctr">
            <a:solidFill>
              <a:srgbClr val="CC0000"/>
            </a:solidFill>
            <a:prstDash val="solid"/>
            <a:round/>
            <a:headEnd type="none" w="med" len="med"/>
            <a:tailEnd type="none" w="med" len="med"/>
          </a:ln>
        </p:spPr>
        <p:txBody>
          <a:bodyPr/>
          <a:lstStyle/>
          <a:p>
            <a:pPr fontAlgn="base">
              <a:spcBef>
                <a:spcPct val="0"/>
              </a:spcBef>
              <a:spcAft>
                <a:spcPct val="0"/>
              </a:spcAft>
              <a:buSzPct val="100000"/>
            </a:pPr>
            <a:endParaRPr lang="zh-CN" altLang="zh-CN" sz="2400">
              <a:solidFill>
                <a:srgbClr val="000000"/>
              </a:solidFill>
              <a:latin typeface="Times New Roman" panose="02020603050405020304" pitchFamily="18"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endParaRPr lang="zh-CN"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r>
              <a:rPr lang="zh-CN" altLang="en-US">
                <a:solidFill>
                  <a:srgbClr val="000000"/>
                </a:solidFill>
              </a:rPr>
              <a:t>优化作业设计践行轻负高质</a:t>
            </a:r>
            <a:endParaRPr lang="zh-CN" altLang="en-US">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E2B5D224-2559-4A4A-9EBE-9EE3D0070BF5}"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endParaRPr lang="zh-CN"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r>
              <a:rPr lang="zh-CN" altLang="en-US">
                <a:solidFill>
                  <a:srgbClr val="000000"/>
                </a:solidFill>
              </a:rPr>
              <a:t>优化作业设计践行轻负高质</a:t>
            </a:r>
            <a:endParaRPr lang="zh-CN" altLang="en-US">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D48940FF-3B38-4EDD-91E8-A55699E2FD92}"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lvl1pPr>
              <a:defRPr/>
            </a:lvl1pPr>
          </a:lstStyle>
          <a:p>
            <a:endParaRPr lang="zh-CN"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r>
              <a:rPr lang="zh-CN" altLang="en-US">
                <a:solidFill>
                  <a:srgbClr val="000000"/>
                </a:solidFill>
              </a:rPr>
              <a:t>优化作业设计践行轻负高质</a:t>
            </a:r>
            <a:endParaRPr lang="zh-CN" altLang="en-US">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E19610D8-8059-4013-8990-AF08F14DDAA2}"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lvl1pPr>
              <a:defRPr/>
            </a:lvl1pPr>
          </a:lstStyle>
          <a:p>
            <a:endParaRPr lang="zh-CN"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r>
              <a:rPr lang="zh-CN" altLang="en-US">
                <a:solidFill>
                  <a:srgbClr val="000000"/>
                </a:solidFill>
              </a:rPr>
              <a:t>优化作业设计践行轻负高质</a:t>
            </a:r>
            <a:endParaRPr lang="zh-CN" altLang="en-US">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666F0A9F-FE86-4309-837E-DA2FE2F01AA0}"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zh-CN"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r>
              <a:rPr lang="zh-CN" altLang="en-US">
                <a:solidFill>
                  <a:srgbClr val="000000"/>
                </a:solidFill>
              </a:rPr>
              <a:t>优化作业设计践行轻负高质</a:t>
            </a:r>
            <a:endParaRPr lang="zh-CN" altLang="en-US">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76C7BE96-FFF6-4243-A81E-4C4CB63867AD}"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zh-CN"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r>
              <a:rPr lang="zh-CN" altLang="en-US">
                <a:solidFill>
                  <a:srgbClr val="000000"/>
                </a:solidFill>
              </a:rPr>
              <a:t>优化作业设计践行轻负高质</a:t>
            </a:r>
            <a:endParaRPr lang="zh-CN" altLang="en-US">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1725670A-0E85-4152-8667-08BBFC299197}"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lvl1pPr>
              <a:defRPr/>
            </a:lvl1pPr>
          </a:lstStyle>
          <a:p>
            <a:endParaRPr lang="zh-CN"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r>
              <a:rPr lang="zh-CN" altLang="en-US">
                <a:solidFill>
                  <a:srgbClr val="000000"/>
                </a:solidFill>
              </a:rPr>
              <a:t>优化作业设计践行轻负高质</a:t>
            </a:r>
            <a:endParaRPr lang="zh-CN" altLang="en-US">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EC2B5313-7C4C-488A-B650-5969332FC0A2}"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5E03948-D416-49AA-81A6-9D281A1AE0FF}" type="datetimeFigureOut">
              <a:rPr lang="zh-CN" altLang="en-US"/>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lvl1pPr>
              <a:defRPr/>
            </a:lvl1pPr>
          </a:lstStyle>
          <a:p>
            <a:endParaRPr lang="zh-CN"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r>
              <a:rPr lang="zh-CN" altLang="en-US">
                <a:solidFill>
                  <a:srgbClr val="000000"/>
                </a:solidFill>
              </a:rPr>
              <a:t>优化作业设计践行轻负高质</a:t>
            </a:r>
            <a:endParaRPr lang="zh-CN" altLang="en-US">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E654F182-0619-44E4-BCD6-D13A901AB9F5}"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endParaRPr lang="zh-CN"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r>
              <a:rPr lang="zh-CN" altLang="en-US">
                <a:solidFill>
                  <a:srgbClr val="000000"/>
                </a:solidFill>
              </a:rPr>
              <a:t>优化作业设计践行轻负高质</a:t>
            </a:r>
            <a:endParaRPr lang="zh-CN" altLang="en-US">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19FB36B2-61D2-470F-91DA-9A9B727CAEDE}"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65118" y="304800"/>
            <a:ext cx="2669116" cy="571500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55651" y="304800"/>
            <a:ext cx="7806267" cy="571500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endParaRPr lang="zh-CN"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r>
              <a:rPr lang="zh-CN" altLang="en-US">
                <a:solidFill>
                  <a:srgbClr val="000000"/>
                </a:solidFill>
              </a:rPr>
              <a:t>优化作业设计践行轻负高质</a:t>
            </a:r>
            <a:endParaRPr lang="zh-CN" altLang="en-US">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3C48CEFD-E251-4564-870F-53789D548CF5}"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5E03948-D416-49AA-81A6-9D281A1AE0FF}" type="datetimeFigureOut">
              <a:rPr lang="zh-CN" altLang="en-US"/>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5E03948-D416-49AA-81A6-9D281A1AE0FF}" type="datetimeFigureOut">
              <a:rPr lang="zh-CN" altLang="en-US"/>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5E03948-D416-49AA-81A6-9D281A1AE0FF}" type="datetimeFigureOut">
              <a:rPr lang="zh-CN" altLang="en-US"/>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5E03948-D416-49AA-81A6-9D281A1AE0FF}" type="datetimeFigureOut">
              <a:rPr lang="zh-CN" altLang="en-US"/>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5E03948-D416-49AA-81A6-9D281A1AE0FF}" type="datetimeFigureOut">
              <a:rPr lang="zh-CN" altLang="en-US"/>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5E03948-D416-49AA-81A6-9D281A1AE0FF}" type="datetimeFigureOut">
              <a:rPr lang="zh-CN" altLang="en-US"/>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E03948-D416-49AA-81A6-9D281A1AE0FF}" type="datetimeFigureOut">
              <a:rPr lang="zh-CN" altLang="en-US"/>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5E03948-D416-49AA-81A6-9D281A1AE0FF}" type="datetimeFigureOut">
              <a:rPr lang="zh-CN" altLang="en-US"/>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5E03948-D416-49AA-81A6-9D281A1AE0FF}" type="datetimeFigureOut">
              <a:rPr lang="zh-CN" altLang="en-US"/>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5E03948-D416-49AA-81A6-9D281A1AE0FF}" type="datetimeFigureOut">
              <a:rPr lang="zh-CN" altLang="en-US"/>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5E03948-D416-49AA-81A6-9D281A1AE0FF}" type="datetimeFigureOut">
              <a:rPr lang="zh-CN" altLang="en-US"/>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5E03948-D416-49AA-81A6-9D281A1AE0FF}" type="datetimeFigureOut">
              <a:rPr lang="zh-CN" altLang="en-US"/>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5E03948-D416-49AA-81A6-9D281A1AE0FF}" type="datetimeFigureOut">
              <a:rPr lang="zh-CN" altLang="en-US"/>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5E03948-D416-49AA-81A6-9D281A1AE0FF}" type="datetimeFigureOut">
              <a:rPr lang="zh-CN" altLang="en-US"/>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5E03948-D416-49AA-81A6-9D281A1AE0FF}" type="datetimeFigureOut">
              <a:rPr lang="zh-CN" altLang="en-US"/>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E03948-D416-49AA-81A6-9D281A1AE0FF}" type="datetimeFigureOut">
              <a:rPr lang="zh-CN" altLang="en-US"/>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5E03948-D416-49AA-81A6-9D281A1AE0FF}" type="datetimeFigureOut">
              <a:rPr lang="zh-CN" altLang="en-US"/>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5E03948-D416-49AA-81A6-9D281A1AE0FF}" type="datetimeFigureOut">
              <a:rPr lang="zh-CN" altLang="en-US"/>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D4391E-76C9-40C9-B421-3F9EB6606255}" type="slidenum">
              <a:rPr lang="zh-CN" altLang="en-US"/>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03948-D416-49AA-81A6-9D281A1AE0FF}"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4391E-76C9-40C9-B421-3F9EB6606255}"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ltHorz">
          <a:fgClr>
            <a:srgbClr val="DDDDDD"/>
          </a:fgClr>
          <a:bgClr>
            <a:srgbClr val="FFFFCC"/>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6233" y="304801"/>
            <a:ext cx="10668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755651" y="1752600"/>
            <a:ext cx="10668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028" name="Freeform 4"/>
          <p:cNvSpPr/>
          <p:nvPr/>
        </p:nvSpPr>
        <p:spPr bwMode="auto">
          <a:xfrm>
            <a:off x="812800" y="1566864"/>
            <a:ext cx="10610851" cy="109537"/>
          </a:xfrm>
          <a:custGeom>
            <a:avLst/>
            <a:gdLst>
              <a:gd name="T0" fmla="*/ 0 w 1000"/>
              <a:gd name="T1" fmla="*/ 0 h 1000"/>
              <a:gd name="T2" fmla="*/ 584 w 1000"/>
              <a:gd name="T3" fmla="*/ 0 h 1000"/>
              <a:gd name="T4" fmla="*/ 584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4" y="0"/>
                </a:lnTo>
                <a:lnTo>
                  <a:pt x="584" y="1000"/>
                </a:lnTo>
                <a:lnTo>
                  <a:pt x="0" y="1000"/>
                </a:lnTo>
                <a:close/>
              </a:path>
              <a:path w="1000" h="1000">
                <a:moveTo>
                  <a:pt x="0" y="0"/>
                </a:moveTo>
                <a:lnTo>
                  <a:pt x="1000" y="0"/>
                </a:lnTo>
              </a:path>
            </a:pathLst>
          </a:custGeom>
          <a:solidFill>
            <a:srgbClr val="CC0000"/>
          </a:solidFill>
          <a:ln w="9525" cap="flat" algn="ctr">
            <a:solidFill>
              <a:srgbClr val="CC0000"/>
            </a:solidFill>
            <a:prstDash val="solid"/>
            <a:round/>
            <a:headEnd type="none" w="med" len="med"/>
            <a:tailEnd type="none" w="med" len="med"/>
          </a:ln>
        </p:spPr>
        <p:txBody>
          <a:bodyPr/>
          <a:lstStyle/>
          <a:p>
            <a:pPr fontAlgn="base">
              <a:spcBef>
                <a:spcPct val="0"/>
              </a:spcBef>
              <a:spcAft>
                <a:spcPct val="0"/>
              </a:spcAft>
              <a:buSzPct val="100000"/>
            </a:pPr>
            <a:endParaRPr lang="zh-CN" altLang="zh-CN" sz="2400">
              <a:solidFill>
                <a:srgbClr val="000000"/>
              </a:solidFill>
              <a:latin typeface="Times New Roman" panose="02020603050405020304" pitchFamily="18" charset="0"/>
              <a:ea typeface="宋体" panose="02010600030101010101" pitchFamily="2" charset="-122"/>
            </a:endParaRPr>
          </a:p>
        </p:txBody>
      </p:sp>
      <p:sp>
        <p:nvSpPr>
          <p:cNvPr id="1029" name="Line 5"/>
          <p:cNvSpPr>
            <a:spLocks noChangeShapeType="1"/>
          </p:cNvSpPr>
          <p:nvPr/>
        </p:nvSpPr>
        <p:spPr bwMode="auto">
          <a:xfrm flipV="1">
            <a:off x="812800" y="6172200"/>
            <a:ext cx="10566400" cy="0"/>
          </a:xfrm>
          <a:prstGeom prst="line">
            <a:avLst/>
          </a:prstGeom>
          <a:noFill/>
          <a:ln w="9525" cap="flat" algn="ctr">
            <a:solidFill>
              <a:srgbClr val="CC0000"/>
            </a:solidFill>
            <a:prstDash val="solid"/>
            <a:round/>
            <a:headEnd type="none" w="med" len="med"/>
            <a:tailEnd type="non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buSzPct val="100000"/>
            </a:pPr>
            <a:endParaRPr lang="zh-CN" altLang="en-US">
              <a:solidFill>
                <a:srgbClr val="000000"/>
              </a:solidFill>
              <a:latin typeface="Verdana" panose="020B0604030504040204" pitchFamily="34" charset="0"/>
              <a:ea typeface="宋体" panose="02010600030101010101" pitchFamily="2" charset="-122"/>
            </a:endParaRPr>
          </a:p>
        </p:txBody>
      </p:sp>
      <p:sp>
        <p:nvSpPr>
          <p:cNvPr id="1030" name="Rectangle 6"/>
          <p:cNvSpPr>
            <a:spLocks noGrp="1" noChangeArrowheads="1"/>
          </p:cNvSpPr>
          <p:nvPr>
            <p:ph type="dt" sz="half" idx="2"/>
          </p:nvPr>
        </p:nvSpPr>
        <p:spPr bwMode="auto">
          <a:xfrm>
            <a:off x="812800" y="6245225"/>
            <a:ext cx="2641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buFont typeface="Verdana" panose="020B0604030504040204" pitchFamily="34" charset="0"/>
              <a:buNone/>
              <a:defRPr sz="1200"/>
            </a:lvl1pPr>
          </a:lstStyle>
          <a:p>
            <a:pPr fontAlgn="base">
              <a:spcBef>
                <a:spcPct val="0"/>
              </a:spcBef>
              <a:spcAft>
                <a:spcPct val="0"/>
              </a:spcAft>
              <a:buSzPct val="100000"/>
            </a:pPr>
            <a:endParaRPr lang="zh-CN" altLang="zh-CN">
              <a:solidFill>
                <a:srgbClr val="000000"/>
              </a:solidFill>
              <a:latin typeface="Verdana" panose="020B0604030504040204" pitchFamily="34" charset="0"/>
              <a:ea typeface="宋体" panose="02010600030101010101" pitchFamily="2" charset="-122"/>
            </a:endParaRPr>
          </a:p>
        </p:txBody>
      </p:sp>
      <p:sp>
        <p:nvSpPr>
          <p:cNvPr id="1031" name="Rectangle 7"/>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buFont typeface="Verdana" panose="020B0604030504040204" pitchFamily="34" charset="0"/>
              <a:buNone/>
              <a:defRPr sz="1200"/>
            </a:lvl1pPr>
          </a:lstStyle>
          <a:p>
            <a:pPr fontAlgn="base">
              <a:spcBef>
                <a:spcPct val="0"/>
              </a:spcBef>
              <a:spcAft>
                <a:spcPct val="0"/>
              </a:spcAft>
              <a:buSzPct val="100000"/>
            </a:pPr>
            <a:r>
              <a:rPr lang="zh-CN" altLang="en-US">
                <a:solidFill>
                  <a:srgbClr val="000000"/>
                </a:solidFill>
                <a:latin typeface="Verdana" panose="020B0604030504040204" pitchFamily="34" charset="0"/>
                <a:ea typeface="宋体" panose="02010600030101010101" pitchFamily="2" charset="-122"/>
              </a:rPr>
              <a:t>优化作业设计践行轻负高质</a:t>
            </a:r>
            <a:endParaRPr lang="zh-CN" altLang="en-US">
              <a:solidFill>
                <a:srgbClr val="000000"/>
              </a:solidFill>
              <a:latin typeface="Verdana" panose="020B0604030504040204" pitchFamily="34" charset="0"/>
              <a:ea typeface="宋体" panose="02010600030101010101" pitchFamily="2" charset="-122"/>
            </a:endParaRPr>
          </a:p>
        </p:txBody>
      </p:sp>
      <p:sp>
        <p:nvSpPr>
          <p:cNvPr id="1032" name="Rectangle 8"/>
          <p:cNvSpPr>
            <a:spLocks noGrp="1" noChangeArrowheads="1"/>
          </p:cNvSpPr>
          <p:nvPr>
            <p:ph type="sldNum" sz="quarter" idx="4"/>
          </p:nvPr>
        </p:nvSpPr>
        <p:spPr bwMode="auto">
          <a:xfrm>
            <a:off x="8737600" y="6245225"/>
            <a:ext cx="2641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buFont typeface="Verdana" panose="020B0604030504040204" pitchFamily="34" charset="0"/>
              <a:buNone/>
              <a:defRPr sz="1200"/>
            </a:lvl1pPr>
          </a:lstStyle>
          <a:p>
            <a:pPr fontAlgn="base">
              <a:spcBef>
                <a:spcPct val="0"/>
              </a:spcBef>
              <a:spcAft>
                <a:spcPct val="0"/>
              </a:spcAft>
              <a:buSzPct val="100000"/>
            </a:pPr>
            <a:fld id="{C81E21DF-9EA6-4670-9DEA-6CA21BFDBC42}" type="slidenum">
              <a:rPr lang="en-US" altLang="zh-CN">
                <a:solidFill>
                  <a:srgbClr val="000000"/>
                </a:solidFill>
                <a:latin typeface="Verdana" panose="020B0604030504040204" pitchFamily="34" charset="0"/>
                <a:ea typeface="宋体" panose="02010600030101010101" pitchFamily="2" charset="-122"/>
              </a:rPr>
            </a:fld>
            <a:endParaRPr lang="en-US" altLang="zh-CN">
              <a:solidFill>
                <a:srgbClr val="000000"/>
              </a:solidFill>
              <a:latin typeface="Verdana" panose="020B0604030504040204" pitchFamily="34" charset="0"/>
              <a:ea typeface="宋体" panose="02010600030101010101" pitchFamily="2" charset="-122"/>
            </a:endParaRP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fontAlgn="base">
        <a:spcBef>
          <a:spcPct val="0"/>
        </a:spcBef>
        <a:spcAft>
          <a:spcPct val="0"/>
        </a:spcAft>
        <a:buSzPct val="100000"/>
        <a:defRPr sz="3800">
          <a:solidFill>
            <a:schemeClr val="tx2"/>
          </a:solidFill>
          <a:latin typeface="Verdana" panose="020B0604030504040204" pitchFamily="34" charset="0"/>
          <a:ea typeface="宋体" panose="02010600030101010101" pitchFamily="2" charset="-122"/>
        </a:defRPr>
      </a:lvl1pPr>
      <a:lvl2pPr algn="l" rtl="0" fontAlgn="base">
        <a:spcBef>
          <a:spcPct val="0"/>
        </a:spcBef>
        <a:spcAft>
          <a:spcPct val="0"/>
        </a:spcAft>
        <a:buSzPct val="100000"/>
        <a:defRPr sz="3800">
          <a:solidFill>
            <a:schemeClr val="tx2"/>
          </a:solidFill>
          <a:latin typeface="Verdana" panose="020B0604030504040204" pitchFamily="34" charset="0"/>
          <a:ea typeface="宋体" panose="02010600030101010101" pitchFamily="2" charset="-122"/>
        </a:defRPr>
      </a:lvl2pPr>
      <a:lvl3pPr algn="l" rtl="0" fontAlgn="base">
        <a:spcBef>
          <a:spcPct val="0"/>
        </a:spcBef>
        <a:spcAft>
          <a:spcPct val="0"/>
        </a:spcAft>
        <a:buSzPct val="100000"/>
        <a:defRPr sz="3800">
          <a:solidFill>
            <a:schemeClr val="tx2"/>
          </a:solidFill>
          <a:latin typeface="Verdana" panose="020B0604030504040204" pitchFamily="34" charset="0"/>
          <a:ea typeface="宋体" panose="02010600030101010101" pitchFamily="2" charset="-122"/>
        </a:defRPr>
      </a:lvl3pPr>
      <a:lvl4pPr algn="l" rtl="0" fontAlgn="base">
        <a:spcBef>
          <a:spcPct val="0"/>
        </a:spcBef>
        <a:spcAft>
          <a:spcPct val="0"/>
        </a:spcAft>
        <a:buSzPct val="100000"/>
        <a:defRPr sz="3800">
          <a:solidFill>
            <a:schemeClr val="tx2"/>
          </a:solidFill>
          <a:latin typeface="Verdana" panose="020B0604030504040204" pitchFamily="34" charset="0"/>
          <a:ea typeface="宋体" panose="02010600030101010101" pitchFamily="2" charset="-122"/>
        </a:defRPr>
      </a:lvl4pPr>
      <a:lvl5pPr algn="l" rtl="0" fontAlgn="base">
        <a:spcBef>
          <a:spcPct val="0"/>
        </a:spcBef>
        <a:spcAft>
          <a:spcPct val="0"/>
        </a:spcAft>
        <a:buSzPct val="100000"/>
        <a:defRPr sz="3800">
          <a:solidFill>
            <a:schemeClr val="tx2"/>
          </a:solidFill>
          <a:latin typeface="Verdana" panose="020B0604030504040204" pitchFamily="34" charset="0"/>
          <a:ea typeface="宋体" panose="02010600030101010101" pitchFamily="2" charset="-122"/>
        </a:defRPr>
      </a:lvl5pPr>
      <a:lvl6pPr marL="457200" algn="l" rtl="0" fontAlgn="base">
        <a:spcBef>
          <a:spcPct val="0"/>
        </a:spcBef>
        <a:spcAft>
          <a:spcPct val="0"/>
        </a:spcAft>
        <a:buSzPct val="100000"/>
        <a:defRPr sz="3800">
          <a:solidFill>
            <a:schemeClr val="tx2"/>
          </a:solidFill>
          <a:latin typeface="Verdana" panose="020B0604030504040204" pitchFamily="34" charset="0"/>
          <a:ea typeface="宋体" panose="02010600030101010101" pitchFamily="2" charset="-122"/>
        </a:defRPr>
      </a:lvl6pPr>
      <a:lvl7pPr marL="914400" algn="l" rtl="0" fontAlgn="base">
        <a:spcBef>
          <a:spcPct val="0"/>
        </a:spcBef>
        <a:spcAft>
          <a:spcPct val="0"/>
        </a:spcAft>
        <a:buSzPct val="100000"/>
        <a:defRPr sz="3800">
          <a:solidFill>
            <a:schemeClr val="tx2"/>
          </a:solidFill>
          <a:latin typeface="Verdana" panose="020B0604030504040204" pitchFamily="34" charset="0"/>
          <a:ea typeface="宋体" panose="02010600030101010101" pitchFamily="2" charset="-122"/>
        </a:defRPr>
      </a:lvl7pPr>
      <a:lvl8pPr marL="1371600" algn="l" rtl="0" fontAlgn="base">
        <a:spcBef>
          <a:spcPct val="0"/>
        </a:spcBef>
        <a:spcAft>
          <a:spcPct val="0"/>
        </a:spcAft>
        <a:buSzPct val="100000"/>
        <a:defRPr sz="3800">
          <a:solidFill>
            <a:schemeClr val="tx2"/>
          </a:solidFill>
          <a:latin typeface="Verdana" panose="020B0604030504040204" pitchFamily="34" charset="0"/>
          <a:ea typeface="宋体" panose="02010600030101010101" pitchFamily="2" charset="-122"/>
        </a:defRPr>
      </a:lvl8pPr>
      <a:lvl9pPr marL="1828800" algn="l" rtl="0" fontAlgn="base">
        <a:spcBef>
          <a:spcPct val="0"/>
        </a:spcBef>
        <a:spcAft>
          <a:spcPct val="0"/>
        </a:spcAft>
        <a:buSzPct val="100000"/>
        <a:defRPr sz="3800">
          <a:solidFill>
            <a:schemeClr val="tx2"/>
          </a:solidFill>
          <a:latin typeface="Verdana" panose="020B0604030504040204" pitchFamily="34" charset="0"/>
          <a:ea typeface="宋体" panose="02010600030101010101" pitchFamily="2" charset="-122"/>
        </a:defRPr>
      </a:lvl9pPr>
    </p:titleStyle>
    <p:bodyStyle>
      <a:lvl1pPr marL="469900" indent="-469900" algn="l" rtl="0" fontAlgn="base">
        <a:spcBef>
          <a:spcPct val="20000"/>
        </a:spcBef>
        <a:spcAft>
          <a:spcPct val="0"/>
        </a:spcAft>
        <a:buClr>
          <a:schemeClr val="accent2"/>
        </a:buClr>
        <a:buSzPct val="65000"/>
        <a:buFont typeface="Wingdings" panose="05000000000000000000" pitchFamily="2" charset="2"/>
        <a:buChar char="o"/>
        <a:defRPr sz="3000">
          <a:solidFill>
            <a:schemeClr val="tx1"/>
          </a:solidFill>
          <a:latin typeface="Verdana" panose="020B0604030504040204" pitchFamily="34" charset="0"/>
          <a:ea typeface="宋体" panose="02010600030101010101" pitchFamily="2" charset="-122"/>
        </a:defRPr>
      </a:lvl1pPr>
      <a:lvl2pPr marL="908050" indent="-436880" algn="l" rtl="0" fontAlgn="base">
        <a:spcBef>
          <a:spcPct val="20000"/>
        </a:spcBef>
        <a:spcAft>
          <a:spcPct val="0"/>
        </a:spcAft>
        <a:buClr>
          <a:schemeClr val="accent2"/>
        </a:buClr>
        <a:buSzPct val="65000"/>
        <a:buFont typeface="Wingdings" panose="05000000000000000000" pitchFamily="2" charset="2"/>
        <a:buChar char="n"/>
        <a:defRPr sz="2600">
          <a:solidFill>
            <a:schemeClr val="tx1"/>
          </a:solidFill>
          <a:latin typeface="Verdana" panose="020B0604030504040204" pitchFamily="34" charset="0"/>
          <a:ea typeface="宋体" panose="02010600030101010101" pitchFamily="2" charset="-122"/>
        </a:defRPr>
      </a:lvl2pPr>
      <a:lvl3pPr marL="1304925" indent="-395605" algn="l" rtl="0" fontAlgn="base">
        <a:spcBef>
          <a:spcPct val="20000"/>
        </a:spcBef>
        <a:spcAft>
          <a:spcPct val="0"/>
        </a:spcAft>
        <a:buClr>
          <a:schemeClr val="accent2"/>
        </a:buClr>
        <a:buSzPct val="60000"/>
        <a:buFont typeface="Wingdings" panose="05000000000000000000" pitchFamily="2" charset="2"/>
        <a:buChar char="o"/>
        <a:defRPr sz="2300">
          <a:solidFill>
            <a:schemeClr val="tx1"/>
          </a:solidFill>
          <a:latin typeface="Verdana" panose="020B0604030504040204" pitchFamily="34" charset="0"/>
          <a:ea typeface="宋体" panose="02010600030101010101" pitchFamily="2" charset="-122"/>
        </a:defRPr>
      </a:lvl3pPr>
      <a:lvl4pPr marL="1694180" indent="-387350" algn="l" rtl="0" fontAlgn="base">
        <a:spcBef>
          <a:spcPct val="20000"/>
        </a:spcBef>
        <a:spcAft>
          <a:spcPct val="0"/>
        </a:spcAft>
        <a:buClr>
          <a:schemeClr val="accent2"/>
        </a:buClr>
        <a:buSzPct val="65000"/>
        <a:buFont typeface="Wingdings" panose="05000000000000000000" pitchFamily="2" charset="2"/>
        <a:buChar char="n"/>
        <a:defRPr sz="2000">
          <a:solidFill>
            <a:schemeClr val="tx1"/>
          </a:solidFill>
          <a:latin typeface="Verdana" panose="020B0604030504040204" pitchFamily="34" charset="0"/>
          <a:ea typeface="宋体" panose="02010600030101010101" pitchFamily="2" charset="-122"/>
        </a:defRPr>
      </a:lvl4pPr>
      <a:lvl5pPr marL="2094230" indent="-398780" algn="l" rtl="0" fontAlgn="base">
        <a:spcBef>
          <a:spcPct val="25000"/>
        </a:spcBef>
        <a:spcAft>
          <a:spcPct val="0"/>
        </a:spcAft>
        <a:buClr>
          <a:schemeClr val="accent2"/>
        </a:buClr>
        <a:buSzPct val="90000"/>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5pPr>
      <a:lvl6pPr marL="2551430" indent="-398780" algn="l" rtl="0" fontAlgn="base">
        <a:spcBef>
          <a:spcPct val="25000"/>
        </a:spcBef>
        <a:spcAft>
          <a:spcPct val="0"/>
        </a:spcAft>
        <a:buClr>
          <a:schemeClr val="accent2"/>
        </a:buClr>
        <a:buSzPct val="90000"/>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6pPr>
      <a:lvl7pPr marL="3008630" indent="-398780" algn="l" rtl="0" fontAlgn="base">
        <a:spcBef>
          <a:spcPct val="25000"/>
        </a:spcBef>
        <a:spcAft>
          <a:spcPct val="0"/>
        </a:spcAft>
        <a:buClr>
          <a:schemeClr val="accent2"/>
        </a:buClr>
        <a:buSzPct val="90000"/>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7pPr>
      <a:lvl8pPr marL="3465830" indent="-398780" algn="l" rtl="0" fontAlgn="base">
        <a:spcBef>
          <a:spcPct val="25000"/>
        </a:spcBef>
        <a:spcAft>
          <a:spcPct val="0"/>
        </a:spcAft>
        <a:buClr>
          <a:schemeClr val="accent2"/>
        </a:buClr>
        <a:buSzPct val="90000"/>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8pPr>
      <a:lvl9pPr marL="3923030" indent="-398780" algn="l" rtl="0" fontAlgn="base">
        <a:spcBef>
          <a:spcPct val="25000"/>
        </a:spcBef>
        <a:spcAft>
          <a:spcPct val="0"/>
        </a:spcAft>
        <a:buClr>
          <a:schemeClr val="accent2"/>
        </a:buClr>
        <a:buSzPct val="90000"/>
        <a:buFont typeface="Wingdings" panose="05000000000000000000" pitchFamily="2" charset="2"/>
        <a:buChar char="§"/>
        <a:defRPr sz="2000">
          <a:solidFill>
            <a:schemeClr val="tx1"/>
          </a:solidFill>
          <a:latin typeface="Verdana" panose="020B0604030504040204" pitchFamily="34" charset="0"/>
          <a:ea typeface="宋体" panose="02010600030101010101" pitchFamily="2" charset="-122"/>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03948-D416-49AA-81A6-9D281A1AE0FF}"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4391E-76C9-40C9-B421-3F9EB6606255}"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7.jpeg"/><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tiff"/></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image" Target="../media/image4.tiff"/></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image" Target="../media/image4.tiff"/></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image" Target="../media/image4.tif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jpeg"/><Relationship Id="rId1"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image" Target="../media/image21.tiff"/></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3.tiff"/><Relationship Id="rId3" Type="http://schemas.openxmlformats.org/officeDocument/2006/relationships/tags" Target="../tags/tag2.xml"/><Relationship Id="rId2" Type="http://schemas.openxmlformats.org/officeDocument/2006/relationships/image" Target="../media/image2.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2.png"/><Relationship Id="rId1" Type="http://schemas.openxmlformats.org/officeDocument/2006/relationships/image" Target="../media/image1.tiff"/></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image" Target="../media/image4.tif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4.tiff"/><Relationship Id="rId4" Type="http://schemas.openxmlformats.org/officeDocument/2006/relationships/image" Target="../media/image2.png"/><Relationship Id="rId3" Type="http://schemas.openxmlformats.org/officeDocument/2006/relationships/tags" Target="../tags/tag5.xml"/><Relationship Id="rId2" Type="http://schemas.openxmlformats.org/officeDocument/2006/relationships/image" Target="../media/image5.png"/><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p:nvPr/>
        </p:nvPicPr>
        <p:blipFill>
          <a:blip r:embed="rId1"/>
          <a:srcRect/>
          <a:stretch>
            <a:fillRect/>
          </a:stretch>
        </p:blipFill>
        <p:spPr>
          <a:xfrm rot="5400000" flipH="1">
            <a:off x="7536773" y="2202772"/>
            <a:ext cx="2314434" cy="6996021"/>
          </a:xfrm>
          <a:prstGeom prst="rect">
            <a:avLst/>
          </a:prstGeom>
        </p:spPr>
      </p:pic>
      <p:sp>
        <p:nvSpPr>
          <p:cNvPr id="5" name="文本框 4"/>
          <p:cNvSpPr txBox="1"/>
          <p:nvPr/>
        </p:nvSpPr>
        <p:spPr>
          <a:xfrm>
            <a:off x="5753100" y="2715804"/>
            <a:ext cx="6019800" cy="1991414"/>
          </a:xfrm>
          <a:prstGeom prst="rect">
            <a:avLst/>
          </a:prstGeom>
          <a:noFill/>
        </p:spPr>
        <p:txBody>
          <a:bodyPr wrap="square" rtlCol="0" anchor="ctr">
            <a:normAutofit fontScale="40000"/>
            <a:scene3d>
              <a:camera prst="orthographicFront"/>
              <a:lightRig rig="threePt" dir="t"/>
            </a:scene3d>
            <a:sp3d contourW="12700"/>
          </a:bodyPr>
          <a:lstStyle>
            <a:defPPr>
              <a:defRPr lang="zh-CN"/>
            </a:defPPr>
            <a:lvl1pPr algn="l">
              <a:defRPr sz="9600"/>
            </a:lvl1pPr>
          </a:lstStyle>
          <a:p>
            <a:pPr marL="0" marR="0" lvl="0" indent="0" algn="r" defTabSz="914400" rtl="0" eaLnBrk="1" fontAlgn="auto" latinLnBrk="0" hangingPunct="1">
              <a:lnSpc>
                <a:spcPct val="100000"/>
              </a:lnSpc>
              <a:spcBef>
                <a:spcPct val="0"/>
              </a:spcBef>
              <a:spcAft>
                <a:spcPct val="0"/>
              </a:spcAft>
              <a:buClrTx/>
              <a:buSzTx/>
              <a:buFontTx/>
              <a:buNone/>
              <a:defRPr/>
            </a:pPr>
            <a:r>
              <a:rPr lang="zh-CN" altLang="en-US" sz="6600" b="1" dirty="0">
                <a:solidFill>
                  <a:schemeClr val="bg1"/>
                </a:solidFill>
                <a:latin typeface="楷体" panose="02010609060101010101" pitchFamily="49" charset="-122"/>
                <a:ea typeface="楷体" panose="02010609060101010101" pitchFamily="49" charset="-122"/>
                <a:sym typeface="+mn-ea"/>
              </a:rPr>
              <a:t>如何培养学生独立思考能力如如何培养学生独立思考能力独立思考能力如何培养学生独立思考能力</a:t>
            </a:r>
            <a:endParaRPr lang="en-US" altLang="zh-CN" sz="6600" b="1" noProof="0" dirty="0">
              <a:solidFill>
                <a:schemeClr val="tx1">
                  <a:lumMod val="75000"/>
                  <a:lumOff val="25000"/>
                </a:schemeClr>
              </a:solidFill>
              <a:effectLst>
                <a:outerShdw blurRad="63500" sx="102000" sy="102000" algn="ctr" rotWithShape="0">
                  <a:schemeClr val="bg1">
                    <a:alpha val="20000"/>
                  </a:schemeClr>
                </a:outerShdw>
              </a:effectLst>
              <a:latin typeface="思源黑体 CN Normal"/>
              <a:ea typeface="思源黑体 CN Bold" panose="020B0800000000000000" pitchFamily="34" charset="-122"/>
              <a:sym typeface="Arial" panose="020B0604020202020204" pitchFamily="34" charset="0"/>
            </a:endParaRPr>
          </a:p>
        </p:txBody>
      </p:sp>
      <p:sp>
        <p:nvSpPr>
          <p:cNvPr id="9" name="矩形 8"/>
          <p:cNvSpPr/>
          <p:nvPr/>
        </p:nvSpPr>
        <p:spPr>
          <a:xfrm>
            <a:off x="0" y="1"/>
            <a:ext cx="12192000" cy="372990"/>
          </a:xfrm>
          <a:prstGeom prst="rect">
            <a:avLst/>
          </a:prstGeom>
          <a:gradFill>
            <a:gsLst>
              <a:gs pos="0">
                <a:srgbClr val="E96B6A"/>
              </a:gs>
              <a:gs pos="100000">
                <a:srgbClr val="FDE6A9"/>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p:txBody>
      </p:sp>
      <p:pic>
        <p:nvPicPr>
          <p:cNvPr id="10" name="图片 9" descr="徽标&#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 y="90169"/>
            <a:ext cx="1245235" cy="1171575"/>
          </a:xfrm>
          <a:prstGeom prst="rect">
            <a:avLst/>
          </a:prstGeom>
        </p:spPr>
      </p:pic>
      <p:sp>
        <p:nvSpPr>
          <p:cNvPr id="2" name="矩形 1"/>
          <p:cNvSpPr/>
          <p:nvPr/>
        </p:nvSpPr>
        <p:spPr>
          <a:xfrm>
            <a:off x="1448435" y="414346"/>
            <a:ext cx="2709396" cy="523220"/>
          </a:xfrm>
          <a:prstGeom prst="rect">
            <a:avLst/>
          </a:prstGeom>
          <a:noFill/>
        </p:spPr>
        <p:txBody>
          <a:bodyPr wrap="none" lIns="91440" tIns="45720" rIns="91440" bIns="45720">
            <a:spAutoFit/>
          </a:bodyPr>
          <a:lstStyle/>
          <a:p>
            <a:pPr algn="ctr"/>
            <a:r>
              <a:rPr lang="zh-CN" altLang="en-US" sz="2800" b="1" cap="none" spc="0" dirty="0" smtClean="0">
                <a:ln w="10541" cmpd="sng">
                  <a:solidFill>
                    <a:schemeClr val="accent1">
                      <a:shade val="88000"/>
                      <a:satMod val="110000"/>
                    </a:schemeClr>
                  </a:solidFill>
                  <a:prstDash val="solid"/>
                </a:ln>
                <a:solidFill>
                  <a:srgbClr val="00B0F0"/>
                </a:solidFill>
                <a:effectLst/>
              </a:rPr>
              <a:t>牟丽名师工作室</a:t>
            </a:r>
            <a:endParaRPr lang="zh-CN" altLang="en-US" sz="2800" b="1" cap="none" spc="0" dirty="0">
              <a:ln w="10541" cmpd="sng">
                <a:solidFill>
                  <a:schemeClr val="accent1">
                    <a:shade val="88000"/>
                    <a:satMod val="110000"/>
                  </a:schemeClr>
                </a:solidFill>
                <a:prstDash val="solid"/>
              </a:ln>
              <a:solidFill>
                <a:srgbClr val="00B0F0"/>
              </a:solidFill>
              <a:effectLst/>
            </a:endParaRPr>
          </a:p>
        </p:txBody>
      </p:sp>
      <p:sp>
        <p:nvSpPr>
          <p:cNvPr id="7" name="文本框 6"/>
          <p:cNvSpPr txBox="1"/>
          <p:nvPr/>
        </p:nvSpPr>
        <p:spPr>
          <a:xfrm>
            <a:off x="3048000" y="2767965"/>
            <a:ext cx="6096000" cy="1322070"/>
          </a:xfrm>
          <a:prstGeom prst="rect">
            <a:avLst/>
          </a:prstGeom>
          <a:noFill/>
        </p:spPr>
        <p:txBody>
          <a:bodyPr wrap="square" rtlCol="0" anchor="t">
            <a:spAutoFit/>
          </a:bodyPr>
          <a:p>
            <a:r>
              <a:rPr lang="zh-CN" altLang="en-US" sz="4000" b="1" dirty="0">
                <a:solidFill>
                  <a:schemeClr val="bg1"/>
                </a:solidFill>
                <a:latin typeface="楷体" panose="02010609060101010101" pitchFamily="49" charset="-122"/>
                <a:ea typeface="楷体" panose="02010609060101010101" pitchFamily="49" charset="-122"/>
                <a:sym typeface="+mn-ea"/>
              </a:rPr>
              <a:t>如何培养学生独立思考能力如何培养</a:t>
            </a:r>
            <a:endParaRPr lang="zh-CN" altLang="en-US" sz="4000" b="1" dirty="0">
              <a:solidFill>
                <a:schemeClr val="bg1"/>
              </a:solidFill>
              <a:latin typeface="楷体" panose="02010609060101010101" pitchFamily="49" charset="-122"/>
              <a:ea typeface="楷体" panose="02010609060101010101" pitchFamily="49" charset="-122"/>
              <a:sym typeface="+mn-ea"/>
            </a:endParaRPr>
          </a:p>
        </p:txBody>
      </p:sp>
      <p:sp>
        <p:nvSpPr>
          <p:cNvPr id="11" name="文本框 10"/>
          <p:cNvSpPr txBox="1"/>
          <p:nvPr/>
        </p:nvSpPr>
        <p:spPr>
          <a:xfrm>
            <a:off x="3424555" y="2341880"/>
            <a:ext cx="6156325" cy="645160"/>
          </a:xfrm>
          <a:prstGeom prst="rect">
            <a:avLst/>
          </a:prstGeom>
          <a:noFill/>
        </p:spPr>
        <p:txBody>
          <a:bodyPr wrap="square" rtlCol="0">
            <a:spAutoFit/>
          </a:bodyPr>
          <a:p>
            <a:r>
              <a:rPr lang="zh-CN" altLang="en-US" sz="3600"/>
              <a:t>如何培养学生独立思考能力</a:t>
            </a:r>
            <a:endParaRPr lang="zh-CN" altLang="en-US" sz="3600"/>
          </a:p>
        </p:txBody>
      </p:sp>
      <p:sp>
        <p:nvSpPr>
          <p:cNvPr id="12" name="文本框 11"/>
          <p:cNvSpPr txBox="1"/>
          <p:nvPr/>
        </p:nvSpPr>
        <p:spPr>
          <a:xfrm>
            <a:off x="6744970" y="4543425"/>
            <a:ext cx="4495800" cy="1153160"/>
          </a:xfrm>
          <a:prstGeom prst="rect">
            <a:avLst/>
          </a:prstGeom>
          <a:noFill/>
        </p:spPr>
        <p:txBody>
          <a:bodyPr wrap="square" rtlCol="0">
            <a:noAutofit/>
          </a:bodyPr>
          <a:p>
            <a:r>
              <a:rPr lang="zh-CN" altLang="en-US" sz="3200"/>
              <a:t>泸县实验学校</a:t>
            </a:r>
            <a:r>
              <a:rPr lang="en-US" altLang="zh-CN" sz="3200"/>
              <a:t>  </a:t>
            </a:r>
            <a:r>
              <a:rPr lang="zh-CN" altLang="en-US" sz="3200"/>
              <a:t>蒲红莲</a:t>
            </a:r>
            <a:endParaRPr lang="zh-CN" altLang="en-US" sz="32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rLs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页脚占位符 1"/>
          <p:cNvSpPr>
            <a:spLocks noGrp="1"/>
          </p:cNvSpPr>
          <p:nvPr>
            <p:ph type="ftr" sz="quarter" idx="11"/>
          </p:nvPr>
        </p:nvSpPr>
        <p:spPr/>
        <p:txBody>
          <a:bodyPr/>
          <a:p>
            <a:r>
              <a:rPr lang="zh-CN" altLang="en-US">
                <a:solidFill>
                  <a:srgbClr val="000000"/>
                </a:solidFill>
              </a:rPr>
              <a:t>优化作业设计践行轻负高质</a:t>
            </a:r>
            <a:endParaRPr lang="zh-CN" altLang="en-US">
              <a:solidFill>
                <a:srgbClr val="000000"/>
              </a:solidFill>
            </a:endParaRPr>
          </a:p>
        </p:txBody>
      </p:sp>
      <p:pic>
        <p:nvPicPr>
          <p:cNvPr id="4" name="图片 3" descr="1"/>
          <p:cNvPicPr>
            <a:picLocks noChangeAspect="1"/>
          </p:cNvPicPr>
          <p:nvPr/>
        </p:nvPicPr>
        <p:blipFill>
          <a:blip r:embed="rId1"/>
          <a:stretch>
            <a:fillRect/>
          </a:stretch>
        </p:blipFill>
        <p:spPr>
          <a:xfrm>
            <a:off x="641350" y="271145"/>
            <a:ext cx="3259455" cy="6885940"/>
          </a:xfrm>
          <a:prstGeom prst="rect">
            <a:avLst/>
          </a:prstGeom>
        </p:spPr>
      </p:pic>
      <p:pic>
        <p:nvPicPr>
          <p:cNvPr id="6" name="图片 5" descr="2tp"/>
          <p:cNvPicPr>
            <a:picLocks noChangeAspect="1"/>
          </p:cNvPicPr>
          <p:nvPr/>
        </p:nvPicPr>
        <p:blipFill>
          <a:blip r:embed="rId2"/>
          <a:stretch>
            <a:fillRect/>
          </a:stretch>
        </p:blipFill>
        <p:spPr>
          <a:xfrm rot="5400000">
            <a:off x="4812030" y="-134620"/>
            <a:ext cx="5876925" cy="783780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17601" y="493985"/>
            <a:ext cx="6591300" cy="694944"/>
          </a:xfrm>
          <a:prstGeom prst="rect">
            <a:avLst/>
          </a:prstGeom>
          <a:noFill/>
        </p:spPr>
        <p:txBody>
          <a:bodyPr wrap="square" rtlCol="0" anchor="ctr">
            <a:normAutofit/>
          </a:bodyPr>
          <a:lstStyle/>
          <a:p>
            <a:r>
              <a:rPr lang="zh-CN" altLang="en-US" sz="3600" b="1" dirty="0">
                <a:solidFill>
                  <a:srgbClr val="FF0000"/>
                </a:solidFill>
                <a:latin typeface="思源黑体 CN Normal"/>
                <a:cs typeface="+mn-ea"/>
                <a:sym typeface="+mn-lt"/>
              </a:rPr>
              <a:t>课堂设计方面</a:t>
            </a:r>
            <a:endParaRPr lang="zh-CN" altLang="en-US" sz="3600" b="1" dirty="0">
              <a:solidFill>
                <a:srgbClr val="FF0000"/>
              </a:solidFill>
              <a:latin typeface="思源黑体 CN Normal"/>
              <a:cs typeface="+mn-ea"/>
              <a:sym typeface="+mn-lt"/>
            </a:endParaRPr>
          </a:p>
        </p:txBody>
      </p:sp>
      <p:pic>
        <p:nvPicPr>
          <p:cNvPr id="3" name="图片 2"/>
          <p:cNvPicPr/>
          <p:nvPr/>
        </p:nvPicPr>
        <p:blipFill>
          <a:blip r:embed="rId1"/>
          <a:srcRect/>
          <a:stretch>
            <a:fillRect/>
          </a:stretch>
        </p:blipFill>
        <p:spPr>
          <a:xfrm>
            <a:off x="523733" y="493985"/>
            <a:ext cx="486201" cy="444171"/>
          </a:xfrm>
          <a:prstGeom prst="rect">
            <a:avLst/>
          </a:prstGeom>
        </p:spPr>
      </p:pic>
      <p:sp>
        <p:nvSpPr>
          <p:cNvPr id="14" name="矩形 13"/>
          <p:cNvSpPr/>
          <p:nvPr/>
        </p:nvSpPr>
        <p:spPr>
          <a:xfrm>
            <a:off x="0" y="6485010"/>
            <a:ext cx="12192000" cy="372990"/>
          </a:xfrm>
          <a:prstGeom prst="rect">
            <a:avLst/>
          </a:prstGeom>
          <a:gradFill>
            <a:gsLst>
              <a:gs pos="0">
                <a:srgbClr val="E96B6A"/>
              </a:gs>
              <a:gs pos="100000">
                <a:srgbClr val="FDE6A9"/>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solidFill>
                <a:prstClr val="white"/>
              </a:solidFill>
            </a:endParaRPr>
          </a:p>
        </p:txBody>
      </p:sp>
      <p:sp>
        <p:nvSpPr>
          <p:cNvPr id="18" name="New shape"/>
          <p:cNvSpPr/>
          <p:nvPr/>
        </p:nvSpPr>
        <p:spPr>
          <a:xfrm>
            <a:off x="0" y="1234858"/>
            <a:ext cx="3752566" cy="9017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Autofit/>
          </a:bodyPr>
          <a:lstStyle/>
          <a:p>
            <a:pPr>
              <a:lnSpc>
                <a:spcPct val="200000"/>
              </a:lnSpc>
            </a:pPr>
            <a:r>
              <a:rPr lang="zh-CN" sz="2800" b="1" dirty="0">
                <a:solidFill>
                  <a:srgbClr val="000000"/>
                </a:solidFill>
                <a:latin typeface="Microsoft Sans Serif" panose="020B0604020202020204"/>
              </a:rPr>
              <a:t>创设合理情景</a:t>
            </a:r>
            <a:endParaRPr lang="zh-CN" sz="2800" b="1" dirty="0">
              <a:solidFill>
                <a:srgbClr val="000000"/>
              </a:solidFill>
              <a:latin typeface="Microsoft Sans Serif" panose="020B0604020202020204"/>
            </a:endParaRPr>
          </a:p>
        </p:txBody>
      </p:sp>
      <p:sp>
        <p:nvSpPr>
          <p:cNvPr id="8" name="New shape"/>
          <p:cNvSpPr/>
          <p:nvPr/>
        </p:nvSpPr>
        <p:spPr>
          <a:xfrm>
            <a:off x="955817" y="2840180"/>
            <a:ext cx="10508967" cy="788939"/>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Autofit/>
          </a:bodyPr>
          <a:lstStyle/>
          <a:p>
            <a:r>
              <a:rPr lang="zh-CN" altLang="en-US" sz="2000" b="1" dirty="0" smtClean="0">
                <a:solidFill>
                  <a:schemeClr val="tx1"/>
                </a:solidFill>
                <a:latin typeface="Microsoft Sans Serif" panose="020B0604020202020204"/>
              </a:rPr>
              <a:t>   </a:t>
            </a:r>
            <a:endParaRPr sz="2000" b="1" dirty="0">
              <a:solidFill>
                <a:schemeClr val="tx1"/>
              </a:solidFill>
              <a:latin typeface="Microsoft Sans Serif" panose="020B0604020202020204"/>
            </a:endParaRPr>
          </a:p>
        </p:txBody>
      </p:sp>
      <p:sp>
        <p:nvSpPr>
          <p:cNvPr id="2" name="矩形 1"/>
          <p:cNvSpPr/>
          <p:nvPr/>
        </p:nvSpPr>
        <p:spPr>
          <a:xfrm>
            <a:off x="1283335" y="2140585"/>
            <a:ext cx="10181590" cy="1711325"/>
          </a:xfrm>
          <a:prstGeom prst="rect">
            <a:avLst/>
          </a:prstGeom>
        </p:spPr>
        <p:txBody>
          <a:bodyPr wrap="square">
            <a:noAutofit/>
          </a:bodyPr>
          <a:lstStyle/>
          <a:p>
            <a:pPr>
              <a:lnSpc>
                <a:spcPct val="150000"/>
              </a:lnSpc>
            </a:pPr>
            <a:r>
              <a:rPr lang="zh-CN" altLang="en-US" sz="2400" dirty="0" smtClean="0"/>
              <a:t>     果园里摘下</a:t>
            </a:r>
            <a:r>
              <a:rPr lang="en-US" altLang="zh-CN" sz="2400" dirty="0" smtClean="0"/>
              <a:t>63</a:t>
            </a:r>
            <a:r>
              <a:rPr lang="zh-CN" altLang="en-US" sz="2400" dirty="0" smtClean="0"/>
              <a:t>千克葡萄，每</a:t>
            </a:r>
            <a:r>
              <a:rPr lang="en-US" altLang="zh-CN" sz="2400" dirty="0" smtClean="0"/>
              <a:t>5</a:t>
            </a:r>
            <a:r>
              <a:rPr lang="zh-CN" altLang="en-US" sz="2400" dirty="0" smtClean="0"/>
              <a:t>千克装一箱，需要准备多少个箱子？</a:t>
            </a:r>
            <a:r>
              <a:rPr lang="en-US" altLang="zh-CN" sz="2400" dirty="0" smtClean="0"/>
              <a:t>63</a:t>
            </a:r>
            <a:r>
              <a:rPr lang="en-US" altLang="zh-CN" sz="2400" dirty="0" smtClean="0">
                <a:latin typeface="Arial" panose="020B0604020202020204" pitchFamily="34" charset="0"/>
              </a:rPr>
              <a:t>÷5=12</a:t>
            </a:r>
            <a:r>
              <a:rPr lang="zh-CN" altLang="en-US" sz="2400" dirty="0" smtClean="0">
                <a:latin typeface="Arial" panose="020B0604020202020204" pitchFamily="34" charset="0"/>
              </a:rPr>
              <a:t>（个</a:t>
            </a:r>
            <a:r>
              <a:rPr lang="en-US" altLang="zh-CN" sz="2400" dirty="0" smtClean="0">
                <a:latin typeface="Arial" panose="020B0604020202020204" pitchFamily="34" charset="0"/>
              </a:rPr>
              <a:t>)......3(</a:t>
            </a:r>
            <a:r>
              <a:rPr lang="zh-CN" altLang="en-US" sz="2400" dirty="0" smtClean="0">
                <a:latin typeface="Arial" panose="020B0604020202020204" pitchFamily="34" charset="0"/>
              </a:rPr>
              <a:t>千克）</a:t>
            </a:r>
            <a:endParaRPr lang="zh-CN" altLang="en-US" sz="2400" dirty="0" smtClean="0"/>
          </a:p>
          <a:p>
            <a:pPr>
              <a:lnSpc>
                <a:spcPct val="150000"/>
              </a:lnSpc>
            </a:pPr>
            <a:r>
              <a:rPr lang="zh-CN" altLang="en-US" sz="2400" dirty="0" smtClean="0"/>
              <a:t>        </a:t>
            </a:r>
            <a:endParaRPr lang="zh-CN" altLang="en-US" sz="2400" dirty="0"/>
          </a:p>
        </p:txBody>
      </p:sp>
      <p:sp>
        <p:nvSpPr>
          <p:cNvPr id="9" name="New shape"/>
          <p:cNvSpPr/>
          <p:nvPr/>
        </p:nvSpPr>
        <p:spPr>
          <a:xfrm>
            <a:off x="1009934" y="3652978"/>
            <a:ext cx="10508967" cy="1931941"/>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Autofit/>
          </a:bodyPr>
          <a:lstStyle/>
          <a:p>
            <a:r>
              <a:rPr lang="en-US" altLang="zh-CN" sz="2000" b="1" dirty="0">
                <a:solidFill>
                  <a:schemeClr val="tx1"/>
                </a:solidFill>
                <a:latin typeface="Microsoft Sans Serif" panose="020B0604020202020204"/>
              </a:rPr>
              <a:t>      </a:t>
            </a:r>
            <a:r>
              <a:rPr lang="zh-CN" sz="2000" b="1" dirty="0">
                <a:solidFill>
                  <a:schemeClr val="tx1"/>
                </a:solidFill>
                <a:latin typeface="Microsoft Sans Serif" panose="020B0604020202020204"/>
              </a:rPr>
              <a:t>我们班有</a:t>
            </a:r>
            <a:r>
              <a:rPr lang="en-US" altLang="zh-CN" sz="2000" b="1" dirty="0">
                <a:solidFill>
                  <a:schemeClr val="tx1"/>
                </a:solidFill>
                <a:latin typeface="Microsoft Sans Serif" panose="020B0604020202020204"/>
              </a:rPr>
              <a:t>44</a:t>
            </a:r>
            <a:r>
              <a:rPr lang="zh-CN" altLang="en-US" sz="2000" b="1" dirty="0">
                <a:solidFill>
                  <a:schemeClr val="tx1"/>
                </a:solidFill>
                <a:latin typeface="Microsoft Sans Serif" panose="020B0604020202020204"/>
              </a:rPr>
              <a:t>个孩子，蒲老师带大家出去秋游，每辆车最多可以坐</a:t>
            </a:r>
            <a:r>
              <a:rPr lang="en-US" altLang="zh-CN" sz="2000" b="1" dirty="0">
                <a:solidFill>
                  <a:schemeClr val="tx1"/>
                </a:solidFill>
                <a:latin typeface="Microsoft Sans Serif" panose="020B0604020202020204"/>
              </a:rPr>
              <a:t>6</a:t>
            </a:r>
            <a:r>
              <a:rPr lang="zh-CN" altLang="en-US" sz="2000" b="1" dirty="0">
                <a:solidFill>
                  <a:schemeClr val="tx1"/>
                </a:solidFill>
                <a:latin typeface="Microsoft Sans Serif" panose="020B0604020202020204"/>
              </a:rPr>
              <a:t>人。问我们一共要租多少辆车才可以？</a:t>
            </a:r>
            <a:r>
              <a:rPr lang="en-US" altLang="zh-CN" sz="2000" b="1" dirty="0">
                <a:solidFill>
                  <a:schemeClr val="tx1"/>
                </a:solidFill>
                <a:latin typeface="Microsoft Sans Serif" panose="020B0604020202020204"/>
              </a:rPr>
              <a:t>  </a:t>
            </a:r>
            <a:endParaRPr lang="en-US" altLang="zh-CN" sz="2000" b="1" dirty="0">
              <a:solidFill>
                <a:schemeClr val="tx1"/>
              </a:solidFill>
              <a:latin typeface="Microsoft Sans Serif" panose="020B0604020202020204"/>
            </a:endParaRPr>
          </a:p>
          <a:p>
            <a:r>
              <a:rPr lang="en-US" altLang="zh-CN" sz="2000" b="1" dirty="0">
                <a:solidFill>
                  <a:schemeClr val="tx1"/>
                </a:solidFill>
                <a:latin typeface="Microsoft Sans Serif" panose="020B0604020202020204"/>
              </a:rPr>
              <a:t>44+1=45(</a:t>
            </a:r>
            <a:r>
              <a:rPr lang="zh-CN" altLang="en-US" sz="2000" b="1" dirty="0">
                <a:solidFill>
                  <a:schemeClr val="tx1"/>
                </a:solidFill>
                <a:latin typeface="Microsoft Sans Serif" panose="020B0604020202020204"/>
              </a:rPr>
              <a:t>人）</a:t>
            </a:r>
            <a:r>
              <a:rPr lang="en-US" altLang="zh-CN" sz="2000" b="1" dirty="0">
                <a:solidFill>
                  <a:schemeClr val="tx1"/>
                </a:solidFill>
                <a:latin typeface="Microsoft Sans Serif" panose="020B0604020202020204"/>
              </a:rPr>
              <a:t>45</a:t>
            </a:r>
            <a:r>
              <a:rPr lang="en-US" altLang="zh-CN" sz="2000" b="1" dirty="0">
                <a:solidFill>
                  <a:schemeClr val="tx1"/>
                </a:solidFill>
                <a:latin typeface="Arial" panose="020B0604020202020204" pitchFamily="34" charset="0"/>
              </a:rPr>
              <a:t>÷6=7</a:t>
            </a:r>
            <a:r>
              <a:rPr lang="zh-CN" altLang="en-US" sz="2000" b="1" dirty="0">
                <a:solidFill>
                  <a:schemeClr val="tx1"/>
                </a:solidFill>
                <a:latin typeface="Arial" panose="020B0604020202020204" pitchFamily="34" charset="0"/>
              </a:rPr>
              <a:t>（辆）</a:t>
            </a:r>
            <a:r>
              <a:rPr lang="en-US" altLang="zh-CN" sz="2000" b="1" dirty="0">
                <a:solidFill>
                  <a:schemeClr val="tx1"/>
                </a:solidFill>
                <a:latin typeface="Arial" panose="020B0604020202020204" pitchFamily="34" charset="0"/>
              </a:rPr>
              <a:t>.......3</a:t>
            </a:r>
            <a:r>
              <a:rPr lang="zh-CN" altLang="zh-CN" sz="2000" b="1" dirty="0">
                <a:solidFill>
                  <a:schemeClr val="tx1"/>
                </a:solidFill>
                <a:latin typeface="Arial" panose="020B0604020202020204" pitchFamily="34" charset="0"/>
              </a:rPr>
              <a:t>（人）</a:t>
            </a:r>
            <a:r>
              <a:rPr lang="en-US" altLang="zh-CN" sz="2000" b="1" dirty="0">
                <a:solidFill>
                  <a:schemeClr val="tx1"/>
                </a:solidFill>
                <a:latin typeface="Arial" panose="020B0604020202020204" pitchFamily="34" charset="0"/>
              </a:rPr>
              <a:t>   </a:t>
            </a:r>
            <a:r>
              <a:rPr lang="zh-CN" altLang="en-US" sz="2000" b="1" dirty="0">
                <a:solidFill>
                  <a:schemeClr val="tx1"/>
                </a:solidFill>
                <a:latin typeface="Arial" panose="020B0604020202020204" pitchFamily="34" charset="0"/>
              </a:rPr>
              <a:t>现在这剩下的</a:t>
            </a:r>
            <a:r>
              <a:rPr lang="en-US" altLang="zh-CN" sz="2000" b="1" dirty="0">
                <a:solidFill>
                  <a:schemeClr val="tx1"/>
                </a:solidFill>
                <a:latin typeface="Arial" panose="020B0604020202020204" pitchFamily="34" charset="0"/>
              </a:rPr>
              <a:t>3</a:t>
            </a:r>
            <a:r>
              <a:rPr lang="zh-CN" altLang="en-US" sz="2000" b="1" dirty="0">
                <a:solidFill>
                  <a:schemeClr val="tx1"/>
                </a:solidFill>
                <a:latin typeface="Arial" panose="020B0604020202020204" pitchFamily="34" charset="0"/>
              </a:rPr>
              <a:t>人怎样办？孩子自然想到还要租</a:t>
            </a:r>
            <a:r>
              <a:rPr lang="en-US" altLang="zh-CN" sz="2000" b="1" dirty="0">
                <a:solidFill>
                  <a:schemeClr val="tx1"/>
                </a:solidFill>
                <a:latin typeface="Arial" panose="020B0604020202020204" pitchFamily="34" charset="0"/>
              </a:rPr>
              <a:t>1</a:t>
            </a:r>
            <a:r>
              <a:rPr lang="zh-CN" altLang="en-US" sz="2000" b="1" dirty="0">
                <a:solidFill>
                  <a:schemeClr val="tx1"/>
                </a:solidFill>
                <a:latin typeface="Arial" panose="020B0604020202020204" pitchFamily="34" charset="0"/>
              </a:rPr>
              <a:t>辆车</a:t>
            </a:r>
            <a:r>
              <a:rPr lang="en-US" altLang="zh-CN" sz="2000" b="1" dirty="0">
                <a:solidFill>
                  <a:schemeClr val="tx1"/>
                </a:solidFill>
                <a:latin typeface="Arial" panose="020B0604020202020204" pitchFamily="34" charset="0"/>
              </a:rPr>
              <a:t>   7+1=8</a:t>
            </a:r>
            <a:r>
              <a:rPr lang="zh-CN" altLang="en-US" sz="2000" b="1" dirty="0">
                <a:solidFill>
                  <a:schemeClr val="tx1"/>
                </a:solidFill>
                <a:latin typeface="Arial" panose="020B0604020202020204" pitchFamily="34" charset="0"/>
              </a:rPr>
              <a:t>（辆）</a:t>
            </a:r>
            <a:endParaRPr lang="zh-CN" altLang="en-US" sz="2000" b="1" dirty="0">
              <a:solidFill>
                <a:schemeClr val="tx1"/>
              </a:solidFill>
              <a:latin typeface="Arial" panose="020B0604020202020204" pitchFamily="34" charset="0"/>
            </a:endParaRPr>
          </a:p>
        </p:txBody>
      </p:sp>
      <p:pic>
        <p:nvPicPr>
          <p:cNvPr id="10" name="图片 9" descr="徽标&#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5465" y="90758"/>
            <a:ext cx="1245235" cy="1171575"/>
          </a:xfrm>
          <a:prstGeom prst="rect">
            <a:avLst/>
          </a:prstGeom>
        </p:spPr>
      </p:pic>
      <p:sp>
        <p:nvSpPr>
          <p:cNvPr id="11" name="矩形 10"/>
          <p:cNvSpPr/>
          <p:nvPr/>
        </p:nvSpPr>
        <p:spPr>
          <a:xfrm>
            <a:off x="8083587" y="414936"/>
            <a:ext cx="2709396" cy="523220"/>
          </a:xfrm>
          <a:prstGeom prst="rect">
            <a:avLst/>
          </a:prstGeom>
          <a:noFill/>
        </p:spPr>
        <p:txBody>
          <a:bodyPr wrap="none" lIns="91440" tIns="45720" rIns="91440" bIns="45720">
            <a:spAutoFit/>
          </a:bodyPr>
          <a:lstStyle/>
          <a:p>
            <a:pPr algn="ctr"/>
            <a:r>
              <a:rPr lang="zh-CN" altLang="en-US" sz="2800" b="1" cap="none" spc="0" dirty="0" smtClean="0">
                <a:ln w="10541" cmpd="sng">
                  <a:solidFill>
                    <a:schemeClr val="accent1">
                      <a:shade val="88000"/>
                      <a:satMod val="110000"/>
                    </a:schemeClr>
                  </a:solidFill>
                  <a:prstDash val="solid"/>
                </a:ln>
                <a:solidFill>
                  <a:srgbClr val="00B0F0"/>
                </a:solidFill>
                <a:effectLst/>
              </a:rPr>
              <a:t>牟丽名师工作室</a:t>
            </a:r>
            <a:endParaRPr lang="zh-CN" altLang="en-US" sz="2800" b="1" cap="none" spc="0" dirty="0">
              <a:ln w="10541" cmpd="sng">
                <a:solidFill>
                  <a:schemeClr val="accent1">
                    <a:shade val="88000"/>
                    <a:satMod val="110000"/>
                  </a:schemeClr>
                </a:solidFill>
                <a:prstDash val="solid"/>
              </a:ln>
              <a:solidFill>
                <a:srgbClr val="00B0F0"/>
              </a:solidFill>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7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P spid="2"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1"/>
          <p:cNvPicPr>
            <a:picLocks noChangeAspect="1"/>
          </p:cNvPicPr>
          <p:nvPr/>
        </p:nvPicPr>
        <p:blipFill>
          <a:blip r:embed="rId1"/>
          <a:stretch>
            <a:fillRect/>
          </a:stretch>
        </p:blipFill>
        <p:spPr>
          <a:xfrm>
            <a:off x="5685790" y="2012315"/>
            <a:ext cx="2828290" cy="4472940"/>
          </a:xfrm>
          <a:prstGeom prst="rect">
            <a:avLst/>
          </a:prstGeom>
        </p:spPr>
      </p:pic>
      <p:sp>
        <p:nvSpPr>
          <p:cNvPr id="7" name="文本框 6"/>
          <p:cNvSpPr txBox="1"/>
          <p:nvPr/>
        </p:nvSpPr>
        <p:spPr>
          <a:xfrm>
            <a:off x="1117601" y="493985"/>
            <a:ext cx="6591300" cy="694944"/>
          </a:xfrm>
          <a:prstGeom prst="rect">
            <a:avLst/>
          </a:prstGeom>
          <a:noFill/>
        </p:spPr>
        <p:txBody>
          <a:bodyPr wrap="square" rtlCol="0" anchor="ctr">
            <a:normAutofit/>
          </a:bodyPr>
          <a:lstStyle/>
          <a:p>
            <a:r>
              <a:rPr lang="zh-CN" altLang="en-US" sz="3600" b="1" dirty="0" smtClean="0">
                <a:solidFill>
                  <a:srgbClr val="FF0000"/>
                </a:solidFill>
                <a:latin typeface="思源黑体 CN Normal"/>
                <a:cs typeface="+mn-ea"/>
                <a:sym typeface="+mn-lt"/>
              </a:rPr>
              <a:t>教师方面</a:t>
            </a:r>
            <a:endParaRPr lang="en-US" altLang="zh-CN" sz="3600" b="1" dirty="0">
              <a:solidFill>
                <a:srgbClr val="FF0000"/>
              </a:solidFill>
              <a:latin typeface="思源黑体 CN Normal"/>
              <a:cs typeface="+mn-ea"/>
              <a:sym typeface="+mn-lt"/>
            </a:endParaRPr>
          </a:p>
        </p:txBody>
      </p:sp>
      <p:pic>
        <p:nvPicPr>
          <p:cNvPr id="3" name="图片 2"/>
          <p:cNvPicPr/>
          <p:nvPr/>
        </p:nvPicPr>
        <p:blipFill>
          <a:blip r:embed="rId2"/>
          <a:srcRect/>
          <a:stretch>
            <a:fillRect/>
          </a:stretch>
        </p:blipFill>
        <p:spPr>
          <a:xfrm>
            <a:off x="523733" y="493985"/>
            <a:ext cx="486201" cy="444171"/>
          </a:xfrm>
          <a:prstGeom prst="rect">
            <a:avLst/>
          </a:prstGeom>
        </p:spPr>
      </p:pic>
      <p:sp>
        <p:nvSpPr>
          <p:cNvPr id="14" name="矩形 13"/>
          <p:cNvSpPr/>
          <p:nvPr/>
        </p:nvSpPr>
        <p:spPr>
          <a:xfrm>
            <a:off x="0" y="6485010"/>
            <a:ext cx="12192000" cy="372990"/>
          </a:xfrm>
          <a:prstGeom prst="rect">
            <a:avLst/>
          </a:prstGeom>
          <a:gradFill>
            <a:gsLst>
              <a:gs pos="0">
                <a:srgbClr val="E96B6A"/>
              </a:gs>
              <a:gs pos="100000">
                <a:srgbClr val="FDE6A9"/>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solidFill>
                <a:prstClr val="white"/>
              </a:solidFill>
            </a:endParaRPr>
          </a:p>
        </p:txBody>
      </p:sp>
      <p:sp>
        <p:nvSpPr>
          <p:cNvPr id="18" name="New shape"/>
          <p:cNvSpPr/>
          <p:nvPr/>
        </p:nvSpPr>
        <p:spPr>
          <a:xfrm>
            <a:off x="1010285" y="937895"/>
            <a:ext cx="2866390" cy="139065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Autofit/>
          </a:bodyPr>
          <a:lstStyle/>
          <a:p>
            <a:pPr>
              <a:lnSpc>
                <a:spcPct val="200000"/>
              </a:lnSpc>
            </a:pPr>
            <a:r>
              <a:rPr lang="zh-CN" altLang="en-US" sz="3600" b="1" dirty="0" smtClean="0">
                <a:solidFill>
                  <a:srgbClr val="0070C0"/>
                </a:solidFill>
                <a:latin typeface="Microsoft Sans Serif" panose="020B0604020202020204"/>
              </a:rPr>
              <a:t>（1）、启发法式教育：</a:t>
            </a:r>
            <a:endParaRPr sz="2800" b="1" dirty="0">
              <a:solidFill>
                <a:srgbClr val="000000"/>
              </a:solidFill>
              <a:latin typeface="Microsoft Sans Serif" panose="020B0604020202020204"/>
            </a:endParaRPr>
          </a:p>
        </p:txBody>
      </p:sp>
      <p:sp>
        <p:nvSpPr>
          <p:cNvPr id="2" name="矩形 1"/>
          <p:cNvSpPr/>
          <p:nvPr/>
        </p:nvSpPr>
        <p:spPr>
          <a:xfrm>
            <a:off x="1654810" y="1867535"/>
            <a:ext cx="10699115" cy="2454275"/>
          </a:xfrm>
          <a:prstGeom prst="rect">
            <a:avLst/>
          </a:prstGeom>
        </p:spPr>
        <p:txBody>
          <a:bodyPr wrap="square">
            <a:noAutofit/>
          </a:bodyPr>
          <a:lstStyle/>
          <a:p>
            <a:pPr>
              <a:lnSpc>
                <a:spcPct val="150000"/>
              </a:lnSpc>
            </a:pPr>
            <a:r>
              <a:rPr lang="zh-CN" altLang="en-US" sz="2400" dirty="0" smtClean="0">
                <a:solidFill>
                  <a:prstClr val="black"/>
                </a:solidFill>
              </a:rPr>
              <a:t>            古人云：“温故而知新。”教师在进行授课的过程中，需要巧妙地将新的知识传授给学生，通过复习旧的知识，在旧的知识中寻找突破口，以此来获得新的知识。这样一来，学生才会觉得新的知识是自己在观察思考中获得的，而不是对老师言论的复制粘贴。从而形成自己独立思考知识与知识之间的联系。</a:t>
            </a:r>
            <a:endParaRPr lang="zh-CN" altLang="en-US" sz="2400" dirty="0" smtClean="0">
              <a:solidFill>
                <a:prstClr val="black"/>
              </a:solidFill>
            </a:endParaRPr>
          </a:p>
        </p:txBody>
      </p:sp>
      <p:sp>
        <p:nvSpPr>
          <p:cNvPr id="9" name="New shape"/>
          <p:cNvSpPr/>
          <p:nvPr/>
        </p:nvSpPr>
        <p:spPr>
          <a:xfrm>
            <a:off x="4038600" y="2728074"/>
            <a:ext cx="7226300" cy="337778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Autofit/>
          </a:bodyPr>
          <a:lstStyle/>
          <a:p>
            <a:endParaRPr sz="2000" b="1" dirty="0">
              <a:solidFill>
                <a:prstClr val="black"/>
              </a:solidFill>
              <a:latin typeface="Microsoft Sans Serif" panose="020B0604020202020204"/>
            </a:endParaRPr>
          </a:p>
        </p:txBody>
      </p:sp>
      <p:sp>
        <p:nvSpPr>
          <p:cNvPr id="4" name="矩形 3"/>
          <p:cNvSpPr/>
          <p:nvPr/>
        </p:nvSpPr>
        <p:spPr>
          <a:xfrm>
            <a:off x="235585" y="4597400"/>
            <a:ext cx="3201035" cy="938530"/>
          </a:xfrm>
          <a:prstGeom prst="rect">
            <a:avLst/>
          </a:prstGeom>
          <a:noFill/>
        </p:spPr>
        <p:txBody>
          <a:bodyPr wrap="square" lIns="91440" tIns="45720" rIns="91440" bIns="45720">
            <a:noAutofit/>
          </a:bodyPr>
          <a:lstStyle/>
          <a:p>
            <a:pPr algn="ctr"/>
            <a:endParaRPr lang="zh-CN" altLang="en-US" sz="60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0" name="图片 9" descr="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5465" y="90758"/>
            <a:ext cx="1245235" cy="1171575"/>
          </a:xfrm>
          <a:prstGeom prst="rect">
            <a:avLst/>
          </a:prstGeom>
        </p:spPr>
      </p:pic>
      <p:sp>
        <p:nvSpPr>
          <p:cNvPr id="11" name="矩形 10"/>
          <p:cNvSpPr/>
          <p:nvPr/>
        </p:nvSpPr>
        <p:spPr>
          <a:xfrm>
            <a:off x="8083587" y="414936"/>
            <a:ext cx="2709396" cy="523220"/>
          </a:xfrm>
          <a:prstGeom prst="rect">
            <a:avLst/>
          </a:prstGeom>
          <a:noFill/>
        </p:spPr>
        <p:txBody>
          <a:bodyPr wrap="none" lIns="91440" tIns="45720" rIns="91440" bIns="45720">
            <a:spAutoFit/>
          </a:bodyPr>
          <a:lstStyle/>
          <a:p>
            <a:pPr algn="ctr"/>
            <a:r>
              <a:rPr lang="zh-CN" altLang="en-US" sz="2800" b="1" cap="none" spc="0" dirty="0" smtClean="0">
                <a:ln w="10541" cmpd="sng">
                  <a:solidFill>
                    <a:schemeClr val="accent1">
                      <a:shade val="88000"/>
                      <a:satMod val="110000"/>
                    </a:schemeClr>
                  </a:solidFill>
                  <a:prstDash val="solid"/>
                </a:ln>
                <a:solidFill>
                  <a:srgbClr val="00B0F0"/>
                </a:solidFill>
                <a:effectLst/>
              </a:rPr>
              <a:t>牟丽名师工作室</a:t>
            </a:r>
            <a:endParaRPr lang="zh-CN" altLang="en-US" sz="2800" b="1" cap="none" spc="0" dirty="0">
              <a:ln w="10541" cmpd="sng">
                <a:solidFill>
                  <a:schemeClr val="accent1">
                    <a:shade val="88000"/>
                    <a:satMod val="110000"/>
                  </a:schemeClr>
                </a:solidFill>
                <a:prstDash val="solid"/>
              </a:ln>
              <a:solidFill>
                <a:srgbClr val="00B0F0"/>
              </a:solidFill>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7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 grpId="0"/>
      <p:bldP spid="9"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b="1" dirty="0" smtClean="0">
                <a:ln w="10541" cmpd="sng">
                  <a:solidFill>
                    <a:schemeClr val="accent1">
                      <a:shade val="88000"/>
                      <a:satMod val="110000"/>
                    </a:schemeClr>
                  </a:solidFill>
                  <a:prstDash val="solid"/>
                </a:ln>
                <a:solidFill>
                  <a:srgbClr val="00B0F0"/>
                </a:solidFill>
                <a:effectLst/>
                <a:sym typeface="+mn-ea"/>
              </a:rPr>
              <a:t>                          </a:t>
            </a:r>
            <a:r>
              <a:rPr lang="zh-CN" altLang="en-US" sz="2800" b="1" dirty="0" smtClean="0">
                <a:ln w="10541" cmpd="sng">
                  <a:solidFill>
                    <a:schemeClr val="accent1">
                      <a:shade val="88000"/>
                      <a:satMod val="110000"/>
                    </a:schemeClr>
                  </a:solidFill>
                  <a:prstDash val="solid"/>
                </a:ln>
                <a:solidFill>
                  <a:srgbClr val="00B0F0"/>
                </a:solidFill>
                <a:effectLst/>
                <a:sym typeface="+mn-ea"/>
              </a:rPr>
              <a:t>牟丽名师工作室</a:t>
            </a:r>
            <a:br>
              <a:rPr lang="zh-CN" altLang="en-US" b="1" cap="none" spc="0" dirty="0">
                <a:ln w="10541" cmpd="sng">
                  <a:solidFill>
                    <a:schemeClr val="accent1">
                      <a:shade val="88000"/>
                      <a:satMod val="110000"/>
                    </a:schemeClr>
                  </a:solidFill>
                  <a:prstDash val="solid"/>
                </a:ln>
                <a:solidFill>
                  <a:srgbClr val="00B0F0"/>
                </a:solidFill>
                <a:effectLst/>
              </a:rPr>
            </a:br>
            <a:endParaRPr lang="zh-CN" altLang="en-US"/>
          </a:p>
        </p:txBody>
      </p:sp>
      <p:sp>
        <p:nvSpPr>
          <p:cNvPr id="3" name="内容占位符 2"/>
          <p:cNvSpPr>
            <a:spLocks noGrp="1"/>
          </p:cNvSpPr>
          <p:nvPr>
            <p:ph idx="1"/>
          </p:nvPr>
        </p:nvSpPr>
        <p:spPr/>
        <p:txBody>
          <a:bodyPr/>
          <a:p>
            <a:r>
              <a:rPr lang="zh-CN" altLang="en-US" b="1" dirty="0" smtClean="0">
                <a:solidFill>
                  <a:srgbClr val="0070C0"/>
                </a:solidFill>
                <a:latin typeface="Microsoft Sans Serif" panose="020B0604020202020204"/>
                <a:sym typeface="+mn-ea"/>
              </a:rPr>
              <a:t>（2）、站在学生角度合理设计问题：</a:t>
            </a:r>
            <a:r>
              <a:rPr lang="zh-CN" altLang="en-US" dirty="0" smtClean="0">
                <a:solidFill>
                  <a:prstClr val="black"/>
                </a:solidFill>
                <a:sym typeface="+mn-ea"/>
              </a:rPr>
              <a:t>回到学生的位置，多向学生提问，多问几个“为什么”。如此一来，既可以帮助学生巩固已经学到的知识又可以培养学生独立组合知识，思考如何将自己学到的东西再讲述给其他人。因为，语言是思维的工具，尤其学会独立思考，必须懂得如何将自己的独立思考的内容用语言表达出来，回到思维的起点。</a:t>
            </a:r>
            <a:endParaRPr lang="zh-CN" altLang="en-US" dirty="0" smtClean="0">
              <a:solidFill>
                <a:prstClr val="black"/>
              </a:solidFill>
            </a:endParaRPr>
          </a:p>
          <a:p>
            <a:endParaRPr lang="zh-CN" altLang="en-US"/>
          </a:p>
        </p:txBody>
      </p:sp>
      <p:pic>
        <p:nvPicPr>
          <p:cNvPr id="4" name="图片 3" descr="1"/>
          <p:cNvPicPr>
            <a:picLocks noChangeAspect="1"/>
          </p:cNvPicPr>
          <p:nvPr/>
        </p:nvPicPr>
        <p:blipFill>
          <a:blip r:embed="rId1"/>
          <a:stretch>
            <a:fillRect/>
          </a:stretch>
        </p:blipFill>
        <p:spPr>
          <a:xfrm>
            <a:off x="8653780" y="3844290"/>
            <a:ext cx="2759075" cy="2759075"/>
          </a:xfrm>
          <a:prstGeom prst="rect">
            <a:avLst/>
          </a:prstGeom>
        </p:spPr>
      </p:pic>
      <p:pic>
        <p:nvPicPr>
          <p:cNvPr id="10" name="图片 9" descr="徽标&#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5465" y="90758"/>
            <a:ext cx="1245235" cy="1171575"/>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17601" y="493985"/>
            <a:ext cx="6591300" cy="694944"/>
          </a:xfrm>
          <a:prstGeom prst="rect">
            <a:avLst/>
          </a:prstGeom>
          <a:noFill/>
        </p:spPr>
        <p:txBody>
          <a:bodyPr wrap="square" rtlCol="0" anchor="ctr">
            <a:normAutofit/>
          </a:bodyPr>
          <a:lstStyle/>
          <a:p>
            <a:r>
              <a:rPr lang="zh-CN" altLang="en-US" sz="3600" b="1" dirty="0" smtClean="0">
                <a:solidFill>
                  <a:srgbClr val="FF0000"/>
                </a:solidFill>
                <a:latin typeface="思源黑体 CN Normal"/>
                <a:cs typeface="+mn-ea"/>
                <a:sym typeface="+mn-lt"/>
              </a:rPr>
              <a:t>认识方向</a:t>
            </a:r>
            <a:endParaRPr lang="en-US" altLang="zh-CN" sz="3600" b="1" dirty="0">
              <a:solidFill>
                <a:srgbClr val="FF0000"/>
              </a:solidFill>
              <a:latin typeface="思源黑体 CN Normal"/>
              <a:cs typeface="+mn-ea"/>
              <a:sym typeface="+mn-lt"/>
            </a:endParaRPr>
          </a:p>
        </p:txBody>
      </p:sp>
      <p:pic>
        <p:nvPicPr>
          <p:cNvPr id="3" name="图片 2"/>
          <p:cNvPicPr/>
          <p:nvPr/>
        </p:nvPicPr>
        <p:blipFill>
          <a:blip r:embed="rId1"/>
          <a:srcRect/>
          <a:stretch>
            <a:fillRect/>
          </a:stretch>
        </p:blipFill>
        <p:spPr>
          <a:xfrm>
            <a:off x="523733" y="493985"/>
            <a:ext cx="486201" cy="444171"/>
          </a:xfrm>
          <a:prstGeom prst="rect">
            <a:avLst/>
          </a:prstGeom>
        </p:spPr>
      </p:pic>
      <p:sp>
        <p:nvSpPr>
          <p:cNvPr id="14" name="矩形 13"/>
          <p:cNvSpPr/>
          <p:nvPr/>
        </p:nvSpPr>
        <p:spPr>
          <a:xfrm>
            <a:off x="0" y="6485010"/>
            <a:ext cx="12192000" cy="372990"/>
          </a:xfrm>
          <a:prstGeom prst="rect">
            <a:avLst/>
          </a:prstGeom>
          <a:gradFill>
            <a:gsLst>
              <a:gs pos="0">
                <a:srgbClr val="E96B6A"/>
              </a:gs>
              <a:gs pos="100000">
                <a:srgbClr val="FDE6A9"/>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solidFill>
                <a:prstClr val="white"/>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6550" y="4700660"/>
            <a:ext cx="5505450"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New shape"/>
          <p:cNvSpPr/>
          <p:nvPr/>
        </p:nvSpPr>
        <p:spPr>
          <a:xfrm>
            <a:off x="1695734" y="1519129"/>
            <a:ext cx="552166" cy="3738671"/>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Autofit/>
          </a:bodyPr>
          <a:lstStyle/>
          <a:p>
            <a:pPr>
              <a:lnSpc>
                <a:spcPct val="200000"/>
              </a:lnSpc>
            </a:pPr>
            <a:r>
              <a:rPr lang="zh-CN" altLang="en-US" sz="2800" b="1" dirty="0" smtClean="0">
                <a:solidFill>
                  <a:srgbClr val="0070C0"/>
                </a:solidFill>
                <a:latin typeface="Microsoft Sans Serif" panose="020B0604020202020204"/>
              </a:rPr>
              <a:t>四大发明</a:t>
            </a:r>
            <a:endParaRPr sz="2800" b="1" dirty="0">
              <a:solidFill>
                <a:srgbClr val="0070C0"/>
              </a:solidFill>
              <a:latin typeface="Microsoft Sans Serif" panose="020B0604020202020204"/>
            </a:endParaRPr>
          </a:p>
        </p:txBody>
      </p:sp>
      <p:pic>
        <p:nvPicPr>
          <p:cNvPr id="8" name="图片 7" descr="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5465" y="90758"/>
            <a:ext cx="1245235" cy="1171575"/>
          </a:xfrm>
          <a:prstGeom prst="rect">
            <a:avLst/>
          </a:prstGeom>
        </p:spPr>
      </p:pic>
      <p:sp>
        <p:nvSpPr>
          <p:cNvPr id="9" name="矩形 8"/>
          <p:cNvSpPr/>
          <p:nvPr/>
        </p:nvSpPr>
        <p:spPr>
          <a:xfrm>
            <a:off x="8083587" y="414936"/>
            <a:ext cx="2709396" cy="523220"/>
          </a:xfrm>
          <a:prstGeom prst="rect">
            <a:avLst/>
          </a:prstGeom>
          <a:noFill/>
        </p:spPr>
        <p:txBody>
          <a:bodyPr wrap="none" lIns="91440" tIns="45720" rIns="91440" bIns="45720">
            <a:spAutoFit/>
          </a:bodyPr>
          <a:lstStyle/>
          <a:p>
            <a:pPr algn="ctr"/>
            <a:r>
              <a:rPr lang="zh-CN" altLang="en-US" sz="2800" b="1" cap="none" spc="0" dirty="0" smtClean="0">
                <a:ln w="10541" cmpd="sng">
                  <a:solidFill>
                    <a:schemeClr val="accent1">
                      <a:shade val="88000"/>
                      <a:satMod val="110000"/>
                    </a:schemeClr>
                  </a:solidFill>
                  <a:prstDash val="solid"/>
                </a:ln>
                <a:solidFill>
                  <a:srgbClr val="00B0F0"/>
                </a:solidFill>
                <a:effectLst/>
              </a:rPr>
              <a:t>牟丽名师工作室</a:t>
            </a:r>
            <a:endParaRPr lang="zh-CN" altLang="en-US" sz="2800" b="1" cap="none" spc="0" dirty="0">
              <a:ln w="10541" cmpd="sng">
                <a:solidFill>
                  <a:schemeClr val="accent1">
                    <a:shade val="88000"/>
                    <a:satMod val="110000"/>
                  </a:schemeClr>
                </a:solidFill>
                <a:prstDash val="solid"/>
              </a:ln>
              <a:solidFill>
                <a:srgbClr val="00B0F0"/>
              </a:solidFill>
              <a:effectLst/>
            </a:endParaRPr>
          </a:p>
        </p:txBody>
      </p:sp>
      <p:pic>
        <p:nvPicPr>
          <p:cNvPr id="4" name="图片 3" descr="tp6"/>
          <p:cNvPicPr>
            <a:picLocks noChangeAspect="1"/>
          </p:cNvPicPr>
          <p:nvPr/>
        </p:nvPicPr>
        <p:blipFill>
          <a:blip r:embed="rId4"/>
          <a:stretch>
            <a:fillRect/>
          </a:stretch>
        </p:blipFill>
        <p:spPr>
          <a:xfrm>
            <a:off x="2736850" y="993775"/>
            <a:ext cx="6718300" cy="487045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17601" y="493985"/>
            <a:ext cx="6591300" cy="694944"/>
          </a:xfrm>
          <a:prstGeom prst="rect">
            <a:avLst/>
          </a:prstGeom>
          <a:noFill/>
        </p:spPr>
        <p:txBody>
          <a:bodyPr wrap="square" rtlCol="0" anchor="ctr">
            <a:normAutofit/>
          </a:bodyPr>
          <a:lstStyle/>
          <a:p>
            <a:r>
              <a:rPr lang="zh-CN" altLang="en-US" sz="3600" b="1" dirty="0" smtClean="0">
                <a:solidFill>
                  <a:srgbClr val="FF0000"/>
                </a:solidFill>
                <a:latin typeface="思源黑体 CN Normal"/>
                <a:cs typeface="+mn-ea"/>
                <a:sym typeface="+mn-lt"/>
              </a:rPr>
              <a:t>有余数的除法</a:t>
            </a:r>
            <a:endParaRPr lang="en-US" altLang="zh-CN" sz="3600" b="1" dirty="0">
              <a:solidFill>
                <a:srgbClr val="FF0000"/>
              </a:solidFill>
              <a:latin typeface="思源黑体 CN Normal"/>
              <a:cs typeface="+mn-ea"/>
              <a:sym typeface="+mn-lt"/>
            </a:endParaRPr>
          </a:p>
        </p:txBody>
      </p:sp>
      <p:pic>
        <p:nvPicPr>
          <p:cNvPr id="3" name="图片 2"/>
          <p:cNvPicPr/>
          <p:nvPr/>
        </p:nvPicPr>
        <p:blipFill>
          <a:blip r:embed="rId1"/>
          <a:srcRect/>
          <a:stretch>
            <a:fillRect/>
          </a:stretch>
        </p:blipFill>
        <p:spPr>
          <a:xfrm>
            <a:off x="523733" y="493985"/>
            <a:ext cx="486201" cy="444171"/>
          </a:xfrm>
          <a:prstGeom prst="rect">
            <a:avLst/>
          </a:prstGeom>
        </p:spPr>
      </p:pic>
      <p:sp>
        <p:nvSpPr>
          <p:cNvPr id="14" name="矩形 13"/>
          <p:cNvSpPr/>
          <p:nvPr/>
        </p:nvSpPr>
        <p:spPr>
          <a:xfrm>
            <a:off x="0" y="6485010"/>
            <a:ext cx="12192000" cy="372990"/>
          </a:xfrm>
          <a:prstGeom prst="rect">
            <a:avLst/>
          </a:prstGeom>
          <a:gradFill>
            <a:gsLst>
              <a:gs pos="0">
                <a:srgbClr val="E96B6A"/>
              </a:gs>
              <a:gs pos="100000">
                <a:srgbClr val="FDE6A9"/>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solidFill>
                <a:prstClr val="white"/>
              </a:solidFill>
            </a:endParaRPr>
          </a:p>
        </p:txBody>
      </p:sp>
      <p:sp>
        <p:nvSpPr>
          <p:cNvPr id="13" name="New shape"/>
          <p:cNvSpPr/>
          <p:nvPr/>
        </p:nvSpPr>
        <p:spPr>
          <a:xfrm>
            <a:off x="1729105" y="1263015"/>
            <a:ext cx="2518410" cy="1221105"/>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Autofit/>
          </a:bodyPr>
          <a:lstStyle/>
          <a:p>
            <a:pPr>
              <a:lnSpc>
                <a:spcPct val="200000"/>
              </a:lnSpc>
            </a:pPr>
            <a:r>
              <a:rPr lang="en-US" sz="3200" b="1" dirty="0">
                <a:solidFill>
                  <a:srgbClr val="0070C0"/>
                </a:solidFill>
                <a:latin typeface="Microsoft Sans Serif" panose="020B0604020202020204"/>
              </a:rPr>
              <a:t>55</a:t>
            </a:r>
            <a:r>
              <a:rPr lang="en-US" sz="3200" b="1" dirty="0">
                <a:solidFill>
                  <a:srgbClr val="0070C0"/>
                </a:solidFill>
                <a:latin typeface="Arial" panose="020B0604020202020204" pitchFamily="34" charset="0"/>
              </a:rPr>
              <a:t>÷4</a:t>
            </a:r>
            <a:r>
              <a:rPr lang="en-US" altLang="zh-CN" sz="3200" b="1" dirty="0">
                <a:latin typeface="Arial" panose="020B0604020202020204" pitchFamily="34" charset="0"/>
                <a:sym typeface="+mn-ea"/>
              </a:rPr>
              <a:t>÷÷÷</a:t>
            </a:r>
            <a:endParaRPr lang="en-US" sz="3200" b="1" dirty="0">
              <a:solidFill>
                <a:srgbClr val="0070C0"/>
              </a:solidFill>
              <a:latin typeface="Microsoft Sans Serif" panose="020B0604020202020204"/>
            </a:endParaRPr>
          </a:p>
        </p:txBody>
      </p:sp>
      <p:pic>
        <p:nvPicPr>
          <p:cNvPr id="10" name="图片 9" descr="徽标&#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5465" y="90758"/>
            <a:ext cx="1245235" cy="1171575"/>
          </a:xfrm>
          <a:prstGeom prst="rect">
            <a:avLst/>
          </a:prstGeom>
        </p:spPr>
      </p:pic>
      <p:sp>
        <p:nvSpPr>
          <p:cNvPr id="11" name="矩形 10"/>
          <p:cNvSpPr/>
          <p:nvPr/>
        </p:nvSpPr>
        <p:spPr>
          <a:xfrm>
            <a:off x="8083587" y="414936"/>
            <a:ext cx="2709396" cy="523220"/>
          </a:xfrm>
          <a:prstGeom prst="rect">
            <a:avLst/>
          </a:prstGeom>
          <a:noFill/>
        </p:spPr>
        <p:txBody>
          <a:bodyPr wrap="none" lIns="91440" tIns="45720" rIns="91440" bIns="45720">
            <a:spAutoFit/>
          </a:bodyPr>
          <a:lstStyle/>
          <a:p>
            <a:pPr algn="ctr"/>
            <a:r>
              <a:rPr lang="zh-CN" altLang="en-US" sz="2800" b="1" cap="none" spc="0" dirty="0" smtClean="0">
                <a:ln w="10541" cmpd="sng">
                  <a:solidFill>
                    <a:schemeClr val="accent1">
                      <a:shade val="88000"/>
                      <a:satMod val="110000"/>
                    </a:schemeClr>
                  </a:solidFill>
                  <a:prstDash val="solid"/>
                </a:ln>
                <a:solidFill>
                  <a:srgbClr val="00B0F0"/>
                </a:solidFill>
                <a:effectLst/>
              </a:rPr>
              <a:t>牟丽名师工作室</a:t>
            </a:r>
            <a:endParaRPr lang="zh-CN" altLang="en-US" sz="2800" b="1" cap="none" spc="0" dirty="0">
              <a:ln w="10541" cmpd="sng">
                <a:solidFill>
                  <a:schemeClr val="accent1">
                    <a:shade val="88000"/>
                    <a:satMod val="110000"/>
                  </a:schemeClr>
                </a:solidFill>
                <a:prstDash val="solid"/>
              </a:ln>
              <a:solidFill>
                <a:srgbClr val="00B0F0"/>
              </a:solidFill>
              <a:effectLst/>
            </a:endParaRPr>
          </a:p>
        </p:txBody>
      </p:sp>
      <p:pic>
        <p:nvPicPr>
          <p:cNvPr id="4" name="图片 3" descr="4"/>
          <p:cNvPicPr>
            <a:picLocks noChangeAspect="1"/>
          </p:cNvPicPr>
          <p:nvPr/>
        </p:nvPicPr>
        <p:blipFill>
          <a:blip r:embed="rId3"/>
          <a:stretch>
            <a:fillRect/>
          </a:stretch>
        </p:blipFill>
        <p:spPr>
          <a:xfrm>
            <a:off x="822960" y="2369185"/>
            <a:ext cx="3146425" cy="3146425"/>
          </a:xfrm>
          <a:prstGeom prst="rect">
            <a:avLst/>
          </a:prstGeom>
        </p:spPr>
      </p:pic>
      <p:pic>
        <p:nvPicPr>
          <p:cNvPr id="5" name="图片 4" descr="5(1)"/>
          <p:cNvPicPr>
            <a:picLocks noChangeAspect="1"/>
          </p:cNvPicPr>
          <p:nvPr/>
        </p:nvPicPr>
        <p:blipFill>
          <a:blip r:embed="rId4"/>
          <a:stretch>
            <a:fillRect/>
          </a:stretch>
        </p:blipFill>
        <p:spPr>
          <a:xfrm>
            <a:off x="4247515" y="2953385"/>
            <a:ext cx="1395730" cy="2413000"/>
          </a:xfrm>
          <a:prstGeom prst="rect">
            <a:avLst/>
          </a:prstGeom>
        </p:spPr>
      </p:pic>
      <p:pic>
        <p:nvPicPr>
          <p:cNvPr id="6" name="图片 5"/>
          <p:cNvPicPr>
            <a:picLocks noChangeAspect="1"/>
          </p:cNvPicPr>
          <p:nvPr/>
        </p:nvPicPr>
        <p:blipFill>
          <a:blip r:embed="rId5"/>
          <a:stretch>
            <a:fillRect/>
          </a:stretch>
        </p:blipFill>
        <p:spPr>
          <a:xfrm>
            <a:off x="7224395" y="2971800"/>
            <a:ext cx="3810000" cy="252412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19971" y="329184"/>
            <a:ext cx="2310630" cy="694944"/>
          </a:xfrm>
          <a:prstGeom prst="rect">
            <a:avLst/>
          </a:prstGeom>
          <a:noFill/>
        </p:spPr>
        <p:txBody>
          <a:bodyPr wrap="square" rtlCol="0" anchor="ctr">
            <a:normAutofit fontScale="70000"/>
          </a:bodyPr>
          <a:lstStyle/>
          <a:p>
            <a:r>
              <a:rPr lang="zh-CN" altLang="en-US" sz="3600" b="1" dirty="0" err="1" smtClean="0">
                <a:solidFill>
                  <a:schemeClr val="tx1">
                    <a:lumMod val="95000"/>
                    <a:lumOff val="5000"/>
                  </a:schemeClr>
                </a:solidFill>
                <a:latin typeface="思源黑体 CN Normal"/>
                <a:cs typeface="+mn-ea"/>
                <a:sym typeface="+mn-lt"/>
              </a:rPr>
              <a:t>独立设计作业</a:t>
            </a:r>
            <a:endParaRPr lang="zh-CN" altLang="en-US" sz="3600" b="1" dirty="0" err="1" smtClean="0">
              <a:solidFill>
                <a:schemeClr val="tx1">
                  <a:lumMod val="95000"/>
                  <a:lumOff val="5000"/>
                </a:schemeClr>
              </a:solidFill>
              <a:latin typeface="思源黑体 CN Normal"/>
              <a:cs typeface="+mn-ea"/>
              <a:sym typeface="+mn-lt"/>
            </a:endParaRPr>
          </a:p>
        </p:txBody>
      </p:sp>
      <p:pic>
        <p:nvPicPr>
          <p:cNvPr id="3" name="图片 2"/>
          <p:cNvPicPr/>
          <p:nvPr/>
        </p:nvPicPr>
        <p:blipFill>
          <a:blip r:embed="rId1"/>
          <a:srcRect/>
          <a:stretch>
            <a:fillRect/>
          </a:stretch>
        </p:blipFill>
        <p:spPr>
          <a:xfrm>
            <a:off x="523733" y="493985"/>
            <a:ext cx="486201" cy="444171"/>
          </a:xfrm>
          <a:prstGeom prst="rect">
            <a:avLst/>
          </a:prstGeom>
        </p:spPr>
      </p:pic>
      <p:sp>
        <p:nvSpPr>
          <p:cNvPr id="14" name="矩形 13"/>
          <p:cNvSpPr/>
          <p:nvPr/>
        </p:nvSpPr>
        <p:spPr>
          <a:xfrm>
            <a:off x="0" y="6485010"/>
            <a:ext cx="12192000" cy="372990"/>
          </a:xfrm>
          <a:prstGeom prst="rect">
            <a:avLst/>
          </a:prstGeom>
          <a:gradFill>
            <a:gsLst>
              <a:gs pos="0">
                <a:srgbClr val="E96B6A"/>
              </a:gs>
              <a:gs pos="100000">
                <a:srgbClr val="FDE6A9"/>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p:txBody>
      </p:sp>
      <p:sp>
        <p:nvSpPr>
          <p:cNvPr id="16" name="New shape"/>
          <p:cNvSpPr/>
          <p:nvPr/>
        </p:nvSpPr>
        <p:spPr>
          <a:xfrm>
            <a:off x="1117600" y="1917700"/>
            <a:ext cx="6934200" cy="32639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a:bodyPr>
          <a:lstStyle/>
          <a:p>
            <a:pPr>
              <a:lnSpc>
                <a:spcPct val="210000"/>
              </a:lnSpc>
            </a:pPr>
            <a:r>
              <a:rPr lang="zh-CN" altLang="en-US" sz="2800" b="1" dirty="0" smtClean="0">
                <a:solidFill>
                  <a:srgbClr val="000000"/>
                </a:solidFill>
                <a:latin typeface="Microsoft Sans Serif" panose="020B0604020202020204"/>
              </a:rPr>
              <a:t>     </a:t>
            </a:r>
            <a:endParaRPr sz="2800" b="1" dirty="0">
              <a:solidFill>
                <a:srgbClr val="000000"/>
              </a:solidFill>
              <a:latin typeface="Microsoft Sans Serif" panose="020B0604020202020204"/>
            </a:endParaRPr>
          </a:p>
        </p:txBody>
      </p:sp>
      <p:sp>
        <p:nvSpPr>
          <p:cNvPr id="19" name="New shape"/>
          <p:cNvSpPr/>
          <p:nvPr/>
        </p:nvSpPr>
        <p:spPr>
          <a:xfrm>
            <a:off x="1378336" y="1917700"/>
            <a:ext cx="4304530" cy="45719"/>
          </a:xfrm>
          <a:prstGeom prst="rect">
            <a:avLst/>
          </a:prstGeom>
          <a:solidFill>
            <a:srgbClr val="E96B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img.duoziwang.com/2019/02/032120448135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9175" y="2400300"/>
            <a:ext cx="2641600" cy="264160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descr="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5465" y="90758"/>
            <a:ext cx="1245235" cy="1171575"/>
          </a:xfrm>
          <a:prstGeom prst="rect">
            <a:avLst/>
          </a:prstGeom>
        </p:spPr>
      </p:pic>
      <p:sp>
        <p:nvSpPr>
          <p:cNvPr id="9" name="矩形 8"/>
          <p:cNvSpPr/>
          <p:nvPr/>
        </p:nvSpPr>
        <p:spPr>
          <a:xfrm>
            <a:off x="8083587" y="414936"/>
            <a:ext cx="2709396" cy="523220"/>
          </a:xfrm>
          <a:prstGeom prst="rect">
            <a:avLst/>
          </a:prstGeom>
          <a:noFill/>
        </p:spPr>
        <p:txBody>
          <a:bodyPr wrap="none" lIns="91440" tIns="45720" rIns="91440" bIns="45720">
            <a:spAutoFit/>
          </a:bodyPr>
          <a:lstStyle/>
          <a:p>
            <a:pPr algn="ctr"/>
            <a:r>
              <a:rPr lang="zh-CN" altLang="en-US" sz="2800" b="1" cap="none" spc="0" dirty="0" smtClean="0">
                <a:ln w="10541" cmpd="sng">
                  <a:solidFill>
                    <a:schemeClr val="accent1">
                      <a:shade val="88000"/>
                      <a:satMod val="110000"/>
                    </a:schemeClr>
                  </a:solidFill>
                  <a:prstDash val="solid"/>
                </a:ln>
                <a:solidFill>
                  <a:srgbClr val="00B0F0"/>
                </a:solidFill>
                <a:effectLst/>
              </a:rPr>
              <a:t>牟丽名师工作室</a:t>
            </a:r>
            <a:endParaRPr lang="zh-CN" altLang="en-US" sz="2800" b="1" cap="none" spc="0" dirty="0">
              <a:ln w="10541" cmpd="sng">
                <a:solidFill>
                  <a:schemeClr val="accent1">
                    <a:shade val="88000"/>
                    <a:satMod val="110000"/>
                  </a:schemeClr>
                </a:solidFill>
                <a:prstDash val="solid"/>
              </a:ln>
              <a:solidFill>
                <a:srgbClr val="00B0F0"/>
              </a:solidFill>
              <a:effectLst/>
            </a:endParaRPr>
          </a:p>
        </p:txBody>
      </p:sp>
      <p:pic>
        <p:nvPicPr>
          <p:cNvPr id="4" name="图片 3" descr="tp8"/>
          <p:cNvPicPr>
            <a:picLocks noChangeAspect="1"/>
          </p:cNvPicPr>
          <p:nvPr/>
        </p:nvPicPr>
        <p:blipFill>
          <a:blip r:embed="rId4"/>
          <a:stretch>
            <a:fillRect/>
          </a:stretch>
        </p:blipFill>
        <p:spPr>
          <a:xfrm>
            <a:off x="1378585" y="961390"/>
            <a:ext cx="3909060" cy="5212715"/>
          </a:xfrm>
          <a:prstGeom prst="rect">
            <a:avLst/>
          </a:prstGeom>
        </p:spPr>
      </p:pic>
      <p:pic>
        <p:nvPicPr>
          <p:cNvPr id="5" name="图片 4" descr="tp9"/>
          <p:cNvPicPr>
            <a:picLocks noChangeAspect="1"/>
          </p:cNvPicPr>
          <p:nvPr/>
        </p:nvPicPr>
        <p:blipFill>
          <a:blip r:embed="rId5"/>
          <a:stretch>
            <a:fillRect/>
          </a:stretch>
        </p:blipFill>
        <p:spPr>
          <a:xfrm>
            <a:off x="7562215" y="808990"/>
            <a:ext cx="3752215" cy="536511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学生想出记长方形的周长公式，手势法。</a:t>
            </a:r>
            <a:endParaRPr lang="en-US" altLang="zh-CN"/>
          </a:p>
        </p:txBody>
      </p:sp>
      <p:pic>
        <p:nvPicPr>
          <p:cNvPr id="4" name="内容占位符 3" descr="tp10"/>
          <p:cNvPicPr>
            <a:picLocks noChangeAspect="1"/>
          </p:cNvPicPr>
          <p:nvPr>
            <p:ph idx="1"/>
          </p:nvPr>
        </p:nvPicPr>
        <p:blipFill>
          <a:blip r:embed="rId1"/>
          <a:stretch>
            <a:fillRect/>
          </a:stretch>
        </p:blipFill>
        <p:spPr>
          <a:xfrm>
            <a:off x="838200" y="1709420"/>
            <a:ext cx="3294380" cy="4392930"/>
          </a:xfrm>
          <a:prstGeom prst="rect">
            <a:avLst/>
          </a:prstGeom>
        </p:spPr>
      </p:pic>
      <p:pic>
        <p:nvPicPr>
          <p:cNvPr id="5" name="图片 4" descr="tp11"/>
          <p:cNvPicPr>
            <a:picLocks noChangeAspect="1"/>
          </p:cNvPicPr>
          <p:nvPr/>
        </p:nvPicPr>
        <p:blipFill>
          <a:blip r:embed="rId2"/>
          <a:stretch>
            <a:fillRect/>
          </a:stretch>
        </p:blipFill>
        <p:spPr>
          <a:xfrm>
            <a:off x="5096510" y="1714500"/>
            <a:ext cx="3542030" cy="4723130"/>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zh-CN" altLang="en-US"/>
              <a:t>学生的独立思考对学生一生也有决定意义，教师时刻铭记，帮助学生形成独立思考的习惯，培养独立思考的能力，我们义不容辞。</a:t>
            </a:r>
            <a:endParaRPr lang="zh-CN" altLang="en-US"/>
          </a:p>
        </p:txBody>
      </p:sp>
      <p:pic>
        <p:nvPicPr>
          <p:cNvPr id="4" name="内容占位符 3" descr="514"/>
          <p:cNvPicPr>
            <a:picLocks noChangeAspect="1"/>
          </p:cNvPicPr>
          <p:nvPr>
            <p:ph idx="1"/>
          </p:nvPr>
        </p:nvPicPr>
        <p:blipFill>
          <a:blip r:embed="rId1"/>
          <a:stretch>
            <a:fillRect/>
          </a:stretch>
        </p:blipFill>
        <p:spPr>
          <a:xfrm>
            <a:off x="4644390" y="2549525"/>
            <a:ext cx="6167755" cy="4113530"/>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09071" y="1312175"/>
            <a:ext cx="4786908" cy="4533900"/>
          </a:xfrm>
          <a:prstGeom prst="rect">
            <a:avLst/>
          </a:prstGeom>
        </p:spPr>
      </p:pic>
      <p:pic>
        <p:nvPicPr>
          <p:cNvPr id="5" name="图片 4"/>
          <p:cNvPicPr>
            <a:picLocks noChangeAspect="1"/>
          </p:cNvPicPr>
          <p:nvPr/>
        </p:nvPicPr>
        <p:blipFill>
          <a:blip r:embed="rId2"/>
          <a:stretch>
            <a:fillRect/>
          </a:stretch>
        </p:blipFill>
        <p:spPr>
          <a:xfrm rot="5400000" flipH="1">
            <a:off x="7536773" y="2202773"/>
            <a:ext cx="2314434" cy="6996021"/>
          </a:xfrm>
          <a:prstGeom prst="rect">
            <a:avLst/>
          </a:prstGeom>
        </p:spPr>
      </p:pic>
      <p:sp>
        <p:nvSpPr>
          <p:cNvPr id="6" name="文本框 5"/>
          <p:cNvSpPr txBox="1"/>
          <p:nvPr/>
        </p:nvSpPr>
        <p:spPr>
          <a:xfrm>
            <a:off x="5497772" y="2796635"/>
            <a:ext cx="4293928" cy="1200329"/>
          </a:xfrm>
          <a:prstGeom prst="rect">
            <a:avLst/>
          </a:prstGeom>
          <a:noFill/>
        </p:spPr>
        <p:txBody>
          <a:bodyPr wrap="square" rtlCol="0">
            <a:spAutoFit/>
            <a:scene3d>
              <a:camera prst="orthographicFront"/>
              <a:lightRig rig="threePt" dir="t">
                <a:rot lat="0" lon="0" rev="0"/>
              </a:lightRig>
            </a:scene3d>
            <a:sp3d contourW="12700"/>
          </a:bodyPr>
          <a:lstStyle>
            <a:defPPr>
              <a:defRPr lang="zh-CN"/>
            </a:defPPr>
            <a:lvl1pPr algn="dist">
              <a:defRPr sz="9600"/>
            </a:lvl1p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7200" b="1" dirty="0" smtClean="0">
                <a:solidFill>
                  <a:schemeClr val="tx1">
                    <a:lumMod val="75000"/>
                    <a:lumOff val="25000"/>
                  </a:schemeClr>
                </a:solidFill>
                <a:effectLst>
                  <a:outerShdw blurRad="63500" sx="102000" sy="102000" algn="ctr" rotWithShape="0">
                    <a:schemeClr val="bg1">
                      <a:alpha val="20000"/>
                    </a:schemeClr>
                  </a:outerShdw>
                </a:effectLst>
                <a:latin typeface="Source Han Sans CN" panose="020B0500000000000000" pitchFamily="34" charset="-128"/>
                <a:ea typeface="Source Han Sans CN" panose="020B0500000000000000" pitchFamily="34" charset="-128"/>
                <a:sym typeface="Arial" panose="020B0604020202020204" pitchFamily="34" charset="0"/>
              </a:rPr>
              <a:t>谢谢！</a:t>
            </a:r>
            <a:endParaRPr kumimoji="0" lang="zh-CN" altLang="en-US" sz="7200" b="1" u="none" strike="noStrike" kern="1200" cap="none" spc="0" normalizeH="0" baseline="0" noProof="0" dirty="0">
              <a:ln>
                <a:noFill/>
              </a:ln>
              <a:solidFill>
                <a:schemeClr val="tx1">
                  <a:lumMod val="75000"/>
                  <a:lumOff val="25000"/>
                </a:schemeClr>
              </a:solidFill>
              <a:effectLst>
                <a:outerShdw blurRad="63500" sx="102000" sy="102000" algn="ctr" rotWithShape="0">
                  <a:schemeClr val="bg1">
                    <a:alpha val="20000"/>
                  </a:schemeClr>
                </a:outerShdw>
              </a:effectLst>
              <a:uLnTx/>
              <a:uFillTx/>
              <a:latin typeface="Source Han Sans CN" panose="020B0500000000000000" pitchFamily="34" charset="-128"/>
              <a:ea typeface="Source Han Sans CN" panose="020B0500000000000000" pitchFamily="34" charset="-128"/>
              <a:sym typeface="Arial" panose="020B0604020202020204" pitchFamily="34" charset="0"/>
            </a:endParaRPr>
          </a:p>
        </p:txBody>
      </p:sp>
      <p:sp>
        <p:nvSpPr>
          <p:cNvPr id="7" name="文本框 6"/>
          <p:cNvSpPr txBox="1"/>
          <p:nvPr/>
        </p:nvSpPr>
        <p:spPr>
          <a:xfrm>
            <a:off x="5497773" y="3991048"/>
            <a:ext cx="5764072" cy="523220"/>
          </a:xfrm>
          <a:prstGeom prst="rect">
            <a:avLst/>
          </a:prstGeom>
          <a:noFill/>
        </p:spPr>
        <p:txBody>
          <a:bodyPr wrap="square" rtlCol="0">
            <a:spAutoFit/>
          </a:bodyPr>
          <a:lstStyle/>
          <a:p>
            <a:pPr algn="dist"/>
            <a:r>
              <a:rPr lang="en-US" altLang="zh-CN" sz="2800" dirty="0">
                <a:solidFill>
                  <a:schemeClr val="bg1">
                    <a:lumMod val="65000"/>
                  </a:schemeClr>
                </a:solidFill>
                <a:latin typeface="思源黑体 CN Medium" panose="020B0600000000000000" pitchFamily="34" charset="-122"/>
                <a:ea typeface="思源黑体 CN Medium" panose="020B0600000000000000" pitchFamily="34" charset="-122"/>
                <a:cs typeface="+mn-ea"/>
                <a:sym typeface="+mn-lt"/>
              </a:rPr>
              <a:t>POWERPOINT TEMPLATE</a:t>
            </a:r>
            <a:endParaRPr lang="zh-CN" altLang="en-US" sz="2800" dirty="0">
              <a:solidFill>
                <a:schemeClr val="bg1">
                  <a:lumMod val="65000"/>
                </a:schemeClr>
              </a:solidFill>
              <a:latin typeface="思源黑体 CN Medium" panose="020B0600000000000000" pitchFamily="34" charset="-122"/>
              <a:ea typeface="思源黑体 CN Medium" panose="020B0600000000000000" pitchFamily="34" charset="-122"/>
              <a:cs typeface="+mn-ea"/>
              <a:sym typeface="+mn-lt"/>
            </a:endParaRPr>
          </a:p>
        </p:txBody>
      </p:sp>
      <p:sp>
        <p:nvSpPr>
          <p:cNvPr id="9" name="矩形 8"/>
          <p:cNvSpPr/>
          <p:nvPr/>
        </p:nvSpPr>
        <p:spPr>
          <a:xfrm>
            <a:off x="0" y="1"/>
            <a:ext cx="12192000" cy="372990"/>
          </a:xfrm>
          <a:prstGeom prst="rect">
            <a:avLst/>
          </a:prstGeom>
          <a:gradFill>
            <a:gsLst>
              <a:gs pos="0">
                <a:srgbClr val="E96B6A"/>
              </a:gs>
              <a:gs pos="100000">
                <a:srgbClr val="FDE6A9"/>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descr="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45235" cy="1171575"/>
          </a:xfrm>
          <a:prstGeom prst="rect">
            <a:avLst/>
          </a:prstGeom>
        </p:spPr>
      </p:pic>
      <p:sp>
        <p:nvSpPr>
          <p:cNvPr id="11" name="矩形 10"/>
          <p:cNvSpPr/>
          <p:nvPr/>
        </p:nvSpPr>
        <p:spPr>
          <a:xfrm>
            <a:off x="1245235" y="414936"/>
            <a:ext cx="2709396" cy="523220"/>
          </a:xfrm>
          <a:prstGeom prst="rect">
            <a:avLst/>
          </a:prstGeom>
          <a:noFill/>
        </p:spPr>
        <p:txBody>
          <a:bodyPr wrap="none" lIns="91440" tIns="45720" rIns="91440" bIns="45720">
            <a:spAutoFit/>
          </a:bodyPr>
          <a:lstStyle/>
          <a:p>
            <a:pPr algn="ctr"/>
            <a:r>
              <a:rPr lang="zh-CN" altLang="en-US" sz="2800" b="1" cap="none" spc="0" dirty="0" smtClean="0">
                <a:ln w="10541" cmpd="sng">
                  <a:solidFill>
                    <a:schemeClr val="accent1">
                      <a:shade val="88000"/>
                      <a:satMod val="110000"/>
                    </a:schemeClr>
                  </a:solidFill>
                  <a:prstDash val="solid"/>
                </a:ln>
                <a:solidFill>
                  <a:srgbClr val="00B0F0"/>
                </a:solidFill>
                <a:effectLst/>
              </a:rPr>
              <a:t>牟丽名师工作室</a:t>
            </a:r>
            <a:endParaRPr lang="zh-CN" altLang="en-US" sz="2800" b="1" cap="none" spc="0" dirty="0">
              <a:ln w="10541" cmpd="sng">
                <a:solidFill>
                  <a:schemeClr val="accent1">
                    <a:shade val="88000"/>
                    <a:satMod val="110000"/>
                  </a:schemeClr>
                </a:solidFill>
                <a:prstDash val="solid"/>
              </a:ln>
              <a:solidFill>
                <a:srgbClr val="00B0F0"/>
              </a:solidFill>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93CE4384-2241-4CBF-94F2-3DFB54089349}" type="slidenum">
              <a:rPr lang="en-US" altLang="zh-CN">
                <a:solidFill>
                  <a:srgbClr val="000000"/>
                </a:solidFill>
              </a:rPr>
            </a:fld>
            <a:endParaRPr lang="en-US" altLang="zh-CN" dirty="0">
              <a:solidFill>
                <a:srgbClr val="000000"/>
              </a:solidFill>
            </a:endParaRPr>
          </a:p>
        </p:txBody>
      </p:sp>
      <p:sp>
        <p:nvSpPr>
          <p:cNvPr id="2065" name="Rectangle 17"/>
          <p:cNvSpPr>
            <a:spLocks noGrp="1" noChangeArrowheads="1"/>
          </p:cNvSpPr>
          <p:nvPr>
            <p:ph type="title" idx="4294967295"/>
          </p:nvPr>
        </p:nvSpPr>
        <p:spPr>
          <a:xfrm>
            <a:off x="4013200" y="673100"/>
            <a:ext cx="4800600" cy="914400"/>
          </a:xfrm>
        </p:spPr>
        <p:txBody>
          <a:bodyPr/>
          <a:lstStyle/>
          <a:p>
            <a:pPr>
              <a:lnSpc>
                <a:spcPct val="120000"/>
              </a:lnSpc>
            </a:pPr>
            <a:endParaRPr lang="zh-CN" altLang="en-US" b="1" dirty="0">
              <a:solidFill>
                <a:schemeClr val="accent2"/>
              </a:solidFill>
              <a:effectLst>
                <a:outerShdw blurRad="38100" dist="38100" dir="2700000" algn="tl">
                  <a:srgbClr val="000000"/>
                </a:outerShdw>
              </a:effectLst>
              <a:ea typeface="楷体_GB2312" pitchFamily="49" charset="-122"/>
            </a:endParaRPr>
          </a:p>
        </p:txBody>
      </p:sp>
      <p:pic>
        <p:nvPicPr>
          <p:cNvPr id="5" name="图片 4" descr="徽标&#10;&#10;描述已自动生成"/>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03200" y="90169"/>
            <a:ext cx="1245235" cy="1171575"/>
          </a:xfrm>
          <a:prstGeom prst="rect">
            <a:avLst/>
          </a:prstGeom>
        </p:spPr>
      </p:pic>
      <p:sp>
        <p:nvSpPr>
          <p:cNvPr id="7" name="矩形 6"/>
          <p:cNvSpPr/>
          <p:nvPr/>
        </p:nvSpPr>
        <p:spPr>
          <a:xfrm>
            <a:off x="1448435" y="414346"/>
            <a:ext cx="2709396" cy="523220"/>
          </a:xfrm>
          <a:prstGeom prst="rect">
            <a:avLst/>
          </a:prstGeom>
          <a:noFill/>
        </p:spPr>
        <p:txBody>
          <a:bodyPr wrap="none" lIns="91440" tIns="45720" rIns="91440" bIns="45720">
            <a:spAutoFit/>
          </a:bodyPr>
          <a:lstStyle/>
          <a:p>
            <a:pPr algn="ctr"/>
            <a:r>
              <a:rPr lang="zh-CN" altLang="en-US" sz="2800" b="1" cap="none" spc="0" dirty="0" smtClean="0">
                <a:ln w="10541" cmpd="sng">
                  <a:solidFill>
                    <a:schemeClr val="accent1">
                      <a:shade val="88000"/>
                      <a:satMod val="110000"/>
                    </a:schemeClr>
                  </a:solidFill>
                  <a:prstDash val="solid"/>
                </a:ln>
                <a:solidFill>
                  <a:srgbClr val="00B0F0"/>
                </a:solidFill>
                <a:effectLst/>
              </a:rPr>
              <a:t>牟丽名师工作室</a:t>
            </a:r>
            <a:endParaRPr lang="zh-CN" altLang="en-US" sz="2800" b="1" cap="none" spc="0" dirty="0">
              <a:ln w="10541" cmpd="sng">
                <a:solidFill>
                  <a:schemeClr val="accent1">
                    <a:shade val="88000"/>
                    <a:satMod val="110000"/>
                  </a:schemeClr>
                </a:solidFill>
                <a:prstDash val="solid"/>
              </a:ln>
              <a:solidFill>
                <a:srgbClr val="00B0F0"/>
              </a:solidFill>
              <a:effectLst/>
            </a:endParaRPr>
          </a:p>
        </p:txBody>
      </p:sp>
      <p:sp>
        <p:nvSpPr>
          <p:cNvPr id="100" name="文本框 99"/>
          <p:cNvSpPr txBox="1"/>
          <p:nvPr/>
        </p:nvSpPr>
        <p:spPr>
          <a:xfrm>
            <a:off x="3556000" y="2506345"/>
            <a:ext cx="5080000" cy="1845310"/>
          </a:xfrm>
          <a:prstGeom prst="rect">
            <a:avLst/>
          </a:prstGeom>
          <a:noFill/>
          <a:ln w="9525">
            <a:noFill/>
          </a:ln>
        </p:spPr>
        <p:txBody>
          <a:bodyPr>
            <a:spAutoFit/>
          </a:bodyPr>
          <a:p>
            <a:pPr indent="0"/>
            <a:r>
              <a:rPr lang="zh-CN" sz="2400" b="0">
                <a:cs typeface="等线" charset="0"/>
              </a:rPr>
              <a:t>【摘要】国运兴衰寄托于教育，教育寄托于少年。数学作为一门理性思维的工具性学科，在教育中占据了不可替代的位置。</a:t>
            </a:r>
            <a:r>
              <a:rPr lang="en-US" b="0">
                <a:latin typeface="等线" charset="0"/>
                <a:cs typeface="Times New Roman" panose="02020603050405020304" pitchFamily="18" charset="0"/>
              </a:rPr>
              <a:t> </a:t>
            </a:r>
            <a:endParaRPr lang="en-US" altLang="en-US" b="0">
              <a:latin typeface="等线" charset="0"/>
              <a:cs typeface="Times New Roman" panose="02020603050405020304" pitchFamily="18" charset="0"/>
            </a:endParaRPr>
          </a:p>
        </p:txBody>
      </p:sp>
      <p:pic>
        <p:nvPicPr>
          <p:cNvPr id="2" name="图片 1"/>
          <p:cNvPicPr/>
          <p:nvPr>
            <p:custDataLst>
              <p:tags r:id="rId3"/>
            </p:custDataLst>
          </p:nvPr>
        </p:nvPicPr>
        <p:blipFill>
          <a:blip r:embed="rId4"/>
          <a:srcRect/>
          <a:stretch>
            <a:fillRect/>
          </a:stretch>
        </p:blipFill>
        <p:spPr>
          <a:xfrm>
            <a:off x="2387720" y="3666304"/>
            <a:ext cx="7492758" cy="300062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custDataLst>
              <p:tags r:id="rId1"/>
            </p:custDataLst>
          </p:nvPr>
        </p:nvSpPr>
        <p:spPr>
          <a:xfrm>
            <a:off x="906059" y="1993144"/>
            <a:ext cx="10147678" cy="4573269"/>
          </a:xfrm>
        </p:spPr>
        <p:txBody>
          <a:bodyPr/>
          <a:p>
            <a:pPr lvl="1"/>
            <a:r>
              <a:rPr lang="en-US" altLang="zh-CN" sz="2825">
                <a:latin typeface="楷体" panose="02010609060101010101" pitchFamily="49" charset="-122"/>
                <a:ea typeface="楷体" panose="02010609060101010101" pitchFamily="49" charset="-122"/>
                <a:cs typeface="楷体" panose="02010609060101010101" pitchFamily="49" charset="-122"/>
              </a:rPr>
              <a:t>习近平总书记多次</a:t>
            </a:r>
            <a:r>
              <a:rPr lang="zh-CN" altLang="en-US" sz="2825">
                <a:latin typeface="楷体" panose="02010609060101010101" pitchFamily="49" charset="-122"/>
                <a:ea typeface="楷体" panose="02010609060101010101" pitchFamily="49" charset="-122"/>
                <a:cs typeface="楷体" panose="02010609060101010101" pitchFamily="49" charset="-122"/>
              </a:rPr>
              <a:t>强调</a:t>
            </a:r>
            <a:r>
              <a:rPr lang="en-US" altLang="zh-CN" sz="2825">
                <a:latin typeface="楷体" panose="02010609060101010101" pitchFamily="49" charset="-122"/>
                <a:ea typeface="楷体" panose="02010609060101010101" pitchFamily="49" charset="-122"/>
                <a:cs typeface="楷体" panose="02010609060101010101" pitchFamily="49" charset="-122"/>
              </a:rPr>
              <a:t>，课程教材要发挥</a:t>
            </a:r>
            <a:r>
              <a:rPr lang="zh-CN" altLang="en-US" sz="2825">
                <a:latin typeface="楷体" panose="02010609060101010101" pitchFamily="49" charset="-122"/>
                <a:ea typeface="楷体" panose="02010609060101010101" pitchFamily="49" charset="-122"/>
                <a:cs typeface="楷体" panose="02010609060101010101" pitchFamily="49" charset="-122"/>
              </a:rPr>
              <a:t>培</a:t>
            </a:r>
            <a:r>
              <a:rPr lang="en-US" altLang="zh-CN" sz="2825">
                <a:latin typeface="楷体" panose="02010609060101010101" pitchFamily="49" charset="-122"/>
                <a:ea typeface="楷体" panose="02010609060101010101" pitchFamily="49" charset="-122"/>
                <a:cs typeface="楷体" panose="02010609060101010101" pitchFamily="49" charset="-122"/>
              </a:rPr>
              <a:t>根铸魂、启智增慧</a:t>
            </a:r>
            <a:r>
              <a:rPr lang="zh-CN" altLang="en-US" sz="2825">
                <a:latin typeface="楷体" panose="02010609060101010101" pitchFamily="49" charset="-122"/>
                <a:ea typeface="楷体" panose="02010609060101010101" pitchFamily="49" charset="-122"/>
                <a:cs typeface="楷体" panose="02010609060101010101" pitchFamily="49" charset="-122"/>
              </a:rPr>
              <a:t>的</a:t>
            </a:r>
            <a:r>
              <a:rPr lang="en-US" altLang="zh-CN" sz="2825">
                <a:latin typeface="楷体" panose="02010609060101010101" pitchFamily="49" charset="-122"/>
                <a:ea typeface="楷体" panose="02010609060101010101" pitchFamily="49" charset="-122"/>
                <a:cs typeface="楷体" panose="02010609060101010101" pitchFamily="49" charset="-122"/>
              </a:rPr>
              <a:t>作用，必须坚持马克思主义的指导地位，</a:t>
            </a:r>
            <a:r>
              <a:rPr lang="zh-CN" altLang="en-US" sz="2825">
                <a:latin typeface="楷体" panose="02010609060101010101" pitchFamily="49" charset="-122"/>
                <a:ea typeface="楷体" panose="02010609060101010101" pitchFamily="49" charset="-122"/>
                <a:cs typeface="楷体" panose="02010609060101010101" pitchFamily="49" charset="-122"/>
              </a:rPr>
              <a:t>体</a:t>
            </a:r>
            <a:r>
              <a:rPr lang="en-US" altLang="zh-CN" sz="2825">
                <a:latin typeface="楷体" panose="02010609060101010101" pitchFamily="49" charset="-122"/>
                <a:ea typeface="楷体" panose="02010609060101010101" pitchFamily="49" charset="-122"/>
                <a:cs typeface="楷体" panose="02010609060101010101" pitchFamily="49" charset="-122"/>
              </a:rPr>
              <a:t>现马克思主义中国化最新成果，体现中国和中华民族风格，体现党和国家对教育的基本要求</a:t>
            </a:r>
            <a:r>
              <a:rPr lang="zh-CN" altLang="en-US" sz="2825">
                <a:latin typeface="楷体" panose="02010609060101010101" pitchFamily="49" charset="-122"/>
                <a:ea typeface="楷体" panose="02010609060101010101" pitchFamily="49" charset="-122"/>
                <a:cs typeface="楷体" panose="02010609060101010101" pitchFamily="49" charset="-122"/>
              </a:rPr>
              <a:t>。</a:t>
            </a:r>
            <a:endParaRPr lang="en-US" altLang="zh-CN" sz="2825">
              <a:latin typeface="楷体" panose="02010609060101010101" pitchFamily="49" charset="-122"/>
              <a:ea typeface="楷体" panose="02010609060101010101" pitchFamily="49" charset="-122"/>
              <a:cs typeface="楷体" panose="02010609060101010101" pitchFamily="49" charset="-122"/>
            </a:endParaRPr>
          </a:p>
          <a:p>
            <a:pPr lvl="1"/>
            <a:r>
              <a:rPr lang="en-US" altLang="zh-CN" sz="2825">
                <a:latin typeface="楷体" panose="02010609060101010101" pitchFamily="49" charset="-122"/>
                <a:ea typeface="楷体" panose="02010609060101010101" pitchFamily="49" charset="-122"/>
                <a:cs typeface="楷体" panose="02010609060101010101" pitchFamily="49" charset="-122"/>
              </a:rPr>
              <a:t>体现国家和民族基本价值观，体现人类文化知识积累和创新成果。</a:t>
            </a:r>
            <a:endParaRPr lang="en-US" altLang="zh-CN" sz="2825">
              <a:latin typeface="楷体" panose="02010609060101010101" pitchFamily="49" charset="-122"/>
              <a:ea typeface="楷体" panose="02010609060101010101" pitchFamily="49" charset="-122"/>
              <a:cs typeface="楷体" panose="02010609060101010101" pitchFamily="49" charset="-122"/>
            </a:endParaRPr>
          </a:p>
          <a:p>
            <a:pPr lvl="1"/>
            <a:endParaRPr lang="en-US" altLang="zh-CN" sz="2825">
              <a:latin typeface="楷体" panose="02010609060101010101" pitchFamily="49" charset="-122"/>
              <a:ea typeface="楷体" panose="02010609060101010101" pitchFamily="49" charset="-122"/>
              <a:cs typeface="楷体" panose="02010609060101010101" pitchFamily="49" charset="-122"/>
            </a:endParaRPr>
          </a:p>
        </p:txBody>
      </p:sp>
      <p:sp>
        <p:nvSpPr>
          <p:cNvPr id="4" name="文本框 3"/>
          <p:cNvSpPr txBox="1"/>
          <p:nvPr/>
        </p:nvSpPr>
        <p:spPr>
          <a:xfrm>
            <a:off x="1242564" y="658545"/>
            <a:ext cx="6089825" cy="755650"/>
          </a:xfrm>
          <a:prstGeom prst="rect">
            <a:avLst/>
          </a:prstGeom>
          <a:noFill/>
        </p:spPr>
        <p:txBody>
          <a:bodyPr wrap="square" rtlCol="0" anchor="t">
            <a:spAutoFit/>
          </a:bodyPr>
          <a:p>
            <a:pPr algn="ctr" defTabSz="412750" fontAlgn="base" hangingPunct="0">
              <a:spcBef>
                <a:spcPct val="0"/>
              </a:spcBef>
              <a:spcAft>
                <a:spcPct val="0"/>
              </a:spcAft>
              <a:defRPr/>
            </a:pPr>
            <a:r>
              <a:rPr lang="zh-CN" altLang="en-US" sz="4315">
                <a:solidFill>
                  <a:schemeClr val="bg1"/>
                </a:solidFill>
              </a:rPr>
              <a:t>解读新课标</a:t>
            </a:r>
            <a:endParaRPr lang="en-US" altLang="zh-CN" sz="4315">
              <a:solidFill>
                <a:schemeClr val="bg1"/>
              </a:solidFill>
            </a:endParaRPr>
          </a:p>
        </p:txBody>
      </p:sp>
      <p:sp>
        <p:nvSpPr>
          <p:cNvPr id="2" name="文本框 1"/>
          <p:cNvSpPr txBox="1"/>
          <p:nvPr/>
        </p:nvSpPr>
        <p:spPr>
          <a:xfrm>
            <a:off x="6713220" y="784225"/>
            <a:ext cx="3773805" cy="824230"/>
          </a:xfrm>
          <a:prstGeom prst="rect">
            <a:avLst/>
          </a:prstGeom>
          <a:noFill/>
        </p:spPr>
        <p:txBody>
          <a:bodyPr wrap="square" rtlCol="0" anchor="t">
            <a:noAutofit/>
          </a:bodyPr>
          <a:p>
            <a:r>
              <a:rPr lang="en-US" altLang="zh-CN" sz="2800" b="1" dirty="0" smtClean="0">
                <a:ln w="10541" cmpd="sng">
                  <a:solidFill>
                    <a:schemeClr val="accent1">
                      <a:shade val="88000"/>
                      <a:satMod val="110000"/>
                    </a:schemeClr>
                  </a:solidFill>
                  <a:prstDash val="solid"/>
                </a:ln>
                <a:solidFill>
                  <a:srgbClr val="00B0F0"/>
                </a:solidFill>
                <a:effectLst/>
                <a:sym typeface="+mn-ea"/>
              </a:rPr>
              <a:t>      </a:t>
            </a:r>
            <a:r>
              <a:rPr lang="zh-CN" altLang="en-US" sz="2800" b="1" dirty="0" smtClean="0">
                <a:ln w="10541" cmpd="sng">
                  <a:solidFill>
                    <a:schemeClr val="accent1">
                      <a:shade val="88000"/>
                      <a:satMod val="110000"/>
                    </a:schemeClr>
                  </a:solidFill>
                  <a:prstDash val="solid"/>
                </a:ln>
                <a:solidFill>
                  <a:srgbClr val="00B0F0"/>
                </a:solidFill>
                <a:effectLst/>
                <a:sym typeface="+mn-ea"/>
              </a:rPr>
              <a:t>牟丽名师工作室</a:t>
            </a:r>
            <a:endParaRPr lang="zh-CN" altLang="en-US" sz="2800" b="1" dirty="0" smtClean="0">
              <a:ln w="10541" cmpd="sng">
                <a:solidFill>
                  <a:schemeClr val="accent1">
                    <a:shade val="88000"/>
                    <a:satMod val="110000"/>
                  </a:schemeClr>
                </a:solidFill>
                <a:prstDash val="solid"/>
              </a:ln>
              <a:solidFill>
                <a:srgbClr val="00B0F0"/>
              </a:solidFill>
              <a:effectLst/>
              <a:sym typeface="+mn-ea"/>
            </a:endParaRPr>
          </a:p>
        </p:txBody>
      </p:sp>
      <p:pic>
        <p:nvPicPr>
          <p:cNvPr id="10" name="图片 9" descr="徽标&#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7025" y="242569"/>
            <a:ext cx="1245235" cy="11715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关键词：数学教育</a:t>
            </a:r>
            <a:r>
              <a:rPr lang="en-US" altLang="zh-CN"/>
              <a:t> </a:t>
            </a:r>
            <a:r>
              <a:rPr lang="zh-CN" altLang="en-US"/>
              <a:t>课标解读</a:t>
            </a:r>
            <a:r>
              <a:rPr lang="en-US" altLang="zh-CN"/>
              <a:t> </a:t>
            </a:r>
            <a:r>
              <a:rPr lang="zh-CN" altLang="en-US"/>
              <a:t>独立思考</a:t>
            </a:r>
            <a:endParaRPr lang="zh-CN" altLang="en-US"/>
          </a:p>
        </p:txBody>
      </p:sp>
      <p:sp>
        <p:nvSpPr>
          <p:cNvPr id="3" name="内容占位符 2"/>
          <p:cNvSpPr>
            <a:spLocks noGrp="1"/>
          </p:cNvSpPr>
          <p:nvPr>
            <p:ph idx="1"/>
          </p:nvPr>
        </p:nvSpPr>
        <p:spPr/>
        <p:txBody>
          <a:bodyPr>
            <a:normAutofit lnSpcReduction="10000"/>
          </a:bodyPr>
          <a:p>
            <a:pPr marL="0" lvl="1"/>
            <a:r>
              <a:rPr lang="zh-CN" altLang="en-US" sz="2800">
                <a:latin typeface="楷体" panose="02010609060101010101" pitchFamily="49" charset="-122"/>
                <a:ea typeface="楷体" panose="02010609060101010101" pitchFamily="49" charset="-122"/>
                <a:cs typeface="楷体" panose="02010609060101010101" pitchFamily="49" charset="-122"/>
                <a:sym typeface="+mn-ea"/>
              </a:rPr>
              <a:t>数学教育在于</a:t>
            </a:r>
            <a:r>
              <a:rPr lang="en-US" altLang="zh-CN" sz="2800">
                <a:latin typeface="楷体" panose="02010609060101010101" pitchFamily="49" charset="-122"/>
                <a:ea typeface="楷体" panose="02010609060101010101" pitchFamily="49" charset="-122"/>
                <a:cs typeface="楷体" panose="02010609060101010101" pitchFamily="49" charset="-122"/>
                <a:sym typeface="+mn-ea"/>
              </a:rPr>
              <a:t>激发学习数学的兴趣，养成</a:t>
            </a:r>
            <a:r>
              <a:rPr lang="en-US" altLang="zh-CN"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独立思考</a:t>
            </a:r>
            <a:r>
              <a:rPr lang="en-US" altLang="zh-CN" sz="2800">
                <a:latin typeface="楷体" panose="02010609060101010101" pitchFamily="49" charset="-122"/>
                <a:ea typeface="楷体" panose="02010609060101010101" pitchFamily="49" charset="-122"/>
                <a:cs typeface="楷体" panose="02010609060101010101" pitchFamily="49" charset="-122"/>
                <a:sym typeface="+mn-ea"/>
              </a:rPr>
              <a:t>的习惯和合作交流的意愿；发展实践能力和创新精神，形成和发</a:t>
            </a:r>
            <a:r>
              <a:rPr lang="zh-CN" altLang="en-US" sz="2800">
                <a:latin typeface="楷体" panose="02010609060101010101" pitchFamily="49" charset="-122"/>
                <a:ea typeface="楷体" panose="02010609060101010101" pitchFamily="49" charset="-122"/>
                <a:cs typeface="楷体" panose="02010609060101010101" pitchFamily="49" charset="-122"/>
                <a:sym typeface="+mn-ea"/>
              </a:rPr>
              <a:t>展</a:t>
            </a:r>
            <a:r>
              <a:rPr lang="en-US" altLang="zh-CN" sz="2800">
                <a:latin typeface="楷体" panose="02010609060101010101" pitchFamily="49" charset="-122"/>
                <a:ea typeface="楷体" panose="02010609060101010101" pitchFamily="49" charset="-122"/>
                <a:cs typeface="楷体" panose="02010609060101010101" pitchFamily="49" charset="-122"/>
                <a:sym typeface="+mn-ea"/>
              </a:rPr>
              <a:t>核心素养，增强社会责任感树立正确的世界观、人生观、价值观。</a:t>
            </a:r>
            <a:endParaRPr lang="en-US" altLang="zh-CN" sz="2800">
              <a:latin typeface="楷体" panose="02010609060101010101" pitchFamily="49" charset="-122"/>
              <a:ea typeface="楷体" panose="02010609060101010101" pitchFamily="49" charset="-122"/>
              <a:cs typeface="楷体" panose="02010609060101010101" pitchFamily="49" charset="-122"/>
            </a:endParaRPr>
          </a:p>
          <a:p>
            <a:r>
              <a:rPr lang="en-US" altLang="zh-CN">
                <a:latin typeface="楷体" panose="02010609060101010101" pitchFamily="49" charset="-122"/>
                <a:ea typeface="楷体" panose="02010609060101010101" pitchFamily="49" charset="-122"/>
                <a:cs typeface="楷体" panose="02010609060101010101" pitchFamily="49" charset="-122"/>
              </a:rPr>
              <a:t>在</a:t>
            </a:r>
            <a:r>
              <a:rPr lang="zh-CN" altLang="en-US">
                <a:latin typeface="楷体" panose="02010609060101010101" pitchFamily="49" charset="-122"/>
                <a:ea typeface="楷体" panose="02010609060101010101" pitchFamily="49" charset="-122"/>
                <a:cs typeface="楷体" panose="02010609060101010101" pitchFamily="49" charset="-122"/>
              </a:rPr>
              <a:t>数学教育中， 教师是学习的组织者、指导者与合作者。启发式教育可以激发学生学习兴趣，引发学生积极思考，鼓励学生质疑问难，引导学生在真实情境中发现问题和提出问题，利用观察、猜测、实验、计算、推理、验证、数据分析、直观想象等方法分析问题和解决问题；促进学生理解和掌握数学的基础知识和基本技能，体会和运用数学的思想与方法，获得数学的基本活动经验；培养学生良好的学习习惯，形成积极的情感、态度和价值观，逐步形成独立思考的能力。</a:t>
            </a:r>
            <a:endParaRPr lang="zh-CN" altLang="en-US">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00785" y="2143125"/>
            <a:ext cx="2152657" cy="1709121"/>
            <a:chOff x="304800" y="673100"/>
            <a:chExt cx="4000513" cy="4019209"/>
          </a:xfrm>
          <a:effectLst>
            <a:outerShdw blurRad="444500" dist="254000" dir="8100000" algn="tr" rotWithShape="0">
              <a:prstClr val="black">
                <a:alpha val="50000"/>
              </a:prstClr>
            </a:outerShdw>
          </a:effectLst>
        </p:grpSpPr>
        <p:sp>
          <p:nvSpPr>
            <p:cNvPr id="3" name="同心圆 2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p>
              <a:pPr marL="0" marR="0" lvl="0" indent="0" algn="ctr" defTabSz="6477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0" name="椭圆 9"/>
            <p:cNvSpPr/>
            <p:nvPr/>
          </p:nvSpPr>
          <p:spPr>
            <a:xfrm>
              <a:off x="479439" y="866435"/>
              <a:ext cx="3825874" cy="3825874"/>
            </a:xfrm>
            <a:prstGeom prst="ellipse">
              <a:avLst/>
            </a:prstGeom>
            <a:gradFill>
              <a:gsLst>
                <a:gs pos="12000">
                  <a:srgbClr val="1A497C">
                    <a:lumMod val="95000"/>
                    <a:lumOff val="5000"/>
                  </a:srgbClr>
                </a:gs>
                <a:gs pos="59000">
                  <a:srgbClr val="0B3754"/>
                </a:gs>
                <a:gs pos="100000">
                  <a:srgbClr val="0D243F"/>
                </a:gs>
              </a:gsLst>
              <a:lin ang="13200000" scaled="0"/>
            </a:gradFill>
            <a:ln w="25400" cap="flat" cmpd="sng" algn="ctr">
              <a:gradFill>
                <a:gsLst>
                  <a:gs pos="0">
                    <a:srgbClr val="163B67"/>
                  </a:gs>
                  <a:gs pos="100000">
                    <a:srgbClr val="0C2A42"/>
                  </a:gs>
                </a:gsLst>
                <a:lin ang="5400000" scaled="1"/>
              </a:gradFill>
              <a:prstDash val="solid"/>
            </a:ln>
            <a:effectLst>
              <a:outerShdw blurRad="127000" dist="63500" dir="5400000" algn="ctr" rotWithShape="0">
                <a:srgbClr val="000000">
                  <a:alpha val="63000"/>
                </a:srgbClr>
              </a:outerShdw>
            </a:effectLst>
          </p:spPr>
          <p:txBody>
            <a:bodyPr anchor="ctr"/>
            <a:p>
              <a:pPr marL="0" marR="0" lvl="0" indent="0" algn="ctr" defTabSz="6477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2800" b="0" i="0" u="sng"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ea"/>
                  <a:sym typeface="+mn-lt"/>
                </a:rPr>
                <a:t>2011</a:t>
              </a:r>
              <a:r>
                <a:rPr kumimoji="0" lang="zh-CN" altLang="en-US" sz="1300" b="0" i="0" u="sng"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ea"/>
                  <a:sym typeface="+mn-lt"/>
                </a:rPr>
                <a:t>版</a:t>
              </a:r>
              <a:endParaRPr kumimoji="0" lang="zh-CN" altLang="en-US" sz="1300" b="0" i="0" u="sng"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ea"/>
                <a:sym typeface="+mn-lt"/>
              </a:endParaRPr>
            </a:p>
          </p:txBody>
        </p:sp>
      </p:grpSp>
      <p:pic>
        <p:nvPicPr>
          <p:cNvPr id="4" name="图片 3"/>
          <p:cNvPicPr/>
          <p:nvPr/>
        </p:nvPicPr>
        <p:blipFill>
          <a:blip r:embed="rId1"/>
          <a:srcRect/>
          <a:stretch>
            <a:fillRect/>
          </a:stretch>
        </p:blipFill>
        <p:spPr>
          <a:xfrm rot="16200000" flipH="1">
            <a:off x="1335828" y="-1335824"/>
            <a:ext cx="1320783" cy="3992434"/>
          </a:xfrm>
          <a:prstGeom prst="rect">
            <a:avLst/>
          </a:prstGeom>
        </p:spPr>
      </p:pic>
      <p:pic>
        <p:nvPicPr>
          <p:cNvPr id="5" name="图片 4"/>
          <p:cNvPicPr/>
          <p:nvPr/>
        </p:nvPicPr>
        <p:blipFill>
          <a:blip r:embed="rId1"/>
          <a:srcRect/>
          <a:stretch>
            <a:fillRect/>
          </a:stretch>
        </p:blipFill>
        <p:spPr>
          <a:xfrm rot="5400000" flipH="1">
            <a:off x="9045871" y="3758226"/>
            <a:ext cx="1541111" cy="4658437"/>
          </a:xfrm>
          <a:prstGeom prst="rect">
            <a:avLst/>
          </a:prstGeom>
        </p:spPr>
      </p:pic>
      <p:pic>
        <p:nvPicPr>
          <p:cNvPr id="7" name="图片 6" descr="徽标&#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 y="90169"/>
            <a:ext cx="1245235" cy="1171575"/>
          </a:xfrm>
          <a:prstGeom prst="rect">
            <a:avLst/>
          </a:prstGeom>
        </p:spPr>
      </p:pic>
      <p:grpSp>
        <p:nvGrpSpPr>
          <p:cNvPr id="11" name="组合 10"/>
          <p:cNvGrpSpPr/>
          <p:nvPr/>
        </p:nvGrpSpPr>
        <p:grpSpPr>
          <a:xfrm>
            <a:off x="7487285" y="2014855"/>
            <a:ext cx="2119630" cy="1673225"/>
            <a:chOff x="304800" y="673100"/>
            <a:chExt cx="4000500" cy="4000500"/>
          </a:xfrm>
          <a:effectLst>
            <a:outerShdw blurRad="444500" dist="254000" dir="8100000" algn="tr" rotWithShape="0">
              <a:prstClr val="black">
                <a:alpha val="50000"/>
              </a:prstClr>
            </a:outerShdw>
          </a:effectLst>
        </p:grpSpPr>
        <p:sp>
          <p:nvSpPr>
            <p:cNvPr id="13" name="同心圆 3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anchor="ctr"/>
            <a:p>
              <a:pPr marL="0" marR="0" lvl="0" indent="0" algn="ctr" defTabSz="6477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3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4" name="椭圆 13"/>
            <p:cNvSpPr/>
            <p:nvPr/>
          </p:nvSpPr>
          <p:spPr>
            <a:xfrm>
              <a:off x="392113" y="760413"/>
              <a:ext cx="3825874" cy="3825874"/>
            </a:xfrm>
            <a:prstGeom prst="ellipse">
              <a:avLst/>
            </a:prstGeom>
            <a:gradFill>
              <a:gsLst>
                <a:gs pos="0">
                  <a:srgbClr val="14CD68"/>
                </a:gs>
                <a:gs pos="100000">
                  <a:srgbClr val="0B6E38"/>
                </a:gs>
              </a:gsLst>
              <a:lin ang="13200000" scaled="0"/>
            </a:gradFill>
            <a:ln w="25400" cap="flat" cmpd="sng" algn="ctr">
              <a:gradFill>
                <a:gsLst>
                  <a:gs pos="0">
                    <a:srgbClr val="B30304"/>
                  </a:gs>
                  <a:gs pos="100000">
                    <a:srgbClr val="780202"/>
                  </a:gs>
                </a:gsLst>
                <a:lin ang="5400000" scaled="1"/>
              </a:gradFill>
              <a:prstDash val="solid"/>
            </a:ln>
            <a:effectLst>
              <a:outerShdw blurRad="127000" dist="63500" dir="5400000" algn="ctr" rotWithShape="0">
                <a:srgbClr val="000000">
                  <a:alpha val="63000"/>
                </a:srgbClr>
              </a:outerShdw>
            </a:effectLst>
          </p:spPr>
          <p:txBody>
            <a:bodyPr anchor="ctr"/>
            <a:p>
              <a:pPr marL="0" marR="0" lvl="0" indent="0" algn="ctr" defTabSz="6477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2800" b="0" i="0" u="sng"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ea"/>
                  <a:sym typeface="+mn-lt"/>
                </a:rPr>
                <a:t>2022</a:t>
              </a:r>
              <a:r>
                <a:rPr kumimoji="0" lang="zh-CN" altLang="en-US" sz="1300" b="0" i="0" u="sng"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ea"/>
                  <a:sym typeface="+mn-lt"/>
                </a:rPr>
                <a:t>版</a:t>
              </a:r>
              <a:endParaRPr kumimoji="0" lang="zh-CN" altLang="en-US" sz="1300" b="0" i="0" u="sng"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8" name="矩形 7"/>
          <p:cNvSpPr/>
          <p:nvPr/>
        </p:nvSpPr>
        <p:spPr>
          <a:xfrm>
            <a:off x="1448435" y="414346"/>
            <a:ext cx="2709396" cy="523220"/>
          </a:xfrm>
          <a:prstGeom prst="rect">
            <a:avLst/>
          </a:prstGeom>
          <a:noFill/>
        </p:spPr>
        <p:txBody>
          <a:bodyPr wrap="none" lIns="91440" tIns="45720" rIns="91440" bIns="45720">
            <a:spAutoFit/>
          </a:bodyPr>
          <a:lstStyle/>
          <a:p>
            <a:pPr algn="ctr"/>
            <a:r>
              <a:rPr lang="zh-CN" altLang="en-US" sz="2800" b="1" cap="none" spc="0" dirty="0" smtClean="0">
                <a:ln w="10541" cmpd="sng">
                  <a:solidFill>
                    <a:schemeClr val="accent1">
                      <a:shade val="88000"/>
                      <a:satMod val="110000"/>
                    </a:schemeClr>
                  </a:solidFill>
                  <a:prstDash val="solid"/>
                </a:ln>
                <a:solidFill>
                  <a:srgbClr val="00B0F0"/>
                </a:solidFill>
                <a:effectLst/>
              </a:rPr>
              <a:t>牟丽名师工作室</a:t>
            </a:r>
            <a:endParaRPr lang="zh-CN" altLang="en-US" sz="2800" b="1" cap="none" spc="0" dirty="0">
              <a:ln w="10541" cmpd="sng">
                <a:solidFill>
                  <a:schemeClr val="accent1">
                    <a:shade val="88000"/>
                    <a:satMod val="110000"/>
                  </a:schemeClr>
                </a:solidFill>
                <a:prstDash val="solid"/>
              </a:ln>
              <a:solidFill>
                <a:srgbClr val="00B0F0"/>
              </a:solidFill>
              <a:effectLst/>
            </a:endParaRPr>
          </a:p>
        </p:txBody>
      </p:sp>
      <p:sp>
        <p:nvSpPr>
          <p:cNvPr id="15" name="文本框 14"/>
          <p:cNvSpPr txBox="1"/>
          <p:nvPr/>
        </p:nvSpPr>
        <p:spPr>
          <a:xfrm>
            <a:off x="739140" y="4666615"/>
            <a:ext cx="3923665" cy="1073150"/>
          </a:xfrm>
          <a:prstGeom prst="rect">
            <a:avLst/>
          </a:prstGeom>
          <a:noFill/>
        </p:spPr>
        <p:txBody>
          <a:bodyPr wrap="square" rtlCol="0">
            <a:noAutofit/>
          </a:bodyPr>
          <a:p>
            <a:r>
              <a:rPr lang="en-US" altLang="zh-CN"/>
              <a:t>2011</a:t>
            </a:r>
            <a:r>
              <a:rPr lang="zh-CN" altLang="en-US"/>
              <a:t>年版</a:t>
            </a:r>
            <a:r>
              <a:rPr lang="en-US" altLang="zh-CN"/>
              <a:t>  </a:t>
            </a:r>
            <a:r>
              <a:rPr lang="zh-CN" altLang="en-US"/>
              <a:t>有学上，</a:t>
            </a:r>
            <a:r>
              <a:rPr lang="en-US" altLang="zh-CN"/>
              <a:t>  </a:t>
            </a:r>
            <a:r>
              <a:rPr lang="zh-CN" altLang="en-US"/>
              <a:t>学生缺乏独立思考</a:t>
            </a:r>
            <a:endParaRPr lang="zh-CN" altLang="en-US"/>
          </a:p>
        </p:txBody>
      </p:sp>
      <p:sp>
        <p:nvSpPr>
          <p:cNvPr id="19" name="文本框 18"/>
          <p:cNvSpPr txBox="1"/>
          <p:nvPr/>
        </p:nvSpPr>
        <p:spPr>
          <a:xfrm>
            <a:off x="6366510" y="4523105"/>
            <a:ext cx="4360545" cy="1005205"/>
          </a:xfrm>
          <a:prstGeom prst="rect">
            <a:avLst/>
          </a:prstGeom>
          <a:noFill/>
        </p:spPr>
        <p:txBody>
          <a:bodyPr wrap="square" rtlCol="0">
            <a:noAutofit/>
          </a:bodyPr>
          <a:p>
            <a:r>
              <a:rPr lang="en-US"/>
              <a:t>2022</a:t>
            </a:r>
            <a:r>
              <a:rPr lang="zh-CN" altLang="en-US"/>
              <a:t>版</a:t>
            </a:r>
            <a:r>
              <a:rPr lang="en-US" altLang="zh-CN"/>
              <a:t>  </a:t>
            </a:r>
            <a:r>
              <a:rPr lang="zh-CN" altLang="en-US"/>
              <a:t>上好学</a:t>
            </a:r>
            <a:r>
              <a:rPr lang="en-US" altLang="zh-CN"/>
              <a:t> </a:t>
            </a:r>
            <a:r>
              <a:rPr lang="zh-CN" altLang="en-US"/>
              <a:t>，</a:t>
            </a:r>
            <a:r>
              <a:t>培养学生的独立思考能力</a:t>
            </a:r>
            <a:endParaRPr lang="zh-CN" altLang="en-US"/>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252505" y="2468237"/>
            <a:ext cx="6282020" cy="557320"/>
            <a:chOff x="4132262" y="2102111"/>
            <a:chExt cx="4125473" cy="767916"/>
          </a:xfrm>
        </p:grpSpPr>
        <p:sp>
          <p:nvSpPr>
            <p:cNvPr id="13" name="Freeform 18"/>
            <p:cNvSpPr/>
            <p:nvPr/>
          </p:nvSpPr>
          <p:spPr>
            <a:xfrm>
              <a:off x="4132262" y="2102111"/>
              <a:ext cx="4125473" cy="767916"/>
            </a:xfrm>
            <a:custGeom>
              <a:avLst/>
              <a:gdLst>
                <a:gd name="T0" fmla="*/ 38 w 8316"/>
                <a:gd name="T1" fmla="*/ 0 h 891"/>
                <a:gd name="T2" fmla="*/ 8277 w 8316"/>
                <a:gd name="T3" fmla="*/ 0 h 891"/>
                <a:gd name="T4" fmla="*/ 8316 w 8316"/>
                <a:gd name="T5" fmla="*/ 39 h 891"/>
                <a:gd name="T6" fmla="*/ 8316 w 8316"/>
                <a:gd name="T7" fmla="*/ 852 h 891"/>
                <a:gd name="T8" fmla="*/ 8277 w 8316"/>
                <a:gd name="T9" fmla="*/ 891 h 891"/>
                <a:gd name="T10" fmla="*/ 38 w 8316"/>
                <a:gd name="T11" fmla="*/ 891 h 891"/>
                <a:gd name="T12" fmla="*/ 0 w 8316"/>
                <a:gd name="T13" fmla="*/ 852 h 891"/>
                <a:gd name="T14" fmla="*/ 0 w 8316"/>
                <a:gd name="T15" fmla="*/ 39 h 891"/>
                <a:gd name="T16" fmla="*/ 38 w 8316"/>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6" h="891">
                  <a:moveTo>
                    <a:pt x="38" y="0"/>
                  </a:moveTo>
                  <a:lnTo>
                    <a:pt x="8277" y="0"/>
                  </a:lnTo>
                  <a:cubicBezTo>
                    <a:pt x="8299" y="0"/>
                    <a:pt x="8316" y="18"/>
                    <a:pt x="8316" y="39"/>
                  </a:cubicBezTo>
                  <a:lnTo>
                    <a:pt x="8316" y="852"/>
                  </a:lnTo>
                  <a:cubicBezTo>
                    <a:pt x="8316" y="874"/>
                    <a:pt x="8299" y="891"/>
                    <a:pt x="8277" y="891"/>
                  </a:cubicBezTo>
                  <a:lnTo>
                    <a:pt x="38" y="891"/>
                  </a:lnTo>
                  <a:cubicBezTo>
                    <a:pt x="17" y="891"/>
                    <a:pt x="0" y="874"/>
                    <a:pt x="0" y="852"/>
                  </a:cubicBezTo>
                  <a:lnTo>
                    <a:pt x="0" y="39"/>
                  </a:lnTo>
                  <a:cubicBezTo>
                    <a:pt x="0" y="18"/>
                    <a:pt x="17" y="0"/>
                    <a:pt x="38" y="0"/>
                  </a:cubicBezTo>
                  <a:close/>
                </a:path>
              </a:pathLst>
            </a:custGeom>
            <a:solidFill>
              <a:srgbClr val="FFFFFF"/>
            </a:solidFill>
            <a:ln w="15875" cap="flat">
              <a:solidFill>
                <a:schemeClr val="bg1">
                  <a:lumMod val="50000"/>
                </a:schemeClr>
              </a:solidFill>
              <a:prstDash val="solid"/>
              <a:miter lim="800000"/>
            </a:ln>
          </p:spPr>
          <p:txBody>
            <a:bodyPr vert="horz" wrap="square" lIns="91440" tIns="45720" rIns="91440" bIns="45720" numCol="1" anchor="t" anchorCtr="0" compatLnSpc="1"/>
            <a:lstStyle/>
            <a:p>
              <a:endParaRPr>
                <a:solidFill>
                  <a:prstClr val="black"/>
                </a:solidFill>
              </a:endParaRPr>
            </a:p>
          </p:txBody>
        </p:sp>
        <p:sp>
          <p:nvSpPr>
            <p:cNvPr id="14" name="TextBox 50"/>
            <p:cNvSpPr txBox="1"/>
            <p:nvPr/>
          </p:nvSpPr>
          <p:spPr>
            <a:xfrm>
              <a:off x="4208655" y="2169536"/>
              <a:ext cx="3969746" cy="634338"/>
            </a:xfrm>
            <a:prstGeom prst="rect">
              <a:avLst/>
            </a:prstGeom>
            <a:noFill/>
          </p:spPr>
          <p:txBody>
            <a:bodyPr wrap="square" rtlCol="0">
              <a:spAutoFit/>
            </a:bodyPr>
            <a:lstStyle/>
            <a:p>
              <a:pPr algn="ctr"/>
              <a:r>
                <a:rPr lang="zh-CN" altLang="en-US" sz="2400" b="1" dirty="0" smtClean="0">
                  <a:solidFill>
                    <a:prstClr val="black">
                      <a:lumMod val="50000"/>
                      <a:lumOff val="50000"/>
                    </a:prstClr>
                  </a:solidFill>
                  <a:latin typeface="思源黑体 CN Normal"/>
                  <a:ea typeface="微软雅黑" panose="020B0503020204020204" pitchFamily="34" charset="-122"/>
                </a:rPr>
                <a:t>学生独立思考的重要性</a:t>
              </a:r>
              <a:endParaRPr lang="en-US" altLang="zh-CN" sz="2400" b="1" dirty="0">
                <a:solidFill>
                  <a:prstClr val="black">
                    <a:lumMod val="50000"/>
                    <a:lumOff val="50000"/>
                  </a:prstClr>
                </a:solidFill>
                <a:latin typeface="思源黑体 CN Normal"/>
                <a:ea typeface="微软雅黑" panose="020B0503020204020204" pitchFamily="34" charset="-122"/>
              </a:endParaRPr>
            </a:p>
          </p:txBody>
        </p:sp>
      </p:grpSp>
      <p:grpSp>
        <p:nvGrpSpPr>
          <p:cNvPr id="15" name="组合 14"/>
          <p:cNvGrpSpPr/>
          <p:nvPr/>
        </p:nvGrpSpPr>
        <p:grpSpPr>
          <a:xfrm>
            <a:off x="3252503" y="3277274"/>
            <a:ext cx="6282019" cy="558623"/>
            <a:chOff x="4132261" y="3239091"/>
            <a:chExt cx="4125474" cy="769711"/>
          </a:xfrm>
        </p:grpSpPr>
        <p:sp>
          <p:nvSpPr>
            <p:cNvPr id="16" name="Freeform 20"/>
            <p:cNvSpPr/>
            <p:nvPr/>
          </p:nvSpPr>
          <p:spPr>
            <a:xfrm>
              <a:off x="4132261" y="3239091"/>
              <a:ext cx="4125474" cy="769711"/>
            </a:xfrm>
            <a:custGeom>
              <a:avLst/>
              <a:gdLst>
                <a:gd name="T0" fmla="*/ 38 w 8316"/>
                <a:gd name="T1" fmla="*/ 0 h 891"/>
                <a:gd name="T2" fmla="*/ 8277 w 8316"/>
                <a:gd name="T3" fmla="*/ 0 h 891"/>
                <a:gd name="T4" fmla="*/ 8316 w 8316"/>
                <a:gd name="T5" fmla="*/ 39 h 891"/>
                <a:gd name="T6" fmla="*/ 8316 w 8316"/>
                <a:gd name="T7" fmla="*/ 852 h 891"/>
                <a:gd name="T8" fmla="*/ 8277 w 8316"/>
                <a:gd name="T9" fmla="*/ 891 h 891"/>
                <a:gd name="T10" fmla="*/ 38 w 8316"/>
                <a:gd name="T11" fmla="*/ 891 h 891"/>
                <a:gd name="T12" fmla="*/ 0 w 8316"/>
                <a:gd name="T13" fmla="*/ 852 h 891"/>
                <a:gd name="T14" fmla="*/ 0 w 8316"/>
                <a:gd name="T15" fmla="*/ 39 h 891"/>
                <a:gd name="T16" fmla="*/ 38 w 8316"/>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6" h="891">
                  <a:moveTo>
                    <a:pt x="38" y="0"/>
                  </a:moveTo>
                  <a:lnTo>
                    <a:pt x="8277" y="0"/>
                  </a:lnTo>
                  <a:cubicBezTo>
                    <a:pt x="8299" y="0"/>
                    <a:pt x="8316" y="18"/>
                    <a:pt x="8316" y="39"/>
                  </a:cubicBezTo>
                  <a:lnTo>
                    <a:pt x="8316" y="852"/>
                  </a:lnTo>
                  <a:cubicBezTo>
                    <a:pt x="8316" y="873"/>
                    <a:pt x="8299" y="891"/>
                    <a:pt x="8277" y="891"/>
                  </a:cubicBezTo>
                  <a:lnTo>
                    <a:pt x="38" y="891"/>
                  </a:lnTo>
                  <a:cubicBezTo>
                    <a:pt x="17" y="891"/>
                    <a:pt x="0" y="873"/>
                    <a:pt x="0" y="852"/>
                  </a:cubicBezTo>
                  <a:lnTo>
                    <a:pt x="0" y="39"/>
                  </a:lnTo>
                  <a:cubicBezTo>
                    <a:pt x="0" y="18"/>
                    <a:pt x="17" y="0"/>
                    <a:pt x="38" y="0"/>
                  </a:cubicBezTo>
                  <a:close/>
                </a:path>
              </a:pathLst>
            </a:custGeom>
            <a:solidFill>
              <a:srgbClr val="FFFFFF"/>
            </a:solidFill>
            <a:ln w="15875" cap="flat">
              <a:solidFill>
                <a:schemeClr val="bg1">
                  <a:lumMod val="50000"/>
                </a:schemeClr>
              </a:solidFill>
              <a:prstDash val="solid"/>
              <a:miter lim="800000"/>
            </a:ln>
          </p:spPr>
          <p:txBody>
            <a:bodyPr vert="horz" wrap="square" lIns="91440" tIns="45720" rIns="91440" bIns="45720" numCol="1" anchor="t" anchorCtr="0" compatLnSpc="1"/>
            <a:lstStyle/>
            <a:p>
              <a:endParaRPr>
                <a:solidFill>
                  <a:prstClr val="black"/>
                </a:solidFill>
              </a:endParaRPr>
            </a:p>
          </p:txBody>
        </p:sp>
        <p:sp>
          <p:nvSpPr>
            <p:cNvPr id="17" name="TextBox 52"/>
            <p:cNvSpPr txBox="1"/>
            <p:nvPr/>
          </p:nvSpPr>
          <p:spPr>
            <a:xfrm>
              <a:off x="4208655" y="3307130"/>
              <a:ext cx="3969747" cy="634338"/>
            </a:xfrm>
            <a:prstGeom prst="rect">
              <a:avLst/>
            </a:prstGeom>
            <a:noFill/>
          </p:spPr>
          <p:txBody>
            <a:bodyPr wrap="square" rtlCol="0">
              <a:spAutoFit/>
            </a:bodyPr>
            <a:lstStyle>
              <a:defPPr>
                <a:defRPr lang="zh-CN"/>
              </a:defPPr>
              <a:lvl1pPr>
                <a:defRPr sz="3000">
                  <a:solidFill>
                    <a:schemeClr val="accent1"/>
                  </a:solidFill>
                  <a:latin typeface="+mn-ea"/>
                  <a:ea typeface="+mn-ea"/>
                </a:defRPr>
              </a:lvl1pPr>
            </a:lstStyle>
            <a:p>
              <a:pPr algn="ctr"/>
              <a:r>
                <a:rPr lang="zh-CN" altLang="en-US" sz="2400" b="1" dirty="0" smtClean="0">
                  <a:solidFill>
                    <a:prstClr val="black">
                      <a:lumMod val="50000"/>
                      <a:lumOff val="50000"/>
                    </a:prstClr>
                  </a:solidFill>
                  <a:latin typeface="思源黑体 CN Normal"/>
                  <a:ea typeface="微软雅黑" panose="020B0503020204020204" pitchFamily="34" charset="-122"/>
                </a:rPr>
                <a:t> </a:t>
              </a:r>
              <a:endParaRPr lang="en-US" altLang="zh-CN" sz="2400" b="1" dirty="0">
                <a:solidFill>
                  <a:prstClr val="black">
                    <a:lumMod val="50000"/>
                    <a:lumOff val="50000"/>
                  </a:prstClr>
                </a:solidFill>
                <a:latin typeface="思源黑体 CN Normal"/>
                <a:ea typeface="微软雅黑" panose="020B0503020204020204" pitchFamily="34" charset="-122"/>
              </a:endParaRPr>
            </a:p>
          </p:txBody>
        </p:sp>
      </p:grpSp>
      <p:grpSp>
        <p:nvGrpSpPr>
          <p:cNvPr id="18" name="组合 17"/>
          <p:cNvGrpSpPr/>
          <p:nvPr/>
        </p:nvGrpSpPr>
        <p:grpSpPr>
          <a:xfrm>
            <a:off x="3252505" y="4113905"/>
            <a:ext cx="6282017" cy="557320"/>
            <a:chOff x="4132262" y="4378854"/>
            <a:chExt cx="4125473" cy="767916"/>
          </a:xfrm>
        </p:grpSpPr>
        <p:sp>
          <p:nvSpPr>
            <p:cNvPr id="19" name="Freeform 22"/>
            <p:cNvSpPr/>
            <p:nvPr/>
          </p:nvSpPr>
          <p:spPr>
            <a:xfrm>
              <a:off x="4132262" y="4378854"/>
              <a:ext cx="4125473" cy="767916"/>
            </a:xfrm>
            <a:custGeom>
              <a:avLst/>
              <a:gdLst>
                <a:gd name="T0" fmla="*/ 38 w 8316"/>
                <a:gd name="T1" fmla="*/ 0 h 891"/>
                <a:gd name="T2" fmla="*/ 8277 w 8316"/>
                <a:gd name="T3" fmla="*/ 0 h 891"/>
                <a:gd name="T4" fmla="*/ 8316 w 8316"/>
                <a:gd name="T5" fmla="*/ 39 h 891"/>
                <a:gd name="T6" fmla="*/ 8316 w 8316"/>
                <a:gd name="T7" fmla="*/ 852 h 891"/>
                <a:gd name="T8" fmla="*/ 8277 w 8316"/>
                <a:gd name="T9" fmla="*/ 891 h 891"/>
                <a:gd name="T10" fmla="*/ 38 w 8316"/>
                <a:gd name="T11" fmla="*/ 891 h 891"/>
                <a:gd name="T12" fmla="*/ 0 w 8316"/>
                <a:gd name="T13" fmla="*/ 852 h 891"/>
                <a:gd name="T14" fmla="*/ 0 w 8316"/>
                <a:gd name="T15" fmla="*/ 39 h 891"/>
                <a:gd name="T16" fmla="*/ 38 w 8316"/>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6" h="891">
                  <a:moveTo>
                    <a:pt x="38" y="0"/>
                  </a:moveTo>
                  <a:lnTo>
                    <a:pt x="8277" y="0"/>
                  </a:lnTo>
                  <a:cubicBezTo>
                    <a:pt x="8299" y="0"/>
                    <a:pt x="8316" y="17"/>
                    <a:pt x="8316" y="39"/>
                  </a:cubicBezTo>
                  <a:lnTo>
                    <a:pt x="8316" y="852"/>
                  </a:lnTo>
                  <a:cubicBezTo>
                    <a:pt x="8316" y="873"/>
                    <a:pt x="8299" y="891"/>
                    <a:pt x="8277" y="891"/>
                  </a:cubicBezTo>
                  <a:lnTo>
                    <a:pt x="38" y="891"/>
                  </a:lnTo>
                  <a:cubicBezTo>
                    <a:pt x="17" y="891"/>
                    <a:pt x="0" y="873"/>
                    <a:pt x="0" y="852"/>
                  </a:cubicBezTo>
                  <a:lnTo>
                    <a:pt x="0" y="39"/>
                  </a:lnTo>
                  <a:cubicBezTo>
                    <a:pt x="0" y="17"/>
                    <a:pt x="17" y="0"/>
                    <a:pt x="38" y="0"/>
                  </a:cubicBezTo>
                  <a:close/>
                </a:path>
              </a:pathLst>
            </a:custGeom>
            <a:solidFill>
              <a:srgbClr val="FFFFFF"/>
            </a:solidFill>
            <a:ln w="15875" cap="flat">
              <a:solidFill>
                <a:schemeClr val="bg1">
                  <a:lumMod val="50000"/>
                </a:schemeClr>
              </a:solidFill>
              <a:prstDash val="solid"/>
              <a:miter lim="800000"/>
            </a:ln>
          </p:spPr>
          <p:txBody>
            <a:bodyPr vert="horz" wrap="square" lIns="91440" tIns="45720" rIns="91440" bIns="45720" numCol="1" anchor="t" anchorCtr="0" compatLnSpc="1"/>
            <a:lstStyle/>
            <a:p>
              <a:endParaRPr>
                <a:solidFill>
                  <a:prstClr val="black"/>
                </a:solidFill>
              </a:endParaRPr>
            </a:p>
          </p:txBody>
        </p:sp>
        <p:sp>
          <p:nvSpPr>
            <p:cNvPr id="20" name="TextBox 54"/>
            <p:cNvSpPr txBox="1"/>
            <p:nvPr/>
          </p:nvSpPr>
          <p:spPr>
            <a:xfrm>
              <a:off x="4208654" y="4457729"/>
              <a:ext cx="3969748" cy="634338"/>
            </a:xfrm>
            <a:prstGeom prst="rect">
              <a:avLst/>
            </a:prstGeom>
            <a:noFill/>
          </p:spPr>
          <p:txBody>
            <a:bodyPr wrap="square" rtlCol="0">
              <a:spAutoFit/>
            </a:bodyPr>
            <a:lstStyle>
              <a:defPPr>
                <a:defRPr lang="zh-CN"/>
              </a:defPPr>
              <a:lvl1pPr>
                <a:defRPr sz="3000">
                  <a:solidFill>
                    <a:schemeClr val="accent1"/>
                  </a:solidFill>
                  <a:latin typeface="+mn-ea"/>
                  <a:ea typeface="+mn-ea"/>
                </a:defRPr>
              </a:lvl1pPr>
            </a:lstStyle>
            <a:p>
              <a:pPr algn="ctr"/>
              <a:r>
                <a:rPr lang="zh-CN" altLang="en-US" sz="2400" b="1" dirty="0" smtClean="0">
                  <a:solidFill>
                    <a:prstClr val="black">
                      <a:lumMod val="50000"/>
                      <a:lumOff val="50000"/>
                    </a:prstClr>
                  </a:solidFill>
                  <a:latin typeface="思源黑体 CN Normal"/>
                  <a:ea typeface="微软雅黑" panose="020B0503020204020204" pitchFamily="34" charset="-122"/>
                </a:rPr>
                <a:t>如何培养学生的独立思考能力</a:t>
              </a:r>
              <a:endParaRPr lang="en-US" altLang="zh-CN" sz="2400" b="1" dirty="0">
                <a:solidFill>
                  <a:prstClr val="black">
                    <a:lumMod val="50000"/>
                    <a:lumOff val="50000"/>
                  </a:prstClr>
                </a:solidFill>
                <a:latin typeface="思源黑体 CN Normal"/>
                <a:ea typeface="微软雅黑" panose="020B0503020204020204" pitchFamily="34" charset="-122"/>
              </a:endParaRPr>
            </a:p>
          </p:txBody>
        </p:sp>
      </p:grpSp>
      <p:grpSp>
        <p:nvGrpSpPr>
          <p:cNvPr id="24" name="组合 23"/>
          <p:cNvGrpSpPr/>
          <p:nvPr/>
        </p:nvGrpSpPr>
        <p:grpSpPr>
          <a:xfrm>
            <a:off x="2396124" y="2468237"/>
            <a:ext cx="557320" cy="557320"/>
            <a:chOff x="3275881" y="2102111"/>
            <a:chExt cx="767916" cy="767916"/>
          </a:xfrm>
          <a:solidFill>
            <a:srgbClr val="E96B6A"/>
          </a:solidFill>
        </p:grpSpPr>
        <p:sp>
          <p:nvSpPr>
            <p:cNvPr id="25" name="Freeform 17"/>
            <p:cNvSpPr/>
            <p:nvPr/>
          </p:nvSpPr>
          <p:spPr>
            <a:xfrm>
              <a:off x="3275881" y="2102111"/>
              <a:ext cx="767916" cy="767916"/>
            </a:xfrm>
            <a:custGeom>
              <a:avLst/>
              <a:gdLst>
                <a:gd name="T0" fmla="*/ 39 w 891"/>
                <a:gd name="T1" fmla="*/ 0 h 891"/>
                <a:gd name="T2" fmla="*/ 852 w 891"/>
                <a:gd name="T3" fmla="*/ 0 h 891"/>
                <a:gd name="T4" fmla="*/ 891 w 891"/>
                <a:gd name="T5" fmla="*/ 39 h 891"/>
                <a:gd name="T6" fmla="*/ 891 w 891"/>
                <a:gd name="T7" fmla="*/ 852 h 891"/>
                <a:gd name="T8" fmla="*/ 852 w 891"/>
                <a:gd name="T9" fmla="*/ 891 h 891"/>
                <a:gd name="T10" fmla="*/ 39 w 891"/>
                <a:gd name="T11" fmla="*/ 891 h 891"/>
                <a:gd name="T12" fmla="*/ 0 w 891"/>
                <a:gd name="T13" fmla="*/ 852 h 891"/>
                <a:gd name="T14" fmla="*/ 0 w 891"/>
                <a:gd name="T15" fmla="*/ 39 h 891"/>
                <a:gd name="T16" fmla="*/ 39 w 891"/>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1" h="891">
                  <a:moveTo>
                    <a:pt x="39" y="0"/>
                  </a:moveTo>
                  <a:lnTo>
                    <a:pt x="852" y="0"/>
                  </a:lnTo>
                  <a:cubicBezTo>
                    <a:pt x="873" y="0"/>
                    <a:pt x="891" y="18"/>
                    <a:pt x="891" y="39"/>
                  </a:cubicBezTo>
                  <a:lnTo>
                    <a:pt x="891" y="852"/>
                  </a:lnTo>
                  <a:cubicBezTo>
                    <a:pt x="891" y="874"/>
                    <a:pt x="873" y="891"/>
                    <a:pt x="852" y="891"/>
                  </a:cubicBezTo>
                  <a:lnTo>
                    <a:pt x="39" y="891"/>
                  </a:lnTo>
                  <a:cubicBezTo>
                    <a:pt x="18" y="891"/>
                    <a:pt x="0" y="874"/>
                    <a:pt x="0" y="852"/>
                  </a:cubicBezTo>
                  <a:lnTo>
                    <a:pt x="0" y="39"/>
                  </a:lnTo>
                  <a:cubicBezTo>
                    <a:pt x="0" y="18"/>
                    <a:pt x="18" y="0"/>
                    <a:pt x="39" y="0"/>
                  </a:cubicBezTo>
                  <a:close/>
                </a:path>
              </a:pathLst>
            </a:custGeom>
            <a:grpFill/>
            <a:ln>
              <a:noFill/>
            </a:ln>
          </p:spPr>
          <p:txBody>
            <a:bodyPr vert="horz" wrap="square" lIns="91440" tIns="45720" rIns="91440" bIns="45720" numCol="1" anchor="t" anchorCtr="0" compatLnSpc="1"/>
            <a:lstStyle/>
            <a:p>
              <a:endParaRPr>
                <a:solidFill>
                  <a:prstClr val="black"/>
                </a:solidFill>
              </a:endParaRPr>
            </a:p>
          </p:txBody>
        </p:sp>
        <p:sp>
          <p:nvSpPr>
            <p:cNvPr id="26" name="文本框 25"/>
            <p:cNvSpPr txBox="1"/>
            <p:nvPr/>
          </p:nvSpPr>
          <p:spPr>
            <a:xfrm>
              <a:off x="3391257" y="2198806"/>
              <a:ext cx="537165" cy="636116"/>
            </a:xfrm>
            <a:prstGeom prst="rect">
              <a:avLst/>
            </a:prstGeom>
            <a:grpFill/>
          </p:spPr>
          <p:txBody>
            <a:bodyPr wrap="none" rtlCol="0">
              <a:spAutoFit/>
            </a:bodyPr>
            <a:lstStyle/>
            <a:p>
              <a:pPr algn="ctr"/>
              <a:r>
                <a:rPr lang="en-US" altLang="zh-CN" sz="2400">
                  <a:solidFill>
                    <a:prstClr val="white"/>
                  </a:solidFill>
                  <a:latin typeface="思源黑体 CN Normal"/>
                  <a:ea typeface="微软雅黑" panose="020B0503020204020204" pitchFamily="34" charset="-122"/>
                </a:rPr>
                <a:t>1</a:t>
              </a:r>
              <a:endParaRPr lang="zh-CN" altLang="en-US" sz="2400">
                <a:solidFill>
                  <a:prstClr val="white"/>
                </a:solidFill>
                <a:latin typeface="思源等宽 N"/>
                <a:ea typeface="微软雅黑" panose="020B0503020204020204" pitchFamily="34" charset="-122"/>
              </a:endParaRPr>
            </a:p>
          </p:txBody>
        </p:sp>
      </p:grpSp>
      <p:grpSp>
        <p:nvGrpSpPr>
          <p:cNvPr id="28" name="组合 27"/>
          <p:cNvGrpSpPr/>
          <p:nvPr/>
        </p:nvGrpSpPr>
        <p:grpSpPr>
          <a:xfrm>
            <a:off x="2396124" y="3277274"/>
            <a:ext cx="557320" cy="558623"/>
            <a:chOff x="3275881" y="3239091"/>
            <a:chExt cx="767916" cy="769711"/>
          </a:xfrm>
          <a:solidFill>
            <a:srgbClr val="E96B6A"/>
          </a:solidFill>
        </p:grpSpPr>
        <p:sp>
          <p:nvSpPr>
            <p:cNvPr id="30" name="Freeform 19"/>
            <p:cNvSpPr/>
            <p:nvPr/>
          </p:nvSpPr>
          <p:spPr>
            <a:xfrm>
              <a:off x="3275881" y="3239091"/>
              <a:ext cx="767916" cy="769711"/>
            </a:xfrm>
            <a:custGeom>
              <a:avLst/>
              <a:gdLst>
                <a:gd name="T0" fmla="*/ 39 w 891"/>
                <a:gd name="T1" fmla="*/ 0 h 891"/>
                <a:gd name="T2" fmla="*/ 852 w 891"/>
                <a:gd name="T3" fmla="*/ 0 h 891"/>
                <a:gd name="T4" fmla="*/ 891 w 891"/>
                <a:gd name="T5" fmla="*/ 39 h 891"/>
                <a:gd name="T6" fmla="*/ 891 w 891"/>
                <a:gd name="T7" fmla="*/ 852 h 891"/>
                <a:gd name="T8" fmla="*/ 852 w 891"/>
                <a:gd name="T9" fmla="*/ 891 h 891"/>
                <a:gd name="T10" fmla="*/ 39 w 891"/>
                <a:gd name="T11" fmla="*/ 891 h 891"/>
                <a:gd name="T12" fmla="*/ 0 w 891"/>
                <a:gd name="T13" fmla="*/ 852 h 891"/>
                <a:gd name="T14" fmla="*/ 0 w 891"/>
                <a:gd name="T15" fmla="*/ 39 h 891"/>
                <a:gd name="T16" fmla="*/ 39 w 891"/>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1" h="891">
                  <a:moveTo>
                    <a:pt x="39" y="0"/>
                  </a:moveTo>
                  <a:lnTo>
                    <a:pt x="852" y="0"/>
                  </a:lnTo>
                  <a:cubicBezTo>
                    <a:pt x="873" y="0"/>
                    <a:pt x="891" y="18"/>
                    <a:pt x="891" y="39"/>
                  </a:cubicBezTo>
                  <a:lnTo>
                    <a:pt x="891" y="852"/>
                  </a:lnTo>
                  <a:cubicBezTo>
                    <a:pt x="891" y="873"/>
                    <a:pt x="873" y="891"/>
                    <a:pt x="852" y="891"/>
                  </a:cubicBezTo>
                  <a:lnTo>
                    <a:pt x="39" y="891"/>
                  </a:lnTo>
                  <a:cubicBezTo>
                    <a:pt x="18" y="891"/>
                    <a:pt x="0" y="873"/>
                    <a:pt x="0" y="852"/>
                  </a:cubicBezTo>
                  <a:lnTo>
                    <a:pt x="0" y="39"/>
                  </a:lnTo>
                  <a:cubicBezTo>
                    <a:pt x="0" y="18"/>
                    <a:pt x="18" y="0"/>
                    <a:pt x="39" y="0"/>
                  </a:cubicBezTo>
                  <a:close/>
                </a:path>
              </a:pathLst>
            </a:custGeom>
            <a:grpFill/>
            <a:ln>
              <a:noFill/>
            </a:ln>
          </p:spPr>
          <p:txBody>
            <a:bodyPr vert="horz" wrap="square" lIns="91440" tIns="45720" rIns="91440" bIns="45720" numCol="1" anchor="t" anchorCtr="0" compatLnSpc="1"/>
            <a:lstStyle/>
            <a:p>
              <a:endParaRPr>
                <a:solidFill>
                  <a:prstClr val="black"/>
                </a:solidFill>
              </a:endParaRPr>
            </a:p>
          </p:txBody>
        </p:sp>
        <p:sp>
          <p:nvSpPr>
            <p:cNvPr id="32" name="文本框 31"/>
            <p:cNvSpPr txBox="1"/>
            <p:nvPr/>
          </p:nvSpPr>
          <p:spPr>
            <a:xfrm>
              <a:off x="3391257" y="3338210"/>
              <a:ext cx="537165" cy="636115"/>
            </a:xfrm>
            <a:prstGeom prst="rect">
              <a:avLst/>
            </a:prstGeom>
            <a:grpFill/>
          </p:spPr>
          <p:txBody>
            <a:bodyPr wrap="none" rtlCol="0">
              <a:spAutoFit/>
            </a:bodyPr>
            <a:lstStyle/>
            <a:p>
              <a:pPr algn="ctr"/>
              <a:r>
                <a:rPr lang="en-US" altLang="zh-CN" sz="2400">
                  <a:solidFill>
                    <a:prstClr val="white"/>
                  </a:solidFill>
                  <a:latin typeface="思源黑体 CN Normal"/>
                  <a:ea typeface="微软雅黑" panose="020B0503020204020204" pitchFamily="34" charset="-122"/>
                </a:rPr>
                <a:t>2</a:t>
              </a:r>
              <a:endParaRPr lang="zh-CN" altLang="en-US" sz="2400">
                <a:solidFill>
                  <a:prstClr val="white"/>
                </a:solidFill>
                <a:latin typeface="思源等宽 N"/>
                <a:ea typeface="微软雅黑" panose="020B0503020204020204" pitchFamily="34" charset="-122"/>
              </a:endParaRPr>
            </a:p>
          </p:txBody>
        </p:sp>
      </p:grpSp>
      <p:grpSp>
        <p:nvGrpSpPr>
          <p:cNvPr id="34" name="组合 33"/>
          <p:cNvGrpSpPr/>
          <p:nvPr/>
        </p:nvGrpSpPr>
        <p:grpSpPr>
          <a:xfrm>
            <a:off x="2396124" y="4113905"/>
            <a:ext cx="557320" cy="557320"/>
            <a:chOff x="3275881" y="4378854"/>
            <a:chExt cx="767916" cy="767916"/>
          </a:xfrm>
          <a:solidFill>
            <a:srgbClr val="E96B6A"/>
          </a:solidFill>
        </p:grpSpPr>
        <p:sp>
          <p:nvSpPr>
            <p:cNvPr id="36" name="Freeform 21"/>
            <p:cNvSpPr/>
            <p:nvPr/>
          </p:nvSpPr>
          <p:spPr>
            <a:xfrm>
              <a:off x="3275881" y="4378854"/>
              <a:ext cx="767916" cy="767916"/>
            </a:xfrm>
            <a:custGeom>
              <a:avLst/>
              <a:gdLst>
                <a:gd name="T0" fmla="*/ 39 w 891"/>
                <a:gd name="T1" fmla="*/ 0 h 891"/>
                <a:gd name="T2" fmla="*/ 852 w 891"/>
                <a:gd name="T3" fmla="*/ 0 h 891"/>
                <a:gd name="T4" fmla="*/ 891 w 891"/>
                <a:gd name="T5" fmla="*/ 39 h 891"/>
                <a:gd name="T6" fmla="*/ 891 w 891"/>
                <a:gd name="T7" fmla="*/ 852 h 891"/>
                <a:gd name="T8" fmla="*/ 852 w 891"/>
                <a:gd name="T9" fmla="*/ 891 h 891"/>
                <a:gd name="T10" fmla="*/ 39 w 891"/>
                <a:gd name="T11" fmla="*/ 891 h 891"/>
                <a:gd name="T12" fmla="*/ 0 w 891"/>
                <a:gd name="T13" fmla="*/ 852 h 891"/>
                <a:gd name="T14" fmla="*/ 0 w 891"/>
                <a:gd name="T15" fmla="*/ 39 h 891"/>
                <a:gd name="T16" fmla="*/ 39 w 891"/>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1" h="891">
                  <a:moveTo>
                    <a:pt x="39" y="0"/>
                  </a:moveTo>
                  <a:lnTo>
                    <a:pt x="852" y="0"/>
                  </a:lnTo>
                  <a:cubicBezTo>
                    <a:pt x="873" y="0"/>
                    <a:pt x="891" y="17"/>
                    <a:pt x="891" y="39"/>
                  </a:cubicBezTo>
                  <a:lnTo>
                    <a:pt x="891" y="852"/>
                  </a:lnTo>
                  <a:cubicBezTo>
                    <a:pt x="891" y="873"/>
                    <a:pt x="873" y="891"/>
                    <a:pt x="852" y="891"/>
                  </a:cubicBezTo>
                  <a:lnTo>
                    <a:pt x="39" y="891"/>
                  </a:lnTo>
                  <a:cubicBezTo>
                    <a:pt x="18" y="891"/>
                    <a:pt x="0" y="873"/>
                    <a:pt x="0" y="852"/>
                  </a:cubicBezTo>
                  <a:lnTo>
                    <a:pt x="0" y="39"/>
                  </a:lnTo>
                  <a:cubicBezTo>
                    <a:pt x="0" y="17"/>
                    <a:pt x="18" y="0"/>
                    <a:pt x="39" y="0"/>
                  </a:cubicBezTo>
                  <a:close/>
                </a:path>
              </a:pathLst>
            </a:custGeom>
            <a:grpFill/>
            <a:ln>
              <a:noFill/>
            </a:ln>
          </p:spPr>
          <p:txBody>
            <a:bodyPr vert="horz" wrap="square" lIns="91440" tIns="45720" rIns="91440" bIns="45720" numCol="1" anchor="t" anchorCtr="0" compatLnSpc="1"/>
            <a:lstStyle/>
            <a:p>
              <a:endParaRPr>
                <a:solidFill>
                  <a:prstClr val="black"/>
                </a:solidFill>
              </a:endParaRPr>
            </a:p>
          </p:txBody>
        </p:sp>
        <p:sp>
          <p:nvSpPr>
            <p:cNvPr id="38" name="文本框 37"/>
            <p:cNvSpPr txBox="1"/>
            <p:nvPr/>
          </p:nvSpPr>
          <p:spPr>
            <a:xfrm>
              <a:off x="3391257" y="4475459"/>
              <a:ext cx="537165" cy="636116"/>
            </a:xfrm>
            <a:prstGeom prst="rect">
              <a:avLst/>
            </a:prstGeom>
            <a:grpFill/>
          </p:spPr>
          <p:txBody>
            <a:bodyPr wrap="none" rtlCol="0">
              <a:spAutoFit/>
            </a:bodyPr>
            <a:lstStyle/>
            <a:p>
              <a:pPr algn="ctr"/>
              <a:r>
                <a:rPr lang="en-US" altLang="zh-CN" sz="2400">
                  <a:solidFill>
                    <a:prstClr val="white"/>
                  </a:solidFill>
                  <a:latin typeface="思源黑体 CN Normal"/>
                  <a:ea typeface="微软雅黑" panose="020B0503020204020204" pitchFamily="34" charset="-122"/>
                </a:rPr>
                <a:t>3</a:t>
              </a:r>
              <a:endParaRPr lang="zh-CN" altLang="en-US" sz="2400">
                <a:solidFill>
                  <a:prstClr val="white"/>
                </a:solidFill>
                <a:latin typeface="思源等宽 N"/>
                <a:ea typeface="微软雅黑" panose="020B0503020204020204" pitchFamily="34" charset="-122"/>
              </a:endParaRPr>
            </a:p>
          </p:txBody>
        </p:sp>
      </p:grpSp>
      <p:sp>
        <p:nvSpPr>
          <p:cNvPr id="52" name="文本框 6"/>
          <p:cNvSpPr txBox="1"/>
          <p:nvPr/>
        </p:nvSpPr>
        <p:spPr>
          <a:xfrm>
            <a:off x="1219970" y="329184"/>
            <a:ext cx="10479741" cy="694944"/>
          </a:xfrm>
          <a:prstGeom prst="rect">
            <a:avLst/>
          </a:prstGeom>
          <a:noFill/>
        </p:spPr>
        <p:txBody>
          <a:bodyPr wrap="square" rtlCol="0" anchor="ctr">
            <a:normAutofit/>
          </a:bodyPr>
          <a:lstStyle/>
          <a:p>
            <a:endParaRPr>
              <a:solidFill>
                <a:prstClr val="black"/>
              </a:solidFill>
            </a:endParaRPr>
          </a:p>
        </p:txBody>
      </p:sp>
      <p:pic>
        <p:nvPicPr>
          <p:cNvPr id="53" name="New picture"/>
          <p:cNvPicPr/>
          <p:nvPr/>
        </p:nvPicPr>
        <p:blipFill>
          <a:blip r:embed="rId1"/>
          <a:srcRect/>
          <a:stretch>
            <a:fillRect/>
          </a:stretch>
        </p:blipFill>
        <p:spPr>
          <a:xfrm>
            <a:off x="523733" y="493985"/>
            <a:ext cx="486201" cy="444171"/>
          </a:xfrm>
          <a:prstGeom prst="rect">
            <a:avLst/>
          </a:prstGeom>
          <a:ln>
            <a:noFill/>
          </a:ln>
        </p:spPr>
      </p:pic>
      <p:pic>
        <p:nvPicPr>
          <p:cNvPr id="54" name="New picture"/>
          <p:cNvPicPr/>
          <p:nvPr/>
        </p:nvPicPr>
        <p:blipFill>
          <a:blip r:embed="rId2"/>
          <a:srcRect/>
          <a:stretch>
            <a:fillRect/>
          </a:stretch>
        </p:blipFill>
        <p:spPr>
          <a:xfrm rot="5400000" flipH="1">
            <a:off x="8527297" y="3193297"/>
            <a:ext cx="1821976" cy="5507430"/>
          </a:xfrm>
          <a:prstGeom prst="rect">
            <a:avLst/>
          </a:prstGeom>
          <a:ln>
            <a:noFill/>
          </a:ln>
        </p:spPr>
      </p:pic>
      <p:sp>
        <p:nvSpPr>
          <p:cNvPr id="55" name="矩形 13"/>
          <p:cNvSpPr/>
          <p:nvPr/>
        </p:nvSpPr>
        <p:spPr>
          <a:xfrm>
            <a:off x="0" y="6485010"/>
            <a:ext cx="12192000" cy="372990"/>
          </a:xfrm>
          <a:prstGeom prst="rect">
            <a:avLst/>
          </a:prstGeom>
          <a:gradFill>
            <a:gsLst>
              <a:gs pos="0">
                <a:srgbClr val="E96B6A"/>
              </a:gs>
              <a:gs pos="100000">
                <a:srgbClr val="FDE6A9"/>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solidFill>
                <a:prstClr val="white"/>
              </a:solidFill>
            </a:endParaRPr>
          </a:p>
        </p:txBody>
      </p:sp>
      <p:pic>
        <p:nvPicPr>
          <p:cNvPr id="27" name="图片 26" descr="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00" y="90169"/>
            <a:ext cx="1245235" cy="1171575"/>
          </a:xfrm>
          <a:prstGeom prst="rect">
            <a:avLst/>
          </a:prstGeom>
        </p:spPr>
      </p:pic>
      <p:sp>
        <p:nvSpPr>
          <p:cNvPr id="29" name="矩形 28"/>
          <p:cNvSpPr/>
          <p:nvPr/>
        </p:nvSpPr>
        <p:spPr>
          <a:xfrm>
            <a:off x="1448435" y="414346"/>
            <a:ext cx="2709396" cy="523220"/>
          </a:xfrm>
          <a:prstGeom prst="rect">
            <a:avLst/>
          </a:prstGeom>
          <a:noFill/>
        </p:spPr>
        <p:txBody>
          <a:bodyPr wrap="none" lIns="91440" tIns="45720" rIns="91440" bIns="45720">
            <a:spAutoFit/>
          </a:bodyPr>
          <a:lstStyle/>
          <a:p>
            <a:pPr algn="ctr"/>
            <a:r>
              <a:rPr lang="zh-CN" altLang="en-US" sz="2800" b="1" cap="none" spc="0" dirty="0" smtClean="0">
                <a:ln w="10541" cmpd="sng">
                  <a:solidFill>
                    <a:schemeClr val="accent1">
                      <a:shade val="88000"/>
                      <a:satMod val="110000"/>
                    </a:schemeClr>
                  </a:solidFill>
                  <a:prstDash val="solid"/>
                </a:ln>
                <a:solidFill>
                  <a:srgbClr val="00B0F0"/>
                </a:solidFill>
                <a:effectLst/>
              </a:rPr>
              <a:t>牟丽名师工作室</a:t>
            </a:r>
            <a:endParaRPr lang="zh-CN" altLang="en-US" sz="2800" b="1" cap="none" spc="0" dirty="0">
              <a:ln w="10541" cmpd="sng">
                <a:solidFill>
                  <a:schemeClr val="accent1">
                    <a:shade val="88000"/>
                    <a:satMod val="110000"/>
                  </a:schemeClr>
                </a:solidFill>
                <a:prstDash val="solid"/>
              </a:ln>
              <a:solidFill>
                <a:srgbClr val="00B0F0"/>
              </a:solidFill>
              <a:effectLst/>
            </a:endParaRPr>
          </a:p>
        </p:txBody>
      </p:sp>
      <p:sp>
        <p:nvSpPr>
          <p:cNvPr id="100" name="文本框 99"/>
          <p:cNvSpPr txBox="1"/>
          <p:nvPr/>
        </p:nvSpPr>
        <p:spPr>
          <a:xfrm>
            <a:off x="3556000" y="3244850"/>
            <a:ext cx="5080000" cy="460375"/>
          </a:xfrm>
          <a:prstGeom prst="rect">
            <a:avLst/>
          </a:prstGeom>
          <a:noFill/>
          <a:ln w="9525">
            <a:noFill/>
          </a:ln>
        </p:spPr>
        <p:txBody>
          <a:bodyPr>
            <a:spAutoFit/>
          </a:bodyPr>
          <a:p>
            <a:pPr indent="0"/>
            <a:r>
              <a:rPr lang="en-US" altLang="zh-CN" sz="2400" b="1" dirty="0" smtClean="0">
                <a:solidFill>
                  <a:prstClr val="black">
                    <a:lumMod val="50000"/>
                    <a:lumOff val="50000"/>
                  </a:prstClr>
                </a:solidFill>
                <a:latin typeface="思源黑体 CN Normal"/>
                <a:ea typeface="微软雅黑" panose="020B0503020204020204" pitchFamily="34" charset="-122"/>
              </a:rPr>
              <a:t>     </a:t>
            </a:r>
            <a:r>
              <a:rPr lang="zh-CN" altLang="en-US" sz="2400" b="1" dirty="0" smtClean="0">
                <a:solidFill>
                  <a:prstClr val="black">
                    <a:lumMod val="50000"/>
                    <a:lumOff val="50000"/>
                  </a:prstClr>
                </a:solidFill>
                <a:latin typeface="思源黑体 CN Normal"/>
                <a:ea typeface="微软雅黑" panose="020B0503020204020204" pitchFamily="34" charset="-122"/>
              </a:rPr>
              <a:t>学生丧失独立思考能力的原因</a:t>
            </a:r>
            <a:endParaRPr lang="zh-CN" altLang="en-US" sz="2400" b="1" dirty="0" smtClean="0">
              <a:solidFill>
                <a:prstClr val="black">
                  <a:lumMod val="50000"/>
                  <a:lumOff val="50000"/>
                </a:prstClr>
              </a:solidFill>
              <a:latin typeface="思源黑体 CN Normal"/>
              <a:ea typeface="微软雅黑" panose="020B0503020204020204"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rLst="">
                                      <p:cBhvr>
                                        <p:cTn id="7" dur="500"/>
                                        <p:tgtEl>
                                          <p:spTgt spid="24"/>
                                        </p:tgtEl>
                                      </p:cBhvr>
                                    </p:animEffect>
                                  </p:childTnLst>
                                </p:cTn>
                              </p:par>
                              <p:par>
                                <p:cTn id="8" presetID="9" presetClass="entr" presetSubtype="0" fill="hold" nodeType="withEffect">
                                  <p:stCondLst>
                                    <p:cond delay="250"/>
                                  </p:stCondLst>
                                  <p:childTnLst>
                                    <p:set>
                                      <p:cBhvr>
                                        <p:cTn id="9" dur="1" fill="hold">
                                          <p:stCondLst>
                                            <p:cond delay="0"/>
                                          </p:stCondLst>
                                        </p:cTn>
                                        <p:tgtEl>
                                          <p:spTgt spid="28"/>
                                        </p:tgtEl>
                                        <p:attrNameLst>
                                          <p:attrName>style.visibility</p:attrName>
                                        </p:attrNameLst>
                                      </p:cBhvr>
                                      <p:to>
                                        <p:strVal val="visible"/>
                                      </p:to>
                                    </p:set>
                                    <p:animEffect transition="in" filter="dissolve" prLst="">
                                      <p:cBhvr>
                                        <p:cTn id="10" dur="500"/>
                                        <p:tgtEl>
                                          <p:spTgt spid="28"/>
                                        </p:tgtEl>
                                      </p:cBhvr>
                                    </p:animEffect>
                                  </p:childTnLst>
                                </p:cTn>
                              </p:par>
                              <p:par>
                                <p:cTn id="11" presetID="9" presetClass="entr" presetSubtype="0" fill="hold" nodeType="withEffect">
                                  <p:stCondLst>
                                    <p:cond delay="750"/>
                                  </p:stCondLst>
                                  <p:childTnLst>
                                    <p:set>
                                      <p:cBhvr>
                                        <p:cTn id="12" dur="1" fill="hold">
                                          <p:stCondLst>
                                            <p:cond delay="0"/>
                                          </p:stCondLst>
                                        </p:cTn>
                                        <p:tgtEl>
                                          <p:spTgt spid="34"/>
                                        </p:tgtEl>
                                        <p:attrNameLst>
                                          <p:attrName>style.visibility</p:attrName>
                                        </p:attrNameLst>
                                      </p:cBhvr>
                                      <p:to>
                                        <p:strVal val="visible"/>
                                      </p:to>
                                    </p:set>
                                    <p:animEffect transition="in" filter="dissolve" prLst="">
                                      <p:cBhvr>
                                        <p:cTn id="13" dur="500"/>
                                        <p:tgtEl>
                                          <p:spTgt spid="34"/>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rLst="">
                                      <p:cBhvr>
                                        <p:cTn id="17" dur="500"/>
                                        <p:tgtEl>
                                          <p:spTgt spid="12"/>
                                        </p:tgtEl>
                                      </p:cBhvr>
                                    </p:animEffect>
                                  </p:childTnLst>
                                </p:cTn>
                              </p:par>
                              <p:par>
                                <p:cTn id="18" presetID="22" presetClass="entr" presetSubtype="8" fill="hold" nodeType="withEffect">
                                  <p:stCondLst>
                                    <p:cond delay="250"/>
                                  </p:stCondLst>
                                  <p:childTnLst>
                                    <p:set>
                                      <p:cBhvr>
                                        <p:cTn id="19" dur="1" fill="hold">
                                          <p:stCondLst>
                                            <p:cond delay="0"/>
                                          </p:stCondLst>
                                        </p:cTn>
                                        <p:tgtEl>
                                          <p:spTgt spid="15"/>
                                        </p:tgtEl>
                                        <p:attrNameLst>
                                          <p:attrName>style.visibility</p:attrName>
                                        </p:attrNameLst>
                                      </p:cBhvr>
                                      <p:to>
                                        <p:strVal val="visible"/>
                                      </p:to>
                                    </p:set>
                                    <p:animEffect transition="in" filter="wipe(left)" prLst="">
                                      <p:cBhvr>
                                        <p:cTn id="20" dur="500"/>
                                        <p:tgtEl>
                                          <p:spTgt spid="15"/>
                                        </p:tgtEl>
                                      </p:cBhvr>
                                    </p:animEffect>
                                  </p:childTnLst>
                                </p:cTn>
                              </p:par>
                              <p:par>
                                <p:cTn id="21" presetID="22" presetClass="entr" presetSubtype="8" fill="hold" nodeType="with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wipe(left)" prLst="">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93CE4384-2241-4CBF-94F2-3DFB54089349}" type="slidenum">
              <a:rPr lang="en-US" altLang="zh-CN">
                <a:solidFill>
                  <a:srgbClr val="000000"/>
                </a:solidFill>
              </a:rPr>
            </a:fld>
            <a:endParaRPr lang="en-US" altLang="zh-CN" dirty="0">
              <a:solidFill>
                <a:srgbClr val="000000"/>
              </a:solidFill>
            </a:endParaRPr>
          </a:p>
        </p:txBody>
      </p:sp>
      <p:sp>
        <p:nvSpPr>
          <p:cNvPr id="2065" name="Rectangle 17"/>
          <p:cNvSpPr>
            <a:spLocks noGrp="1" noChangeArrowheads="1"/>
          </p:cNvSpPr>
          <p:nvPr>
            <p:ph type="title" idx="4294967295"/>
          </p:nvPr>
        </p:nvSpPr>
        <p:spPr>
          <a:xfrm>
            <a:off x="3238500" y="685800"/>
            <a:ext cx="5880100" cy="914400"/>
          </a:xfrm>
        </p:spPr>
        <p:txBody>
          <a:bodyPr/>
          <a:lstStyle/>
          <a:p>
            <a:pPr>
              <a:lnSpc>
                <a:spcPct val="120000"/>
              </a:lnSpc>
            </a:pPr>
            <a:r>
              <a:rPr lang="en-US" altLang="zh-CN" b="1" dirty="0">
                <a:solidFill>
                  <a:schemeClr val="accent2"/>
                </a:solidFill>
                <a:effectLst>
                  <a:outerShdw blurRad="38100" dist="38100" dir="2700000" algn="tl">
                    <a:srgbClr val="000000"/>
                  </a:outerShdw>
                </a:effectLst>
                <a:ea typeface="楷体_GB2312" pitchFamily="49" charset="-122"/>
              </a:rPr>
              <a:t>1</a:t>
            </a:r>
            <a:r>
              <a:rPr lang="zh-CN" altLang="en-US" b="1" dirty="0">
                <a:solidFill>
                  <a:schemeClr val="accent2"/>
                </a:solidFill>
                <a:effectLst>
                  <a:outerShdw blurRad="38100" dist="38100" dir="2700000" algn="tl">
                    <a:srgbClr val="000000"/>
                  </a:outerShdw>
                </a:effectLst>
                <a:ea typeface="楷体_GB2312" pitchFamily="49" charset="-122"/>
              </a:rPr>
              <a:t>、学生独立思考的重要性</a:t>
            </a:r>
            <a:endParaRPr lang="zh-CN" altLang="en-US" b="1" dirty="0">
              <a:solidFill>
                <a:schemeClr val="accent2"/>
              </a:solidFill>
              <a:effectLst>
                <a:outerShdw blurRad="38100" dist="38100" dir="2700000" algn="tl">
                  <a:srgbClr val="000000"/>
                </a:outerShdw>
              </a:effectLst>
              <a:ea typeface="楷体_GB2312" pitchFamily="49" charset="-122"/>
            </a:endParaRPr>
          </a:p>
        </p:txBody>
      </p:sp>
      <p:sp>
        <p:nvSpPr>
          <p:cNvPr id="2066" name="Rectangle 18"/>
          <p:cNvSpPr>
            <a:spLocks noChangeArrowheads="1"/>
          </p:cNvSpPr>
          <p:nvPr/>
        </p:nvSpPr>
        <p:spPr bwMode="auto">
          <a:xfrm>
            <a:off x="457200" y="2003427"/>
            <a:ext cx="1106170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20000"/>
              </a:lnSpc>
              <a:spcBef>
                <a:spcPct val="0"/>
              </a:spcBef>
              <a:spcAft>
                <a:spcPct val="0"/>
              </a:spcAft>
              <a:buSzPct val="100000"/>
            </a:pPr>
            <a:r>
              <a:rPr lang="zh-CN" altLang="en-US" sz="3200" b="1" dirty="0" smtClean="0">
                <a:solidFill>
                  <a:srgbClr val="000000"/>
                </a:solidFill>
                <a:latin typeface="Verdana" panose="020B0604030504040204" pitchFamily="34" charset="0"/>
                <a:ea typeface="楷体_GB2312" pitchFamily="49" charset="-122"/>
              </a:rPr>
              <a:t>     </a:t>
            </a:r>
            <a:endParaRPr lang="zh-CN" altLang="en-US" sz="3200" b="1" dirty="0">
              <a:solidFill>
                <a:srgbClr val="000000"/>
              </a:solidFill>
              <a:latin typeface="Verdana" panose="020B0604030504040204" pitchFamily="34" charset="0"/>
              <a:ea typeface="楷体_GB2312" pitchFamily="49" charset="-122"/>
            </a:endParaRPr>
          </a:p>
        </p:txBody>
      </p:sp>
      <p:pic>
        <p:nvPicPr>
          <p:cNvPr id="7" name="图片 6" descr="徽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3200" y="90169"/>
            <a:ext cx="1245235" cy="1171575"/>
          </a:xfrm>
          <a:prstGeom prst="rect">
            <a:avLst/>
          </a:prstGeom>
        </p:spPr>
      </p:pic>
      <p:sp>
        <p:nvSpPr>
          <p:cNvPr id="8" name="矩形 7"/>
          <p:cNvSpPr/>
          <p:nvPr/>
        </p:nvSpPr>
        <p:spPr>
          <a:xfrm>
            <a:off x="1448435" y="414346"/>
            <a:ext cx="2709396" cy="523220"/>
          </a:xfrm>
          <a:prstGeom prst="rect">
            <a:avLst/>
          </a:prstGeom>
          <a:noFill/>
        </p:spPr>
        <p:txBody>
          <a:bodyPr wrap="none" lIns="91440" tIns="45720" rIns="91440" bIns="45720">
            <a:spAutoFit/>
          </a:bodyPr>
          <a:lstStyle/>
          <a:p>
            <a:pPr algn="ctr"/>
            <a:r>
              <a:rPr lang="zh-CN" altLang="en-US" sz="2800" b="1" cap="none" spc="0" dirty="0" smtClean="0">
                <a:ln w="10541" cmpd="sng">
                  <a:solidFill>
                    <a:schemeClr val="accent1">
                      <a:shade val="88000"/>
                      <a:satMod val="110000"/>
                    </a:schemeClr>
                  </a:solidFill>
                  <a:prstDash val="solid"/>
                </a:ln>
                <a:solidFill>
                  <a:srgbClr val="00B0F0"/>
                </a:solidFill>
                <a:effectLst/>
              </a:rPr>
              <a:t>牟丽名师工作室</a:t>
            </a:r>
            <a:endParaRPr lang="zh-CN" altLang="en-US" sz="2800" b="1" cap="none" spc="0" dirty="0">
              <a:ln w="10541" cmpd="sng">
                <a:solidFill>
                  <a:schemeClr val="accent1">
                    <a:shade val="88000"/>
                    <a:satMod val="110000"/>
                  </a:schemeClr>
                </a:solidFill>
                <a:prstDash val="solid"/>
              </a:ln>
              <a:solidFill>
                <a:srgbClr val="00B0F0"/>
              </a:solidFill>
              <a:effectLst/>
            </a:endParaRPr>
          </a:p>
        </p:txBody>
      </p:sp>
      <p:sp>
        <p:nvSpPr>
          <p:cNvPr id="100" name="文本框 99"/>
          <p:cNvSpPr txBox="1"/>
          <p:nvPr/>
        </p:nvSpPr>
        <p:spPr>
          <a:xfrm>
            <a:off x="1609725" y="2322830"/>
            <a:ext cx="7734935" cy="3621405"/>
          </a:xfrm>
          <a:prstGeom prst="rect">
            <a:avLst/>
          </a:prstGeom>
          <a:noFill/>
          <a:ln w="9525">
            <a:noFill/>
          </a:ln>
        </p:spPr>
        <p:txBody>
          <a:bodyPr>
            <a:noAutofit/>
          </a:bodyPr>
          <a:p>
            <a:pPr indent="0"/>
            <a:r>
              <a:rPr lang="en-US" altLang="zh-CN" b="0">
                <a:cs typeface="等线" charset="0"/>
              </a:rPr>
              <a:t>     爱因斯坦曾说：“学习知识要善于思考，思考，再思考。我就是靠这个方法成为科学家的”。从爱因斯坦的谈话中可以看出思考，独立思考是成功的一个关键点。</a:t>
            </a:r>
            <a:endParaRPr lang="en-US" altLang="zh-CN" b="0">
              <a:cs typeface="等线" charset="0"/>
            </a:endParaRPr>
          </a:p>
          <a:p>
            <a:pPr indent="0"/>
            <a:r>
              <a:rPr lang="en-US" altLang="zh-CN" b="0">
                <a:cs typeface="等线" charset="0"/>
              </a:rPr>
              <a:t>    </a:t>
            </a:r>
            <a:r>
              <a:rPr lang="zh-CN" altLang="en-US" b="0">
                <a:cs typeface="等线" charset="0"/>
              </a:rPr>
              <a:t>人的认识从感知外界事物发展到抽象思维的过程，起关键作用的是人的主观能动性，即能否主动地去思考、探究问题。如果学生缺少或失去主动思考的热情，独立思考的习惯就无法较好地养成。而独立思考是能让你脱颖而出的力量。盲目从众可以完全、彻底地扼杀一个人最宝贵的自主性和创造力，能否运用自己的理性判断，并坚持这种判断，从来是成功与失败的分水岭。无论你的思维是逻辑思维还是创意思维，只有是你独自思考的都可以提高你的表现力，并提高自我意识水平。独立思考是一种可以用来增强个人表达和创造能力的工具，并且是一种宝贵的额外技能。在学生一生的大部分时间都需要他自己判断和决定，而一个成功的人一定是一个思维鎮密，逻辑清晰能独立思考的人。</a:t>
            </a:r>
            <a:endParaRPr lang="zh-CN" altLang="en-US" b="0">
              <a:cs typeface="等线"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2066">
                                            <p:txEl>
                                              <p:pRg st="0" end="0"/>
                                            </p:txEl>
                                          </p:spTgt>
                                        </p:tgtEl>
                                        <p:attrNameLst>
                                          <p:attrName>style.visibility</p:attrName>
                                        </p:attrNameLst>
                                      </p:cBhvr>
                                      <p:to>
                                        <p:strVal val="visible"/>
                                      </p:to>
                                    </p:set>
                                    <p:anim calcmode="lin" valueType="num">
                                      <p:cBhvr additive="base">
                                        <p:cTn id="7" dur="500" fill="hold"/>
                                        <p:tgtEl>
                                          <p:spTgt spid="20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6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ltHorz">
          <a:fgClr>
            <a:srgbClr val="DDDDDD"/>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93CE4384-2241-4CBF-94F2-3DFB54089349}" type="slidenum">
              <a:rPr lang="en-US" altLang="zh-CN">
                <a:solidFill>
                  <a:srgbClr val="000000"/>
                </a:solidFill>
              </a:rPr>
            </a:fld>
            <a:endParaRPr lang="en-US" altLang="zh-CN" dirty="0">
              <a:solidFill>
                <a:srgbClr val="000000"/>
              </a:solidFill>
            </a:endParaRPr>
          </a:p>
        </p:txBody>
      </p:sp>
      <p:sp>
        <p:nvSpPr>
          <p:cNvPr id="2065" name="Rectangle 17"/>
          <p:cNvSpPr>
            <a:spLocks noGrp="1" noChangeArrowheads="1"/>
          </p:cNvSpPr>
          <p:nvPr>
            <p:ph type="title" idx="4294967295"/>
          </p:nvPr>
        </p:nvSpPr>
        <p:spPr>
          <a:xfrm>
            <a:off x="4102100" y="248285"/>
            <a:ext cx="7728585" cy="1351915"/>
          </a:xfrm>
        </p:spPr>
        <p:txBody>
          <a:bodyPr/>
          <a:lstStyle/>
          <a:p>
            <a:pPr>
              <a:lnSpc>
                <a:spcPct val="120000"/>
              </a:lnSpc>
            </a:pPr>
            <a:r>
              <a:rPr lang="en-US" altLang="zh-CN" b="1" dirty="0" smtClean="0">
                <a:solidFill>
                  <a:schemeClr val="accent2"/>
                </a:solidFill>
                <a:effectLst>
                  <a:outerShdw blurRad="38100" dist="38100" dir="2700000" algn="tl">
                    <a:srgbClr val="000000"/>
                  </a:outerShdw>
                </a:effectLst>
                <a:ea typeface="楷体_GB2312" pitchFamily="49" charset="-122"/>
              </a:rPr>
              <a:t>2</a:t>
            </a:r>
            <a:r>
              <a:rPr lang="zh-CN" altLang="en-US" b="1" dirty="0" smtClean="0">
                <a:solidFill>
                  <a:schemeClr val="accent2"/>
                </a:solidFill>
                <a:effectLst>
                  <a:outerShdw blurRad="38100" dist="38100" dir="2700000" algn="tl">
                    <a:srgbClr val="000000"/>
                  </a:outerShdw>
                </a:effectLst>
                <a:ea typeface="楷体_GB2312" pitchFamily="49" charset="-122"/>
              </a:rPr>
              <a:t>、</a:t>
            </a:r>
            <a:r>
              <a:rPr lang="zh-CN" altLang="en-US" b="1" dirty="0">
                <a:solidFill>
                  <a:schemeClr val="accent2"/>
                </a:solidFill>
                <a:effectLst>
                  <a:outerShdw blurRad="38100" dist="38100" dir="2700000" algn="tl">
                    <a:srgbClr val="000000"/>
                  </a:outerShdw>
                </a:effectLst>
                <a:ea typeface="楷体_GB2312" pitchFamily="49" charset="-122"/>
              </a:rPr>
              <a:t>学生丧失独立思考能力的原因</a:t>
            </a:r>
            <a:endParaRPr lang="zh-CN" altLang="en-US" b="1" dirty="0">
              <a:solidFill>
                <a:schemeClr val="accent2"/>
              </a:solidFill>
              <a:effectLst>
                <a:outerShdw blurRad="38100" dist="38100" dir="2700000" algn="tl">
                  <a:srgbClr val="000000"/>
                </a:outerShdw>
              </a:effectLst>
              <a:ea typeface="楷体_GB2312" pitchFamily="49" charset="-122"/>
            </a:endParaRPr>
          </a:p>
        </p:txBody>
      </p:sp>
      <p:pic>
        <p:nvPicPr>
          <p:cNvPr id="5" name="图片 4" descr="徽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3200" y="90169"/>
            <a:ext cx="1245235" cy="1171575"/>
          </a:xfrm>
          <a:prstGeom prst="rect">
            <a:avLst/>
          </a:prstGeom>
        </p:spPr>
      </p:pic>
      <p:sp>
        <p:nvSpPr>
          <p:cNvPr id="7" name="矩形 6"/>
          <p:cNvSpPr/>
          <p:nvPr/>
        </p:nvSpPr>
        <p:spPr>
          <a:xfrm>
            <a:off x="1448435" y="414346"/>
            <a:ext cx="2709396" cy="523220"/>
          </a:xfrm>
          <a:prstGeom prst="rect">
            <a:avLst/>
          </a:prstGeom>
          <a:noFill/>
        </p:spPr>
        <p:txBody>
          <a:bodyPr wrap="none" lIns="91440" tIns="45720" rIns="91440" bIns="45720">
            <a:spAutoFit/>
          </a:bodyPr>
          <a:lstStyle/>
          <a:p>
            <a:pPr algn="ctr"/>
            <a:r>
              <a:rPr lang="zh-CN" altLang="en-US" sz="2800" b="1" cap="none" spc="0" dirty="0" smtClean="0">
                <a:ln w="10541" cmpd="sng">
                  <a:solidFill>
                    <a:schemeClr val="accent1">
                      <a:shade val="88000"/>
                      <a:satMod val="110000"/>
                    </a:schemeClr>
                  </a:solidFill>
                  <a:prstDash val="solid"/>
                </a:ln>
                <a:solidFill>
                  <a:srgbClr val="00B0F0"/>
                </a:solidFill>
                <a:effectLst/>
              </a:rPr>
              <a:t>牟丽名师工作室</a:t>
            </a:r>
            <a:endParaRPr lang="zh-CN" altLang="en-US" sz="2800" b="1" cap="none" spc="0" dirty="0">
              <a:ln w="10541" cmpd="sng">
                <a:solidFill>
                  <a:schemeClr val="accent1">
                    <a:shade val="88000"/>
                    <a:satMod val="110000"/>
                  </a:schemeClr>
                </a:solidFill>
                <a:prstDash val="solid"/>
              </a:ln>
              <a:solidFill>
                <a:srgbClr val="00B0F0"/>
              </a:solidFill>
              <a:effectLst/>
            </a:endParaRPr>
          </a:p>
        </p:txBody>
      </p:sp>
      <p:sp>
        <p:nvSpPr>
          <p:cNvPr id="100" name="文本框 99"/>
          <p:cNvSpPr txBox="1"/>
          <p:nvPr/>
        </p:nvSpPr>
        <p:spPr>
          <a:xfrm>
            <a:off x="554990" y="3739515"/>
            <a:ext cx="10824210" cy="2981325"/>
          </a:xfrm>
          <a:prstGeom prst="rect">
            <a:avLst/>
          </a:prstGeom>
          <a:noFill/>
          <a:ln w="9525">
            <a:noFill/>
          </a:ln>
        </p:spPr>
        <p:txBody>
          <a:bodyPr>
            <a:noAutofit/>
          </a:bodyPr>
          <a:p>
            <a:pPr indent="0"/>
            <a:endParaRPr lang="zh-CN" altLang="en-US" b="0">
              <a:cs typeface="等线" charset="0"/>
            </a:endParaRPr>
          </a:p>
        </p:txBody>
      </p:sp>
      <p:sp>
        <p:nvSpPr>
          <p:cNvPr id="2066" name="Rectangle 18"/>
          <p:cNvSpPr>
            <a:spLocks noChangeArrowheads="1"/>
          </p:cNvSpPr>
          <p:nvPr/>
        </p:nvSpPr>
        <p:spPr bwMode="auto">
          <a:xfrm>
            <a:off x="203200" y="1599565"/>
            <a:ext cx="10835640"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base">
              <a:lnSpc>
                <a:spcPct val="120000"/>
              </a:lnSpc>
              <a:spcBef>
                <a:spcPct val="0"/>
              </a:spcBef>
              <a:spcAft>
                <a:spcPct val="0"/>
              </a:spcAft>
              <a:buSzPct val="100000"/>
            </a:pPr>
            <a:r>
              <a:rPr lang="zh-CN" altLang="en-US" sz="3200" b="1" dirty="0" smtClean="0">
                <a:solidFill>
                  <a:srgbClr val="000000"/>
                </a:solidFill>
                <a:latin typeface="Verdana" panose="020B0604030504040204" pitchFamily="34" charset="0"/>
                <a:ea typeface="楷体_GB2312" pitchFamily="49" charset="-122"/>
              </a:rPr>
              <a:t> </a:t>
            </a:r>
            <a:r>
              <a:rPr lang="zh-CN" sz="1800">
                <a:cs typeface="等线" charset="0"/>
              </a:rPr>
              <a:t>  （ 1）、家长原因</a:t>
            </a:r>
            <a:endParaRPr lang="zh-CN" sz="1800">
              <a:cs typeface="等线" charset="0"/>
            </a:endParaRPr>
          </a:p>
          <a:p>
            <a:pPr fontAlgn="base">
              <a:lnSpc>
                <a:spcPct val="120000"/>
              </a:lnSpc>
              <a:spcBef>
                <a:spcPct val="0"/>
              </a:spcBef>
              <a:spcAft>
                <a:spcPct val="0"/>
              </a:spcAft>
              <a:buSzPct val="100000"/>
            </a:pPr>
            <a:r>
              <a:rPr lang="en-US" altLang="zh-CN" sz="1800">
                <a:cs typeface="等线" charset="0"/>
              </a:rPr>
              <a:t>     </a:t>
            </a:r>
            <a:r>
              <a:rPr lang="zh-CN" sz="1800">
                <a:cs typeface="等线" charset="0"/>
              </a:rPr>
              <a:t>很多家长发现自己一步一步带着孩子做事，孩子反而会越做越差，亦或者只是盲目的重复自己教过的事情，而不懂得任何灵活变通。这其实就是家长一步一步造成的，家长不肯放手让孩子去做事亦或者当孩子做事的时候，一旦偏离自己预想的轨道，就进行打压和教育，时间一久孩子越来越不敢放手去做事。这样的孩子只是在想怎么迎合家长，完成家长要求的任务，他是不想去独立思考 的。</a:t>
            </a:r>
            <a:endParaRPr lang="zh-CN" sz="1800">
              <a:cs typeface="等线" charset="0"/>
            </a:endParaRPr>
          </a:p>
          <a:p>
            <a:pPr fontAlgn="base">
              <a:lnSpc>
                <a:spcPct val="120000"/>
              </a:lnSpc>
              <a:spcBef>
                <a:spcPct val="0"/>
              </a:spcBef>
              <a:spcAft>
                <a:spcPct val="0"/>
              </a:spcAft>
              <a:buSzPct val="100000"/>
            </a:pPr>
            <a:r>
              <a:rPr lang="en-US" altLang="zh-CN" sz="1800">
                <a:cs typeface="等线" charset="0"/>
              </a:rPr>
              <a:t>   </a:t>
            </a:r>
            <a:r>
              <a:rPr lang="zh-CN" altLang="en-US" sz="1800">
                <a:ea typeface="宋体" panose="02010600030101010101" pitchFamily="2" charset="-122"/>
                <a:cs typeface="等线" charset="0"/>
              </a:rPr>
              <a:t>（</a:t>
            </a:r>
            <a:r>
              <a:rPr lang="en-US" altLang="zh-CN" sz="1800">
                <a:cs typeface="等线" charset="0"/>
              </a:rPr>
              <a:t> 2</a:t>
            </a:r>
            <a:r>
              <a:rPr lang="zh-CN" altLang="en-US" sz="1800">
                <a:ea typeface="宋体" panose="02010600030101010101" pitchFamily="2" charset="-122"/>
                <a:cs typeface="等线" charset="0"/>
              </a:rPr>
              <a:t>）、</a:t>
            </a:r>
            <a:r>
              <a:rPr lang="zh-CN" sz="1800">
                <a:cs typeface="等线" charset="0"/>
              </a:rPr>
              <a:t>课堂设计方面</a:t>
            </a:r>
            <a:endParaRPr lang="zh-CN" sz="1800">
              <a:cs typeface="等线" charset="0"/>
            </a:endParaRPr>
          </a:p>
          <a:p>
            <a:pPr fontAlgn="base">
              <a:lnSpc>
                <a:spcPct val="120000"/>
              </a:lnSpc>
              <a:spcBef>
                <a:spcPct val="0"/>
              </a:spcBef>
              <a:spcAft>
                <a:spcPct val="0"/>
              </a:spcAft>
              <a:buSzPct val="100000"/>
            </a:pPr>
            <a:r>
              <a:rPr lang="zh-CN" sz="1800">
                <a:cs typeface="等线" charset="0"/>
              </a:rPr>
              <a:t>课堂的问题设计，过于表象，不利于孩子的独立思考。</a:t>
            </a:r>
            <a:endParaRPr lang="zh-CN" sz="1800">
              <a:cs typeface="等线" charset="0"/>
            </a:endParaRPr>
          </a:p>
          <a:p>
            <a:pPr fontAlgn="base">
              <a:lnSpc>
                <a:spcPct val="120000"/>
              </a:lnSpc>
              <a:spcBef>
                <a:spcPct val="0"/>
              </a:spcBef>
              <a:spcAft>
                <a:spcPct val="0"/>
              </a:spcAft>
              <a:buSzPct val="100000"/>
            </a:pPr>
            <a:r>
              <a:rPr lang="en-US" altLang="zh-CN" sz="1800">
                <a:cs typeface="等线" charset="0"/>
              </a:rPr>
              <a:t>   </a:t>
            </a:r>
            <a:r>
              <a:rPr lang="zh-CN" altLang="en-US" sz="1800">
                <a:ea typeface="宋体" panose="02010600030101010101" pitchFamily="2" charset="-122"/>
                <a:cs typeface="等线" charset="0"/>
              </a:rPr>
              <a:t>（</a:t>
            </a:r>
            <a:r>
              <a:rPr lang="en-US" altLang="zh-CN" sz="1800">
                <a:cs typeface="等线" charset="0"/>
              </a:rPr>
              <a:t>  3</a:t>
            </a:r>
            <a:r>
              <a:rPr lang="zh-CN" altLang="en-US" sz="1800">
                <a:ea typeface="宋体" panose="02010600030101010101" pitchFamily="2" charset="-122"/>
                <a:cs typeface="等线" charset="0"/>
              </a:rPr>
              <a:t>）、</a:t>
            </a:r>
            <a:r>
              <a:rPr lang="zh-CN" sz="1800">
                <a:cs typeface="等线" charset="0"/>
              </a:rPr>
              <a:t>教师方面</a:t>
            </a:r>
            <a:endParaRPr lang="zh-CN" sz="1800">
              <a:cs typeface="等线" charset="0"/>
            </a:endParaRPr>
          </a:p>
          <a:p>
            <a:pPr fontAlgn="base">
              <a:lnSpc>
                <a:spcPct val="120000"/>
              </a:lnSpc>
              <a:spcBef>
                <a:spcPct val="0"/>
              </a:spcBef>
              <a:spcAft>
                <a:spcPct val="0"/>
              </a:spcAft>
              <a:buSzPct val="100000"/>
            </a:pPr>
            <a:r>
              <a:rPr lang="zh-CN" sz="1800">
                <a:cs typeface="等线" charset="0"/>
              </a:rPr>
              <a:t>教师在教学过程中，也过于注重知识的全面化和系统化。日积月累的重复训练，完全抑制了一个孩子自由想象的空间。他们习惯了把内心和个性完全隐藏起来了，逐渐丧失了独立思考的能力。</a:t>
            </a:r>
            <a:endParaRPr lang="zh-CN" sz="1800">
              <a:cs typeface="等线" charset="0"/>
            </a:endParaRPr>
          </a:p>
          <a:p>
            <a:pPr fontAlgn="base">
              <a:lnSpc>
                <a:spcPct val="120000"/>
              </a:lnSpc>
              <a:spcBef>
                <a:spcPct val="0"/>
              </a:spcBef>
              <a:spcAft>
                <a:spcPct val="0"/>
              </a:spcAft>
              <a:buSzPct val="100000"/>
            </a:pPr>
            <a:endParaRPr lang="zh-CN" sz="1800">
              <a:cs typeface="等线"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2066">
                                            <p:txEl>
                                              <p:pRg st="0" end="0"/>
                                            </p:txEl>
                                          </p:spTgt>
                                        </p:tgtEl>
                                        <p:attrNameLst>
                                          <p:attrName>style.visibility</p:attrName>
                                        </p:attrNameLst>
                                      </p:cBhvr>
                                      <p:to>
                                        <p:strVal val="visible"/>
                                      </p:to>
                                    </p:set>
                                    <p:anim calcmode="lin" valueType="num">
                                      <p:cBhvr additive="base">
                                        <p:cTn id="7" dur="500" fill="hold"/>
                                        <p:tgtEl>
                                          <p:spTgt spid="20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additive="base">
                                        <p:cTn id="12" dur="1" fill="hold">
                                          <p:stCondLst>
                                            <p:cond delay="0"/>
                                          </p:stCondLst>
                                        </p:cTn>
                                        <p:tgtEl>
                                          <p:spTgt spid="2066">
                                            <p:txEl>
                                              <p:pRg st="1" end="1"/>
                                            </p:txEl>
                                          </p:spTgt>
                                        </p:tgtEl>
                                        <p:attrNameLst>
                                          <p:attrName>style.visibility</p:attrName>
                                        </p:attrNameLst>
                                      </p:cBhvr>
                                      <p:to>
                                        <p:strVal val="visible"/>
                                      </p:to>
                                    </p:set>
                                    <p:anim calcmode="lin" valueType="num">
                                      <p:cBhvr additive="base">
                                        <p:cTn id="13" dur="500" fill="hold"/>
                                        <p:tgtEl>
                                          <p:spTgt spid="20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additive="base">
                                        <p:cTn id="18" dur="1" fill="hold">
                                          <p:stCondLst>
                                            <p:cond delay="0"/>
                                          </p:stCondLst>
                                        </p:cTn>
                                        <p:tgtEl>
                                          <p:spTgt spid="2066">
                                            <p:txEl>
                                              <p:pRg st="2" end="2"/>
                                            </p:txEl>
                                          </p:spTgt>
                                        </p:tgtEl>
                                        <p:attrNameLst>
                                          <p:attrName>style.visibility</p:attrName>
                                        </p:attrNameLst>
                                      </p:cBhvr>
                                      <p:to>
                                        <p:strVal val="visible"/>
                                      </p:to>
                                    </p:set>
                                    <p:anim calcmode="lin" valueType="num">
                                      <p:cBhvr additive="base">
                                        <p:cTn id="19" dur="500" fill="hold"/>
                                        <p:tgtEl>
                                          <p:spTgt spid="20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additive="base">
                                        <p:cTn id="24" dur="1" fill="hold">
                                          <p:stCondLst>
                                            <p:cond delay="0"/>
                                          </p:stCondLst>
                                        </p:cTn>
                                        <p:tgtEl>
                                          <p:spTgt spid="2066">
                                            <p:txEl>
                                              <p:pRg st="3" end="3"/>
                                            </p:txEl>
                                          </p:spTgt>
                                        </p:tgtEl>
                                        <p:attrNameLst>
                                          <p:attrName>style.visibility</p:attrName>
                                        </p:attrNameLst>
                                      </p:cBhvr>
                                      <p:to>
                                        <p:strVal val="visible"/>
                                      </p:to>
                                    </p:set>
                                    <p:anim calcmode="lin" valueType="num">
                                      <p:cBhvr additive="base">
                                        <p:cTn id="25" dur="500" fill="hold"/>
                                        <p:tgtEl>
                                          <p:spTgt spid="20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additive="base">
                                        <p:cTn id="30" dur="1" fill="hold">
                                          <p:stCondLst>
                                            <p:cond delay="0"/>
                                          </p:stCondLst>
                                        </p:cTn>
                                        <p:tgtEl>
                                          <p:spTgt spid="2066">
                                            <p:txEl>
                                              <p:pRg st="4" end="4"/>
                                            </p:txEl>
                                          </p:spTgt>
                                        </p:tgtEl>
                                        <p:attrNameLst>
                                          <p:attrName>style.visibility</p:attrName>
                                        </p:attrNameLst>
                                      </p:cBhvr>
                                      <p:to>
                                        <p:strVal val="visible"/>
                                      </p:to>
                                    </p:set>
                                    <p:anim calcmode="lin" valueType="num">
                                      <p:cBhvr additive="base">
                                        <p:cTn id="31" dur="500" fill="hold"/>
                                        <p:tgtEl>
                                          <p:spTgt spid="20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additive="base">
                                        <p:cTn id="36" dur="1" fill="hold">
                                          <p:stCondLst>
                                            <p:cond delay="0"/>
                                          </p:stCondLst>
                                        </p:cTn>
                                        <p:tgtEl>
                                          <p:spTgt spid="2066">
                                            <p:txEl>
                                              <p:pRg st="5" end="5"/>
                                            </p:txEl>
                                          </p:spTgt>
                                        </p:tgtEl>
                                        <p:attrNameLst>
                                          <p:attrName>style.visibility</p:attrName>
                                        </p:attrNameLst>
                                      </p:cBhvr>
                                      <p:to>
                                        <p:strVal val="visible"/>
                                      </p:to>
                                    </p:set>
                                    <p:anim calcmode="lin" valueType="num">
                                      <p:cBhvr additive="base">
                                        <p:cTn id="37" dur="500" fill="hold"/>
                                        <p:tgtEl>
                                          <p:spTgt spid="20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6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93CE4384-2241-4CBF-94F2-3DFB54089349}" type="slidenum">
              <a:rPr lang="en-US" altLang="zh-CN">
                <a:solidFill>
                  <a:srgbClr val="000000"/>
                </a:solidFill>
              </a:rPr>
            </a:fld>
            <a:endParaRPr lang="en-US" altLang="zh-CN" dirty="0">
              <a:solidFill>
                <a:srgbClr val="000000"/>
              </a:solidFill>
            </a:endParaRPr>
          </a:p>
        </p:txBody>
      </p:sp>
      <p:sp>
        <p:nvSpPr>
          <p:cNvPr id="2065" name="Rectangle 17"/>
          <p:cNvSpPr>
            <a:spLocks noGrp="1" noChangeArrowheads="1"/>
          </p:cNvSpPr>
          <p:nvPr>
            <p:ph type="title" idx="4294967295"/>
          </p:nvPr>
        </p:nvSpPr>
        <p:spPr>
          <a:xfrm>
            <a:off x="4013200" y="673100"/>
            <a:ext cx="7477125" cy="809625"/>
          </a:xfrm>
        </p:spPr>
        <p:txBody>
          <a:bodyPr/>
          <a:lstStyle/>
          <a:p>
            <a:pPr>
              <a:lnSpc>
                <a:spcPct val="120000"/>
              </a:lnSpc>
            </a:pPr>
            <a:r>
              <a:rPr lang="en-US" altLang="zh-CN" b="1" dirty="0">
                <a:solidFill>
                  <a:schemeClr val="accent2"/>
                </a:solidFill>
                <a:effectLst>
                  <a:outerShdw blurRad="38100" dist="38100" dir="2700000" algn="tl">
                    <a:srgbClr val="000000"/>
                  </a:outerShdw>
                </a:effectLst>
                <a:ea typeface="楷体_GB2312" pitchFamily="49" charset="-122"/>
              </a:rPr>
              <a:t>3</a:t>
            </a:r>
            <a:r>
              <a:rPr lang="zh-CN" altLang="en-US" b="1" dirty="0" smtClean="0">
                <a:solidFill>
                  <a:schemeClr val="accent2"/>
                </a:solidFill>
                <a:effectLst>
                  <a:outerShdw blurRad="38100" dist="38100" dir="2700000" algn="tl">
                    <a:srgbClr val="000000"/>
                  </a:outerShdw>
                </a:effectLst>
                <a:ea typeface="楷体_GB2312" pitchFamily="49" charset="-122"/>
              </a:rPr>
              <a:t>、如何培养学生的独立思考能力</a:t>
            </a:r>
            <a:endParaRPr lang="zh-CN" altLang="en-US" b="1" dirty="0" smtClean="0">
              <a:solidFill>
                <a:schemeClr val="accent2"/>
              </a:solidFill>
              <a:effectLst>
                <a:outerShdw blurRad="38100" dist="38100" dir="2700000" algn="tl">
                  <a:srgbClr val="000000"/>
                </a:outerShdw>
              </a:effectLst>
              <a:ea typeface="楷体_GB2312" pitchFamily="49" charset="-122"/>
            </a:endParaRPr>
          </a:p>
        </p:txBody>
      </p:sp>
      <p:sp>
        <p:nvSpPr>
          <p:cNvPr id="2066" name="Rectangle 18"/>
          <p:cNvSpPr>
            <a:spLocks noChangeArrowheads="1"/>
          </p:cNvSpPr>
          <p:nvPr/>
        </p:nvSpPr>
        <p:spPr bwMode="auto">
          <a:xfrm>
            <a:off x="825500" y="1838327"/>
            <a:ext cx="1093470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20000"/>
              </a:lnSpc>
              <a:spcBef>
                <a:spcPct val="0"/>
              </a:spcBef>
              <a:spcAft>
                <a:spcPct val="0"/>
              </a:spcAft>
              <a:buSzPct val="100000"/>
            </a:pPr>
            <a:r>
              <a:rPr lang="zh-CN" altLang="en-US" sz="3200" b="1" dirty="0" smtClean="0">
                <a:solidFill>
                  <a:srgbClr val="000000"/>
                </a:solidFill>
                <a:latin typeface="Verdana" panose="020B0604030504040204" pitchFamily="34" charset="0"/>
                <a:ea typeface="楷体_GB2312" pitchFamily="49" charset="-122"/>
              </a:rPr>
              <a:t>   </a:t>
            </a:r>
            <a:endParaRPr lang="zh-CN" altLang="en-US" sz="3200" b="1" dirty="0">
              <a:solidFill>
                <a:srgbClr val="000000"/>
              </a:solidFill>
              <a:latin typeface="Verdana" panose="020B0604030504040204" pitchFamily="34" charset="0"/>
              <a:ea typeface="楷体_GB2312" pitchFamily="49" charset="-122"/>
            </a:endParaRPr>
          </a:p>
        </p:txBody>
      </p:sp>
      <p:pic>
        <p:nvPicPr>
          <p:cNvPr id="6146"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8902700" y="4340369"/>
            <a:ext cx="2809876" cy="175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descr="徽标&#10;&#10;描述已自动生成"/>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03200" y="90169"/>
            <a:ext cx="1245235" cy="1171575"/>
          </a:xfrm>
          <a:prstGeom prst="rect">
            <a:avLst/>
          </a:prstGeom>
        </p:spPr>
      </p:pic>
      <p:sp>
        <p:nvSpPr>
          <p:cNvPr id="8" name="矩形 7"/>
          <p:cNvSpPr/>
          <p:nvPr/>
        </p:nvSpPr>
        <p:spPr>
          <a:xfrm>
            <a:off x="1448435" y="414346"/>
            <a:ext cx="2709396" cy="523220"/>
          </a:xfrm>
          <a:prstGeom prst="rect">
            <a:avLst/>
          </a:prstGeom>
          <a:noFill/>
        </p:spPr>
        <p:txBody>
          <a:bodyPr wrap="none" lIns="91440" tIns="45720" rIns="91440" bIns="45720">
            <a:spAutoFit/>
          </a:bodyPr>
          <a:lstStyle/>
          <a:p>
            <a:pPr algn="ctr"/>
            <a:r>
              <a:rPr lang="zh-CN" altLang="en-US" sz="2800" b="1" cap="none" spc="0" dirty="0" smtClean="0">
                <a:ln w="10541" cmpd="sng">
                  <a:solidFill>
                    <a:schemeClr val="accent1">
                      <a:shade val="88000"/>
                      <a:satMod val="110000"/>
                    </a:schemeClr>
                  </a:solidFill>
                  <a:prstDash val="solid"/>
                </a:ln>
                <a:solidFill>
                  <a:srgbClr val="00B0F0"/>
                </a:solidFill>
                <a:effectLst/>
              </a:rPr>
              <a:t>牟丽名师工作室</a:t>
            </a:r>
            <a:endParaRPr lang="zh-CN" altLang="en-US" sz="2800" b="1" cap="none" spc="0" dirty="0">
              <a:ln w="10541" cmpd="sng">
                <a:solidFill>
                  <a:schemeClr val="accent1">
                    <a:shade val="88000"/>
                    <a:satMod val="110000"/>
                  </a:schemeClr>
                </a:solidFill>
                <a:prstDash val="solid"/>
              </a:ln>
              <a:solidFill>
                <a:srgbClr val="00B0F0"/>
              </a:solidFill>
              <a:effectLst/>
            </a:endParaRPr>
          </a:p>
        </p:txBody>
      </p:sp>
      <p:sp>
        <p:nvSpPr>
          <p:cNvPr id="100" name="文本框 99"/>
          <p:cNvSpPr txBox="1"/>
          <p:nvPr/>
        </p:nvSpPr>
        <p:spPr>
          <a:xfrm>
            <a:off x="824230" y="1838325"/>
            <a:ext cx="8117205" cy="2765425"/>
          </a:xfrm>
          <a:prstGeom prst="rect">
            <a:avLst/>
          </a:prstGeom>
          <a:noFill/>
          <a:ln w="9525">
            <a:noFill/>
          </a:ln>
        </p:spPr>
        <p:txBody>
          <a:bodyPr>
            <a:noAutofit/>
          </a:bodyPr>
          <a:p>
            <a:pPr indent="0"/>
            <a:r>
              <a:rPr lang="zh-CN" sz="2800" b="1">
                <a:cs typeface="等线" charset="0"/>
              </a:rPr>
              <a:t>家长方面</a:t>
            </a:r>
            <a:endParaRPr lang="zh-CN" sz="2800" b="1">
              <a:cs typeface="等线" charset="0"/>
            </a:endParaRPr>
          </a:p>
          <a:p>
            <a:pPr indent="0"/>
            <a:r>
              <a:rPr lang="en-US" altLang="zh-CN" sz="2800" b="1">
                <a:cs typeface="等线" charset="0"/>
              </a:rPr>
              <a:t>  </a:t>
            </a:r>
            <a:r>
              <a:rPr lang="zh-CN" altLang="en-US" sz="2800" b="1">
                <a:ea typeface="宋体" panose="02010600030101010101" pitchFamily="2" charset="-122"/>
                <a:cs typeface="等线" charset="0"/>
              </a:rPr>
              <a:t>（</a:t>
            </a:r>
            <a:r>
              <a:rPr lang="en-US" altLang="zh-CN" sz="2800" b="1">
                <a:cs typeface="等线" charset="0"/>
              </a:rPr>
              <a:t> 1</a:t>
            </a:r>
            <a:r>
              <a:rPr lang="zh-CN" altLang="en-US" sz="2800" b="1">
                <a:ea typeface="宋体" panose="02010600030101010101" pitchFamily="2" charset="-122"/>
                <a:cs typeface="等线" charset="0"/>
              </a:rPr>
              <a:t>）、</a:t>
            </a:r>
            <a:r>
              <a:rPr lang="zh-CN" sz="2800" b="1">
                <a:cs typeface="等线" charset="0"/>
              </a:rPr>
              <a:t>不要直接告诉孩子问题的答案</a:t>
            </a:r>
            <a:endParaRPr lang="zh-CN" sz="2800" b="1">
              <a:cs typeface="等线" charset="0"/>
            </a:endParaRPr>
          </a:p>
          <a:p>
            <a:pPr indent="0"/>
            <a:r>
              <a:rPr lang="en-US" altLang="zh-CN" sz="2800" b="1">
                <a:cs typeface="等线" charset="0"/>
              </a:rPr>
              <a:t>   父母可以示范，通过查阅资料、反复思考等方法，让孩子学习思考的方法，这对培养孩子独立思考问题的能力非常有益。</a:t>
            </a:r>
            <a:endParaRPr lang="en-US" altLang="zh-CN" sz="2800" b="1">
              <a:cs typeface="等线" charset="0"/>
            </a:endParaRPr>
          </a:p>
          <a:p>
            <a:pPr indent="0"/>
            <a:r>
              <a:rPr lang="en-US" altLang="zh-CN" sz="2800" b="1">
                <a:cs typeface="等线" charset="0"/>
              </a:rPr>
              <a:t>    </a:t>
            </a:r>
            <a:r>
              <a:rPr lang="zh-CN" altLang="en-US" sz="2800" b="1">
                <a:ea typeface="宋体" panose="02010600030101010101" pitchFamily="2" charset="-122"/>
                <a:cs typeface="等线" charset="0"/>
              </a:rPr>
              <a:t>（</a:t>
            </a:r>
            <a:r>
              <a:rPr lang="en-US" altLang="zh-CN" sz="2800" b="1">
                <a:cs typeface="等线" charset="0"/>
              </a:rPr>
              <a:t>2</a:t>
            </a:r>
            <a:r>
              <a:rPr lang="zh-CN" altLang="en-US" sz="2800" b="1">
                <a:ea typeface="宋体" panose="02010600030101010101" pitchFamily="2" charset="-122"/>
                <a:cs typeface="等线" charset="0"/>
              </a:rPr>
              <a:t>）、</a:t>
            </a:r>
            <a:r>
              <a:rPr lang="en-US" altLang="zh-CN" sz="2800" b="1">
                <a:ea typeface="宋体" panose="02010600030101010101" pitchFamily="2" charset="-122"/>
                <a:cs typeface="等线" charset="0"/>
              </a:rPr>
              <a:t> </a:t>
            </a:r>
            <a:r>
              <a:rPr lang="zh-CN" sz="2800" b="1">
                <a:cs typeface="等线" charset="0"/>
              </a:rPr>
              <a:t>主动提问和孩子探讨</a:t>
            </a:r>
            <a:endParaRPr lang="zh-CN" sz="2800" b="1">
              <a:cs typeface="等线" charset="0"/>
            </a:endParaRPr>
          </a:p>
          <a:p>
            <a:pPr indent="0"/>
            <a:r>
              <a:rPr lang="zh-CN" altLang="en-US" sz="2800" b="1">
                <a:ea typeface="宋体" panose="02010600030101010101" pitchFamily="2" charset="-122"/>
                <a:cs typeface="等线" charset="0"/>
              </a:rPr>
              <a:t>孩子小时候就是十万个为什么的附体，脑子里会有很多问题，当孩子向父母提出问题时，父母要和孩子一起讨论，耐心地向孩子解释。父母积极地帮孩子解决问题，孩子就会提出更多的问题。也可以多问孩子几个为什么，尽量让孩子自己去解决这些为什么。</a:t>
            </a:r>
            <a:endParaRPr lang="zh-CN" altLang="en-US" sz="2800" b="1">
              <a:ea typeface="宋体" panose="02010600030101010101" pitchFamily="2" charset="-122"/>
              <a:cs typeface="等线" charset="0"/>
            </a:endParaRPr>
          </a:p>
        </p:txBody>
      </p:sp>
      <p:pic>
        <p:nvPicPr>
          <p:cNvPr id="3" name="图片 2"/>
          <p:cNvPicPr/>
          <p:nvPr/>
        </p:nvPicPr>
        <p:blipFill>
          <a:blip r:embed="rId5"/>
          <a:srcRect/>
          <a:stretch>
            <a:fillRect/>
          </a:stretch>
        </p:blipFill>
        <p:spPr>
          <a:xfrm rot="11340000">
            <a:off x="234808" y="1610315"/>
            <a:ext cx="486201" cy="4441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66"/>
                                        </p:tgtEl>
                                        <p:attrNameLst>
                                          <p:attrName>style.visibility</p:attrName>
                                        </p:attrNameLst>
                                      </p:cBhvr>
                                      <p:to>
                                        <p:strVal val="visible"/>
                                      </p:to>
                                    </p:set>
                                    <p:animEffect transition="in" filter="fade">
                                      <p:cBhvr>
                                        <p:cTn id="7" dur="500"/>
                                        <p:tgtEl>
                                          <p:spTgt spid="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6" grpId="0" bldLvl="0" animBg="1"/>
    </p:bldLst>
  </p:timing>
</p:sld>
</file>

<file path=ppt/tags/tag1.xml><?xml version="1.0" encoding="utf-8"?>
<p:tagLst xmlns:p="http://schemas.openxmlformats.org/presentationml/2006/main">
  <p:tag name="KSO_WM_UNIT_PLACING_PICTURE_USER_VIEWPORT" val="{&quot;height&quot;:1845,&quot;width&quot;:1961}"/>
</p:tagLst>
</file>

<file path=ppt/tags/tag2.xml><?xml version="1.0" encoding="utf-8"?>
<p:tagLst xmlns:p="http://schemas.openxmlformats.org/presentationml/2006/main">
  <p:tag name="KSO_WM_UNIT_PLACING_PICTURE_USER_VIEWPORT" val="{&quot;height&quot;:4725.39842519685,&quot;width&quot;:11799.618897637794}"/>
</p:tagLst>
</file>

<file path=ppt/tags/tag3.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17808445171_1_1"/>
</p:tagLst>
</file>

<file path=ppt/tags/tag4.xml><?xml version="1.0" encoding="utf-8"?>
<p:tagLst xmlns:p="http://schemas.openxmlformats.org/presentationml/2006/main">
  <p:tag name="KSO_WM_UNIT_PLACING_PICTURE_USER_VIEWPORT" val="{&quot;height&quot;:2762.2740157480316,&quot;width&quot;:4425.001574803149}"/>
</p:tagLst>
</file>

<file path=ppt/tags/tag5.xml><?xml version="1.0" encoding="utf-8"?>
<p:tagLst xmlns:p="http://schemas.openxmlformats.org/presentationml/2006/main">
  <p:tag name="KSO_WM_UNIT_PLACING_PICTURE_USER_VIEWPORT" val="{&quot;height&quot;:1845,&quot;width&quot;:1961}"/>
</p:tagLst>
</file>

<file path=ppt/tags/tag6.xml><?xml version="1.0" encoding="utf-8"?>
<p:tagLst xmlns:p="http://schemas.openxmlformats.org/presentationml/2006/main">
  <p:tag name="KSO_WPP_MARK_KEY" val="49006e85-8b6a-4ac8-9b78-9293deda91e5"/>
  <p:tag name="COMMONDATA" val="eyJoZGlkIjoiZDIwYmYzYjI3ZjUwY2IyOThhOTVjYjI2NjVlMjk1ZDA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ofile">
  <a:themeElements>
    <a:clrScheme name="">
      <a:dk1>
        <a:srgbClr val="FFFFCC"/>
      </a:dk1>
      <a:lt1>
        <a:srgbClr val="000000"/>
      </a:lt1>
      <a:dk2>
        <a:srgbClr val="DDDDDD"/>
      </a:dk2>
      <a:lt2>
        <a:srgbClr val="000000"/>
      </a:lt2>
      <a:accent1>
        <a:srgbClr val="A3B2C1"/>
      </a:accent1>
      <a:accent2>
        <a:srgbClr val="CC0000"/>
      </a:accent2>
      <a:accent3>
        <a:srgbClr val="9BBB59"/>
      </a:accent3>
      <a:accent4>
        <a:srgbClr val="8064A2"/>
      </a:accent4>
      <a:accent5>
        <a:srgbClr val="4BACC6"/>
      </a:accent5>
      <a:accent6>
        <a:srgbClr val="F79646"/>
      </a:accent6>
      <a:hlink>
        <a:srgbClr val="336699"/>
      </a:hlink>
      <a:folHlink>
        <a:srgbClr val="003366"/>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prstClr val="black">
                <a:alpha val="38000"/>
              </a:prstClr>
            </a:outerShdw>
          </a:effectLst>
        </a:effectStyle>
        <a:effectStyle>
          <a:effectLst>
            <a:outerShdw blurRad="40000" dist="23000" dir="5400000" rotWithShape="0">
              <a:prstClr val="black">
                <a:alpha val="35000"/>
              </a:prstClr>
            </a:outerShdw>
          </a:effectLst>
        </a:effectStyle>
        <a:effectStyle>
          <a:effectLst>
            <a:outerShdw blurRad="40000" dist="23000" dir="5400000" rotWithShape="0">
              <a:prstClr val="black">
                <a:alpha val="35000"/>
              </a:prst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
      <a:clrScheme name="Profile 10">
        <a:dk1>
          <a:srgbClr val="000000"/>
        </a:dk1>
        <a:lt1>
          <a:srgbClr val="FFFFCC"/>
        </a:lt1>
        <a:dk2>
          <a:srgbClr val="000000"/>
        </a:dk2>
        <a:lt2>
          <a:srgbClr val="DDDDDD"/>
        </a:lt2>
        <a:accent1>
          <a:srgbClr val="A3B2C1"/>
        </a:accent1>
        <a:accent2>
          <a:srgbClr val="CC0000"/>
        </a:accent2>
        <a:accent3>
          <a:srgbClr val="FFFFE2"/>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rofile 10">
    <a:dk1>
      <a:srgbClr val="000000"/>
    </a:dk1>
    <a:lt1>
      <a:srgbClr val="FFFFCC"/>
    </a:lt1>
    <a:dk2>
      <a:srgbClr val="000000"/>
    </a:dk2>
    <a:lt2>
      <a:srgbClr val="DDDDDD"/>
    </a:lt2>
    <a:accent1>
      <a:srgbClr val="A3B2C1"/>
    </a:accent1>
    <a:accent2>
      <a:srgbClr val="CC0000"/>
    </a:accent2>
    <a:accent3>
      <a:srgbClr val="FFFFE2"/>
    </a:accent3>
    <a:accent4>
      <a:srgbClr val="000000"/>
    </a:accent4>
    <a:accent5>
      <a:srgbClr val="CED5DD"/>
    </a:accent5>
    <a:accent6>
      <a:srgbClr val="B90000"/>
    </a:accent6>
    <a:hlink>
      <a:srgbClr val="336699"/>
    </a:hlink>
    <a:folHlink>
      <a:srgbClr val="003366"/>
    </a:folHlink>
  </a:clrScheme>
</a:themeOverride>
</file>

<file path=docProps/app.xml><?xml version="1.0" encoding="utf-8"?>
<Properties xmlns="http://schemas.openxmlformats.org/officeDocument/2006/extended-properties" xmlns:vt="http://schemas.openxmlformats.org/officeDocument/2006/docPropsVTypes">
  <TotalTime>0</TotalTime>
  <Words>2432</Words>
  <Application>WPS 演示</Application>
  <PresentationFormat>自定义</PresentationFormat>
  <Paragraphs>152</Paragraphs>
  <Slides>19</Slides>
  <Notes>7</Notes>
  <HiddenSlides>0</HiddenSlides>
  <MMClips>0</MMClips>
  <ScaleCrop>false</ScaleCrop>
  <HeadingPairs>
    <vt:vector size="6" baseType="variant">
      <vt:variant>
        <vt:lpstr>已用的字体</vt:lpstr>
      </vt:variant>
      <vt:variant>
        <vt:i4>23</vt:i4>
      </vt:variant>
      <vt:variant>
        <vt:lpstr>主题</vt:lpstr>
      </vt:variant>
      <vt:variant>
        <vt:i4>3</vt:i4>
      </vt:variant>
      <vt:variant>
        <vt:lpstr>幻灯片标题</vt:lpstr>
      </vt:variant>
      <vt:variant>
        <vt:i4>19</vt:i4>
      </vt:variant>
    </vt:vector>
  </HeadingPairs>
  <TitlesOfParts>
    <vt:vector size="45" baseType="lpstr">
      <vt:lpstr>Arial</vt:lpstr>
      <vt:lpstr>宋体</vt:lpstr>
      <vt:lpstr>Wingdings</vt:lpstr>
      <vt:lpstr>Times New Roman</vt:lpstr>
      <vt:lpstr>Verdana</vt:lpstr>
      <vt:lpstr>楷体</vt:lpstr>
      <vt:lpstr>思源黑体 CN Normal</vt:lpstr>
      <vt:lpstr>黑体</vt:lpstr>
      <vt:lpstr>思源黑体 CN Bold</vt:lpstr>
      <vt:lpstr>楷体_GB2312</vt:lpstr>
      <vt:lpstr>等线</vt:lpstr>
      <vt:lpstr>微软雅黑</vt:lpstr>
      <vt:lpstr>思源等宽 N</vt:lpstr>
      <vt:lpstr>新宋体</vt:lpstr>
      <vt:lpstr>Microsoft Sans Serif</vt:lpstr>
      <vt:lpstr>Source Han Sans CN</vt:lpstr>
      <vt:lpstr>MS UI Gothic</vt:lpstr>
      <vt:lpstr>思源黑体 CN Medium</vt:lpstr>
      <vt:lpstr>思源黑体 CN Heavy</vt:lpstr>
      <vt:lpstr>Arial Unicode MS</vt:lpstr>
      <vt:lpstr>等线 Light</vt:lpstr>
      <vt:lpstr>Calibri</vt:lpstr>
      <vt:lpstr>Segoe Print</vt:lpstr>
      <vt:lpstr>Office 主题​​</vt:lpstr>
      <vt:lpstr>Profile</vt:lpstr>
      <vt:lpstr>1_Office 主题​​</vt:lpstr>
      <vt:lpstr>PowerPoint 演示文稿</vt:lpstr>
      <vt:lpstr>PowerPoint 演示文稿</vt:lpstr>
      <vt:lpstr>PowerPoint 演示文稿</vt:lpstr>
      <vt:lpstr>PowerPoint 演示文稿</vt:lpstr>
      <vt:lpstr>PowerPoint 演示文稿</vt:lpstr>
      <vt:lpstr>PowerPoint 演示文稿</vt:lpstr>
      <vt:lpstr>1、学生独立思考的重要性</vt:lpstr>
      <vt:lpstr>2、学生丧失独立思考能力的原因</vt:lpstr>
      <vt:lpstr>3、如何培养学生的独立思考能力</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 JP</dc:creator>
  <cp:lastModifiedBy>Administrator</cp:lastModifiedBy>
  <cp:revision>129</cp:revision>
  <dcterms:created xsi:type="dcterms:W3CDTF">2020-12-30T08:37:00Z</dcterms:created>
  <dcterms:modified xsi:type="dcterms:W3CDTF">2022-11-26T12:21:42Z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0C4FF82D28C54DC1800D30C8CF3AF1D1</vt:lpwstr>
  </property>
  <property fmtid="{D5CDD505-2E9C-101B-9397-08002B2CF9AE}" pid="3" name="KSOProductBuildVer">
    <vt:lpwstr>2052-11.1.0.12598</vt:lpwstr>
  </property>
</Properties>
</file>