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409" r:id="rId3"/>
    <p:sldId id="433" r:id="rId5"/>
    <p:sldId id="413" r:id="rId6"/>
    <p:sldId id="434" r:id="rId7"/>
    <p:sldId id="437" r:id="rId8"/>
    <p:sldId id="438" r:id="rId9"/>
    <p:sldId id="436" r:id="rId10"/>
    <p:sldId id="439" r:id="rId11"/>
    <p:sldId id="440" r:id="rId12"/>
    <p:sldId id="441" r:id="rId13"/>
    <p:sldId id="442" r:id="rId14"/>
    <p:sldId id="443" r:id="rId15"/>
    <p:sldId id="416" r:id="rId16"/>
  </p:sldIdLst>
  <p:sldSz cx="12192000" cy="6858000"/>
  <p:notesSz cx="6858000" cy="9144000"/>
  <p:embeddedFontLst>
    <p:embeddedFont>
      <p:font typeface="微软雅黑" panose="020B0503020204020204" pitchFamily="34" charset="-122"/>
      <p:regular r:id="rId20"/>
    </p:embeddedFont>
    <p:embeddedFont>
      <p:font typeface="汉仪黑咪体简" panose="02010600000101010101" charset="-122"/>
      <p:regular r:id="rId21"/>
    </p:embeddedFont>
    <p:embeddedFont>
      <p:font typeface="站酷快乐体" panose="02010600030101010101" charset="-128"/>
      <p:regular r:id="rId22"/>
    </p:embeddedFont>
    <p:embeddedFont>
      <p:font typeface="Segoe UI" panose="020B0502040204020203" pitchFamily="34" charset="0"/>
      <p:regular r:id="rId23"/>
      <p:bold r:id="rId24"/>
      <p:italic r:id="rId25"/>
      <p:boldItalic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3" userDrawn="1">
          <p15:clr>
            <a:srgbClr val="A4A3A4"/>
          </p15:clr>
        </p15:guide>
        <p15:guide id="2" pos="37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7758"/>
    <a:srgbClr val="915453"/>
    <a:srgbClr val="FDE2CE"/>
    <a:srgbClr val="7B83C0"/>
    <a:srgbClr val="75C48A"/>
    <a:srgbClr val="FCBD5A"/>
    <a:srgbClr val="F26C58"/>
    <a:srgbClr val="FDEBDD"/>
    <a:srgbClr val="F98732"/>
    <a:srgbClr val="2B5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33"/>
        <p:guide pos="377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62.xml"/><Relationship Id="rId30" Type="http://schemas.openxmlformats.org/officeDocument/2006/relationships/font" Target="fonts/font11.fntdata"/><Relationship Id="rId3" Type="http://schemas.openxmlformats.org/officeDocument/2006/relationships/slide" Target="slides/slide1.xml"/><Relationship Id="rId29" Type="http://schemas.openxmlformats.org/officeDocument/2006/relationships/font" Target="fonts/font10.fntdata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3.xml"/><Relationship Id="rId1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61.xml"/><Relationship Id="rId1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tags" Target="../tags/tag43.xml"/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6.xml"/><Relationship Id="rId1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7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8.xml"/><Relationship Id="rId1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0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1.xml"/><Relationship Id="rId1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2.xml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 rot="0">
            <a:off x="1050290" y="1332230"/>
            <a:ext cx="7327265" cy="2052955"/>
            <a:chOff x="1697" y="2101"/>
            <a:chExt cx="11539" cy="3233"/>
          </a:xfrm>
        </p:grpSpPr>
        <p:sp>
          <p:nvSpPr>
            <p:cNvPr id="11" name="文本框 10"/>
            <p:cNvSpPr txBox="1"/>
            <p:nvPr/>
          </p:nvSpPr>
          <p:spPr>
            <a:xfrm>
              <a:off x="1697" y="2101"/>
              <a:ext cx="1853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600">
                  <a:solidFill>
                    <a:srgbClr val="915453"/>
                  </a:solidFill>
                  <a:latin typeface="汉仪黑咪体简" panose="02010600000101010101" charset="-122"/>
                  <a:ea typeface="汉仪黑咪体简" panose="02010600000101010101" charset="-122"/>
                </a:rPr>
                <a:t>培</a:t>
              </a:r>
              <a:endParaRPr lang="zh-CN" altLang="en-US" sz="9600">
                <a:solidFill>
                  <a:srgbClr val="915453"/>
                </a:solidFill>
                <a:latin typeface="汉仪黑咪体简" panose="02010600000101010101" charset="-122"/>
                <a:ea typeface="汉仪黑咪体简" panose="02010600000101010101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633" y="2649"/>
              <a:ext cx="1853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600">
                  <a:solidFill>
                    <a:srgbClr val="915453"/>
                  </a:solidFill>
                  <a:latin typeface="汉仪黑咪体简" panose="02010600000101010101" charset="-122"/>
                  <a:ea typeface="汉仪黑咪体简" panose="02010600000101010101" charset="-122"/>
                  <a:sym typeface="+mn-ea"/>
                </a:rPr>
                <a:t>养</a:t>
              </a:r>
              <a:endParaRPr lang="zh-CN" altLang="en-US" sz="9600">
                <a:solidFill>
                  <a:srgbClr val="915453"/>
                </a:solidFill>
                <a:latin typeface="汉仪黑咪体简" panose="02010600000101010101" charset="-122"/>
                <a:ea typeface="汉仪黑咪体简" panose="02010600000101010101" charset="-122"/>
                <a:sym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569" y="2375"/>
              <a:ext cx="1853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600">
                  <a:solidFill>
                    <a:srgbClr val="915453"/>
                  </a:solidFill>
                  <a:latin typeface="汉仪黑咪体简" panose="02010600000101010101" charset="-122"/>
                  <a:ea typeface="汉仪黑咪体简" panose="02010600000101010101" charset="-122"/>
                  <a:sym typeface="+mn-ea"/>
                </a:rPr>
                <a:t>幼</a:t>
              </a:r>
              <a:endParaRPr lang="zh-CN" altLang="en-US" sz="9600">
                <a:solidFill>
                  <a:srgbClr val="915453"/>
                </a:solidFill>
                <a:latin typeface="汉仪黑咪体简" panose="02010600000101010101" charset="-122"/>
                <a:ea typeface="汉仪黑咪体简" panose="02010600000101010101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505" y="2740"/>
              <a:ext cx="1853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600">
                  <a:solidFill>
                    <a:srgbClr val="915453"/>
                  </a:solidFill>
                  <a:latin typeface="汉仪黑咪体简" panose="02010600000101010101" charset="-122"/>
                  <a:ea typeface="汉仪黑咪体简" panose="02010600000101010101" charset="-122"/>
                  <a:sym typeface="+mn-ea"/>
                </a:rPr>
                <a:t>儿</a:t>
              </a:r>
              <a:endParaRPr lang="zh-CN" altLang="en-US" sz="9600">
                <a:solidFill>
                  <a:srgbClr val="915453"/>
                </a:solidFill>
                <a:latin typeface="汉仪黑咪体简" panose="02010600000101010101" charset="-122"/>
                <a:ea typeface="汉仪黑咪体简" panose="02010600000101010101" charset="-122"/>
                <a:sym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441" y="2375"/>
              <a:ext cx="1853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600">
                  <a:solidFill>
                    <a:srgbClr val="915453"/>
                  </a:solidFill>
                  <a:latin typeface="汉仪黑咪体简" panose="02010600000101010101" charset="-122"/>
                  <a:ea typeface="汉仪黑咪体简" panose="02010600000101010101" charset="-122"/>
                  <a:sym typeface="+mn-ea"/>
                </a:rPr>
                <a:t>良</a:t>
              </a:r>
              <a:endParaRPr lang="zh-CN" altLang="en-US" sz="9600">
                <a:solidFill>
                  <a:srgbClr val="915453"/>
                </a:solidFill>
                <a:latin typeface="汉仪黑咪体简" panose="02010600000101010101" charset="-122"/>
                <a:ea typeface="汉仪黑咪体简" panose="02010600000101010101" charset="-122"/>
                <a:sym typeface="+mn-ea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383" y="2864"/>
              <a:ext cx="1853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600">
                  <a:solidFill>
                    <a:srgbClr val="915453"/>
                  </a:solidFill>
                  <a:latin typeface="汉仪黑咪体简" panose="02010600000101010101" charset="-122"/>
                  <a:ea typeface="汉仪黑咪体简" panose="02010600000101010101" charset="-122"/>
                  <a:sym typeface="+mn-ea"/>
                </a:rPr>
                <a:t>好</a:t>
              </a:r>
              <a:endParaRPr lang="zh-CN" altLang="en-US" sz="9600">
                <a:solidFill>
                  <a:srgbClr val="915453"/>
                </a:solidFill>
                <a:latin typeface="汉仪黑咪体简" panose="02010600000101010101" charset="-122"/>
                <a:ea typeface="汉仪黑咪体简" panose="02010600000101010101" charset="-122"/>
                <a:sym typeface="+mn-ea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366770" y="4828223"/>
            <a:ext cx="5135880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3000">
                <a:solidFill>
                  <a:srgbClr val="FE7758"/>
                </a:solidFill>
                <a:latin typeface="站酷快乐体" panose="02010600030101010101" charset="-128"/>
                <a:ea typeface="站酷快乐体" panose="02010600030101010101" charset="-128"/>
                <a:sym typeface="+mn-ea"/>
              </a:rPr>
              <a:t>泸县喻寺镇中心幼儿园</a:t>
            </a:r>
            <a:r>
              <a:rPr lang="en-US" altLang="zh-CN" sz="3000">
                <a:solidFill>
                  <a:srgbClr val="FE7758"/>
                </a:solidFill>
                <a:latin typeface="站酷快乐体" panose="02010600030101010101" charset="-128"/>
                <a:ea typeface="站酷快乐体" panose="02010600030101010101" charset="-128"/>
                <a:sym typeface="+mn-ea"/>
              </a:rPr>
              <a:t>  </a:t>
            </a:r>
            <a:r>
              <a:rPr lang="zh-CN" altLang="en-US" sz="3000">
                <a:solidFill>
                  <a:srgbClr val="FE7758"/>
                </a:solidFill>
                <a:latin typeface="站酷快乐体" panose="02010600030101010101" charset="-128"/>
                <a:ea typeface="站酷快乐体" panose="02010600030101010101" charset="-128"/>
                <a:sym typeface="+mn-ea"/>
              </a:rPr>
              <a:t>罗华</a:t>
            </a:r>
            <a:endParaRPr lang="zh-CN" altLang="en-US" sz="3000">
              <a:solidFill>
                <a:srgbClr val="FE7758"/>
              </a:solidFill>
              <a:latin typeface="站酷快乐体" panose="02010600030101010101" charset="-128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1" name="camille"/>
          <p:cNvSpPr/>
          <p:nvPr/>
        </p:nvSpPr>
        <p:spPr>
          <a:xfrm>
            <a:off x="2928620" y="4944110"/>
            <a:ext cx="180340" cy="228600"/>
          </a:xfrm>
          <a:custGeom>
            <a:avLst/>
            <a:gdLst>
              <a:gd name="connsiteX0" fmla="*/ 1245 w 1987"/>
              <a:gd name="connsiteY0" fmla="*/ 1615 h 2768"/>
              <a:gd name="connsiteX1" fmla="*/ 94 w 1987"/>
              <a:gd name="connsiteY1" fmla="*/ 678 h 2768"/>
              <a:gd name="connsiteX2" fmla="*/ 442 w 1987"/>
              <a:gd name="connsiteY2" fmla="*/ 2044 h 2768"/>
              <a:gd name="connsiteX3" fmla="*/ 1593 w 1987"/>
              <a:gd name="connsiteY3" fmla="*/ 2673 h 2768"/>
              <a:gd name="connsiteX4" fmla="*/ 1982 w 1987"/>
              <a:gd name="connsiteY4" fmla="*/ 1176 h 2768"/>
              <a:gd name="connsiteX5" fmla="*/ 1535 w 1987"/>
              <a:gd name="connsiteY5" fmla="*/ 30 h 2768"/>
              <a:gd name="connsiteX6" fmla="*/ 1017 w 1987"/>
              <a:gd name="connsiteY6" fmla="*/ 1615 h 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" h="2769">
                <a:moveTo>
                  <a:pt x="1245" y="1615"/>
                </a:moveTo>
                <a:cubicBezTo>
                  <a:pt x="1017" y="1396"/>
                  <a:pt x="346" y="548"/>
                  <a:pt x="94" y="678"/>
                </a:cubicBezTo>
                <a:cubicBezTo>
                  <a:pt x="-158" y="807"/>
                  <a:pt x="142" y="1699"/>
                  <a:pt x="442" y="2044"/>
                </a:cubicBezTo>
                <a:cubicBezTo>
                  <a:pt x="742" y="2390"/>
                  <a:pt x="1166" y="3006"/>
                  <a:pt x="1593" y="2673"/>
                </a:cubicBezTo>
                <a:cubicBezTo>
                  <a:pt x="2020" y="2341"/>
                  <a:pt x="1993" y="1651"/>
                  <a:pt x="1982" y="1176"/>
                </a:cubicBezTo>
                <a:cubicBezTo>
                  <a:pt x="1972" y="701"/>
                  <a:pt x="1752" y="-173"/>
                  <a:pt x="1535" y="30"/>
                </a:cubicBezTo>
                <a:cubicBezTo>
                  <a:pt x="1317" y="232"/>
                  <a:pt x="1110" y="1286"/>
                  <a:pt x="1017" y="1615"/>
                </a:cubicBezTo>
              </a:path>
            </a:pathLst>
          </a:custGeom>
          <a:noFill/>
          <a:ln w="38100" cap="rnd">
            <a:solidFill>
              <a:srgbClr val="FE77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E7758"/>
              </a:solidFill>
            </a:endParaRPr>
          </a:p>
        </p:txBody>
      </p:sp>
      <p:sp>
        <p:nvSpPr>
          <p:cNvPr id="22" name="camille"/>
          <p:cNvSpPr/>
          <p:nvPr/>
        </p:nvSpPr>
        <p:spPr>
          <a:xfrm flipH="1">
            <a:off x="8827135" y="4944110"/>
            <a:ext cx="212090" cy="269240"/>
          </a:xfrm>
          <a:custGeom>
            <a:avLst/>
            <a:gdLst>
              <a:gd name="connsiteX0" fmla="*/ 1245 w 1987"/>
              <a:gd name="connsiteY0" fmla="*/ 1615 h 2768"/>
              <a:gd name="connsiteX1" fmla="*/ 94 w 1987"/>
              <a:gd name="connsiteY1" fmla="*/ 678 h 2768"/>
              <a:gd name="connsiteX2" fmla="*/ 442 w 1987"/>
              <a:gd name="connsiteY2" fmla="*/ 2044 h 2768"/>
              <a:gd name="connsiteX3" fmla="*/ 1593 w 1987"/>
              <a:gd name="connsiteY3" fmla="*/ 2673 h 2768"/>
              <a:gd name="connsiteX4" fmla="*/ 1982 w 1987"/>
              <a:gd name="connsiteY4" fmla="*/ 1176 h 2768"/>
              <a:gd name="connsiteX5" fmla="*/ 1535 w 1987"/>
              <a:gd name="connsiteY5" fmla="*/ 30 h 2768"/>
              <a:gd name="connsiteX6" fmla="*/ 1017 w 1987"/>
              <a:gd name="connsiteY6" fmla="*/ 1615 h 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" h="2769">
                <a:moveTo>
                  <a:pt x="1245" y="1615"/>
                </a:moveTo>
                <a:cubicBezTo>
                  <a:pt x="1017" y="1396"/>
                  <a:pt x="346" y="548"/>
                  <a:pt x="94" y="678"/>
                </a:cubicBezTo>
                <a:cubicBezTo>
                  <a:pt x="-158" y="807"/>
                  <a:pt x="142" y="1699"/>
                  <a:pt x="442" y="2044"/>
                </a:cubicBezTo>
                <a:cubicBezTo>
                  <a:pt x="742" y="2390"/>
                  <a:pt x="1166" y="3006"/>
                  <a:pt x="1593" y="2673"/>
                </a:cubicBezTo>
                <a:cubicBezTo>
                  <a:pt x="2020" y="2341"/>
                  <a:pt x="1993" y="1651"/>
                  <a:pt x="1982" y="1176"/>
                </a:cubicBezTo>
                <a:cubicBezTo>
                  <a:pt x="1972" y="701"/>
                  <a:pt x="1752" y="-173"/>
                  <a:pt x="1535" y="30"/>
                </a:cubicBezTo>
                <a:cubicBezTo>
                  <a:pt x="1317" y="232"/>
                  <a:pt x="1110" y="1286"/>
                  <a:pt x="1017" y="1615"/>
                </a:cubicBezTo>
              </a:path>
            </a:pathLst>
          </a:custGeom>
          <a:noFill/>
          <a:ln w="38100" cap="rnd">
            <a:solidFill>
              <a:srgbClr val="FE77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E7758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434070" y="1438910"/>
            <a:ext cx="11766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>
                <a:solidFill>
                  <a:srgbClr val="915453"/>
                </a:solidFill>
                <a:latin typeface="汉仪黑咪体简" panose="02010600000101010101" charset="-122"/>
                <a:ea typeface="汉仪黑咪体简" panose="02010600000101010101" charset="-122"/>
                <a:sym typeface="+mn-ea"/>
              </a:rPr>
              <a:t>习</a:t>
            </a:r>
            <a:endParaRPr lang="zh-CN" altLang="en-US" sz="9600">
              <a:solidFill>
                <a:srgbClr val="915453"/>
              </a:solidFill>
              <a:latin typeface="汉仪黑咪体简" panose="02010600000101010101" charset="-122"/>
              <a:ea typeface="汉仪黑咪体简" panose="0201060000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667240" y="1879600"/>
            <a:ext cx="11766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>
                <a:solidFill>
                  <a:srgbClr val="915453"/>
                </a:solidFill>
                <a:latin typeface="汉仪黑咪体简" panose="02010600000101010101" charset="-122"/>
                <a:ea typeface="汉仪黑咪体简" panose="02010600000101010101" charset="-122"/>
                <a:sym typeface="+mn-ea"/>
              </a:rPr>
              <a:t>惯</a:t>
            </a:r>
            <a:endParaRPr lang="zh-CN" altLang="en-US" sz="9600">
              <a:solidFill>
                <a:srgbClr val="915453"/>
              </a:solidFill>
              <a:latin typeface="汉仪黑咪体简" panose="02010600000101010101" charset="-122"/>
              <a:ea typeface="汉仪黑咪体简" panose="0201060000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226945" y="3191510"/>
            <a:ext cx="11766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>
                <a:solidFill>
                  <a:srgbClr val="915453"/>
                </a:solidFill>
                <a:latin typeface="汉仪黑咪体简" panose="02010600000101010101" charset="-122"/>
                <a:ea typeface="汉仪黑咪体简" panose="02010600000101010101" charset="-122"/>
                <a:sym typeface="+mn-ea"/>
              </a:rPr>
              <a:t>成</a:t>
            </a:r>
            <a:endParaRPr lang="zh-CN" altLang="en-US" sz="9600">
              <a:solidFill>
                <a:srgbClr val="915453"/>
              </a:solidFill>
              <a:latin typeface="汉仪黑咪体简" panose="02010600000101010101" charset="-122"/>
              <a:ea typeface="汉仪黑咪体简" panose="0201060000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509010" y="3074670"/>
            <a:ext cx="11766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>
                <a:solidFill>
                  <a:srgbClr val="915453"/>
                </a:solidFill>
                <a:latin typeface="汉仪黑咪体简" panose="02010600000101010101" charset="-122"/>
                <a:ea typeface="汉仪黑咪体简" panose="02010600000101010101" charset="-122"/>
                <a:sym typeface="+mn-ea"/>
              </a:rPr>
              <a:t>就</a:t>
            </a:r>
            <a:endParaRPr lang="zh-CN" altLang="en-US" sz="9600">
              <a:solidFill>
                <a:srgbClr val="915453"/>
              </a:solidFill>
              <a:latin typeface="汉仪黑咪体简" panose="02010600000101010101" charset="-122"/>
              <a:ea typeface="汉仪黑咪体简" panose="0201060000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738370" y="3306445"/>
            <a:ext cx="11766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>
                <a:solidFill>
                  <a:srgbClr val="915453"/>
                </a:solidFill>
                <a:latin typeface="汉仪黑咪体简" panose="02010600000101010101" charset="-122"/>
                <a:ea typeface="汉仪黑咪体简" panose="02010600000101010101" charset="-122"/>
                <a:sym typeface="+mn-ea"/>
              </a:rPr>
              <a:t>幸</a:t>
            </a:r>
            <a:endParaRPr lang="zh-CN" altLang="en-US" sz="9600">
              <a:solidFill>
                <a:srgbClr val="915453"/>
              </a:solidFill>
              <a:latin typeface="汉仪黑咪体简" panose="02010600000101010101" charset="-122"/>
              <a:ea typeface="汉仪黑咪体简" panose="0201060000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6046470" y="3191510"/>
            <a:ext cx="11766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>
                <a:solidFill>
                  <a:srgbClr val="915453"/>
                </a:solidFill>
                <a:latin typeface="汉仪黑咪体简" panose="02010600000101010101" charset="-122"/>
                <a:ea typeface="汉仪黑咪体简" panose="02010600000101010101" charset="-122"/>
                <a:sym typeface="+mn-ea"/>
              </a:rPr>
              <a:t>福</a:t>
            </a:r>
            <a:endParaRPr lang="zh-CN" altLang="en-US" sz="9600">
              <a:solidFill>
                <a:srgbClr val="915453"/>
              </a:solidFill>
              <a:latin typeface="汉仪黑咪体简" panose="02010600000101010101" charset="-122"/>
              <a:ea typeface="汉仪黑咪体简" panose="0201060000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7325995" y="3306445"/>
            <a:ext cx="11766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>
                <a:solidFill>
                  <a:srgbClr val="915453"/>
                </a:solidFill>
                <a:latin typeface="汉仪黑咪体简" panose="02010600000101010101" charset="-122"/>
                <a:ea typeface="汉仪黑咪体简" panose="02010600000101010101" charset="-122"/>
                <a:sym typeface="+mn-ea"/>
              </a:rPr>
              <a:t>人</a:t>
            </a:r>
            <a:endParaRPr lang="zh-CN" altLang="en-US" sz="9600">
              <a:solidFill>
                <a:srgbClr val="915453"/>
              </a:solidFill>
              <a:latin typeface="汉仪黑咪体简" panose="02010600000101010101" charset="-122"/>
              <a:ea typeface="汉仪黑咪体简" panose="0201060000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8605520" y="3191510"/>
            <a:ext cx="11766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>
                <a:solidFill>
                  <a:srgbClr val="915453"/>
                </a:solidFill>
                <a:latin typeface="汉仪黑咪体简" panose="02010600000101010101" charset="-122"/>
                <a:ea typeface="汉仪黑咪体简" panose="02010600000101010101" charset="-122"/>
                <a:sym typeface="+mn-ea"/>
              </a:rPr>
              <a:t>生</a:t>
            </a:r>
            <a:endParaRPr lang="zh-CN" altLang="en-US" sz="9600">
              <a:solidFill>
                <a:srgbClr val="915453"/>
              </a:solidFill>
              <a:latin typeface="汉仪黑咪体简" panose="02010600000101010101" charset="-122"/>
              <a:ea typeface="汉仪黑咪体简" panose="02010600000101010101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camille"/>
          <p:cNvSpPr/>
          <p:nvPr/>
        </p:nvSpPr>
        <p:spPr>
          <a:xfrm>
            <a:off x="3731260" y="2560955"/>
            <a:ext cx="1306195" cy="1301115"/>
          </a:xfrm>
          <a:custGeom>
            <a:avLst/>
            <a:gdLst>
              <a:gd name="connsiteX0" fmla="*/ 168 w 2056"/>
              <a:gd name="connsiteY0" fmla="*/ 517 h 2049"/>
              <a:gd name="connsiteX1" fmla="*/ 1303 w 2056"/>
              <a:gd name="connsiteY1" fmla="*/ 38 h 2049"/>
              <a:gd name="connsiteX2" fmla="*/ 2057 w 2056"/>
              <a:gd name="connsiteY2" fmla="*/ 1070 h 2049"/>
              <a:gd name="connsiteX3" fmla="*/ 1696 w 2056"/>
              <a:gd name="connsiteY3" fmla="*/ 1811 h 2049"/>
              <a:gd name="connsiteX4" fmla="*/ 1231 w 2056"/>
              <a:gd name="connsiteY4" fmla="*/ 1988 h 2049"/>
              <a:gd name="connsiteX5" fmla="*/ 423 w 2056"/>
              <a:gd name="connsiteY5" fmla="*/ 1971 h 2049"/>
              <a:gd name="connsiteX6" fmla="*/ 5 w 2056"/>
              <a:gd name="connsiteY6" fmla="*/ 1309 h 2049"/>
              <a:gd name="connsiteX7" fmla="*/ 181 w 2056"/>
              <a:gd name="connsiteY7" fmla="*/ 520 h 2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7" h="2049">
                <a:moveTo>
                  <a:pt x="168" y="517"/>
                </a:moveTo>
                <a:cubicBezTo>
                  <a:pt x="325" y="87"/>
                  <a:pt x="862" y="-84"/>
                  <a:pt x="1303" y="38"/>
                </a:cubicBezTo>
                <a:cubicBezTo>
                  <a:pt x="1745" y="161"/>
                  <a:pt x="2061" y="612"/>
                  <a:pt x="2057" y="1070"/>
                </a:cubicBezTo>
                <a:cubicBezTo>
                  <a:pt x="2055" y="1356"/>
                  <a:pt x="1931" y="1649"/>
                  <a:pt x="1696" y="1811"/>
                </a:cubicBezTo>
                <a:cubicBezTo>
                  <a:pt x="1558" y="1906"/>
                  <a:pt x="1394" y="1951"/>
                  <a:pt x="1231" y="1988"/>
                </a:cubicBezTo>
                <a:cubicBezTo>
                  <a:pt x="963" y="2050"/>
                  <a:pt x="670" y="2093"/>
                  <a:pt x="423" y="1971"/>
                </a:cubicBezTo>
                <a:cubicBezTo>
                  <a:pt x="179" y="1849"/>
                  <a:pt x="31" y="1580"/>
                  <a:pt x="5" y="1309"/>
                </a:cubicBezTo>
                <a:cubicBezTo>
                  <a:pt x="-21" y="1037"/>
                  <a:pt x="61" y="765"/>
                  <a:pt x="181" y="520"/>
                </a:cubicBezTo>
              </a:path>
            </a:pathLst>
          </a:custGeom>
          <a:solidFill>
            <a:srgbClr val="F26C58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p>
            <a:endParaRPr lang="zh-CN" altLang="en-US" sz="4400" b="1"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224145" y="2540000"/>
            <a:ext cx="4246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000" dirty="0">
                <a:solidFill>
                  <a:srgbClr val="915453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rPr>
              <a:t>重视情绪管理习惯</a:t>
            </a:r>
            <a:endParaRPr lang="zh-CN" altLang="en-US" sz="4000" dirty="0">
              <a:solidFill>
                <a:srgbClr val="915453"/>
              </a:solidFill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  <a:p>
            <a:pPr algn="l"/>
            <a:r>
              <a:rPr lang="zh-CN" altLang="en-US" sz="4000" dirty="0">
                <a:solidFill>
                  <a:srgbClr val="915453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rPr>
              <a:t>让孩子学会快乐</a:t>
            </a:r>
            <a:endParaRPr lang="zh-CN" altLang="en-US" sz="4000" dirty="0">
              <a:solidFill>
                <a:srgbClr val="915453"/>
              </a:solidFill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879850" y="2771140"/>
            <a:ext cx="12198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 dirty="0">
                <a:solidFill>
                  <a:schemeClr val="bg1"/>
                </a:solidFill>
                <a:latin typeface="站酷快乐体" panose="02010600030101010101" charset="-128"/>
                <a:ea typeface="宋体" panose="02010600030101010101" pitchFamily="2" charset="-122"/>
                <a:cs typeface="+mn-ea"/>
                <a:sym typeface="+mn-lt"/>
              </a:rPr>
              <a:t>四</a:t>
            </a:r>
            <a:endParaRPr lang="zh-CN" altLang="en-US" sz="6000" b="1" dirty="0">
              <a:solidFill>
                <a:schemeClr val="bg1"/>
              </a:solidFill>
              <a:latin typeface="站酷快乐体" panose="02010600030101010101" charset="-128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7" name="camill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0680" y="2461895"/>
            <a:ext cx="438150" cy="3676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camill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980000">
            <a:off x="-31115" y="-61595"/>
            <a:ext cx="1857375" cy="1724025"/>
          </a:xfrm>
          <a:prstGeom prst="rect">
            <a:avLst/>
          </a:prstGeom>
        </p:spPr>
      </p:pic>
      <p:sp>
        <p:nvSpPr>
          <p:cNvPr id="3" name="camille"/>
          <p:cNvSpPr/>
          <p:nvPr/>
        </p:nvSpPr>
        <p:spPr>
          <a:xfrm flipH="1">
            <a:off x="5285740" y="2464435"/>
            <a:ext cx="212090" cy="269240"/>
          </a:xfrm>
          <a:custGeom>
            <a:avLst/>
            <a:gdLst>
              <a:gd name="connsiteX0" fmla="*/ 1245 w 1987"/>
              <a:gd name="connsiteY0" fmla="*/ 1615 h 2768"/>
              <a:gd name="connsiteX1" fmla="*/ 94 w 1987"/>
              <a:gd name="connsiteY1" fmla="*/ 678 h 2768"/>
              <a:gd name="connsiteX2" fmla="*/ 442 w 1987"/>
              <a:gd name="connsiteY2" fmla="*/ 2044 h 2768"/>
              <a:gd name="connsiteX3" fmla="*/ 1593 w 1987"/>
              <a:gd name="connsiteY3" fmla="*/ 2673 h 2768"/>
              <a:gd name="connsiteX4" fmla="*/ 1982 w 1987"/>
              <a:gd name="connsiteY4" fmla="*/ 1176 h 2768"/>
              <a:gd name="connsiteX5" fmla="*/ 1535 w 1987"/>
              <a:gd name="connsiteY5" fmla="*/ 30 h 2768"/>
              <a:gd name="connsiteX6" fmla="*/ 1017 w 1987"/>
              <a:gd name="connsiteY6" fmla="*/ 1615 h 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" h="2769">
                <a:moveTo>
                  <a:pt x="1245" y="1615"/>
                </a:moveTo>
                <a:cubicBezTo>
                  <a:pt x="1017" y="1396"/>
                  <a:pt x="346" y="548"/>
                  <a:pt x="94" y="678"/>
                </a:cubicBezTo>
                <a:cubicBezTo>
                  <a:pt x="-158" y="807"/>
                  <a:pt x="142" y="1699"/>
                  <a:pt x="442" y="2044"/>
                </a:cubicBezTo>
                <a:cubicBezTo>
                  <a:pt x="742" y="2390"/>
                  <a:pt x="1166" y="3006"/>
                  <a:pt x="1593" y="2673"/>
                </a:cubicBezTo>
                <a:cubicBezTo>
                  <a:pt x="2020" y="2341"/>
                  <a:pt x="1993" y="1651"/>
                  <a:pt x="1982" y="1176"/>
                </a:cubicBezTo>
                <a:cubicBezTo>
                  <a:pt x="1972" y="701"/>
                  <a:pt x="1752" y="-173"/>
                  <a:pt x="1535" y="30"/>
                </a:cubicBezTo>
                <a:cubicBezTo>
                  <a:pt x="1317" y="232"/>
                  <a:pt x="1110" y="1286"/>
                  <a:pt x="1017" y="1615"/>
                </a:cubicBezTo>
              </a:path>
            </a:pathLst>
          </a:custGeom>
          <a:noFill/>
          <a:ln w="38100" cap="rnd">
            <a:solidFill>
              <a:srgbClr val="FE77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26C58"/>
              </a:solidFill>
            </a:endParaRPr>
          </a:p>
        </p:txBody>
      </p:sp>
      <p:sp>
        <p:nvSpPr>
          <p:cNvPr id="6" name="camille"/>
          <p:cNvSpPr/>
          <p:nvPr/>
        </p:nvSpPr>
        <p:spPr>
          <a:xfrm>
            <a:off x="1863090" y="4960620"/>
            <a:ext cx="180340" cy="228600"/>
          </a:xfrm>
          <a:custGeom>
            <a:avLst/>
            <a:gdLst>
              <a:gd name="connsiteX0" fmla="*/ 1245 w 1987"/>
              <a:gd name="connsiteY0" fmla="*/ 1615 h 2768"/>
              <a:gd name="connsiteX1" fmla="*/ 94 w 1987"/>
              <a:gd name="connsiteY1" fmla="*/ 678 h 2768"/>
              <a:gd name="connsiteX2" fmla="*/ 442 w 1987"/>
              <a:gd name="connsiteY2" fmla="*/ 2044 h 2768"/>
              <a:gd name="connsiteX3" fmla="*/ 1593 w 1987"/>
              <a:gd name="connsiteY3" fmla="*/ 2673 h 2768"/>
              <a:gd name="connsiteX4" fmla="*/ 1982 w 1987"/>
              <a:gd name="connsiteY4" fmla="*/ 1176 h 2768"/>
              <a:gd name="connsiteX5" fmla="*/ 1535 w 1987"/>
              <a:gd name="connsiteY5" fmla="*/ 30 h 2768"/>
              <a:gd name="connsiteX6" fmla="*/ 1017 w 1987"/>
              <a:gd name="connsiteY6" fmla="*/ 1615 h 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" h="2769">
                <a:moveTo>
                  <a:pt x="1245" y="1615"/>
                </a:moveTo>
                <a:cubicBezTo>
                  <a:pt x="1017" y="1396"/>
                  <a:pt x="346" y="548"/>
                  <a:pt x="94" y="678"/>
                </a:cubicBezTo>
                <a:cubicBezTo>
                  <a:pt x="-158" y="807"/>
                  <a:pt x="142" y="1699"/>
                  <a:pt x="442" y="2044"/>
                </a:cubicBezTo>
                <a:cubicBezTo>
                  <a:pt x="742" y="2390"/>
                  <a:pt x="1166" y="3006"/>
                  <a:pt x="1593" y="2673"/>
                </a:cubicBezTo>
                <a:cubicBezTo>
                  <a:pt x="2020" y="2341"/>
                  <a:pt x="1993" y="1651"/>
                  <a:pt x="1982" y="1176"/>
                </a:cubicBezTo>
                <a:cubicBezTo>
                  <a:pt x="1972" y="701"/>
                  <a:pt x="1752" y="-173"/>
                  <a:pt x="1535" y="30"/>
                </a:cubicBezTo>
                <a:cubicBezTo>
                  <a:pt x="1317" y="232"/>
                  <a:pt x="1110" y="1286"/>
                  <a:pt x="1017" y="1615"/>
                </a:cubicBezTo>
              </a:path>
            </a:pathLst>
          </a:custGeom>
          <a:noFill/>
          <a:ln w="38100" cap="rnd">
            <a:solidFill>
              <a:srgbClr val="FE77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98732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 rot="0">
            <a:off x="6088380" y="1753235"/>
            <a:ext cx="889000" cy="881380"/>
            <a:chOff x="9484" y="2589"/>
            <a:chExt cx="1400" cy="1388"/>
          </a:xfrm>
        </p:grpSpPr>
        <p:sp>
          <p:nvSpPr>
            <p:cNvPr id="52" name="图形 8"/>
            <p:cNvSpPr/>
            <p:nvPr/>
          </p:nvSpPr>
          <p:spPr>
            <a:xfrm>
              <a:off x="9484" y="2589"/>
              <a:ext cx="1400" cy="1388"/>
            </a:xfrm>
            <a:custGeom>
              <a:avLst/>
              <a:gdLst>
                <a:gd name="connsiteX0" fmla="*/ 106164 w 1123950"/>
                <a:gd name="connsiteY0" fmla="*/ 324410 h 1114425"/>
                <a:gd name="connsiteX1" fmla="*/ 713382 w 1123950"/>
                <a:gd name="connsiteY1" fmla="*/ 24086 h 1114425"/>
                <a:gd name="connsiteX2" fmla="*/ 1121814 w 1123950"/>
                <a:gd name="connsiteY2" fmla="*/ 583204 h 1114425"/>
                <a:gd name="connsiteX3" fmla="*/ 925980 w 1123950"/>
                <a:gd name="connsiteY3" fmla="*/ 984397 h 1114425"/>
                <a:gd name="connsiteX4" fmla="*/ 674139 w 1123950"/>
                <a:gd name="connsiteY4" fmla="*/ 1080409 h 1114425"/>
                <a:gd name="connsiteX5" fmla="*/ 236466 w 1123950"/>
                <a:gd name="connsiteY5" fmla="*/ 1070979 h 1114425"/>
                <a:gd name="connsiteX6" fmla="*/ 9771 w 1123950"/>
                <a:gd name="connsiteY6" fmla="*/ 712172 h 1114425"/>
                <a:gd name="connsiteX7" fmla="*/ 105116 w 1123950"/>
                <a:gd name="connsiteY7" fmla="*/ 285167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3950" h="1114425">
                  <a:moveTo>
                    <a:pt x="106164" y="324410"/>
                  </a:moveTo>
                  <a:cubicBezTo>
                    <a:pt x="191412" y="91428"/>
                    <a:pt x="474210" y="-42112"/>
                    <a:pt x="713382" y="24086"/>
                  </a:cubicBezTo>
                  <a:cubicBezTo>
                    <a:pt x="952555" y="90285"/>
                    <a:pt x="1123815" y="335078"/>
                    <a:pt x="1121814" y="583204"/>
                  </a:cubicBezTo>
                  <a:cubicBezTo>
                    <a:pt x="1120576" y="737890"/>
                    <a:pt x="1053425" y="896672"/>
                    <a:pt x="925980" y="984397"/>
                  </a:cubicBezTo>
                  <a:cubicBezTo>
                    <a:pt x="851495" y="1035641"/>
                    <a:pt x="762246" y="1060121"/>
                    <a:pt x="674139" y="1080409"/>
                  </a:cubicBezTo>
                  <a:cubicBezTo>
                    <a:pt x="528978" y="1113937"/>
                    <a:pt x="369911" y="1137273"/>
                    <a:pt x="236466" y="1070979"/>
                  </a:cubicBezTo>
                  <a:cubicBezTo>
                    <a:pt x="104163" y="1005257"/>
                    <a:pt x="23868" y="859238"/>
                    <a:pt x="9771" y="712172"/>
                  </a:cubicBezTo>
                  <a:cubicBezTo>
                    <a:pt x="-4326" y="565106"/>
                    <a:pt x="39870" y="417659"/>
                    <a:pt x="105116" y="285167"/>
                  </a:cubicBezTo>
                </a:path>
              </a:pathLst>
            </a:custGeom>
            <a:solidFill>
              <a:srgbClr val="F26C58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p>
              <a:endParaRPr lang="zh-CN" altLang="en-US" sz="3600" b="1"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9631" y="2758"/>
              <a:ext cx="102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b="1" dirty="0">
                  <a:solidFill>
                    <a:schemeClr val="bg1"/>
                  </a:solidFill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rPr>
                <a:t>01</a:t>
              </a:r>
              <a:endParaRPr lang="en-US" altLang="zh-CN" sz="3600" b="1" dirty="0">
                <a:solidFill>
                  <a:schemeClr val="bg1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7171055" y="1860550"/>
            <a:ext cx="4805045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ts val="2000"/>
              </a:lnSpc>
            </a:pPr>
            <a:r>
              <a: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rPr>
              <a:t>营造良好的情绪环境，为幼儿良好情绪的形成提供前提条件</a:t>
            </a:r>
            <a:endParaRPr lang="zh-CN" altLang="en-US" sz="2400" dirty="0">
              <a:solidFill>
                <a:srgbClr val="915453"/>
              </a:solidFill>
              <a:effectLst/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  <a:sym typeface="Segoe UI" panose="020B0502040204020203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88380" y="3334385"/>
            <a:ext cx="5888355" cy="951230"/>
            <a:chOff x="9497" y="4701"/>
            <a:chExt cx="9273" cy="1498"/>
          </a:xfrm>
        </p:grpSpPr>
        <p:grpSp>
          <p:nvGrpSpPr>
            <p:cNvPr id="20" name="组合 19"/>
            <p:cNvGrpSpPr/>
            <p:nvPr/>
          </p:nvGrpSpPr>
          <p:grpSpPr>
            <a:xfrm>
              <a:off x="9497" y="4701"/>
              <a:ext cx="1444" cy="1456"/>
              <a:chOff x="9497" y="4633"/>
              <a:chExt cx="1444" cy="1456"/>
            </a:xfrm>
          </p:grpSpPr>
          <p:sp>
            <p:nvSpPr>
              <p:cNvPr id="49" name="图形 6"/>
              <p:cNvSpPr/>
              <p:nvPr/>
            </p:nvSpPr>
            <p:spPr>
              <a:xfrm>
                <a:off x="9497" y="4633"/>
                <a:ext cx="1445" cy="1457"/>
              </a:xfrm>
              <a:custGeom>
                <a:avLst/>
                <a:gdLst>
                  <a:gd name="connsiteX0" fmla="*/ 26221 w 1104900"/>
                  <a:gd name="connsiteY0" fmla="*/ 366636 h 1114425"/>
                  <a:gd name="connsiteX1" fmla="*/ 521044 w 1104900"/>
                  <a:gd name="connsiteY1" fmla="*/ 7734 h 1114425"/>
                  <a:gd name="connsiteX2" fmla="*/ 1070065 w 1104900"/>
                  <a:gd name="connsiteY2" fmla="*/ 369207 h 1114425"/>
                  <a:gd name="connsiteX3" fmla="*/ 889567 w 1104900"/>
                  <a:gd name="connsiteY3" fmla="*/ 1000715 h 1114425"/>
                  <a:gd name="connsiteX4" fmla="*/ 233485 w 1104900"/>
                  <a:gd name="connsiteY4" fmla="*/ 1012431 h 1114425"/>
                  <a:gd name="connsiteX5" fmla="*/ 35746 w 1104900"/>
                  <a:gd name="connsiteY5" fmla="*/ 387305 h 111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00" h="1114425">
                    <a:moveTo>
                      <a:pt x="26221" y="366636"/>
                    </a:moveTo>
                    <a:cubicBezTo>
                      <a:pt x="103087" y="165182"/>
                      <a:pt x="305684" y="18211"/>
                      <a:pt x="521044" y="7734"/>
                    </a:cubicBezTo>
                    <a:cubicBezTo>
                      <a:pt x="755169" y="-3601"/>
                      <a:pt x="988246" y="149561"/>
                      <a:pt x="1070065" y="369207"/>
                    </a:cubicBezTo>
                    <a:cubicBezTo>
                      <a:pt x="1151790" y="588854"/>
                      <a:pt x="1075304" y="857649"/>
                      <a:pt x="889567" y="1000715"/>
                    </a:cubicBezTo>
                    <a:cubicBezTo>
                      <a:pt x="703924" y="1143780"/>
                      <a:pt x="423889" y="1149019"/>
                      <a:pt x="233485" y="1012431"/>
                    </a:cubicBezTo>
                    <a:cubicBezTo>
                      <a:pt x="42985" y="875842"/>
                      <a:pt x="-41788" y="608475"/>
                      <a:pt x="35746" y="387305"/>
                    </a:cubicBezTo>
                  </a:path>
                </a:pathLst>
              </a:custGeom>
              <a:solidFill>
                <a:srgbClr val="FCBD5A"/>
              </a:solidFill>
              <a:ln w="9525" cap="flat">
                <a:noFill/>
                <a:prstDash val="solid"/>
                <a:miter/>
              </a:ln>
              <a:effectLst/>
            </p:spPr>
            <p:txBody>
              <a:bodyPr rtlCol="0" anchor="ctr"/>
              <a:p>
                <a:endParaRPr lang="zh-CN" altLang="en-US" sz="3600" b="1"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9585" y="4809"/>
                <a:ext cx="124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600" b="1" dirty="0">
                    <a:solidFill>
                      <a:schemeClr val="bg1"/>
                    </a:solidFill>
                    <a:latin typeface="站酷快乐体" panose="02010600030101010101" charset="-128"/>
                    <a:ea typeface="站酷快乐体" panose="02010600030101010101" charset="-128"/>
                    <a:cs typeface="+mn-ea"/>
                    <a:sym typeface="+mn-lt"/>
                  </a:rPr>
                  <a:t>02</a:t>
                </a:r>
                <a:endParaRPr lang="en-US" altLang="zh-CN" sz="3600" b="1" dirty="0">
                  <a:solidFill>
                    <a:schemeClr val="bg1"/>
                  </a:solidFill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1254" y="5248"/>
              <a:ext cx="7516" cy="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ts val="2000"/>
                </a:lnSpc>
              </a:pPr>
              <a:r>
                <a:rPr lang="zh-CN" altLang="en-US" sz="2400" dirty="0">
                  <a:solidFill>
                    <a:srgbClr val="915453"/>
                  </a:solidFill>
                  <a:effectLst/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  <a:sym typeface="Segoe UI" panose="020B0502040204020203" pitchFamily="34" charset="0"/>
                </a:rPr>
                <a:t>做好幼儿消极情绪的疏导工作，杜绝不良心态的发生</a:t>
              </a:r>
              <a:endPara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 rot="0">
            <a:off x="6088380" y="4915535"/>
            <a:ext cx="5888990" cy="935990"/>
            <a:chOff x="1916" y="6266"/>
            <a:chExt cx="9274" cy="1474"/>
          </a:xfrm>
        </p:grpSpPr>
        <p:sp>
          <p:nvSpPr>
            <p:cNvPr id="17" name="文本框 16"/>
            <p:cNvSpPr txBox="1"/>
            <p:nvPr/>
          </p:nvSpPr>
          <p:spPr>
            <a:xfrm>
              <a:off x="3673" y="6697"/>
              <a:ext cx="7517" cy="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ts val="2000"/>
                </a:lnSpc>
              </a:pPr>
              <a:r>
                <a:rPr lang="zh-CN" altLang="en-US" sz="2400" dirty="0">
                  <a:solidFill>
                    <a:srgbClr val="915453"/>
                  </a:solidFill>
                  <a:effectLst/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  <a:sym typeface="Segoe UI" panose="020B0502040204020203" pitchFamily="34" charset="0"/>
                </a:rPr>
                <a:t>给幼儿自我调节情绪的机会，为幼儿提供发泄不良情绪的空间</a:t>
              </a:r>
              <a:endPara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916" y="6266"/>
              <a:ext cx="1488" cy="1474"/>
              <a:chOff x="13577" y="4833"/>
              <a:chExt cx="1488" cy="1474"/>
            </a:xfrm>
          </p:grpSpPr>
          <p:sp>
            <p:nvSpPr>
              <p:cNvPr id="55" name="图形 15"/>
              <p:cNvSpPr/>
              <p:nvPr/>
            </p:nvSpPr>
            <p:spPr>
              <a:xfrm>
                <a:off x="13577" y="4833"/>
                <a:ext cx="1488" cy="1475"/>
              </a:xfrm>
              <a:custGeom>
                <a:avLst/>
                <a:gdLst>
                  <a:gd name="connsiteX0" fmla="*/ 104463 w 1107222"/>
                  <a:gd name="connsiteY0" fmla="*/ 319461 h 1097839"/>
                  <a:gd name="connsiteX1" fmla="*/ 702645 w 1107222"/>
                  <a:gd name="connsiteY1" fmla="*/ 23607 h 1097839"/>
                  <a:gd name="connsiteX2" fmla="*/ 1104998 w 1107222"/>
                  <a:gd name="connsiteY2" fmla="*/ 574404 h 1097839"/>
                  <a:gd name="connsiteX3" fmla="*/ 912079 w 1107222"/>
                  <a:gd name="connsiteY3" fmla="*/ 969626 h 1097839"/>
                  <a:gd name="connsiteX4" fmla="*/ 663986 w 1107222"/>
                  <a:gd name="connsiteY4" fmla="*/ 1064209 h 1097839"/>
                  <a:gd name="connsiteX5" fmla="*/ 232826 w 1107222"/>
                  <a:gd name="connsiteY5" fmla="*/ 1054920 h 1097839"/>
                  <a:gd name="connsiteX6" fmla="*/ 9505 w 1107222"/>
                  <a:gd name="connsiteY6" fmla="*/ 701453 h 1097839"/>
                  <a:gd name="connsiteX7" fmla="*/ 103431 w 1107222"/>
                  <a:gd name="connsiteY7" fmla="*/ 280802 h 109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7222" h="1097839">
                    <a:moveTo>
                      <a:pt x="104463" y="319461"/>
                    </a:moveTo>
                    <a:cubicBezTo>
                      <a:pt x="188443" y="89947"/>
                      <a:pt x="467032" y="-41606"/>
                      <a:pt x="702645" y="23607"/>
                    </a:cubicBezTo>
                    <a:cubicBezTo>
                      <a:pt x="938258" y="88821"/>
                      <a:pt x="1106969" y="329970"/>
                      <a:pt x="1104998" y="574404"/>
                    </a:cubicBezTo>
                    <a:cubicBezTo>
                      <a:pt x="1103778" y="726788"/>
                      <a:pt x="1037626" y="883206"/>
                      <a:pt x="912079" y="969626"/>
                    </a:cubicBezTo>
                    <a:cubicBezTo>
                      <a:pt x="838702" y="1020108"/>
                      <a:pt x="750781" y="1044223"/>
                      <a:pt x="663986" y="1064209"/>
                    </a:cubicBezTo>
                    <a:cubicBezTo>
                      <a:pt x="520985" y="1097238"/>
                      <a:pt x="364285" y="1120227"/>
                      <a:pt x="232826" y="1054920"/>
                    </a:cubicBezTo>
                    <a:cubicBezTo>
                      <a:pt x="102493" y="990175"/>
                      <a:pt x="23392" y="846330"/>
                      <a:pt x="9505" y="701453"/>
                    </a:cubicBezTo>
                    <a:cubicBezTo>
                      <a:pt x="-4382" y="556576"/>
                      <a:pt x="39156" y="411323"/>
                      <a:pt x="103431" y="280802"/>
                    </a:cubicBezTo>
                  </a:path>
                </a:pathLst>
              </a:custGeom>
              <a:solidFill>
                <a:srgbClr val="75C48A"/>
              </a:solidFill>
              <a:ln w="9362" cap="flat">
                <a:noFill/>
                <a:prstDash val="solid"/>
                <a:miter/>
              </a:ln>
              <a:effectLst/>
            </p:spPr>
            <p:txBody>
              <a:bodyPr rtlCol="0" anchor="ctr"/>
              <a:p>
                <a:endParaRPr lang="zh-CN" altLang="en-US" sz="4400" b="1"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endParaRPr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13602" y="4914"/>
                <a:ext cx="1395" cy="1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4400" b="1" dirty="0">
                    <a:solidFill>
                      <a:schemeClr val="bg1"/>
                    </a:solidFill>
                    <a:latin typeface="站酷快乐体" panose="02010600030101010101" charset="-128"/>
                    <a:ea typeface="站酷快乐体" panose="02010600030101010101" charset="-128"/>
                    <a:cs typeface="+mn-ea"/>
                    <a:sym typeface="+mn-lt"/>
                  </a:rPr>
                  <a:t>03</a:t>
                </a:r>
                <a:endParaRPr lang="en-US" altLang="zh-CN" sz="4400" b="1" dirty="0">
                  <a:solidFill>
                    <a:schemeClr val="bg1"/>
                  </a:solidFill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987425" y="2934970"/>
            <a:ext cx="4664710" cy="2097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2500"/>
              </a:lnSpc>
            </a:pPr>
            <a:r>
              <a:rPr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rPr>
              <a:t>要重视孩子的情绪，不能忽视、默认，不仅要让孩子认识自己的情绪，而且要给孩子进行积极地疏导，消除他们负面的情绪，培养孩子积极健康地成长，帮助他们提高自我情绪管理的能力</a:t>
            </a:r>
            <a:endParaRPr lang="zh-CN" sz="2500" dirty="0">
              <a:solidFill>
                <a:schemeClr val="tx1">
                  <a:lumMod val="75000"/>
                  <a:lumOff val="25000"/>
                </a:schemeClr>
              </a:solidFill>
              <a:latin typeface="站酷快乐体" panose="02010600030101010101" charset="-128"/>
              <a:ea typeface="宋体" panose="02010600030101010101" pitchFamily="2" charset="-122"/>
              <a:cs typeface="站酷快乐体" panose="02010600030101010101" charset="-128"/>
              <a:sym typeface="Segoe UI" panose="020B0502040204020203" pitchFamily="3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文本框 24"/>
          <p:cNvSpPr txBox="1"/>
          <p:nvPr>
            <p:custDataLst>
              <p:tags r:id="rId1"/>
            </p:custDataLst>
          </p:nvPr>
        </p:nvSpPr>
        <p:spPr>
          <a:xfrm>
            <a:off x="3048635" y="1332230"/>
            <a:ext cx="323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4000" dirty="0">
                <a:solidFill>
                  <a:srgbClr val="915453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rPr>
              <a:t>立足习惯养成</a:t>
            </a:r>
            <a:endParaRPr lang="zh-CN" altLang="en-US" sz="4000" dirty="0">
              <a:solidFill>
                <a:srgbClr val="915453"/>
              </a:solidFill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182485" y="1332230"/>
            <a:ext cx="373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4000" dirty="0">
                <a:solidFill>
                  <a:srgbClr val="915453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rPr>
              <a:t>探索策略与方法</a:t>
            </a:r>
            <a:endParaRPr lang="zh-CN" altLang="en-US" sz="4000" dirty="0">
              <a:solidFill>
                <a:srgbClr val="915453"/>
              </a:solidFill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523865" y="2171065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4000" dirty="0">
                <a:solidFill>
                  <a:srgbClr val="915453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rPr>
              <a:t>把握规律</a:t>
            </a:r>
            <a:endParaRPr lang="zh-CN" altLang="en-US" sz="4000" dirty="0">
              <a:solidFill>
                <a:srgbClr val="915453"/>
              </a:solidFill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118485" y="3318510"/>
            <a:ext cx="7802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4000" dirty="0">
                <a:solidFill>
                  <a:schemeClr val="tx1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rPr>
              <a:t>以培养幼儿良好习惯为契机和载体</a:t>
            </a:r>
            <a:endParaRPr lang="zh-CN" altLang="en-US" sz="4000" dirty="0">
              <a:solidFill>
                <a:schemeClr val="tx1"/>
              </a:solidFill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2921635" y="4164965"/>
            <a:ext cx="831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4000" dirty="0">
                <a:solidFill>
                  <a:schemeClr val="tx1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rPr>
              <a:t>更好服务每个幼儿的不断发展和提升</a:t>
            </a:r>
            <a:endParaRPr lang="zh-CN" altLang="en-US" sz="4000" dirty="0">
              <a:solidFill>
                <a:schemeClr val="tx1"/>
              </a:solidFill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/>
        </p:nvSpPr>
        <p:spPr>
          <a:xfrm>
            <a:off x="2597150" y="2933700"/>
            <a:ext cx="180340" cy="228600"/>
          </a:xfrm>
          <a:custGeom>
            <a:avLst/>
            <a:gdLst>
              <a:gd name="connsiteX0" fmla="*/ 1245 w 1987"/>
              <a:gd name="connsiteY0" fmla="*/ 1615 h 2768"/>
              <a:gd name="connsiteX1" fmla="*/ 94 w 1987"/>
              <a:gd name="connsiteY1" fmla="*/ 678 h 2768"/>
              <a:gd name="connsiteX2" fmla="*/ 442 w 1987"/>
              <a:gd name="connsiteY2" fmla="*/ 2044 h 2768"/>
              <a:gd name="connsiteX3" fmla="*/ 1593 w 1987"/>
              <a:gd name="connsiteY3" fmla="*/ 2673 h 2768"/>
              <a:gd name="connsiteX4" fmla="*/ 1982 w 1987"/>
              <a:gd name="connsiteY4" fmla="*/ 1176 h 2768"/>
              <a:gd name="connsiteX5" fmla="*/ 1535 w 1987"/>
              <a:gd name="connsiteY5" fmla="*/ 30 h 2768"/>
              <a:gd name="connsiteX6" fmla="*/ 1017 w 1987"/>
              <a:gd name="connsiteY6" fmla="*/ 1615 h 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" h="2769">
                <a:moveTo>
                  <a:pt x="1245" y="1615"/>
                </a:moveTo>
                <a:cubicBezTo>
                  <a:pt x="1017" y="1396"/>
                  <a:pt x="346" y="548"/>
                  <a:pt x="94" y="678"/>
                </a:cubicBezTo>
                <a:cubicBezTo>
                  <a:pt x="-158" y="807"/>
                  <a:pt x="142" y="1699"/>
                  <a:pt x="442" y="2044"/>
                </a:cubicBezTo>
                <a:cubicBezTo>
                  <a:pt x="742" y="2390"/>
                  <a:pt x="1166" y="3006"/>
                  <a:pt x="1593" y="2673"/>
                </a:cubicBezTo>
                <a:cubicBezTo>
                  <a:pt x="2020" y="2341"/>
                  <a:pt x="1993" y="1651"/>
                  <a:pt x="1982" y="1176"/>
                </a:cubicBezTo>
                <a:cubicBezTo>
                  <a:pt x="1972" y="701"/>
                  <a:pt x="1752" y="-173"/>
                  <a:pt x="1535" y="30"/>
                </a:cubicBezTo>
                <a:cubicBezTo>
                  <a:pt x="1317" y="232"/>
                  <a:pt x="1110" y="1286"/>
                  <a:pt x="1017" y="1615"/>
                </a:cubicBezTo>
              </a:path>
            </a:pathLst>
          </a:custGeom>
          <a:noFill/>
          <a:ln w="38100" cap="rnd">
            <a:solidFill>
              <a:srgbClr val="FE77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26C58"/>
              </a:solidFill>
            </a:endParaRPr>
          </a:p>
        </p:txBody>
      </p:sp>
      <p:sp>
        <p:nvSpPr>
          <p:cNvPr id="22" name="任意多边形 21"/>
          <p:cNvSpPr/>
          <p:nvPr/>
        </p:nvSpPr>
        <p:spPr>
          <a:xfrm flipH="1">
            <a:off x="9352280" y="2785110"/>
            <a:ext cx="212090" cy="269240"/>
          </a:xfrm>
          <a:custGeom>
            <a:avLst/>
            <a:gdLst>
              <a:gd name="connsiteX0" fmla="*/ 1245 w 1987"/>
              <a:gd name="connsiteY0" fmla="*/ 1615 h 2768"/>
              <a:gd name="connsiteX1" fmla="*/ 94 w 1987"/>
              <a:gd name="connsiteY1" fmla="*/ 678 h 2768"/>
              <a:gd name="connsiteX2" fmla="*/ 442 w 1987"/>
              <a:gd name="connsiteY2" fmla="*/ 2044 h 2768"/>
              <a:gd name="connsiteX3" fmla="*/ 1593 w 1987"/>
              <a:gd name="connsiteY3" fmla="*/ 2673 h 2768"/>
              <a:gd name="connsiteX4" fmla="*/ 1982 w 1987"/>
              <a:gd name="connsiteY4" fmla="*/ 1176 h 2768"/>
              <a:gd name="connsiteX5" fmla="*/ 1535 w 1987"/>
              <a:gd name="connsiteY5" fmla="*/ 30 h 2768"/>
              <a:gd name="connsiteX6" fmla="*/ 1017 w 1987"/>
              <a:gd name="connsiteY6" fmla="*/ 1615 h 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" h="2769">
                <a:moveTo>
                  <a:pt x="1245" y="1615"/>
                </a:moveTo>
                <a:cubicBezTo>
                  <a:pt x="1017" y="1396"/>
                  <a:pt x="346" y="548"/>
                  <a:pt x="94" y="678"/>
                </a:cubicBezTo>
                <a:cubicBezTo>
                  <a:pt x="-158" y="807"/>
                  <a:pt x="142" y="1699"/>
                  <a:pt x="442" y="2044"/>
                </a:cubicBezTo>
                <a:cubicBezTo>
                  <a:pt x="742" y="2390"/>
                  <a:pt x="1166" y="3006"/>
                  <a:pt x="1593" y="2673"/>
                </a:cubicBezTo>
                <a:cubicBezTo>
                  <a:pt x="2020" y="2341"/>
                  <a:pt x="1993" y="1651"/>
                  <a:pt x="1982" y="1176"/>
                </a:cubicBezTo>
                <a:cubicBezTo>
                  <a:pt x="1972" y="701"/>
                  <a:pt x="1752" y="-173"/>
                  <a:pt x="1535" y="30"/>
                </a:cubicBezTo>
                <a:cubicBezTo>
                  <a:pt x="1317" y="232"/>
                  <a:pt x="1110" y="1286"/>
                  <a:pt x="1017" y="1615"/>
                </a:cubicBezTo>
              </a:path>
            </a:pathLst>
          </a:custGeom>
          <a:noFill/>
          <a:ln w="38100" cap="rnd">
            <a:solidFill>
              <a:srgbClr val="FE77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26C58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25445" y="2352358"/>
            <a:ext cx="6278880" cy="13220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8000">
                <a:solidFill>
                  <a:srgbClr val="915453"/>
                </a:solidFill>
                <a:latin typeface="站酷快乐体" panose="02010600030101010101" charset="-128"/>
                <a:ea typeface="站酷快乐体" panose="02010600030101010101" charset="-128"/>
                <a:sym typeface="+mn-ea"/>
              </a:rPr>
              <a:t>感谢您的倾听</a:t>
            </a:r>
            <a:endParaRPr lang="zh-CN" altLang="en-US" sz="8000">
              <a:solidFill>
                <a:srgbClr val="915453"/>
              </a:solidFill>
              <a:latin typeface="站酷快乐体" panose="02010600030101010101" charset="-128"/>
              <a:ea typeface="站酷快乐体" panose="02010600030101010101" charset="-128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95110" y="2858770"/>
            <a:ext cx="360045" cy="3035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camill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980000">
            <a:off x="-31115" y="-61595"/>
            <a:ext cx="1857375" cy="172402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462145" y="852170"/>
            <a:ext cx="2074545" cy="34734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p>
            <a:pPr algn="l">
              <a:lnSpc>
                <a:spcPts val="2000"/>
              </a:lnSpc>
            </a:pPr>
            <a:r>
              <a: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rPr>
              <a:t>安全行为习惯</a:t>
            </a:r>
            <a:endParaRPr lang="zh-CN" altLang="en-US" sz="2400" dirty="0">
              <a:solidFill>
                <a:srgbClr val="915453"/>
              </a:solidFill>
              <a:effectLst/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  <a:sym typeface="Segoe UI" panose="020B0502040204020203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462145" y="2357120"/>
            <a:ext cx="2074545" cy="34734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p>
            <a:pPr algn="l">
              <a:lnSpc>
                <a:spcPts val="2000"/>
              </a:lnSpc>
            </a:pPr>
            <a:r>
              <a: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rPr>
              <a:t>生活行为习惯</a:t>
            </a:r>
            <a:endParaRPr lang="zh-CN" altLang="en-US" sz="2400" dirty="0">
              <a:solidFill>
                <a:srgbClr val="915453"/>
              </a:solidFill>
              <a:effectLst/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  <a:sym typeface="Segoe UI" panose="020B0502040204020203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462145" y="3997960"/>
            <a:ext cx="2073910" cy="34734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p>
            <a:pPr algn="l">
              <a:lnSpc>
                <a:spcPts val="2000"/>
              </a:lnSpc>
            </a:pPr>
            <a:r>
              <a: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rPr>
              <a:t>礼仪行为习惯</a:t>
            </a:r>
            <a:endParaRPr lang="zh-CN" altLang="en-US" sz="2400" dirty="0">
              <a:solidFill>
                <a:srgbClr val="915453"/>
              </a:solidFill>
              <a:effectLst/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  <a:sym typeface="Segoe UI" panose="020B0502040204020203" pitchFamily="34" charset="0"/>
            </a:endParaRPr>
          </a:p>
        </p:txBody>
      </p:sp>
      <p:pic>
        <p:nvPicPr>
          <p:cNvPr id="31" name="camil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50089">
            <a:off x="2470785" y="1592263"/>
            <a:ext cx="964565" cy="138747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2250440" y="365760"/>
            <a:ext cx="1405255" cy="101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>
            <p:custDataLst>
              <p:tags r:id="rId4"/>
            </p:custDataLst>
          </p:nvPr>
        </p:nvSpPr>
        <p:spPr>
          <a:xfrm>
            <a:off x="3457575" y="539750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" name="图片 1"/>
          <p:cNvPicPr/>
          <p:nvPr/>
        </p:nvPicPr>
        <p:blipFill>
          <a:blip r:embed="rId5"/>
          <a:srcRect l="9944" t="8595" r="18724" b="3104"/>
          <a:stretch>
            <a:fillRect/>
          </a:stretch>
        </p:blipFill>
        <p:spPr>
          <a:xfrm>
            <a:off x="2296160" y="3116580"/>
            <a:ext cx="1207135" cy="1409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/>
        </p:nvPicPr>
        <p:blipFill>
          <a:blip r:embed="rId6"/>
          <a:stretch>
            <a:fillRect/>
          </a:stretch>
        </p:blipFill>
        <p:spPr>
          <a:xfrm>
            <a:off x="2296160" y="4776470"/>
            <a:ext cx="1245870" cy="13690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" name="文本框 102"/>
          <p:cNvSpPr txBox="1"/>
          <p:nvPr>
            <p:custDataLst>
              <p:tags r:id="rId7"/>
            </p:custDataLst>
          </p:nvPr>
        </p:nvSpPr>
        <p:spPr>
          <a:xfrm>
            <a:off x="3190875" y="7326313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462145" y="5662295"/>
            <a:ext cx="2073910" cy="34734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p>
            <a:pPr algn="l">
              <a:lnSpc>
                <a:spcPts val="2000"/>
              </a:lnSpc>
            </a:pPr>
            <a:r>
              <a: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rPr>
              <a:t>情绪管理习惯</a:t>
            </a:r>
            <a:endParaRPr lang="zh-CN" altLang="en-US" sz="2400" dirty="0">
              <a:solidFill>
                <a:srgbClr val="915453"/>
              </a:solidFill>
              <a:effectLst/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  <a:sym typeface="Segoe UI" panose="020B0502040204020203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08850" y="2821940"/>
            <a:ext cx="3388995" cy="7239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ts val="2000"/>
              </a:lnSpc>
            </a:pPr>
            <a:r>
              <a:rPr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rPr>
              <a:t>健康发展</a:t>
            </a:r>
            <a:endParaRPr sz="2500" dirty="0">
              <a:solidFill>
                <a:schemeClr val="tx1">
                  <a:lumMod val="75000"/>
                  <a:lumOff val="25000"/>
                </a:schemeClr>
              </a:solidFill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  <a:sym typeface="Segoe UI" panose="020B0502040204020203" pitchFamily="34" charset="0"/>
            </a:endParaRPr>
          </a:p>
          <a:p>
            <a:pPr algn="ctr">
              <a:lnSpc>
                <a:spcPts val="2000"/>
              </a:lnSpc>
            </a:pPr>
            <a:endParaRPr sz="2500" dirty="0">
              <a:solidFill>
                <a:schemeClr val="tx1">
                  <a:lumMod val="75000"/>
                  <a:lumOff val="25000"/>
                </a:schemeClr>
              </a:solidFill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  <a:sym typeface="Segoe UI" panose="020B0502040204020203" pitchFamily="34" charset="0"/>
            </a:endParaRPr>
          </a:p>
          <a:p>
            <a:pPr algn="ctr">
              <a:lnSpc>
                <a:spcPts val="2000"/>
              </a:lnSpc>
            </a:pPr>
            <a:endParaRPr sz="2500" dirty="0">
              <a:solidFill>
                <a:schemeClr val="tx1">
                  <a:lumMod val="75000"/>
                  <a:lumOff val="25000"/>
                </a:schemeClr>
              </a:solidFill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  <a:sym typeface="Segoe UI" panose="020B0502040204020203" pitchFamily="34" charset="0"/>
            </a:endParaRPr>
          </a:p>
          <a:p>
            <a:pPr algn="ctr">
              <a:lnSpc>
                <a:spcPts val="2000"/>
              </a:lnSpc>
            </a:pPr>
            <a:endParaRPr sz="2500" dirty="0">
              <a:solidFill>
                <a:schemeClr val="tx1">
                  <a:lumMod val="75000"/>
                  <a:lumOff val="25000"/>
                </a:schemeClr>
              </a:solidFill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  <a:sym typeface="Segoe UI" panose="020B0502040204020203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08850" y="3750945"/>
            <a:ext cx="3388995" cy="774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ts val="2000"/>
              </a:lnSpc>
            </a:pPr>
            <a:endParaRPr sz="2500" dirty="0">
              <a:solidFill>
                <a:schemeClr val="tx1">
                  <a:lumMod val="75000"/>
                  <a:lumOff val="25000"/>
                </a:schemeClr>
              </a:solidFill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  <a:sym typeface="Segoe UI" panose="020B0502040204020203" pitchFamily="34" charset="0"/>
            </a:endParaRPr>
          </a:p>
          <a:p>
            <a:pPr algn="ctr">
              <a:lnSpc>
                <a:spcPts val="2000"/>
              </a:lnSpc>
            </a:pPr>
            <a:r>
              <a:rPr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rPr>
              <a:t>幸福的人生</a:t>
            </a:r>
            <a:endParaRPr sz="2500" dirty="0">
              <a:solidFill>
                <a:schemeClr val="tx1">
                  <a:lumMod val="75000"/>
                  <a:lumOff val="25000"/>
                </a:schemeClr>
              </a:solidFill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  <a:sym typeface="Segoe UI" panose="020B0502040204020203" pitchFamily="34" charset="0"/>
            </a:endParaRPr>
          </a:p>
          <a:p>
            <a:pPr algn="ctr">
              <a:lnSpc>
                <a:spcPts val="2000"/>
              </a:lnSpc>
            </a:pPr>
            <a:endParaRPr sz="2500" dirty="0">
              <a:solidFill>
                <a:schemeClr val="tx1">
                  <a:lumMod val="75000"/>
                  <a:lumOff val="25000"/>
                </a:schemeClr>
              </a:solidFill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  <a:sym typeface="Segoe UI" panose="020B0502040204020203" pitchFamily="34" charset="0"/>
            </a:endParaRPr>
          </a:p>
          <a:p>
            <a:pPr algn="ctr">
              <a:lnSpc>
                <a:spcPts val="2000"/>
              </a:lnSpc>
            </a:pPr>
            <a:endParaRPr sz="2500" dirty="0">
              <a:solidFill>
                <a:schemeClr val="tx1">
                  <a:lumMod val="75000"/>
                  <a:lumOff val="25000"/>
                </a:schemeClr>
              </a:solidFill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  <a:sym typeface="Segoe UI" panose="020B0502040204020203" pitchFamily="34" charset="0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4" grpId="0" animBg="1"/>
      <p:bldP spid="24" grpId="1" animBg="1"/>
      <p:bldP spid="29" grpId="0" animBg="1"/>
      <p:bldP spid="29" grpId="1" animBg="1"/>
      <p:bldP spid="5" grpId="0" animBg="1"/>
      <p:bldP spid="5" grpId="1" animBg="1"/>
      <p:bldP spid="7" grpId="0"/>
      <p:bldP spid="7" grpId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camille"/>
          <p:cNvSpPr/>
          <p:nvPr/>
        </p:nvSpPr>
        <p:spPr>
          <a:xfrm>
            <a:off x="3731260" y="2560955"/>
            <a:ext cx="1306195" cy="1301115"/>
          </a:xfrm>
          <a:custGeom>
            <a:avLst/>
            <a:gdLst>
              <a:gd name="connsiteX0" fmla="*/ 168 w 2056"/>
              <a:gd name="connsiteY0" fmla="*/ 517 h 2049"/>
              <a:gd name="connsiteX1" fmla="*/ 1303 w 2056"/>
              <a:gd name="connsiteY1" fmla="*/ 38 h 2049"/>
              <a:gd name="connsiteX2" fmla="*/ 2057 w 2056"/>
              <a:gd name="connsiteY2" fmla="*/ 1070 h 2049"/>
              <a:gd name="connsiteX3" fmla="*/ 1696 w 2056"/>
              <a:gd name="connsiteY3" fmla="*/ 1811 h 2049"/>
              <a:gd name="connsiteX4" fmla="*/ 1231 w 2056"/>
              <a:gd name="connsiteY4" fmla="*/ 1988 h 2049"/>
              <a:gd name="connsiteX5" fmla="*/ 423 w 2056"/>
              <a:gd name="connsiteY5" fmla="*/ 1971 h 2049"/>
              <a:gd name="connsiteX6" fmla="*/ 5 w 2056"/>
              <a:gd name="connsiteY6" fmla="*/ 1309 h 2049"/>
              <a:gd name="connsiteX7" fmla="*/ 181 w 2056"/>
              <a:gd name="connsiteY7" fmla="*/ 520 h 2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7" h="2049">
                <a:moveTo>
                  <a:pt x="168" y="517"/>
                </a:moveTo>
                <a:cubicBezTo>
                  <a:pt x="325" y="87"/>
                  <a:pt x="862" y="-84"/>
                  <a:pt x="1303" y="38"/>
                </a:cubicBezTo>
                <a:cubicBezTo>
                  <a:pt x="1745" y="161"/>
                  <a:pt x="2061" y="612"/>
                  <a:pt x="2057" y="1070"/>
                </a:cubicBezTo>
                <a:cubicBezTo>
                  <a:pt x="2055" y="1356"/>
                  <a:pt x="1931" y="1649"/>
                  <a:pt x="1696" y="1811"/>
                </a:cubicBezTo>
                <a:cubicBezTo>
                  <a:pt x="1558" y="1906"/>
                  <a:pt x="1394" y="1951"/>
                  <a:pt x="1231" y="1988"/>
                </a:cubicBezTo>
                <a:cubicBezTo>
                  <a:pt x="963" y="2050"/>
                  <a:pt x="670" y="2093"/>
                  <a:pt x="423" y="1971"/>
                </a:cubicBezTo>
                <a:cubicBezTo>
                  <a:pt x="179" y="1849"/>
                  <a:pt x="31" y="1580"/>
                  <a:pt x="5" y="1309"/>
                </a:cubicBezTo>
                <a:cubicBezTo>
                  <a:pt x="-21" y="1037"/>
                  <a:pt x="61" y="765"/>
                  <a:pt x="181" y="520"/>
                </a:cubicBezTo>
              </a:path>
            </a:pathLst>
          </a:custGeom>
          <a:solidFill>
            <a:srgbClr val="F26C58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p>
            <a:endParaRPr lang="zh-CN" altLang="en-US" sz="4400" b="1"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224145" y="2540000"/>
            <a:ext cx="4754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dirty="0">
                <a:solidFill>
                  <a:srgbClr val="915453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rPr>
              <a:t>培养安全行为习惯</a:t>
            </a:r>
            <a:endParaRPr lang="zh-CN" altLang="en-US" sz="4000" dirty="0">
              <a:solidFill>
                <a:srgbClr val="915453"/>
              </a:solidFill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  <a:p>
            <a:r>
              <a:rPr lang="zh-CN" altLang="en-US" sz="4000" dirty="0">
                <a:solidFill>
                  <a:srgbClr val="915453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rPr>
              <a:t>让孩子学会保护自己</a:t>
            </a:r>
            <a:endParaRPr lang="zh-CN" altLang="en-US" sz="4000" dirty="0">
              <a:solidFill>
                <a:srgbClr val="915453"/>
              </a:solidFill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879850" y="2771140"/>
            <a:ext cx="12198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 dirty="0">
                <a:solidFill>
                  <a:schemeClr val="bg1"/>
                </a:solidFill>
                <a:latin typeface="站酷快乐体" panose="02010600030101010101" charset="-128"/>
                <a:ea typeface="宋体" panose="02010600030101010101" pitchFamily="2" charset="-122"/>
                <a:cs typeface="+mn-ea"/>
                <a:sym typeface="+mn-lt"/>
              </a:rPr>
              <a:t>一</a:t>
            </a:r>
            <a:endParaRPr lang="zh-CN" altLang="en-US" sz="6000" b="1" dirty="0">
              <a:solidFill>
                <a:schemeClr val="bg1"/>
              </a:solidFill>
              <a:latin typeface="站酷快乐体" panose="02010600030101010101" charset="-128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7" name="camill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0680" y="2461895"/>
            <a:ext cx="438150" cy="3676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camill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980000">
            <a:off x="-31115" y="-61595"/>
            <a:ext cx="1857375" cy="1724025"/>
          </a:xfrm>
          <a:prstGeom prst="rect">
            <a:avLst/>
          </a:prstGeom>
        </p:spPr>
      </p:pic>
      <p:sp>
        <p:nvSpPr>
          <p:cNvPr id="3" name="camille"/>
          <p:cNvSpPr/>
          <p:nvPr/>
        </p:nvSpPr>
        <p:spPr>
          <a:xfrm flipH="1">
            <a:off x="4344670" y="4352290"/>
            <a:ext cx="212090" cy="269240"/>
          </a:xfrm>
          <a:custGeom>
            <a:avLst/>
            <a:gdLst>
              <a:gd name="connsiteX0" fmla="*/ 1245 w 1987"/>
              <a:gd name="connsiteY0" fmla="*/ 1615 h 2768"/>
              <a:gd name="connsiteX1" fmla="*/ 94 w 1987"/>
              <a:gd name="connsiteY1" fmla="*/ 678 h 2768"/>
              <a:gd name="connsiteX2" fmla="*/ 442 w 1987"/>
              <a:gd name="connsiteY2" fmla="*/ 2044 h 2768"/>
              <a:gd name="connsiteX3" fmla="*/ 1593 w 1987"/>
              <a:gd name="connsiteY3" fmla="*/ 2673 h 2768"/>
              <a:gd name="connsiteX4" fmla="*/ 1982 w 1987"/>
              <a:gd name="connsiteY4" fmla="*/ 1176 h 2768"/>
              <a:gd name="connsiteX5" fmla="*/ 1535 w 1987"/>
              <a:gd name="connsiteY5" fmla="*/ 30 h 2768"/>
              <a:gd name="connsiteX6" fmla="*/ 1017 w 1987"/>
              <a:gd name="connsiteY6" fmla="*/ 1615 h 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" h="2769">
                <a:moveTo>
                  <a:pt x="1245" y="1615"/>
                </a:moveTo>
                <a:cubicBezTo>
                  <a:pt x="1017" y="1396"/>
                  <a:pt x="346" y="548"/>
                  <a:pt x="94" y="678"/>
                </a:cubicBezTo>
                <a:cubicBezTo>
                  <a:pt x="-158" y="807"/>
                  <a:pt x="142" y="1699"/>
                  <a:pt x="442" y="2044"/>
                </a:cubicBezTo>
                <a:cubicBezTo>
                  <a:pt x="742" y="2390"/>
                  <a:pt x="1166" y="3006"/>
                  <a:pt x="1593" y="2673"/>
                </a:cubicBezTo>
                <a:cubicBezTo>
                  <a:pt x="2020" y="2341"/>
                  <a:pt x="1993" y="1651"/>
                  <a:pt x="1982" y="1176"/>
                </a:cubicBezTo>
                <a:cubicBezTo>
                  <a:pt x="1972" y="701"/>
                  <a:pt x="1752" y="-173"/>
                  <a:pt x="1535" y="30"/>
                </a:cubicBezTo>
                <a:cubicBezTo>
                  <a:pt x="1317" y="232"/>
                  <a:pt x="1110" y="1286"/>
                  <a:pt x="1017" y="1615"/>
                </a:cubicBezTo>
              </a:path>
            </a:pathLst>
          </a:custGeom>
          <a:noFill/>
          <a:ln w="38100" cap="rnd">
            <a:solidFill>
              <a:srgbClr val="FE77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26C58"/>
              </a:solidFill>
            </a:endParaRPr>
          </a:p>
        </p:txBody>
      </p:sp>
      <p:sp>
        <p:nvSpPr>
          <p:cNvPr id="6" name="camille"/>
          <p:cNvSpPr/>
          <p:nvPr/>
        </p:nvSpPr>
        <p:spPr>
          <a:xfrm>
            <a:off x="1863090" y="4960620"/>
            <a:ext cx="180340" cy="228600"/>
          </a:xfrm>
          <a:custGeom>
            <a:avLst/>
            <a:gdLst>
              <a:gd name="connsiteX0" fmla="*/ 1245 w 1987"/>
              <a:gd name="connsiteY0" fmla="*/ 1615 h 2768"/>
              <a:gd name="connsiteX1" fmla="*/ 94 w 1987"/>
              <a:gd name="connsiteY1" fmla="*/ 678 h 2768"/>
              <a:gd name="connsiteX2" fmla="*/ 442 w 1987"/>
              <a:gd name="connsiteY2" fmla="*/ 2044 h 2768"/>
              <a:gd name="connsiteX3" fmla="*/ 1593 w 1987"/>
              <a:gd name="connsiteY3" fmla="*/ 2673 h 2768"/>
              <a:gd name="connsiteX4" fmla="*/ 1982 w 1987"/>
              <a:gd name="connsiteY4" fmla="*/ 1176 h 2768"/>
              <a:gd name="connsiteX5" fmla="*/ 1535 w 1987"/>
              <a:gd name="connsiteY5" fmla="*/ 30 h 2768"/>
              <a:gd name="connsiteX6" fmla="*/ 1017 w 1987"/>
              <a:gd name="connsiteY6" fmla="*/ 1615 h 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" h="2769">
                <a:moveTo>
                  <a:pt x="1245" y="1615"/>
                </a:moveTo>
                <a:cubicBezTo>
                  <a:pt x="1017" y="1396"/>
                  <a:pt x="346" y="548"/>
                  <a:pt x="94" y="678"/>
                </a:cubicBezTo>
                <a:cubicBezTo>
                  <a:pt x="-158" y="807"/>
                  <a:pt x="142" y="1699"/>
                  <a:pt x="442" y="2044"/>
                </a:cubicBezTo>
                <a:cubicBezTo>
                  <a:pt x="742" y="2390"/>
                  <a:pt x="1166" y="3006"/>
                  <a:pt x="1593" y="2673"/>
                </a:cubicBezTo>
                <a:cubicBezTo>
                  <a:pt x="2020" y="2341"/>
                  <a:pt x="1993" y="1651"/>
                  <a:pt x="1982" y="1176"/>
                </a:cubicBezTo>
                <a:cubicBezTo>
                  <a:pt x="1972" y="701"/>
                  <a:pt x="1752" y="-173"/>
                  <a:pt x="1535" y="30"/>
                </a:cubicBezTo>
                <a:cubicBezTo>
                  <a:pt x="1317" y="232"/>
                  <a:pt x="1110" y="1286"/>
                  <a:pt x="1017" y="1615"/>
                </a:cubicBezTo>
              </a:path>
            </a:pathLst>
          </a:custGeom>
          <a:noFill/>
          <a:ln w="38100" cap="rnd">
            <a:solidFill>
              <a:srgbClr val="FE77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98732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 rot="0">
            <a:off x="6088380" y="1753235"/>
            <a:ext cx="889000" cy="881380"/>
            <a:chOff x="9484" y="2589"/>
            <a:chExt cx="1400" cy="1388"/>
          </a:xfrm>
        </p:grpSpPr>
        <p:sp>
          <p:nvSpPr>
            <p:cNvPr id="52" name="图形 8"/>
            <p:cNvSpPr/>
            <p:nvPr/>
          </p:nvSpPr>
          <p:spPr>
            <a:xfrm>
              <a:off x="9484" y="2589"/>
              <a:ext cx="1400" cy="1388"/>
            </a:xfrm>
            <a:custGeom>
              <a:avLst/>
              <a:gdLst>
                <a:gd name="connsiteX0" fmla="*/ 106164 w 1123950"/>
                <a:gd name="connsiteY0" fmla="*/ 324410 h 1114425"/>
                <a:gd name="connsiteX1" fmla="*/ 713382 w 1123950"/>
                <a:gd name="connsiteY1" fmla="*/ 24086 h 1114425"/>
                <a:gd name="connsiteX2" fmla="*/ 1121814 w 1123950"/>
                <a:gd name="connsiteY2" fmla="*/ 583204 h 1114425"/>
                <a:gd name="connsiteX3" fmla="*/ 925980 w 1123950"/>
                <a:gd name="connsiteY3" fmla="*/ 984397 h 1114425"/>
                <a:gd name="connsiteX4" fmla="*/ 674139 w 1123950"/>
                <a:gd name="connsiteY4" fmla="*/ 1080409 h 1114425"/>
                <a:gd name="connsiteX5" fmla="*/ 236466 w 1123950"/>
                <a:gd name="connsiteY5" fmla="*/ 1070979 h 1114425"/>
                <a:gd name="connsiteX6" fmla="*/ 9771 w 1123950"/>
                <a:gd name="connsiteY6" fmla="*/ 712172 h 1114425"/>
                <a:gd name="connsiteX7" fmla="*/ 105116 w 1123950"/>
                <a:gd name="connsiteY7" fmla="*/ 285167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3950" h="1114425">
                  <a:moveTo>
                    <a:pt x="106164" y="324410"/>
                  </a:moveTo>
                  <a:cubicBezTo>
                    <a:pt x="191412" y="91428"/>
                    <a:pt x="474210" y="-42112"/>
                    <a:pt x="713382" y="24086"/>
                  </a:cubicBezTo>
                  <a:cubicBezTo>
                    <a:pt x="952555" y="90285"/>
                    <a:pt x="1123815" y="335078"/>
                    <a:pt x="1121814" y="583204"/>
                  </a:cubicBezTo>
                  <a:cubicBezTo>
                    <a:pt x="1120576" y="737890"/>
                    <a:pt x="1053425" y="896672"/>
                    <a:pt x="925980" y="984397"/>
                  </a:cubicBezTo>
                  <a:cubicBezTo>
                    <a:pt x="851495" y="1035641"/>
                    <a:pt x="762246" y="1060121"/>
                    <a:pt x="674139" y="1080409"/>
                  </a:cubicBezTo>
                  <a:cubicBezTo>
                    <a:pt x="528978" y="1113937"/>
                    <a:pt x="369911" y="1137273"/>
                    <a:pt x="236466" y="1070979"/>
                  </a:cubicBezTo>
                  <a:cubicBezTo>
                    <a:pt x="104163" y="1005257"/>
                    <a:pt x="23868" y="859238"/>
                    <a:pt x="9771" y="712172"/>
                  </a:cubicBezTo>
                  <a:cubicBezTo>
                    <a:pt x="-4326" y="565106"/>
                    <a:pt x="39870" y="417659"/>
                    <a:pt x="105116" y="285167"/>
                  </a:cubicBezTo>
                </a:path>
              </a:pathLst>
            </a:custGeom>
            <a:solidFill>
              <a:srgbClr val="F26C58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p>
              <a:endParaRPr lang="zh-CN" altLang="en-US" sz="3600" b="1"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9631" y="2758"/>
              <a:ext cx="102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b="1" dirty="0">
                  <a:solidFill>
                    <a:schemeClr val="bg1"/>
                  </a:solidFill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rPr>
                <a:t>01</a:t>
              </a:r>
              <a:endParaRPr lang="en-US" altLang="zh-CN" sz="3600" b="1" dirty="0">
                <a:solidFill>
                  <a:schemeClr val="bg1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7171055" y="1860550"/>
            <a:ext cx="4805045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ts val="2000"/>
              </a:lnSpc>
            </a:pPr>
            <a:r>
              <a: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rPr>
              <a:t>在“站位”游戏中增强幼儿辨别是非的能力</a:t>
            </a:r>
            <a:endParaRPr lang="zh-CN" altLang="en-US" sz="2400" dirty="0">
              <a:solidFill>
                <a:srgbClr val="915453"/>
              </a:solidFill>
              <a:effectLst/>
              <a:latin typeface="站酷快乐体" panose="02010600030101010101" charset="-128"/>
              <a:ea typeface="宋体" panose="02010600030101010101" pitchFamily="2" charset="-122"/>
              <a:cs typeface="站酷快乐体" panose="02010600030101010101" charset="-128"/>
              <a:sym typeface="Segoe UI" panose="020B0502040204020203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88380" y="3334385"/>
            <a:ext cx="5888355" cy="924560"/>
            <a:chOff x="9497" y="4701"/>
            <a:chExt cx="9273" cy="1456"/>
          </a:xfrm>
        </p:grpSpPr>
        <p:grpSp>
          <p:nvGrpSpPr>
            <p:cNvPr id="20" name="组合 19"/>
            <p:cNvGrpSpPr/>
            <p:nvPr/>
          </p:nvGrpSpPr>
          <p:grpSpPr>
            <a:xfrm>
              <a:off x="9497" y="4701"/>
              <a:ext cx="1444" cy="1456"/>
              <a:chOff x="9497" y="4633"/>
              <a:chExt cx="1444" cy="1456"/>
            </a:xfrm>
          </p:grpSpPr>
          <p:sp>
            <p:nvSpPr>
              <p:cNvPr id="49" name="图形 6"/>
              <p:cNvSpPr/>
              <p:nvPr/>
            </p:nvSpPr>
            <p:spPr>
              <a:xfrm>
                <a:off x="9497" y="4633"/>
                <a:ext cx="1445" cy="1457"/>
              </a:xfrm>
              <a:custGeom>
                <a:avLst/>
                <a:gdLst>
                  <a:gd name="connsiteX0" fmla="*/ 26221 w 1104900"/>
                  <a:gd name="connsiteY0" fmla="*/ 366636 h 1114425"/>
                  <a:gd name="connsiteX1" fmla="*/ 521044 w 1104900"/>
                  <a:gd name="connsiteY1" fmla="*/ 7734 h 1114425"/>
                  <a:gd name="connsiteX2" fmla="*/ 1070065 w 1104900"/>
                  <a:gd name="connsiteY2" fmla="*/ 369207 h 1114425"/>
                  <a:gd name="connsiteX3" fmla="*/ 889567 w 1104900"/>
                  <a:gd name="connsiteY3" fmla="*/ 1000715 h 1114425"/>
                  <a:gd name="connsiteX4" fmla="*/ 233485 w 1104900"/>
                  <a:gd name="connsiteY4" fmla="*/ 1012431 h 1114425"/>
                  <a:gd name="connsiteX5" fmla="*/ 35746 w 1104900"/>
                  <a:gd name="connsiteY5" fmla="*/ 387305 h 111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00" h="1114425">
                    <a:moveTo>
                      <a:pt x="26221" y="366636"/>
                    </a:moveTo>
                    <a:cubicBezTo>
                      <a:pt x="103087" y="165182"/>
                      <a:pt x="305684" y="18211"/>
                      <a:pt x="521044" y="7734"/>
                    </a:cubicBezTo>
                    <a:cubicBezTo>
                      <a:pt x="755169" y="-3601"/>
                      <a:pt x="988246" y="149561"/>
                      <a:pt x="1070065" y="369207"/>
                    </a:cubicBezTo>
                    <a:cubicBezTo>
                      <a:pt x="1151790" y="588854"/>
                      <a:pt x="1075304" y="857649"/>
                      <a:pt x="889567" y="1000715"/>
                    </a:cubicBezTo>
                    <a:cubicBezTo>
                      <a:pt x="703924" y="1143780"/>
                      <a:pt x="423889" y="1149019"/>
                      <a:pt x="233485" y="1012431"/>
                    </a:cubicBezTo>
                    <a:cubicBezTo>
                      <a:pt x="42985" y="875842"/>
                      <a:pt x="-41788" y="608475"/>
                      <a:pt x="35746" y="387305"/>
                    </a:cubicBezTo>
                  </a:path>
                </a:pathLst>
              </a:custGeom>
              <a:solidFill>
                <a:srgbClr val="FCBD5A"/>
              </a:solidFill>
              <a:ln w="9525" cap="flat">
                <a:noFill/>
                <a:prstDash val="solid"/>
                <a:miter/>
              </a:ln>
              <a:effectLst/>
            </p:spPr>
            <p:txBody>
              <a:bodyPr rtlCol="0" anchor="ctr"/>
              <a:p>
                <a:endParaRPr lang="zh-CN" altLang="en-US" sz="3600" b="1"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9585" y="4809"/>
                <a:ext cx="124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600" b="1" dirty="0">
                    <a:solidFill>
                      <a:schemeClr val="bg1"/>
                    </a:solidFill>
                    <a:latin typeface="站酷快乐体" panose="02010600030101010101" charset="-128"/>
                    <a:ea typeface="站酷快乐体" panose="02010600030101010101" charset="-128"/>
                    <a:cs typeface="+mn-ea"/>
                    <a:sym typeface="+mn-lt"/>
                  </a:rPr>
                  <a:t>02</a:t>
                </a:r>
                <a:endParaRPr lang="en-US" altLang="zh-CN" sz="3600" b="1" dirty="0">
                  <a:solidFill>
                    <a:schemeClr val="bg1"/>
                  </a:solidFill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1254" y="5248"/>
              <a:ext cx="7516" cy="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ts val="2000"/>
                </a:lnSpc>
              </a:pPr>
              <a:r>
                <a:rPr lang="zh-CN" altLang="en-US" sz="2400" dirty="0">
                  <a:solidFill>
                    <a:srgbClr val="915453"/>
                  </a:solidFill>
                  <a:effectLst/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  <a:sym typeface="Segoe UI" panose="020B0502040204020203" pitchFamily="34" charset="0"/>
                </a:rPr>
                <a:t>向幼儿求助，巩固幼儿的安全行为</a:t>
              </a:r>
              <a:endPara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 rot="0">
            <a:off x="6088380" y="4915535"/>
            <a:ext cx="5888990" cy="935990"/>
            <a:chOff x="1916" y="6266"/>
            <a:chExt cx="9274" cy="1474"/>
          </a:xfrm>
        </p:grpSpPr>
        <p:sp>
          <p:nvSpPr>
            <p:cNvPr id="17" name="文本框 16"/>
            <p:cNvSpPr txBox="1"/>
            <p:nvPr/>
          </p:nvSpPr>
          <p:spPr>
            <a:xfrm>
              <a:off x="3673" y="6697"/>
              <a:ext cx="7517" cy="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ts val="2000"/>
                </a:lnSpc>
              </a:pPr>
              <a:r>
                <a:rPr lang="zh-CN" altLang="en-US" sz="2400" dirty="0">
                  <a:solidFill>
                    <a:srgbClr val="915453"/>
                  </a:solidFill>
                  <a:effectLst/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  <a:sym typeface="Segoe UI" panose="020B0502040204020203" pitchFamily="34" charset="0"/>
                </a:rPr>
                <a:t>利用体育游戏增强幼儿的躲闪、呼喊等快速反应的能力</a:t>
              </a:r>
              <a:endPara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916" y="6266"/>
              <a:ext cx="1488" cy="1474"/>
              <a:chOff x="13577" y="4833"/>
              <a:chExt cx="1488" cy="1474"/>
            </a:xfrm>
          </p:grpSpPr>
          <p:sp>
            <p:nvSpPr>
              <p:cNvPr id="55" name="图形 15"/>
              <p:cNvSpPr/>
              <p:nvPr/>
            </p:nvSpPr>
            <p:spPr>
              <a:xfrm>
                <a:off x="13577" y="4833"/>
                <a:ext cx="1488" cy="1475"/>
              </a:xfrm>
              <a:custGeom>
                <a:avLst/>
                <a:gdLst>
                  <a:gd name="connsiteX0" fmla="*/ 104463 w 1107222"/>
                  <a:gd name="connsiteY0" fmla="*/ 319461 h 1097839"/>
                  <a:gd name="connsiteX1" fmla="*/ 702645 w 1107222"/>
                  <a:gd name="connsiteY1" fmla="*/ 23607 h 1097839"/>
                  <a:gd name="connsiteX2" fmla="*/ 1104998 w 1107222"/>
                  <a:gd name="connsiteY2" fmla="*/ 574404 h 1097839"/>
                  <a:gd name="connsiteX3" fmla="*/ 912079 w 1107222"/>
                  <a:gd name="connsiteY3" fmla="*/ 969626 h 1097839"/>
                  <a:gd name="connsiteX4" fmla="*/ 663986 w 1107222"/>
                  <a:gd name="connsiteY4" fmla="*/ 1064209 h 1097839"/>
                  <a:gd name="connsiteX5" fmla="*/ 232826 w 1107222"/>
                  <a:gd name="connsiteY5" fmla="*/ 1054920 h 1097839"/>
                  <a:gd name="connsiteX6" fmla="*/ 9505 w 1107222"/>
                  <a:gd name="connsiteY6" fmla="*/ 701453 h 1097839"/>
                  <a:gd name="connsiteX7" fmla="*/ 103431 w 1107222"/>
                  <a:gd name="connsiteY7" fmla="*/ 280802 h 109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7222" h="1097839">
                    <a:moveTo>
                      <a:pt x="104463" y="319461"/>
                    </a:moveTo>
                    <a:cubicBezTo>
                      <a:pt x="188443" y="89947"/>
                      <a:pt x="467032" y="-41606"/>
                      <a:pt x="702645" y="23607"/>
                    </a:cubicBezTo>
                    <a:cubicBezTo>
                      <a:pt x="938258" y="88821"/>
                      <a:pt x="1106969" y="329970"/>
                      <a:pt x="1104998" y="574404"/>
                    </a:cubicBezTo>
                    <a:cubicBezTo>
                      <a:pt x="1103778" y="726788"/>
                      <a:pt x="1037626" y="883206"/>
                      <a:pt x="912079" y="969626"/>
                    </a:cubicBezTo>
                    <a:cubicBezTo>
                      <a:pt x="838702" y="1020108"/>
                      <a:pt x="750781" y="1044223"/>
                      <a:pt x="663986" y="1064209"/>
                    </a:cubicBezTo>
                    <a:cubicBezTo>
                      <a:pt x="520985" y="1097238"/>
                      <a:pt x="364285" y="1120227"/>
                      <a:pt x="232826" y="1054920"/>
                    </a:cubicBezTo>
                    <a:cubicBezTo>
                      <a:pt x="102493" y="990175"/>
                      <a:pt x="23392" y="846330"/>
                      <a:pt x="9505" y="701453"/>
                    </a:cubicBezTo>
                    <a:cubicBezTo>
                      <a:pt x="-4382" y="556576"/>
                      <a:pt x="39156" y="411323"/>
                      <a:pt x="103431" y="280802"/>
                    </a:cubicBezTo>
                  </a:path>
                </a:pathLst>
              </a:custGeom>
              <a:solidFill>
                <a:srgbClr val="75C48A"/>
              </a:solidFill>
              <a:ln w="9362" cap="flat">
                <a:noFill/>
                <a:prstDash val="solid"/>
                <a:miter/>
              </a:ln>
              <a:effectLst/>
            </p:spPr>
            <p:txBody>
              <a:bodyPr rtlCol="0" anchor="ctr"/>
              <a:p>
                <a:endParaRPr lang="zh-CN" altLang="en-US" sz="4400" b="1"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endParaRPr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13602" y="4914"/>
                <a:ext cx="1395" cy="1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4400" b="1" dirty="0">
                    <a:solidFill>
                      <a:schemeClr val="bg1"/>
                    </a:solidFill>
                    <a:latin typeface="站酷快乐体" panose="02010600030101010101" charset="-128"/>
                    <a:ea typeface="站酷快乐体" panose="02010600030101010101" charset="-128"/>
                    <a:cs typeface="+mn-ea"/>
                    <a:sym typeface="+mn-lt"/>
                  </a:rPr>
                  <a:t>03</a:t>
                </a:r>
                <a:endParaRPr lang="en-US" altLang="zh-CN" sz="4400" b="1" dirty="0">
                  <a:solidFill>
                    <a:schemeClr val="bg1"/>
                  </a:solidFill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1" name="图片 20" descr="IMG_6114(20230213-1549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40" y="3681730"/>
            <a:ext cx="3376930" cy="2707640"/>
          </a:xfrm>
          <a:prstGeom prst="rect">
            <a:avLst/>
          </a:prstGeom>
        </p:spPr>
      </p:pic>
      <p:pic>
        <p:nvPicPr>
          <p:cNvPr id="23" name="图片 22" descr="IMG_6116(20230213-155319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1510030"/>
            <a:ext cx="2772410" cy="2171700"/>
          </a:xfrm>
          <a:prstGeom prst="rect">
            <a:avLst/>
          </a:prstGeom>
        </p:spPr>
      </p:pic>
      <p:pic>
        <p:nvPicPr>
          <p:cNvPr id="24" name="图片 23" descr="IMG_6124(20230213-17003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65" y="471805"/>
            <a:ext cx="2707640" cy="27076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camille"/>
          <p:cNvSpPr/>
          <p:nvPr/>
        </p:nvSpPr>
        <p:spPr>
          <a:xfrm>
            <a:off x="3731260" y="2560955"/>
            <a:ext cx="1306195" cy="1301115"/>
          </a:xfrm>
          <a:custGeom>
            <a:avLst/>
            <a:gdLst>
              <a:gd name="connsiteX0" fmla="*/ 168 w 2056"/>
              <a:gd name="connsiteY0" fmla="*/ 517 h 2049"/>
              <a:gd name="connsiteX1" fmla="*/ 1303 w 2056"/>
              <a:gd name="connsiteY1" fmla="*/ 38 h 2049"/>
              <a:gd name="connsiteX2" fmla="*/ 2057 w 2056"/>
              <a:gd name="connsiteY2" fmla="*/ 1070 h 2049"/>
              <a:gd name="connsiteX3" fmla="*/ 1696 w 2056"/>
              <a:gd name="connsiteY3" fmla="*/ 1811 h 2049"/>
              <a:gd name="connsiteX4" fmla="*/ 1231 w 2056"/>
              <a:gd name="connsiteY4" fmla="*/ 1988 h 2049"/>
              <a:gd name="connsiteX5" fmla="*/ 423 w 2056"/>
              <a:gd name="connsiteY5" fmla="*/ 1971 h 2049"/>
              <a:gd name="connsiteX6" fmla="*/ 5 w 2056"/>
              <a:gd name="connsiteY6" fmla="*/ 1309 h 2049"/>
              <a:gd name="connsiteX7" fmla="*/ 181 w 2056"/>
              <a:gd name="connsiteY7" fmla="*/ 520 h 2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7" h="2049">
                <a:moveTo>
                  <a:pt x="168" y="517"/>
                </a:moveTo>
                <a:cubicBezTo>
                  <a:pt x="325" y="87"/>
                  <a:pt x="862" y="-84"/>
                  <a:pt x="1303" y="38"/>
                </a:cubicBezTo>
                <a:cubicBezTo>
                  <a:pt x="1745" y="161"/>
                  <a:pt x="2061" y="612"/>
                  <a:pt x="2057" y="1070"/>
                </a:cubicBezTo>
                <a:cubicBezTo>
                  <a:pt x="2055" y="1356"/>
                  <a:pt x="1931" y="1649"/>
                  <a:pt x="1696" y="1811"/>
                </a:cubicBezTo>
                <a:cubicBezTo>
                  <a:pt x="1558" y="1906"/>
                  <a:pt x="1394" y="1951"/>
                  <a:pt x="1231" y="1988"/>
                </a:cubicBezTo>
                <a:cubicBezTo>
                  <a:pt x="963" y="2050"/>
                  <a:pt x="670" y="2093"/>
                  <a:pt x="423" y="1971"/>
                </a:cubicBezTo>
                <a:cubicBezTo>
                  <a:pt x="179" y="1849"/>
                  <a:pt x="31" y="1580"/>
                  <a:pt x="5" y="1309"/>
                </a:cubicBezTo>
                <a:cubicBezTo>
                  <a:pt x="-21" y="1037"/>
                  <a:pt x="61" y="765"/>
                  <a:pt x="181" y="520"/>
                </a:cubicBezTo>
              </a:path>
            </a:pathLst>
          </a:custGeom>
          <a:solidFill>
            <a:srgbClr val="F26C58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p>
            <a:endParaRPr lang="zh-CN" altLang="en-US" sz="4400" b="1"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224145" y="2540000"/>
            <a:ext cx="4754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dirty="0">
                <a:solidFill>
                  <a:srgbClr val="915453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rPr>
              <a:t>注重生活习惯养成</a:t>
            </a:r>
            <a:endParaRPr lang="zh-CN" altLang="en-US" sz="4000" dirty="0">
              <a:solidFill>
                <a:srgbClr val="915453"/>
              </a:solidFill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  <a:p>
            <a:r>
              <a:rPr lang="zh-CN" altLang="en-US" sz="4000" dirty="0">
                <a:solidFill>
                  <a:srgbClr val="915453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rPr>
              <a:t>让孩子学会自我服务</a:t>
            </a:r>
            <a:endParaRPr lang="zh-CN" altLang="en-US" sz="4000" dirty="0">
              <a:solidFill>
                <a:srgbClr val="915453"/>
              </a:solidFill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879850" y="2771140"/>
            <a:ext cx="12198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 dirty="0">
                <a:solidFill>
                  <a:schemeClr val="bg1"/>
                </a:solidFill>
                <a:latin typeface="站酷快乐体" panose="02010600030101010101" charset="-128"/>
                <a:ea typeface="宋体" panose="02010600030101010101" pitchFamily="2" charset="-122"/>
                <a:cs typeface="+mn-ea"/>
                <a:sym typeface="+mn-lt"/>
              </a:rPr>
              <a:t>二</a:t>
            </a:r>
            <a:endParaRPr lang="zh-CN" altLang="en-US" sz="6000" b="1" dirty="0">
              <a:solidFill>
                <a:schemeClr val="bg1"/>
              </a:solidFill>
              <a:latin typeface="站酷快乐体" panose="02010600030101010101" charset="-128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7" name="camill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0680" y="2461895"/>
            <a:ext cx="438150" cy="3676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" name="文本框 40"/>
          <p:cNvSpPr txBox="1"/>
          <p:nvPr/>
        </p:nvSpPr>
        <p:spPr>
          <a:xfrm>
            <a:off x="4988560" y="797560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dirty="0">
                <a:solidFill>
                  <a:srgbClr val="915453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rPr>
              <a:t>生活习惯</a:t>
            </a:r>
            <a:endParaRPr lang="zh-CN" altLang="en-US" sz="4000" dirty="0">
              <a:solidFill>
                <a:srgbClr val="915453"/>
              </a:solidFill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  <p:sp>
        <p:nvSpPr>
          <p:cNvPr id="52" name="图形 8"/>
          <p:cNvSpPr/>
          <p:nvPr/>
        </p:nvSpPr>
        <p:spPr>
          <a:xfrm>
            <a:off x="2350135" y="2519045"/>
            <a:ext cx="397510" cy="330200"/>
          </a:xfrm>
          <a:custGeom>
            <a:avLst/>
            <a:gdLst>
              <a:gd name="connsiteX0" fmla="*/ 106164 w 1123950"/>
              <a:gd name="connsiteY0" fmla="*/ 324410 h 1114425"/>
              <a:gd name="connsiteX1" fmla="*/ 713382 w 1123950"/>
              <a:gd name="connsiteY1" fmla="*/ 24086 h 1114425"/>
              <a:gd name="connsiteX2" fmla="*/ 1121814 w 1123950"/>
              <a:gd name="connsiteY2" fmla="*/ 583204 h 1114425"/>
              <a:gd name="connsiteX3" fmla="*/ 925980 w 1123950"/>
              <a:gd name="connsiteY3" fmla="*/ 984397 h 1114425"/>
              <a:gd name="connsiteX4" fmla="*/ 674139 w 1123950"/>
              <a:gd name="connsiteY4" fmla="*/ 1080409 h 1114425"/>
              <a:gd name="connsiteX5" fmla="*/ 236466 w 1123950"/>
              <a:gd name="connsiteY5" fmla="*/ 1070979 h 1114425"/>
              <a:gd name="connsiteX6" fmla="*/ 9771 w 1123950"/>
              <a:gd name="connsiteY6" fmla="*/ 712172 h 1114425"/>
              <a:gd name="connsiteX7" fmla="*/ 105116 w 1123950"/>
              <a:gd name="connsiteY7" fmla="*/ 285167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3950" h="1114425">
                <a:moveTo>
                  <a:pt x="106164" y="324410"/>
                </a:moveTo>
                <a:cubicBezTo>
                  <a:pt x="191412" y="91428"/>
                  <a:pt x="474210" y="-42112"/>
                  <a:pt x="713382" y="24086"/>
                </a:cubicBezTo>
                <a:cubicBezTo>
                  <a:pt x="952555" y="90285"/>
                  <a:pt x="1123815" y="335078"/>
                  <a:pt x="1121814" y="583204"/>
                </a:cubicBezTo>
                <a:cubicBezTo>
                  <a:pt x="1120576" y="737890"/>
                  <a:pt x="1053425" y="896672"/>
                  <a:pt x="925980" y="984397"/>
                </a:cubicBezTo>
                <a:cubicBezTo>
                  <a:pt x="851495" y="1035641"/>
                  <a:pt x="762246" y="1060121"/>
                  <a:pt x="674139" y="1080409"/>
                </a:cubicBezTo>
                <a:cubicBezTo>
                  <a:pt x="528978" y="1113937"/>
                  <a:pt x="369911" y="1137273"/>
                  <a:pt x="236466" y="1070979"/>
                </a:cubicBezTo>
                <a:cubicBezTo>
                  <a:pt x="104163" y="1005257"/>
                  <a:pt x="23868" y="859238"/>
                  <a:pt x="9771" y="712172"/>
                </a:cubicBezTo>
                <a:cubicBezTo>
                  <a:pt x="-4326" y="565106"/>
                  <a:pt x="39870" y="417659"/>
                  <a:pt x="105116" y="285167"/>
                </a:cubicBezTo>
              </a:path>
            </a:pathLst>
          </a:custGeom>
          <a:solidFill>
            <a:srgbClr val="F26C58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p>
            <a:endParaRPr lang="zh-CN" altLang="en-US" sz="3600" b="1"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 rot="0">
            <a:off x="2211070" y="2536190"/>
            <a:ext cx="2903855" cy="1531620"/>
            <a:chOff x="2675" y="6403"/>
            <a:chExt cx="4573" cy="2412"/>
          </a:xfrm>
        </p:grpSpPr>
        <p:sp>
          <p:nvSpPr>
            <p:cNvPr id="7" name="文本框 6"/>
            <p:cNvSpPr txBox="1"/>
            <p:nvPr/>
          </p:nvSpPr>
          <p:spPr>
            <a:xfrm>
              <a:off x="2675" y="7056"/>
              <a:ext cx="4279" cy="1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ts val="2000"/>
                </a:lnSpc>
              </a:pPr>
              <a:r>
                <a:rPr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  <a:sym typeface="Segoe UI" panose="020B0502040204020203" pitchFamily="34" charset="0"/>
                </a:rPr>
                <a:t>包括饭前洗手、主动就餐、不挑食偏食、珍惜粮食、保持干净、饭后擦嘴、喝白开水等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520" y="6403"/>
              <a:ext cx="3728" cy="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ts val="2000"/>
                </a:lnSpc>
              </a:pPr>
              <a:r>
                <a:rPr lang="zh-CN" altLang="en-US" sz="2400" dirty="0">
                  <a:solidFill>
                    <a:srgbClr val="915453"/>
                  </a:solidFill>
                  <a:effectLst/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  <a:sym typeface="Segoe UI" panose="020B0502040204020203" pitchFamily="34" charset="0"/>
                </a:rPr>
                <a:t>饮食习惯</a:t>
              </a:r>
              <a:endPara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rot="0">
            <a:off x="2211070" y="4314190"/>
            <a:ext cx="2936875" cy="1339850"/>
            <a:chOff x="2623" y="6376"/>
            <a:chExt cx="4625" cy="2110"/>
          </a:xfrm>
        </p:grpSpPr>
        <p:sp>
          <p:nvSpPr>
            <p:cNvPr id="11" name="文本框 10"/>
            <p:cNvSpPr txBox="1"/>
            <p:nvPr/>
          </p:nvSpPr>
          <p:spPr>
            <a:xfrm>
              <a:off x="2623" y="7131"/>
              <a:ext cx="4168" cy="1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ts val="2000"/>
                </a:lnSpc>
              </a:pPr>
              <a:r>
                <a:rPr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  <a:sym typeface="Segoe UI" panose="020B0502040204020203" pitchFamily="34" charset="0"/>
                </a:rPr>
                <a:t>包括大小便入池、饭前便后洗手、正确的洗手方法、保持个人卫生等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520" y="6376"/>
              <a:ext cx="3728" cy="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ts val="2000"/>
                </a:lnSpc>
              </a:pPr>
              <a:r>
                <a:rPr lang="zh-CN" altLang="en-US" sz="2400" dirty="0">
                  <a:solidFill>
                    <a:srgbClr val="915453"/>
                  </a:solidFill>
                  <a:effectLst/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  <a:sym typeface="Segoe UI" panose="020B0502040204020203" pitchFamily="34" charset="0"/>
                </a:rPr>
                <a:t>个人卫生习惯</a:t>
              </a:r>
              <a:endPara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endParaRPr>
            </a:p>
          </p:txBody>
        </p:sp>
      </p:grpSp>
      <p:sp>
        <p:nvSpPr>
          <p:cNvPr id="55" name="图形 15"/>
          <p:cNvSpPr/>
          <p:nvPr/>
        </p:nvSpPr>
        <p:spPr>
          <a:xfrm>
            <a:off x="2313940" y="4313555"/>
            <a:ext cx="466725" cy="347980"/>
          </a:xfrm>
          <a:custGeom>
            <a:avLst/>
            <a:gdLst>
              <a:gd name="connsiteX0" fmla="*/ 104463 w 1107222"/>
              <a:gd name="connsiteY0" fmla="*/ 319461 h 1097839"/>
              <a:gd name="connsiteX1" fmla="*/ 702645 w 1107222"/>
              <a:gd name="connsiteY1" fmla="*/ 23607 h 1097839"/>
              <a:gd name="connsiteX2" fmla="*/ 1104998 w 1107222"/>
              <a:gd name="connsiteY2" fmla="*/ 574404 h 1097839"/>
              <a:gd name="connsiteX3" fmla="*/ 912079 w 1107222"/>
              <a:gd name="connsiteY3" fmla="*/ 969626 h 1097839"/>
              <a:gd name="connsiteX4" fmla="*/ 663986 w 1107222"/>
              <a:gd name="connsiteY4" fmla="*/ 1064209 h 1097839"/>
              <a:gd name="connsiteX5" fmla="*/ 232826 w 1107222"/>
              <a:gd name="connsiteY5" fmla="*/ 1054920 h 1097839"/>
              <a:gd name="connsiteX6" fmla="*/ 9505 w 1107222"/>
              <a:gd name="connsiteY6" fmla="*/ 701453 h 1097839"/>
              <a:gd name="connsiteX7" fmla="*/ 103431 w 1107222"/>
              <a:gd name="connsiteY7" fmla="*/ 280802 h 109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7222" h="1097839">
                <a:moveTo>
                  <a:pt x="104463" y="319461"/>
                </a:moveTo>
                <a:cubicBezTo>
                  <a:pt x="188443" y="89947"/>
                  <a:pt x="467032" y="-41606"/>
                  <a:pt x="702645" y="23607"/>
                </a:cubicBezTo>
                <a:cubicBezTo>
                  <a:pt x="938258" y="88821"/>
                  <a:pt x="1106969" y="329970"/>
                  <a:pt x="1104998" y="574404"/>
                </a:cubicBezTo>
                <a:cubicBezTo>
                  <a:pt x="1103778" y="726788"/>
                  <a:pt x="1037626" y="883206"/>
                  <a:pt x="912079" y="969626"/>
                </a:cubicBezTo>
                <a:cubicBezTo>
                  <a:pt x="838702" y="1020108"/>
                  <a:pt x="750781" y="1044223"/>
                  <a:pt x="663986" y="1064209"/>
                </a:cubicBezTo>
                <a:cubicBezTo>
                  <a:pt x="520985" y="1097238"/>
                  <a:pt x="364285" y="1120227"/>
                  <a:pt x="232826" y="1054920"/>
                </a:cubicBezTo>
                <a:cubicBezTo>
                  <a:pt x="102493" y="990175"/>
                  <a:pt x="23392" y="846330"/>
                  <a:pt x="9505" y="701453"/>
                </a:cubicBezTo>
                <a:cubicBezTo>
                  <a:pt x="-4382" y="556576"/>
                  <a:pt x="39156" y="411323"/>
                  <a:pt x="103431" y="280802"/>
                </a:cubicBezTo>
              </a:path>
            </a:pathLst>
          </a:custGeom>
          <a:solidFill>
            <a:srgbClr val="75C48A"/>
          </a:solidFill>
          <a:ln w="9362" cap="flat">
            <a:noFill/>
            <a:prstDash val="solid"/>
            <a:miter/>
          </a:ln>
          <a:effectLst/>
        </p:spPr>
        <p:txBody>
          <a:bodyPr rtlCol="0" anchor="ctr"/>
          <a:p>
            <a:endParaRPr lang="zh-CN" altLang="en-US" sz="4400" b="1"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  <p:sp>
        <p:nvSpPr>
          <p:cNvPr id="49" name="图形 6"/>
          <p:cNvSpPr/>
          <p:nvPr/>
        </p:nvSpPr>
        <p:spPr>
          <a:xfrm>
            <a:off x="7241540" y="2409825"/>
            <a:ext cx="448310" cy="347345"/>
          </a:xfrm>
          <a:custGeom>
            <a:avLst/>
            <a:gdLst>
              <a:gd name="connsiteX0" fmla="*/ 26221 w 1104900"/>
              <a:gd name="connsiteY0" fmla="*/ 366636 h 1114425"/>
              <a:gd name="connsiteX1" fmla="*/ 521044 w 1104900"/>
              <a:gd name="connsiteY1" fmla="*/ 7734 h 1114425"/>
              <a:gd name="connsiteX2" fmla="*/ 1070065 w 1104900"/>
              <a:gd name="connsiteY2" fmla="*/ 369207 h 1114425"/>
              <a:gd name="connsiteX3" fmla="*/ 889567 w 1104900"/>
              <a:gd name="connsiteY3" fmla="*/ 1000715 h 1114425"/>
              <a:gd name="connsiteX4" fmla="*/ 233485 w 1104900"/>
              <a:gd name="connsiteY4" fmla="*/ 1012431 h 1114425"/>
              <a:gd name="connsiteX5" fmla="*/ 35746 w 1104900"/>
              <a:gd name="connsiteY5" fmla="*/ 387305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4900" h="1114425">
                <a:moveTo>
                  <a:pt x="26221" y="366636"/>
                </a:moveTo>
                <a:cubicBezTo>
                  <a:pt x="103087" y="165182"/>
                  <a:pt x="305684" y="18211"/>
                  <a:pt x="521044" y="7734"/>
                </a:cubicBezTo>
                <a:cubicBezTo>
                  <a:pt x="755169" y="-3601"/>
                  <a:pt x="988246" y="149561"/>
                  <a:pt x="1070065" y="369207"/>
                </a:cubicBezTo>
                <a:cubicBezTo>
                  <a:pt x="1151790" y="588854"/>
                  <a:pt x="1075304" y="857649"/>
                  <a:pt x="889567" y="1000715"/>
                </a:cubicBezTo>
                <a:cubicBezTo>
                  <a:pt x="703924" y="1143780"/>
                  <a:pt x="423889" y="1149019"/>
                  <a:pt x="233485" y="1012431"/>
                </a:cubicBezTo>
                <a:cubicBezTo>
                  <a:pt x="42985" y="875842"/>
                  <a:pt x="-41788" y="608475"/>
                  <a:pt x="35746" y="387305"/>
                </a:cubicBezTo>
              </a:path>
            </a:pathLst>
          </a:custGeom>
          <a:solidFill>
            <a:srgbClr val="FCBD5A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p>
            <a:endParaRPr lang="zh-CN" altLang="en-US" sz="3600" b="1"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0">
            <a:off x="7126605" y="2409825"/>
            <a:ext cx="2913380" cy="1401445"/>
            <a:chOff x="2660" y="6376"/>
            <a:chExt cx="4588" cy="2207"/>
          </a:xfrm>
        </p:grpSpPr>
        <p:sp>
          <p:nvSpPr>
            <p:cNvPr id="15" name="文本框 14"/>
            <p:cNvSpPr txBox="1"/>
            <p:nvPr/>
          </p:nvSpPr>
          <p:spPr>
            <a:xfrm>
              <a:off x="2660" y="7228"/>
              <a:ext cx="4168" cy="1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ts val="2000"/>
                </a:lnSpc>
              </a:pPr>
              <a:r>
                <a:rPr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  <a:sym typeface="Segoe UI" panose="020B0502040204020203" pitchFamily="34" charset="0"/>
                </a:rPr>
                <a:t>包括有正确的睡姿、安静入睡、不打扰别人、不闹情绪、起床后有序穿衣等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520" y="6376"/>
              <a:ext cx="3728" cy="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ts val="2000"/>
                </a:lnSpc>
              </a:pPr>
              <a:r>
                <a:rPr lang="zh-CN" altLang="en-US" sz="2400" dirty="0">
                  <a:solidFill>
                    <a:srgbClr val="915453"/>
                  </a:solidFill>
                  <a:effectLst/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  <a:sym typeface="Segoe UI" panose="020B0502040204020203" pitchFamily="34" charset="0"/>
                </a:rPr>
                <a:t>睡眠习惯</a:t>
              </a:r>
              <a:endPara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endParaRPr>
            </a:p>
          </p:txBody>
        </p:sp>
      </p:grpSp>
      <p:sp>
        <p:nvSpPr>
          <p:cNvPr id="32" name="图形 11"/>
          <p:cNvSpPr/>
          <p:nvPr/>
        </p:nvSpPr>
        <p:spPr>
          <a:xfrm>
            <a:off x="7211695" y="4313555"/>
            <a:ext cx="461010" cy="346710"/>
          </a:xfrm>
          <a:custGeom>
            <a:avLst/>
            <a:gdLst>
              <a:gd name="connsiteX0" fmla="*/ 164308 w 1162050"/>
              <a:gd name="connsiteY0" fmla="*/ 990104 h 1123950"/>
              <a:gd name="connsiteX1" fmla="*/ 69439 w 1162050"/>
              <a:gd name="connsiteY1" fmla="*/ 319734 h 1123950"/>
              <a:gd name="connsiteX2" fmla="*/ 672276 w 1162050"/>
              <a:gd name="connsiteY2" fmla="*/ 13410 h 1123950"/>
              <a:gd name="connsiteX3" fmla="*/ 1151765 w 1162050"/>
              <a:gd name="connsiteY3" fmla="*/ 489184 h 1123950"/>
              <a:gd name="connsiteX4" fmla="*/ 844298 w 1162050"/>
              <a:gd name="connsiteY4" fmla="*/ 1089831 h 1123950"/>
              <a:gd name="connsiteX5" fmla="*/ 164308 w 1162050"/>
              <a:gd name="connsiteY5" fmla="*/ 990104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2050" h="1123950">
                <a:moveTo>
                  <a:pt x="164308" y="990104"/>
                </a:moveTo>
                <a:cubicBezTo>
                  <a:pt x="-1141" y="815225"/>
                  <a:pt x="-41337" y="533475"/>
                  <a:pt x="69439" y="319734"/>
                </a:cubicBezTo>
                <a:cubicBezTo>
                  <a:pt x="180215" y="106089"/>
                  <a:pt x="434437" y="-23547"/>
                  <a:pt x="672276" y="13410"/>
                </a:cubicBezTo>
                <a:cubicBezTo>
                  <a:pt x="910115" y="50367"/>
                  <a:pt x="1113474" y="251631"/>
                  <a:pt x="1151765" y="489184"/>
                </a:cubicBezTo>
                <a:cubicBezTo>
                  <a:pt x="1190055" y="726833"/>
                  <a:pt x="1059658" y="982293"/>
                  <a:pt x="844298" y="1089831"/>
                </a:cubicBezTo>
                <a:cubicBezTo>
                  <a:pt x="628937" y="1197273"/>
                  <a:pt x="164308" y="990104"/>
                  <a:pt x="164308" y="990104"/>
                </a:cubicBezTo>
                <a:close/>
              </a:path>
            </a:pathLst>
          </a:custGeom>
          <a:solidFill>
            <a:srgbClr val="7B83C0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p>
            <a:endParaRPr lang="zh-CN" altLang="en-US" sz="2000" b="1"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 rot="0">
            <a:off x="7126605" y="4314190"/>
            <a:ext cx="2865120" cy="1083310"/>
            <a:chOff x="2736" y="6376"/>
            <a:chExt cx="4512" cy="1706"/>
          </a:xfrm>
        </p:grpSpPr>
        <p:sp>
          <p:nvSpPr>
            <p:cNvPr id="19" name="文本框 18"/>
            <p:cNvSpPr txBox="1"/>
            <p:nvPr/>
          </p:nvSpPr>
          <p:spPr>
            <a:xfrm>
              <a:off x="2736" y="7131"/>
              <a:ext cx="4168" cy="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ts val="2000"/>
                </a:lnSpc>
              </a:pPr>
              <a:r>
                <a:rPr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  <a:sym typeface="Segoe UI" panose="020B0502040204020203" pitchFamily="34" charset="0"/>
                </a:rPr>
                <a:t>包括收拾碗筷、取放物品有序、物归原位、爱护物品等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520" y="6376"/>
              <a:ext cx="3728" cy="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ts val="2000"/>
                </a:lnSpc>
              </a:pPr>
              <a:r>
                <a:rPr lang="zh-CN" altLang="en-US" sz="2400" dirty="0">
                  <a:solidFill>
                    <a:srgbClr val="915453"/>
                  </a:solidFill>
                  <a:effectLst/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  <a:sym typeface="Segoe UI" panose="020B0502040204020203" pitchFamily="34" charset="0"/>
                </a:rPr>
                <a:t>整理习惯</a:t>
              </a:r>
              <a:endPara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endParaRPr>
            </a:p>
          </p:txBody>
        </p:sp>
      </p:grpSp>
      <p:pic>
        <p:nvPicPr>
          <p:cNvPr id="34" name="camill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980000">
            <a:off x="-31115" y="-61595"/>
            <a:ext cx="1857375" cy="1724025"/>
          </a:xfrm>
          <a:prstGeom prst="rect">
            <a:avLst/>
          </a:prstGeom>
        </p:spPr>
      </p:pic>
      <p:sp>
        <p:nvSpPr>
          <p:cNvPr id="31" name="camille"/>
          <p:cNvSpPr/>
          <p:nvPr/>
        </p:nvSpPr>
        <p:spPr>
          <a:xfrm flipH="1">
            <a:off x="7689850" y="712470"/>
            <a:ext cx="212090" cy="269240"/>
          </a:xfrm>
          <a:custGeom>
            <a:avLst/>
            <a:gdLst>
              <a:gd name="connsiteX0" fmla="*/ 1245 w 1987"/>
              <a:gd name="connsiteY0" fmla="*/ 1615 h 2768"/>
              <a:gd name="connsiteX1" fmla="*/ 94 w 1987"/>
              <a:gd name="connsiteY1" fmla="*/ 678 h 2768"/>
              <a:gd name="connsiteX2" fmla="*/ 442 w 1987"/>
              <a:gd name="connsiteY2" fmla="*/ 2044 h 2768"/>
              <a:gd name="connsiteX3" fmla="*/ 1593 w 1987"/>
              <a:gd name="connsiteY3" fmla="*/ 2673 h 2768"/>
              <a:gd name="connsiteX4" fmla="*/ 1982 w 1987"/>
              <a:gd name="connsiteY4" fmla="*/ 1176 h 2768"/>
              <a:gd name="connsiteX5" fmla="*/ 1535 w 1987"/>
              <a:gd name="connsiteY5" fmla="*/ 30 h 2768"/>
              <a:gd name="connsiteX6" fmla="*/ 1017 w 1987"/>
              <a:gd name="connsiteY6" fmla="*/ 1615 h 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" h="2769">
                <a:moveTo>
                  <a:pt x="1245" y="1615"/>
                </a:moveTo>
                <a:cubicBezTo>
                  <a:pt x="1017" y="1396"/>
                  <a:pt x="346" y="548"/>
                  <a:pt x="94" y="678"/>
                </a:cubicBezTo>
                <a:cubicBezTo>
                  <a:pt x="-158" y="807"/>
                  <a:pt x="142" y="1699"/>
                  <a:pt x="442" y="2044"/>
                </a:cubicBezTo>
                <a:cubicBezTo>
                  <a:pt x="742" y="2390"/>
                  <a:pt x="1166" y="3006"/>
                  <a:pt x="1593" y="2673"/>
                </a:cubicBezTo>
                <a:cubicBezTo>
                  <a:pt x="2020" y="2341"/>
                  <a:pt x="1993" y="1651"/>
                  <a:pt x="1982" y="1176"/>
                </a:cubicBezTo>
                <a:cubicBezTo>
                  <a:pt x="1972" y="701"/>
                  <a:pt x="1752" y="-173"/>
                  <a:pt x="1535" y="30"/>
                </a:cubicBezTo>
                <a:cubicBezTo>
                  <a:pt x="1317" y="232"/>
                  <a:pt x="1110" y="1286"/>
                  <a:pt x="1017" y="1615"/>
                </a:cubicBezTo>
              </a:path>
            </a:pathLst>
          </a:custGeom>
          <a:noFill/>
          <a:ln w="38100" cap="rnd">
            <a:solidFill>
              <a:srgbClr val="FE77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26C58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camill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980000">
            <a:off x="-31115" y="-61595"/>
            <a:ext cx="1857375" cy="1724025"/>
          </a:xfrm>
          <a:prstGeom prst="rect">
            <a:avLst/>
          </a:prstGeom>
        </p:spPr>
      </p:pic>
      <p:sp>
        <p:nvSpPr>
          <p:cNvPr id="3" name="camille"/>
          <p:cNvSpPr/>
          <p:nvPr/>
        </p:nvSpPr>
        <p:spPr>
          <a:xfrm flipH="1">
            <a:off x="4344670" y="4352290"/>
            <a:ext cx="212090" cy="269240"/>
          </a:xfrm>
          <a:custGeom>
            <a:avLst/>
            <a:gdLst>
              <a:gd name="connsiteX0" fmla="*/ 1245 w 1987"/>
              <a:gd name="connsiteY0" fmla="*/ 1615 h 2768"/>
              <a:gd name="connsiteX1" fmla="*/ 94 w 1987"/>
              <a:gd name="connsiteY1" fmla="*/ 678 h 2768"/>
              <a:gd name="connsiteX2" fmla="*/ 442 w 1987"/>
              <a:gd name="connsiteY2" fmla="*/ 2044 h 2768"/>
              <a:gd name="connsiteX3" fmla="*/ 1593 w 1987"/>
              <a:gd name="connsiteY3" fmla="*/ 2673 h 2768"/>
              <a:gd name="connsiteX4" fmla="*/ 1982 w 1987"/>
              <a:gd name="connsiteY4" fmla="*/ 1176 h 2768"/>
              <a:gd name="connsiteX5" fmla="*/ 1535 w 1987"/>
              <a:gd name="connsiteY5" fmla="*/ 30 h 2768"/>
              <a:gd name="connsiteX6" fmla="*/ 1017 w 1987"/>
              <a:gd name="connsiteY6" fmla="*/ 1615 h 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" h="2769">
                <a:moveTo>
                  <a:pt x="1245" y="1615"/>
                </a:moveTo>
                <a:cubicBezTo>
                  <a:pt x="1017" y="1396"/>
                  <a:pt x="346" y="548"/>
                  <a:pt x="94" y="678"/>
                </a:cubicBezTo>
                <a:cubicBezTo>
                  <a:pt x="-158" y="807"/>
                  <a:pt x="142" y="1699"/>
                  <a:pt x="442" y="2044"/>
                </a:cubicBezTo>
                <a:cubicBezTo>
                  <a:pt x="742" y="2390"/>
                  <a:pt x="1166" y="3006"/>
                  <a:pt x="1593" y="2673"/>
                </a:cubicBezTo>
                <a:cubicBezTo>
                  <a:pt x="2020" y="2341"/>
                  <a:pt x="1993" y="1651"/>
                  <a:pt x="1982" y="1176"/>
                </a:cubicBezTo>
                <a:cubicBezTo>
                  <a:pt x="1972" y="701"/>
                  <a:pt x="1752" y="-173"/>
                  <a:pt x="1535" y="30"/>
                </a:cubicBezTo>
                <a:cubicBezTo>
                  <a:pt x="1317" y="232"/>
                  <a:pt x="1110" y="1286"/>
                  <a:pt x="1017" y="1615"/>
                </a:cubicBezTo>
              </a:path>
            </a:pathLst>
          </a:custGeom>
          <a:noFill/>
          <a:ln w="38100" cap="rnd">
            <a:solidFill>
              <a:srgbClr val="FE77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26C58"/>
              </a:solidFill>
            </a:endParaRPr>
          </a:p>
        </p:txBody>
      </p:sp>
      <p:sp>
        <p:nvSpPr>
          <p:cNvPr id="6" name="camille"/>
          <p:cNvSpPr/>
          <p:nvPr/>
        </p:nvSpPr>
        <p:spPr>
          <a:xfrm>
            <a:off x="1863090" y="4960620"/>
            <a:ext cx="180340" cy="228600"/>
          </a:xfrm>
          <a:custGeom>
            <a:avLst/>
            <a:gdLst>
              <a:gd name="connsiteX0" fmla="*/ 1245 w 1987"/>
              <a:gd name="connsiteY0" fmla="*/ 1615 h 2768"/>
              <a:gd name="connsiteX1" fmla="*/ 94 w 1987"/>
              <a:gd name="connsiteY1" fmla="*/ 678 h 2768"/>
              <a:gd name="connsiteX2" fmla="*/ 442 w 1987"/>
              <a:gd name="connsiteY2" fmla="*/ 2044 h 2768"/>
              <a:gd name="connsiteX3" fmla="*/ 1593 w 1987"/>
              <a:gd name="connsiteY3" fmla="*/ 2673 h 2768"/>
              <a:gd name="connsiteX4" fmla="*/ 1982 w 1987"/>
              <a:gd name="connsiteY4" fmla="*/ 1176 h 2768"/>
              <a:gd name="connsiteX5" fmla="*/ 1535 w 1987"/>
              <a:gd name="connsiteY5" fmla="*/ 30 h 2768"/>
              <a:gd name="connsiteX6" fmla="*/ 1017 w 1987"/>
              <a:gd name="connsiteY6" fmla="*/ 1615 h 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" h="2769">
                <a:moveTo>
                  <a:pt x="1245" y="1615"/>
                </a:moveTo>
                <a:cubicBezTo>
                  <a:pt x="1017" y="1396"/>
                  <a:pt x="346" y="548"/>
                  <a:pt x="94" y="678"/>
                </a:cubicBezTo>
                <a:cubicBezTo>
                  <a:pt x="-158" y="807"/>
                  <a:pt x="142" y="1699"/>
                  <a:pt x="442" y="2044"/>
                </a:cubicBezTo>
                <a:cubicBezTo>
                  <a:pt x="742" y="2390"/>
                  <a:pt x="1166" y="3006"/>
                  <a:pt x="1593" y="2673"/>
                </a:cubicBezTo>
                <a:cubicBezTo>
                  <a:pt x="2020" y="2341"/>
                  <a:pt x="1993" y="1651"/>
                  <a:pt x="1982" y="1176"/>
                </a:cubicBezTo>
                <a:cubicBezTo>
                  <a:pt x="1972" y="701"/>
                  <a:pt x="1752" y="-173"/>
                  <a:pt x="1535" y="30"/>
                </a:cubicBezTo>
                <a:cubicBezTo>
                  <a:pt x="1317" y="232"/>
                  <a:pt x="1110" y="1286"/>
                  <a:pt x="1017" y="1615"/>
                </a:cubicBezTo>
              </a:path>
            </a:pathLst>
          </a:custGeom>
          <a:noFill/>
          <a:ln w="38100" cap="rnd">
            <a:solidFill>
              <a:srgbClr val="FE77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98732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 rot="0">
            <a:off x="6088380" y="1753235"/>
            <a:ext cx="889000" cy="881380"/>
            <a:chOff x="9484" y="2589"/>
            <a:chExt cx="1400" cy="1388"/>
          </a:xfrm>
        </p:grpSpPr>
        <p:sp>
          <p:nvSpPr>
            <p:cNvPr id="52" name="图形 8"/>
            <p:cNvSpPr/>
            <p:nvPr/>
          </p:nvSpPr>
          <p:spPr>
            <a:xfrm>
              <a:off x="9484" y="2589"/>
              <a:ext cx="1400" cy="1388"/>
            </a:xfrm>
            <a:custGeom>
              <a:avLst/>
              <a:gdLst>
                <a:gd name="connsiteX0" fmla="*/ 106164 w 1123950"/>
                <a:gd name="connsiteY0" fmla="*/ 324410 h 1114425"/>
                <a:gd name="connsiteX1" fmla="*/ 713382 w 1123950"/>
                <a:gd name="connsiteY1" fmla="*/ 24086 h 1114425"/>
                <a:gd name="connsiteX2" fmla="*/ 1121814 w 1123950"/>
                <a:gd name="connsiteY2" fmla="*/ 583204 h 1114425"/>
                <a:gd name="connsiteX3" fmla="*/ 925980 w 1123950"/>
                <a:gd name="connsiteY3" fmla="*/ 984397 h 1114425"/>
                <a:gd name="connsiteX4" fmla="*/ 674139 w 1123950"/>
                <a:gd name="connsiteY4" fmla="*/ 1080409 h 1114425"/>
                <a:gd name="connsiteX5" fmla="*/ 236466 w 1123950"/>
                <a:gd name="connsiteY5" fmla="*/ 1070979 h 1114425"/>
                <a:gd name="connsiteX6" fmla="*/ 9771 w 1123950"/>
                <a:gd name="connsiteY6" fmla="*/ 712172 h 1114425"/>
                <a:gd name="connsiteX7" fmla="*/ 105116 w 1123950"/>
                <a:gd name="connsiteY7" fmla="*/ 285167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3950" h="1114425">
                  <a:moveTo>
                    <a:pt x="106164" y="324410"/>
                  </a:moveTo>
                  <a:cubicBezTo>
                    <a:pt x="191412" y="91428"/>
                    <a:pt x="474210" y="-42112"/>
                    <a:pt x="713382" y="24086"/>
                  </a:cubicBezTo>
                  <a:cubicBezTo>
                    <a:pt x="952555" y="90285"/>
                    <a:pt x="1123815" y="335078"/>
                    <a:pt x="1121814" y="583204"/>
                  </a:cubicBezTo>
                  <a:cubicBezTo>
                    <a:pt x="1120576" y="737890"/>
                    <a:pt x="1053425" y="896672"/>
                    <a:pt x="925980" y="984397"/>
                  </a:cubicBezTo>
                  <a:cubicBezTo>
                    <a:pt x="851495" y="1035641"/>
                    <a:pt x="762246" y="1060121"/>
                    <a:pt x="674139" y="1080409"/>
                  </a:cubicBezTo>
                  <a:cubicBezTo>
                    <a:pt x="528978" y="1113937"/>
                    <a:pt x="369911" y="1137273"/>
                    <a:pt x="236466" y="1070979"/>
                  </a:cubicBezTo>
                  <a:cubicBezTo>
                    <a:pt x="104163" y="1005257"/>
                    <a:pt x="23868" y="859238"/>
                    <a:pt x="9771" y="712172"/>
                  </a:cubicBezTo>
                  <a:cubicBezTo>
                    <a:pt x="-4326" y="565106"/>
                    <a:pt x="39870" y="417659"/>
                    <a:pt x="105116" y="285167"/>
                  </a:cubicBezTo>
                </a:path>
              </a:pathLst>
            </a:custGeom>
            <a:solidFill>
              <a:srgbClr val="F26C58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p>
              <a:endParaRPr lang="zh-CN" altLang="en-US" sz="3600" b="1"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9631" y="2758"/>
              <a:ext cx="102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b="1" dirty="0">
                  <a:solidFill>
                    <a:schemeClr val="bg1"/>
                  </a:solidFill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rPr>
                <a:t>01</a:t>
              </a:r>
              <a:endParaRPr lang="en-US" altLang="zh-CN" sz="3600" b="1" dirty="0">
                <a:solidFill>
                  <a:schemeClr val="bg1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7171055" y="1860550"/>
            <a:ext cx="4805045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ts val="2000"/>
              </a:lnSpc>
            </a:pPr>
            <a:r>
              <a: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rPr>
              <a:t>积极正面引导，教师做好幼儿行为习惯的榜样</a:t>
            </a:r>
            <a:endParaRPr lang="zh-CN" altLang="en-US" sz="2400" dirty="0">
              <a:solidFill>
                <a:srgbClr val="915453"/>
              </a:solidFill>
              <a:effectLst/>
              <a:latin typeface="站酷快乐体" panose="02010600030101010101" charset="-128"/>
              <a:ea typeface="宋体" panose="02010600030101010101" pitchFamily="2" charset="-122"/>
              <a:cs typeface="站酷快乐体" panose="02010600030101010101" charset="-128"/>
              <a:sym typeface="Segoe UI" panose="020B0502040204020203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88380" y="3334385"/>
            <a:ext cx="5888355" cy="951230"/>
            <a:chOff x="9497" y="4701"/>
            <a:chExt cx="9273" cy="1498"/>
          </a:xfrm>
        </p:grpSpPr>
        <p:grpSp>
          <p:nvGrpSpPr>
            <p:cNvPr id="20" name="组合 19"/>
            <p:cNvGrpSpPr/>
            <p:nvPr/>
          </p:nvGrpSpPr>
          <p:grpSpPr>
            <a:xfrm>
              <a:off x="9497" y="4701"/>
              <a:ext cx="1444" cy="1456"/>
              <a:chOff x="9497" y="4633"/>
              <a:chExt cx="1444" cy="1456"/>
            </a:xfrm>
          </p:grpSpPr>
          <p:sp>
            <p:nvSpPr>
              <p:cNvPr id="49" name="图形 6"/>
              <p:cNvSpPr/>
              <p:nvPr/>
            </p:nvSpPr>
            <p:spPr>
              <a:xfrm>
                <a:off x="9497" y="4633"/>
                <a:ext cx="1445" cy="1457"/>
              </a:xfrm>
              <a:custGeom>
                <a:avLst/>
                <a:gdLst>
                  <a:gd name="connsiteX0" fmla="*/ 26221 w 1104900"/>
                  <a:gd name="connsiteY0" fmla="*/ 366636 h 1114425"/>
                  <a:gd name="connsiteX1" fmla="*/ 521044 w 1104900"/>
                  <a:gd name="connsiteY1" fmla="*/ 7734 h 1114425"/>
                  <a:gd name="connsiteX2" fmla="*/ 1070065 w 1104900"/>
                  <a:gd name="connsiteY2" fmla="*/ 369207 h 1114425"/>
                  <a:gd name="connsiteX3" fmla="*/ 889567 w 1104900"/>
                  <a:gd name="connsiteY3" fmla="*/ 1000715 h 1114425"/>
                  <a:gd name="connsiteX4" fmla="*/ 233485 w 1104900"/>
                  <a:gd name="connsiteY4" fmla="*/ 1012431 h 1114425"/>
                  <a:gd name="connsiteX5" fmla="*/ 35746 w 1104900"/>
                  <a:gd name="connsiteY5" fmla="*/ 387305 h 111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00" h="1114425">
                    <a:moveTo>
                      <a:pt x="26221" y="366636"/>
                    </a:moveTo>
                    <a:cubicBezTo>
                      <a:pt x="103087" y="165182"/>
                      <a:pt x="305684" y="18211"/>
                      <a:pt x="521044" y="7734"/>
                    </a:cubicBezTo>
                    <a:cubicBezTo>
                      <a:pt x="755169" y="-3601"/>
                      <a:pt x="988246" y="149561"/>
                      <a:pt x="1070065" y="369207"/>
                    </a:cubicBezTo>
                    <a:cubicBezTo>
                      <a:pt x="1151790" y="588854"/>
                      <a:pt x="1075304" y="857649"/>
                      <a:pt x="889567" y="1000715"/>
                    </a:cubicBezTo>
                    <a:cubicBezTo>
                      <a:pt x="703924" y="1143780"/>
                      <a:pt x="423889" y="1149019"/>
                      <a:pt x="233485" y="1012431"/>
                    </a:cubicBezTo>
                    <a:cubicBezTo>
                      <a:pt x="42985" y="875842"/>
                      <a:pt x="-41788" y="608475"/>
                      <a:pt x="35746" y="387305"/>
                    </a:cubicBezTo>
                  </a:path>
                </a:pathLst>
              </a:custGeom>
              <a:solidFill>
                <a:srgbClr val="FCBD5A"/>
              </a:solidFill>
              <a:ln w="9525" cap="flat">
                <a:noFill/>
                <a:prstDash val="solid"/>
                <a:miter/>
              </a:ln>
              <a:effectLst/>
            </p:spPr>
            <p:txBody>
              <a:bodyPr rtlCol="0" anchor="ctr"/>
              <a:p>
                <a:endParaRPr lang="zh-CN" altLang="en-US" sz="3600" b="1"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9585" y="4809"/>
                <a:ext cx="124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600" b="1" dirty="0">
                    <a:solidFill>
                      <a:schemeClr val="bg1"/>
                    </a:solidFill>
                    <a:latin typeface="站酷快乐体" panose="02010600030101010101" charset="-128"/>
                    <a:ea typeface="站酷快乐体" panose="02010600030101010101" charset="-128"/>
                    <a:cs typeface="+mn-ea"/>
                    <a:sym typeface="+mn-lt"/>
                  </a:rPr>
                  <a:t>02</a:t>
                </a:r>
                <a:endParaRPr lang="en-US" altLang="zh-CN" sz="3600" b="1" dirty="0">
                  <a:solidFill>
                    <a:schemeClr val="bg1"/>
                  </a:solidFill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1254" y="5248"/>
              <a:ext cx="7516" cy="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ts val="2000"/>
                </a:lnSpc>
              </a:pPr>
              <a:r>
                <a:rPr lang="zh-CN" altLang="en-US" sz="2400" dirty="0">
                  <a:solidFill>
                    <a:srgbClr val="915453"/>
                  </a:solidFill>
                  <a:effectLst/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  <a:sym typeface="Segoe UI" panose="020B0502040204020203" pitchFamily="34" charset="0"/>
                </a:rPr>
                <a:t>积极开展主题活动，做好行为习惯的教育</a:t>
              </a:r>
              <a:endPara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 rot="0">
            <a:off x="6088380" y="4915535"/>
            <a:ext cx="5888990" cy="935990"/>
            <a:chOff x="1916" y="6266"/>
            <a:chExt cx="9274" cy="1474"/>
          </a:xfrm>
        </p:grpSpPr>
        <p:sp>
          <p:nvSpPr>
            <p:cNvPr id="17" name="文本框 16"/>
            <p:cNvSpPr txBox="1"/>
            <p:nvPr/>
          </p:nvSpPr>
          <p:spPr>
            <a:xfrm>
              <a:off x="3673" y="6697"/>
              <a:ext cx="7517" cy="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ts val="2000"/>
                </a:lnSpc>
              </a:pPr>
              <a:r>
                <a:rPr lang="zh-CN" altLang="en-US" sz="2400" dirty="0">
                  <a:solidFill>
                    <a:srgbClr val="915453"/>
                  </a:solidFill>
                  <a:effectLst/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  <a:sym typeface="Segoe UI" panose="020B0502040204020203" pitchFamily="34" charset="0"/>
                </a:rPr>
                <a:t>家园配合，共同促进幼儿良好习惯的形成</a:t>
              </a:r>
              <a:endPara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916" y="6266"/>
              <a:ext cx="1488" cy="1474"/>
              <a:chOff x="13577" y="4833"/>
              <a:chExt cx="1488" cy="1474"/>
            </a:xfrm>
          </p:grpSpPr>
          <p:sp>
            <p:nvSpPr>
              <p:cNvPr id="55" name="图形 15"/>
              <p:cNvSpPr/>
              <p:nvPr/>
            </p:nvSpPr>
            <p:spPr>
              <a:xfrm>
                <a:off x="13577" y="4833"/>
                <a:ext cx="1488" cy="1475"/>
              </a:xfrm>
              <a:custGeom>
                <a:avLst/>
                <a:gdLst>
                  <a:gd name="connsiteX0" fmla="*/ 104463 w 1107222"/>
                  <a:gd name="connsiteY0" fmla="*/ 319461 h 1097839"/>
                  <a:gd name="connsiteX1" fmla="*/ 702645 w 1107222"/>
                  <a:gd name="connsiteY1" fmla="*/ 23607 h 1097839"/>
                  <a:gd name="connsiteX2" fmla="*/ 1104998 w 1107222"/>
                  <a:gd name="connsiteY2" fmla="*/ 574404 h 1097839"/>
                  <a:gd name="connsiteX3" fmla="*/ 912079 w 1107222"/>
                  <a:gd name="connsiteY3" fmla="*/ 969626 h 1097839"/>
                  <a:gd name="connsiteX4" fmla="*/ 663986 w 1107222"/>
                  <a:gd name="connsiteY4" fmla="*/ 1064209 h 1097839"/>
                  <a:gd name="connsiteX5" fmla="*/ 232826 w 1107222"/>
                  <a:gd name="connsiteY5" fmla="*/ 1054920 h 1097839"/>
                  <a:gd name="connsiteX6" fmla="*/ 9505 w 1107222"/>
                  <a:gd name="connsiteY6" fmla="*/ 701453 h 1097839"/>
                  <a:gd name="connsiteX7" fmla="*/ 103431 w 1107222"/>
                  <a:gd name="connsiteY7" fmla="*/ 280802 h 109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7222" h="1097839">
                    <a:moveTo>
                      <a:pt x="104463" y="319461"/>
                    </a:moveTo>
                    <a:cubicBezTo>
                      <a:pt x="188443" y="89947"/>
                      <a:pt x="467032" y="-41606"/>
                      <a:pt x="702645" y="23607"/>
                    </a:cubicBezTo>
                    <a:cubicBezTo>
                      <a:pt x="938258" y="88821"/>
                      <a:pt x="1106969" y="329970"/>
                      <a:pt x="1104998" y="574404"/>
                    </a:cubicBezTo>
                    <a:cubicBezTo>
                      <a:pt x="1103778" y="726788"/>
                      <a:pt x="1037626" y="883206"/>
                      <a:pt x="912079" y="969626"/>
                    </a:cubicBezTo>
                    <a:cubicBezTo>
                      <a:pt x="838702" y="1020108"/>
                      <a:pt x="750781" y="1044223"/>
                      <a:pt x="663986" y="1064209"/>
                    </a:cubicBezTo>
                    <a:cubicBezTo>
                      <a:pt x="520985" y="1097238"/>
                      <a:pt x="364285" y="1120227"/>
                      <a:pt x="232826" y="1054920"/>
                    </a:cubicBezTo>
                    <a:cubicBezTo>
                      <a:pt x="102493" y="990175"/>
                      <a:pt x="23392" y="846330"/>
                      <a:pt x="9505" y="701453"/>
                    </a:cubicBezTo>
                    <a:cubicBezTo>
                      <a:pt x="-4382" y="556576"/>
                      <a:pt x="39156" y="411323"/>
                      <a:pt x="103431" y="280802"/>
                    </a:cubicBezTo>
                  </a:path>
                </a:pathLst>
              </a:custGeom>
              <a:solidFill>
                <a:srgbClr val="75C48A"/>
              </a:solidFill>
              <a:ln w="9362" cap="flat">
                <a:noFill/>
                <a:prstDash val="solid"/>
                <a:miter/>
              </a:ln>
              <a:effectLst/>
            </p:spPr>
            <p:txBody>
              <a:bodyPr rtlCol="0" anchor="ctr"/>
              <a:p>
                <a:endParaRPr lang="zh-CN" altLang="en-US" sz="4400" b="1"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endParaRPr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13602" y="4914"/>
                <a:ext cx="1395" cy="1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4400" b="1" dirty="0">
                    <a:solidFill>
                      <a:schemeClr val="bg1"/>
                    </a:solidFill>
                    <a:latin typeface="站酷快乐体" panose="02010600030101010101" charset="-128"/>
                    <a:ea typeface="站酷快乐体" panose="02010600030101010101" charset="-128"/>
                    <a:cs typeface="+mn-ea"/>
                    <a:sym typeface="+mn-lt"/>
                  </a:rPr>
                  <a:t>03</a:t>
                </a:r>
                <a:endParaRPr lang="en-US" altLang="zh-CN" sz="4400" b="1" dirty="0">
                  <a:solidFill>
                    <a:schemeClr val="bg1"/>
                  </a:solidFill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4" name="图片 3" descr="IMG_6125(20230213-170048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925" y="105410"/>
            <a:ext cx="3606800" cy="2922270"/>
          </a:xfrm>
          <a:prstGeom prst="rect">
            <a:avLst/>
          </a:prstGeom>
        </p:spPr>
      </p:pic>
      <p:pic>
        <p:nvPicPr>
          <p:cNvPr id="5" name="图片 4" descr="IMG_6127(20230213-17020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025" y="2895600"/>
            <a:ext cx="2658745" cy="3544570"/>
          </a:xfrm>
          <a:prstGeom prst="rect">
            <a:avLst/>
          </a:prstGeom>
        </p:spPr>
      </p:pic>
      <p:pic>
        <p:nvPicPr>
          <p:cNvPr id="7" name="图片 6" descr="IMG_6118(20230213-165716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65" y="1181100"/>
            <a:ext cx="2458085" cy="43700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camille"/>
          <p:cNvSpPr/>
          <p:nvPr/>
        </p:nvSpPr>
        <p:spPr>
          <a:xfrm>
            <a:off x="3731260" y="2560955"/>
            <a:ext cx="1306195" cy="1301115"/>
          </a:xfrm>
          <a:custGeom>
            <a:avLst/>
            <a:gdLst>
              <a:gd name="connsiteX0" fmla="*/ 168 w 2056"/>
              <a:gd name="connsiteY0" fmla="*/ 517 h 2049"/>
              <a:gd name="connsiteX1" fmla="*/ 1303 w 2056"/>
              <a:gd name="connsiteY1" fmla="*/ 38 h 2049"/>
              <a:gd name="connsiteX2" fmla="*/ 2057 w 2056"/>
              <a:gd name="connsiteY2" fmla="*/ 1070 h 2049"/>
              <a:gd name="connsiteX3" fmla="*/ 1696 w 2056"/>
              <a:gd name="connsiteY3" fmla="*/ 1811 h 2049"/>
              <a:gd name="connsiteX4" fmla="*/ 1231 w 2056"/>
              <a:gd name="connsiteY4" fmla="*/ 1988 h 2049"/>
              <a:gd name="connsiteX5" fmla="*/ 423 w 2056"/>
              <a:gd name="connsiteY5" fmla="*/ 1971 h 2049"/>
              <a:gd name="connsiteX6" fmla="*/ 5 w 2056"/>
              <a:gd name="connsiteY6" fmla="*/ 1309 h 2049"/>
              <a:gd name="connsiteX7" fmla="*/ 181 w 2056"/>
              <a:gd name="connsiteY7" fmla="*/ 520 h 2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7" h="2049">
                <a:moveTo>
                  <a:pt x="168" y="517"/>
                </a:moveTo>
                <a:cubicBezTo>
                  <a:pt x="325" y="87"/>
                  <a:pt x="862" y="-84"/>
                  <a:pt x="1303" y="38"/>
                </a:cubicBezTo>
                <a:cubicBezTo>
                  <a:pt x="1745" y="161"/>
                  <a:pt x="2061" y="612"/>
                  <a:pt x="2057" y="1070"/>
                </a:cubicBezTo>
                <a:cubicBezTo>
                  <a:pt x="2055" y="1356"/>
                  <a:pt x="1931" y="1649"/>
                  <a:pt x="1696" y="1811"/>
                </a:cubicBezTo>
                <a:cubicBezTo>
                  <a:pt x="1558" y="1906"/>
                  <a:pt x="1394" y="1951"/>
                  <a:pt x="1231" y="1988"/>
                </a:cubicBezTo>
                <a:cubicBezTo>
                  <a:pt x="963" y="2050"/>
                  <a:pt x="670" y="2093"/>
                  <a:pt x="423" y="1971"/>
                </a:cubicBezTo>
                <a:cubicBezTo>
                  <a:pt x="179" y="1849"/>
                  <a:pt x="31" y="1580"/>
                  <a:pt x="5" y="1309"/>
                </a:cubicBezTo>
                <a:cubicBezTo>
                  <a:pt x="-21" y="1037"/>
                  <a:pt x="61" y="765"/>
                  <a:pt x="181" y="520"/>
                </a:cubicBezTo>
              </a:path>
            </a:pathLst>
          </a:custGeom>
          <a:solidFill>
            <a:srgbClr val="F26C58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p>
            <a:endParaRPr lang="zh-CN" altLang="en-US" sz="4400" b="1"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224145" y="2540000"/>
            <a:ext cx="4246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dirty="0">
                <a:solidFill>
                  <a:srgbClr val="915453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rPr>
              <a:t>培养礼仪行为习惯</a:t>
            </a:r>
            <a:endParaRPr lang="zh-CN" altLang="en-US" sz="4000" dirty="0">
              <a:solidFill>
                <a:srgbClr val="915453"/>
              </a:solidFill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  <a:p>
            <a:r>
              <a:rPr lang="zh-CN" altLang="en-US" sz="4000" dirty="0">
                <a:solidFill>
                  <a:srgbClr val="915453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rPr>
              <a:t>让孩子处处受欢迎</a:t>
            </a:r>
            <a:endParaRPr lang="zh-CN" altLang="en-US" sz="4000" dirty="0">
              <a:solidFill>
                <a:srgbClr val="915453"/>
              </a:solidFill>
              <a:latin typeface="站酷快乐体" panose="02010600030101010101" charset="-128"/>
              <a:ea typeface="站酷快乐体" panose="02010600030101010101" charset="-128"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879850" y="2771140"/>
            <a:ext cx="12198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 dirty="0">
                <a:solidFill>
                  <a:schemeClr val="bg1"/>
                </a:solidFill>
                <a:latin typeface="站酷快乐体" panose="02010600030101010101" charset="-128"/>
                <a:ea typeface="宋体" panose="02010600030101010101" pitchFamily="2" charset="-122"/>
                <a:cs typeface="+mn-ea"/>
                <a:sym typeface="+mn-lt"/>
              </a:rPr>
              <a:t>三</a:t>
            </a:r>
            <a:endParaRPr lang="zh-CN" altLang="en-US" sz="6000" b="1" dirty="0">
              <a:solidFill>
                <a:schemeClr val="bg1"/>
              </a:solidFill>
              <a:latin typeface="站酷快乐体" panose="02010600030101010101" charset="-128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7" name="camill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0680" y="2461895"/>
            <a:ext cx="438150" cy="3676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camill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980000">
            <a:off x="-31115" y="-61595"/>
            <a:ext cx="1857375" cy="1724025"/>
          </a:xfrm>
          <a:prstGeom prst="rect">
            <a:avLst/>
          </a:prstGeom>
        </p:spPr>
      </p:pic>
      <p:sp>
        <p:nvSpPr>
          <p:cNvPr id="3" name="camille"/>
          <p:cNvSpPr/>
          <p:nvPr/>
        </p:nvSpPr>
        <p:spPr>
          <a:xfrm flipH="1">
            <a:off x="4344670" y="4352290"/>
            <a:ext cx="212090" cy="269240"/>
          </a:xfrm>
          <a:custGeom>
            <a:avLst/>
            <a:gdLst>
              <a:gd name="connsiteX0" fmla="*/ 1245 w 1987"/>
              <a:gd name="connsiteY0" fmla="*/ 1615 h 2768"/>
              <a:gd name="connsiteX1" fmla="*/ 94 w 1987"/>
              <a:gd name="connsiteY1" fmla="*/ 678 h 2768"/>
              <a:gd name="connsiteX2" fmla="*/ 442 w 1987"/>
              <a:gd name="connsiteY2" fmla="*/ 2044 h 2768"/>
              <a:gd name="connsiteX3" fmla="*/ 1593 w 1987"/>
              <a:gd name="connsiteY3" fmla="*/ 2673 h 2768"/>
              <a:gd name="connsiteX4" fmla="*/ 1982 w 1987"/>
              <a:gd name="connsiteY4" fmla="*/ 1176 h 2768"/>
              <a:gd name="connsiteX5" fmla="*/ 1535 w 1987"/>
              <a:gd name="connsiteY5" fmla="*/ 30 h 2768"/>
              <a:gd name="connsiteX6" fmla="*/ 1017 w 1987"/>
              <a:gd name="connsiteY6" fmla="*/ 1615 h 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" h="2769">
                <a:moveTo>
                  <a:pt x="1245" y="1615"/>
                </a:moveTo>
                <a:cubicBezTo>
                  <a:pt x="1017" y="1396"/>
                  <a:pt x="346" y="548"/>
                  <a:pt x="94" y="678"/>
                </a:cubicBezTo>
                <a:cubicBezTo>
                  <a:pt x="-158" y="807"/>
                  <a:pt x="142" y="1699"/>
                  <a:pt x="442" y="2044"/>
                </a:cubicBezTo>
                <a:cubicBezTo>
                  <a:pt x="742" y="2390"/>
                  <a:pt x="1166" y="3006"/>
                  <a:pt x="1593" y="2673"/>
                </a:cubicBezTo>
                <a:cubicBezTo>
                  <a:pt x="2020" y="2341"/>
                  <a:pt x="1993" y="1651"/>
                  <a:pt x="1982" y="1176"/>
                </a:cubicBezTo>
                <a:cubicBezTo>
                  <a:pt x="1972" y="701"/>
                  <a:pt x="1752" y="-173"/>
                  <a:pt x="1535" y="30"/>
                </a:cubicBezTo>
                <a:cubicBezTo>
                  <a:pt x="1317" y="232"/>
                  <a:pt x="1110" y="1286"/>
                  <a:pt x="1017" y="1615"/>
                </a:cubicBezTo>
              </a:path>
            </a:pathLst>
          </a:custGeom>
          <a:noFill/>
          <a:ln w="38100" cap="rnd">
            <a:solidFill>
              <a:srgbClr val="FE77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26C58"/>
              </a:solidFill>
            </a:endParaRPr>
          </a:p>
        </p:txBody>
      </p:sp>
      <p:sp>
        <p:nvSpPr>
          <p:cNvPr id="6" name="camille"/>
          <p:cNvSpPr/>
          <p:nvPr/>
        </p:nvSpPr>
        <p:spPr>
          <a:xfrm>
            <a:off x="1863090" y="4960620"/>
            <a:ext cx="180340" cy="228600"/>
          </a:xfrm>
          <a:custGeom>
            <a:avLst/>
            <a:gdLst>
              <a:gd name="connsiteX0" fmla="*/ 1245 w 1987"/>
              <a:gd name="connsiteY0" fmla="*/ 1615 h 2768"/>
              <a:gd name="connsiteX1" fmla="*/ 94 w 1987"/>
              <a:gd name="connsiteY1" fmla="*/ 678 h 2768"/>
              <a:gd name="connsiteX2" fmla="*/ 442 w 1987"/>
              <a:gd name="connsiteY2" fmla="*/ 2044 h 2768"/>
              <a:gd name="connsiteX3" fmla="*/ 1593 w 1987"/>
              <a:gd name="connsiteY3" fmla="*/ 2673 h 2768"/>
              <a:gd name="connsiteX4" fmla="*/ 1982 w 1987"/>
              <a:gd name="connsiteY4" fmla="*/ 1176 h 2768"/>
              <a:gd name="connsiteX5" fmla="*/ 1535 w 1987"/>
              <a:gd name="connsiteY5" fmla="*/ 30 h 2768"/>
              <a:gd name="connsiteX6" fmla="*/ 1017 w 1987"/>
              <a:gd name="connsiteY6" fmla="*/ 1615 h 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" h="2769">
                <a:moveTo>
                  <a:pt x="1245" y="1615"/>
                </a:moveTo>
                <a:cubicBezTo>
                  <a:pt x="1017" y="1396"/>
                  <a:pt x="346" y="548"/>
                  <a:pt x="94" y="678"/>
                </a:cubicBezTo>
                <a:cubicBezTo>
                  <a:pt x="-158" y="807"/>
                  <a:pt x="142" y="1699"/>
                  <a:pt x="442" y="2044"/>
                </a:cubicBezTo>
                <a:cubicBezTo>
                  <a:pt x="742" y="2390"/>
                  <a:pt x="1166" y="3006"/>
                  <a:pt x="1593" y="2673"/>
                </a:cubicBezTo>
                <a:cubicBezTo>
                  <a:pt x="2020" y="2341"/>
                  <a:pt x="1993" y="1651"/>
                  <a:pt x="1982" y="1176"/>
                </a:cubicBezTo>
                <a:cubicBezTo>
                  <a:pt x="1972" y="701"/>
                  <a:pt x="1752" y="-173"/>
                  <a:pt x="1535" y="30"/>
                </a:cubicBezTo>
                <a:cubicBezTo>
                  <a:pt x="1317" y="232"/>
                  <a:pt x="1110" y="1286"/>
                  <a:pt x="1017" y="1615"/>
                </a:cubicBezTo>
              </a:path>
            </a:pathLst>
          </a:custGeom>
          <a:noFill/>
          <a:ln w="38100" cap="rnd">
            <a:solidFill>
              <a:srgbClr val="FE77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98732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 rot="0">
            <a:off x="6088380" y="1753235"/>
            <a:ext cx="889000" cy="881380"/>
            <a:chOff x="9484" y="2589"/>
            <a:chExt cx="1400" cy="1388"/>
          </a:xfrm>
        </p:grpSpPr>
        <p:sp>
          <p:nvSpPr>
            <p:cNvPr id="52" name="图形 8"/>
            <p:cNvSpPr/>
            <p:nvPr/>
          </p:nvSpPr>
          <p:spPr>
            <a:xfrm>
              <a:off x="9484" y="2589"/>
              <a:ext cx="1400" cy="1388"/>
            </a:xfrm>
            <a:custGeom>
              <a:avLst/>
              <a:gdLst>
                <a:gd name="connsiteX0" fmla="*/ 106164 w 1123950"/>
                <a:gd name="connsiteY0" fmla="*/ 324410 h 1114425"/>
                <a:gd name="connsiteX1" fmla="*/ 713382 w 1123950"/>
                <a:gd name="connsiteY1" fmla="*/ 24086 h 1114425"/>
                <a:gd name="connsiteX2" fmla="*/ 1121814 w 1123950"/>
                <a:gd name="connsiteY2" fmla="*/ 583204 h 1114425"/>
                <a:gd name="connsiteX3" fmla="*/ 925980 w 1123950"/>
                <a:gd name="connsiteY3" fmla="*/ 984397 h 1114425"/>
                <a:gd name="connsiteX4" fmla="*/ 674139 w 1123950"/>
                <a:gd name="connsiteY4" fmla="*/ 1080409 h 1114425"/>
                <a:gd name="connsiteX5" fmla="*/ 236466 w 1123950"/>
                <a:gd name="connsiteY5" fmla="*/ 1070979 h 1114425"/>
                <a:gd name="connsiteX6" fmla="*/ 9771 w 1123950"/>
                <a:gd name="connsiteY6" fmla="*/ 712172 h 1114425"/>
                <a:gd name="connsiteX7" fmla="*/ 105116 w 1123950"/>
                <a:gd name="connsiteY7" fmla="*/ 285167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3950" h="1114425">
                  <a:moveTo>
                    <a:pt x="106164" y="324410"/>
                  </a:moveTo>
                  <a:cubicBezTo>
                    <a:pt x="191412" y="91428"/>
                    <a:pt x="474210" y="-42112"/>
                    <a:pt x="713382" y="24086"/>
                  </a:cubicBezTo>
                  <a:cubicBezTo>
                    <a:pt x="952555" y="90285"/>
                    <a:pt x="1123815" y="335078"/>
                    <a:pt x="1121814" y="583204"/>
                  </a:cubicBezTo>
                  <a:cubicBezTo>
                    <a:pt x="1120576" y="737890"/>
                    <a:pt x="1053425" y="896672"/>
                    <a:pt x="925980" y="984397"/>
                  </a:cubicBezTo>
                  <a:cubicBezTo>
                    <a:pt x="851495" y="1035641"/>
                    <a:pt x="762246" y="1060121"/>
                    <a:pt x="674139" y="1080409"/>
                  </a:cubicBezTo>
                  <a:cubicBezTo>
                    <a:pt x="528978" y="1113937"/>
                    <a:pt x="369911" y="1137273"/>
                    <a:pt x="236466" y="1070979"/>
                  </a:cubicBezTo>
                  <a:cubicBezTo>
                    <a:pt x="104163" y="1005257"/>
                    <a:pt x="23868" y="859238"/>
                    <a:pt x="9771" y="712172"/>
                  </a:cubicBezTo>
                  <a:cubicBezTo>
                    <a:pt x="-4326" y="565106"/>
                    <a:pt x="39870" y="417659"/>
                    <a:pt x="105116" y="285167"/>
                  </a:cubicBezTo>
                </a:path>
              </a:pathLst>
            </a:custGeom>
            <a:solidFill>
              <a:srgbClr val="F26C58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p>
              <a:endParaRPr lang="zh-CN" altLang="en-US" sz="3600" b="1"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9631" y="2758"/>
              <a:ext cx="102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b="1" dirty="0">
                  <a:solidFill>
                    <a:schemeClr val="bg1"/>
                  </a:solidFill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rPr>
                <a:t>01</a:t>
              </a:r>
              <a:endParaRPr lang="en-US" altLang="zh-CN" sz="3600" b="1" dirty="0">
                <a:solidFill>
                  <a:schemeClr val="bg1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7171055" y="1860550"/>
            <a:ext cx="4805045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ts val="2000"/>
              </a:lnSpc>
            </a:pPr>
            <a:r>
              <a: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rPr>
              <a:t>示范引导，在入园和离园环节中养成文明礼仪习惯</a:t>
            </a:r>
            <a:endParaRPr lang="zh-CN" altLang="en-US" sz="2400" dirty="0">
              <a:solidFill>
                <a:srgbClr val="915453"/>
              </a:solidFill>
              <a:effectLst/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  <a:sym typeface="Segoe UI" panose="020B0502040204020203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88380" y="3334385"/>
            <a:ext cx="5888355" cy="951230"/>
            <a:chOff x="9497" y="4701"/>
            <a:chExt cx="9273" cy="1498"/>
          </a:xfrm>
        </p:grpSpPr>
        <p:grpSp>
          <p:nvGrpSpPr>
            <p:cNvPr id="20" name="组合 19"/>
            <p:cNvGrpSpPr/>
            <p:nvPr/>
          </p:nvGrpSpPr>
          <p:grpSpPr>
            <a:xfrm>
              <a:off x="9497" y="4701"/>
              <a:ext cx="1444" cy="1456"/>
              <a:chOff x="9497" y="4633"/>
              <a:chExt cx="1444" cy="1456"/>
            </a:xfrm>
          </p:grpSpPr>
          <p:sp>
            <p:nvSpPr>
              <p:cNvPr id="49" name="图形 6"/>
              <p:cNvSpPr/>
              <p:nvPr/>
            </p:nvSpPr>
            <p:spPr>
              <a:xfrm>
                <a:off x="9497" y="4633"/>
                <a:ext cx="1445" cy="1457"/>
              </a:xfrm>
              <a:custGeom>
                <a:avLst/>
                <a:gdLst>
                  <a:gd name="connsiteX0" fmla="*/ 26221 w 1104900"/>
                  <a:gd name="connsiteY0" fmla="*/ 366636 h 1114425"/>
                  <a:gd name="connsiteX1" fmla="*/ 521044 w 1104900"/>
                  <a:gd name="connsiteY1" fmla="*/ 7734 h 1114425"/>
                  <a:gd name="connsiteX2" fmla="*/ 1070065 w 1104900"/>
                  <a:gd name="connsiteY2" fmla="*/ 369207 h 1114425"/>
                  <a:gd name="connsiteX3" fmla="*/ 889567 w 1104900"/>
                  <a:gd name="connsiteY3" fmla="*/ 1000715 h 1114425"/>
                  <a:gd name="connsiteX4" fmla="*/ 233485 w 1104900"/>
                  <a:gd name="connsiteY4" fmla="*/ 1012431 h 1114425"/>
                  <a:gd name="connsiteX5" fmla="*/ 35746 w 1104900"/>
                  <a:gd name="connsiteY5" fmla="*/ 387305 h 111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00" h="1114425">
                    <a:moveTo>
                      <a:pt x="26221" y="366636"/>
                    </a:moveTo>
                    <a:cubicBezTo>
                      <a:pt x="103087" y="165182"/>
                      <a:pt x="305684" y="18211"/>
                      <a:pt x="521044" y="7734"/>
                    </a:cubicBezTo>
                    <a:cubicBezTo>
                      <a:pt x="755169" y="-3601"/>
                      <a:pt x="988246" y="149561"/>
                      <a:pt x="1070065" y="369207"/>
                    </a:cubicBezTo>
                    <a:cubicBezTo>
                      <a:pt x="1151790" y="588854"/>
                      <a:pt x="1075304" y="857649"/>
                      <a:pt x="889567" y="1000715"/>
                    </a:cubicBezTo>
                    <a:cubicBezTo>
                      <a:pt x="703924" y="1143780"/>
                      <a:pt x="423889" y="1149019"/>
                      <a:pt x="233485" y="1012431"/>
                    </a:cubicBezTo>
                    <a:cubicBezTo>
                      <a:pt x="42985" y="875842"/>
                      <a:pt x="-41788" y="608475"/>
                      <a:pt x="35746" y="387305"/>
                    </a:cubicBezTo>
                  </a:path>
                </a:pathLst>
              </a:custGeom>
              <a:solidFill>
                <a:srgbClr val="FCBD5A"/>
              </a:solidFill>
              <a:ln w="9525" cap="flat">
                <a:noFill/>
                <a:prstDash val="solid"/>
                <a:miter/>
              </a:ln>
              <a:effectLst/>
            </p:spPr>
            <p:txBody>
              <a:bodyPr rtlCol="0" anchor="ctr"/>
              <a:p>
                <a:endParaRPr lang="zh-CN" altLang="en-US" sz="3600" b="1"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9585" y="4809"/>
                <a:ext cx="124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600" b="1" dirty="0">
                    <a:solidFill>
                      <a:schemeClr val="bg1"/>
                    </a:solidFill>
                    <a:latin typeface="站酷快乐体" panose="02010600030101010101" charset="-128"/>
                    <a:ea typeface="站酷快乐体" panose="02010600030101010101" charset="-128"/>
                    <a:cs typeface="+mn-ea"/>
                    <a:sym typeface="+mn-lt"/>
                  </a:rPr>
                  <a:t>02</a:t>
                </a:r>
                <a:endParaRPr lang="en-US" altLang="zh-CN" sz="3600" b="1" dirty="0">
                  <a:solidFill>
                    <a:schemeClr val="bg1"/>
                  </a:solidFill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1254" y="5248"/>
              <a:ext cx="7516" cy="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ts val="2000"/>
                </a:lnSpc>
              </a:pPr>
              <a:r>
                <a:rPr lang="zh-CN" altLang="en-US" sz="2400" dirty="0">
                  <a:solidFill>
                    <a:srgbClr val="915453"/>
                  </a:solidFill>
                  <a:effectLst/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  <a:sym typeface="Segoe UI" panose="020B0502040204020203" pitchFamily="34" charset="0"/>
                </a:rPr>
                <a:t>随机教育，在游戏活动中渗透文明礼仪习惯</a:t>
              </a:r>
              <a:endPara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 rot="0">
            <a:off x="6088380" y="4915535"/>
            <a:ext cx="5888990" cy="935990"/>
            <a:chOff x="1916" y="6266"/>
            <a:chExt cx="9274" cy="1474"/>
          </a:xfrm>
        </p:grpSpPr>
        <p:sp>
          <p:nvSpPr>
            <p:cNvPr id="17" name="文本框 16"/>
            <p:cNvSpPr txBox="1"/>
            <p:nvPr/>
          </p:nvSpPr>
          <p:spPr>
            <a:xfrm>
              <a:off x="3673" y="6697"/>
              <a:ext cx="7517" cy="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ts val="2000"/>
                </a:lnSpc>
              </a:pPr>
              <a:r>
                <a:rPr lang="zh-CN" altLang="en-US" sz="2400" dirty="0">
                  <a:solidFill>
                    <a:srgbClr val="915453"/>
                  </a:solidFill>
                  <a:effectLst/>
                  <a:latin typeface="站酷快乐体" panose="02010600030101010101" charset="-128"/>
                  <a:ea typeface="站酷快乐体" panose="02010600030101010101" charset="-128"/>
                  <a:cs typeface="站酷快乐体" panose="02010600030101010101" charset="-128"/>
                  <a:sym typeface="Segoe UI" panose="020B0502040204020203" pitchFamily="34" charset="0"/>
                </a:rPr>
                <a:t>丰富认知，在学习活动中培养文明礼仪习惯</a:t>
              </a:r>
              <a:endParaRPr lang="zh-CN" altLang="en-US" sz="2400" dirty="0">
                <a:solidFill>
                  <a:srgbClr val="915453"/>
                </a:solidFill>
                <a:effectLst/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916" y="6266"/>
              <a:ext cx="1488" cy="1474"/>
              <a:chOff x="13577" y="4833"/>
              <a:chExt cx="1488" cy="1474"/>
            </a:xfrm>
          </p:grpSpPr>
          <p:sp>
            <p:nvSpPr>
              <p:cNvPr id="55" name="图形 15"/>
              <p:cNvSpPr/>
              <p:nvPr/>
            </p:nvSpPr>
            <p:spPr>
              <a:xfrm>
                <a:off x="13577" y="4833"/>
                <a:ext cx="1488" cy="1475"/>
              </a:xfrm>
              <a:custGeom>
                <a:avLst/>
                <a:gdLst>
                  <a:gd name="connsiteX0" fmla="*/ 104463 w 1107222"/>
                  <a:gd name="connsiteY0" fmla="*/ 319461 h 1097839"/>
                  <a:gd name="connsiteX1" fmla="*/ 702645 w 1107222"/>
                  <a:gd name="connsiteY1" fmla="*/ 23607 h 1097839"/>
                  <a:gd name="connsiteX2" fmla="*/ 1104998 w 1107222"/>
                  <a:gd name="connsiteY2" fmla="*/ 574404 h 1097839"/>
                  <a:gd name="connsiteX3" fmla="*/ 912079 w 1107222"/>
                  <a:gd name="connsiteY3" fmla="*/ 969626 h 1097839"/>
                  <a:gd name="connsiteX4" fmla="*/ 663986 w 1107222"/>
                  <a:gd name="connsiteY4" fmla="*/ 1064209 h 1097839"/>
                  <a:gd name="connsiteX5" fmla="*/ 232826 w 1107222"/>
                  <a:gd name="connsiteY5" fmla="*/ 1054920 h 1097839"/>
                  <a:gd name="connsiteX6" fmla="*/ 9505 w 1107222"/>
                  <a:gd name="connsiteY6" fmla="*/ 701453 h 1097839"/>
                  <a:gd name="connsiteX7" fmla="*/ 103431 w 1107222"/>
                  <a:gd name="connsiteY7" fmla="*/ 280802 h 109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7222" h="1097839">
                    <a:moveTo>
                      <a:pt x="104463" y="319461"/>
                    </a:moveTo>
                    <a:cubicBezTo>
                      <a:pt x="188443" y="89947"/>
                      <a:pt x="467032" y="-41606"/>
                      <a:pt x="702645" y="23607"/>
                    </a:cubicBezTo>
                    <a:cubicBezTo>
                      <a:pt x="938258" y="88821"/>
                      <a:pt x="1106969" y="329970"/>
                      <a:pt x="1104998" y="574404"/>
                    </a:cubicBezTo>
                    <a:cubicBezTo>
                      <a:pt x="1103778" y="726788"/>
                      <a:pt x="1037626" y="883206"/>
                      <a:pt x="912079" y="969626"/>
                    </a:cubicBezTo>
                    <a:cubicBezTo>
                      <a:pt x="838702" y="1020108"/>
                      <a:pt x="750781" y="1044223"/>
                      <a:pt x="663986" y="1064209"/>
                    </a:cubicBezTo>
                    <a:cubicBezTo>
                      <a:pt x="520985" y="1097238"/>
                      <a:pt x="364285" y="1120227"/>
                      <a:pt x="232826" y="1054920"/>
                    </a:cubicBezTo>
                    <a:cubicBezTo>
                      <a:pt x="102493" y="990175"/>
                      <a:pt x="23392" y="846330"/>
                      <a:pt x="9505" y="701453"/>
                    </a:cubicBezTo>
                    <a:cubicBezTo>
                      <a:pt x="-4382" y="556576"/>
                      <a:pt x="39156" y="411323"/>
                      <a:pt x="103431" y="280802"/>
                    </a:cubicBezTo>
                  </a:path>
                </a:pathLst>
              </a:custGeom>
              <a:solidFill>
                <a:srgbClr val="75C48A"/>
              </a:solidFill>
              <a:ln w="9362" cap="flat">
                <a:noFill/>
                <a:prstDash val="solid"/>
                <a:miter/>
              </a:ln>
              <a:effectLst/>
            </p:spPr>
            <p:txBody>
              <a:bodyPr rtlCol="0" anchor="ctr"/>
              <a:p>
                <a:endParaRPr lang="zh-CN" altLang="en-US" sz="4400" b="1"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endParaRPr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13602" y="4914"/>
                <a:ext cx="1395" cy="1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4400" b="1" dirty="0">
                    <a:solidFill>
                      <a:schemeClr val="bg1"/>
                    </a:solidFill>
                    <a:latin typeface="站酷快乐体" panose="02010600030101010101" charset="-128"/>
                    <a:ea typeface="站酷快乐体" panose="02010600030101010101" charset="-128"/>
                    <a:cs typeface="+mn-ea"/>
                    <a:sym typeface="+mn-lt"/>
                  </a:rPr>
                  <a:t>03</a:t>
                </a:r>
                <a:endParaRPr lang="en-US" altLang="zh-CN" sz="4400" b="1" dirty="0">
                  <a:solidFill>
                    <a:schemeClr val="bg1"/>
                  </a:solidFill>
                  <a:latin typeface="站酷快乐体" panose="02010600030101010101" charset="-128"/>
                  <a:ea typeface="站酷快乐体" panose="02010600030101010101" charset="-128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" name="图片 1" descr="IMG_6128(20230213-17024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1134110"/>
            <a:ext cx="2548255" cy="2548255"/>
          </a:xfrm>
          <a:prstGeom prst="rect">
            <a:avLst/>
          </a:prstGeom>
        </p:spPr>
      </p:pic>
      <p:pic>
        <p:nvPicPr>
          <p:cNvPr id="31752" name="图片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760" y="3446145"/>
            <a:ext cx="3206115" cy="25723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p="http://schemas.openxmlformats.org/presentationml/2006/main">
  <p:tag name="KSO_WPP_MARK_KEY" val="f17909b1-f0f7-4bfd-8a6c-451a030f6bf9"/>
  <p:tag name="COMMONDATA" val="eyJoZGlkIjoiZWE4ZjNmMjYwMDBlYWFiODljODI0NDhiNGI1ZmM3MzM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690</Words>
  <Application>WPS 演示</Application>
  <PresentationFormat>宽屏</PresentationFormat>
  <Paragraphs>151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Wingdings</vt:lpstr>
      <vt:lpstr>汉仪黑咪体简</vt:lpstr>
      <vt:lpstr>站酷快乐体</vt:lpstr>
      <vt:lpstr>Segoe UI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手绘可爱卡通幼儿园班会家长会</dc:title>
  <dc:creator>蔡圆圆camille（卡米设计）</dc:creator>
  <cp:lastModifiedBy>Administrator</cp:lastModifiedBy>
  <cp:revision>175</cp:revision>
  <dcterms:created xsi:type="dcterms:W3CDTF">2019-06-19T02:08:00Z</dcterms:created>
  <dcterms:modified xsi:type="dcterms:W3CDTF">2023-02-16T06:33:29Z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19EBCEC531384B788480AF405275202C</vt:lpwstr>
  </property>
</Properties>
</file>