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Override PartName="/customXml/itemProps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10" r:id="rId16"/>
    <p:sldId id="333" r:id="rId17"/>
    <p:sldId id="334" r:id="rId18"/>
    <p:sldId id="442" r:id="rId19"/>
    <p:sldId id="441" r:id="rId20"/>
    <p:sldId id="335" r:id="rId21"/>
    <p:sldId id="336" r:id="rId22"/>
    <p:sldId id="338" r:id="rId23"/>
    <p:sldId id="340" r:id="rId24"/>
    <p:sldId id="341" r:id="rId25"/>
    <p:sldId id="342" r:id="rId26"/>
    <p:sldId id="466" r:id="rId27"/>
    <p:sldId id="344" r:id="rId28"/>
    <p:sldId id="411" r:id="rId29"/>
    <p:sldId id="347" r:id="rId30"/>
    <p:sldId id="367" r:id="rId31"/>
    <p:sldId id="368" r:id="rId32"/>
    <p:sldId id="369" r:id="rId33"/>
    <p:sldId id="370" r:id="rId34"/>
    <p:sldId id="372" r:id="rId35"/>
    <p:sldId id="373" r:id="rId36"/>
    <p:sldId id="374" r:id="rId37"/>
    <p:sldId id="432" r:id="rId38"/>
    <p:sldId id="433" r:id="rId39"/>
    <p:sldId id="437" r:id="rId40"/>
    <p:sldId id="434" r:id="rId41"/>
    <p:sldId id="435" r:id="rId42"/>
    <p:sldId id="259" r:id="rId43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B0"/>
    <a:srgbClr val="BBBADE"/>
    <a:srgbClr val="8BCEF9"/>
    <a:srgbClr val="7DA5F7"/>
    <a:srgbClr val="E4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" y="3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tags" Target="tags/tag9.xml"/><Relationship Id="rId48" Type="http://schemas.openxmlformats.org/officeDocument/2006/relationships/customXml" Target="../customXml/item1.xml"/><Relationship Id="rId47" Type="http://schemas.openxmlformats.org/officeDocument/2006/relationships/customXmlProps" Target="../customXml/itemProps8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7DA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75139" y="341923"/>
            <a:ext cx="11441723" cy="6174154"/>
          </a:xfrm>
          <a:prstGeom prst="rect">
            <a:avLst/>
          </a:prstGeom>
          <a:solidFill>
            <a:schemeClr val="bg1"/>
          </a:solidFill>
          <a:ln w="76200">
            <a:solidFill>
              <a:srgbClr val="E4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1" y="5061400"/>
            <a:ext cx="1779986" cy="1796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17CB9-D792-4185-9B4D-A993863F7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3ED6-FADE-4F82-BCEC-BC4BB8C84C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microsoft.com/office/2007/relationships/media" Target="../media/media1.mp3"/><Relationship Id="rId5" Type="http://schemas.openxmlformats.org/officeDocument/2006/relationships/audio" Target="NULL" TargetMode="Externa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1675765" y="1348105"/>
            <a:ext cx="725297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表内乘法</a:t>
            </a:r>
            <a:endParaRPr lang="zh-CN" altLang="en-US" sz="60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教材分析</a:t>
            </a:r>
            <a:endParaRPr lang="zh-CN" altLang="en-US" sz="60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1740310"/>
            <a:ext cx="4599517" cy="511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" y="166996"/>
            <a:ext cx="1809370" cy="148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5334217"/>
            <a:ext cx="1498416" cy="7809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82134" y="3703206"/>
            <a:ext cx="4916013" cy="5078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19399" y="718518"/>
            <a:ext cx="404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字体管家极细黑" panose="00020600040101010101" pitchFamily="18" charset="-122"/>
                <a:ea typeface="字体管家极细黑" panose="00020600040101010101" pitchFamily="18" charset="-122"/>
                <a:cs typeface="Open Sans" panose="020B0606030504020204" pitchFamily="34" charset="0"/>
              </a:rPr>
              <a:t>TEACHER</a:t>
            </a:r>
            <a:endParaRPr lang="en-US" altLang="zh-CN" sz="4800" dirty="0">
              <a:solidFill>
                <a:schemeClr val="bg1"/>
              </a:solidFill>
              <a:latin typeface="字体管家极细黑" panose="00020600040101010101" pitchFamily="18" charset="-122"/>
              <a:ea typeface="字体管家极细黑" panose="00020600040101010101" pitchFamily="18" charset="-122"/>
              <a:cs typeface="Open Sans" panose="020B0606030504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45684" y="4296786"/>
            <a:ext cx="505369" cy="505369"/>
            <a:chOff x="732769" y="5535598"/>
            <a:chExt cx="290407" cy="290407"/>
          </a:xfrm>
          <a:solidFill>
            <a:schemeClr val="bg1"/>
          </a:solidFill>
        </p:grpSpPr>
        <p:sp>
          <p:nvSpPr>
            <p:cNvPr id="14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FFBAB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grpFill/>
          </p:grpSpPr>
          <p:sp>
            <p:nvSpPr>
              <p:cNvPr id="1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3848507" y="4280012"/>
            <a:ext cx="4094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泸县潮河镇学校：陈小辉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1" b="86372"/>
          <a:stretch>
            <a:fillRect/>
          </a:stretch>
        </p:blipFill>
        <p:spPr>
          <a:xfrm>
            <a:off x="11288806" y="0"/>
            <a:ext cx="903194" cy="934571"/>
          </a:xfrm>
          <a:prstGeom prst="rect">
            <a:avLst/>
          </a:prstGeom>
        </p:spPr>
      </p:pic>
      <p:pic>
        <p:nvPicPr>
          <p:cNvPr id="22" name="5c1cdd879699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816.2000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1518" y="181784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411">
        <p15:prstTrans prst="pageCurlDouble"/>
      </p:transition>
    </mc:Choice>
    <mc:Fallback>
      <p:transition spd="slow" advTm="34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99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99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899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399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2" grpId="1"/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同侧圆角矩形 16"/>
          <p:cNvSpPr/>
          <p:nvPr/>
        </p:nvSpPr>
        <p:spPr>
          <a:xfrm>
            <a:off x="1205230" y="4032250"/>
            <a:ext cx="4226560" cy="6311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72560" y="389833"/>
            <a:ext cx="424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4000" dirty="0">
                <a:solidFill>
                  <a:srgbClr val="7DA5F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与苏教版教材比较</a:t>
            </a:r>
            <a:endParaRPr lang="zh-CN" altLang="en-US" sz="4000" dirty="0">
              <a:solidFill>
                <a:srgbClr val="7DA5F7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" y="1097280"/>
            <a:ext cx="5036820" cy="2795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055" y="1097280"/>
            <a:ext cx="4956810" cy="27952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4150" y="4093210"/>
            <a:ext cx="3977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4"/>
                </a:solidFill>
              </a:rPr>
              <a:t>1.</a:t>
            </a:r>
            <a:r>
              <a:rPr lang="zh-CN" altLang="en-US" sz="2400">
                <a:solidFill>
                  <a:schemeClr val="accent4"/>
                </a:solidFill>
              </a:rPr>
              <a:t>知识呈现顺序略有不同。</a:t>
            </a:r>
            <a:endParaRPr lang="zh-CN" altLang="en-US" sz="2400">
              <a:solidFill>
                <a:schemeClr val="accent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54785" y="4693285"/>
            <a:ext cx="10333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苏教版教材学习了表内乘法（一）也就是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1-6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的乘法口诀后紧接着学习表内除法（一），表内乘法和表内除法（二）为一个单元，把乘法和除法结合起来学习；西师版教材学习了表内乘法（一）和表内乘法（二）后再学习表内除法，表内除法放在一个单元。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ldLvl="0" animBg="1"/>
      <p:bldP spid="17" grpId="1" animBg="1"/>
      <p:bldP spid="4" grpId="0"/>
      <p:bldP spid="4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同侧圆角矩形 16"/>
          <p:cNvSpPr/>
          <p:nvPr/>
        </p:nvSpPr>
        <p:spPr>
          <a:xfrm>
            <a:off x="1508760" y="4787265"/>
            <a:ext cx="9913620" cy="11772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343535"/>
            <a:ext cx="5774055" cy="4222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60" y="343535"/>
            <a:ext cx="5732780" cy="42221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6740" y="4787265"/>
            <a:ext cx="9429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400">
                <a:solidFill>
                  <a:schemeClr val="accent4"/>
                </a:solidFill>
              </a:rPr>
              <a:t>2.</a:t>
            </a:r>
            <a:r>
              <a:rPr lang="zh-CN" altLang="en-US" sz="2400">
                <a:solidFill>
                  <a:schemeClr val="accent4"/>
                </a:solidFill>
              </a:rPr>
              <a:t>苏教版的乘法算式各部分的名称，口诀的句数</a:t>
            </a:r>
            <a:r>
              <a:rPr lang="zh-CN" altLang="en-US" sz="2400">
                <a:solidFill>
                  <a:schemeClr val="accent4"/>
                </a:solidFill>
                <a:sym typeface="+mn-ea"/>
              </a:rPr>
              <a:t>与西师版不同，</a:t>
            </a:r>
            <a:r>
              <a:rPr lang="zh-CN" altLang="en-US" sz="2400">
                <a:solidFill>
                  <a:schemeClr val="accent4"/>
                </a:solidFill>
              </a:rPr>
              <a:t>与人教版相同。</a:t>
            </a:r>
            <a:endParaRPr lang="zh-CN" altLang="en-US" sz="24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同侧圆角矩形 16"/>
          <p:cNvSpPr/>
          <p:nvPr/>
        </p:nvSpPr>
        <p:spPr>
          <a:xfrm>
            <a:off x="1634490" y="5026025"/>
            <a:ext cx="9913620" cy="11772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3972560" y="535883"/>
            <a:ext cx="424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ctr">
              <a:defRPr/>
            </a:pPr>
            <a:r>
              <a:rPr lang="zh-CN" altLang="en-US" sz="4000" dirty="0">
                <a:solidFill>
                  <a:srgbClr val="7DA5F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与北师版教材比较</a:t>
            </a:r>
            <a:endParaRPr lang="zh-CN" altLang="en-US" sz="4000" dirty="0">
              <a:solidFill>
                <a:srgbClr val="7DA5F7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" y="1151890"/>
            <a:ext cx="4809490" cy="3670935"/>
          </a:xfrm>
          <a:prstGeom prst="round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305" y="1057910"/>
            <a:ext cx="4856480" cy="3670935"/>
          </a:xfrm>
          <a:prstGeom prst="round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4490" y="5026025"/>
            <a:ext cx="9704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</a:rPr>
              <a:t>1.</a:t>
            </a:r>
            <a:r>
              <a:rPr lang="zh-CN" altLang="en-US" sz="2400">
                <a:solidFill>
                  <a:schemeClr val="tx1"/>
                </a:solidFill>
              </a:rPr>
              <a:t>北师版从几个几个地数引入乘法，重视学生数数的经验，西师版教材、人教版教材从加法算式引入，着重让学生理解乘法与加法的关系。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ldLvl="0" animBg="1"/>
      <p:bldP spid="17" grpId="1" animBg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同侧圆角矩形 16"/>
          <p:cNvSpPr/>
          <p:nvPr/>
        </p:nvSpPr>
        <p:spPr>
          <a:xfrm>
            <a:off x="1346835" y="3676650"/>
            <a:ext cx="10404475" cy="287210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960" y="487680"/>
            <a:ext cx="5391150" cy="30435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2265" y="3687445"/>
            <a:ext cx="99136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</a:rPr>
              <a:t>2.</a:t>
            </a:r>
            <a:r>
              <a:rPr lang="zh-CN" altLang="en-US" sz="2400">
                <a:solidFill>
                  <a:schemeClr val="tx1"/>
                </a:solidFill>
              </a:rPr>
              <a:t>人教版与苏教版在口诀的句数上处理方式是一致的，即学习到几就有几句口诀，西师版刚好相反，</a:t>
            </a:r>
            <a:r>
              <a:rPr lang="en-US" altLang="zh-CN" sz="2400">
                <a:solidFill>
                  <a:schemeClr val="tx1"/>
                </a:solidFill>
              </a:rPr>
              <a:t>1</a:t>
            </a:r>
            <a:r>
              <a:rPr lang="zh-CN" altLang="en-US" sz="2400">
                <a:solidFill>
                  <a:schemeClr val="tx1"/>
                </a:solidFill>
              </a:rPr>
              <a:t>的乘法口诀句数多，</a:t>
            </a:r>
            <a:r>
              <a:rPr lang="en-US" altLang="zh-CN" sz="2400">
                <a:solidFill>
                  <a:schemeClr val="tx1"/>
                </a:solidFill>
              </a:rPr>
              <a:t>9</a:t>
            </a:r>
            <a:r>
              <a:rPr lang="zh-CN" altLang="en-US" sz="2400">
                <a:solidFill>
                  <a:schemeClr val="tx1"/>
                </a:solidFill>
              </a:rPr>
              <a:t>的乘法口诀句数只有一句，但北师大版教材在编排乘法口诀时，无论学习到几的乘法口诀都是九句，也就是说每句口诀出现两次，刚好是人教版与西师版口诀呈现的综合。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10" y="442595"/>
            <a:ext cx="5791200" cy="308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983528" y="1552262"/>
            <a:ext cx="74223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西师版教材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教学内容分析</a:t>
            </a:r>
            <a:endParaRPr lang="zh-CN" altLang="en-US" sz="48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1740310"/>
            <a:ext cx="4599517" cy="511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" y="166996"/>
            <a:ext cx="1809370" cy="148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5334217"/>
            <a:ext cx="1498416" cy="7809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36719" y="3454921"/>
            <a:ext cx="4916013" cy="5078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60644" y="4296786"/>
            <a:ext cx="505369" cy="505369"/>
            <a:chOff x="732769" y="5535598"/>
            <a:chExt cx="290407" cy="290407"/>
          </a:xfrm>
          <a:solidFill>
            <a:schemeClr val="bg1"/>
          </a:solidFill>
        </p:grpSpPr>
        <p:sp>
          <p:nvSpPr>
            <p:cNvPr id="14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FFBAB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grpFill/>
          </p:grpSpPr>
          <p:sp>
            <p:nvSpPr>
              <p:cNvPr id="1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4134257" y="4395582"/>
            <a:ext cx="1871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spc="600" dirty="0">
                <a:solidFill>
                  <a:schemeClr val="bg1"/>
                </a:solidFill>
                <a:latin typeface="+mn-ea"/>
              </a:rPr>
              <a:t>The part 02</a:t>
            </a:r>
            <a:endParaRPr lang="zh-CN" altLang="en-US" sz="1400" spc="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1" b="86372"/>
          <a:stretch>
            <a:fillRect/>
          </a:stretch>
        </p:blipFill>
        <p:spPr>
          <a:xfrm>
            <a:off x="11288806" y="0"/>
            <a:ext cx="903194" cy="9345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5269" y="717883"/>
            <a:ext cx="40414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dirty="0">
                <a:solidFill>
                  <a:schemeClr val="bg1"/>
                </a:solidFill>
                <a:latin typeface="字体管家极细黑" panose="00020600040101010101" pitchFamily="18" charset="-122"/>
                <a:ea typeface="字体管家极细黑" panose="00020600040101010101" pitchFamily="18" charset="-122"/>
                <a:cs typeface="Open Sans" panose="020B0606030504020204" pitchFamily="34" charset="0"/>
              </a:rPr>
              <a:t>TWO</a:t>
            </a:r>
            <a:endParaRPr lang="en-US" altLang="zh-CN" sz="4800" dirty="0">
              <a:solidFill>
                <a:schemeClr val="bg1"/>
              </a:solidFill>
              <a:latin typeface="字体管家极细黑" panose="00020600040101010101" pitchFamily="18" charset="-122"/>
              <a:ea typeface="字体管家极细黑" panose="00020600040101010101" pitchFamily="18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bldLvl="0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075055" y="3767455"/>
            <a:ext cx="106686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在学生认识100以内的数和掌握100以内加法的基础上编排，主要教学两个知识，一是乘法的含义，即求几个相同加数的和可以用乘法计算，它比加法计算简便；二是口算表内乘法，即用1〜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的乘法口诀很快算出有关乘法算式的积，并解决相关的实际问题。这些内容是十分重要的数学知识，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是学习表内除法和多位数乘除法的基础，表内乘法在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日常生活经常应用，对以后的数学学习有极大的影响。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C9F754DE-2CAD-44b6-B708-469DEB6407EB-1" descr="C:/Users/我/AppData/Local/Temp/wpp.hVVOmOwpp"/>
          <p:cNvPicPr>
            <a:picLocks noChangeAspect="1"/>
          </p:cNvPicPr>
          <p:nvPr/>
        </p:nvPicPr>
        <p:blipFill>
          <a:blip r:embed="rId1"/>
          <a:srcRect t="6468" b="6816"/>
          <a:stretch>
            <a:fillRect/>
          </a:stretch>
        </p:blipFill>
        <p:spPr>
          <a:xfrm>
            <a:off x="1468755" y="431800"/>
            <a:ext cx="9255125" cy="333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356995" y="4337050"/>
            <a:ext cx="102006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本册教科书将表内乘法分为两个单元，这是为了减缓低年级学习乘法的坡度，降低难度。从整体来看，仍是采取乘、除法整体呈现的编排方式，目的在于为学生整体构建乘、除法知识创造条件。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C9F754DE-2CAD-44b6-B708-469DEB6407EB-4" descr="C:/Users/我/AppData/Local/Temp/wpp.hVVOmOwpp"/>
          <p:cNvPicPr>
            <a:picLocks noChangeAspect="1"/>
          </p:cNvPicPr>
          <p:nvPr/>
        </p:nvPicPr>
        <p:blipFill>
          <a:blip r:embed="rId1"/>
          <a:srcRect t="6468"/>
          <a:stretch>
            <a:fillRect/>
          </a:stretch>
        </p:blipFill>
        <p:spPr>
          <a:xfrm>
            <a:off x="1468438" y="384493"/>
            <a:ext cx="9255125" cy="40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50915" y="1075055"/>
            <a:ext cx="519049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3200"/>
              <a:t>   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本单元先教学的乘法认识，然后教学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1-5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的乘法口诀，同时教学用乘法口诀求积。在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的乘法口诀之后安排了乘加、乘减计算。这样编排能使学生及时巩固所学的乘法口诀，进一步理解乘法的含义。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C9F754DE-2CAD-44b6-B708-469DEB6407EB-3" descr="C:/Users/我/AppData/Local/Temp/wpp.zRJZxTwpp"/>
          <p:cNvPicPr>
            <a:picLocks noChangeAspect="1"/>
          </p:cNvPicPr>
          <p:nvPr/>
        </p:nvPicPr>
        <p:blipFill>
          <a:blip r:embed="rId1"/>
          <a:srcRect l="41571" t="6468" r="2449"/>
          <a:stretch>
            <a:fillRect/>
          </a:stretch>
        </p:blipFill>
        <p:spPr>
          <a:xfrm>
            <a:off x="492125" y="561340"/>
            <a:ext cx="5180965" cy="483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557530" y="772160"/>
            <a:ext cx="1417320" cy="784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05815" y="930910"/>
            <a:ext cx="10718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变化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9815" y="2179320"/>
            <a:ext cx="106064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在乘法口诀的编排上，将传统意义上的1的乘法口诀编为1句、2的乘法口诀编为2句......5的乘法口诀编为5句，改为1的乘法口诀编为9句，2的乘法口诀编8句......5的乘法口诀编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句。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557530" y="772160"/>
            <a:ext cx="1417320" cy="784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3755" y="902335"/>
            <a:ext cx="1009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优点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1090" y="1484630"/>
            <a:ext cx="1057656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400"/>
              <a:t> 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1.几个几连加在写成乘法算式时，不考虑因数的位置。如5个3连加，可以写成3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5，也可以写成5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3，这样就不需要从几个几所表示的含义编乘法口诀，而是直接从乘法算式的读法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口诀。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2515" y="3575050"/>
            <a:ext cx="105771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/>
              <a:t>    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2.1-5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的乘法口诀虽然句数较多，但涉及的数字小，学生比较容易看出相邻两个乘法算式之间的联系，便于编出乘法口诀。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6085" y="5304155"/>
            <a:ext cx="8872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3.为学生探索编乘法口诀的方法留下了较大的空间。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91420" y="1573370"/>
            <a:ext cx="3962128" cy="461673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8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 the hard stage and they are also wang ling </a:t>
            </a:r>
            <a:r>
              <a:rPr lang="en-US" altLang="zh-CN" sz="8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yan</a:t>
            </a:r>
            <a:r>
              <a:rPr lang="en-US" altLang="zh-CN" sz="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a culture</a:t>
            </a:r>
            <a:endParaRPr lang="en-US" altLang="zh-CN" sz="8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0" y="2527191"/>
            <a:ext cx="1180522" cy="61525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56" y="2355741"/>
            <a:ext cx="1180522" cy="615252"/>
          </a:xfrm>
          <a:prstGeom prst="round2Same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59" y="2363361"/>
            <a:ext cx="1180522" cy="615252"/>
          </a:xfrm>
          <a:prstGeom prst="rect">
            <a:avLst/>
          </a:prstGeom>
        </p:spPr>
      </p:pic>
      <p:sp>
        <p:nvSpPr>
          <p:cNvPr id="28" name="矩形 27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1883180" y="499555"/>
            <a:ext cx="5778608" cy="10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60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CONTENTS</a:t>
            </a:r>
            <a:endParaRPr lang="zh-CN" altLang="en-US" sz="60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8280" y="3429000"/>
            <a:ext cx="1675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多版本教材比较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3482" y="3379407"/>
            <a:ext cx="2169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西师版教材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教学内容分析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053038" y="3428937"/>
            <a:ext cx="2169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西师版教材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教学建议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30" y="2859405"/>
            <a:ext cx="2684780" cy="35680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59" y="2355741"/>
            <a:ext cx="1180522" cy="6152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08533" y="3487357"/>
            <a:ext cx="2169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西师版教材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课时安排建议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59" y="2313831"/>
            <a:ext cx="1180522" cy="6152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45283" y="3428937"/>
            <a:ext cx="2169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的乘法口诀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教学分析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99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1" grpId="0"/>
      <p:bldP spid="35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764" t="1107"/>
          <a:stretch>
            <a:fillRect/>
          </a:stretch>
        </p:blipFill>
        <p:spPr>
          <a:xfrm>
            <a:off x="453390" y="719455"/>
            <a:ext cx="3909695" cy="4571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51070" y="476885"/>
            <a:ext cx="64712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 </a:t>
            </a:r>
            <a:r>
              <a:rPr lang="en-US" altLang="zh-CN" sz="2400"/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本单元是在学生对乘法有了初步认识，并且学了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的乘法口诀，会用乘法口诀求积等基础上进行的教学。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05020" y="1979930"/>
            <a:ext cx="71793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400"/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单元将6和7,8和9的乘法口诀相对集中编排。在第一单元内中除了1和2的乘法口诀外，3、4、5的乘法口诀都是单独编写的。而本单元将6和7,8和9的乘法口诀放在一起，一方面是学生已有了单独编写乘法口诀的经验；另一方面是6-9的乘法口诀的句数相对较少。这样，学生接受起来不会有太大的困难，对提高课堂教学效率起到一定作用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51355" y="1602105"/>
            <a:ext cx="902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一、利用情境图为学生编乘法口诀提供素材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1299845" y="2416810"/>
            <a:ext cx="100831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乘法算式是编乘法口诀的依据，而根据学生现有的知识经验，必须通过加法得到算式的积。为了帮助学生理解乘法口诀的来源，教科书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1-9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的乘法口诀编排中，每一小节一开始都配合例题安排一幅插图，为引导学生得出乘法算式提供了有用的素材。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2128520" y="471805"/>
            <a:ext cx="793496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</a:pPr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西师版教材编排特点</a:t>
            </a:r>
            <a:endParaRPr lang="zh-CN" altLang="en-US" sz="3600" b="1" dirty="0">
              <a:solidFill>
                <a:schemeClr val="accent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3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85315" y="918845"/>
            <a:ext cx="935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二、乘法口诀和利用乘法口诀求积穿插编排。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176655" y="1798320"/>
            <a:ext cx="101854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/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科书在每编完一部分乘法口诀后，就安排利用相应的乘法口诀求积内容。这样穿插编排的目的，一方面可以使学生及时巩固所学的乘法口诀，另一方面还可以分散记忆乘法口诀，减轻学生的记忆负担。另外，从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的乘法口诀求积开始，教科书就出现利用一句乘法口诀求出两道乘法算式的积，使学生更加完整地理解乘法口诀的意义。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6000" y="580390"/>
            <a:ext cx="106216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3200"/>
              <a:t>    </a:t>
            </a:r>
            <a:r>
              <a:rPr lang="zh-CN" altLang="en-US" sz="3200"/>
              <a:t>三、将乘法</a:t>
            </a:r>
            <a:r>
              <a:rPr lang="zh-CN" altLang="en-US" sz="3200"/>
              <a:t>口诀的学习与解决实际问题有机联系，让学生体验数学学习的价值。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131570" y="2148840"/>
            <a:ext cx="101796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  </a:t>
            </a:r>
            <a:r>
              <a:rPr lang="en-US" altLang="zh-CN" sz="2400"/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教科书在编写时，无论乘法意义的教学，还是乘法口诀的教学，都以解决实际问题作为学生探究新知的动机。例如教科书第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共植了多少棵树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共有几人在滑冰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共有多少人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等都充分体现了这一特点。同时教科书在每节练习中，也编排了提出数学问题或解决简单问题的内容，这样编排，能够让学生体验数学学习的价值，感受数学学习的乐趣。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473075" y="387985"/>
            <a:ext cx="1986915" cy="71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7230" y="479425"/>
            <a:ext cx="17627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教学目标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1285" y="1072515"/>
            <a:ext cx="10095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结合现实情境，经历把几个相同数的连加表示成乘法算式的过程，初步理解乘法的含义，知道乘法算式各部分的名称，会读、写乘法算式。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26845" y="2179320"/>
            <a:ext cx="10095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经历编写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的乘法口诀过程，知道乘法口诀的来源，熟记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的乘法口诀，并能正确、熟练地利用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的乘法口诀求积。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3990" y="3322320"/>
            <a:ext cx="10388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在具体情境中初步感知乘加、乘减式题的运算顺序，会计算乘加、乘减式题。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6685" y="4283075"/>
            <a:ext cx="10095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在编乘法口诀的过程中，初步培养抽象、概括、简单推理及发现规律的能力，增加学生自主学习的意识，感受学习成功的乐趣。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1285" y="5231765"/>
            <a:ext cx="10095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结合情境图。在学习中受到热爱自然、热爱科学、保护环境等方面的教育，在情感、态度方面健康发展。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7" grpId="1" animBg="1"/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692150" y="779145"/>
            <a:ext cx="1986915" cy="71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0905" y="871855"/>
            <a:ext cx="17627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教学重点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5585" y="1936115"/>
            <a:ext cx="8208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在理解乘法运算的基础上熟练掌握并记忆</a:t>
            </a:r>
            <a:r>
              <a:rPr lang="en-US" altLang="zh-CN" sz="2400"/>
              <a:t>1-9</a:t>
            </a:r>
            <a:r>
              <a:rPr lang="zh-CN" altLang="en-US" sz="2400"/>
              <a:t>的乘法口诀。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024255" y="2625090"/>
            <a:ext cx="10111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/>
              <a:t>   2.</a:t>
            </a:r>
            <a:r>
              <a:rPr lang="zh-CN" altLang="en-US" sz="2400"/>
              <a:t>经历编写</a:t>
            </a:r>
            <a:r>
              <a:rPr lang="en-US" altLang="zh-CN" sz="2400"/>
              <a:t>1-9</a:t>
            </a:r>
            <a:r>
              <a:rPr lang="zh-CN" altLang="en-US" sz="2400"/>
              <a:t>乘法口诀的过程，并能正确、熟练地利用</a:t>
            </a:r>
            <a:r>
              <a:rPr lang="en-US" altLang="zh-CN" sz="2400"/>
              <a:t>1-9</a:t>
            </a:r>
            <a:r>
              <a:rPr lang="zh-CN" altLang="en-US" sz="2400"/>
              <a:t>的乘法口诀求积。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1024255" y="3823970"/>
            <a:ext cx="99656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/>
              <a:t>   3.</a:t>
            </a:r>
            <a:r>
              <a:rPr lang="zh-CN" altLang="en-US" sz="2400"/>
              <a:t>教材通过安排插图，以及反映相同加数连加变化过程的表格，来帮助学生理解乘法口诀的来源，突出表内乘法的教学重点。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692150" y="784225"/>
            <a:ext cx="1986915" cy="71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19785" y="882650"/>
            <a:ext cx="1906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教学难点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4140" y="1573530"/>
            <a:ext cx="8630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理解乘法运算的含义，知道相同加数相加可以用乘法计算。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077595" y="2078990"/>
            <a:ext cx="102533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教材采用接受学习的方式，对相同加数连加的算式，指出：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像这样的加法还可以用乘法计算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，给出与加法相对应的乘法算式，得出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求几个相同加数的和，可以用乘法计算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以突破教学难点。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4820" y="3908425"/>
            <a:ext cx="9750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2.经历编写乘法口诀的过程，引导学生体验解决简单的实际问题。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098550" y="4445000"/>
            <a:ext cx="98120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本部分内容在每个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练习中都安排解决问题的题目，教师要充分利用教科书给出的这些素材，引导学生把所学的数学知识应用到生活中，解决身边的数学问题，并了解数学在现实生活中的作用，体会数学的价值。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1104813" y="1838647"/>
            <a:ext cx="74223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西师版教材教学建议</a:t>
            </a:r>
            <a:endParaRPr lang="zh-CN" altLang="en-US" sz="48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1740310"/>
            <a:ext cx="4599517" cy="511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" y="166996"/>
            <a:ext cx="1809370" cy="148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5334217"/>
            <a:ext cx="1498416" cy="7809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36719" y="3454921"/>
            <a:ext cx="4916013" cy="5078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60644" y="4296786"/>
            <a:ext cx="505369" cy="505369"/>
            <a:chOff x="732769" y="5535598"/>
            <a:chExt cx="290407" cy="290407"/>
          </a:xfrm>
          <a:solidFill>
            <a:schemeClr val="bg1"/>
          </a:solidFill>
        </p:grpSpPr>
        <p:sp>
          <p:nvSpPr>
            <p:cNvPr id="14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FFBAB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grpFill/>
          </p:grpSpPr>
          <p:sp>
            <p:nvSpPr>
              <p:cNvPr id="1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4134485" y="4406265"/>
            <a:ext cx="2052955" cy="29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r>
              <a:rPr lang="en-US" altLang="zh-CN" sz="1400" spc="600" dirty="0">
                <a:solidFill>
                  <a:schemeClr val="bg1"/>
                </a:solidFill>
                <a:latin typeface="+mn-ea"/>
              </a:rPr>
              <a:t>The part 03</a:t>
            </a:r>
            <a:endParaRPr lang="zh-CN" altLang="en-US" sz="1400" spc="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1" b="86372"/>
          <a:stretch>
            <a:fillRect/>
          </a:stretch>
        </p:blipFill>
        <p:spPr>
          <a:xfrm>
            <a:off x="11288806" y="0"/>
            <a:ext cx="903194" cy="9345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5269" y="717883"/>
            <a:ext cx="40414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dirty="0">
                <a:solidFill>
                  <a:schemeClr val="bg1"/>
                </a:solidFill>
                <a:latin typeface="字体管家极细黑" panose="00020600040101010101" pitchFamily="18" charset="-122"/>
                <a:ea typeface="字体管家极细黑" panose="00020600040101010101" pitchFamily="18" charset="-122"/>
                <a:cs typeface="Open Sans" panose="020B0606030504020204" pitchFamily="34" charset="0"/>
              </a:rPr>
              <a:t>THREE</a:t>
            </a:r>
            <a:endParaRPr lang="en-US" altLang="zh-CN" sz="4800" dirty="0">
              <a:solidFill>
                <a:schemeClr val="bg1"/>
              </a:solidFill>
              <a:latin typeface="字体管家极细黑" panose="00020600040101010101" pitchFamily="18" charset="-122"/>
              <a:ea typeface="字体管家极细黑" panose="00020600040101010101" pitchFamily="18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99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99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99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bldLvl="0" animBg="1"/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76630" y="423545"/>
            <a:ext cx="108953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重视“乘法的初步认识”的教学，注意沟通加法与乘法间的联系，充分发挥已有的知识、经验对学习新知的作用。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6630" y="1426210"/>
            <a:ext cx="10596880" cy="3248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457200" fontAlgn="auto">
              <a:lnSpc>
                <a:spcPct val="150000"/>
              </a:lnSpc>
            </a:pP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“乘法的初步认识”是编乘法口诀的基础，应切实重视这部分内容的教字。在教学中，首先要让学生体会相同加数相加用乘法算较简便，这既为学生编乘法口诀时，通过沟通加法和乘法之间的关系理解乘法算式的含义作了准备，又为学生得出乘法算式中的积作了铺垫。其次要让学生知道乘法算式的读、写方法，在学生通过连加算式得出乘法算式后，教科书再利用乘法算式的读法来编乘法口诀。如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4x8=32( 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读作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4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乘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8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等于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32),4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的这句乘法口诀就编为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: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四八三十二。经历了编写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1-5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的乘法口诀的过程，学生对编写乘法口诀的基本方法已积累了一些经验。教学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6-9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的乘法口诀时，引导学生充分利用这些知识、经验，通过学生自主探究，编出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6-9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的乘法口诀。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423035" y="1147445"/>
            <a:ext cx="93459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加强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操作、观察活动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在活动中感受规律、发现规律。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4885" y="1721485"/>
            <a:ext cx="1084707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学生第一次接触乘法的意义及乘法口诀，刚升二年级的学生 仍以形象思维为主。为了让学生更好地了解加法和乘法间的关系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同时为编乘法口诀作好谁备教科书的编写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提出了大量的“读一读”</a:t>
            </a: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摆一摆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说”“摆一摆，填一填”“算一算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议一议”“画一画，填一填”等要求。在教学时，应通过组织操作、观察和比较等活动，让学生在动手操作中感受规律，在观察中发现规律。同时，还要注意将操作、观察与思考活动结合起来，使探究活动真正落到实处。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1074333" y="2086297"/>
            <a:ext cx="74223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多版本教材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比较</a:t>
            </a:r>
            <a:endParaRPr lang="zh-CN" altLang="en-US" sz="48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1740310"/>
            <a:ext cx="4599517" cy="511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" y="166996"/>
            <a:ext cx="1809370" cy="148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5334217"/>
            <a:ext cx="1498416" cy="7809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36719" y="3454921"/>
            <a:ext cx="4916013" cy="5078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3984" y="934418"/>
            <a:ext cx="40414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字体管家极细黑" panose="00020600040101010101" pitchFamily="18" charset="-122"/>
                <a:ea typeface="字体管家极细黑" panose="00020600040101010101" pitchFamily="18" charset="-122"/>
                <a:cs typeface="Open Sans" panose="020B0606030504020204" pitchFamily="34" charset="0"/>
              </a:rPr>
              <a:t>ONE</a:t>
            </a:r>
            <a:endParaRPr lang="en-US" altLang="zh-CN" sz="4800" dirty="0">
              <a:solidFill>
                <a:schemeClr val="bg1"/>
              </a:solidFill>
              <a:latin typeface="字体管家极细黑" panose="00020600040101010101" pitchFamily="18" charset="-122"/>
              <a:ea typeface="字体管家极细黑" panose="00020600040101010101" pitchFamily="18" charset="-122"/>
              <a:cs typeface="Open Sans" panose="020B0606030504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1" b="86372"/>
          <a:stretch>
            <a:fillRect/>
          </a:stretch>
        </p:blipFill>
        <p:spPr>
          <a:xfrm>
            <a:off x="11288806" y="0"/>
            <a:ext cx="903194" cy="93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635760" y="618490"/>
            <a:ext cx="7961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注意培养学生初步的应用意识和解决实际问题的能力。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9810" y="1078865"/>
            <a:ext cx="1068070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《标准》在总目标中指出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通过义务教育阶段的数学学习学生能体会数学与生活之间的联系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运用数学的思维方式进行思考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增强发现、提出、分析和解决问题的能力，获得分析问题和解决问题的一些基本方法，体验解决问题方法的多样性，发展创新意识。</a:t>
            </a:r>
            <a:endParaRPr lang="zh-CN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本部分内容在每个练习中，都安排了解决实际问题的题目，教师要充分利用教科书给出的这些素材，引导学生把所学的数学知识应用到生活中去，解决身边的数学问题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并了解数学在现实生活中的作用，体会数学的价值。编口诀的过程是基于相同数相加的试题引出乘法运算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通过动手操作、观察探究等学习活动，逐步体会乘法运算的意义，这对于培养学生的创新意识有积极作用。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660525" y="82994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充分发挥教科书插图的作用。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2360" y="1233805"/>
            <a:ext cx="1079563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教科书在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1-9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中安排的插图为学生提供了列出加法算式、乘法算式的素材，教师要充分利用插图引导学生明确乘法口诀的来源，并从中感悟相邻两句口诀之间的联系，让学生主动参与到编乘法口诀的过程中来。同时这些插图还有培养学生良好的思想品德、情感态度等方面的作用，教学时要注意充分发挥他们各方面的育人功能，以促进学生知识、能力、情感态度的全面和谐发展。如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的乘法口诀插图，教学时除了利用它输出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面红旗有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个圆环，数或者算出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面旗上有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个圆环，进而得出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en-US" sz="2400" b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5=25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外，还要充分挖掘画面中关于热爱祖国、了解奥运会、增进世界人民大团结等教育功能，以此让学生在编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的乘法口诀的过程中，同时接受思想品德教育。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983528" y="1740222"/>
            <a:ext cx="74223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课时安排建议</a:t>
            </a:r>
            <a:endParaRPr lang="zh-CN" altLang="en-US" sz="48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1740310"/>
            <a:ext cx="4599517" cy="511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" y="166996"/>
            <a:ext cx="1809370" cy="148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5334217"/>
            <a:ext cx="1498416" cy="7809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36719" y="3454921"/>
            <a:ext cx="4916013" cy="5078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60644" y="4296786"/>
            <a:ext cx="505369" cy="505369"/>
            <a:chOff x="732769" y="5535598"/>
            <a:chExt cx="290407" cy="290407"/>
          </a:xfrm>
          <a:solidFill>
            <a:schemeClr val="bg1"/>
          </a:solidFill>
        </p:grpSpPr>
        <p:sp>
          <p:nvSpPr>
            <p:cNvPr id="14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FFBAB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grpFill/>
          </p:grpSpPr>
          <p:sp>
            <p:nvSpPr>
              <p:cNvPr id="1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4134485" y="4395470"/>
            <a:ext cx="2067560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r>
              <a:rPr lang="en-US" altLang="zh-CN" sz="1400" spc="600" dirty="0">
                <a:solidFill>
                  <a:schemeClr val="bg1"/>
                </a:solidFill>
                <a:latin typeface="+mn-ea"/>
              </a:rPr>
              <a:t>The part 04</a:t>
            </a:r>
            <a:endParaRPr lang="zh-CN" altLang="en-US" sz="1400" spc="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1" b="86372"/>
          <a:stretch>
            <a:fillRect/>
          </a:stretch>
        </p:blipFill>
        <p:spPr>
          <a:xfrm>
            <a:off x="11288806" y="0"/>
            <a:ext cx="903194" cy="9345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5269" y="717883"/>
            <a:ext cx="40414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dirty="0">
                <a:solidFill>
                  <a:schemeClr val="bg1"/>
                </a:solidFill>
                <a:latin typeface="字体管家极细黑" panose="00020600040101010101" pitchFamily="18" charset="-122"/>
                <a:ea typeface="字体管家极细黑" panose="00020600040101010101" pitchFamily="18" charset="-122"/>
                <a:cs typeface="Open Sans" panose="020B0606030504020204" pitchFamily="34" charset="0"/>
              </a:rPr>
              <a:t>FOUR</a:t>
            </a:r>
            <a:endParaRPr lang="en-US" altLang="zh-CN" sz="4800" dirty="0">
              <a:solidFill>
                <a:schemeClr val="bg1"/>
              </a:solidFill>
              <a:latin typeface="字体管家极细黑" panose="00020600040101010101" pitchFamily="18" charset="-122"/>
              <a:ea typeface="字体管家极细黑" panose="00020600040101010101" pitchFamily="18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bldLvl="0" animBg="1"/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28340" y="424180"/>
            <a:ext cx="765048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表内乘法（一</a:t>
            </a:r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)(16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课时）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5305" y="2546350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</a:t>
            </a:r>
            <a:r>
              <a:rPr lang="zh-CN" altLang="en-US" sz="2400"/>
              <a:t>的乘法口诀</a:t>
            </a:r>
            <a:r>
              <a:rPr lang="en-US" altLang="zh-CN" sz="2400"/>
              <a:t>---------------4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3075305" y="1918970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1,2</a:t>
            </a:r>
            <a:r>
              <a:rPr lang="zh-CN" altLang="en-US" sz="2400"/>
              <a:t>的乘法口诀</a:t>
            </a:r>
            <a:r>
              <a:rPr lang="en-US" altLang="zh-CN" sz="2400"/>
              <a:t>-------------3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075305" y="1291590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乘法的初步认识</a:t>
            </a:r>
            <a:r>
              <a:rPr lang="en-US" altLang="zh-CN" sz="2400"/>
              <a:t>------------3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075305" y="3215005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</a:t>
            </a:r>
            <a:r>
              <a:rPr lang="zh-CN" altLang="en-US" sz="2400"/>
              <a:t>的乘法口诀</a:t>
            </a:r>
            <a:r>
              <a:rPr lang="en-US" altLang="zh-CN" sz="2400"/>
              <a:t>---------------2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3075305" y="4052570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</a:t>
            </a:r>
            <a:r>
              <a:rPr lang="zh-CN" altLang="en-US" sz="2400"/>
              <a:t>的乘法口诀</a:t>
            </a:r>
            <a:r>
              <a:rPr lang="en-US" altLang="zh-CN" sz="2400"/>
              <a:t>---------------2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075305" y="4874260"/>
            <a:ext cx="4933950" cy="374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整理与复习</a:t>
            </a:r>
            <a:r>
              <a:rPr lang="en-US" altLang="zh-CN" sz="2400"/>
              <a:t>----------------2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t="24853" r="19615" b="10385"/>
          <a:stretch>
            <a:fillRect/>
          </a:stretch>
        </p:blipFill>
        <p:spPr>
          <a:xfrm flipH="1">
            <a:off x="8504555" y="3429000"/>
            <a:ext cx="3280410" cy="317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4" grpId="0"/>
      <p:bldP spid="4" grpId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76525" y="555625"/>
            <a:ext cx="765048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表内乘法（二</a:t>
            </a:r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)(10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课时）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29510" y="2116455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8,9</a:t>
            </a:r>
            <a:r>
              <a:rPr lang="zh-CN" altLang="en-US" sz="2400"/>
              <a:t>的乘法口诀</a:t>
            </a:r>
            <a:r>
              <a:rPr lang="en-US" altLang="zh-CN" sz="2400"/>
              <a:t> ------------2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560955" y="1366520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6,7</a:t>
            </a:r>
            <a:r>
              <a:rPr lang="zh-CN" altLang="en-US" sz="2400"/>
              <a:t>的乘法口诀</a:t>
            </a:r>
            <a:r>
              <a:rPr lang="en-US" altLang="zh-CN" sz="2400"/>
              <a:t> ------------3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560955" y="3616325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/>
              <a:t>综合与实践</a:t>
            </a:r>
            <a:r>
              <a:rPr lang="en-US" altLang="zh-CN" sz="2400"/>
              <a:t> </a:t>
            </a:r>
            <a:r>
              <a:rPr lang="zh-CN" sz="2400"/>
              <a:t>赶场</a:t>
            </a:r>
            <a:r>
              <a:rPr lang="en-US" altLang="zh-CN" sz="2400"/>
              <a:t>----------2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2676525" y="2866390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整理与复习</a:t>
            </a:r>
            <a:r>
              <a:rPr lang="en-US" altLang="zh-CN" sz="2400"/>
              <a:t> -------------2</a:t>
            </a:r>
            <a:r>
              <a:rPr lang="zh-CN" altLang="en-US" sz="2400"/>
              <a:t>课时</a:t>
            </a:r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t="24853" r="19615" b="10385"/>
          <a:stretch>
            <a:fillRect/>
          </a:stretch>
        </p:blipFill>
        <p:spPr>
          <a:xfrm flipH="1">
            <a:off x="8428990" y="3519170"/>
            <a:ext cx="3280410" cy="3174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29510" y="4366260"/>
            <a:ext cx="493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zh-CN" altLang="en-US" sz="2400"/>
              <a:t>九九表</a:t>
            </a:r>
            <a:r>
              <a:rPr lang="en-US" altLang="zh-CN" sz="2400"/>
              <a:t>     ------------1</a:t>
            </a:r>
            <a:r>
              <a:rPr lang="zh-CN" altLang="en-US" sz="2400"/>
              <a:t>课时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3" grpId="0"/>
      <p:bldP spid="3" grpId="1"/>
      <p:bldP spid="8" grpId="0"/>
      <p:bldP spid="8" grpId="1"/>
      <p:bldP spid="7" grpId="0"/>
      <p:bldP spid="7" grpId="1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983528" y="1740222"/>
            <a:ext cx="74223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2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的乘法口诀</a:t>
            </a:r>
            <a:endParaRPr lang="zh-CN" altLang="en-US" sz="48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教学分析</a:t>
            </a:r>
            <a:endParaRPr lang="zh-CN" altLang="en-US" sz="48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1740310"/>
            <a:ext cx="4599517" cy="511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" y="166996"/>
            <a:ext cx="1809370" cy="148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5334217"/>
            <a:ext cx="1498416" cy="7809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36719" y="3454921"/>
            <a:ext cx="4916013" cy="5078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60644" y="4296786"/>
            <a:ext cx="505369" cy="505369"/>
            <a:chOff x="732769" y="5535598"/>
            <a:chExt cx="290407" cy="290407"/>
          </a:xfrm>
          <a:solidFill>
            <a:schemeClr val="bg1"/>
          </a:solidFill>
        </p:grpSpPr>
        <p:sp>
          <p:nvSpPr>
            <p:cNvPr id="14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FFBAB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grpFill/>
          </p:grpSpPr>
          <p:sp>
            <p:nvSpPr>
              <p:cNvPr id="1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4134485" y="4395470"/>
            <a:ext cx="2067560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r>
              <a:rPr lang="en-US" altLang="zh-CN" sz="1400" spc="600" dirty="0">
                <a:solidFill>
                  <a:schemeClr val="bg1"/>
                </a:solidFill>
                <a:latin typeface="+mn-ea"/>
              </a:rPr>
              <a:t>The part 05</a:t>
            </a:r>
            <a:endParaRPr lang="zh-CN" altLang="en-US" sz="1400" spc="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1" b="86372"/>
          <a:stretch>
            <a:fillRect/>
          </a:stretch>
        </p:blipFill>
        <p:spPr>
          <a:xfrm>
            <a:off x="11288806" y="0"/>
            <a:ext cx="903194" cy="9345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5269" y="717883"/>
            <a:ext cx="40414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dirty="0">
                <a:solidFill>
                  <a:schemeClr val="bg1"/>
                </a:solidFill>
                <a:latin typeface="字体管家极细黑" panose="00020600040101010101" pitchFamily="18" charset="-122"/>
                <a:ea typeface="字体管家极细黑" panose="00020600040101010101" pitchFamily="18" charset="-122"/>
                <a:cs typeface="Open Sans" panose="020B0606030504020204" pitchFamily="34" charset="0"/>
              </a:rPr>
              <a:t>FIVE</a:t>
            </a:r>
            <a:endParaRPr lang="en-US" altLang="zh-CN" sz="4800" dirty="0">
              <a:solidFill>
                <a:schemeClr val="bg1"/>
              </a:solidFill>
              <a:latin typeface="字体管家极细黑" panose="00020600040101010101" pitchFamily="18" charset="-122"/>
              <a:ea typeface="字体管家极细黑" panose="00020600040101010101" pitchFamily="18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49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49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49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5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bldLvl="0" animBg="1"/>
      <p:bldP spid="2" grpId="0"/>
      <p:bldP spid="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9F754DE-2CAD-44b6-B708-469DEB6407EB-2" descr="C:/Users/我/AppData/Local/Temp/wpp.LzyJXH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325" y="1029970"/>
            <a:ext cx="10208260" cy="358267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9905" y="1250315"/>
            <a:ext cx="4229100" cy="4523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80" y="1149985"/>
            <a:ext cx="4267200" cy="18764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9310" y="666750"/>
            <a:ext cx="256540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</a:rPr>
              <a:t>北师大版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81905" y="566420"/>
            <a:ext cx="256540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</a:rPr>
              <a:t>人教版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595" y="3428365"/>
            <a:ext cx="3462020" cy="2612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81905" y="3026410"/>
            <a:ext cx="256540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</a:rPr>
              <a:t>苏教版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575" y="1242695"/>
            <a:ext cx="3348990" cy="46882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37575" y="635000"/>
            <a:ext cx="256540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</a:rPr>
              <a:t>西师版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692150" y="518795"/>
            <a:ext cx="2469515" cy="684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65505" y="518160"/>
            <a:ext cx="2154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教学内容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23695" y="1399540"/>
            <a:ext cx="8945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教科书第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页的例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、例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，第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页课堂活动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05485" y="1992630"/>
            <a:ext cx="2456180" cy="644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6320" y="1991995"/>
            <a:ext cx="2125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教学目标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6195" y="2637155"/>
            <a:ext cx="102685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经历根据具体情境编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的乘法口诀的过程，掌握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的乘法口诀，并能应用口诀口算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乘几的乘法算式。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6195" y="3789680"/>
            <a:ext cx="104070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感悟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的乘法口诀之间的联系，培养学生探索、发现能力，促进对乘法口诀的理解与掌握。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6195" y="5035550"/>
            <a:ext cx="104070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在具体情境中感受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的乘法口诀在生活中的应用，体会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的乘法口诀的价值。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  <p:bldP spid="3" grpId="0"/>
      <p:bldP spid="3" grpId="1"/>
      <p:bldP spid="4" grpId="0" animBg="1"/>
      <p:bldP spid="4" grpId="1" animBg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775335" y="1124585"/>
            <a:ext cx="2290445" cy="843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9800" y="1223645"/>
            <a:ext cx="212598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教学重点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75335" y="3449320"/>
            <a:ext cx="2290445" cy="843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39800" y="3567430"/>
            <a:ext cx="212598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教学难点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2595" y="2298065"/>
            <a:ext cx="973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的乘法口诀，并能应用口诀口算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的乘法算式。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48180" y="4702175"/>
            <a:ext cx="8738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理解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的乘法口诀的来源和意义。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  <p:bldP spid="6" grpId="0"/>
      <p:bldP spid="6" grpId="1"/>
      <p:bldP spid="5" grpId="0"/>
      <p:bldP spid="5" grpId="1"/>
      <p:bldP spid="3" grpId="0" bldLvl="0" animBg="1"/>
      <p:bldP spid="3" grpId="1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10560" y="510483"/>
            <a:ext cx="577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4000" dirty="0">
                <a:solidFill>
                  <a:srgbClr val="7DA5F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西师版与人教版教材比较</a:t>
            </a:r>
            <a:endParaRPr lang="zh-CN" altLang="en-US" sz="4000" dirty="0">
              <a:solidFill>
                <a:srgbClr val="7DA5F7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3230" y="1450340"/>
            <a:ext cx="4459605" cy="3957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66055" y="1450340"/>
            <a:ext cx="6296025" cy="3171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29910" y="4486275"/>
            <a:ext cx="6066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都重视生活与数学的联系，都从几个相同加数可以用乘法表示引入。</a:t>
            </a:r>
            <a:endParaRPr lang="zh-CN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29910" y="5451475"/>
            <a:ext cx="6066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2.都是在学习了3的乘法口诀后，学习乘加、乘减。</a:t>
            </a:r>
            <a:endParaRPr lang="zh-CN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759450" y="3939540"/>
            <a:ext cx="1417320" cy="595630"/>
            <a:chOff x="9070" y="6204"/>
            <a:chExt cx="2232" cy="938"/>
          </a:xfrm>
        </p:grpSpPr>
        <p:sp>
          <p:nvSpPr>
            <p:cNvPr id="14" name="圆角矩形 13"/>
            <p:cNvSpPr/>
            <p:nvPr/>
          </p:nvSpPr>
          <p:spPr>
            <a:xfrm>
              <a:off x="9070" y="6204"/>
              <a:ext cx="2232" cy="9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299" y="6340"/>
              <a:ext cx="1772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24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相同点</a:t>
              </a:r>
              <a:endPara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983528" y="1303342"/>
            <a:ext cx="7422394" cy="201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500" b="1" dirty="0">
                <a:solidFill>
                  <a:schemeClr val="bg1"/>
                </a:solidFill>
                <a:effectLst>
                  <a:outerShdw dist="50800" dir="2700000" algn="tl" rotWithShape="0">
                    <a:srgbClr val="FFBAB0"/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谢谢大家</a:t>
            </a:r>
            <a:endParaRPr lang="zh-CN" altLang="en-US" sz="11500" b="1" dirty="0">
              <a:solidFill>
                <a:schemeClr val="bg1"/>
              </a:solidFill>
              <a:effectLst>
                <a:outerShdw dist="50800" dir="2700000" algn="tl" rotWithShape="0">
                  <a:srgbClr val="FFBAB0"/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1740310"/>
            <a:ext cx="4599517" cy="5117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" y="166996"/>
            <a:ext cx="1809370" cy="148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5334217"/>
            <a:ext cx="1498416" cy="7809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36719" y="3454921"/>
            <a:ext cx="4916013" cy="50783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3984" y="718518"/>
            <a:ext cx="404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字体管家极细黑" panose="00020600040101010101" pitchFamily="18" charset="-122"/>
                <a:ea typeface="字体管家极细黑" panose="00020600040101010101" pitchFamily="18" charset="-122"/>
                <a:cs typeface="Open Sans" panose="020B0606030504020204" pitchFamily="34" charset="0"/>
              </a:rPr>
              <a:t>THANKS</a:t>
            </a:r>
            <a:endParaRPr lang="en-US" altLang="zh-CN" sz="4800" dirty="0">
              <a:solidFill>
                <a:schemeClr val="bg1"/>
              </a:solidFill>
              <a:latin typeface="字体管家极细黑" panose="00020600040101010101" pitchFamily="18" charset="-122"/>
              <a:ea typeface="字体管家极细黑" panose="00020600040101010101" pitchFamily="18" charset="-122"/>
              <a:cs typeface="Open Sans" panose="020B0606030504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60644" y="4296786"/>
            <a:ext cx="505369" cy="505369"/>
            <a:chOff x="732769" y="5535598"/>
            <a:chExt cx="290407" cy="290407"/>
          </a:xfrm>
          <a:solidFill>
            <a:schemeClr val="bg1"/>
          </a:solidFill>
        </p:grpSpPr>
        <p:sp>
          <p:nvSpPr>
            <p:cNvPr id="14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FFBAB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grpFill/>
          </p:grpSpPr>
          <p:sp>
            <p:nvSpPr>
              <p:cNvPr id="1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4134257" y="4395582"/>
            <a:ext cx="13385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2023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13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日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1" b="86372"/>
          <a:stretch>
            <a:fillRect/>
          </a:stretch>
        </p:blipFill>
        <p:spPr>
          <a:xfrm>
            <a:off x="11288806" y="0"/>
            <a:ext cx="903194" cy="93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同侧圆角矩形 16"/>
          <p:cNvSpPr/>
          <p:nvPr/>
        </p:nvSpPr>
        <p:spPr>
          <a:xfrm>
            <a:off x="460375" y="1560830"/>
            <a:ext cx="3413760" cy="6311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0545" y="1685925"/>
            <a:ext cx="401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1.</a:t>
            </a:r>
            <a:r>
              <a:rPr lang="zh-CN" altLang="en-US" sz="2400">
                <a:solidFill>
                  <a:srgbClr val="FF0000"/>
                </a:solidFill>
              </a:rPr>
              <a:t>乘法意义的引入不同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8710" y="3310890"/>
            <a:ext cx="10232390" cy="944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人教版二年级上册以求几个相同加数的和为切入点引入乘法的意义。着重让学生理解乘法与加法的关系，渗透乘法是加法的简便运算形式的意识。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6880" y="576580"/>
            <a:ext cx="3625215" cy="26238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310" y="718185"/>
            <a:ext cx="3539490" cy="25927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370" y="490220"/>
            <a:ext cx="1417320" cy="596265"/>
            <a:chOff x="9070" y="6204"/>
            <a:chExt cx="2232" cy="939"/>
          </a:xfrm>
        </p:grpSpPr>
        <p:sp>
          <p:nvSpPr>
            <p:cNvPr id="4" name="圆角矩形 3"/>
            <p:cNvSpPr/>
            <p:nvPr/>
          </p:nvSpPr>
          <p:spPr>
            <a:xfrm>
              <a:off x="9070" y="6204"/>
              <a:ext cx="2232" cy="9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299" y="6340"/>
              <a:ext cx="1772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24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不同点</a:t>
              </a:r>
              <a:endPara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09345" y="4366260"/>
            <a:ext cx="104076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西师版采用数几行排列整齐的树苗为例，让学生知道可以横着数也可以竖着数，学生根据已经学过的加法知识来解决，可以列出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加法算式，这两个算式意在让学生通过观察、列式计算，得到两道算式的结果都是正确的，而给出乘法的表示方法，这样编排一方面让学生了解乘法的意义，另一方面也初步渗透了乘法交换律，为后面学习埋下伏笔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11" grpId="0"/>
      <p:bldP spid="11" grpId="1"/>
      <p:bldP spid="13" grpId="0"/>
      <p:bldP spid="13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7270" y="602615"/>
            <a:ext cx="5214620" cy="2578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84325" y="4145280"/>
            <a:ext cx="10009505" cy="2319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人教版给出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都叫做乘数，西师版教材都叫做因数，虽然给出概念名称略有不同，但我们可以感受到教材都有意识地删除了被乘数这个概念。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48306"/>
          <a:stretch>
            <a:fillRect/>
          </a:stretch>
        </p:blipFill>
        <p:spPr>
          <a:xfrm>
            <a:off x="1085850" y="563245"/>
            <a:ext cx="4045585" cy="2617470"/>
          </a:xfrm>
          <a:prstGeom prst="rect">
            <a:avLst/>
          </a:prstGeom>
        </p:spPr>
      </p:pic>
      <p:sp>
        <p:nvSpPr>
          <p:cNvPr id="17" name="同侧圆角矩形 16"/>
          <p:cNvSpPr/>
          <p:nvPr/>
        </p:nvSpPr>
        <p:spPr>
          <a:xfrm>
            <a:off x="647700" y="3067050"/>
            <a:ext cx="3413760" cy="6311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8825" y="3182620"/>
            <a:ext cx="401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2.</a:t>
            </a:r>
            <a:r>
              <a:rPr lang="zh-CN" altLang="en-US" sz="2400">
                <a:solidFill>
                  <a:srgbClr val="FF0000"/>
                </a:solidFill>
              </a:rPr>
              <a:t>给出的概念不同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11" grpId="0"/>
      <p:bldP spid="11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370" y="318770"/>
            <a:ext cx="5652770" cy="31108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09040" y="4285615"/>
            <a:ext cx="10502265" cy="2319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人教版把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的乘法口诀放在最前面，然后学习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的乘法口诀；西师版把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的乘法口诀放在最前面，先学习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的乘法口诀，然后学习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的乘法口诀。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85" y="420370"/>
            <a:ext cx="5189855" cy="2846705"/>
          </a:xfrm>
          <a:prstGeom prst="rect">
            <a:avLst/>
          </a:prstGeom>
        </p:spPr>
      </p:pic>
      <p:sp>
        <p:nvSpPr>
          <p:cNvPr id="17" name="同侧圆角矩形 16"/>
          <p:cNvSpPr/>
          <p:nvPr/>
        </p:nvSpPr>
        <p:spPr>
          <a:xfrm>
            <a:off x="674370" y="3542030"/>
            <a:ext cx="3413760" cy="6311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2640" y="3627120"/>
            <a:ext cx="401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3.</a:t>
            </a:r>
            <a:r>
              <a:rPr lang="zh-CN" altLang="en-US" sz="2400">
                <a:solidFill>
                  <a:srgbClr val="FF0000"/>
                </a:solidFill>
              </a:rPr>
              <a:t>口诀呈现的顺序不同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11" grpId="0"/>
      <p:bldP spid="11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同侧圆角矩形 16"/>
          <p:cNvSpPr/>
          <p:nvPr/>
        </p:nvSpPr>
        <p:spPr>
          <a:xfrm>
            <a:off x="861695" y="3541395"/>
            <a:ext cx="2992120" cy="6311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52220" y="3673475"/>
            <a:ext cx="2810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4.</a:t>
            </a:r>
            <a:r>
              <a:rPr lang="zh-CN" altLang="en-US" sz="2400">
                <a:solidFill>
                  <a:srgbClr val="FF0000"/>
                </a:solidFill>
              </a:rPr>
              <a:t>口诀句数不同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59535" y="4133850"/>
            <a:ext cx="10085705" cy="2319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400"/>
              <a:t>人教版学习到几就有几句口诀，如</a:t>
            </a:r>
            <a:r>
              <a:rPr lang="en-US" altLang="zh-CN" sz="2400"/>
              <a:t>3</a:t>
            </a:r>
            <a:r>
              <a:rPr lang="zh-CN" altLang="en-US" sz="2400"/>
              <a:t>的乘法口诀有一三得三，二三得六，三三得九；而西师版</a:t>
            </a:r>
            <a:r>
              <a:rPr lang="en-US" altLang="zh-CN" sz="2400"/>
              <a:t>3</a:t>
            </a:r>
            <a:r>
              <a:rPr lang="zh-CN" altLang="en-US" sz="2400"/>
              <a:t>的乘法口诀有</a:t>
            </a:r>
            <a:r>
              <a:rPr lang="en-US" altLang="zh-CN" sz="2400"/>
              <a:t>7</a:t>
            </a:r>
            <a:r>
              <a:rPr lang="zh-CN" altLang="en-US" sz="2400"/>
              <a:t>句，三三得九，三四十二，三五十五，三六十八，三七二十一，三八二十四，三九二十七。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9535" y="367030"/>
            <a:ext cx="4526915" cy="30619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660" y="367030"/>
            <a:ext cx="405765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11" grpId="0"/>
      <p:bldP spid="11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同侧圆角矩形 16"/>
          <p:cNvSpPr/>
          <p:nvPr/>
        </p:nvSpPr>
        <p:spPr>
          <a:xfrm>
            <a:off x="1508760" y="5256530"/>
            <a:ext cx="9913620" cy="11772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4185" y="501650"/>
            <a:ext cx="2990850" cy="4245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035" y="502285"/>
            <a:ext cx="2981325" cy="4244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60" y="396240"/>
            <a:ext cx="2752725" cy="4351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085" y="396240"/>
            <a:ext cx="2466975" cy="4134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8760" y="5158105"/>
            <a:ext cx="9913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5.</a:t>
            </a:r>
            <a:r>
              <a:rPr lang="zh-CN" altLang="en-US" sz="2400">
                <a:solidFill>
                  <a:srgbClr val="FF0000"/>
                </a:solidFill>
              </a:rPr>
              <a:t>人教版教材表内除法没有结合表内乘法在本册出现，西师版教材表内乘法学完后紧接着学习表内除法。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6" grpId="0"/>
      <p:bldP spid="6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68.9007874015748,&quot;width&quot;:1859.0897637795276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  <p:tag name="KSO_WM_UNIT_PLACING_PICTURE_USER_VIEWPORT" val="{&quot;height&quot;:4995,&quot;width&quot;:9915}"/>
</p:tagLst>
</file>

<file path=ppt/tags/tag4.xml><?xml version="1.0" encoding="utf-8"?>
<p:tagLst xmlns:p="http://schemas.openxmlformats.org/presentationml/2006/main">
  <p:tag name="KSO_WM_UNIT_PLACING_PICTURE_USER_VIEWPORT" val="{&quot;height&quot;:6510,&quot;width&quot;:4710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3825,&quot;width&quot;:5985}"/>
</p:tagLst>
</file>

<file path=ppt/tags/tag7.xml><?xml version="1.0" encoding="utf-8"?>
<p:tagLst xmlns:p="http://schemas.openxmlformats.org/presentationml/2006/main">
  <p:tag name="KSO_WM_UNIT_PLACING_PICTURE_USER_VIEWPORT" val="{&quot;height&quot;:7170,&quot;width&quot;:6660}"/>
</p:tagLst>
</file>

<file path=ppt/tags/tag9.xml><?xml version="1.0" encoding="utf-8"?>
<p:tagLst xmlns:p="http://schemas.openxmlformats.org/presentationml/2006/main">
  <p:tag name="KSO_WPP_MARK_KEY" val="84799927-70e2-4b1e-be8a-4318c8b25d28"/>
  <p:tag name="COMMONDATA" val="eyJoZGlkIjoiMDUyYWVhNzEwMDU4NDlhMzNlMDA1NDQ1YTNkOTA3NT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fkkkepd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jExNzYzMDcwNjA2IiwKCSJHcm91cElkIiA6ICIxMjE2MzMxODIwIiwKCSJJbWFnZSIgOiAiaVZCT1J3MEtHZ29BQUFBTlNVaEVVZ0FBQmNzQUFBSXRDQVlBQUFEbUxpTEhBQUFBQ1hCSVdYTUFBQXNUQUFBTEV3RUFtcHdZQUFBZ0FFbEVRVlI0bk96ZGZYek45Zi9IOGVmWk9kdlp6bVliWXpLWFF5NUxTZEkzbFBDcmxDaTVTb1VvWDhrM1JhV0loRUpKRjVKVVF0ZStYVWo1SnVVaVFxR1FpMXdVdzlqWVhPM2k3T0xzWFB6K1dEdnQyTTdaaFYyeHgvMTJjL3Z1ZkQ3djkrZjFQbXUzK25xZTkxNXZnOHZsY2drQUFBQUFBQUFBZ0l1VXdXQXdGRFRHcnl3V0FnQUFBQUFBQUFCQVJVWllEZ0FBQUFBQUFBQ285QWpMQVFBQUFBQUFBQUNWSG1FNUFBQUFBQUFBQUtEU0l5d0hBQUFBQUFBQUFGUjZoT1VBQUFBQUFBQUFnRXFQc0J3QUFBQUFBQUFBVU9rUmxnTUFBQUFBQUFBQUtqM0NjZ0FBQUFBQUFBQkFwVWRZRGdBQUFBQUFBQUNvOUFqTEFRQUFBQUFBQUFDVkhtRTVBQUFBQUFBQUFLRFNJeXdIQUFBQUFBQUFBRlI2aE9VQUFBQUFBQUFBZ0VxUHNCd0FBQUFBQUFBQVVPa1JsZ01BQUFBQUFBQUFLajNDY2dBQUFBQUFBQUJBcFVkWURnQUFBQUFBQUFDbzlBakxBUUFBQUFBQUFBQ1ZIbUU1QUFBQUFBQUFBS0RTSXl3SEFBQUFBQUFBQUZSNmhPVUFBQUFBQUFBQWdFcVBzQndBQUFBQUFBQUFVT2tSbGdNQUFBQUFBQUFBS2ozQ2NnQUFBQUFBQUFCQXBVZFlEZ0FBQUFBQUFBQ285QWpMQVFBQUFBQUFBQUNWSG1FNUFBQUFBQUFBQUtEU0l5d0hBQUFBQUFBQUFGUjZoT1VBQUFBQUFBQUFnRXFQc0J3QUFBQUFBQUFBVU9rUmxnTUFBQUFBQUFBQUtqM0NjZ0FBQUFBQUFBQkFwVWRZRGdBQUFBQUFBQUNvOUFqTEFRQUFBQUFBQUFDVkhtRTVBQUFBQUFBQUFLRFNJeXdIQUFBQUFBQUFBRlI2aE9VQUFBQUFBQUFBZ0VxUHNCd0FBQUFBQUFBQVVPa1JsZ01BQUFBQUFBQUFLajNDY2dBQUFBQUFBQUJBcFVkWURnQUFBQUFBQUFDbzlBakxBUUFBQUFBQUFBQ1ZIbUU1QUFBQUFBQUFBS0RTSXl3SEFBQUFBQUFBQUZSNnB2SmVBQUFBQUFBQVFFVVhZMDJRMVo3cGMweDBjS1NDVFdiM2E2czlVekhXQko5emdrMW1SUWRIVW90YTFDcWpXb0F2aE9VQUFBQUFBQUFGbUg5Z2pYWW54Zm9jTTZWVlAxMFdWdGY5T3NhYW9BazdGdnVjMHpLc3JxYTI2a2N0YWxHcmpHb0J2aENXQXdBQUFBQUFlQkZqVFNoVWtDZEo2UTZiVXUwWkhxOEw0bkE1UGVia1hLTVd0YWhWc3JXTU1pZ28xODUwSUQrRTVRQUFBQUFBQUY1WTdaa2VRWG5UMENpdlk4MStKdG1kRG8vWHZzWkxVbDFMTlk4NU9kZGNjdm1jUnkxcVVhdnd0WTZrblZTbTA2NGdZMENlZGk1QWJnYVh5K1g3SnhFQUFBQUFBS0NTMnBVVTYyNzEwRFEwU2s4MTcxbk9Ld0pRVk5QM0xOVys1RGhKZWR1NW9QSXdHQXlHZ3NiNGxjVkNBQUFBQUFBQUFBQ295QWpMQVFBQUFBQUFBQUNWSG1FNUFBQUFBQUFBQUtEU0l5d0hBQUFBQUFBQUFGUjZwdkplQUFBQUFBQUFRRVVWYkRLclpWaGRPVnhPMWJWVUsrL2xBQUJLRVdFNUFBQUFBQUNBRjlIQmtacmFxcDlTN1JteU94M2x2UndBUUNtaURRc0FBQUFBQUFBQW9OSmpaemtBQUFBQUFBQ0FpMVk5UzRRTU1zaG84Rk93eVZ6ZXkwRUZabkM1WEs3eVhnUUFBQUFBQUVCRlJoc1c0TUptOGpNcXhCUlkzc3RBT1RJWURJYUN4ckN6SEFBQUFBQUF3SXNZYTRMbUgxampQdUJ6UVAwTzViMGtBRUFwSVN3SEFBQUFBQUR3d21yUDFPNmtXRW1TUy94eVBnQmN6RGpnRXdBQUFBQUFBQUJRNmJHekhBQUFBQUFBQU1CRjYrUEQ2eFdiZGxwR2c1K0dOcnBSMGNHUjViMGtWRkNFNVFBQUFBQUFBQUF1V2tmU1RtbGZjcHlrN05aS2dEZTBZUUVBQUFBQUFBQUFWSHFFNVFBQUFBQUFBQUNBU28rd0hBQUFBQUFBQUFCUTZSR1dBd0FBQUFBQUFBQXFQUTc0QkFBQUFBQUE4Q0k2T0ZKVFd2VlR1c01tc3g4eENnQmN6UGkzUEFBQUFBQUFnQmZCSnJNdUM2dXJWSHVHN0U1SGVTOEhBRkNLYU1NQ0FBQUFBQUFBQUtqMERDNlh5MVhlaXdBQUFBQUFBS2pJMkZrT1hMaU9wSjFVcHRPdUlHT0Fvb01qRld3eWwvZVNVQTRNQm9PaHdER0U1UUFBQUFBQUFQbXoyak1WWTAxdzl5eXZaNmxlM2tzQ1VBd21QNk5DVElIbHZReVVvOEtFNWJSaEFRQUFBQUFBOENMR21xQUpPeGJyaGQxTDlQSGhEZVc5bkFwcDg4K2J0UG5uVGNxeTJZcjlqTDI3OXlncks2dkFjV2RPbjlIQkF3ZFVuTDJmVHFkVE83ZnZLTTd5U3NYWVVXTTBkdFFZSloxTk9xL25GUFY3c1dQYmRtMy9iYXN5TXpLS1hNdDJIditNZ1FzQllUa0FBQUFBQU1CRnlPbDBLajB0VFdkT24xSDhzVGdkK1BNdjdmcDloelp0L0ZtSkNZbDV4cS8rZnFXbVB6ZFZLU2twUmFyejB0UnBlbW5xTkNVbkYyMWVqdmhqY1pydzVOTzZ2Lzk5T2h4enlPZlk3NVo5cTdHUGpORi9IaGhlcEpBNEl6MURqdzRmcWNuakoyckh0dTNGV21kSk8valhBUjM4NjREc2RudXhuN0h4cHcxNjhwSFJTanA3dHRCenBrMmFxdWNuVHRicFU2ZUxWR3ZicjFzMWZOQUQydnp6cHFJdUU3aGdtTXA3QVFBQUFBQUFBTWpmaG5VL2FjdlBtK1YwT3VWd09PUjBPbVMzTytSdzJHWFBzc3R1ei81anM5bVVaY3RTVnBaTnRreGI5bXNmTzdVSFBUaEUzZS9vNFg2ZG1aR2hyejc3VXZGeGNYcmlQNDlwek5OUDZ0S21UY3JpTFdyRHVwOGtTZFVpcXFsZWcvbyt4LzY4UG50My94VnRXcXNRSFJYY0FvTUNkVVhyS3hWL0xFN3Z6MStvbDJhLzRqRy91THZpL1l4R0dZM0dmTyt0V3ZHREpLbERwK3RsTnBkOGord3NtMDBmTDN4Zko0NmYwT1J4RXpWcCtsUlZDUTB0Y0Y3T2h3eCtma1hiUTd0aDNVOUtTVTdXckdrdjZwRW5SdXU2anUzZDkreDJ1OFk4UEtwb2IrQnZMODk1VFNaVDZVYVU5Q3hIWVJHV0F3QUFBQUFBVkZDMlRKczdUQzRLUHo4L0JRWUZ5bXcySzhCc1ZsQmdvQUtEZ3JML0JBWXFOTXd6VkRVSEJ1cjVXVE0wYytwMC9iRnJ0eVkrT1U0UGpQaTN1dHo4ZnlYMVZ2TGxjcm4wNDhyVmtxUnV0OS9tTXdBLytOY0J4UitMa3lUZDJMVkxrV3ZkUGZCZWJWajdrdzdISE5MR245YXIvZlVkSlVsbno1elJnL2ZlWDR6VlMzM3Y2YTgrQS9ybmUrK3QxK2RJa3E1c2MxV3BoT1grQVFFYVAvbFpqUjh6VmtjT0g5R1VaeVpwMHJTcHNnUmJmTTdMQ2NzTmZvWC9zRUdTSG5wa3BKS1RrclR0MTYxNjdjV1g1YkRiMWZIR0c3S2Y2WFFxN3VpeFlyMFBsOU5ackhsRjhmSGhEZHFYblAyek02VlZQMTBXVnJmVWErTENSRmdPQUFBQUFBQlFRVjNWdG8zR1BQMmtqQ2FqVENiL3YvL1hsUDNIM3lTVHlWLytKcE5NL3Y0YWNmK0RzZ1JiOU81SGkrVHY3MS9rV2xXcVZOR0U1NS9UN0pkZjFjWjE2L1hXNjNOa01wbDBRNWNiUytHZFpkdTlZNmRPSEQ4aFM3Q2x3QUQ4aCtVckpFbTFha2VwNWlVMWxaS2M3SFZza01XU1o3ZXlKZGlpdS9yMzFlL2J0cW5tSlplYy8rS1ZIVmlmcjZjZWZiekFYZDdqbnB1Zyt0RU44bHl2VlR0S1QwMTZSczg5UFVFeEJ3NXEybk5UOU15VVNUN0QrWnl3M09pWC80NTRiNHdtbzhhTUc2dG54NDdYZ1QvLzBodXpYcFBCejA4ZGJ1am9NZTZ6LzMxVnFPZjF1ZTJPSXRVSHlnSmhPUUFBQUFBQVFBVVZGaDZ1YXp0Y1Y2UTV4UW5LYzVoTUpqMzY1QmlGVjYycWt3bUo2dERwZWtuU3Z3Y09MWEN1cjlEM3ZxR0QzYUhxcVpPbk5IeVE1L1BTckdtNnIzZmVIZG9mZlA2cEFvTUNsWjZXcHA5K1hDY3B1OGY1a0xzSCtsekxFODg4cld2KzFVNFAzRE00My92VG4zdGVrblQ1RlpkcjFKTmo4Z1M4OTl6WlZ6YWJUYysvUEVOTm1qWE5NLytscWRPMCtlZE44amNWLzN1ZDQreVpNd1dPOGRYWHZFbXpwbnA0OUNpOU9tT205dTdlbzQ4WGZhajdoK1gvejh2cGRQN1Roc1ZMK3hoZnpHYXp4azRjcDZjZWZVSm56NXpSeVlTRUlqOERxTWdJeXdFQUFBQUFBQ3FnNHV5OFRiT21GV25lTGQxdjFkQ0hobmxjTXhnTXVuL1lVRG1kVG5mNGZmclVxUUtmNVN2MHpjekl5UGU2dDNEZGVVNXJqaFgvVzY3TWpBd1pUVWFGaEZUeFdpYzVLVWt1bDh1OXE3eWdneTlUVTFMenZlNXdPQ1RKYXkvdG5IN3cvZ0huSDVhL3RXaStJcXBIbk5jenJ1dllYc2RpWTNVNDVyQUdETHpINnpoSHJ0RGRaQ3A2V0M1SlZhdFYwMVBQamxkbVJxYWF0V3hlckdjQUZSVmhPUUFBQUFBQVFBVVVWYWQya2NiSEhUMG1nOEdnV3JXakNqMG52R3E0Sk1scXRTcitXSndhTjduVWZTOTNrTzJydFVaT09GK2MwSGZ4TjEvbXVXYTFXalc0N3orQmIyWkdocjVac2xTUzFQKytlM1JINzE1ZW4zZGY3LzdLU005dzc2NzN0dTdYWHBxbDlUK3U4eHIyNW9UMTNnN3Z6Tm5wSFZBQ2JWaEtTcDhCL2VWeXVYejJmYys5US8zdkRlYkZFdDJvWWZFbkF4VVlZVGtBQUFBQUFJQVh3U2F6V29iVmxjUGxWRjFMdFRLdC9kcThPZmxlVHpxYkpKZkxxZkNxVlQydTk3bnREZ1ZaZ2p6bWVSdWJtOHZsMHVzdnpkS09iYjlyNkVQRDFQV1dtMHJtRFpTUWI1WjhyZVNrWkZXdFZsWGRici9ONTFpSEl6dmtOdmw3ajd5Mi83WlY2MzljcDlDd1VOM1dzNGZQNXhtODdId3Z5WjNsSmNsWFVDNUo2ZW5wN3ErUHg4Zm5PZWdWcU93SXl3RUFBQUFBQUx5SURvN1UxRmI5bEdyUGtOM3BLTy9sU0pJZUh2cHZaV1prRk9vZ1JXOWpFMDhreUNXWEltdldsTTFtazkzdWtOMXUxN3paYityUXdSZ05HZjVnZ1lkT2xvV0VoQVF0K2UvbmtxUzdCOTdyOCtCS1NYSTZmYmRQU2JPbTZlMDM1a3FTZXZYdG84Q2d3SHpIR1F3R2QyL3YvTml6c25kb24wOS8rT0w2ZU5HSFd2Mzl5anpYMy8xb1lZRnowOVArQ2N2ampoN0x0eDk3Ymh2WHJkZDc4OTR0VmkzZ1FrUllEZ0FBQUFBQVVBazRIQTd0MlBhN3Z2LzJPLzIyZVl0dS9MOHVlbWpVU0puTlpvMmJORUZ6WDM5RGExZXQwWXIvTFZmQ2lSTjY3S2tuRkJRVVZLNXJUa3UxcWtuelpuSTZIT3JVdGJPeXNySjhCdFFPZTNaWTdtM01tNi9PVm1KQ29tclhyYU5idXQ4cWEycXFuaHMzVVFNRzNhc3IyMXpsSHVmbjV5ZW4wK25SNHpzM2U4N09jdi9zTml3eEJ3NXF3cFBqOGgwN2F0Z0l5Y2VPNzRMdTUvYjBwR2VVbnBaV1lDOTJiODdtbW5mazhPRUN4OXRzdG1MWEFpNUVoT1VBQUFBQUFBQVYwUHZ6RitpYkw1ZVd5TFBlZm1PdWZ0bndzMUtTa3lYbDdiVnROQm4xOEdPUEtDUWtSUDliK28yMi9icFZ5NzllcGw3OStwUkkvZUpxMERCYXo3NHdXZWxwYVZyeTN5LzAzYkp2TlhuRzg3b2txbGFlc2JrUEJjMHZMRi8yMWRmYXRQRm5TZExRNGNOa05CbjE1ZUxQRlhQZ29ENll2MUNYWDNtRnUwZTV5ZDhrdTkzdWJyZHlMdHM1YlZpY1RxZlhRMHd6TXpOOXZzZUM3dWZtY0RnMDlLRmg3a05aTTlJemRGL3Yvb1dlSDNmMG1QdnJmWC9zTFhCOHA2NmQxYWxyWjBsU2xzMm1BWGYyTFhTdGlxU2VKVUlHR1dRMCtDblk1UHUzRTFDNUVaWURBQUFBQUFCVVFHRmg0ZmtlOGhsL0xNNW5pNUQ4L0xCOGhZS0RnM1Z0KzMvcDZuYlg2SnJycnMyemE5eGdNR2p3c0tFS0RnbldudDEvcUtlUGd6VExXbUJRa0hadS8xMW5UcC9XQzg5TzBRdXpYbFJJbFJDUE1ia1ByelNkRTVadi9HbUQzbjkzZ2Z0MTg4dGFLTzdvTVgzNzlUSVpUVWFOSFBPb3gyR2UvdjRCeWtqUFVFYXVIdCs1NVlUb09SODZOTHEwY2FIYTRwUzNZN0ZIM1Y4ZitPc3YyV3kyQ25WSWFXa1pVTCtEVEg1R2haanliN3NENUNBc0J3QUFBQUFBbFk3TDVWSjhmTHppNHVKa3M5bThqa3VRVmF1ZGgrU1VTeEVLVkFkRHZTTFhxbDI3dHFLaW9vbzhyMmZ2TzlXejk1MTVydDk3Vi84OHU1aHp3dk9zTExzeU16SmtEdlFNQlo5L2VZWWFON25VM1lkOC85NTlPblF3UnRmOHExM2VnMElIOUpmRDduQ0h4MzF1dTZOUTZ4MCthS2pQKzVaZ2l4Yjk5Mk9QYS84ZW1IZE9maDhFR0F3R1BUcDJqQjRmK1pqaTQrTDA4Z3N6OU16VVNSNEJkKzZXS2Y2NUR2amMvdHRXelo3NWlzZHpKNCtiS0lPZlFYYTdYWU1ldUYvUmpScDYxRTlMczBxU0FyejBTTGRsWnYvTUZEZG8zcjkzbjhhUEdhdHFFUkdhOS83OFlqMmpPUGJzK2tPU1ZMdHVIUjJMUGFvZDIzN1gxZTNhbG1pTnd2NjhBQlVSWVRrQUFBQUFBS2hVRWhNVHRYejVjaVVtSmhZNE5pbFVpbTJXSGJJbXA2WW82TStDNStTbk9HRjVVZnp3N1FwSjJhMHl2djd5Sy9VWmtOMmFJNmNWOXJrSE9lNzZmWWMrZWY4am5ZZy9ydnVHRHM3elBLUHBueEE2TER3ODM1bzJtMDNwYVdtU3BPQ1FFSytIYXVhd0JGdnlYRHQ5NnBUUE9ibUZoWWZyc2JHUDY3bHhFN1JyeDA0dGZPYzlEUjMrb1B0K1ZsYnVzRHg3Wi9tNjFUL3F6ZGRteTJGM3FGWlVsT0xqNGlSSmUzWm5oOFpYWHRWYTNlL3M2Ym1tazZmY3ZjOXJYbEl6MzdYWXo5bFo3czFmKy8vVWdubnY2dEd4ajZ0R1pJMUN2OWZTa0pLY3JKaURCMlV3R05TN2YxKzk5dElzYmZ4cGZZbUg1VFZyWFZLb2NTZmlqNWRvWGFBa0VKWURBQUFBQUlCS1k4ZU9IVnExYXBXcVY2K3UyMisvWFpHUmtRb0xDNVBCeXdHTHU1Sml0WFBIWWtsU1ZGUXREZS9TTTk5eEpjM2xjdWxFL0hIRng4VXIvdGd4SFkwOXF0akRSeFI3K0VpZVhlVm5UcC9SUjR2ZWQ3OWUrc1ZYNnZ4L1hSVlJvN3BDUXFvb0l6MURNUWNPdW5kUFcxTlR0V25ETDVLeTI1R2M2Ni85ZjBxU0dqZTVWSkwwN2tjTDgxM2pqTW5QNjlkTlcxUWpzb1plbVRzN3oyNzJ3c2l2ZFluVmF0WGd2dmZrTzc3RjVTM1ZxMTl2ZmY3SmYvWGROLzlUazZaTjFQSEdHeVJKZHZzLy9jVk4vdjdhdjNlZlpyLzhxaVNwZHAwNmVuYmFGQTI3NzM1SjBnMWRidFRhVld1MGIrOCtiZjc1RjEzenIydmRjLy84Ky8ySGhvV3FhclZxK2E0anA4OTRnTmw3V0g0aS9yaW1QemRWU1dlVDlNcjBsL1RDckJlOWpzMlB5K1hTaCs4dFVvZE8xM3ZzZkMrdUxiOXNsc3ZsVXVNbWw2cnR2OXJKYkRicjExODJLeU05UTRGQkpkZWU1STEzM3lyVU9IYWdveUlpTEFjQUFBQUFBSlZDWW1LaVZxMWFwVmF0V3FsVHAwNGVMVHdxbXZTMGREMHliSVJINnhDanlhZ0cwZEdLT1hEUWZaaWwwK25VYXkrK0xKY3plNXc1TUZBaEljRjY4OVhaZW1icUpMVzRySVhXclZtcnNhUEdLRFFzVkpLVWtwd2lwOU9wYWhFUnV1S3ExbmxxTC8xaWlYNVp2MUhkYnI5TlEzTHQzTTV0MSs4NzlPdW1MWktrQjBZTUwxWlFYbHk5Ky9mVDVwODM2Y2lodzNwN3pseTF1UHd5UlZTUGNMZEdrYVFBL3dEVnExOWYvZ0VCaW00WXJTY25qRk5ZZUpqN2Z1N0RURithT2wwOWU5K3Bld1lQbE1GZzBPNmR1eVJKelZyay9TQkJ5ZzZ4Yy9xakJ3VGszNmJsMU1sVGVtNzhSQ1dkVFZKa3pab2EvZlFUUlhxUExwZEw3OHg1U3o4c1g2RlZLMzdRQzdOZXpMZC92VGVuRWs5cXlXZGY2SUVSLzNaZisyRjU5bThmdEd2L0w1bk5aclc1NW1wdC9HbURWbjYzSXMvdStxTHlEd2pReDB2K1c2UTVPZVA5eTZCbitzZUgxeXMyN2JTTUJqOE5iWFNqb29NalM3MG1Ma3grNWIwQUFBQUFBQUNBMHVaeXViUjgrWEpWcjE2OXdnZmxVbmJMa3BhWFg2YXIyMTJqZSs0ZnFNa3Z2cUQzUC90RTAxK2Q2UkV1ZnJUZ2ZlM2V1VXQ5NzcxYmttUTArdW11L24yMVkvdnYrdnFMcjNUZjBNRnFjODNWTWdlYWxYUTJTVWxuazJRMm05V3E5WlY2WnNxejduWWxPYkpzTm0zN2RhdWtmM2FXbjh2cGRHclJPKzlKa2pwMHVsNVh0VzNqY1gvdjdqMGw5VzNJbDlGazFNT2pIMUZ3Y0xEdUgvYUFJcXBIU0pKc2Y3ZEc4ZlB6azlGa1ZHQlFvSWI4K3dGTm1qYkZJeWlYL2puTXRQZmQvU1JsZnpoaE1Camtjcm4weS9xTmtxUjI3YTlWZmpKeTdlelBydzNMcVpPbjlOelRFNVI0SWtHUk5XdnF1UmxUVmIxRzRWdXdaR1prNkpYcE05M2hkdXUyYlFyZDJrU1MvdHkzWDA4OTlvVFdybDdqL2xCbC85NTkrbXYvbnpLYWpMcWhjeWRKVXFldVhTUkp5Nzc2V2xrKyt2WVg1SGhjdkg3ZHRFWCtBUUh5RHdpUXkrWFMrL01YS1Bid2tUeGoxL3l3U3NlT1poOHltak8rTEJ4Sk82Vzl5Y2UwT3lsV1ZudG1tZFRFaFltZDVRQUFBQUFBNEtJWEh4K3Z4TVJFM1g3NzdSVStLTS94N0xRcCtWNmYrUHh6Y2pxY1dyWmtxYjcrOGlzMWE5bGN0L2JvN2c2d3U5ejhmMXI1M2ZmNmFPSDdxbFU3U2s4OSsweWhhMjdmdWsyWkdSa3ltVXk2dXQwMStZNVp0bVNwRHNVY1VualZxaG82ZkpqSHZUZG12YWExcTlabzBJTkQxUDJPSG9XdVcxUU5HelhTM0lYdktNanlUeC8wblBZMHVWdWpkTDNsSnAvUDZYZnYzV3JRc0lIN3ZXN2E4TFBPbmptaklJdEY3ZjZWZjFodXkvd25iRDIzRGN2eHVIaE5IajlSaVFtSmlxeFpVNU9tRnkwb2p6OFdwNW5QVDllUnY0UG16amQxMWZCSEh2YmFKdWhjNjFiL3FMZG12NmtzbTgzanZYOHdmNkVrNmJxT0hkeXRaYTVzMDFxMWFrY3AvbGljdnZ6dkYrcjM5d2N1UmJGdXpZOTZaODVidXJiOWRlN2U1Ky9QWDZobFM1WnExWW9mOU1iOGVhcFNwWW9rNlpzdmwrcjkrUXRVSTdLR25uLzVSVld0VnRYWG80Rnl3YzV5QUFBQUFBQncwWXY3KzJESHlNZ0x2LzFDazJaTjljZXVYVnIwN2dKVnJWWlZqejc1dVB6OC9vbDQvUHo4OVBEb1VRb0lDTkNyTTJacTg4Ky9GUHJabXpabWoyM1Yrc3A4RCtROEVYOWNpei84UkpMMDcvK01VRWlWRUkvN09idlJQMXl3U0FmKy9Ldkk3NjBvY2dmbDBqOWh1ZG1jZjJzVWI5cGQ5eThaalVhNVhDNTlzZmd6U2RLdFBicDdiUzJUa1o1ZHg5L2YzK1A3dm0vUFhvMGJNMWFKQ1lscUVOMUFVMmRPTC9TaG5nNjdRMTh1L2x4alJqNnFJNGVQeUdReWFlaER3L1RRcUpHRkRzcmZuNzlBczE5K1ZTNm5VLy8rendqOSt6OGo1T2ZucDUvV3JOWGVQL2JJYURLcXo0Qis3dkVHZzBGMzllc2pTVnI2K1pmNTdnVDNKalVsVmE5TWYwbXpaNzZxalBRTWhZUmsveHg4OTgzL3RHekpVa25TL2Y5K3dCMlVTMUtucmplcTVpVTFsWmlRcUJjbVB1YytIQmFvU05oWlhvYXM5a3pGV0JOOGpnazJtZlAwVFlxeEpoVDRLeUxSd1pFS052M3pId05xVVl0YWhhc0ZBQUFBb0hLdy9kMW1JaXdzcklDUkZWdG1acWJtejMxYmEzNVlwZURnWUkyYi9LeTdEVWx1OWVyWDAwT1BqdFJyTDg3U3l5KzhxQUdEN2xPUHUrN3dHYnc2SEE3OXRqbTdEL20xN2YrVjU3N1Q2ZFNjVjE2WHpXYlRUYmZlNHQ1Sm5Odk50M1hUcGcwL2E5ZU9uWHIxeFpmMTB1dXZsT2poa2I2a3BhVkxrc3ptNHRWYjhiL2xPblF3Um1IaDRicjlUdSs3NHRQK0Rua0R6Z25sZDI3L1hTbkp5YnJzaWxaNjhwbW44b1Q1dVFVR0JhbGg0MFlLRFF2VEx4dCsxbjgvK3NRZFZrZlZxYTJSbzBmcDBxWk5DbHp6bWRPbjNWOS84K1ZTVlFrTjFkaUo0OVMwZVROSjBvbmpKL1RPbS9Na1NkMXU3NjVhVVZFZTg2L3YzRW5MdnZwYWh3N0c2S1dwMHpYdDFaY1VIQnpzNVgybnU3OGVQZUkvT25QNmpJS0RnL1hBdzhQVjRZYU8rblhUWnIwMzcxMUpVdDk3K3F0VGw4NGU4NnVFaHVxcFo1L1J1REZqZFNqbWtGNmNPbDNqSjArVXlVUThpWXFEbjhZeUZHTk4wSVMvVDlEMnBtVllYVTF0MWMvajJ2d0RhN1E3S2RibnZDbXQrdW15c0xyVW9oYTFpbGdMQUFBQVFPVlMyRjI2RmRIZTNYdjAxdXR6ZE96b1VZV0ZoK3VacVpQVUlMcUIxL0h0cisrbzFKUlV2ZnZtUEgyNFlKRiszN1pOOXc5N1FIWHIxOHQzL085YnR5czFKVlZHbzFGdHIyMlg1LzRIN3kzU250MS9xRTY5dWhyNHdQMzVQc05nTUdqNEl3OXI5SWhIZER3dVh2UG52cTJIUno5U2pIZGJkTWxKU1pKVXJIRCtXT3hSZmJUd2ZVblNBdzhOVTNCSWlOZXhPUUgxdVR2dmU5L2RUNkdoWWVwOGM5Y0NBK0JhdFM3UjdYZjIxRmVmZjZtWFg1Z2hLYnVIZDYrK2QrbU9QbmNWT2tEZS9QT21mNTVaTzByam41dm83bStlbnBhbWwxK1lvZlMwTk5XdVUwZDNEN3duejN5RHdhQ0hIaDJwY1k4OXFmaTRPTTE0N25rOVBlbVpmSVArdi9iL21ldDdjRWJOV2pUWHFDZEhxM3FOR3RxeGJidGVtVDVUTHBkTG5icDJWcDhCL2ZOZGI1MTZkVFg2cWNjMWJkSlU3ZnA5aDk2Wjg1WWVHald5VU84VktBdUU1V1ZrL3NIVlduWnNhNEhqSEM2blV1MFplYTRWSk4xaDg1aVg3aWo0WUFacVVhdXkxZ3J5ODVmUjc4TG9VUWdBQUFDZ2ZFVUhSMnBLcTM1S2Q5aGs5aXVmR09YSW9jUDZZdkZuMnJodXZhVHNWaWRqeGoxWnFGN1lOOS9XVGNIQndYcnp0VGUwYy9zT1BUN3lVVjEzZlFmOTN5MDNxL2xsTFR3K1BQaHB6WStTcEJhWHQvUm9yMkszMi9YQmU0djA3ZEp2RkJnVXFNZkhqZlZvZFdLejJaU1NsS3lrNUNRbEp5VXJPU2xKRFJzMzB0NC85dWpIVmF2VnBsM2JmSGVxUzFLZjIrNG96cmNrWDN0MjdaWWtoUmJ4dHdkU1UxTDEwdFRweWtqUFVMZmJiOU8xSGE3ek9YN3ZIM3NsU2RXclY4OXo3NmJiYnZFNnorVnk2YS85Zitxbk5XdTFiczFhV1ZOVEpXVzNjN254cGk3cTFhZTNJbXJrZmFZdkp4TVRKV1gvVEl5YlBOSGQ5aVF6STBQUFQ1eXNtQU1IRlJnVXFORlBQNUh2WWFSU2R2LzNBWVB1ZFg4WU11bXBDUnI3N0RoVmkvRDhqWVhWMzYrVWxCMnczOUhuTHZXNzkyNFpqVWI5dW1tTFprMTdVVmxaV2JxcTdkVWEvcCtIZmE3NXlqWlg2YjZoZzdYb25mZTArdnVWcWwybnRucmNkV2VSM2pkUVdnakx5MGhNYXFMSDY2YWhVZm1PcTJ1cEpydlRrZWVhU3k2Znp6ZjdtVHptbWYxTVhtdFFpMXFWdlpiTDZPOXpIQUFBQUFEa0NEYVpkVmxZWGFYYU0vTDgzYVUwcGFlbDZaY05QK3VuSDlkcTUvWWRraVNqMGFnZWQ5MnB2dmYwTDFMcmlnNmRybGVkZW5VMSsrVlhkZVRRWWEzL2NaM1cvN2hPb1dHaHV1bldXOVR2M2dIS1NNL1FsbDgyUzVLdXZjNHpMUDc4ay8vcTI2WGZTTXB1Y2ZMR3JOZGtUYlVxTGMwcWE2cFZkcnZkWi8xNXMrZW9hZk5tK1I3b21Mdm5kMjVPWjk1TlZBNkhRenQvMzZId3FsVVZIaDZtd01BZ0JaZ0RaTFZhdGY3SGRmcnB4M1dTL3VtYlhoaHAxalJOblRCSng0NGUxZFh0cnRHZ0I0ZTQ3NTA1ZlZyYmY5dW1zUEJ3V1lJdDh2ZjNWOHlCZy9yMjYyV1NwSmF0TGl2dytZa0ppZHEvZDY5KzM3cGRXN2Y4cXFTelNlNTdWYXRWVTZldW5YVkw5MjU1Z3VuQ0dqTDhRUVdZemVyVjl5NzNidmpUcDA3cHBhblQ5ZGYrUDJVMEd2WG9rNCtyWG9QNlBwL1Q0NjQ3ZGV6b01hMytmcVVPSGppZzBTTkdhZVRvUnp3T2VSMDJjcmppamgxVDc3djdxdjMxSFNWSlA2L2ZvTmRlbWlXSDNhRXJycnBTajQ4Zks2T3A0TTFwM2Uvb29ULzM3dFBHbnpib3d3WHZLNnBPblh6YitnQmx6ZUJ5dVh3blVpZ1J6K3hZN0c0ck1iWkZUeldyNGp2VUExQjZRdndEWlRLd3N4d0FBQUNvVERadTNLaWZmLzVaWThhTUtkYjhzZzdMVDUwOHBURVBqM0x2UG01MTVSVWErTUQ5cWgvZHdPdWNQcmZkSVV1d1JZdisrM0crOSsxMnU1Wi8vVDk5c2ZneldWTlRaVEtaTk9PMWwxV3ZRWDJ0Vy9PalpzOThWUWFEUWZQZW42K3ExYXE1NS8yNWI3L0dqWDR5ei9NTUJvT0NRNElWRmhhdXNQQXdoWVdIS3pRc1ZHSGhZUW9OQzVOQkJyMDdkNTVjTHBldWF0dEdUMCthNEg1dnd3Y05sU1I5OXIrdjhqelhhclZxY04vc2xpRWZmUDZwUjF1VkIrNFo1QkU0bjhzU2JOR3NPYTk3M2FHZHM1UDlzLzk5cGNTRVJFMmJORVd4aDQvb21uOWRxOUZQUGVFUjlDYWNPS0dIaC93NzMrZFVxVkpGcythK3J2Q3EyUjhBWkdWbEtlYkFRY1VkTzZiNFkzR0tQUnlyUC9mdDE5a3paenptaFZRSlVldXIyNmo5OVIzVit1cXJ2SDVZVUJEOG5zZ0FBQ0FBU1VSQlZGeXBLYW51ZnVKR28xR1BqbjNjNjY3K2M3bGNMcjMxK2h5dC9uNmxnb0tDTlBtbGFYbmEvTmp0ZHZjSE5mdjI3TlhFSjhmSjZYVHFzbGFYNitubkpuamR2WjZmalBRTVBUMzZDUjA5RXF2cU5XcG83c0ozQ2oyM3FLYnZXYXA5eWRtSC9KN2IxaFdWaDZFUWZiallXUTZnMGppU2RsSWZIOTRnbzhGUERVTWlOYlJoNTRJbkFRQUFBRUE1aUtnZW9TSERIOURhbFd0MFo5KzdkTmtWcmM3N21TYVRTYmYzNnFtdXQveWZWcTM0UVVhVHliM2pPT2F2ZzVLeWQyWG5Ec29sNmRLbVRUVG93U0VLQ1FsUmVMV3FDZzhQZHdmaVJxUHZqVWlIWW1MMHcvSVZpamtRb3hQeHg5Mzl0SXVyZm9NRzJySDk5enpYRFFhRG1yZHNvY0hEaHZwc1paTFRwa1NTMHF4Vytmdjc2NDQrZDJuQW9Idno5TE9QcUY1ZFFSYUxiTFpNT2V6Wkg1U1l6V1kxdjZ5bEJnNGQ3QTdLSmNucGNPaUZaNmU0UDl6SVlRbTJxUEdsbDZwSjg2YTZvblZyTlduZXRNUUQ4dHhDcW9UbzFwNjNhOGwvUDllWXA1OVVxOVpYRm5xdXdXRFFRNk5HcWw3OStxcFo2NUo4KytIbi9vMkdwczJiNlo3N0IrcTNUVnYwMUxQaml4U1VTOW05NVo4WS81VGVtL2VPaGovaXUzWEwrUnBRdjcweW5YWUZHUU1VSFJ4WnFyVndZV05uZVJtWmYzQzFEcVlteU9GeWFrRDk5cXBuS1ZvUEtnRG5iMjlLbkdiOHNWUVNoMzBDQUFBQWxVMXhkNVpiN1ptS3NTYTRlNVpYNUwvUEY3U3p2Q0NKSnhLVWxKUlVwRFltQlVsTlNkV3FGVC9vbHR0dmRmYzVkOWdkaWoxeVJKTFVvR0Ywa1orWm1abXB6SXhNWmRsc2NqZ2RNc2lnMExCUW1RT0xmckNueStVcTlLR3ZUcWZUWjlEOTFlZGZLdmJRWVVYVnFhMWF0V3VyWHYxNnFsMjNUcmtjS252bTlKbDgyOTZVaHFKOEQ4dVR5YytvRUZQUmYwWnc4V0JuZVFVeXRHRm4yVjBPcFdabEZEd1lBQUFBQUFCVUNESFdCRTNZc1ZoUzl2bGpUelh2V2M0cjh1NjlUOTZYd1ZEOFhjczFha2FxUnMyUzNYVWJVaVZFUFh0N0h0NW9OQm1MRlpMbk1Kdk5IZ2VNbm8raWhMd0Y3UWkvbzNldjgxMU9pU21yb0Z3cTJ2Y1FxT2dJeXdFQUFBQUFBQzRDVlVKRHkzc0pBSEJCSXl3SEFBQUFBQUFBY05FNmtuYlNvMmQ1c0tsa2ZqTUJGeC9DY2dBQUFBQUFBQUFYclk4UGI5Qys1RGhKMHBSVy9YUlpXTjF5WGhFcUtzTHlNc0lCbndBQUFBQUFBQUJRY1JHV2w1R1kxRVQ5a1hSVWtwVG1zSlh6YWdBQUFBQUFBQUFBdVJYL2lHUUFBQUFBQUFBQUFDNFM3Q3dIVUduVUM2cXVzUzE2S3NnWW9GRC9vUEplRGdBQUFBQUFBQ29Rd25JQWxZYkZGS0JtVmFJVTRoOG9rOEZZM3NzQkFBQUFjQUVJTnBuVk1xeXVIQzZuNmxxcWxmZHlBQUNsaUxBY0FBQUFBQURBaStqZ1NFMXQxVStwOWd6Wm5ZN3lYZzRBb0JUUnN4d0FBQUFBQUFBQVVPbXhzeHhBcFpGbXQrbEkra2wzei9MbzRNanlYaElBQUFBQUFDaGw5U3dSTXNnZ284RlB3U1p6ZVM4SEZSaGhPWUJLNDBqNlNjMzRZNmtrcVdWWVhVMXQxYStjVndRQUFBQUFBRXJiZ1BvZFpQSXpLc1FVV041TFFRVkhXRjVHaGphNlVjbFo2VXAzMkZRdnFIcDVMd2NBQUFBQUFCUkNqRFZCOHcrc2NSL3dPYUIraC9KZUVnQ2dsQkNXbDVIbzRFalpYUTZsWm1XVTkxSUFBQUFBQUVBaFdlMloycDBVSzBseXlWWE9xd0VBbENZTytBUUFBQUFBQUFBQVZIcnNMQWNBQUFBQUFBQncwZnI0OEhyRnBwMlcwZUNub1kxdVZIUndaSGt2Q1JVVVlYa1ppYkVtZVBRc3Q1Z0N5bnRKQUFBQUFBQUF3RVh2U05vcDdVdU9rNVRkV2dud2hyQzhqTXcvc01iZDQyeHNpNTVxVmlXcW5GY0VBQUFBQUFBQUFNaEJ6M0lBQUFBQUFBQUFRS1hIem5JQWxZYkZHS0Ntb1ZFeUd2d1VIVktqdkpjREFBQUFBQUNBQ29Td0hCWEMzcjE3MWFoUkkvbjcrL3NjZC9ic1daMCtmVnJSMGRFeUdBeGx0THJTdDJYTEZrblNsVmRlV2VEM29EeTRYSzRpZmI5WHJGZ2htODJtenAwN0t6ZzR1QlJYVmpUMUxOWDFWUE9lQ3ZFUGxNbGdMTy9sQUFBQUFBQUFvQUloTEVlNWk0K1AxN1BQUGl1ejJhd3BVNmFvZnYzNlhzZCs5OTEzV3JKa2lTSWpJL1g2NjYrWGVtRHVkRHFWbVptcHpNeE1wYWVudS85WXJWWkZSMGVyUmczUDNjbXJWNi9XbGkxYk5HTEVDRldwVXFYUWRXYk9uQ2xKZXZQTk54VVJFVkdpNytGOG5UMTdWcSsrK3FvNmQrNnM2NisvdmxCelB2MzBVNldscGFsdDI3WVZLaXdIQUFBQWdLS0tEbzdVbEZiOWxPNnd5ZXhIakFJQUZ6UCtMVi9KWkdSa2FPWEtsZHE4ZWJPT0hEbWlqSXdNQlFVRnFWYXRXdXJhdGFzNmQrNWNxT2YwNjlldlNIVU5Cb00rL2ZUVGZPOXQzTGhSa2xTdFdqWFZxMWZQNTNOKytlVVhTZElWVjF4UjZLQjh3NFlOK3ZYWFgrVjBPdVZ3T09Sd09PUjBPbVczMnozK1pHVmx5V2F6dWYvWFpyUEpicmQ3ZmU3QWdRTjEyMjIzdVY5blptWnE2ZEtsT243OHVNYU9IYXZSbzBlcmNlUEdoVnBqUmJaKy9YcnQyYk5IKy9mdlYwUkVoRnEyYkZuZ0hKZkxKVW55OCtOWUJBQUFBQUFYdG1DVFdaZUYxVldxUFVOMnA2Tzhsd01BS0VXRTVaWElYMy85cFZtelp1blVxVk1lMTlQUzBuVGd3QUdGaElRVU9pd3ZxaFl0V3VSNzNlVnk2Y2NmZjVRazNYTExMVDREOElNSER5bytQbDZTMUtsVHAwTFh6c3JLY2dmeVJXRXdHQlFZR0tpQWdBQUZCQVFvS0NoSWdZR0JDZ29La3Rsc1ZtaG9xTWQ0czltc3FWT25hdWJNbWRxN2Q2OG1UcHlvQng1NG9OUytwNUxVdjMvL0VuL211UjlxZE8vZVhYLysrYWQrK2VVWHpadzVVOU9tVGRNbGwxemk4eGtPUi9iL2dieVlXdVVBQUFBQUFBRGc0a1pZWGtrY09IQkFreWRQVm1abXBzeG1zN3AxNjZiV3JWc3JORFJVU1VsSjJyOS92MDZmUGwzbzU3MzIybXNGampsMjdKaGVmUEZGU2RLTk45Nlk3NWcvL3ZoRENRa0pzbGdzQlFiZ0sxZXVsQ1RWcWxWTGtaR1JTazVPOWpyV1lySElaTXIrOFc3ZHVyVWVlK3d4R1kxR21Vd21qejlHbzFIKy92N3UxeU5IanBURll0SGJiNzlkck43aFZhcFUwWVFKRXpSbnpoeHQzTGhSOCtiTms5Rm8xQTAzM0ZEa1p4Vkd6Zzd1MGpaaXhBZ2RPM1pNc2JHeGV1bWxsL1Q4ODg4ck1ERFE2L2ljc0x5aTdTdy9rblpTSHgvZUlLUEJUdzFESWpXMFllbDlrQUVBQUFEZzR2TGhvWjkweUpyb2M4eUErdTFWejFMZC9Ucm43eUMrMUxORWFFRDlEaDdYUGo2OFhrZlNUbm1aUVMxcVVhdW90UWJVYjY5TXAxMUJ4Z0JGQjBmNm5JUEtqYkM4akVTSDFKQkxMamxjVGxtTUFXVmFPeU1qUTdObXpWSm1acVlpSWlJMFljSUUxYXBWeTMwL0tpcEt6WnMzTDlJekM5cFpMRWsvL1BDRHBPemcrdHBycjNWZlAzWHFsRWFNR09FeE5pMHRUWU1HRGNyempFV0xGaWt3TUZEcDZlbGF2MzY5cE93ZTV3OCsrS0RQMm84Ly9yamF0bTByU1FvTEMvT29YeGpuYzhpbXlXVFNJNDg4b3JDd01KMDhlVklkT21UL0IrQ2hoeDRxY082NGNlTzhCc3ozM251djJyZHZuKys5VjE1NVJWRlJVY1ZlYzF4Y25CNTc3REd2OTgxbXMwYU5HcVdubjM1YVI0OGUxWVlORzlTbFN4Y2RQSGhRczJmUHpqTStKeXgvN3JublpEVG1mNURtU3krOTVQNUFvNnlrT1d6YWx4d25TVEtJWGU4QUFBQUFDdStJOWFUNzd4UGVaRHJ0TXZrWlBWNFhOTWNnZzhjY1NZcE5PMDB0YWxHckJHczFES2twb3d3S01wbDlqZ2NJeTh2STBJYWRaWGM1bEpxVlVlYTFseTVkcXBNblQ4cGdNR2owNk5FZVFYbHBzZHZ0V3J0MnJTU3BRNGNPWHNObmIyMDZ6dDB4dldMRkNtVm1ac3BvTkNva0pNUnIzZVRrWkxsY0xuY0lXOVRlNmxKMmNGK1VlVGZkZEpPR0RoM3FjYzFnTUdqdzRNRnlPcDN1OExzd08vZlBuajNyOVY1bVptYWgxMVFhNnRhdHE0RURCMHFTdW5UcElrbXkyV3lLaS9QK0g2WVRKMDU0dlZkV3UrSUJBQUFBb0NUNEdRcit6ZGtnWTRCQ1RJRWVyd3RpTlBoNXpNbTVSaTFxVWF0MGFnRytFSlpmNUxLeXNyUml4UXBKVXZ2MjdjdnN3TW5ObXpjckpTVkYwai9CYW43eU8vVFRhclZxeUpBaDd0ZVptWmxhdG15WnBPend1MmZQbmw2Zk4yalFJR1ZrWkxqRCthTHV0bzZMaTVQQllDalNCd3BWcTFaMXIvdjQ4ZU5xMUtpUisxN3VYZUtMRnkvMitveWNjUDdOTjk5VVJFUkVrZFpjbG02NjZTYVAxODJhTmN2M2ZmWHYzMTh1bDB0dnZmV1crL3NqWmU4NEh6QmdRS212RXdBQUFBQksydEJHTjhwcTk3Mko2ZHoyRHRIQmtaclN5dmRtck9COGRycFNpMXJVS3IxYWdDK0U1UmU1MzMvL1hWYXJWWkx2MExxa3JWNjlXcElVSFIydEJnMGFuTmV6bGkxYnBwU1VGSVdIaDZ0YnQyNCt4K2EwLzhocC9mSEtLNi9rT3k0NU9WbE9wMVBoNGVFZTEvdjE2NmVnb0NDUGVkN0c1dVp5dVRSNzltenQyTEZEUTRjT0xkUHZkVVhqY3JuY3U4WTU0Qk1BQUFEQXhhSTRmWTZEVFdaZEZsYVhXdFNpVmdXcUJmaENXSDZSMjdWcmx5UXBJQ0RBb3k5NWNuS3lzckt5RkJvYWVsNzl1Zk56NHNRSmQ5M09uYy92QU1YRXhFUjk5ZFZYa3FTNzc3NWJBUUcrZjhYRzZYUktLcmpuK01pUkk1V1ptZWx6dDNkQll4TVRFK1Z5dVJRWkdhbXNyQ3c1SEE0NUhBNjkvZmJiT25Ub2tPNi8vLzRLZDhCbFVXUmxaZW5oaHgvT2MvM3R0OS8yT1MvbkF3dEpYdnVWQXdBQUFBQUFBQlVOWVhrWm1YOXd0UTZtSnNqaGN1WTV2YmMweGNURVNKTHExS2tqZzhHZ05XdldhTW1TSmU1ZTBrYWpVYTFhdFZMZnZuM1ZzR0hERXFtNWV2VnF1Vnd1QlFRRXVBKzNMQzZyMWFwTEw3MVVEb2RETjl4d2c3S3lzbndHNFRsQmJXa2RIT2x3T0xSanh3Nzk4TU1QMnJwMXF6cDE2cVRodzRjcklDQkFZOGVPMWJ4NTg3UnUzVHA5Ly8zM1NreE0xS2hSb3hRVUZGUXFheWtMU1VsSlJaNWpzOW5jWDVmMEJ6RUFBQUFBQUFCQWFTRXNMeU14cVluNkkrbW9KQ25OWVN0Z2RNbEpURXlVSklXSGgrdlRUei9Wa2lWTFBPNDdIQTV0MjdaTk8zYnMwR09QUGFhMmJkdWVWejJuMCtrKzJQT2FhNjZSeFdJNXIrYzFhTkJBRXlkT1ZIcDZ1cjc2Nml1dFdMRkNreVpOMGlXWFhKSnY3Unc1SWUwSEgzemc3bmQrdnQ1NTV4MXQyclRKM1l2OTNGM3VKcE5KSTBhTVVFaElpTDc5OWx0dDI3Wk55NWN2VjY5ZXZVcWtmbG56OS9mMzJFMWYyRU5QMDlQVEpXVzNZREdiNlEwR0FBQUFBQUNBQ3dOaCtVVXVKOWlOaTR2VHRtM2JkUFBOTit2V1cyOVY5ZXJWZGViTUdhMWR1MWFmZi82NUhBNkg1c3labzVkZmZ2bThEcGpjdW5XcnpwdzVJNmxrZTZRSEJnWnE1ODZkT25QbWpLWk5tNmJubjM5ZUlTRWhIbVBzZHJ2NzY1eWQ1YUdob2ZrZThoa2ZIKy91cTExWUsxZXVsTVZpVWJ0MjdkU21UUnRkYzgwMWVYYU5Hd3dHRFJvMFNNSEJ3ZHF6WjQvUHcwZ3ZWbWxwYVpLeS81blJzeHdBQUFBQUFBQVhDc0x5aTF4V1ZwWWs2Zmp4NCtyYnQ2L3V1dXN1OTcwYU5XcW9kKy9lQ2drSjBZSUZDNVNlbnE3dnZ2dE85OXh6VDdIcnJWcTFTcEpVczJaTnRXalJvc0R4RHozMFVKNXIrWVhZQm9OQm8wYU4wcE5QUHFuang0OXIxcXhaR2o5K3ZFZFA3Tnk5c25OMmx2ZnMyVFBmd0hyZ3dJSEt6UFE4WlRtbmJsWldsakl6TS9Qc2lwNHlaWW9hTjI3czdrTytmLzkrSFQ1OFdHM2J0czF6K0dmdjNyMWx0OXZkNnl2c3J1d1JJMGI0dkcreFdMUmd3WUpDUGF1ODVMUnVDUTBOTGZWYVc3WnNLZEw0VERuVTA2K3BBZ3hHV1ZMOXRYSGp4Z0xuQkFRRUtDb3FTclZxMVNMOEJ3QUFBQUFBdUlnUmxsL2svUHo4NUhBNEZCWVc1bldYYzlldVhmWDU1NThySlNWRjI3ZHZMM1pZZnZyMGFXM2J0azFTNFEvMlBIMzZkS0dmSHhZV3BsR2pSbW55NU1uYXZYdTNGaTFhcENGRGhyanY1M3d3SUJXdlova1BQL3pnZnM0MzMzeWozcjE3UzVJN0lHM1NwSW5IK0YyN2Rtbng0c1U2Y2VLRTdyMzMzanpQeTcyR3NMQ3dmR3ZhYkRaMzJ4S0x4VkpnaisvemJXdFRrc2FQSDYrLy92ckw2LzBUSjA3NC9KQWc5L2VzTUFldDV1ZTMzMzRyMWp5VFF6STRwUU5GbUZPalJnMTE2OVpOTldyVUtGWk5BQUFBQUFBQVZHeUU1UmM1aThXaWxKUVVOV25TeEd1QWJES1oxS2hSSTIzZnZ0M2Q0N3c0MXF4Wkk1ZkxKVDgvUDNYcTFLbFFjL0lMU2ExV3EwY0lubHVMRmkzVXExY3ZmZkhGRjFxeFlvVXV2ZlJTZGV6WVVaSm5HeFovZjMrNVhDNmRPSEZDOGZIeE9uNzh1STRlUGFyWTJGakZ4c2JtMlZWKzl1eFpmZkxKSis3WFgzLzl0VzY4OFVaRlJFUW9KQ1JFR1JrWmlvbUpVWFIwdEh1Tm16ZHZsaVExYTlZc3p6cHpRdVRHalJ0TGt0NSsrKzE4MzgrTUdUTzBkZXRXVmE5ZVhiTm16YnFnZW54SFJrYTZXNjdrZHZyMGFXVmtaRWlTUWtKQ1NuV0grZkRodzRzMUw4US9VQ2FEc2NCeExwZExTVWxKU2toSTBDKy8vS0lQUC94UVhicDBVYXRXcllwVkZ3QUFBQUFBQUJVWFlmbEZMakl5VWlrcEtlN1dJZDdrN0ZqT3ZUdTdLRnd1bDFhdlhpMUphdDI2ZFo2MkpDV3BWNjllMnJ4NXMySmpZL1h1dSsrcVJZc1dpb2lJa00zMno4R3AvdjcrU2s5UDE2T1BQdXJSMXNWb05LcCsvZnFLaVlseFgzYzZuWHJ0dGRmY3I4MW1zMEpDUWpSMzdseU5IejllelpvMTAvcjE2L1gwMDArclNwVXFrcko3d2J0Y0xsV3JWazFYWEhGRm5qVis4ODAzK3VXWFgzVExMYmZvL3Z2dnovZDk3TjY5VzF1M2JwVWtQZkRBQXhkVVVDNUpvMGFOeXZmNmYvN3pIM2RZWHJ0MmJVMmVQTGtzbDFXaURBYUR3c1BERlI0ZXJrYU5HbW5ObWpWYXRXcVZhdFdxeFE1ekFBQUFBQUNBaTR6dkJCVVh2SnlkMEhGeGNUN0g1UnpLV2R5UWUrZk9uVHA1OHFTa3dyZGdLUzZUeWFRUkkwYklZckZvMEtCQjdnTkpjNEorZzhFZ2s4a2tpOFdpRmkxYXFFMmJOaG93WUlBbVRacWtoUXNYYXRxMGFRb0lDSEEvNytPUFA5WWZmL3loUG4zNlNNb08xTys4ODA3dDNMbFRYMy85dGU2Nzd6NWRkZFZWTXB2TlNrNU9Wbkp5c2dJREE5V3FWU3VOR3pjdVQrdVVyS3dzZHp1YVJvMGE1ZnNlbkU2bkZpNWNLRWxxMzc2OVdyZHU3WEYvNzk2OTUvK05LZ081ZC9OTDJldE9TRWhRMWFwVlZiMTZkZTNidDArN2QrOHVwOVhsbFdhM2FXOUtuSFluSFZXTU5hRkljNDFHby91M0RaWXZYMTdrQTJJQkFBQUFBQUJRc2JHei9DSjMxVlZYYWVYS2xZcU5qZFhodzRkVnYzNzlQR05TVWxMY2JVT2FObTFhckRvNUIzdUdoNGZuQ1g1TFE4T0dEZlhtbTI4cUtDaklmUzJudFVydUhkb1RKMDdNZC80enp6d2pwOU9wWmN1VzZadHZ2bEhUcGszVnJWczN2Zi8rKzVLa0xsMjZhTldxVmZya2swOFVGUldsc1dQSEZucHQyN2R2VjJabXBveEdvNjYrK3VwOHh5eGJ0a3hIamh4UmVIaDRucFl6YytiTTBicDE2elJ3NEVEZGR0dHRoYTViMXBZdVhTcUR3YUFlUFhxNHJ5MVpza1NTMUxGalI0V0ZoZW1ERHo3UWdnVUxORzNhdEFMN3NaZUZJK2tuTmVPUHBaS2tsbUYxTmJWVjRRNWV6V0UwR3RXdVhUc3RXN1pNOGZIeGlvcUtLbzFsQWdBQUFBQUFvQndRbHBlUm9ZMXVWSEpXdXRJZE50VUxxbDVtZGErODhrcEZSa1lxSVNGQjc3NzdyaVpPbk9nUldycGNMaTFhdE1pOUsvdi8vdS8vaWx3ak9UbFpXN1pza1NUZGNNTU5NaG9MN2dWZEVuSUg1ZEkvWVhudVhlUGVOR25TUkY5KythVVdMMTZzOFBCd2pSbzF5cU5WalorZm54NSsrR0dOR3pkT3I3NzZxaDU5OUZHMWJkdTJVT3ZLNldYZXFsV3JmQS9rUEg3OHVENzc3RE5KMHJCaHd4UVNFdUp4djNIanhscTNicDArK3Vnak5XL2VYQTBiTml4VTNiSmlzOWswZCs1Y2JkeTRVZGRmZjczNytwWXRXN1I5KzNhWlRDYmRldXV0Q2c0TzF2TGx5eFViRzZ1RkN4ZnF3UWNmTE1kVmw1eWFOV3RLeXY1dERjSnlBQUFBb1BLWWYzQzFZbEo5bi9NMXROR05pZzZPZEwrT3NTWm8vb0UxUHVkRWg5VFEwSWFldjZGTkxXcFJxL0MxcXB1cnFIZmRkcXBqaWZBNUh5Z013dkl5RWgwY0tidkxvZFNzakRLdGF6UWFOV1RJRU0yWU1VUDc5Ky9YeElrVDFhdFhMOVdxVlV1blQ1L1d0OTkrNjI0WmN2MzExNnQ1OCtZZTh6LzY2Q045Ly8zM3V2bm1telZnd0lCOGE2eGR1MVlPaDBOUzZiZGc4U1huc01tQ2VuL2JiRGJObno5ZlAvNzRveXdXaThhTkcrZHU1WkpiM2JwMU5YejRjTTJlUFZzdnYveXk3cjc3YnZYbzBVTUdnOEhyc3gwT2gzNzc3VGRKMHJYWFhwdm52dFBwMU55NWMyV3oyZFMxYTFlMWFkTW16NWliYnJwSm16WnQwdTdkdS9YcXE2L3F4UmRmVkdCZ29NLzNWTnB5SDRnNmJ0dzR4Y2JHS2lJaXd2M2hTbUppb3ViT25TdEo2dDY5dTZwV3JTb3B1eGY3OU9uVHRYTGxTa1ZFUktoWHIxNWx2L2dTRmhZV0pra2VQZklCQUFBQVhQd09waWJvajZTalBzY2taNlhMN25KNHZONmRGT3R6amtzdWp6blVvaGExQ2xmclFNcHhkNjFkWjQvbzNYYkRmYzRIQ29Pd3ZCSm8zYnExQmc4ZXJJVUxGK3Jnd1lPYU9YTm1uakhYWG51dGhnMGJsdWY2aWhVcmxKbVpxUlVyVm5nTnkzTU85bXpldkxrdXVlU1NrbDE4RVNRbEpVbVN6MkI1Nzk2OW1qZHZudUxpNGhRV0ZxYng0OGZuMjVvbVIvdjI3WldhbXFyMzNudFBIMy84c1hiczJLSEJnd2VyYnQyNitZN2ZzV09IckZhci9Qejg4bTNCOHRGSEgybnYzcjJxVTZlT0JnMGFsTzh6REFhRGhnMGJwaWVlZUVJblRwelFlKys5cHhFalJ2aDY2M3Jzc2NkODNqOWZodzhmZG44ZEd4dXIxcTFiYStUSWtRb0pDVkZTVXBLbVRwMHFxOVdxcUtnbzNYWFhYZTZ4clZ1M1ZvOGVQZlQxMTE5cjhlTEZTazVPMXNDQkF3czhjTFlpOC9WaENRQUFBSUNMbDdNUTV4YWxPMndlbStUU0hRVnZzbkc0bkhrMjFqbGNUbXBSaTFvRjFOcVRmTXo5OVNsYmFvSHpnY0lnTEs4a2JybmxGalZwMGtUZmZQT05kdS9lcmVUa1pJV0VoS2h4NDhicTBxV0wxeFlqTjk5OHMxYXNXS0diYnJvcDMvdDc5dXh4SHg1YW5GM2wvZm9WcldlMEwzdjI3SkVraFlhRzVybDM1TWdSTFZteVJCczNicFNVZmZEbTZOR2pWYjE2d1MxeGJyNzVaZ1VIQit1dHQ5N1NybDI3OU1RVFQraTY2NjVUMTY1ZDFieDVjNC93ZE4yNmRaS2tGaTFhZUxSWHNkdnQrdkRERDdWOCtYSUZCZ1pxOU9qUkh1MWliRGFiVWxKU2xKU1VwSlNVRkNVbkp5czZPbHI3OXUzVDJyVnIxYVpORzdWcjE4N3JHbzFHNDNtRnVDNlh5LzNiQWZsWnZueTUrK3Z1M2J2cjNudnZsY0ZnMFBIangvWENDeS9veElrVENnb0t5dk8rSkduQWdBRTZjK2FNZnZycEp5MWZ2bHo3OSsvWFF3ODk1UFVEQndBQUFBQ29pTzZON3FpVXJIU2ZZODV0dTFvdnFMckd0dWpwYzQ3Rm1MZVY2SUQ2N1pWV1FPaElMV3BWOWxvdHcrcHE5WW5kN3ErQmtrQllYa1ppckFrZVBjc3Rwb0w3YXBlMGhnMGJhdFNvVVVXYWM4ODk5K2llZSs3eGVyOTU4K1phdkhoeHNkZmtMZUIxNWZPSnZjUGgwSzVkdXhRZUhxNndzREFGQmdZcUlDQkFWcXRWR3paczBJWU5HeVJsOS95V3BQVDBkRzNhdEVrLy9mU1RkdTNhSlNtN0YzbVBIajNVcDA4Zm1VeUYvL0h2MEtHRDZ0U3BvemZlZUVPeHNiSHVlbFdxVk5GTk45Mmt2bjM3S2lNalE3LysrcXNrNVFtMnYvamlDM2ZnYkRhYk5XZk9IRm10VnFXbHBjbHF0Zm9NcWlWcDNyeDVhdHEwcWNMRHcvTzlQM1BtelBQcW54MFhGK2R6ZDNyLy92MjFmLzkrOWV6WjAvM0J5ZWJObXpWMzdseWxwYVhKMzk5Zmp6LytlTDRCdU1GZzBNTVBQNnlnb0NCOS8vMzNPbkRnZ0o1NDRnbDE2dFJKUFhyMG9PODNBQUFBZ0F0Q2ZVdDEyWjIrLys1Mkxvc3BRTTJxRlAzdlBQVXNSVC9yakZyVXFueTFmTGZoQllxRHNMeU16RCt3eHQxSGFXeUxuc1g2RjhmRjZOTlBQODF6eldxMWFzaVFJWG11RzQxR3ZmSEdHMHBPVHZiNlBJdkZvcHR2dmxsU2RnL3pSWXNXdVh1WlgzNzU1YnJ2dnZ0OHRsM3hwVUdEQnBvK2ZicSsrKzQ3ZmZIRkYwcExTMU5hV3BxN04vbVdMVnRrczlsa01Cank3TlJ2MDZhTnZ2enlTMG5aN1dKeVdzWVlEQVpaTEJhRmhZVXBORFJVNGVIaENnME5WVmhZbUtwVXFTS0R3YUQzM250UFZxdFZiNzMxbHA1NjZxbGlyZjE4MWF4WlU3Tm16WkxaYkpiVDZkUWJiN3poL25EQ1lySG84Y2NmVjh1V0xiM09OeGdNR2pwMHFCbzFhcVFGQ3hZb0l5TkRhOWFzMFlZTkd6Ump4Z3dDY3dBQUFBQUFBSlE3d25KY1VPclhyNitkTzNmbXVXNHdHTlMwYVZNTkhqellmVmhuUkVTRWhnd1pvclZyMStyT08rLzBHZVlXbHNsa1V2ZnUzZFdsU3hldFdyVktKcE5KOWVyVmt5VEZ4TVJJeW03eGtuUEFaWTdHalJ0cjRNQ0JDZ2tKY2UrTXp3bklqVWFqejVxSER4L1d5cFVyZGVqUUlSMC9mdHlqTC96VXFWTWxTVFZxMURpdjkxV2pSZzMzczd6Sk9UalZ6ODlQdFdyVmtpVFZxVk5IWThhTUtYVFkzYWxUSjdWczJWTHZ2ZmVldG0zYnBrY2VlWVNnSEFBQUFFQ0ZGbU5OMFB3RGErUndPVlhYVWswRDZuY283eVVCQUVvSllUbktYRmhZbUdiTW1PSDFmbkJ3c05mV0xzODg4NHhzTnBzeU1qS1VsWlVsaDhNaGc4R2cwTkJRZDVpYlc4ZU9IZFd4WThjU1czdU9vS0FnZGUvZTNlUGF3SUVEMWExYk4vZXU4WFBkZHR0dHhhcDE5OTEzS3pJeVV0MjZkY3ZURC96U1N5OHQxalBQNWUvdlg2Um45ZTdkVzFXcVZGSG56cDN6cktrZ05XclUwTml4WTVXUWtLREl5TWlpTHZXOFdJd0JhaG9hSmFQQlQ5RWg1L2NCQXdBQUFJREt3V3JQZFArbXVFc0ZIL0lKQUxod0VaYWp6SmxNSmpWbzBLRFk4d01DQW9vYzBCYldPKys4SXo4L3YyTFByMUdqeG5udjhqNVhTRWlJZXZiMGZUaEdXVE1ZRExybGxsdk82eGxsSFpSTDJUM1FubXJlVXlIK2dUSVpmTy9vQndBQUFBQUFRT1ZDV0E3a0Vob2FXdDVMQUFBQUFBQUFRQUhxQlZYWDJCWTlGV1FNVUtoL1VIa3ZCeGNKd25JQUFBQUFBQUFBRnhTTEtVRE5xa1R4MitNb1VjWHZOd0VBQUFBQUFBQUF3RVdDbmVVQUtvMGphU2YxOGVFTk1ocjgxREFrVWtNYmRpN3ZKUUVBQUFBQUFLQ0NJQ3d2STlFaE5lU1NTdzZYVXhaajZSeE9DY0MzTklkTis1TGpKRWtHR2NwNU5RQUFBQUFBb0xqUzdEWWRTVC9wN2xrZUhSeFoza3ZDUllDd3ZJd01iZGhaZHBkRHFWa1o1YjBVQUFBQUFBQUE0SUoySlAya1p2eXhWSkxVTXF5dXByYnFWODRyd3NXQXNCd0FBQUFBQU1DTDZPQklUV25WVCtrT204eCt4Q2dBY0RIajMvSUFBQUFBQUFCZUJKdk11aXlzcmxMdEdiSTdIZVc5SEFCQUtmSXI3d1VBQUFBQUFBQUFBRkRlMkZsZVJ1WWZYSzJEcVFseXVKd2FVTCs5NmxtcWwvZVNBQUFBQUFBQUFBQi9JeXd2SXpHcGlmb2o2YWdrS2MxaEsrZlZBQUFBQUFDQXdyRGFNeFZqVFhEM0xHZnpHd0JjdkFqTEFRQUFBQUFBdklpeEptakNqc1dTcEthaFVYcXFlYzl5WGhFQW9MUVFsZ09vTk9vRlZkZllGajBWWkF4UXFIOVFlUzhIQVBELzdOMTNlSk5sMndid003TkptaTQ2Z0FJdFpWT0dJakplUVdXSklFZ0ZRWVlLU01WWEVGbUNJRzZHaUF4QlFFQUZSUlRsVXhuQ0M0SWd5SklsdTFBUVd0cENONlVyZTMxLzFJYUdqS2FsYlRyTzMzSDBvTS96M09OS0tDVzVuanZYVFVSRVJFUkVWSWt3V1U1RU5ZWkNMRVVMbjFBb0pUS0lCU0pQaDBORVJFUkVSRVJFcGFRUVNkSGNOeFFpZ1JBUnltQlBoMFBWQkpQbFJFUkVSRVJFUkVSRVZLV0VLWUl3czJVVUY4UlJtUko2T2dBaUlpSWlJaUlpSWlJaUlrL2p5bklpcWpIVVJqMFMvdEpxYkFBQUlBQkpSRUZVTlpuV211VVIzaUdlRG9tSWlJaUlpSWlJaUNvSkpzdUpxTVpJMUdSaXdhVnRBSUJXZmcwd3QrMVFEMGRFUkVSRVJFUkVSRVNWQlpQbEZTUzZjWGZrR2pUUW1QUUlrd2Q1T2h3aUlpSWlJaUlpSXFJcUsxR2RpWTBKUnlBU0NORklHWUxvUmowOEhSSlZBMHlXVjVBSTd4QVlMU2JrRzdTZURvV0lpSWlJaUlpSTNPUXQ5a0lydndZd1djeG9vS2psNlhDcW5OaVl5MmpjckFra0VvbkxkbmV5N3VET25TeEVOR29FZ1VCUVFkR1Z2eE4vSFFjQXRHdmZEaEtwMU1QUjJMTllMQ1Y2dm4vYnNSTjZ2UjQ5ZS9lQ3QxSlpqcEVWVDIzUzQwcHVNZ0JBZ09yek0wT2V4V1E1RVJFUkVSRVJFWkVURWQ0aG1OdDJLUEtOV2hqTkprK0hVNldrM0VyR3UyKytCUytaRFBNV2ZZendpSVpPMi82Mll5YzJiL29KdGV2VXh2S3ZWcGQ3d3R4c05rT24xVUtyMVVHcjBVQ3RWa09qVmtPbFVxRlJreVlJRGdtMmFmL0hucjA0OGRjeHZEWjFFbng4Zk55ZVorSGMrUUNBMWV2WElqQW9zRXdmdy8zS3ZuTUhueTVZaEo2OW44QmpQYnE1MWVmSGI3K0hTcVZDeDg2ZFBKNHNKeW9QVEpZVEVSRVJFUkVSRVZVUm1Sa1pPSFg4SkU0ZFA0RjM1bnhRTG5NTTZmZU1XKzNXL2ZBdGZIeDluVjQvY3ZBUUFLQldZQzJFTlF4M09kWmZoNDhBQUI1bzM4N3RSUG1SZzRkdzhxOFRNSnZOTUpsTU1KdE5NQnBOTUptTU1CcU1NQm9MdnZSNlBReDZBd3dHUGZRNmZjR3h3ZUIwM0ZGang2RC9Nd09zeHpxdEZsdC8yb3lVNUdSTWYzMEszbmpyVFRSdDNzeXRHQ3V6d3djTzR0S0ZHRnk5ZkFXMWdnTFJ1bTJiWXZ1WXpXWUFnRkFrTE8vd2lEeUN5ZklLRXE5S3Q2bFpyaEJYdm8vZUVCRVJFUkVSRVZIbFlyRllFSGZ0T2s0ZFA0RlR4MC9pUmx5OHAwTnlpOFZpd1lHOWZ3QUErajdkejJVQ1BPN2FkYVRjS2lpbjBiMVhUN2ZuME92MDFvUjhTUWlGUXNqa01uaDVlVUhxNVFXNVRBYVpYRjd3SlpQQjE4LzJCb0NYVElaNVN4WmcwZHlQY2VsaURONTdjeFplSHY5ZjlIenlpUkxQN2E2aFR3OHE4ekUzYmQ5c2M5eC9ZQlN1eEY3QnNjTkhzV2p1eDVpL2RDSHFob2E2SE1Oa0t2aDBoVURBWkRsVlQweVdWNUMxMS9jakppY0pBREFqTWdvdGZGei84aUVpSWlJaUlpSWkrdS9JYU56Snl2TEkzQjA2ZDhMSTZORk9yeXRkbENPSk9YOEJhYWxwVUhncmlrMkEvNzVyTndDZ2JyMVExSzVURzNtNXVVN2J5aFVLaU1VRjZheUhPclRIRzIrOUNaRllCTEZZOHUrZjRvSXZpUmhpc1FRU3NSaGlpUVRqWHhvTGhiY0NYMzIvdnRqNjZZNzQrUGpnM1hrZll2bmlwVGg2OERCV2Y3WVNZckVZai9mc1h1S3gzRkc0Z3J1OFRaZ3lFY2xKTjVHWWtJaFA1c3pIL0NVTElaUExuTFkzL1Z1S1NGaU42c29URmNWa3VRY3N1TFFOelgzdkpzdkRGSUVZRWQ3VnBzM0doTU5JVk45Mk9jNkk4QzRJVXdSWmp3dDNBWGFGYzNFdXprVkVSRVJFUk9TK2VGVTYxbDdmYjkzZ3M2TGZYeFFteXV1R2hxTGpJNTN3VCt4VlhMb1lVeUZ6eStReTFBbXQ2M2I3MjVtMzhlcW9hSnR6YXBVYUx3NGVadGQydzg4L1FpYVhRYU5XNDlDQmd3QUthcHlQR1Q3UzVSelQzM2tMSGYvVENRRGc1KytQemwwZmNUcytBS1ZLbEJjU2k4V1kvT1liOEE4SVFHWjZCcnAyZXd4QXdRMk40c3ljUEExQ29lUFYyQzlHajBiWHh4OTFlRzNwbWhXb1Y3OStxV08rZGZNbUp2OTNndFByWGpJWkpzMllocG1UcCtGbVloSU8vM2tRdmZyMFJ0ejE2MWoyeVJLNzlpWmpRYkw4L2JmZWdVZ2tjamptNHBYTHJEYzBpS29hL3VSNlNPRnV2VURCanIxaW9lMHZtQ1IxbGswYlIzUm1vMDAvbmRsWWJCL094YmxxOGx3K0VqbGErTmFEVUNCQWhETFlaVDhpSWlJaUlpSUFVQmwxMWsrS1cyQ3A4UG1IdlRnQ0hmL1RHUTNDd3dBQW55MzZ0TUpqS0ExbmllRjdWMHp2L3Q4dTZMUmFpTVFpS0pYT1Y2cm41dVRBWXJGWWs3RHUxbFV2U3ExU2w2aGZuLzVQSVhyY0t6Ym5CQUlCWG5vbEdtYXoyZm9ZczI2N1h2Z0ZGR3ltNll4T3EzVTdwdklRRmg2RzBTK1BBUUQwNnRNYkFLRFg2cEY4ODViVFBta3BxVTZ2V1Nwb1ZUeFJlV0N5dklLMDhxdHYvYy8xWGlLQkVFcXh6TzVjY2VRaXFVMC91YWo0T3VpY2kzUFY1TGxhK2RiSC9BZUdGOXVIaUlpSWlJaW9zbmgyMkhPZURxRlU3cTJQRFFBcWxRcWpuM3ZlZXF6VGFyRjl5ellBd0xBWG44Y3pnNTNYNlg1eDhEQm9OVnJyeXZEUSt2VktGRS95elZzUUNBU29XOC85c3JqK0FmN1d1Rk51SmFOSnM2YldhMFZ2QnZ6MHY2MU94eWhNenE5ZXZ4YUJRWUVsaXJraTllN1h4K2E0UmF1V0RoL1hjLzBId21LeDRJc042eEJRcTViMXZNbGt3ckFCejVaN25FVGxqY255Q2pJc3ZBczZCRGFHMW1TLzI3SzMyTXZ1WEhUajdsQVpkUzdIalBBT3NUdWUwM2FveXo2Y2kzTnhMaUlpSWlJaUlxb010bS81RmJrNXVRaW9GWUMrVC9kejJkWmtLbGl0TEpZVXBMS1dyVm5wc0YxT2RnNHNGalA4QXdKc3pnL3A5d3prQ3JsTlAyZHRpN0pZTFBoczRSS2NQM01PMGVOZXNhNjhyb2tzRmdzc2xvSlBWN2phc0xXaWhNbURNQ015Q25LUkZMNFN1YWZEb1dxQ3lmSUtJZ0RRUkZuSDdmYjNKZ1hkNFMzMlFtdS9CaVh1eDdrNFYwMmJpNGlJaUlpSWlEd3JQVDBkVy83dlp3REE4SkV2d012TDlVSW44NzhiU3haWEMvdTE2UDlDcDlXNlhPMWRYTnVNdEhSWVlFRkk3ZHJRNi9Vd0drMHdHbzFZcy94ejNJaUx4NWhYeHpvdE0xTVZHQXdHakJzOTF1NzhWOTkvNDdLZnlXU3lmaStxQkRYSkZXSXBXdmlFUWltUlFTeHdYRCtkcUtROC81Tk5SRVJFUkVSRVJFU1Z6cUg5ZitMUS9qOGhFb21nOUZFaXZHRkRkT3J5SDNUdjFRTVNhZkZsTVYxUjU2dlFyR1VMbUUwbWRPdlZBd2FEd2VYbW00VWJTOTdQQnAydW1Fd21uRDl6RG50Mi9vYS9UNXhFOXlkNll0eWtDZkR5OHNLc0Q5N0ZxczlXNE05OSs3SDdmN3VRbnBhR0tUT25ReTZ2b3F1WkxSYmtaR2VYdUp0ZXA3ZCtMeEdYejk4RGthY3hXVTVFUkVSRVJFUkVSRTZaVENia1pPZmcvTmx6T0gvMkhIYit1Z016MzNzYmRVTHJsbnJNaG8waThQNUhzNkZScTdIbC8zN0JienQyWXZhQ2VRN0hMTG9wYUdHeS9OdTFYMlA3NW0ybG5yK29MMWFzd3JFamZ5RXZOeGNBSUwzblJvQklMTUpyVXlaQ3FWVGlmOXUyNDh5cDA5ajE2dzRNR2pxa1RPYXZhQktwMUdZMXZidWJubW8wR2dBRkpWaThaQ3g1U3RVVGsrVkVSRVJFUkVSRVJHUTE2OFAzNE9QckE3bWlZT1YwVG5ZT3JzWmV3ZTg3ZHlNOUxRMjNrbTVpM3Z1enNXajVwL0NTeWU1ckxwbGNqZ3RueitGT1ZoWStlbjhPUGxyeUNaUStTcHMyUnFQUityMzQzMlM1bjUrL3cwMCtVMjRsVyt0cXUrdjNYYnZoN2UyTnpsMytnNGM3ZFVUSFJ6cmJyUm9YQ0FRWS9VbzB2SlhldUJ4ekNWRXVOaU90cmxRcUZZQ0N2N1BLVUxOY2JkUWpVWk5wclZsZW12S3VSUGRpc3B5SWlJaUlpSWlJYWh5THhZS1VsQlFrSnlkRHI5YzdiWmVFWE92M2VibDVPSG55WklubnFsZXZIa0pEUTBzVjUvMUtUVTV4ZWQzUlN1NTJEejlrYzF5dmZuMUV0bTZGdmsvM3c2SjVDM0QyNzlOSVRVN0JienQySVdyd1FJZmovbmRrdE4wNVIwbHNnVUNBeVRQZXdMUUpVNUNTbkl6Rkh5M0FPM00vZ0VoMHR3YTFxVWl5WFBMdkJwOVJnd2M2blB1Rlo0ZEJwOVU2bk5kZ01FS24xZG9sK09jdFhvQW16WnBhNjVCZmpiMkNHM0h4NlBpZlR2WWJoWTRZQnBQUlpJM1AzVlhacjQ2eWZ6NktVbmdyc1A3L05ybzFscWZrM0NrbzNlTG43K2ZoU0Fva2FqS3g0RkxCcHd0YStUWEEzTFpEUFJ3UlZRZE1saE1SRVJFUkVSRlJqWktSa1lGZHUzWWhJeU9qMkxaR0VkREdXd0NUQ0JDWjgvRzMrdTlTemVtcFpQbnJZOGU1dk83T1JwaUZ2THk4OFBvYmt6RnU5TXZRNi9VNGZ2UXZwOG55ck51MzNSN1h6OThmVTJaTXc0ZXozc1hGOHhmd3paZnJFUDNxM1Ewb0RZYWl5ZktTMThyK2ZlZnVnbkgwZXZ5NmVTdUdqQmdHQUNoY0hOMnNSWE9iOWhmUG5jY1AzMzZQdEpSVXZCZzkybTQ4a2ZodUl0L1AzOS9obkhxOUhocTFHZ0RnclZRV3V6R3B3bHZoemtPcEVMT212b2wvcmx4MWVqMDFPY1hsVFlJUkE1K3pmbCtTbnkraXlvREpjaUlpSWlJaUlpS3FNYzZmUDQ5OSsvWWhNREFRL2ZyMVErM2F0ZUh2NzE5c1dZbDhveFpHczZtQ29xeThmUDE4MGF4bEMxdzhkeDdKTjI4NWJlY29TYXBTcVRENnVlY2R0bzlzMHdxRGhnN0d6ei84SDM3Yi9qODBhOTRNajNaL0hBQmdOQnFzN2NRU0NTd1dDOUpTVXBHU25JS1VXN2R3TStrbWtoSVNrWlNRYUxlcS9FN1dIWHkvL2x2cjhiWmZ0cUxIRTcwUUdCd0VwZElIV28wVzhkZmpFTkc0VVVHTStmazRmdVFZQUtCbDYwaTdPSzlkL1FjQTBLUlpVd0RBVjk5LzQvRHhMSmc5RDZlT24wUndTREErWGJYOHZzdlZWS1RnMmlIV2tpdEZaZDIrRGEybTRQbjE4ZkdCajU5dlJZZEdWTzZZTENjaUlpSWlJaUtpR21QZnZuMW8wNllOdW5mdmJsUHFvN29xajVXOVBqNCtBT0N5ZkUxcERCNDJGQ2YrT283RUd3bjRZdVVxUkxacGpjQ2dRT2gxZCtlUlNxVFFxRFdZK01wNG03SXVJckVJRFNNaUVIODl6cm9ocU5sc3hySlBGc05pTG1qbkpaTkJxZlRHNTB1WDQ1MjVIeUN5ZFNRTzd2OFRNeWE5QWQ5L0U3OTV1WGt3bTgyb0ZSaUlCeDVxWnhmanRsKzI0TmpobytqN2REK01LYkw2dmFpTDU4N2oxUEdDY2owdmozKzFTaVhLQVdES2pHa096MCtJL3E4MVdWNHZyRDdtZkRLL0lzTWlxaEJDVHdkQVJFUkVSRVJFUkZUZUNoT3JRVUZCTlNaUlhsNXVaMllDQUh6THVIYTFTQ3pDYTFNbnd0dmJHeSs5OGpJQ2d3SUJBSHBEd2NweW9WQUlrVmdFaGJjQ3JkcTB4c09kT3VMNWwwWmk5aWNmNGR1ZmZzREhTeGRCSXBWYXgvdis2MjhSYytFaW5udGhlTUg0SWlHZUhmWWN6cDg5aDE5LzJZb1hvMGVqZmNlSDRTWHpRazUyRG5LeWMrRGw1WVcyN1I3RU8zUGV0eXY1WXREcmNlYlVhUUIzVjViZnkydzJZLzJYNndBQVhiczlob2M2dExlNUhodHorZjZmcUFwUWRGTlZvQ0R1dE5RMEJOU3FoZUNRWU1UR1hFYk1oWXNlaW82by9IQmxPUkVSRVJFUkVSRlZlL241K1FDQVRwMDZsU2hScmpMcUVLOUtoOGFraDVkUWpEQkZVSG1GV0NXa3A2WGgrai9YQUFBdEkxdVcrZmlOR2pmR3FtKytoRnh4dDRaM1lXa1ZxZGZkUlBqNzgrYzQ3UC9ldkE5aE5wbXhZOHMyL0xwNUsxcTBhb21uQnZTM0pyQjdQdmtFOXY2MkI5OS84eTNxMWd2RnpQZmZjVHUyczZmUFFLZlZRaXdXNCtGT0hSMjIyYkZsRzI3RTM0Qi9RQUNpWDMzRjV0cUtKY3Z3NTc3OUdEVjJEUG8vTThEdGVTdmF0cCszUUNBQUJqeDd0eDc5TDV0K0FnQTgzcU1iZlAzODhPM2FyN0Z1MVJmNGVObmlVdFdSSjZxc3VMS2NpSWlJaUlpSWlLcTl2THc4QUVCSVNFaUorc1dyMHZIdStVMzRLR1lMTmlZY0tZL1FLcFViY2ZGMmRiOExhZFJxTFB0a0NVeW1ndHJ0VC9UdFV5NHhGRTJVQTNlVDVWNWVYc1gyYmRhaU9TNWR2SWoxWDMyTmdGb0JtUHptTkFpRmQ5TmZRcUVRcjAyZEJLbFVpcVVMRnVIRVg4ZmNqdXY0MFlLMmJkczk2SEJEenJTVVZHejY3Z2NBd0g5Zkh3K2xqOUxtZXVGcTlPKytYbSs5NFZDWjZIUTZMRjJ3R045OXZSNkpDWW5XOHlmK09vYXpmNStHUkNMQlUxSDk4V1QvdmdnS0RrWmlRaUsrK1dLdEJ5TW1LbnRjV1Y2QjRsWHBXSHQ5djhzMkVjcGdSRGZxWVhOdWJkd2ZpTTkzdlVOM2RPUHVpUEMrK3g4KzUrSmNuTXU5dVlpSWlJaUlxR1lvVFBENitaVnQ2WkR5bHBxY1luTmNXRFBhMFRVQXFCTmE5NzdtTy9IWGNlelorUnU2OStxQk5nKzJSV0JRRUxSYUxhNWNqc1dPcmI4aUl5MGRRTUVLN2NnMnJlNXJMbmVwMVJvQWdKZVg2OXJmT3AwT2ExZDlnZjIvNzRPM3R6ZG16WDdmV3NxbHFMRHdNSXliUEFITFBsbUN4Ujk5Z2hHalhzU0FaNTl4dWNtcnlXVEMzeWNLNnBCMzd2SWZ1K3Rtc3hrclAvME1lcjBldlovcWc0YzdkYkJyODJTL3ZqaCs1QzljUEg4QlN6OVpqSVdmZlFxWjNMUDF6SXZlR0prMTlVMGsza2hBWUhBUWVqOVZjQ01rSXkwZHE1YXRBQUQwSHhpRmdGcTFBQUN2VEJpSGo5NmZqVDA3ZjBPdHdGcDRkdGh6RlI4OFVUbGdzcnlDeEt2U2NUenpHbUp5a2x5MnM4QUNvOFYyZCsyNC9IUmN5cm5wc2wrdVFXUFRMOWVnNFZ5Y2kzTTVtVXNFWWJFNzNSTVJFUkVSVWZWVTFkNEx2RDUyWEltdWxjV0duam5aMmRqNjgyWnMvWG16dyt1OSsvWEJtRmNjYjI1WkhuSnpjZ0RBWldJNU51WXlWbisyRXJkdTNvU2Z2ei9lbWZzQkdrWTBkTnEreTJPUElqOHZIMTk5dmdiZmZiMGU1ODZjd1V1dnZJd0c0V0VPMjU4N2ZSYjVlZmtRaVVUbzBMbVQzZlVONjliamNzd2wxQTlyZ0pFdnYrUndESUZBZ0ZjbnZvYXA0eWNpTlRrRmExZDlnZGVtVG5RYUl3Qk0vdThFbDlmdlY4S05CT3YzaVRjUzBPN2hoekJ4MmxRb2ZaVEl5YzdHbkhjK1FINWVQdXJWcjQ5bmh3Mnh0bTMzOEVONFp2QWdiUDE1TTM3Y3NCRzVPYmtZTlhhTXpTcis4cVlRU2RIY054UWlnUkFSeXVBS201ZXFOeWJMSzhqYTYvdUxUZVFCZ01saVJyNUJhM2V1T0JxVDNxYWZ4bFQ4anRTY2kzUFYxTG1VRWhuRTRHWStSRVJFUkVSRTkzcThSemZrNStYaDhzVVlwS1dsUTZmVlF1b2xSV0JnRUZxMmprU3ZQcjNSdUdtVFlzY1owdStaTW92cDhzVVlBSUN2ZzA4RkpONUl3QytiZnNMUmc0Y0JGSlE2ZVdQV213Z0tMajU1K21TL3Z2RDI5c2JueTFiZ3d0bnptRFpoTWg1NXJDdWU2UE1rV3JhT3RMbXhjbWovQVFCQVpKdFdOdVZWakVZak5xeGJqNTNidGtNbWwySGFyQmsyNVdMMGVqM3ljbktSazV1RDNKeGM1T2Jrb0ZHVHhvaTlkQmtIOXYyQjlwMDZPRnlwWGtnc0Z0L1hEUjZMeFdLM1dXZFJPN2Z0c0g3LzlLQW92RGhtTkFRQ0FWS1RVekQzdlErUmxwSUt1VnlPcWJQZXRDdURNMkwwaThqS3lzTEJQdzVnNTY4N2NEWDJDc1pOZmgxaFRtNDRsTFV3UlJCbXRvd3FlSTh2NEh0OEtodE1sbnRBVkwwT2FPRVg2dkNhUWlTMU96Y2l2QXZVeFNRQ3crUkJkc2N6SXFOYzl1RmNuSXR6RVJFUkVSRVJWVzVsc1ZLOEpHclhyWU14cjk3L3FuRm5LNHpOWnZ2RlVTYVRDUmZPbllkL1FBRDgvZjBnazhraDlaSkNwVkxoOElHRE9IVGdJSUM3TmI4MWFqV09IZmtMaHc3OGlRdG56d01BUkNJUkJqdzdFTTg5UHd4aXNmdnBycTdkSGtQOXNBWll2bmdwRW04azRQQ0Jnemg4NENCOC9YelIrNmsrR1ByQ0NHZzFXcHc4ZGdJQTBQbVJSMno2Ly96RC8ySG50dTBBQ3NyRXJGaXlES3A4RmRScUZWVDVLcGVKYWdCWXMzd2xtcmRzZ1lCYUFRNnZMMXE1RlBYcTEzZjc4ZHpyMXMyYkxsZW5EeC8xQXE3R3h1S1p3YytpZDcrQzBpdkhqLzZGejVjdWgxcWxoa1FxeGZSMzNuS1lBQmNJQkpnd2RSSVVDZ1YrMjdFVDE2NytnK2tUSnFOYnJ4NkllbllnUXV2WEszWGNSSjdDWkxrSHRQQUxSUXNmeDhseVIwcXowN1pDTEMzUkhKeUxjOVdFdWRSR1BXTHpraUVYU2VFcmtkdlVQQ2NpSWlJaUlxS3lzMm03ZlFrWGxVcUYwYzg5YjNkZUpCSmh4ZUtseU1uT2NUcWV3bHVCUHYzNkFpaW9ZYjcrcTYraHlzOEhBTFI5OEFHTWZQa2xoRWMwTEZXc0RSdEZZTUd5eGRqMTYvL3d5NmFmb01yUGgxcWx4bis2ZGdFQW5EaDJERHFkRGdLQkFCMyswOUdtYi91T0QrT1hILzhQUUVINW1wenNiQUFGaVdSdnBUZjgvUHpoNSs4SFAzOS8rUHI1d3MvZkQ3NStmaEJBZ0s5V3JVRitYajVXZjdZQ2IzM3dicWxpdjErMTY5VEdwNnVXdzBzbWc5bHN4dkxGUzNINDM1c1RDbThGcHIvekZscTNiZU8wdjBBZ1FQUzRWOUNvU1dPc1cvTWx0Qm90L3RpekY0Y1BITVRDNVo4eVlVNVZEcFBsUkZSakpHb3lzZURTTmdCQUs3OEdtTnQycUljaklpSWlJaUlpSWdBSWI5Z1E1OCtlc3pzdkVBalFzbFVrUnI4U2pjRGdnb1ZWZ1VHQkdQUHF5L2h6NzM0TWZPNVp0SDZnN1gzUEx4YUw4ZlNnS1BUcTh3VDI3ZjRkSXJFWVlRM0RBUUR4MStJQUZLeHNMOXpnc2xEVDVzMHdhdXdZS0pWSytOY0tnTCsvdnpVaExoSzVMZzF5SXo0ZXYrL2FqZmpyOFVoTFNVWHR1bldzMStZdFhnQUFDQW01djBWZUlTRWgxckdjOFpJVjFJSVhDb1dvRzFxd0NLMStXQU5NZjN1bTI4bnU3ay8wUk91MmJiQnV6WmY0KzhRcFRIcHpLaFBsVkNVeFdWNUJvaHQzUjY1QkE0MUpiMWMrZ29pSWlJaUlpSWlvcXZQMzk4ZkM1Wjg2dmU3dDdlMjByTXk3OHo2RVRxZURUcXVEUWErSHlXeUNBQUw0K3ZsYWs3bEZQZGE5R3g3cjNxMnNRcmVTS3hUb1A5QzJ4T2Vvc1dQdzFJRCt5TWx4dlBLOS96TURTalhYaUZFdm9uYWRPdWp6OUZOMjljQ2J0V2hlcWpIdkpaRktTelRXa0JGRDRldnJneDVQUGdHcHRHU2xUSU5yaDJER2UyOGpQUzBOSWJWcmx6VFVFa3RVWjJKandoR0lCRUkwVW9ZZ3VsR1BjcCtUcWo4bXl5dEloSGNJakJhVDNVYUdSRVJFUkVSRVJGUjVlWXU5ME1xdkFVd1dNeG9vYWhYZm9RWVRpVVZvMkNpaTFQMjl2THpza3NabFpkMFAzMElnY0Z4SDNSM0J0VU1RWEx0c1Mza3FmWlNJR2p5d1RNZThYd0tCQUgyZTduZGZZMVJFb2h3QTFDWTlydVFtQXdBRUtQMG1xRVJGTVZsT1JFUkVSRVJFUk9SRWhIY0k1cllkaW55akZrYXp5ZFBoVUNuNStQcDZPZ1FpcWdKS2YwdU5pSWlJaUlpSWlJaUlpS2lhNE1yeUNoS3ZTcmVwV2E0UWw2enVFeEVSRVJFUkVSRVJFUkdWSHliTEs4amE2L3NSazVNRUFKZ1JHWVVXUHFFZWpvaUlpSWlJaUlpSWlJaUlDakZaVGtSRVJFUkVSRVRrUkx3cUhXdXY3N2R1OERraXZLdW5ReUlpb25MQ1pEa1IxUmdLa1JUTmZVTWhFZ2dSb1F6MmREaEVSRVJFUkZRRnFJdzY2eWZGTGJCNE9Cb2lJaXBQVEpZVFVZMFJwZ2pDekpaUlVFcGtFQXRFbmc2SGlJaUlpSWlJaUlncUVTYkxpWWlJaUlpSWlJaUlxRW9Ka3dkaFJtUVU1Q0lwZkNWeVQ0ZEQxUVNUNVVSRVJFUkVSRVJFUkZTbEtNUlN0UEFKNWFmSHFVd0pQUjBBRVJFUkVSRVJFUkVSRVpHbmNXVTVFZFVZaWVwTWJFdzRBcEZBaUViS0VFUTM2dUhwa0lpSWlJaUlpSWlJcUpKZ3NyeUNSQ2lEWVlFRkpvc1pDcEhVMCtFUTFVaHFreDVYY3BNQkFBSUlQQndORVJFUkVSRVJFWldXMnFoSG9pYlRXck04d2p2RTB5RlJOY0JrZVFXSmJ0UURSb3NKK1FhdHAwTWhJaUlpSWlJaUlpS3EwaEkxbVZod2FSc0FvSlZmQTh4dE85VERFVkYxd0dRNUVSRVJFUkVSRVpFVEVkNGhtTk4yS0RRbVBieUVUS01RRVZWbi9DMVBSRVJFUkVSRVJPU0V0OWdMcmYwYUlOK29oZEZzOG5RNFJFUlVqb1NlRG9DSWlJaUlpSWlJaUlpSXlOTzRzcnlDckkzN0EzSDU2VEJaekJnUjNnVmhpaUJQaDBSRVJFUkVSRVJFUkVSRS8yS3l2SUxFNTJmZ1VzNU5BSURhcFBkd05FUkVSRVJFUkVUa0RwVlJoM2hWdXJWbU9SZS9FUkZWWDB5V0V4RVJFUkVSRVJFNUVhOUt4N3ZuTndFQW12dUdZbWJMS0E5SFJFUkU1WVhKY2lLcU1jTGtRWmdSR1FXNVNBcGZpZHpUNFJBUkVSRVJFUkVSVVNYQ1pEbFZDckd4c1dqY3VERWtFb25MZHRuWjJjakt5a0pFUkFRRUFrRUZSVmYrVHA0OENRQjQ4TUVIaTMwT1BNRmlzWlRvK2Q2OWV6ZjBlajE2OU9nQmIyL3Zjb3lzWkJSaUtWcjRoRUlwa1VFc0VIazZIQ0lpSWlJaUlpSXFKWVZJaXVhK29SQUpoSWhRQm5zNkhLb21tQ3duajB0SlNjSDc3NzhQTHk4dnpKa3pCK0hoNFU3Yi92YmJiOWl5WlF0Q1FrTHcyV2VmbFh2QzNHdzJRNmZUUWFmVFFhUFJXTDlVS2hVaUlpSVFIR3o3eS9pUFAvN0F5Wk1uTVg3OGVQajQrTGc5ejZKRml3QUFuMy8rT1FJREE4djBNZHl2N094c0xGMjZGRDE2OU1Camp6M21WcDhmZi93UmFyVWFIVHAwcUZUSmNpSWlJaUlpSWlLcUhzSVVRWmpaTW9vTDRxaE1NVmxlZzZTbXBtTFhybDI0Y09FQ01qSXlZTEZZRUJ3Y2pBY2ZmQkQ5Ky9jdmRaTDJ6Smt6MkxkdkgvNzU1eC9rNWVWQkxwZWpXYk5tNk4rL1AxcTFhbFZzLzZOSGp3SUFhdFdxaGJDd01KZHRqeDA3QmdCNDRJRUgzRTZVSHpseUJLZE9uWUxaYkliSlpJTEpaSUxaYkliUmFMVDVNaGdNME92MTFqLzFlajJNUnFQVGNVZU9ISWwrL2ZwWmozVTZIYlp0MjRiVTFGVE1tREVEVTZkT1JaTW1UZHlLc1RJN2ZQZ3dMbCsrakt0WHJ5SXdNTkN0djFPTHhRSUFFQXFGNVIwZUVSRVJFUkVSRVJGUm1XQ3l2SVk0Y09BQXZ2cnFLeGdNQnB2enljbkpTRTVPeG9FREIvREdHMitnZGV2V2JvOXBNQmp3K2VlZlc1UGRoZkx6ODNINjlHbWNQbjBhZ3djUHhwQWhRNXlPWWJGWWNPREFBUUJBbno1OVhDYkE0K0xpa0pLU0FnRG8xcTFiaWVLOE4wWjNDQVFDeUdReVNLVlNTS1ZTeU9WeXlHUXl5T1Z5ZUhsNXdkZlgxNmE5bDVjWDVzNmRpMFdMRmlFMk5oYnZ2ZmNlWG43NVpmVG8wYVBFYzd0cjJMQmhaVDdtanovK2FIUGN2MzkvL1BQUFB6aDI3QmdXTFZxRStmUG5vMDZkT2k3SE1KbE1BRkRwU3VXb2pYb2thakt0TmNzanZFTThIUklSRVJFUkVWVWhpZXBNaCtmVUpyM0xmbUh5SUNqRVV1dHg0WHNUVnhRaUtjSVVRWnlMYzNHdVl1WnE2VnNQZmhLRnl6WkU3bUt5dkFhSWlZbkI2dFdyWWJGWW9GUXFNV1RJRUVSR1JzSm9OT0xVcVZQWXVuVXIxR28xRmk5ZWpLVkxsOExQejgrdGNWZXZYbTFOUXJkdDJ4YjkrdlZEWUdBZ1VsTlRzWG56WnNURnhlSG5uMzlHM2JwMTBiVnJWNGRqWExwMENlbnA2VkFvRk1VbXdQZnUzUXNBcUZ1M0xrSkNRcENibSt1MHJVS2hnRmhjOE9QZHJsMDdUSmt5QlNLUkNHS3gyT1pMSkJKQklwRllqeWRNbUFDRlFvRXZ2dmlpVkxYRGZYeDg4TzY3NzJMbHlwVTRldlFvMXF4WkE1RkloTWNmZjd6RVk3bWpjQVYzZVJzL2ZqeHUzYnFGcEtRa0xGeTRFUFBtellOTUpuUGF2akJaWHRsV2xpZHFNckhnMGpZQVFDdS9CcGpiZHFpSEl5SWlJaUlpb3FwRVk3UlAybTFNT0lJcnVja3UrODJJakVJTG4xRHJjZEgzSnM0MDl3M0Z6SlpSbkl0emNhNWk1dnFnelJBODRPKzhwQzlSU1RCWlhrR2lHM2RIcmtFRGpVbVBNSGxROFIzSzBKWXRXMkN4V0NBV2kvSGhoeCtpZnYzNjFtdU5HaldDbjU4ZjFxMWJCN1ZhalVPSERxRi8vLzdGam5uaHdnVWNQbndZQVBESUk0OWc0c1NKMWxYRURSbzB3SU1QUG9qWnMyZmo2dFdyMkxCaEF6cDE2bVJOUHQrK2ZSdmp4NCszR1UrdFZtUFVxRkYyODZ4ZnZ4NHltUXdhamNZNlgwcEtDc2FPSGVzeXZtblRwcUZEaHc0QUFEOC9QM1R1M0xuWXgxVFUvV3l5S1JhTE1YSGlSUGo1K1NFek05TjZvMkRjdUhIRjlwMDFhNWJUQlBNTEw3eUFMbDI2T0x6MjZhZWZJalEwMU9FMWR5UW5KMlBLbENsT3IzdDVlV0hTcEVsNDY2MjNjUFBtVFJ3NWNnUTllL1pFWEZ3Y2xpOWZidGUrTUZuKzRZY2ZRaVJ5WERkczRjS0YxaHNhUkVSRVJFUkVsWlZNZFBmOW9VTHNCYVhFZHVHUVNGRDhJaUc1U0dyVFR5NlN1bWg5ZDF6T3hiazRWL0Z6Q1ZHNVB0Vk9WUnN6VlJVa3dqc0VSb3NKK1FadGhjOTk3ZG8xQUVDYk5tMXNFdVdGdW5idGluWHIxZ0VBYnQyNjVkYVkrL2J0QXdCSXBWS01HVFBHcnR5R1JDSkJkSFEwWnN5WWdlenNiSncrZlJxZE9uV3lHOGRabVk1N1YwenYzcjBiT3AyTDllNFNBQUFnQUVsRVFWUU9JcEVJU3FYU2FWeTV1Ym5XR3dNQU1IUm95VmNPcTlYcUV2WHIzYnMzb3FPamJjNEpCQUtNSGowYVpyUFptdnpPeXNvcWRxenM3R3luMTNRNm5kc3hsWWNHRFJwZzVNaVJBSUNlUFhzQ0FQUjZQWktUbmQvaFRVdExjM3F0b2xiRkV4RVJFUkVSM1kvR3lqcDRMdXcvaU1tNWlRaGxzTjFHZ28yVUlSQVVrNnp6bGNodCt2bEs1R2psMThCbEg4N0Z1VGlYZTNQZG0yQW51aDlNbHRjQWhadFVPbHZGVzNUbHI1ZVhsMXRqWHIxNkZRRFF0R2xUK1BqNE9HelRzR0ZEaElhR0lqazVHV2ZQbm5XWUxMKzNQallBcUZRcWpCa3p4bnFzMCttd1k4Y09BQVhKNzZpb0tMcytoVWFOR2dXdFZtdGRHVjdTMWRiSnlja1FDQVNvVzdldTIzMENBZ0tzY2FlbXBxSng0OGJXYTBWWGlXL2F0TW5wR0lYSitjOC8vN3pVRzYxV2hONjllOXNjdDJqUnd1SGpHalpzR0N3V0MxYXZYbTE5Zm9DQ0ZlY2pSb3dvOXppSmlJaUlpSWpLaWdEQThIREhuL0lGZ09oR0pkK25Lc0k3cEZSbElUa1g1K0pjUk9XTHlmSWFJQ0lpQWxldlhzWGx5NWVoMCtuc0V1Sm56cHl4Zmg4WkdlbldtSVVyb0l1cmIxNnZYajBrSnlmanhvMGJKUXU2aUIwN2RpQXZMdy8rL3Y3bzI3ZXZ5N2FGNVQ4S2J3QjgrdW1uRHR2bDV1YkNiRGJEMzkvZjV2elFvVU1obDh0dCtqbHJXNVRGWXNIeTVjdHgvdng1UkVkSFcxZGUxMFFXaThXNmFyeXliZkJKUkVSRVJFUkVSRVRrREpQbEZTUmVsVzVUczd6b2pzRGw3ZW1ubjhiaXhZdVJuNStQTld2V1lNS0VDZFlWejhuSnlmam1tMjhBRkt3RWYvamhoOTBhVXlxVlFxUFJ1TnhrRTdpYkxNM01kTDNqc1RNWkdSbll1blVyQUdENDhPR1FTbDAvYjJhekdVRHhOY2NuVEpnQW5VN25jclYzY1cwek1qSmdzVmdRRWhJQ2c4RUFrOGtFazhtRUw3NzRBamR1M01CTEw3MVU2VGE0TEFtRHdZRFhYbnZON3Z3WFgzemhzbC9oRFFzQVR1dVZFeEZSeWFoTmVteTdlUkluYmw5RHFqWWJXcFBCMHlFUmxaaE1KRUVkbVQ4NkJqWkJWUDBPVUxoUnU1U0lpSWlJcUNJeFdWNUIxbDdmajVpY0pBRDJPd0tYdDQ0ZE8yTFFvRUhZdkhrempodzVndlQwZEF3Yk5neHhjWEhZdkhrek5Cb042dFNwZytuVHA3dWQzSzFYcng2dVhidUdhOWV1UWFQUlFDNlgyN1V4bVV6V2V1a3FsYXBVc2F0VUtqUnQyaFFta3dtUFAvNDREQWFEeTBSNFlhSzJ2RGFPTkpsTU9ILytQSDcvL1hlY1BuMGEzYnAxdzZ1dnZncXBWSW9aTTJaZ3pabzFPSGp3SVBiczJZT01qQXhNbWpUSjRYTlRWZVRrNUpTNGoxNS9kM2Y0Kzlrb2xZaUlDcHpMVHNES3E3dVJvWE45ZzVxb3N0T2FETGloeXNBTlZRYjJwOFhndFdaUDRnSC9jRStIUlVSRVJFUmt4V1I1RFRGMDZGQTBhdFFJR3pac3dELy8vSU01YytZQUtLaXAzYnQzYjR3WU1hSkVTZDJPSFR2aTJyVnIwR3ExMkxoeG85MEdsd0R3ODg4L1d6ZTFMRnp4WFZJTkd6YkVlKys5QjQxR2c2MWJ0MkwzN3QzNDRJTVBVS2RPSGJ1MlJlY29UTkp1MkxEQld1LzhmbjM1NVpjNGZ2dzQ4dkx5QU1CdWxidFlMTWI0OGVPaFZDcXhjK2RPbkRsekJydDI3Y0tnUVlQS1pQNktKcEZJYkZiVHU3dnBxVWFqQVZEd3FRSjNhK0FURVpGajU3SVQ4TUdGbnp3ZEJsR1p5OURsNG9NTFArSEROcytoclgrWXA4TWhJaUlpSWdMQVpIbU5ZVFFha1phV1p0M3NzNURGWWtGV1ZoYXlzckpRcjE0OXQ4ZnIzYnMzOXV6Wmc4ek1UT3pac3dkMzd0eEJyMTY5RUJ3Y2pPenNiT3pkdXhkSGp4NkZ2Nzgvc3JPejczdWx0MHdtdzRVTEYzRG56aDNNbno4ZjgrYk5nMUtwdEh1TWhRcm44L1gxZGJqSlowcEtpcld1dHJ2Mjd0MExoVUtCVHAwNm9YMzc5dWpZc2FQZERRYUJRSUJSbzBiQjI5c2JseTlmZHJrWmFYV2xWcXNCRlB5ZFZiYWE1UXFSRk0xOVF5RVNDQkdoRFBaME9FUkVMcWxOZXF5OHV0dlRZUkNWcXhWWGY4UFM5cU5aa29XSWlJaUlLZ1VteTJ1QXRMUTBMRnk0RUVsSkJXVmdPblRvZ0o0OWUrTDA2ZFBZdTNjdlRwMDZoWFBuenVIMTExOUhwMDZkM0JwVExwZGo1c3laK09pamo1Q1ZsWVdUSjAvaTVNbVRObTE2OSs2TjI3ZHY0KysvLzRhM3Q3ZkRjY2FORzJkM3psRVNXeUFRWU5La1NYanp6VGVSbXBxS0pVdVc0TzIzMzdhcGlWMjBWbmJoeXZLb3FDaUhDZXVSSTBkQ3A5TTVuTmRnTURqY0NIWE9uRGxvMHFTSnRWVE4xYXRYa1pDUWdBNGRPdGh0L2psNDhHQVlqVVpyZk82dXloNC9mcnpMNndxRkFsOS8vYlZiWTNsS1lla1dYMS9mY3AvcjNwODVkL1JFS0dRQ01VVDVRaHhOUFZwc2U2bFVpdERRVU5TdFc3ZlNKZitKcUhyYmR2TWtTNjlRdFplaHk4VzJteWN4UEx5THAwTWhJaUlpSW1LeXZMcFRxVlNZUFhzMk1qTXpJWmZMTVduU0pMUnIxdzRBMEs1ZE8zVHIxZzN6NTg5SFhsNGVsaTFiaG84Ly9oaGhZZTU5RkxaQmd3Wll1SEFodG0vZmpoTW5UaUFqSXdNQ2dRRGg0ZUY0NG9rbjhQampqK1A5OTk4SEFBUUZCVGtjbzdCTWl6djgvUHd3YWRJa3pKNDlHekV4TVZpL2ZqM0dqQmxqdlc0dzNOM3NyRFFyMlgvLy9YZnJPTnUzYjhmZ3dZTUIzTjJrdEZtelpqYnRMMTY4aUUyYk5pRXRMUTB2dlBDQzNYaEZZL0R6ODNNNHAxNnZ0NVl0VVNnVXhkYjRWaWdVYmo2YTh2ZjIyMjliYTlJN2twYVc1dkltUWRIbnpKMk5WaDM1KysrL1M5VlBiQUlFSmF3TUZCd2NqTDU5K3lJNG1DdlNpYWhpbkxqdC9IY3NVWFZ5NHZZMUpzdUppSWlJcUZKZ3NyeWEyN0psQ3pJek13RUFreWRQeG9NUFBtaHp2WEhqeHBneVpRcG16NTROazhtRUxWdTJZTktrU1c2UHIxUXFNWHo0Y0F3ZlB0emg5VnUzYmdFQTZ0ZXY3L0M2b3lTcFNxV3lTWUlYRlJrWmlVR0RCdUdYWDM3Qjd0MjcwYlJwVXp6NjZLTUFiTXV3U0NRU1dDd1dwS1dsSVNVbEJhbXBxYmg1OHlhU2twS1FsSlJrdDZvOE96c2JQL3p3Zy9YNDExOS9SZmZ1M1JFWUdBaWxVZ210Vm92NCtIaEVSRVJZWXp4eDRnUUFvRVdMRm5aeEZpYVJtelJwQWdENDRvc3ZIRDZlQlFzVzRQVHAwd2dLQ3NLU0pVdXFWSTN2a0pBUWE4bVZvckt5c3FEVmFnRVUvSHlVNXdyelYxOTl0VlQ5bEJJWnhBSlJzZTBzRmd1eXM3T1JscGFHNDhlUDQ3dnZ2a1BQbmoxTE5TY1JVVW1sYXJNOUhRSlJoZURQT2hFUkVSRlZGa3lXVjNQSGp4OEhBRVJFUk5nbHlndTFhdFVLRFJzMnhJMGJOeEFURTFObWN5Y25KMXMzdzNTVVVDNnRRWU1HNGNTSkUwaEtTc0pYWDMyRnlNaElCQVlHUXEvWFc5dElKQkpvTkJwTW5qelpwcXlMU0NSQ2VIZzQ0dVBqcmVmTlpqT1dMVnRtUGZieThvSlNxY1NxVmF2dzl0dHZvMFdMRmpoOCtERGVldXN0K1BqNEFBRHk4dkpnc1ZoUXExWXRQUERBQTNZeGJ0KytIY2VPSFVPZlBuM3cwa3N2T1h3Y01URXhPSDM2TkFEZzVaZGZybEtKY2dCT2I2cTgvdnJyMW1SNXZYcjFNSHYyN0lvTXEwd0pCQUlFQkFRZ0lDQUFUWnMyeGY3OSs3RnYzejVQaDBWRU5ZVFdaQ2krRVZFMXdKOTFJaUlpSXFvc21DeXY1bTdmdmcwQXFGT25qc3QyZGVyVXdZMGJONUNmbjE5bWN4OCtmQmdBSUJRSzhkQkRENVhadUdLeEdPUEhqOGVjT1hQdzRvc3ZJakF3RU1EZE1pd0NnUUJpc1JoaXNSaVJrWkdReVdSbzNydzVtalZyaHNhTkcwTXFsZHJVTE4rNGNTTXVYYnFFa1NOSDR0dHZ2NFZJSk1MQWdRUHgxVmRmNGRkZmY4V0xMNzRJdFZxTlM1Y3VJVGUzb0hhc1hDNUgwNlpOTVhMa1NMdlNLUWFEQVdmT25BRlFzSExmRWJQWmpHKysrUVlBMEtWTEYydHBuRUt4c2JGbGVvT2h2QmlOUnB0eU03R3hzVWhQVDBkQVFBQkVJaEd1WExtQ21KZ1l0R3JWeW9OUjNwV296c1RHaENNUUNZUm9wQXhCZEtNZWJ2Y1ZpVVRvM3IwN2twT1RrWkdSVWVJTllvbUlpSWlJaUlpSXFISmpzcnlDUkNpRFlZRUZKb3NaQ3BHMHd1WlZLQlRJeTh0RFNrcUt5M2JwNmVrQVlMZFJaV25sNU9SZzU4NmRBSURPblRzN3JkbGRXbzBhTmNMbm4zOE91Vnh1UFZlWS9DNjZRdnU5OTk1ejJQK2RkOTZCMld6R2poMDdzSDM3ZGpSdjNoeDkrL2JGdDk5K0N3RG8yYk1uOXUzYmh4OSsrQUdob2FHWU1XT0cyN0dkUFhzV09wME9JcEVJRHovOHNNTTJPM2JzUUdKaUl2ejkvZTFLenF4Y3VSSUhEeDdFeUpFajBhOWZQN2ZucldqYnRtMkRRQ0RBZ0FFRHJPZTJiTmtDQUhqMDBVZmg1K2VIRFJzMjRPdXZ2OGI4K2ZPTHJjZGVFZFFtUGE3a0pnTUFCQ2o1WnAwaWtRaWRPblhDamgwN3l2VEdFaEVSRVJFUkVSRVJlWjdRMHdIVUZOR05ldURETmtNd3MyVVV3aFNPTjdzc0Q0VXJlbS9jdUlGRGh3NDViSFAwNkZIRXhjVUJnTU9TSXM2WVRDYUg1OVZxTlJZdlhneU5SZ09KUk9KeWs4ZjdVVFJSRHR4TmxrdWx4ZCtNYU5hc0dTNWR1b1FOR3piQTM5OGZreVpOZ2xCNDk1K0RVQ2pFYTYrOUJvbEVncVZMbCtMa3laTnV4MVZZeTd4dDI3WU9OK1JNVFUzRlR6LzlCQUI0NVpWWG9GUXFiYTRYMWpuLy92dnZyWDh2bFlsZXI4ZXlaY3V3Y2VOR0pDVWxXYytmUEhrU1o4K2VoVmdzeGxOUFBZWGV2WHNqS0NnSVNVbEoxbFgwMVVIdDJyVUJ3RnBpaUlpSWlJaUlpSWlJcWdldUxLL21CZzRjaUpNblQ4SmtNbUhseXBXSWpZM0ZJNDg4Z29DQUFPVGs1T0RZc1dQWXZYczNnSUpWNklNR0RiTHAvLzMzMzJQUG5qMTQ4c2tuTVdMRUNKdHJIMzc0SVNJakk5R21UUnNFQkFSQXE5WGk4dVhMK04vLy9tY3QvekoyN05oaVM4Q1VsY0xOSm91ci9hM1g2N0YyN1ZvY09IQUFDb1VDczJiTnNwWnlLYXBCZ3daNDlkVlhzWHo1Y2l4ZXZCakRody9IZ0FFRElCQTRYNUZzTXBudzk5OS9BeWhZVVg4dnM5bU1WYXRXUWEvWG8xZXZYbWpmdnIxZG05NjllK1A0OGVPSWlZbkIwcVZMOGNrbm4wQW1rN2w4VE9XdDZJYW9zMmJOUWxKU0VnSURBL0hFRTA4QUFESXlNckJxMVNvQVFQLysvUkVRRUFDZ29CYjd4eDkvakwxNzl5SXdNTkR1NTZzcUt2eVVoTE9iUlVSRVJFUkVWRDJ0amZzRDhma1pMdHRFTis2T0NPOFE2M0c4S2gxcnIrOTMyU2RDR1d4WElwSnpjUzdPVlg1ekVibkNaSGsxMTdCaFEweWVQQmtyVnF5QVRxZkQzcjE3c1hmdlhydDJnWUdCbURwMUtvS0RnMjNPNzk2OUd6cWREcnQzNzdaTGxtZG5aMlBMbGkzVzBodEZTYVZTdlB6eXkzajg4Y2ZMOWdHNWtKT1RBd0F1RTh1eHNiRllzMllOa3BPVDRlZm5oN2ZmZmh2aDRlRk8yM2ZwMGdYNStmbFl0MjRkTm03Y2lQUG56MlAwNk5GbzBLQ0J3L2JuejUrSFNxV0NVQ2gwV0lMbCsrKy9SMnhzTE9yWHI0OVJvMFk1SEVNZ0VPQ1ZWMTdCOU9uVGtaYVdoblhyMW1IOCtQR3VIanFtVEpuaTh2cjlTa2hJc0g2ZmxKU0VkdTNhWWNLRUNWQXFsY2pKeWNIY3VYT2hVcWtRR2hxS1o1OTkxdHEyWGJ0MkdEQmdBSDc5OVZkczJyUUp1Ym01R0RseXBNMHEvcXJHMWMwU0lpSWlJaUtxZmxSR0hlSlY2ZGh4NjNTeGJYTU5HaGd0SnB2am1Kd2tGejBBQ3l3MmZRQWdMajhkbDNKdWNpN094Ym5LY0M2QkJSQUpSUzdiRXpGWlhnTjA3TmdSaXhjdnhxNWR1M0R1M0Rta3A2ZkRaRExCeDhjSFlXRmhhTisrUGJwMTYrWXd5ZnprazA5aTkrN2Q2TjI3dDkyMUFRTUc0UERodzBoS1NvSktwWUpFSWtHZE9uWFFybDA3OU9uVEI3VnExU28ydHJJczBYTDU4bVVBZ0srdnI5MjF4TVJFYk5teUJVZVBIZ1ZRc1BIbTFLbFRFUlJVZkVtY0o1OThFdDdlM2xpOWVqVXVYcnlJNmRPbjQ1RkhIa0d2WHIzUXNtVkxtK1Rwd1lNSEFRQ1JrWkUyNVZXTVJpTysrKzQ3N05xMUN6S1pERk9uVHJVcEY2UFg2NUdYbDRlY25Cems1ZVVoTnpjWEVSRVJ1SExsQ3Y3ODgwKzBiOThlblRwMWNocWpTQ1M2cnlTdXhXSnh1Vko2MTY1ZDF1Lzc5KytQRjE1NEFRS0JBS21wcWZqb280K1FscFlHdVZ4dTk3Z0FZTVNJRWJoejV3NE9IVHFFWGJ0MjRlclZxeGczYnB6VEd3NUVSRVJFUkVTVlNid3FIZStlMytSV1c0MUpqM3lEMXVhNE9DYUwyYVpQNFRuT3hiazRWOW5PSlJhS29HU3luSXJCWkhrRldSdjNCK0x5MDJHeW1ERWl2RXVGMWkwSGdPRGdZSXdjT2JMRS9aNS8vbms4Ly96ekRxLzE2dFVMdlhyMXVxKzRuQ1Y0TFJhTDNUbVR5WVNMRnkvQzM5OGZmbjUra01sa2tFcWxVS2xVT0hMa0NJNGNPUUxnYnMxdmpVYUQ0OGVQNDlDaFE3aDQ4U0tBZ2xya0F3WU13SkFoUXlBV3UvL2ozN1ZyVjlTdlh4OHJWcXhBVWxLU2RUNGZIeC8wN3QwYnp6MzNITFJhTFU2ZE9nVUFkb250WDM3NXhacHc5dkx5d3NxVks2RlNxYUJXcTZGU3FZb3Q2YkZtelJvMGI5N2M2UWFzaXhZdFFtaG9xTnVQNTE3Snlja3VWNmNQR3pZTVY2OWVSVlJVbFBYR3lZa1RKN0JxMVNxbzFXcElKQkpNbXpiTllRSmNJQkRndGRkZWcxd3V4NTQ5ZTNEOStuVk1uejRkM2JwMXc0QUJBKzRyYmlJaUlpSWlvb28ySXpMSzZiVXdlWkRkc2F2MkFLQVEyZSs3TlNLOEM5VEZKQUk1RitmaVhPN1B0VEhoTUpMVVdSQUpoSGJsWElpS1lySzhnc1RuWjFnL1RsTGNQLzZhNU1jZmY3UTdwMUtwTUdiTUdMdnpJcEVJSzFhc1FHNXVydFB4RkFvRm5uenlTUUFGTmN6WHIxOXZyV1hlcGswYnZQamlpeTdMcnJqU3NHRkRmUHp4eC9qdHQ5L3d5eSsvUUsxV1E2MVdXMnVUbnp4NUVucTlIZ0tCQUIwNmRMRHAyNzU5ZTJ6ZXZCbEFRYm1Zd3BJeEFvRUFDb1VDZm41KzhQWDFoYisvUDN4OWZlSG41d2NmSHg4SUJBS3NXN2NPS3BVS3ExZXZ4c3laTTBzVisvMnFYYnMybGl4WkFpOHZMNWpOWnF4WXNjSjZjMEtoVUdEYXRHbld6V1FkRVFnRWlJNk9SdVBHamZIMTExOURxOVZpLy83OU9ITGtDQllzV01DRXVadU1SaU1TRWhLUWtaRUJqVWJEdXVrMWhFZ2tnbHd1UjNCd01NTER3MHQwbzQrSWlLaXk0ZXVabXFrNnZaNXA3aHVLRmo3dXYzOVJpS1VsYWwrb05BdnNPQmZuNGx6T0phcHY0MHB1TW9DQzBrcEV6bFRkLzZHb1Jnb1BEOGVGQ3hmc3pnc0VBalJ2M2h5alI0KzJidFlaR0JpSU1XUEc0TTgvLzhUQWdRTmRKblBkSlJhTDBiOS9mL1RzMlJQNzl1MkRXQ3hHV0ZnWUFDQStQaDVBUVltWHdnMHVDelZwMGdRalI0NkVVcW0wcm93dlRKQ0xSSzQvQXBTUWtJQzllL2ZpeG8wYlNFMU50ZGt3ZGU3Y3VRQmdWMnUrcElLRGc2MWpPVk80Y2FwUUtFVGR1blVCQVBYcjE4Y2JiN3poZHJLN1c3ZHVhTldxRmRhdFc0Y3paODVnNHNTSlRKUzdLU3NyQzVjdVhVSmdZQ0JhdG13SnBWSlo3TThPVlE4bWt3bjUrZmxJVGs3R3NXUEhFQmtaNlZhWkt5SWlvc3FHcjJkcUxyNmVJU0tpcW9MSmNxcHdmbjUrV0xCZ2dkUHIzdDdlMkxUSmNUMjRkOTU1QjNxOUhscXRGZ2FEQVNhVENRS0JBTDYrdnRaa2JsR1BQdm9vSG4zMDBUS0x2WkJjTGtmLy92MXR6bzBjT1JKOSsvYTFyaHEvVjc5Ky9VbzExL0Rod3hFU0VvSytmZnZhMVFOdjJyUnBxY2E4bDBRaUtkRllnd2NQaG8rUEQzcjA2R0VYVTNHQ2c0TXhZOFlNcEtlbkl5U2tZai8yVlBnUkxibElDbCtKdkVMbnZoOVpXVm1JaVlsQjY5YXQ3VzdFVVBVbkVvbXNOOWp1M0xtRGl4Y3ZvbFdyVm55RFNVUkVWUXBmejlSc1ZmMzFUSVIzQ09hMEhRcU5TUTh2SWRNb1JFVFZHWC9MVTRVVGk4Vm8yTEJocWZ0THBkSVNKMmpkOWVXWFgwSW9GSmE2ZjNCdzhIMnY4cjZYVXFsRVZKVHJHbHdWVFNBUW9FK2ZQdmMxUmtVbnlvRzdIOUZTU21RUUM2ckdLaWFqMFloTGx5N3hqU1VCQUFJQ0F0QzZkV3ZFeE1TZ2MrZk9WZm9qekVSRVZIUHc5UXdWVlJWZnozaUx2ZERhcndIeWpWb1l6U3dkUkVSVW5aVStLMGhVRGZuNitrS3BWSG82RENLcmhJUUVCQVlHOG8wbFdRVUVCQ0F3TUJBSkNRbWVEb1dJaU1ndGZEMUQ5K0xyR1NJaXFxeVlMQ2NpcXNReU1qSlkxNTNzaElhR0lqTXowOU5oRUJFUnVZV3ZaOGdSdnA0aElxTEtxUEovM29tSXFJeW9qWG9rYWpLdE5jc2p2Q3UrRkV4SmFUUWFmdHFCN0NpVlNxalZhaytIUVVSRTVCYStuaUZIcXRMckdaVlJoM2hWdXJWbWVaZ2l5Tk1oRVJGUk9XR3luSWhxakVSTkpoWmMyZ1lBYU9YWEFIUGJEdlZ3Uk1Vem1Vd1FpYXBHZlhXcU9DS1JDQ1lUNjJVU0VWSFZ3TmN6NUVoVmVqMFRyMHJIdStjM0FRQ2ErNFppWnN2S3RhY1VFUkdWSFNiTEswaDA0KzdJTldpZ01la1JKdWRkYUNJaUlpSWlJaUlpb29vd0lyd0xkR1lqNUNKcGxmaVVPWGtPaytVVkpNSTdCRWFMQ2ZrR3JhZERJU0lpSWlJaUlpSWlxakhDRkVFUUMwVlFpbVdlRG9VcU9XN3dTVVJFUkVSRVJFUkVSRVExSHBQbFJFUkVSRVJFUkVSRVJGVGpzUXhMQllsWHBkdlVMRmVJcFo0T2lZaUlpSWlJaUlpSXFOcExWR2ZhMUN6M0ZudDVPaVNxcEpnc3J5QnJyKzlIVEU0U0FHQkdaQlJhK0lSNk9DSWlJaUlpSWlJaUlxTHFiMlBDRVZ6SlRRWUF6R2s3RkszOUduZzRJcXFzV0lhRmlJaUlpSWlJaUlpSWlHbzhyaXdub2hwRElaS2l1VzhvUkFJaElwVEJuZzZIaUlpSWlJaXFBRyt4RjFyNU5ZREpZa1lEUlMxUGgwTkVST1dJeVhJaXFqSENGRUdZMlRJS1Nva01Zb0hJMCtFUUVSRVJFVkVWRU9FZGdybHRoeUxmcUlYUmJQSjBPRVJFVkk1WWhvV0lpSWlJaUlpSWlJaUlhandteTRtSWlJaUlpSWlJaUlpb3htT3luSWlJaUlpSWlJaUlpSWhxUE5Zc0o2SWFJMUdkaVkwSlJ5QVNDTkZJR1lMb1JqMDhIUklSVVpYeFh1dkJBQUN0U1k5UEx2L3E0V2dLQ0FDMDhLMW5QYjZjZTh0endWUmhqd1ExQXdDWUxSWWN1LzJQaDZNaElxcDg0bFhwV0h0OXYzV0R6eEhoWFQwZEVoRVJsUk1teXl0SWhESVlGbGhnc3BpaEVFazlIUTVSamFRMjZYRWxOeGtBSUlEQXc5RVFFVlV0N1FJYUFnRFVScDFuQXlsQ0xCVGpvd2VHVzQ4SEhscmt3V2pjSXhJSUlSTkpJQk5LSUJOSklSZEpJUmNYL09rdDhvSkM3QVdwVUl3dE4wODRIYU9OZnhnNkJUYkIxM0VIWUxLWTd6dW02UzBIQUFBTVpoT2VPL0xwZlk5SFJGVGRxSXc2eE9Ra0FRQXNzSGc0R2lJcWpUQkZJQVFRUUNRUXdsdnM1ZWx3cUJKanNyeUNSRGZxQWFQRmhIeUQxdE9oRUJFUkVWRXg2c2xyb1V0d2M0Z0VRZ2dGQlcrc2JMOUVFQXVFRUF1TC9pbUNSQ2lDVkNpR1JDaUNSRkR3dlZRb2dWUWtocGRRREpIQXZTcUkrOUl1SU5lZ3NUdmYwcmNlWmtVT2hFd2tRV05sSFh4eWVSdnU2RlZsL2ZDSmlJaUlxcFVSNFYwaEZvcWdGTXM4SFFwVmNreVdFeEVSRVJIZHcyZ3hZWGg0bHdxZDB3SUxkQ1lqTkNZOVFtUitEcFBsM21JWkJQOStPS3FGYnlpV3RCdUpCWmUzSWZiZlQwNFJFUkZWZHlmK09nNEFhTmUrSFNUU3l2ZkpmWXZGQW9IQS9VOHkvN1pqSi9SNlBYcjI3Z1Z2cGJKY1lzck55Y1gyelZzQkFNKy9OTko2L3N5cDAyZ1IyUUp5aGFKYzVpV3FpcGdzSnlJaUlxb0JSa1k4Qm9uZy9sLzZTVVhpKzlyellXM2NIL2NkUTBWSTArWWdMajhkTXBFRVJyTUpSb3NKUm9zWmhzTHZ6U1lZN3YzejMyczlhcmUycmxyNjh2bys2TTNHdTE4bUkzUm1JM1JtQS9RbUk3Um1BN1FtQTNRbUEzUm1RN0Z4bmNxNmpuZk9iOEs3clFiQlY2S0F2OVFiczlzTXhhcC85bUIvZWt4NVB5MUVSRVJPbWMxbTZMUmFhTFU2YURVYXFOVnFhTlJxcUZRcU5HclNCTUVod1RidC85aXpGeWYrT29iWHBrNkNqNCtQMi9Nc25Ec2ZBTEI2L1ZvRUJnV1c2V080WDlsMzd1RFRCWXZRcy9jVGVLeEhON2Y2L1BqdDkxQ3BWT2pZdVZPNUpjdno4bkt4OWVmTkFPNG15MDhkUDRsUDVueUVXb0cxTUc3UzYzamdvUWZMWlc2aXFvYkpjaUlpSXFJYW9HL2RkcENKSlBjOWpsZ2dRdjk2RDVXNmYxVkpsZ1BBRzJlK0xWVy85clVhV1pQbE81UFBsR1ZJQUlCcmVhbVllVzRqM204OUJMVmxmcEFJUlpqWXZDL3Fld2ZpdS9oRHJLZExSRlFOcGR4S3h2U0pVOHQ4M09WZmZvNkFXcldzeDBjT0hzTEp2MDdBYkRiRFpETEJiRGJCYURUQlpETENhRERDYUN6NDB1djFNT2dOTUJqMDBPdjBCY2NHNXpkOVI0MGRnLzdQRExBZTY3UmFiUDFwTTFLU2t6SDk5U2w0NDYwMzBiUjVzekovZkJYdDhJR0R1SFFoQmxjdlgwR3RvRUMwYnR1bTJENW1jOEgrSTBLUmU2WGF5a3BrNjFibzBMa2pUdngxSFBQZSt4QlJ6dzdFOEZFdlFDaDBISWZCWUlCYXBVSk9UaTV5YzNLUWZTY2JkMjVuSVRNekUrbXBhV2pmOFdIMDZ0TzdRaDhEVVhsZ3NyeUNySTM3QTNINTZUQlp6QmdSM2dWaGlpQlBoMFJFTlpEUmFNUnJyNzJHNU9Sa3ZQdnV1K2pZc2FQVHRoYUxCZVBHamNPdFc3Y3dmZnAwUFBiWVl4VVlhY2tZalVaOCt1bW42Tk9uRDlxMEtmNEY2ZmJ0MjVHVWxJVEJnd2NqSkNTa0FpSWtJaXBiS1pwc3pEcjNBejVvTXdRTkZBV3I2Z2JXNzREVFdYR0l5Ym5wNGVpSXloZGZ6eFRnNjVtYXhXd3BXTFZkNXVPYWJXK3c2blY2SERsNHFNVGpDSVZDeU9ReWVIbDVRZXJsQmJsTUJwbGNYdkFsazhIWHo5ZW12WmRNaG5sTEZtRFIzSTl4NldJTTNudHpGbDRlLzEvMGZQS0orM284cmd4OWVsQ1pqN2xwKzJhYjQvNERvM0FsOWdxT0hUNktSWE0veHZ5bEMxRTNOTlRsR0NhVENRQWdjSE5mazdLaThGWmcranR2WWV2UG03SHhtdzM0ZGZOV1BOeTVJNXEzYkdIWGRzcTQxM0V6TWNubGVBYURIcjM2OU1hUWZzK1VLcDZmL3JlMVZQM2N0VEhoTUpMVVdSQUpoSWh1M0IwUjN2eTlTWTR4V1Y1QjR2TXpjT25mTnk2bnMyNUFiZEpicnlsRVVydmtlYUk2MDZhTkkySHlJQ2pFZCt0enFZMTZKR295WGZiaFhKeUxjOVZzMjdadFExeGNISm8xYTRZT0hUcTRiSHZnd0FGY3YzNGRvYUdoNk5LbFl1djJsbFJjWEJ6Mjd0MkxvMGVQWXRteVpRZ0xDM1BhOXZMbHkvajg4ODloTkJweDRjSUZMRisrSEdJeC96dWs2bS80MFdYMzFYL0xvOU1BQUdxakRzLy90YndzUXJJU0NnVDRyUDFMSmU0bmdHMDkwQlVQanlueEdEcVRBVytjMlZEaWZwVkJsajRmYjUvL0VSKzBIb3hHeXRwWTljOGVhNkxjVnlMSFJ3OE1MOUY0WXFISTdlZHd3cWwxSlk2WHFLenc5UXhmejlSa1hqSVp2dnZsUjZmWEN4T1Z4WlVvY1piUWZLaERlN3p4MXBzUWlVVVFpeVgvL2lrdStKS0lJUlpMSUJHTElaWklNUDZsc1ZCNEsvRFY5K3Noa1pUODAycytQajU0ZDk2SFdMNTRLWTRlUEl6Vm42MkVXQ3pHNHoyN2wzZ3NkeFN1NEM1dkU2Wk1SSExTVFNRbUpPS1RPZk14ZjhsQ3lPVE9ONVUwbVF1UzVjSVMxRGt2Uzg4TUhvVDZEUnBBbFovdk1GRU9BQkdOR3lFdk53OCt2ajd3OGZIQmxjdXhNSnZOR0RSME1QejgvUkZRS3dBaHRXdmI5R25VcExGYjg4ZGR1MzdmajhFZGllcmJ1UEx2SGk4cW82NUM1cVNxaWYrYmVzQzJXeWV4N2RiZDQrYStvWmpaTXNxbXpjYUVJOVoveE03TWlJeENDNSs3ZHlnVE5abFljR21ieXo2Y2kzTnhycHJyeG8wYitQcnJyd0VBU3FVU3ExYXRjdGp1Z1FjZXdNTVBQNHd2di93U0FPRHI2NHMxYTlZNEhmZVpaNTVCNkwrckpjeG1NM1M2c24vaElaZkxYVjV2MXF3WnhvNGRpelZyMXVEZGQ5L0Y4dVhMNGV2cmE5ZnV6cDA3bURObkRveEdJK3JYcjQrUFB2cW8yRGVXOCtiTnc4bVRKKzhyL3FLMmJpM2ZGUk5FVlpFQUF0U1QxeXErWVRGS000YldaUCtSOFYrNnZsRm1iMWdMYnpMY2o0R0hGam05bG1mUTROMEwvNGNPdFJyanovUkwxdk5DZ2JERXo0Y0FwWHNPaVNwU1JieWU4YjZ3Tmo0QUFDQUFTVVJCVkJTK25xSEt3TS9mSDUyN1BsS2lQcVZKbEJjU2k4V1kvT1liOEE4SVFHWjZCcnAySy9qMHgzOUhSaGZiZCtia2FVNUxocndZUFJwZEgzL1U0YldsYTFhZ1h2MzZwWTc1MXMyYm1QemZDVTZ2ZThsa21EUmpHbVpPbm9hYmlVazQvT2RCOU9yVEczSFhyMlBaSjB2czJwdU1CY255OTk5NkJ5S1J5T0dZaTFjdXMvbDNydFBwTUhIc2VMZGpMbHk5RHJoK2JqZXUvODdtZU1xTWFXalJxaVVtVHB0aWMvNkZaNGRCcDlWaStNZ1huSTcxMFpKUG5ENmVva3E3RXAyb3ZEQlpYa0ZjMVFnVkNZUlFTbVIyNTRvakYwbHQrc2xGeGU4Q3piazRWMDJlcTZWdlBYelFaZ2lFRU5qTlg5M2w1K2RqN3R5NTFrVDI2ZE9uY2ZyMGFhZnRUNTgrall5TURBQkFiR3dzWW1Oam5iYnQwcVdMOWMzbDJiTm5NV1BHakRLTXZNRC9zM2VuQVZGVmJSekEvM2RXWmdhR0hSUlpCRVZBMUVwTmNjMDExMUt6MURDelhFckxNck5OOHkwcld6VE5MTlBLcFN4TktUTzEwdHh5S1Rkd0Z4QmNRSGJaMXhsZzF2ZkROQ1BqN0RERHNEeS9UOHk5NTl4ekJnSFBQUGU1enpsMDZKREZObzgvL2ppU2s1UHh6ei8vNE1TSkV4ZzdkcXplZWJsY2pxVkxsNkt3c0JDQmdZRll1WElsUEQwOUxWNjN1cm9hRW9tazNuTW5oQkJIa3lwcTlRTGxoTFJVamJXZWNTWmF6elJOb1NJL2ZOQnRNcXFWTXZCWkxUZU1VcCtncFZRaXRhbmZ5TEdqTVhQdWMzckhHSWJCczgvTmhFcWwwZ1cvUzRxTExWNnJyTFRVNURsSGxLeXhSWEJJTUo2WnBYbGFTMXZIVzFZalEyNTJqc2srK1hsM1RKNVQzNU1WcjFhcHJmb2VHV05MUDVuYy9OUGZoTFJFTGZldmZCUHpUT2hEY09PNG9MQzIwdUJjcUtzdk9JeiszYll3VnorRFI0dnZKZVlLOVBxSnVRSkV1d2VaN1VOajBWaXRlU3gzcmhEM2VZU1liZDhTMWRUVTRPMjMzMFpHUmdaNjllcUY5OTkvSDk5ODh3MU9uanlKbFN0WG9tM2J0bnJ0ang0OWlvOCsrZ2hDb1JEcjE2K0hVcW5Fa2lWTE1IRGdRTXljYVRuRG96SE5tS0ZmTHFDMnRoWU13MkRYcmwzWXRVdS9mbUJOVFkzdUE3TlVLc1hycjcrdWQxNG9GR0x0MnJVR1l5eGJ0c3pPc3liRXVXYUdEV2xRZng2YlU2OXJWQ3FxOFhQbWFhdmFtc3VrcnF1ZDBBdHJlMmorRGhUTHFqRHI3TmRXOVhOaGM3Rzk3M3lUNTdla0gyOVFadm1Fd0FjaDVncDExN0luZnhkM0ZOUlVXTnpFczB3bXNmcjdxTTErbDZ1VW1IUnlkWVBuU0lnajBIcEdnOVl6emlIaThOSEZQUWhWaWhvb1ZFckxIWnFwZ01CMk5yWFB6YzRCd3pCbzI4NzZHMDBlbmg0QUFJbEVncnljWEhUc0ZLNDdWemRMM0Z6OWFtdEx6VGpidzJORzZyMk9qSTR5K3I0bWpaMEF0VnFOYjMvY3JMZlpxbEtweEpSSEp4cTl0b3ZBeGFZYTMzV3o0UjFkRzV5UTVvNkM1WTBrVU9pTitSR2pyVzVmbncraG9TSS9MT3MyMmVaK05CYU4xZHJHYWsxS1NrcXdaTWtTM0xoeEE5SFIwWGpublhmQVpyUFJvMGNQN05tekI2Kzk5aHBXcjE2dDJ4UktLcFhxSG1kKzVaVlhFQkFRQUxsY0RoOGZIK3pZc1FNTXd4aDhvS3VyYTlldStPbW5ueHJsdlFGQVZwYnhUV1pNSGRjcUtTbEJTVW1KM2pHUlNHUzNlUkhTbEkxdDE3MUIvVGtNdTE3WEtLeXRzRHBZYmkwdm5xdnU2ektaL1RJbTkrYWNhMUQvWVcyNjZvTGx1N1B0Vi9iQTM4VWRLKzZmaWd4SkVWYW4vb2xTTzc1blFwcXl4bDdQTkRaYXo1Q21ZczAzWHhrOVhsNVdEclZhQlk5N25tSjRZc3g0Q0lRQ3ZYNm0ydGFsVnF2eHhhZWY0Y3JGeTVnNTl6bGQ1blZycEZhcm9WWnJib0F6RGJoUlg1aGZBRmMzVndpRVFvdHQ1WEs1eWRJNVNxVVNDcmtjZkpmVzlTUTJJWFZSc0p3UVFscXdreWRQNHNhTkcramR1emVXTEZrQ1BwOFBBT2pkdXpmbXpKbUQzMy8vSGRYVjFicjIybXlrOCtmUFkvQmd6Y1k2WEM0WFM1Y3V4VXN2dlFTWlRBYTFXbTF5SWNmbGN1SHI2K3Y0TjFhSFNDUXlXVGR6OU9qUmtNdmxGc3U0REI4KzNCRlRJNFE0bUNmdmJsREluc0Z5UzliMm5LR3I3VzF0OW5aOStqTmdkQm5rWEJZYmIwYy9CakZYaUs0ZXdmanNnYWV4TXVVUEpKV2JENllSMGhJMDluckdHV2c5UTZ4VlcxTmpWZG1UT2RQdDl3VEZpek9mUjIxTmpWVVp5YWJhRnVZWFFBMDEvUHo5SVpQSm9GQW9vVkFvOE0yWDYzQTdMUjB6NXN3MldYKzhPWkRMNVpqN3pHeUQ0eHUzZlcrMlg5MWE0dXg2YnRLYmREVVJxejVjam9EQWRsanl3Vkt6bTRrQ3dORkRSL0R3NkpGR3ozMjdkajNTYjZWaDBkSWx1aXozc3RKU3pIN0srRWJzOS80c1V0WTZhUWtvV0U0SUlTM1lJNDg4QW05dmI4VEV4T0RkZDk5RlRvNStqVHlaVEliMzNudlBhTjlmZnZsRjc3VkNvVUI4ZkR6aTQrUGg0dUtDZGV2V09XemVoQkRIcVU5d0Y3aGJxa09xcU1YVTAxL2FjMHIxMWw1MDkrWmNRVzJGRTJkaVAxd1dCd045SXpFNjRBRWN6ay9FL3R5TEFEUWxVbjdManNmY2pnK0R5MkxEZ3lmQ2UxMmZ3SmIwNC9nOTU3eVRaMDJJWTlGNmhqaWJSRkdMZEVtQnJtWjVzTkRIYVhOaEdBWmlkM2VUNTh2THlnQUFZbmN4R0RQN1FtbmJPWkpTcWNTVmk1ZHhjTjlmT0IrZmdNSERoMkx1L0huZzgvbFl2UFIvV1AvRldody9jaFFIL3R5UGd2eDhMSGpyZFFnRUFvZlB5eUhVNm5wOVQyVzFkMnVDY3puMTJ5aVZ6K2RESnBjajlWb0tQbDc2QVJhLy80N3VwcUl4dTNmdXd0QVJ3dzAyMzl5NVBRNS9IenlzK1hySHo1ajl3aHdBQUp2TjFpdlJJNnVWb2VpL2NsQzJsdTRocERtZ1lEa2hoTFJ3ZmZ0cWRyTy9jK2VPeGNkNXJlVkNqK1VSUXBxQU1KRy83dXUwcW55N1hkZWRLd1Rmek9iczkrNjcwVkFNZ0hDM3R1anZHNGxCZnAzaHh0VUVDb2FCMFFYTEFlQm9maEx1VkpmaHJjN2pJZVlLd0daWW1CRTJHS0d1ZmxoLzR5RGtMYmlPTGlHMG5pSE9sQzRwd1ArdXhBRUFJc1FCZUN0cW5OUG13dVB4ekdZcmF6TjlWM3l4Mm13OWIyUFo2VDlzK2c2Lzc5clQwQ2tDMEdRb256bDVHcFVWbXB2WlBCNVA3enlidzhhTEMxNkdxNnNyL3R6ek95NmV1NEQ5ZS8vQVk1T2ZzTXY0alkzTDQrbGxWVnU3NmFuMnFSaUdZY0IzTVIzZ05xZGpwM0M4K3RacldQNytSMGhPVE1McVR6N0ZHLzliYkRKVHZ6Qy9BTWNPLzQyaEkrNCtqZkwzd2NPSTI3b2RBUEJnVEcvTWVPNXVscnliV0t4WGF1ZVAzL1pneThidkFKZ3UzVU5JYzBiQmNrSUlhU1UyYk5oZzlyeE1Kc09ZTVdNQXdPeGp2azN0RVYrSlJHSnhUdldaOC9qeDFpMXc2MnZpeEltWU5tMmFROGNncENWellYTVI1WDQzbXltdHFzQnUxMzZwMDBqMDhBcXoyL1hNZVRac01QcjZkSUlQMzAzdnVCcHFTSlcxRUhMNGtDcHFkY2V2VmVUZ3JjdmI4TC9veDlGV29Oa2tiYkJmTk5vSnZQRHUxWjlSbzVRM3lyd0pjUlphejlpRzFqTXRoMUtodVNHcVVwdmY0TGtoM04wOWpHWUs1K1hrNnVwcVcrdlEvZ01RaVVTSTZkY0hQWHYzUXErK01RWlo0d3pENEpublprTGtLc0sxcEdTTWUveXhCczIvT1pKSU5HWGtYQVNDQnBXRzZ2NWdUOHg2NFhsOHUzWTl6c2Vmd3pkZnJzUGMrZk5NdHQvMi9ZL28xVGNHYm01dU9QelhRWHk3VnJQUFErKytmYkRnemRmQTVwaE9EUGozK0QvMW5xY3p4WWIwUTYxS0FRR2JoMUNSbjdPblE1b3dDcFlUUWdocDFoaUdRV0Jnb05GejJkblpVS3ZWQ0FvS01uc05ZeGxxMm9Xcm85VFcxbHB1WklXa3BDU2p4NjM5UUVQdG1tYzdBdlQwNmdBZTYrNVNka2JZSUt5ODlqdks1RkxuVGFvZUhtM1hRL2UxR3NETnlqejhXNWlDZnd0VFVTS3JNdG9ucjdvTWIxMytDVzlIVDBBbnQ3WUFOSm4xelRsUXZtL2ZQcXZhTmZYZlRXcG5uS2VaamY2SVJtdGV6M3orK2VkMm1JbDF0UFdoVDUwNlpWTy9MTnd0OVZWWlVZbUVCTnMzYjI3WHJoMENBZ0pzN3FlbFVxbnEzZGRhNHg2ZmdIR1BUekE0L3RURUthaXRxZEU3cHYzOWw4c1ZxSzJwTWRnUThzTlZ5OUd4VTdndXUvbDZTaXB1cDZXalY1L2VoaHVGeGs2QlVxSFVsUVd4Tml2YlVsMTJvVWlJTFQvL1pOVzFuS1c4VkZPNnhkM0RkR2tkYXcwZk5RSVo2YmR4NE0vOXVIanVBb3FMaW8wK1hkQ3pkeStjT3h1UEh6WitodzRkTzJEek54dWhWcXZSZjlCQXpIdDF2a0Y1bHJweXNyTng2OFpOM2V2ZmZ0NEp0VnB0OUltQVYxOTR1Y0h2eVo2Q2hUN2dzTmh3NWRCVFJjUThDcFlUUWtnOVpHZG5ZOVdxVlkweVZrcEtDdWJOTTUwVjBCVFo2L0ZvQUJZL0dBcUZRbXpldk5ub09lMkdXS2JPYXhuTDFMSW1HMjNyMXEzdzkvZTMrcHdqSkNjbm16eG5iWFlLdFd1aTdWeXRhbTZSbUN2QWxwZ1g3WE14QUVJT1gxZS92TDZtbi9rS0ZmSnF5dzFOWUFBOEZ0Ukw3MWkwZXhCV2RYOGFLNjd0UldwRmJvUG05K1B0RTlpZGJUb1FNajlpdEVFbWVIMFZ5NnB3dWZRMkxwZGw0RkpwQmlxc0RQWlh5S1Y0OStyUGVEM3FVU2pWS215NGRjUXU4M0VXYjI5djUvL09VVHVIdGN2THk3UHFXczZXbUppSUJRc1dPSHdjWTJ1TTFyeWVxYnZCWVdNNWZmcTBUZTNMeFFBaU5WOVhWbFhoL0kzNjdSWFJrR0M1VEthcGJkMVV5Z2NkMm5jQUFDQ1h5YkIzMTI0OEVUc0ZBS0Q5azlBcE1rS3ZmZUxsSzlqK3d6Yms1OTNCdEpuUEdGeXZiaWF6dTRlSDBURmxNaG1xcFpyL0owV3VydUJZMkJCVEtCSmE4MVlheGVKWDM4Q04xT3NtejkvSnpUTjdreUIyd2lUZDErWTIwWHoyK1ZuZzhuaDQ5TEh4OFBTNmUxTWlJKzIyN3VzWno4L0NsWXVYY096dzN6aDIrRzhBd01peG96Rmp6bXlMZjlNUC9MRmZGMHhYS3BYNFkvZGVWRlpVb2sxQUFQb082S2ZYTmpjN3g5Z2xDR255S0ZoT0NDSDFaRzdURkh1UnkrVVdnOFhXMnJ4NU03WnYzMjVWMjRZK21qeGp4b3dHOWRkaXNWZzRjT0NBWGE1bEx3cUZRdmMxbDF1L1RYanM2WWtubW1kZFIyTFp0LzhZZjJxQUFFUDh1K285UHBzdExVYWcwQnRlUEZkODJHMEtOdDM2Ry92ekx0WDcraG1TSXJQbmExWG1NN2pyMWpRUEVmbVl2ZDZzczE4YlBmNUMrQWd3QUU0V3BlSnlhUWJVTU16Z3JWSEs4VkhTYjJBekxMM0g4dXQ3TTRQTFl0dlU5MFRCTmF4Ty9iTmVZOTJyZCsvZWRya09hWnJzR1N4dnpQVk1TOWFVMWpNTEZ5NXN0TEhpNHVLUW5aMXQ4NWlKNVZtNCtsL044b0NBdHBnenRQRnJsbGRMTlRlWkhiVUJwbHF0Um43ZUhlVGw1aUV2SndmWldkbkl5c2hFVmthbVFWWjVhVWtwdG0zNVFmZDZ6Nis3TVdUNE1Iajcrc0RWMVEwMTFUVkl2NVdHMEE2YWttYVNxaXFjUFhrR0FCRFZwYlBCMkRldjN3Q2dxYjBOd0dSTjl1WHZmNGh6WnhQZzYrZUwxZXUvTk1obWI4cDgvZjJNUHVsUlVseU1tbXJOOTlmTnpRMXU3dUlHamNObXN6Rjkxck82MTlkVFVySDloMjFJdkh4RmJ5NFRKajJPdUsyYXJQdlJqNDdGczgvUHNuanQ2dXBxSER0eUZQZDFmd0JKVnhPaFZDcXhjTkdiZUgvSk8vanFzelVJYUJlQTltR2h1dlk3OXY1cU5rdGR5OW9uQ1FocExCUXNKNFNRZWdnTURNVGt5Wk1kUHM3aHc0Y3hiTml3Qmw5SHJWYmo3NzgxV1FQKy92NEdHK3hvMjJSblp3TXduODF0ejZ6eDVxaW16b2VGeHJoaFFraER5VlFLL0pGem9WNTlRMFErNk9vUmJIRDhTUDVWVkN2cVgvSkRwbEpZYm1SQ29OQWJzem9NMGIwK1g1S0c1ZGYyWWtIRWFQVHg2UVEydzhKekhZZWh2YXNmdnIxNUdFcTE0eDlicjZ1WGR3ZjR1OXg5bEhwbTJCQzhjL1ZubTY4VDV1cUhEcTcrR093ZmpTZFByVEc1ZWFkU3JXcjA5MGlJc3poNlBSTWVIbTR4ZTd1bG9QVk04eU9wMHBUbUtzalB0eXE0YUtsRXliMnFwZFY0K2JrWDlNb3JzVGxzdEE4TlJmcXRORjBaR0pWS2hUVXJWa0d0MHJUanU3akExVldFZFo5L2lTWExscUp6bDg0NGNmUTQzcHkvRU9ML0FyK1ZGWlZRcVZUdzh2YkdmZDBmTUJoN3o2Ky80Y3kvcHpEcWtUR1lNV2Uyd1hsQWs1bCs3cXptcWE5Wkw4eHBWb0Z5QUZqd3B2R2IwZk5tUHE4TGxyY0xEc1FIS3o2MnkzaTMwOUt4L1lkdHVKQnd6dWo1Y1k5UHdQbjRCTnk4ZmdNSlorTXgvb25INE9ubFpmYWErL2I4am1xcEZBOE5IWXlrcTRrQWdNNWRvL0hNckJuWTlQVUdyRmoyTVphdldZV3U5M2NEQUpNYmpONUwyOTdSTXFWRmVqWExSUno2MjBlTW8yQTVJWVMwQXNuSnljalB6NGRBSU1EbXpadU5mcmlzdXlHV3VRK0tuMzc2cWRIK2RabDc1TmZlSExVaGxpa1ZGWnFhbFF6RE5KbkhZQWt4cDBZcHg2YTB2MjN1RnlEd3hNZjN4ZXBlRjlkV3d2dS8waU01MGxMOGxoMXY5YlVZd0VoZXRPMjhlYTVZMUhrOFhOaWFMTWdhcFJ3YmJoMkJYS1hBcDlmMjRwbXdRWGkwWFU4QXdNTnR1aUZJNkkzbHlYdFFib2M2NW53V0Z5RWlINFM2K2tITU1aN1Z4Mk54TUROc2lONnhyaDdCNk9QVENhZUw3ajU2WFRjUXdXV3hEUUxoWEJZYklTSWZBSm9QZHFZQzVhYmtWSmRZMWE2ZDRPNkhZcGxLZ2NMYUNqT3REWm1xcVU2SW96aDZQY1BuOCszMlJKK3RhRDFETENrdEtRV2dlUkpBS0JLWmJGZGVwcW1CTFhZWGcyRk1CeXUxN2JTRUlpR2l1M2FCaTBDQWlNNlJpSWlLUklmd2p1RHhlSG8xeTdkOTl3T1NyaVppK3V3WjJMSmhNOWhzRmlaT21ZUnYxNjdIM2w5M1k5ck1aeUNSU0pCME5SSGxaZVVBTk5udzRaRVJlR2IyRElNbkdlUXlHUzZlMDl6VTEyYVczMHVsVW1ITEJzM3ZjLzlCQTlIOXdSNTY1MU9TcmlFeU9zcmtlMjBxRkFxRlh1bVlsS1JyeUwrVEQwOHZMM0E0YktRa1hVUFMxVVJFZCsxUzd6RnlzcklSdDNVN3pwdzhwVnR2M04rak93WU1Hb2d2VjkzZEg0REw1ZUtOL3kzQ20vTVhvakMvQUI4c1dZcDNQbnpQb0o2OGxsUWl4Uis3OThMRDB4TzkrOFJnM2VkZjZzNk5mR1FNa2hPVGNmUDZkVlJMcFhqbncvZHRtck90N2V2cnA0eVR1bEo5SDNTYmpDN3V6dmw3VDVvK0NwWVRRa2dyY09TSXBwWnRyMTY5TEFhNkxYbjk5ZGZ0TVNXN2NkU0dXS2JrNW1vV1dENCtQbFk5VmtoSWM5VEd4UU5MdXo0Qk1WY1RGTDVXa1lPUGtuN0Q1OTJudzV2dmhrZmI5Y0FmdVJjZ3Q1QWg3czRWWWxhSElhaVVWK1BiQnRiVTluZHh4L3RkSjhHdlR0YjJ0emNQSTc5RzgwRmNEZUM3dEdNb2tWVmhldWdnTUFDaXhPMncvUDZwV0phMEM5blNZcXZHWVRNc3RCTjRJVkRvaFVDaE40S0UzbWd2OGtVN29SY1ltSy9qT2JWOWY3MzVhYzNxTUFTSjVWbW8vSzlPdTFRcDA1M3I1eE9CWXdWMzl4NWdNeXc4SGhTaksrV1NYSjV0ZHN4d3Q3WklxOHJYeXk2ZmQ4NXladXhEZnAzeFNzUm8zZXVOdDQ3ZzBKMnJGdnNSNGt5MG5xSDFUR3RXa0o4UEFCZ3crQ0hNblc5NlB5TnQxdm1LTDFZYjNkengzbloxdmZ2eEIwYmJ2dlBoZTFBcFZmamp0ejNZdTJzM0lxT2pNUHJSc2JvQTl0QVJ3M0g0cjRQWTl2MFBhTnN1QUcrOXU4VHE5M1hwd2tYVTF0U0F3K0dnWis5ZVJ0djg4ZHNlM0U2L0RROVBUOHljODV6ZXViV2ZyY0h4STBjeGZmWU1qQjMvcU5Yak5yWTlPMzhEd3dDUFRyeTdnZXF2Y2I4QUFCNGFNZ2hpZDNmOHNPazdiRjcvTFQ1WnM4cm04a2kzMDlLeEsyNm5YcEM4Ni8zZE1HWGFWSFNLakVCT3R1RjZ3dFBMQzY4dldZUjMzM3diV1JtWldMendUU3g1LzEwRUJMWXphTHZqeDIyb3FxekM1S2VlMUtzdnJ6VjMvb3VvcnE2R2wvZmRuN20wbTdmQTRYQVEzRDdFb0wxS3BjTDFsRlJFZG03Nk56bEk2MFBCY2tJSWFRWFMwdElBQU1lUEg4Zng0OGN0dHJjMmMrblhYMytGV055d3Vub05NWG55WlBENWZFeWJOczNvZVdzM3hOcTRjYVBWanlEZnVuVUxBTkN1bmVFaWtwQ1dJRkRvamZlNlBnRXZubWFIMFp1VmQ3QXM4VmRJbFRMc3lvN0g3QTVENGNFVFlaaC9GNU4xd1Jrd0dOYW1LNTRPSFFoWGppWmo4WHBsbmw1UTJCYTl2RHRpWHZnSXVISHZablR2eWpxTG93V0dkZDMzWko5RHVVeUtlWjFHZ3MydzRPL2lqay91aThYeWEzdHd0U3pUNGxqdGhGNVkwLzBabStmWTNUTVVqL3lYMVY1WFVXMGxmUGh1bUJjK0FoOG5hemJrdWxWNUI1M2MyZ0xRYkJZYTI3NC9aQ29GV0dEQmt5ZlNaYzREbXJyZ3ByQVpGcFoyZVJ5MUtnVU81RjNHM3B4enFLNFRpRGRGd09iaG1kQ0hkSytUeXJOd21BTGxwQm1nOVF5dFo1eEZ4T0VqMmowSVNyVUtRVUx6cFNvY0pTdFQ4MzlZMjRDMmpUNTJwOGdJN0lyN0JkdC8yQVpQTDArODhzWnJlaVUyV0N3V1hueDFQaFl2ZUIyZkwxK0pWOTVjaUY1OVlxeTY5dGxUbWxybTNSNjQzK2lHblBsNWR4QzNWYk5Qd2ZNdnZRQlhOLzBkMER0MkNzZnhJMGV4OWJzdGlJcnVqQTdoSGV2N05oMml0cllXNno5Zmk1TW4vc0ZEUXdmcmpzZWZQb05MNXkrQXkrVmk5TGl4RUxtNll0L2VQNUNaa1ludnY5MkUyUy9Pc2VyNktjblg4TnZQTzNFaDRlNm1zeEZSa1pqeTlGUjA2ZGJWWXYvd2lFNTRmY2tpclBwb09RcnpDN0Q0MVRjdzUrVVhFZE8vcjY1TldXa3BEdnk1SDBLUkVLTWVIV3YwT2dLaEVBTGgzWCsvcXNvcWZMcnNFNVNWbG1MT3l5L3F2WGVKUklJUDNuNFhhVGR2NFkzL0xUSjVrNFFRWjZGZ09TR0V0QUwrL3Y2NngyMk51VGNUeWRyTUpXZlh1SncxeS9KR05QYStUa0tDcGxaaTU4NkdteE5aSXlrcENUS1pERjI3ZHRWN0RKT1FwdUErenhDOEVma29oUC9WY0x4Y2xvRVZ5WHQwbWRDSDdsekYrTUFINGNzWFkwcElQNXd1dW82eWUwcWNkSEpyaTlrZGhxS2pXeHU5NDhQYmRNTS9oU2syMWRjV3NIbVlIdm9RUnJTOVQrLzQzcHp6K1BIMlB5YjdIU3RJaGxSWmk5Y2lId1dYeFlhSXc4ZTdYUjdINTZuNzhHOWhpdGt4ODZyTG9BYjBjc2pMWkJJa1YyUWp1VHdIeWVYWmVEM3FFYlFWM0gxTTJadnZodmtSbzhBQVNLbklnWmdyUk1CLzU3ZmUvZ2V2Ukl4R0wrK09HQlBRSFgvbVhzRCt2RXNZMXFZYnVDeE5acFl2MzNpUTdrVEJOVnl2TkwweFlqZVBZQWc1ZkFqQng4U2dYdGliWTd3dTZiMm1oUFNGQjAvekNMOWNwY1M2R3dmdFVpYUhFRWVqOVl6OXJrUHJHZHVFaXZ5d3JOdGtWQ2xxb0xDeE5KWTlLSlZLWEUvUmxQTUtERzdjMGhHMXRiWFl0UDViSEQxMEJDS1JDSXZmZjlkb3hucHdTRERtdmpJUGExWjhobFVmclVEczlHbDRkT0o0TUl6cHA3S1VTaVhPeDJ0K0ZtUDY5VEU0cjFLcDhOWHFMeUNUeWZEdzZKSG8yZnRCZ3pZanhvekMyWk9ua1hqbEtqNWZzUXFmZnJFYUxnTG5saGFxdXlIcTRsZmZRT2J0REhqNyt1RGgwU01CQUlYNUJWaS9aaTBBWU95RWNicGE0Yy9ObTR1UDNuMGZCL2Y5QlM5dkwweWNNc25rR0RuWjJmaDI3WG9rWDcyYk9CQVMyaDVQUHYwVWV2UXl2SGx2emdNOXUyUEpzcVg0Wk9reVNDUVNyUHA0QllZOFBBeFBQZnMwM01SaWVIaDZJaUN3SFFZT2ZnZ2lNeVdBdE5ScU5iNWF2UVpGaFlVUXU0c1IzVTIvckl4SUpFSm9oekRjdW5FVG42LzRETyt2K0JCaEhUcllOR2RDSEtubC82OUdMTnFVOWpmU3F3ck50cG5aWVRCQ1JYNjYxK21TQW15NmRkUnNuMUJYWDRPNm5UUVdqZFVVeG1xTkZpMWFaUFM0VXFuRVo1OTlocXlzTExScDB3WjM3dHdCWUw3R3AwS2h3S2hSb3dDZ3dZOUExOGVNR1RPc2JxdFFLR3p1dzJhenNXSERCcVBuYnQrK2pTdFhORHZKUC9pZzRXTGRHbWZPbk1HT0hUc1FIaDZPZGV2VzFlc2FoTmdiQTJCQ1VHOU1EZWtQMW44ZmFvL21KK0dyR3dmMGd0dHlsUUliYmg3QjR1Z0pFSE1GZUxIVENIeVk5QnNBVGVtV3A5b1BRRC9mQ0wxcnAxYms0dWZNMDdoUW1tNzFmRmdNZzJIK1hSSGJ2ai9jdVhlemxOUlE0NGYwRTlpZG5XRHhHdkhGdC9CUjhtOVkxSGs4ZUN3TzJBd0xyMGFPZ1J0WGdLUDVpU2I3eVZVS3BGVGtJTCttSEVubFdVZ3V6MFp1ZGFsZUcxV2QwTEtRdzhjNzBSTWg1Z3FoVkt1dy91WWh2QkYxOXpId0V3WEpHTlgyZmtTSUF6QWpiREFLYXlzUVgzd1Q3eVgrZ3FudEI2Q0Rxejk0ckx0TDhtcWxEUGsxNWZnN1B4Ri81cHJmbUxXMzk5M2FyaGRMTTZ6S0tnOFcrbUJNUUhmZDZ4MFpKdzNlbjFhRU9FQlgyNU9RcG9EV003U2VhYTJ1WHI2QzJwb2FzTm5zQnRXenRsVkswalY4L2NWWHlNbk9ocnVIQjVZc1c0cjJvZTFOdHU4M2NBQ3FLcXV3Y2QwMzJQcmRGbHkrZUJIUFBqY0xRU0dHbTRVRHdPVUxsMUJWV1FVMm00MEhZM29iblA5eDh4WmNTMHBHWUhBUW5wNzFyTkZyTUF5RE9TKy9pRmRmZUJsM2N2T3dhZjIzZVBIVmw4MityMWVlTjEzR3hoNHlibWZvdnM2OG5ZRUhlbmJIeTYrOUNsYzNWNVNYbGVHREpVdFJWVm1GZG9HQm1EamxDVjNiQjNwMngvakhIOFB1bmJ1dzQ4ZWZVRkZlZ2Vtelp4amRLRk1zRmlQOWxtWnQ1ZXZuaXlsUFQ4V0FRUStadlRsaFRtVG5LTHkzL0VPcytPQmpGT1RuNCsrRGgzSDI1R25NVy9nS2V2WitFRTgrUFJVUDlPeGgrVUlBZnQrMUcrZk9Kb0ROWVdQaDRqZmg0K3RyMEdiVzNPZVJtNTJENU1Ra2ZMSjBHVDc1ZktWZUNSZENuSW1DNWEyWVJGR0xkRWtCL3NneC8wRU1BQ3JrMVZDb2xYcXZrOHJOMThSVFE2M1hCd0RTcWdvczF0NmtzV2dzUjQwbFVkVGl0cVFRTERCdzVicm9CZDViSTZsVWlvOC8vaGhuenB4QlNFZ0lQdnp3UXp6MTFGTVcrMGtrRWdDYUQySDFYWXcxaEMzMU9PdlR4OVN1N1dxMUdsOS8vVFhVYWpYQ3dzTFFwVXY5UHFpVS9iZVprbytQVDczNkUySnZtaEloSTNHZjU5MTZrdmsxNWZqaStuNmo3Uk5LYnVGMDBYWDA4ZW1Fbmw0ZDhFUndEUHo0N2hqc0h3MTJuWTNFa3NxejhIUG1hVnl4b3ZUSnZVYTFmUUN6T3VqZjZLeVFTL0ZaNnArNFhKcGhvcGVoUzZXM3NTeHBGNVpFUHdZZWl3TUdETnFMREQrdzNXdng1ZTFtejc5NzVXZXdXV3h3V1d3czZqd2V3Zjl0eHZsOStqRmtTb3IwMnFvQnJMbStENTg5TUIwdWJDNFdSbzdGZTRrN2tWU2ViWEVjY3hob3l0Tm9uU3BLdGRpSHpiRHdVc1JJM2I5VGFrVXVkdWNZM25qd2QzSEhDK0VqME5VakdPOWUvZG1xOGpXRU9BdXRaNHlqOVV6TGN1U3Znd0EwNVRYcWxycW9MNVhLL0ZOZW1iY3o4R3ZjTHpoMTRsOEFtbEluQ3hlL1lUVG9lYThSWTBaQkpCSmgzWnExdUhycENsNmI5d3I2RHV5UDRTTkhJS3BMWjczZnQzK09IZ01BZE80YXJWZGVSYUZRNE1mTlc3QnZ6Kzl3RWJqZ3RjVnY2ajBCSXBQSlVGbGVnZktLY2xTVVY2Q2l2QnhoSFRzZ0pma2FqaDM1R3oxNlAyZzBVMTJMdytFMDZQZGVyVmJyYm1JWnMyL1BIN3F2SDNsc0hLYk5lQVlNdytCT2JoNld2Zk1lOHZQdVFDQVE0TlhGYnhnODJSTDd6RFNVbEpUZ3hOL0hzRy92SDdpZWtvcTVyN3lFNEh0dU9MaUp4Wmd5TFJaS2hSSWpIeGx0c2NhNXBFcnpOOC9jK3c0SmJZK1ZYMzJPNzc3WmlLT0hqb0RINTZGako4MWF3OXF5T21mK1BZV3QzLzBBQUpqeDNHeDA3aEp0dEowMmtQN1dLd3RSV0ZDSWxSOHV4M3ZMUDdTNVZqc2hqa0RCOGxZc1hWS0EvMTJKczZwdHRWS0dLbm1OM210TGxHcVZYaC90TVJxTHhuTFdXQ21WdVZpZXZBY0FFTzBlaEdYZEpsdnMzMUpkdW5RSksxZXVSSDUrUHU2Ly8zNHNXYklFQW9IQWNrY0F4Y1dhVGZLYzljanlvVU9Ickc2cnJmRnBTeDlUTm0zYWhQUG5OYlVBWjgrZVhlL3JhTFBkQWdJQ0dqd25RaHFDQVlPUmJlL0R0TkNCRUxEMXN5cnZ2YUY1cjY5dkhrSkh0emJ3NVlzUkc5SmY3OXpsMGd6OG5IWGE0ZzFRYy9ibFhrQlhqMkQwL2k4WWZLcm9PcjY1ZVJnVjk1UjhzY2JWc2t4OGxQUWIzbzZlZ0g4Szl1czlUZ0FBSUFCSlJFRlVVL0QxallQZ3N4djJRYXhZVmdVaGg0L0ZuU2NnMmwyeklkL0p3bFNUQ1FoNTFXWDQ1dVloekk4WURSNkxnM2U3UEk1VktiOGp2dmhXdmVjUUtXNEh6LzlLcVNqVVNpU1VXTDdXeEtEZTZPaXFLWThqVXlud3hmWDlVS2tOQzdBTWI5TU4zVHcwSDhybmR4cUYrUmUraDBSUlcrKzVFdUlvdEo2eEhhMW5tcCtzakV4ZFhlOWhJeCsydWI5Y0xnZkRNSHJsY2s3OWMxTDN0YmFzUnJWVWlqTW5UK09mWThkeDlaTG15UU0ybTQxSEowN0FwS2xUYkNxMzAzL1FRQVFHQitITFZaOGo4M1lHL2oxMkF2OGVPd0d4dXhnUGp4Nkp5VS9Gb3FhNkJnbG40Z0VBTVgzNzZ2WGZ1ZjFuN052ek93Q0F6M2ZCMnMvV1FGSWxnVlFxZ2FSS1lqWlFEUURmZlBrVklxSWk0ZW5sYWZUOHlxOCtSenNURytwYUl5YzcyMngyK3BQVG44TDFsQlNNZjN3aUhoNmpLYjF5OXRScHJQdjhTMGdsVW5CNVBMeStaSkZCQUJ6UUJMUG52VG9mUXFFUWYvMnhEemV2MzhEcjgxN0JvR0ZETUc3aUJMM05OMGVicUI5ZVhGZ0VoVklKc2RnTmZCY1hWSlNYNDdlZmZ3VUFlRnU0d1NVUUNQRENLeStoWis5ZUVBZ0U4UEEwL2owMEp2bHFFcjVZdVJwcXRSb2p4NDdXdlhkVHhPNWl2THJvRFN4NS9TM2NTTDJPVGV1L3haeVhYN1I2UEVJY2hZTGxST2ZOenVOTW5nc1crQmk4TnRjZUFJUnN3OGNaWTBQNjZlcWUwbGcwbHJQR2FzM3k4L094ZGV0V0hEaHdBRnd1RjNQbXpNRmpqejBHaG1FZ2t4bCsveFVLQlZnc2xpNDdTYTFXWS85K1RiYnB2UnRDV2J1SlZuMU5uanpaYmpVOWJhRlFLTEIrL1hyczNic1hBUERZWTQraFowL1RkUUJaTEJaVUtwWFJSYnhhclVaR2hpWXJOampZK09Pb2hEU0dyaDdCbUJFMldDL0wrbnBsbm03VFNVc3E1TlZZbnJ3SEg5LzNKTGovbFJDcGtFdnhZZEp2Wm10c1cwc040SXZyKzdFd2Npeit5TG1BaXphVWNESG1jbGtHM3J6MEUyNUxDdTFTbTl1Yjc0YTNveWZvbmxDNldwYUpOZGYzbWUxenJDQVpBUUl2UEJFY0F4NkxnemVqeG1OejJsR0xwVlpNNmV0enQ5ek41ZElNU0MwRXM5dUxmREVwK0c2VzNmZHB4MHlXWDRuTFBJMFluM0MwRTNqQm0rK0c1em9NdytyVVArczFUMEljd1pIcm1aYUsxak1Ob3kzL3FOM2c4OTRieFk2MGNkMDNVS3ZWOFBieFJ0OEJ0bzhiZi9vTVBsKytDbHd1RjF3ZUZ5cVZDalhWbW1TaXdPQWdYWDF2cWJRYVd6WitCMGxWRlFDZzIvMzM0ZWxaenlJa3RIMjk1dDArTEJUTDE2ekMvcjEvNHRlNFh5Q3Bxb0pVSWtXZi92MDA4enB6QnJXMXRXQVlCZy8yMGQvZ3NVZXZudmgxeDg4QWdQS3lNcFQvOXlRRHd6QVF1WXJnN3U0QmR3OTN1SHQ0UU93dWhydUhPOFR1N21EQVlPUDZiMUJWV1lXdnYxaUxSVXYvVjYrNU41Ui9HMytzWHY4bCtDNHVVS2xVK0hMVjUvajMyQWtBZ0ZBa3hPdExGcG5kZkpOaEdNeWMreHpDT25iQTVtODJvS2E2Qm44ZlBJeC9qNTNBcDErdTFndVlHeE4vNWl3MmYyMjhERlAzWHRhVlV1blZ4N0FzampsWkdabFk4Y0ZIa012bDZOV25OMmJNc2U1bVhNZE80Wmc2L1duOHNPazdIRGx3aUlMbHBFbWdZRGtCb0tsSkdlbG1mVmFBa01PenFiMVdzTkQyeC9Sb0xCckwzbU8xUm1scGFkaXpadzhPSGp3SWxVcUZZY09HNGFtbm5yS1lEZlRYWDM5aHpabzE0SEE0NFBGNGtNdmxrTXZsQUlBaFExcCtMZmpzN0d4ODhza25TRTNWbERjWU5Xb1U1c3d4dnpPOW41OGY3dHk1Zy8zNzkyUGF0R202akxXcXFpcnMyTEVEcGFXYTROUUREenpnMk1rVFlrU1V1QjJtaFBUVFpRMERtbkpWdTdMaXNUM2pKSGIyZjlYcWE5MnF5c2ZxMUgxWUdEa1diSVlGTVZlSTJKRCtXSE45SDBwbGtnYlBWYXFveFFlSnZ6YjRPbHJwa2dLN1hLZTdaeWptUjR5R21LdkpYazJweU1ISHlic2h0MkxEdDU4eS9vV1lLOENJdHZlQnhUQ1kxV0VJSHZCc2o3VTNEcURNaHU4WkF5REc1MjY5OHRORjE4MjI1N080V0JBeFJsZCtKYjc0SnZiblhUTFpYcTVTWU8zMXYvRFJmYkZnQUF6MGk4THBvdXM0VTN6RDZqa1M0Z2kwbnFrZldzODBuRVJScXl2L3FHN2tMWkZETzRRaE9URUp6OHllQ1RhSGJYdi9zREFBMFB1NUJ3QnZYeC9Nblg4M085cmJ4eHN6NXN6QzhjTkhNV0hTUkhTNXIxdUQ1ODdoY1BESVkrTXdiT1J3SERsd0NHd09COEh0TldYZjBtK21BZEFFUzdVYlhHcUZSM1RDOU5rejRPcnFDZzh2VDNoNGVPZ0M0bXkyK2UvQjdmUjBITnAvQU9tMzBwR2Zkd2YrYmU5dU9QN2hxdVVBTkQvZkRlSG41NmU3bGlsOEY4MU5DQmFMaGJiLy9ZMEtEQTdDNjIrL1pUSFlyVFY0K0ZCMDZkWVZtNy9aZ1BQeDV6RC9qVmV0Nm12c0JnZUx4VUsvaHdaZzZ2U25yUnJiVnU0ZUh2QnYwd1pjSGhmejMxaG9VNW1ic1JNZVJlS1ZxL0R4YzJ4WnAyQ2hOeGd3WURNc2lEak8zZGlaTkcwVUxDZUVrQmJzOE9IRCtPV1hYNUNXbGdhaFVJaUhIMzRZa3lkUHR2cVIyYzZkTzBNb0ZFS3BWT3F5c3RxMWE0ZGh3NFpod29RSmVtMjNidDNxaUxlZ1k4M082L1lpbFVxeGJkczI3TnExQ3dxRkFtdzJHODgrK3l3bVRacGtjZUUzWXNRSWJObXlCWEZ4Y1lpTE0xN3Fhdmp3NFdqYjFyb01Ya0lhaXNVd2lQRU94OWgyUFJBbDF2K0FsU2t0d2xmWEQ5UXJHMXpBNXVGMDBYV3NUUGtkcjBVK0FqYkR3bjJlSVZqVC9SbnN5RHlGZzNsWExKWnphVTVjT1M2SWJkOGZJOXZlRCsxZmdmamltMWlWOGdka0t2T1BnOWYxOWMxRGtDaHI4VmlnSm91dWgxY1l2dXp4TEg3Tk9vdDl1UmV0dWxZbmNRQjgrRzRBTk9YR3poYmZOTnYraGZDSGRYWFZpMlZWV0h2amdNVXhVaXB5Y1NEdkVrYTJ2UjhBTURkOE9KSXJjdXBWQ29lUWhtck05VXhMUXV1WmxtSDY3QmxvMDdZTll2cjN0ZHdZd0k4N2R3QUErQzZhWUdEYmRnRll0L2xieU9WeUtKUktxRlFxaUlSQytQajVHdndjREJ3OENBTUhEN0xyL0FGQUlCUmk3QVQ5SjRLbno1NkIwWStPUlhsNXVkRStZOGMvYXZTNEpiSFRwOEcvVFJ1TWZHUzBRWm1sVHBFUkpuclpoc3ZqMlhTdEoySW5ReXgydzVBUncyM2VVTmpYM3c5dnZ2TTJDdkx6NGVmdmIxV2ZpS2hJck52OExaVC8vWHV6T1J6NCtQalU2MmFMS2VHZHdsRmJlL2VwTnJHN0dPOTg5QjdVYXRzM1RXWVlCbThzV1dUWCtSa1RHOUlmSEJZYnJod1hoNDVEbWo4S2xoTkNTQXNXSGg2T29LQWdUSjA2RlRFeE1UWXZYTUxDd3JCbnp4NnIydnBidVhockR0UnFOZUxqNDZGUUtCQVdGb1pYWG5rRlVWRlJWdldOalkyRnE2c3JUcDA2aGVMaVlxai9xd2ZNWnJQaDdlMk52bjM3WXZUbzBZNmNQaUY2Z29UZWVEbGlGUGlzdTNXNnE1VXk3TXc4ZzcwNTUyME9hRWU3QjJGNG02N281aEdDR1dmWDQwelJEU3hMMm9WWEk4YkFqU3VBRzFlQTJSMkdZbnpnZy9nMTZ5eitLVXl4V0NLa3NUR3dQdHVKdzdBeHhEOGFVOXYzaDVpcjJWUk5EZURYckRQWW5uSFNhTTF2UzM1TVA0RmNhU21lNnpnVVBCWUhyaHdYVEE5OUNJKzA2NEUvY2k3Z1dFR1MyZXo4QWI2UnVxK1R5ck5ScGFneDJmYlpzTUVZNktmNSs2VlVxN0R5MnUrb2xGZGJQYzllM2gzaHhYT0ZtQ3ZFY3gyR1ltWEs3MWErUzBMc3B6SFhNeTBKcldkYUJvWmhNUEtSTVZhMzE1WlZxZHZmMTc5aG1kU21iTjcrQXhqRytHYXkxdkQxOTdQNzNGemRYREh1OGFaMUU4eldmME5qckEyVUE1cmZVMGY5bTJ1OSsvRUhCc2RFcnE1R1dsckgwWUZ5UW14QndYSkNDR25CUWtKQ3NHVEpFcXZhY3JsY2JOaGd2TFpkYy9YV1cyOUJxYlE5czFVa0V1SDk5OTlIUWtJQ3hvNGRxNnR4YWcwV2k0WHg0OGRqL1BqeE5vOUxpQ05rU0lxdzl2b0JMSXdjQzZWYWhiL3prN0E5NDErYlNxWDR1YmlqdjI4a2h2bDNRVnVCWnFPbnVnSHdTNlczc2ZEaWozZzk2aEdFLzFmMzNKY3Z4cHlPd3pFemJEQVNTbTdoWk9GMUpKZG5vYXdKWkNiN3VvaDFYNnRNYkREdHluSEJFUDh1ZURTd0o3eDVkei84bGNvaytQTDZYdzJ1bzM0ay95cHVWdVZoUWNSWWhQeVg5ZTNGYzhYVG9RUHhWUHNCdUZ5V2dVdWw2VWd1ejBHYUpGOFhsR2ZBb0YrZGV1Vm5USlJnY1dGejhVTDRDTDNBK25kcHg1QlNrV04yWG53V0YyS3VBTzVjSWNSY0FhNldaZUlodjg0QWdINitFZmluOEpyRlRIWkM3STNXTTdTZUlVMlRtMWhzdVJFaGhEUXpGQ3duaEJBQ1FKUHgwTDU5ZTJkUHc2NEdEaHhZNzc1dDI3YkZvNC9XNy9GUFFwcWFmd3RUSU9ZS2NMSDBOdkpNYk9ySXZpY3p6SU1uUWorZkNBendqVVNFMkxEVUFaZWxud0ZVV0Z1QnR5Ny9oSkZ0NzhlVElmMTBqN2h5V1J6MDlZblFiVWlaVjEyR2o1Ti9RNWEwMkI1dnpTZy9GM2VJT1FKVUtxb2hWY3BRclpEcE11ZzllU0pNRDMxSTE3YjhudUI5cERnQUV3SjdvYnRYS0RqTTNmZW9CbkQ0emhWOG4zN2NicG55R1pJaUxMejRBeDVwMXdPVGcvdkNoYTNKL21jeERCN3diSThIUE51alJpbkhHNWUyNnI1ZlhUMkM0TUVUNmVaa0xIRGRWdUNKWmQwbXc2dE9rTCtvdGhKc2hzR1RJZjBnWlBNaDVQQWc1UEFoWXZNaDR2RGh4aFZBekJYb1BZRmd6SnlPd3kxbXN4UGlUTFNlMFVmckdVSUlJY1EyRkN4dnhVSkZmdmlnMjJSVUsyWGdzK2hIZ1JCQ0NHbko5dVZlTkh1K2crdmR4M3ZidUhoZ2MrODVSc3VWRk11cWNMSXdCU2NLcmhtY1U2blYySmQ3RWY4VXBtQmN1NTU0dUUwM3VQMjNFYWJXYlVtQlF3UGxnQ2JndlNCQy8zRm5wVm9GbFZvRjdqMXJuaXRsbVhxdnF4UzFCb0h5SzJXWitDSDlPRzVWNWR0OXJrcTFDcnV6RTNBMFB3a1RBbnRoWk1COWVnSHJiMjhkMXZ0K2FiTzhBZUJHWlI1S1pGVUcxeXlvS1RmWWZzNkg3NFpud3dZM2VMNGVQQkdlQ1J1RXRkZi9hdkMxQ0NHRUVFSWF5MDhaL3lKTFdnSTJ3OExNRG9NUktuSnNxUnJTZkZHRXRCVVRjZmpvNGg2RUtrVU5GS3FXc3dFWElhWUkyVHhFaUFQQVpsZ0lkZlYxOW5RSUlhUkplYnBPdHZXOVdlWVNSUzFPRmFYaVJNRTFKSlZuUTIwUWl0VlhLYS9HMXR2LzRPZk0weGpnRzRWK3ZwM1F4VDBZY3BVQzM5NDY0cEQ1MTNXajhvN0JNVGJETW5oZmxmSnEvSnAxVnU5WXRyUVllN1BQNGJHZzNyaFVlaHU3c3VOeDlaNkF1aU9VeTZYNFB2MFlkbVdmeFJEL0xoamVwaHR5cWt0d05EOUoxNGJINGlER3A1UHU5ZG1pRzBhdnBWU3JzQy8zSXFhMUgyQjJURFhVcUpSWG8wd3VSWVc4R3VVeUtjcmtFczNYY2luS3RjZmxVanprMnhsUEJNY0FBSWI2ZDhHSmdtU0RHdzJFRUVJSUlVMVZwclFZcVJXNUFEUnJXMEpNb1dBNUlhVFZDQmI2NEsyb2NYRGx1dWhsREJKQ0NOR1Vhb2wyRDlTOVZxblZ1RlIyRzBmemszQzIrQ2JrS29YTjE1U3BGRGlTZnhWSDhxL0NoYzJGTDErTU1odHFwZGRYUVUwNXFoUTE0TE00WUROc3NKaTdHZkpxQU9VeUNTNlZaV0JIeGtrVTFsWVk5UDhsNnd6K0tVekJiVW1odytkNnJ3cDVOWFpuSjJCM2RnSjQ5MlRCOS9MdUNDSDc3c2FHNW1xSEg4eTdqQzd1UVNpWFMxRW1rNkJVSmtHWlhLSUxpSmZMcENpWFYxdTg4YUgxUzlacDlQZU4wTldzZnlac0VGNjk4SVB0YjVBUVFnZ2hoSkFtaklMbGhCQkNDQ0VFQi9JdVliQi9OSHo0YnRpWGV4Ri81eWZhdEFtb0pUVkt1Y255S3lxMUd2RjIzRFJTcVZaaDJ1bTFlc2NZTUdBeERGUnFsY1h3Y0kxUzNxQkFlV0ZOaFVFV2UzM0k3cmxCY2FFa0RWK2s3a2MvM3doNDg5MlFVMTFpc20rVm9nYnZKKzVzOEJ5MDVDb2xOdDc2Ry8vck1oRW5DMU94T2UybzNhNU5DQ0ZOSFpVd0pZU1Exb1AreXJkaUVrVXQwaVVGdXYvd2c0VSt6cDRTSVlRUVFweEVEV0I1OGg1VUttcnFsVVhlc0xIVitEaDV0OFBIVUtxdHk2SnVxUGZzR0tTdVM2cVU0V2hCRW80V0pPbGx5emVXQzZYcFdIanhSNlE1b0hZN0lZUTBaVlRDbEJCQ1dnOEtscmRpNlpJQy9POUtIQUFnUWh5QXQ2TEdPWGxHaEJCQ0NIRW1ZNXRGa3FaSjFVaUIvM3RSb0p3UVFnZ2hoTFJrRkN3bmhMUWFtZElpL0pSeEVteUdoVEJYUDh3TUcrTHNLUkZDQ0NHRUVFSUlJWVNRSm9LQzVZU1FWa09xbE9sMnYyYlErSSt2RTBJSUlZUVFRcG9mS21GS0NDR3RCd1hMQ1NHRUVFSUlJWVFRUWt5Z0VxYUVFTko2VUxDY0VFSUlJWVFRUWdnaGhCRFNZc1dHOUVPdFNnRUJtNGRRa1orenAwT2FNQXFXRTBJSUlZUVFRZ2doaEJCQ1dxeGdvUTg0TERaY09TN09uZ3BwNGxqT25nQWhoQkJDQ0NHRUVFSUlJWVFRNG13VUxDZUVFRUlJSVlRUVFnZ2hoQkRTNmxFWmxsWk14T0VqMmowSVNyVUtRVUl2WjArSEVFSUlJWVFRUWdnaGhCQzd5NVFXNmRVc0YzSDR6cDRTYWFJb1dONktoWXI4c0t6YlpGUXBhcUJRS1owOUhVS0lFV3cyRzBxbEVtdzIyOWxUSVUwSS9Vd1FRZ2hwVG1nOVE0eWhud2xDU0dQNktlTWtVaXR5QVFBZmRKdU1MdTVCVHA0UmFhb29XRTRJYVRXQ0JUNTRzL000Q05nOGlMa0NaMC9IS2dLQkFGVlZWWEIzZDNmMlZFZ1RVbFZWQmFGUTZPeHBFRUlJSVZhaDlRd3hodFl6aEJCQ21pSUtsaE5DV2cwaGg0ZEl0d0M0Y2wzQVlacEhGb3V2cnk5eWMzUHB3eVhSazV1YkN4OGZIMmRQZ3hCQ0NMRUtyV2VJTWMxcFBVTWxUQWtocFBXZ0RUNEpJYVFKQ3drSlFYRnhNVXBMUzUwOUZkSkVsSmFXb3JpNEdPM2J0M2YyVkFnaGhCQ3IwSHFHM0t1NXJXZTBKVXpmanA2QTJKRCt6cDRPSVlRUUI2SmdlU3VXTGluQWtpdHgrRERwTi95VThhOVQ1eUtUeVZCVFUyT3huVUtoc0twZFU2QlFLSkNXbG9hMHREUW9sWTZ0Q2E5UUtMQmd3UUpNbVRJRmYvLzl0MFBISW8yTHcrR2djK2ZPU0V4TXBBK1lCS1dscFVoTVRFVG56cDJweGljaGhKQm1nOVl6cEM1YXp4QkNDR25LcUF4TEt5WlIxQ0twUEFzQW9JYmFxWE41ODgwM2tadWJpN2k0T0xQdHpwMDdoelZyMW1EQ2hBbVlOR2xTSTgydWZuSnljckJvMFNJQXdMWnQyeHc2MXI1OSs1Q2JtNHZRMEZBTUhqellvV00xWjFLRkRKblZSYnFhNWFFaVAyZFB5U3BlWGw2SWpvNUdVbElTdkwyOUVSQVFBRmRYVi9wdzBVb29sVXBVVlZVaE56Y1h4Y1hGaUk2T2hwY1hQZjVMQ0NHa2VhSDFUT3RHNnhsQ0NDSE5CUVhMU2FOS1QwL0g0Y09IRFk2WGxaVUJBRFpzMkdDMDMvVHAwOEhqOFhENjlHbW9WQ3AwNk5EQnJ2TjYrdW1uVVZ0YmEzTS9jOEg5a3BJU0FJQ3JxeXM0SE1mOXFoVVdGbUxYcmwwQWdLS2lJcno2NnFzTnZtYlBuajB4ZGVwVTNldXlzakpJcGRJR1gvZGVucDZlRUFnYWI2UE56T29pTEUvZUF3Q0lkZy9Dc202VEcyM3Nodkx5OGtKTVRBd3lNaktRa3BJQ3FWVHE4Q2NXU05QQVpyTWhGQXJoNCtPRG1KZ1loLzQ5SVlRUVFoeUoxak90RjYxbkNDR0VOQmYwUHhScFZQbjUrVWFENVZxbXpzWEd4a0lxbFNJaElRRWVIaDU0NElFSExJNVZVVkdCMmJOblcyeFhOK0FkRUJDZ2R5NHZMdzlxdGRya2NYTzBqNWg2ZW5wYW5FTjlxVlFxZlBubGw2aXVyZ1lBVkZaV29yS3lzc0hYMVFiNnRlTGk0aHhTM21YZXZIa1lNR0NBM2EvYlVuRTRISFRvME1IdU40c0lJWVFRUWhvTHJXZEljNVF1S2NDbVcwZDFUMlpIaUFNTTJnUUx2UTNxbWYrVThTOHlwY1ZtcngwYjBnL0J3cnNibldaS2kvQlR4a216Zldnc0dvdkdxdDlZaEZpRGd1V2tVY1hFeEJqTnhsNndZSUhGTWl4eGNYRlFLcFVvS3l2RGswOCthWGFjclZ1M2dzMW02d1c1VFFXKzYxcTllclhlYTIzRytiM0huMzMyV1l1WjF0cUFzeU1mTDl5eFl3ZFNVMU1SRUJDQVR6NzVCSHcrMzJGak9RSmxsQkJDQ0NHRUVFS2F1bXFGVEJjb0I0RFVpbHlETmd3WWNGajZaWVd5cENWRzI5WlZxMUxvOWF0VktTejJvYkZvTEJyTDlySGFpM3pCQWdNV3c0S0kwN3hpSjZSeFVhU0tPTVhKay9wM0RiV1owZmNlQjRCKy9mcWhvcUlDKy9mdkJ3RDQrdnFDeStYcXRkRUd3cjI5dmNIbjg4RXdERVFpa1Y2UTIxVGcyMUcwd2ZMTGx5OWo4bVQ3bFB0NDU1MTNFQjBkRFFBNGRPZ1E5dXpaQXg2UGgxZGVlY1doZ2ZMbm4zOGV6ei8vdk4ydU4ydldMRlJXVmxLd25CQkNDQ0dFRU5Ma2hidTFoUWRQaERLWnhHUWJOc09DSzhmRjRKZ2xBalpQcjUrQXpiUFloOGFpc1dnczI4ZWEwM0c0eGZhRUFCUXNKMDd5eFJkZldIMjhYNzkraUl1TDB3WFVuM2ppQ1R6MDBFTzY4NldscFpnN2R5N1liRGFXTDE4T056YzN4MHphUnZlV01yR25FeWRPWU5PbVRXQVlCbXExR20rODhZWmRybXRwZzFWNzBkYW1wR0E1SVlRUVFnZ2hwS25qc3RoWTAzMjYyWklQeGpKVlozWVlESW5DL041WW9TSS9nOWNmV05oYmljYWlzV2lzK28xRmlEVW9Va1djeHMvUEQyKy8vVFlBNE1NUFAwUkJRUUhXckZtak82ODlscGlZaUNOSGppQTRPQmdsSlNYNDg4OC9NWERnUURBTUEwQlQ1MXl0VnVQKysrOXZjS0I4d1lJRmVxOWxNcG5SNDlyQXZUbmFZUG0wYWRNd2R1ellCczJycnYzNzkyUExsaTFRcTlWNDhza25jZno0Y2VUbTV1cmRRTEJWZkh5OFZlOEowR3dvdW5uelpnd2JOZ3pkdTNmWC9UdllRcVZTQWFCZ09TR0VFRUlJSWFSNUVIT0Y2T0l1dEtsUGZRSjFJZzRmWGR5RGJPNUhZOUZZTkJZaDlrR1JLdUkwSEE0SGJkcTAwWDBOUVBlNjdyRzh2RHh3dVZ6TW5Uc1g1ODZkdzYrLy9vcURCdzlpeElnUktDNHV4cDkvL2drQUdEZHVYSVBubEp0cnZONlZxZVBtT0twbU9ZZkRnVnF0eHZEaHd6RisvSGdjUDM0Y0FQRENDeS9VKzVvM2J0eXdPbGorM1hmZjRjS0ZDN2h3NFFMYXRHbURNV1BHWU5DZ1FlRHhMRDg2cGRXY004dTFOMURxYzVPQUVFSUlJWVFRUWdnaGhEUmR6UzlTUmV4Rys2aEx0VklHUHF2eGZ4UnljM01OYW5rYnErMDlmUGh3OU9yVkMrN3U3dkR4OGNHK2Zmdnd3dzgvd05mWEY3dDM3MFoxZFRYNjlPbURpSWlJQnMvcDNqSWsyanJuOXg2M3RNR25RcUZBVlZVVkFQc0h5NGNOR3dhWlRJYlJvMGZiOWJyV2V2SEZGM0h3NEVIczM3OGZkKzdjd2FaTm0vRHp6ejlqNU1pUkdEbHlKRnhkWFMxZVE2RlFBSUJCN2ZubW9MQ3dFQURnNHVKaW9TVWhoQkJDQ0NHRUVFSUlhVTRvV042S2FSOTFxVkxVUUtGU052cjRibTV1R0QxNk5PTGo0NUdlbmc1QVAxaStiOTgrVkZaV0FnRGMzZDBCQUdLeEdETm56c1RhdFd1eGZQbHlBSUMzdHpkbXpKalJ5TE0zcjdTMEZHcTFHb0Q5ZytVTXcyRE1tREVHeCsyMWlhZ2xJcEVJRXlaTXdKZ3hZM0RreUJIOC92dnZLQzR1eGkrLy9JSzllL2RpK1BEaGVPU1JSK0RoNFdHMHYwcWwwbjF2R2p1elhNam1JVUljQURiRFFxaXJiNzJ1a1phV0JnQW0zeDhoaE5pTEM1dUxHcVhjMmRNZ3hPRmMyTTN2NWpraGhCQkNDR21aS0ZoT25HTGV2SGtRQ29YSXo4L0g3ZHUzZFJ0VmhvV0Z3ZHZiRzBGQlFRZ0pDVEdhdmQydlh6L3MyYk1IV1ZsWnV0ZGlzZGpvT0hWcmpSdXJQOTYzYjE4ODhjUVQ5bnhyQUlDYW1ocmQxeSs5OUZLRHI3ZG8wU0xjZi8vOVp0czBwQzc2MGFOSElaR1kzdG5kR0I2UGgxR2pSbUhZc0dFNGZQZ3dkdS9lamJLeU12enh4eDg0ZE9nUTFxeFpBMDlQVDROKzJxeHlvUEV6eTRPRlBuZ3JhaHhjdVM3Z01HeWIreGNVRk9EY3VYTUFtbWNKR1VKSTg5TEd4UU8zSllYT25nWWhEdGZHaFc1QUUwSUlJWVNRcG9HaVBjUXBZbUppc0hIalJodzdkZ3l4c2JFNGR1d1ljbk56OGRsbm4wRW1rK0hCQngvRTQ0OC9qcENRRUwxK3hjWEYrT0tMTDNTQmNnRFl1M2N2a3BPVE1YNzhlUFRvMFFNc0ZrdDN6bGl0OGJySHlzcktIUER1N0U4a0VsbHNNMjNhdEhwZi84S0ZDellIeTdXNFhDNUdqUnFGb1VPSFl0KytmZGl6WncvNjl1MXJORkFPNkFmTG0xUEFPVFUxRlVlT0hJR3ZyeS95OC9PZFBSMUNTQ3ZReTdzakJjdEpxOURMdTZPenAwQUlJWVFRUWdnQUNwYTNhaEpGTGRJbEJicWE1Y0ZDbjBZWk55VWxCZDk4OHczeTh2THcvUFBQWThpUUlUaDI3QmdBWVBIaXhkaTVjeWZpNCtPUmtKQ0FQbjM2WVByMDZlRHorZGkvZno5Ky8vMTNTS1ZTQkFRRTRPV1hYMFpxYWlxMmI5K09temR2WXVYS2xmRHc4RUN2WHIwd2FkSWt1TG01NmRVYU4xVi92QzVUcFV4c0xYRVNGQlJrZGh4clBmLzg4eWdySzdNcVdQN2xsMS9XZTV6UzB0SjY5OVhpOFhnWVAzNDhoZzhmcm5mREF0Qms5Vis0Y0FFOWUvYUVYSDYzcEVCRE04c1RFaExxMWMrRjRZQU5sc1YyYXJVYTVlWGx5TS9QUjBsSkNTSWpJekZreUJDc1c3ZXVYdU1TUW9ndHhnVStpS1A1U1Npc3JYRDJWQWh4R0YrK0dPTURIM1QyTkFnaGhCQkNDQUZBd2ZKV0xWMVNnUDlkMFFSMEk4UUJlQ3Rxbk1QSFhMVnFGZUxqNCtIdDdZMGxTNWFnUzVjdWV1Y2pJeU94Wk1rU0pDVWw0YnZ2dnNPdFc3ZWdVcW53OHNzdm82S2lBZ3pEWU5pd1lYajY2YWZCNS9NUkdocUtuajE3WXZ2MjdUaDE2aFRLeXNwdzU4NGR1TG01MVd0K0FRRUJlcS96OHZLZ1ZxdE5IbmMwYlJrYW9WQm9zZTIvLy83cjZPbFlSUnZZVnlnVXVITGxDazZkT29WejU4Nmh1cm9hVzdkdTFaWERBUm9lTEQ5Ly9ueTkrbkdVQUtPeXJpMlh5MFc3ZHUzUXYzOS9oSWVIMTJzOFFnaXBEeUdiaHhjN2pjRFNxNzg0ZXlxRU9NeThUaU1oWVBPY1BRMUNDQ0dFRUVJQVVMQ2NORElYRnhmMDc5OGZNMmZPTkJzQWpvNk94b29WSzFCYVdnb3ZMeS8wNmRNSGxaV1ZtRFJwRXRxMmJhdlgxc2ZIQnkrOTlCSmlZMlB4MTE5L1llalFvVGJQS3lZbUJuSzVIUFBuejljN3JzMUdYNzE2dGQ3eHI3LytHclcxdFRhUFl3dWxVcWtMTEp2TExPZHdPT0J3T05pMmJSdUtpNHR4OXV4WnNGZ3NEQjA2MU9wZzlJWU5HMUJjWE56Z09Tc1VDbHk5ZWhWbnpweEJmSHk4WHMxNUR3OFBNQXlqVjRhRnorYzNhTHc1YytiWTFENVRXb1NmTWs2Q3piQVE1dXFIbVdGREdqUStJWVE0Mm4wZUlWamE5UWw4ZGYwQVpaaVRGc1dYTDhhOFRpUFJ6U1BZMlZNaGhCQkNDQ0ZFaDRMbHBGRzk4TUlMcUttcHdlTEZpdzNPQlFRRTZHMithY3lLRlN2TW5sKzJiSmxWSlV1TXpjc1d0Z1pwNjBOYlE1ekw1Wm9OZW4vNjZhY0FnSXFLQ2l4YnRneTV1Ym1ZTW1XS1RWbmJzMmZQcnZjOFpUSVpMbDI2aExObnorTENoUXNHQWZMZXZYdWpUNTgraUl5TUJNTXdlamNaR251RFQ2bFNodFFLVGMxNkJreWpqazBJSWZWMW4wY0lQdS94RFBaa0p5QysrQ2J1MUpTaFJpbTMzSkdRSnNhRnpVVWJGdy8wOHU2SWNZRVBRa2daNVlRUVFnZ2hwSW1oWURscFZBekRRS1ZTR2QxNDB4NlVTcVZEcm12SnRtM2JzSGZ2WHJ0ZEx5NHVUaGNzdDZha1RGbFpHVDcrK0dQZDkzWEhqaDNZc1dPSHplTnUzcnpacXBzTmxaV1Z1SERoQWhJU0VuRDU4bVc5MGlyR0F1UjFhWVBsWEM3WDRCd2hoQkRqaEd3ZW5nenBoeWREK2psN0tvUVFRZ2doaEJEU1lsR3duRFE2a1VoazllYVhjK2ZPUlVsSmlWMDJ5elRsMEtGRDJMaHhvOWsyNWpiNGROVGNLaW8wajl1N3VycWFiWmVWbFlWUFB2a0VSVVZGQUlEZzRHRDA2TkhEcWpIdTNMbUQwNmRQQTlCc1NtcXVMTXFkTzNkdzd0dzVKQ1FrSURVMVZhOW11N3U3dXk1QUhoVVZaVFlJcnQzZ3M2RWxXQWdoaEJCQ0NDR0VFRUlJc1NjS2xoT24rK0NERHlBV2l3M3FoVHRhVlZVVkNnb0tJQktKRERidzFESzF3ZWU5WW1Oak1XWEtGTHZPcjdLeUVvRHB6SEsxV28wREJ3NWcyN1p0a01sa0dEVnFGSEp5Y25EbHloVkVSa1lpTmpZV0FvSEFhRjhJT1MzUUFBQWdBRWxFUVZTRlFvRy8vdnBMdDBGbVRFd001czZkQ3c3SDhFOUNkWFUxRmk5ZWJQQTBnSnViRzNyMzdvMitmZnVpYytmT1ZtZUpWMVZWQWREVXJ5ZUVFRUlJSVlTUTVpSmRVZ0NKd3Z6ZVZhRWlQNGc0ZHhPREpJcGFwRXNLelBZUmNmZ0lGZm5SV0RRV2pVVmpOWnV4V2pJS2xoT25TMHhNaEplWGw5azI1aks3QWFCdjM3NVdCOXQzN2RxRlM1Y3U0ZnIxNjRpS2lzSzc3NzZMdm4zN0dtMXJhb1BQZXpFTUF6YWJiZFg0MWlvdkx3ZGdQRmlla1pHQkxWdTJJQ2twQ1R3ZUR5Ky8vREw2OWVzSGxVcUY3ZHUzWSsvZXZVaElTTURFaVJNeGVQQmdYUkJjclZiajVNbVQyTGx6Si9MeTh1RG01b2Jubm5zT0F3WU1NRGtQZ1VDZ3kyNFhDb1c2QUhsMGRIUzkzbk5lWGg0QVdQdzNKNFFRUWdnaGhKQ21aTk90bzBncXp6TGI1b051azlIRlBVajNPbDFTZ1A5ZE1mODBjclI3RUpaMTAvL01TMlBSV0RRV2pkV1V4MnJKS0ZoT21nVkxtZDJtQXE5eXVSeUppWWs0ZCs2Y3JxNTIzYklwMnV6dHBpZ25Kd2NBNE9ucHFYZDg5KzdkMkxGakI5UnFOVHAxNm9Ubm5uc09RVUdhUDNRc0ZndFRwMDVGOSs3ZDhmMzMzMlBqeG8zWXVYTW5CZzBhQkRjM054dzRjQUFGQlFYZzhYZ1lPM1lzSms2Y0NLRlFhSEV1a3lkUFJtMXRMZTY3N3o2ajJlZldVcXZWT0hYcUZBQ2dmZnYyOWI0T0lZUVFRZ2doaERTV2RFbUJWVUVvQUtoV3lsQ2xxTkY3YllsU3JkTHJvejFHWTlGWU5CYU4xZFRHWW9PQmdOT3l5K3BTc0x3VkUzSDRpSFlQZ2xLdFFwQ3dhV2Y1V3Nyc051Ynk1Y3RZdFdxVmJrTkpyYlp0MjZKSGp4N28wYU1ISWlNajdUVkZ1NnFwcVVGOGZEd0FJRFEwVk8vY2tDRkRrSkNRZ0ljZmZoZ0RCdzQwV3Y0a0tpb0tDeFlzd0xwMTY1Q2Ftb3JkdTNmcnpna0VBa3liTmcyOWV2V3lLbEFPQUYyNmRMR3FYVzF0TFpSS0pRUUNnY0c4OHZQejhjc3Z2eUF6TXhNQTBMOS9mNnV1U1FnaGhCQkNDQ0hPSkZIVTZnWEtJOFNtazduNExBNFVLcVhlYTNQdEFTQkk2S1hYUjN0TURiV0pIalFXalVWajBWaU5QMWFtdEFpMUtnVUViSjVCT1plV2hGSFgzYVdQdEVwVmlocURYN0RHTkhueVpIaDVlV0g5K3ZVRzV4cXl3V2RXVmhaZWUrMDFBSnFBYysvZXZkRzdkMitMV2VwMWFjdXcySE1UejRxS0NseThlQkd1cnE0UWlVUVFDb1Z3Y1hFQmw4dUZUQ1pEYm00dWZ2dnRONlNtcG9MRDRXRDkrdlVRaThWbXJ5bVR5WEQ3OW0ya3BhVWhOVFVWMTY5ZjEyMzR5V2F6MGExYk4vRDVmRnk0Y0VHWFlROEFQajQrQ0FrSlFXQmdJUHo5L2VIbjV3Y1BEdzk0ZUhpWXJKVnVUa0pDQWxhdVhBbUdZY0RuODhIbjg4RmlzVkJUVTRQcTZtcGR1d0VEQm1EZXZIazJYNytoVWlwenNUeDVENENHUFVhMGF0VXE5T25UeDJUNUhrSUlJWVFRUWtqVEV4Y1hoK3pzYkN4Y3VOQ21mb25sV2JveUJSSGlBTHdWTmM0UjB5T0VrQ2J0azJ0N2tGcWgyYy91M25JdXpRVmp4WVo3bEZsT0d0WHJyNyt1eXl5dXE2U2t4R3hkY2tzMXkrOFZGeGVId01CQVBQdnNzK2pSb3dkOGZYME4ya2drRXN5WU1jT3E2MWthZit2V3JlQnl1VlpkaTgxbVk5MjZkVmExblRoeG90RkFlVVZGQlk0Y09ZTE16RXhrWm1ZaUp5Y0hkZTk3aWNWaTlPL2ZIOTI3ZDBmMzd0MTFHMzNXMU5UZy9Qbnp1SHo1TXE1ZXZZcWlvaUlVRlJYcE52clVDZ29Ld29vVks4QmlzYXlhcDVhMnRJcGFyVVpOVFExcWF2UWZDZUx6K1JnMWFoUW1UWnBrMDNYdEpWamdnemM3ajRPQXpZT1lhM3p6VTBJSUlZUVFRZ2doaEJEU09sR3duRFFxZjM5L0tCU0tSaG1MWVJpTUhEblM1SGtXaTJWVGxybWxzYXdsRW9rUUhoNk93c0pDeU9WeXFGUXFLSlZLS0pWS3NGZ3N1THE2SWlRa0JJTUdEVUtmUG4yTVhzUE56UTFYcjE1RlVsSVNBRTFkODA2ZE9xRno1ODZJaW9wQ2NIQ3cwVG01dUxpZ1g3OSs2TmV2SHdEZ3pwMDd1SEhqQm03ZHVvWGJ0MjhqT3pzYmxaV1ZtRDU5dXMyQmNrQ1RxYjVnd1FMSVpESW9GQW9vbFVxb1ZDcndlRHo0K1BnZ1BEd2NMaTR1TmwvWFhvUWNIaUxkQXVES2RRR0hzZStHcklRUVFnZ2hoQkJDQ0NHa2VhTmdPV2xVMnJJb1RZRkFJS2hYTFhSN1dMWnNXWVA2TXd5REYxNTRBYmR1M1VMSGpoM2g3ZTFkcit1MGFkTUdiZHEwd1lBQkEzVEhKQklKUkNKUnZlY1ZFeE5Ucjc2RUVFSUlJWVFRUWdnaGhEZ1RCY3RiTWUyTzN0b05QbU5EYU1QRjVzVEh4d2MrUGo1MnYyNTlBK1dFRUVJSUlZUVFRZ2doaERSbkZDeHZ4ZXJ1NkcxcHQxeENXZ0twUW9iTTZpSmR6ZkpRa1orenAwUUlJWVFRUWdocDRrUWNQcUxkZzNTSlpvUVFRbG91Q3BZVFFscU56T29pTEUvZUF3Q0lkZy9Dc202MmJSeExDQ0dFRUVJSWFYMUNSWDVZMW0weXFoUTFVS2lVenA0T0lZUVFCN0o5Qno5Q0NDR0VFRUlJSVlRUVFnZ2hwSVdoekhKQ0NDR0VFRUlJSVlRUVFnZ2hKZ1VMdmNHQUFadGhRY1RoTzNzNkRrUEJja0lJSVlRUVFnZ2hoQkJDQ0NFbXhZYjBCNGZGaGl2SHhkbFRjU2dLbGhOQ0NDR0VFRUlJSVlTWWtDNHB3S1piUjNVYmZNYUc5SGYybEFnaGhEZ0lCY3NKSVlRUVFnZ2hoQkJDVEpBb2FwRlVuZ1VBVUVQdDVOa1E4bi8yN2p1OHliSjc0UGczbytta3BhVURDcDJNbGlGTDJUaFlBZ3Fpc3VFbmdxaTRGNHJnS3lKTFJVVnhnS0lpb2t4RmtLV0FxT3k5QlV0WmhkSUJkRUJMazdacHh1K1AwRWhJT3RKZE9aL3I0bnJwL2R3clQwSzkzdk9jbkZzSVVaN2tnRThoaEJCQ0NDR0VFRUlJSVlRUXR6ekpMTCtGUlhnR01yWDVZTEtOZWx5VjhsRVFRZ2doaEJCQ0NDR0VFRUxZVzN4K094ZDA2YWdVU2tiWDcwS0VaMkJsYjZsY1NJVDBGdWFwZHFXWlR3aFpoaHdNSm1ObGIwZUljdWVoMGhEbEhZeEtvU1RDSzZDeXR5T0VFRUlJSVlRUVFnaFJMY1RyMG9qTlRBSXM1YW4rcXlSWUxvUzRaWVI2K0RPK2NUKzhYTnhRSzFTVnZSMGhoQkJDQ0NHRUVFSUlVWVZJelhJaGhCQkNDQ0dFRUVJSUlZUVF0enpKTEwrRmFRMjV4R2t2VzJ1V2gzcjRWL2FXaEJCQ0NDR0VFRUlJSVlRUW9sSklzUHdXRnFlOXpNU2p5d0NJOGc1bWZPTitsYndqSVlRUVFnZ2hoQkJDQ0NHRXFCd1NMQmRDM0RMaWRha3NQcjhEbFVKSnBGY2dveU83VnZhV2hCQkNDQ0dFRUZWY2hHY2dVNXNQdG40cld3Z2h4SCtYL0pZWFF0d3lkRWE5OWVSbUJZcEszbzBRUWdnaGhCQ2lPdkJVdTlMTUo0UXNRdzRHazdHeXR5T0VFS0ljeVFHZlFnZ2hoQkJDQ0NHRUVFSUlJVzU1a2xrdWhCQkNDQ0dFRUVJSUlZUVFva0REd2pxUmF6TGdydElRNFJsWTJkc3BOeElzRjBJSUlZUVFRZ2doaENpQTFwQkxuUGF5dFdaNXFJZC9aVzlKQ0NFcVhLaUhQMnFsQ2krMVcyVnZwVnhKR1JZaGhCQkNDQ0dFRUVLSUFzUnBMelB4NkRMZU9iNlN4ZWQzVlBaMktvVFpiQ1l4SVlIRWhJVEszc290eDJnd2NqRXBtZFNVRkd1YlhxOHZrN2x6YzNPSlB4OVBRdnlGTXBtdm9wdzRIa05lWGw2Ui9hNmtYK0hzbVRPWXplWXlYVit2MS9QN2J4djQ2dk12eW5SZVIxSlRVaml3ZDMrNXJ5TUtKcG5sUWdnaGhCQkNDQ0dFRVA5QkpwT0ozSndjY25KeXljbk9ScWZUa2EzVG9kVnFpV3pRZ0lEQUFJZmpkRG9kTDQxNURvQWYxNjVFb1ZCVTVMYXJsSkxldzVKS1RVbmgrU2VlSnJoZVhUNys0ak0rLytnVDBsSlRlWFBLSkZ3MG1sTE5IWGZtTEJOZm00Q0xpd3VMZi9rSmdEODNidUxraVZnZWUrb0pOS1djdnp3a0p5WXhjZHdFWE4zY21QN2hlNFJGaEJmWWQvM2FYMW14N0NlQ2FnZngyVGRmbHRubjFtUTA4ZFBpcFZ4SnYwTGJEdTFvZVh2ck1wbjNaaWYraWVIdENXK2lWcW41OU9zNStOV3FWUzdyaU1KSnNQd1c1cWwycGFsUENFYXppUkFQdjhyZWpoQkNDQ0dFRUVJSUlXNnlZK3MyOXUzYWk4bGt3bWcwWWpJWk1SaU1HSTBHREhrR0RBYkxINzFlVDU0K2o3dzhQZnBjdmVYblFySnhIMzNpTWZvOCtFQUZ2cExLVTVIMzBHQXdvRmFYSXR4MlE0QlhxVlRpNGVIQnRyK1BNK3Y5ajNqMWY2K1hLZ0RzNHVJQ1lNMjh6czdPWnRuQ0phU25wWEg2NUNsZSs5OTRndXJVZGpqMnhUSFBrcFNRV09qOHdmWHE4c25jMlF5OC8wR245L2IyZTlOb2Vsc3p1L1lkVzdjQjRGZkxqOUR3c0VMbjJMWGQ4czJQRnJlM0t0TUhQRzd1Ymd3Y05vU3ZQditDSHhjdExYV3dYS2ZWc1hQYmRscTN1ZDBtSU40b09vcmF0ZXVRbUpEQTRnVUxlZTZWRngyT1A3aHZQMGtKaVRScUhFMmo2S2hTN2NVWjhicFVtNXJsbm1yWENsdTdJa213L0JZVzRSbkl0T2FEeVRMa1lEQVpLM3M3UWdnaGhCQkNDQ0dFdUlrK1YyOE5HRHBEcVZUaTV1NkdxNnNyR2xkWDNOM2NjSE4zdC94eGM4UGJ4N3RZOC93WHNzb3I2aDZlaXp2SFp4OStUTWM3TzlGL3lLQVM3VlY1MC8wZU5lWnhMcHlQWjkvdVBmeHo3TGpEZ0hKeDVXZW01d2ZMM2QzZG1UN3pQZDZaTkpYemNlZVk4UEpyalAzZjY0V3UwYXZQZlE3YjE2LzkxZnIzNEhwMWJhNlpUQ1l1SmlXalZDcXBIVnpINFhoWFYvdkFxOWxzWnZPbVB3SG8zZmYrUWorTFowK2ZJVGt4Q1lBdTNic1YyTzltbXpmOXlleVBQeTEyLzFPeEo0djlNT0RyaGZPcDZldHIxLzdHSytOSVRFamdtWmVlcDB1UGYvZXFWQ29aL01oUVBucjNBN2IrdVpuN0h1aERaSVA2ZHVPM2I5bkd0cisyMEtGekoxNlo4RnF4OTE1YWk4L3ZJRGJUY28rbk5oOU1NNStRQ2x1N0lrbXdYQUNXcDBORjFWNEw5YWpGc0xET05tMkx6MjhuWHBkVzZMaGhZWjFzRGtDUnRXU3RTbHZMM1ovWG0vVERYYVhCMjhXOTBQNUNDQ0dFRUVJSVVSVzBibk03WXllTVE2VldvVmE3WFA5ZnRlV1BpeHExMmdVWHRScTFpd3ZQakhvQ0QwOFB2bG0wd0pwRlhCSW1rd2tvWHFEODJyVnJQRDN5aVdMTnUvRG5wU1hlVTJsVTFEM012SHFWaFBnTExGdTRoTHIxNnRHK2MwZW45NnBVMmg0dnFGS3BlSG44cThTZGlTdFZvQnpBOVhxdzNHZzBZamFiVVNnVStBY0VNUFdEZDNubnJTbWNQQkhMOXMxYkMxMW45Tk5QT215L01Wait5ZHpaTnRmaXo1MW43TE12MGpDcUVkTStmSy9ZK3oxKzlHOHVYYnlFaDZkSGtRSHczMy9iQUVDZHVzRUUxUTdpV21abWdYM2RQVHlzMmY5MVErclpQQUNJTzNPVzB5ZFBjWGUzTHNVcVM2UFZhdG4yMXhaQ3c4Tm8wcXlwelRWWE44Y0hZVVkxaVNZeElZRmpSNDdhQk1zQjJuZnFTSGhrQk9mT3hySDBoMFc4TWZrdHUvSHg1ODREMEtCUmd5TDNKNXdud1hLQkNnVzVKb1AxNlZCQkZDaFFLMVUyYlJkMDZVV095elVaYk1iSldySldaYTNsclhHbm1TWUVkNlVMcXB2bUVFSUlJWVFRUW9pcXlLZG1UYWVEcmlVSmxNOThad2E3ZCt5eWFUT2J6UVZtMFU3NzhEMmlHa2VEMlV4dVRvN1Q2MVdraXJxSHpWdTFaTWdqdzFpOFlDR2ZmL1FKZGVvR1cydHNPMXVhSkNraDBlR1lvRHExK2Z5Ykw1M2VHNERtaHV4dFExNmVOZFBjMDlPVHQ2WlBac092NituN1VMOUM1NWovMVR5bjE3MFFIdzlBNDV1Q3lZNmtwYWJ4MUtPamJkcDBXaDJQREJoaTEvZUg1VXR4YzNjalc2ZGoyK2F0Z0tYRytXTkRSeFM2eG10dlRxQnRoM1lBTkl4cVJNT29SdFpyRTErYmdORm81TnpaT0NhOC9hYkR6UEFiOXpYMXpVbld2dzhmT1FJM2Q4Y0I4aHUxYU5XU1B6ZHU0dEQrZzVoTUpwc0hKQXFGZ29jR0RlRGo5ejdnMFA2RG5ENTVpZ2FOR2xxdlordDAxbUI1bytqb0l0Y1N6cE5ndWNCZDdZcTdxdWluWlNxRkVpKzFtMTFia2ZPck5EYmpaQzFacXlxc0pZUVFRZ2doaEJCVlhVbHFQK3UwT3FmRzllcHpYNEhad29WUnFld1RrSDVhOTR0ZDI3WE16Q0tEbCtXcG91L2hnd1A3ODgreGZ6aDg0Q0FmVEgrUEdaL014TlBURXdDVldrVlFiY2Mxd2ZPWlRXYVNrNUlLN0JzUUdNQ1lFYU5KVHl2ODI5VkZHZmFRNHpJeFA4ejd6dnAzUisvbnI2dldGR3YrRjhjOGEvMjdOaXNMc0pRODJidHJ0MDIvb05wQkRyT253VDdMUGwvK054L3liVmozRzdrNU9halVLcnk4YWhTNHA4eU1ETXhtYzZFMTVjZFAraC9USms3bTlNbFRUSnM0bVE4Kys5amhOeXl5cm1VeDlYK1RPSHZtREFGQmdVeWFQcVZZZ1hLQWxyZTNScTFXYyszYU5XS08vMk9YeWQraGMwZVdCZ2VUbkpURWhuVy8yUVRMWTQ3SFlEYWJjWGQzcDJGMG81dW5GbVZBZ3VVQ3NOUXZuOXA4Y0tGOUhCWHVIMTIvQzFwRGJwRnp5MXF5VmxWYlN3Z2hoQkJDQ0NHcXVwdHJQeGNsS1NFUmhVSkJuYnJCeFI1VDA3Y21BR1BmZU4zYWxwNld4cGdSbzNGMWRXWGhpbVUyL1o4YStUaHBLYWtvVlVVbkxWVUZGWGtQd1pJWi9QellseGo3N0l1a3BxVHc5NkVqMXF4Mi80QUF1eElsTjh2T3ptYkVnS0g0MWFwVllOOW5SajFSWUNDNU1HYXoyVnF2dkNUandYRUFIZXdmU2pnNkRQVHFsU3RjdlhLbDJHc3RXN1BDcmsycjFUSnkwSERyejdrNU9heFp1UXFBSVk4TTU4RUJEeGM0M3lNRGhwQ1RuV1A5MXNDOEw3NXkyQys0YmpDblQ1N0MxZFdWYjcvODJtR2Z2THc4enNYRkFSQVJHY0hhWDFZNzdGZTNYbDE2OWIzZnBzM0QwNFBiV2pibjBQNkREc3ZlS0JRS2hqd3lqS3RYcm5Edi9iMXRydTNidlFlQXBzMXZjL2pBU3BTZUJNc0ZZQWxBbHFRd2Ywa0NrTEtXckZVVjFoSkNDQ0dFRUVMY1d2S3pRL1Y2ZmJGcUVlZnpWTHZTMUNjRW85bEVpSWRmZVczUG9ZS0NwUmxYTXpDYlRYWWxJZ2JlL3lEdUh1NDI0d3JxV3hpandRaFlNcUZ2WmpKYXNucXJTMm5MeXJpSDNqN2VqSjB3RG5jUGQyc1psdUxLRCtRYThnd0Y5cGt6MzNFQXR5Z25qc2N3Y2R3RWF2cjY4dlhDK1NXYXd4bkI5ZW9XK25DZ0pGbi9OMXV6Y2pXWkdabjQrdm5TKzZhZzlNMk0xeis3YWhkTE9QVEdPdXVPbkR3Unk4a1RzVVh1WWUrdVBRVmV1NjFsYzd0Z09VRG5lKzdpMFA2RDdOeTJuVkZqSHJmN25kVHhyczUyWTB3bWt6VlkzdUZPNSt2aGkrS1JZTGtRUWdnaGhCQkNDQ0grODF5djEydE9TVW1oYnQzaVp4dEhlQVl5cmZsZ3NndzVHRXpHOHRxZVU1NGRQWWJjbkp3Q3MzeUwwemZsMG1YTW1Ba01DckliWXpCWUFyV095bFhrbDhDbzdsbXQ1WDBQbzVzMkxuQytnb0xFRHc4ZXlOQVJ3MUVvRk5iM0lOOXZhOVlSWExjdXpWdTFLTmJCcTQ1NGVIb0FvTk5xU3pRZUNzN0dMc3JQUzMvazZwV3JKU3I1VTVETGx5K3o4c2ZsQUF3ZDhYL1dmK01GTVYzLzk1di91UzdPZTE5ZTJuZnF5THd2dmtLbjFiSHRyeTEwNjltanlESDdkdThoNDJvR0dvMkdOdTNiVmNBdWIwMFNMQmRDQ0NHRUVFSUlJY1IvbnUvMXJPQzR1RGluZ3VYL0pVYWprYU9IanJEeDEvVWMyTHVQTGoyNjhmU0x6OW4xMCt2MWdPTkRMcTNCY2dkWjU3ZUM0dDdEd2hSVUdzYkh4eHNBTnpjM20wTlREUVlEUzc1ZmhENDNsNjhYZlVlTkdnWFg1UzVNZnJCY3I5ZGpOQmhMOUI0V2xZMWRrSzEvYlNFcEliRk1nK1c2TEMyTkdrZGpNaHE1cDN0WDh2THlDajJZTmY4YkU0NzZMRnU0QkVOZVhwbnNhL2lvb212MGF6UWE3dW5XbFY5WHIyWE5pbFYwdmJkN2tROUIxcS85RGJCa3BidTd1NWZKWG9VOUNaWUxJWVFRUWdnaGhCRGlQeTgvbTNUZnZuMDBhdFNJd01DcVg4N3grM256V2JOaVZabk05ZFhuWDdCN3h5NnVaV1lDRkZxS0pqOVlydEhZWitxYWpOZXpjMVhWSTZSVVdmZXdNRVhWTFhmMzhDQTlMUTJqMFloS3BlTFlrYU5rNjNRMGI5V3l4SUZ5Z0JyZTN0YS9aMlphU3BjNHE3ZzF5eXRDZUdRRWs5NlpRclpPeDhvZmYyYjkybCtaTW1NNnRZUHIyUFc5OFZCUVI4SHlOU3RYMlR5Z0tJM2lCTXNCK2p6NEFPdlgva3BpUWdLN3R1MXdXSG9sMzRuak1SdzdjaFNneUhJejVTWFVveFlLRktnVVNvZm55ZjFYVkkvZmJFSUlJWVFRUWdnaGhCQmxJQ0FnZ09YTGw5TzllM2NhTldwVTJkc3BsSTlQVFlkWnlNbUpTZGFER292cjk5ODI0T25wU2Z0T0hiaWpYVnZhZG14ZllIWnFibTR1QUs2dTlzRmd3L1ZndWJLYWxHR3BqSHRvTXBtWThQSnJkT2pja2ZzZmZLRFFiR2RIUEwwOFNVOUxRNmZUVWFOR0RmYnMzQTFBaDg3LzFxa2UzTGZnZ3l3ZEdmUDhNM1M5dHpzZW5oN290RHJTMDlLY0NwYi9iOHBiNUJXU2VUMXI3dWRPdjg2eTR1YnV6dCtIajNBbFBaMTNKazNsblkvZXg2dUdsMDJmRzh2YXFBdlpaMmxLcy94Zi95Rk9CZHdEZ2dLNXM4dmRiUG5qTDViOHNJaDJIVHNVbU8yL2VNRVBBTFJ1Y3dmaGtSRWwzbU5wREF2cmpGcXB3a3Z0VmluclZ4UUpsZ3NoaEJCQ0NDR0VFT0tXMGI5L2YvNzQ0dy9XckZtRG41OGZRVUZCK1BqNEZGZ0M0VEphL2pTZHc0U1pXcmpSV1JIcTlKcDE2OVlsT0RqWTZYSDlCanhFdndFUDJiVTdDc3JsQjM3ejhnems1dVRnNm1ZYjBKbytjd1lOR2pWRXFWUUNsc01MejUyTm8yMkhkbllIVjJabVdES25QYjFzQTQ0QVJtczk4K29STEsrTWUzZ3E5aVJuVDU4aDVkSmwrZzE0MkpyVnJGUll4aTJhL3oyL0xGOWh0NmVSVDR6bS9nZjdVc1Bia2oyZWVUVUROemMzOXV6Y2pVYWpvZU9kLzJZZTM1Z3BYUno1cjgydlZpMTBXaDFwcVduVWI5aWd5SEdKQ1FtOFAvVmRwOVp5bERtdnozWHVZRjJBTVNORzI3VTVlc0NoVUNoNDZmV3h2UHJjeXlRbkpUSHpuUm04T2UxdG03cjZ4aHVDNVM0dUJZZERUeHlQY1dxUE5udHo4ajBCR0R4OEtEdTJiT05pVWpLcmZsN0J3NE1IMnZYWnZPbFBZbzcvZzBLaFlPaUk0U1hlbnlnZUNaWUxJWVFRUWdnaGhCRGlsdUh1N2s2ZlBuMklpb3JpNk5Ham5ENTl1dENNMlF4dnVCQnRDZEJsWmwzRC9WUktpZFl0U2JEY0diLy91Z0dBUEwyZTFTdCtZZUN3SVFEa1B3Tm9GQjFsMC8vWWthTXMrWDRSbDVJdjhzam9rVGJYcnFhbkErQmJ5ODl1SGVQMXpISlZOU25ENG95eXVvZEhEaDRHb0VYcmxpZ1VDclJabGdNMWI4NUNiOW02RlRWOHZFbFBUZVA0MzhlczdmbUI5NnRYcjNMeVJDelhNak81cTh2ZDFwcmo0RGdET3I4VXlxeTVuMU8zWGoySHJ6RXdLSkNFK0F0Y1RFb3E5RjdreTlQbmtaU1FXS3kraGNuT3pzYmR3NlBvampkSVQwc3JkbCtmbWpWNStmVlhtZnpHUkk0ZC9adnZ2djZXMFU4OVliMmVsM2Rqc0x6Z3pQS0o0eVk0dGNmU0NnZ0twTy9ERDdMeXgrVXNYL0lqN1RwMm9HN0l2KzlkV21vYTMzOHpINEFldlh0V1dsYjVyZVMvOTV0TkNDR0VFRUlJSVlRUW9nZ05HemFrWWNPR1JmWTdsbkdCdjQ4dUF5QTR1QTVQZGV0WDNsc0RMQm0wbDVJdmtweVVUSEppSWdrWEVyaHdQcDRMNStQdE1xS3ZwRjloMFlMdnJUK3YrdmtYdXZib1RxMEFmN3k4YXBDVG5VUGNtYk5FMUk4RVFKdVZ4WjRkbHRJZWpaczFzVnY3WXZKRkFHcjUxN0pwTnhnTTFzemUvQnJ3VlZsbDNjUERCdzRDME9xTzI2MTlBVHk4UEczNkRSdytoRWJSVVJ6WXU5OG1XSjUvMzFNdVhlYlhWV3NBNk5HN1YrbHV4blhCZGV0eWNOOEJMc1JmS0ZiLzhNaUlRdXVVQjllclcyUU5kcDFXaHpZcmk3Q0ljS2YyNm1oZHJWYkx5RUdPczZ1YjNOYVVod2NQWVBtU0gxbS9aaDJOb2hweFo1ZTdBVEFZL24wZ1ZsZ1pscW52TzVkRmJ6UDJ6VW5XZXYvT0dEaDBFTHUzNzdSa3hiLzdQdTkrL0FHdXJxNFlqVVptdmY4aDE2NWR3OWZQaitFamkxY0xYWlJPMWYvTkpvUVFRZ2doaEJCQ0NIR0x5ZFpsODhLVHo5aVVuVkNwVllSSFJCQjM1cXkxRElmSlpPS1Q5MmRpTmxuNnVicTU0ZVhseVp4Wm4vSG10TGRwMHF3SlcvL2F3dXN2anNYYngzTEE0N1hNYTVoTUp2eHExYUpGNjFaMmErY0hVdXVGaHRpMDM1aUJyeTZrbEVWVlVSbjNNT05xQnFkUG5rS2hVTkR5OXRhQUpjQUw0T2xwR3l3dlNPM2FsZ01xTjYzZnlMbTRjelJvMUpEb3BvMUxkek91eTg5YVBoOTN6dW14bjMzNE1WNDFhakJxek9OT2pUc1hGd2RBUkdTazAyczZhOENRd2V6ZHRZZjRjK2Y1YXZZWE5MbXRHYlg4YTZIUC9UZUlyWEVwdUJ4TWFlNno0bnA1SG1lNWFEUzhPTzRWM254MVBCZk94L1BaaDdONFpjSnJmRDM3UzA0Y2owR3BWUExTdUxFMjN5eW9ESXZQYitlQ0xoMlZRc25vK2wySThLejZoeVNYUk5YL3pTYUVFRUlJSVlRUVFnaHhpL0h3OUtEcGJjMXdjM2NucWtrMFVZMmpxZCt3QVJxTnhxYmU5cUw1MzNQODcyTTgrc1JqTFBqNlcxUXFKZjJIRE9Lcno3OWc5YysvOE1qb2tXaTFXbzcvZll5TXF4bUFwUnhJdytnb1JqN3htRjFKQ3JQWlROenBNd0NFaG9mWlhEUGNHQ3l2QnBubGxYRVBEeDA0Z05sc3BrR2podGJBZXNMMWh3OCtOWDJLdGUrNm9aYUFkbXpNQ1FENjliZXZ1VjVTRFJwWnZrMXhQdTZjcFRSS0FZZTgzc3hnTUxEMXJ5M2Mxcko1c2ZvL01ub2tOV3BZYXE4ZjNMZmZNb2ZSZ01sa3N0Wjh2N0ZQV1ZHcFZUejd5Z3RNbWZBV0l4NGZaYzNTMTEvLzdDcVZ5Z0lQMFlSL1M5bFV0UG9ORy9EWVUwL3cxZWRmc0dmbkxzYTk4SXIxZ2Nid2tZL1E1TGFtbGJLdkc4WHIwb2pOdEpUdjBScHlLM2szNWFmcS8yWVRRZ2doaEJCQ0NDR0V1QVZOZW5lcXcvYTNway9HWkRTeGR1VXFWcS80aGVpbWpibnZnVDRzK1BwYkFMcjE3TUdtOVJ0WjlOMzMxS2tielBoSmJ4Wjd6Yml6WjlGcXRiaTV1eEVXSG01ekxUODd0em9FeXZOVjlEM2N0MnNQQUxlM3ZjUGFkdXJrS1FCckNaZWloRWVFbzFBb01Kdk5oRWRHMEs1VGgyS05LNDdROEREYzNOM0l5YzdobjcrUDIreXpNSmtabG9jRWphS2piZHFURWhMdEFzemZMdm1lQng2MnRPbTBPamF0L3gyQTdadTNjdm5pSlo0Yit5SjFnb090ZmNwYVpQMzZmUEhkMXpZMTB2TWZqR2hjQ3o5azFORUJtd0JuVDUzR1B6QUFiNStDSDNpcytua0ZSb094QkR1MjZORzdKNmtwcWF4WTlwTTFVTjd6L3Q0OFVJWVBTMFRScXM5dk55R0VFRUlJSVlRUVFnaEJvK2dvVml6N2lTWGZMOExYejVlWHhyMXF6ZFlGUy9ic3M2Kzh5QnN2djhhc0dSL3kwdXRqYWR1aGZiSG0zcjk3SHdEUlRacWdVdGxtNE9ibVdySkpDenNnc2Jvb2ozdVltNVBENFFPSEFHamQ1dDhnOU9uWWt3QkVOcXh2MC8vbnBUL2k3ZTFEV2xxcVRidFNxY1Rkd3gyZFZzZUFvWU5RWEQ5aGRQWkhueExkdERGZDcrMXViWE9XVXFta1dmUGIyTDluSDd1MjczQVlMSjh4NVIyYU5iK051N3JkWTgzOGpqOGZEOWlYS1ZHcjFRVFdEckpkNC9ybnhtdzJNMmZXWjJpenN1ajdjRDl5c25QNC9iY052UGI4SzR4NmNqVGRldllvMFdzb2pwc1BFODBQbHJ1NnV0cTBtODFtc3JLeTZOYXpCM2w2UFVOSERHZnpwajhCdUtkN1Z3Qk9ub2hsM1MrcjhidFlpNG5UM2lZZ3lISDVrWnljSFBMMGVsSXVweEFRR09EMG5yVlpXVnk0ZnAvekhUdnlONmRpVDlJd3FwSFQ4NG1TcWZiQjhqanQ1U0pUL3lNOEEvRlUvL3VQUVd2SUpVNTd1ZEF4bm1wWHU5bzdzcGFzSld2OU45WVNRZ2doaEJCQ2lPb3FOemVYZVY5OHhWKy8vNEducHlkdlRKbGtkeEFuUUdoWUtFKy85QnlmdlA4Uk05OTVuMkdQUHNJRC9SOHNNc2k2ZmN0V0FOcTBiK3R3YlFBWFRlbUQ1YWRpVDNJKzdoemRlOTFiNnJtY1ZWNzM4T0QrQStqMWVuejlmSzFaNUtrcEtadzVkUm9YRnhmQ3dzSnQrKzg3WURlSHlXUmkxdnN6MFdsMUFHUmR5N0plMjdWOUIzdDI3WFlxeUh3bC9RcUpDUWtrWFVna05DS002Q2FOdWFOZFcvYnYyY2ZlbmJ2UmpubmNwcFo2Ym00dUIvYnVZLytldlVRMWliWUd5MC9HeEFLdzRPdHZpZnJvZld2NWx0ZWZya29BQUNBQVNVUkJWTURhUVE0UCtOUm1aVEg3NDgvWXQzc1BEUm8xWlBpakkxQ3BWYlJvM1pJNXN6N2p5MDluYy9qZ0laNSs0YmtLcWNXdDAyVUQ0T3JxWnROKzVOQmhQcHoySGs4OCt4UjNkK3NDd095UFB3WCtEWmFIUjBZUTFUaWFvNGVQTUhIY0JLYTgvdzZCUVpZSEJEblpPV3o4YlQxMzNuTTNvNTRjemJLRlMzaHU5QmllZmZrRjd1cDZUN0gzdDNQcmR1Wi9OWStyVjY2Z1ZDcXZ2MGQ3U1V4STRNMVh4OU83Ny8wOE5HaEFzVXY1aUpLcjlzSHllV2YrNG5oRzRTZjRUbTArbUdZKy94NUtFYWU5ek1Uckoxa1hwS2xQQ05PYUQ1YTFaQzFaNnorNGxoQkNDQ0dFRUVKVVJ5ZU94L0RscDdOSlRFakFwMlpOM3B6Mk51RVI0UVgyNzNUWG5XUmR5K0tiT1hOWk9IOEJSdzRkWXRTVGp4TVNGdXF3LytFREIwbE9URUtsVXRHaGMwZTc2OW9zUytEVzFjM043aHJBbUJHajdkck1acE5kMjVYMGRLWlBuSXhXcXlYKzNIbEdQam5hSnF1N1BKWG5QZHkrMmZLZ29YV2JPNndCOVQ4Mi9JN1piT2IydG5mWTFjcWVQbk1HamFLamJOcSsrMm9lQi9jZHdNUFRBNTFXeDg2dDIrbldzd2ZYcmwwak56ZVh5QWEyMmVsZ09VQTBPVEhKK3ZQMzM4d240Mm9HU1lsSlpPdDAxdmJSVHo5SmRKUEdkT2pjaWZsenZ5RTdPNXQxdjZ4aDBQQWgxajZKQ1FtWXpXWVVDZ1VoTnh6d3VuL1BYdFJxTlFueEY1ajI1dHU4TW1HY3cvdVZrNTNEWDV2K1lQbVNaV1JtWkJMVk9Kb0piNzlwZmUzdE9uWWdQREtTRDZhOXkrN3RPNGs3ZllaWDM1eFE2SHRRRnZMTHlMaTUyMzUyTjZ6OWpkemNYR29GK0JjNFZxUFI4UHFrLy9IT1cxTTQvdmN4dnZ2cVc4Wk5uQUJBL1Buei9ERHZPOWF1WE0xWFAzeUxYeTAvVENZVHN6LytGRGQzZDlwMmFGZm92bzRjUE15UGk1Wnc4b1RsWVlSL1FBQXZ2UFl5alpzMklUYm1CSjk4OEJFcGx5NnpidFVhTnEzZlNJLzdldEduWDk5Qzl5dEtwOW9IeTAwT2Z1bmVMTnVvSjh1UVkvTnpVWXhtazgyWS9EWlpTOWFTdGFydld1ZDFxU3lNMjRaU29TRFNLNURSa1YyTEhDK0VFRUlJSVlTNHRVVjRCaksxK1dDeWpYcGNsWlVUUm9rL2Q1NmZsLzNFenEzYkFjc2hqV1BmR0lkL1FOR2xIbnJlM3h0UFQwL21mUEk1Zng4K3lxdlB2VVRIdXpyVG8xZFBHamRyWXBNbHZYekpqd0Iwdktzek5ieTk3ZVk2ZmVvMEFENEYxRzFPVDBzcjF1dng5Zk5qMFBBaGZQZjF0L3kyWmgyWExsN2lsZkd2RmhpRUx3dmxmUTl6c25NNGRMMEV5eDN0MmdDV1F6SC8zUGdIQUYxNmRMZk8xNjVUQjJvSDE2RjJuVG8yNi95MlpoM3JWcTNCeGNXRi8wMlp4RGR6NXZMM2thTWtYa2hBcTlVQ1VEZWtIcHZXYitTZlk4ZTVsSHlSNUtSa3JtVm0yc3h6YzhhNnE2c3JkWUxyRUZTN05tQTUrUFR1YmwzWStPdDZmdm5wWjlwMzZtQTl6UFgwQ1V0OTlUcDFnNjN2eDhrVHNjU2RPVXUvQVErUnA4L2oxOVZyZWUyNWx4emVxejgzL3M3OHIrYmhvdEV3Y05nUStnOGVhUGVRSUtoMkVOTm56dUR6bWJNNGZQQVFWOVBUSVNMY2JxNnlQR3d6NXRoeEFKdWE0NWN2WGVMZ3Z2M1VDdkNuNlczTjdNYmtQelNBNndIenQ5NWd4YkxsREJqMmIwTGV5ZXVIc09hWFNlblJ1eWRwcVduOHZQUkhacjAvazdlbVRiWXJYWk9ibTh2T3JkdjVkZlZhenAyTkF5eWxqZTdyMTRmK2d3ZGFTOGhFTlk1bTV1eFArT1dubjFtN2NqVzV1Ym1zWGJtS2RiK3NwbW56Mjdpbld4ZmFkbXhmN0VOYVJmRlUyMkI1ZnZrRnJTRVhkN1dHVUkrQ242aTRLdFVZVEVhYm42Tzhnd3VkUDhURHoyWk1mcHNaYzZIalpDMVpTOWFxdW10ZHk4dm1SR1lpQUFwS1Z0OU5DQ0dFRUVJSWNXdnhWTHZTekNlRUxFT08zZitQS1UvWk9oMjdkK3hpMitZdC9IMzRLQUFxbFlvSCtqL0VvT0ZEbkRwa3MvTTlkMUV2TklUUFpzNGkvdHg1dG0vZXl2Yk5XL0gyOGViZSszb3grUCtHc2ZYUHpjVEduRUNoVVBCQS80ZTRldVVLUnc0ZXBtNUlQV3A0ZTVPY2xNVGFsYXNBcU4rd2djTjFmbHIzaTEzYnRjeE1IaHM2d3E3OXZuNTk4ZlAzNTlNUFArYmd2djFNZnVNdDNwajhGbDQxdklyOXVvcFMwZmZ3azdtejJiRmxLN2UxYkFGWWFwS25wNlhoNitkSHk5dGJXZWRxMEtnaERSbzF0SmwveWZjTFdiRnNPUUJQdi9nY2phS2p1UGUrWHN6OWJBNXpQNXREU0xnbGt6MDhNb0xZbUJOcysydUwzUjU5L1h5cEd4SkNjTDFnNnRhclI3MlFlZ1RYcTBzdGYzKzcwakVEaHcxbTYxK2J5Y25PWWRyRXQ1bnc5a1FpNmtleVk5czJBQnBGV1RMZWpVWWo4K2QrQTBEN1RoMnAzN0FCU3FXU2RhdldBSkI2T1lXNW44M2h0cFl0cUYybk51MDdkMFNwVXRHdVl3ZDgvWHdkM2t1VHlaSXM5K1R6ejVBWW40Q1BydzhYazVLcEhXejc4S0NnYnh2a2o3K1IwV2prN3lOSHFlbnJTODJhUHJpNXVhTngxYURWYXRtK2VTdmJybWY5MzNqZlYvNzRNeWFUaVc0MzFZQ3Y2ZXZMMVN0WE9MQjN2L1hCQjFqcW9BOGY5ZTluT2VYU1pkYXYvUldBRnExYVd0c0gvOTlRRWhNUzJMMTlKNHNXZk0vVTk5L0ZhRFJ5L085ajdOaXlqVjNiZDFvei9wVktKUjN2NnN6UUVjT3RwVjF1NU83dXp0QVIvOGU5OS9WbStaSmxiUGx6TTNsNlBjZU9IT1hZa2FPb1B2bWNodEdOYU5HcUZlMDZ0aS93V3lPaStLcHRzUHpHOGd0UjNzR01iOXl2MkdORFBmeWQ2cDl2V0ZobnA4ZklXcktXckZYMTFoSkNDQ0dFRUVLSXFrNm55MmJCTi9PdHBVK2F0MnpCaU1kSEVSWVJYcUw1d2lNam1QSEpUSDVidlk2ZmwvMkVOaXNMblZaSGg4NmR1SlI4a1hsZmZnWEEzZDI2RUI0UlR0YTFMRDcvNkJPN2VSUUtSWm5WR1cvZnFRUHU3dTdNbVBvT3AySlBNdm1OaWJ3MzYwTzdnMFZMcWlMdklVQkFZQUFQRHV3UFdBN0VYUG5UejRBbGVGcFE0TmRvTVBMRnA1K3o1WSsvQUhqa3NVZTVzOHZkQUhUcDNvMWZmdnFabU9QL0VIUDhIOEFTeFBiMjhTWXpJNU42b1NHRWhJWlFOOFFTR0wvNVVNdkMxUFQxNWNsbm4rYlREei9tU3ZvVkpyejhHb0cxZzZ6bFhKcTJzR1JhSC8vN0dLZFBuaUtvVG0xcm9QblJKeDZqNDEyZCtmYkxyemw5OGhTYjFtOWswL3FOTnZOLysrWFhxTlZxNjJHZm1NMllUQ2FNUnFQRFlQZDlEL1JoMUpqSGJkcVdyVmxoMTArcjFUSnkwSEM3ZHBWS3hlY3paNUZ4TmFQQTEremg2VUd2KzN0ZjM0NlpwTVJFVkNvVjNYdjF0T2wzUjdzMmJGcS9rZmVudm9OL2dEOHVHbzNkWEhsNWVhU2xwR0l5bWZDcFdaTTd1OXhsdmFaUUtIanVsUmNKREFwaXdOQkIvSDM0S0IrOTk3NU4vWGxYVjFlNjlPaEczNGY3T1F5UzM2eVdmeTNHUFA4TVEwZjhIeHZXL2NyR1h6ZHc5Y29WakVZako0N0hjTzVzWEpFbFgwVHhWTnRndVJCQ0NDR0VFRUlJSWNSL1ZTMy9XanoyMU9OczJmUVhEdzNxVDdNV3pVczlwMXF0cHUvRC9lamVxd2QvYlBnZGxWcE5hSGdZWjA2ZHhtZ3c0bFBUaC84YjlTZ0FYalc4Q0twVG05VExLUmlObG96Nm9OcEJEQjgxZ3ZESWlGTHZKVitMMWkwWjkrWjQzcC8ySHIzNzNsOW1nWEtvMkh0NE16YzNWd0tEZ3ZEMjlxYnJ2ZDBkekdTaDFXcEpTMGxGb1ZEdytETmp1UGUrWHRacktyV0tNYzgveXp1VHBtQXdHQWdOQ3lXcVNUVFJUUnR6VDdmU2x4VzlzOHZkYUxPeW1QL1ZQSXhHb3pWUTd1bnBTZHYyN1FGbzBxd3AzajdlREJ4cWV4Wll3NmhHdlB2eEIxeE1TbWJQenQyY1BuV0s5TlEwMGxKVHljeklKQzh2ajd5OFBNakxLOVplOGg4NGxFWlllRGhIRHgreGExY29GRFJ1Mm9TUlQ0NjIxdnBXS0JSTWZtODZ5WWxKZGhud0kwYVBSS1ZTc1gvUFhsSlRVakdiSFg4THZrYU5Ha1ExYWN6L1BUYkM3a0dGcTZzcmp6eG0rYmZVck1WdGhFZEdjdXpJVWNJakkraDZiM2Z1dk9mdUVuMkx3dHZIMjFMZVpzZ2dqaHc4ek5hL05yTnY5MTZlZmVrRmg1L0RzalFzckJPNUpnUHVLZzBSbm9IbHVsWmxVcGdMZXNlcnVHTVpGMHFjV1M2RXVEV2R1SmJFakg4c1h4c3N6Y0dmTTJmT3BFT0hEblRzYUgvZ2pSQkNDQ0dFRUtKcTJybHpKN3QyN1dMczJMRk9qY3N2QTV0ZnM3eXdNckNWYmVEOUQrTGg2Y0dDSHhjN1BYYmY3ajFvTks2MGFOM1M3bHArNk9qbVVoNWxLVDB0RGI5YXRjcHQvdUlxelQyOFdWcHFHdGs2SGZWdU9DalRFYVBSU0d6TUNabzBhK3J3ZXZ5NTgveDkrQ2dkN3V4WUx2Y283c3haZnZucFo4NmNPbzFQelpvOE1ub2swVTMrcmJPOWFmMUd1dlhzNGRUN242ZlhvOWZyMGV2ek1CbU5tTXhtdVA0NVVpcVZLSlFLVkNvMUtwVUt0VnB0UFhqVGFEQnlJVDRlb0VRUFpYSnpjOG5OeVNWUHI4ZG9NcUpBZ2JlUGQ3bld3eStPdEpSVU1qSXppS3h2ZjBCcmFlWGw1ZUhpNGxMbTh6cWlWcXJ3VWxmdXZTd05SVEUreEpKWkxvUVFRZ2doaEJCQ0NGR0EwcFNCcldqZkx2a2VoY0p4dVkraXRHbGZjQW1IOGd5UzU2c0tnWElvM1QyOFdTMy9Xa0RScjB1bFVoVVlLQWNJRFE4cjE2emhpUHFSdkR6K3RRS3ZsNlRzam90R2c0dEdnNmVUNDFScVZhbSt1ZURxNm9xcnEydUp4NWVYV2dIKzFxejJzbFpSZ2ZKYmhRVExoUkJDQ0NHRUVFSUlJZjREYW5oN1YvWVdxajI1aDBMYzJpUllMb1FRUWdnaGhCQkNDQ0dFRUtKQThicFVtNXJsbnVxcWw4RmZGaVJZTG9RUVFnZ2hoQkJDQ0NHRUVLSkFpOC92SURiVGNnanMxT2FEYWVaVGVDMys2a3FDNVVLSVcwYW91eit2TittSHUwcUR0NHQ3Wlc5SENDR0VFRUlJSVlRUVFsUWgxVFpZN3FsMnBhbFBDRWF6aVJBUHY4cmVqaENpR3ZCUWE0aXVFWXlYaXh0cWhhcXl0eU9FRUVJSUlZUVFRZ2docXBCcUd5eVA4QXhrV3ZQQlpCbHlNSmlNbGIwZElZUVFRZ2doaEJCQ0NDR0VFTldZc3JJM0lJUVFRZ2doaEJCQ0NDR0VFRUpVdG1xYldTNkVFTTdTR2ZURVo2ZGFhNVpIZUFaVzlwYUVFRUlJSVlRUVZaeVVnUlZDaUZ1SEJNdUZFTGVNK094VVp2eXpDb0NtUGlGTWF6NjRrbmNraEJCQ0NDR0VxT3FrREt3UVF0dzZxbTJ3UEU1N21YbG4vckkrMlIwVzFybXl0eVNFRUVJSUlZUVFRZ2doaEJDaW1xcTJ3WEt0SVpmakdSY0FNR091NU4wSUlZUVFRZ2doaEJCQ0NDSEVmMU9vUnkwVUtGQXBsSGlxWFN0N08rV20yZ2JMaFJCQ0NDR0VFRUlJSVlRUVFwUy9ZV0dkVVN0VmVLbmRLbnNyNVVxQzVVSUlJWVFRUWdnaGhCQUZrREt3UWdoeDY1Qmd1UkJDQ0NHRUVFSUlJVVFCcEF5c0VFTGNPcFNWdlFFaGhCQkNDQ0dFRUVJSUlZUVFvckpKWnJrUVFnZ2hoQkJDQ0NHRUVFS0lBaTArdjUwTHVuUlVDaVdqNjNjaHdqT3dzcmRVTGlSWUxvUzRaWGlvTkVSNUI2TlNLSW53Q3FqczdRZ2hoQkJDQ0NHRUVFSlVDL0c2TkdJemt3QkxlYXIvS2dtV0N5RnVHYUVlL294djNBOHZGemZVQ2xWbGIwY0lJWVFRUWdnaGhCQkNWQ0hWTmxnZTRSbkkxT2FEeVRicWNWVlcyNWNoaEJCQ0NDR0VFRUlJSVlRUW9ncW90bEZtVDdVcnpYeEN5RExrWURBWkszczdRZ2doaEJCQ0NDR0VFRUlJSWFveFpXVnZvTHBMU2tyaTRzV0xSZll6R28yc1g3K2V6TXpNQ3RoVjZSa01CczZlUGN2WnMyY3hHaXZ2WWNUWnMyZjU1cHR2TUJnTUZicHVUazRPTzNic1lPL2V2ZFkyclZaYm9YdHcxdHExYTFtelprMjVyM1A4K0hGaVltTEtmUjBoaEJCQ0NDR0VFRUlJSVNwU3RjMHNyeXErKys0N2podzV3dENoUTNud3dRY0w3RGQzN2x5MmJObkNybDI3bURoeEltcDEyZDM2MU5SVVB2MzBVL1I2UFdGaFlUejExRk1vRklwU3pabVltTWlFQ1JNQVdMUm9VVmxzMDJuSnljbTg4Y1libU0xbTNOM2RHVDU4ZUlXdG5aV1Z4YWVmZm9xN3V6dHQyN2JsNU1tVFRKOCtuZDY5ZXpOZ3dJQXlmZi9LeXNLRkN6R2J6ZlR0MjdkYzE1a3laUXF1cnE1OC8vMzM1YnBPZVlqWHBiTDQvQTVVQ2lXUlhvR01qdXhhMlZzU1FnZ2hoQkJDVkhGU0JsWUlJVzRkMWZhM3ZOYVFTNXoyc3ZVL1ZxRWUvaFcraC9QbnozUGt5QkZVS2hVZE9uUW90TytnUVlQWXYzOC9KMDZjWU5teVpXVVcrTTNKeVdIR2pCbkV4OGNEbHV6bmE5ZXU0ZTN0WGFwNTA5UFRBZkR5OHFxMHdIQ2RPblhvMjdjdnExZXZaczJhTmJSdTNackdqUnM3UGMvTEw3OU1VbEpTZ2RlRGc0UDUrT09QYmRvMEdnMkFOYXZlYkRiajZlbkp5cFVyT1hqd0lDKzk5QkxCd2NGTzc2VXlQZjMwMDhYdWU4Y2RkekI2OU9oaTkzL3l5U2RMc2lWbXo1Nk5pNHRMaWNhV2hNNm90NTdjcktCMEQ1U0VFRUlJSVlRUXR3WXBBeXVFRUxlT2Foc3NqOU5lWnVMUlpRQkVlUWN6dm5HL0N0L0RMNy84QWtEMzd0MEpDZ29xdEsrL3Z6OVBQdmtrczJiTktyT3lKbWF6bWM4Kys0ejQrSGpjM2QzeDgvTWpNVEdSR1RObU1HblNKR3ZBdHlTdVhMa0NnSyt2YjVuc3RhUUdEaHpJN3QyN01SZ01aR1ZsbFdxdUJ4NTR3SzV0OWVyVkR2dm1CM0R6MzZ1b3FDamVlKzg5WnMrZXplSERoM245OWRlWk9uVXE0ZUhocGRwVFJjcC9BRkljenQ3cmpJd01aN2NqaEJCQ0NDR0VFRUlJSVVTVlVtMkQ1WlV0UGo2ZVhidDI0ZWJteG9BQkEyeXVqUmd4Z3R6YzNBTEhybHUzam5YcjFqbThWdHp5RmdhRGdTKysrSUw5Ky9lalVDaDQvdm5uQ1E4UDU0MDMzdUQwNmROOC9QSEhqQjA3dHNSWjRmbUJWVDgvdnhLTkw4eUlFU09jNm04d0dGQXFsWHoyMldmRkh1UG9IanJLNWk4b1dPN3E2Z3BZZ3VWbXN4bUZRb0czdHpmang0OW55WklsWExwMGliQ3dzR0x2cDZ5WlRDYWVldW9wbXphejJRellaM2tQR3phTWUrNjVoMlhMbHRtMER4NDhHTUN1dlNTS004ZkZpeGVaTTJjT3NiR3hhRFFhUm93WVVhRlo1VUlJSVlRUVFnaFJHZ3ZQYmVPY05xWFFQc1BDT3RsODh6Mi9GR1JoUWoxcU1TeXNzMDNiNHZQYmlkZWx5VnF5bHF3bGExV1p0WWFGZFNMWFpNQmRwU0hDTTdEUU1kV1pCTXRMYU5teVpaak5adnIwNlZOZ3lSTm55M1FVVmlya1JucTlubzgrK29oRGh3NEJNSHIwYUc2Ly9YWUF4bzhmejVRcFV6aDQ4Q0RUcGszajFWZGZ4Y3ZMeTZsOXdML0I4aU5IamxpRHFxWDExbHR2MGJScDAwSWZKQlNrb2c4WlZTcVZxTlZxREFZRGVYbDUxaXg5aFVMQnNHSERNQmdNcEtTa2tKS1NRc09HRFV1VnhWOFNack81d0d6dW05dHpjbklxWWt1Rit2MzMzL25oaHgvSXpjMGxJaUtDRjE1NG9kcVZzUkZDQ0NHRUVFTGMydUsxcWRheWpnWEpOUmxRSzFVMlB4YzFSb0hDWmd6QUJWMjZyQ1ZyeVZxeVZwVmFLOUlyQ0JVSzNOV3VoZmF2N2lSWVhnTEhqeDluLy83OStQdjcwNitmcGZ6THBVdVgyTDU5TzcxNzk3YjJ1N2tPZGxHS0U1UytldlVxTTJmTzVPVEprd0NNR2pXS0hqMTZXSzlIUkVRd2NlSkVwazZkU2t4TURHKysrU2JqeDQrbmR1M2FUdTNGbVpJZEpUVm56aHhxMWFwVlp2T2xwYVh4ekRQUGxNbGN1Ym01YURRYURBWURtelp0SWpNejB4b2NUMDFOSlQwOTNackovZTY3N3hJWkdWa202eGFYU3FXeXkrWWVNbVFJWnJPNVRETEZ5MHA2ZWpwZmZ2a2xSNDRjUWFGUThPQ0REekp3NE1BcWVVQ3FFRUlJSVlRUVFoUkdxVkFXMmNkZHBjRkw3V2J6YzFGVUNxWE5tUHcyV1V2V2tyVmtyYXE2MW4rWlJLeWNaRFFhK2ZiYmJ3RVlPWEtrTmFONDZkS2w3Tnk1MHhyRUxnLzc5Ky9ueXkrLzVOcTFhNmhVS3A1KyttbnV2UE5PdTM2UmtaRk1uanlaOTk1N2orVGtaTWFQSDgrd1ljUG8wYU1IQ2tYeERqWE1ENVkvOHNnajlPblRwMHhmaHlNeE1URzR1cm9XR0hST1QwOW41Y3FWS0JRS0hudnNzVEpmLy9qeDQ2eFpzNGJVMUZUUzB0TFE2WFRXYXdzV0xMRHA2K2JtUnIxNjlmRDM5OGZmM3g5M2QvY3kzMDlWNHVoZ1VMMWViMjF2MmJJbFk4YU1zZXV6ZmZ0MjVzMmJoMDZudzkvZm4rZWVlNjVFQjdRS0lZUVFRZ2doUkZVd3VuNFh0SWJDdnlsOWMybUNDTTlBcGpZdlBESE8wMEdXcHF3bGE4bGFzbFpWWHV1L1RJTGxUbHExYWhVSkNRbTBhdFdLTm0zYUFIRG16QmwyN2RxRmk0c0xqejc2S0JjdVhNQmdNRGc5OXdzdnZPQXc0MWF2MS9QOTk5L3orKysvQTFDalJnMWVmdmxsbWpadFd1QmNvYUdoVEo4K25ROC8vSkRUcDA4emI5NDhkdXpZd1pneFk0cFYvcUk4YTVaSFJVVUIveDZpbVpHUndZd1pNOGpPenFaeDQ4YjA3ZHVYMXExYjJ3VDJNek16MmJoeEkwcWxzc0JndVl1TGkzVnVSeFl0V2xUZ05ZVkNZUzFyNCtucFNXaG9LUEh4OFNpVlNrYU1HR0VOakFjRUJKU29yTTNOdnY3NmE3WnYzMDZiTm0xNDl0bG5pLzBRb3pJNCtwYUIyV3kydG1kbVp0cGN5OHpNWk42OGVlemV2UnVBVHAwNjhmampqK1BoNFZIK202MEFlcjBlb0VxL1owSUlJWVFRUW9peVY1SWF2WjVxVjVyNWhNaGFzcGFzSld2OXA5YjZMNU5ndVJQaTR1Sll2bnc1TGk0dWpCbzFDckFjUHJsZ3dRTE1aak5EaGd3aE9EaVk0T0JnTGx5NHdNc3Z2K3owR2plWGJ0bXhZd2VMRnk4bU5UVVZzQVNhWDNycHBXSUZzWDE5ZlprOGVUS0xGaTNpMTE5LzVjU0pFNHdkTzViT25UdlRyMTgvNnRXcjUzQ2N3V0FnS3lzTEtKOWcrWlFwVTJ4Kzl2SHg0ZTIzMzJiKy9QbkV4TVFRRXhORGFHZ29Bd2NPcEUyYk5pZ1VDa3dtRTJBcFAxSVFiMjl2dTdsdlZOQmhuZ0FOR3paazVzeVpCQVFFV0EvM0hESmtDQ2FUaVo0OWU2SlVGdjFWbHVLNmZQa3ltelp0QW1EYnRtM2NmLy85UkVSRWxObjhaYzNSd2FBRkhVUjc0TUFCNXM2ZFMwWkdCaDRlSGp6MjJHTU92LzFRbmFXa1dBNzBxVm16WmlYdlJBZ2hoQkJDQ0NHRUVFS1VKUW1XTzJILy92MFlqVVpNSmhPdnZQSUtScVBSV3JlNlNaTW0zSC8vL2RhK2VYbDV4VDZ3MDVIVHAwK3pZTUVDYTFrWGhVSkJjSEF3c2JHeERzdGlGRWVyVnEwNGRPZ1FXN2R1WmR1MmJYVHMySkVYWG5qQnJ0K1ZLMWVzcjZzOGd1V09oSWVITTNueVpIYnYzczJDQlF1SWo0OW41c3laVEpvMGlTWk5taFFyV0Y0UUh4OGZjbkp5K09LTEx3QjQrZVdYU1VwS3Nnc0MzL3p3d04zZEhaMU9oMDZuSzVOczhueCtmbjRFQlFWeDZkSWxmSDE5bmE0bkQ0WFh0Ny81MmgxMzNNRnJyNzNtOUJyTzBPdjFmUHZ0dC96MTExOEFSRWRIODl4enp4RVFFRkN1NnpvcjFOMmYxNXYwdzEybHdkdWxaT1Z6enA0OWkxS3BKRHc4dkd3M0o0UVFRZ2doaEJCQ0NDRXFWYlVObG51cVhXbnFFNExSYkNMRW8ySUN1czJiTjJmVnFsVjRlSGpnNGVHQlFxRWdLU2tKRHc4UHUxSWFrWkdScFRwb2NkMjZkZFpBZVZSVUZLTkdqU0krUHA0ZmYveXh4SE9PSHorZXpaczNzM0RoUXE1ZHUwYWpSbzBjOXN2SnliSCsvZm5ubnkveGV2a21USmhBeTVZdDdkcU5SaU5MbHk2bFM1Y3UxdEl3N2R1M3AwV0xGaXhidGd5ZFRrZVRKazBBeTRHYllLa1g3cXkzMzM2N1JQdXVXYk1tT3AyT3pNeE1hN0RjYkRaeitmSmxrcE9UU1U1T0ppa3BDYVZTYWYybVFYR28xV3JlZmZkZFRwMDZSZjM2OVV0VTg3eWdoeGlPeXVkNGUzdno1Sk5QRmpoWFFkZkdqUnRIZ3dZTmlyV2ZTNWN1V1FQbEFDZE9uT0M1NTU0cjFsaUFUei85bEtDZ29HTDNMeWtQdFlib0dzRjR1YmloVmpqLzRPWHk1Y3ZzMzcrZjl1M2IvK2RyMVFzaGhCQkNDQ0dFRUVMY2FxcHRzRHpDTTVCcHpRZVRaY2pCWURKV3lKcFJVVkVzWExnUUFKUEp4THZ2dmt0U1VoSlBQdmtrL3Y3K1piclc0NDgvenRXclY3bnZ2dnVzdGRFaklpSzQrKzY3U3pYdlBmZmNROXUyYmRteVpRczllL1lzaTYwV3lkUFQwMkg3K3ZYcldiMTZOV3ZXcktGZHUzWTgvUEREaElXRjRlN3V6c2lSSTIzNjVoKzRXWklBNVE4Ly9JQzN0emY5K3ZVcjlwak16RXpyV2ovOTlCTjVlWGtrSnlkejhlSkZ1M3IwM3Q3ZVRnWEx3WEpQSEQxQUtLNzhMUG1iRFJreUJMUFpiSGU5c0V6MGpJd01oKzNPMU4xWHFWVDQrUGdBbGdjS21abVpLQlFLdkwyOXJYMjBXaTBHZ3dFUER3OXJ2ZnJNekV6TVpuTzFDRHpIeHNieXh4OS9FQkFRUUx0MjdTcDdPMElJSVlRUVFnZ2hoQkNpakZYYllIbGxXN2h3SVVlUEhxVjc5KzUwNk5DaHpPZjM5UFJrMHFSSlpUNHZnSWVIQjcxNzl5N3dla2hJU0tteTR2T05HVE9HcTFldkZoZ3NiOTY4T2UzYXRXUHYzcjNzM3IyYlBYdjJjT2VkZHpKNDhHQzdody81aDBnV05GZGgxcTVkUzNCd2NLSEI4cnk4UEdiUG5rMXljaktYTGwwaU96dmJlbTNuenAyQUphczlKQ1NFNE9CZzZ0YXRhNjFQWDZkT0hhZjNWRlorL2ZWWFZDb1ZQWHIwS0xTdXVxUDNNeitBWGhidmRYQndNRjk5OVJVQS8venpENU1uVDZaUm8wWTJOZVRIalJ2SCtmUG5tVEpsQ2lFaGxzTWpSbzBhaFU2bks5RTNCZ0QyN2R0WG9uRnVDalVxaXE1RGJ6YWJ5Y2pJNE5LbFM2U25weE1kSFUzWHJsM0x0SWE5RUVJSUlZUVFRZ2doaEtnYUpGaGVBcHMyYldMZHVuVkVSRVRZWlVBREpUclk4MGFqUjQrbVdiTm1wWnFqS3NqUEJ2Znc4SEI0UFNRa2hGZGVlWVh6NTgremVQRmlEaDgrek5hdFd6bDA2QkJ6NXN4Qm85RlkrK1lmY0ZxV05kUnZmSi8rOTcvL2NlellNYTVkdTRaR295RXlNaEt6MlV4Y1hCeDMzbmtuUTRjT3BWYXRXdGIrUnFPUjgrZlBFeFlXVm1iN0tZbUZDeGRpTXBtNDk5NTdLM1VmTjlxMmJSc0F0OTkrdTdVdEx5K1BoSVFFMUdxMXRlUU9RSFoyTmdxRnd1YTlkc2FCQXdlYzZtOVVnZFlEVkVad01ZQ250dWd4TGk0dTFLMWJsODZkTzlPd1ljTVM3Vk1JSVlRUVFnZ2hoQkJDVkgwU0xIZlNsaTFiK09hYmIvRHk4dUtaWjU0aExpNk9DeGN1Y09IQ0JYeDlmZW5YcjErcER2WUViTEthOHhWV1JzTVpjK2JNc1FuNmxoZWowWWhlcndlS3pnWVBDd3Rqd29RSkhEaHdnQjkrK0lHZVBYdmFCVThURWhJQUNBd01MTE05M3ZnK0dRd0dYbjMxVldyV3JFbFFVQkFLaFlLalI0OHlmZnAwY25KeTdPN1pOOTk4dzlhdFczbnh4UmRwMjdadG1lM0pHYm01dVJpTlJtdjkvS29nT3p1YjNidDNvMVFxYlVvR0hUdDJES1BSU0hSMHRQV1FWcjFlajlsc0x2QmhTbkU4OWRSVFR2VS9jUzJKR2Yrc0FxQ3BUd2h2TlMrYmYxZENDQ0dFRUVJSUlZUVFvdnFydHNIeU9PMWw1cDM1eTNyQTU3Q3d6dVcrNXRtelovbmlpeTh3bTgxa1oyZnoybXV2MlZ6djI3Y3ZVSGhaaTlLV3ZuQjNkeTlSWURRL3k3dWlhTFdXbEYwWEZ4ZHJmZXFpM0g3NzdiUm8wY0lhVEwxUi9tR240ZUhoWmJiSG05K0QyclZyMi93Y0dSa0pRSHg4dkUzN2loVXIrUFBQUHdHNGN1VkttZTNIV1ZsWldZRGpoeEUzSDlvNWN1UklPbmJzV09aN3lNaklJQ1VseFhvUWFQN0JySGZmZlRjMWE5YTA5dHUvZnorQVRaMzIvSWRDMWFGZXVSQkNDQ0dFRUVJSUlZVDQ3NnUyd1hLdElaZmpHUmNBTUdPdWtEVjlmWDB4bXkxcm1Vd20vUDM5clRXc2E5ZXVUZlBtelczNi8vYmJiOXh4eHgwRUJBUVVPS2ZCWUdENzl1MjBiTm5TSnJoWWtKa3paNVlvTTd5d3pQUkZpeGF4ZXZWcXArY3N5TEpseTZ6QjhobzFhdGhjUzB0TDQ1bG5uaW54M0o5Ly9qbWZmLzU1a2YzZWZQTk5icnZ0dGhLdkErRGw1VVZnWUNDWEwxOG1Nek1UYjI5dmxpOWZ6azgvL1FSWTZtMVgxQ0dwanFTa3BBQ09TOVBjZkdoblhsNWVtYTV0TnB2NThjY2ZXYnQyTGQyN2Q2ZEJnd2FjUDMrZTlldlhvOUZvR0Rod29MVnZkblkyMjdkdlI2RlEyTlQzencrV2w3UmV1UkJDQ0NHRUVFSUlJWVFRWmFuYUJzc3JnNit2TDg4ODh3eDE2dFFoTkRTMDBDRGYyYk5uK2U2NzcxaThlREZmeEYvSnhnQUFJQUJKUkVGVWZmVlZnZG16SDM3NElZY09IYUp0MjdhTUhUdTJ2TFplNGZJUDVQVHk4ckpwVnlxVnVMcTZGbnNlczlsc0xlZWlVcWxRcTR2M2tTMnJBeGhidG16SnhvMGJPWExrQ0ljUEg3WUdmUjk5OUZGNjllcUZ3V0FvOXA3SzJvVUxsb2RGanI1cFVCYUhkanB5N3R3NXdGSkM1ZWVmZjhiUHo0L0l5RWd5TXpQNTZLT1BNSnZOREJ3NDBPWUIwWVlORzhqSnlhRnAwNlkyMmZ0RjFiUVhRZ2doaEJCQ0NDR0VFS0lpU2JEY1NUZldZUzdNK3ZYckFXamJ0bTJoWlNZR0RCakE0Y09IMmJ0M0wvdjI3YU5ObXpabHNrOW5EQnMyakNGRGhwVHBuTmV1WFFQc004dDlmWDM1L3Z2dml6M1BraVZMK09XWFh3QVlQMzY4WGZaK2VXdmJ0aTBiTjI3a3l5Ky94R0F3NE83dXp2UFBQMjg5dkhMQ2hBazBhTkNBWWNPRzJiM1c4cFpmSHViRWlSUEV4c1lTRlJWVkx1dGN2WHFWSFR0MnNIbnpadXVhSVNFaDlPM2JsMDZkT21FeW1aZzhlVElYTDE2a1ZhdFcxbkpFWUhsb2t2LytQZmpnZ3piejVuLzdRSUxsUWdnaGhCQkNpT3BnM3RrL2ljdEtLYlRQNlBwZGlQRDg5Nnl0L0JLeWhZbndDbUIwWkZkWlM5WXExbHBDaVBJbHdmSnlrSm1aeVk0ZE93QzQvLzc3QyszYm9FRUQrdlRwdzVvMWEvajIyMjlwM3J5NVU1blhaVUdoVURpc0UxNGErV1ZBU2hwQU5wbE1MRm15eEtZOHpDZWZmRUxYcmwzcDJiTW4vdjcrWmJMUHdoaU5SdXNob0FhRGdicDE2L0xxcTY4U0hCd01XTExlRXhNVGlZK1BaL2p3NFU3TlBYZnVYTFp0MjBhYk5tMTQ0WVVYU2xTSC9zU0pFNERsL1pzL2Z6NVRwa3h4ZW82aVhMeDRrWmRlZXNsYWZxaFJvMFk4OU5CRHRHN2RHckM4enpObnp1VDA2ZE5FUkVUWXZaYTVjK2VTbloxTjA2Wk43UjUwNUFmTGl6b0FWZ2doaEJCQ0NDRXFrOWFRUzV6Mk1tc1REeGJaTnpNdkc0UFphUE56ZmduWmdwZ3gyNHdCT0p0MW1YOHlFbVF0V2NzNlJtRUdsYkpzWXpkQ0NIc1NMQzhobzlISXhZc1h1WERoQXZIeDhjVEZ4Wkdjbk15c1diTllzV0lGQm9PQjZPaG82eUdSaFJrMGFCQzdkdTBpTlRXVlZhdFdNV2pRb0FwNEJlVXJNVEVSc0dTU08rdmN1WE44ODgwM25EcDFDb0NPSFR0eTVjb1ZZbUppV0wxNk5XdldyS0Z0MjdiMDd0MmJ4bzBiT3oxL2Z1QjM3ZHExeE1mSGMvSGlSWnRBczlsc1p0dTJiU3hmdnB4TGx5NVoyOXUzYjI4TmxJTWxrR3cwR3FsVnE1WmR1Wm5DWExwMHlYcEE2TTZkTytuYnQyK3hQaWMzU2tsSklUNCtIb1ZDUWYvKy9WbStmRGtmZmZTUlUzTVVSKzNhdFduY3VERktwWktISDM2WXBrMmJXcStkUG4yYW1UTm5rcDZlVHYzNjlSay9mcnhObHZqYXRXdlp2MzgvR28zRzdzQlIrUGZiQnhJc0YwSUlJWVFRUWxSbGNkckxURHhhdkZLWDJVWTlXWGs1Tmo4WHhXZzIyWXpKYjVPMVpLMGIxMUlyVlhoSnNGeUljaWZCY2lkczI3YU5QWHYya0p5Y1RISnlNa2FqN1pQRWdJQUFVbEpTK1AzMzN3RjQrT0dIYmE3bjE5NittVWFqWWVUSWtYejQ0WWVzV2JPR2J0MjZsZWdRejZvaUp5ZUh2WHYzQWhBUkVWSHNjVEV4TWZ6MjIyL3MzYnNYczltTVJxUGhrVWNlNGQ1Nzd3VWdMaTZPdFd2WHNtdlhMdmJzMmNPZVBYc0lEUTJsVDU4K2RPclV5YTUyK05XclY0bUppUUhneXBVcnZQWFdXMXk0Y01GYUsvdUhIMzRBc0diVlg3MTZsUzFidHZEWFgzK1JuSndNUUZSVUZKMDZkV0wrL1Btc1dyV0sxcTFiMDZCQkErRGYrdDNPQnJyOS9QeXNCNGY2K2ZsUnAwNGRwOFlEN051M0Q3QjhNNkYvLy80Y08zYU1RNGNPT1RWSFlZZSszbWo4K1BFT3YrMXcrdlJwMHRQVGFkKytQYzgrK3l3YWpjWjZiZnYyN1N4Y3VCQ0FSeDk5MUtaV2ViNzhraTZCZ1lGMjE0UVFRZ2doaEJDaXFucTlTYjhDcjRXNis5djlYRmgvQUErVnhxNXRXRmduZEVVRVUyV3RXMmV0eGVlM2MwR1hqa3FodEN2bklvUW9XeElzZDBKR1JvWTFTT25tNWthREJnMElEdzhuUER5YzBOQlE2dFdyeDlxMWF6RVlERFJvMElEYmJydk5adnlXTFZzQXFGbXpwdDNjYmRxMG9Ybno1cHc0Y1lLelo4OFdHQ3gvNXBsbnl2aFZPU2N6TTVORGh3N2g1ZVdGcDZjbkhoNGV1TG01NGVMaWdsNnZKeWtwaVpVclY1S1Nrb0phcmFaVnExWUZ6bVV5bVRoejVnejc5KzluOSs3ZFhMeDRFYkNVRlduZnZqM0RodyszQ2FSR1JFVHcvUFBQTTN6NGNINzc3VGMyYmRwRWZIdzhjK2JNWWVuU3BmVHExWXZ1M2J0Yk01WGo0K09aTldzV0FObloyY1RHeHVMaTRrSkVSQVJoWVdIV1AzcTlubmZmZlpjalI0NVlzODVEUWtJWU9uU290VFo1Zkh3OG16WnRZdnIwNll3YU5ZcFdyVnF4Y2VOR0FKbzBhZUxVUFhSeGNXSEdqQm1jUEhtU0JnMGFGRnJUM2hHRHdjQzZkZXNBNk5TcEUwcWxrckZqeHpKOStuUnJBUCt0dDk2aVc3ZHVSRWRIRXhBUTRQREEwNXNmNXBoTUpveEdJd2FEQVpQSmhGS3B4TjNkdmNDeVFMMTY5U0lvS01qdVBkNndZUVB6NTgvSGJEYlRxMWN2N3JyckxtSmpZL0h6ODhQRHd3T2xVc2svLy96RDVzMmJBV2pZc0tGVHI3ODBQRlFhb3J5RFVTbVVSSGdGRkQxQUNDR0VFRUlJSVc0UTVSMU1kSTNnb2p0ZTU2SFdPTlUvWDZpSDg2VkhaYTMvN2xyeHVqUmlNeTFsWXJXR1hLZlhFa0lVbndUTG5kQ3VYVHQ4Zkh5SWpJd2tPRGpZWVozcEFRTUdFQllXaHJlM04wZVBIdVdERHo3QTNkMGRrOGxrcmRIY29rVUxoL00vOGNRVFFPR1p0clZxMVNwUmZldlUxRlNueHppaVVxbVlNMmRPc2ZyMjc5OGZiMjl2bTdiRXhFUjI3ZHJGNmRPbmlZMk50V1o1Z3lYRHZtUEhqdlRwMDRlUWtKQUM1L1h6ODJQNDhPSDA3OStmMzMvL25iVnIxNUtlbnM3aXhZdFpzV0lGWGJ0MlplalFvVVJIUjlPc1dUUEN3c0lJRHc4bklpS0M0T0JndS9yc2x5NWQ0dGl4WXdDMGF0V0tIajE2MExwMWE1djdQSExrU0M1ZnZzelJvMGVaUFh1MnpmMW8xNjVkc2U3SGpUdzhQR2pac3FYVDQ4RHlEWWZVMUZRMEdnMmRPblVDd052Ym02bFRwN0owNlZJMmJOaEFiR3dzc2JHeDFqRTNaOTNmeUd3Mll6S1pyQThLOGcwZlBwd0hIbmlnMEwzY0dDalg2L1hNbnovZldtS21hOWV1akJ3NUVxUFJ5TlNwVThuTHk3TWJIeFVWUlhSMGRORXZ1b3lFZXZnenZuRS92RnpjVUN2azYydENDQ0dFRUVJSUlZUVE0bC9WTmxnZTRSbkkxT2FEeVRicWNWVld6TXNJQ0FnZ0lLRG9iTlEyYmRvQWxpeHNvOUZvcmMzczVlVkZ5NVl0R1RGaWhNTnh4U2xITVhYcTFCS1ZhQ2x1eVkyaWVIcDYwckJoUTFKU1Vzakx5N05tSXh1TlJwUktKVjVlWG9TRmhYSFBQZmZRb1VNSHUvRkdvNUdmZnZySityT0xpd3ZObWpXamZmdjJ0RzNiMXFibWRWSGMzTnpvMjdjdnZYcjFZdlBtemF4WnM0WkxseTV4NE1BQlJvd1lnVUtoWU9MRWlVWE9FeFFVeEVzdnZVUllXRmlCNzRHTGl3dmp4bzFqK2ZMbGJOaXdnZXpzYkRRYURhTkhqNjd3a2psUlVWRzR1cnJTdFd0WG00Y1JHbzJHRVNORzhNQUREN0I3OTI1aVltSklTa3BDcTlXaTErdHRndUkzQjhodnpEelB2NTZmVlY5Y1dxMlc0OGVQQS9EQUF3OHdiTmd3RkFvRmFyV2FrSkFRenA0OWErMmIvN0JnNU1pUkpYcjRJNFFRUWdnaGhCQkNDQ0ZFV2F1MndYSlB0U3ZOZkVMSU11UmdNQm1MSGxBSnZMMjlXYnAwcVRYNDZLZ1VSbkZGUlVVQmxxQnRTZVJuczVkMC9JMm1UWnRXNHJHaG9hRjA3OTRkTHk4dm1qUnBRdVBHalcxcVhaZUVpNHNMUFhyMG9GdTNidXpjdVJPRlF1RjBBRGIvQVVkUjZ3d2RPcFNCQXdlU21wcUtyNjl2Z1NWS3lsTndjRENQUFBLSXc0Y1JZQ256MDZ0WHIvOXY3ODdqb3FyM1A0Ni96OHhoRzBBRUVSVVR4VVEwelZaTjB4Wkx6Y295Y3l2cnRseExLNzE1ZjNVck15dFR5NnhiMThvV00yMjlwbVhkekRSYnpDenJabGFXV1RmTlFsQnhReFNFUVdDVzN4L0U1QWpEb3VJd25OZnpyem5MOTN3L0J4N1lvL2M1OC9tcWYvLyt4N1N1K1BoNFRaZ3dRWnMzYjFiMzd0MzlqazJiTmsxZXIxY3VsOHZYang0QUFBQUFBQUNvVDBJMkxBOGxoeFBlSG1yeTVNbEhOSDdDaEFsSE5QNW9LbTgzYzdUWmJEYjE2dFdyVHE1OU1OTTBLMTJ3OGxqcTI3ZHZVT2NQcEhuejVnRi9Ob1poSEpXSE5RQUFBQUFBQUVCZElDd0hZQmxaemh6TnkveENkc09tdGpGSkd0bjJ2R0NYQkFBQUFLQ2VDMFliV0FCQWNJVHN2L0tGcm1KbEZPN3kvY2ZxY0ZZZUJtQXRUbmVKYndWeFEvUktCd0FBQUZDOVVHZ0RDd0E0T2tJMkxNOG8zS1Y3MXkyUUpLVTNTdGI0amdPRFhCRUFBQUFBQUFBQUlGU0ZiRmdPQUFBQUFBQUFOSFFqV3ZkVXNjZWxLSHU0VXFPVGdsME8wS0FSbGdNQUFBQUFBQVJBRzFnRVc0b2pVYWJOcmhnek10aWxBQTBlWVRrQUFBQUFBRUFBdElFRkFPdXdCYnNBQUFBQUFBQUFBQUNDalRmTEFRQUFBQUFBZ0hvcXk1bmoxN004Mm93SWRrbEFnMFZZRGdBQUFBQUFBTlJUOHpLLzBJYjhiRW5TbEM3RDFUbXVWWkFyQWhvdXduSUFscEVTbGFpN1RoaW9LSHU0R29WRkJic2NBQUFBQUFBQTFDTWhHNVpIbXhIcUZOZEticTlIclJ3SndTNEhRQWh3bU9IcUVKdXNtTEJJbVlZOTJPVUFBQUFBQUFDZ0hnblpzRHcxT2tsVHV3eFhnZXVBWEI1M3NNc0JBQUFBQUFBQUFJUXdXN0FMQUFBQUFBQUFBQUFnMkVMMnpYSUFxQzJucTBSWlJUbStudVdwMFVuQkxna0FBQUJBUFVjYldBQ3dEc0p5QUphUlZaU2o2VDh2a2lSMWltdWxxVjJHQjdraUFBQUFBUFVkYldBQndEcENOaXpQS055bE9iK3Q4RDNaSGRHNlY3QkxBZ0FBQUFBQUFBQ0VxSkFOeXd0ZHhmb3BiNHNreVN0dmtLc0JBQUFBQUFBQWpyNFVSeE1aTW1RM2JJbzJJNEpkRHRDZ2hXeFlEZ0FBQUFBQUFEUjBJMXIza21teks4YU1ESFlwUUlOSFdBNEFBQUFBQUJBQWJXQUJ3RHBzd1M0QUFBQUFBQUNndmlwdkEvdEwvalpsT2ZjRXJZNFZIeTNYM3R5OVFadS9yaFFYRjJ2akx4dms5ZGFmRnJ0em5wdXRweDkvVXZ2Mk5yeWZONENxRVpZREFBQUFBQURVWTBzWExkWXpNNTdTL2VQdjBkN2MzR0NYYzFRdC8rQWozWFA3WFZyeXpydDFOb2ZMNWFyVitaK3ZXS2xQbDMraUltZFJIVlVFb0w2aURRc0FBQUFBQUVBOTFyVkhkNzM5eGx2YXZpMWJrKzYrVjVPblA2aTR4bzNsOFhoMDVjQWhoMzNkRitlL0prZTB3N2M5YnZRWVpXL2RWdVdZNU9OYTZvbFpUMnZveFpmVmVyNUpEMDlWcHhNNys3WmRMcGNXdjcxSVRab21xdC9GRndZY2Q4Zll2MnR6eHVZYXp6UHZQMjhvTER4Y2t2VGhrbVY2YjlHN2V1RGhxWXBQU0tqWkJmNTR5OTB3akJyUFdaZm1aYTdTRm1ldTdJWk5JNC92cmRUb3BHQ1hCRFJZaE9VQUxNTmhEMWQ2bzJUWkRadFNZNW9HdXh3QUFBQUFxSkdtU1UxMXg4VHhtalIrb3JLM2J0UGtDZmRwMHZRSDVYQTQ1UEY0RHZ1NlhsWGUrcVQvZ0lzcTNiL3N2YVcrejhuSHRmUTc1dkY0dENON3UydzJtNW9udDZoMGZFUkVoTi8yMGtXTGxiTjd0eVRwcWtIRC9JNWRkZDFmZE5uUXdaS2twT2JOVkZKYUtrbmF1V09IM0M2M1dpUW55N0Q1aDluYnQyWExORTFmVUY3a2RPcnROOTdVbnB3OWZnOFpxbFArTTdYWjYwZERoaXpuSG0zSXo1WlUxaFlJUU4waExBZGdHU21PUkkzdk9GQXhZWkV5RFh1d3l3RUFBQUNBR2t2djJFRWpieDZsV1U4OW95MVpXL1MvOVQrcFc0L3VlblBKTzdXK1ZuVnZoWSs4ZVZTbCt3OE95NStZOWJUZnNhek5tYnA5ekRpbHBiZlgxSDgrWEcwTmUzUDNhdUg4TjVYUXBJbE9QdTBVMy82ZjF2Mm9uVHQyS2lJeTByZnZqb2wzK3o3LzljcHJWTEIvdjJiTW1pbWI3Yzh3Mit2MWF0aUFRWXFPaWZIdGkzSTRkTS9rKzNYdm5STjhEeGtlbVA2UVltTC9QS2N5YnJkYmt2eXVEOEFhUWpZc1Q0MU8wcFF1dzFYa0xsR0VyZXcyNW1XdXFuYXhqUkd0ZXlyRmtlamJ6bkxtYUY3bUYxV09TWEUwcWJEYU5YTXhGM00xakxrQUFBQUFJRlQwNmQ5UG16YitxdVNXeWVyV28zdWR6ZlBpODNOcVBXWkxWcFlrcVdQblRqVTYvN2tuWjZySTZkVFkyMjcxM1V0V1pwWStYN0ZTU2MyYTZieCtmU3FNeWMvTDEvNzhmTVVuSkZRSXNwMkZoWktraENiK3JWWmF0VTdSM1pNbTZvRUo5eWtyTTB2VEprM1JmUTgrb0lqSVNEMDY5V0Z0K044dkZlWXBLU21SSk4wMTduWVpSdVdCK2JNdnpWWllXRmlON2hWQTZBalpzRHphakZEbnVGWXFjaFhML2NmWGhyWTRjMzFmU3dtazJPT1NhYlA3YlZjM3hwRGhONGE1bUl1NVFuc3V3eXVwZnJTZUF3QUFBSUNBQ2dzTGRkMndxeVRKOXdiNXFMRTMxL2tiejBzWExhN1JlZU5Hai9GOUxpd29rQ1I5K3ZFbit2cS9YL21kMTZ4NU0wMTQ0RDdmOXJMRlMvVGRtbTkxYXRmVGZVRzV5K1hTazQ4K3J0TFNVdDEwNjVnS0xWc2s2YXRWWDBxUzB0TFRLaHpMM1ZPMjhHbGkwOFFLeDlJN2R0QXQ0OGJxaVVjZjE4WmZOdWlaSjJicS8rNzZod29LOWl0djM3NkE5NWVmbHgvd1dIbGZjd0FOUzhpRzVlV2l6RC8vOGJRSGVOcm5kNzQ5WERGbXBOOTJkZXlHelc4TWN6RVhjeldjdVFBQUFBQWdsQnlMMWlDQldyc2MycjZsc3NWQTkrM2RxMzE3OXdhODlzOC8vcVNYWnMrVkpJVkhoUHZlWXQrK2Jac3lNellycm5HY3Z2bDZqYjc1ZW8wazZmcFJJeVZKT2J0M2E4Ry81MG1Temp5N2x6SisrMTNoRWVGcTBpUlJoczNRc2lWbExXSlMyclN1ZE41ZTU1NnR6TTJaK3V5VFR6WGtpckwrNkE4OC9HQ2w1dzRiTUVoZXIxZHo1cjJpUm5HTnF2d1pBR2hZUWo0c1A5akk0M3RYdTlEQm9Tc0dsN2R6cVVxMFdmRnBKbk14RjNNMWpMa0FBQUFBV0lOaGxIMjl0S1NrUk9IaDFiOXNVNjZ5TnJENFUvSnhMU3YwTHovWW9lRnlZbEtpR3NjM2xtbWF2amZGRDVhM0w4L3Z6ZmJyUjQzVXBvMi82cDhQVFZkK1hyN2F0VTlUajE0OTlmTHN1VnI2N250K1kwM1QxRm5ubmhPd2xoSFhYcTJMQnc1UTQvajRnT2Q0dlY1NS8zaHIzRFQ1ZlFOVzA2RCs2ZzhOejJxaXZKMExjekVYYzFsekxnQUFBQURXRUJjWEowbmF2WHUzV3Jac1dlTng1Zit2VWVBNklKZkhYVmZsMVZwdDNuQ3U3U0tnYzU1OXZyYmxTSkxlbXYrRzl1M2RGM0NCVUVsS2F0Wk1qODZjb1lXdnY2R2xpeGJycWRuUHFubHlDNDBiUFViWlc3ZjVhaTNmWHJUd1A1cjM4cXZ5ZUR4S2JOcFUvN2hudkd3Mm05cTBUVlZjNHppVmxwYktORTBkMTZxVmhvNFlydVRqQXY5dURjT29NaWlYSkZkcHFlOXpXRmlEaXMwQTFBQi85UUFBQUFBQW9NRkxUVTJWeldaVFJrWkdyY0x5K3N3d0RJVlgwdHU3WEVseHNlOHQ2ZHBZOXQ3U3c2cm5zeFVybGIxMVc1Vmh1U1RGeHNiVytKcW5kRDFOQy83OXV0cTJhYTA3NzcxYjhRbGxDM2oyN251K2V2YzkvN0RxckVySkgyRzVZUmd5V2NBVHNCekNjZ0FBQUFBQTBPQkZSVVhwakRQTzBPclZxOVcrZlhzbEpkWCtHNjMxVFh4Q2dtYTlNaWZnOGRIWGpGVHVuajIxdm01TmU1WWZDeW10VTNUL1E1UFZybjJhM2w3d3B0eHVqeTYrN0JMRnhzYnEybUVqNUN4MDF2ak5lV2VoVTQ1b1I1WG5GRG1ka3FUSXlFaGY2NTVnRzlHNnA0bzlMa1had3cvcm05Z0FhbzZ3SEFBQUFBQUFXRUwzN3QzMSsrKy9hK0hDaGVyVHA0L2F0MjlmN1poQ1Y3RXlDbmY1ZXBhbk9CS1BRYVhCY2MvaysxUjZVQnVTUTgyWU5WTmhSL2x0NjdjV3ZDbEhkTFR5OXVWSmttL0J6L0p0U1VydjJFRWxKU1ZhOU5ZN2NybEtOV2pvNWJXZUp6OHZYMzhmUFVaRFJneFh2NHY2Qit4SG5wK2ZMMGx5eEVUWGVvNjZrdUpJbEdteks4YU1ESFlwUUlOSFdBNEFBQUFBQUN6QlpyTnA4T0RCV3I1OHVSWXZYcXlFaEFRMWE5Wk1jWEZ4QWQ4aTNxSjh6WGV2bHlRbEsxYVgyZEpyUFcvTGxpMlZuSng4UkxYWHBXMWJ0K3FSS2ROcU5hYXlSVDFMaW11M2VLb2tmZnJ4SjM3YkJ5L3VlYkR2djEycjRnTUhkTUtKblJRUldmdlFlTzAzMzJyLy92MTZiZTdMT3VmODNocnoxOUdWbnVkeWxUMHMySmU3VjZPdkdSbndlbU52dU5uM2VjaVZ3OVQzd2d0cVhST0Erb2V3SEFBQUFBQUFXRVpVVkpRR0RCaWc5UFIwclZ1M1RwczJiYXJ5YmVxOFJwSTZsSDNlWDFDZ2IzLzk5ckRtcmM5aGVXbEpxYkszYmp2aTZ4UVZGU25LVVhXYmswTlZ0OEJudVM4L1d5Vkordm5IbnlxMGd6bDArOVN1cCt2dVNSUDk5bjMzVGRudjdaVFRUMVYwZEhTMTdXbmNibmVWNXh4OHJLaW9xTXByQVFnZGhPVUFBQUFBQU1CeTB0TFNsSmFXVnUxNTYvTzI2TWQxQ3lSSnlja3RkTlA1QSt1NnRHT3VUZHZVS3Z1VUp4L1hzdEkzeVEvbUxIU3FzS0JBclZQYkhQWDY4dmJ0MCtvdi95dkRNTlNpNVo4UEhiWnZ5NWJYNjFYeWNmNEx0aVkyOVcrVjQzSzV0UGFiN3lSSlo1MTdqcVRBZmRtZmVPUXhyVnI1dVNScDRKQkJ1dnI2YTQvYWZSeXVMR2VPWDgveWFEUHdvcTRBamd4aE9RQUFBQUFBQUNSSlQvM3pYNHFKamRYMW8yK28xYmpOR1JtU3BOUzJiWTk2VFIrOS80RmNMcGU2OWVpdU95YU85KzB2WCtDenVpQi8zZHJ2VmVSMEtpb3FTcWQxT3ozZ2VTNlhTeitzL1VHU1pKcW1QbHl5VEpjTXVreHhqZU9Pem8wY3BubVpYMmhEZnJZa2FVcVg0ZW9jMXlxbzlRQU5HV0U1QUFBQUFBQkFDTnFibTZ1ckIxOFI4SGhKY1hHdHJ1ZHl1ZlRaaXBVNjhlUXVOVHIvTHlPdlUyeHNyQ1RwdXpYZmxGM0Q3WkxINDVITlpxdHd6c0U4SG8ra21pM3dXYkMvUUhiVHJzRlhEcTNWL1pUNzZvdi9TcEs2OWpoRFlWWDBWUC95ODFYYW41K3Z0dTJPVjd2MmFmcHc2VEs5OVB3TEduZm43WWMxTDREUVExZ09BQUFBQUFBUWdyeGVyNG9QSERocTE4dlBLd3VvMjNmbzRMYy9lK3UyQ24zQjU3NytpaTY5dkd5ZnM5Q3BqNWQ5SkVsYTllbG4yclZqcDhiZVBrNHRrcE45NXh5cXlPbVVWTE1GUHE4Yk5WS1hEYjFjamVQamEzMVBwU1VsV3YxbFdWamU4K3l6cWp4di9xdnpKRW05KzV5bmJtZDIxMmNyUHRXcWxaK3JVNWNUMWFkL3YxclBEU0QwRUpZREFBQUFBQUNFb0lRbVRUVHJsVGxIN1hwWm1WbVNwQTZkT3ZydE4wMVRTYzJiK2UyejJlMlN5Z0w3WjJZOHBjS0NBbDF5K1VBZEtEcWdqOTcvUUhmODdUWmRQMnFrenIrZ2I2VnpGUllVU3BMbXpuOVZzYkd4VlM3d09XNzBtRXF2VWVRc0NuaThiLzkrR2pCb29OYXNYaU5ub1ZNeHNURTY2WlNUQTk3NzNGa3ZhUGZPWFdvY0g2L2UvZm9vSWlKQ1YvN2xLcjM0L0J5OThPd3NOWXFMVTdjZVp3UWNENkJoSUN3SEFBQUFBQUNBTnY1dmd5VHA1ZGx6bGY3NEk0cUtpcElrSlRWdlZtbGY4TUtDQWozOXI2ZTA1cXZWYXRjK1RWZGRlNDNzcGwwbm5YcXlucG54bEo1NzhtbDkvOTFhM1h6cldEbWlIWDVqdDI3Wkl0TTBGUk1UVTIxZDVhRjViWTZYdDNGWnVienN6ZlZ1UGJyTGJ0b3JIZi9Pd3JmMThiSVBKVW5YM25DOUlpTEtGdEM4OE5JQldyOXV2ZFo4dFZxUFAveUlSdDQwU24wdnZLRGFlZ0dFTHNKeUFBQUFBQUNBQUtMTkNIV0theVczMTZOV2pvUmdsK1B6NnNMNU1tekdVYjNtTjZ1L2xtbWEycHExUlZNblR0SnRkOTlaNlhrSGlnNW94Y2ZMdGZEMUJjclB5MWQ2eHc2NmU5SkVYeGg5eHBrOTFLWnRXejA2ZFpxK1d2V2xNamI5cG45TXZGdHRVdHRJa29xS2lyUnordzQxVFVxU1lWUi9EK1Z2bXgrcWZJSFBRTWQzNzl5bHRkOThKMGs2ODZ4ZUZZNTd2VjdOZjNXZTNsN3dwaVRwblBON3E5ZTVaL3VPRzRhaGNYZjhueWJmYzc4Mi9ySkJ6ODk4VmovL3VGN1hqNzVSamVJYVZWczNnTkJEV0E0QUFBQUFBQkJBYW5TU3BuWVpyZ0xYQWJrODdtQ1g0eE1aRlhsWTQvYm41MHNxQzRMREQxcnNjdU12RzVUeDIrOGFPR1NRU2t0S3RmVGQ5M1RIMkw5WGVvMVBQdnhJTHo0L1IySGg0Um82NGdvTkhqNjB3bHZielpvMzA0T1BUZGZNeDJibysrL1dhbDl1cnBUYVJwSzA1cXZWOG5xOWFwdDIvR0hkUTAydCtQZ1RlYjFleGNUR3FQTkpKL29kMjV1YnEyZG16TlQzMzVhRjZWMU9Qa21qeDk1YzRSb1JrWkdhT09WK1RaLzhrSDc2Y2IxV3JmeGNhNzlkcTh1R0ROS0ZsMXlzaU1qRCt6MEFxSjhJeXdFQUFBQUFBQm9ZcjllcjNEMjVpb3FLVW5oRXVPeDJ1NXhPcCthL1ZyYUlaZVA0ZUlXRmhVbVMzRzYzWHB6MWdpU3BlODh6ZFh4YU85bHNOaTM1WTdITm5GMjdOZXVwWjNUaXlTZXBlWXZtNnQ3clRObnNkcDF4WmcvRkoxUys2S2JINDVFa2pmcmJMZHFXdFZWeDhYSGFrYjFkelpOYmFNVkhaYTFSMGp2K3VaRG9xVjFQVjV1MnFaTEszanpQMjd2UFY5L2hLbDljdEdEL2Z0bi82TEh1Y3JuMHdYdnY2ODE1ODFWWVdOWTN2V3YzTXpUdXp0c1VkdEREZzRORk9SeWFPSFdTWG43aFJTMWJ2RVNGQlFYNjkwdXY2ajl2dnFXTExoMmc0VmVQT0tJNkFkUWZoT1VBQUFBQUFBQU4wTzIzM09vTGhBL1Z1Kzk1dnM4Ly9iaGVtemIrcW1ZdG1xdGQrelJKMHJVMy9sVm5udDFMYzUrYnJVMGJmOVhIeXo3MDlmVXVOL2U1MlRKTjA3ZllwN3hlZVR3ZXVkMXVYMWgrc0lzdUhhRFR1cDJ1OVQrc2syRVk2dEdycCs5WTMvNzk5TUNFKzNUcmpiY29MMitmbklWT3BhVzNQNkw3ajR5SzFMQ3JydkRiOTlrbm4rcWwyV1dMb3Rwc05nMitZcGlHamhoZWJUc1kwelExOHFZYmRWclgwL1Q4MDg5cDk4NWQ4bnE4T3ExYjF5T3FzU1pTSEUxa3lKRGRzQ25haktqeitRQXJJeXdIQUFBQUFBQm9ZQXpEMFBGcDdiVHUreC84OXNjbnhLdm5PV2RyeUJYRGZQdE82TnhKamVJYWFlaVZ3LzNPVFV0dnIybi9lbFE3c3JkcjlaZGZhZE92dnlvM1o0LzI1T1FvUHk5ZnBhV2xLaTB0bFVwTGExUlRqMTQ5MWFScG91SWFOMWI3RHVscWt0akVkNnhaOCtiS3o4dVR5K1dTM1c1WDIzYkhhMVFsYlZHTzFIbjkrdWo3YjlkcTUvWWR1bUhNNkZvSDhpZWZkcXFlZUc2bTNsKzhSRzNUMnZrZUx0U2xFYTE3eWJUWkZXUFM4Z1dvYTRiWDYvVUd1d2dBQUFBQUFJRDZLS053bCtiOHRzSzN3T2VJMWhVWGlxd3J4Y1hGbXZuWURFblM3UlB1T3F4cmVMMWVlZHdlZWJ3ZTJReGJoZDdpNVQ1ZTlxSE92NkJ2alJiY0xGZGFVcUtTa2hLVmxKVEs0M2JMNC9WS2Y4Uk1OcHROaHMyUTNXN0ticmZMTkUxZm4vVWZ2MStueEtSRXRVaE9ybkJOdDl0ZE5yWUdkVHg0MzJRZEtDclNsRWVuMWJobXFlem5HaDRlWHF0N0RUYkNjdURJR1RYNG95Y3NCd0FBQUFBQUNHQjkzaGJkdTI2QkpDbTlVYkxHZHh3WTVJcGdSWVRsd0pHclNWaHVPeGFGQUFBQUFBQUFBQUJRbjlHekhBQUFBQUFBQUtpbjVtV3UwaFpucnV5R1RTT1A3NjNVNktSZ2x3UTBXSVRsQUFBQUFBQUFRRDJWNWR5akRmblprcVJDVjNHUXF3RWFOdHF3QUFBQUFBQUFBQUFzajdBY0FBQUFBQUFBQUdCNWhPVUFBQUFBQUFBQUFNc2pMQWNBQUFBQUFBQUFXQjRMZkFJQUFBQUFBQVNRR3Aya0tWMkdxOGhkb2dnYk1Rb0FOR1Q4S3c4QUFBQUFBQkJBdEJtaHpuR3RWT0E2SUpmSEhleHlBQUIxaURZc0FBQUFBQUFBQUFETE03eGVyemZZUlFBQUFBQUFBTlJudkZtT1lNbHk1cWpZNDFLVVBWeXAwVW1LTmlPQ1hSSVFrZ3pETUtvOWg3QWNBQUFBQUFDZ2NvV3VZbVVVN3ZMMUxFOXhKQWE3SkZpUWFiTXJ4b3dNZGhsQVNLdEpXRTdQY2dBQUFBQUFnQUF5Q25mcDNuVUxKRW5walpJMXZ1UEFJRmNFQUtncjlDd0hBQUFBQUFBQUFGZ2ViNVlEQUFBQUFBQUE5UlE5eTRGamg3RG05Vnl2QUFBRHFrbEVRVlFjQUFBQUFBQUFxS2ZtWlg2aERmblprcVFwWFlhcmMxeXJJRmNFTkZ5MFlRRUFBQUFBQUFBQVdCNWhPUUFBQUFBQUFBREE4Z2pMQVFBQUFBQUFBQUNXUjFnT0FBQUFBQUFBQUxBOEZ2Z0VBQUFBQUFBSUlOcU1VS2U0Vm5KN1BXcmxTQWgyT1FDQU9rUllEZ0FBQUFBQUVFQnFkSkttZGhtdUF0Y0J1VHp1WUpjREFLaER0R0VCQUFBQUFBQUFBRmdlYjVZREFBQUFBQUJVSTlPWm8vMmxSVldla3hLVktJY1o3dHQydWtxVVZaUlQ1UmlIUFZ3cGprUy9mVm5PSERuZEpjekZYRXB4SkNyRjBVU0dETmtObTZMTmlDckhBRGd5aE9VQUFBQUFBQURWZUMzamMvMlN2NjNLYys0NllhQTZ4Q2I3dHJPS2NqVDk1MFZWamtsdmxLenhIUWY2N1p1WCtZVTI1R2N6RjNOcGZNZUJHdEc2bDB5YlhURm1aSlhuQXpoeWhPVUFBQUFBQUFEVnNCbEd0ZWRFMmNNVkV4YnB0MTBkdTJIekcxTytqN21ZNitDNURHKzFwd000Q2dqTEFRQUFBQUFBcXRFMkprbUdxZzdNRzRWRnlUVHNmdHVkNGxwVk9TWTFwcW5mR09aaXJrcm5xdjVaRFlDandQQjZ2VHliQWdBQUFBQUFBQUEwV0laUi9WZUVxditlQ0FBQUFBQUFBQUFBRFJ4aE9RQUFBQUFBQUFEQThnakxBUUFBQUFBQUFBQ1dSMWdPQUFBQUFBQUFBTEE4d25JQUFBQUFBQUFBZ09VUmxnTUFBQUFBQUFBQUxJK3dIQUFBQUFBQUFBQmdlWVRsQUFBQUFBQUFBQURMSXl3SEFBQUFBQUFBQUZnZVlUa0FBQUFBQUFBQXdQSUl5d0VBQUFBQUFBQUFsa2RZRGdBQUFBQUFBQUN3UE1KeUFBQUFBQUFBQUlEbEVaWURBQUFBQUFBQUFDeVBzQndBQUFBQUFBQUFZSG1FNVFBQUFBQUFBQUFBeXlNc0J3QUFBQUFBQUFCWUhtRTVBQUFBQUFBQUFNRHlDTXNCQUFBQUFBQUFBSlpIV0E0QUFBQUFBQUFBc0R6Q2NnQUFBQUFBQUFDQTVSR1dBd0FBQUFBQUFBQXNqN0FjQUFBQUFBQUFBR0I1aE9VQUFBQUFBQUFBQU1zakxBY0FBQUFBQUFBQVdCNWhPUUFBQUFBQUFBREE4Z2pMQVFBQUFBQUFBQUNXUjFnT0FBQUFBQUFBQUxBOHduSUFBQUFBQUFBQWdPVVJsZ01BQUFBQUFBQUFMSSt3SEFBQUFBQUFBQUJnZVlUbEFBQUFBQUFBQUFETEl5d0hBQUFBQUFBQUFGZ2VZVGtBQUFBQUFBQUF3UElJeXdFQUFBQUFBQUFBbGtkWURnQUFBQUFBQUFDd1BNSnlBQUFBQUFBQUFJRGxFWllEQUFBQUFBQUFBQ3lQc0J3QUFBQUFBQUFBWUhtRTVRQUFBQUFBQUFBQXl5TXNCd0FBQUFBQUFBQllIbUU1QUFBQUFBQUFBTUR5Q01zQkFBQUFBQUFBQUpaSFdBNEFBQUFBQUFBQUFBQUFBQUFBQUFBQUFBQUFBQUFBQUFBQUFBQUFBQUFBQUFCWTIvOERoWlp5bFc3UmN0Y0FBQUFBU1VWT1JLNUNZSUk9IiwKCSJUaGVtZSIgOiAiIiwKCSJUeXBlIiA6ICJtaW5kIiwKCSJWZXJzaW9uIiA6ICIiCn0K"/>
    </extobj>
    <extobj name="C9F754DE-2CAD-44b6-B708-469DEB6407EB-2">
      <extobjdata type="C9F754DE-2CAD-44b6-B708-469DEB6407EB" data="ewoJIkZpbGVJZCIgOiAiMjEyNTQxODcwNjc1IiwKCSJHcm91cElkIiA6ICIxMjE2MzMxODIwIiwKCSJJbWFnZSIgOiAiaVZCT1J3MEtHZ29BQUFBTlNVaEVVZ0FBQTljQUFBRlpDQVlBQUFDU1V0eW9BQUFBQ1hCSVdYTUFBQXNUQUFBTEV3RUFtcHdZQUFBZ0FFbEVRVlI0bk96ZGVYd1RkZjQvOE5ka2NpZE5UeWlVdHJSZ0tkQWlvcWg0TEs0WEl1c3RxMWo5dWh5ZXFMakxnaUpTVVE1RlY1SFZSWEJkRmEreW9xNktpZ2Vpb3ZLVFpUMUFiZ1I2UWFFdHRORG1hSnJNNVBkSDJxR2hWOUtrVGRLK25vOUhIczFNWitiekNiVFRlWCtPOTBmd09MLzNnSWlJaUlpSWlJamFKZWpPRjFyYXIrcnFpaEFSRVJFUkVSRjFOd3l1aVlpSWlJaUlpSUxFNEpxSWlJaUlpSWdvU0F5dWlZaUlpSWlJaUlMRTRKcUlpSWlJaUlnb1NBeXVpWWlJaUlpSWlJTEU0SnFJaUlpSWlJZ29TQXl1aVlpSWlJaUlpSUxFNEpxSWlJaUlpSWdvU0F5dWlZaUlpSWlJaUlMRTRKcUlpSWlJaUlnb1NBeXVpWWlJaUlpSWlJTEU0SnFJaUlpSWlJZ29TQXl1aVlpSWlJaUlpSUxFNEpxSWlJaUlpSWdvU0F5dWlZaUlpSWlJaUlMRTRKcUlpSWlJaUlnb1NBeXVpWWlJaUlpSWlJTEU0SnFJaUlpSWlJZ29TQXl1aVlpSWlJaUlpSUxFNEpxSWlJaUlpSWdvU0F5dWlZaUlpSWlJaUlMRTRKcUlpSWlJaUlnb1NBeXVpWWlJaUlpSWlJTEU0SnFJaUlpSWlJZ29TQXl1aVlpSWlJaUlpSUxFNEpxSWlJaUlpSWdvU0F5dWlZaUlpSWlJaUlMRTRKcUlpSWlJaUlnb1NBeXVpWWlJaUlpSWlJS2tEbmNGaUlpSWlJaWl4Y3ZGaFNpMDI5czhaa3IvREdRYVRjcDJvZDJHbDR1TDJqd24wMmpFbFA2WkxJdGxzYXdBeTRva1lRK3VDKzAyMkNTcHpXTXlEU2FZMUtLeWJYTkxLSFRZMmp6SEpJck4vdEZaRnN0aVdlMlhSVVJFUk0wMS9pMysrUERoZG8rdGNidmc5c2crMjl0cmF0bzh4K09CenprQXNOOW14NDdhdHM5aldTeXJKNVlseVRKRVZlUU53ZzU3Y1AxeWNWRzcvL0R6aCtZZ044YWliQmM2Yk1qZnNiM05jM0lzRml3WWtzT3lXQmJMQ3JBc0lpSWlhczZmdjhXTkhKSU1xMXZ5Mlc2UDVQSDRuTk80ajJXeExKYlZ2Q3lITE1QTTRQcUV4cUVDN1QzNEE0QkRrbUIxdTMyMjIrUDl6M0kzMjhleVdCYkxhbDZXdysyR1FSMzJ0allpSXFLbzhlQ2c3RmEvbDI0d050dHU2M2dBTUlyTlI1SGxwYVhCM3M0ekFNdGlXVDI5ckVnU3RxZHBteVQ1Qk5iWjVwaFdqOVdwVkhBM0NSSjBLbFdieHdOQW1zSGdjMDdqdnZaaURaYkZzbnBpV2UySDdrUkVSTlFvMnh5RHdlMzhYVzdLS0lvQkhkK29JMEVFeTJKWjNiMnNFb2NkQitzY01JaGl4RTF2RkR6Tzc5dnYydW9FMjJwcmxLRTEyZVlZekdxblpZT0lPbzlhRUdCbXp6VVJFVkdyK094S0ZCa1c3ZG1OM2RaYUFPR2IzaWpvemhkYTJzK25hYUllcnVCQUNVb2REb2lDRU5IWkY0bUlpSWlJSWhtRGE2SWVyc1R1VUZyLzJzc3NUa1JFMUZPWlJCRTVGZ3NrandkcEJrTzRxME5FRVlqQk5SRVJFUkZST3pLTkppd1lrZ09yMjkwc3h3a1JFUkRHNERyVFlNTDhvVGx3U0JKMEVaaEduWWlJaUlpSWlNaGZZUXV1VFdvUnVURVd0djRSRVJFUkVSRlIxR09YTVJFUkVSRVJFVkdRT09lYWlJaUlpS2dkaFhZYlhpNHVVaEthNWFXbWg3dEtSQlJod2haYzI5d1NDaDAyWmM1MVJ4WW5KeUlpSWlMcUNqWkp3dmFhR2dBQVp6UVNoVSs2MFFCQkFFUkJnRWtVdzEwZEgyRUxyZ3NkTnVUdjJBNEF5RGJIWU5hZzdIQlZoWWlJaUlpSWlLSkFYbW82MUlJQXN6cnlCbUZIWG8ySXFFdmxwYVhCS2Nzd2lDSXlEYVp3VjRlSWlLamJreVRnY0ptTVkxVXluRTVBbHNKZEk2TE9weElCblE2SVMxQ2hUNG9LRWRicEhCSlJIMXp6NWtROVVTaHZUdWtHWThTMi9oRVJFWFUzTmNjOUtOb25vMWRTQ25KelVtQTJteUYyeHlpRDZDU1NKTUZxdGFLc3JBemJ0NVFoWTZBS2xsZ2gzTlVLcWFoK211Yk5pWHFxbm5CeklpSWk2bTVxam50UXZFK05ZYm01aUkrUEQzZDFpTHFVS0lxSWpZMUZiR3dzK2xUM3diWnQyOUIvb0x0YlBjTkdiWERObXhQMVpEM2g1a1JFUk5TZFNCSlF0RS9tc3lzUmdQajRlT1RtNW1McnRwK1JNMXdNYUJSbXdZRVNsRG9jRUFVQlUvcG5JTk1ZT2RNYW8zS2Q2OGFiVXk1dlRrVEt6YWxvbnd5cEE5TWlTaHgyN0xUV1lsdHREV3h1enFzZ0lpTHFESWZMdktNdCtleEs1QlVmSDQ5ZVNTazRYQ1lIZEY2SjNZRmR0YlhZWGxNRFcwY2VmanRSVkFiWHZEa1IrZXJvelFrQUNrcEw4Zmp1WGNqZnNSMkZEbHNuMUk2SWlJaU9WY2xJU1VrSmR6V0lJa3BLU2dxT1YzZWZ0ZTJpY2xqNHNTb1p1VG04T1JFMWxaS1NndTA3eXRBdkxkdzFJU0lpNm40eURTYk1INW9EaHlSQnB3cThmOHJwQk14bWN5ZlVqQ2g2bWMxbTFEa1lYQWZOSklySXNWZ2dlVHhJTXhnQ09wYzNKNkxtdXR2TmlZaUlLSktZMUNKeVl5eXd1dDF3ZXdML2V5dExZT0pkb3BPSW9nZzU4SUdYRVN0c3dYV20wWVFGUTNJNmRJUGl6WW1vdWU1MmN5SWlJaUlpaWlaUk9lZWFpSWlJaUlpSUtKSkU1WnhySWlJaUlxS3VaSE5MS0hUWWxEblg2UVpqdUt0RVJCR0d3VFVSRVJFUlVUc0tIVGJrNzlnT0FNZzJ4MkRXb093dzE0aUlJazNZZ3V0Q3V3MHZGeGNwQ2MzeVV0UERWUlVpSWlJaUlpS0tBbmxwYVhES01neWlpRXlES2R6VjhSRzI0Tm9tU2RoZVV3TUE2RURDUlNJS2tYU2pBWUlBaUlJQUV4TUZFaEVSRVZFRVN6Y1lvUllFbU5XUk53Zzc4bXBFUkYwcUx6VTlZbTlRUkVSRVJFVFJndG5DaVlpSWlJaUlpSUxFcmlvaUlpSWlJaUtLQ2lVT3U4K2NhNU02Y3FZMU1yZ21JaUlpSWlLaXFGQlFXb3JkMWxvQXdQeWhPY2lOc1lTNVJpY3d1Q2JxNFFvT2xLRFU0WUFvQ0pqU1B3T1p4c2pLdWtoRVJFUkVGQTBZWEJQMWNDVjJoOUw2WjVPa01OZUdpSWdvTXBsRUVUa1dpN0tNTEJIUnlSaGNFeEVSRVJHMUk5Tm93b0loT2JDNjNYQnpIVmtpYWtIWWd1dE1nd256aCtiQUlVblFxWmkwbklpSWlJaUlpS0pYMklKcmsxcEVib3lGclg5RVJFUkVSRVFVOWRobFRFUkVSRVJFUkJRa3pya21JaUlpSW1wSG9kMkdsNHVMbElSbWVhbnA0YTRTRVVXWXNBWFhOcmVFUW9kTm1YT2RiakNHcXlwRVJFUkVSRzJ5U1JLMjE5UUFBRGlqa1NoODBvMEdDQUlnQ2dKTW9oanU2dmdJVzNCZDZMQWhmOGQyQUVDMk9RYXpCbVdIcXlwRVJFUkVSRVFVQmZKUzA2RVdCSmpWa1RjSU8vSnFSRVJkS2k4dERVNVpoa0VVa1drd2hiczZSRVJFUkVSUmljRTFVUStYYmpCR2JPc2ZFUkVSRVZHMFlMWndJaUlpSWlJaW9pQ3hxNHFJaUlpSWlJaWlRc0dCRXBRNkhCQUZBVlA2WnlEVEdEblRHaGxjRS9Wd0pRNjd6NXhya3pxeXNpNFNFUkZSejFOVlZRV3IxWXIwZEM1NVJyNUs3QTdzdHRZQzhHYnhqeVFNcm9sNnVJTFNVdVVHTlg5b0RuSmpMR0d1RVJFUkVYWEV4bzBiSVRVRUcrZWRkMTZIcjdOMTYxWU1HalFJT3AwdVZGVURBRlJVVkVDU0pQVHQyN2ZWWXlSSnd2dnZ2NDgzM25nRGNYRnhXTDU4T1F3R1EwRGxyRm16Qm9NSEQ4YUFBUU9DcmJKZmlvcUtsUGRKU1Vrd204MWRVbTZnOXUvZmoxV3JWaUVqSXdNVEprd0lkM1c2SlFiWFBRQmIvb2lJaUlpQ2sya3dZZjdRSERna0NUcFZaS1l0V3Jod0llcnE2Z0FBYTlldTdkQTF5c3JLTUgzNmRLalZhbVJsWmVISko1OE1PTGc5bWR2dHhudnZ2WWMzM25nRFNVbEplTzY1NTJDeHROeVlYMWxaaVJVclZzRHBkTUp1dCtQdmYvODdaczJhNVhkWlAvMzBFNVlzV1FLTlJvTTc3N3dUVjExMVZWQjE5OGZ0dDkrdXZKODVjeWJHakJuVDZXVUc2cm5ubnNOSEgzMEVBTkRwZExqd3dndVJuSndjNWxwMVAyRzdNNWhFRVRrV0N3Ykh4Q0RkR053dmJHZll1SEVqTm16WWdBMGJOZ1IxbmExYnQ4THBkSWFvVmlkVVZGVGcwS0ZEYlI0alNSTGVmZmRkVEpvMENmbjUrWEE0SEFHWHMyYk5HdXpmdjcrajFleVc5dTdkaTF0dXVVVjU3ZG16Sjl4VklpSWlvazVtVW92SWpiRmdpRGtHNlFaanVLdlRhWDcrK1djQTNvQzR0clkyNk1BYUFONTU1eDM4NjEvL2d0UHB4TUdEQnpGMzdseTRYSzRXaiszVHB3OG1UcHlvYks5YnQ4N3Zob0x5OG5Jc1hMZ1FIbzhIOWZYMWVQNzU1N0ZtelpxZzY5OGRuSG5tbWNwN3A5T0paY3VXaGJFMjNWZlllcTR6alNZc0dKSURxOXNOdDhjVHJtcTBpaTEvNFduNWE0L2I3VVpkWFIwY0RnZnE2dXBndDl2aGNEaGd0OXRoczlsZ3RWcGhzOWt3WXNRSTVPVGtkRW9kWEM0WHlzdkxsZTM2K3ZwT0tZZUlpSWlvcS8zMDAwL0srOU5QUHowazE3enh4aHV4YmRzMmJOcTBDUUN3YmRzMlBQUE1NNjArbDE1Ly9mWDQ5dHR2c1hQblRnREEwcVZMTVdMRUNDUWxKYlZhUmwxZEhSNTc3REhVMXRZcSswYU5Hb1d4WThlRzVETkV1M1BPT1Fkbm5IR0c4dis3WWNNRzdOaXhBME9IRGcxenpib1hEZ3Z2UkozVjh2ZktLNjhBZ05MeTk5UlRUMEdqMFRRN3RySGw3OFVYWHdUZ2Jmazc0NHd6Y09tbGw3WmJUa3N0ZjJxMUd1UEdqV3Z6dkgzNzl1R1hYMzZCSkVtUVpSbVNKUG04M0c0MzNHNDNKRW1DeStWU3RsMHVsL0txcjYvM2VUbWRUdVdyNUdmU2dycTZ1azRMcm9tSWlJaWkzY3FWSzZIWDYzSDExVmREMVRETVhaWmxiTjY4V1RsbTVNaVJJU2xMcFZJaFB6OGYwNmRQeDIrLy9RYkErMXc2YU5BZ1hIZmRkYzJPRndRQk0yYk13SjEzM2dtMzJ3MmJ6WVpubjMwV0N4Y3ViUEg2a2lSaC92ejV5clVCSUNjbkIzUG16RkUrR3dGMzNIRUg3cnJyTG5nYU9qYi85YTkvWWZIaXhXR3VWZmZDNExvVDljU1d2NXFhR2lXWUQ2ZURCdytHdXdwRVJFVFVqZGpjRWdvZE5tWE9kVFFQRGQrMmJSdFdyRmdCV1pheGR1MWFQUEhFRTRpTmpjV2VQWHRndFZvQmVPZmxodXI1RlFEMGVqMFdMRmlBdSsrK0cxVlZWUUNBZi83em44akt5c0t3WWNPYUhaK2VubzdycnJzT3ExYXRBZ0JzMnJRSmE5ZXViYkdUYVBIaXhjcXpNUUJrWkdSZ3dZSUZJVS9JRms3Lys5Ly9NSHYyN0pCZWMrdldyWDUxdXJXbG95Tjh1eXNHMXlIQWxyOFRzck96SVFpQzBpSVdDRUVRb0ZhcmxUazRnaUNnYjkrKzBPdjEwT3YxME9sMDBPbDB5dnZHL1FhRFFYazFicmZWZUVCRVJFUVVxRUtIRGZrN3RnTUFzczB4bURVb095ejEyTGh4SS83NXozKzIrTDJtZVg0bVQ1N2M3UHZQUGZjY0JFSEFva1dMSU1zeUFDQXhNUkd4c2JFQTRCT2dqaGd4SXVUQmFVSkNBaDU1NUJITW1ERkRHY240K3V1djQyOS8rMXVMeDk5ODg4MzQ4c3N2VVZWVnBkVHhaSjk5OWhtKytPSUxaVHM1T1JsUFBQRkV4R2JzcHU0dGJNRjFvZDJHbDR1TElIazhTRE1Za0pjYW5abXMyZkxueTJnMFl0NjhlWkFrQ1dxMXV0bExvOUVvWDV1K3RGb3QxR3J2ajJOanZYUTZIVjU3N2JYQS9uSEM0QzkvK1V0SXJqTmd3SUNJNlBVbklpS2l5R1d6MlZCYVd0cnVjUzBkSTBrU2xpNWRxdVNPaVkyTnhmVHAwNVh2Zi92dHQ4cjdZSmJ5YWt0T1RnN3V1T01PdlBEQ0M3ajg4c3R4enozM3RIcXMwV2pFblhmZWlmMzc5eU12THc5R1kvUFJBcGRlZWlsMjdOaUJUei85RkxHeHNWaTBhRkdIT2xrcUt5c0RQcWNsdGJXMUhiNld4V0x4KzVsYnI5ZDNxSXhneWJJYzlueERlV2xwY01veURLS0lUSU1wckhVNVdkaUNhNXNrWVh0TkRRQWdYUG5NMlBMbksxUXRmNk5HalFyb2VBcXZkS01CZ2dDSWdnQ1RLSWE3T2tSRVJOUkp2dnp5UzN6OTlkZks5bC8rOGhmRXg4Y0Q4SzdWWEZ4Y3JIenZILy80QjVZdVhlcjN0ZFBTMHZEQ0N5LzRkZXkxMTE2THJLd3M1T2JtdG52c1JSZGRoSXN1dXFqVjc0dWlpT25UcHlNMU5SVWpSb3hBYW1xcTMzVnVLaTh2cjBQbm5XejU4dVZZdm54NWg4N056OC9INk5Hai9UcTJjVm10cnJaaHd3WTgrdWlqWVNtN1VickJDTFVnd0t5T3ZFSFlrVmVqTHNTV1AxK2hhdm5yYVhRNkhRUkJDUG82NFdxQnpFdE5qOWdiRkJFUkVmbTYrT0tMY2ZIRkY3ZjR2U3V2dkxMVjFXNTI3OTZOdi83MXI4cjI1WmRmN3ZPTTJ2VFpGVURBUzhrMmx0c28yTG04bmFVbnpSRzJXcTErZDVMWjdmWVc0d01LREorbU80Z3RmNzQ2NHdaYVYxY1hzdXQrOHNrbjBHcTFJYm5XeVJZdFd1VFh2ejhSRVJGUk9GUlVWT0NSUng1UkF1YXNyQ3pjZSsrOVBzZWNIRnhUOUhLNVhIampqVGZ3NFljZjR1OS8venN5TWpMYVBQN2d3WU80Kys2N2NmYlpaMlBDaEFrWU9IQmcxMVMwRytyUndUVmIvb0xUazFyK2lJaUlpS0tSM1c3SG5EbHpsRHc5TVRFeG1EdDNyaytuUTJGaG9kSXhaREFZOE00Nzc3UTZwWEg4K1BFNGZ2dzRBT0RkZDk5dGRicGhOSHYwMFVmOUhua3F5ekxHamgyckpQT2ROV3RXcS9GRlMwTDluTDl6NTA0c1hyd1lSVVZGQUlDRkN4ZGk2ZEtsclhZeWVUd2VQUDMwMDNBNEhQam1tMi93elRmZjRLeXp6c0tFQ1JOYXpPV2swK25DUHJLMXhHSDNtWE50VWtmT3RNWWVIVngzQkZ2K1dqWisvUGlRWGV2ZGQ5OEZBS2pWYWx4enpUVWh1YWJJdWNSRVJFVFV3OGl5aklVTEY2S3dzQkNBZHlXV2h4NTZDTW5KeVQ3SGZmenh4OHI3MGFOSHR4cFllendlMURUa1RBSUFrOG0vWkZMUFB2dHMyRWI1YmRteUJUTm16T2kwNng4N2RzeG5sWnk0dUxoT0tlZU1NODdBNnRXclcvMStkWFUxWG43NVpYenh4UmMrOWFtb3FNQ3VYYnR3NnFtbnRucmV5ZE1iTjIzYWhFMmJOaUUzTnhjMzNYUVR6anJyTE9WN0kwZU94TXFWSzRQOE5NRXBLQzNGYnF0M3llRDVRM09RRzJNSmEzMmFZbkFkQUxiOHRlN09PKzhNMmJXYUJ0ZWh2QzYxck9CQUNVb2REb2lDZ0NuOU01QnBqS3lzaTBSRVJPVFZVcExkcGs1T3lGdGZYNi9rQndLOG5RM0xsaTNEc21YTE1HTEVDTngzMzMyb3E2dkR1blhybEdQT1BmZmNWcTlmVTFPakJHNDZuVTVaNmFVbnE2NnU5dGx1bkNZYWFpcVZDZ2FEb2RuKyt2cDZmUERCQnlnb0tJRE5adlA1M3VqUm96RjE2bFFrSmlZQzhEYU9WRmRYSXlFaFFUa21JU0VCaXhjdnh1Yk5tL0g2NjY5ajY5YXR5dmUyYmR1R2h4OStHSU1IRDhha1NaTkN1dnBSZDhYZkNEK3g1YS96Vy80b1BFcnNEcVgxenlaSllhNE5FUkZSWkRLSkluSXNGbVVaMlhEd0p4RnZXOGU2M1c1bGYxcGFHZ0RnNjYrLzlnbktqaHc1MHVvMUd6dUZBQ2dCVzA5MzhyOXpWLzI3U0pLRXp6NzdERysrK1dhei83TisvZnJoM252dnhjaVJJMzMyUC9mY2MvajQ0NDloTXBtUWtaR0JoeDkrR0wxNjlRSUFuSGJhYVRqdHROT3dlZk5tdlBycXE5aXhZNGR5M3E1ZHUvRGdndzlpK1BEaG1EUnBFbkp5Y2pyL0EwYXBIaHRjcytXdjh6VmQxcXNqSkVucTBEWDBlcjNmeXhoVVZWWGh4aHR2RExpTXBvSlo1NXJ6MW9tSWlLSkRwdEdFQlVOeVlIVzc0UTdYT3JLZDRPUWxuZG9LNEp1dTM5eTdkKzlPcTFNMDJiZHZuL0krS1NtcDAwZWkxdGZYNDRzdnZzQ3FWYXR3Nk5BaG4rOFpqVWJrNWVYaCt1dXZieFpiL090Zi8xSTZBVzAyRzBwS1NtQ3oyWlRndXRGcHA1Mkd2Ly85NzlpNGNTTldyRmpoOC9tMmJObUNQLy81enpqcnJMTXdjZUpFWkdWbGRkS25qRjVoaStneURTYk1INW9EaHlSQnAxSjFlZmxzK2V0OHJhMjU3UytYeTlXaGF5UW5KL3NkWEJNUkVSRkZDMzhhNWN2S3lqQno1a3hVVkZRQUFDNjg4RUk4OU5CRExTNGJ1bVBIRHZ6MjIyOCsrOXA2UnQ2elo0L3lQaVVseGQ5cSs3QmFyYmoyMm1zN2RLNi91ckx6WXZmdTNjcjd6ZzQyVjY5ZWpUZmZmTFBaVUhSQkVIRHBwWmRpeXBRcFBrTytBZTlvMmVYTGwrTS8vL21Qei83YTJscjg1Uzkvd1dPUFBkYmlmT3hSbzBiaDdMUFB4bGRmZllWWFgzM1ZwNU54MDZaTitOLy8vb2VYWDM1WmlZUElLMnpCdFVrdElqZkcwcTFhLzlqeUYvMjBXaTFVbmRqWUkwa1NYQzVYcDEyZmlJaUkvT1B4QUpMa2dTUjd2Ritidm1RUFpOa0Rqd2ROWHQ1dG15VEJMVXNBQkdXZnArRjZqVi9SNVBqR3I0QyswejlUVVZFUkhuendRU1UvME5sbm40MEhIbmlneGNBYUFONTg4ODFtKy9idTNRdVB4OVBpT1UwRDhRRURCclJabDhjZmYxeDUzOTVTVUoxcHdJQUJQblVKSmF2VjZqTkgrZVRBTnRUTVpuT3p3UHFNTTg3QUhYZmMwZUwvaDl2dHhyUFBQdXN6RW5USWtDR29ycTdHNGNPSFliVmE4ZUNERDJMcTFLbTQ4c29ybTUwdkNBSXV2dmhpakI0OUd1Ky8vNzdQdk80Ly9PRVBES3hiMFAzR0l2dUpMWC8rQ1VYTFgzSnljb3MzNzlZMExrbWcxK3ViTlZqNGMxNHc1cytmMzZuSkd0YXRXNGRGaXhaMTJ2V0ppSWk2RzQvSEE3ZmJBNWZiQTVkTGhzdmxnY3ZkOExYaGZYMjlETGNrUTVMUUxFajJ2a2V6ZmJMY3NjNmRlcFVNR1lHZjJ6ZTJjNFByYmR1MklUOC9IMWFyRllBMzZKbzdkMjZyVXc5Mzc5Nk4vLzN2ZndBQWpVYURoSVFFbEplWDQvang0eWd1TG00eElHNzYvTnJlV3Nobm5ubG1CejlKYU1YRXhIUmFYYjcvL251NDNXNWwrNU5QUG9IWmJNYVVLVk5hYmRBSXhrVVhYWVR2dnZzTzMzLy9QWVlNR1lLSkV5ZTIrdHg2N05neFBQYllZOWkyYlp1eWI4U0lFWmczYng1cWEydnh3QU1QNE1DQkEzQzczWGp1dWVld2MrZE9USnMyRFhwOTg1OVRqVWFERzI2NEFXUEdqTUVycjd5Q24zNzZDYmZmZm52SVAxOTMwR09ENi9hdzVhKzV6bXo1bzlENjZMUERFQVFCZ29BbUwrL1BvU0FBQWdRQTNwL05hcE5MdVJOcytxa2FCK1U2NWZpbVgxVUNJSXFDNzB0MTByYUlobjBxNy92V2psTUowR2dFcUZTaC84TkRSRVNSU1pZOWNOYkxjRHBsMURrbE9KM2U3ZnA2eVRkZ2JnaWk2K3RsdU53eTNHNzRMQzNVRWxFVW9ENzViNVFvUUZRQkdwMnFuYjlkSisvei9pMVRxUVNmdjZXbDlRNFVIQzZCQkEvNjZRMFkzN3VmOGpkVitWdmI4QjQrZjBlOTczL2E2Rzd6TS9qajJMRmplT21sbDFyNHQ1WHg3YmZmb3I2K0hvQzNQTFBaakNWTGxyUjRuWmt6Wi9vOHU0NGJOdzZ5TEN1ZEdyLysrbXV6Wjg3S3lrcGxhTEJXcTBWMmRuYUhQb1BaYkE1SjU4MkJBd2Z3NG9zdll1UEdqVDc3VzFxYnVUUElzb3hWcTFZMTIvLzIyMitqdUxnWUR6MzBFSXhHWThqTG5UcDFLc2FPSFl1enp6NjcxV08yYjkrT3h4OS9YT2tnQkx6RHZCOTU1QkZvTkJybzlYbzg4OHd6bURWcmxwS3NlZTNhdGRpK2ZUdG16cHpaYXZMa3VMZzRUSjgrSFU2bnM5V2t6VDFkMklKcm0xdENvY09tekxsT040VCtoNitqMlBMWHNzNXMrYVBRR2pUUTNEQTg3Y1NRTnZnTVhUdXhYK01XME5nQWJ6S0ppUEdvMGZnTTAzUW9uTlR3VU9SdDdXOCtsSzRqUkZHQVJpMUFvMUY1WDJwdjBIM2l2Y3E3clZaQnExWDU3bS80MmdrTncwUkU1Q2UzMjlNUUtNdW9jellObkJ1KzFzdW9xNU1iZ21pNXhXc0lBcFQ3dWxhcmdrYXRnc2tvSWk1VzQvTzNRTnY0dDZMaDcwTFRyMTNSV0h1ZzFvRmRkdS9xR2lxVkFKT3g2eCtqN1hhN1g4bGVQUjRQMXE5ZjMrcjNKMCtlakI5Ly9CR0E5OW4xeGh0dnhPYk5tNVhnK3VlZmY4WlZWMTNsYzA3VDZ3MFpNZ1FhamFZakh5Rm9OcHNOYjc3NUpqNzQ0QU9mWHVQazVHVGNmdnZ0dU9DQ0M3cWtIcDk5OXBuUEtOVzB0RFJsZStQR2paZzJiUm9XTGx6WWJHV2hZUFhxMWF0WkVySkdzaXlqb0tBQWI3enhCbVQ1eE8vYjFWZGZqYWxUcC9wTWZVeElTTUNTSlV2dzFGTlBZY09HRFFDOG8zYW5UNStPSzYrOEVwTW1UWUxaYkc2eG5IQUgxdWxHQXdRQkVBVUJKbEVNYTExT0ZyYmd1dEJoUS82TzdRQ0FiSE1NWmczcVdPdFhSN0hsNzRUT2J2a3JMeS92MEpEdHVycTZrQXoxN29teXMxcStHYmJrc3oySEFXODdFbklHVzVBYlkrbFFtYzJIMnpYZmQrS0ZoaDRLK2FRZUNnOGNkU2Q2TU56dTlvTjJqVVlGblZhQVhpOUNwMVZCcDFOQnJ4T2gwNmw4dDdYZUFKM0JPQkdSZnlUSkE3dEQ4cjdzVXBQM2J0Z2RFaHgxY3F1TnExcXQ5eDZzMTZzUWExRXI5K1VUWDFYS2ZWcWo2ZnJFdGoyWktJcElURXpFc21YTHNIanhZZ3dlUEJpOWV2WHlTV3ExYWRNbTJHdzJuNlZpdi9ubUcrWDlxRkdqdXJMS0FMd05CcDk4OGdsV3JGamhreGhZcDlOaHdvUUorT01mLzlobFFWOTVlYmxQSEJFWEY0ZWxTNWRpNWNxVldMbHlKUUNndUxnWTk5MTNIK2JObTRmQmd3ZDNlcDMyNzkrUHhZc1greVJZVTZsVXVPZWVlNW8xbERReUdvMllPM2N1M25qakRiejU1cHNOblM4ZXJGNjlHdXZYcjhldHQ5NktjZVBHUmR5cVJubXA2VkFMQXN3UlZpK2dCdzhMWjh0ZjVMVDhVWGpscGFYQktjc3dpQ0l5RGY2dHQ5NlN4dUYwb2VUeG9DRUE5NTFiMS9TcnM2Rm54T21VWWJXNWNiVEsyMFBTMGdoQ1FSQ2cxVFFQeFBWNkZReDZGWXdHTll4R0VRYTlpREFzWWtCRTFHVThIZy9xblBKSlFmT0o5NDQ2Yis5elU0SWdRSzlUd1dnVUVSK25SWXBlQmIxZWJBaVlCWitHVFU3NzZSd3BLU2xZdTNZdG5FNG5ubjc2YVorQWQ5eTRjYmovL3Z0OWVpZFB6aDlrTkJxUm41OFB3RHZWY01tU0phaXJxd1BnZmY0NzVaUlRzSGZ2WHJoY0xuejMzWGNZTzNZc0FHOHcyVFJvKzkzdmZ0ZlpIOVhIbGkxYjhNSUxMMkQvL3YwKyt5Kzg4RUxjZnZ2dHJmYmtkZ2E3M1k2NWMrY3FJMXdCNExiYmJvUEJZTURreVpNUkZ4ZUg1Y3VYdytQeG9McTZHak5tek1Dc1diTncvdm5uZDBwOTZ1cnFVRkJRZ0hmZWVjZm5lVDRoSVFHelo4L0c4T0hEMnp4ZkVBVGNldXV0T1BYVVUvRzN2LzFOK1ZrNWZ2dzRubi8rZWF4YXRRbzMzWFFUeG93WkU3YVlKWnIwMk9BNkZOank1NS9FeE1TQWx0UnFYSU5jcDlOaDJiSmxBWjlIZ1VrM0dDTzI5VThRdkwwZldtMWdrYTdINHczRW04N3BheHltNkIyaTZBM0lqeDEzb2M1WkI1ZXJlU1N1MTRrd0dGUXdHc1FtUVhmRHR0SDdNTWxlY0NLS2RIVk9HYlcxYmxodGJ0UmFUM3kxMmFWbXZjNWFiZU05VDBSU2dsWnBiR3k4N3huMHZPOUZnc09IRDJQdTNMaytnZVl0dDl5Q1AvM3BUejdIRlJjWDQ0RUhIbER5QnlVbEpXSGh3b1UrdVg1VUtwWFB2T0R6eno4ZmUvZnVCUUI4OGNVWFNuRDkzbnZ2S2NjTUd6WXM1RU9kMi9MWVk0L2grKysvOTltWGxaV0ZlKzY1QnprNU9WMVdEOEFiV00rWk04ZG43ZWV6empvTGwxMTJtYko5M1hYWHdXdzI0NWxubm9Fc3kzQTZuWmczYng3dXVlY2VYSDMxMVNHcmk4Zmp3ZHExYS9IS0s2L2c2TkdqUHQ4NzQ0d3pNR3ZXTE1URnhmbDl2ZE5PT3cwdnZmUVNsaTVkNnRNQldWNWVqaVZMbG1ERmloVVlOMjRjcnJqaWlpNXR6SWcya2ZjMDNVWFk4dGQxTFg5cXRicERxZm9GUVdDS2Yrb1FRUkNnMVhybjdpR20vZU1iaHo0NjZrNzAzRGpxWk5qdDNvZlFpaVAxY0xsTzdzRUJESG9SQm9NSWsxR0UyYVJ1ZUhuZjYzVHMraWFpcnRFNGNzY2JQRXMrZ1hUVDZUV2lLQ0RHcklZbFJvT1VQbnFZVGQ2R3c4YUFPdFNqanlqMHZ2dnVPenp6ekRQS2NrZ3FsUXIzM1hjZnJyamlDcC9qOXU3ZGkxbXpaaW1kS0FNR0RNQ0NCUXZhZmM2NzVKSkw4TnBycjhIajhXRHIxcTNZdFdzWGV2ZnVqVFZyMWlqSG5GeFdaMnNhV01mSHgyUFNwRWtZTzNac3AyVGpia3RGUlFVZWVlUVJuOEM2YjkrK2VPaWhoNW9kTzJiTUdPaDBPaXhhdEFodXR4c2Vqd2YvK01jL1VGVlZoVW1USmdWZGx4OSsrQUd2dmZhYVQxMEFiOGZVcEVtVGNOMTExM1hvMzhkb05HTG16Sm00K09LTHNXelpNaFFWRlNuZk8zYnNHQW9LQ3JCeTVVb01IejRjRjExMEVjNDk5MXpFeHNZRyszRzZsUjRiWEFOcytRUEMxL0pIRkVrYUh6aGp6SzNmRWwwdTJSdHdOOHczYlBxK3F0cUYwb01PbjZIb0dvMEFzOGw3emFhQmQ0eFpIWEJQUEJFUkFMaGNIaHl2Y2RHNGVGVUFBQ0FBU1VSQlZPRllqUXZIYTF3NFh1TkdUYTNMWi9TTlNpVW85NXZrWGpydmU3UDMzbVBRUjFiaUh3ck16cDA3TVcvZVBHWGJaREpoOXV6Wk9PdXNzNW9kTjN2MmJKL0V2STg4OG9oZm1hdVRrNU14YXRRby9QREREd0NBdDk1NkN5a3BLWEE2blFDOHo4Q2pSNDhPMVVjSzJMMzMzaHVXOGpkdDJvU25ubnJLWjhSbmZIdzhubmppaVZhVGZsMXd3UVhRNlhSNDdMSEhsT0hhQlFVRk9IYnNHUDc4NXo4SEhQeDZQQjc4OE1NUGVPdXR0M3dTSXpjYU5td1lac3lZMGVFbGZwczYvZlRUc1h6NWNxeGV2UnF2di82Nnp4QjRqOGVEelpzM1kvUG16WGoyMldlUm5aMk5jZVBHNGZMTEx3KzZYSDhWSENoQnFjTUJVUkF3cFg4R01vMGRuOVlZYWowMnVHYkxYL2hhL2lMWmd3OCtHTzRxZExrU2g5MW56clZKellldmxqUm1OTGZFcUFFMG56WWh5OTdlYjZYWHFHRVlaa3VCdDFhcjhnbTJMVEZxeEZvME1KdlVISEpKUkpCbEQ2dzJDY2VPbndpaWo5ZTRZSGRJeWpFNm5RcXhNV3IwVHpVaUp1WkVRNTdSd0tIYjNkV1FJVU9RbDVlSGdvSUM5T3ZYRC9QbnoyOXhoRi9URlc4dXYveHkzSC8vL1JBYk1pcDdQQjZVbFpXaHFLZ0lraVMxR0toZWQ5MTFTbkQ5My8vKzF5ZVoxWTAzM3RodWNpdXIxWXBycjcyMnc1K3pMZlBuencvSmRkNSsrMjBrSkNTMGUxeHRiUzFlZXVrbGZQcnBwejc3RXhNVHNXalJJdlRyMTYvTjgwZU5Hb1c1YytmNkJOaHIxcXlCMCtuRUF3ODg0RE5LdGpVdWx3dWZmLzQ1M252dlBSdzRjS0RWNDdadTNkcXNnekNVQkVGb3RpU2V4K1BCcmwyN2NPdXR0M1phdVMwcHNUdXcyK3JOM0crVHBIYU83bG85TXJobXkxL1h0dnd4VzNoa0t5Z3RWVzVRODRmbWREaGJlRTkzb3Jlb2VmRHRiK0F0aW9JU2FIdGYzdmQ2RGpFbjZyWmNMZytxanRYN0JOSTF0VzdJc3ZmR29GSUJsaGdOZXZmUzhiNUFtRGh4SWpRYURhNjU1cHBXZTB3Ym56VUI0Tnh6ejhXNzc3NkxvcUlpRkJVVm9hU2tSRmtSNTRJTExtanhXZkMwMDA3RGlCRWo4TXN2dnpUa01IRUI4RDdiamhzM3JoTStWZVNSSkVucHRXM2FXdzE0cDRNdVdMREE3OUduamV0THo1czNUd213MTYxYkIwbVM4UERERC90MWpROC8vTEJaWUcwd0dIRE5OZGNvMmNrNzI1dzVjMUJkWFkwUFAvelFad215ODg0N2owdjFOdEVqZzJ1Mi9IVjl5MSswMEdxMWZyVWlkcFFrU2NvZktlbzUyZzY4Z1pwYTM5NnA4Z29uaWtyc3lqSGVIaXJmZ05zU280WmF6ZTRwb21naXl4NGNyL0UyckIydGRxS3Eyb1ZhNjRuc3ZpYWpHckVXTmZvbTZ4dCsxOVdJTVd2WUV4MGhNZzBtekIrYUE0Y2tRUmVtSlNVRVFjQXR0OXppczg5dXQ2T29xQWo3OSsvSC92MzdsZUFaZ0pJZnFDV3RCZWNBY01jZGQyRHExS2srUFpWMzMzMDN0RnB0RUxXUEhrZVBIa1ZCUVVHendIcjA2TkdZTVdNR0RBWkRRTmM3NTV4ejhOQkREMkhod29YSyt0UHRaZkZ1cE5GbzhNQUREK0NlZSs2QngrT0IwV2pFRlZkY2dSdHV1QUd4c2JFK3dYV29uMk1iODBrQjNtQis5T2pSdVBycXE3RnQyemFzVzdjTzMzMzNIYVpNbVJLeThycURzQVhYSmxGRWpzVUN5ZU5CV29BL29LSEFscit1WTdGWWNOdHR0L2w5L09MRml3RjRieWIzM1hkZndPY0ZZLzc4K1RqOTlOT0R2azVyMXExYmgwV0xGblhhOVNuNnFGUkFYS3dHY2JHK3kxdlUxOHVvcVhWN0ErNkc0THVvMU82VFdNMFNvMEY4bkJvSjhWb2t4R2tRRjZ2bEVtSkVFYVJ4aEVwVmRUMnFqcmxRZmF3ZURjL1ZNT2hGSk1ScmtKRnVSR0tDRm5FV05kZDdqbkFtdFlqY0dBdXNiamZjTGEzMzJBWGNiamUrK3VvcmxKU1VLTStrRlJVVnpZYnJ0a1NqMFNBMU5SWDkrL2RILy83OW00M1liTXB1dDBNVVJhV25WYVZTK2QxVGF6YWJzWGJ0V3Y4K2tCK2FqbUxNejgvdmtwR1h2WHYzUm41K1BtYk9uQWxabG1FMEduSFBQZmRnekpneEhiN202TkdqWWJmYnNYanhZa3laTWlXZzZhRlpXVm00NFlZYkVCY1hoM0hqeHJVNml2YlJSeDhOYVM5eWF5TkljM056a1p1YmkyblRwbkY2NlVuQ0ZseG5HazFZTUNRbmJEY290dngxSFlQQkVGQ1NnOFlnV1JURkRwMFhDSzFXNjVPeFBUNCtQdUJyQktKMzc5NWRuaUdlb3BOV3EwSlNvaFpKaWI3M0NydEQ4aVkwT3U1QzlURVhLaXJyVVZ6cUFPRHRJWSsxbkFpMkUrSzFpREZ6SGpkUlY1QmxvS3E2SGhWSHZEM1NWY2ZxbFhXaTFXb0JDWEZhREJwbzl2NSt4bXVZWEl3NjdPbW5uL1lybUFhQVAvM3BUK2pmdno4eU1qTFFyMTgvdjNvMWk0dUxNWGZ1WEo4MWsyVlp4dHk1Yy9IQ0N5LzBtT3pRcDU1NktpWk9uSWpDd2tMY2RkZGRJUm1wT1hic1dQVHYzeDlEaGd3SitOeEFPcXE2Q2dQcjVucmtzSENBTFg5ZDBmSzNldlZxQU9qVVlkWk5mZmJaWndBQyswVTNtODNJejg5djk1ekt5c3AyazlnZFBYb1V2L3p5Q3k2NTVKSldqeGsyYkJpR0RSdUcvZnYzSXpNejArOTZFalZxWERLbmI3SmUyVmZubEwwOVl3MDlaS1VISGRoWDZFM1dxRllMaUkvVElDRk9pNFI0TFJJVCtGQlBGQXBOZytuS0kvVTRXbDBQU2ZKQUVMeU5YUDM2Nmh0Kzd6U3d4SEJvTjRXR1dxMUdYRndjcXF1ckFYaWZlZExUMHpGbzBDRGw5Y0FERHlpakwwL3VTR3BQWldVbEhuNzRZV1ZhcENpSzhIZzhrR1VaRlJVVmVPeXh4N0JvMGFJZTAwbDAwMDAzaGZ5YUhRbXNLWHIwMk9BYVlNdGZaL0I0UE1wYTRLRzRWbmw1ZVlmUDc5V3JWN3YvVDF1M2JzV3p6ejZMTys2NEE2TkdqZkw1bnR2dHhzY2ZmNHgxNjlaaDkrN2RlT1dWVjVDYW10cnNHdVhsNVZpeVpBbCsrdWtuZUR3ZTlPL2ZIMWxaV1MyV1YxUlVoQlVyVm1ERGhnMllPblZxcDgycHA1NUZyMU1ocFk4ZUtYMU9CTnhOaDZOV0gzZGhiNkVOMGw3dnc1TFpwRWF2SkMxNkplclFLMGtMbzRIQk5sRjcyZ3FtNDJMVk9DWFRoRjVKV2lRbGFEbTh1NXV5dVNVVU9tektuT3QwUS9zSmJqdkQyTEZqWVRhYk1YandZR1JsWlRXYi85dlIzc1Npb2lMTW5qMGJsWldWeXI3cDA2ZWp0cllXeTVjdkIrQjlibnI0NFljeGI5NjhnT2NkRS9VRVBUYTRac3RmNTdEWmJBSC9XN1hHNlhRR2RhMkNnb0kyZTVzOUhnK1dMbDJLMHRKUzVPZm40NElMTHNDY09YT1U3NHVpaUhmZmZWY0o4RC82NkNQY2ZmZmR6YTRUSHgrUDMzNzdUV21vZWZ2dHQzMnUwOVRTcFV1eGVmTm1BTUNycjc2Szg4NDdENzE3OSs3d1p5UnFUV01DdGZSVTc4T1B4d01jcjNHaDhxZzNNQ2c3WElmQ1ltL1NOSk94TWRqV29sZVNEaVlqZzIwaWo4ZURZOGZkT0Z6aFJFV2xrOEUwb2RCaFEvNk83UUNBYkhNTVpnM0tEa3M5SmsrZUhQSnIvdnJycjVnN2Q2N1Blc1lUSjA1VTVoZ1hGeGNyeTFGdDNyd1pzMmJOd29JRkN4QVRFeFB5dWhCRnM3QUYxNFYyRzE0dUxsSVNtdVdscG5kNUhkankxN045OU5GSDJMZHZuN0k5ZE9oUW4rOExnb0FMTDd3US8vNzN2d0VBWDN6eEJTWlBuZ3lkempmYnMxYXJ4WlZYWG9rMzMzd1RnSGNOOWJLeU1xU2twRFFyODQ0NzdsQ3lQVG9jRGp6Ly9QTWh5OXhPMUJaQk9KRTRMV3VBZDE5TnJSdVZSNXlvUEZxUHcrVjFTb1p5ZzE1VWd1M2szbm9HMjlSanVGd3l5aXZyY2FpOERvZkxuYWh6ZXRkUGpZL1RNSmltYnNuajhlRHR0OS9HYTYrOTVqUFNjdno0OGJqNTVwdVY3V25UcHFHbXBnWWJObXdBQU96WXNRTjMzbmtuWnMrZWpkemMzRTZ0WDNmbWNEaDh0am1IMlQ5NWFXbHd5aklNb29oTWd5bmMxZkVSdHVEYUprbllYbE1EQUFqWDd3MWIva0xQWURBRUhTdzJKby9UYXJWdEpwSnJUMXZEN3F1cXF2REtLNjhvMjJscGFianFxcXVhSGRjMHVMWmFyZmpxcTY5YVRMTDJoei84QVN0WHJvUWtTWkJsR2UrOTkxNkxtYzZ6c3JJd1pzd1lmUDc1NXdDQWpSczM0b2NmZnNBNTU1d1Q4T2NMbFhTakFZSUFpSUlBazhnZ3FpZXh4S2hoaVZGallLYjNENVBWNWtibGtYcFVIblhpeUZFWFNnNDRBQnhIakZtTlByMTE2Sk9zUTY5RUhVU1JmL3lwK3poZTQ4TGhDaWNPbGRmaHlORjZlRHplaElKOWV1dlFOMW1QNUY0NjZMaW1ORVVKajhlampMcHNMMUNycUtqQWswOCtpVjkvL2RWbi81UXBVekJod2dTZmZXcTFHdm41K1hqaWlTZXdmdjE2QU41Um1uLzk2MTl4eXkyM1lNS0VDZEJvZkZlOUNJWERody83YkhkR0dlRzBkZXRXbjIyOVh0L0trZFJVdXNFSXRTREEzTTZ5eHVFUWVUV0tVbXo1OHhKRnNkbmM1WTVTcVZRaHU5YkpsaTVkQ3B2TnBtemZkZGRkTGE0N1BtREFBR1JrWktDb3FBZ0E4UG5ubjdjWVhDY2xKV0hVcUZISy8rdVhYMzZKMjIrL3ZjV2I1T1RKazdGKy9YcGw3Y0NsUzVkaTVNaVJZZnVEa1plYUhyRTNLT3BhalVQSk0vdDc1eEhhN0c2VVYzaDc4UXBMN1BodHZ3MmlLS0Iza2pmUTd0TmIxN0IyTjFIMGtDUVB5aXVkU3UrMDNYR2lkM3JJb0JqMDZhMURRcnlXQ2Nnb29sbXRWbFJYVnlNMk5oWjZ2VjU1aHZqZ2d3K1VaNzdXbG10eXVWejR6My8rZzRLQ0F0anRkbVcvUnFQQi9mZmZqOHN1dTZ6RjgwUlJ4T3paczJHeFdQRFJSeDhCOE9ZU2V2MzExL0g1NTUvanR0dHV3KzkvLy91QVBvZlQ2Y1RubjMrT3VMZzR4TVhGd1dReVFhZlRRYWZUd1dhejRhV1hYdkk1UGhRWnU3dlNpeSsrQ0kxR0E0dkZBcFBKQkpQSnBEd2JIang0RUFVRkJUN0g5KzNiTjZqeVpzK2VIZFQ1RkR3K0ZiV0NMWC9kMS9yMTYvSHR0OThxMitlZGQxNmJHZDh2dU9BQ0piamVzV05IcTVuRHI3amlDaVc0dHR2dCtQcnJyMXNNeEJNU0VqQmh3Z1NzV0xFQ2dEY2gybnZ2dmRmc1o0VW8zRXhHTlFaa3FERWd3d2haOXVCSVZUME9senR4dU1LSlgzNDlEc0Fia0RmMmF2ZE9ZcTgyUlNaSjh1QndoUk1IeWh3b08xd0h0OXNEalVhRjVGNDY1QXpXb1UreUhucjJUbE1VMmJkdkgyYk1tTkhtTVMxbHBWNi9majFlZXVtbFpnbGpVMUpTTUdmT25GWVRzalpTcVZTWU5tMGFzck96OGR4enp5bkwxcGFYbDJQaHdvWG8wNmNQQmc4ZTdQZm4wR3ExV0w1OE9Wd3VWN3ZIeHNURVlPREFnWDVmT3hMczNyMjdXZTkwYTlMVDAxdE1uRXZScGNjSDEyejVDOTdCZ3dmeDhjY2ZoK3g2amR4dU4xNTg4Y1dRWE92Ly91Ly9ZRFFhVVZWVmhlZWZmMTdacjlmck1YWHExRGJQUGZmY2MvSGFhNjhCOERhNmZQdnR0N2orK3V1YkhYZjY2YWNqTVRFUlI0OGVCUUNzV2JPbTFYVzZ4NDhmanc4Ly9GQkpxTGR5NVVwY2Z2bmwzVEtEUEhVUEtwVzN4N3Aza2c2bjVualgyejVjWG9mREZVNFVsZHF4dDlBR3RWcEFuOTQ2cEtZWTBEZFpEN1dhZ1RhRlQwc0J0VTZuUW5xcUFha3BCdlJLMUVLbDRzOG9SYWVXOHJvMHBWYXJXMHdLZStqUW9XYUI5WVVYWG9nLy8vblByVDd2dHVTeXl5N0RnQUVEOE9TVFQ2SzR1QmlBZDhuWFFBSnJ3TnVCbFpLU29seWpMUk1uVG14eGxHRWtHemh3b0YvQnRVYWp3YlJwMDRJdVQ2dlZoblFKM01aUmxwR214R0gzbVhOdFVrZk90TWJvK2dudEJHejVDMTU1ZVRuZWZmZmRrRjJ2a2R2dER0bDEvL2pIUDhKZ01PQ3BwNTdDOGVQSGxmMlRKMDl1TjF2M2dBRURrSnljclB4ZnIxKy92c1hnV3FWUzRaSkxMc0hiYjc4TkFOaTFheGNLQ3d0YlhNOWFwOVBocHB0dXdnc3Z2QURBMjlPOWN1VkszSFhYWFIzK2pFUmR5V2dRTVNERGhBRVpKc2l5QjBlclhUaFlWb2NEWlE0Y0tLdURLQXBJN3VVTnRGUDY2S0hSTUlpaHp0ZGlRSzFWb1grYUVha3BldlJLMUhHNE4zVUxTVWxKU0VsSmdkUHBoTnZ0aGlSNXB6Zm85WHBrWldYaHBwdHVhdkg1ZGNLRUNTZ3JLOE9ubjM2S3ZuMzc0dDU3NzIxejlGNWJzckt5c0h6NWNoUVVGR0QxNnRXNC9mYmJPM1NkWHIxNnRScGNDNEtBakl3TTNIampqYmo0NG9zN2RQMXdTazlQaDE2dmh5UkpjTHZkUHRNMEJVR0F4V0xCOE9IRGtaZVhGNUpuODBjZmZSUm5ubmxtME5kcGRPbWxsNGJzV3FGVVVGcUszZFphQU1EOG9UbklqYkdFdVVZbjlQamdtaTEvUFVkbFpTVktTMHVWN2FGRGgrS2FhNjd4Njl4enp6MFg3Ny8vUGpRYURSSVRFeUZKRXNRV2tuOWRjTUVGK005Ly9vUHp6anNQWThlT1JVWkdScXZYdk9LS0svRE9PKzhvV2VWLy9QRkh5TEljMGhaSGZ4UWNLRUdwd3dGUkVEQ2xmd1l5alpHVmRaRWluMG9sZUpmeFN0UmllRzRNcXFwZFNwQmRkcml1b2RkYnF3VGFUQTVGb2VUeGVIQ2t5b1dpRWpzT2xEa1lVRk9QSUFpQ01xb3VVTk9tVGNQQWdRTngrZVdYQjcwa3JGcXR4cTIzM29yeDQ4Y0g5UHpiMVB6NTgxRmZYdzlKa3BURXNMSXNReEFFbU0zbVpxdTBkSmFaTTJjcTc5dnJKUFBYbFZkZWlTdXZ2TkpuWCtQU3ZDcVZLaVRad1VlT0hLbThqNHVMQy9wNlhYWHQ3cXJuUlZnblljdGY4RTQvL1hTc1hiczJwTmZzTEMrKytDS1dMRm1DVFpzMjRjRUhIL1Q3cG5iWlpaZmhsRk5Pd1hubm5RZVRxZlhnTXlzckM2dFdyWUxaYkc3M21ocU5CamZmZkROV3JGaUJXMjY1QlgvNHd4KzZQTEFHZ0JLN1Eybjlzelg4L0JOMWxDQUlTRXpRSWpGQmkrRzVzYWcrZGlMUS9uSHpNUWdDMER0SmgvNXBSdlRyeTZIajFIRTJ1eHZGcFE0VWxkaGhzMHZRYUFTa3B4cVFubXBFVWdJVGtsSG9tVVFST1JhTHNveHN0RktyMWJqNjZxdERlczJPQnRhQXR6NlIwT25UdUxKUFp4TUVvY1VPbW81NjRva25RbmF0cnJ4MmR4WCtuK1F3WTh0ZnoySTJtekZuemh3Y09uUW9vSXlNQXdjTzlIdTRqaitCZGFPeFk4Zmlvb3N1NGxybjFHM0Z4MmtRSDZmQnNLRVdISzl4NDBDWkF5VUhITmowY3pYVWFnR3BLUVprcEJ1UmxLRGgrcDdVTGtueTRFQ1pBMFVsRGxRYzhTWWQ3ZE5iajJGRExVanBvMmRDUGVwVW1VWVRGZ3pKZ2RYdGhydWJyNzlNUkIwVHR1QTYwMkRDL0tFNWNFZ1NkR0hvclFzRnR2eEZyMkNYT2dnVlVSUVpXRk9QRVd0Ukk5WVNnNXpCTVRoeXRCN0ZCK3dvUFZpSG9oSTdqQVlSR2VsRzlFOHpjSGt2YXVab1ZUMEtTK3dvUGVnZDltMDJpUmcyMUlMK2FRWVk5SkdUeUlhSWlIcTJzRDNCbU5RaWNtTXNiUDBqSXVxQmtoSzFTRXJVNHJSY0Q4b08xNkc0MUlHZGU2ellzYnNXaVFsYVpLUjVoL2R5MkhqUEpjdEE2VUVIZnR0dlJmVXhGOVJxQVduOURNaElNeUlwTWJqUllrUkVSSjJCM1FORVJCUTJvdWdObU5MNkdWRG5sRkZ5d0R1SDlxY3R4N0ZsZXcweTBvd1ltR21FSlVZVDdxcFNGM0hVU2RoWGFNZitZaHVjVGhteEZnM09HQjdMeGhZaUlvcDRESzZKaUNnaTZIVXFEQnBvd3FDQkpsUWZjMkZ2b1EzN2kyM1lXMmhEN3lRdFRobGdSa29mUFJOVmRWTkhqdFpqYjZFTkI4b2NBQVNrOU5FaGE0QVp2WkxZUzAyUm9kQnV3OHZGUlVwQ3M3elU5SEJYaVlnaVROaUNhNXRiUXFIRHBzeTVUamQwZks0eEVSRjFML0Z4R3B3NUlnN0RjeXdvTExGalg2RWQvMjlURll3R0VRTXpUY2hNTjNKSnIyN0E0L0VPL2Q2enp6djBXNnRWSWZzVU13Wm1tbUEwY0M0MVJSYWJKR0Y3VFEwQTc4OHVFWVZIdXRFQVFRQkVRWUFwaEpuWFF5RnN3WFdodzRiOEhkc0JBTm5tR013YWxCMnVxaEFSVVlScURMWUdEVFRqVUhrZDl1NjNZZXVPR216ZlZZdTBmbnBrbjJKR3JJVkR4cU9OTEFORkpYYnMrcTBXTnJ1RVdJc2FaNDZJUTFvL0F6TitFeEZSbS9KUzA2RVdCSmdqTUpGejVOV0lpTHBVWGxvYW5MSU1neWdpMDlENkd0NFVlZXlTaEE4UGxXRlRkUlVPTyt0UUo4bmhybExuRXdIMGFYanZBckF6akhXaDRGa2FYZ0J3cU9IVnplbEZGZnJvOURnclBnRlg5MDJCTWNKNlhZaUlxT01ZWEJQMWNPa0dZOFMyL2xIcnR0UWN4OUo5KzFCWjd3eDNWWWdvQUhXU2pDSzdIVVYyTzc2dXJNUTlBd2RpdUNVMjNOVWlJcUlRNElRMUlxSW9zNlhtT0I3ZHVZT0JOVkdVcTZ4MzR0R2RPL0JyemZGd1Y0V0lpRUtBd1RVUlVSU3hTeEtXN3RzWDdtb1FVUWo5WTk4KzJDVXAzTlVnSW9vS0JRZEtzSERQTHN6WnVSMkZkbHU0cStPRHdUVlJEMWZpc0dPbnRSYmJhbXRnYy9QaEx0SjllS2lNUGRaRTNVeGx2Uk1mSGlvTGR6V0lpS0pDaWQyQlhiVzEyRjVUQTF1RU5Vd3l1Q2JxNFFwS1MvSDQ3bDNJMzdFZGhZN0lhdjJqNWpaVlY0VzdDa1RVQ2ZpN1RVUVUvWmpCaUlnb2loeDIxb1c3Q2tUVUNmaTdIZmt5RFNiTUg1b0RoeVJCcDJML0ZCRTFGN2JnMmlTS3lMRllJSGs4U0RNWXdsVU5JcUtvMGlPVzJ5THFnZmk3SGZsTWFoRzVNUlpZM1c2NFBaNXdWNGVJSWxEWWd1dE1vd2tMaHVUd0JrVkVSRVJFUkVSUmoyTmFpSWlJaUlpSWlJTEVPZGRFUkVSRVJPMnd1U1VVT216S25PdDBnekhjVlNLaUNNUGdtb2lJaUlpb0hZVU9HL0ozYkFjQVpKdGpNR3RRZHBoclJFU1JKbXpCZGFIZGhwZUxpNVNFWm5tcDZlR3FDaEVSRVJGUnAxS0pnQ1JKRUVVeDNGVWhpaGlTSkNIUTVQdDVhV2x3eWpJTW9vaE1nNmx6S3RaQllRdXViWktFN1RVMUFJQkE4NW54NWtUVVhFZHVUZ0NRYmpSQUVBQlJFR0RpN3hRUkVWR24wT2tBcTlXSzJOalljRmVGS0dKWXJWYm9EVUpBNTZRYmpGQUxBc3pxeUJ1RUhYazE4Z052VGtUTmRlVG1CQUI1cWVrUmU0TWlJaUxxTHVJU1ZDZ3JLK1B6SzFFVFpXVmxpSTBQL1BrMVVrVmx0dkRHbXhNUm5kRGRiazVFUkVUZFNaOFVGU3FQbEtHNnVqcmNWU0dLQ05YVjFhZzhVb2ErL2FJeUpHMVJWSDRTM3B5SWZIWEhteE1SRVZGM0lvcEF4a0FWdG0zYnhtZFk2dkdxcTZ1eGJkczJaQXhVQlR5dHNjUmh4MDVyTGJiVjFzRG1sanFuZ2gwVWxlTkFtOTZjY25OekVSOGZIKzRxRVlWTk1EY25JaUlpNmpxV1dBSDlCN3F4ZGR2UDZKV1VncFNVRkpqTlp1WVJvaDVCa2lSWXJWYVVsWldoOGtnWk1nYXFZSWtOZk5SbFFXa3BkbHRyQVFEemgrWWdOOFlTNnFwMldGUUcxd0J2VHRTemhlcm1CQUFGQjBwUTZuQkFGQVJNNlorQlRHTmtaVjBrSWlMcVRpeXhBbktHaXpoY2RnamJkNVNoenVHQkxJZTdWa1NkVDZVQzlBWUJzZkhlMzRIdUdMWkZiWEFOOE9aRVBWY29iMDRsZG9mUyttZVRJbXRvRFJFUlVhUXdpU0p5TEJabEdkbGdpQ0xRTDAyRmZta2hxaHdSUllTb0RxNEIzcHlJaUlpSXFQTmxHazFZTUNRSFZyY2I3a0RYa1NXaUhpRnN3WFdtd1lUNVEzUGdrQ1RvT0ZHVWlJaUlpSWlJb2xqWWdtdVRXa1J1aklXdGYwUkVSRVJFUkJUMTJHVk1SRVJFUkVSRUZLU29uM05OUkVSRVJOVFpDdTAydkZ4Y3BDUTB5MHRORDNlVmlDakNoQzI0dHJrbEZEcHN5cHpyZElNeFhGVWhJaUlpSW1xVFRaS3d2YVlHQU1BWmpVVGhrMjQwUUJBQVVSQmdpckQxdk1JV1hCYzZiTWpmc1IwQWtHMk93YXhCMmVHcUNoRVJFUkVSRVVXQnZOUjBxQVVCWm5Ya0RjS092Qm9SVVpmS1MwdURVNVpoRUVWa0dremhyZzRSRVJFUlVWUmljRTNVdzZVYmpCSGIra2RFUkVSRUZDMllMWnlJaUlpSWlJZ29TT3lxSWlJaUlpSWlvcWhRY0tBRXBRNEhSRUhBbFA0WnlEUkd6clJHQnRkRVBWeUp3KzR6NTlxa2pxeXNpMFJFUkpITUxra29jZGpiUE1Zb2lzMVd4aWx4MkdHWHBEYlBTemNZWVd5U0RabGxzU3lXQmF5dHFGRGUyOXE1WGxkamNFM1V3eFdVbG1LM3RSWUFNSDlvRG5KakxHR3VFUkVSVWZRb2Nkang1SjdkYlI3VDBzbzRUZi8rdHViQlFka1liSTVoV1N5TFpVV0ppQXV1U3h4MkZKU1d0bmxNdXRHQXZOUjBuMzBGQjBwUVluZTBlVjVlV3BwUEN3ckxZbGtzQyszZTVJaUlpQWpJTkpnd2YyZ09aRm1HVVMzQzNERFN5eUMybjhKSUZBVGwrS2I3Mm1NUVZUN25zU3lXeGJKODZWV1JsVUlzYk1HMVNSU1JZN0ZBOW5pUWJ2Um1Ld1lBcHl5Mys3QXZDRkNPYjFUcWNMUjdubE9XZmM1aldTeUxaUkVSRVpFL1RHcXh4ZEZkRnJVR09aYTJSMzFsR28xUUM3NUJ3QUNURWUzRkdoYTF4dWM4bHNXeVdOWUpPVEVXRERTWjI3NWdGd3RiY0oxcE5HSEJrSnhtK3cyaTJNTFJ2c1FXbGczeXJ5VkU5RG1QWmJFc2xuV0NXYTFHdXQ3UTdqV0pPaW9uTmhWM25ISUpmcXphajAxSDkySjNUWm5mNTQ1TEdZRkwrNXlLSGNjUFlPdnhFbXc4OGxzbjFyUjdPRGRwRUFCQTluaXc4U2ovdlZwelRlcVowSXNhQU1DcWtoOGdlenhocmhGRm05YWVhZHN6cFg4bXkySlpMS3VUeWdvWHdlUDhQcUwraXRqY0Vnb2R0amFQTVlsaXM2eHdoWFpidXhQYVQwN1d4TEpZRnNzNklWMXZnRVdqYWZONkZIN1gvdmVIY0ZlaHcyNGZlREhHcFl3QUFQeHdaQStlMnJuYTczTWZIMzRUaGxqNkFRQitxUzdDdkczdmRrb2RPMG9VVk5DTEd1aFZHdWhGTFF5aUZnYTE5NnRKMU1HbzFrR3JVdVA5QTV0YXZjYXd1SFNjblhnS1h0My9EU1NQSEhTZDN2L2REQUNBUzVad3c0Wm5nNzVlcERHcGRaaWFOUVlmSGZ3SnV3Sm9xRG5aYTZQdWdVWGpiVmdjLy8zaWtQemJkOVQ3WjU4VHRyS0ppTWgvZ3U3OEZudTVJbTdPZFd0RGJ0clRrUlRzTEl0bHNTeWlyaUZBd0RrTlBha0E4UG5oTFg2Zm02QTFZM0JEWUEwQTMxUnM3M0E5K2hrU2NGNnZiSWlDQ2lwQmdDaW9UbnFKVUFzcXFGVk52NHJRcUVSb1ZXcG9WQ0kwZ3ZlOVZxV0JWbFJEcDFKREZQeWI4N1d1ZkN0cVhNMXpKUXl4OU1Qc29kZENMMm93ME53SFQrMzhFTlgxYlRlNjlXVDlEQW5JejcwZXlmcFlESXROeDZ3dEJTaHpWSGZvV3FvbW80RFlhMDFFUk1HSXVPQ2FpSWpDSjFGcnhybTlzakhVa29yK3BsNndhQXpRaXhyWTNIV29xS3ZCOXVNSDhGWDVOcFRZandSMDNXRnhhWWpYZWh1RURqbU80ZGZxWXIvUFBTZHBFQnJESDd0VUg5U1FjTGRId2szOXordncrUjNoZ1FkT3lRMkhWSS9lK3RnV2cydVRXcS9NUXh0c1NjSGlFYmZpeVowZkJ0VWoyNTFWMVZ2aGxGMEFnQmlOQVkva2pzZXN6Vy9obUt2dHBXRmFJdUJFY08wQmcyc2lJdW80QnRkRVJJUmtmU3h1eWZnZHpra2ExR0l2ckVWamhFVmp4Q2t4ZlhCVjZraDhWYjROLzlxM0RuV1N5Ni9yWDVpY3E3ei83TkRtZ0VLWTN5Y1BWZDUvVzdFRDliSTdnTE45bGRjZHgzNXJCZlNpQm01Wmd0c2p3ZTJSNFdwOEwwdHduZnkxNFhzWEplZkNyTllEQUY3YXR3NzFzdnZFUzNMREtidmhsRjJvbDl5b2sxMm9rMXh3U2k0bENHekxqMVg3TU9mWHQ1R2ZjeDBzR2lQaXRDYk1HM1lqbHYzMkJiNE9vcWMrVlA0eGNuS1hsL25VanRXdE51STRwSG84c2YwRC9HM0VMVENyOVVqV3grTGhuT3N3KzlkL3d4WGd6MGRqenpWN3JZbUlLRmdNcm9tSWVyaHprZ2JoL3V6TG9WUDVOK2RlQUhCeGNpN1NqSW5JLy9YdGRvTmR2YWpCcU1Rc0FJQlRkbUZkK1ZhLzZ6YkFuSXhUekgyVTdjOFArVCtjdkRWLy9lWDFEcDEzUnNJQUpiaGVVL1pMMFBVNDJkN2F3NWkxcFFCemMvK0laSDBzTkNvUjA3SXZSNm9wRVc4V2ZoZldYdFYraG9RdUwxT3JhdnNSNVhEZE1UeTk4eU04a2pzZUtrSEFLVEY5Y1BjcGwrSzVQWjhHVkk0U1hDTjhjNjJKaUtoN1lIQk5STlREWmNla0tJRzFTNWF3OGVoditIK1Z1MUZvcTBCVnZSVWFRVVNxTVJHamV3L0IyTDZuS1QzYmcyTDZZdUtBMytPZmU3OXNkczFuVC84VE5DcHZNajJ0U3Exa1kxWkJ3Sk9uM2R4cVhlNzk4UldmN2N2NkR2ZlpmbUo0WGtDZmJjbnVUL0RmbzNzRE9pZWNEam1PWWZhV2xYaDAyQitSWmt3RUFGeWJlaVorcnRxUDdjY1BoTGwya1dmTHNXSzhWZnc5L2kvamR3Q0FDNU56c005YWprL0tmdmI3R3FxR1llSGhUR1JHUkVUZEE0TnJJaUlDNE0zZ3ZhSndOYXZ0UHdBQUlBQkpSRUZVUFNycWp2dnNkMEhDbnRwRDJGTjdDUDg5dWhlUDVGNFB0ZUFObk1mME9SWHZsMjVDcGJQRzU1eCtoZ1FsdUc1S28xTDczUXRxRUxVWTNXdUl6NzdHSU4xZjBUaUh0cXJlaW9kLy9UY2V6UjJQQWVaa0xQdnRDeVd3dG1nTWVIejRUUUZkVDYwUy9SN1dmWExqUmt1bS8vdzZDbTBWQWRYQlg0MFp6Z002cDNRVFJzUm5JRGMyRFFCd2RlcElyRDM4SytwbE4weHFIZDQ4NXo2L3JxTlRhZndxLzlydm5nNjRqa1JFMURNd3VDWWk2dUhjSGdrdjd2MFNueDNhM082eFc0K1Y0T09EUCtPYTFETUJlSmVnT2pOeFlLY01reDZYTWlMZ1lQcGtMdmxFYitSNzUvL1ZKek4wTURvU0JKNnNyU0N0MXVWQS90WlZPRE5oSU5aWDdGRDJxd1JWd0VPMEJZUm5XSGRYOGNDRHYrOWVnMmRQL3hNTzJxdXdhT2VIUWMzTEp5SWk2aWdHMTBSRVBkeTdwUnY5VGt3R0FOOVY3bFNDYXdBWVlPN2Q1dkczYlhxeHplOHZHM2xiczE1dW5VcURxL3Fkb1d5L1ZmUTkzaTNkNkZmOVhoczFGUmFORVlDMzRTQmEyZDFPbjhDYVduZkVXWXRIdDc2RFl0c1JuLzl6bHl5MU8wOS9UTjlUSVVDQTVKSHg1ZUdXOHdGYzBIdG8wQTA5UkVUVS9URzRKaUxxNFFJSnJBRTBXMDg0Um0xczgvaWp6dHFBNnpTbTc2bEtnRnpyY2dRMmg3Wkp0bk9YZkNMUWVxMXdmVkE5MTllbW5xblU2YlhDOVIyK1RrdVM5YkdvcUt0cGR4ajdzWHFiMzhPU0czdlhYYktFR3pZOEczUWRJOTArYTNtemZmV3lHOHYzcm0zenZFdjduQXBCQUp4dEhEc3ljU0NEYXlJaWFoZURheUlpQ3NqSmlaL2NudEFPd1RXcGRSaWZkcmF5L2NIQkgrR1E2djArdjJsdzNiUVhjL1hCSDRPcTF5VjloaW5COVFjSC9oZlV0WnBLMXNmaXFkTnVSckh0Q0o3ZC9RbXE2MjBodXphMXI3SEJ4Y09sdUlpSUtFZ01yb21JS0NDOWRCYWY3WXE2bWxhTzdKaWIrcCtuQkxIVjlUYXNDYURYR2ppUi9Sa0EzTEwvdzhML01YS3lNamU1STBtci9EMWZnS0QwVUd0VUloNXVXTnQ2V0Z3NkZvKzRGVS92K2hqYmo1Y0dYRDRGcnVtYTdqS3poUk1SVVpBWVhCTVJVVUNHeGFYN2JPK3NDZDBTVWVuR0pJenRlNXF5L2VyK3J3TWV0cTVXTlJrV0hpRnpyalVxTlViM0dveHhLU1B3WmZrMmZOcVFBTTRsUzNqL3dDYmNmY29ZYUZRaTRyUW1QRGJzajNpdGNEMCtPdmhUbUdzZGVZYkg5Y2Vqdy83WTR2Y09PcXI4eW5iZVZOTzF0Q1BsWjRXSWlLSVhnMnNpSWdySUpYMkdLZTl0YmlkK3FTNEsyYlhMSE5WWTl0c1hHSjgrQ3BWMU5maXVjaGNBYjRJenAreGZrQzBLSjVLak5lMjVqdFVZb1d0ajNxeGFhTDUwV0RBRUFGa3hmWEYrcjhINGZlK2hpTkVZQUFDWFFGQ0Nhd0Q0dW53N0RqdU9ZZGJRYTJEUkdDQUtLa3dlY0NFeXpiMng3TGN2Zk9hTlUyanBtZ2JYL0hjbUlxSWdNYmdtSWlLL25kOXJNRTR4OTFHMlB6MzBTMGlERXJkSHdycnliZmkyY2lkTWFqMTBLZzBtRHJnQXcrUDY0NEhOYjhIcXJtdnpmQUVDbXFZc2ExcTMrd2FOeFJrSkEwSlcxN1pNR25BaHprMGFoQ1Jkak05K0R6eXdTMDRZMVRyWTNVNWwvODZhZzVpMTVTM2s1NHhIWDBNY0FPREMzam5vWjBqQTNLMnJBdTY5NzY3cVpCY09PcXA4OWdXenpKaGUxQ3J2dVh3WEVSRUZpOEUxRVJINUpVRnJ4dTBETDFLMmo5WmI4WDdwcGs0cHl5VkxPRlp2dy94VGIwUnViQm9BWU5iUWEvRG8xbmZhWEY1TGZkS1NYdUVhNnR0MEdURVBnTDIxaC9COTVTNThYN2tiVmZYV0ZzODU1RGlHV1ZzSzhIRE90UmdVMHhjQXNOOWF6c0M2aWQwMVpjMkdmZ2V6NXJoWm8xZmVOMjNzSUNJaTZnZ0cxMFJFMUM2TlNzVE1JVmNwaWNZOEFKYnUrUnoyQUxKNGQ4VGJ4ZjhQUTRmZEFKVWdJQ2MyRlZPenh1QzVQWisyZXJ5NlNZSXFBSEExNlkxOG8ramJOck44MzU4OXJsbFBjMGNkcmJkaVMzVVJ0aHdyeHVicVl0UzQ3SDZkVitPeVkrN1dWWmc1NUNwSUhoa3Y3VnNYa3ZwUXkyTFVCdVc5VFdKd1RVUkV3V0Z3VFVSRWJSSUFUQnQwT1FaYlVwUjk3NVQ4Z0YrcUMvMDYveC8vbjcwN0QyK3FTdjhBL3IyNVNkTXNUZWtDaGRLV3RsQUt0S2lJZzRnb29qS0NLNkFqVUJZWkdIQjBablJjUmhrVkdYK0FvbzZLenVDKzRGWkd4UVZSRVJBVmR4QUZwQzJVcmFXRkFpMjB0TTNTTnJrM3Z6L1NYaEthSnVtYXRQMStub2VIM09UbW5wTkFUKzk3bHZlY044Zm42MmVPTnJ2THFTekcyNFhmWW1iS3hRQ0FzWEVaT0dRdHc1ckQzcmZWRWhzRjE2ZEhyZzlaVHZpc2g3ODEzZTVyc3ZzWlluMWU3MDlibnZmNi9LMXBWMEFBOFAySmZPeXNPT1IxWCtzYXlZNkhjeitFS0tnZ3UyMFAxZElSV28xS2JOWjd2eW5kamFmeVAyMVJXWjFOak5hb1BLNnNDNndEaElpSXFDa01yb21JeUtlNS9TL0Y2SjZEbE9Qdnl2YmdmNGUrRC9qOXJWa1RDd0FmSHQ2S2RGTmZqSWpwRHdDWWxUd0doeXduc01OTElqV05XNkR1aExQUm50d3ROU0ttUCtMQ0k1WGp1YW1YNHNGZDd6YjdPcW5HWHVodmpNUFl1QXhNKytIcEp0ZXJTMDY1emVyZVhmMTV3RGkvNTZRWWV5bVBVNDF4VGI3SElHcWJ2TzUzWlh1UXc2M1RpSWdJREs2SmlNaUhtY2tYNGFyNGM1WGpYYWVLOE16ZWRWN0dXOXVQRThBemV6L0RFOE5tSVM0OEVpcEJ3SjNwVitHdTdXK2lyTlp6ajIxTk03TS9hMVVhOURQRUlzWFlDeWEzS2NMdXdsUnF6RTI5MU9PNW9UMlNjRUhzUVB4NFl1L3BlcnFOTW10VVlxUHlOU29SL1F5eEFJQWk2NGxtSjRJN001RlhVOXc3TStwa1I2UHZ5SittMW9SM05sZjBPYnRaNS9jenhDci9QczI1YnBIMUJJUHJicWJBYW9GRjh2M3ptNkl6d0tBKzNkbG5jVWdvc0ZsOHZzY2dpa2pSRzFnV3kySlp6U3dybERDNEppSWlyNmIxdXhDVEU4OVhqdmRVSGNIRGVSODJPeWljOU8yL2ZiNys3b1YzZUl3NGUyTngxT0twL0UveHlOblRJRUJBaEVhSGU0WmNpMy91V09XUjRNeDl6YlY3UFVWQmhiNjZhQ1RvbzVHZ2owR2lQZ2JKaHA3b3E0OCtJNzk0WTlPVFI2T1gyNmgxZ3ovMXZ4UTVsY1dvdHRzQXdHUDkrWVd4NmZpNk5NK2ovQnNTUnlwVHkvTXFmZThObmhiUkJ3Zk54ejFHcndQWnczbE1yeUg0ZS9xVnl2SExCelpoNDdGZGZ0OUhSSUY3NVZBaGNxdDhkMW90SHBLQnpBaVRjbHhnczJCaFhxN1A5MlNZVEZneU9JTmxzU3lXMWN5eVFrblFnK3RYRGhXZ3dPcDduZFBjZnNrZXZSb0ZWZ3RlT1ZUbzh6MHBlajNtOWt0aFdTeUxaVFd6TENJQW1OcHZGRzVNdWtBNTNsdDlGSXR6M2c5cTV1cjhxaEo4ZFBoblRFb1lBUUFZWU95Tm1Ta1g0N1dEWHlubmhIbU1YSjlPWnRaWEg0Mm56NTNkN0RMUGpVckJOWDNQYS9UOGlkcHF4R29qOE5lMEsvQkkza2NBZ0FQVng1UXMzN2VuWDRtczVOR29reDFRUVlXb01BUEMzZmJZL3FaMGQ1Tmxpb0lLLzhxOEFiV3lBK3VQN3NUSFI3YkJGa0RpT0owWWh0a3BZNVRqM01waWZOR05BMnQvblRySmhwNTQ2dHliUEo3YlhKcUg1Zm1mdFdlMXFCTnIrRjNzNzhZZkFHeVNCTFBENFhIc2orUjBlcnluNFRtV3hiSllWdU95YkE0SGRPcWdoN0tOQksxR0RWTUZQamwyek8rNVZRNDdIRzY5OTFVT3U5K0d6ZW1FeDNzQTRLREZpcnhxMys5aldTeXJPNVlseVRKRWxjcm5lZFI5M0poMEFhWWtqVktPZDFjZHdlS2M5d01LOE5yYnFrUGZZM2hVS3BMcXArOE9NZlZGbUVxdDdGSHNIbHpYdWdYWFIyMm40QVE4eHFoUDFWbVFWM1VZZVpWSGtGZDVHUDhZZkEzNjZLS1UxMk8wRWJnOWZRSUV1RWJ0VFJvOTR1dGZmNnZ3Vy93OS9VcU1pQm1BcStMUHhhY2x2MkxkMFIyNHZQZFp5aWg4VDYzM1h2VnZTbmRqYi9YUkpqL2pXVDJTb0Zkcm9ZY1cxeWVPd01kSHZDZHZPOVBVZnFQUUk4elZVV2FYSlR5N2IwT0hUdC92YkViRnBqZDY3c0tlNlhpOVlETXE2bnhQWmFUdXlTSkpIcitMMDQxTjd5NmdWYW5nY0FzU3RDcVZ6L01CSUZHbjgzaFB3M1ArWWcyV3hiSzZZMW5CMldqVHY2QUYxNEZNRldoZ2syU1lIWkxIc1QrdW5oQ3AwWE1zaTJXeHJNWmwyV1FaUmdiWEJPQ0d4SkdZMXU5QzVYalhxU0k4blBkaHlPeTFiSmNsUEwxM0haYWNOUVdyaTM3Q1IwZCs5c2lvM2RUSXRWMTJZRS9WRVJ5dnFVUnVaVEh5S2cranhGYmhjVzNaTFJUVnE3VjRNT042bURSNlNFNFp6KzNmaUhzR1g2dTgvazFwSGliME9RZnBwbmpNU1IyTHN0b3FiRDI1SHcvbHZJZnB5UmVodnpIT295NDJxUTdIYXlyeDVmRWNmRnJ5cTgvUGVINU1tdko0ZThXaGdEbzFrdlN4SG12ai8zZm8rMGFmcjBHNktSNzVWU1YrcjlrVmVGdjczdkQ4dU41RGxlUDFSM2ZpaWo1blF5MkkrRVBpU0x6SUxkRElqM1JqQkJZTWJOeEIwNVFrbmI1WjV6ZklTa2hxOW50WUZzdnFibVdGa3BBWlM3L1h4NWVmcE5NM092WjFQZ0RveGNicjk3SVNFMkgxTTBXQlpiR3M3bDRXZFYrVEU4L0g5T1RSeXZHT2lrSThrdmVSTWlvY0tnNmFqK05QVzErQTFkRjRYMkt0MjlUcjJqUHFmZC9PVlQ2dnUraTNkeUdxUkdoVUl2NDVaS0l5T3I2eTRHc1VuYkh0bGhQQTAzcy93NVBEYmtLNHFNRmRnNjdHUXptcmtWdDUyRzg1dmdnQVJzUU1VSTUvT0pIdjl6MmlvTUxmMHNjcjI1RGxWNVhnb3lPTjkvT09DNC9FcldsWFlHaVBKQ3phOVM1Mm5TcHFjVDA3Z3l2Nm5JMWVXaFBlTFB5MjBXdVg5ejVMR2VVL1lpM0hLd2Uvd3FqWWdZalE2SEJGbjNQdytkR2RLTEw2M3JxTmlJaUNJL3R3RVlwdE5vaUNFSExMRzBNaXVFNDNSbUNRbjJrRDd2U2kyS3p6RzdRa2lHQlpMS3VybDFWa3MrSklqUTA2VVF6cDdJdlV2aVlsak1ETTVJdVU0MS9LRCtMUjNXdWFuYnlzbzNnTHJBRjRyR3R1YnFmQXlUb3o5R290N2hzeUNSbVJDUUNBNzh2eThja1I3eVBOUjIybjhNTCtqYmc5L1VxRXFkUllsSGtEbnRpekZsdFBIbWhXdWU0R21mb2lxajdvY3pnbC9GenUvMXJYSjU2UEFjYmVBRnlmK1ptOTZ6eEc4eHVNNjMwV3p1cmhHaEc0ZmVBRTNQN3JTbGlhK0I0N001VWdZRTdxV0Z3VmY2NUhOdmNHSm8wZVdXNnpNOVljK1JsMjJZR1BqMnpEOU9TTG9CSUUzSjQrQWZmdXlQWklsa2RFUktHaHlHcER2cmthQVB4bUZ1OW9uQWRLMU0xbEZ4Zmo0Znc5V0ppWDYzZkxCT3FhcmtzNEQ3TlNMbGFPdDV6Y2oyVjVvUnRZKzZJVHc1VEh0YzJjeWg2ampjQ1NzNllvZ2ZXdVUwVjRlcS92NUZaZmwrYmh2YUtmQUxpbXBOODdlS0xIOU96bWNsOEh2TFBpVUpPZENBMlNEVDA5RXMrdFBQaDFrOVBCM3luNlVkbk9LMFliZ2ZuOUwyOXhQVU9WVVIyT0J6TnZVUDROK3VvYjc3SCs1d0dYdzZnT0J3Q1UxbFRpeStPdUpXcHJqL3lxckxWT05jYmhqNm1YZEVTVmlZaW9DMkZ3VFVUVWpWM2JkemhtcDF5aUhQOXdJaCtQNy82NDA0N1k2VVd0OHJoR0RqeTRQamNxQlU4T200VVVReThBcmdSbWorUjlGRkFIUS9haDc3RCs2RTRBcmxIVFAvVy9GQTlrVEZhbUhRZEtBREF5OXZSNmEyK2pydTYwS2czdVNMOUttUTYrOWVSK3JEdTZvOG56N2JJRC85Mzd1Ykt5L09KZWd6SFNiWDEzWnlTNmJiMFdvUTdIWStmTXdOazkrZ0Z3N2RmOS9MNk5IdWRQVFBnZExvZ2RxQnkvZk9CTFpidXpXdG1PbDl6V1dsOFpQOHhqS3pxaUZKMEJpNGRrNEw3MFFjaEtUQXgyZFlnb0JBVnRXcmhCRkpGaE1rRnlPcEdvMHdXckdrUkUzZG9mVThkNkhJK0tUY2VvMGMxTFFPSnZ5Nk9PWk5LYy9uMFNTQ0l3b3pvY1djbWpNYjdQT1VvbThhMG45K09KUFo4MGExcjU4L3Mzd2lMVlluTDlObUhEbzFQeG4rRi94UHZGVy9CWnlmYUFyalhRRkk5WXJXdjVoK1NVc2VYa2ZwL24zNXIyZTJWZCtNazZNLzY3YjczZk12WlVsV0Q5MFIwWTMrY2NBTUF0YWVPUVYzVUVWWGJmVy9hNWUvTGNXUUdmMjk1aXRLZVh5NWcwZXBnMHJxVXdPWlhGZUdMM1dweHkrMXdYOXhyc01VUGp1N0k5amFiZC8zaGlMNzRwM1kyTGV3MEdBTXhNdmdncUFLdUx0N1RqcDZET3dxQVdrUmxoZ3RuaGFKVGhtSWdJQ0dKd25hSTNZTW5nRERaUVJFUmQzSC9QbStQemRiV3E3ZGI1cHhyamxNZStwbFNyQlJHWHhtVmdldkpvSlNCekFuaS8rQ2VzT3ZTOTF6WEwvcnhaOEExS3JCV1lQK0F5aEtuVU1LckRjVlBLR0Z6VGR6ZytPZklydmk3TjlibkYwMFU5QnltUGN5c1B3K3lvYWZMY1A2YU9WUUpBeVNuajM3dlhvdHB1QzdpZUkySUdJRHJNQ0pOR2ovbjlMOE8vOTZ3TjhGT0dGbThqNyt0S3R1UGxnMTk2L0J1TzZUVUV0dzJjQUtHK0MrV29yUUxQN2R2ZzlaclA3ZCtBSkVNc2tnMDlBUURUa3k5Q2IxMFVYdHovUmNnbDl5TWlvdEFTRWduTmlJaW82K3FyYTd6dXRUMzBEdStockpjR2dOS2F4bnU4RzlYaHVEUXVFOWNtbkllWU1LUHlmRVdkQmYvWit6bTJWeFMwcWc2Ymp1L0Nmdk5SM0pGK05mclZqeXBIaHhreEsrVml6RWkrQ0R0UEhjS09pZ0xrVlI3QlFjdHhKUUFVSU9CQ3QvWFdQelV4SlR4YzFPRFd0Q3M4QXZIWERuNk5QVlZIZk5aTHE5TEFwTkVoVXFPSFNhUERybE5GR05OckNBRFgzczdmbHUzMk8xTGVvTFNtRXZaMldqYlFuUDhyV3BVR043aE4yNWFjTWw0KzhDVStQMk5xL0kxSkYzaHNMMmQyMU9DUnZJOWdiV0ptUTQxa3g5TGNEL0R3MmRPVXZjb3ZpOHZFb0loNFBMMTNIZmI1MktPY2lJaTZOd2JYUkVUZFdDaE42VzVLcXJFWDRuWFJLSzJwUkdsdEZTcnJMRGh6WEhtUUtSNjNwUDNlWTIvcHZNckRIcTlQU2hpQmM2TlRvQlpPajVRN0FYeHg3RGVzTE5qc04zbFlvQTVaVHVDdTdXL2dtcjdETVNWcGxKTEJYQ1VJR0JhVmpHRlJ5YWlSN0xobngxc290cDRFQUF6dGthaXMwWFlDWGdQZFByb29MRGxyQ3FMZE9nVk8xRlpERkFSTTYzY2g5S0lXZW5VWTlHb3RES0lXQnJVV0VSb2RUQm9kdENwTm8rdTUrL09BY1g1SHl4c3N5MXVEQWt0cG9GOUhzM3g0MGQwQm4xc3IyN0ZpMzNyOFkvQzFrSjB5SHQzOU1YNHBQNmk4YnRMb2NOdkFDUmdlbmFvOFZ5UFpzVGpuZmVWN2I4cUoybW9zL08wZExENXJpaEpnOTlWSDQ5RnpwbU56YVI3ZUx2d1dKMnFybS9ucHFMT3pPQ1FVMkN5d1NSSzBLaFczc2lTaVJoaGNFeEZSdS9JWHdMOTc0UjNRK0pnYUhoVm14RjJEcmxhT1phY1ROYklkTlZJZDZtUUhlbWdNSGx0d0FhNjludmVianluSFprZHRvOEQ2dDFORmVLTmdNdzZZanpmM0kva2xPV1Y4ZFBobmZIVThGNU1TUm1COC9Oa2VBZTZMQjc3d0NQQWFScEVCWUYvMVVaVFhtUnRkczdTbXNsR25RcXcyb3RHNitaYm9FV2JBN05STDhOKzluN2Y2V2gxcHk4bjllR3ozeDVDZFRvL0Erb0xZZ1pqWC96SmxXek1BcUxiYnNEajNnNEJIbm8vWFZPS2VIVy9qL2lHVE1DREN0ZFdaQU9DU1hrTndVYzlCK0w0c0grOFYvNFREZmdKMTZqb0tiQllzekhObGwwODNSbURCd09ibHB5Q2lyaTlvd1hXQjFZSlhEaFVxQ2MyeUVwS0NWUlVpSWdwaEJXYlBVVktWSUVBdmhrSHZ0dTJXdTRvNkM1Ym5lMjZoZGRoNkVoOGYzb2JKaWVkalIwVWhQamk4RmJ0T0ZiVmJuUnRVMnExWVdmQTFQamk4QlpmR1pXSmM3N053eEZhT3IrcTNmd0pjVzNpTmRNdGd2ZVhFUHEvWGtwd3lQaXZaN3JFZnVUZE9PRkZ0dCtHVTNZb3F1dzJWZFZhY3NsdGNqKzFXVkRZOGI3ZGlUTThoK0VQU1NBQ3VxYy9mbE9iaHR3NzRYdHJTMWpORytlZjN2d3dUNG9kNVBIZkVWbzVIY2o5U3RpSUwxS2s2Qys3LzdYK1lrem9XVi9RNVczbGVGRlJJaStqZFpyTWRpSWdvY0ZtSmlhaVZaZWhFRVNtNjV1M00wZDZDRmx4YkpBbTVWYTcxY014blJoUThTWG9kQkFFUUJRRUdzZTBTU3hHMWxmSTZNNnhTWFpQQmRJTkt1eFhmbGUzQmUwVS9vZEpMOXV2M2luL0N0MlY3VUdncGE2K3FOcW5LYnNOSGgzL0dSNGQvOXBpNkRnQWpZZ1o0ZkRaZmE1ODNITjJKek1oRVZOcXRPRlZuUVVXZEJhZnNGaVdBcnF5em90SnVnN1BSR0xkMzd4WC9pTkU5MDlGSEZ3VUFtSjE2Q2U3ODlZMUc1NzFaK0szeTJOdW9lbHR4TCtkRVhjdW1YWDkrZENmR3hHVW8zK2tQSi9MeDM3M3JBOG9lNzAyZDdNRHoremRpVy9sQjNEemdjc1JxSTFCV1c0V0Z2NzNUcnQ4RmRXMlNCQndya1hHcVhFWnRMUkRBcm45RW5aNUtCTFJhb0VlMENyM2pWV2pwYldlU1RnKzFJTUNvRHIxSjJLRlhJeUxxVUZrSlNTSGJRRkhudFRqM2ZhaVV6YTE4dS9IN3AveWVNLzJIWnhDbVVpTmMxRUNyMGtDakVpRUtLb2lDQ3JMVGlXcUh6V2NtYnNDMTNyWTFnWFZaVFpYSHZzb3RkV2JHNlYvTEQrS1ovSFc0c0djNllyUVJQa2RYelk0YS9GL082bGJYb1lGZGx2RHlnUyt4TVBONmZGK1dqMWNQZnVYMXZBODZhQ3VxdGlpbnlIb0NLL2F1eHkxcDQvRHlnUyt4dVRTdkRXb0diQ3MvZ0p4ZmlqQXBZUVEybCtiaEpBTnJhcUdxU2ljS0Q4am9HUnVQekl4NEdJMUdpT3pjcG01QWtpU1l6V2FVbEpRZ2QyY0prdnVyWUlvTTdGNmhzK2owZDlQcythUHVxSzE2L29qYVMzdE11YTZUSGZXQmFXQmJUclcxaDlvd3FIVm5sZXJ3VldrdXZpck5oVXJvK0p1TVh5c0tjTmYyTjNHd0hkYWVCOHNQSi9LeHZhS2d4YVBWVGFtUjdGaDE2UHMydlNaMUwxV1ZUaHc2b01iUXpFeEVSVVVGdXpwRUhVb1VSVVJHUmlJeU1oSzlLM29qSnljSC9mbzd1bFNBM2FtRGEvYjhVWGZWSFhyK2lMcWpsdXl2M1JhNlVtRGRvSzBEYTZMV2tpU2c4SURNd0pvSVFGUlVGREl6TTdFcjUxZGtuQzAyYTZDb3lHYjFXSE50VUlkTy9OZHBnMnYyL0ZGMzFoMTYvb2lJaUxxU1l5V3VBU0hldHhLNVJFVkZvV2RzUEk2VkhFWGZ4TUNYWFdVWEZ5UGY3TXJMc1hoSUJqSWpUTzFWeFdaci9lS3hJR2pvK2N0a1lFMms5UHdWSHBBaHRXQlpSUGJoSWl6ZHV3Y1A3TTVGZ2RYM21sVWlJaUpxbVZQbE11TGo0NE5kRGFLUUVoOGZqOHFLcnBQZHVsT09YTFBuajhoVFMzditBS0RJYWxONi95d3RpYzZKaUlpNkFZTW9Jc05rVXJhUmJhN2FXc0JvTkxaRHpZZzZMNlBSaUJvYmcrdWdPbFV1SXpPRFBYOUU3dUxqNDVHYlY0SytpY0d1Q1JFUlVkZVRvamRneWVBTW1CME9PRnFRSDBHV3dOeEFSR2NRUlJHeUhPeGF0SjJnQmRjcE9nTVdEOG1BVFpLZ1ZUVnZwSTA5ZjBTTmRiV2VQeUlpSWlLaXppUm93YlZCTFNJend0U2kzai8yL0JFMTF0VjYvb2lJaUlpSU9wTk9tZENNaUlpSWlJaUlLSlIweWpYWFJFUkVSRVFkcWNCcXdTdUhDcFdFWmxrSlNjR3VFaEdGbUtBRjF4YUhoQUtiUlZsem5hVFRCNnNxUkVSRVJFUStXU1FKdVZWVkFJQVc1RE1qb2phU3BOZEJFQUJSRUdBSXNhWENRUXV1QzJ3V0xNekxCUUNrR3lPd1lHQjZzS3BDUkVSRVJFUkVuVUJXUWhMVWdnQ2pPdlFtWVlkZWpZaW9RMlVsSnFKV2xxRVRSYVRvRE1HdURoRVJFUkZScDhUZ21xaWJTOUxwUTdiM2o0aUlpSWlvczJDMmNDSWlJaUlpSXFKVzRsQVZFUkVSRVJFUmRRclpoNHRRYkxOQkZBVE03WmVNRkgzb0xHdGtjRTNVelJYWnJCNXJyZzNxME1xNlNFUkVSRVRVb01ocVE3NjVHb0FyaTM4b1lYQk4xTTFsRnhjckRkVGlJUm5JakRBRnVVWkVSRVJFUkowUGcyc2lJaUlpSWo5U2RBWXNIcElCbXlSQnEyTGFJaUpxTEdqQnRVRVVrV0V5UVhJNmthalRCYXNhUkVSRVJFUitHZFFpTWlOTU1Ec2NjRGlkd2E0T0VZV2dvQVhYS1hvRGxnek9ZQU5GUkVSRVJFUkVuUjdudEJBUkVSRVJFUkcxRXRkY0V4RVJFUkg1WVhGSUtMQlpsRFhYU1RwOXNLdEVSQ0dHd1RVUkVSRVJrUjhGTmdzVzV1VUNBTktORVZnd01EM0lOU0tpVUJPMDRMckFhc0VyaHdxVmhHWlpDVW5CcWdvUlVhY1JMcXBRSThuQnJnWVJ0YkZ3a1N2MWlJZ0NrWldZaUZwWmhrNFVrYUl6QkxzNkhvSVdYRnNrQ2JsVlZRQUE1ak1qQ3A0a3ZRNkNBSWlDQUlNb0JyczY1RWR2YlRnS3JkWmdWNE9JMmxodmJYaXdxMEJFMUNrazZmUlFDd0tNNnRDYmhCMTZOU0tpRHBXVmtCU3lEUlExTmlJcW1zRTFVUmMwSWlvNjJGVWdJcUpXNGh3a0lxSk81TG8rOGVnWnBnMTJOWWlvRGZVTTAySmluL2hnVjRPSWlGcUp3VFVSVVNlaUYwWDhwWC8vWUZlRGlOclFYL3YzaDQ3TGNvaUlBbEprczJLM3VSbzUxVld3T0tSZ1Y4Y0RnMnNpb2s3bWJGTWsvalY0Q0Vld2lUcTVubUZhUERSNENNNHlSUWE3S2tSRW5VWjJjVEVlenQrRGhYbTVLTEJaZ2wwZEQxeGtTZFROWlI4dVFySE5CbEVRTUxkZk1sTDBvWlYxa2J3NzJ4U0o1V2VkalRWSFM3QzFvaHpIYW11WVJaeW9Fd2dYVmVpdERjZUlxR2hjMXljZWVvNVlFM2xWWGw0T3M5bU1wQ1R1S0VTZEI0UHJicUNyTlU1NzkrNkYwV2hFZkR6WHA3V0ZJcXNOK2VacUFLNHMvdFI1NkVVUjB4SVNNUzBoTWRoVjhjcHFrM0RzZUEyT2xkYWk5RVFkN0hZWktwV0EyT2d3OUkwUFI5OCs0ZENGTTdDZ3RsVlhKK040V1MyT2w5WGkyUEZhMkdwYzdab3BRbzNldmNJUjF5c01QV08wRUVVaHlEV2x6c1lnaXNnd21aUnRaRVBSVHovOUJLbitkL21GRjE3WTR1dnMyclVMQXdjT2hGYmJ0ak9rU2t0TElVa1MrdlRwMCtRNWtpVGh3dzgveEp0dnZva2VQWHJnK2VlZmg2NlozL2RubjMyR1FZTUdJVFUxdGJWVkRta3pac3pBOGVQSEFRQWJOMjRNY20wSVlIRGRKRFpPTHNGb25ONTQ0dzNzM3IwYm8wZVB4dWpSb3hFWjZab3VaN1BaOE5wcnIrR2pqejVDZW5vNmxpOWZEakVJUGY3NzkrL0h2LzcxTCtYNHdRY2Z4TUNCQXp1OEhrU2hScEtjT0ZGZWgyUEhhM0dzdEFaVjFRNEFnRUV2SWlraEhMMTdoYU5YckJacU5ZTWFhajloWVNvazl0VWhzYS9yOTExVnRRUEhTbXR3N0hndDloZVlzZmNBb0ZJQk1kRmhpSTBPUTg5WUxXS2l3dmova3Z4SzBSdXdaSEFHekE0SEhDRzZqK3pTcFV0UlUxTURvT1hCVmtsSkNlNjg4MDZvMVdxa3BhWGgwVWNmYmZiOTQ1a2NEZ2ZlZi85OXZQbm1tNGlOamNVenp6d0RrOG5rOWR5eXNqS3NYTGtTdGJXMXNGcXRlUHJwcDdGZ3dZS0F5L3JsbDErd2ZQbHlhRFFhM0h6enpiajIybXRiVlhlaTVnaGFjSjJpTTJEeGtBellKQWxhVmVndC9XYmpGTHpHNmJ2dnZrTkJRUUcyYmRzR2xVcUZDUk1tQUFETVpqUFdyVnNIcDlPSlBYdjI0SzIzM3NKTk45M1VJWFZ5WjdmYmxWNUNBS2lycSt2d09oQ0ZBbGwyb3VLVUhXVW42MUIyb2habEorc2dTVTZJb29CZXNWcjBUekdnZDY5d0dBMGNuYWJnTVVXb1lZb3dZbUIvSXlUSmliS1R0VGhlV29zVDVYYnMyV2ZHN3IxbUNBSVExU01Nc2RFYTlJelZJalk2REdGaG9YZHZRdFFSZnYzMVZ3Q3VlODdxNnVwVzM3c0N3SHZ2dllkWFgzMFZBSERreUJFc1dyUUlqejMyR0RRYVRhTnplL2Z1amRtelorT0ZGMTRBQUd6YXRBbkRody9IdUhIai9KWnovUGh4TEYyNkZFNm5FM1YxZGZqUGYvNER0VnFOSzYrOE11QzZCbEpPVzVzOWV6YW1UNS9lNGVWUzJ3dGFjRzFRaThpTU1JVjA3MTlyZGZmR3FTWEt5c3BRVUZBQUFCQUVBYU5HalZKZTY5bXpKMmJPbkltWFhub0pBSkNkblkzenp6OGZnd1lOYXRjNkVaR0xMQVBsRlhWS01IMmkzQlZNQTBDUFNBMzZKeHZRTzg0Vm1IREtMWVVpVVJUUXU1ZHJGZ1VBT0J4T25LeW93NG42LzlNSENxM1llOENWSENmU3BFRnNqQVk5WTdTSWlRNkRYc2RPSXVvZWZ2bmxGK1h4dWVlZTJ5YlhuREpsQ25KeWNyQjE2MVlBUUU1T0RwNTQ0b2ttQjMydXYvNTZmUFBOTjlpOWV6Y0FZTVdLRlJnMmJCaGlZMk9iTEtNK2xxcjNBQUFnQUVsRVFWU21wZ1lQUGZRUXFxdXJsZWRHamh5SjhlUEh0OGxuNk14dXZ2bG1IRHg0c00ydnk2bm9qYkZidGgyMVYrTTBZc1FJNWJpaGNXcks5ZGRmajhHREJ5dkhLMWFzd0lrVEozeVdFY3pHNmFlZmZsSWVaMlJrS0ZQQ0cweWVQRmxaT3k3TE1oNTc3REdPSEJPMUUwbHlvdlJFTFhMM1ZPUHI3MDdnbzgrTzRxdnZUaUIzVHpYcTdETDZKeHR3NGZuUnVHNUNiNHk3cENmT3pqUWhyaWZYc2xMbm9WWUxpT3VwUmNhZ0NGd3lPaFlUcit5RFN5K0t4ZEFoSnVoMUlvb08xK0NuYlJYNGRNTnhmTHp1R0w3N3FSeTVlNnB4OUhnTmF1dVlRSkE2dDFXclZ1SEREeitFTEovK3Z5ekxNbmJzMktFY24zZmVlVzFTbGtxbHdzS0ZDNUdXbHFZOHQyblRKbnp3d1FkZXp4Y0VBWGZmZlRmVWF0YzRvTVZpd1ZOUFBkWGs5U1ZKd3VMRmk3RnYzejdsdVl5TUREend3QU5RaGVBTVdlcTZ1T2E2RGF4YXRRcmg0ZUc0N3JycmxCL2c5bTZjN3J6elRxVUIyYlJwRXdZT0hJakpreWMzT3IraGNicjU1cHZoY0RpVXhtbnAwcVZlcjkvU3hpay9QeDkzMzMxM3N6N0wyclZyR3ozbkhseGZmUEhGalY1WHE5V1lOMjhlRmk1Y0NBQW9MaTdHeXBVck1YLysvR2FWVFVTZW5FNG5xczBTeWl2cVVIN0tqdktLT2xSV09TRExUbVhLN0lBVUEzckd1dGFwYWpTOFdhR3VwMkV0ZGt4MEdKQUdPSjFBWlpYcjU2R2kwb0h5aWpvYzIxdURoZ2wzZXAySTZLZ3dSUFhRSURwS2c2aElEWDgydXJBQ3F3V3ZIQ3BVRXBwbEpYVGVSTEU1T1RsWXVYSWxaRm5HeG8wYjhjZ2pqeUF5TWhKNzkrNkYyV3dHQUdpMTJqWWJIQUtBOFBCd0xGbXlCTGZjY2d2S3k4c0JBQysrK0NMUzB0SXdkT2pRUnVjbkpTVmg4dVRKZVBmZGR3RUFXN2R1eGNhTkc3M093SHp5eVNlVlVYRUFTRTVPeHBJbFMxcWQ4MmphdEdtWU5tMWFxNjdSbEk1Y0N4NGJHd3VMSmJTMnJPcXFnaFpjV3h3U0Ntd1daYzExa2s0ZnJLcTBDaHNuRjFtV2xUWHFMVlZlWG81dDI3WUJjSFVLZUF1dUFkY29la1pHQm5KemN3RUFCdzhlaEN6TFFldVp2T09PTzlya09xbXBxY29VZnFMMlpxdVJVRjdoQ2hyS0srd29QMVVIaDhNVk1ZU0ZxUkRkSXd6cEE3U0lqUWxEYkRTVGtGSDNKQWl1SlE4OUlrOHZ2WklrVjY2QmlzclRQeitIUzJ6SzZ4RkdOYUo2YUJCcGF2aWo1cFR5THNJaVNjaXRxZ0lBQkhORjQwOC8vWVFYWDN6UjYydTF0YlhLNHpsejVqUjYvWmxubm9FZ0NGaTJiSmt5WWgwVEU2UE1GSFMvQnh3MmJGaWJKK1NOam83R2d3OCtpTHZ2dmhzT2h3T1NKT0dOTjk3QTQ0OC83dlg4NmRPbjQ0c3Z2a0I1ZVhtajJZd05Qdi84YzJ6WXNFRTVqb3VMd3lPUFBBS2owZGpxK3FyVjZqWloxaGxzVFEycWRWWkplaDBFQVJBRkFZWVEyODR3YU1GMWdjMkNoWG11NENqZEdJRUZBOU03dkE1c25EeTFaK01VaVBYcjF5dmZaVVpHQm1KaVlwbzg5MDkvK2hQdXYvOSt6SnMzRDFkZGRSVUVnVGYrUkUyeDJpUlVWdGx4cXRLdUJOUTF0YTZmTlpYS05TcWRrcVJIZEZRWW9xTTBNQm80cVltb0thSW91RHFkWXNJQUdBQzR0djl5RDdaUGx0dFJkUGgwd0szUnFCQnBVcnVDN1FpMUVuUnpsSnRhd21LeG9MaTQyTzk1M3M2UkpBa3JWcXhRRXJOR1JrYml6anZ2VkY3LzVwdHZsTWV0MlMzSGw0eU1ETXlmUHgvUFB2c3NKa3lZZ0wvODVTOU5ucXZYNjVYMXdsbFpXZERyR3cvR2pSczNEbmw1ZVZpM2JoMGlJeU94Yk5reW4ydXpxZlBMU2tpQ1doQmdWSWZlL1VybzFhZ0RzWEh5MUpyR2FmRGd3WDZUR2h3OWVoU3paczFTNm5PbXp6Ly9YSG1jazVNVFVPSzFwNTkrR2s4Ly9iVFBjeDUrK0dIODduZS84M3V0bHRKcXRXMFMzSWVIaDdkQmJab3ZLekVSdGJJTW5TZ2lSV2NJU2gyb2JUZ2NUbFJWMjFGWjVjQ3BTanNxcXgwNFZWa0h1LzMwRUlzcFFvM2VjZUdJN3FGQmRGUVlJazFxcUZUc25DSnFqYkF3RmVKNmFoSFg4M1JIdXQwdW82cmFnY29xQnlxclhEK1B4VWRzT09DMlZsdXZFNVZBMnhTaFJvUlJqUWlqQmhvTmZ5YXBmWHp4eFJmNDZxdXZsT003N3JnRFVWRlJBSURDd2tJY09uUkllZTIvLy8wdlZxeFlFZkMxRXhNVDhleXp6d1owN3FSSms1Q1dsb2JNekV5LzUxNTY2YVc0OU5KTG0zeGRGRVhjZWVlZFNFaEl3TEJodzVDUWtCQnduVHNMYndOOUFEenlLSGs3Wjlpd1lmamIzLzdXYnZXaXhycDFjTjBhYkp5YXI3S3lVbm5jcTFjdmo5ZCsrKzAzbEpTVXRHbDVIV1hac21VQmZmK2hLa21uRDluZVAvTE82WFRXajBiWEI5SDFOKy9WWm9keVRzTklXYjhFUFNKTmF2U0lESU1wUXMzcDNVUWRSS05SblY2LzdjWldJNTBPdU92L1BsNVdDMWsrM1FtbTFhb1FZVlREYUdnSXVOVXdHa1FZRFdvbURDUmNkdGxsdU95eXk3eStkczAxMXpTNWxXeCtmajd1dXVzdTVYakNoQWtlQTBEdUEwT0E1eXpPUUp5NVBEQVlXMW9Gb2pObXVHN3BZR0JpWW1KN1ZJZDg2TlozMDJ5Y1dxZTVqWk92NEhyMTZ0VWV4NzRhQS9mR0l5RWh3ZStvY1ZkWUswUGRrOTN1UkxYWjBlaVAyZUpRdHNBQ1hHczhJMDFxOUV0c0NLUTFYT05KRktKMDRTSjA0U0o2OXpvOXlpM0xUbGh0TXFyTjl2cWZjUW5WMVE0Y0w2MUZZWkhWNC8xNm5lZ0t0bzBpSW95dVpSeDZuUXA2bmNocDV0U2swdEpTUFBqZ2c4bzlhVnBhR3Y3NjE3OTZuSFBtL1NzUk5WKzNEcTViZ28yVGIwNm5FN1cxdFY2bk9KODZkVXA1M0xOblQrWHh3WU1IUGJLRUExRDI4dmJHdmJQaGhSZGVRRmhZV0pQbkVvVTZXWGJDWXBVYUI5SFZEbyt0ZmxRcUFRYTk2NmE2ZHkrdEVsQkhtalFjeVNMcTVGUXFvWDVrV2tTZk9NL1hIQTRuekpiNmdMcysrSzQyTzFCMHVBNTJ1MmZncmRFSU1PaGRDZFFNZWpYMGV0WHB4em9SV2kyRDcrN0lhclhpZ1FjZVVKTGdSa1JFWU5HaVJSNzNUd1VGQmNxc1M1MU9oL2ZlZTYvSmZFRTMzSENETW1DeWV2WHFKblA1VU52eE5xQzFkZXRXM0gvLy9UN1A2YXF5RHhlaDJHYURLQWlZMnk4WktmclFXZGJJNExvWjJEZzFUWklrZlBubGwxaTFhaFdHRHgvdWRmMzMwYU5IbGNkeGNhZnZIdDU2NnkwNGc1bDJzNXNyc2xrOTFsd2IxQnp4YkV0T0oyQzFPV0MxeWJCWUhMQllKVmh0RWl3VzEzTldtOE1qNjJ5NFZvV0lDRFg2eHV1VTZhQVJSalVNZWhITTIwZlUvYWpWZ2x2R2NzK082OXBhR1JacmZmdGlkY0JhMzc1WWJSTEtUdFo2NUZzQVhNbllQQU52TmNLMUtvU0hxeEN1RmFIVGlkQ0dxZGpXZENHeUxHUHAwcVVvS0NnQTROcU41Wi8vL0tmSGZSZ0FmUExKSjhyaml5Kyt1TWw3VjZmVGlhcjZqT2tBWURBRUZ0UTg5ZFJUUVZ0Q3QzUG56bVp2RjlzWmJOKytQZGhWQ0pvaXF3MzU1bW9Bcml6K29ZVEJkWURZT1BsdW5JcUtpdkQ0NDQvRDZYVGkyTEZqbURKbFNxTmthTzdCZFZLU2EyL0l3c0pDZlBmZGQrMVhhZklydTdoWWFhQVdEOGxBWm9RcHlEWHFYQ1RKaVpyYTB6ZTJGcXQwK21iWDRvQ3RSdklJbmdWQmdDNWNCYjFlUkd5TUJnYTlEa2FEcUFUUm5OWkpSSUhTYWxYUWFzTVFIZVg5ZGJ0ZHJnKzJQWU52aTlXQlUwZFA3eHJnVGhBRWFNTWFBbTRWd3NORkpRRFhoWHNHNDh6aDBQR2FTbXpWNE16ZGJ1cnE2cFRrdTRBcnY4NXp6ejJINTU1N1RrbDJWVk5UZzAyYk5pbm5qQm8xcXNuclYxVlZLUU1pV3EwVzZpNmVyK1hOTjkvRW0yKytHZXhxZUxWang0NWdWNEc4Nk5vL0VUNndjV3BiS1NrcHVPQ0NDL0RERHovQWJyY2pPenNidDkxMm04YzU3Z25Ma3BPVEFRQ3Z2UEpLVUVldHk4dkxNV1hLbEZaZG96WDdYSGVuS1R5ZGpjUGhoSzFHUWsyTmpKcGF5ZTJ4REp2TmdacGExK082T3MrYlUwRUE5RHJYR3NoZVBiWDFvMFFpREFiWHRFeGR1SXJadVltb1EyZzBLa1JxVklnMEFVRGp6bjVaZHFLMlRrWk5qVnpmeGtsSzIyYXpTYWlwbFZCVjdXcnYzQk91TlZDckJZUnBWQWdMVTBFYjV2bzdMRXlGTUkwQXJWYXNmODExanV0WWdFWWpkTnJ0TTFOMEJpd2VrZ0diSkVHckNrNUhhQ0NKclh5ZDYzQTRsT2NiOHR0ODlkVlhzRmdzeWpudUdhalA1SjQveDllV3FkUytxcXVyY2VEQWdXQlhnN3dJV2tSbkVFVmttRXlRbkU0a0JpSGhGQnVudGpkanhnejg4TU1QQUlCMTY5WmgyclJweXRwcXA5T3BqUHFIaFlVaFBqNGVXN1pzYWJUV21xaTlTSklUZFhZWmRYVk8xTlpKcUtzNy9iaTI0V2JTTFpoMk9CcmZTSXFpQUYyNGlQQndGVXdSYXNUMVZOZVA1b2pRNjFRd0dOVFFoWFA2TmhGMURpcVZvQ1JZaTRMRzU3bDFkZTd0WkgwUVhpT2h6dTUwdGFkMkdhY3E3Zlh0ckF4Zi9lWm5CdUJxdFFDTlJnVzFLRFI2N1BWWXJZSW9vc09EZElOYVJHYUVDV2FIQTQ0dXRKeHQ3ZHExSHNlKzdwSEx5c3FVeDJjbXArMktqRVlqVEtiMm1kSFhtbDF5dnYvKys0QUdwNTUrK21tUFdiWHRoWU5GcHdVdHVFN1JHN0JrY0VhWGFxQzZlK09VbHBhR0VTTkdZT3ZXclhBNEhIajc3YmZ4OTcvL0hZRHJ1MmlZRFpDVWxBUzczZTZ4UGRsbGwxM21NZW9mTEdGaFlWQzFZMiswSkVtdzIrM3RkdjJ1enVsMFRYTjBTRTdYMzQ3VEFYT2RYVVp0N2VrYlBZL0hkYkpIZHUwemFUVDEweCsxS2tSSGFSQ3UxVUxudGhaUlZ6OHRrbE8yaWFpN2FoaVZOa1VFZHV0b3Q4dW9zenZyMjJMM2RscFdnbkZYQjZjTXM4WFZuamUwN1lGU3F3V1BnRndVQllncUFTb1ZJSXFxK3I4RnFGU25uMWVwaFBybkFGSGxmczdwOTZnRTEyTkJRUDBmb2I3VDFBbEJFR0NWSFpBQUNJRFNtU29JZ0lENjg1VHo0WEdOdGhCSUVGTlNVb0ovL09NZktDMHRCUUNNSFRzVy8vem5QNzNXSVM4dkQvdjI3Zk40enRmOTY5NjllNVhIOGZIeGdWYmJnOWxzeHFSSmsxcjAza0MxVmJBM2FkSWt6Sm8xcTAydWRhYlc3QWJVMUQxemJXMXRrMHRTcVdOMDdybklyY0RHS1RETmJaeG16cHlKclZ1M0FnRFdyMStQYWRPbUlTNHV6dU83R1R4NE1ONTU1eDFsRGJiQllNRGN1WE05R29wQUc1eXJycnJLNSt1MzNISUxKaytlSEhEOUZ5OWVqSFBQUFRmZzg1dHIwNlpOV0xac1didGRQeFRJc2hPeTdCb3BscDFPMTk4Tng3SVRrdXg2enVGd0tvR3k2N0hUSTJpMk8rcHZ0dHpPOHhVZ04zQ2ZucWdMVjZGSHBLYlJGTVdHNllrTnp3VnBkaDhSVVplbDBhaWcwUUFHZmZPVFpEWUUybzc2M3dQdXZ5c2EvWDV3ZSt4d3lKQmtKK3dPUUpJY3J0ODU5Yjg3WkNjZ1NUTGt3R1AzSnRXcFpNaG8vc0JRbjhoWS95ZTFVbUZoSWU2OTkxNGwrZTc1NTUrUGUrNjVwOG5nL3EyMzNtcjAzUDc5KytGME9yMit4LzErTGpVMTFXZGRIbjc0WWVWeHczTEFZRWhOVGZXb1MyZDM0c1FKN055NXM5SHpsWldWdVBQT096RjI3RmpNbURFRGdDdjU4cG41b1pvaVNaTEhyTnRBMzBlZXVtMXc3UThicDhZQ2Fad0dEUnFFNGNPSDQ1ZGZmb0hENFVCMmRqYnV1T01PNU9Ua0tPZGtaR1I0YkZjMmE5YXNUcDBwUFJUbDd6UEQ2UVNjY0xyK2RoMEFFT0IwT3VHRTZ6bW5FekRiSGNyN2R1ZFh3d3hKZVExQS9mdWhCTWF1UUZsdUZEQTNITGRVd3dpRXBuNktvTG8rcTYzN05FQnZqOTNYKzJrMHpISkxSTlRaTmJUdmFLZXR3NVRmWTA2NGRRRExqVHFHRzM3L3VhYmZDckJLRGh5MjIyQ1RaR2dBOUJaZDJkdGR2MU9oL0c3MStIM3JQUDM3dHFxc3lTcTFpWnljSEN4Y3VCQm1zeGtBTUh6NGNDeGF0S2pKdkQ3NStmbjQrZWVmQVFBYWpRYlIwZEU0ZnZ3NEtpc3JjZWpRSWEvM25PNkRRLzM3OS9kWm45Lzk3bmN0L0NSdEt5SWlJbVRxMGhhKy9QSkxPSjFPcUZRcTZIUTZaVW5xZmZmZGg2S2lJcnorK3Vzb0xTM0YzLy8rZDh5Wk04ZHZucWtHeDQ4ZlY0Snl3SHRzUS80eHVQYUNqWk4zZ1RaTzA2ZFB4eSsvL0FJQTJMQmhBN0t5c2p5MkM4ak16SVJHbzhFUFAveUFRWU1HWWVMRWlYQTRIQjdYYUZqSDdvMzdqSUNFaEFTZlU2MGlJaUw4MXJjcjJudkFmTVpVTnM5cGFRM1Qxd0FuN0VhbjBoSlVtUjA0SmRrOXptK1kwcVpTQ1ZBSlFKaEdnQml1UG1OcW5hQWNlNXR1ZDNyS25RQ1Y0RG9POXRvNUlpTHFubHpUdzg4TTNQMlBzT2RVVitFL2Vmc0JBT25HQ0N3WW1ONnNjcmVWT2Z5ZjVNZXBVNmZ3MGtzdk5YcGVsbVY4ODgwM3FLdXJBK0Q2bldvMEdyRjgrWEt2MS9uSFAvN2hFVHhkZWVXVmtHVlpXZUw0MjIrL05icC9MU3NyVTVMN2hvV0ZJVDI5ZVorL2dkRm9iSk5wMjRjUEg4WUxMN3pRS0gvUDBLRkRXMzN0VUNWSkV0YXNXUU1BT1B2c3MxRlNVcUlFMStQR2pWUGlpM1hyMXFHNnVocjMzMzkvcDArYTNOa0U3ZHN1c0Zyd3lxRkNKYUZaVmtKU2g1YlB4dW0wdG02Y2hnNGRpb3lNRE9UbTVzTGhjT0NaWjU3QmtTTkhBTGlTdDhYRnhhRkhqeDZJakl6RVBmZmM0M1dOODZ1dnZ0cms5ZDJuakwvd3dnc2UrNHlUeXpYamV3ZDg3cTk3SzFCcXJnRUFuRDg4aWx0eEVSRVJoU2lyMVlvTkd6YjRQYy9wZEdMejVzMU52ajVuemh4czI3WU5nR3RnYU1xVUtkaXhZNGR5Ly9ycnI3L2kybXV2OVhpUCsvVUdEeDRNamNaM0VyejJZckZZOE5aYmIrR2pqejd5R0p5Smk0dkR2SG56TUdiTW1LRFVxeU44L2ZYWHluTFZpeSsrR1AvNzMvK1UxeVpPbkFpYnphYmNRMy8zM1hmNHYvLzdQeno0NElOZExzRE9Ta3hFclN4REo0cEkwUVcyblhGSENkbzNiWkVrNU5idjh4eU1mR1pzbk5xM2NabzJiUm9lZU9BQkFGRFdZQVBBZWVlZEI4QzEvZGpqanovdWM0U2FPa2FTWGdkQkFFUkJnRUZzL3RvNElpSWk2anhFVVVSTVRBeWVlKzQ1UFBua2t4ZzBhQkI2OXV5SnM4NDZTemxuNjlhdHNGZ3NNQmhPQnk1ZmYvMjE4bmpreUpFZFdXVUFybnZ5VHovOUZDdFhydlRZZFVlcjFXTHExS240d3gvKzBPV1RlYjM3N3JzQVhQK0dGMTEwa1Vkd0RianV2NnVycS9IZWUrOEJBQW9LQ2xCWldhbnNURlJlWG83bzZPZ1dsZTEwT21FMm0wTmlWbWlTVGcrMUlNQVlncDBHb1ZlalRvU05VOVBPUC85OHBLYW00dURCZ3g3UHUzL2VsSlNVVnBWQmJTTXJJU2xrR3lnaUlpSTZMVDQrSGhzM2JrUnRiUzMrL2U5L2U5eFRYbm5sbGJqOTl0czlaZ1NlbVp4WHI5ZGo0Y0tGQUZ4NWZKWXZYNDZhR3Rmc3RiaTRPQXdZTUFENzkrK0gzVzdIdDk5K2kvSGp4d053cmNmTno4OVhybnZSUlJlMTkwZjFzSFBuVGp6NzdMT043aXZIamgyTGVmUG1LVnUvZG1WYnRteFJQditvVWFPYXpGYzBiOTQ4bkRoeEFubDVlWGppaVNlVXdQcm8wYU9ZUFhzMk1qSXlNSDc4ZUZ4ODhjVUlEdy8zVzY3VDZjUzMzMzZMdDk1NkM1R1JrWGo4OGNmYjdrTjFRZDMyYnBxTlUvczNUbE9uVHZWSWdLWldxOXMxRXpjUkVSRlJWM2ZzMkRFc1dyVEk0MTV1eG93WnVPbW1tenpPTzNUb0VPNjU1eDRsT1c5c2JDeVdMbDNxa1VoWHBWSkJyOWNyeDZOSGo4YisvYTUxNVJzMmJGRHVYOTkvLzMzbG5LRkRoM1pvSnVtSEhub0kzMzMzbmNkemFXbHArTXRmL29LTWpJeDJMZnVERHo0SWFLWnJlNU1rQ1MrKytLSnlmUFhWVnpkNXJpQUl1T2VlZTNEcTFDbkV4cDdPVVAvaGh4OUNsbVhzMnJVTHUzYnR3b0FCQS93bVZRWmNPeUl0WHJ4WU9kNitmVHVHRFJ2V3drL1M5WFhiNEJwZzR3UzBiK00wWnN3WXJGeTVFaVVsSlFDQTlQUjBqKytJaUlpSWlBTDM3YmZmNG9rbm5sQ1NXS2xVS3Z6dGIzOXJGR3p0Mzc4ZkN4WXNVR1lvcHFhbVlzbVNKWDRIVVM2Ly9ISzgvdnJyY0RxZDJMVnJGL2JzMllOZXZYcmhzODgrVTg3eEZkaTFCL2Q3MTZpb0tQenhqMy9FK1BIak95UVJxc1ZpVWI3cllQcmtrMDlRVkZRRXdKWE0xMTl3cTFhclBRSnJxOVdLOWV2WEs4Zm5uWGRlUUlFMTROcmxaOUNnUWRpelp3OEFZT1hLbFVFUHJvdHNWbzgxMXdaMTZDeHI3TGJCTlJ1bjltK2NCRUh3U0tDd2I5KytWcTMxNkFqMzNudHZzS3RBUkVSRTFNanUzYnZ4Zi8vM2Y4cXh3V0RBZmZmZGh4RWpSalE2Nzc3Nzd2UFk5ZWJCQng4TWFJQWpMaTRPSTBlT3hJOC8vZ2dBZVB2dHR4RWZINC9hMmxvQXJnR21peSsrdUswK1VyUDk5YTkvRFdyNXdXQTJtL0hHRzI4b3g5T21UV3YydmZ1NmRldGd0VnFWNHh0dnZMRlo3NTg2ZFNyKzlhOS9BWENOWkcvZHVyWFIvN3VPbEYxY2pIeHpOUUJnOFpDTWtFckcyeTJEYXpaT0hkTTQvZnp6ejBvdkd3RFUxZFhodmZmZXc4MDMzK3ozdllIdXlYZnp6VGY3YkdDbVRadm1rVjJjR3NzK1hJUmltdzJpSUdCdXYyU2s2RU1yNnlJUkVSRzVrdUJtWldVaE96c2JmZnYyeGVMRmk3MG1oblhmVG5iQ2hBbTQvZmJiSWRZbkxIVTZuU2dwS1VGaFlTRWtTZko2THpoNThtVGwvblhMbGkwZUF5VlRwa3p4bTNuYWJEWmowcVJKTGY2Y3ZyaFBUMjZOZDk1NUo2REJucGt6WjJMV3JGbHRVdWFaQXIwL3JhbXBVZjQ5NCtQamNkbGxseldySElmRGdkV3JWeXZIQXdZTWFQYkk4NmhSbzVDVWxLVGMxNy94eGh0QkRhNURXYmNNcnRrNGRVemo1UDZEM09DVFR6N0IxS2xUbTB6QzBNQjlMMnRmRGg4KzdQUDE2dXJxZ0s3VElDd3N6T3ZXWUcxRmtpVFk3ZloydTM1TEZGbHRTdStmUlpLQ1hCc2lJcUxRWkJCRlpKaE15amF5d1RCNzlteG9OQnBNbkRnUlJxUFI2emtOQXptQUt5aGF2WG8xQ2dzTFVWaFlpS0tpSW1XNzJURmp4bmk5Znozbm5ITXdiTmd3Yk4rK0hVNm5VN2x2aVl1THc1VlhYdGtPbjRwOGlZMk54ZTkrOXp0czJiSUZzMmZQVm1LUlFHM1lzQUVuVHB4UWpxZE5tOWJzT2dpQ2dDbFRwaWpKelBMejg3Rmx5eGFjZi83NXpiNVdWOWN0ZzJ1QWpWTjcyN05uRDdadjM2NGNpNklJU1pKUVUxT0Q5OTkvUCtDUjZZNjJlUEhpZGsyNnRtblRKaXhidHF6ZHJrOUVSRVR0STBWdndKTEJHVEE3SEhBRVl4OVp1SUtjR1RObWVEeG50VnBSV0ZpSWd3Y1A0dURCZzhyOUtRQWwrYTQzVGQzL0FzRDgrZk54NjYyM3d1bjJPVys1NVJhRWhZVzFvdmJVVXBkZmZqbnNkanZHamgzYnJQZkpzb3gzM25sSE9VNUtTbXB4TXVWTEw3MFVLMWV1UkZsWkdRRGc5ZGRmWjNEdFJkQ0M2eFNkQVl1SFpNQW1TZEMyNDBoaFU5ZzR0YTlYWG5sRmVUeG8wQ0NrcDZkanpabzFBSUExYTliZ3hodHY5UG05YmR5NHNjblgzS2ZSZlBycHA2MzZMc1BDd2p3YW1haW9xQlpmS3hDOWV2WHE4QXp4UkVSRTFEVTRIQTU4K2VXWEtDb3FVZ1o4U2t0TFBlNHptNkxSYUpDUWtJQisvZnFoWDc5K1BxZjFXcTFXaUtJSWg4TUJ3SldiS05Ba3ZFYWowZWQ5WEhPNTMvY3RYTGl3MjYyNUJvQUxMcmdBQXdjT2JQYjdObTdjcUNRV0JscTJYcnVCV3EzR0RUZmNnT2VlZXc2QUs1ZFNzTmRlaDZLZ0JkY0d0WWpNQ0ZQUWV2L1lPTFZmNDdSdDJ6YnMyTEZET2M3S3lrSnFhaXJXcmwwTFdaWmh0VnJ4NFljZll1Yk1tZTFTZm5NWWpVWXNYTGpRYjBOVFZsYm1ONG5keVpNbnNYMzdkbHgrK2VWTm5qTjA2RkFNSFRvVUJ3OGU1RDdmUkVSRTFHei8vdmUvQTdwZkJZQ2Jicm9KL2ZyMVEzSnlNdnIyN1J2UTByZERodzVoMGFKRnlyMHI0Qm9CWGJSb0VaNTk5bG0vUy91bzdXbTFXc1RIeHpmclBRNkhBMisrK2FaeW5KQ1FnRXN2dmJSVjlSZy9manhlZi8xMUpUbGFkblkyZytzemROdHA0UUFicC9iZ2NEand3Z3N2S01jcEtTa1lPWElrQkVIQW1ERmo4TlZYWHdGdzdiVjMvZlhYQjMxcnJsMjdkdUdwcDU3Qy9QbnpNWExrU0kvWEhBNEhQdm5rRTJ6YXRBbjUrZmw0OWRWWGtaQ1EwT2dheDQ4ZngvTGx5L0hMTDcvQTZYU2lYNzkrU0V0TDgxcGVZV0VoVnE1Y2llKy8veDYzM25wcnU2MnBKeUlpb3E1SHJWYWpSNDhlcUtpb0FPQ2FpWm1VbElTQkF3Y3FmKzY1NXg1bGFlT1pzelQ5S1NzcncvMzMzNi9rSEJKRkVVNm5FN0lzbzdTMEZBODk5QkNXTFZ2VzVXZGdkZ1ZyMTY3RjhlUEhsZU5aczJhMU9xK1FYcS9IdUhIamxObW91Ym01MkxGakI4NDU1NXhXWGJjcjZmajUyQ0dpb1hGcUlBZ0MrdlhyaDNIanh1RXZmL2tMbm43NmFXaTFXdVgxR1RObTRLS0xMa0ppWW1KQS96RzlOVTRONzJ0b25OeW5uWGNWRGV2U0c4eWRPMWNaRlo0NmRhcnlmSFYxTmRhdVhkdlIxZlBnZERxeFlzVUtGQmNYWStIQ2hWaXlaSW5INjZJb1l2WHExZGl6WncrY1RtZVQ5WTJLaXNLK2ZmdVVqaHIzdFMxbldyRmlCYjcvL25zQXdHdXZ2WWJTMHRJMitqUkVSRVRVbmdxc0ZqeXdPeGRMOSs1Qjl1RWkvMjlvSitQSGo4ZThlZlB3eEJOUFlNMmFOWGo1NVpkeHp6MzNZT0xFaVJneVpFaUxwLzBXRmhiaTl0dHY5d2pJN3J6elRzeWZQMTg1M3JWckYrNi8vMzdZYkxaV2Z3NXFQMmF6R1crLy9iWnluSnljakVzdXVhUk5ybjNkZGRkNS9CL0x6czV1ayt0MkZVRUxyaTBPQ1RuVlZkaHRya2FSemVyL0RlMkFqVlBiT25ic0dONTY2eTNsK0p4enp2RklkSkNhbW9yaHc0Y3J4NnRYci9aSUd0ZlIxcTVkaXdNSERpakhRNFlNOFhoZEVBU1B4QkViTm16d1d0K3dzREJjYzgwMXl2RzMzMzdyc2I3RjNmejU4NVgvVnphYkRmLzV6MzlhOVJtSWlJaW9ZMWdrQ2JsVlZkaFRYWTBpYS9EdTMrYk1tWU1iYjd3Ulo1MTFGblJ0bExYOHQ5OSt3eDEzM0tFa3F3SmN5WDkvLy92ZjQvcnJyOGVFQ1JPVTUzZnMySUVGQ3hZMGUwZVd6a2lTSk5UVjFiWExuL2EwY3VWS1ZGWldLc2QvL09NZld4elhuQ2t4TWRFaitlLzI3ZHV4YjkrK05ybDJvSkwwT2d5S2lFQ0d5UVJETTdPbnQ3ZWdUUXN2c0Ztd01DOFhBSkJ1ak1DQ2dla2RYb2YyeUZqOTIyKy9ZZEdpUmNxSU5YQzZjUUpjVThYWHJWc0g0SFRqdEdUSkVrUkVSTFI1WFRxU0xNdDQ3TEhIbE9CVHBWSjVkQ1kwK01NZi9vQmZmdmtGQUhEcTFDbDgvLzMzclY3LzBSTGw1ZVY0OWRWWGxlUEV4RVJjZSsyMWpjNGJPM1lzL3ZlLy93Rnc5UUorK2VXWEhyOWdHbHgxMVZWWXRXb1ZKRW1DTE10NC8vMzM4YmUvL2EzUmVXbHBhZmo5NzMrUDlldlhBd0IrK3Vrbi9QampqN2pnZ2d2YTZxTVJFUkVSQmNUcGRPS2RkOTdCNjYrLzdyR004WVliYnNEMDZkT1Y0OXR1dXcxVlZWWEs3THU4dkR6Y2ZQUE51TysrKzVDWm1kbXU5UXVtN096c1RqY3llL0xrU1h6MjJXZks4ZENoUXpGcTFDaS83NnVxcWdxNGpJa1RKeXIzODRBcmNWcFRTeUxiUTFaQ0V0U0NBS09mYlkyRElmUnExRWwxOThZcE96c2J1M2J0VW80blRacms5WWRzK1BEaFNFMU5SVTFORGViTm00ZlJvMGQ3dlY2Z0hSODMzM3h6UUQxeFR6MzFsTWNhOXhVclZzQmlzU2pIZi83em43M3VPNTZhbW9yazVHUmxxdnY2OWV1OUJ0ZXhzYkVZT1hLazh1LzZ4UmRmWU42OGVRZ1BEMjkwN3B3NWM3QjU4MmJVMU5Rb2RUbnZ2UE9nMFdqOGZvNzJrSldZaUZwWmhrNFVrYUl6QktVT1JFUkUxSHBPcDFNWjZQQjNmMVJhV29wSEgzMFV2LzMybThmemMrZk85VmpLQjdpV1V5NWN1QkNQUFBJSU5tL2VETUMxQlBLdXUrN0NqQmt6TUhYcTFIYTVqemwyN0pqSGNiRHVsVHFUbUpnWXZQYmFhMWl6WmcwKytlUVRyNE5kM3V6Y3VWTjU3TDQwMXB2enp6OGY4Zkh4U0VwS3dzU0pFOXQxRzl2T2hzRjFFOWc0QmU3QWdRTWUyUWpqNHVJd2UvYnNKczkvOE1FSEVSY1g1eldZYlZCY1hCeFEyWWNQSHc3b1BFbVNsTWViTjIvR045OThveHhmZU9HRlBqTWRqaGt6UmdtdTgvTHltc3djZnZYVlZ5dkJ0ZFZxeFZkZmZlVTFFSStPanNiVXFWT3hjdVZLQUs2RWFPKy8vMzZqL3lzZEpVbW5EOS8zNzJZQUFBMGFTVVJCVk5uZVB5SWlJbXJNYkRham9xSUNrWkdSQ0E4UFYrN3JQdnJvSTJWQXBhbWtzWGE3SFI5ODhBR3lzN09Wck0rQTY5N3c5dHR2eHhWWFhPSDFmYUlvNHI3NzdvUEpaRkx5ME1peWpEZmVlQVByMTYvSG4vNzBwMmF2NjYydHJjWDY5ZXZSbzBjUDlPalJBd2FEQVZxdEZscXRGaGFMQlMrOTlKTEgrZEhSMGMyNmZuY1ZGeGVIK2ZQblk4YU1HY3IvQTRmRGdTKysrRUw1cm5VNkhjTEN3aUJKRW5idDJ1VnhMOSs3ZDIrZjF4Y0VBUys5OUJJVDIzblI3ZSttMlRpMVh0KytmZEduVHg4Y09YSUVnaURncnJ2dThqcGk2MzUrc0pTWGwzdXNjdzRQRDhldHQ5N3E4ejJqUm8zQzY2Ky9Ec0RWNmZMTk45L2crdXV2YjNUZXVlZWVpNWlZR0p3OGVSSUE4TmxubjNrTnJnSFhqSVkxYTlZbzJUNVhyVnFGQ1JNbWRNa004a1JFUk5TMkRodzRnTHZ2dnR2bk9ZTUhEMjcwM09iTm0vSFNTeTk1NUFVQ2dQajRlRHp3d0FOK3AvYXFWQ3JjZHR0dFNFOVB4elBQUEtPc0hUNSsvRGlXTGwySzNyMTdZOUNnUVFGL2pyQ3dNRHovL1BPdzIrMSt6NDJJaUVELy92MER2blpibURsekptYk5tdFV1MTNiZklyZTl1TWN3YXJVYUw3Lzhzc2RhN0thY3VZT09Od3lzdmV2MndUVWJwOVlMRHcvSGdnVUxjTnR0dDJIS2xDa1lObXhZcTYvWmx2dDdOM0E2blhqc3NjYzhHcFU1YythZ1Y2OWVQdCtYbXBxS3VMZzQ1ZDk2OCtiTlhvTnJsVXFGeXkrL1hNa1d2bWZQSGhRVUZIamR6MXFyMVdMYXRHbDQ5dGxuQWJoR3VsZXRXb1UvLy9uUExmNThSRVJFMUQzNDIvTllyVlo3M1licjZOR2pqZTVkeDQ0ZGk3Ly8vZS9OMmg3MWlpdXVRR3BxS2g1OTlGRWNPblFJZ0N0WWJNNjlLK0FhQVkyUGoxZXU0Y3ZzMmJOOXpub2svMUpTVXJCanh3NmY1OFRIeHdkdE5tV2dzZzhYb2RobWd5Z0ltTnN2R1NuNjBGblcyRzIzNG1yUTFvM1RjODg5MTZ3Ri9WZGNjUVdXTDErT2Z2MzZLYysxcG5FS1JIczBUb01HRGNKZGQ5M2xjenA0c0pXVmxYbE1OeDh5WkFnbVRwd1kwSHNiRWtGb05CckV4TVI0VEROM04yYk1HR2cwR2x4eXlTVll0bXdaa3BPVG03em0xVmRmN1RHOWZOdTJiWkJsT2FENnRLVWlteFc3emRYSXFhNkN4ZUg5Y3hFUkVWSG9pSTJOUlh4OFBHSmlZaEFaR1FtajBRaWowWWpZMkZoY2NNRUZlUExKSjVHUmtkSG9mVk9uVGxWbTFmWHAwd2RMbHk3RmZmZmQxNnpBdWtGYVdocWVmLzU1ekp3NUU1R1JrWmczYjE2TFBvdTNwWFlOQkVGQVNrb0tGaXhZNERYeExEVlBTa3FLMStXdWFyVWE4Zkh4bUR4NU1wNTU1aGtZamNZZzFDNXdSVlliOWxSWEk3ZXFDcFltN3NtRHBkdDMvelEwVHJXMXRYQTRIRXJRRkI0ZWpyUzBORXliTnMzcnlQWFVxVk5SVWxLQ2RldldvVStmUHZqclgvL3FjOTJ1THcyTlUzWjJOajcrK09OV05VNU45ZndKZ29EazVHUk1tVElGbDExMldZdXU3MDlUMCtCRFJhOWV2ZkRDQ3k5ZytmTGwyTHAxSys2OTk5NkF0eVc0NG9vck1HREFBRng0NFlVd0dKcnVIVXRMUzhPNzc3NGJVS09rMFdnd2ZmcDByRnk1RWpObXpNQlZWMTBWMEI3cWJTMjd1Qmo1WnRkMkdvdUhaQ0F6d3RUaGRTQWlJcUxBQ1lLZ0xGbHJydHR1dXczOSsvZkhoQWtUV2oyMVY2MVdZOWFzV2JqaGhodGFGS0FEd09MRmkxRlhWd2RKa3BSZFYyUlpoaUFJTUJxTmZwTnJ0YlhWcTFjcmozMHRjd3lGY3R5M3dBM0VyYmZlaWx0dnZSVk9wMVA1bzFLcDJteWJMZ0lFWisxM1FjbHhuMU5kMWVLdHVMYjk2TURsbDEvZVhsVUxtTVBod0tlZmZ0b21qVk1EcTlYYTRzYko0WENFVk9NVXlvNGVQWW8rZmZvRXV4cksvb2x0dFUvbEYxOThnZk11YUY2ZjJiSzkrUXl1aVlpSS9MQTRKQlRZTExCSkVyUXFGWkowemJ0ZkM1WDdWNkpRMDl6NzExQzRkeFcwbzczMlNBUnQ1Tm9naXNnd21TQTVuVWhzbzhDaW82blZhbHgzM1hWdGVzMldCdGFBcXo1Y2l4S1lVQWlzQVZkeXU3WUtySW1JaUtqOUdOUWlNaU5NTURzY2NBUjUvMlVpQ2sxQmk4UlM5QVlzR1p6QkJvcUlpSWlJaUlnNnZXNmYwSXlJaUlpSWlJaW90VGlIbUlpSWlJaklqOWF1dVNhaXJvL0JOUkVSRVJHUkh3VTJTNHVUOFJKUjl4QzA0THJBYXNFcmh3cVZoR1paQ1VuQnFnb1JFUkVSRVJGMUFsbUppYWlWWmVoRUVTbTZwcmZJRFlhZ0JkY1dTVUp1VlJVQWdQbk1pSUluU2ErRElBQ2lJTUFnaXNHdURoRVJFUkZSazVKMGVxZ0ZBY1lRM0NVcDlHcEVSQjBxS3lFcFpCc29JaUlpSXFMT2d0bkNpWWlJaUlpSWlGcUpRMVZFUkVSRVJFVFVLUlRackI1cnJnM3EwRm5XeU9DYWlJaUlpSWlJT29YczRtTGttNnNCQUl1SFpDQXp3aFRrR3AzRzRKcW9tOHMrWElSaW13MmlJR0J1djJTazZFTXI2eUlSRVJFUlVXZkE0SnFvbXl1eTJwVGVQNHNrQmJrMlJFUkVvY2tnaXNnd21aUnRaSW1JenNUZ21vaUlpSWpJanhTOUFVc0daOERzY01EQmZXU0p5SXVnQmRjcE9nTVdEOG1BVFpLZ1ZURnBPUkVSRVJFUkVYVmVRUXV1RFdvUm1SRW05djRSRVJFUkVSRlJwOGNoWXlJaUlpSWlJcUpXNHBwcklpSWlJaUkvQ3F3V3ZIS29VRWxvbHBXUUZPd3FFVkdJQ1Zwd2JYRklLTEJabERYWFNUcDlzS3BDUkVSRVJPU1RSWktRVzFVRkFHakppa2FWQ0VpU0JGRVUyN2htUkoyWEpFbG9idnF0SkwwT2dnQ0lnZ0JEaVAwOEJTMjRMckJac0RBdkZ3Q1Fib3pBZ29IcHdhb0tFUkVSRVZHNzBtb0JzOW1NeU1qSVlGZUZLR1NZeldhRTY0Um12U2NySVFscVFZQlJIWHFUc0VPdlJnRmd6eDlSWXkzcCtRT0FyTVJFMU1veWRLS0lGSjJoN1N0R1JFUkU2Qkd0UWtsSkNZTnJJamNsSlNXSWpHcGVjQjNLT21WQ3M0YWVQeUk2clNVOWZ3Q1FwTk5qc0RFQ21SRW1HTlRzc0NJaUltb1B2ZU5WS0R0UmdvcUtpbUJYaFNna1ZGUlVvT3hFQ2ZyMDdaUWhxVmVkOHBNMDlQd1IwV2xkcmVlUGlJaW9LeEZGSUxtL0NqazVPUXl3cWR1cnFLaEFUazRPa3Z1cldqVHpNbFIxeW1uaHZlTlZ5TjFaZ3Q0VnZSRVZGUlhzNmhBRlhVUFBYK1k1SEhrbUlpSUtWYVpJQWYzNk83QXI1MWYwakkxSGZIdzhqRVlqbHpwU3R5QkpFc3htTTBwS1NsQjJvZ1RKL1ZVd1JUWi9ZQ2o3Y0JHS2JUYUlnb0M1L1pLUm9nK2RaWTJkTXJoMjcvbkx6TXhrZ0UzZFdtdDcvb3BzVm84MTE1d2FUa1JFMUg1TWtRSXl6aFp4ck9Rb2N2TktVR056UXBhRFhTdWk5cWRTQWVFNkFaRlJycCtCbHZZcEZWbHR5RGRYQTNCbDhROGxuVEs0QnRqelI5MWJXL1g4QVVCMmNiSFNRQzBla29ITUNGTmJWcFdJaUlqT0lJcEEzMFFWK2lZR3V5WkUxSlk2YlhBTnNPZVB1cSsyNnZraklpS2l3S1RvREZnOEpBTTJTWUsyS3kwU0phSTJFN1RnMmlDS3lEQ1pJRG1kU05UcFdud2Q5dndSRVJFUlVYc3pxRVZrUnBoZ2RqamdjRHFEWFIwaUNrRkJDNjVUOUFZc0daekJCb3FJaUlpSWlJZzZQYzVwSVNJaUlpSWlJbXFsVHIzbW1vaUlpSWlvSTFnY0VncHNGbVhOZFpKT0grd3FFVkdJWVhCTlJFUkVST1JIZ2MyQ2hYbTVBSUIwWXdRV0RFd1BjbzJJS05RRUxiZ3VzRnJ3eXFGQ0phRlpWa0pTc0twQ1JFUkVSRVJFblVCV1lpSnFaUms2VVVTS3poRHM2bmdJV25CdGtTVGtWbFVCQUpqUGpDaDRrdlE2Q0FJZ0NnSU0zTk9MaUlpSWlFSllrazRQdFNEQXFBNjlTZGloVnlNaTZsQlpDVWtoMjBBUkVSRVJFWFVXekJaT1JFUkVSRVJFMUVvY3FpSWlJaUlpSXFKT29jaG05Vmh6YlZDSHpySkdCdGRFUkVSRVJFVFVLV1FYRnlQZlhBMEFXRHdrQTVrUnBpRFg2RFFHMTBUZFhQYmhJaFRiYkJBRkFYUDdKU05GSDFwWkY0bUlpRUpaa2MySzdPSmluK2NrNlJ2dmpKTjl1QWhGVnB2UDkyVWxKbnJzcDgyeVdCYkxnaEpZaDZLUUM2NnRrb1FpbTlYbk9YcFI5UGpTQWRjWGI1VWtuKzlMMHVtaGQ4dUd6TEpZRnNzQ05wYVdLbzh0ZnE1SFJFVFVYUmxFRVJrbUUyU25FMGw2VjdaaUFLaVZaYjgzKzRJQTVmd0d4VGFiMy9mVnlyTEgrMWdXeTJKWm9TM2tndXNpbXhXUDdzMzNlVTY2TVFJTEJxWjdQT2MrUGFBcDl3NU14eUJqQk10aVdTeUxpSWlJbWlWRmI4Q1N3Um1ObnRjRnNJMmw2R1ZYRHZHTXdNTWJuU2g2dkk5bHNTeVdkWnBSclVaU3VNN3ZOVHRTMElMckZKMEJpNGRrUUpabDZOVWlqUFVMMFhXaS93VG1ybjhzc2RGei91aEVsY2Y3V0JiTFlsbWV3bFhjUUlDSWlLZzVHdTVwZlRGNENSRG05a3YyTzJNc1JXZG9kTXl5V0JiTGNra0sxOEdrMGZpOFhrY0xXbkJ0VUl0ZUY1K2IxQnBrbUh3dlNrL1I2NkVXUElPQVZJTWUvbUlOazFyajhUNld4YkpZMW1rWkVTYjBOeGg5WDVDSWlJZzhOSFZQNjA5TGNweXdMSmJGc2tLYjRLejl6aG5zU2hBUkVSRVJFUkYxQm9KMnROY2hMczRCSlNJaUlpSWlJbW9sQnRkRVJFUkVSRVJFcmNUZ21vaUlpSWlJaUtpVkdGd1RFUkVSRVJFUnRSS0RheUlpSWlJaUlxSldZbkJOUkVSRVJFUkUxRW9Ncm9tSWlJaUlpSWhhaWNFMUVSRVJFUkVSVVNzeHVDWWlJaUlpSWlKcUpRYlhSRVJFUkVSRVJLM0U0SnFJaUlpSWlJaW9sUmhjRXhFUkVSRVJFYlVTZzJzaUlpSWlJaUtpVm1Kd1RVUkVSRVJFUk5SS0RLNkppSWlJaUlpSVdvbkJOUkVSRVJFUkVWRXJNYmdtSWlJaUlpSWlhaVVHMTBSRVJFUkVSRVN0eE9DYWlJaUlpT2ovMjY5REFnQUFBSVpCL1ZzL3hNUU50QUFna21zQUFBQ0k1Qm9BQUFBaXVRWUFBSUJJcmdFQUFDQ1Nhd0FBQUlqa0dnQUFBQ0s1QmdBQWdFaXVBUUFBSUpKckFBQUFBQUFBQUw0RzM3V1dUQ0Vtb1NrQUFBQUFTVVZPUks1Q1lJST0iLAoJIlRoZW1lIiA6ICIiLAoJIlR5cGUiIDogIm1pbmQiLAoJIlZlcnNpb24iIDogIiIKfQo="/>
    </extobj>
    <extobj name="C9F754DE-2CAD-44b6-B708-469DEB6407EB-3">
      <extobjdata type="C9F754DE-2CAD-44b6-B708-469DEB6407EB" data="ewoJIkZpbGVJZCIgOiAiMjExNzYzMDcwNjA2IiwKCSJHcm91cElkIiA6ICIxMjE2MzMxODIwIiwKCSJJbWFnZSIgOiAiaVZCT1J3MEtHZ29BQUFBTlNVaEVVZ0FBQmNzQUFBSXRDQVlBQUFEbUxpTEhBQUFBQ1hCSVdYTUFBQXNUQUFBTEV3RUFtcHdZQUFBZ0FFbEVRVlI0bk96ZGZYek45Zi9IOGVmWk9kdlp6bVliWXpLWFF5NUxTZEkzbFBDcmxDaTVTb1VvWDhrM1JhV0loRUpKRjVKVVF0ZStYVWo1SnVVaVFxR1FpMXdVdzlqWVhPM2k3T0xzWFB6K1dEdnQyTTdaaFYyeHgvMTJjL3Z1ZkQ3djkrZjFQbXUzK25xZTkxNXZnOHZsY2drQUFBQUFBQUFBZ0l1VXdXQXdGRFRHcnl3V0FnQUFBQUFBQUFCQVJVWllEZ0FBQUFBQUFBQ285QWpMQVFBQUFBQUFBQUNWSG1FNUFBQUFBQUFBQUtEU0l5d0hBQUFBQUFBQUFGUjZoT1VBQUFBQUFBQUFnRXFQc0J3QUFBQUFBQUFBVU9rUmxnTUFBQUFBQUFBQUtqM0NjZ0FBQUFBQUFBQkFwVWRZRGdBQUFBQUFBQUNvOUFqTEFRQUFBQUFBQUFDVkhtRTVBQUFBQUFBQUFLRFNJeXdIQUFBQUFBQUFBRlI2aE9VQUFBQUFBQUFBZ0VxUHNCd0FBQUFBQUFBQVVPa1JsZ01BQUFBQUFBQUFLajNDY2dBQUFBQUFBQUJBcFVkWURnQUFBQUFBQUFDbzlBakxBUUFBQUFBQUFBQ1ZIbUU1QUFBQUFBQUFBS0RTSXl3SEFBQUFBQUFBQUZSNmhPVUFBQUFBQUFBQWdFcVBzQndBQUFBQUFBQUFVT2tSbGdNQUFBQUFBQUFBS2ozQ2NnQUFBQUFBQUFCQXBVZFlEZ0FBQUFBQUFBQ285QWpMQVFBQUFBQUFBQUNWSG1FNUFBQUFBQUFBQUtEU0l5d0hBQUFBQUFBQUFGUjZoT1VBQUFBQUFBQUFnRXFQc0J3QUFBQUFBQUFBVU9rUmxnTUFBQUFBQUFBQUtqM0NjZ0FBQUFBQUFBQkFwVWRZRGdBQUFBQUFBQUNvOUFqTEFRQUFBQUFBQUFDVkhtRTVBQUFBQUFBQUFLRFNJeXdIQUFBQUFBQUFBRlI2aE9VQUFBQUFBQUFBZ0VxUHNCd0FBQUFBQUFBQVVPa1JsZ01BQUFBQUFBQUFLajNDY2dBQUFBQUFBQUJBcFVkWURnQUFBQUFBQUFDbzlBakxBUUFBQUFBQUFBQ1ZIbUU1QUFBQUFBQUFBS0RTSXl3SEFBQUFBQUFBQUZSNnB2SmVBQUFBQUFBQVFFVVhZMDJRMVo3cGMweDBjS1NDVFdiM2E2czlVekhXQko5emdrMW1SUWRIVW90YTFDcWpXb0F2aE9VQUFBQUFBQUFGbUg5Z2pYWW54Zm9jTTZWVlAxMFdWdGY5T3NhYW9BazdGdnVjMHpLc3JxYTI2a2N0YWxHcmpHb0J2aENXQXdBQUFBQUFlQkZqVFNoVWtDZEo2UTZiVXUwWkhxOEw0bkE1UGVia1hLTVd0YWhWc3JXTU1pZ28xODUwSUQrRTVRQUFBQUFBQUY1WTdaa2VRWG5UMENpdlk4MStKdG1kRG8vWHZzWkxVbDFMTlk4NU9kZGNjdm1jUnkxcVVhdnd0WTZrblZTbTA2NGdZMENlZGk1QWJnYVh5K1g3SnhFQUFBQUFBS0NTMnBVVTYyNzEwRFEwU2s4MTcxbk9Ld0pRVk5QM0xOVys1RGhKZWR1NW9QSXdHQXlHZ3NiNGxjVkNBQUFBQUFBQUFBQ295QWpMQVFBQUFBQUFBQUNWSG1FNUFBQUFBQUFBQUtEU0l5d0hBQUFBQUFBQUFGUjZwdkplQUFBQUFBQUFRRVVWYkRLclpWaGRPVnhPMWJWVUsrL2xBQUJLRVdFNUFBQUFBQUNBRjlIQmtacmFxcDlTN1JteU94M2x2UndBUUNtaURRc0FBQUFBQUFBQW9OSmpaemtBQUFBQUFBQ0FpMVk5UzRRTU1zaG84Rk93eVZ6ZXkwRUZabkM1WEs3eVhnUUFBQUFBQUVCRlJoc1c0TUptOGpNcXhCUlkzc3RBT1RJWURJYUN4ckN6SEFBQUFBQUF3SXNZYTRMbUgxampQdUJ6UVAwTzViMGtBRUFwSVN3SEFBQUFBQUR3d21yUDFPNmtXRW1TUy94eVBnQmN6RGpnRXdBQUFBQUFBQUJRNmJHekhBQUFBQUFBQU1CRjYrUEQ2eFdiZGxwR2c1K0dOcnBSMGNHUjViMGtWRkNFNVFBQUFBQUFBQUF1V2tmU1RtbGZjcHlrN05aS2dEZTBZUUVBQUFBQUFBQUFWSHFFNVFBQUFBQUFBQUNBU28rd0hBQUFBQUFBQUFCUTZSR1dBd0FBQUFBQUFBQXFQUTc0QkFBQUFBQUE4Q0k2T0ZKVFd2VlR1c01tc3g4eENnQmN6UGkzUEFBQUFBQUFnQmZCSnJNdUM2dXJWSHVHN0U1SGVTOEhBRkNLYU1NQ0FBQUFBQUFBQUtqMERDNlh5MVhlaXdBQUFBQUFBS2pJMkZrT1hMaU9wSjFVcHRPdUlHT0Fvb01qRld3eWwvZVNVQTRNQm9PaHdER0U1UUFBQUFBQUFQbXoyak1WWTAxdzl5eXZaNmxlM2tzQ1VBd21QNk5DVElIbHZReVVvOEtFNWJSaEFRQUFBQUFBOENMR21xQUpPeGJyaGQxTDlQSGhEZVc5bkFwcDg4K2J0UG5uVGNxeTJZcjlqTDI3OXlncks2dkFjV2RPbjlIQkF3ZFVuTDJmVHFkVE83ZnZLTTd5U3NYWVVXTTBkdFFZSloxTk9xL25GUFY3c1dQYmRtMy9iYXN5TXpLS1hNdDJIditNZ1FzQllUa0FBQUFBQU1CRnlPbDBLajB0VFdkT24xSDhzVGdkK1BNdjdmcDloelp0L0ZtSkNZbDV4cS8rZnFXbVB6ZFZLU2twUmFyejB0UnBlbW5xTkNVbkYyMWVqdmhqY1pydzVOTzZ2Lzk5T2h4enlPZlk3NVo5cTdHUGpORi9IaGhlcEpBNEl6MURqdzRmcWNuakoyckh0dTNGV21kSk8valhBUjM4NjREc2RudXhuN0h4cHcxNjhwSFJTanA3dHRCenBrMmFxdWNuVHRicFU2ZUxWR3ZicjFzMWZOQUQydnp6cHFJdUU3aGdtTXA3QVFBQUFBQUFBTWpmaG5VL2FjdlBtK1YwT3VWd09PUjBPbVMzTytSdzJHWFBzc3R1ei81anM5bVVaY3RTVnBaTnRreGI5bXNmTzdVSFBUaEUzZS9vNFg2ZG1aR2hyejc3VXZGeGNYcmlQNDlwek5OUDZ0S21UY3JpTFdyRHVwOGtTZFVpcXFsZWcvbyt4LzY4UG50My94VnRXcXNRSFJYY0FvTUNkVVhyS3hWL0xFN3Z6MStvbDJhLzRqRy91THZpL1l4R0dZM0dmTyt0V3ZHREpLbERwK3RsTnBkOGord3NtMDBmTDN4Zko0NmYwT1J4RXpWcCtsUlZDUTB0Y0Y3T2h3eCtma1hiUTd0aDNVOUtTVTdXckdrdjZwRW5SdXU2anUzZDkreDJ1OFk4UEtwb2IrQnZMODk1VFNaVDZVYVU5Q3hIWVJHV0F3QUFBQUFBVkZDMlRKczdUQzRLUHo4L0JRWUZ5bXcySzhCc1ZsQmdvQUtEZ3JML0JBWXFOTXd6VkRVSEJ1cjVXVE0wYytwMC9iRnJ0eVkrT1U0UGpQaTN1dHo4ZnlYMVZ2TGxjcm4wNDhyVmtxUnV0OS9tTXdBLytOY0J4UitMa3lUZDJMVkxrV3ZkUGZCZWJWajdrdzdISE5MR245YXIvZlVkSlVsbno1elJnL2ZlWDR6VlMzM3Y2YTgrQS9ybmUrK3QxK2RJa3E1c2MxV3BoT1grQVFFYVAvbFpqUjh6VmtjT0g5R1VaeVpwMHJTcHNnUmJmTTdMQ2NzTmZvWC9zRUdTSG5wa3BKS1RrclR0MTYxNjdjV1g1YkRiMWZIR0c3S2Y2WFFxN3VpeFlyMFBsOU5ackhsRjhmSGhEZHFYblAyek02VlZQMTBXVnJmVWErTENSRmdPQUFBQUFBQlFRVjNWdG8zR1BQMmtqQ2FqVENiL3YvL1hsUDNIM3lTVHlWLytKcE5NL3Y0YWNmK0RzZ1JiOU81SGkrVHY3MS9rV2xXcVZOR0U1NS9UN0pkZjFjWjE2L1hXNjNOa01wbDBRNWNiUytHZFpkdTlZNmRPSEQ4aFM3Q2x3QUQ4aCtVckpFbTFha2VwNWlVMWxaS2M3SFZza01XU1o3ZXlKZGlpdS9yMzFlL2J0cW5tSlplYy8rS1ZIVmlmcjZjZWZiekFYZDdqbnB1Zyt0RU44bHl2VlR0S1QwMTZSczg5UFVFeEJ3NXEybk5UOU15VVNUN0QrWnl3M09pWC80NTRiNHdtbzhhTUc2dG54NDdYZ1QvLzBodXpYcFBCejA4ZGJ1am9NZTZ6LzMxVnFPZjF1ZTJPSXRVSHlnSmhPUUFBQUFBQVFBVVZGaDZ1YXp0Y1Y2UTV4UW5LYzVoTUpqMzY1QmlGVjYycWt3bUo2dERwZWtuU3Z3Y09MWEN1cjlEM3ZxR0QzYUhxcVpPbk5IeVE1L1BTckdtNnIzZmVIZG9mZlA2cEFvTUNsWjZXcHA5K1hDY3B1OGY1a0xzSCtsekxFODg4cld2KzFVNFAzRE00My92VG4zdGVrblQ1RlpkcjFKTmo4Z1M4OTl6WlZ6YWJUYysvUEVOTm1qWE5NLytscWRPMCtlZE44amNWLzN1ZDQreVpNd1dPOGRYWHZFbXpwbnA0OUNpOU9tT205dTdlbzQ4WGZhajdoK1gvejh2cGRQN1Roc1ZMK3hoZnpHYXp4azRjcDZjZWZVSm56NXpSeVlTRUlqOERxTWdJeXdFQUFBQUFBQ3FnNHV5OFRiT21GV25lTGQxdjFkQ0hobmxjTXhnTXVuL1lVRG1kVG5mNGZmclVxUUtmNVN2MHpjekl5UGU2dDNEZGVVNXJqaFgvVzY3TWpBd1pUVWFGaEZUeFdpYzVLVWt1bDh1OXE3eWdneTlUVTFMenZlNXdPQ1RKYXkvdG5IN3cvZ0huSDVhL3RXaStJcXBIbk5jenJ1dllYc2RpWTNVNDVyQUdETHpINnpoSHJ0RGRaQ3A2V0M1SlZhdFYwMVBQamxkbVJxYWF0V3hlckdjQUZSVmhPUUFBQUFBQVFBVVVWYWQya2NiSEhUMG1nOEdnV3JXakNqMG52R3E0Sk1scXRTcitXSndhTjduVWZTOTNrTzJydFVaT09GK2MwSGZ4TjEvbXVXYTFXalc0N3orQmIyWkdocjVac2xTUzFQKytlM1JINzE1ZW4zZGY3LzdLU005dzc2NzN0dTdYWHBxbDlUK3U4eHIyNW9UMTNnN3Z6Tm5wSFZBQ2JWaEtTcDhCL2VWeXVYejJmYys5US8zdkRlYkZFdDJvWWZFbkF4VVlZVGtBQUFBQUFJQVh3U2F6V29iVmxjUGxWRjFMdFRLdC9kcThPZmxlVHpxYkpKZkxxZkNxVlQydTk3bnREZ1ZaZ2p6bWVSdWJtOHZsMHVzdnpkS09iYjlyNkVQRDFQV1dtMHJtRFpTUWI1WjhyZVNrWkZXdFZsWGRici9ONTFpSEl6dmtOdmw3ajd5Mi83WlY2MzljcDlDd1VOM1dzNGZQNXhtODdId3Z5WjNsSmNsWFVDNUo2ZW5wN3ErUHg4Zm5PZWdWcU93SXl3RUFBQUFBQUx5SURvN1UxRmI5bEdyUGtOM3BLTy9sU0pJZUh2cHZaV1prRk9vZ1JXOWpFMDhreUNXWEltdldsTTFtazkzdWtOMXUxN3paYityUXdSZ05HZjVnZ1lkT2xvV0VoQVF0K2UvbmtxUzdCOTdyOCtCS1NYSTZmYmRQU2JPbTZlMDM1a3FTZXZYdG84Q2d3SHpIR1F3R2QyL3YvTml6c25kb24wOS8rT0w2ZU5HSFd2Mzl5anpYMy8xb1lZRnowOVArQ2N2ampoN0x0eDk3Ymh2WHJkZDc4OTR0VmkzZ1FrUllEZ0FBQUFBQVVBazRIQTd0MlBhN3Z2LzJPLzIyZVl0dS9MOHVlbWpVU0puTlpvMmJORUZ6WDM5RGExZXQwWXIvTFZmQ2lSTjY3S2tuRkJRVVZLNXJUa3UxcWtuelpuSTZIT3JVdGJPeXNySjhCdFFPZTNaWTdtM01tNi9PVm1KQ29tclhyYU5idXQ4cWEycXFuaHMzVVFNRzNhc3IyMXpsSHVmbjV5ZW4wK25SNHpzM2U4N09jdi9zTml3eEJ3NXF3cFBqOGgwN2F0Z0l5Y2VPNzRMdTUvYjBwR2VVbnBaV1lDOTJiODdtbW5mazhPRUN4OXRzdG1MWEFpNUVoT1VBQUFBQUFBQVYwUHZ6RitpYkw1ZVd5TFBlZm1PdWZ0bndzMUtTa3lYbDdiVnROQm4xOEdPUEtDUWtSUDliK28yMi9icFZ5NzllcGw3OStwUkkvZUpxMERCYXo3NHdXZWxwYVZyeTN5LzAzYkp2TlhuRzg3b2txbGFlc2JrUEJjMHZMRi8yMWRmYXRQRm5TZExRNGNOa05CbjE1ZUxQRlhQZ29ENll2MUNYWDNtRnUwZTV5ZDhrdTkzdWJyZHlMdHM1YlZpY1RxZlhRMHd6TXpOOXZzZUM3dWZtY0RnMDlLRmg3a05aTTlJemRGL3Yvb1dlSDNmMG1QdnJmWC9zTFhCOHA2NmQxYWxyWjBsU2xzMm1BWGYyTFhTdGlxU2VKVUlHR1dRMCtDblk1UHUzRTFDNUVaWURBQUFBQUFCVVFHRmg0ZmtlOGhsL0xNNW5pNUQ4L0xCOGhZS0RnM1Z0KzMvcDZuYlg2SnJycnMyemE5eGdNR2p3c0tFS0RnbldudDEvcUtlUGd6VExXbUJRa0hadS8xMW5UcC9XQzg5TzBRdXpYbFJJbFJDUE1ia1ByelNkRTVadi9HbUQzbjkzZ2Z0MTg4dGFLTzdvTVgzNzlUSVpUVWFOSFBPb3gyR2UvdjRCeWtqUFVFYXVIdCs1NVlUb09SODZOTHEwY2FIYTRwUzNZN0ZIM1Y4ZitPc3YyV3kyQ25WSWFXa1pVTCtEVEg1R2haanliN3NENUNBc0J3QUFBQUFBbFk3TDVWSjhmTHppNHVKa3M5bThqa3VRVmF1ZGgrU1VTeEVLVkFkRHZTTFhxbDI3dHFLaW9vbzhyMmZ2TzlXejk1MTVydDk3Vi84OHU1aHp3dk9zTExzeU16SmtEdlFNQlo5L2VZWWFON25VM1lkOC85NTlPblF3UnRmOHExM2VnMElIOUpmRDduQ0h4MzF1dTZOUTZ4MCthS2pQKzVaZ2l4Yjk5Mk9QYS84ZW1IZE9maDhFR0F3R1BUcDJqQjRmK1pqaTQrTDA4Z3N6OU16VVNSNEJkKzZXS2Y2NUR2amMvdHRXelo3NWlzZHpKNCtiS0lPZlFYYTdYWU1ldUYvUmpScDYxRTlMczBxU0FyejBTTGRsWnYvTUZEZG8zcjkzbjhhUEdhdHFFUkdhOS83OFlqMmpPUGJzK2tPU1ZMdHVIUjJMUGFvZDIzN1gxZTNhbG1pTnd2NjhBQlVSWVRrQUFBQUFBS2hVRWhNVHRYejVjaVVtSmhZNE5pbFVpbTJXSGJJbXA2WW82TStDNStTbk9HRjVVZnp3N1FwSjJhMHl2djd5Sy9VWmtOMmFJNmNWOXJrSE9lNzZmWWMrZWY4am5ZZy9ydnVHRHM3elBLUHBueEE2TER3ODM1bzJtMDNwYVdtU3BPQ1FFSytIYXVhd0JGdnlYRHQ5NnBUUE9ibUZoWWZyc2JHUDY3bHhFN1JyeDA0dGZPYzlEUjMrb1B0K1ZsYnVzRHg3Wi9tNjFUL3F6ZGRteTJGM3FGWlVsT0xqNGlSSmUzWm5oOFpYWHRWYTNlL3M2Ym1tazZmY3ZjOXJYbEl6MzdYWXo5bFo3czFmKy8vVWdubnY2dEd4ajZ0R1pJMUN2OWZTa0pLY3JKaURCMlV3R05TN2YxKzk5dElzYmZ4cGZZbUg1VFZyWFZLb2NTZmlqNWRvWGFBa0VKWURBQUFBQUlCS1k4ZU9IVnExYXBXcVY2K3UyMisvWFpHUmtRb0xDNVBCeXdHTHU1Sml0WFBIWWtsU1ZGUXREZS9TTTk5eEpjM2xjdWxFL0hIRng4VXIvdGd4SFkwOXF0akRSeFI3K0VpZVhlVm5UcC9SUjR2ZWQ3OWUrc1ZYNnZ4L1hSVlJvN3BDUXFvb0l6MURNUWNPdW5kUFcxTlR0V25ETDVLeTI1R2M2Ni85ZjBxU0dqZTVWSkwwN2tjTDgxM2pqTW5QNjlkTlcxUWpzb1plbVRzN3oyNzJ3c2l2ZFluVmF0WGd2dmZrTzc3RjVTM1ZxMTl2ZmY3SmYvWGROLzlUazZaTjFQSEdHeVJKZHZzLy9jVk4vdjdhdjNlZlpyLzhxaVNwZHAwNmVuYmFGQTI3NzM1SjBnMWRidFRhVld1MGIrOCtiZjc1RjEzenIydmRjLy84Ky8ySGhvV3FhclZxK2E0anA4OTRnTmw3V0g0aS9yaW1QemRWU1dlVDlNcjBsL1RDckJlOWpzMlB5K1hTaCs4dFVvZE8xM3ZzZkMrdUxiOXNsc3ZsVXVNbWw2cnR2OXJKYkRicjExODJLeU05UTRGQkpkZWU1STEzM3lyVU9IYWdveUlpTEFjQUFBQUFBSlZDWW1LaVZxMWFwVmF0V3FsVHAwNGVMVHdxbXZTMGREMHliSVJINnhDanlhZ0cwZEdLT1hEUWZaaWwwK25VYXkrK0xKY3plNXc1TUZBaEljRjY4OVhaZW1icUpMVzRySVhXclZtcnNhUEdLRFFzVkpLVWtwd2lwOU9wYWhFUnV1S3ExbmxxTC8xaWlYNVp2MUhkYnI5TlEzTHQzTTV0MSs4NzlPdW1MWktrQjBZTUwxWlFYbHk5Ky9mVDVwODM2Y2lodzNwN3pseTF1UHd5UlZTUGNMZEdrYVFBL3dEVnExOWYvZ0VCaW00WXJTY25qRk5ZZUpqN2Z1N0RURithT2wwOWU5K3Bld1lQbE1GZzBPNmR1eVJKelZyay9TQkJ5ZzZ4Yy9xakJ3VGszNmJsMU1sVGVtNzhSQ1dkVFZKa3pab2EvZlFUUlhxUExwZEw3OHg1U3o4c1g2RlZLMzdRQzdOZXpMZC92VGVuRWs5cXlXZGY2SUVSLzNaZisyRjU5bThmdEd2L0w1bk5aclc1NW1wdC9HbURWbjYzSXMvdStxTHlEd2pReDB2K1c2UTVPZVA5eTZCbitzZUgxeXMyN2JTTUJqOE5iWFNqb29NalM3MG1Ma3grNWIwQUFBQUFBQUNBMHVaeXViUjgrWEpWcjE2OXdnZmxVbmJMa3BhWFg2YXIyMTJqZSs0ZnFNa3Z2cUQzUC90RTAxK2Q2UkV1ZnJUZ2ZlM2V1VXQ5NzcxYmttUTArdW11L24yMVkvdnYrdnFMcjNUZjBNRnFjODNWTWdlYWxYUTJTVWxuazJRMm05V3E5WlY2WnNxejduWWxPYkpzTm0zN2RhdWtmM2FXbjh2cGRHclJPKzlKa2pwMHVsNVh0VzNqY1gvdjdqMGw5VzNJbDlGazFNT2pIMUZ3Y0xEdUgvYUFJcXBIU0pKc2Y3ZEc4ZlB6azlGa1ZHQlFvSWI4K3dGTm1qYkZJeWlYL2puTXRQZmQvU1JsZnpoaE1Camtjcm4weS9xTmtxUjI3YTlWZmpKeTdlelBydzNMcVpPbjlOelRFNVI0SWtHUk5XdnF1UmxUVmIxRzRWdXdaR1prNkpYcE05M2hkdXUyYlFyZDJrU1MvdHkzWDA4OTlvVFdybDdqL2xCbC85NTkrbXYvbnpLYWpMcWhjeWRKVXFldVhTUkp5Nzc2V2xrKyt2WVg1SGhjdkg3ZHRFWCtBUUh5RHdpUXkrWFMrL01YS1Bid2tUeGoxL3l3U3NlT1poOHltak8rTEJ4Sk82Vzl5Y2UwT3lsV1ZudG1tZFRFaFltZDVRQUFBQUFBNEtJWEh4K3Z4TVJFM1g3NzdSVStLTS94N0xRcCtWNmYrUHh6Y2pxY1dyWmtxYjcrOGlzMWE5bGN0L2JvN2c2d3U5ejhmMXI1M2ZmNmFPSDdxbFU3U2s4OSsweWhhMjdmdWsyWkdSa3ltVXk2dXQwMStZNVp0bVNwRHNVY1VualZxaG82ZkpqSHZUZG12YWExcTlabzBJTkQxUDJPSG9XdVcxUU5HelhTM0lYdktNanlUeC8wblBZMHVWdWpkTDNsSnAvUDZYZnYzV3JRc0lIN3ZXN2E4TFBPbmptaklJdEY3ZjZWZjFodXkvd25iRDIzRGN2eHVIaE5IajlSaVFtSmlxeFpVNU9tRnkwb2p6OFdwNW5QVDllUnY0UG16amQxMWZCSEh2YmFKdWhjNjFiL3FMZG12NmtzbTgzanZYOHdmNkVrNmJxT0hkeXRaYTVzMDFxMWFrY3AvbGljdnZ6dkYrcjM5d2N1UmJGdXpZOTZaODVidXJiOWRlN2U1Ky9QWDZobFM1WnExWW9mOU1iOGVhcFNwWW9rNlpzdmwrcjkrUXRVSTdLR25uLzVSVld0VnRYWG80Rnl3YzV5QUFBQUFBQncwWXY3KzJESHlNZ0x2LzFDazJaTjljZXVYVnIwN2dKVnJWWlZqejc1dVB6OC9vbDQvUHo4OVBEb1VRb0lDTkNyTTJacTg4Ky9GUHJabXpabWoyM1Yrc3A4RCtROEVYOWNpei84UkpMMDcvK01VRWlWRUkvN09idlJQMXl3U0FmKy9Ldkk3NjBvY2dmbDBqOWh1ZG1jZjJzVWI5cGQ5eThaalVhNVhDNTlzZmd6U2RLdFBicDdiUzJUa1o1ZHg5L2YzK1A3dm0vUFhvMGJNMWFKQ1lscUVOMUFVMmRPTC9TaG5nNjdRMTh1L2x4alJqNnFJNGVQeUdReWFlaER3L1RRcUpHRkRzcmZuNzlBczE5K1ZTNm5VLy8rendqOSt6OGo1T2ZucDUvV3JOWGVQL2JJYURLcXo0Qis3dkVHZzBGMzllc2pTVnI2K1pmNTdnVDNKalVsVmE5TWYwbXpaNzZxalBRTWhZUmsveHg4OTgzL3RHekpVa25TL2Y5K3dCMlVTMUtucmplcTVpVTFsWmlRcUJjbVB1YytIQmFvU05oWlhvYXM5a3pGV0JOOGpnazJtZlAwVFlxeEpoVDRLeUxSd1pFS052M3pId05xVVl0YWhhc0ZBQUFBb0hLdy9kMW1JaXdzcklDUkZWdG1acWJtejMxYmEzNVlwZURnWUkyYi9LeTdEVWx1OWVyWDAwT1BqdFJyTDg3U3l5KzhxQUdEN2xPUHUrN3dHYnc2SEE3OXRqbTdEL20xN2YrVjU3N1Q2ZFNjVjE2WHpXYlRUYmZlNHQ1Sm5Odk50M1hUcGcwL2E5ZU9uWHIxeFpmMTB1dXZsT2poa2I2a3BhVkxrc3ptNHRWYjhiL2xPblF3Um1IaDRicjlUdSs3NHRQK0Rua0R6Z25sZDI3L1hTbkp5YnJzaWxaNjhwbW44b1Q1dVFVR0JhbGg0MFlLRFF2VEx4dCsxbjgvK3NRZFZrZlZxYTJSbzBmcDBxWk5DbHp6bWRPbjNWOS84K1ZTVlFrTjFkaUo0OVMwZVROSjBvbmpKL1RPbS9Na1NkMXU3NjVhVVZFZTg2L3YzRW5MdnZwYWh3N0c2S1dwMHpYdDFaY1VIQnpzNVgybnU3OGVQZUkvT25QNmpJS0RnL1hBdzhQVjRZYU8rblhUWnIwMzcxMUpVdDk3K3F0VGw4NGU4NnVFaHVxcFo1L1J1REZqZFNqbWtGNmNPbDNqSjArVXlVUThpWXFEbjhZeUZHTk4wSVMvVDlEMnBtVllYVTF0MWMvajJ2d0RhN1E3S2RibnZDbXQrdW15c0xyVW9oYTFpbGdMQUFBQVFPVlMyRjI2RmRIZTNYdjAxdXR6ZE96b1VZV0ZoK3VacVpQVUlMcUIxL0h0cisrbzFKUlV2ZnZtUEgyNFlKRiszN1pOOXc5N1FIWHIxOHQzL085YnR5czFKVlZHbzFGdHIyMlg1LzRIN3kzU250MS9xRTY5dWhyNHdQMzVQc05nTUdqNEl3OXI5SWhIZER3dVh2UG52cTJIUno5U2pIZGJkTWxKU1pKVXJIRCtXT3hSZmJUd2ZVblNBdzhOVTNCSWlOZXhPUUgxdVR2dmU5L2RUNkdoWWVwOGM5Y0NBK0JhdFM3UjdYZjIxRmVmZjZtWFg1Z2hLYnVIZDYrK2QrbU9QbmNWT2tEZS9QT21mNTVaTzByam41dm83bStlbnBhbWwxK1lvZlMwTk5XdVUwZDNEN3duejN5RHdhQ0hIaDJwY1k4OXFmaTRPTTE0N25rOVBlbVpmSVArdi9iL21ldDdjRWJOV2pUWHFDZEhxM3FOR3RxeGJidGVtVDVUTHBkTG5icDJWcDhCL2ZOZGI1MTZkVFg2cWNjMWJkSlU3ZnA5aDk2Wjg1WWVHald5VU84VktBdUU1V1ZrL3NIVlduWnNhNEhqSEM2blV1MFplYTRWSk4xaDg1aVg3aWo0WUFacVVhdXkxZ3J5ODVmUjc4TG9VUWdBQUFDZ2ZFVUhSMnBLcTM1S2Q5aGs5aXVmR09YSW9jUDZZdkZuMnJodXZhVHNWaWRqeGoxWnFGN1lOOS9XVGNIQndYcnp0VGUwYy9zT1BUN3lVVjEzZlFmOTN5MDNxL2xsTFR3K1BQaHB6WStTcEJhWHQvUm9yMkszMi9YQmU0djA3ZEp2RkJnVXFNZkhqZlZvZFdLejJaU1NsS3lrNUNRbEp5VXJPU2xKRFJzMzB0NC85dWpIVmF2VnBsM2JmSGVxUzFLZjIrNG96cmNrWDN0MjdaWWtoUmJ4dHdkU1UxTDEwdFRweWtqUFVMZmJiOU8xSGE3ek9YN3ZIM3NsU2RXclY4OXo3NmJiYnZFNnorVnk2YS85Zitxbk5XdTFiczFhV1ZOVEpXVzNjN254cGk3cTFhZTNJbXJrZmFZdkp4TVRKV1gvVEl5YlBOSGQ5aVF6STBQUFQ1eXNtQU1IRlJnVXFORlBQNUh2WWFSU2R2LzNBWVB1ZFg4WU11bXBDUnI3N0RoVmkvRDhqWVhWMzYrVWxCMnczOUhuTHZXNzkyNFpqVWI5dW1tTFprMTdVVmxaV2JxcTdkVWEvcCtIZmE3NXlqWlg2YjZoZzdYb25mZTArdnVWcWwybnRucmNkV2VSM2pkUVdnakx5MGhNYXFMSDY2YWhVZm1PcTJ1cEpydlRrZWVhU3k2Znp6ZjdtVHptbWYxTVhtdFFpMXFWdlpiTDZPOXpIQUFBQUFEa0NEYVpkVmxZWGFYYU0vTDgzYVUwcGFlbDZaY05QK3VuSDlkcTUvWWRraVNqMGFnZWQ5MnB2dmYwTDFMcmlnNmRybGVkZW5VMSsrVlhkZVRRWWEzL2NaM1cvN2hPb1dHaHV1bldXOVR2M2dIS1NNL1FsbDgyUzVLdXZjNHpMUDc4ay8vcTI2WGZTTXB1Y2ZMR3JOZGtUYlVxTGMwcWE2cFZkcnZkWi8xNXMrZW9hZk5tK1I3b21Mdm5kMjVPWjk1TlZBNkhRenQvMzZId3FsVVZIaDZtd01BZ0JaZ0RaTFZhdGY3SGRmcnB4M1dTL3VtYlhoaHAxalJOblRCSng0NGUxZFh0cnRHZ0I0ZTQ3NTA1ZlZyYmY5dW1zUEJ3V1lJdDh2ZjNWOHlCZy9yMjYyV1NwSmF0TGl2dytZa0ppZHEvZDY5KzM3cGRXN2Y4cXFTelNlNTdWYXRWVTZldW5YVkw5MjU1Z3VuQ0dqTDhRUVdZemVyVjl5NzNidmpUcDA3cHBhblQ5ZGYrUDJVMEd2WG9rNCtyWG9QNlBwL1Q0NjQ3ZGV6b01hMytmcVVPSGppZzBTTkdhZVRvUnp3T2VSMDJjcmppamgxVDc3djdxdjMxSFNWSlA2L2ZvTmRlbWlXSDNhRXJycnBTajQ4Zks2T3A0TTFwM2Uvb29ULzM3dFBHbnpib3d3WHZLNnBPblh6YitnQmx6ZUJ5dVh3blVpZ1J6K3hZN0c0ck1iWkZUeldyNGp2VUExQjZRdndEWlRLd3N4d0FBQUNvVERadTNLaWZmLzVaWThhTUtkYjhzZzdMVDUwOHBURVBqM0x2UG01MTVSVWErTUQ5cWgvZHdPdWNQcmZkSVV1d1JZdisrM0crOSsxMnU1Wi8vVDk5c2ZneldWTlRaVEtaTk9PMWwxV3ZRWDJ0Vy9PalpzOThWUWFEUWZQZW42K3ExYXE1NS8yNWI3L0dqWDR5ei9NTUJvT0NRNElWRmhhdXNQQXdoWVdIS3pRc1ZHSGhZUW9OQzVOQkJyMDdkNTVjTHBldWF0dEdUMCthNEg1dnd3Y05sU1I5OXIrdjhqelhhclZxY04vc2xpRWZmUDZwUjF1VkIrNFo1QkU0bjhzU2JOR3NPYTk3M2FHZHM1UDlzLzk5cGNTRVJFMmJORVd4aDQvb21uOWRxOUZQUGVFUjlDYWNPS0dIaC93NzMrZFVxVkpGcythK3J2Q3EyUjhBWkdWbEtlYkFRY1VkTzZiNFkzR0tQUnlyUC9mdDE5a3paenptaFZRSlVldXIyNmo5OVIzVit1cXJ2SDVZVUJEOG5zZ0FBQ0FBU1VSQlZGeXBLYW51ZnVKR28xR1BqbjNjNjY3K2M3bGNMcjMxK2h5dC9uNmxnb0tDTlBtbGFYbmEvTmp0ZHZjSE5mdjI3TlhFSjhmSjZYVHFzbGFYNitubkpuamR2WjZmalBRTVBUMzZDUjA5RXF2cU5XcG83c0ozQ2oyM3FLYnZXYXA5eWRtSC9KN2IxaFdWaDZFUWZiallXUTZnMGppU2RsSWZIOTRnbzhGUERVTWlOYlJoNTRJbkFRQUFBRUE1aUtnZW9TSERIOURhbFd0MFo5KzdkTmtWcmM3N21TYVRTYmYzNnFtdXQveWZWcTM0UVVhVHliM2pPT2F2ZzVLeWQyWG5Ec29sNmRLbVRUVG93U0VLQ1FsUmVMV3FDZzhQZHdmaVJxUHZqVWlIWW1MMHcvSVZpamtRb3hQeHg5Mzl0SXVyZm9NRzJySDk5enpYRFFhRG1yZHNvY0hEaHZwc1paTFRwa1NTMHF4Vytmdjc2NDQrZDJuQW9Idno5TE9QcUY1ZFFSYUxiTFpNT2V6Wkg1U1l6V1kxdjZ5bEJnNGQ3QTdLSmNucGNPaUZaNmU0UDl6SVlRbTJxUEdsbDZwSjg2YTZvblZyTlduZXRNUUQ4dHhDcW9UbzFwNjNhOGwvUDllWXA1OVVxOVpYRm5xdXdXRFFRNk5HcWw3OStxcFo2NUo4KytIbi9vMkdwczJiNlo3N0IrcTNUVnYwMUxQaml4U1VTOW05NVo4WS81VGVtL2VPaGovaXUzWEwrUnBRdjcweW5YWUZHUU1VSFJ4WnFyVndZV05uZVJtWmYzQzFEcVlteU9GeWFrRDk5cXBuS1ZvUEtnRG5iMjlLbkdiOHNWUVNoMzBDQUFBQWxVMXhkNVpiN1ptS3NTYTRlNVpYNUwvUEY3U3p2Q0NKSnhLVWxKUlVwRFltQlVsTlNkV3FGVC9vbHR0dmRmYzVkOWdkaWoxeVJKTFVvR0Ywa1orWm1abXB6SXhNWmRsc2NqZ2RNc2lnMExCUW1RT0xmckNueStVcTlLR3ZUcWZUWjlEOTFlZGZLdmJRWVVYVnFhMWF0V3VyWHYxNnFsMjNUcmtjS252bTlKbDgyOTZVaHFKOEQ4dVR5YytvRUZQUmYwWnc4V0JuZVFVeXRHRm4yVjBPcFdabEZEd1lBQUFBQUFCVUNESFdCRTNZc1ZoUzl2bGpUelh2V2M0cjh1NjlUOTZYd1ZEOFhjczFha2FxUnMyUzNYVWJVaVZFUFh0N0h0NW9OQm1MRlpMbk1Kdk5IZ2VNbm8raWhMd0Y3UWkvbzNldjgxMU9pU21yb0Z3cTJ2Y1FxT2dJeXdFQUFBQUFBQzRDVlVKRHkzc0pBSEJCSXl3SEFBQUFBQUFBY05FNmtuYlNvMmQ1c0tsa2ZqTUJGeC9DY2dBQUFBQUFBQUFYclk4UGI5Qys1RGhKMHBSVy9YUlpXTjF5WGhFcUtzTHlNc0lCbndBQUFBQUFBQUJRY1JHV2w1R1kxRVQ5a1hSVWtwVG1zSlh6YWdBQUFBQUFBQUFBdVJYL2lHUUFBQUFBQUFBQUFDNFM3Q3dIVUduVUM2cXVzUzE2S3NnWW9GRC9vUEplRGdBQUFBQUFBQ29Rd25JQWxZYkZGS0JtVmFJVTRoOG9rOEZZM3NzQkFBQUFjQUVJTnBuVk1xeXVIQzZuNmxxcWxmZHlBQUNsaUxBY0FBQUFBQURBaStqZ1NFMXQxVStwOWd6Wm5ZN3lYZzRBb0JUUnN4d0FBQUFBQUFBQVVPbXhzeHhBcFpGbXQrbEkra2wzei9MbzRNanlYaElBQUFBQUFDaGw5U3dSTXNnZ284RlB3U1p6ZVM4SEZSaGhPWUJLNDBqNlNjMzRZNmtrcVdWWVhVMXQxYStjVndRQUFBQUFBRXJiZ1BvZFpQSXpLc1FVV041TFFRVkhXRjVHaGphNlVjbFo2VXAzMkZRdnFIcDVMd2NBQUFBQUFCUkNqRFZCOHcrc2NSL3dPYUIraC9KZUVnQ2dsQkNXbDVIbzRFalpYUTZsWm1XVTkxSUFBQUFBQUVBaFdlMloycDBVSzBseXlWWE9xd0VBbENZTytBUUFBQUFBQUFBQVZIcnNMQWNBQUFBQUFBQncwZnI0OEhyRnBwMlcwZUNub1kxdVZIUndaSGt2Q1JVVVlYa1ppYkVtZVBRc3Q1Z0N5bnRKQUFBQUFBQUF3RVh2U05vcDdVdU9rNVRkV2dud2hyQzhqTXcvc01iZDQyeHNpNTVxVmlXcW5GY0VBQUFBQUFBQUFNaEJ6M0lBQUFBQUFBQUFRS1hIem5JQWxZYkZHS0Ntb1ZFeUd2d1VIVktqdkpjREFBQUFBQUNBQ29Td0hCWEMzcjE3MWFoUkkvbjcrL3NjZC9ic1daMCtmVnJSMGRFeUdBeGx0THJTdDJYTEZrblNsVmRlV2VEM29EeTRYSzRpZmI5WHJGZ2htODJtenAwN0t6ZzR1QlJYVmpUMUxOWDFWUE9lQ3ZFUGxNbGdMTy9sQUFBQUFBQUFvQUloTEVlNWk0K1AxN1BQUGl1ejJhd3BVNmFvZnYzNlhzZCs5OTEzV3JKa2lTSWpJL1g2NjYrWGVtRHVkRHFWbVptcHpNeE1wYWVudS85WXJWWkZSMGVyUmczUDNjbXJWNi9XbGkxYk5HTEVDRldwVXFYUWRXYk9uQ2xKZXZQTk54VVJFVkdpNytGOG5UMTdWcSsrK3FvNmQrNnM2NisvdmxCelB2MzBVNldscGFsdDI3WVZLaXdIQUFBQWdLS0tEbzdVbEZiOWxPNnd5ZXhIakFJQUZ6UCtMVi9KWkdSa2FPWEtsZHE4ZWJPT0hEbWlqSXdNQlFVRnFWYXRXdXJhdGFzNmQrNWNxT2YwNjlldlNIVU5Cb00rL2ZUVGZPOXQzTGhSa2xTdFdqWFZxMWZQNTNOKytlVVhTZElWVjF4UjZLQjh3NFlOK3ZYWFgrVjBPdVZ3T09Sd09PUjBPbVczMnozK1pHVmx5V2F6dWYvWFpyUEpicmQ3ZmU3QWdRTjEyMjIzdVY5blptWnE2ZEtsT243OHVNYU9IYXZSbzBlcmNlUEdoVnBqUmJaKy9YcnQyYk5IKy9mdlYwUkVoRnEyYkZuZ0hKZkxKVW55OCtOWUJBQUFBQUFYdG1DVFdaZUYxVldxUFVOMnA2Tzhsd01BS0VXRTVaWElYMy85cFZtelp1blVxVk1lMTlQUzBuVGd3QUdGaElRVU9pd3ZxaFl0V3VSNzNlVnk2Y2NmZjVRazNYTExMVDREOElNSER5bytQbDZTMUtsVHAwTFh6c3JLY2dmeVJXRXdHQlFZR0tpQWdBQUZCQVFvS0NoSWdZR0JDZ29La3Rsc1ZtaG9xTWQ0czltc3FWT25hdWJNbWRxN2Q2OG1UcHlvQng1NG9OUytwNUxVdjMvL0VuL211UjlxZE8vZVhYLysrYWQrK2VVWHpadzVVOU9tVGRNbGwxemk4eGtPUi9iL2dieVlXdVVBQUFBQUFBRGc0a1pZWGtrY09IQkFreWRQVm1abXBzeG1zN3AxNjZiV3JWc3JORFJVU1VsSjJyOS92MDZmUGwzbzU3MzIybXNGampsMjdKaGVmUEZGU2RLTk45Nlk3NWcvL3ZoRENRa0pzbGdzQlFiZ0sxZXVsQ1RWcWxWTGtaR1JTazVPOWpyV1lySElaTXIrOFc3ZHVyVWVlK3d4R1kxR21Vd21qejlHbzFIKy92N3UxeU5IanBURll0SGJiNzlkck43aFZhcFUwWVFKRXpSbnpoeHQzTGhSOCtiTms5Rm8xQTAzM0ZEa1p4Vkd6Zzd1MGpaaXhBZ2RPM1pNc2JHeGV1bWxsL1Q4ODg4ck1ERFE2L2ljc0x5aTdTdy9rblpTSHgvZUlLUEJUdzFESWpXMFllbDlrQUVBQUFEZzR2TGhvWjkweUpyb2M4eUErdTFWejFMZC9Ucm43eUMrMUxORWFFRDlEaDdYUGo2OFhrZlNUbm1aUVMxcVVhdW90UWJVYjY5TXAxMUJ4Z0JGQjBmNm5JUEtqYkM4akVTSDFKQkxMamxjVGxtTUFXVmFPeU1qUTdObXpWSm1acVlpSWlJMFljSUUxYXBWeTMwL0tpcEt6WnMzTDlJekM5cFpMRWsvL1BDRHBPemcrdHBycjNWZlAzWHFsRWFNR09FeE5pMHRUWU1HRGNyempFV0xGaWt3TUZEcDZlbGF2MzY5cE93ZTV3OCsrS0RQMm84Ly9yamF0bTByU1FvTEMvT29YeGpuYzhpbXlXVFNJNDg4b3JDd01KMDhlVklkT21UL0IrQ2hoeDRxY082NGNlTzhCc3ozM251djJyZHZuKys5VjE1NVJWRlJVY1ZlYzF4Y25CNTc3REd2OTgxbXMwYU5HcVdubjM1YVI0OGUxWVlORzlTbFN4Y2RQSGhRczJmUHpqTStKeXgvN3JublpEVG1mNURtU3krOTVQNUFvNnlrT1d6YWx4d25TVEtJWGU4QUFBQUFDdStJOWFUNzd4UGVaRHJ0TXZrWlBWNFhOTWNnZzhjY1NZcE5PMDB0YWxHckJHczFES2twb3d3S01wbDlqZ2NJeTh2STBJYWRaWGM1bEpxVlVlYTFseTVkcXBNblQ4cGdNR2owNk5FZVFYbHBzZHZ0V3J0MnJTU3BRNGNPWHNObmIyMDZ6dDB4dldMRkNtVm1ac3BvTkNva0pNUnIzZVRrWkxsY0xuY0lXOVRlNmxKMmNGK1VlVGZkZEpPR0RoM3FjYzFnTUdqdzRNRnlPcDN1OExzd08vZlBuajNyOVY1bVptYWgxMVFhNnRhdHE0RURCMHFTdW5UcElrbXkyV3lLaS9QK0g2WVRKMDU0dlZkV3UrSUJBQUFBb0NUNEdRcit6ZGtnWTRCQ1RJRWVyd3RpTlBoNXpNbTVSaTFxVWF0MGFnRytFSlpmNUxLeXNyUml4UXBKVXZ2MjdjdnN3TW5ObXpjckpTVkYwai9CYW43eU8vVFRhclZxeUpBaDd0ZVptWmxhdG15WnBPend1MmZQbmw2Zk4yalFJR1ZrWkxqRCthTHV0bzZMaTVQQllDalNCd3BWcTFaMXIvdjQ4ZU5xMUtpUisxN3VYZUtMRnkvMitveWNjUDdOTjk5VVJFUkVrZFpjbG02NjZTYVAxODJhTmN2M2ZmWHYzMTh1bDB0dnZmV1crL3NqWmU4NEh6QmdRS212RXdBQUFBQksydEJHTjhwcTk3Mko2ZHoyRHRIQmtaclN5dmRtck9COGRycFNpMXJVS3IxYWdDK0U1UmU1MzMvL1hWYXJWWkx2MExxa3JWNjlXcElVSFIydEJnMGFuTmV6bGkxYnBwU1VGSVdIaDZ0YnQyNCt4K2EwLzhocC9mSEtLNi9rT3k0NU9WbE9wMVBoNGVFZTEvdjE2NmVnb0NDUGVkN0c1dVp5dVRSNzltenQyTEZEUTRjT0xkUHZkVVhqY3JuY3U4WTU0Qk1BQUFEQXhhSTRmWTZEVFdaZEZsYVhXdFNpVmdXcUJmaENXSDZSMjdWcmx5UXBJQ0RBb3k5NWNuS3lzckt5RkJvYWVsNzl1Zk56NHNRSmQ5M09uYy92QU1YRXhFUjk5ZFZYa3FTNzc3NWJBUUcrZjhYRzZYUktLcmpuK01pUkk1V1ptZWx6dDNkQll4TVRFK1Z5dVJRWkdhbXNyQ3c1SEE0NUhBNjkvZmJiT25Ub2tPNi8vLzRLZDhCbFVXUmxaZW5oaHgvT2MvM3R0OS8yT1MvbkF3dEpYdnVWQXdBQUFBQUFBQlVOWVhrWm1YOXd0UTZtSnNqaGN1WTV2YmMweGNURVNKTHExS2tqZzhHZ05XdldhTW1TSmU1ZTBrYWpVYTFhdFZMZnZuM1ZzR0hERXFtNWV2VnF1Vnd1QlFRRXVBKzNMQzZyMWFwTEw3MVVEb2RETjl4d2c3S3lzbndHNFRsQmJXa2RIT2x3T0xSanh3Nzk4TU1QMnJwMXF6cDE2cVRodzRjcklDQkFZOGVPMWJ4NTg3UnUzVHA5Ly8zM1NreE0xS2hSb3hRVUZGUXFheWtMU1VsSlJaNWpzOW5jWDVmMEJ6RUFBQUFBQUFCQWFTRXNMeU14cVluNkkrbW9KQ25OWVN0Z2RNbEpURXlVSklXSGgrdlRUei9Wa2lWTFBPNDdIQTV0MjdaTk8zYnMwR09QUGFhMmJkdWVWejJuMCtrKzJQT2FhNjZSeFdJNXIrYzFhTkJBRXlkT1ZIcDZ1cjc2Nml1dFdMRkNreVpOMGlXWFhKSnY3Unc1SWUwSEgzemc3bmQrdnQ1NTV4MXQyclRKM1l2OTNGM3VKcE5KSTBhTVVFaElpTDc5OWx0dDI3Wk55NWN2VjY5ZXZVcWtmbG56OS9mMzJFMWYyRU5QMDlQVEpXVzNZREdiNlEwR0FBQUFBQUNBQ3dOaCtVVXVKOWlOaTR2VHRtM2JkUFBOTit2V1cyOVY5ZXJWZGViTUdhMWR1MWFmZi82NUhBNkg1c3labzVkZmZ2bThEcGpjdW5XcnpwdzVJNmxrZTZRSEJnWnE1ODZkT25QbWpLWk5tNmJubjM5ZUlTRWhIbVBzZHJ2NzY1eWQ1YUdob2ZrZThoa2ZIKy91cTExWUsxZXVsTVZpVWJ0MjdkU21UUnRkYzgwMWVYYU5Hd3dHRFJvMFNNSEJ3ZHF6WjQvUHcwZ3ZWbWxwYVpLeS81blJzeHdBQUFBQUFBQVhDc0x5aTF4V1ZwWWs2Zmp4NCtyYnQ2L3V1dXN1OTcwYU5XcW9kKy9lQ2drSjBZSUZDNVNlbnE3dnZ2dE85OXh6VDdIcnJWcTFTcEpVczJaTnRXalJvc0R4RHozMFVKNXIrWVhZQm9OQm8wYU4wcE5QUHFuang0OXIxcXhaR2o5K3ZFZFA3Tnk5c25OMmx2ZnMyVFBmd0hyZ3dJSEt6UFE4WlRtbmJsWldsakl6TS9Qc2lwNHlaWW9hTjI3czdrTytmLzkrSFQ1OFdHM2J0czF6K0dmdjNyMWx0OXZkNnl2c3J1d1JJMGI0dkcreFdMUmd3WUpDUGF1ODVMUnVDUTBOTGZWYVc3WnNLZEw0VERuVTA2K3BBZ3hHV1ZMOXRYSGp4Z0xuQkFRRUtDb3FTclZxMVNMOEJ3QUFBQUFBdUlnUmxsL2svUHo4NUhBNEZCWVc1bldYYzlldVhmWDU1NThySlNWRjI3ZHZMM1pZZnZyMGFXM2J0azFTNFEvMlBIMzZkS0dmSHhZV3BsR2pSbW55NU1uYXZYdTNGaTFhcENGRGhyanY1M3d3SUJXdlova1BQL3pnZnM0MzMzeWozcjE3UzVJN0lHM1NwSW5IK0YyN2Rtbng0c1U2Y2VLRTdyMzMzanpQeTcyR3NMQ3dmR3ZhYkRaMzJ4S0x4VkpnaisvemJXdFRrc2FQSDYrLy92ckw2LzBUSjA3NC9KQWc5L2VzTUFldDV1ZTMzMzRyMWp5VFF6STRwUU5GbUZPalJnMTE2OVpOTldyVUtGWk5BQUFBQUFBQVZHeUU1UmM1aThXaWxKUVVOV25TeEd1QWJES1oxS2hSSTIzZnZ0M2Q0N3c0MXF4Wkk1ZkxKVDgvUDNYcTFLbFFjL0lMU2ExV3EwY0lubHVMRmkzVXExY3ZmZkhGRjFxeFlvVXV2ZlJTZGV6WVVaSm5HeFovZjMrNVhDNmRPSEZDOGZIeE9uNzh1STRlUGFyWTJGakZ4c2JtMlZWKzl1eFpmZkxKSis3WFgzLzl0VzY4OFVaRlJFUW9KQ1JFR1JrWmlvbUpVWFIwdEh1Tm16ZHZsaVExYTlZc3p6cHpRdVRHalJ0TGt0NSsrKzE4MzgrTUdUTzBkZXRXVmE5ZVhiTm16YnFnZW54SFJrYTZXNjdrZHZyMGFXVmtaRWlTUWtKQ1NuV0grZkRodzRzMUw4US9VQ2FEc2NCeExwZExTVWxKU2toSTBDKy8vS0lQUC94UVhicDBVYXRXcllwVkZ3QUFBQUFBQUJVWFlmbEZMakl5VWlrcEtlN1dJZDdrN0ZqT3ZUdTdLRnd1bDFhdlhpMUphdDI2ZFo2MkpDV3BWNjllMnJ4NXMySmpZL1h1dSsrcVJZc1dpb2lJa00zMno4R3AvdjcrU2s5UDE2T1BQdXJSMXNWb05LcCsvZnFLaVlseFgzYzZuWHJ0dGRmY3I4MW1zMEpDUWpSMzdseU5IejllelpvMTAvcjE2L1gwMDArclNwVXFrcko3d2J0Y0xsV3JWazFYWEhGRm5qVis4ODAzK3VXWFgzVExMYmZvL3Z2dnovZDk3TjY5VzF1M2JwVWtQZkRBQXhkVVVDNUpvMGFOeXZmNmYvN3pIM2RZWHJ0MmJVMmVQTGtzbDFXaURBYUR3c1BERlI0ZXJrYU5HbW5ObWpWYXRXcVZhdFdxeFE1ekFBQUFBQUNBaTR6dkJCVVh2SnlkMEhGeGNUN0g1UnpLV2R5UWUrZk9uVHA1OHFTa3dyZGdLUzZUeWFRUkkwYklZckZvMEtCQjdnTkpjNEorZzhFZ2s4a2tpOFdpRmkxYXFFMmJOaG93WUlBbVRacWtoUXNYYXRxMGFRb0lDSEEvNytPUFA5WWZmL3loUG4zNlNNb08xTys4ODA3dDNMbFRYMy85dGU2Nzd6NWRkZFZWTXB2TlNrNU9Wbkp5c2dJREE5V3FWU3VOR3pjdVQrdVVyS3dzZHp1YVJvMGE1ZnNlbkU2bkZpNWNLRWxxMzc2OVdyZHU3WEYvNzk2OTUvK05LZ081ZC9OTDJldE9TRWhRMWFwVlZiMTZkZTNidDArN2QrOHVwOVhsbFdhM2FXOUtuSFluSFZXTU5hRkljNDFHby91M0RaWXZYMTdrQTJJQkFBQUFBQUJRc2JHei9DSjMxVlZYYWVYS2xZcU5qZFhodzRkVnYzNzlQR05TVWxMY2JVT2FObTFhckRvNUIzdUdoNGZuQ1g1TFE4T0dEZlhtbTI4cUtDaklmUzJudFVydUhkb1RKMDdNZC80enp6d2pwOU9wWmN1VzZadHZ2bEhUcGszVnJWczN2Zi8rKzVLa0xsMjZhTldxVmZya2swOFVGUldsc1dQSEZucHQyN2R2VjJabXBveEdvNjYrK3VwOHh5eGJ0a3hIamh4UmVIaDRucFl6YytiTTBicDE2elJ3NEVEZGR0dHRoYTViMXBZdVhTcUR3YUFlUFhxNHJ5MVpza1NTMUxGalI0V0ZoZW1ERHo3UWdnVUxORzNhdEFMN3NaZUZJK2tuTmVPUHBaS2tsbUYxTmJWVjRRNWV6V0UwR3RXdVhUc3RXN1pNOGZIeGlvcUtLbzFsQWdBQUFBQUFvQndRbHBlUm9ZMXVWSEpXdXRJZE50VUxxbDVtZGErODhrcEZSa1lxSVNGQjc3NzdyaVpPbk9nUldycGNMaTFhdE1pOUsvdi8vdS8vaWx3ak9UbFpXN1pza1NUZGNNTU5NaG9MN2dWZEVuSUg1ZEkvWVhudVhlUGVOR25TUkY5KythVVdMMTZzOFBCd2pSbzF5cU5WalorZm54NSsrR0dOR3pkT3I3NzZxaDU5OUZHMWJkdTJVT3ZLNldYZXFsV3JmQS9rUEg3OHVENzc3RE5KMHJCaHd4UVNFdUp4djNIanhscTNicDArK3Vnak5XL2VYQTBiTml4VTNiSmlzOWswZCs1Y2JkeTRVZGRmZjczNytwWXRXN1I5KzNhWlRDYmRldXV0Q2c0TzF2TGx5eFViRzZ1RkN4ZnF3UWNmTE1kVmw1eWFOV3RLeXY1dERjSnlBQUFBb1BLWWYzQzFZbEo5bi9NMXROR05pZzZPZEwrT3NTWm8vb0UxUHVkRWg5VFEwSWFldjZGTkxXcFJxL0MxcXB1cnFIZmRkcXBqaWZBNUh5Z013dkl5RWgwY0tidkxvZFNzakRLdGF6UWFOV1RJRU0yWU1VUDc5Ky9YeElrVDFhdFhMOVdxVlV1blQ1L1d0OTkrNjI0WmN2MzExNnQ1OCtZZTh6LzY2Q045Ly8zM3V2bm1telZnd0lCOGE2eGR1MVlPaDBOUzZiZGc4U1huc01tQ2VuL2JiRGJObno5ZlAvNzRveXdXaThhTkcrZHU1WkpiM2JwMU5YejRjTTJlUFZzdnYveXk3cjc3YnZYbzBVTUdnOEhyc3gwT2gzNzc3VGRKMHJYWFhwdm52dFBwMU55NWMyV3oyZFMxYTFlMWFkTW16NWliYnJwSm16WnQwdTdkdS9YcXE2L3F4UmRmVkdCZ29NLzNWTnB5SDRnNmJ0dzR4Y2JHS2lJaXd2M2hTbUppb3ViT25TdEo2dDY5dTZwV3JTb3B1eGY3OU9uVHRYTGxTa1ZFUktoWHIxNWx2L2dTRmhZV0pra2VQZklCQUFBQVhQd09waWJvajZTalBzY2taNlhMN25KNHZONmRGT3R6amtzdWp6blVvaGExQ2xmclFNcHhkNjFkWjQvbzNYYkRmYzRIQ29Pd3ZCSm8zYnExQmc4ZXJJVUxGK3Jnd1lPYU9YTm1uakhYWG51dGhnMGJsdWY2aWhVcmxKbVpxUlVyVm5nTnkzTU85bXpldkxrdXVlU1NrbDE4RVNRbEpVbVN6MkI1Nzk2OW1qZHZudUxpNGhRV0ZxYng0OGZuMjVvbVIvdjI3WldhbXFyMzNudFBIMy84c1hiczJLSEJnd2VyYnQyNitZN2ZzV09IckZhci9Qejg4bTNCOHRGSEgybnYzcjJxVTZlT0JnMGFsTzh6REFhRGhnMGJwaWVlZUVJblRwelFlKys5cHhFalJ2aDY2M3Jzc2NkODNqOWZodzhmZG44ZEd4dXIxcTFiYStUSWtRb0pDVkZTVXBLbVRwMHFxOVdxcUtnbzNYWFhYZTZ4clZ1M1ZvOGVQZlQxMTE5cjhlTEZTazVPMXNDQkF3czhjTFlpOC9WaENRQUFBSUNMbDdNUTV4YWxPMndlbStUU0hRVnZzbkc0bkhrMjFqbGNUbXBSaTFvRjFOcVRmTXo5OVNsYmFvSHpnY0lnTEs4a2JybmxGalZwMGtUZmZQT05kdS9lcmVUa1pJV0VoS2h4NDhicTBxV0wxeFlqTjk5OHMxYXNXS0diYnJvcDMvdDc5dXh4SHg1YW5GM2wvZm9WcldlMEwzdjI3SkVraFlhRzVybDM1TWdSTFZteVJCczNicFNVZmZEbTZOR2pWYjE2d1MxeGJyNzVaZ1VIQit1dHQ5N1NybDI3OU1RVFQraTY2NjVUMTY1ZDFieDVjNC93ZE4yNmRaS2tGaTFhZUxSWHNkdnQrdkRERDdWOCtYSUZCZ1pxOU9qUkh1MWliRGFiVWxKU2xKU1VwSlNVRkNVbkp5czZPbHI3OXUzVDJyVnIxYVpORzdWcjE4N3JHbzFHNDNtRnVDNlh5LzNiQWZsWnZueTUrK3Z1M2J2cjNudnZsY0ZnMFBIangvWENDeS9veElrVENnb0t5dk8rSkduQWdBRTZjK2FNZnZycEp5MWZ2bHo3OSsvWFF3ODk1UFVEQndBQUFBQ29pTzZON3FpVXJIU2ZZODV0dTFvdnFMckd0dWpwYzQ3Rm1MZVY2SUQ2N1pWV1FPaElMV3BWOWxvdHcrcHE5WW5kN3ErQmtrQllYa1ppckFrZVBjc3Rwb0w3YXBlMGhnMGJhdFNvVVVXYWM4ODk5K2llZSs3eGVyOTU4K1phdkhoeHNkZmtMZUIxNWZPSnZjUGgwSzVkdXhRZUhxNndzREFGQmdZcUlDQkFWcXRWR3paczBJWU5HeVJsOS95V3BQVDBkRzNhdEVrLy9mU1RkdTNhSlNtN0YzbVBIajNVcDA4Zm1VeUYvL0h2MEtHRDZ0U3BvemZlZUVPeHNiSHVlbFdxVk5GTk45Mmt2bjM3S2lNalE3LysrcXNrNVFtMnYvamlDM2ZnYkRhYk5XZk9IRm10VnFXbHBjbHF0Zm9NcWlWcDNyeDVhdHEwcWNMRHcvTzlQM1BtelBQcW54MFhGK2R6ZDNyLy92MjFmLzkrOWV6WjAvM0J5ZWJObXpWMzdseWxwYVhKMzk5Zmp6LytlTDRCdU1GZzBNTVBQNnlnb0NCOS8vMzNPbkRnZ0o1NDRnbDE2dFJKUFhyMG9PODNBQUFBZ0F0Q2ZVdDEyWjIrLys1Mkxvc3BRTTJxRlAzdlBQVXNSVC9yakZyVXFueTFmTGZoQllxRHNMeU16RCt3eHQxSGFXeUxuc1g2RjhmRjZOTlBQODF6eldxMWFzaVFJWG11RzQxR3ZmSEdHMHBPVHZiNlBJdkZvcHR2dmxsU2RnL3pSWXNXdVh1WlgzNzU1YnJ2dnZ0OHRsM3hwVUdEQnBvK2ZicSsrKzQ3ZmZIRkYwcExTMU5hV3BxN04vbVdMVnRrczlsa01Cank3TlJ2MDZhTnZ2enlTMG5aN1dKeVdzWVlEQVpaTEJhRmhZVXBORFJVNGVIaENnME5WVmhZbUtwVXFTS0R3YUQzM250UFZxdFZiNzMxbHA1NjZxbGlyZjE4MWF4WlU3Tm16WkxaYkpiVDZkUWJiN3poL25EQ1lySG84Y2NmVjh1V0xiM09OeGdNR2pwMHFCbzFhcVFGQ3hZb0l5TkRhOWFzMFlZTkd6Ump4Z3dDY3dBQUFBQUFBSlE3d25KY1VPclhyNitkTzNmbXVXNHdHTlMwYVZNTkhqellmVmhuUkVTRWhnd1pvclZyMStyT08rLzBHZVlXbHNsa1V2ZnUzZFdsU3hldFdyVktKcE5KOWVyVmt5VEZ4TVJJeW03eGtuUEFaWTdHalJ0cjRNQ0JDZ2tKY2UrTXp3bklqVWFqejVxSER4L1d5cFVyZGVqUUlSMC9mdHlqTC96VXFWTWxTVFZxMURpdjkxV2pSZzMzczd6Sk9UalZ6ODlQdFdyVmtpVFZxVk5IWThhTUtYVFkzYWxUSjdWczJWTHZ2ZmVldG0zYnBrY2VlWVNnSEFBQUFFQ0ZGbU5OMFB3RGErUndPVlhYVWswRDZuY283eVVCQUVvSllUbktYRmhZbUdiTW1PSDFmbkJ3c05mV0xzODg4NHhzTnBzeU1qS1VsWlVsaDhNaGc4R2cwTkJRZDVpYlc4ZU9IZFd4WThjU1czdU9vS0FnZGUvZTNlUGF3SUVEMWExYk4vZXU4WFBkZHR0dHhhcDE5OTEzS3pJeVV0MjZkY3ZURC96U1N5OHQxalBQNWUvdlg2Um45ZTdkVzFXcVZGSG56cDN6cktrZ05XclUwTml4WTVXUWtLREl5TWlpTHZXOFdJd0JhaG9hSmFQQlQ5RWg1L2NCQXdBQUFJREt3V3JQZFArbXVFc0ZIL0lKQUxod0VaYWp6SmxNSmpWbzBLRFk4d01DQW9vYzBCYldPKys4SXo4L3YyTFByMUdqeG5udjhqNVhTRWlJZXZiMGZUaEdXVE1ZRExybGxsdk82eGxsSFpSTDJUM1FubXJlVXlIK2dUSVpmTy9vQndBQUFBQUFRT1ZDV0E3a0Vob2FXdDVMQUFBQUFBQUFRQUhxQlZYWDJCWTlGV1FNVUtoL1VIa3ZCeGNKd25JQUFBQUFBQUFBRnhTTEtVRE5xa1R4MitNb1VjWHZOd0VBQUFBQUFBQUF3RVdDbmVVQUtvMGphU2YxOGVFTk1ocjgxREFrVWtNYmRpN3ZKUUVBQUFBQUFLQ0NJQ3d2STlFaE5lU1NTdzZYVXhaajZSeE9DY0MzTklkTis1TGpKRWtHR2NwNU5RQUFBQUFBb0xqUzdEWWRTVC9wN2xrZUhSeFoza3ZDUllDd3ZJd01iZGhaZHBkRHFWa1o1YjBVQUFBQUFBQUE0SUoySlAya1p2eXhWSkxVTXF5dXByYnFWODRyd3NXQXNCd0FBQUFBQU1DTDZPQklUV25WVCtrT204eCt4Q2dBY0RIajMvSUFBQUFBQUFCZUJKdk11aXlzcmxMdEdiSTdIZVc5SEFCQUtmSXI3d1VBQUFBQUFBQUFBRkRlMkZsZVJ1WWZYSzJEcVFseXVKd2FVTCs5NmxtcWwvZVNBQUFBQUFBQUFBQi9JeXd2SXpHcGlmb2o2YWdrS2MxaEsrZlZBQUFBQUFDQXdyRGFNeFZqVFhEM0xHZnpHd0JjdkFqTEFRQUFBQUFBdklpeEptakNqc1dTcEthaFVYcXFlYzl5WGhFQW9MUVFsZ09vTk9vRlZkZllGajBWWkF4UXFIOVFlUzhIQVBELzdOMTNlSk5sMndid003TkptaTQ2Z0FJdFpWT0dJakplUVdXSklFZ0ZRWVlLU01WWEVGbUNJRzZHaUF4QlFFQUZSUlRsVXhuQ0M0SWd5SklsdTFBUVd0cENONlVyZTMxLzFJYUdqS2FsYlRyTzMzSDBvTS96M09OS0tDVzVuanZYVFVSRVJFUkVWSWt3V1U1RU5ZWkNMRVVMbjFBb0pUS0lCU0pQaDBORVJFUkVSRVJFcGFRUVNkSGNOeFFpZ1JBUnltQlBoMFBWQkpQbFJFUkVSRVJFUkVSRVZLV0VLWUl3czJVVUY4UlJtUko2T2dBaUlpSWlJaUlpSWlJaUlrL2p5bklpcWpIVVJqMFMvdEpxYkFBQUlBQkpSRUZVTlpuV211VVIzaUdlRG9tSWlJaUlpSWlJaUNvSkpzdUpxTVpJMUdSaXdhVnRBSUJXZmcwd3QrMVFEMGRFUkVSRVJFUkVSRVNWQlpQbEZTUzZjWGZrR2pUUW1QUUlrd2Q1T2h3aUlpSWlJaUlpSXFJcUsxR2RpWTBKUnlBU0NORklHWUxvUmowOEhSSlZBMHlXVjVBSTd4QVlMU2JrRzdTZURvV0lpSWlJaUlpSTNPUXQ5a0lydndZd1djeG9vS2psNlhDcW5OaVl5MmpjckFra0VvbkxkbmV5N3VET25TeEVOR29FZ1VCUVFkR1Z2eE4vSFFjQXRHdmZEaEtwMU1QUjJMTllMQ1Y2dm4vYnNSTjZ2UjQ5ZS9lQ3QxSlpqcEVWVDIzUzQwcHVNZ0JBZ09yek0wT2V4V1E1RVJFUkVSRVJFWkVURWQ0aG1OdDJLUEtOV2hqTkprK0hVNldrM0VyR3UyKytCUytaRFBNV2ZZendpSVpPMi82Mll5YzJiL29KdGV2VXh2S3ZWcGQ3d3R4c05rT24xVUtyMVVHcjBVQ3RWa09qVmtPbFVxRlJreVlJRGdtMmFmL0hucjA0OGRjeHZEWjFFbng4Zk55ZVorSGMrUUNBMWV2WElqQW9zRXdmdy8zS3ZuTUhueTVZaEo2OW44QmpQYnE1MWVmSGI3K0hTcVZDeDg2ZFBKNHNKeW9QVEpZVEVSRVJFUkVSRVZVUm1Sa1pPSFg4SkU0ZFA0RjM1bnhRTG5NTTZmZU1XKzNXL2ZBdGZIeDluVjQvY3ZBUUFLQldZQzJFTlF4M09kWmZoNDhBQUI1bzM4N3RSUG1SZzRkdzhxOFRNSnZOTUpsTU1KdE5NQnBOTUptTU1CcU1NQm9MdnZSNlBReDZBd3dHUGZRNmZjR3h3ZUIwM0ZGang2RC9Nd09zeHpxdEZsdC8yb3lVNUdSTWYzMEszbmpyVFRSdDNzeXRHQ3V6d3djTzR0S0ZHRnk5ZkFXMWdnTFJ1bTJiWXZ1WXpXWUFnRkFrTE8vd2lEeUN5ZklLRXE5S3Q2bFpyaEJYdm8vZUVCRVJFUkVSRVZIbFlyRllFSGZ0T2s0ZFA0RlR4MC9pUmx5OHAwTnlpOFZpd1lHOWZ3QUErajdkejJVQ1BPN2FkYVRjS2lpbjBiMVhUN2ZuME92MDFvUjhTUWlGUXNqa01uaDVlVUhxNVFXNVRBYVpYRjd3SlpQQjE4LzJCb0NYVElaNVN4WmcwZHlQY2VsaURONTdjeFplSHY5ZjlIenlpUkxQN2E2aFR3OHE4ekUzYmQ5c2M5eC9ZQlN1eEY3QnNjTkhzV2p1eDVpL2RDSHFob2E2SE1Oa0t2aDBoVURBWkRsVlQweVdWNUMxMS9jakppY0pBREFqTWdvdGZGei84aUVpSWlJaUlpSWkrdS9JYU56Snl2TEkzQjA2ZDhMSTZORk9yeXRkbENPSk9YOEJhYWxwVUhncmlrMkEvNzVyTndDZ2JyMVExSzVURzNtNXVVN2J5aFVLaU1VRjZheUhPclRIRzIrOUNaRllCTEZZOHUrZjRvSXZpUmhpc1FRU3NSaGlpUVRqWHhvTGhiY0NYMzIvdnRqNjZZNzQrUGpnM1hrZll2bmlwVGg2OERCV2Y3WVNZckVZai9mc1h1S3gzRkc0Z3J1OFRaZ3lFY2xKTjVHWWtJaFA1c3pIL0NVTElaUExuTFkzL1Z1S1NGaU42c29URmNWa3VRY3N1TFFOelgzdkpzdkRGSUVZRWQ3VnBzM0doTU5JVk45Mk9jNkk4QzRJVXdSWmp3dDNBWGFGYzNFdXprVkVSRVJFUk9TK2VGVTYxbDdmYjkzZ3M2TGZYeFFteXV1R2hxTGpJNTN3VCt4VlhMb1lVeUZ6eStReTFBbXQ2M2I3MjVtMzhlcW9hSnR6YXBVYUx3NGVadGQydzg4L1FpYVhRYU5XNDlDQmd3QUthcHlQR1Q3UzVSelQzM2tMSGYvVENRRGc1KytQemwwZmNUcytBS1ZLbEJjU2k4V1kvT1liOEE4SVFHWjZCcnAyZXd4QXdRMk40c3ljUEExQ29lUFYyQzlHajBiWHh4OTFlRzNwbWhXb1Y3OStxV08rZGZNbUp2OTNndFByWGpJWkpzMllocG1UcCtGbVloSU8vM2tRdmZyMFJ0ejE2MWoyeVJLNzlpWmpRYkw4L2JmZWdVZ2tjamptNHBYTHJEYzBpS29hL3VSNlNPRnV2VURCanIxaW9lMHZtQ1IxbGswYlIzUm1vMDAvbmRsWWJCL094YmxxOGx3K0VqbGErTmFEVUNCQWhETFlaVDhpSWlJaUlpSUFVQmwxMWsrS1cyQ3A4UG1IdlRnQ0hmL1RHUTNDd3dBQW55MzZ0TUpqS0ExbmllRjdWMHp2L3Q4dTZMUmFpTVFpS0pYT1Y2cm41dVRBWXJGWWs3RHUxbFV2U3ExU2w2aGZuLzVQSVhyY0t6Ym5CQUlCWG5vbEdtYXoyZm9ZczI2N1h2Z0ZGR3ltNll4T3EzVTdwdklRRmg2RzBTK1BBUUQwNnRNYkFLRFg2cEY4ODViVFBta3BxVTZ2V1Nwb1ZUeFJlV0N5dklLMDhxdHYvYy8xWGlLQkVFcXh6TzVjY2VRaXFVMC91YWo0T3VpY2kzUFY1TGxhK2RiSC9BZUdGOXVIaUlpSWlJaW9zbmgyMkhPZURxRlU3cTJQRFFBcWxRcWpuM3ZlZXF6VGFyRjl5ellBd0xBWG44Y3pnNTNYNlg1eDhEQm9OVnJyeXZEUSt2VktGRS95elZzUUNBU29XOC85c3JqK0FmN1d1Rk51SmFOSnM2YldhMFZ2QnZ6MHY2MU94eWhNenE5ZXZ4YUJRWUVsaXJraTllN1h4K2E0UmF1V0RoL1hjLzBId21LeDRJc042eEJRcTViMXZNbGt3ckFCejVaN25FVGxqY255Q2pJc3ZBczZCRGFHMW1TLzI3SzMyTXZ1WEhUajdsQVpkUzdIalBBT3NUdWUwM2FveXo2Y2kzTnhMaUlpSWlJaUlxb010bS81RmJrNXVRaW9GWUMrVC9kejJkWmtLbGl0TEpZVXBMS1dyVm5wc0YxT2RnNHNGalA4QXdKc3pnL3A5d3prQ3JsTlAyZHRpN0pZTFBoczRSS2NQM01PMGVOZXNhNjhyb2tzRmdzc2xvSlBWN2phc0xXaWhNbURNQ015Q25LUkZMNFN1YWZEb1dxQ3lmSUtJZ0RRUkZuSDdmYjNKZ1hkNFMzMlFtdS9CaVh1eDdrNFYwMmJpNGlJaUlpSWlEd3JQVDBkVy83dlp3REE4SkV2d012TDlVSW44NzhiU3haWEMvdTE2UDlDcDlXNlhPMWRYTnVNdEhSWVlFRkk3ZHJRNi9Vd0drMHdHbzFZcy94ejNJaUx4NWhYeHpvdE0xTVZHQXdHakJzOTF1NzhWOTkvNDdLZnlXU3lmaStxQkRYSkZXSXBXdmlFUWltUlFTeHdYRCtkcUtROC81Tk5SRVJFUkVSRVJFU1Z6cUg5ZitMUS9qOGhFb21nOUZFaXZHRkRkT3J5SDNUdjFRTVNhZkZsTVYxUjU2dlFyR1VMbUUwbWRPdlZBd2FEd2VYbW00VWJTOTdQQnAydW1Fd21uRDl6RG50Mi9vYS9UNXhFOXlkNll0eWtDZkR5OHNLc0Q5N0ZxczlXNE05OSs3SDdmN3VRbnBhR0tUT25ReTZ2b3F1WkxSYmtaR2VYdUp0ZXA3ZCtMeEdYejk4RGthY3hXVTVFUkVSRVJFUkVSRTZaVENia1pPZmcvTmx6T0gvMkhIYit1Z016MzNzYmRVTHJsbnJNaG8waThQNUhzNkZScTdIbC8zN0JienQyWXZhQ2VRN0hMTG9wYUdHeS9OdTFYMlA3NW0ybG5yK29MMWFzd3JFamZ5RXZOeGNBSUwzblJvQklMTUpyVXlaQ3FWVGlmOXUyNDh5cDA5ajE2dzRNR2pxa1RPYXZhQktwMUdZMXZidWJubW8wR2dBRkpWaThaQ3g1U3RVVGsrVkVSRVJFUkVSRVJHUTE2OFAzNE9QckE3bWlZT1YwVG5ZT3JzWmV3ZTg3ZHlNOUxRMjNrbTVpM3Z1enNXajVwL0NTeWU1ckxwbGNqZ3RueitGT1ZoWStlbjhPUGxyeUNaUStTcHMyUnFQUityMzQzMlM1bjUrL3cwMCtVMjRsVyt0cXUrdjNYYnZoN2UyTnpsMytnNGM3ZFVUSFJ6cmJyUm9YQ0FRWS9VbzB2SlhldUJ4ekNWRXVOaU90cmxRcUZZQ0N2N1BLVUxOY2JkUWpVWk5wclZsZW12S3VSUGRpc3B5SWlJaUlpSWlJYWh5THhZS1VsQlFrSnlkRHI5YzdiWmVFWE92M2VibDVPSG55WklubnFsZXZIa0pEUTBzVjUvMUtUVTV4ZWQzUlN1NTJEejlrYzF5dmZuMUV0bTZGdmsvM3c2SjVDM0QyNzlOSVRVN0JienQySVdyd1FJZmovbmRrdE4wNVIwbHNnVUNBeVRQZXdMUUpVNUNTbkl6Rkh5M0FPM00vZ0VoMHR3YTFxVWl5WFBMdkJwOVJnd2M2blB1Rlo0ZEJwOVU2bk5kZ01FS24xZG9sK09jdFhvQW16WnBhNjVCZmpiMkNHM0h4NlBpZlR2WWJoWTRZQnBQUlpJM1AzVlhacjQ2eWZ6NktVbmdyc1A3L05ybzFscWZrM0NrbzNlTG43K2ZoU0Fva2FqS3g0RkxCcHd0YStUWEEzTFpEUFJ3UlZRZE1saE1SRVJFUkVSRlJqWktSa1lGZHUzWWhJeU9qMkxaR0VkREdXd0NUQ0JDWjgvRzMrdTlTemVtcFpQbnJZOGU1dk83T1JwaUZ2THk4OFBvYmt6RnU5TXZRNi9VNGZ2UXZwOG55ck51MzNSN1h6OThmVTJaTXc0ZXozc1hGOHhmd3paZnJFUDNxM1Ewb0RZYWl5ZktTMThyK2ZlZnVnbkgwZXZ5NmVTdUdqQmdHQUNoY0hOMnNSWE9iOWhmUG5jY1AzMzZQdEpSVXZCZzkybTQ4a2ZodUl0L1AzOS9obkhxOUhocTFHZ0RnclZRV3V6R3B3bHZoemtPcEVMT212b2wvcmx4MWVqMDFPY1hsVFlJUkE1K3pmbCtTbnkraXlvREpjaUlpSWlJaUlpS3FNYzZmUDQ5OSsvWWhNREFRL2ZyMVErM2F0ZUh2NzE5c1dZbDhveFpHczZtQ29xeThmUDE4MGF4bEMxdzhkeDdKTjI4NWJlY29TYXBTcVRENnVlY2R0bzlzMHdxRGhnN0d6ei84SDM3Yi9qODBhOTRNajNaL0hBQmdOQnFzN2NRU0NTd1dDOUpTVXBHU25JS1VXN2R3TStrbWtoSVNrWlNRYUxlcS9FN1dIWHkvL2x2cjhiWmZ0cUxIRTcwUUdCd0VwZElIV28wVzhkZmpFTkc0VVVHTStmazRmdVFZQUtCbDYwaTdPSzlkL1FjQTBLUlpVd0RBVjk5LzQvRHhMSmc5RDZlT24wUndTREErWGJYOHZzdlZWS1RnMmlIV2tpdEZaZDIrRGEybTRQbjE4ZkdCajU5dlJZZEdWTzZZTENjaUlpSWlJaUtpR21QZnZuMW8wNllOdW5mdmJsUHFvN29xajVXOVBqNCtBT0N5ZkUxcERCNDJGQ2YrT283RUd3bjRZdVVxUkxacGpjQ2dRT2gxZCtlUlNxVFFxRFdZK01wNG03SXVJckVJRFNNaUVIODl6cm9ocU5sc3hySlBGc05pTG1qbkpaTkJxZlRHNTB1WDQ1MjVIeUN5ZFNRTzd2OFRNeWE5QWQ5L0U3OTV1WGt3bTgyb0ZSaUlCeDVxWnhmanRsKzI0TmpobytqN2REK01LYkw2dmFpTDU4N2oxUEdDY2owdmozKzFTaVhLQVdES2pHa096MCtJL3E4MVdWNHZyRDdtZkRLL0lzTWlxaEJDVHdkQVJFUkVSRVJFUkZUZUNoT3JRVUZCTlNaUlhsNXVaMllDQUh6THVIYTFTQ3pDYTFNbnd0dmJHeSs5OGpJQ2d3SUJBSHBEd2NweW9WQUlrVmdFaGJjQ3JkcTB4c09kT3VMNWwwWmk5aWNmNGR1ZmZzREhTeGRCSXBWYXgvdis2MjhSYytFaW5udGhlTUg0SWlHZUhmWWN6cDg5aDE5LzJZb1hvMGVqZmNlSDRTWHpRazUyRG5LeWMrRGw1WVcyN1I3RU8zUGV0eXY1WXREcmNlYlVhUUIzVjViZnkydzJZLzJYNndBQVhiczlob2M2dExlNUhodHorZjZmcUFwUWRGTlZvQ0R1dE5RMEJOU3FoZUNRWU1UR1hFYk1oWXNlaW82by9IQmxPUkVSRVJFUkVSRlZlL241K1FDQVRwMDZsU2hScmpMcUVLOUtoOGFraDVkUWpEQkZVSG1GV0NXa3A2WGgrai9YQUFBdEkxdVcrZmlOR2pmR3FtKytoRnh4dDRaM1lXa1ZxZGZkUlBqNzgrYzQ3UC9ldkE5aE5wbXhZOHMyL0xwNUsxcTBhb21uQnZTM0pyQjdQdmtFOXY2MkI5OS84eTNxMWd2RnpQZmZjVHUyczZmUFFLZlZRaXdXNCtGT0hSMjIyYkZsRzI3RTM0Qi9RQUNpWDMzRjV0cUtKY3Z3NTc3OUdEVjJEUG8vTThEdGVTdmF0cCszUUNBQUJqeDd0eDc5TDV0K0FnQTgzcU1iZlAzODhPM2FyN0Z1MVJmNGVObmlVdFdSSjZxc3VMS2NpSWlJaUlpSWlLcTl2THc4QUVCSVNFaUorc1dyMHZIdStVMzRLR1lMTmlZY0tZL1FLcFViY2ZGMmRiOExhZFJxTFB0a0NVeW1ndHJ0VC9UdFV5NHhGRTJVQTNlVDVWNWVYc1gyYmRhaU9TNWR2SWoxWDMyTmdGb0JtUHptTkFpRmQ5TmZRcUVRcjAyZEJLbFVpcVVMRnVIRVg4ZmNqdXY0MFlLMmJkczk2SEJEenJTVVZHejY3Z2NBd0g5Zkh3K2xqOUxtZXVGcTlPKytYbSs5NFZDWjZIUTZMRjJ3R045OXZSNkpDWW5XOHlmK09vYXpmNStHUkNMQlUxSDk4V1QvdmdnS0RrWmlRaUsrK1dLdEJ5TW1LbnRjV1Y2QjRsWHBXSHQ5djhzMkVjcGdSRGZxWVhOdWJkd2ZpTTkzdlVOM2RPUHVpUEMrK3g4KzUrSmNuTXU5dVlpSWlJaUlxR1lvVFBENitaVnQ2WkR5bHBxY1luTmNXRFBhMFRVQXFCTmE5NzdtTy9IWGNlelorUnU2OStxQk5nKzJSV0JRRUxSYUxhNWNqc1dPcmI4aUl5MGRRTUVLN2NnMnJlNXJMbmVwMVJvQWdKZVg2OXJmT3AwT2ExZDlnZjIvNzRPM3R6ZG16WDdmV3NxbHFMRHdNSXliUEFITFBsbUN4Ujk5Z2hHalhzU0FaNTl4dWNtcnlXVEMzeWNLNnBCMzd2SWZ1K3Rtc3hrclAvME1lcjBldlovcWc0YzdkYkJyODJTL3ZqaCs1QzljUEg4QlN6OVpqSVdmZlFxWjNMUDF6SXZlR0prMTlVMGsza2hBWUhBUWVqOVZjQ01rSXkwZHE1YXRBQUQwSHhpRmdGcTFBQUN2VEJpSGo5NmZqVDA3ZjBPdHdGcDRkdGh6RlI4OFVUbGdzcnlDeEt2U2NUenpHbUp5a2x5MnM4QUNvOFYyZCsyNC9IUmN5cm5wc2wrdVFXUFRMOWVnNFZ5Y2kzTTVtVXNFWWJFNzNSTVJFUkVSVWZWVTFkNEx2RDUyWEltdWxjV0duam5aMmRqNjgyWnMvWG16dyt1OSsvWEJtRmNjYjI1WkhuSnpjZ0RBWldJNU51WXlWbisyRXJkdTNvU2Z2ei9lbWZzQkdrWTBkTnEreTJPUElqOHZIMTk5dmdiZmZiMGU1ODZjd1V1dnZJd0c0V0VPMjU4N2ZSYjVlZmtRaVVUbzBMbVQzZlVONjliamNzd2wxQTlyZ0pFdnYrUndESUZBZ0ZjbnZvYXA0eWNpTlRrRmExZDlnZGVtVG5RYUl3Qk0vdThFbDlmdlY4S05CT3YzaVRjUzBPN2hoekJ4MmxRb2ZaVEl5YzdHbkhjK1FINWVQdXJWcjQ5bmh3Mnh0bTMzOEVONFp2QWdiUDE1TTM3Y3NCRzVPYmtZTlhhTXpTcis4cVlRU2RIY054UWlnUkFSeXVBS201ZXFOeWJMSzhqYTYvdUxUZVFCZ01saVJyNUJhM2V1T0JxVDNxYWZ4bFQ4anRTY2kzUFYxTG1VRWhuRTRHWStSRVJFUkVSRTkzcThSemZrNStYaDhzVVlwS1dsUTZmVlF1b2xSV0JnRUZxMmprU3ZQcjNSdUdtVFlzY1owdStaTW92cDhzVVlBSUN2ZzA4RkpONUl3QytiZnNMUmc0Y0JGSlE2ZVdQV213Z0tMajU1K21TL3Z2RDI5c2JueTFiZ3d0bnptRFpoTWg1NXJDdWU2UE1rV3JhT3RMbXhjbWovQVFCQVpKdFdOdVZWakVZak5xeGJqNTNidGtNbWwySGFyQmsyNVdMMGVqM3ljbktSazV1RDNKeGM1T2Jrb0ZHVHhvaTlkQmtIOXYyQjlwMDZPRnlwWGtnc0Z0L1hEUjZMeFdLM1dXZFJPN2Z0c0g3LzlLQW92RGhtTkFRQ0FWS1RVekQzdlErUmxwSUt1VnlPcWJQZXRDdURNMkwwaThqS3lzTEJQdzVnNTY4N2NEWDJDc1pOZmgxaFRtNDRsTFV3UlJCbXRvd3FlSTh2NEh0OEtodE1sbnRBVkwwT2FPRVg2dkNhUWlTMU96Y2l2QXZVeFNRQ3crUkJkc2N6SXFOYzl1RmNuSXR6RVJFUkVSRVJWVzVsc1ZLOEpHclhyWU14cjk3L3FuRm5LNHpOWnZ2RlVTYVRDUmZPbllkL1FBRDgvZjBnazhraDlaSkNwVkxoOElHRE9IVGdJSUM3TmI4MWFqV09IZmtMaHc3OGlRdG56d01BUkNJUkJqdzdFTTg5UHd4aXNmdnBycTdkSGtQOXNBWll2bmdwRW04azRQQ0Jnemg4NENCOC9YelIrNmsrR1ByQ0NHZzFXcHc4ZGdJQTBQbVJSMno2Ly96RC8ySG50dTBBQ3NyRXJGaXlES3A4RmRScUZWVDVLcGVKYWdCWXMzd2xtcmRzZ1lCYUFRNnZMMXE1RlBYcTEzZjc4ZHpyMXMyYkxsZW5EeC8xQXE3R3h1S1p3YytpZDcrQzBpdkhqLzZGejVjdWgxcWxoa1FxeGZSMzNuS1lBQmNJQkpnd2RSSVVDZ1YrMjdFVDE2NytnK2tUSnFOYnJ4NkllbllnUXV2WEszWGNSSjdDWkxrSHRQQUxSUXNmeDhseVIwcXowN1pDTEMzUkhKeUxjOVdFdWRSR1BXTHpraUVYU2VFcmtkdlVQQ2NpSWlJaUlxS3lzMm03ZlFrWGxVcUYwYzg5YjNkZUpCSmh4ZUtseU1uT2NUcWV3bHVCUHYzNkFpaW9ZYjcrcTYraHlzOEhBTFI5OEFHTWZQa2xoRWMwTEZXc0RSdEZZTUd5eGRqMTYvL3d5NmFmb01yUGgxcWx4bis2ZGdFQW5EaDJERHFkRGdLQkFCMyswOUdtYi91T0QrT1hILzhQUUVINW1wenNiQUFGaVdSdnBUZjgvUHpoNSs4SFAzOS8rUHI1d3MvZkQ3NStmaEJBZ0s5V3JVRitYajVXZjdZQ2IzM3dicWxpdjErMTY5VEdwNnVXdzBzbWc5bHN4dkxGUzNINDM1c1RDbThGcHIvekZscTNiZU8wdjBBZ1FQUzRWOUNvU1dPc1cvTWx0Qm90L3RpekY0Y1BITVRDNVo4eVlVNVZEcFBsUkZSakpHb3lzZURTTmdCQUs3OEdtTnQycUljaklpSWlJaUlpSWdBSWI5Z1E1OCtlc3pzdkVBalFzbFVrUnI4U2pjRGdnb1ZWZ1VHQkdQUHF5L2h6NzM0TWZPNVp0SDZnN1gzUEx4YUw4ZlNnS1BUcTh3VDI3ZjRkSXJFWVlRM0RBUUR4MStJQUZLeHNMOXpnc2xEVDVzMHdhdXdZS0pWSytOY0tnTCsvdnpVaExoSzVMZzF5SXo0ZXYrL2FqZmpyOFVoTFNVWHR1bldzMStZdFhnQUFDQW01djBWZUlTRWgxckdjOFpJVjFJSVhDb1dvRzFxd0NLMStXQU5NZjN1bTI4bnU3ay8wUk91MmJiQnV6WmY0KzhRcFRIcHpLaFBsVkNVeFdWNUJvaHQzUjY1QkE0MUpiMWMrZ29pSWlJaUlpSWlvcXZQMzk4ZkM1Wjg2dmU3dDdlMjByTXk3OHo2RVRxZURUcXVEUWErSHlXeUNBQUw0K3ZsYWs3bEZQZGE5R3g3cjNxMnNRcmVTS3hUb1A5QzJ4T2Vvc1dQdzFJRCt5TWx4dlBLOS96TURTalhYaUZFdm9uYWRPdWp6OUZOMjljQ2J0V2hlcWpIdkpaRktTelRXa0JGRDRldnJneDVQUGdHcHRHU2xUSU5yaDJER2UyOGpQUzBOSWJWcmx6VFVFa3RVWjJKandoR0lCRUkwVW9ZZ3VsR1BjcCtUcWo4bXl5dEloSGNJakJhVDNVYUdSRVJFUkVSRVJGUjVlWXU5ME1xdkFVd1dNeG9vYWhYZm9RWVRpVVZvMkNpaTFQMjl2THpza3NabFpkMFAzMElnY0Z4SDNSM0J0VU1RWEx0c1Mza3FmWlNJR2p5d1RNZThYd0tCQUgyZTduZGZZMVJFb2h3QTFDWTlydVFtQXdBRUtQMG1xRVJGTVZsT1JFUkVSRVJFUk9SRWhIY0k1cllkaW55akZrYXp5ZFBoVUNuNStQcDZPZ1FpcWdKS2YwdU5pSWlJaUlpSWlJaUlpS2lhNE1yeUNoS3ZTcmVwV2E0UWw2enVFeEVSRVJFUkVSRVJFUkdWSHliTEs4amE2L3NSazVNRUFKZ1JHWVVXUHFFZWpvaUlpSWlJaUlpSWlJaUlDakZaVGtSRVJFUkVSRVRrUkx3cUhXdXY3N2R1OERraXZLdW5ReUlpb25MQ1pEa1IxUmdLa1JUTmZVTWhFZ2dSb1F6MmREaEVSRVJFUkZRRnFJdzY2eWZGTGJCNE9Cb2lJaXBQVEpZVFVZMFJwZ2pDekpaUlVFcGtFQXRFbmc2SGlJaUlpSWlJaUlncUVTYkxpWWlJaUlpSWlJaUlxRW9Ka3dkaFJtUVU1Q0lwZkNWeVQ0ZEQxUVNUNVVSRVJFUkVSRVJFUkZTbEtNUlN0UEFKNWFmSHFVd0pQUjBBRVJFUkVSRVJFUkVSRVpHbmNXVTVFZFVZaWVwTWJFdzRBcEZBaUViS0VFUTM2dUhwa0lpSWlJaUlpSWlJcUpKZ3NyeUNSQ2lEWVlFRkpvc1pDcEhVMCtFUTFVaHFreDVYY3BNQkFBSUlQQndORVJFUkVSRVJFWldXMnFoSG9pYlRXck04d2p2RTB5RlJOY0JrZVFXSmJ0UURSb3NKK1FhdHAwTWhJaUlpSWlJaUlpS3EwaEkxbVZod2FSc0FvSlZmQTh4dE85VERFVkYxd0dRNUVSRVJFUkVSRVpFVEVkNGhtTk4yS0RRbVBieUVUS01RRVZWbi9DMVBSRVJFUkVSRVJPU0V0OWdMcmYwYUlOK29oZEZzOG5RNFJFUlVqb1NlRG9DSWlJaUlpSWlJaUlpSXlOTzRzcnlDckkzN0EzSDU2VEJaekJnUjNnVmhpaUJQaDBSRVJFUkVSRVJFUkVSRS8yS3l2SUxFNTJmZ1VzNU5BSURhcFBkd05FUkVSRVJFUkVUa0RwVlJoM2hWdXJWbU9SZS9FUkZWWDB5V0V4RVJFUkVSRVJFNUVhOUt4N3ZuTndFQW12dUdZbWJMS0E5SFJFUkU1WVhKY2lLcU1jTGtRWmdSR1FXNVNBcGZpZHpUNFJBUkVSRVJFUkVSVVNYQ1pEbFZDckd4c1dqY3VERWtFb25MZHRuWjJjakt5a0pFUkFRRUFrRUZSVmYrVHA0OENRQjQ4TUVIaTMwT1BNRmlzWlRvK2Q2OWV6ZjBlajE2OU9nQmIyL3Zjb3lzWkJSaUtWcjRoRUlwa1VFc0VIazZIQ0lpSWlJaUlpSXFKWVZJaXVhK29SQUpoSWhRQm5zNkhLb21tQ3duajB0SlNjSDc3NzhQTHk4dnpKa3pCK0hoNFU3Yi92YmJiOWl5WlF0Q1FrTHcyV2VmbFh2QzNHdzJRNmZUUWFmVFFhUFJXTDlVS2hVaUlpSVFIR3o3eS9pUFAvN0F5Wk1uTVg3OGVQajQrTGc5ejZKRml3QUFuMy8rT1FJREE4djBNZHl2N094c0xGMjZGRDE2OU1Camp6M21WcDhmZi93UmFyVWFIVHAwcUZUSmNpSWlJaUlpSWlLcUhzSVVRWmpaTW9vTDRxaE1NVmxlZzZTbXBtTFhybDI0Y09FQ01qSXlZTEZZRUJ3Y2pBY2ZmQkQ5Ky9jdmRaTDJ6Smt6MkxkdkgvNzU1eC9rNWVWQkxwZWpXYk5tNk4rL1AxcTFhbFZzLzZOSGp3SUFhdFdxaGJDd01KZHRqeDA3QmdCNDRJRUgzRTZVSHpseUJLZE9uWUxaYkliSlpJTEpaSUxaYkliUmFMVDVNaGdNME92MTFqLzFlajJNUnFQVGNVZU9ISWwrL2ZwWmozVTZIYlp0MjRiVTFGVE1tREVEVTZkT1JaTW1UZHlLc1RJN2ZQZ3dMbCsrakt0WHJ5SXdNTkN0djFPTHhRSUFFQXFGNVIwZUVSRVJFUkVSRVJGUm1XQ3l2SVk0Y09BQXZ2cnFLeGdNQnB2enljbkpTRTVPeG9FREIvREdHMitnZGV2V2JvOXBNQmp3K2VlZlc1UGRoZkx6ODNINjlHbWNQbjBhZ3djUHhwQWhRNXlPWWJGWWNPREFBUUJBbno1OVhDYkE0K0xpa0pLU0FnRG8xcTFiaWVLOE4wWjNDQVFDeUdReVNLVlNTS1ZTeU9WeXlHUXl5T1Z5ZUhsNXdkZlgxNmE5bDVjWDVzNmRpMFdMRmlFMk5oYnZ2ZmNlWG43NVpmVG8wYVBFYzd0cjJMQmhaVDdtanovK2FIUGN2MzkvL1BQUFB6aDI3QmdXTFZxRStmUG5vMDZkT2k3SE1KbE1BRkRwU3VXb2pYb2thakt0TmNzanZFTThIUklSRVJFUkVWVWhpZXBNaCtmVUpyM0xmbUh5SUNqRVV1dHg0WHNUVnhRaUtjSVVRWnlMYzNHdVl1WnE2VnNQZmhLRnl6WkU3bUt5dkFhSWlZbkI2dFdyWWJGWW9GUXFNV1RJRUVSR1JzSm9OT0xVcVZQWXVuVXIxR28xRmk5ZWpLVkxsOExQejgrdGNWZXZYbTFOUXJkdDJ4YjkrdlZEWUdBZ1VsTlRzWG56WnNURnhlSG5uMzlHM2JwMTBiVnJWNGRqWExwMENlbnA2VkFvRk1VbXdQZnUzUXNBcUZ1M0xrSkNRcENibSt1MHJVS2hnRmhjOE9QZHJsMDdUSmt5QlNLUkNHS3gyT1pMSkJKQklwRllqeWRNbUFDRlFvRXZ2dmlpVkxYRGZYeDg4TzY3NzJMbHlwVTRldlFvMXF4WkE1RkloTWNmZjd6RVk3bWpjQVYzZVJzL2ZqeHUzYnFGcEtRa0xGeTRFUFBtellOTUpuUGF2akJaWHRsV2xpZHFNckhnMGpZQVFDdS9CcGpiZHFpSEl5SWlJaUlpb3FwRVk3UlAybTFNT0lJcnVja3UrODJJakVJTG4xRHJjZEgzSnM0MDl3M0Z6SlpSbkl0emNhNWk1dnFnelJBODRPKzhwQzlSU1RCWlhrR2lHM2RIcmtFRGpVbVBNSGxROFIzSzBKWXRXMkN4V0NBV2kvSGhoeCtpZnYzNjFtdU5HaldDbjU4ZjFxMWJCN1ZhalVPSERxRi8vLzdGam5uaHdnVWNQbndZQVBESUk0OWc0c1NKMWxYRURSbzB3SU1QUG9qWnMyZmo2dFdyMkxCaEF6cDE2bVJOUHQrK2ZSdmp4NCszR1UrdFZtUFVxRkYyODZ4ZnZ4NHltUXdhamNZNlgwcEtDc2FPSGVzeXZtblRwcUZEaHc0QUFEOC9QM1R1M0xuWXgxVFUvV3l5S1JhTE1YSGlSUGo1K1NFek05TjZvMkRjdUhIRjlwMDFhNWJUQlBNTEw3eUFMbDI2T0x6MjZhZWZJalEwMU9FMWR5UW5KMlBLbENsT3IzdDVlV0hTcEVsNDY2MjNjUFBtVFJ3NWNnUTllL1pFWEZ3Y2xpOWZidGUrTUZuKzRZY2ZRaVJ5WERkczRjS0YxaHNhUkVSRVJFUkVsWlZNZFBmOW9VTHNCYVhFZHVHUVNGRDhJaUc1U0dyVFR5NlN1bWg5ZDF6T3hiazRWL0Z6Q1ZHNVB0Vk9WUnN6VlJVa3dqc0VSb3NKK1FadGhjOTk3ZG8xQUVDYk5tMXNFdVdGdW5idGluWHIxZ0VBYnQyNjVkYVkrL2J0QXdCSXBWS01HVFBHcnR5R1JDSkJkSFEwWnN5WWdlenNiSncrZlJxZE9uV3lHOGRabVk1N1YwenYzcjBiT3AyTDllNFNBQUFnQUVsRVFWUU9JcEVJU3FYU2FWeTV1Ym5XR3dNQU1IUm95VmNPcTlYcUV2WHIzYnMzb3FPamJjNEpCQUtNSGowYVpyUFptdnpPeXNvcWRxenM3R3luMTNRNm5kc3hsWWNHRFJwZzVNaVJBSUNlUFhzQ0FQUjZQWktUbmQvaFRVdExjM3F0b2xiRkV4RVJFUkVSM1kvR3lqcDRMdXcvaU1tNWlRaGxzTjFHZ28yVUlSQVVrNnp6bGNodCt2bEs1R2psMThCbEg4N0Z1VGlYZTNQZG0yQW51aDlNbHRjQWhadFVPbHZGVzNUbHI1ZVhsMXRqWHIxNkZRRFF0R2xUK1BqNE9HelRzR0ZEaElhR0lqazVHV2ZQbm5XWUxMKzNQallBcUZRcWpCa3p4bnFzMCttd1k4Y09BQVhKNzZpb0tMcytoVWFOR2dXdFZtdGRHVjdTMWRiSnlja1FDQVNvVzdldTIzMENBZ0tzY2FlbXBxSng0OGJXYTBWWGlXL2F0TW5wR0lYSitjOC8vN3pVRzYxV2hONjllOXNjdDJqUnd1SGpHalpzR0N3V0MxYXZYbTE5Zm9DQ0ZlY2pSb3dvOXppSmlJaUlpSWpLaWdEQThIREhuL0lGZ09oR0pkK25Lc0k3cEZSbElUa1g1K0pjUk9XTHlmSWFJQ0lpQWxldlhzWGx5NWVoMCtuc0V1Sm56cHl4Zmg4WkdlbldtSVVyb0l1cmIxNnZYajBrSnlmanhvMGJKUXU2aUIwN2RpQXZMdy8rL3Y3bzI3ZXZ5N2FGNVQ4S2J3QjgrdW1uRHR2bDV1YkNiRGJEMzkvZjV2elFvVU1obDh0dCtqbHJXNVRGWXNIeTVjdHgvdng1UkVkSFcxZGUxMFFXaThXNmFyeXliZkJKUkVSRVJFUkVSRVRrREpQbEZTUmVsVzVUczd6b2pzRGw3ZW1ubjhiaXhZdVJuNStQTld2V1lNS0VDZFlWejhuSnlmam1tMjhBRkt3RWYvamhoOTBhVXlxVlFxUFJ1TnhrRTdpYkxNM01kTDNqc1RNWkdSbll1blVyQUdENDhPR1FTbDAvYjJhekdVRHhOY2NuVEpnQW5VN25jclYzY1cwek1qSmdzVmdRRWhJQ2c4RUFrOGtFazhtRUw3NzRBamR1M01CTEw3MVU2VGE0TEFtRHdZRFhYbnZON3Z3WFgzemhzbC9oRFFzQVR1dVZFeEZSeWFoTmVteTdlUkluYmw5RHFqWWJXcFBCMHlFUmxaaE1KRUVkbVQ4NkJqWkJWUDBPVUxoUnU1U0lpSWlJcUNJeFdWNUIxbDdmajVpY0pBRDJPd0tYdDQ0ZE8yTFFvRUhZdkhrempodzVndlQwZEF3Yk5neHhjWEhZdkhrek5Cb042dFNwZytuVHA3dWQzSzFYcng2dVhidUdhOWV1UWFQUlFDNlgyN1V4bVV6V2V1a3FsYXBVc2F0VUtqUnQyaFFta3dtUFAvNDREQWFEeTBSNFlhSzJ2RGFPTkpsTU9ILytQSDcvL1hlY1BuMGEzYnAxdzZ1dnZncXBWSW9aTTJaZ3pabzFPSGp3SVBiczJZT01qQXhNbWpUSjRYTlRWZVRrNUpTNGoxNS9kM2Y0Kzlrb2xZaUlDcHpMVHNES3E3dVJvWE45ZzVxb3N0T2FETGloeXNBTlZRYjJwOFhndFdaUDRnSC9jRStIUlVSRVJFUmt4V1I1RFRGMDZGQTBhdFFJR3pac3dELy8vSU01YytZQUtLaXAzYnQzYjR3WU1hSkVTZDJPSFR2aTJyVnIwR3ExMkxoeG85MEdsd0R3ODg4L1d6ZTFMRnp4WFZJTkd6YkVlKys5QjQxR2c2MWJ0MkwzN3QzNDRJTVBVS2RPSGJ1MlJlY29UTkp1MkxEQld1LzhmbjM1NVpjNGZ2dzQ4dkx5QU1CdWxidFlMTWI0OGVPaFZDcXhjK2RPbkRsekJydDI3Y0tnUVlQS1pQNktKcEZJYkZiVHU3dnBxVWFqQVZEd3FRSjNhK0FURVpGajU3SVQ4TUdGbnp3ZEJsR1p5OURsNG9NTFArSEROcytoclgrWXA4TWhJaUlpSWdMQVpIbU5ZVFFha1phV1p0M3NzNURGWWtGV1ZoYXlzckpRcjE0OXQ4ZnIzYnMzOXV6Wmc4ek1UT3pac3dkMzd0eEJyMTY5RUJ3Y2pPenNiT3pkdXhkSGp4NkZ2Nzgvc3JPejczdWx0MHdtdzRVTEYzRG56aDNNbno4ZjgrYk5nMUtwdEh1TWhRcm44L1gxZGJqSlowcEtpcld1dHJ2Mjd0MExoVUtCVHAwNm9YMzc5dWpZc2FQZERRYUJRSUJSbzBiQjI5c2JseTlmZHJrWmFYV2xWcXNCRlB5ZFZiYWE1UXFSRk0xOVF5RVNDQkdoRFBaME9FUkVMcWxOZXF5OHV0dlRZUkNWcXhWWGY4UFM5cU5aa29XSWlJaUlLZ1VteTJ1QXRMUTBMRnk0RUVsSkJXVmdPblRvZ0o0OWUrTDA2ZFBZdTNjdlRwMDZoWFBuenVIMTExOUhwMDZkM0JwVExwZGo1c3laK09pamo1Q1ZsWVdUSjAvaTVNbVRObTE2OSs2TjI3ZHY0KysvLzRhM3Q3ZkRjY2FORzJkM3psRVNXeUFRWU5La1NYanp6VGVSbXBxS0pVdVc0TzIzMzdhcGlWMjBWbmJoeXZLb3FDaUhDZXVSSTBkQ3A5TTVuTmRnTURqY0NIWE9uRGxvMHFTSnRWVE4xYXRYa1pDUWdBNGRPdGh0L2psNDhHQVlqVVpyZk82dXloNC9mcnpMNndxRkFsOS8vYlZiWTNsS1lla1dYMS9mY3AvcjNwODVkL1JFS0dRQ01VVDVRaHhOUFZwc2U2bFVpdERRVU5TdFc3ZlNKZitKcUhyYmR2TWtTNjlRdFplaHk4VzJteWN4UEx5THAwTWhJaUlpSW1LeXZMcFRxVlNZUFhzMk1qTXpJWmZMTVduU0pMUnIxdzRBMEs1ZE8zVHIxZzN6NTg5SFhsNGVsaTFiaG84Ly9oaGhZZTU5RkxaQmd3Wll1SEFodG0vZmpoTW5UaUFqSXdNQ2dRRGg0ZUY0NG9rbjhQampqK1A5OTk4SEFBUUZCVGtjbzdCTWl6djgvUHd3YWRJa3pKNDlHekV4TVZpL2ZqM0dqQmxqdlc0dzNOM3NyRFFyMlgvLy9YZnJPTnUzYjhmZ3dZTUIzTjJrdEZtelpqYnRMMTY4aUUyYk5pRXRMUTB2dlBDQzNYaEZZL0R6ODNNNHAxNnZ0NVl0VVNnVXhkYjRWaWdVYmo2YTh2ZjIyMjliYTlJN2twYVc1dkltUWRIbnpKMk5WaDM1KysrL1M5VlBiQUlFSmF3TUZCd2NqTDU5K3lJNG1DdlNpYWhpbkxqdC9IY3NVWFZ5NHZZMUpzdUppSWlJcUZKZ3NyeWEyN0psQ3pJek13RUFreWRQeG9NUFBtaHp2WEhqeHBneVpRcG16NTROazhtRUxWdTJZTktrU1c2UHIxUXFNWHo0Y0F3ZlB0emg5VnUzYmdFQTZ0ZXY3L0M2b3lTcFNxV3lTWUlYRlJrWmlVR0RCdUdYWDM3Qjd0MjcwYlJwVXp6NjZLTUFiTXV3U0NRU1dDd1dwS1dsSVNVbEJhbXBxYmg1OHlhU2twS1FsSlJrdDZvOE96c2JQL3p3Zy9YNDExOS9SZmZ1M1JFWUdBaWxVZ210Vm92NCtIaEVSRVJZWXp4eDRnUUFvRVdMRm5aeEZpYVJtelJwQWdENDRvc3ZIRDZlQlFzVzRQVHAwd2dLQ3NLU0pVdXFWSTN2a0pBUWE4bVZvckt5c3FEVmFnRVUvSHlVNXdyelYxOTl0VlQ5bEJJWnhBSlJzZTBzRmd1eXM3T1JscGFHNDhlUDQ3dnZ2a1BQbmoxTE5TY1JVVW1sYXJNOUhRSlJoZURQT2hFUkVSRlZGa3lXVjNQSGp4OEhBRVJFUk5nbHlndTFhdFVLRFJzMnhJMGJOeEFURTFObWN5Y25KMXMzdzNTVVVDNnRRWU1HNGNTSkUwaEtTc0pYWDMyRnlNaElCQVlHUXEvWFc5dElKQkpvTkJwTW5qelpwcXlMU0NSQ2VIZzQ0dVBqcmVmTlpqT1dMVnRtUGZieThvSlNxY1NxVmF2dzl0dHZvMFdMRmpoOCtERGVldXN0K1BqNEFBRHk4dkpnc1ZoUXExWXRQUERBQTNZeGJ0KytIY2VPSFVPZlBuM3cwa3N2T1h3Y01URXhPSDM2TkFEZzVaZGZybEtKY2dCT2I2cTgvdnJyMW1SNXZYcjFNSHYyN0lvTXEwd0pCQUlFQkFRZ0lDQUFUWnMyeGY3OSs3RnYzejVQaDBWRU5ZVFdaQ2krRVZFMXdKOTFJaUlpSXFvc21DeXY1bTdmdmcwQXFGT25qc3QyZGVyVXdZMGJONUNmbjE5bWN4OCtmQmdBSUJRSzhkQkRENVhadUdLeEdPUEhqOGVjT1hQdzRvc3ZJakF3RU1EZE1pd0NnUUJpc1JoaXNSaVJrWkdReVdSbzNydzVtalZyaHNhTkcwTXFsZHJVTE4rNGNTTXVYYnFFa1NOSDR0dHZ2NFZJSk1MQWdRUHgxVmRmNGRkZmY4V0xMNzRJdFZxTlM1Y3VJVGUzb0hhc1hDNUgwNlpOTVhMa1NMdlNLUWFEQVdmT25BRlFzSExmRWJQWmpHKysrUVlBMEtWTEYydHBuRUt4c2JGbGVvT2h2QmlOUnB0eU03R3hzVWhQVDBkQVFBQkVJaEd1WExtQ21KZ1l0R3JWeW9OUjNwV296c1RHaENNUUNZUm9wQXhCZEtNZWJ2Y1ZpVVRvM3IwN2twT1RrWkdSVWVJTllvbUlpSWlJaUlpSXFISmpzcnlDUkNpRFlZRUZKb3NaQ3BHMHd1WlZLQlRJeTh0RFNrcUt5M2JwNmVrQVlMZFJaV25sNU9SZzU4NmRBSURPblRzN3JkbGRXbzBhTmNMbm4zOE91Vnh1UFZlWS9DNjZRdnU5OTk1ejJQK2RkOTZCMld6R2poMDdzSDM3ZGpSdjNoeDkrL2JGdDk5K0N3RG8yYk1uOXUzYmh4OSsrQUdob2FHWU1XT0cyN0dkUFhzV09wME9JcEVJRHovOHNNTTJPM2JzUUdKaUl2ejkvZTFLenF4Y3VSSUhEeDdFeUpFajBhOWZQN2ZucldqYnRtMkRRQ0RBZ0FFRHJPZTJiTmtDQUhqMDBVZmg1K2VIRFJzMjRPdXZ2OGI4K2ZPTHJjZGVFZFFtUGE3a0pnTUFCQ2o1WnAwaWtRaWRPblhDamgwN3l2VEdFaEVSRVJFUkVSRVJlWjdRMHdIVUZOR05ldURETmtNd3MyVVV3aFNPTjdzc0Q0VXJlbS9jdUlGRGh3NDViSFAwNkZIRXhjVUJnTU9TSXM2WVRDYUg1OVZxTlJZdlhneU5SZ09KUk9KeWs4ZjdVVFJSRHR4TmxrdWx4ZCtNYU5hc0dTNWR1b1FOR3piQTM5OGZreVpOZ2xCNDk1K0RVQ2pFYTYrOUJvbEVncVZMbCtMa3laTnV4MVZZeTd4dDI3WU9OK1JNVFUzRlR6LzlCQUI0NVpWWG9GUXFiYTRYMWpuLy92dnZyWDh2bFlsZXI4ZXlaY3V3Y2VOR0pDVWxXYytmUEhrU1o4K2VoVmdzeGxOUFBZWGV2WHNqS0NnSVNVbEoxbFgwMVVIdDJyVUJ3RnBpaUlpSWlJaUlpSWlJcWdldUxLL21CZzRjaUpNblQ4SmtNbUhseXBXSWpZM0ZJNDg4Z29DQUFPVGs1T0RZc1dQWXZYczNnSUpWNklNR0RiTHAvLzMzMzJQUG5qMTQ4c2tuTVdMRUNKdHJIMzc0SVNJakk5R21UUnNFQkFSQXE5WGk4dVhMK04vLy9tY3QvekoyN05oaVM4Q1VsY0xOSm91ci9hM1g2N0YyN1ZvY09IQUFDb1VDczJiTnNwWnlLYXBCZ3daNDlkVlhzWHo1Y2l4ZXZCakRody9IZ0FFRElCQTRYNUZzTXBudzk5OS9BeWhZVVg4dnM5bU1WYXRXUWEvWG8xZXZYbWpmdnIxZG05NjllK1A0OGVPSWlZbkIwcVZMOGNrbm4wQW1rN2w4VE9XdDZJYW9zMmJOUWxKU0VnSURBL0hFRTA4QUFESXlNckJxMVNvQVFQLysvUkVRRUFDZ29CYjd4eDkvakwxNzl5SXdNTkR1NTZzcUt2eVVoTE9iUlVSRVJFUkVWRDJ0amZzRDhma1pMdHRFTis2T0NPOFE2M0c4S2gxcnIrOTMyU2RDR1d4WElwSnpjUzdPVlg1ekVibkNaSGsxMTdCaFEweWVQQmtyVnF5QVRxZkQzcjE3c1hmdlhydDJnWUdCbURwMUtvS0RnMjNPNzk2OUd6cWREcnQzNzdaTGxtZG5aMlBMbGkzVzBodEZTYVZTdlB6eXkzajg4Y2ZMOWdHNWtKT1RBd0F1RTh1eHNiRllzMllOa3BPVDRlZm5oN2ZmZmh2aDRlRk8yM2ZwMGdYNStmbFl0MjRkTm03Y2lQUG56MlAwNk5GbzBLQ0J3L2JuejUrSFNxV0NVQ2gwV0lMbCsrKy9SMnhzTE9yWHI0OVJvMFk1SEVNZ0VPQ1ZWMTdCOU9uVGtaYVdoblhyMW1IOCtQR3VIanFtVEpuaTh2cjlTa2hJc0g2ZmxKU0VkdTNhWWNLRUNWQXFsY2pKeWNIY3VYT2hVcWtRR2hxS1o1OTkxdHEyWGJ0MkdEQmdBSDc5OVZkczJyUUp1Ym01R0RseXBNMHEvcXJHMWMwU0lpSWlJaUtxZmxSR0hlSlY2ZGh4NjNTeGJYTU5HaGd0SnB2am1Kd2tGejBBQ3l3MmZRQWdMajhkbDNKdWNpN094Ym5LY0M2QkJSQUpSUzdiRXpGWlhnTjA3TmdSaXhjdnhxNWR1M0R1M0Rta3A2ZkRaRExCeDhjSFlXRmhhTisrUGJwMTYrWXd5ZnprazA5aTkrN2Q2TjI3dDkyMUFRTUc0UERodzBoS1NvSktwWUpFSWtHZE9uWFFybDA3OU9uVEI3VnExU28ydHJJczBYTDU4bVVBZ0srdnI5MjF4TVJFYk5teUJVZVBIZ1ZRc1BIbTFLbFRFUlJVZkVtY0o1OThFdDdlM2xpOWVqVXVYcnlJNmRPbjQ1RkhIa0d2WHIzUXNtVkxtK1Rwd1lNSEFRQ1JrWkUyNVZXTVJpTysrKzQ3N05xMUN6S1pERk9uVHJVcEY2UFg2NUdYbDRlY25Cems1ZVVoTnpjWEVSRVJ1SExsQ3Y3ODgwKzBiOThlblRwMWNocWpTQ1M2cnlTdXhXSnh1Vko2MTY1ZDF1Lzc5KytQRjE1NEFRS0JBS21wcWZqb280K1FscFlHdVZ4dTk3Z0FZTVNJRWJoejV3NE9IVHFFWGJ0MjRlclZxeGczYnB6VEd3NUVSRVJFUkVTVlNid3FIZStlMytSV1c0MUpqM3lEMXVhNE9DYUwyYVpQNFRuT3hiazRWOW5PSlJhS29HU3luSXJCWkhrRldSdjNCK0x5MDJHeW1ERWl2RXVGMWkwSGdPRGdZSXdjT2JMRS9aNS8vbms4Ly96ekRxLzE2dFVMdlhyMXVxKzRuQ1Y0TFJhTDNUbVR5WVNMRnkvQzM5OGZmbjUra01sa2tFcWxVS2xVT0hMa0NJNGNPUUxnYnMxdmpVYUQ0OGVQNDlDaFE3aDQ4U0tBZ2xya0F3WU13SkFoUXlBV3UvL2ozN1ZyVjlTdlh4OHJWcXhBVWxLU2RUNGZIeC8wN3QwYnp6MzNITFJhTFU2ZE9nVUFkb250WDM3NXhacHc5dkx5d3NxVks2RlNxYUJXcTZGU3FZb3Q2YkZtelJvMGI5N2M2UWFzaXhZdFFtaG9xTnVQNTE3Snlja3VWNmNQR3pZTVY2OWVSVlJVbFBYR3lZa1RKN0JxMVNxbzFXcElKQkpNbXpiTllRSmNJQkRndGRkZWcxd3V4NTQ5ZTNEOStuVk1uejRkM2JwMXc0QUJBKzRyYmlJaUlpSWlvb28ySXpMSzZiVXdlWkRkc2F2MkFLQVEyZSs3TlNLOEM5VEZKQUk1RitmaVhPN1B0VEhoTUpMVVdSQUpoSGJsWElpS1lySzhnc1RuWjFnL1RsTGNQLzZhNU1jZmY3UTdwMUtwTUdiTUdMdnpJcEVJSzFhc1FHNXVydFB4RkFvRm5uenlTUUFGTmN6WHIxOXZyV1hlcGswYnZQamlpeTdMcnJqU3NHRkRmUHp4eC9qdHQ5L3d5eSsvUUsxV1E2MVdXMnVUbnp4NUVucTlIZ0tCQUIwNmRMRHAyNzU5ZTJ6ZXZCbEFRYm1Zd3BJeEFvRUFDb1VDZm41KzhQWDFoYisvUDN4OWZlSG41d2NmSHg4SUJBS3NXN2NPS3BVS3ExZXZ4c3laTTBzVisvMnFYYnMybGl4WkFpOHZMNWpOWnF4WXNjSjZjMEtoVUdEYXRHbld6V1FkRVFnRWlJNk9SdVBHamZIMTExOURxOVZpLy83OU9ITGtDQllzV01DRXVadU1SaU1TRWhLUWtaRUJqVWJEdXVrMWhFZ2tnbHd1UjNCd01NTER3MHQwbzQrSWlLaXk0ZXVabXFrNnZaNXA3aHVLRmo3dXYzOVJpS1VsYWwrb05BdnNPQmZuNGx6T0phcHY0MHB1TW9DQzBrcEV6bFRkLzZHb1Jnb1BEOGVGQ3hmc3pnc0VBalJ2M2h5alI0KzJidFlaR0JpSU1XUEc0TTgvLzhUQWdRTmRKblBkSlJhTDBiOS9mL1RzMlJQNzl1MkRXQ3hHV0ZnWUFDQStQaDVBUVltWHdnMHVDelZwMGdRalI0NkVVcW0wcm93dlRKQ0xSSzQvQXBTUWtJQzllL2ZpeG8wYlNFMU50ZGt3ZGU3Y3VRQmdWMnUrcElLRGc2MWpPVk80Y2FwUUtFVGR1blVCQVBYcjE4Y2JiN3poZHJLN1c3ZHVhTldxRmRhdFc0Y3paODVnNHNTSlRKUzdLU3NyQzVjdVhVSmdZQ0JhdG13SnBWSlo3TThPVlE4bWt3bjUrZmxJVGs3R3NXUEhFQmtaNlZhWkt5SWlvc3FHcjJkcUxyNmVJU0tpcW9MSmNxcHdmbjUrV0xCZ2dkUHIzdDdlMkxUSmNUMjRkOTU1QjNxOUhscXRGZ2FEQVNhVENRS0JBTDYrdnRaa2JsR1BQdm9vSG4zMDBUS0x2WkJjTGtmLy92MXR6bzBjT1JKOSsvYTFyaHEvVjc5Ky9VbzExL0Rod3hFU0VvSytmZnZhMVFOdjJyUnBxY2E4bDBRaUtkRllnd2NQaG8rUEQzcjA2R0VYVTNHQ2c0TXhZOFlNcEtlbkl5U2tZai8yVlBnUkxibElDbCtKdkVMbnZoOVpXVm1JaVlsQjY5YXQ3VzdFVVBVbkVvbXNOOWp1M0xtRGl4Y3ZvbFdyVm55RFNVUkVWUXBmejlSc1ZmMzFUSVIzQ09hMEhRcU5TUTh2SWRNb1JFVFZHWC9MVTRVVGk4Vm8yTEJocWZ0THBkSVNKMmpkOWVXWFgwSW9GSmE2ZjNCdzhIMnY4cjZYVXFsRVZKVHJHbHdWVFNBUW9FK2ZQdmMxUmtVbnlvRzdIOUZTU21RUUM2ckdLaWFqMFloTGx5N3hqU1VCQUFJQ0F0QzZkV3ZFeE1TZ2MrZk9WZm9qekVSRVZIUHc5UXdWVlJWZnozaUx2ZERhcndIeWpWb1l6U3dkUkVSVW5aVStLMGhVRGZuNitrS3BWSG82RENLcmhJUUVCQVlHOG8wbFdRVUVCQ0F3TUJBSkNRbWVEb1dJaU1ndGZEMUQ5K0xyR1NJaXFxeVlMQ2NpcXNReU1qSlkxNTNzaElhR0lqTXowOU5oRUJFUnVZV3ZaOGdSdnA0aElxTEtxUEovM29tSXFJeW9qWG9rYWpLdE5jc2p2Q3UrRkV4SmFUUWFmdHFCN0NpVlNxalZhaytIUVVSRTVCYStuaUZIcXRMckdaVlJoM2hWdXJWbWVaZ2l5Tk1oRVJGUk9XR3luSWhxakVSTkpoWmMyZ1lBYU9YWEFIUGJEdlZ3Uk1Vem1Vd1FpYXBHZlhXcU9DS1JDQ1lUNjJVU0VWSFZ3TmN6NUVoVmVqMFRyMHJIdStjM0FRQ2ErNFppWnN2S3RhY1VFUkdWSFNiTEswaDA0KzdJTldpZ01la1JKdWRkYUNJaUlpSWlJaUlpb29vd0lyd0xkR1lqNUNKcGxmaVVPWGtPaytVVkpNSTdCRWFMQ2ZrR3JhZERJU0lpSWlJaUlpSWlxakhDRkVFUUMwVlFpbVdlRG9VcU9XN3dTVVJFUkVSRVJFUkVSRVExSHBQbFJFUkVSRVJFUkVSRVJGVGpzUXhMQllsWHBkdlVMRmVJcFo0T2lZaUlpSWlJaUlpSXFOcExWR2ZhMUN6M0ZudDVPaVNxcEpnc3J5QnJyKzlIVEU0U0FHQkdaQlJhK0lSNk9DSWlJaUlpSWlJaUlxTHFiMlBDRVZ6SlRRWUF6R2s3RkszOUduZzRJcXFzV0lhRmlJaUlpSWlJaUlpSWlHbzhyaXdub2hwRElaS2l1VzhvUkFJaElwVEJuZzZIaUlpSWlJaXFBRyt4RjFyNU5ZREpZa1lEUlMxUGgwTkVST1dJeVhJaXFqSENGRUdZMlRJS1Nva01Zb0hJMCtFUUVSRVJFVkVWRU9FZGdybHRoeUxmcUlYUmJQSjBPRVJFVkk1WWhvV0lpSWlJaUlpSWlJaUlhandteTRtSWlJaUlpSWlJaUlpb3htT3luSWlJaUlpSWlJaUlpSWhxUE5Zc0o2SWFJMUdkaVkwSlJ5QVNDTkZJR1lMb1JqMDhIUklSVVpYeFh1dkJBQUN0U1k5UEx2L3E0V2dLQ0FDMDhLMW5QYjZjZTh0endWUmhqd1ExQXdDWUxSWWN1LzJQaDZNaElxcDg0bFhwV0h0OXYzV0R6eEhoWFQwZEVoRVJsUk1teXl0SWhESVlGbGhnc3BpaEVFazlIUTVSamFRMjZYRWxOeGtBSUlEQXc5RVFFVlV0N1FJYUFnRFVScDFuQXlsQ0xCVGpvd2VHVzQ4SEhscmt3V2pjSXhJSUlSTkpJQk5LSUJOSklSZEpJUmNYL09rdDhvSkM3QVdwVUl3dE4wODRIYU9OZnhnNkJUYkIxM0VIWUxLWTd6dW02UzBIQUFBTVpoT2VPL0xwZlk5SFJGVGRxSXc2eE9Ra0FRQXNzSGc0R2lJcWpUQkZJQVFRUUNRUXdsdnM1ZWx3cUJKanNyeUNSRGZxQWFQRmhIeUQxdE9oRUJFUkVWRXg2c2xyb1V0d2M0Z0VRZ2dGQlcrc2JMOUVFQXVFRUF1TC9pbUNSQ2lDVkNpR1JDaUNSRkR3dlZRb2dWUWtocGRRREpIQXZTcUkrOUl1SU5lZ3NUdmYwcmNlWmtVT2hFd2tRV05sSFh4eWVSdnU2RlZsL2ZDSmlJaUlxcFVSNFYwaEZvcWdGTXM4SFFwVmNreVdFeEVSRVJIZHcyZ3hZWGg0bHdxZDB3SUxkQ1lqTkNZOVFtUitEcFBsM21JWkJQOStPS3FGYnlpV3RCdUpCWmUzSWZiZlQwNFJFUkZWZHlmK09nNEFhTmUrSFNUU3l2ZkpmWXZGQW9IQS9VOHkvN1pqSi9SNlBYcjI3Z1Z2cGJKY1lzck55Y1gyelZzQkFNKy9OTko2L3N5cDAyZ1IyUUp5aGFKYzVpV3FpcGdzSnlJaUlxb0JSa1k4Qm9uZy9sLzZTVVhpKzlyellXM2NIL2NkUTBWSTArWWdMajhkTXBFRVJyTUpSb3NKUm9zWmhzTHZ6U1lZN3YzejMyczlhcmUycmxyNjh2bys2TTNHdTE4bUkzUm1JM1JtQS9RbUk3Um1BN1FtQTNRbUEzUm1RN0Z4bmNxNmpuZk9iOEs3clFiQlY2S0F2OVFiczlzTXhhcC85bUIvZWt4NVB5MUVSRVJPbWMxbTZMUmFhTFU2YURVYXFOVnFhTlJxcUZRcU5HclNCTUVod1RidC85aXpGeWYrT29iWHBrNkNqNCtQMi9Nc25Ec2ZBTEI2L1ZvRUJnV1c2V080WDlsMzd1RFRCWXZRcy9jVGVLeEhON2Y2L1BqdDkxQ3BWT2pZdVZPNUpjdno4bkt4OWVmTkFPNG15MDhkUDRsUDVueUVXb0cxTUc3UzYzamdvUWZMWlc2aXFvYkpjaUlpSXFJYW9HL2RkcENKSlBjOWpsZ2dRdjk2RDVXNmYxVkpsZ1BBRzJlK0xWVy85clVhV1pQbE81UFBsR1ZJQUlCcmVhbVllVzRqM204OUJMVmxmcEFJUlpqWXZDL3Fld2ZpdS9oRHJLZExSRlFOcGR4S3h2U0pVOHQ4M09WZmZvNkFXcldzeDBjT0hzTEp2MDdBYkRiRFpETEJiRGJCYURUQlpETENhRERDYUN6NDB1djFNT2dOTUJqMDBPdjBCY2NHNXpkOVI0MGRnLzdQRExBZTY3UmFiUDFwTTFLU2t6SDk5U2w0NDYwMzBiUjVzekovZkJYdDhJR0R1SFFoQmxjdlgwR3RvRUMwYnR1bTJENW1jOEgrSTBLUmU2WGF5a3BrNjFibzBMa2pUdngxSFBQZSt4QlJ6dzdFOEZFdlFDaDBISWZCWUlCYXBVSk9UaTV5YzNLUWZTY2JkMjVuSVRNekUrbXBhV2pmOFdIMDZ0TzdRaDhEVVhsZ3NyeUNySTM3QTNINTZUQlp6QmdSM2dWaGlpQlBoMFJFTlpEUmFNUnJyNzJHNU9Sa3ZQdnV1K2pZc2FQVHRoYUxCZVBHamNPdFc3Y3dmZnAwUFBiWVl4VVlhY2tZalVaOCt1bW42Tk9uRDlxMEtmNEY2ZmJ0MjVHVWxJVEJnd2NqSkNTa0FpSWtJaXBiS1pwc3pEcjNBejVvTXdRTkZBV3I2Z2JXNzREVFdYR0l5Ym5wNGVpSXloZGZ6eFRnNjVtYXhXd3BXTFZkNXVPYWJXK3c2blY2SERsNHFNVGpDSVZDeU9ReWVIbDVRZXJsQmJsTUJwbGNYdkFsazhIWHo5ZW12WmRNaG5sTEZtRFIzSTl4NldJTTNudHpGbDRlLzEvMGZQS0orM284cmd4OWVsQ1pqN2xwKzJhYjQvNERvM0FsOWdxT0hUNktSWE0veHZ5bEMxRTNOTlRsR0NhVENRQWdjSE5mazdLaThGWmcranR2WWV2UG03SHhtdzM0ZGZOV1BOeTVJNXEzYkdIWGRzcTQxM0V6TWNubGVBYURIcjM2OU1hUWZzK1VLcDZmL3JlMVZQM2N0VEhoTUpMVVdSQUpoSWh1M0IwUjN2eTlTWTR4V1Y1QjR2TXpjT25mTnk2bnMyNUFiZEpicnlsRVVydmtlYUk2MDZhTkkySHlJQ2pFZCt0enFZMTZKR295WGZiaFhKeUxjOVZzMjdadFExeGNISm8xYTRZT0hUcTRiSHZnd0FGY3YzNGRvYUdoNk5LbFl1djJsbFJjWEJ6Mjd0MkxvMGVQWXRteVpRZ0xDM1BhOXZMbHkvajg4ODloTkJweDRjSUZMRisrSEdJeC96dWs2bS80MFdYMzFYL0xvOU1BQUdxakRzLy90YndzUXJJU0NnVDRyUDFMSmU0bmdHMDkwQlVQanlueEdEcVRBVytjMlZEaWZwVkJsajRmYjUvL0VSKzBIb3hHeXRwWTljOGVhNkxjVnlMSFJ3OE1MOUY0WXFISTdlZHd3cWwxSlk2WHFLenc5UXhmejlSa1hqSVp2dnZsUjZmWEN4T1Z4WlVvY1piUWZLaERlN3p4MXBzUWlVVVFpeVgvL2lrdStKS0lJUlpMSUJHTElaWklNUDZsc1ZCNEsvRFY5K3Noa1pUODAycytQajU0ZDk2SFdMNTRLWTRlUEl6Vm42MkVXQ3pHNHoyN2wzZ3NkeFN1NEM1dkU2Wk1SSExTVFNRbUpPS1RPZk14ZjhsQ3lPVE9ONVUwbVF1UzVjSVMxRGt2Uzg4TUhvVDZEUnBBbFovdk1GRU9BQkdOR3lFdk53OCt2ajd3OGZIQmxjdXhNSnZOR0RSME1QejgvUkZRS3dBaHRXdmI5R25VcExGYjg4ZGR1MzdmajhFZGllcmJ1UEx2SGk4cW82NUM1cVNxaWYrYmVzQzJXeWV4N2RiZDQrYStvWmpaTXNxbXpjYUVJOVoveE03TWlJeENDNSs3ZHlnVE5abFljR21ieXo2Y2kzTnhycHJyeG8wYitQcnJyd0VBU3FVU3ExYXRjdGp1Z1FjZXdNTVBQNHd2di93U0FPRHI2NHMxYTlZNEhmZVpaNTVCNkwrckpjeG1NM1M2c24vaElaZkxYVjV2MXF3WnhvNGRpelZyMXVEZGQ5L0Y4dVhMNGV2cmE5ZnV6cDA3bURObkRveEdJK3JYcjQrUFB2cW8yRGVXOCtiTnc4bVRKKzhyL3FLMmJpM2ZGUk5FVlpFQUF0U1QxeXErWVRGS000YldaUCtSOFYrNnZsRm1iMWdMYnpMY2o0R0hGam05bG1mUTROMEwvNGNPdFJyanovUkwxdk5DZ2JERXo0Y0FwWHNPaVNwU1JieWU4YjZ3Tmo0QUFDQUFTVVJCVkJTK25xSEt3TS9mSDUyN1BsS2lQcVZKbEJjU2k4V1kvT1liOEE4SVFHWjZCcnAySy9qMHgzOUhSaGZiZCtia2FVNUxocndZUFJwZEgzL1U0YldsYTFhZ1h2MzZwWTc1MXMyYm1QemZDVTZ2ZThsa21EUmpHbVpPbm9hYmlVazQvT2RCOU9yVEczSFhyMlBaSjB2czJwdU1CY255OTk5NkJ5S1J5T0dZaTFjdXMvbDNydFBwTUhIc2VMZGpMbHk5RHJoK2JqZXUvODdtZU1xTWFXalJxaVVtVHB0aWMvNkZaNGRCcDlWaStNZ1huSTcxMFpKUG5ENmVva3E3RXAyb3ZEQlpYa0ZjMVFnVkNZUlFTbVIyNTRvakYwbHQrc2xGeGU4Q3piazRWMDJlcTZWdlBYelFaZ2lFRU5qTlg5M2w1K2RqN3R5NTFrVDI2ZE9uY2ZyMGFhZnRUNTgrall5TURBQkFiR3dzWW1Oam5iYnQwcVdMOWMzbDJiTm5NV1BHakRLTXZNRC9zM2VuQVZGVmJSekEvM2RXWmdhR0hSUlpCRVZBMUVwTmNjMDExMUt6MURDelhFckxNck5OOHkwcld6VE5MTlBLcFN4TktUTzEwdHh5S1Rkd0Z4QmNRSGJaMXhsZzF2ZkROQ1BqN0RERHNEeS9UOHk5NTl4ekJnSFBQUGU1enpsMDZKREZObzgvL2ppU2s1UHh6ei8vNE1TSkV4ZzdkcXplZWJsY2pxVkxsNkt3c0JDQmdZRll1WElsUEQwOUxWNjN1cm9hRW9tazNuTW5oQkJIa3lwcTlRTGxoTFJVamJXZWNTWmF6elJOb1NJL2ZOQnRNcXFWTXZCWkxUZU1VcCtncFZRaXRhbmZ5TEdqTVhQdWMzckhHSWJCczgvTmhFcWwwZ1cvUzRxTExWNnJyTFRVNURsSGxLeXhSWEJJTUo2WnBYbGFTMXZIVzFZalEyNTJqc2srK1hsM1RKNVQzNU1WcjFhcHJmb2VHV05MUDVuYy9OUGZoTFJFTGZldmZCUHpUT2hEY09PNG9MQzIwdUJjcUtzdk9JeiszYll3VnorRFI0dnZKZVlLOVBxSnVRSkV1d2VaN1VOajBWaXRlU3gzcmhEM2VZU1liZDhTMWRUVTRPMjMzMFpHUmdaNjllcUY5OTkvSDk5ODh3MU9uanlKbFN0WG9tM2J0bnJ0ang0OWlvOCsrZ2hDb1JEcjE2K0hVcW5Fa2lWTE1IRGdRTXljYVRuRG96SE5tS0ZmTHFDMnRoWU13MkRYcmwzWXRVdS9mbUJOVFkzdUE3TlVLc1hycjcrdWQxNG9GR0x0MnJVR1l5eGJ0c3pPc3liRXVXYUdEV2xRZng2YlU2OXJWQ3FxOFhQbWFhdmFtc3VrcnF1ZDBBdHJlMmorRGhUTHFqRHI3TmRXOVhOaGM3Rzk3M3lUNTdla0gyOVFadm1Fd0FjaDVncDExN0luZnhkM0ZOUlVXTnpFczB3bXNmcjdxTTErbDZ1VW1IUnlkWVBuU0lnajBIcEdnOVl6emlIaThOSEZQUWhWaWhvb1ZFckxIWnFwZ01CMk5yWFB6YzRCd3pCbzI4NzZHMDBlbmg0QUFJbEVncnljWEhUc0ZLNDdWemRMM0Z6OWFtdEx6VGpidzJORzZyMk9qSTR5K3I0bWpaMEF0VnFOYjMvY3JMZlpxbEtweEpSSEp4cTl0b3ZBeGFZYTMzV3o0UjFkRzV5UTVvNkM1WTBrVU9pTitSR2pyVzVmbncraG9TSS9MT3MyMmVaK05CYU4xZHJHYWsxS1NrcXdaTWtTM0xoeEE5SFIwWGpublhmQVpyUFJvMGNQN05tekI2Kzk5aHBXcjE2dDJ4UktLcFhxSG1kKzVaVlhFQkFRQUxsY0RoOGZIK3pZc1FNTXd4aDhvS3VyYTlldStPbW5ueHJsdlFGQVZwYnhUV1pNSGRjcUtTbEJTVW1KM2pHUlNHUzNlUkhTbEkxdDE3MUIvVGtNdTE3WEtLeXRzRHBZYmkwdm5xdnU2ektaL1RJbTkrYWNhMUQvWVcyNjZvTGx1N1B0Vi9iQTM4VWRLKzZmaWd4SkVWYW4vb2xTTzc1blFwcXl4bDdQTkRaYXo1Q21ZczAzWHhrOVhsNVdEclZhQlk5N25tSjRZc3g0Q0lRQ3ZYNm0ydGFsVnF2eHhhZWY0Y3JGeTVnNTl6bGQ1blZycEZhcm9WWnJib0F6RGJoUlg1aGZBRmMzVndpRVFvdHQ1WEs1eWRJNVNxVVNDcmtjZkpmVzlTUTJJWFZSc0p3UVFscXdreWRQNHNhTkcramR1emVXTEZrQ1BwOFBBT2pkdXpmbXpKbUQzMy8vSGRYVjFicjIybXlrOCtmUFkvQmd6Y1k2WEM0WFM1Y3V4VXN2dlFTWlRBYTFXbTF5SWNmbGN1SHI2K3Y0TjFhSFNDUXlXVGR6OU9qUmtNdmxGc3U0REI4KzNCRlRJNFE0bUNmdmJsREluc0Z5UzliMm5LR3I3VzF0OW5aOStqTmdkQm5rWEJZYmIwYy9CakZYaUs0ZXdmanNnYWV4TXVVUEpKV2JENllSMGhJMDluckdHV2c5UTZ4VlcxTmpWZG1UT2RQdDl3VEZpek9mUjIxTmpWVVp5YWJhRnVZWFFBMDEvUHo5SVpQSm9GQW9vVkFvOE0yWDYzQTdMUjB6NXN3MldYKzhPWkRMNVpqN3pHeUQ0eHUzZlcrMlg5MWE0dXg2YnRLYmREVVJxejVjam9EQWRsanl3Vkt6bTRrQ3dORkRSL0R3NkpGR3ozMjdkajNTYjZWaDBkSWx1aXozc3RKU3pIN0srRWJzOS80c1V0WTZhUWtvV0U0SUlTM1lJNDg4QW05dmI4VEV4T0RkZDk5RlRvNStqVHlaVEliMzNudlBhTjlmZnZsRjc3VkNvVUI4ZkR6aTQrUGg0dUtDZGV2V09XemVoQkRIcVU5d0Y3aGJxa09xcU1YVTAxL2FjMHIxMWw1MDkrWmNRVzJGRTJkaVAxd1dCd045SXpFNjRBRWN6ay9FL3R5TEFEUWxVbjdManNmY2pnK0R5MkxEZ3lmQ2UxMmZ3SmIwNC9nOTU3eVRaMDJJWTlGNmhqaWJSRkdMZEVtQnJtWjVzTkRIYVhOaEdBWmlkM2VUNTh2THlnQUFZbmN4R0RQN1FtbmJPWkpTcWNTVmk1ZHhjTjlmT0IrZmdNSERoMkx1L0huZzgvbFl2UFIvV1AvRldody9jaFFIL3R5UGd2eDhMSGpyZFFnRUFvZlB5eUhVNm5wOVQyVzFkMnVDY3puMTJ5aVZ6K2RESnBjajlWb0tQbDc2QVJhLy80N3VwcUl4dTNmdXd0QVJ3dzAyMzl5NVBRNS9IenlzK1hySHo1ajl3aHdBQUp2TjFpdlJJNnVWb2VpL2NsQzJsdTRocERtZ1lEa2hoTFJ3ZmZ0cWRyTy9jK2VPeGNkNXJlVkNqK1VSUXBxQU1KRy83dXUwcW55N1hkZWRLd1Rmek9iczkrNjcwVkFNZ0hDM3R1anZHNGxCZnAzaHh0VUVDb2FCMFFYTEFlQm9maEx1VkpmaHJjN2pJZVlLd0daWW1CRTJHS0d1ZmxoLzR5RGtMYmlPTGlHMG5pSE9sQzRwd1ArdXhBRUFJc1FCZUN0cW5OUG13dVB4ekdZcmF6TjlWM3l4Mm13OWIyUFo2VDlzK2c2Lzc5clQwQ2tDMEdRb256bDVHcFVWbXB2WlBCNVA3enlidzhhTEMxNkdxNnNyL3R6ek95NmV1NEQ5ZS8vQVk1T2ZzTXY0alkzTDQrbGxWVnU3NmFuMnFSaUdZY0IzTVIzZ05xZGpwM0M4K3RacldQNytSMGhPVE1McVR6N0ZHLzliYkRKVHZ6Qy9BTWNPLzQyaEkrNCtqZkwzd2NPSTI3b2RBUEJnVEcvTWVPNXVscnliV0t4WGF1ZVAzL1pneThidkFKZ3UzVU5JYzBiQmNrSUlhU1UyYk5oZzlyeE1Kc09ZTVdNQXdPeGp2azN0RVYrSlJHSnhUdldaOC9qeDFpMXc2MnZpeEltWU5tMmFROGNncENWellYTVI1WDQzbXltdHFzQnUxMzZwMDBqMDhBcXoyL1hNZVRac01QcjZkSUlQMzAzdnVCcHFTSlcxRUhMNGtDcHFkY2V2VmVUZ3JjdmI4TC9veDlGV29Oa2tiYkJmTk5vSnZQRHUxWjlSbzVRM3lyd0pjUlphejlpRzFqTXRoMUtodVNHcVVwdmY0TGtoM04wOWpHWUs1K1hrNnVwcVcrdlEvZ01RaVVTSTZkY0hQWHYzUXErK01RWlo0d3pENEpublprTGtLc0sxcEdTTWUveXhCczIvT1pKSU5HWGtYQVNDQnBXRzZ2NWdUOHg2NFhsOHUzWTl6c2Vmd3pkZnJzUGMrZk5NdHQvMi9ZL28xVGNHYm01dU9QelhRWHk3VnJQUFErKytmYkRnemRmQTVwaE9EUGozK0QvMW5xY3p4WWIwUTYxS0FRR2JoMUNSbjdPblE1b3dDcFlUUWdocDFoaUdRV0Jnb05GejJkblpVS3ZWQ0FvS01uc05ZeGxxMm9Xcm85VFcxbHB1WklXa3BDU2p4NjM5UUVQdG1tYzdBdlQwNmdBZTYrNVNka2JZSUt5ODlqdks1RkxuVGFvZUhtM1hRL2UxR3NETnlqejhXNWlDZnd0VFVTS3JNdG9ucjdvTWIxMytDVzlIVDBBbnQ3WUFOSm4xelRsUXZtL2ZQcXZhTmZYZlRXcG5uS2VaamY2SVJtdGV6M3orK2VkMm1JbDF0UFdoVDUwNlpWTy9MTnd0OVZWWlVZbUVCTnMzYjI3WHJoMENBZ0pzN3FlbFVxbnEzZGRhNHg2ZmdIR1BUekE0L3RURUthaXRxZEU3cHYzOWw4c1ZxSzJwTWRnUThzTlZ5OUd4VTdndXUvbDZTaXB1cDZXalY1L2VoaHVGeGs2QlVxSFVsUVd4Tml2YlVsMTJvVWlJTFQvL1pOVzFuS1c4VkZPNnhkM0RkR2tkYXcwZk5RSVo2YmR4NE0vOXVIanVBb3FMaW8wK1hkQ3pkeStjT3h1UEh6WitodzRkTzJEek54dWhWcXZSZjlCQXpIdDF2a0Y1bHJweXNyTng2OFpOM2V2ZmZ0NEp0VnB0OUltQVYxOTR1Y0h2eVo2Q2hUN2dzTmh3NWRCVFJjUThDcFlUUWtnOVpHZG5ZOVdxVlkweVZrcEtDdWJOTTUwVjBCVFo2L0ZvQUJZL0dBcUZRbXpldk5ub09lMkdXS2JPYXhuTDFMSW1HMjNyMXEzdzkvZTMrcHdqSkNjbm16eG5iWFlLdFd1aTdWeXRhbTZSbUN2QWxwZ1g3WE14QUVJT1gxZS92TDZtbi9rS0ZmSnF5dzFOWUFBOEZ0Ukw3MWkwZXhCV2RYOGFLNjd0UldwRmJvUG05K1B0RTlpZGJUb1FNajlpdEVFbWVIMFZ5NnB3dWZRMkxwZGw0RkpwQmlxc0RQWlh5S1Y0OStyUGVEM3FVU2pWS215NGRjUXU4M0VXYjI5djUvL09VVHVIdGN2THk3UHFXczZXbUppSUJRc1dPSHdjWTJ1TTFyeWVxYnZCWVdNNWZmcTBUZTNMeFFBaU5WOVhWbFhoL0kzNjdSWFJrR0M1VEthcGJkMVV5Z2NkMm5jQUFDQ1h5YkIzMTI0OEVUc0ZBS0Q5azlBcE1rS3ZmZUxsSzlqK3d6Yms1OTNCdEpuUEdGeXZiaWF6dTRlSDBURmxNaG1xcFpyL0owV3VydUJZMkJCVEtCSmE4MVlheGVKWDM4Q04xT3NtejkvSnpUTjdreUIyd2lUZDErWTIwWHoyK1ZuZzhuaDQ5TEh4OFBTNmUxTWlJKzIyN3VzWno4L0NsWXVYY096dzN6aDIrRzhBd01peG96Rmp6bXlMZjlNUC9MRmZGMHhYS3BYNFkvZGVWRlpVb2sxQUFQb082S2ZYTmpjN3g5Z2xDR255S0ZoT0NDSDFaRzdURkh1UnkrVVdnOFhXMnJ4NU03WnYzMjVWMjRZK21qeGp4b3dHOWRkaXNWZzRjT0NBWGE1bEx3cUZRdmMxbDF1L1RYanM2WWtubW1kZFIyTFp0LzhZZjJxQUFFUDh1K285UHBzdExVYWcwQnRlUEZkODJHMEtOdDM2Ry92ekx0WDcraG1TSXJQbmExWG1NN2pyMWpRUEVmbVl2ZDZzczE4YlBmNUMrQWd3QUU0V3BlSnlhUWJVTU16Z3JWSEs4VkhTYjJBekxMM0g4dXQ3TTRQTFl0dlU5MFRCTmF4Ty9iTmVZOTJyZCsvZWRya09hWnJzR1N4dnpQVk1TOWFVMWpNTEZ5NXN0TEhpNHVLUW5aMXQ4NWlKNVZtNCtsL044b0NBdHBnenRQRnJsbGRMTlRlWkhiVUJwbHF0Um43ZUhlVGw1aUV2SndmWldkbkl5c2hFVmthbVFWWjVhVWtwdG0zNVFmZDZ6Nis3TVdUNE1Iajcrc0RWMVEwMTFUVkl2NVdHMEE2YWttYVNxaXFjUFhrR0FCRFZwYlBCMkRldjN3Q2dxYjBOd0dSTjl1WHZmNGh6WnhQZzYrZUwxZXUvTk1obWI4cDgvZjJNUHVsUlVseU1tbXJOOTlmTnpRMXU3dUlHamNObXN6Rjkxck82MTlkVFVySDloMjFJdkh4RmJ5NFRKajJPdUsyYXJQdlJqNDdGczgvUHNuanQ2dXBxSER0eUZQZDFmd0JKVnhPaFZDcXhjTkdiZUgvSk8vanFzelVJYUJlQTltR2h1dlk3OXY1cU5rdGR5OW9uQ1FocExCUXNKNFNRZWdnTURNVGt5Wk1kUHM3aHc0Y3hiTml3Qmw5SHJWYmo3NzgxV1FQKy92NEdHK3hvMjJSblp3TXduODF0ejZ6eDVxaW16b2VGeHJoaFFraER5VlFLL0pGem9WNTlRMFErNk9vUmJIRDhTUDVWVkN2cVgvSkRwbEpZYm1SQ29OQWJzem9NMGIwK1g1S0c1ZGYyWWtIRWFQVHg2UVEydzhKekhZZWh2YXNmdnIxNUdFcTE0eDlicjZ1WGR3ZjR1OXg5bEhwbTJCQzhjL1ZubTY4VDV1cUhEcTcrR093ZmpTZFByVEc1ZWFkU3JXcjA5MGlJc3poNlBSTWVIbTR4ZTd1bG9QVk04eU9wMHBUbUtzalB0eXE0YUtsRXliMnFwZFY0K2JrWDlNb3JzVGxzdEE4TlJmcXRORjBaR0pWS2hUVXJWa0d0MHJUanU3akExVldFZFo5L2lTWExscUp6bDg0NGNmUTQzcHkvRU9ML0FyK1ZGWlZRcVZUdzh2YkdmZDBmTUJoN3o2Ky80Y3kvcHpEcWtUR1lNV2Uyd1hsQWs1bCs3cXptcWE5Wkw4eHBWb0Z5QUZqd3B2R2IwZk5tUHE4TGxyY0xEc1FIS3o2MnkzaTMwOUt4L1lkdHVKQnd6dWo1Y1k5UHdQbjRCTnk4ZmdNSlorTXgvb25INE9ubFpmYWErL2I4am1xcEZBOE5IWXlrcTRrQWdNNWRvL0hNckJuWTlQVUdyRmoyTVphdldZV3U5M2NEQUpNYmpONUwyOTdSTXFWRmVqWExSUno2MjBlTW8yQTVJWVMwQXNuSnljalB6NGRBSU1EbXpadU5mcmlzdXlHV3VRK0tuMzc2cWRIK2RabDc1TmZlSExVaGxpa1ZGWnFhbFF6RE5KbkhZQWt4cDBZcHg2YTB2MjN1RnlEd3hNZjN4ZXBlRjlkV3d2dS8waU01MGxMOGxoMXY5YlVZd0VoZXRPMjhlYTVZMUhrOFhOaWFMTWdhcFJ3YmJoMkJYS1hBcDlmMjRwbXdRWGkwWFU4QXdNTnR1aUZJNkkzbHlYdFFib2M2NW53V0Z5RWlINFM2K2tITU1aN1Z4Mk54TUROc2lONnhyaDdCNk9QVENhZUw3ajU2WFRjUXdXV3hEUUxoWEJZYklTSWZBSm9QZHFZQzVhYmtWSmRZMWE2ZDRPNkhZcGxLZ2NMYUNqT3REWm1xcVU2SW96aDZQY1BuOCszMlJKK3RhRDFETENrdEtRV2dlUkpBS0JLWmJGZGVwcW1CTFhZWGcyRk1CeXUxN2JTRUlpR2l1M2FCaTBDQWlNNlJpSWlLUklmd2p1RHhlSG8xeTdkOTl3T1NyaVppK3V3WjJMSmhNOWhzRmlaT21ZUnYxNjdIM2w5M1k5ck1aeUNSU0pCME5SSGxaZVVBTk5udzRaRVJlR2IyRElNbkdlUXlHUzZlMDl6VTEyYVczMHVsVW1ITEJzM3ZjLzlCQTlIOXdSNTY1MU9TcmlFeU9zcmtlMjBxRkFxRlh1bVlsS1JyeUwrVEQwOHZMM0E0YktRa1hVUFMxVVJFZCsxUzd6RnlzcklSdDNVN3pwdzhwVnR2M04rak93WU1Hb2d2VjkzZEg0REw1ZUtOL3kzQ20vTVhvakMvQUI4c1dZcDNQbnpQb0o2OGxsUWl4Uis3OThMRDB4TzkrOFJnM2VkZjZzNk5mR1FNa2hPVGNmUDZkVlJMcFhqbncvZHRtck90N2V2cnA0eVR1bEo5SDNTYmpDN3V6dmw3VDVvK0NwWVRRa2dyY09TSXBwWnRyMTY5TEFhNkxYbjk5ZGZ0TVNXN2NkU0dXS2JrNW1vV1dENCtQbFk5VmtoSWM5VEd4UU5MdXo0Qk1WY1RGTDVXa1lPUGtuN0Q1OTJudzV2dmhrZmI5Y0FmdVJjZ3Q1QWg3czRWWWxhSElhaVVWK1BiQnRiVTluZHh4L3RkSjhHdlR0YjJ0emNQSTc5RzgwRmNEZUM3dEdNb2tWVmhldWdnTUFDaXhPMncvUDZwV0phMEM5blNZcXZHWVRNc3RCTjRJVkRvaFVDaE40S0UzbWd2OGtVN29SY1ltSy9qT2JWOWY3MzVhYzNxTUFTSjVWbW8vSzlPdTFRcDA1M3I1eE9CWXdWMzl4NWdNeXc4SGhTaksrV1NYSjV0ZHN4d3Q3WklxOHJYeXk2ZmQ4NXladXhEZnAzeFNzUm8zZXVOdDQ3ZzBKMnJGdnNSNGt5MG5xSDFUR3RXa0o4UEFCZ3crQ0hNblc5NlB5TnQxdm1LTDFZYjNkengzbloxdmZ2eEIwYmJ2dlBoZTFBcFZmamp0ejNZdTJzM0lxT2pNUHJSc2JvQTl0QVJ3M0g0cjRQWTl2MFBhTnN1QUcrOXU4VHE5M1hwd2tYVTF0U0F3K0dnWis5ZVJ0djg4ZHNlM0U2L0RROVBUOHljODV6ZXViV2ZyY0h4STBjeGZmWU1qQjMvcU5Yak5yWTlPMzhEd3dDUFRyeTdnZXF2Y2I4QUFCNGFNZ2hpZDNmOHNPazdiRjcvTFQ1WnM4cm04a2kzMDlLeEsyNm5YcEM4Ni8zZE1HWGFWSFNLakVCT3R1RjZ3dFBMQzY4dldZUjMzM3diV1JtWldMendUU3g1LzEwRUJMWXphTHZqeDIyb3FxekM1S2VlMUtzdnJ6VjMvb3VvcnE2R2wvZmRuN20wbTdmQTRYQVEzRDdFb0wxS3BjTDFsRlJFZG03Nk56bEk2MFBCY2tJSWFRWFMwdElBQU1lUEg4Zng0OGN0dHJjMmMrblhYMytGV055d3Vub05NWG55WlBENWZFeWJOczNvZVdzM3hOcTRjYVBWanlEZnVuVUxBTkN1bmVFaWtwQ1dJRkRvamZlNlBnRXZubWFIMFp1VmQ3QXM4VmRJbFRMc3lvN0g3QTVENGNFVFlaaC9GNU4xd1Jrd0dOYW1LNTRPSFFoWGppWmo4WHBsbmw1UTJCYTl2RHRpWHZnSXVISHZablR2eWpxTG93V0dkZDMzWko5RHVVeUtlWjFHZ3MydzRPL2lqay91aThYeWEzdHd0U3pUNGxqdGhGNVkwLzBabStmWTNUTVVqL3lYMVY1WFVXMGxmUGh1bUJjK0FoOG5hemJrdWxWNUI1M2MyZ0xRYkJZYTI3NC9aQ29GV0dEQmt5ZlNaYzREbXJyZ3ByQVpGcFoyZVJ5MUtnVU81RjNHM3B4enFLNFRpRGRGd09iaG1kQ0hkSytUeXJOd21BTGxwQm1nOVF5dFo1eEZ4T0VqMmowSVNyVUtRVUx6cFNvY0pTdFQ4MzlZMjRDMmpUNTJwOGdJN0lyN0JkdC8yQVpQTDArODhzWnJlaVUyV0N3V1hueDFQaFl2ZUIyZkwxK0pWOTVjaUY1OVlxeTY5dGxUbWxybTNSNjQzK2lHblBsNWR4QzNWYk5Qd2ZNdnZRQlhOLzBkMER0MkNzZnhJMGV4OWJzdGlJcnVqQTdoSGV2N05oMml0cllXNno5Zmk1TW4vc0ZEUXdmcmpzZWZQb05MNXkrQXkrVmk5TGl4RUxtNll0L2VQNUNaa1ludnY5MkUyUy9Pc2VyNktjblg4TnZQTzNFaDRlNm1zeEZSa1pqeTlGUjA2ZGJWWXYvd2lFNTRmY2tpclBwb09RcnpDN0Q0MVRjdzUrVVhFZE8vcjY1TldXa3BEdnk1SDBLUkVLTWVIV3YwT2dLaEVBTGgzWCsvcXNvcWZMcnNFNVNWbG1MT3l5L3F2WGVKUklJUDNuNFhhVGR2NFkzL0xUSjVrNFFRWjZGZ09TR0V0QUwrL3Y2NngyMk51VGNUeWRyTUpXZlh1SncxeS9KR05QYStUa0tDcGxaaTU4NkdteE5aSXlrcENUS1pERjI3ZHRWN0RKT1FwdUErenhDOEVma29oUC9WY0x4Y2xvRVZ5WHQwbWRDSDdsekYrTUFINGNzWFkwcElQNXd1dW82eWUwcWNkSEpyaTlrZGhxS2pXeHU5NDhQYmRNTS9oU2syMWRjV3NIbVlIdm9RUnJTOVQrLzQzcHp6K1BIMlB5YjdIU3RJaGxSWmk5Y2lId1dYeFlhSXc4ZTdYUjdINTZuNzhHOWhpdGt4ODZyTG9BYjBjc2pMWkJJa1YyUWp1VHdIeWVYWmVEM3FFYlFWM0gxTTJadnZodmtSbzhBQVNLbklnWmdyUk1CLzU3ZmUvZ2V2Ukl4R0wrK09HQlBRSFgvbVhzRCt2RXNZMXFZYnVDeE5acFl2MzNpUTdrVEJOVnl2TkwweFlqZVBZQWc1ZkFqQng4U2dYdGliWTd3dTZiMm1oUFNGQjAvekNMOWNwY1M2R3dmdFVpYUhFRWVqOVl6OXJrUHJHZHVFaXZ5d3JOdGtWQ2xxb0xDeE5KWTlLSlZLWEUvUmxQTUtERzdjMGhHMXRiWFl0UDViSEQxMEJDS1JDSXZmZjlkb3hucHdTRERtdmpJUGExWjhobFVmclVEczlHbDRkT0o0TUl6cHA3S1VTaVhPeDJ0K0ZtUDY5VEU0cjFLcDhOWHFMeUNUeWZEdzZKSG8yZnRCZ3pZanhvekMyWk9ua1hqbEtqNWZzUXFmZnJFYUxnTG5saGFxdXlIcTRsZmZRT2J0REhqNyt1RGgwU01CQUlYNUJWaS9aaTBBWU95RWNicGE0Yy9ObTR1UDNuMGZCL2Y5QlM5dkwweWNNc25rR0RuWjJmaDI3WG9rWDcyYk9CQVMyaDVQUHYwVWV2UXl2SGx2emdNOXUyUEpzcVg0Wk9reVNDUVNyUHA0QllZOFBBeFBQZnMwM01SaWVIaDZJaUN3SFFZT2ZnZ2lNeVdBdE5ScU5iNWF2UVpGaFlVUXU0c1IzVTIvckl4SUpFSm9oekRjdW5FVG42LzRETyt2K0JCaEhUcllOR2RDSEtubC82OUdMTnFVOWpmU3F3ck50cG5aWVRCQ1JYNjYxK21TQW15NmRkUnNuMUJYWDRPNm5UUVdqZFVVeG1xTkZpMWFaUFM0VXFuRVo1OTlocXlzTExScDB3WjM3dHdCWUw3R3AwS2h3S2hSb3dDZ3dZOUExOGVNR1RPc2JxdFFLR3p1dzJhenNXSERCcVBuYnQrK2pTdFhORHZKUC9pZzRXTGRHbWZPbk1HT0hUc1FIaDZPZGV2VzFlc2FoTmdiQTJCQ1VHOU1EZWtQMW44ZmFvL21KK0dyR3dmMGd0dHlsUUliYmg3QjR1Z0pFSE1GZUxIVENIeVk5QnNBVGVtV3A5b1BRRC9mQ0wxcnAxYms0dWZNMDdoUW1tNzFmRmdNZzJIK1hSSGJ2ai9jdVhlemxOUlE0NGYwRTlpZG5XRHhHdkhGdC9CUjhtOVkxSGs4ZUN3TzJBd0xyMGFPZ1J0WGdLUDVpU2I3eVZVS3BGVGtJTCttSEVubFdVZ3V6MFp1ZGFsZUcxV2QwTEtRdzhjNzBSTWg1Z3FoVkt1dy91WWh2QkYxOXpId0V3WEpHTlgyZmtTSUF6QWpiREFLYXlzUVgzd1Q3eVgrZ3FudEI2Q0Rxejk0ckx0TDhtcWxEUGsxNWZnN1B4Ri81cHJmbUxXMzk5M2FyaGRMTTZ6S0tnOFcrbUJNUUhmZDZ4MFpKdzNlbjFhRU9FQlgyNU9RcG9EV003U2VhYTJ1WHI2QzJwb2FzTm5zQnRXenRsVkswalY4L2NWWHlNbk9ocnVIQjVZc1c0cjJvZTFOdHU4M2NBQ3FLcXV3Y2QwMzJQcmRGbHkrZUJIUFBqY0xRU0dHbTRVRHdPVUxsMUJWV1FVMm00MEhZM29iblA5eDh4WmNTMHBHWUhBUW5wNzFyTkZyTUF5RE9TKy9pRmRmZUJsM2N2T3dhZjIzZVBIVmw4MityMWVlTjEzR3hoNHlibWZvdnM2OG5ZRUhlbmJIeTYrOUNsYzNWNVNYbGVHREpVdFJWVm1GZG9HQm1EamxDVjNiQjNwMngvakhIOFB1bmJ1dzQ4ZWZVRkZlZ2Vtelp4amRLRk1zRmlQOWxtWnQ1ZXZuaXlsUFQ4V0FRUStadlRsaFRtVG5LTHkzL0VPcytPQmpGT1RuNCsrRGgzSDI1R25NVy9nS2V2WitFRTgrUFJVUDlPeGgrVUlBZnQrMUcrZk9Kb0ROWVdQaDRqZmg0K3RyMEdiVzNPZVJtNTJENU1Ra2ZMSjBHVDc1ZktWZUNSZENuSW1DNWEyWVJGR0xkRWtCL3NneC8wRU1BQ3JrMVZDb2xYcXZrOHJOMThSVFE2M1hCd0RTcWdvczF0NmtzV2dzUjQwbFVkVGl0cVFRTERCdzVicm9CZDViSTZsVWlvOC8vaGhuenB4QlNFZ0lQdnp3UXp6MTFGTVcrMGtrRWdDYUQySDFYWXcxaEMzMU9PdlR4OVN1N1dxMUdsOS8vVFhVYWpYQ3dzTFFwVXY5UHFpVS9iZVprbytQVDczNkUySnZtaEloSTNHZjU5MTZrdmsxNWZqaStuNmo3Uk5LYnVGMDBYWDA4ZW1Fbmw0ZDhFUndEUHo0N2hqc0h3MTJuWTNFa3NxejhIUG1hVnl4b3ZUSnZVYTFmUUN6T3VqZjZLeVFTL0ZaNnArNFhKcGhvcGVoUzZXM3NTeHBGNVpFUHdZZWl3TUdETnFMREQrdzNXdng1ZTFtejc5NzVXZXdXV3h3V1d3czZqd2V3Zjl0eHZsOStqRmtTb3IwMnFvQnJMbStENTg5TUIwdWJDNFdSbzdGZTRrN2tWU2ViWEVjY3hob3l0Tm9uU3BLdGRpSHpiRHdVc1JJM2I5VGFrVXVkdWNZM25qd2QzSEhDK0VqME5VakdPOWUvZG1xOGpXRU9BdXRaNHlqOVV6TGN1U3Znd0EwNVRYcWxycW9MNVhLL0ZOZW1iY3o4R3ZjTHpoMTRsOEFtbEluQ3hlL1lUVG9lYThSWTBaQkpCSmgzWnExdUhycENsNmI5d3I2RHV5UDRTTkhJS3BMWjczZnQzK09IZ01BZE80YXJWZGVSYUZRNE1mTlc3QnZ6Kzl3RWJqZ3RjVnY2ajBCSXBQSlVGbGVnZktLY2xTVVY2Q2l2QnhoSFRzZ0pma2FqaDM1R3oxNlAyZzBVMTJMdytFMDZQZGVyVmJyYm1JWnMyL1BIN3F2SDNsc0hLYk5lQVlNdytCT2JoNld2Zk1lOHZQdVFDQVE0TlhGYnhnODJSTDd6RFNVbEpUZ3hOL0hzRy92SDdpZWtvcTVyN3lFNEh0dU9MaUp4Wmd5TFJaS2hSSWpIeGx0c2NhNXBFcnpOOC9jK3c0SmJZK1ZYMzJPNzc3WmlLT0hqb0RINTZGako4MWF3OXF5T21mK1BZV3QzLzBBQUpqeDNHeDA3aEp0dEowMmtQN1dLd3RSV0ZDSWxSOHV4M3ZMUDdTNVZqc2hqa0RCOGxZc1hWS0EvMTJKczZwdHRWS0dLbm1OM210TGxHcVZYaC90TVJxTHhuTFdXQ21WdVZpZXZBY0FFTzBlaEdYZEpsdnMzMUpkdW5RSksxZXVSSDUrUHU2Ly8zNHNXYklFQW9IQWNrY0F4Y1dhVGZLYzljanlvVU9Ickc2cnJmRnBTeDlUTm0zYWhQUG5OYlVBWjgrZVhlL3JhTFBkQWdJQ0dqd25RaHFDQVlPUmJlL0R0TkNCRUxEMXN5cnZ2YUY1cjY5dkhrSkh0emJ3NVlzUkc5SmY3OXpsMGd6OG5IWGE0ZzFRYy9ibFhrQlhqMkQwL2k4WWZLcm9PcjY1ZVJnVjk1UjhzY2JWc2t4OGxQUWIzbzZlZ0g4Szl1czlUZ0FBSUFCSlJFRlVVL0QxallQZ3N4djJRYXhZVmdVaGg0L0ZuU2NnMmwyeklkL0p3bFNUQ1FoNTFXWDQ1dVloekk4WURSNkxnM2U3UEk1VktiOGp2dmhXdmVjUUtXNEh6LzlLcVNqVVNpU1VXTDdXeEtEZTZPaXFLWThqVXlud3hmWDlVS2tOQzdBTWI5TU4zVHcwSDhybmR4cUYrUmUraDBSUlcrKzVFdUlvdEo2eEhhMW5tcCtzakV4ZFhlOWhJeCsydWI5Y0xnZkRNSHJsY2s3OWMxTDN0YmFzUnJWVWlqTW5UK09mWThkeDlaTG15UU0ybTQxSEowN0FwS2xUYkNxMzAzL1FRQVFHQitITFZaOGo4M1lHL2oxMkF2OGVPd0d4dXhnUGp4Nkp5VS9Gb3FhNkJnbG40Z0VBTVgzNzZ2WGZ1ZjFuN052ek93Q0F6M2ZCMnMvV1FGSWxnVlFxZ2FSS1lqWlFEUURmZlBrVklxSWk0ZW5sYWZUOHlxOCtSenNURytwYUl5YzcyMngyK3BQVG44TDFsQlNNZjN3aUhoNmpLYjF5OXRScHJQdjhTMGdsVW5CNVBMeStaSkZCQUJ6UUJMUG52VG9mUXFFUWYvMnhEemV2MzhEcjgxN0JvR0ZETUc3aUJMM05OMGVicUI5ZVhGZ0VoVklKc2RnTmZCY1hWSlNYNDdlZmZ3VUFlRnU0d1NVUUNQRENLeStoWis5ZUVBZ0U4UEEwL2owMEp2bHFFcjVZdVJwcXRSb2p4NDdXdlhkVHhPNWl2THJvRFN4NS9TM2NTTDJPVGV1L3haeVhYN1I2UEVJY2hZTGxST2ZOenVOTW5nc1crQmk4TnRjZUFJUnN3OGNaWTBQNjZlcWUwbGcwbHJQR2FzM3k4L094ZGV0V0hEaHdBRnd1RjNQbXpNRmpqejBHaG1FZ2t4bCsveFVLQlZnc2xpNDdTYTFXWS85K1RiYnB2UnRDV2J1SlZuMU5uanpaYmpVOWJhRlFLTEIrL1hyczNic1hBUERZWTQraFowL1RkUUJaTEJaVUtwWFJSYnhhclVaR2hpWXJOampZK09Pb2hEU0dyaDdCbUJFMldDL0wrbnBsbm03VFNVc3E1TlZZbnJ3SEg5LzNKTGovbFJDcGtFdnhZZEp2Wm10c1cwc040SXZyKzdFd2Npeit5TG1BaXphVWNESG1jbGtHM3J6MEUyNUxDdTFTbTl1Yjc0YTNveWZvbmxDNldwYUpOZGYzbWUxenJDQVpBUUl2UEJFY0F4NkxnemVqeG1OejJsR0xwVlpNNmV0enQ5ek41ZElNU0MwRXM5dUxmREVwK0c2VzNmZHB4MHlXWDRuTFBJMFluM0MwRTNqQm0rK0c1em9NdytyVVArczFUMEljd1pIcm1aYUsxak1Ob3kzL3FOM2c4OTRieFk2MGNkMDNVS3ZWOFBieFJ0OEJ0bzhiZi9vTVBsKytDbHd1RjF3ZUZ5cVZDalhWbW1TaXdPQWdYWDF2cWJRYVd6WitCMGxWRlFDZzIvMzM0ZWxaenlJa3RIMjk1dDArTEJUTDE2ekMvcjEvNHRlNFh5Q3Bxb0pVSWtXZi92MDA4enB6QnJXMXRXQVlCZy8yMGQvZ3NVZXZudmgxeDg4QWdQS3lNcFQvOXlRRHd6QVF1WXJnN3U0QmR3OTN1SHQ0UU93dWhydUhPOFR1N21EQVlPUDZiMUJWV1lXdnYxaUxSVXYvVjYrNU41Ui9HMytzWHY4bCtDNHVVS2xVK0hMVjUvajMyQWtBZ0ZBa3hPdExGcG5kZkpOaEdNeWMreHpDT25iQTVtODJvS2E2Qm44ZlBJeC9qNTNBcDErdTFndVlHeE4vNWl3MmYyMjhERlAzWHRhVlV1blZ4N0FzampsWkdabFk4Y0ZIa012bDZOV25OMmJNc2U1bVhNZE80Wmc2L1duOHNPazdIRGx3aUlMbHBFbWdZRGtCb0tsSkdlbG1mVmFBa01PenFiMVdzTkQyeC9Sb0xCckwzbU8xUm1scGFkaXpadzhPSGp3SWxVcUZZY09HNGFtbm5yS1lEZlRYWDM5aHpabzE0SEE0NFBGNGtNdmxrTXZsQUlBaFExcCtMZmpzN0d4ODhza25TRTNWbERjWU5Xb1U1c3d4dnpPOW41OGY3dHk1Zy8zNzkyUGF0R202akxXcXFpcnMyTEVEcGFXYTROUUREenpnMk1rVFlrU1V1QjJtaFBUVFpRMERtbkpWdTdMaXNUM2pKSGIyZjlYcWE5MnF5c2ZxMUgxWUdEa1diSVlGTVZlSTJKRCtXSE45SDBwbGtnYlBWYXFveFFlSnZ6YjRPbHJwa2dLN1hLZTdaeWptUjR5R21LdkpYazJweU1ISHlic2h0MkxEdDU4eS9vV1lLOENJdHZlQnhUQ1kxV0VJSHZCc2o3VTNEcURNaHU4WkF5REc1MjY5OHRORjE4MjI1N080V0JBeFJsZCtKYjc0SnZiblhUTFpYcTVTWU8zMXYvRFJmYkZnQUF6MGk4THBvdXM0VTN6RDZqa1M0Z2kwbnFrZldzODBuRVJScXl2L3FHN2tMWkZETzRRaE9URUp6OHllQ1RhSGJYdi9zREFBMFB1NUJ3QnZYeC9Nblg4M085cmJ4eHN6NXN6QzhjTkhNV0hTUkhTNXIxdUQ1ODdoY1BESVkrTXdiT1J3SERsd0NHd09COEh0TldYZjBtK21BZEFFUzdVYlhHcUZSM1RDOU5rejRPcnFDZzh2VDNoNGVPZ0M0bXkyK2UvQjdmUjBITnAvQU9tMzBwR2Zkd2YrYmU5dU9QN2hxdVVBTkQvZkRlSG41NmU3bGlsOEY4MU5DQmFMaGJiLy9ZMEtEQTdDNjIrL1pUSFlyVFY0K0ZCMDZkWVZtNy9aZ1BQeDV6RC9qVmV0Nm12c0JnZUx4VUsvaHdaZzZ2U25yUnJiVnU0ZUh2QnYwd1pjSGhmejMxaG9VNW1ic1JNZVJlS1ZxL0R4YzJ4WnAyQ2hOeGd3WURNc2lEak8zZGlaTkcwVUxDZUVrQmJzOE9IRCtPV1hYNUNXbGdhaFVJaUhIMzRZa3lkUHR2cVIyYzZkTzBNb0ZFS3BWT3F5c3RxMWE0ZGh3NFpod29RSmVtMjNidDNxaUxlZ1k4M082L1lpbFVxeGJkczI3TnExQ3dxRkFtdzJHODgrK3l3bVRacGtjZUUzWXNRSWJObXlCWEZ4Y1lpTE0xN3Fhdmp3NFdqYjFyb01Ya0lhaXNVd2lQRU94OWgyUFJBbDF2K0FsU2t0d2xmWEQ5UXJHMXpBNXVGMDBYV3NUUGtkcjBVK0FqYkR3bjJlSVZqVC9SbnN5RHlGZzNsWExKWnphVTVjT1M2SWJkOGZJOXZlRCsxZmdmamltMWlWOGdka0t2T1BnOWYxOWMxRGtDaHI4VmlnSm91dWgxY1l2dXp4TEg3Tk9vdDl1UmV0dWxZbmNRQjgrRzRBTk9YR3poYmZOTnYraGZDSGRYWFZpMlZWV0h2amdNVXhVaXB5Y1NEdkVrYTJ2UjhBTURkOE9KSXJjdXBWQ29lUWhtck05VXhMUXV1WmxtSDY3QmxvMDdZTll2cjN0ZHdZd0k4N2R3QUErQzZhWUdEYmRnRll0L2xieU9WeUtKUktxRlFxaUlSQytQajVHdndjREJ3OENBTUhEN0xyL0FGQUlCUmk3QVQ5SjRLbno1NkIwWStPUlhsNXVkRStZOGMvYXZTNEpiSFRwOEcvVFJ1TWZHUzBRWm1sVHBFUkpuclpoc3ZqMlhTdEoySW5ReXgydzVBUncyM2VVTmpYM3c5dnZ2TTJDdkx6NGVmdmIxV2ZpS2hJck52OExaVC8vWHV6T1J6NCtQalU2MmFMS2VHZHdsRmJlL2VwTnJHN0dPOTg5QjdVYXRzM1RXWVlCbThzV1dUWCtSa1RHOUlmSEJZYnJod1hoNDVEbWo4S2xoTkNTQXNXSGg2T29LQWdUSjA2RlRFeE1UWXZYTUxDd3JCbnp4NnIydnBidVhockR0UnFOZUxqNDZGUUtCQVdGb1pYWG5rRlVWRlJWdldOalkyRnE2c3JUcDA2aGVMaVlxai9xd2ZNWnJQaDdlMk52bjM3WXZUbzBZNmNQaUY2Z29UZWVEbGlGUGlzdTNXNnE1VXk3TXc4ZzcwNTUyME9hRWU3QjJGNG02N281aEdDR1dmWDQwelJEU3hMMm9WWEk4YkFqU3VBRzFlQTJSMkdZbnpnZy9nMTZ5eitLVXl4V0NLa3NUR3dQdHVKdzdBeHhEOGFVOXYzaDVpcjJWUk5EZURYckRQWW5uSFNhTTF2UzM1TVA0RmNhU21lNnpnVVBCWUhyaHdYVEE5OUNJKzA2NEUvY2k3Z1dFR1MyZXo4QWI2UnVxK1R5ck5ScGFneDJmYlpzTUVZNktmNSs2VlVxN0R5MnUrb2xGZGJQYzllM2gzaHhYT0ZtQ3ZFY3gyR1ltWEs3MWErUzBMc3B6SFhNeTBKcldkYUJvWmhNUEtSTVZhMzE1WlZxZHZmMTc5aG1kU21iTjcrQXhqRytHYXkxdkQxOTdQNzNGemRYREh1OGFaMUU4eldmME5qckEyVUE1cmZVMGY5bTJ1OSsvRUhCc2RFcnE1R1dsckgwWUZ5UW14QndYSkNDR25CUWtKQ3NHVEpFcXZhY3JsY2JOaGd2TFpkYy9YV1cyOUJxYlE5czFVa0V1SDk5OTlIUWtJQ3hvNGRxNnR4YWcwV2k0WHg0OGRqL1BqeE5vOUxpQ05rU0lxdzl2b0JMSXdjQzZWYWhiL3prN0E5NDErYlNxWDR1YmlqdjI4a2h2bDNRVnVCWnFPbnVnSHdTNlczc2ZEaWozZzk2aEdFLzFmMzNKY3Z4cHlPd3pFemJEQVNTbTdoWk9GMUpKZG5vYXdKWkNiN3VvaDFYNnRNYkREdHluSEJFUDh1ZURTd0o3eDVkei84bGNvaytQTDZYdzJ1bzM0ay95cHVWdVZoUWNSWWhQeVg5ZTNGYzhYVG9RUHhWUHNCdUZ5V2dVdWw2VWd1ejBHYUpGOFhsR2ZBb0YrZGV1Vm5USlJnY1dGejhVTDRDTDNBK25kcHg1QlNrV04yWG53V0YyS3VBTzVjSWNSY0FhNldaZUlodjg0QWdINitFZmluOEpyRlRIWkM3STNXTTdTZUlVMlRtMWhzdVJFaGhEUXpGQ3duaEJBQ1FKUHgwTDU5ZTJkUHc2NEdEaHhZNzc1dDI3YkZvNC9XNy9GUFFwcWFmd3RUSU9ZS2NMSDBOdkpNYk9ySXZpY3p6SU1uUWorZkNBendqVVNFMkxEVUFaZWxud0ZVV0Z1QnR5Ny9oSkZ0NzhlVElmMTBqN2h5V1J6MDlZblFiVWlaVjEyR2o1Ti9RNWEwMkI1dnpTZy9GM2VJT1FKVUtxb2hWY3BRclpEcE11ZzllU0pNRDMxSTE3YjhudUI5cERnQUV3SjdvYnRYS0RqTTNmZW9CbkQ0emhWOG4zN2NicG55R1pJaUxMejRBeDVwMXdPVGcvdkNoYTNKL21jeERCN3diSThIUE51alJpbkhHNWUyNnI1ZlhUMkM0TUVUNmVaa0xIRGRWdUNKWmQwbXc2dE9rTCtvdGhKc2hzR1RJZjBnWlBNaDVQQWc1UEFoWXZNaDR2RGh4aFZBekJYb1BZRmd6SnlPd3kxbXN4UGlUTFNlMFVmckdVSUlJY1EyRkN4dnhVSkZmdmlnMjJSVUsyWGdzK2hIZ1JCQ0NHbko5dVZlTkh1K2crdmR4M3ZidUhoZ2MrODVSc3VWRk11cWNMSXdCU2NLcmhtY1U2blYySmQ3RWY4VXBtQmN1NTU0dUUwM3VQMjNFYWJXYlVtQlF3UGxnQ2JndlNCQy8zRm5wVm9GbFZvRjdqMXJuaXRsbVhxdnF4UzFCb0h5SzJXWitDSDlPRzVWNWR0OXJrcTFDcnV6RTNBMFB3a1RBbnRoWk1COWVnSHJiMjhkMXZ0K2FiTzhBZUJHWlI1S1pGVUcxeXlvS1RmWWZzNkg3NFpud3dZM2VMNGVQQkdlQ1J1RXRkZi9hdkMxQ0NHRUVFSWF5MDhaL3lKTFdnSTJ3OExNRG9NUktuSnNxUnJTZkZHRXRCVVRjZmpvNGg2RUtrVU5GS3FXc3dFWElhWUkyVHhFaUFQQVpsZ0lkZlYxOW5RSUlhUkplYnBPdHZXOVdlWVNSUzFPRmFYaVJNRTFKSlZuUTIwUWl0VlhLYS9HMXR2LzRPZk0weGpnRzRWK3ZwM1F4VDBZY3BVQzM5NDY0cEQ1MTNXajhvN0JNVGJETW5oZmxmSnEvSnAxVnU5WXRyUVllN1BQNGJHZzNyaFVlaHU3c3VOeDlaNkF1aU9VeTZYNFB2MFlkbVdmeFJEL0xoamVwaHR5cWt0d05EOUoxNGJINGlER3A1UHU5ZG1pRzBhdnBWU3JzQy8zSXFhMUgyQjJURFhVcUpSWG8wd3VSWVc4R3VVeUtjcmtFczNYY2luS3RjZmxVanprMnhsUEJNY0FBSWI2ZDhHSmdtU0RHdzJFRUVJSUlVMVZwclFZcVJXNUFEUnJXMEpNb1dBNUlhVFZDQmI2NEsyb2NYRGx1dWhsREJKQ0NOR1Vhb2wyRDlTOVZxblZ1RlIyRzBmemszQzIrQ2JrS29YTjE1U3BGRGlTZnhWSDhxL0NoYzJGTDErTU1odHFwZGRYUVUwNXFoUTE0TE00WUROc3NKaTdHZkpxQU9VeUNTNlZaV0JIeGtrVTFsWVk5UDhsNnd6K0tVekJiVW1odytkNnJ3cDVOWFpuSjJCM2RnSjQ5MlRCOS9MdUNDSDc3c2FHNW1xSEg4eTdqQzd1UVNpWFMxRW1rNkJVSmtHWlhLSUxpSmZMcENpWFYxdTg4YUgxUzlacDlQZU4wTldzZnlac0VGNjk4SVB0YjVBUVFnZ2hoSkFtaklMbGhCQkNDQ0VFQi9JdVliQi9OSHo0YnRpWGV4Ri81eWZhdEFtb0pUVkt1Y255S3lxMUd2RjIzRFJTcVZaaDJ1bTFlc2NZTUdBeERGUnFsY1h3Y0kxUzNxQkFlV0ZOaFVFV2UzM0k3cmxCY2FFa0RWK2s3a2MvM3doNDg5MlFVMTFpc20rVm9nYnZKKzVzOEJ5MDVDb2xOdDc2Ry8vck1oRW5DMU94T2UybzNhNU5DQ0ZOSFpVd0pZU1Exb1AreXJkaUVrVXQwaVVGdXYvd2c0VSt6cDRTSVlRUVFweEVEV0I1OGg1VUttcnFsVVhlc0xIVitEaDV0OFBIVUtxdHk2SnVxUGZzR0tTdVM2cVU0V2hCRW80V0pPbGx5emVXQzZYcFdIanhSNlE1b0hZN0lZUTBaVlRDbEJCQ1dnOEtscmRpNlpJQy9POUtIQUFnUWh5QXQ2TEdPWGxHaEJCQ0NIRW1ZNXRGa3FaSjFVaUIvM3RSb0p3UVFnZ2hoTFJrRkN3bmhMUWFtZElpL0pSeEVteUdoVEJYUDh3TUcrTHNLUkZDQ0NHRUVFSUlJWVNRSm9LQzVZU1FWa09xbE9sMnYyYlErSSt2RTBJSUlZUVFRcG9mS21GS0NDR3RCd1hMQ1NHRUVFSUlJWVFRUWt5Z0VxYUVFTko2VUxDY0VFSUlJWVFRUWdnaGhCRFNZc1dHOUVPdFNnRUJtNGRRa1orenAwT2FNQXFXRTBJSUlZUVFRZ2doaEJCQ1dxeGdvUTg0TERaY09TN09uZ3BwNGxqT25nQWhoQkJDQ0NHRUVFSUlJWVFRNG13VUxDZUVFRUlJSVlRUVFnZ2hoQkRTNmxFWmxsWk14T0VqMmowSVNyVUtRVUl2WjArSEVFSUlJWVFRUWdnaGhCQzd5NVFXNmRVc0YzSDR6cDRTYWFJb1dONktoWXI4c0t6YlpGUXBhcUJRS1owOUhVS0lFV3cyRzBxbEVtdzIyOWxUSVUwSS9Vd1FRZ2hwVG1nOVE0eWhud2xDU0dQNktlTWtVaXR5QVFBZmRKdU1MdTVCVHA0UmFhb29XRTRJYVRXQ0JUNTRzL000Q05nOGlMa0NaMC9IS2dLQkFGVlZWWEIzZDNmMlZFZ1RVbFZWQmFGUTZPeHBFRUlJSVZhaDlRd3hodFl6aEJCQ21pSUtsaE5DV2cwaGg0ZEl0d0M0Y2wzQVlacEhGb3V2cnk5eWMzUHB3eVhSazV1YkN4OGZIMmRQZ3hCQ0NMRUtyV2VJTWMxcFBVTWxUQWtocFBXZ0RUNEpJYVFKQ3drSlFYRnhNVXBMUzUwOUZkSkVsSmFXb3JpNEdPM2J0M2YyVkFnaGhCQ3IwSHFHM0t1NXJXZTBKVXpmanA2QTJKRCt6cDRPSVlRUUI2SmdlU3VXTGluQWtpdHgrRERwTi95VThhOVQ1eUtUeVZCVFUyT3huVUtoc0twZFU2QlFLSkNXbG9hMHREUW9sWTZ0Q2E5UUtMQmd3UUpNbVRJRmYvLzl0MFBISW8yTHcrR2djK2ZPU0V4TXBBK1lCS1dscFVoTVRFVG56cDJweGljaGhKQm1nOVl6cEM1YXp4QkNDR25LcUF4TEt5WlIxQ0twUEFzQW9JYmFxWE41ODgwM2tadWJpN2k0T0xQdHpwMDdoelZyMW1EQ2hBbVlOR2xTSTgydWZuSnljckJvMFNJQXdMWnQyeHc2MXI1OSs1Q2JtNHZRMEZBTUhqellvV00xWjFLRkRKblZSYnFhNWFFaVAyZFB5U3BlWGw2SWpvNUdVbElTdkwyOUVSQVFBRmRYVi9wdzBVb29sVXBVVlZVaE56Y1h4Y1hGaUk2T2hwY1hQZjVMQ0NHa2VhSDFUT3RHNnhsQ0NDSE5CUVhMU2FOS1QwL0g0Y09IRFk2WGxaVUJBRFpzMkdDMDMvVHAwOEhqOFhENjlHbW9WQ3AwNk5EQnJ2TjYrdW1uVVZ0YmEzTS9jOEg5a3BJU0FJQ3JxeXM0SE1mOXFoVVdGbUxYcmwwQWdLS2lJcno2NnFzTnZtYlBuajB4ZGVwVTNldXlzakpJcGRJR1gvZGVucDZlRUFnYWI2UE56T29pTEUvZUF3Q0lkZy9Dc202VEcyM3Nodkx5OGtKTVRBd3lNaktRa3BJQ3FWVHE4Q2NXU05QQVpyTWhGQXJoNCtPRG1KZ1loLzQ5SVlRUVFoeUoxak90RjYxbkNDR0VOQmYwUHhScFZQbjUrVWFENVZxbXpzWEd4a0lxbFNJaElRRWVIaDU0NElFSExJNVZVVkdCMmJOblcyeFhOK0FkRUJDZ2R5NHZMdzlxdGRya2NYTzBqNWg2ZW5wYW5FTjlxVlFxZlBubGw2aXVyZ1lBVkZaV29yS3lzc0hYMVFiNnRlTGk0aHhTM21YZXZIa1lNR0NBM2EvYlVuRTRISFRvME1IdU40c0lJWVFRUWhvTHJXZEljNVF1S2NDbVcwZDFUMlpIaUFNTTJnUUx2UTNxbWYrVThTOHlwY1ZtcngwYjBnL0J3cnNibldaS2kvQlR4a216Zldnc0dvdkdxdDlZaEZpRGd1V2tVY1hFeEJqTnhsNndZSUhGTWl4eGNYRlFLcFVvS3l2RGswOCthWGFjclZ1M2dzMW02d1c1VFFXKzYxcTllclhlYTIzRytiM0huMzMyV1l1WjF0cUFzeU1mTDl5eFl3ZFNVMU1SRUJDQVR6NzVCSHcrMzJGak9RSmxsQkJDQ0NHRUVFS2F1bXFGVEJjb0I0RFVpbHlETmd3WWNGajZaWVd5cENWRzI5WlZxMUxvOWF0VktTejJvYkZvTEJyTDlySGFpM3pCQWdNV3c0S0kwN3hpSjZSeFVhU0tPTVhKay9wM0RiV1owZmNlQjRCKy9mcWhvcUlDKy9mdkJ3RDQrdnFDeStYcXRkRUd3cjI5dmNIbjg4RXdERVFpa1Y2UTIxVGcyMUcwd2ZMTGx5OWo4bVQ3bFB0NDU1MTNFQjBkRFFBNGRPZ1E5dXpaQXg2UGgxZGVlY1doZ2ZMbm4zOGV6ei8vdk4ydU4ydldMRlJXVmxLd25CQkNDQ0dFRU5Ma2hidTFoUWRQaERLWnhHUWJOc09DSzhmRjRKZ2xBalpQcjUrQXpiUFloOGFpc1dnczI4ZWEwM0c0eGZhRUFCUXNKMDd5eFJkZldIMjhYNzkraUl1TDB3WFVuM2ppQ1R6MDBFTzY4NldscFpnN2R5N1liRGFXTDE4T056YzN4MHphUnZlV01yR25FeWRPWU5PbVRXQVlCbXExR20rODhZWmRybXRwZzFWNzBkYW1wR0E1SVlRUVFnZ2hwS25qc3RoWTAzMjYyWklQeGpKVlozWVlESW5DL041WW9TSS9nOWNmV05oYmljYWlzV2lzK28xRmlEVW9Va1djeHMvUEQyKy8vVFlBNE1NUFAwUkJRUUhXckZtak82ODlscGlZaUNOSGppQTRPQmdsSlNYNDg4OC9NWERnUURBTUEwQlQ1MXl0VnVQKysrOXZjS0I4d1lJRmVxOWxNcG5SNDlyQXZUbmFZUG0wYWRNd2R1ellCczJycnYzNzkyUExsaTFRcTlWNDhza25jZno0Y2VUbTV1cmRRTEJWZkh5OFZlOEowR3dvdW5uelpnd2JOZ3pkdTNmWC9UdllRcVZTQWFCZ09TR0VFRUlJSWFSNUVIT0Y2T0l1dEtsUGZRSjFJZzRmWGR5RGJPNUhZOUZZTkJZaDlrR1JLdUkwSEE0SGJkcTAwWDBOUVBlNjdyRzh2RHh3dVZ6TW5Uc1g1ODZkdzYrLy9vcURCdzlpeElnUktDNHV4cDkvL2drQUdEZHVYSVBubEp0cnZONlZxZVBtT0twbU9ZZkRnVnF0eHZEaHd6RisvSGdjUDM0Y0FQRENDeS9VKzVvM2J0eXdPbGorM1hmZjRjS0ZDN2h3NFFMYXRHbURNV1BHWU5DZ1FlRHhMRDg2cGRXY004dTFOMURxYzVPQUVFSUlJWVFRUWdnaGhEUmR6UzlTUmV4Rys2aEx0VklHUHF2eGZ4UnljM01OYW5rYnErMDlmUGh3OU9yVkMrN3U3dkR4OGNHK2Zmdnd3dzgvd05mWEY3dDM3MFoxZFRYNjlPbURpSWlJQnMvcDNqSWsyanJuOXg2M3RNR25RcUZBVlZVVkFQc0h5NGNOR3dhWlRJYlJvMGZiOWJyV2V2SEZGM0h3NEVIczM3OGZkKzdjd2FaTm0vRHp6ejlqNU1pUkdEbHlKRnhkWFMxZVE2RlFBSUJCN2ZubW9MQ3dFQURnNHVKaW9TVWhoQkJDQ0NHRUVFSUlhVTRvV042S2FSOTFxVkxVUUtGU052cjRibTV1R0QxNk5PTGo0NUdlbmc1QVAxaStiOTgrVkZaV0FnRGMzZDBCQUdLeEdETm56c1RhdFd1eGZQbHlBSUMzdHpkbXpKalJ5TE0zcjdTMEZHcTFHb0Q5ZytVTXcyRE1tREVHeCsyMWlhZ2xJcEVJRXlaTXdKZ3hZM0RreUJIOC92dnZLQzR1eGkrLy9JSzllL2RpK1BEaGVPU1JSK0RoNFdHMHYwcWwwbjF2R2p1elhNam1JVUljQURiRFFxaXJiNzJ1a1phV0JnQW0zeDhoaE5pTEM1dUxHcVhjMmRNZ3hPRmMyTTN2NWpraGhCQkNDR21aS0ZoT25HTGV2SGtRQ29YSXo4L0g3ZHUzZFJ0VmhvV0Z3ZHZiRzBGQlFRZ0pDVEdhdmQydlh6L3MyYk1IV1ZsWnV0ZGlzZGpvT0hWcmpSdXJQOTYzYjE4ODhjUVQ5bnhyQUlDYW1ocmQxeSs5OUZLRHI3ZG8wU0xjZi8vOVp0czBwQzc2MGFOSElaR1kzdG5kR0I2UGgxR2pSbUhZc0dFNGZQZ3dkdS9lamJLeU12enh4eDg0ZE9nUTFxeFpBMDlQVDROKzJxeHlvUEV6eTRPRlBuZ3JhaHhjdVM3Z01HeWIreGNVRk9EY3VYTUFtbWNKR1VKSTg5TEd4UU8zSllYT25nWWhEdGZHaFc1QUUwSUlJWVNRcG9HaVBjUXBZbUppc0hIalJodzdkZ3l4c2JFNGR1d1ljbk56OGRsbm4wRW1rK0hCQngvRTQ0OC9qcENRRUwxK3hjWEYrT0tMTDNTQmNnRFl1M2N2a3BPVE1YNzhlUFRvMFFNc0ZrdDN6bGl0OGJySHlzcktIUER1N0U4a0VsbHNNMjNhdEhwZi84S0ZDellIeTdXNFhDNUdqUnFGb1VPSFl0KytmZGl6WncvNjl1MXJORkFPNkFmTG0xUEFPVFUxRlVlT0hJR3ZyeS95OC9PZFBSMUNTQ3ZReTdzakJjdEpxOURMdTZPenAwQUlJWVFRUWdnQUNwYTNhaEpGTGRJbEJicWE1Y0ZDbjBZWk55VWxCZDk4OHczeTh2THcvUFBQWThpUUlUaDI3QmdBWVBIaXhkaTVjeWZpNCtPUmtKQ0FQbjM2WVByMDZlRHorZGkvZno5Ky8vMTNTS1ZTQkFRRTRPV1hYMFpxYWlxMmI5K09temR2WXVYS2xmRHc4RUN2WHIwd2FkSWt1TG01NmRVYU4xVi92QzVUcFV4c0xYRVNGQlJrZGh4clBmLzg4eWdySzdNcVdQN2xsMS9XZTV6UzB0SjY5OVhpOFhnWVAzNDhoZzhmcm5mREF0Qms5Vis0Y0FFOWUvYUVYSDYzcEVCRE04c1RFaExxMWMrRjRZQU5sc1YyYXJVYTVlWGx5TS9QUjBsSkNTSWpJekZreUJDc1c3ZXVYdU1TUW9ndHhnVStpS1A1U1Npc3JYRDJWQWh4R0YrK0dPTURIM1QyTkFnaGhCQkNDQUZBd2ZKV0xWMVNnUDlkMFFSMEk4UUJlQ3Rxbk1QSFhMVnFGZUxqNCtIdDdZMGxTNWFnUzVjdWV1Y2pJeU94Wk1rU0pDVWw0YnZ2dnNPdFc3ZWdVcW53OHNzdm82S2lBZ3pEWU5pd1lYajY2YWZCNS9NUkdocUtuajE3WXZ2MjdUaDE2aFRLeXNwdzU4NGR1TG01MVd0K0FRRUJlcS96OHZLZ1ZxdE5IbmMwYlJrYW9WQm9zZTIvLy83cjZPbFlSUnZZVnlnVXVITGxDazZkT29WejU4Nmh1cm9hVzdkdTFaWERBUm9lTEQ5Ly9ueTkrbkdVQUtPeXJpMlh5MFc3ZHUzUXYzOS9oSWVIMTJzOFFnaXBEeUdiaHhjN2pjRFNxNzg0ZXlxRU9NeThUaU1oWVBPY1BRMUNDQ0dFRUVJQVVMQ2NORElYRnhmMDc5OGZNMmZPTkJzQWpvNk94b29WSzFCYVdnb3ZMeS8wNmRNSGxaV1ZtRFJwRXRxMmJhdlgxc2ZIQnkrOTlCSmlZMlB4MTE5L1llalFvVGJQS3lZbUJuSzVIUFBuejljN3JzMUdYNzE2dGQ3eHI3LytHclcxdFRhUFl3dWxVcWtMTEp2TExPZHdPT0J3T05pMmJSdUtpNHR4OXV4WnNGZ3NEQjA2MU9wZzlJWU5HMUJjWE56Z09Tc1VDbHk5ZWhWbnpweEJmSHk4WHMxNUR3OFBNQXlqVjRhRnorYzNhTHc1YytiWTFENVRXb1NmTWs2Q3piQVE1dXFIbVdGREdqUStJWVE0Mm4wZUlWamE5UWw4ZGYwQVpaaVRGc1dYTDhhOFRpUFJ6U1BZMlZNaGhCQkNDQ0ZFaDRMbHBGRzk4TUlMcUttcHdlTEZpdzNPQlFRRTZHMithY3lLRlN2TW5sKzJiSmxWSlV1TXpjc1d0Z1pwNjBOYlE1ekw1Wm9OZW4vNjZhY0FnSXFLQ2l4YnRneTV1Ym1ZTW1XS1RWbmJzMmZQcnZjOFpUSVpMbDI2aExObnorTENoUXNHQWZMZXZYdWpUNTgraUl5TUJNTXdlamNaR251RFQ2bFNodFFLVGMxNkJreWpqazBJSWZWMW4wY0lQdS94RFBaa0p5QysrQ2J1MUpTaFJpbTMzSkdRSnNhRnpVVWJGdy8wOHU2SWNZRVBRa2daNVlRUVFnZ2hwSW1oWURscFZBekRRS1ZTR2QxNDB4NlVTcVZEcm12SnRtM2JzSGZ2WHJ0ZEx5NHVUaGNzdDZha1RGbFpHVDcrK0dQZDkzWEhqaDNZc1dPSHplTnUzcnpacXBzTmxaV1Z1SERoQWhJU0VuRDU4bVc5MGlyR0F1UjFhWVBsWEM3WDRCd2hoQkRqaEd3ZW5nenBoeWREK2psN0tvUVFRZ2doaEJEU1lsR3duRFE2a1VoazllYVhjK2ZPUlVsSmlWMDJ5elRsMEtGRDJMaHhvOWsyNWpiNGROVGNLaW8wajl1N3VycWFiWmVWbFlWUFB2a0VSVVZGQUlEZzRHRDA2TkhEcWpIdTNMbUQwNmRQQTlCc1NtcXVMTXFkTzNkdzd0dzVKQ1FrSURVMVZhOW11N3U3dXk1QUhoVVZaVFlJcnQzZ3M2RWxXQWdoaEJCQ0NDR0VFRUlJc1NjS2xoT24rK0NERHlBV2l3M3FoVHRhVlZVVkNnb0tJQktKRERidzFESzF3ZWU5WW1Oak1XWEtGTHZPcjdLeUVvRHB6SEsxV28wREJ3NWcyN1p0a01sa0dEVnFGSEp5Y25EbHloVkVSa1lpTmpZV0FvSEFhRjhJT1MzUUFBQWdBRWxFUVZTRlFvRy8vdnBMdDBGbVRFd001czZkQ3c3SDhFOUNkWFUxRmk5ZWJQQTBnSnViRzNyMzdvMitmZnVpYytmT1ZtZUpWMVZWQWREVXJ5ZUVFRUlJSVlTUTVpSmRVZ0NKd3Z6ZVZhRWlQNGc0ZHhPREpJcGFwRXNLelBZUmNmZ0lGZm5SV0RRV2pVVmpOWnV4V2pJS2xoT25TMHhNaEplWGw5azI1aks3QWFCdjM3NVdCOXQzN2RxRlM1Y3U0ZnIxNjRpS2lzSzc3NzZMdm4zN0dtMXJhb1BQZXpFTUF6YWJiZFg0MWlvdkx3ZGdQRmlla1pHQkxWdTJJQ2twQ1R3ZUR5Ky8vREw2OWVzSGxVcUY3ZHUzWSsvZXZVaElTTURFaVJNeGVQQmdYUkJjclZiajVNbVQyTGx6Si9MeTh1RG01b2Jubm5zT0F3WU1NRGtQZ1VDZ3kyNFhDb1c2QUhsMGRIUzkzbk5lWGg0QVdQdzNKNFFRUWdnaGhKQ21aTk90bzBncXp6TGI1b051azlIRlBVajNPbDFTZ1A5ZE1mODBjclI3RUpaMTAvL01TMlBSV0RRV2pkV1V4MnJKS0ZoT21nVkxtZDJtQXE5eXVSeUppWWs0ZCs2Y3JxNTIzYklwMnV6dHBpZ25Kd2NBNE9ucHFYZDg5KzdkMkxGakI5UnFOVHAxNm9Ubm5uc09RVUdhUDNRc0ZndFRwMDVGOSs3ZDhmMzMzMlBqeG8zWXVYTW5CZzBhQkRjM054dzRjQUFGQlFYZzhYZ1lPM1lzSms2Y0NLRlFhSEV1a3lkUFJtMXRMZTY3N3o2ajJlZldVcXZWT0hYcUZBQ2dmZnYyOWI0T0lZUVFRZ2doaERTV2RFbUJWVUVvQUtoV3lsQ2xxTkY3YllsU3JkTHJvejFHWTlGWU5CYU4xZFRHWW9PQmdOT3l5K3BTc0x3VkUzSDRpSFlQZ2xLdFFwQ3dhV2Y1V3Nyc051Ynk1Y3RZdFdxVmJrTkpyYlp0MjZKSGp4N28wYU1ISWlNajdUVkZ1NnFwcVVGOGZEd0FJRFEwVk8vY2tDRkRrSkNRZ0ljZmZoZ0RCdzQwV3Y0a0tpb0tDeFlzd0xwMTY1Q2Ftb3JkdTNmcnpna0VBa3liTmcyOWV2V3lLbEFPQUYyNmRMR3FYVzF0TFpSS0pRUUNnY0c4OHZQejhjc3Z2eUF6TXhNQTBMOS9mNnV1U1FnaGhCQkNDQ0hPSkZIVTZnWEtJOFNtazduNExBNFVLcVhlYTNQdEFTQkk2S1hYUjN0TURiV0pIalFXalVWajBWaU5QMWFtdEFpMUtnVUViSjVCT1plV2hGSFgzYVdQdEVwVmlocURYN0RHTkhueVpIaDVlV0g5K3ZVRzV4cXl3V2RXVmhaZWUrMDFBSnFBYysvZXZkRzdkMitMV2VwMWFjdXcySE1UejRxS0NseThlQkd1cnE0UWlVUVFDb1Z3Y1hFQmw4dUZUQ1pEYm00dWZ2dnRONlNtcG9MRDRXRDkrdlVRaThWbXJ5bVR5WEQ3OW0ya3BhVWhOVFVWMTY5ZjEyMzR5V2F6MGExYk4vRDVmRnk0Y0VHWFlROEFQajQrQ0FrSlFXQmdJUHo5L2VIbjV3Y1BEdzk0ZUhpWXJKVnVUa0pDQWxhdVhBbUdZY0RuODhIbjg4RmlzVkJUVTRQcTZtcGR1d0VEQm1EZXZIazJYNytoVWlwenNUeDVENENHUFVhMGF0VXE5T25UeDJUNUhrSUlJWVFRUWtqVEV4Y1hoK3pzYkN4Y3VOQ21mb25sV2JveUJSSGlBTHdWTmM0UjB5T0VrQ2J0azJ0N2tGcWgyYy91M25JdXpRVmp4WVo3bEZsT0d0WHJyNyt1eXl5dXE2U2t4R3hkY2tzMXkrOFZGeGVId01CQVBQdnNzK2pSb3dkOGZYME4ya2drRXN5WU1jT3E2MWthZit2V3JlQnl1VlpkaTgxbVk5MjZkVmExblRoeG90RkFlVVZGQlk0Y09ZTE16RXhrWm1ZaUp5Y0hkZTk3aWNWaTlPL2ZIOTI3ZDBmMzd0MTFHMzNXMU5UZy9Qbnp1SHo1TXE1ZXZZcWlvaUlVRlJYcE52clVDZ29Ld29vVks4QmlzYXlhcDVhMnRJcGFyVVpOVFExcWF2UWZDZUx6K1JnMWFoUW1UWnBrMDNYdEpWamdnemM3ajRPQXpZT1lhM3p6VTBJSUlZUVFRZ2doaEJEU09sR3duRFFxZjM5L0tCU0tSaG1MWVJpTUhEblM1SGtXaTJWVGxybWxzYXdsRW9rUUhoNk93c0pDeU9WeXFGUXFLSlZLS0pWS3NGZ3N1THE2SWlRa0JJTUdEVUtmUG4yTVhzUE56UTFYcjE1RlVsSVNBRTFkODA2ZE9xRno1ODZJaW9wQ2NIQ3cwVG01dUxpZ1g3OSs2TmV2SHdEZ3pwMDd1SEhqQm03ZHVvWGJ0MjhqT3pzYmxaV1ZtRDU5dXMyQmNrQ1RxYjVnd1FMSVpESW9GQW9vbFVxb1ZDcndlRHo0K1BnZ1BEd2NMaTR1TmwvWFhvUWNIaUxkQXVES2RRR0hzZStHcklRUVFnZ2hoQkJDQ0NHa2VhTmdPV2xVMnJJb1RZRkFJS2hYTFhSN1dMWnNXWVA2TXd5REYxNTRBYmR1M1VMSGpoM2g3ZTFkcit1MGFkTUdiZHEwd1lBQkEzVEhKQklKUkNKUnZlY1ZFeE5Ucjc2RUVFSUlJWVFRUWdnaGhEZ1RCY3RiTWUyTzN0b05QbU5EYU1QRjVzVEh4d2MrUGo1MnYyNTlBK1dFRUVJSUlZUVFRZ2doaERSbkZDeHZ4ZXJ1NkcxcHQxeENXZ0twUW9iTTZpSmR6ZkpRa1orenAwUUlJWVFRUWdocDRrUWNQcUxkZzNTSlpvUVFRbG91Q3BZVFFscU56T29pTEUvZUF3Q0lkZy9Dc202MmJSeExDQ0dFRUVJSWFYMUNSWDVZMW0weXFoUTFVS2lVenA0T0lZUVFCN0o5Qno5Q0NDR0VFRUlJSVlRUVFnZ2hwSVdoekhKQ0NDR0VFRUlJSVlRUVFnZ2hKZ1VMdmNHQUFadGhRY1RoTzNzNkRrUEJja0lJSVlRUVFnZ2hoQkJDQ0NFbXhZYjBCNGZGaGl2SHhkbFRjU2dLbGhOQ0NDR0VFRUlJSVlTWWtDNHB3S1piUjNVYmZNYUc5SGYybEFnaGhEZ0lCY3NKSVlRUVFnZ2hoQkJDVEpBb2FwRlVuZ1VBVUVQdDVOa1E4bi8yN2p1OHliSjc0UGczbytta3BhVURDcDJNbGlGTDJUaFlBZ3Fpc3VFbmdxaTRGNHJnS3lKTFJVVnhnS0lpb2t4RmtLV0FxT3k5QlV0WmhkSUJkRUJMazdacHh1K1AwRWhJT3RKZE9aL3I0bnJwL2R3clQwSzkzdk9jbkZzSVVaN2tnRThoaEJCQ0NDR0VFRUlJSVlRUXR6ekpMTCtGUlhnR01yWDVZTEtOZWx5VjhsRVFRZ2doaEJCQ0NDR0VFRUxZVzN4K094ZDA2YWdVU2tiWDcwS0VaMkJsYjZsY1NJVDBGdWFwZHFXWlR3aFpoaHdNSm1ObGIwZUljdWVoMGhEbEhZeEtvU1RDSzZDeXR5T0VFRUlJSVlRUVFnaFJMY1RyMG9qTlRBSXM1YW4rcXlSWUxvUzRaWVI2K0RPK2NUKzhYTnhRSzFTVnZSMGhoQkJDQ0NHRUVFSUlVWVZJelhJaGhCQkNDQ0dFRUVJSUlZUVF0enpKTEwrRmFRMjV4R2t2VzJ1V2gzcjRWL2FXaEJCQ0NDR0VFRUlJSVlRUW9sSklzUHdXRnFlOXpNU2p5d0NJOGc1bWZPTitsYndqSVlRUVFnZ2hoQkJDQ0NHRXFCd1NMQmRDM0RMaWRha3NQcjhEbFVKSnBGY2dveU83VnZhV2hCQkNDQ0dFRUZWY2hHY2dVNXNQdG40cld3Z2h4SCtYL0pZWFF0d3lkRWE5OWVSbUJZcEszbzBRUWdnaGhCQ2lPdkJVdTlMTUo0UXNRdzRHazdHeXR5T0VFS0ljeVFHZlFnZ2hoQkJDQ0NHRUVFSUlJVzU1a2xrdWhCQkNDQ0dFRUVJSUlZUVFva0REd2pxUmF6TGdydElRNFJsWTJkc3BOeElzRjBJSUlZUVFRZ2doaENpQTFwQkxuUGF5dFdaNXFJZC9aVzlKQ0NFcVhLaUhQMnFsQ2krMVcyVnZwVnhKR1JZaGhCQkNDQ0dFRUVLSUFzUnBMelB4NkRMZU9iNlN4ZWQzVlBaMktvVFpiQ1l4SVlIRWhJVEszc290eDJnd2NqRXBtZFNVRkd1YlhxOHZrN2x6YzNPSlB4OVBRdnlGTXBtdm9wdzRIa05lWGw2Ui9hNmtYK0hzbVRPWXplWXlYVit2MS9QN2J4djQ2dk12eW5SZVIxSlRVaml3ZDMrNXJ5TUtKcG5sUWdnaGhCQkNDQ0dFRVA5QkpwT0ozSndjY25KeXljbk9ScWZUa2EzVG9kVnFpV3pRZ0lEQUFJZmpkRG9kTDQxNURvQWYxNjVFb1ZCVTVMYXJsSkxldzVKS1RVbmgrU2VlSnJoZVhUNys0ak0rLytnVDBsSlRlWFBLSkZ3MG1sTE5IWGZtTEJOZm00Q0xpd3VMZi9rSmdEODNidUxraVZnZWUrb0pOS1djdnp3a0p5WXhjZHdFWE4zY21QN2hlNFJGaEJmWWQvM2FYMW14N0NlQ2FnZngyVGRmbHRubjFtUTA4ZFBpcFZ4SnYwTGJEdTFvZVh2ck1wbjNaaWYraWVIdENXK2lWcW41OU9zNStOV3FWUzdyaU1KSnNQd1c1cWwycGFsUENFYXppUkFQdjhyZWpoQkNDQ0dFRUVJSUlXNnlZK3MyOXUzYWk4bGt3bWcwWWpJWk1SaU1HSTBHREhrR0RBYkxINzFlVDU0K2o3dzhQZnBjdmVYblFySnhIMzNpTWZvOCtFQUZ2cExLVTVIMzBHQXdvRmFYSXR4MlE0QlhxVlRpNGVIQnRyK1BNK3Y5ajNqMWY2K1hLZ0RzNHVJQ1lNMjh6czdPWnRuQ0phU25wWEg2NUNsZSs5OTRndXJVZGpqMnhUSFBrcFNRV09qOHdmWHE4c25jMlF5OC8wR245L2IyZTlOb2Vsc3p1L1lkVzdjQjRGZkxqOUR3c0VMbjJMWGQ4czJQRnJlM0t0TUhQRzd1Ymd3Y05vU3ZQditDSHhjdExYV3dYS2ZWc1hQYmRscTN1ZDBtSU40b09vcmF0ZXVRbUpEQTRnVUxlZTZWRngyT1A3aHZQMGtKaVRScUhFMmo2S2hTN2NVWjhicFVtNXJsbm1yWENsdTdJa213L0JZVzRSbkl0T2FEeVRMa1lEQVpLM3M3UWdnaGhCQkNDQ0dFdUlrK1YyOE5HRHBEcVZUaTV1NkdxNnNyR2xkWDNOM2NjSE4zdC94eGM4UGJ4N3RZOC93WHNzb3I2aDZlaXp2SFp4OStUTWM3TzlGL3lLQVM3VlY1MC8wZU5lWnhMcHlQWjkvdVBmeHo3TGpEZ0hKeDVXZW01d2ZMM2QzZG1UN3pQZDZaTkpYemNlZVk4UEpyalAzZjY0V3UwYXZQZlE3YjE2LzkxZnIzNEhwMWJhNlpUQ1l1SmlXalZDcXBIVnpINFhoWFYvdkFxOWxzWnZPbVB3SG8zZmYrUWorTFowK2ZJVGt4Q1lBdTNic1YyTzltbXpmOXlleVBQeTEyLzFPeEo0djlNT0RyaGZPcDZldHIxLzdHSytOSVRFamdtWmVlcDB1UGYvZXFWQ29aL01oUVBucjNBN2IrdVpuN0h1aERaSVA2ZHVPM2I5bkd0cisyMEtGekoxNlo4RnF4OTE1YWk4L3ZJRGJUY28rbk5oOU1NNStRQ2x1N0lrbXdYQUNXcDBORjFWNEw5YWpGc0xET05tMkx6MjhuWHBkVzZMaGhZWjFzRGtDUnRXU3RTbHZMM1ovWG0vVERYYVhCMjhXOTBQNUNDQ0dFRUVJSVVSVzBibk03WXllTVE2VldvVmE3WFA5ZnRlV1BpeHExMmdVWHRScTFpd3ZQakhvQ0QwOFB2bG0wd0pwRlhCSW1rd2tvWHFEODJyVnJQRDN5aVdMTnUvRG5wU1hlVTJsVTFEM012SHFWaFBnTExGdTRoTHIxNnRHK2MwZW45NnBVMmg0dnFGS3BlSG44cThTZGlTdFZvQnpBOVhxdzNHZzBZamFiVVNnVStBY0VNUFdEZDNubnJTbWNQQkhMOXMxYkMxMW45Tk5QT215L01Wait5ZHpaTnRmaXo1MW43TE12MGpDcUVkTStmSy9ZK3oxKzlHOHVYYnlFaDZkSGtRSHczMy9iQUVDZHVzRUUxUTdpV21abWdYM2RQVHlzMmY5MVErclpQQUNJTzNPVzB5ZFBjWGUzTHNVcVM2UFZhdG4yMXhaQ3c4Tm8wcXlwelRWWE44Y0hZVVkxaVNZeElZRmpSNDdhQk1zQjJuZnFTSGhrQk9mT3hySDBoMFc4TWZrdHUvSHg1ODREMEtCUmd5TDNKNXdud1hLQkNnVzVKb1AxNlZCQkZDaFFLMVUyYlJkMDZVV095elVaYk1iSldySldaYTNsclhHbm1TWUVkNlVMcXB2bUVFSUlJWVFRUW9pcXlLZG1UYWVEcmlVSmxNOThad2E3ZCt5eWFUT2J6UVZtMFU3NzhEMmlHa2VEMlV4dVRvN1Q2MVdraXJxSHpWdTFaTWdqdzFpOFlDR2ZmL1FKZGVvR1cydHNPMXVhSkNraDBlR1lvRHExK2Z5Ykw1M2VHNERtaHV4dFExNmVOZFBjMDlPVHQ2WlBac092NituN1VMOUM1NWovMVR5bjE3MFFIdzlBNDV1Q3lZNmtwYWJ4MUtPamJkcDBXaDJQREJoaTEvZUg1VXR4YzNjalc2ZGoyK2F0Z0tYRytXTkRSeFM2eG10dlRxQnRoM1lBTkl4cVJNT29SdFpyRTErYmdORm81TnpaT0NhOC9hYkR6UEFiOXpYMXpVbld2dzhmT1FJM2Q4Y0I4aHUxYU5XU1B6ZHU0dEQrZzVoTUpwc0hKQXFGZ29jR0RlRGo5ejdnMFA2RG5ENTVpZ2FOR2xxdlordDAxbUI1bytqb0l0Y1N6cE5ndWNCZDdZcTdxdWluWlNxRkVpKzFtMTFia2ZPck5EYmpaQzFacXlxc0pZUVFRZ2doaEJCVlhVbHFQK3UwT3FmRzllcHpYNEhad29WUnFld1RrSDVhOTR0ZDI3WE16Q0tEbCtXcG91L2hnd1A3ODgreGZ6aDg0Q0FmVEgrUEdaL014TlBURXdDVldrVlFiY2Mxd2ZPWlRXYVNrNUlLN0JzUUdNQ1lFYU5KVHl2ODI5VkZHZmFRNHpJeFA4ejd6dnAzUisvbnI2dldGR3YrRjhjOGEvMjdOaXNMc0pRODJidHJ0MDIvb05wQkRyT253VDdMUGwvK054L3liVmozRzdrNU9halVLcnk4YWhTNHA4eU1ETXhtYzZFMTVjZFAraC9USms3bTlNbFRUSnM0bVE4Kys5amhOeXl5cm1VeDlYK1RPSHZtREFGQmdVeWFQcVZZZ1hLQWxyZTNScTFXYyszYU5XS08vMk9YeWQraGMwZVdCZ2VUbkpURWhuVy8yUVRMWTQ3SFlEYWJjWGQzcDJGMG81dW5GbVZBZ3VVQ3NOUXZuOXA4Y0tGOUhCWHVIMTIvQzFwRGJwRnp5MXF5VmxWYlN3Z2hoQkJDQ0NHcXVwdHJQeGNsS1NFUmhVSkJuYnJCeFI1VDA3Y21BR1BmZU4zYWxwNld4cGdSbzNGMWRXWGhpbVUyL1o4YStUaHBLYWtvVlVVbkxWVUZGWGtQd1pJWi9QellseGo3N0l1a3BxVHc5NkVqMXF4Mi80QUF1eElsTjh2T3ptYkVnS0g0MWFwVllOOW5SajFSWUNDNU1HYXoyVnF2dkNUandYRUFIZXdmU2pnNkRQVHFsU3RjdlhLbDJHc3RXN1BDcmsycjFUSnkwSERyejdrNU9heFp1UXFBSVk4TTU4RUJEeGM0M3lNRGhwQ1RuV1A5MXNDOEw3NXkyQys0YmpDblQ1N0MxZFdWYjcvODJtR2Z2THc4enNYRkFSQVJHY0hhWDFZNzdGZTNYbDE2OWIzZnBzM0QwNFBiV2pibjBQNkREc3ZlS0JRS2hqd3lqS3RYcm5Edi9iMXRydTNidlFlQXBzMXZjL2pBU3BTZUJNc0ZZQWxBbHFRd2Ywa0NrTEtXckZVVjFoSkNDQ0dFRUVMY1d2S3pRL1Y2ZmJGcUVlZnpWTHZTMUNjRW85bEVpSWRmZVczUG9ZS0NwUmxYTXpDYlRYWWxJZ2JlL3lEdUh1NDI0d3JxV3hpandRaFlNcUZ2WmpKYXNucXJTMm5MeXJpSDNqN2VqSjB3RG5jUGQyc1psdUxLRCtRYThnd0Y5cGt6MzNFQXR5Z25qc2N3Y2R3RWF2cjY4dlhDK1NXYXd4bkI5ZW9XK25DZ0pGbi9OMXV6Y2pXWkdabjQrdm5TKzZhZzlNMk0xeis3YWhkTE9QVEdPdXVPbkR3Unk4a1RzVVh1WWUrdVBRVmV1NjFsYzd0Z09VRG5lKzdpMFA2RDdOeTJuVkZqSHJmN25kVHhyczUyWTB3bWt6VlkzdUZPNSt2aGkrS1JZTGtRUWdnaGhCQkNDQ0grODF5djEydE9TVW1oYnQzaVp4dEhlQVl5cmZsZ3NndzVHRXpHOHRxZVU1NGRQWWJjbkp3Q3MzeUwwemZsMG1YTW1Ba01DckliWXpCWUFyV095bFhrbDhDbzdsbXQ1WDBQbzVzMkxuQytnb0xFRHc4ZXlOQVJ3MUVvRk5iM0lOOXZhOVlSWExjdXpWdTFLTmJCcTQ1NGVIb0FvTk5xU3pRZUNzN0dMc3JQUzMvazZwV3JKU3I1VTVETGx5K3o4c2ZsQUF3ZDhYL1dmK01GTVYzLzk1di91UzdPZTE5ZTJuZnF5THd2dmtLbjFiSHRyeTEwNjltanlESDdkdThoNDJvR0dvMkdOdTNiVmNBdWIwMFNMQmRDQ0NHRUVFSUlJY1IvbnUvMXJPQzR1RGluZ3VYL0pVYWprYU9IanJEeDEvVWMyTHVQTGoyNjhmU0x6OW4xMCt2MWdPTkRMcTNCY2dkWjU3ZUM0dDdEd2hSVUdzYkh4eHNBTnpjM20wTlREUVlEUzc1ZmhENDNsNjhYZlVlTkdnWFg1UzVNZnJCY3I5ZGpOQmhMOUI0V2xZMWRrSzEvYlNFcEliRk1nK1c2TEMyTkdrZGpNaHE1cDN0WDh2THlDajJZTmY4YkU0NzZMRnU0QkVOZVhwbnNhL2lvb212MGF6UWE3dW5XbFY5WHIyWE5pbFYwdmJkN2tROUIxcS85RGJCa3BidTd1NWZKWG9VOUNaWUxJWVFRUWdnaGhCRGlQeTgvbTNUZnZuMDBhdFNJd01DcVg4N3grM256V2JOaVZabk05ZFhuWDdCN3h5NnVaV1lDRkZxS0pqOVlydEhZWitxYWpOZXpjMVhWSTZSVVdmZXdNRVhWTFhmMzhDQTlMUTJqMFloS3BlTFlrYU5rNjNRMGI5V3l4SUZ5Z0JyZTN0YS9aMlphU3BjNHE3ZzF5eXRDZUdRRWs5NlpRclpPeDhvZmYyYjkybCtaTW1NNnRZUHIyUFc5OFZCUVI4SHlOU3RYMlR5Z0tJM2lCTXNCK2p6NEFPdlgva3BpUWdLN3R1MXdXSG9sMzRuak1SdzdjaFNneUhJejVTWFVveFlLRktnVVNvZm55ZjFYVkkvZmJFSUlJWVFRUWdnaGhCQmxJQ0FnZ09YTGw5TzllM2NhTldwVTJkc3BsSTlQVFlkWnlNbUpTZGFER292cjk5ODI0T25wU2Z0T0hiaWpYVnZhZG14ZllIWnFibTR1QUs2dTlzRmd3L1ZndWJLYWxHR3BqSHRvTXBtWThQSnJkT2pja2ZzZmZLRFFiR2RIUEwwOFNVOUxRNmZUVWFOR0RmYnMzQTFBaDg3LzFxa2UzTGZnZ3l3ZEdmUDhNM1M5dHpzZW5oN290RHJTMDlLY0NwYi9iOHBiNUJXU2VUMXI3dWRPdjg2eTR1YnV6dCtIajNBbFBaMTNKazNsblkvZXg2dUdsMDJmRzh2YXFBdlpaMmxLcy94Zi95Rk9CZHdEZ2dLNXM4dmRiUG5qTDViOHNJaDJIVHNVbU8yL2VNRVBBTFJ1Y3dmaGtSRWwzbU5wREF2cmpGcXB3a3Z0VmluclZ4UUpsZ3NoaEJCQ0NDR0VFT0tXMGI5L2YvNzQ0dy9XckZtRG41OGZRVUZCK1BqNEZGZ0M0VEphL2pTZHc0U1pXcmpSV1JIcTlKcDE2OVlsT0RqWTZYSDlCanhFdndFUDJiVTdDc3JsQjM3ejhnems1dVRnNm1ZYjBKbytjd1lOR2pWRXFWUUNsc01MejUyTm8yMkhkbllIVjJabVdES25QYjFzQTQ0QVJtczk4K29STEsrTWUzZ3E5aVJuVDU4aDVkSmwrZzE0MkpyVnJGUll4aTJhL3oyL0xGOWh0NmVSVDR6bS9nZjdVc1Bia2oyZWVUVUROemMzOXV6Y2pVYWpvZU9kLzJZZTM1Z3BYUno1cjgydlZpMTBXaDFwcVduVWI5aWd5SEdKQ1FtOFAvVmRwOVp5bERtdnozWHVZRjJBTVNORzI3VTVlc0NoVUNoNDZmV3h2UHJjeXlRbkpUSHpuUm04T2UxdG03cjZ4aHVDNVM0dUJZZERUeHlQY1dxUE5udHo4ajBCR0R4OEtEdTJiT05pVWpLcmZsN0J3NE1IMnZYWnZPbFBZbzcvZzBLaFlPaUk0U1hlbnlnZUNaWUxJWVFRUWdnaGhCRGlsdUh1N2s2ZlBuMklpb3JpNk5Ham5ENTl1dENNMlF4dnVCQnRDZEJsWmwzRC9WUktpZFl0U2JEY0diLy91Z0dBUEwyZTFTdCtZZUN3SVFEa1B3Tm9GQjFsMC8vWWthTXMrWDRSbDVJdjhzam9rVGJYcnFhbkErQmJ5ODl1SGVQMXpISlZOU25ENG95eXVvZEhEaDRHb0VYcmxpZ1VDclJabGdNMWI4NUNiOW02RlRWOHZFbFBUZVA0MzhlczdmbUI5NnRYcjNMeVJDelhNak81cTh2ZDFwcmo0RGdET3I4VXlxeTVuMU8zWGoySHJ6RXdLSkNFK0F0Y1RFb3E5RjdreTlQbmtaU1FXS3kraGNuT3pzYmR3NlBvampkSVQwc3JkbCtmbWpWNStmVlhtZnpHUkk0ZC9adnZ2djZXMFU4OVliMmVsM2Rqc0x6Z3pQS0o0eVk0dGNmU0NnZ0twTy9ERDdMeXgrVXNYL0lqN1RwMm9HN0l2KzlkV21vYTMzOHpINEFldlh0V1dsYjVyZVMvOTV0TkNDR0VFRUlJSVlRUW9nZ05HemFrWWNPR1JmWTdsbkdCdjQ4dUF5QTR1QTVQZGV0WDNsc0RMQm0wbDVJdmtweVVUSEppSWdrWEVyaHdQcDRMNStQdE1xS3ZwRjloMFlMdnJUK3YrdmtYdXZib1RxMEFmN3k4YXBDVG5VUGNtYk5FMUk4RVFKdVZ4WjRkbHRJZWpaczFzVnY3WXZKRkFHcjUxN0pwTnhnTTFzemUvQnJ3VlZsbDNjUERCdzRDME9xTzI2MTlBVHk4UEczNkRSdytoRWJSVVJ6WXU5OG1XSjUvMzFNdVhlYlhWV3NBNk5HN1YrbHV4blhCZGV0eWNOOEJMc1JmS0ZiLzhNaUlRdXVVQjllclcyUU5kcDFXaHpZcmk3Q0ljS2YyNm1oZHJWYkx5RUdPczZ1YjNOYVVod2NQWVBtU0gxbS9aaDJOb2hweFo1ZTdBVEFZL24wZ1ZsZ1pscW52TzVkRmJ6UDJ6VW5XZXYvT0dEaDBFTHUzNzdSa3hiLzdQdTkrL0FHdXJxNFlqVVptdmY4aDE2NWR3OWZQaitFamkxY0xYWlJPMWYvTkpvUVFRZ2doaEJCQ0NIR0x5ZFpsODhLVHo5aVVuVkNwVllSSFJCQjM1cXkxRElmSlpPS1Q5MmRpTmxuNnVicTU0ZVhseVp4Wm4vSG10TGRwMHF3SlcvL2F3dXN2anNYYngzTEE0N1hNYTVoTUp2eHExYUpGNjFaMmErY0hVdXVGaHRpMDM1aUJyeTZrbEVWVlVSbjNNT05xQnFkUG5rS2hVTkR5OXRhQUpjQUw0T2xwR3l3dlNPM2FsZ01xTjYzZnlMbTRjelJvMUpEb3BvMUxkek91eTg5YVBoOTN6dW14bjMzNE1WNDFhakJxek9OT2pUc1hGd2RBUkdTazAyczZhOENRd2V6ZHRZZjRjK2Y1YXZZWE5MbXRHYlg4YTZIUC9UZUlyWEVwdUJ4TWFlNno0bnA1SG1lNWFEUzhPTzRWM254MVBCZk94L1BaaDdONFpjSnJmRDM3UzA0Y2owR3BWUExTdUxFMjN5eW9ESXZQYitlQ0xoMlZRc25vK2wySThLejZoeVNYUk5YL3pTYUVFRUlJSVlRUVFnaHhpL0h3OUtEcGJjMXdjM2NucWtrMFVZMmpxZCt3QVJxTnhxYmU5cUw1MzNQODcyTTgrc1JqTFBqNlcxUXFKZjJIRE9Lcno3OWc5YysvOE1qb2tXaTFXbzcvZll5TXF4bUFwUnhJdytnb1JqN3htRjFKQ3JQWlROenBNd0NFaG9mWlhEUGNHQ3l2QnBubGxYRVBEeDA0Z05sc3BrR2podGJBZXNMMWh3OCtOWDJLdGUrNm9aYUFkbXpNQ1FENjliZXZ1VjVTRFJwWnZrMXhQdTZjcFRSS0FZZTgzc3hnTUxEMXJ5M2Mxcko1c2ZvL01ub2tOV3BZYXE4ZjNMZmZNb2ZSZ01sa3N0Wjh2N0ZQV1ZHcFZUejd5Z3RNbWZBV0l4NGZaYzNTMTEvLzdDcVZ5Z0lQMFlSL1M5bFV0UG9ORy9EWVUwL3cxZWRmc0dmbkxzYTk4SXIxZ2Nid2tZL1E1TGFtbGJLdkc4WHIwb2pOdEpUdjBScHlLM2szNWFmcS8yWVRRZ2doaEJCQ0NDR0V1QVZOZW5lcXcvYTNway9HWkRTeGR1VXFWcS80aGVpbWpibnZnVDRzK1BwYkFMcjE3TUdtOVJ0WjlOMzMxS2tielBoSmJ4Wjd6Yml6WjlGcXRiaTV1eEVXSG01ekxUODd0em9FeXZOVjlEM2N0MnNQQUxlM3ZjUGFkdXJrS1FCckNaZWloRWVFbzFBb01Kdk5oRWRHMEs1VGgyS05LNDdROEREYzNOM0l5YzdobjcrUDIreXpNSmtabG9jRWphS2piZHFURWhMdEFzemZMdm1lQng2MnRPbTBPamF0L3gyQTdadTNjdm5pSlo0Yit5SjFnb090ZmNwYVpQMzZmUEhkMXpZMTB2TWZqR2hjQ3o5azFORUJtd0JuVDUzR1B6QUFiNStDSDNpcytua0ZSb094QkR1MjZORzdKNmtwcWF4WTlwTTFVTjd6L3Q0OFVJWVBTMFRScXM5dk55R0VFRUlJSVlRUVFnaEJvK2dvVml6N2lTWGZMOExYejVlWHhyMXF6ZFlGUy9ic3M2Kzh5QnN2djhhc0dSL3kwdXRqYWR1aGZiSG0zcjk3SHdEUlRacWdVdGxtNE9ibVdySkpDenNnc2Jvb2ozdVltNVBENFFPSEFHamQ1dDhnOU9uWWt3QkVOcXh2MC8vbnBUL2k3ZTFEV2xxcVRidFNxY1Rkd3gyZFZzZUFvWU5RWEQ5aGRQWkhueExkdERGZDcrMXViWE9XVXFta1dmUGIyTDluSDd1MjczQVlMSjh4NVIyYU5iK051N3JkWTgzOGpqOGZEOWlYS1ZHcjFRVFdEckpkNC9ybnhtdzJNMmZXWjJpenN1ajdjRDl5c25QNC9iY052UGI4SzR4NmNqVGRldllvMFdzb2pwc1BFODBQbHJ1NnV0cTBtODFtc3JLeTZOYXpCM2w2UFVOSERHZnpwajhCdUtkN1Z3Qk9ub2hsM1MrcjhidFlpNG5UM2lZZ3lISDVrWnljSFBMMGVsSXVweEFRR09EMG5yVlpXVnk0ZnAvekhUdnlONmRpVDlJd3FwSFQ4NG1TcWZiQjhqanQ1U0pUL3lNOEEvRlUvL3VQUVd2SUpVNTd1ZEF4bm1wWHU5bzdzcGFzSld2OU45WVNRZ2doaEJCQ2lPb3FOemVYZVY5OHhWKy8vNEducHlkdlRKbGtkeEFuUUdoWUtFKy85QnlmdlA4Uk05OTVuMkdQUHNJRC9SOHNNc2k2ZmN0V0FOcTBiK3R3YlFBWFRlbUQ1YWRpVDNJKzdoemRlOTFiNnJtY1ZWNzM4T0QrQStqMWVuejlmSzFaNUtrcEtadzVkUm9YRnhmQ3dzSnQrKzg3WURlSHlXUmkxdnN6MFdsMUFHUmR5N0plMjdWOUIzdDI3WFlxeUh3bC9RcUpDUWtrWFVna05DS002Q2FOdWFOZFcvYnYyY2ZlbmJ2UmpubmNwcFo2Ym00dUIvYnVZLytldlVRMWliWUd5MC9HeEFLdzRPdHZpZnJvZld2NWx0ZWZya29BQUNBQVNVUkJWTURhUVE0UCtOUm1aVEg3NDgvWXQzc1BEUm8xWlBpakkxQ3BWYlJvM1pJNXN6N2p5MDluYy9qZ0laNSs0YmtLcWNXdDAyVUQ0T3JxWnROKzVOQmhQcHoySGs4OCt4UjNkK3NDd095UFB3WCtEWmFIUjBZUTFUaWFvNGVQTUhIY0JLYTgvdzZCUVpZSEJEblpPV3o4YlQxMzNuTTNvNTRjemJLRlMzaHU5QmllZmZrRjd1cDZUN0gzdDNQcmR1Wi9OWStyVjY2Z1ZDcXZ2MGQ3U1V4STRNMVh4OU83Ny8wOE5HaEFzVXY1aUpLcjlzSHllV2YrNG5oRzRTZjRUbTArbUdZKy94NUtFYWU5ek1Uckoxa1hwS2xQQ05PYUQ1YTFaQzFaNnorNGxoQkNDQ0dFRUVKVVJ5ZU94L0RscDdOSlRFakFwMlpOM3B6Mk51RVI0UVgyNzNUWG5XUmR5K0tiT1hOWk9IOEJSdzRkWXRTVGp4TVNGdXF3LytFREIwbE9URUtsVXRHaGMwZTc2OW9zUytEVzFjM043aHJBbUJHajdkck1acE5kMjVYMGRLWlBuSXhXcXlYKzNIbEdQam5hSnF1N1BKWG5QZHkrMmZLZ29YV2JPNndCOVQ4Mi9JN1piT2IydG5mWTFjcWVQbk1HamFLamJOcSsrMm9lQi9jZHdNUFRBNTFXeDg2dDIrbldzd2ZYcmwwak56ZVh5QWEyMmVsZ09VQTBPVEhKK3ZQMzM4d240Mm9HU1lsSlpPdDAxdmJSVHo5SmRKUEdkT2pjaWZsenZ5RTdPNXQxdjZ4aDBQQWgxajZKQ1FtWXpXWVVDZ1VoTnh6d3VuL1BYdFJxTlFueEY1ajI1dHU4TW1HY3cvdVZrNTNEWDV2K1lQbVNaV1JtWkJMVk9Kb0piNzlwZmUzdE9uWWdQREtTRDZhOXkrN3RPNGs3ZllaWDM1eFE2SHRRRnZMTHlMaTUyMzUyTjZ6OWpkemNYR29GK0JjNFZxUFI4UHFrLy9IT1cxTTQvdmN4dnZ2cVc4Wk5uQUJBL1Buei9ERHZPOWF1WE0xWFAzeUxYeTAvVENZVHN6LytGRGQzZDlwMmFGZm92bzRjUE15UGk1Wnc4b1RsWVlSL1FBQXZ2UFl5alpzMklUYm1CSjk4OEJFcGx5NnpidFVhTnEzZlNJLzdldEduWDk5Qzl5dEtwOW9IeTAwT2Z1bmVMTnVvSjh1UVkvTnpVWXhtazgyWS9EWlpTOWFTdGFydld1ZDFxU3lNMjRaU29TRFNLNURSa1YyTEhDK0VFRUlJSVlTNHRVVjRCaksxK1dDeWpYcGNsWlVUUm9rL2Q1NmZsLzNFenEzYkFjc2hqV1BmR0lkL1FOR2xIbnJlM3h0UFQwL21mUEk1Zng4K3lxdlB2VVRIdXpyVG8xZFBHamRyWXBNbHZYekpqd0Iwdktzek5ieTk3ZVk2ZmVvMEFENEYxRzFPVDBzcjF1dng5Zk5qMFBBaGZQZjF0L3kyWmgyWExsN2lsZkd2RmhpRUx3dmxmUTl6c25NNGRMMEV5eDN0MmdDV1F6SC8zUGdIQUYxNmRMZk8xNjVUQjJvSDE2RjJuVG8yNi95MlpoM3JWcTNCeGNXRi8wMlp4RGR6NXZMM2thTWtYa2hBcTlVQ1VEZWtIcHZXYitTZlk4ZTVsSHlSNUtSa3JtVm0yc3h6YzhhNnE2c3JkWUxyRUZTN05tQTUrUFR1YmwzWStPdDZmdm5wWjlwMzZtQTl6UFgwQ1V0OTlUcDFnNjN2eDhrVHNjU2RPVXUvQVErUnA4L2oxOVZyZWUyNWx4emVxejgzL3M3OHIrYmhvdEV3Y05nUStnOGVhUGVRSUtoMkVOTm56dUR6bWJNNGZQQVFWOVBUSVNMY2JxNnlQR3d6NXRoeEFKdWE0NWN2WGVMZ3Z2M1VDdkNuNlczTjdNYmtQelNBNndIenQ5NWd4YkxsREJqMmIwTGV5ZXVIc09hWFNlblJ1eWRwcVduOHZQUkhacjAvazdlbVRiWXJYWk9ibTh2T3JkdjVkZlZhenAyTkF5eWxqZTdyMTRmK2d3ZGFTOGhFTlk1bTV1eFArT1dubjFtN2NqVzV1Ym1zWGJtS2RiK3NwbW56Mjdpbld4ZmFkbXhmN0VOYVJmRlUyMkI1ZnZrRnJTRVhkN1dHVUkrQ242aTRLdFVZVEVhYm42Tzhnd3VkUDhURHoyWk1mcHNaYzZIalpDMVpTOWFxdW10ZHk4dm1SR1lpQUFwS1Z0OU5DQ0dFRUVJSWNXdnhWTHZTekNlRUxFT08zZitQS1UvWk9oMjdkK3hpMitZdC9IMzRLQUFxbFlvSCtqL0VvT0ZEbkRwa3MvTTlkMUV2TklUUFpzNGkvdHg1dG0vZXl2Yk5XL0gyOGViZSszb3grUCtHc2ZYUHpjVEduRUNoVVBCQS80ZTRldVVLUnc0ZXBtNUlQV3A0ZTVPY2xNVGFsYXNBcU4rd2djTjFmbHIzaTEzYnRjeE1IaHM2d3E3OXZuNTk4ZlAzNTlNUFArYmd2djFNZnVNdDNwajhGbDQxdklyOXVvcFMwZmZ3azdtejJiRmxLN2UxYkFGWWFwS25wNlhoNitkSHk5dGJXZWRxMEtnaERSbzF0SmwveWZjTFdiRnNPUUJQdi9nY2phS2p1UGUrWHN6OWJBNXpQNXREU0xnbGt6MDhNb0xZbUJOcysydUwzUjU5L1h5cEd4SkNjTDFnNnRhclI3MlFlZ1RYcTBzdGYzKzcwakVEaHcxbTYxK2J5Y25PWWRyRXQ1bnc5a1FpNmtleVk5czJBQnBGV1RMZWpVWWo4K2QrQTBEN1RoMnAzN0FCU3FXU2RhdldBSkI2T1lXNW44M2h0cFl0cUYybk51MDdkMFNwVXRHdVl3ZDgvWHdkM2t1VHlaSXM5K1R6ejVBWW40Q1BydzhYazVLcEhXejc4S0NnYnh2a2o3K1IwV2prN3lOSHFlbnJTODJhUHJpNXVhTngxYURWYXRtK2VTdmJybWY5MzNqZlYvNzRNeWFUaVc0MzFZQ3Y2ZXZMMVN0WE9MQjN2L1hCQjFqcW9BOGY5ZTluT2VYU1pkYXYvUldBRnExYVd0c0gvOTlRRWhNUzJMMTlKNHNXZk0vVTk5L0ZhRFJ5L085ajdOaXlqVjNiZDFvei9wVktKUjN2NnN6UUVjT3RwVjF1NU83dXp0QVIvOGU5OS9WbStaSmxiUGx6TTNsNlBjZU9IT1hZa2FPb1B2bWNodEdOYU5HcUZlMDZ0aS93V3lPaStLcHRzUHpHOGd0UjNzR01iOXl2MkdORFBmeWQ2cDl2V0ZobnA4ZklXcktXckZYMTFoSkNDQ0dFRUVLSXFrNm55MmJCTi9PdHBVK2F0MnpCaU1kSEVSWVJYcUw1d2lNam1QSEpUSDVidlk2ZmwvMkVOaXNMblZaSGg4NmR1SlI4a1hsZmZnWEEzZDI2RUI0UlR0YTFMRDcvNkJPN2VSUUtSWm5WR1cvZnFRUHU3dTdNbVBvT3AySlBNdm1OaWJ3MzYwTzdnMFZMcWlMdklVQkFZQUFQRHV3UFdBN0VYUG5UejRBbGVGcFE0TmRvTVBMRnA1K3o1WSsvQUhqa3NVZTVzOHZkQUhUcDNvMWZmdnFabU9QL0VIUDhIOEFTeFBiMjhTWXpJNU42b1NHRWhJWlFOOFFTR0wvNVVNdkMxUFQxNWNsbm4rYlREei9tU3ZvVkpyejhHb0cxZzZ6bFhKcTJzR1JhSC8vN0dLZFBuaUtvVG0xcm9QblJKeDZqNDEyZCtmYkxyemw5OGhTYjFtOWswL3FOTnZOLysrWFhxTlZxNjJHZm1NMllUQ2FNUnFQRFlQZDlEL1JoMUpqSGJkcVdyVmxoMTArcjFUSnkwSEM3ZHBWS3hlY3paNUZ4TmFQQTEremg2VUd2KzN0ZjM0NlpwTVJFVkNvVjNYdjF0T2wzUjdzMmJGcS9rZmVudm9OL2dEOHVHbzNkWEhsNWVhU2xwR0l5bWZDcFdaTTd1OXhsdmFaUUtIanVsUmNKREFwaXdOQkIvSDM0S0IrOTk3NU4vWGxYVjFlNjlPaEczNGY3T1F5UzM2eVdmeTNHUFA4TVEwZjhIeHZXL2NyR1h6ZHc5Y29WakVZako0N0hjTzVzWEpFbFgwVHhWTnRndVJCQ0NDR0VFRUlJSWNSL1ZTMy9XanoyMU9OczJmUVhEdzNxVDdNV3pVczlwMXF0cHUvRC9lamVxd2QvYlBnZGxWcE5hSGdZWjA2ZHhtZ3c0bFBUaC84YjlTZ0FYalc4Q0twVG05VExLUmlObG96Nm9OcEJEQjgxZ3ZESWlGTHZKVitMMWkwWjkrWjQzcC8ySHIzNzNsOW1nWEtvMkh0NE16YzNWd0tEZ3ZEMjlxYnJ2ZDBkekdTaDFXcEpTMGxGb1ZEdytETmp1UGUrWHRacktyV0tNYzgveXp1VHBtQXdHQWdOQ3lXcVNUVFJUUnR6VDdmU2x4VzlzOHZkYUxPeW1QL1ZQSXhHb3pWUTd1bnBTZHYyN1FGbzBxd3AzajdlREJ4cWV4Wll3NmhHdlB2eEIxeE1TbWJQenQyY1BuV0s5TlEwMGxKVHljeklKQzh2ajd5OFBNakxLOVplOGg4NGxFWlllRGhIRHgreGExY29GRFJ1Mm9TUlQ0NjIxdnBXS0JSTWZtODZ5WWxKZGhud0kwYVBSS1ZTc1gvUFhsSlRVakdiSFg4THZrYU5Ha1ExYWN6L1BUYkM3a0dGcTZzcmp6eG0rYmZVck1WdGhFZEdjdXpJVWNJakkraDZiM2Z1dk9mdUVuMkx3dHZIMjFMZVpzZ2dqaHc4ek5hL05yTnY5MTZlZmVrRmg1L0RzalFzckJPNUpnUHVLZzBSbm9IbHVsWmxVcGdMZXNlcnVHTVpGMHFjV1M2RXVEV2R1SmJFakg4c1h4c3N6Y0dmTTJmT3BFT0hEblRzYUgvZ2pSQkNDQ0dFRUtKcTJybHpKN3QyN1dMczJMRk9qY3N2QTV0ZnM3eXdNckNWYmVEOUQrTGg2Y0dDSHhjN1BYYmY3ajFvTks2MGFOM1M3bHArNk9qbVVoNWxLVDB0RGI5YXRjcHQvdUlxelQyOFdWcHFHdGs2SGZWdU9DalRFYVBSU0d6TUNabzBhK3J3ZXZ5NTgveDkrQ2dkN3V4WUx2Y283c3haZnZucFo4NmNPbzFQelpvOE1ub2swVTMrcmJPOWFmMUd1dlhzNGRUN242ZlhvOWZyMGV2ek1CbU5tTXhtdVA0NVVpcVZLSlFLVkNvMUtwVUt0VnB0UFhqVGFEQnlJVDRlb0VRUFpYSnpjOG5OeVNWUHI4ZG9NcUpBZ2JlUGQ3bld3eStPdEpSVU1qSXppS3h2ZjBCcmFlWGw1ZUhpNGxMbTh6cWlWcXJ3VWxmdXZTd05SVEUreEpKWkxvUVFRZ2doaEJCQ0NGR0EwcFNCcldqZkx2a2VoY0p4dVkraXRHbGZjQW1IOGd5UzU2c0tnWElvM1QyOFdTMy9Xa0RScjB1bFVoVVlLQWNJRFE4cjE2emhpUHFSdkR6K3RRS3ZsNlRzam90R2c0dEdnNmVUNDFScVZhbSt1ZURxNm9xcnEydUp4NWVYV2dIKzFxejJzbFpSZ2ZKYmhRVExoUkJDQ0NHRUVFSUlJZjREYW5oN1YvWVdxajI1aDBMYzJpUllMb1FRUWdnaGhCQkNDQ0dFRUtKQThicFVtNXJsbnVxcWw4RmZGaVJZTG9RUVFnZ2hoQkJDQ0NHRUVLSkFpOC92SURiVGNnanMxT2FEYWVaVGVDMys2a3FDNVVLSVcwYW91eit2TittSHUwcUR0NHQ3Wlc5SENDR0VFRUlJSVlRUVFsUWgxVFpZN3FsMnBhbFBDRWF6aVJBUHY4cmVqaENpR3ZCUWE0aXVFWXlYaXh0cWhhcXl0eU9FRUVJSUlZUVFRZ2docXBCcUd5eVA4QXhrV3ZQQlpCbHlNSmlNbGIwZElZUVFRZ2doaEJCQ0NDR0VFTldZc3JJM0lJUVFRZ2doaEJCQ0NDR0VFRUpVdG1xYldTNkVFTTdTR2ZURVo2ZGFhNVpIZUFaVzlwYUVFRUlJSVlRUVZaeVVnUlZDaUZ1SEJNdUZFTGVNK094VVp2eXpDb0NtUGlGTWF6NjRrbmNraEJCQ0NDR0VxT3FrREt3UVF0dzZxbTJ3UEU1N21YbG4vckkrMlIwVzFybXl0eVNFRUVJSUlZUVFRZ2doaEJDaW1xcTJ3WEt0SVpmakdSY0FNR091NU4wSUlZUVFRZ2doaEJCQ0NDSEVmMU9vUnkwVUtGQXBsSGlxWFN0N08rV20yZ2JMaFJCQ0NDR0VFRUlJSVlRUVFwUy9ZV0dkVVN0VmVLbmRLbnNyNVVxQzVVSUlJWVFRUWdnaGhCQUZrREt3UWdoeDY1Qmd1UkJDQ0NHRUVFSUlJVVFCcEF5c0VFTGNPcFNWdlFFaGhCQkNDQ0dFRUVJSUlZUVFvckpKWnJrUVFnZ2hoQkJDQ0NHRUVFS0lBaTArdjUwTHVuUlVDaVdqNjNjaHdqT3dzcmRVTGlSWUxvUzRaWGlvTkVSNUI2TlNLSW53Q3FqczdRZ2hoQkJDQ0NHRUVFSlVDL0c2TkdJemt3QkxlYXIvS2dtV0N5RnVHYUVlL294djNBOHZGemZVQ2xWbGIwY0lJWVFRUWdnaGhCQkNWQ0hWTmxnZTRSbkkxT2FEeVRicWNWVlcyNWNoaEJCQ0NDR0VFRUlJSVlRUW9ncW90bEZtVDdVcnpYeEN5RExrWURBWkszczdRZ2doaEJCQ0NDR0VFRUlJSWFveFpXVnZvTHBMU2tyaTRzV0xSZll6R28yc1g3K2V6TXpNQ3RoVjZSa01CczZlUGN2WnMyY3hHaXZ2WWNUWnMyZjU1cHR2TUJnTUZicHVUazRPTzNic1lPL2V2ZFkyclZaYm9YdHcxdHExYTFtelprMjVyM1A4K0hGaVltTEtmUjBoaEJCQ0NDR0VFRUlJSVNwU3RjMHNyeXErKys0N2podzV3dENoUTNud3dRY0w3RGQzN2x5MmJObkNybDI3bURoeEltcDEyZDM2MU5SVVB2MzBVL1I2UFdGaFlUejExRk1vRklwU3pabVltTWlFQ1JNQVdMUm9VVmxzMDJuSnljbTg4Y1libU0xbTNOM2RHVDU4ZUlXdG5aV1Z4YWVmZm9xN3V6dHQyN2JsNU1tVFRKOCtuZDY5ZXpOZ3dJQXlmZi9LeXNLRkN6R2J6ZlR0MjdkYzE1a3laUXF1cnE1OC8vMzM1YnBPZVlqWHBiTDQvQTVVQ2lXUlhvR01qdXhhMlZzU1FnZ2hoQkJDVkhGU0JsWUlJVzRkMWZhM3ZOYVFTNXoyc3ZVL1ZxRWUvaFcraC9QbnozUGt5QkZVS2hVZE9uUW90TytnUVlQWXYzOC9KMDZjWU5teVpXVVcrTTNKeVdIR2pCbkV4OGNEbHV6bmE5ZXU0ZTN0WGFwNTA5UFRBZkR5OHFxMHdIQ2RPblhvMjdjdnExZXZaczJhTmJSdTNackdqUnM3UGMvTEw3OU1VbEpTZ2RlRGc0UDUrT09QYmRvMEdnMkFOYXZlYkRiajZlbkp5cFVyT1hqd0lDKzk5QkxCd2NGTzc2VXlQZjMwMDhYdWU4Y2RkekI2OU9oaTkzL3l5U2RMc2lWbXo1Nk5pNHRMaWNhV2hNNm90NTdjcktCMEQ1U0VFRUlJSVlRUXR3WXBBeXVFRUxlT2Foc3NqOU5lWnVMUlpRQkVlUWN6dm5HL0N0L0RMNy84QWtEMzd0MEpDZ29xdEsrL3Z6OVBQdmtrczJiTktyT3lKbWF6bWM4Kys0ejQrSGpjM2QzeDgvTWpNVEdSR1RObU1HblNKR3ZBdHlTdVhMa0NnSyt2YjVuc3RhUUdEaHpJN3QyN01SZ01aR1ZsbFdxdUJ4NTR3SzV0OWVyVkR2dm1CM0R6MzZ1b3FDamVlKzg5WnMrZXplSERoM245OWRlWk9uVXE0ZUhocGRwVFJjcC9BRkljenQ3cmpJd01aN2NqaEJCQ0NDR0VFRUlJSVVTVlVtMkQ1WlV0UGo2ZVhidDI0ZWJteG9BQkEyeXVqUmd4Z3R6YzNBTEhybHUzam5YcjFqbThWdHp5RmdhRGdTKysrSUw5Ky9lalVDaDQvdm5uQ1E4UDU0MDMzdUQwNmROOC9QSEhqQjA3dHNSWjRmbUJWVDgvdnhLTkw4eUlFU09jNm04d0dGQXFsWHoyMldmRkh1UG9IanJLNWk4b1dPN3E2Z3BZZ3VWbXN4bUZRb0czdHpmang0OW55WklsWExwMGliQ3dzR0x2cDZ5WlRDYWVldW9wbXphejJRellaM2tQR3phTWUrNjVoMlhMbHRtMER4NDhHTUN1dlNTS004ZkZpeGVaTTJjT3NiR3hhRFFhUm93WVVhRlo1VUlJSVlRUVFnaFJHZ3ZQYmVPY05xWFFQc1BDT3RsODh6Mi9GR1JoUWoxcU1TeXNzMDNiNHZQYmlkZWx5VnF5bHF3bGExV1p0WWFGZFNMWFpNQmRwU0hDTTdEUU1kV1pCTXRMYU5teVpaak5adnIwNlZOZ3lSTm55M1FVVmlya1JucTlubzgrK29oRGh3NEJNSHIwYUc2Ly9YWUF4bzhmejVRcFV6aDQ4Q0RUcGszajFWZGZ4Y3ZMeTZsOXdML0I4aU5IamxpRHFxWDExbHR2MGJScDAwSWZKQlNrb2c4WlZTcVZxTlZxREFZRGVYbDUxaXg5aFVMQnNHSERNQmdNcEtTa2tKS1NRc09HRFV1VnhWOFNack81d0d6dW05dHpjbklxWWt1Rit2MzMzL25oaHgvSXpjMGxJaUtDRjE1NG9kcVZzUkZDQ0NHRUVFTGMydUsxcWRheWpnWEpOUmxRSzFVMlB4YzFSb0hDWmd6QUJWMjZyQ1ZyeVZxeVZwVmFLOUlyQ0JVSzNOV3VoZmF2N2lSWVhnTEhqeDluLy83OStQdjcwNitmcGZ6THBVdVgyTDU5TzcxNzk3YjJ1N2tPZGxHS0U1UytldlVxTTJmTzVPVEprd0NNR2pXS0hqMTZXSzlIUkVRd2NlSkVwazZkU2t4TURHKysrU2JqeDQrbmR1M2FUdTNGbVpJZEpUVm56aHhxMWFwVlp2T2xwYVh4ekRQUGxNbGN1Ym01YURRYURBWURtelp0SWpNejB4b2NUMDFOSlQwOTNackovZTY3N3hJWkdWa202eGFYU3FXeXkrWWVNbVFJWnJPNVRETEZ5MHA2ZWpwZmZ2a2xSNDRjUWFGUThPQ0REekp3NE1BcWVVQ3FFRUlJSVlRUVFoUkdxVkFXMmNkZHBjRkw3V2J6YzFGVUNxWE5tUHcyV1V2V2tyVmtyYXE2MW4rWlJLeWNaRFFhK2ZiYmJ3RVlPWEtrTmFONDZkS2w3Tnk1MHhyRUxnLzc5Ky9ueXkrLzVOcTFhNmhVS3A1KyttbnV2UE5PdTM2UmtaRk1uanlaOTk1N2orVGtaTWFQSDgrd1ljUG8wYU1IQ2tYeERqWE1ENVkvOHNnajlPblRwMHhmaHlNeE1URzR1cm9XR0hST1QwOW41Y3FWS0JRS0hudnNzVEpmLy9qeDQ2eFpzNGJVMUZUUzB0TFE2WFRXYXdzV0xMRHA2K2JtUnIxNjlmRDM5OGZmM3g5M2QvY3kzMDlWNHVoZ1VMMWViMjF2MmJJbFk4YU1zZXV6ZmZ0MjVzMmJoMDZudzkvZm4rZWVlNjVFQjdRS0lZUVFRZ2doUkZVd3VuNFh0SWJDdnlsOWMybUNDTTlBcGpZdlBESE8wMEdXcHF3bGE4bGFzbFpWWHV1L1RJTGxUbHExYWhVSkNRbTBhdFdLTm0zYUFIRG16QmwyN2RxRmk0c0xqejc2S0JjdVhNQmdNRGc5OXdzdnZPQXc0MWF2MS9QOTk5L3orKysvQTFDalJnMWVmdmxsbWpadFd1QmNvYUdoVEo4K25ROC8vSkRUcDA4emI5NDhkdXpZd1pneFk0cFYvcUk4YTVaSFJVVUIveDZpbVpHUndZd1pNOGpPenFaeDQ4YjA3ZHVYMXExYjJ3VDJNek16MmJoeEkwcWxzc0JndVl1TGkzVnVSeFl0V2xUZ05ZVkNZUzFyNCtucFNXaG9LUEh4OFNpVlNrYU1HR0VOakFjRUJKU29yTTNOdnY3NmE3WnYzMDZiTm0xNDl0bG5pLzBRb3pJNCtwYUIyV3kydG1kbVp0cGN5OHpNWk42OGVlemV2UnVBVHAwNjhmampqK1BoNFZIK202MEFlcjBlb0VxL1owSUlJWVFRUW9peVY1SWF2WjVxVjVyNWhNaGFzcGFzSld2OXA5YjZMNU5ndVJQaTR1Sll2bnc1TGk0dWpCbzFDckFjUHJsZ3dRTE1aak5EaGd3aE9EaVk0T0JnTGx5NHdNc3Z2K3owR2plWGJ0bXhZd2VMRnk4bU5UVVZzQVNhWDNycHBXSUZzWDE5ZlprOGVUS0xGaTNpMTE5LzVjU0pFNHdkTzViT25UdlRyMTgvNnRXcjUzQ2N3V0FnS3lzTEtKOWcrWlFwVTJ4Kzl2SHg0ZTIzMzJiKy9QbkV4TVFRRXhORGFHZ29Bd2NPcEUyYk5pZ1VDa3dtRTJBcFAxSVFiMjl2dTdsdlZOQmhuZ0FOR3paazVzeVpCQVFFV0EvM0hESmtDQ2FUaVo0OWU2SlVGdjFWbHVLNmZQa3ltelp0QW1EYnRtM2NmLy85UkVSRWxObjhaYzNSd2FBRkhVUjc0TUFCNXM2ZFMwWkdCaDRlSGp6MjJHTU92LzFRbmFXa1dBNzBxVm16WmlYdlJBZ2hoQkJDQ0NHRUVFS1VKUW1XTzJILy92MFlqVVpNSmhPdnZQSUtScVBSV3JlNlNaTW0zSC8vL2RhK2VYbDV4VDZ3MDVIVHAwK3pZTUVDYTFrWGhVSkJjSEF3c2JHeERzdGlGRWVyVnEwNGRPZ1FXN2R1WmR1MmJYVHMySkVYWG5qQnJ0K1ZLMWVzcjZzOGd1V09oSWVITTNueVpIYnYzczJDQlF1SWo0OW41c3laVEpvMGlTWk5taFFyV0Y0UUh4OGZjbkp5K09LTEx3QjQrZVdYU1VwS3Nnc0MzL3p3d04zZEhaMU9oMDZuSzVOczhueCtmbjRFQlFWeDZkSWxmSDE5bmE0bkQ0WFh0Ny81MmgxMzNNRnJyNzNtOUJyTzBPdjFmUHZ0dC96MTExOEFSRWRIODl4enp4RVFFRkN1NnpvcjFOMmYxNXYwdzEybHdkdWxaT1Z6enA0OWkxS3BKRHc4dkd3M0o0UVFRZ2doaEJCQ0NDRXFWYlVObG51cVhXbnFFNExSYkNMRW8ySUN1czJiTjJmVnFsVjRlSGpnNGVHQlFxRWdLU2tKRHc4UHUxSWFrWkdScFRwb2NkMjZkZFpBZVZSVUZLTkdqU0krUHA0ZmYveXh4SE9PSHorZXpaczNzM0RoUXE1ZHUwYWpSbzBjOXN2SnliSCsvZm5ubnkveGV2a21USmhBeTVZdDdkcU5SaU5MbHk2bFM1Y3UxdEl3N2R1M3AwV0xGaXhidGd5ZFRrZVRKazBBeTRHYllLa1g3cXkzMzM2N1JQdXVXYk1tT3AyT3pNeE1hN0RjYkRaeitmSmxrcE9UU1U1T0ppa3BDYVZTYWYybVFYR28xV3JlZmZkZFRwMDZSZjM2OVV0VTg3eWdoeGlPeXVkNGUzdno1Sk5QRmpoWFFkZkdqUnRIZ3dZTmlyV2ZTNWN1V1FQbEFDZE9uT0M1NTU0cjFsaUFUei85bEtDZ29HTDNMeWtQdFlib0dzRjR1YmloVmpqLzRPWHk1Y3ZzMzcrZjl1M2IvK2RyMVFzaGhCQkNDQ0dFRUVMY2FxcHRzRHpDTTVCcHpRZVRaY2pCWURKV3lKcFJVVkVzWExnUUFKUEp4THZ2dmt0U1VoSlBQdmtrL3Y3K1piclc0NDgvenRXclY3bnZ2dnVzdGRFaklpSzQrKzY3U3pYdlBmZmNROXUyYmRteVpRczllL1lzaTYwV3lkUFQwMkg3K3ZYcldiMTZOV3ZXcktGZHUzWTgvUEREaElXRjRlN3V6c2lSSTIzNjVoKzRXWklBNVE4Ly9JQzN0emY5K3ZVcjlwak16RXpyV2ovOTlCTjVlWGtrSnlkejhlSkZ1M3IwM3Q3ZVRnWEx3WEpQSEQxQUtLNzhMUG1iRFJreUJMUFpiSGU5c0V6MGpJd01oKzNPMU4xWHFWVDQrUGdBbGdjS21abVpLQlFLdkwyOXJYMjBXaTBHZ3dFUER3OXJ2ZnJNekV6TVpuTzFDRHpIeHNieXh4OS9FQkFRUUx0MjdTcDdPMElJSVlRUVFnZ2hoQkNpakZYYllIbGxXN2h3SVVlUEhxVjc5KzUwNk5DaHpPZjM5UFJrMHFSSlpUNHZnSWVIQjcxNzl5N3dla2hJU0tteTR2T05HVE9HcTFldkZoZ3NiOTY4T2UzYXRXUHYzcjNzM3IyYlBYdjJjT2VkZHpKNDhHQzdody81aDBnV05GZGgxcTVkUzNCd2NLSEI4cnk4UEdiUG5rMXljaktYTGwwaU96dmJlbTNuenAyQUphczlKQ1NFNE9CZzZ0YXRhNjFQWDZkT0hhZjNWRlorL2ZWWFZDb1ZQWHIwS0xTdXVxUDNNeitBWGhidmRYQndNRjk5OVJVQS8venpENU1uVDZaUm8wWTJOZVRIalJ2SCtmUG5tVEpsQ2lFaGxzTWpSbzBhaFU2bks5RTNCZ0QyN2R0WG9uRnVDalVxaXE1RGJ6YWJ5Y2pJNE5LbFM2U25weE1kSFUzWHJsM0x0SWE5RUVJSUlZUVFRZ2doaEtnYUpGaGVBcHMyYldMZHVuVkVSRVRZWlVBREpUclk4MGFqUjQrbVdiTm1wWnFqS3NqUEJ2Znc4SEI0UFNRa2hGZGVlWVh6NTgremVQRmlEaDgrek5hdFd6bDA2QkJ6NXN4Qm85RlkrK1lmY0ZxV05kUnZmSi8rOTcvL2NlellNYTVkdTRaR295RXlNaEt6MlV4Y1hCeDMzbmtuUTRjT3BWYXRXdGIrUnFPUjgrZlBFeFlXVm1iN0tZbUZDeGRpTXBtNDk5NTdLM1VmTjlxMmJSc0F0OTkrdTdVdEx5K1BoSVFFMUdxMXRlUU9RSFoyTmdxRnd1YTlkc2FCQXdlYzZtOVVnZFlEVkVad01ZQ250dWd4TGk0dTFLMWJsODZkTzlPd1ljTVM3Vk1JSVlRUVFnZ2hoQkJDVkgwU0xIZlNsaTFiK09hYmIvRHk4dUtaWjU0aExpNk9DeGN1Y09IQ0JYeDlmZW5YcjErcER2WUViTEthOHhWV1JzTVpjK2JNc1FuNmxoZWowWWhlcndlS3pnWVBDd3Rqd29RSkhEaHdnQjkrK0lHZVBYdmFCVThURWhJQUNBd01MTE05M3ZnK0dRd0dYbjMxVldyV3JFbFFVQkFLaFlLalI0OHlmZnAwY25KeTdPN1pOOTk4dzlhdFczbnh4UmRwMjdadG1lM0pHYm01dVJpTlJtdjkvS29nT3p1YjNidDNvMVFxYlVvR0hUdDJES1BSU0hSMHRQV1FWcjFlajlsc0x2QmhTbkU4OWRSVFR2VS9jUzJKR2Yrc0FxQ3BUd2h2TlMrYmYxZENDQ0dFRUVJSUlZUVFvdnFydHNIeU9PMWw1cDM1eTNyQTU3Q3d6dVcrNXRtelovbmlpeTh3bTgxa1oyZnoybXV2MlZ6djI3Y3ZVSGhaaTlLV3ZuQjNkeTlSWURRL3k3dWlhTFdXbEYwWEZ4ZHJmZXFpM0g3NzdiUm8wY0lhVEwxUi9tR240ZUhoWmJiSG05K0QyclZyMi93Y0dSa0pRSHg4dkUzN2loVXIrUFBQUHdHNGN1VkttZTNIV1ZsWldZRGpoeEUzSDlvNWN1UklPbmJzV09aN3lNaklJQ1VseFhvUWFQN0JySGZmZlRjMWE5YTA5dHUvZnorQVRaMzIvSWRDMWFGZXVSQkNDQ0dFRUVJSUlZVDQ3NnUyd1hLdElaZmpHUmNBTUdPdWtEVjlmWDB4bXkxcm1Vd20vUDM5clRXc2E5ZXVUZlBtelczNi8vYmJiOXh4eHgwRUJBUVVPS2ZCWUdENzl1MjBiTm5TSnJoWWtKa3paNVlvTTd5d3pQUkZpeGF4ZXZWcXArY3N5TEpseTZ6QjhobzFhdGhjUzB0TDQ1bG5uaW54M0o5Ly9qbWZmLzU1a2YzZWZQTk5icnZ0dGhLdkErRGw1VVZnWUNDWEwxOG1Nek1UYjI5dmxpOWZ6azgvL1FSWTZtMVgxQ0dwanFTa3BBQ09TOVBjZkdoblhsNWVtYTV0TnB2NThjY2ZXYnQyTGQyN2Q2ZEJnd2FjUDMrZTlldlhvOUZvR0Rod29MVnZkblkyMjdkdlI2RlEyTlQzencrV2w3UmV1UkJDQ0NHRUVFSUlJWVFRWmFuYUJzc3JnNit2TDg4ODh3eDE2dFFoTkRTMDBDRGYyYk5uK2U2NzcxaThlREZmeEYvSnhnQUFJQUJKUkVGVWZmVlZnZG16SDM3NElZY09IYUp0MjdhTUhUdTJ2TFplNGZJUDVQVHk4ckpwVnlxVnVMcTZGbnNlczlsc0xlZWlVcWxRcTR2M2tTMnJBeGhidG16SnhvMGJPWExrQ0ljUEg3WUdmUjk5OUZGNjllcUZ3V0FvOXA3SzJvVUxsb2RGanI1cFVCYUhkanB5N3R3NXdGSkM1ZWVmZjhiUHo0L0l5RWd5TXpQNTZLT1BNSnZOREJ3NDBPWUIwWVlORzhqSnlhRnAwNlkyMmZ0RjFiUVhRZ2doaEJCQ0NDR0VFS0lpU2JEY1NUZldZUzdNK3ZYckFXamJ0bTJoWlNZR0RCakE0Y09IMmJ0M0wvdjI3YU5ObXpabHNrOW5EQnMyakNGRGhwVHBuTmV1WFFQc004dDlmWDM1L3Z2dml6M1BraVZMK09XWFh3QVlQMzY4WGZaK2VXdmJ0aTBiTjI3a3l5Ky94R0F3NE83dXp2UFBQMjg5dkhMQ2hBazBhTkNBWWNPRzJiM1c4cFpmSHViRWlSUEV4c1lTRlJWVkx1dGN2WHFWSFR0MnNIbnpadXVhSVNFaDlPM2JsMDZkT21FeW1aZzhlVElYTDE2a1ZhdFcxbkpFWUhsb2t2LytQZmpnZ3piejVuLzdRSUxsUWdnaGhCQkNpT3BnM3RrL2ljdEtLYlRQNlBwZGlQRDg5Nnl0L0JLeWhZbndDbUIwWkZkWlM5WXExbHBDaVBJbHdmSnlrSm1aeVk0ZE93QzQvLzc3QyszYm9FRUQrdlRwdzVvMWEvajIyMjlwM3J5NVU1blhaVUdoVURpc0UxNGErV1ZBU2hwQU5wbE1MRm15eEtZOHpDZWZmRUxYcmwzcDJiTW4vdjcrWmJMUHdoaU5SdXNob0FhRGdicDE2L0xxcTY4U0hCd01XTExlRXhNVGlZK1BaL2p3NFU3TlBYZnVYTFp0MjBhYk5tMTQ0WVVYU2xTSC9zU0pFNERsL1pzL2Z6NVRwa3h4ZW82aVhMeDRrWmRlZXNsYWZxaFJvMFk4OU5CRHRHN2RHckM4enpObnp1VDA2ZE5FUkVUWXZaYTVjK2VTbloxTjA2Wk43UjUwNUFmTGl6b0FWZ2doaEJCQ0NDRXFrOWFRUzV6Mk1tc1REeGJaTnpNdkc0UFphUE56ZmduWmdwZ3gyNHdCT0p0MW1YOHlFbVF0V2NzNlJtRUdsYkpzWXpkQ0NIc1NMQzhobzlISXhZc1h1WERoQXZIeDhjVEZ4Wkdjbk15c1diTllzV0lGQm9PQjZPaG82eUdSaFJrMGFCQzdkdTBpTlRXVlZhdFdNV2pRb0FwNEJlVXJNVEVSc0dTU08rdmN1WE44ODgwM25EcDFDb0NPSFR0eTVjb1ZZbUppV0wxNk5XdldyS0Z0MjdiMDd0MmJ4bzBiT3oxL2Z1QjM3ZHExeE1mSGMvSGlSWnRBczlsc1p0dTJiU3hmdnB4TGx5NVoyOXUzYjI4TmxJTWxrR3cwR3FsVnE1WmR1Wm5DWExwMHlYcEE2TTZkTytuYnQyK3hQaWMzU2tsSklUNCtIb1ZDUWYvKy9WbStmRGtmZmZTUlUzTVVSKzNhdFduY3VERktwWktISDM2WXBrMmJXcStkUG4yYW1UTm5rcDZlVHYzNjlSay9mcnhObHZqYXRXdlp2MzgvR28zRzdzQlIrUGZiQnhJc0YwSUlJWVFRUWxSbGNkckxURHhhdkZLWDJVWTlXWGs1Tmo4WHhXZzIyWXpKYjVPMVpLMGIxMUlyVlhoSnNGeUljaWZCY2lkczI3YU5QWHYya0p5Y1RISnlNa2FqN1pQRWdJQUFVbEpTK1AzMzN3RjQrT0dIYmE3bjE5NittVWFqWWVUSWtYejQ0WWVzV2JPR2J0MjZsZWdRejZvaUp5ZUh2WHYzQWhBUkVWSHNjVEV4TWZ6MjIyL3MzYnNYczltTVJxUGhrVWNlNGQ1Nzd3VWdMaTZPdFd2WHNtdlhMdmJzMmNPZVBYc0lEUTJsVDU4K2RPclV5YTUyK05XclY0bUppUUhneXBVcnZQWFdXMXk0Y01GYUsvdUhIMzRBc0diVlg3MTZsUzFidHZEWFgzK1JuSndNUUZSVUZKMDZkV0wrL1Btc1dyV0sxcTFiMDZCQkErRGYrdDNPQnJyOS9QeXNCNGY2K2ZsUnAwNGRwOFlEN051M0Q3QjhNNkYvLy80Y08zYU1RNGNPT1RWSFlZZSszbWo4K1BFT3YrMXcrdlJwMHRQVGFkKytQYzgrK3l3YWpjWjZiZnYyN1N4Y3VCQ0FSeDk5MUtaV2ViNzhraTZCZ1lGMjE0UVFRZ2doaEJDaXFucTlTYjhDcjRXNis5djlYRmgvQUErVnhxNXRXRmduZEVVRVUyV3RXMmV0eGVlM2MwR1hqa3FodEN2bklvUW9XeElzZDBKR1JvWTFTT25tNWthREJnMElEdzhuUER5YzBOQlE2dFdyeDlxMWF6RVlERFJvMElEYmJydk5adnlXTFZzQXFGbXpwdDNjYmRxMG9Ybno1cHc0Y1lLelo4OFdHQ3gvNXBsbnl2aFZPU2N6TTVORGh3N2g1ZVdGcDZjbkhoNGV1TG01NGVMaWdsNnZKeWtwaVpVclY1S1Nrb0phcmFaVnExWUZ6bVV5bVRoejVnejc5KzluOSs3ZFhMeDRFYkNVRlduZnZqM0RodyszQ2FSR1JFVHcvUFBQTTN6NGNINzc3VGMyYmRwRWZIdzhjK2JNWWVuU3BmVHExWXZ1M2J0Yk01WGo0K09aTldzV0FObloyY1RHeHVMaTRrSkVSQVJoWVdIV1AzcTlubmZmZlpjalI0NVlzODVEUWtJWU9uU290VFo1Zkh3OG16WnRZdnIwNll3YU5ZcFdyVnF4Y2VOR0FKbzBhZUxVUFhSeGNXSEdqQm1jUEhtU0JnMGFGRnJUM2hHRHdjQzZkZXNBNk5TcEUwcWxrckZqeHpKOStuUnJBUCt0dDk2aVc3ZHVSRWRIRXhBUTRQREEwNXNmNXBoTUpveEdJd2FEQVpQSmhGS3B4TjNkdmNDeVFMMTY5U0lvS01qdVBkNndZUVB6NTgvSGJEYlRxMWN2N3JyckxtSmpZL0h6ODhQRHd3T2xVc2svLy96RDVzMmJBV2pZc0tGVHI3ODBQRlFhb3J5RFVTbVVSSGdGRkQxQUNDR0VFRUlJSVc0UTVSMU1kSTNnb2p0ZTU2SFdPTlUvWDZpSDg2VkhaYTMvN2xyeHVqUmlNeTFsWXJXR1hLZlhFa0lVbndUTG5kQ3VYVHQ4Zkh5SWpJd2tPRGpZWVozcEFRTUdFQllXaHJlM04wZVBIdVdERHo3QTNkMGRrOGxrcmRIY29rVUxoL00vOGNRVFFPR1p0clZxMVNwUmZldlUxRlNueHppaVVxbVlNMmRPc2ZyMjc5OGZiMjl2bTdiRXhFUjI3ZHJGNmRPbmlZMk50V1o1Z3lYRHZtUEhqdlRwMDRlUWtKQUM1L1h6ODJQNDhPSDA3OStmMzMvL25iVnIxNUtlbnM3aXhZdFpzV0lGWGJ0MlplalFvVVJIUjlPc1dUUEN3c0lJRHc4bklpS0M0T0JndS9yc2x5NWQ0dGl4WXdDMGF0V0tIajE2MExwMWE1djdQSExrU0M1ZnZzelJvMGVaUFh1MnpmMW8xNjVkc2U3SGpUdzhQR2pac3FYVDQ4RHlEWWZVMUZRMEdnMmRPblVDd052Ym02bFRwN0owNlZJMmJOaEFiR3dzc2JHeDFqRTNaOTNmeUd3Mll6S1pyQThLOGcwZlBwd0hIbmlnMEwzY0dDalg2L1hNbnovZldtS21hOWV1akJ3NUVxUFJ5TlNwVThuTHk3TWJIeFVWUlhSMGRORXZ1b3lFZXZnenZuRS92RnpjVUN2azYydENDQ0dFRUVJSUlZUVE0bC9WTmxnZTRSbkkxT2FEeVRicWNWVld6TXNJQ0FnZ0lLRG9iTlEyYmRvQWxpeHNvOUZvcmMzczVlVkZ5NVl0R1RGaWhNTnh4U2xITVhYcTFCS1ZhQ2x1eVkyaWVIcDYwckJoUTFKU1Vzakx5N05tSXh1TlJwUktKVjVlWG9TRmhYSFBQZmZRb1VNSHUvRkdvNUdmZnZySityT0xpd3ZObWpXamZmdjJ0RzNiMXFibWRWSGMzTnpvMjdjdnZYcjFZdlBtemF4WnM0WkxseTV4NE1BQlJvd1lnVUtoWU9MRWlVWE9FeFFVeEVzdnZVUllXRmlCNzRHTGl3dmp4bzFqK2ZMbGJOaXdnZXpzYkRRYURhTkhqNjd3a2psUlVWRzR1cnJTdFd0WG00Y1JHbzJHRVNORzhNQUREN0I3OTI1aVltSklTa3BDcTlXaTErdHRndUkzQjhodnpEelB2NTZmVlY5Y1dxMlc0OGVQQS9EQUF3OHdiTmd3RkFvRmFyV2FrSkFRenA0OWErMmIvN0JnNU1pUkpYcjRJNFFRUWdnaGhCQkNDQ0ZFV2F1MndYSlB0U3ZOZkVMSU11UmdNQm1MSGxBSnZMMjlXYnAwcVRYNDZLZ1VSbkZGUlVVQmxxQnRTZVJuczVkMC9JMm1UWnRXNHJHaG9hRjA3OTRkTHk4dm1qUnBRdVBHalcxcVhaZUVpNHNMUFhyMG9GdTNidXpjdVJPRlF1RjBBRGIvQVVkUjZ3d2RPcFNCQXdlU21wcUtyNjl2Z1NWS3lsTndjRENQUFBLSXc0Y1JZQ256MDZ0WHIvOXY3ODdqb3FyM1A0Ni96OHhoRzBBRUVSVVR4VVEwelZaTjB4Wkx6Y295Y3l2cnRseExLNzE1ZjNVck15dFR5NnhiMThvV00yMjlwbVhkekRSYnpDenJabGFXV1RmTlFsQnhReFNFUVdDVzN4L0U1QWpEb3VJd25OZnpyem5MOTN3L0J4N1lvL2M1OC9tcWYvLyt4N1N1K1BoNFRaZ3dRWnMzYjFiMzd0MzlqazJiTmsxZXIxY3VsOHZYang0QUFBQUFBQUNvVDBJMkxBOGxoeFBlSG1yeTVNbEhOSDdDaEFsSE5QNW9LbTgzYzdUWmJEYjE2dFdyVHE1OU1OTTBLMTJ3OGxqcTI3ZHZVT2NQcEhuejVnRi9Ob1poSEpXSE5RQUFBQUFBQUVCZElDd0hZQmxaemh6TnkveENkc09tdGpGSkd0bjJ2R0NYQkFBQUFLQ2VDMFliV0FCQWNJVHN2L0tGcm1KbEZPN3kvY2ZxY0ZZZUJtQXRUbmVKYndWeFEvUktCd0FBQUZDOVVHZ0RDd0E0T2tJMkxNOG8zS1Y3MXkyUUpLVTNTdGI0amdPRFhCRUFBQUFBQUFBQUlGU0ZiRmdPQUFBQUFBQUFOSFFqV3ZkVXNjZWxLSHU0VXFPVGdsME8wS0FSbGdNQUFBQUFBQVJBRzFnRVc0b2pVYWJOcmhnek10aWxBQTBlWVRrQUFBQUFBRUFBdElFRkFPdXdCYnNBQUFBQUFBQUFBQUNDalRmTEFRQUFBQUFBZ0hvcXk1bmoxN004Mm93SWRrbEFnMFZZRGdBQUFBQUFBTlJUOHpLLzBJYjhiRW5TbEM3RDFUbXVWWkFyQWhvdXduSUFscEVTbGFpN1RoaW9LSHU0R29WRkJic2NBQUFBQUFBQTFDTWhHNVpIbXhIcUZOZEticTlIclJ3SndTNEhRQWh3bU9IcUVKdXNtTEJJbVlZOTJPVUFBQUFBQUFDZ0hnblpzRHcxT2tsVHV3eFhnZXVBWEI1M3NNc0JBQUFBQUFBQUFJUXdXN0FMQUFBQUFBQUFBQUFnMkVMMnpYSUFxQzJucTBSWlJUbStudVdwMFVuQkxna0FBQUJBUFVjYldBQ3dEc0p5QUphUlZaU2o2VDh2a2lSMWltdWxxVjJHQjdraUFBQUFBUFVkYldBQndEcENOaXpQS055bE9iK3Q4RDNaSGRHNlY3QkxBZ0FBQUFBQUFBQ0VxSkFOeXd0ZHhmb3BiNHNreVN0dmtLc0JBQUFBQUFBQWpyNFVSeE1aTW1RM2JJbzJJNEpkRHRDZ2hXeFlEZ0FBQUFBQUFEUjBJMXIza21teks4YU1ESFlwUUlOSFdBNEFBQUFBQUJBQWJXQUJ3RHBzd1M0QUFBQUFBQUNndmlwdkEvdEwvalpsT2ZjRXJZNFZIeTNYM3R5OVFadS9yaFFYRjJ2akx4dms5ZGFmRnJ0em5wdXRweDkvVXZ2Mk5yeWZONENxRVpZREFBQUFBQURVWTBzWExkWXpNNTdTL2VQdjBkN2MzR0NYYzFRdC8rQWozWFA3WFZyeXpydDFOb2ZMNWFyVitaK3ZXS2xQbDMraUltZFJIVlVFb0w2aURRc0FBQUFBQUVBOTFyVkhkNzM5eGx2YXZpMWJrKzYrVjVPblA2aTR4bzNsOFhoMDVjQWhoMzNkRitlL0prZTB3N2M5YnZRWVpXL2RWdVdZNU9OYTZvbFpUMnZveFpmVmVyNUpEMDlWcHhNNys3WmRMcGNXdjcxSVRab21xdC9GRndZY2Q4Zll2MnR6eHVZYXp6UHZQMjhvTER4Y2t2VGhrbVY2YjlHN2V1RGhxWXBQU0tqWkJmNTR5OTB3akJyUFdaZm1aYTdTRm1ldTdJWk5JNC92cmRUb3BHQ1hCRFJZaE9VQUxNTmhEMWQ2bzJUWkRadFNZNW9HdXh3QUFBQUFxSkdtU1UxMXg4VHhtalIrb3JLM2J0UGtDZmRwMHZRSDVYQTQ1UEY0RHZ1NlhsWGUrcVQvZ0lzcTNiL3N2YVcrejhuSHRmUTc1dkY0dENON3UydzJtNW9udDZoMGZFUkVoTi8yMGtXTGxiTjd0eVRwcWtIRC9JNWRkZDFmZE5uUXdaS2twT2JOVkZKYUtrbmF1V09IM0M2M1dpUW55N0Q1aDluYnQyWExORTFmVUY3a2RPcnROOTdVbnB3OWZnOFpxbFArTTdYWjYwZERoaXpuSG0zSXo1WlUxaFlJUU4waExBZGdHU21PUkkzdk9GQXhZWkV5RFh1d3l3RUFBQUNBR2t2djJFRWpieDZsV1U4OW95MVpXL1MvOVQrcFc0L3VlblBKTzdXK1ZuVnZoWSs4ZVZTbCt3OE95NStZOWJUZnNhek5tYnA5ekRpbHBiZlgxSDgrWEcwTmUzUDNhdUg4TjVYUXBJbE9QdTBVMy82ZjF2Mm9uVHQyS2lJeTByZnZqb2wzK3o3LzljcHJWTEIvdjJiTW1pbWI3Yzh3Mit2MWF0aUFRWXFPaWZIdGkzSTRkTS9rKzNYdm5STjhEeGtlbVA2UVltTC9QS2N5YnJkYmt2eXVEOEFhUWpZc1Q0MU8wcFF1dzFYa0xsR0VyZXcyNW1XdXFuYXhqUkd0ZXlyRmtlamJ6bkxtYUY3bUYxV09TWEUwcWJEYU5YTXhGM00xakxrQUFBQUFJRlQwNmQ5UG16YitxdVNXeWVyV28zdWR6ZlBpODNOcVBXWkxWcFlrcVdQblRqVTYvN2tuWjZySTZkVFkyMjcxM1V0V1pwWStYN0ZTU2MyYTZieCtmU3FNeWMvTDEvNzhmTVVuSkZRSXNwMkZoWktraENiK3JWWmF0VTdSM1pNbTZvRUo5eWtyTTB2VEprM1JmUTgrb0lqSVNEMDY5V0Z0K044dkZlWXBLU21SSk4wMTduWVpSdVdCK2JNdnpWWllXRmlON2hWQTZBalpzRHphakZEbnVGWXFjaFhML2NmWGhyWTRjMzFmU3dtazJPT1NhYlA3YlZjM3hwRGhONGE1bUl1NVFuc3V3eXVwZnJTZUF3QUFBSUNBQ2dzTGRkMndxeVRKOXdiNXFMRTMxL2tiejBzWExhN1JlZU5Hai9GOUxpd29rQ1I5K3ZFbit2cS9YL21kMTZ4NU0wMTQ0RDdmOXJMRlMvVGRtbTkxYXRmVGZVRzV5K1hTazQ4K3J0TFNVdDEwNjVnS0xWc2s2YXRWWDBxUzB0TFRLaHpMM1ZPMjhHbGkwOFFLeDlJN2R0QXQ0OGJxaVVjZjE4WmZOdWlaSjJicS8rNzZod29LOWl0djM3NkE5NWVmbHgvd1dIbGZjd0FOUzhpRzVlV2l6RC8vOGJRSGVOcm5kNzQ5WERGbXBOOTJkZXlHelc4TWN6RVhjeldjdVFBQUFBQWdsQnlMMWlDQldyc2MycjZsc3NWQTkrM2RxMzE3OXdhODlzOC8vcVNYWnMrVkpJVkhoUHZlWXQrK2Jac3lNellycm5HY3Z2bDZqYjc1ZW8wazZmcFJJeVZKT2J0M2E4Ry81MG1Temp5N2x6SisrMTNoRWVGcTBpUlJoczNRc2lWbExXSlMyclN1ZE41ZTU1NnR6TTJaK3V5VFR6WGtpckwrNkE4OC9HQ2w1dzRiTUVoZXIxZHo1cjJpUm5HTnF2d1pBR2hZUWo0c1A5akk0M3RYdTlEQm9Tc0dsN2R6cVVxMFdmRnBKbk14RjNNMWpMa0FBQUFBV0lOaGxIMjl0S1NrUk9IaDFiOXNVNjZ5TnJENFUvSnhMU3YwTHovWW9lRnlZbEtpR3NjM2xtbWF2amZGRDVhM0w4L3Z6ZmJyUjQzVXBvMi82cDhQVFZkK1hyN2F0VTlUajE0OTlmTHN1VnI2N250K1kwM1QxRm5ubmhPd2xoSFhYcTJMQnc1UTQvajRnT2Q0dlY1NS8zaHIzRFQ1ZlFOVzA2RCs2ZzhOejJxaXZKMExjekVYYzFsekxnQUFBQURXRUJjWEowbmF2WHUzV3Jac1dlTng1Zit2VWVBNklKZkhYVmZsMVZwdDNuQ3U3U0tnYzU1OXZyYmxTSkxlbXYrRzl1M2RGM0NCVUVsS2F0Wk1qODZjb1lXdnY2R2xpeGJycWRuUHFubHlDNDBiUFViWlc3ZjVhaTNmWHJUd1A1cjM4cXZ5ZUR4S2JOcFUvN2hudkd3Mm05cTBUVlZjNHppVmxwYktORTBkMTZxVmhvNFlydVRqQXY5dURjT29NaWlYSkZkcHFlOXpXRmlEaXMwQTFBQi85UUFBQUFBQW9NRkxUVTJWeldaVFJrWkdyY0x5K3N3d0RJVlgwdHU3WEVseHNlOHQ2ZHBZOXQ3U3c2cm5zeFVybGIxMVc1Vmh1U1RGeHNiVytKcW5kRDFOQy83OXV0cTJhYTA3NzcxYjhRbGxDM2oyN251K2V2YzkvN0RxckVySkgyRzVZUmd5V2NBVHNCekNjZ0FBQUFBQTBPQkZSVVhwakRQTzBPclZxOVcrZlhzbEpkWCtHNjMxVFh4Q2dtYTlNaWZnOGRIWGpGVHVuajIxdm01TmU1WWZDeW10VTNUL1E1UFZybjJhM2w3d3B0eHVqeTYrN0JMRnhzYnEybUVqNUN4MDF2ak5lV2VoVTQ1b1I1WG5GRG1ka3FUSXlFaGY2NTVnRzlHNnA0bzlMa1had3cvcm05Z0FhbzZ3SEFBQUFBQUFXRUwzN3QzMSsrKy9hK0hDaGVyVHA0L2F0MjlmN1poQ1Y3RXlDbmY1ZXBhbk9CS1BRYVhCY2MvaysxUjZVQnVTUTgyWU5WTmhSL2x0NjdjV3ZDbEhkTFR5OXVWSmttL0J6L0p0U1VydjJFRWxKU1ZhOU5ZN2NybEtOV2pvNWJXZUp6OHZYMzhmUFVaRFJneFh2NHY2Qit4SG5wK2ZMMGx5eEVUWGVvNjZrdUpJbEdteks4YU1ESFlwUUlOSFdBNEFBQUFBQUN6QlpyTnA4T0RCV3I1OHVSWXZYcXlFaEFRMWE5Wk1jWEZ4QWQ4aTNxSjh6WGV2bHlRbEsxYVgyZEpyUFcvTGxpMlZuSng4UkxYWHBXMWJ0K3FSS2ROcU5hYXlSVDFMaW11M2VLb2tmZnJ4SjM3YkJ5L3VlYkR2djEycjRnTUhkTUtKblJRUldmdlFlTzAzMzJyLy92MTZiZTdMT3VmODNocnoxOUdWbnVkeWxUMHMySmU3VjZPdkdSbndlbU52dU5uM2VjaVZ3OVQzd2d0cVhST0Erb2V3SEFBQUFBQUFXRVpVVkpRR0RCaWc5UFIwclZ1M1RwczJiYXJ5YmVxOFJwSTZsSDNlWDFDZ2IzLzk5ckRtcmM5aGVXbEpxYkszYmp2aTZ4UVZGU25LVVhXYmswTlZ0OEJudVM4L1d5Vkordm5IbnlxMGd6bDArOVN1cCt2dVNSUDk5bjMzVGRudjdaVFRUMVYwZEhTMTdXbmNibmVWNXh4OHJLaW9xTXByQVFnZGhPVUFBQUFBQU1CeTB0TFNsSmFXVnUxNTYvTzI2TWQxQ3lSSnlja3RkTlA1QSt1NnRHT3VUZHZVS3Z1VUp4L1hzdEkzeVEvbUxIU3FzS0JBclZQYkhQWDY4dmJ0MCtvdi95dkRNTlNpNVo4UEhiWnZ5NWJYNjFYeWNmNEx0aVkyOVcrVjQzSzV0UGFiN3lSSlo1MTdqcVRBZmRtZmVPUXhyVnI1dVNScDRKQkJ1dnI2YTQvYWZSeXVMR2VPWDgveWFEUHdvcTRBamd4aE9RQUFBQUFBQUNSSlQvM3pYNHFKamRYMW8yK28xYmpOR1JtU3BOUzJiWTk2VFIrOS80RmNMcGU2OWVpdU95YU85KzB2WCtDenVpQi8zZHJ2VmVSMEtpb3FTcWQxT3ozZ2VTNlhTeitzL1VHU1pKcW1QbHl5VEpjTXVreHhqZU9Pem8wY3BubVpYMmhEZnJZa2FVcVg0ZW9jMXlxbzlRQU5HV0U1QUFBQUFBQkFDTnFibTZ1ckIxOFI4SGhKY1hHdHJ1ZHl1ZlRaaXBVNjhlUXVOVHIvTHlPdlUyeHNyQ1RwdXpYZmxGM0Q3WkxINDVITlpxdHd6c0U4SG8ra21pM3dXYkMvUUhiVHJzRlhEcTNWL1pUNzZvdi9TcEs2OWpoRFlWWDBWUC95ODFYYW41K3Z0dTJPVjd2MmFmcHc2VEs5OVB3TEduZm43WWMxTDREUVExZ09BQUFBQUFBUWdyeGVyNG9QSERocTE4dlBLd3VvMjNmbzRMYy9lK3UyQ24zQjU3NytpaTY5dkd5ZnM5Q3BqNWQ5SkVsYTllbG4yclZqcDhiZVBrNHRrcE45NXh5cXlPbVVWTE1GUHE4Yk5WS1hEYjFjamVQamEzMVBwU1VsV3YxbFdWamU4K3l6cWp4di9xdnpKRW05KzV5bmJtZDIxMmNyUHRXcWxaK3JVNWNUMWFkL3YxclBEU0QwRUpZREFBQUFBQUNFb0lRbVRUVHJsVGxIN1hwWm1WbVNwQTZkT3ZydE4wMVRTYzJiK2UyejJlMlN5Z0w3WjJZOHBjS0NBbDF5K1VBZEtEcWdqOTcvUUhmODdUWmRQMnFrenIrZ2I2VnpGUllVU3BMbXpuOVZzYkd4VlM3d09XNzBtRXF2VWVRc0NuaThiLzkrR2pCb29OYXNYaU5ub1ZNeHNURTY2WlNUQTk3NzNGa3ZhUGZPWFdvY0g2L2UvZm9vSWlKQ1YvN2xLcjM0L0J5OThPd3NOWXFMVTdjZVp3UWNENkJoSUN3SEFBQUFBQUNBTnY1dmd5VHA1ZGx6bGY3NEk0cUtpcElrSlRWdlZtbGY4TUtDQWozOXI2ZTA1cXZWYXRjK1RWZGRlNDNzcGwwbm5YcXlucG54bEo1NzhtbDkvOTFhM1h6cldEbWlIWDVqdDI3Wkl0TTBGUk1UVTIxZDVhRjViWTZYdDNGWnVienN6ZlZ1UGJyTGJ0b3JIZi9Pd3JmMThiSVBKVW5YM25DOUlpTEtGdEM4OE5JQldyOXV2ZFo4dFZxUFAveUlSdDQwU24wdnZLRGFlZ0dFTHNKeUFBQUFBQUNBQUtMTkNIV0theVczMTZOV2pvUmdsK1B6NnNMNU1tekdVYjNtTjZ1L2xtbWEycHExUlZNblR0SnRkOTlaNlhrSGlnNW94Y2ZMdGZEMUJjclB5MWQ2eHc2NmU5SkVYeGg5eHBrOTFLWnRXejA2ZFpxK1d2V2xNamI5cG45TXZGdHRVdHRJa29xS2lyUnordzQxVFVxU1lWUi9EK1Z2bXgrcWZJSFBRTWQzNzl5bHRkOThKMGs2ODZ4ZUZZNTd2VjdOZjNXZTNsN3dwaVRwblBON3E5ZTVaL3VPRzRhaGNYZjhueWJmYzc4Mi9ySkJ6ODk4VmovL3VGN1hqNzVSamVJYVZWczNnTkJEV0E0QUFBQUFBQkJBYW5TU3BuWVpyZ0xYQWJrODdtQ1g0eE1aRlhsWTQvYm41MHNxQzRMREQxcnNjdU12RzVUeDIrOGFPR1NRU2t0S3RmVGQ5M1RIMkw5WGVvMVBQdnhJTHo0L1IySGg0Um82NGdvTkhqNjB3bHZielpvMzA0T1BUZGZNeDJibysrL1dhbDl1cnBUYVJwSzA1cXZWOG5xOWFwdDIvR0hkUTAydCtQZ1RlYjFleGNUR3FQTkpKL29kMjV1YnEyZG16TlQzMzVhRjZWMU9Qa21qeDk1YzRSb1JrWkdhT09WK1RaLzhrSDc2Y2IxV3JmeGNhNzlkcTh1R0ROS0ZsMXlzaU1qRCt6MEFxSjhJeXdFQUFBQUFBQm9ZcjllcjNEMjVpb3FLVW5oRXVPeDJ1NXhPcCthL1ZyYUlaZVA0ZUlXRmhVbVMzRzYzWHB6MWdpU3BlODh6ZFh4YU85bHNOaTM1WTdITm5GMjdOZXVwWjNUaXlTZXBlWXZtNnQ3clRObnNkcDF4WmcvRkoxUys2S2JINDVFa2pmcmJMZHFXdFZWeDhYSGFrYjFkelpOYmFNVkhaYTFSMGp2K3VaRG9xVjFQVjV1MnFaTEszanpQMjd2UFY5L2hLbDljdEdEL2Z0bi82TEh1Y3JuMHdYdnY2ODE1ODFWWVdOWTN2V3YzTXpUdXp0c1VkdEREZzRORk9SeWFPSFdTWG43aFJTMWJ2RVNGQlFYNjkwdXY2ajl2dnFXTExoMmc0VmVQT0tJNkFkUWZoT1VBQUFBQUFBQU4wTzIzM09vTGhBL1Z1Kzk1dnM4Ly9iaGVtemIrcW1ZdG1xdGQrelJKMHJVMy9sVm5udDFMYzUrYnJVMGJmOVhIeXo3MDlmVXVOL2U1MlRKTjA3ZllwN3hlZVR3ZXVkMXVYMWgrc0lzdUhhRFR1cDJ1OVQrc2syRVk2dEdycCs5WTMvNzk5TUNFKzNUcmpiY29MMitmbklWT3BhVzNQNkw3ajR5SzFMQ3JydkRiOTlrbm4rcWwyV1dMb3Rwc05nMitZcGlHamhoZWJUc1kwelExOHFZYmRWclgwL1Q4MDg5cDk4NWQ4bnE4T3ExYjF5T3FzU1pTSEUxa3lKRGRzQ25haktqeitRQXJJeXdIQUFBQUFBQm9ZQXpEMFBGcDdiVHUreC84OXNjbnhLdm5PV2RyeUJYRGZQdE82TnhKamVJYWFlaVZ3LzNPVFV0dnIybi9lbFE3c3JkcjlaZGZhZE92dnlvM1o0LzI1T1FvUHk5ZnBhV2xLaTB0bFVwTGExUlRqMTQ5MWFScG91SWFOMWI3RHVscWt0akVkNnhaOCtiS3o4dVR5K1dTM1c1WDIzYkhhMVFsYlZHTzFIbjkrdWo3YjlkcTUvWWR1bUhNNkZvSDhpZWZkcXFlZUc2bTNsKzhSRzNUMnZrZUx0U2xFYTE3eWJUWkZXUFM4Z1dvYTRiWDYvVUd1d2dBQUFBQUFJRDZLS053bCtiOHRzSzN3T2VJMWhVWGlxd3J4Y1hGbXZuWURFblM3UlB1T3F4cmVMMWVlZHdlZWJ3ZTJReGJoZDdpNVQ1ZTlxSE92NkJ2alJiY0xGZGFVcUtTa2hLVmxKVEs0M2JMNC9WS2Y4Uk1OcHROaHMyUTNXN0ticmZMTkUxZm4vVWZ2MStueEtSRXRVaE9ybkJOdDl0ZE5yWUdkVHg0MzJRZEtDclNsRWVuMWJobXFlem5HaDRlWHF0N0RUYkNjdURJR1RYNG95Y3NCd0FBQUFBQUNHQjkzaGJkdTI2QkpDbTlVYkxHZHh3WTVJcGdSWVRsd0pHclNWaHVPeGFGQUFBQUFBQUFBQUJRbjlHekhBQUFBQUFBQUtpbjVtV3UwaFpucnV5R1RTT1A3NjNVNktSZ2x3UTBXSVRsQUFBQUFBQUFRRDJWNWR5akRmblprcVJDVjNHUXF3RWFOdHF3QUFBQUFBQUFBQUFzajdBY0FBQUFBQUFBQUdCNWhPVUFBQUFBQUFBQUFNc2pMQWNBQUFBQUFBQUFXQjRMZkFJQUFBQUFBQVNRR3Aya0tWMkdxOGhkb2dnYk1Rb0FOR1Q4S3c4QUFBQUFBQkJBdEJtaHpuR3RWT0E2SUpmSEhleHlBQUIxaURZc0FBQUFBQUFBQUFETE03eGVyemZZUlFBQUFBQUFBTlJudkZtT1lNbHk1cWpZNDFLVVBWeXAwVW1LTmlPQ1hSSVFrZ3pETUtvOWg3QWNBQUFBQUFDZ2NvV3VZbVVVN3ZMMUxFOXhKQWE3SkZpUWFiTXJ4b3dNZGhsQVNLdEpXRTdQY2dBQUFBQUFnQUF5Q25mcDNuVUxKRW5walpJMXZ1UEFJRmNFQUtncjlDd0hBQUFBQUFBQUFGZ2ViNVlEQUFBQUFBQUE5UlE5eTRGamg3RG05Vnl2QUFBRHFrbEVRVlFjQUFBQUFBQUFxS2ZtWlg2aERmblprcVFwWFlhcmMxeXJJRmNFTkZ5MFlRRUFBQUFBQUFBQVdCNWhPUUFBQUFBQUFBREE4Z2pMQVFBQUFBQUFBQUNXUjFnT0FBQUFBQUFBQUxBOEZ2Z0VBQUFBQUFBSUlOcU1VS2U0Vm5KN1BXcmxTQWgyT1FDQU9rUllEZ0FBQUFBQUVFQnFkSkttZGhtdUF0Y0J1VHp1WUpjREFLaER0R0VCQUFBQUFBQUFBRmdlYjVZREFBQUFBQUJVSTlPWm8vMmxSVldla3hLVktJY1o3dHQydWtxVVZaUlQ1UmlIUFZ3cGprUy9mVm5PSERuZEpjekZYRXB4SkNyRjBVU0dETmtObTZMTmlDckhBRGd5aE9VQUFBQUFBQURWZUMzamMvMlN2NjNLYys0NllhQTZ4Q2I3dHJPS2NqVDk1MFZWamtsdmxLenhIUWY2N1p1WCtZVTI1R2N6RjNOcGZNZUJHdEc2bDB5YlhURm1aSlhuQXpoeWhPVUFBQUFBQUFEVnNCbEd0ZWRFMmNNVkV4YnB0MTBkdTJIekcxTytqN21ZNitDNURHKzFwd000Q2dqTEFRQUFBQUFBcXRFMkprbUdxZzdNRzRWRnlUVHNmdHVkNGxwVk9TWTFwcW5mR09aaXJrcm5xdjVaRFlDandQQjZ2VHliQWdBQUFBQUFBQUEwV0laUi9WZUVxditlQ0FBQUFBQUFBQUFBRFJ4aE9RQUFBQUFBQUFEQThnakxBUUFBQUFBQUFBQ1dSMWdPQUFBQUFBQUFBTEE4d25JQUFBQUFBQUFBZ09VUmxnTUFBQUFBQUFBQUxJK3dIQUFBQUFBQUFBQmdlWVRsQUFBQUFBQUFBQURMSXl3SEFBQUFBQUFBQUZnZVlUa0FBQUFBQUFBQXdQSUl5d0VBQUFBQUFBQUFsa2RZRGdBQUFBQUFBQUN3UE1KeUFBQUFBQUFBQUlEbEVaWURBQUFBQUFBQUFDeVBzQndBQUFBQUFBQUFZSG1FNVFBQUFBQUFBQUFBeXlNc0J3QUFBQUFBQUFCWUhtRTVBQUFBQUFBQUFNRHlDTXNCQUFBQUFBQUFBSlpIV0E0QUFBQUFBQUFBc0R6Q2NnQUFBQUFBQUFDQTVSR1dBd0FBQUFBQUFBQXNqN0FjQUFBQUFBQUFBR0I1aE9VQUFBQUFBQUFBQU1zakxBY0FBQUFBQUFBQVdCNWhPUUFBQUFBQUFBREE4Z2pMQVFBQUFBQUFBQUNXUjFnT0FBQUFBQUFBQUxBOHduSUFBQUFBQUFBQWdPVVJsZ01BQUFBQUFBQUFMSSt3SEFBQUFBQUFBQUJnZVlUbEFBQUFBQUFBQUFETEl5d0hBQUFBQUFBQUFGZ2VZVGtBQUFBQUFBQUF3UElJeXdFQUFBQUFBQUFBbGtkWURnQUFBQUFBQUFDd1BNSnlBQUFBQUFBQUFJRGxFWllEQUFBQUFBQUFBQ3lQc0J3QUFBQUFBQUFBWUhtRTVRQUFBQUFBQUFBQXl5TXNCd0FBQUFBQUFBQllIbUU1QUFBQUFBQUFBTUR5Q01zQkFBQUFBQUFBQUpaSFdBNEFBQUFBQUFBQUFBQUFBQUFBQUFBQUFBQUFBQUFBQUFBQUFBQUFBQUFBQUFCWTIvOERoWlp5bFc3UmN0Y0FBQUFBU1VWT1JLNUNZSUk9IiwKCSJUaGVtZSIgOiAiIiwKCSJUeXBlIiA6ICJtaW5kIiwKCSJWZXJzaW9uIiA6ICIiCn0K"/>
    </extobj>
    <extobj name="C9F754DE-2CAD-44b6-B708-469DEB6407EB-4">
      <extobjdata type="C9F754DE-2CAD-44b6-B708-469DEB6407EB" data="ewoJIkZpbGVJZCIgOiAiMjExNzYzMDcwNjA2IiwKCSJHcm91cElkIiA6ICIxMjE2MzMxODIwIiwKCSJJbWFnZSIgOiAiaVZCT1J3MEtHZ29BQUFBTlNVaEVVZ0FBQmNzQUFBSXRDQVlBQUFEbUxpTEhBQUFBQ1hCSVdYTUFBQXNUQUFBTEV3RUFtcHdZQUFBZ0FFbEVRVlI0bk96ZGZYek45Zi9IOGVmWk9kdlp6bVliWXpLWFF5NUxTZEkzbFBDcmxDaTVTb1VvWDhrM1JhV0loRUpKRjVKVVF0ZStYVWo1SnVVaVFxR1FpMXdVdzlqWVhPM2k3T0xzWFB6K1dEdnQyTTdaaFYyeHgvMTJjL3Z1ZkQ3djkrZjFQbXUzK25xZTkxNXZnOHZsY2drQUFBQUFBQUFBZ0l1VXdXQXdGRFRHcnl3V0FnQUFBQUFBQUFCQVJVWllEZ0FBQUFBQUFBQ285QWpMQVFBQUFBQUFBQUNWSG1FNUFBQUFBQUFBQUtEU0l5d0hBQUFBQUFBQUFGUjZoT1VBQUFBQUFBQUFnRXFQc0J3QUFBQUFBQUFBVU9rUmxnTUFBQUFBQUFBQUtqM0NjZ0FBQUFBQUFBQkFwVWRZRGdBQUFBQUFBQUNvOUFqTEFRQUFBQUFBQUFDVkhtRTVBQUFBQUFBQUFLRFNJeXdIQUFBQUFBQUFBRlI2aE9VQUFBQUFBQUFBZ0VxUHNCd0FBQUFBQUFBQVVPa1JsZ01BQUFBQUFBQUFLajNDY2dBQUFBQUFBQUJBcFVkWURnQUFBQUFBQUFDbzlBakxBUUFBQUFBQUFBQ1ZIbUU1QUFBQUFBQUFBS0RTSXl3SEFBQUFBQUFBQUZSNmhPVUFBQUFBQUFBQWdFcVBzQndBQUFBQUFBQUFVT2tSbGdNQUFBQUFBQUFBS2ozQ2NnQUFBQUFBQUFCQXBVZFlEZ0FBQUFBQUFBQ285QWpMQVFBQUFBQUFBQUNWSG1FNUFBQUFBQUFBQUtEU0l5d0hBQUFBQUFBQUFGUjZoT1VBQUFBQUFBQUFnRXFQc0J3QUFBQUFBQUFBVU9rUmxnTUFBQUFBQUFBQUtqM0NjZ0FBQUFBQUFBQkFwVWRZRGdBQUFBQUFBQUNvOUFqTEFRQUFBQUFBQUFDVkhtRTVBQUFBQUFBQUFLRFNJeXdIQUFBQUFBQUFBRlI2aE9VQUFBQUFBQUFBZ0VxUHNCd0FBQUFBQUFBQVVPa1JsZ01BQUFBQUFBQUFLajNDY2dBQUFBQUFBQUJBcFVkWURnQUFBQUFBQUFDbzlBakxBUUFBQUFBQUFBQ1ZIbUU1QUFBQUFBQUFBS0RTSXl3SEFBQUFBQUFBQUZSNnB2SmVBQUFBQUFBQVFFVVhZMDJRMVo3cGMweDBjS1NDVFdiM2E2czlVekhXQko5emdrMW1SUWRIVW90YTFDcWpXb0F2aE9VQUFBQUFBQUFGbUg5Z2pYWW54Zm9jTTZWVlAxMFdWdGY5T3NhYW9BazdGdnVjMHpLc3JxYTI2a2N0YWxHcmpHb0J2aENXQXdBQUFBQUFlQkZqVFNoVWtDZEo2UTZiVXUwWkhxOEw0bkE1UGVia1hLTVd0YWhWc3JXTU1pZ28xODUwSUQrRTVRQUFBQUFBQUY1WTdaa2VRWG5UMENpdlk4MStKdG1kRG8vWHZzWkxVbDFMTlk4NU9kZGNjdm1jUnkxcVVhdnd0WTZrblZTbTA2NGdZMENlZGk1QWJnYVh5K1g3SnhFQUFBQUFBS0NTMnBVVTYyNzEwRFEwU2s4MTcxbk9Ld0pRVk5QM0xOVys1RGhKZWR1NW9QSXdHQXlHZ3NiNGxjVkNBQUFBQUFBQUFBQ295QWpMQVFBQUFBQUFBQUNWSG1FNUFBQUFBQUFBQUtEU0l5d0hBQUFBQUFBQUFGUjZwdkplQUFBQUFBQUFRRVVWYkRLclpWaGRPVnhPMWJWVUsrL2xBQUJLRVdFNUFBQUFBQUNBRjlIQmtacmFxcDlTN1JteU94M2x2UndBUUNtaURRc0FBQUFBQUFBQW9OSmpaemtBQUFBQUFBQ0FpMVk5UzRRTU1zaG84Rk93eVZ6ZXkwRUZabkM1WEs3eVhnUUFBQUFBQUVCRlJoc1c0TUptOGpNcXhCUlkzc3RBT1RJWURJYUN4ckN6SEFBQUFBQUF3SXNZYTRMbUgxampQdUJ6UVAwTzViMGtBRUFwSVN3SEFBQUFBQUR3d21yUDFPNmtXRW1TUy94eVBnQmN6RGpnRXdBQUFBQUFBQUJRNmJHekhBQUFBQUFBQU1CRjYrUEQ2eFdiZGxwR2c1K0dOcnBSMGNHUjViMGtWRkNFNVFBQUFBQUFBQUF1V2tmU1RtbGZjcHlrN05aS2dEZTBZUUVBQUFBQUFBQUFWSHFFNVFBQUFBQUFBQUNBU28rd0hBQUFBQUFBQUFCUTZSR1dBd0FBQUFBQUFBQXFQUTc0QkFBQUFBQUE4Q0k2T0ZKVFd2VlR1c01tc3g4eENnQmN6UGkzUEFBQUFBQUFnQmZCSnJNdUM2dXJWSHVHN0U1SGVTOEhBRkNLYU1NQ0FBQUFBQUFBQUtqMERDNlh5MVhlaXdBQUFBQUFBS2pJMkZrT1hMaU9wSjFVcHRPdUlHT0Fvb01qRld3eWwvZVNVQTRNQm9PaHdER0U1UUFBQUFBQUFQbXoyak1WWTAxdzl5eXZaNmxlM2tzQ1VBd21QNk5DVElIbHZReVVvOEtFNWJSaEFRQUFBQUFBOENMR21xQUpPeGJyaGQxTDlQSGhEZVc5bkFwcDg4K2J0UG5uVGNxeTJZcjlqTDI3OXlncks2dkFjV2RPbjlIQkF3ZFVuTDJmVHFkVE83ZnZLTTd5U3NYWVVXTTBkdFFZSloxTk9xL25GUFY3c1dQYmRtMy9iYXN5TXpLS1hNdDJIditNZ1FzQllUa0FBQUFBQU1CRnlPbDBLajB0VFdkT24xSDhzVGdkK1BNdjdmcDloelp0L0ZtSkNZbDV4cS8rZnFXbVB6ZFZLU2twUmFyejB0UnBlbW5xTkNVbkYyMWVqdmhqY1pydzVOTzZ2Lzk5T2h4enlPZlk3NVo5cTdHUGpORi9IaGhlcEpBNEl6MURqdzRmcWNuakoyckh0dTNGV21kSk8valhBUjM4NjREc2RudXhuN0h4cHcxNjhwSFJTanA3dHRCenBrMmFxdWNuVHRicFU2ZUxWR3ZicjFzMWZOQUQydnp6cHFJdUU3aGdtTXA3QVFBQUFBQUFBTWpmaG5VL2FjdlBtK1YwT3VWd09PUjBPbVMzTytSdzJHWFBzc3R1ei81anM5bVVaY3RTVnBaTnRreGI5bXNmTzdVSFBUaEUzZS9vNFg2ZG1aR2hyejc3VXZGeGNYcmlQNDlwek5OUDZ0S21UY3JpTFdyRHVwOGtTZFVpcXFsZWcvbyt4LzY4UG50My94VnRXcXNRSFJYY0FvTUNkVVhyS3hWL0xFN3Z6MStvbDJhLzRqRy91THZpL1l4R0dZM0dmTyt0V3ZHREpLbERwK3RsTnBkOGord3NtMDBmTDN4Zko0NmYwT1J4RXpWcCtsUlZDUTB0Y0Y3T2h3eCtma1hiUTd0aDNVOUtTVTdXckdrdjZwRW5SdXU2anUzZDkreDJ1OFk4UEtwb2IrQnZMODk1VFNaVDZVYVU5Q3hIWVJHV0F3QUFBQUFBVkZDMlRKczdUQzRLUHo4L0JRWUZ5bXcySzhCc1ZsQmdvQUtEZ3JML0JBWXFOTXd6VkRVSEJ1cjVXVE0wYytwMC9iRnJ0eVkrT1U0UGpQaTN1dHo4ZnlYMVZ2TGxjcm4wNDhyVmtxUnV0OS9tTXdBLytOY0J4UitMa3lUZDJMVkxrV3ZkUGZCZWJWajdrdzdISE5MR245YXIvZlVkSlVsbno1elJnL2ZlWDR6VlMzM3Y2YTgrQS9ybmUrK3QxK2RJa3E1c2MxV3BoT1grQVFFYVAvbFpqUjh6VmtjT0g5R1VaeVpwMHJTcHNnUmJmTTdMQ2NzTmZvWC9zRUdTSG5wa3BKS1RrclR0MTYxNjdjV1g1YkRiMWZIR0c3S2Y2WFFxN3VpeFlyMFBsOU5ackhsRjhmSGhEZHFYblAyek02VlZQMTBXVnJmVWErTENSRmdPQUFBQUFBQlFRVjNWdG8zR1BQMmtqQ2FqVENiL3YvL1hsUDNIM3lTVHlWLytKcE5NL3Y0YWNmK0RzZ1JiOU81SGkrVHY3MS9rV2xXcVZOR0U1NS9UN0pkZjFjWjE2L1hXNjNOa01wbDBRNWNiUytHZFpkdTlZNmRPSEQ4aFM3Q2x3QUQ4aCtVckpFbTFha2VwNWlVMWxaS2M3SFZza01XU1o3ZXlKZGlpdS9yMzFlL2J0cW5tSlplYy8rS1ZIVmlmcjZjZWZiekFYZDdqbnB1Zyt0RU44bHl2VlR0S1QwMTZSczg5UFVFeEJ3NXEybk5UOU15VVNUN0QrWnl3M09pWC80NTRiNHdtbzhhTUc2dG54NDdYZ1QvLzBodXpYcFBCejA4ZGJ1am9NZTZ6LzMxVnFPZjF1ZTJPSXRVSHlnSmhPUUFBQUFBQVFBVVZGaDZ1YXp0Y1Y2UTV4UW5LYzVoTUpqMzY1QmlGVjYycWt3bUo2dERwZWtuU3Z3Y09MWEN1cjlEM3ZxR0QzYUhxcVpPbk5IeVE1L1BTckdtNnIzZmVIZG9mZlA2cEFvTUNsWjZXcHA5K1hDY3B1OGY1a0xzSCtsekxFODg4cld2KzFVNFAzRE00My92VG4zdGVrblQ1RlpkcjFKTmo4Z1M4OTl6WlZ6YWJUYysvUEVOTm1qWE5NLytscWRPMCtlZE44amNWLzN1ZDQreVpNd1dPOGRYWHZFbXpwbnA0OUNpOU9tT205dTdlbzQ4WGZhajdoK1gvejh2cGRQN1Roc1ZMK3hoZnpHYXp4azRjcDZjZWZVSm56NXpSeVlTRUlqOERxTWdJeXdFQUFBQUFBQ3FnNHV5OFRiT21GV25lTGQxdjFkQ0hobmxjTXhnTXVuL1lVRG1kVG5mNGZmclVxUUtmNVN2MHpjekl5UGU2dDNEZGVVNXJqaFgvVzY3TWpBd1pUVWFGaEZUeFdpYzVLVWt1bDh1OXE3eWdneTlUVTFMenZlNXdPQ1RKYXkvdG5IN3cvZ0huSDVhL3RXaStJcXBIbk5jenJ1dllYc2RpWTNVNDVyQUdETHpINnpoSHJ0RGRaQ3A2V0M1SlZhdFYwMVBQamxkbVJxYWF0V3hlckdjQUZSVmhPUUFBQUFBQVFBVVVWYWQya2NiSEhUMG1nOEdnV3JXakNqMG52R3E0Sk1scXRTcitXSndhTjduVWZTOTNrTzJydFVaT09GK2MwSGZ4TjEvbXVXYTFXalc0N3orQmIyWkdocjVac2xTUzFQKytlM1JINzE1ZW4zZGY3LzdLU005dzc2NzN0dTdYWHBxbDlUK3U4eHIyNW9UMTNnN3Z6Tm5wSFZBQ2JWaEtTcDhCL2VWeXVYejJmYys5US8zdkRlYkZFdDJvWWZFbkF4VVlZVGtBQUFBQUFJQVh3U2F6V29iVmxjUGxWRjFMdFRLdC9kcThPZmxlVHpxYkpKZkxxZkNxVlQydTk3bnREZ1ZaZ2p6bWVSdWJtOHZsMHVzdnpkS09iYjlyNkVQRDFQV1dtMHJtRFpTUWI1WjhyZVNrWkZXdFZsWGRici9ONTFpSEl6dmtOdmw3ajd5Mi83WlY2MzljcDlDd1VOM1dzNGZQNXhtODdId3Z5WjNsSmNsWFVDNUo2ZW5wN3ErUHg4Zm5PZWdWcU93SXl3RUFBQUFBQUx5SURvN1UxRmI5bEdyUGtOM3BLTy9sU0pJZUh2cHZaV1prRk9vZ1JXOWpFMDhreUNXWEltdldsTTFtazkzdWtOMXUxN3paYityUXdSZ05HZjVnZ1lkT2xvV0VoQVF0K2UvbmtxUzdCOTdyOCtCS1NYSTZmYmRQU2JPbTZlMDM1a3FTZXZYdG84Q2d3SHpIR1F3R2QyL3YvTml6c25kb24wOS8rT0w2ZU5HSFd2Mzl5anpYMy8xb1lZRnowOVArQ2N2ampoN0x0eDk3Ymh2WHJkZDc4OTR0VmkzZ1FrUllEZ0FBQUFBQVVBazRIQTd0MlBhN3Z2LzJPLzIyZVl0dS9MOHVlbWpVU0puTlpvMmJORUZ6WDM5RGExZXQwWXIvTFZmQ2lSTjY3S2tuRkJRVVZLNXJUa3UxcWtuelpuSTZIT3JVdGJPeXNySjhCdFFPZTNaWTdtM01tNi9PVm1KQ29tclhyYU5idXQ4cWEycXFuaHMzVVFNRzNhc3IyMXpsSHVmbjV5ZW4wK25SNHpzM2U4N09jdi9zTml3eEJ3NXF3cFBqOGgwN2F0Z0l5Y2VPNzRMdTUvYjBwR2VVbnBaV1lDOTJiODdtbW5mazhPRUN4OXRzdG1MWEFpNUVoT1VBQUFBQUFBQVYwUHZ6RitpYkw1ZVd5TFBlZm1PdWZ0bndzMUtTa3lYbDdiVnROQm4xOEdPUEtDUWtSUDliK28yMi9icFZ5NzllcGw3OStwUkkvZUpxMERCYXo3NHdXZWxwYVZyeTN5LzAzYkp2TlhuRzg3b2txbGFlc2JrUEJjMHZMRi8yMWRmYXRQRm5TZExRNGNOa05CbjE1ZUxQRlhQZ29ENll2MUNYWDNtRnUwZTV5ZDhrdTkzdWJyZHlMdHM1YlZpY1RxZlhRMHd6TXpOOXZzZUM3dWZtY0RnMDlLRmg3a05aTTlJemRGL3Yvb1dlSDNmMG1QdnJmWC9zTFhCOHA2NmQxYWxyWjBsU2xzMm1BWGYyTFhTdGlxU2VKVUlHR1dRMCtDblk1UHUzRTFDNUVaWURBQUFBQUFCVVFHRmg0ZmtlOGhsL0xNNW5pNUQ4L0xCOGhZS0RnM1Z0KzMvcDZuYlg2SnJycnMyemE5eGdNR2p3c0tFS0RnbldudDEvcUtlUGd6VExXbUJRa0hadS8xMW5UcC9XQzg5TzBRdXpYbFJJbFJDUE1ia1ByelNkRTVadi9HbUQzbjkzZ2Z0MTg4dGFLTzdvTVgzNzlUSVpUVWFOSFBPb3gyR2UvdjRCeWtqUFVFYXVIdCs1NVlUb09SODZOTHEwY2FIYTRwUzNZN0ZIM1Y4ZitPc3YyV3kyQ25WSWFXa1pVTCtEVEg1R2haanliN3NENUNBc0J3QUFBQUFBbFk3TDVWSjhmTHppNHVKa3M5bThqa3VRVmF1ZGgrU1VTeEVLVkFkRHZTTFhxbDI3dHFLaW9vbzhyMmZ2TzlXejk1MTVydDk3Vi84OHU1aHp3dk9zTExzeU16SmtEdlFNQlo5L2VZWWFON25VM1lkOC85NTlPblF3UnRmOHExM2VnMElIOUpmRDduQ0h4MzF1dTZOUTZ4MCthS2pQKzVaZ2l4Yjk5Mk9QYS84ZW1IZE9maDhFR0F3R1BUcDJqQjRmK1pqaTQrTDA4Z3N6OU16VVNSNEJkKzZXS2Y2NUR2amMvdHRXelo3NWlzZHpKNCtiS0lPZlFYYTdYWU1ldUYvUmpScDYxRTlMczBxU0FyejBTTGRsWnYvTUZEZG8zcjkzbjhhUEdhdHFFUkdhOS83OFlqMmpPUGJzK2tPU1ZMdHVIUjJMUGFvZDIzN1gxZTNhbG1pTnd2NjhBQlVSWVRrQUFBQUFBS2hVRWhNVHRYejVjaVVtSmhZNE5pbFVpbTJXSGJJbXA2WW82TStDNStTbk9HRjVVZnp3N1FwSjJhMHl2djd5Sy9VWmtOMmFJNmNWOXJrSE9lNzZmWWMrZWY4am5ZZy9ydnVHRHM3elBLUHBueEE2TER3ODM1bzJtMDNwYVdtU3BPQ1FFSytIYXVhd0JGdnlYRHQ5NnBUUE9ibUZoWWZyc2JHUDY3bHhFN1JyeDA0dGZPYzlEUjMrb1B0K1ZsYnVzRHg3Wi9tNjFUL3F6ZGRteTJGM3FGWlVsT0xqNGlSSmUzWm5oOFpYWHRWYTNlL3M2Ym1tazZmY3ZjOXJYbEl6MzdYWXo5bFo3czFmKy8vVWdubnY2dEd4ajZ0R1pJMUN2OWZTa0pLY3JKaURCMlV3R05TN2YxKzk5dElzYmZ4cGZZbUg1VFZyWFZLb2NTZmlqNWRvWGFBa0VKWURBQUFBQUlCS1k4ZU9IVnExYXBXcVY2K3UyMisvWFpHUmtRb0xDNVBCeXdHTHU1Sml0WFBIWWtsU1ZGUXREZS9TTTk5eEpjM2xjdWxFL0hIRng4VXIvdGd4SFkwOXF0akRSeFI3K0VpZVhlVm5UcC9SUjR2ZWQ3OWUrc1ZYNnZ4L1hSVlJvN3BDUXFvb0l6MURNUWNPdW5kUFcxTlR0V25ETDVLeTI1R2M2Ni85ZjBxU0dqZTVWSkwwN2tjTDgxM2pqTW5QNjlkTlcxUWpzb1plbVRzN3oyNzJ3c2l2ZFluVmF0WGd2dmZrTzc3RjVTM1ZxMTl2ZmY3SmYvWGROLzlUazZaTjFQSEdHeVJKZHZzLy9jVk4vdjdhdjNlZlpyLzhxaVNwZHAwNmVuYmFGQTI3NzM1SjBnMWRidFRhVld1MGIrOCtiZjc1RjEzenIydmRjLy84Ky8ySGhvV3FhclZxK2E0anA4OTRnTmw3V0g0aS9yaW1QemRWU1dlVDlNcjBsL1RDckJlOWpzMlB5K1hTaCs4dFVvZE8xM3ZzZkMrdUxiOXNsc3ZsVXVNbWw2cnR2OXJKYkRicjExODJLeU05UTRGQkpkZWU1STEzM3lyVU9IYWdveUlpTEFjQUFBQUFBSlZDWW1LaVZxMWFwVmF0V3FsVHAwNGVMVHdxbXZTMGREMHliSVJINnhDanlhZ0cwZEdLT1hEUWZaaWwwK25VYXkrK0xKY3plNXc1TUZBaEljRjY4OVhaZW1icUpMVzRySVhXclZtcnNhUEdLRFFzVkpLVWtwd2lwOU9wYWhFUnV1S3ExbmxxTC8xaWlYNVp2MUhkYnI5TlEzTHQzTTV0MSs4NzlPdW1MWktrQjBZTUwxWlFYbHk5Ky9mVDVwODM2Y2lodzNwN3pseTF1UHd5UlZTUGNMZEdrYVFBL3dEVnExOWYvZ0VCaW00WXJTY25qRk5ZZUpqN2Z1N0RURithT2wwOWU5K3Bld1lQbE1GZzBPNmR1eVJKelZyay9TQkJ5ZzZ4Yy9xakJ3VGszNmJsMU1sVGVtNzhSQ1dkVFZKa3pab2EvZlFUUlhxUExwZEw3OHg1U3o4c1g2RlZLMzdRQzdOZXpMZC92VGVuRWs5cXlXZGY2SUVSLzNaZisyRjU5bThmdEd2L0w1bk5aclc1NW1wdC9HbURWbjYzSXMvdStxTHlEd2pReDB2K1c2UTVPZVA5eTZCbitzZUgxeXMyN2JTTUJqOE5iWFNqb29NalM3MG1Ma3grNWIwQUFBQUFBQUNBMHVaeXViUjgrWEpWcjE2OXdnZmxVbmJMa3BhWFg2YXIyMTJqZSs0ZnFNa3Z2cUQzUC90RTAxK2Q2UkV1ZnJUZ2ZlM2V1VXQ5NzcxYmttUTArdW11L24yMVkvdnYrdnFMcjNUZjBNRnFjODNWTWdlYWxYUTJTVWxuazJRMm05V3E5WlY2WnNxejduWWxPYkpzTm0zN2RhdWtmM2FXbjh2cGRHclJPKzlKa2pwMHVsNVh0VzNqY1gvdjdqMGw5VzNJbDlGazFNT2pIMUZ3Y0xEdUgvYUFJcXBIU0pKc2Y3ZEc4ZlB6azlGa1ZHQlFvSWI4K3dGTm1qYkZJeWlYL2puTXRQZmQvU1JsZnpoaE1Camtjcm4weS9xTmtxUjI3YTlWZmpKeTdlelBydzNMcVpPbjlOelRFNVI0SWtHUk5XdnF1UmxUVmIxRzRWdXdaR1prNkpYcE05M2hkdXUyYlFyZDJrU1MvdHkzWDA4OTlvVFdybDdqL2xCbC85NTkrbXYvbnpLYWpMcWhjeWRKVXFldVhTUkp5Nzc2V2xrKyt2WVg1SGhjdkg3ZHRFWCtBUUh5RHdpUXkrWFMrL01YS1Bid2tUeGoxL3l3U3NlT1poOHltak8rTEJ4Sk82Vzl5Y2UwT3lsV1ZudG1tZFRFaFltZDVRQUFBQUFBNEtJWEh4K3Z4TVJFM1g3NzdSVStLTS94N0xRcCtWNmYrUHh6Y2pxY1dyWmtxYjcrOGlzMWE5bGN0L2JvN2c2d3U5ejhmMXI1M2ZmNmFPSDdxbFU3U2s4OSsweWhhMjdmdWsyWkdSa3ltVXk2dXQwMStZNVp0bVNwRHNVY1VualZxaG82ZkpqSHZUZG12YWExcTlabzBJTkQxUDJPSG9XdVcxUU5HelhTM0lYdktNanlUeC8wblBZMHVWdWpkTDNsSnAvUDZYZnYzV3JRc0lIN3ZXN2E4TFBPbmptaklJdEY3ZjZWZjFodXkvd25iRDIzRGN2eHVIaE5IajlSaVFtSmlxeFpVNU9tRnkwb2p6OFdwNW5QVDllUnY0UG16amQxMWZCSEh2YmFKdWhjNjFiL3FMZG12NmtzbTgzanZYOHdmNkVrNmJxT0hkeXRaYTVzMDFxMWFrY3AvbGljdnZ6dkYrcjM5d2N1UmJGdXpZOTZaODVidXJiOWRlN2U1Ky9QWDZobFM1WnExWW9mOU1iOGVhcFNwWW9rNlpzdmwrcjkrUXRVSTdLR25uLzVSVld0VnRYWG80Rnl3YzV5QUFBQUFBQncwWXY3KzJESHlNZ0x2LzFDazJaTjljZXVYVnIwN2dKVnJWWlZqejc1dVB6OC9vbDQvUHo4OVBEb1VRb0lDTkNyTTJacTg4Ky9GUHJabXpabWoyM1Yrc3A4RCtROEVYOWNpei84UkpMMDcvK01VRWlWRUkvN09idlJQMXl3U0FmKy9Ldkk3NjBvY2dmbDBqOWh1ZG1jZjJzVWI5cGQ5eThaalVhNVhDNTlzZmd6U2RLdFBicDdiUzJUa1o1ZHg5L2YzK1A3dm0vUFhvMGJNMWFKQ1lscUVOMUFVMmRPTC9TaG5nNjdRMTh1L2x4alJqNnFJNGVQeUdReWFlaER3L1RRcUpHRkRzcmZuNzlBczE5K1ZTNm5VLy8rendqOSt6OGo1T2ZucDUvV3JOWGVQL2JJYURLcXo0Qis3dkVHZzBGMzllc2pTVnI2K1pmNTdnVDNKalVsVmE5TWYwbXpaNzZxalBRTWhZUmsveHg4OTgzL3RHekpVa25TL2Y5K3dCMlVTMUtucmplcTVpVTFsWmlRcUJjbVB1YytIQmFvU05oWlhvYXM5a3pGV0JOOGpnazJtZlAwVFlxeEpoVDRLeUxSd1pFS052M3pId05xVVl0YWhhc0ZBQUFBb0hLdy9kMW1JaXdzcklDUkZWdG1acWJtejMxYmEzNVlwZURnWUkyYi9LeTdEVWx1OWVyWDAwT1BqdFJyTDg3U3l5KzhxQUdEN2xPUHUrN3dHYnc2SEE3OXRqbTdEL20xN2YrVjU3N1Q2ZFNjVjE2WHpXYlRUYmZlNHQ1Sm5Odk50M1hUcGcwL2E5ZU9uWHIxeFpmMTB1dXZsT2poa2I2a3BhVkxrc3ptNHRWYjhiL2xPblF3Um1IaDRicjlUdSs3NHRQK0Rua0R6Z25sZDI3L1hTbkp5YnJzaWxaNjhwbW44b1Q1dVFVR0JhbGg0MFlLRFF2VEx4dCsxbjgvK3NRZFZrZlZxYTJSbzBmcDBxWk5DbHp6bWRPbjNWOS84K1ZTVlFrTjFkaUo0OVMwZVROSjBvbmpKL1RPbS9Na1NkMXU3NjVhVVZFZTg2L3YzRW5MdnZwYWh3N0c2S1dwMHpYdDFaY1VIQnpzNVgybnU3OGVQZUkvT25QNmpJS0RnL1hBdzhQVjRZYU8rblhUWnIwMzcxMUpVdDk3K3F0VGw4NGU4NnVFaHVxcFo1L1J1REZqZFNqbWtGNmNPbDNqSjArVXlVUThpWXFEbjhZeUZHTk4wSVMvVDlEMnBtVllYVTF0MWMvajJ2d0RhN1E3S2RibnZDbXQrdW15c0xyVW9oYTFpbGdMQUFBQVFPVlMyRjI2RmRIZTNYdjAxdXR6ZE96b1VZV0ZoK3VacVpQVUlMcUIxL0h0cisrbzFKUlV2ZnZtUEgyNFlKRiszN1pOOXc5N1FIWHIxOHQzL085YnR5czFKVlZHbzFGdHIyMlg1LzRIN3kzU250MS9xRTY5dWhyNHdQMzVQc05nTUdqNEl3OXI5SWhIZER3dVh2UG52cTJIUno5U2pIZGJkTWxKU1pKVXJIRCtXT3hSZmJUd2ZVblNBdzhOVTNCSWlOZXhPUUgxdVR2dmU5L2RUNkdoWWVwOGM5Y0NBK0JhdFM3UjdYZjIxRmVmZjZtWFg1Z2hLYnVIZDYrK2QrbU9QbmNWT2tEZS9QT21mNTVaTzByam41dm83bStlbnBhbWwxK1lvZlMwTk5XdVUwZDNEN3duejN5RHdhQ0hIaDJwY1k4OXFmaTRPTTE0N25rOVBlbVpmSVArdi9iL21ldDdjRWJOV2pUWHFDZEhxM3FOR3RxeGJidGVtVDVUTHBkTG5icDJWcDhCL2ZOZGI1MTZkVFg2cWNjMWJkSlU3ZnA5aDk2Wjg1WWVHald5VU84VktBdUU1V1ZrL3NIVlduWnNhNEhqSEM2blV1MFplYTRWSk4xaDg1aVg3aWo0WUFacVVhdXkxZ3J5ODVmUjc4TG9VUWdBQUFDZ2ZFVUhSMnBLcTM1S2Q5aGs5aXVmR09YSW9jUDZZdkZuMnJodXZhVHNWaWRqeGoxWnFGN1lOOS9XVGNIQndYcnp0VGUwYy9zT1BUN3lVVjEzZlFmOTN5MDNxL2xsTFR3K1BQaHB6WStTcEJhWHQvUm9yMkszMi9YQmU0djA3ZEp2RkJnVXFNZkhqZlZvZFdLejJaU1NsS3lrNUNRbEp5VXJPU2xKRFJzMzB0NC85dWpIVmF2VnBsM2JmSGVxUzFLZjIrNG96cmNrWDN0MjdaWWtoUmJ4dHdkU1UxTDEwdFRweWtqUFVMZmJiOU8xSGE3ek9YN3ZIM3NsU2RXclY4OXo3NmJiYnZFNnorVnk2YS85Zitxbk5XdTFiczFhV1ZOVEpXVzNjN254cGk3cTFhZTNJbXJrZmFZdkp4TVRKV1gvVEl5YlBOSGQ5aVF6STBQUFQ1eXNtQU1IRlJnVXFORlBQNUh2WWFSU2R2LzNBWVB1ZFg4WU11bXBDUnI3N0RoVmkvRDhqWVhWMzYrVWxCMnczOUhuTHZXNzkyNFpqVWI5dW1tTFprMTdVVmxaV2JxcTdkVWEvcCtIZmE3NXlqWlg2YjZoZzdYb25mZTArdnVWcWwybnRucmNkV2VSM2pkUVdnakx5MGhNYXFMSDY2YWhVZm1PcTJ1cEpydlRrZWVhU3k2Znp6ZjdtVHptbWYxTVhtdFFpMXFWdlpiTDZPOXpIQUFBQUFEa0NEYVpkVmxZWGFYYU0vTDgzYVUwcGFlbDZaY05QK3VuSDlkcTUvWWRraVNqMGFnZWQ5MnB2dmYwTDFMcmlnNmRybGVkZW5VMSsrVlhkZVRRWWEzL2NaM1cvN2hPb1dHaHV1bldXOVR2M2dIS1NNL1FsbDgyUzVLdXZjNHpMUDc4ay8vcTI2WGZTTXB1Y2ZMR3JOZGtUYlVxTGMwcWE2cFZkcnZkWi8xNXMrZW9hZk5tK1I3b21Mdm5kMjVPWjk1TlZBNkhRenQvMzZId3FsVVZIaDZtd01BZ0JaZ0RaTFZhdGY3SGRmcnB4M1dTL3VtYlhoaHAxalJOblRCSng0NGUxZFh0cnRHZ0I0ZTQ3NTA1ZlZyYmY5dW1zUEJ3V1lJdDh2ZjNWOHlCZy9yMjYyV1NwSmF0TGl2dytZa0ppZHEvZDY5KzM3cGRXN2Y4cXFTelNlNTdWYXRWVTZldW5YVkw5MjU1Z3VuQ0dqTDhRUVdZemVyVjl5NzNidmpUcDA3cHBhblQ5ZGYrUDJVMEd2WG9rNCtyWG9QNlBwL1Q0NjQ3ZGV6b01hMytmcVVPSGppZzBTTkdhZVRvUnp3T2VSMDJjcmppamgxVDc3djdxdjMxSFNWSlA2L2ZvTmRlbWlXSDNhRXJycnBTajQ4Zks2T3A0TTFwM2Uvb29ULzM3dFBHbnpib3d3WHZLNnBPblh6YitnQmx6ZUJ5dVh3blVpZ1J6K3hZN0c0ck1iWkZUeldyNGp2VUExQjZRdndEWlRLd3N4d0FBQUNvVERadTNLaWZmLzVaWThhTUtkYjhzZzdMVDUwOHBURVBqM0x2UG01MTVSVWErTUQ5cWgvZHdPdWNQcmZkSVV1d1JZdisrM0crOSsxMnU1Wi8vVDk5c2ZneldWTlRaVEtaTk9PMWwxV3ZRWDJ0Vy9PalpzOThWUWFEUWZQZW42K3ExYXE1NS8yNWI3L0dqWDR5ei9NTUJvT0NRNElWRmhhdXNQQXdoWVdIS3pRc1ZHSGhZUW9OQzVOQkJyMDdkNTVjTHBldWF0dEdUMCthNEg1dnd3Y05sU1I5OXIrdjhqelhhclZxY04vc2xpRWZmUDZwUjF1VkIrNFo1QkU0bjhzU2JOR3NPYTk3M2FHZHM1UDlzLzk5cGNTRVJFMmJORVd4aDQvb21uOWRxOUZQUGVFUjlDYWNPS0dIaC93NzMrZFVxVkpGcythK3J2Q3EyUjhBWkdWbEtlYkFRY1VkTzZiNFkzR0tQUnlyUC9mdDE5a3paenptaFZRSlVldXIyNmo5OVIzVit1cXJ2SDVZVUJEOG5zZ0FBQ0FBU1VSQlZGeXBLYW51ZnVKR28xR1BqbjNjNjY3K2M3bGNMcjMxK2h5dC9uNmxnb0tDTlBtbGFYbmEvTmp0ZHZjSE5mdjI3TlhFSjhmSjZYVHFzbGFYNitubkpuamR2WjZmalBRTVBUMzZDUjA5RXF2cU5XcG83c0ozQ2oyM3FLYnZXYXA5eWRtSC9KN2IxaFdWaDZFUWZiallXUTZnMGppU2RsSWZIOTRnbzhGUERVTWlOYlJoNTRJbkFRQUFBRUE1aUtnZW9TSERIOURhbFd0MFo5KzdkTmtWcmM3N21TYVRTYmYzNnFtdXQveWZWcTM0UVVhVHliM2pPT2F2ZzVLeWQyWG5Ec29sNmRLbVRUVG93U0VLQ1FsUmVMV3FDZzhQZHdmaVJxUHZqVWlIWW1MMHcvSVZpamtRb3hQeHg5Mzl0SXVyZm9NRzJySDk5enpYRFFhRG1yZHNvY0hEaHZwc1paTFRwa1NTMHF4Vytmdjc2NDQrZDJuQW9Idno5TE9QcUY1ZFFSYUxiTFpNT2V6Wkg1U1l6V1kxdjZ5bEJnNGQ3QTdLSmNucGNPaUZaNmU0UDl6SVlRbTJxUEdsbDZwSjg2YTZvblZyTlduZXRNUUQ4dHhDcW9UbzFwNjNhOGwvUDllWXA1OVVxOVpYRm5xdXdXRFFRNk5HcWw3OStxcFo2NUo4KytIbi9vMkdwczJiNlo3N0IrcTNUVnYwMUxQaml4U1VTOW05NVo4WS81VGVtL2VPaGovaXUzWEwrUnBRdjcweW5YWUZHUU1VSFJ4WnFyVndZV05uZVJtWmYzQzFEcVlteU9GeWFrRDk5cXBuS1ZvUEtnRG5iMjlLbkdiOHNWUVNoMzBDQUFBQWxVMXhkNVpiN1ptS3NTYTRlNVpYNUwvUEY3U3p2Q0NKSnhLVWxKUlVwRFltQlVsTlNkV3FGVC9vbHR0dmRmYzVkOWdkaWoxeVJKTFVvR0Ywa1orWm1abXB6SXhNWmRsc2NqZ2RNc2lnMExCUW1RT0xmckNueStVcTlLR3ZUcWZUWjlEOTFlZGZLdmJRWVVYVnFhMWF0V3VyWHYxNnFsMjNUcmtjS252bTlKbDgyOTZVaHFKOEQ4dVR5YytvRUZQUmYwWnc4V0JuZVFVeXRHRm4yVjBPcFdabEZEd1lBQUFBQUFCVUNESFdCRTNZc1ZoUzl2bGpUelh2V2M0cjh1NjlUOTZYd1ZEOFhjczFha2FxUnMyUzNYVWJVaVZFUFh0N0h0NW9OQm1MRlpMbk1Kdk5IZ2VNbm8raWhMd0Y3UWkvbzNldjgxMU9pU21yb0Z3cTJ2Y1FxT2dJeXdFQUFBQUFBQzRDVlVKRHkzc0pBSEJCSXl3SEFBQUFBQUFBY05FNmtuYlNvMmQ1c0tsa2ZqTUJGeC9DY2dBQUFBQUFBQUFYclk4UGI5Qys1RGhKMHBSVy9YUlpXTjF5WGhFcUtzTHlNc0lCbndBQUFBQUFBQUJRY1JHV2w1R1kxRVQ5a1hSVWtwVG1zSlh6YWdBQUFBQUFBQUFBdVJYL2lHUUFBQUFBQUFBQUFDNFM3Q3dIVUduVUM2cXVzUzE2S3NnWW9GRC9vUEplRGdBQUFBQUFBQ29Rd25JQWxZYkZGS0JtVmFJVTRoOG9rOEZZM3NzQkFBQUFjQUVJTnBuVk1xeXVIQzZuNmxxcWxmZHlBQUNsaUxBY0FBQUFBQURBaStqZ1NFMXQxVStwOWd6Wm5ZN3lYZzRBb0JUUnN4d0FBQUFBQUFBQVVPbXhzeHhBcFpGbXQrbEkra2wzei9MbzRNanlYaElBQUFBQUFDaGw5U3dSTXNnZ284RlB3U1p6ZVM4SEZSaGhPWUJLNDBqNlNjMzRZNmtrcVdWWVhVMXQxYStjVndRQUFBQUFBRXJiZ1BvZFpQSXpLc1FVV041TFFRVkhXRjVHaGphNlVjbFo2VXAzMkZRdnFIcDVMd2NBQUFBQUFCUkNqRFZCOHcrc2NSL3dPYUIraC9KZUVnQ2dsQkNXbDVIbzRFalpYUTZsWm1XVTkxSUFBQUFBQUVBaFdlMloycDBVSzBseXlWWE9xd0VBbENZTytBUUFBQUFBQUFBQVZIcnNMQWNBQUFBQUFBQncwZnI0OEhyRnBwMlcwZUNub1kxdVZIUndaSGt2Q1JVVVlYa1ppYkVtZVBRc3Q1Z0N5bnRKQUFBQUFBQUF3RVh2U05vcDdVdU9rNVRkV2dud2hyQzhqTXcvc01iZDQyeHNpNTVxVmlXcW5GY0VBQUFBQUFBQUFNaEJ6M0lBQUFBQUFBQUFRS1hIem5JQWxZYkZHS0Ntb1ZFeUd2d1VIVktqdkpjREFBQUFBQUNBQ29Td0hCWEMzcjE3MWFoUkkvbjcrL3NjZC9ic1daMCtmVnJSMGRFeUdBeGx0THJTdDJYTEZrblNsVmRlV2VEM29EeTRYSzRpZmI5WHJGZ2htODJtenAwN0t6ZzR1QlJYVmpUMUxOWDFWUE9lQ3ZFUGxNbGdMTy9sQUFBQUFBQUFvQUloTEVlNWk0K1AxN1BQUGl1ejJhd3BVNmFvZnYzNlhzZCs5OTEzV3JKa2lTSWpJL1g2NjYrWGVtRHVkRHFWbVptcHpNeE1wYWVudS85WXJWWkZSMGVyUmczUDNjbXJWNi9XbGkxYk5HTEVDRldwVXFYUWRXYk9uQ2xKZXZQTk54VVJFVkdpNytGOG5UMTdWcSsrK3FvNmQrNnM2NisvdmxCelB2MzBVNldscGFsdDI3WVZLaXdIQUFBQWdLS0tEbzdVbEZiOWxPNnd5ZXhIakFJQUZ6UCtMVi9KWkdSa2FPWEtsZHE4ZWJPT0hEbWlqSXdNQlFVRnFWYXRXdXJhdGFzNmQrNWNxT2YwNjlldlNIVU5Cb00rL2ZUVGZPOXQzTGhSa2xTdFdqWFZxMWZQNTNOKytlVVhTZElWVjF4UjZLQjh3NFlOK3ZYWFgrVjBPdVZ3T09Sd09PUjBPbVczMnozK1pHVmx5V2F6dWYvWFpyUEpicmQ3ZmU3QWdRTjEyMjIzdVY5blptWnE2ZEtsT243OHVNYU9IYXZSbzBlcmNlUEdoVnBqUmJaKy9YcnQyYk5IKy9mdlYwUkVoRnEyYkZuZ0hKZkxKVW55OCtOWUJBQUFBQUFYdG1DVFdaZUYxVldxUFVOMnA2Tzhsd01BS0VXRTVaWElYMy85cFZtelp1blVxVk1lMTlQUzBuVGd3QUdGaElRVU9pd3ZxaFl0V3VSNzNlVnk2Y2NmZjVRazNYTExMVDREOElNSER5bytQbDZTMUtsVHAwTFh6c3JLY2dmeVJXRXdHQlFZR0tpQWdBQUZCQVFvS0NoSWdZR0JDZ29La3Rsc1ZtaG9xTWQ0czltc3FWT25hdWJNbWRxN2Q2OG1UcHlvQng1NG9OUytwNUxVdjMvL0VuL211UjlxZE8vZVhYLysrYWQrK2VVWHpadzVVOU9tVGRNbGwxemk4eGtPUi9iL2dieVlXdVVBQUFBQUFBRGc0a1pZWGtrY09IQkFreWRQVm1abXBzeG1zN3AxNjZiV3JWc3JORFJVU1VsSjJyOS92MDZmUGwzbzU3MzIybXNGampsMjdKaGVmUEZGU2RLTk45Nlk3NWcvL3ZoRENRa0pzbGdzQlFiZ0sxZXVsQ1RWcWxWTGtaR1JTazVPOWpyV1lySElaTXIrOFc3ZHVyVWVlK3d4R1kxR21Vd21qejlHbzFIKy92N3UxeU5IanBURll0SGJiNzlkck43aFZhcFUwWVFKRXpSbnpoeHQzTGhSOCtiTms5Rm8xQTAzM0ZEa1p4Vkd6Zzd1MGpaaXhBZ2RPM1pNc2JHeGV1bWxsL1Q4ODg4ck1ERFE2L2ljc0x5aTdTdy9rblpTSHgvZUlLUEJUdzFESWpXMFllbDlrQUVBQUFEZzR2TGhvWjkweUpyb2M4eUErdTFWejFMZC9Ucm43eUMrMUxORWFFRDlEaDdYUGo2OFhrZlNUbm1aUVMxcVVhdW90UWJVYjY5TXAxMUJ4Z0JGQjBmNm5JUEtqYkM4akVTSDFKQkxMamxjVGxtTUFXVmFPeU1qUTdObXpWSm1acVlpSWlJMFljSUUxYXBWeTMwL0tpcEt6WnMzTDlJekM5cFpMRWsvL1BDRHBPemcrdHBycjNWZlAzWHFsRWFNR09FeE5pMHRUWU1HRGNyempFV0xGaWt3TUZEcDZlbGF2MzY5cE93ZTV3OCsrS0RQMm84Ly9yamF0bTByU1FvTEMvT29YeGpuYzhpbXlXVFNJNDg4b3JDd01KMDhlVklkT21UL0IrQ2hoeDRxY082NGNlTzhCc3ozM251djJyZHZuKys5VjE1NVJWRlJVY1ZlYzF4Y25CNTc3REd2OTgxbXMwYU5HcVdubjM1YVI0OGUxWVlORzlTbFN4Y2RQSGhRczJmUHpqTStKeXgvN3JublpEVG1mNURtU3krOTVQNUFvNnlrT1d6YWx4d25TVEtJWGU4QUFBQUFDdStJOWFUNzd4UGVaRHJ0TXZrWlBWNFhOTWNnZzhjY1NZcE5PMDB0YWxHckJHczFES2twb3d3S01wbDlqZ2NJeTh2STBJYWRaWGM1bEpxVlVlYTFseTVkcXBNblQ4cGdNR2owNk5FZVFYbHBzZHZ0V3J0MnJTU3BRNGNPWHNObmIyMDZ6dDB4dldMRkNtVm1ac3BvTkNva0pNUnIzZVRrWkxsY0xuY0lXOVRlNmxKMmNGK1VlVGZkZEpPR0RoM3FjYzFnTUdqdzRNRnlPcDN1OExzd08vZlBuajNyOVY1bVptYWgxMVFhNnRhdHE0RURCMHFTdW5UcElrbXkyV3lLaS9QK0g2WVRKMDU0dlZkV3UrSUJBQUFBb0NUNEdRcit6ZGtnWTRCQ1RJRWVyd3RpTlBoNXpNbTVSaTFxVWF0MGFnRytFSlpmNUxLeXNyUml4UXBKVXZ2MjdjdnN3TW5ObXpjckpTVkYwai9CYW43eU8vVFRhclZxeUpBaDd0ZVptWmxhdG15WnBPend1MmZQbmw2Zk4yalFJR1ZrWkxqRCthTHV0bzZMaTVQQllDalNCd3BWcTFaMXIvdjQ4ZU5xMUtpUisxN3VYZUtMRnkvMitveWNjUDdOTjk5VVJFUkVrZFpjbG02NjZTYVAxODJhTmN2M2ZmWHYzMTh1bDB0dnZmV1crL3NqWmU4NEh6QmdRS212RXdBQUFBQksydEJHTjhwcTk3Mko2ZHoyRHRIQmtaclN5dmRtck9COGRycFNpMXJVS3IxYWdDK0U1UmU1MzMvL1hWYXJWWkx2MExxa3JWNjlXcElVSFIydEJnMGFuTmV6bGkxYnBwU1VGSVdIaDZ0YnQyNCt4K2EwLzhocC9mSEtLNi9rT3k0NU9WbE9wMVBoNGVFZTEvdjE2NmVnb0NDUGVkN0c1dVp5dVRSNzltenQyTEZEUTRjT0xkUHZkVVhqY3JuY3U4WTU0Qk1BQUFEQXhhSTRmWTZEVFdaZEZsYVhXdFNpVmdXcUJmaENXSDZSMjdWcmx5UXBJQ0RBb3k5NWNuS3lzckt5RkJvYWVsNzl1Zk56NHNRSmQ5M09uYy92QU1YRXhFUjk5ZFZYa3FTNzc3NWJBUUcrZjhYRzZYUktLcmpuK01pUkk1V1ptZWx6dDNkQll4TVRFK1Z5dVJRWkdhbXNyQ3c1SEE0NUhBNjkvZmJiT25Ub2tPNi8vLzRLZDhCbFVXUmxaZW5oaHgvT2MvM3R0OS8yT1MvbkF3dEpYdnVWQXdBQUFBQUFBQlVOWVhrWm1YOXd0UTZtSnNqaGN1WTV2YmMweGNURVNKTHExS2tqZzhHZ05XdldhTW1TSmU1ZTBrYWpVYTFhdFZMZnZuM1ZzR0hERXFtNWV2VnF1Vnd1QlFRRXVBKzNMQzZyMWFwTEw3MVVEb2RETjl4d2c3S3lzbndHNFRsQmJXa2RIT2x3T0xSanh3Nzk4TU1QMnJwMXF6cDE2cVRodzRjcklDQkFZOGVPMWJ4NTg3UnUzVHA5Ly8zM1NreE0xS2hSb3hRVUZGUXFheWtMU1VsSlJaNWpzOW5jWDVmMEJ6RUFBQUFBQUFCQWFTRXNMeU14cVluNkkrbW9KQ25OWVN0Z2RNbEpURXlVSklXSGgrdlRUei9Wa2lWTFBPNDdIQTV0MjdaTk8zYnMwR09QUGFhMmJkdWVWejJuMCtrKzJQT2FhNjZSeFdJNXIrYzFhTkJBRXlkT1ZIcDZ1cjc2Nml1dFdMRkNreVpOMGlXWFhKSnY3Unc1SWUwSEgzemc3bmQrdnQ1NTV4MXQyclRKM1l2OTNGM3VKcE5KSTBhTVVFaElpTDc5OWx0dDI3Wk55NWN2VjY5ZXZVcWtmbG56OS9mMzJFMWYyRU5QMDlQVEpXVzNZREdiNlEwR0FBQUFBQUNBQ3dOaCtVVXVKOWlOaTR2VHRtM2JkUFBOTit2V1cyOVY5ZXJWZGViTUdhMWR1MWFmZi82NUhBNkg1c3labzVkZmZ2bThEcGpjdW5XcnpwdzVJNmxrZTZRSEJnWnE1ODZkT25QbWpLWk5tNmJubjM5ZUlTRWhIbVBzZHJ2NzY1eWQ1YUdob2ZrZThoa2ZIKy91cTExWUsxZXVsTVZpVWJ0MjdkU21UUnRkYzgwMWVYYU5Hd3dHRFJvMFNNSEJ3ZHF6WjQvUHcwZ3ZWbWxwYVpLeS81blJzeHdBQUFBQUFBQVhDc0x5aTF4V1ZwWWs2Zmp4NCtyYnQ2L3V1dXN1OTcwYU5XcW9kKy9lQ2drSjBZSUZDNVNlbnE3dnZ2dE85OXh6VDdIcnJWcTFTcEpVczJaTnRXalJvc0R4RHozMFVKNXIrWVhZQm9OQm8wYU4wcE5QUHFuang0OXIxcXhaR2o5K3ZFZFA3Tnk5c25OMmx2ZnMyVFBmd0hyZ3dJSEt6UFE4WlRtbmJsWldsakl6TS9Qc2lwNHlaWW9hTjI3czdrTytmLzkrSFQ1OFdHM2J0czF6K0dmdjNyMWx0OXZkNnl2c3J1d1JJMGI0dkcreFdMUmd3WUpDUGF1ODVMUnVDUTBOTGZWYVc3WnNLZEw0VERuVTA2K3BBZ3hHV1ZMOXRYSGp4Z0xuQkFRRUtDb3FTclZxMVNMOEJ3QUFBQUFBdUlnUmxsL2svUHo4NUhBNEZCWVc1bldYYzlldVhmWDU1NThySlNWRjI3ZHZMM1pZZnZyMGFXM2J0azFTNFEvMlBIMzZkS0dmSHhZV3BsR2pSbW55NU1uYXZYdTNGaTFhcENGRGhyanY1M3d3SUJXdlova1BQL3pnZnM0MzMzeWozcjE3UzVJN0lHM1NwSW5IK0YyN2Rtbng0c1U2Y2VLRTdyMzMzanpQeTcyR3NMQ3dmR3ZhYkRaMzJ4S0x4VkpnaisvemJXdFRrc2FQSDYrLy92ckw2LzBUSjA3NC9KQWc5L2VzTUFldDV1ZTMzMzRyMWp5VFF6STRwUU5GbUZPalJnMTE2OVpOTldyVUtGWk5BQUFBQUFBQVZHeUU1UmM1aThXaWxKUVVOV25TeEd1QWJES1oxS2hSSTIzZnZ0M2Q0N3c0MXF4Wkk1ZkxKVDgvUDNYcTFLbFFjL0lMU2ExV3EwY0lubHVMRmkzVXExY3ZmZkhGRjFxeFlvVXV2ZlJTZGV6WVVaSm5HeFovZjMrNVhDNmRPSEZDOGZIeE9uNzh1STRlUGFyWTJGakZ4c2JtMlZWKzl1eFpmZkxKSis3WFgzLzl0VzY4OFVaRlJFUW9KQ1JFR1JrWmlvbUpVWFIwdEh1Tm16ZHZsaVExYTlZc3p6cHpRdVRHalJ0TGt0NSsrKzE4MzgrTUdUTzBkZXRXVmE5ZVhiTm16YnFnZW54SFJrYTZXNjdrZHZyMGFXVmtaRWlTUWtKQ1NuV0grZkRodzRzMUw4US9VQ2FEc2NCeExwZExTVWxKU2toSTBDKy8vS0lQUC94UVhicDBVYXRXcllwVkZ3QUFBQUFBQUJVWFlmbEZMakl5VWlrcEtlN1dJZDdrN0ZqT3ZUdTdLRnd1bDFhdlhpMUphdDI2ZFo2MkpDV3BWNjllMnJ4NXMySmpZL1h1dSsrcVJZc1dpb2lJa00zMno4R3AvdjcrU2s5UDE2T1BQdXJSMXNWb05LcCsvZnFLaVlseFgzYzZuWHJ0dGRmY3I4MW1zMEpDUWpSMzdseU5IejllelpvMTAvcjE2L1gwMDArclNwVXFrcko3d2J0Y0xsV3JWazFYWEhGRm5qVis4ODAzK3VXWFgzVExMYmZvL3Z2dnovZDk3TjY5VzF1M2JwVWtQZkRBQXhkVVVDNUpvMGFOeXZmNmYvN3pIM2RZWHJ0MmJVMmVQTGtzbDFXaURBYUR3c1BERlI0ZXJrYU5HbW5ObWpWYXRXcVZhdFdxeFE1ekFBQUFBQUNBaTR6dkJCVVh2SnlkMEhGeGNUN0g1UnpLV2R5UWUrZk9uVHA1OHFTa3dyZGdLUzZUeWFRUkkwYklZckZvMEtCQjdnTkpjNEorZzhFZ2s4a2tpOFdpRmkxYXFFMmJOaG93WUlBbVRacWtoUXNYYXRxMGFRb0lDSEEvNytPUFA5WWZmL3loUG4zNlNNb08xTys4ODA3dDNMbFRYMy85dGU2Nzd6NWRkZFZWTXB2TlNrNU9Wbkp5c2dJREE5V3FWU3VOR3pjdVQrdVVyS3dzZHp1YVJvMGE1ZnNlbkU2bkZpNWNLRWxxMzc2OVdyZHU3WEYvNzk2OTUvK05LZ081ZC9OTDJldE9TRWhRMWFwVlZiMTZkZTNidDArN2QrOHVwOVhsbFdhM2FXOUtuSFluSFZXTU5hRkljNDFHby91M0RaWXZYMTdrQTJJQkFBQUFBQUJRc2JHei9DSjMxVlZYYWVYS2xZcU5qZFhodzRkVnYzNzlQR05TVWxMY2JVT2FObTFhckRvNUIzdUdoNGZuQ1g1TFE4T0dEZlhtbTI4cUtDaklmUzJudFVydUhkb1RKMDdNZC80enp6d2pwOU9wWmN1VzZadHZ2bEhUcGszVnJWczN2Zi8rKzVLa0xsMjZhTldxVmZya2swOFVGUldsc1dQSEZucHQyN2R2VjJabXBveEdvNjYrK3VwOHh5eGJ0a3hIamh4UmVIaDRucFl6YytiTTBicDE2elJ3NEVEZGR0dHRoYTViMXBZdVhTcUR3YUFlUFhxNHJ5MVpza1NTMUxGalI0V0ZoZW1ERHo3UWdnVUxORzNhdEFMN3NaZUZJK2tuTmVPUHBaS2tsbUYxTmJWVjRRNWV6V0UwR3RXdVhUc3RXN1pNOGZIeGlvcUtLbzFsQWdBQUFBQUFvQndRbHBlUm9ZMXVWSEpXdXRJZE50VUxxbDVtZGErODhrcEZSa1lxSVNGQjc3NzdyaVpPbk9nUldycGNMaTFhdE1pOUsvdi8vdS8vaWx3ak9UbFpXN1pza1NUZGNNTU5NaG9MN2dWZEVuSUg1ZEkvWVhudVhlUGVOR25TUkY5KythVVdMMTZzOFBCd2pSbzF5cU5WalorZm54NSsrR0dOR3pkT3I3NzZxaDU5OUZHMWJkdTJVT3ZLNldYZXFsV3JmQS9rUEg3OHVENzc3RE5KMHJCaHd4UVNFdUp4djNIanhscTNicDArK3Vnak5XL2VYQTBiTml4VTNiSmlzOWswZCs1Y2JkeTRVZGRmZjczNytwWXRXN1I5KzNhWlRDYmRldXV0Q2c0TzF2TGx5eFViRzZ1RkN4ZnF3UWNmTE1kVmw1eWFOV3RLeXY1dERjSnlBQUFBb1BLWWYzQzFZbEo5bi9NMXROR05pZzZPZEwrT3NTWm8vb0UxUHVkRWg5VFEwSWFldjZGTkxXcFJxL0MxcXB1cnFIZmRkcXBqaWZBNUh5Z013dkl5RWgwY0tidkxvZFNzakRLdGF6UWFOV1RJRU0yWU1VUDc5Ky9YeElrVDFhdFhMOVdxVlV1blQ1L1d0OTkrNjI0WmN2MzExNnQ1OCtZZTh6LzY2Q045Ly8zM3V2bm1telZnd0lCOGE2eGR1MVlPaDBOUzZiZGc4U1huc01tQ2VuL2JiRGJObno5ZlAvNzRveXdXaThhTkcrZHU1WkpiM2JwMU5YejRjTTJlUFZzdnYveXk3cjc3YnZYbzBVTUdnOEhyc3gwT2gzNzc3VGRKMHJYWFhwdm52dFBwMU55NWMyV3oyZFMxYTFlMWFkTW16NWliYnJwSm16WnQwdTdkdS9YcXE2L3F4UmRmVkdCZ29NLzNWTnB5SDRnNmJ0dzR4Y2JHS2lJaXd2M2hTbUppb3ViT25TdEo2dDY5dTZwV3JTb3B1eGY3OU9uVHRYTGxTa1ZFUktoWHIxNWx2L2dTRmhZV0pra2VQZklCQUFBQVhQd09waWJvajZTalBzY2taNlhMN25KNHZONmRGT3R6amtzdWp6blVvaGExQ2xmclFNcHhkNjFkWjQvbzNYYkRmYzRIQ29Pd3ZCSm8zYnExQmc4ZXJJVUxGK3Jnd1lPYU9YTm1uakhYWG51dGhnMGJsdWY2aWhVcmxKbVpxUlVyVm5nTnkzTU85bXpldkxrdXVlU1NrbDE4RVNRbEpVbVN6MkI1Nzk2OW1qZHZudUxpNGhRV0ZxYng0OGZuMjVvbVIvdjI3WldhbXFyMzNudFBIMy84c1hiczJLSEJnd2VyYnQyNitZN2ZzV09IckZhci9Qejg4bTNCOHRGSEgybnYzcjJxVTZlT0JnMGFsTzh6REFhRGhnMGJwaWVlZUVJblRwelFlKys5cHhFalJ2aDY2M3Jzc2NkODNqOWZodzhmZG44ZEd4dXIxcTFiYStUSWtRb0pDVkZTVXBLbVRwMHFxOVdxcUtnbzNYWFhYZTZ4clZ1M1ZvOGVQZlQxMTE5cjhlTEZTazVPMXNDQkF3czhjTFlpOC9WaENRQUFBSUNMbDdNUTV4YWxPMndlbStUU0hRVnZzbkc0bkhrMjFqbGNUbXBSaTFvRjFOcVRmTXo5OVNsYmFvSHpnY0lnTEs4a2JybmxGalZwMGtUZmZQT05kdS9lcmVUa1pJV0VoS2h4NDhicTBxV0wxeFlqTjk5OHMxYXNXS0diYnJvcDMvdDc5dXh4SHg1YW5GM2wvZm9WcldlMEwzdjI3SkVraFlhRzVybDM1TWdSTFZteVJCczNicFNVZmZEbTZOR2pWYjE2d1MxeGJyNzVaZ1VIQit1dHQ5N1NybDI3OU1RVFQraTY2NjVUMTY1ZDFieDVjNC93ZE4yNmRaS2tGaTFhZUxSWHNkdnQrdkRERDdWOCtYSUZCZ1pxOU9qUkh1MWliRGFiVWxKU2xKU1VwSlNVRkNVbkp5czZPbHI3OXUzVDJyVnIxYVpORzdWcjE4N3JHbzFHNDNtRnVDNlh5LzNiQWZsWnZueTUrK3Z1M2J2cjNudnZsY0ZnMFBIangvWENDeS9veElrVENnb0t5dk8rSkduQWdBRTZjK2FNZnZycEp5MWZ2bHo3OSsvWFF3ODk1UFVEQndBQUFBQ29pTzZON3FpVXJIU2ZZODV0dTFvdnFMckd0dWpwYzQ3Rm1MZVY2SUQ2N1pWV1FPaElMV3BWOWxvdHcrcHE5WW5kN3ErQmtrQllYa1ppckFrZVBjc3Rwb0w3YXBlMGhnMGJhdFNvVVVXYWM4ODk5K2llZSs3eGVyOTU4K1phdkhoeHNkZmtMZUIxNWZPSnZjUGgwSzVkdXhRZUhxNndzREFGQmdZcUlDQkFWcXRWR3paczBJWU5HeVJsOS95V3BQVDBkRzNhdEVrLy9mU1RkdTNhSlNtN0YzbVBIajNVcDA4Zm1VeUYvL0h2MEtHRDZ0U3BvemZlZUVPeHNiSHVlbFdxVk5GTk45Mmt2bjM3S2lNalE3LysrcXNrNVFtMnYvamlDM2ZnYkRhYk5XZk9IRm10VnFXbHBjbHF0Zm9NcWlWcDNyeDVhdHEwcWNMRHcvTzlQM1BtelBQcW54MFhGK2R6ZDNyLy92MjFmLzkrOWV6WjAvM0J5ZWJObXpWMzdseWxwYVhKMzk5Zmp6LytlTDRCdU1GZzBNTVBQNnlnb0NCOS8vMzNPbkRnZ0o1NDRnbDE2dFJKUFhyMG9PODNBQUFBZ0F0Q2ZVdDEyWjIrLys1Mkxvc3BRTTJxRlAzdlBQVXNSVC9yakZyVXFueTFmTGZoQllxRHNMeU16RCt3eHQxSGFXeUxuc1g2RjhmRjZOTlBQODF6eldxMWFzaVFJWG11RzQxR3ZmSEdHMHBPVHZiNlBJdkZvcHR2dmxsU2RnL3pSWXNXdVh1WlgzNzU1YnJ2dnZ0OHRsM3hwVUdEQnBvK2ZicSsrKzQ3ZmZIRkYwcExTMU5hV3BxN04vbVdMVnRrczlsa01Cank3TlJ2MDZhTnZ2enlTMG5aN1dKeVdzWVlEQVpaTEJhRmhZVXBORFJVNGVIaENnME5WVmhZbUtwVXFTS0R3YUQzM250UFZxdFZiNzMxbHA1NjZxbGlyZjE4MWF4WlU3Tm16WkxaYkpiVDZkUWJiN3poL25EQ1lySG84Y2NmVjh1V0xiM09OeGdNR2pwMHFCbzFhcVFGQ3hZb0l5TkRhOWFzMFlZTkd6Ump4Z3dDY3dBQUFBQUFBSlE3d25KY1VPclhyNitkTzNmbXVXNHdHTlMwYVZNTkhqellmVmhuUkVTRWhnd1pvclZyMStyT08rLzBHZVlXbHNsa1V2ZnUzZFdsU3hldFdyVktKcE5KOWVyVmt5VEZ4TVJJeW03eGtuUEFaWTdHalJ0cjRNQ0JDZ2tKY2UrTXp3bklqVWFqejVxSER4L1d5cFVyZGVqUUlSMC9mdHlqTC96VXFWTWxTVFZxMURpdjkxV2pSZzMzczd6Sk9UalZ6ODlQdFdyVmtpVFZxVk5IWThhTUtYVFkzYWxUSjdWczJWTHZ2ZmVldG0zYnBrY2VlWVNnSEFBQUFFQ0ZGbU5OMFB3RGErUndPVlhYVWswRDZuY283eVVCQUVvSllUbktYRmhZbUdiTW1PSDFmbkJ3c05mV0xzODg4NHhzTnBzeU1qS1VsWlVsaDhNaGc4R2cwTkJRZDVpYlc4ZU9IZFd4WThjU1czdU9vS0FnZGUvZTNlUGF3SUVEMWExYk4vZXU4WFBkZHR0dHhhcDE5OTEzS3pJeVV0MjZkY3ZURC96U1N5OHQxalBQNWUvdlg2Um45ZTdkVzFXcVZGSG56cDN6cktrZ05XclUwTml4WTVXUWtLREl5TWlpTHZXOFdJd0JhaG9hSmFQQlQ5RWg1L2NCQXdBQUFJREt3V3JQZFArbXVFc0ZIL0lKQUxod0VaYWp6SmxNSmpWbzBLRFk4d01DQW9vYzBCYldPKys4SXo4L3YyTFByMUdqeG5udjhqNVhTRWlJZXZiMGZUaEdXVE1ZRExybGxsdk82eGxsSFpSTDJUM1FubXJlVXlIK2dUSVpmTy9vQndBQUFBQUFRT1ZDV0E3a0Vob2FXdDVMQUFBQUFBQUFRQUhxQlZYWDJCWTlGV1FNVUtoL1VIa3ZCeGNKd25JQUFBQUFBQUFBRnhTTEtVRE5xa1R4MitNb1VjWHZOd0VBQUFBQUFBQUF3RVdDbmVVQUtvMGphU2YxOGVFTk1ocjgxREFrVWtNYmRpN3ZKUUVBQUFBQUFLQ0NJQ3d2STlFaE5lU1NTdzZYVXhaajZSeE9DY0MzTklkTis1TGpKRWtHR2NwNU5RQUFBQUFBb0xqUzdEWWRTVC9wN2xrZUhSeFoza3ZDUllDd3ZJd01iZGhaZHBkRHFWa1o1YjBVQUFBQUFBQUE0SUoySlAya1p2eXhWSkxVTXF5dXByYnFWODRyd3NXQXNCd0FBQUFBQU1DTDZPQklUV25WVCtrT204eCt4Q2dBY0RIajMvSUFBQUFBQUFCZUJKdk11aXlzcmxMdEdiSTdIZVc5SEFCQUtmSXI3d1VBQUFBQUFBQUFBRkRlMkZsZVJ1WWZYSzJEcVFseXVKd2FVTCs5NmxtcWwvZVNBQUFBQUFBQUFBQi9JeXd2SXpHcGlmb2o2YWdrS2MxaEsrZlZBQUFBQUFDQXdyRGFNeFZqVFhEM0xHZnpHd0JjdkFqTEFRQUFBQUFBdklpeEptakNqc1dTcEthaFVYcXFlYzl5WGhFQW9MUVFsZ09vTk9vRlZkZllGajBWWkF4UXFIOVFlUzhIQVBELzdOMTNlSk5sMndid003TkptaTQ2Z0FJdFpWT0dJakplUVdXSklFZ0ZRWVlLU01WWEVGbUNJRzZHaUF4QlFFQUZSUlRsVXhuQ0M0SWd5SklsdTFBUVd0cENONlVyZTMxLzFJYUdqS2FsYlRyTzMzSDBvTS96M09OS0tDVzVuanZYVFVSRVJFUkVWSWt3V1U1RU5ZWkNMRVVMbjFBb0pUS0lCU0pQaDBORVJFUkVSRVJFcGFRUVNkSGNOeFFpZ1JBUnltQlBoMFBWQkpQbFJFUkVSRVJFUkVSRVZLV0VLWUl3czJVVUY4UlJtUko2T2dBaUlpSWlJaUlpSWlJaUlrL2p5bklpcWpIVVJqMFMvdEpxYkFBQUlBQkpSRUZVTlpuV211VVIzaUdlRG9tSWlJaUlpSWlJaUNvSkpzdUpxTVpJMUdSaXdhVnRBSUJXZmcwd3QrMVFEMGRFUkVSRVJFUkVSRVNWQlpQbEZTUzZjWGZrR2pUUW1QUUlrd2Q1T2h3aUlpSWlJaUlpSXFJcUsxR2RpWTBKUnlBU0NORklHWUxvUmowOEhSSlZBMHlXVjVBSTd4QVlMU2JrRzdTZURvV0lpSWlJaUlpSTNPUXQ5a0lydndZd1djeG9vS2psNlhDcW5OaVl5MmpjckFra0VvbkxkbmV5N3VET25TeEVOR29FZ1VCUVFkR1Z2eE4vSFFjQXRHdmZEaEtwMU1QUjJMTllMQ1Y2dm4vYnNSTjZ2UjQ5ZS9lQ3QxSlpqcEVWVDIzUzQwcHVNZ0JBZ09yek0wT2V4V1E1RVJFUkVSRVJFWkVURWQ0aG1OdDJLUEtOV2hqTkprK0hVNldrM0VyR3UyKytCUytaRFBNV2ZZendpSVpPMi82Mll5YzJiL29KdGV2VXh2S3ZWcGQ3d3R4c05rT24xVUtyMVVHcjBVQ3RWa09qVmtPbFVxRlJreVlJRGdtMmFmL0hucjA0OGRjeHZEWjFFbng4Zk55ZVorSGMrUUNBMWV2WElqQW9zRXdmdy8zS3ZuTUhueTVZaEo2OW44QmpQYnE1MWVmSGI3K0hTcVZDeDg2ZFBKNHNKeW9QVEpZVEVSRVJFUkVSRVZVUm1Sa1pPSFg4SkU0ZFA0RjM1bnhRTG5NTTZmZU1XKzNXL2ZBdGZIeDluVjQvY3ZBUUFLQldZQzJFTlF4M09kWmZoNDhBQUI1bzM4N3RSUG1SZzRkdzhxOFRNSnZOTUpsTU1KdE5NQnBOTUptTU1CcU1NQm9MdnZSNlBReDZBd3dHUGZRNmZjR3h3ZUIwM0ZGang2RC9Nd09zeHpxdEZsdC8yb3lVNUdSTWYzMEszbmpyVFRSdDNzeXRHQ3V6d3djTzR0S0ZHRnk5ZkFXMWdnTFJ1bTJiWXZ1WXpXWUFnRkFrTE8vd2lEeUN5ZklLRXE5S3Q2bFpyaEJYdm8vZUVCRVJFUkVSRVZIbFlyRllFSGZ0T2s0ZFA0RlR4MC9pUmx5OHAwTnlpOFZpd1lHOWZ3QUErajdkejJVQ1BPN2FkYVRjS2lpbjBiMVhUN2ZuME92MDFvUjhTUWlGUXNqa01uaDVlVUhxNVFXNVRBYVpYRjd3SlpQQjE4LzJCb0NYVElaNVN4WmcwZHlQY2VsaURONTdjeFplSHY5ZjlIenlpUkxQN2E2aFR3OHE4ekUzYmQ5c2M5eC9ZQlN1eEY3QnNjTkhzV2p1eDVpL2RDSHFob2E2SE1Oa0t2aDBoVURBWkRsVlQweVdWNUMxMS9jakppY0pBREFqTWdvdGZGei84aUVpSWlJaUlpSWkrdS9JYU56Snl2TEkzQjA2ZDhMSTZORk9yeXRkbENPSk9YOEJhYWxwVUhncmlrMkEvNzVyTndDZ2JyMVExSzVURzNtNXVVN2J5aFVLaU1VRjZheUhPclRIRzIrOUNaRllCTEZZOHUrZjRvSXZpUmhpc1FRU3NSaGlpUVRqWHhvTGhiY0NYMzIvdnRqNjZZNzQrUGpnM1hrZll2bmlwVGg2OERCV2Y3WVNZckVZai9mc1h1S3gzRkc0Z3J1OFRaZ3lFY2xKTjVHWWtJaFA1c3pIL0NVTElaUExuTFkzL1Z1S1NGaU42c29URmNWa3VRY3N1TFFOelgzdkpzdkRGSUVZRWQ3VnBzM0doTU5JVk45Mk9jNkk4QzRJVXdSWmp3dDNBWGFGYzNFdXprVkVSRVJFUk9TK2VGVTYxbDdmYjkzZ3M2TGZYeFFteXV1R2hxTGpJNTN3VCt4VlhMb1lVeUZ6eStReTFBbXQ2M2I3MjVtMzhlcW9hSnR6YXBVYUx3NGVadGQydzg4L1FpYVhRYU5XNDlDQmd3QUthcHlQR1Q3UzVSelQzM2tMSGYvVENRRGc1KytQemwwZmNUcytBS1ZLbEJjU2k4V1kvT1liOEE4SVFHWjZCcnAyZXd4QXdRMk40c3ljUEExQ29lUFYyQzlHajBiWHh4OTFlRzNwbWhXb1Y3OStxV08rZGZNbUp2OTNndFByWGpJWkpzMllocG1UcCtGbVloSU8vM2tRdmZyMFJ0ejE2MWoyeVJLNzlpWmpRYkw4L2JmZWdVZ2tjamptNHBYTHJEYzBpS29hL3VSNlNPRnV2VURCanIxaW9lMHZtQ1IxbGswYlIzUm1vMDAvbmRsWWJCL094YmxxOGx3K0VqbGErTmFEVUNCQWhETFlaVDhpSWlJaUlpSUFVQmwxMWsrS1cyQ3A4UG1IdlRnQ0hmL1RHUTNDd3dBQW55MzZ0TUpqS0ExbmllRjdWMHp2L3Q4dTZMUmFpTVFpS0pYT1Y2cm41dVRBWXJGWWs3RHUxbFV2U3ExU2w2aGZuLzVQSVhyY0t6Ym5CQUlCWG5vbEdtYXoyZm9ZczI2N1h2Z0ZGR3ltNll4T3EzVTdwdklRRmg2RzBTK1BBUUQwNnRNYkFLRFg2cEY4ODViVFBta3BxVTZ2V1Nwb1ZUeFJlV0N5dklLMDhxdHYvYy8xWGlLQkVFcXh6TzVjY2VRaXFVMC91YWo0T3VpY2kzUFY1TGxhK2RiSC9BZUdGOXVIaUlpSWlJaW9zbmgyMkhPZURxRlU3cTJQRFFBcWxRcWpuM3ZlZXF6VGFyRjl5ellBd0xBWG44Y3pnNTNYNlg1eDhEQm9OVnJyeXZEUSt2VktGRS95elZzUUNBU29XOC85c3JqK0FmN1d1Rk51SmFOSnM2YldhMFZ2QnZ6MHY2MU94eWhNenE5ZXZ4YUJRWUVsaXJraTllN1h4K2E0UmF1V0RoL1hjLzBId21LeDRJc042eEJRcTViMXZNbGt3ckFCejVaN25FVGxqY255Q2pJc3ZBczZCRGFHMW1TLzI3SzMyTXZ1WEhUajdsQVpkUzdIalBBT3NUdWUwM2FveXo2Y2kzTnhMaUlpSWlJaUlxb010bS81RmJrNXVRaW9GWUMrVC9kejJkWmtLbGl0TEpZVXBMS1dyVm5wc0YxT2RnNHNGalA4QXdKc3pnL3A5d3prQ3JsTlAyZHRpN0pZTFBoczRSS2NQM01PMGVOZXNhNjhyb2tzRmdzc2xvSlBWN2phc0xXaWhNbURNQ015Q25LUkZMNFN1YWZEb1dxQ3lmSUtJZ0RRUkZuSDdmYjNKZ1hkNFMzMlFtdS9CaVh1eDdrNFYwMmJpNGlJaUlpSWlEd3JQVDBkVy83dlp3REE4SkV2d012TDlVSW44NzhiU3haWEMvdTE2UDlDcDlXNlhPMWRYTnVNdEhSWVlFRkk3ZHJRNi9Vd0drMHdHbzFZcy94ejNJaUx4NWhYeHpvdE0xTVZHQXdHakJzOTF1NzhWOTkvNDdLZnlXU3lmaStxQkRYSkZXSXBXdmlFUWltUlFTeHdYRCtkcUtROC81Tk5SRVJFUkVSRVJFU1Z6cUg5ZitMUS9qOGhFb21nOUZFaXZHRkRkT3J5SDNUdjFRTVNhZkZsTVYxUjU2dlFyR1VMbUUwbWRPdlZBd2FEd2VYbW00VWJTOTdQQnAydW1Fd21uRDl6RG50Mi9vYS9UNXhFOXlkNll0eWtDZkR5OHNLc0Q5N0ZxczlXNE05OSs3SDdmN3VRbnBhR0tUT25ReTZ2b3F1WkxSYmtaR2VYdUp0ZXA3ZCtMeEdYejk4RGthY3hXVTVFUkVSRVJFUkVSRTZaVENia1pPZmcvTmx6T0gvMkhIYit1Z016MzNzYmRVTHJsbnJNaG8waThQNUhzNkZScTdIbC8zN0JienQyWXZhQ2VRN0hMTG9wYUdHeS9OdTFYMlA3NW0ybG5yK29MMWFzd3JFamZ5RXZOeGNBSUwzblJvQklMTUpyVXlaQ3FWVGlmOXUyNDh5cDA5ajE2dzRNR2pxa1RPYXZhQktwMUdZMXZidWJubW8wR2dBRkpWaThaQ3g1U3RVVGsrVkVSRVJFUkVSRVJHUTE2OFAzNE9QckE3bWlZT1YwVG5ZT3JzWmV3ZTg3ZHlNOUxRMjNrbTVpM3Z1enNXajVwL0NTeWU1ckxwbGNqZ3RueitGT1ZoWStlbjhPUGxyeUNaUStTcHMyUnFQUityMzQzMlM1bjUrL3cwMCtVMjRsVyt0cXUrdjNYYnZoN2UyTnpsMytnNGM3ZFVUSFJ6cmJyUm9YQ0FRWS9VbzB2SlhldUJ4ekNWRXVOaU90cmxRcUZZQ0N2N1BLVUxOY2JkUWpVWk5wclZsZW12S3VSUGRpc3B5SWlJaUlpSWlJYWh5THhZS1VsQlFrSnlkRHI5YzdiWmVFWE92M2VibDVPSG55WklubnFsZXZIa0pEUTBzVjUvMUtUVTV4ZWQzUlN1NTJEejlrYzF5dmZuMUV0bTZGdmsvM3c2SjVDM0QyNzlOSVRVN0JienQySVdyd1FJZmovbmRrdE4wNVIwbHNnVUNBeVRQZXdMUUpVNUNTbkl6Rkh5M0FPM00vZ0VoMHR3YTFxVWl5WFBMdkJwOVJnd2M2blB1Rlo0ZEJwOVU2bk5kZ01FS24xZG9sK09jdFhvQW16WnBhNjVCZmpiMkNHM0h4NlBpZlR2WWJoWTRZQnBQUlpJM1AzVlhacjQ2eWZ6NktVbmdyc1A3L05ybzFscWZrM0NrbzNlTG43K2ZoU0Fva2FqS3g0RkxCcHd0YStUWEEzTFpEUFJ3UlZRZE1saE1SRVJFUkVSRlJqWktSa1lGZHUzWWhJeU9qMkxaR0VkREdXd0NUQ0JDWjgvRzMrdTlTemVtcFpQbnJZOGU1dk83T1JwaUZ2THk4OFBvYmt6RnU5TXZRNi9VNGZ2UXZwOG55ck51MzNSN1h6OThmVTJaTXc0ZXozc1hGOHhmd3paZnJFUDNxM1Ewb0RZYWl5ZktTMThyK2ZlZnVnbkgwZXZ5NmVTdUdqQmdHQUNoY0hOMnNSWE9iOWhmUG5jY1AzMzZQdEpSVXZCZzkybTQ4a2ZodUl0L1AzOS9obkhxOUhocTFHZ0RnclZRV3V6R3B3bHZoemtPcEVMT212b2wvcmx4MWVqMDFPY1hsVFlJUkE1K3pmbCtTbnkraXlvREpjaUlpSWlJaUlpS3FNYzZmUDQ5OSsvWWhNREFRL2ZyMVErM2F0ZUh2NzE5c1dZbDhveFpHczZtQ29xeThmUDE4MGF4bEMxdzhkeDdKTjI4NWJlY29TYXBTcVRENnVlY2R0bzlzMHdxRGhnN0d6ei84SDM3Yi9qODBhOTRNajNaL0hBQmdOQnFzN2NRU0NTd1dDOUpTVXBHU25JS1VXN2R3TStrbWtoSVNrWlNRYUxlcS9FN1dIWHkvL2x2cjhiWmZ0cUxIRTcwUUdCd0VwZElIV28wVzhkZmpFTkc0VVVHTStmazRmdVFZQUtCbDYwaTdPSzlkL1FjQTBLUlpVd0RBVjk5LzQvRHhMSmc5RDZlT24wUndTREErWGJYOHZzdlZWS1RnMmlIV2tpdEZaZDIrRGEybTRQbjE4ZkdCajU5dlJZZEdWTzZZTENjaUlpSWlJaUtpR21QZnZuMW8wNllOdW5mdmJsUHFvN29xajVXOVBqNCtBT0N5ZkUxcERCNDJGQ2YrT283RUd3bjRZdVVxUkxacGpjQ2dRT2gxZCtlUlNxVFFxRFdZK01wNG03SXVJckVJRFNNaUVIODl6cm9ocU5sc3hySlBGc05pTG1qbkpaTkJxZlRHNTB1WDQ1MjVIeUN5ZFNRTzd2OFRNeWE5QWQ5L0U3OTV1WGt3bTgyb0ZSaUlCeDVxWnhmanRsKzI0TmpobytqN2REK01LYkw2dmFpTDU4N2oxUEdDY2owdmozKzFTaVhLQVdES2pHa096MCtJL3E4MVdWNHZyRDdtZkRLL0lzTWlxaEJDVHdkQVJFUkVSRVJFUkZUZUNoT3JRVUZCTlNaUlhsNXVaMllDQUh6THVIYTFTQ3pDYTFNbnd0dmJHeSs5OGpJQ2d3SUJBSHBEd2NweW9WQUlrVmdFaGJjQ3JkcTB4c09kT3VMNWwwWmk5aWNmNGR1ZmZzREhTeGRCSXBWYXgvdis2MjhSYytFaW5udGhlTUg0SWlHZUhmWWN6cDg5aDE5LzJZb1hvMGVqZmNlSDRTWHpRazUyRG5LeWMrRGw1WVcyN1I3RU8zUGV0eXY1WXREcmNlYlVhUUIzVjViZnkydzJZLzJYNndBQVhiczlob2M2dExlNUhodHorZjZmcUFwUWRGTlZvQ0R1dE5RMEJOU3FoZUNRWU1UR1hFYk1oWXNlaW82by9IQmxPUkVSRVJFUkVSRlZlL241K1FDQVRwMDZsU2hScmpMcUVLOUtoOGFraDVkUWpEQkZVSG1GV0NXa3A2WGgrai9YQUFBdEkxdVcrZmlOR2pmR3FtKytoRnh4dDRaM1lXa1ZxZGZkUlBqNzgrYzQ3UC9ldkE5aE5wbXhZOHMyL0xwNUsxcTBhb21uQnZTM0pyQjdQdmtFOXY2MkI5OS84eTNxMWd2RnpQZmZjVHUyczZmUFFLZlZRaXdXNCtGT0hSMjIyYkZsRzI3RTM0Qi9RQUNpWDMzRjV0cUtKY3Z3NTc3OUdEVjJEUG8vTThEdGVTdmF0cCszUUNBQUJqeDd0eDc5TDV0K0FnQTgzcU1iZlAzODhPM2FyN0Z1MVJmNGVObmlVdFdSSjZxc3VMS2NpSWlJaUlpSWlLcTl2THc4QUVCSVNFaUorc1dyMHZIdStVMzRLR1lMTmlZY0tZL1FLcFViY2ZGMmRiOExhZFJxTFB0a0NVeW1ndHJ0VC9UdFV5NHhGRTJVQTNlVDVWNWVYc1gyYmRhaU9TNWR2SWoxWDMyTmdGb0JtUHptTkFpRmQ5TmZRcUVRcjAyZEJLbFVpcVVMRnVIRVg4ZmNqdXY0MFlLMmJkczk2SEJEenJTVVZHejY3Z2NBd0g5Zkh3K2xqOUxtZXVGcTlPKytYbSs5NFZDWjZIUTZMRjJ3R045OXZSNkpDWW5XOHlmK09vYXpmNStHUkNMQlUxSDk4V1QvdmdnS0RrWmlRaUsrK1dLdEJ5TW1LbnRjV1Y2QjRsWHBXSHQ5djhzMkVjcGdSRGZxWVhOdWJkd2ZpTTkzdlVOM2RPUHVpUEMrK3g4KzUrSmNuTXU5dVlpSWlJaUlxR1lvVFBENitaVnQ2WkR5bHBxY1luTmNXRFBhMFRVQXFCTmE5NzdtTy9IWGNlelorUnU2OStxQk5nKzJSV0JRRUxSYUxhNWNqc1dPcmI4aUl5MGRRTUVLN2NnMnJlNXJMbmVwMVJvQWdKZVg2OXJmT3AwT2ExZDlnZjIvNzRPM3R6ZG16WDdmV3NxbHFMRHdNSXliUEFITFBsbUN4Ujk5Z2hHalhzU0FaNTl4dWNtcnlXVEMzeWNLNnBCMzd2SWZ1K3Rtc3hrclAvME1lcjBldlovcWc0YzdkYkJyODJTL3ZqaCs1QzljUEg4QlN6OVpqSVdmZlFxWjNMUDF6SXZlR0prMTlVMGsza2hBWUhBUWVqOVZjQ01rSXkwZHE1YXRBQUQwSHhpRmdGcTFBQUN2VEJpSGo5NmZqVDA3ZjBPdHdGcDRkdGh6RlI4OFVUbGdzcnlDeEt2U2NUenpHbUp5a2x5MnM4QUNvOFYyZCsyNC9IUmN5cm5wc2wrdVFXUFRMOWVnNFZ5Y2kzTTVtVXNFWWJFNzNSTVJFUkVSVWZWVTFkNEx2RDUyWEltdWxjV0duam5aMmRqNjgyWnMvWG16dyt1OSsvWEJtRmNjYjI1WkhuSnpjZ0RBWldJNU51WXlWbisyRXJkdTNvU2Z2ei9lbWZzQkdrWTBkTnEreTJPUElqOHZIMTk5dmdiZmZiMGU1ODZjd1V1dnZJd0c0V0VPMjU4N2ZSYjVlZmtRaVVUbzBMbVQzZlVONjliamNzd2wxQTlyZ0pFdnYrUndESUZBZ0ZjbnZvYXA0eWNpTlRrRmExZDlnZGVtVG5RYUl3Qk0vdThFbDlmdlY4S05CT3YzaVRjUzBPN2hoekJ4MmxRb2ZaVEl5YzdHbkhjK1FINWVQdXJWcjQ5bmh3Mnh0bTMzOEVONFp2QWdiUDE1TTM3Y3NCRzVPYmtZTlhhTXpTcis4cVlRU2RIY054UWlnUkFSeXVBS201ZXFOeWJMSzhqYTYvdUxUZVFCZ01saVJyNUJhM2V1T0JxVDNxYWZ4bFQ4anRTY2kzUFYxTG1VRWhuRTRHWStSRVJFUkVSRTkzcThSemZrNStYaDhzVVlwS1dsUTZmVlF1b2xSV0JnRUZxMmprU3ZQcjNSdUdtVFlzY1owdStaTW92cDhzVVlBSUN2ZzA4RkpONUl3QytiZnNMUmc0Y0JGSlE2ZVdQV213Z0tMajU1K21TL3Z2RDI5c2JueTFiZ3d0bnptRFpoTWg1NXJDdWU2UE1rV3JhT3RMbXhjbWovQVFCQVpKdFdOdVZWakVZak5xeGJqNTNidGtNbWwySGFyQmsyNVdMMGVqM3ljbktSazV1RDNKeGM1T2Jrb0ZHVHhvaTlkQmtIOXYyQjlwMDZPRnlwWGtnc0Z0L1hEUjZMeFdLM1dXZFJPN2Z0c0g3LzlLQW92RGhtTkFRQ0FWS1RVekQzdlErUmxwSUt1VnlPcWJQZXRDdURNMkwwaThqS3lzTEJQdzVnNTY4N2NEWDJDc1pOZmgxaFRtNDRsTFV3UlJCbXRvd3FlSTh2NEh0OEtodE1sbnRBVkwwT2FPRVg2dkNhUWlTMU96Y2l2QXZVeFNRQ3crUkJkc2N6SXFOYzl1RmNuSXR6RVJFUkVSRVJWVzVsc1ZLOEpHclhyWU14cjk3L3FuRm5LNHpOWnZ2RlVTYVRDUmZPbllkL1FBRDgvZjBnazhraDlaSkNwVkxoOElHRE9IVGdJSUM3TmI4MWFqV09IZmtMaHc3OGlRdG56d01BUkNJUkJqdzdFTTg5UHd4aXNmdnBycTdkSGtQOXNBWll2bmdwRW04azRQQ0Jnemg4NENCOC9YelIrNmsrR1ByQ0NHZzFXcHc4ZGdJQTBQbVJSMno2Ly96RC8ySG50dTBBQ3NyRXJGaXlES3A4RmRScUZWVDVLcGVKYWdCWXMzd2xtcmRzZ1lCYUFRNnZMMXE1RlBYcTEzZjc4ZHpyMXMyYkxsZW5EeC8xQXE3R3h1S1p3YytpZDcrQzBpdkhqLzZGejVjdWgxcWxoa1FxeGZSMzNuS1lBQmNJQkpnd2RSSVVDZ1YrMjdFVDE2NytnK2tUSnFOYnJ4NkllbllnUXV2WEszWGNSSjdDWkxrSHRQQUxSUXNmeDhseVIwcXowN1pDTEMzUkhKeUxjOVdFdWRSR1BXTHpraUVYU2VFcmtkdlVQQ2NpSWlJaUlxS3lzMm03ZlFrWGxVcUYwYzg5YjNkZUpCSmh4ZUtseU1uT2NUcWV3bHVCUHYzNkFpaW9ZYjcrcTYraHlzOEhBTFI5OEFHTWZQa2xoRWMwTEZXc0RSdEZZTUd5eGRqMTYvL3d5NmFmb01yUGgxcWx4bis2ZGdFQW5EaDJERHFkRGdLQkFCMyswOUdtYi91T0QrT1hILzhQUUVINW1wenNiQUFGaVdSdnBUZjgvUHpoNSs4SFAzOS8rUHI1d3MvZkQ3NStmaEJBZ0s5V3JVRitYajVXZjdZQ2IzM3dicWxpdjErMTY5VEdwNnVXdzBzbWc5bHN4dkxGUzNINDM1c1RDbThGcHIvekZscTNiZU8wdjBBZ1FQUzRWOUNvU1dPc1cvTWx0Qm90L3RpekY0Y1BITVRDNVo4eVlVNVZEcFBsUkZSakpHb3lzZURTTmdCQUs3OEdtTnQycUljaklpSWlJaUlpSWdBSWI5Z1E1OCtlc3pzdkVBalFzbFVrUnI4U2pjRGdnb1ZWZ1VHQkdQUHF5L2h6NzM0TWZPNVp0SDZnN1gzUEx4YUw4ZlNnS1BUcTh3VDI3ZjRkSXJFWVlRM0RBUUR4MStJQUZLeHNMOXpnc2xEVDVzMHdhdXdZS0pWSytOY0tnTCsvdnpVaExoSzVMZzF5SXo0ZXYrL2FqZmpyOFVoTFNVWHR1bldzMStZdFhnQUFDQW01djBWZUlTRWgxckdjOFpJVjFJSVhDb1dvRzFxd0NLMStXQU5NZjN1bTI4bnU3ay8wUk91MmJiQnV6WmY0KzhRcFRIcHpLaFBsVkNVeFdWNUJvaHQzUjY1QkE0MUpiMWMrZ29pSWlJaUlpSWlvcXZQMzk4ZkM1Wjg2dmU3dDdlMjByTXk3OHo2RVRxZURUcXVEUWErSHlXeUNBQUw0K3ZsYWs3bEZQZGE5R3g3cjNxMnNRcmVTS3hUb1A5QzJ4T2Vvc1dQdzFJRCt5TWx4dlBLOS96TURTalhYaUZFdm9uYWRPdWp6OUZOMjljQ2J0V2hlcWpIdkpaRktTelRXa0JGRDRldnJneDVQUGdHcHRHU2xUSU5yaDJER2UyOGpQUzBOSWJWcmx6VFVFa3RVWjJKandoR0lCRUkwVW9ZZ3VsR1BjcCtUcWo4bXl5dEloSGNJakJhVDNVYUdSRVJFUkVSRVJGUjVlWXU5ME1xdkFVd1dNeG9vYWhYZm9RWVRpVVZvMkNpaTFQMjl2THpza3NabFpkMFAzMElnY0Z4SDNSM0J0VU1RWEx0c1Mza3FmWlNJR2p5d1RNZThYd0tCQUgyZTduZGZZMVJFb2h3QTFDWTlydVFtQXdBRUtQMG1xRVJGTVZsT1JFUkVSRVJFUk9SRWhIY0k1cllkaW55akZrYXp5ZFBoVUNuNStQcDZPZ1FpcWdKS2YwdU5pSWlJaUlpSWlJaUlpS2lhNE1yeUNoS3ZTcmVwV2E0UWw2enVFeEVSRVJFUkVSRVJFUkdWSHliTEs4amE2L3NSazVNRUFKZ1JHWVVXUHFFZWpvaUlpSWlJaUlpSWlJaUlDakZaVGtSRVJFUkVSRVRrUkx3cUhXdXY3N2R1OERraXZLdW5ReUlpb25MQ1pEa1IxUmdLa1JUTmZVTWhFZ2dSb1F6MmREaEVSRVJFUkZRRnFJdzY2eWZGTGJCNE9Cb2lJaXBQVEpZVFVZMFJwZ2pDekpaUlVFcGtFQXRFbmc2SGlJaUlpSWlJaUlncUVTYkxpWWlJaUlpSWlJaUlxRW9Ka3dkaFJtUVU1Q0lwZkNWeVQ0ZEQxUVNUNVVSRVJFUkVSRVJFUkZTbEtNUlN0UEFKNWFmSHFVd0pQUjBBRVJFUkVSRVJFUkVSRVpHbmNXVTVFZFVZaWVwTWJFdzRBcEZBaUViS0VFUTM2dUhwa0lpSWlJaUlpSWlJcUpKZ3NyeUNSQ2lEWVlFRkpvc1pDcEhVMCtFUTFVaHFreDVYY3BNQkFBSUlQQndORVJFUkVSRVJFWldXMnFoSG9pYlRXck04d2p2RTB5RlJOY0JrZVFXSmJ0UURSb3NKK1FhdHAwTWhJaUlpSWlJaUlpS3EwaEkxbVZod2FSc0FvSlZmQTh4dE85VERFVkYxd0dRNUVSRVJFUkVSRVpFVEVkNGhtTk4yS0RRbVBieUVUS01RRVZWbi9DMVBSRVJFUkVSRVJPU0V0OWdMcmYwYUlOK29oZEZzOG5RNFJFUlVqb1NlRG9DSWlJaUlpSWlJaUlpSXlOTzRzcnlDckkzN0EzSDU2VEJaekJnUjNnVmhpaUJQaDBSRVJFUkVSRVJFUkVSRS8yS3l2SUxFNTJmZ1VzNU5BSURhcFBkd05FUkVSRVJFUkVUa0RwVlJoM2hWdXJWbU9SZS9FUkZWWDB5V0V4RVJFUkVSRVJFNUVhOUt4N3ZuTndFQW12dUdZbWJMS0E5SFJFUkU1WVhKY2lLcU1jTGtRWmdSR1FXNVNBcGZpZHpUNFJBUkVSRVJFUkVSVVNYQ1pEbFZDckd4c1dqY3VERWtFb25MZHRuWjJjakt5a0pFUkFRRUFrRUZSVmYrVHA0OENRQjQ4TUVIaTMwT1BNRmlzWlRvK2Q2OWV6ZjBlajE2OU9nQmIyL3Zjb3lzWkJSaUtWcjRoRUlwa1VFc0VIazZIQ0lpSWlJaUlpSXFKWVZJaXVhK29SQUpoSWhRQm5zNkhLb21tQ3duajB0SlNjSDc3NzhQTHk4dnpKa3pCK0hoNFU3Yi92YmJiOWl5WlF0Q1FrTHcyV2VmbFh2QzNHdzJRNmZUUWFmVFFhUFJXTDlVS2hVaUlpSVFIR3o3eS9pUFAvN0F5Wk1uTVg3OGVQajQrTGc5ejZKRml3QUFuMy8rT1FJREE4djBNZHl2N094c0xGMjZGRDE2OU1Camp6M21WcDhmZi93UmFyVWFIVHAwcUZUSmNpSWlJaUlpSWlLcUhzSVVRWmpaTW9vTDRxaE1NVmxlZzZTbXBtTFhybDI0Y09FQ01qSXlZTEZZRUJ3Y2pBY2ZmQkQ5Ky9jdmRaTDJ6Smt6MkxkdkgvNzU1eC9rNWVWQkxwZWpXYk5tNk4rL1AxcTFhbFZzLzZOSGp3SUFhdFdxaGJDd01KZHRqeDA3QmdCNDRJRUgzRTZVSHpseUJLZE9uWUxaYkliSlpJTEpaSUxaYkliUmFMVDVNaGdNME92MTFqLzFlajJNUnFQVGNVZU9ISWwrL2ZwWmozVTZIYlp0MjRiVTFGVE1tREVEVTZkT1JaTW1UZHlLc1RJN2ZQZ3dMbCsrakt0WHJ5SXdNTkN0djFPTHhRSUFFQXFGNVIwZUVSRVJFUkVSRVJGUm1XQ3l2SVk0Y09BQXZ2cnFLeGdNQnB2enljbkpTRTVPeG9FREIvREdHMitnZGV2V2JvOXBNQmp3K2VlZlc1UGRoZkx6ODNINjlHbWNQbjBhZ3djUHhwQWhRNXlPWWJGWWNPREFBUUJBbno1OVhDYkE0K0xpa0pLU0FnRG8xcTFiaWVLOE4wWjNDQVFDeUdReVNLVlNTS1ZTeU9WeXlHUXl5T1Z5ZUhsNXdkZlgxNmE5bDVjWDVzNmRpMFdMRmlFMk5oYnZ2ZmNlWG43NVpmVG8wYVBFYzd0cjJMQmhaVDdtanovK2FIUGN2MzkvL1BQUFB6aDI3QmdXTFZxRStmUG5vMDZkT2k3SE1KbE1BRkRwU3VXb2pYb2thakt0TmNzanZFTThIUklSRVJFUkVWVWhpZXBNaCtmVUpyM0xmbUh5SUNqRVV1dHg0WHNUVnhRaUtjSVVRWnlMYzNHdVl1WnE2VnNQZmhLRnl6WkU3bUt5dkFhSWlZbkI2dFdyWWJGWW9GUXFNV1RJRUVSR1JzSm9OT0xVcVZQWXVuVXIxR28xRmk5ZWpLVkxsOExQejgrdGNWZXZYbTFOUXJkdDJ4YjkrdlZEWUdBZ1VsTlRzWG56WnNURnhlSG5uMzlHM2JwMTBiVnJWNGRqWExwMENlbnA2VkFvRk1VbXdQZnUzUXNBcUZ1M0xrSkNRcENibSt1MHJVS2hnRmhjOE9QZHJsMDdUSmt5QlNLUkNHS3gyT1pMSkJKQklwRllqeWRNbUFDRlFvRXZ2dmlpVkxYRGZYeDg4TzY3NzJMbHlwVTRldlFvMXF4WkE1RkloTWNmZjd6RVk3bWpjQVYzZVJzL2ZqeHUzYnFGcEtRa0xGeTRFUFBtellOTUpuUGF2akJaWHRsV2xpZHFNckhnMGpZQVFDdS9CcGpiZHFpSEl5SWlJaUlpb3FwRVk3UlAybTFNT0lJcnVja3UrODJJakVJTG4xRHJjZEgzSnM0MDl3M0Z6SlpSbkl0emNhNWk1dnFnelJBODRPKzhwQzlSU1RCWlhrR2lHM2RIcmtFRGpVbVBNSGxROFIzSzBKWXRXMkN4V0NBV2kvSGhoeCtpZnYzNjFtdU5HaldDbjU4ZjFxMWJCN1ZhalVPSERxRi8vLzdGam5uaHdnVWNQbndZQVBESUk0OWc0c1NKMWxYRURSbzB3SU1QUG9qWnMyZmo2dFdyMkxCaEF6cDE2bVJOUHQrK2ZSdmp4NCszR1UrdFZtUFVxRkYyODZ4ZnZ4NHltUXdhamNZNlgwcEtDc2FPSGVzeXZtblRwcUZEaHc0QUFEOC9QM1R1M0xuWXgxVFUvV3l5S1JhTE1YSGlSUGo1K1NFek05TjZvMkRjdUhIRjlwMDFhNWJUQlBNTEw3eUFMbDI2T0x6MjZhZWZJalEwMU9FMWR5UW5KMlBLbENsT3IzdDVlV0hTcEVsNDY2MjNjUFBtVFJ3NWNnUTllL1pFWEZ3Y2xpOWZidGUrTUZuKzRZY2ZRaVJ5WERkczRjS0YxaHNhUkVSRVJFUkVsWlZNZFBmOW9VTHNCYVhFZHVHUVNGRDhJaUc1U0dyVFR5NlN1bWg5ZDF6T3hiazRWL0Z6Q1ZHNVB0Vk9WUnN6VlJVa3dqc0VSb3NKK1FadGhjOTk3ZG8xQUVDYk5tMXNFdVdGdW5idGluWHIxZ0VBYnQyNjVkYVkrL2J0QXdCSXBWS01HVFBHcnR5R1JDSkJkSFEwWnN5WWdlenNiSncrZlJxZE9uV3lHOGRabVk1N1YwenYzcjBiT3AyTDllNFNBQUFnQUVsRVFWUU9JcEVJU3FYU2FWeTV1Ym5XR3dNQU1IUm95VmNPcTlYcUV2WHIzYnMzb3FPamJjNEpCQUtNSGowYVpyUFptdnpPeXNvcWRxenM3R3luMTNRNm5kc3hsWWNHRFJwZzVNaVJBSUNlUFhzQ0FQUjZQWktUbmQvaFRVdExjM3F0b2xiRkV4RVJFUkVSM1kvR3lqcDRMdXcvaU1tNWlRaGxzTjFHZ28yVUlSQVVrNnp6bGNodCt2bEs1R2psMThCbEg4N0Z1VGlYZTNQZG0yQW51aDlNbHRjQWhadFVPbHZGVzNUbHI1ZVhsMXRqWHIxNkZRRFF0R2xUK1BqNE9HelRzR0ZEaElhR0lqazVHV2ZQbm5XWUxMKzNQallBcUZRcWpCa3p4bnFzMCttd1k4Y09BQVhKNzZpb0tMcytoVWFOR2dXdFZtdGRHVjdTMWRiSnlja1FDQVNvVzdldTIzMENBZ0tzY2FlbXBxSng0OGJXYTBWWGlXL2F0TW5wR0lYSitjOC8vN3pVRzYxV2hONjllOXNjdDJqUnd1SGpHalpzR0N3V0MxYXZYbTE5Zm9DQ0ZlY2pSb3dvOXppSmlJaUlpSWpLaWdEQThIREhuL0lGZ09oR0pkK25Lc0k3cEZSbElUa1g1K0pjUk9XTHlmSWFJQ0lpQWxldlhzWGx5NWVoMCtuc0V1Sm56cHl4Zmg4WkdlbldtSVVyb0l1cmIxNnZYajBrSnlmanhvMGJKUXU2aUIwN2RpQXZMdy8rL3Y3bzI3ZXZ5N2FGNVQ4S2J3QjgrdW1uRHR2bDV1YkNiRGJEMzkvZjV2elFvVU1obDh0dCtqbHJXNVRGWXNIeTVjdHgvdng1UkVkSFcxZGUxMFFXaThXNmFyeXliZkJKUkVSRVJFUkVSRVRrREpQbEZTUmVsVzVUczd6b2pzRGw3ZW1ubjhiaXhZdVJuNStQTld2V1lNS0VDZFlWejhuSnlmam1tMjhBRkt3RWYvamhoOTBhVXlxVlFxUFJ1TnhrRTdpYkxNM01kTDNqc1RNWkdSbll1blVyQUdENDhPR1FTbDAvYjJhekdVRHhOY2NuVEpnQW5VN25jclYzY1cwek1qSmdzVmdRRWhJQ2c4RUFrOGtFazhtRUw3NzRBamR1M01CTEw3MVU2VGE0TEFtRHdZRFhYbnZON3Z3WFgzemhzbC9oRFFzQVR1dVZFeEZSeWFoTmVteTdlUkluYmw5RHFqWWJXcFBCMHlFUmxaaE1KRUVkbVQ4NkJqWkJWUDBPVUxoUnU1U0lpSWlJcUNJeFdWNUIxbDdmajVpY0pBRDJPd0tYdDQ0ZE8yTFFvRUhZdkhrempodzVndlQwZEF3Yk5neHhjWEhZdkhrek5Cb042dFNwZytuVHA3dWQzSzFYcng2dVhidUdhOWV1UWFQUlFDNlgyN1V4bVV6V2V1a3FsYXBVc2F0VUtqUnQyaFFta3dtUFAvNDREQWFEeTBSNFlhSzJ2RGFPTkpsTU9ILytQSDcvL1hlY1BuMGEzYnAxdzZ1dnZncXBWSW9aTTJaZ3pabzFPSGp3SVBiczJZT01qQXhNbWpUSjRYTlRWZVRrNUpTNGoxNS9kM2Y0Kzlrb2xZaUlDcHpMVHNES3E3dVJvWE45ZzVxb3N0T2FETGloeXNBTlZRYjJwOFhndFdaUDRnSC9jRStIUlVSRVJFUmt4V1I1RFRGMDZGQTBhdFFJR3pac3dELy8vSU01YytZQUtLaXAzYnQzYjR3WU1hSkVTZDJPSFR2aTJyVnIwR3ExMkxoeG85MEdsd0R3ODg4L1d6ZTFMRnp4WFZJTkd6YkVlKys5QjQxR2c2MWJ0MkwzN3QzNDRJTVBVS2RPSGJ1MlJlY29UTkp1MkxEQld1LzhmbjM1NVpjNGZ2dzQ4dkx5QU1CdWxidFlMTWI0OGVPaFZDcXhjK2RPbkRsekJydDI3Y0tnUVlQS1pQNktKcEZJYkZiVHU3dnBxVWFqQVZEd3FRSjNhK0FURVpGajU3SVQ4TUdGbnp3ZEJsR1p5OURsNG9NTFArSEROcytoclgrWXA4TWhJaUlpSWdMQVpIbU5ZVFFha1phV1p0M3NzNURGWWtGV1ZoYXlzckpRcjE0OXQ4ZnIzYnMzOXV6Wmc4ek1UT3pac3dkMzd0eEJyMTY5RUJ3Y2pPenNiT3pkdXhkSGp4NkZ2Nzgvc3JPejczdWx0MHdtdzRVTEYzRG56aDNNbno4ZjgrYk5nMUtwdEh1TWhRcm44L1gxZGJqSlowcEtpcld1dHJ2Mjd0MExoVUtCVHAwNm9YMzc5dWpZc2FQZERRYUJRSUJSbzBiQjI5c2JseTlmZHJrWmFYV2xWcXNCRlB5ZFZiYWE1UXFSRk0xOVF5RVNDQkdoRFBaME9FUkVMcWxOZXF5OHV0dlRZUkNWcXhWWGY4UFM5cU5aa29XSWlJaUlLZ1VteTJ1QXRMUTBMRnk0RUVsSkJXVmdPblRvZ0o0OWUrTDA2ZFBZdTNjdlRwMDZoWFBuenVIMTExOUhwMDZkM0JwVExwZGo1c3laK09pamo1Q1ZsWVdUSjAvaTVNbVRObTE2OSs2TjI3ZHY0KysvLzRhM3Q3ZkRjY2FORzJkM3psRVNXeUFRWU5La1NYanp6VGVSbXBxS0pVdVc0TzIzMzdhcGlWMjBWbmJoeXZLb3FDaUhDZXVSSTBkQ3A5TTVuTmRnTURqY0NIWE9uRGxvMHFTSnRWVE4xYXRYa1pDUWdBNGRPdGh0L2psNDhHQVlqVVpyZk82dXloNC9mcnpMNndxRkFsOS8vYlZiWTNsS1lla1dYMS9mY3AvcjNwODVkL1JFS0dRQ01VVDVRaHhOUFZwc2U2bFVpdERRVU5TdFc3ZlNKZitKcUhyYmR2TWtTNjlRdFplaHk4VzJteWN4UEx5THAwTWhJaUlpSW1LeXZMcFRxVlNZUFhzMk1qTXpJWmZMTVduU0pMUnIxdzRBMEs1ZE8zVHIxZzN6NTg5SFhsNGVsaTFiaG84Ly9oaGhZZTU5RkxaQmd3Wll1SEFodG0vZmpoTW5UaUFqSXdNQ2dRRGg0ZUY0NG9rbjhQampqK1A5OTk4SEFBUUZCVGtjbzdCTWl6djgvUHd3YWRJa3pKNDlHekV4TVZpL2ZqM0dqQmxqdlc0dzNOM3NyRFFyMlgvLy9YZnJPTnUzYjhmZ3dZTUIzTjJrdEZtelpqYnRMMTY4aUUyYk5pRXRMUTB2dlBDQzNYaEZZL0R6ODNNNHAxNnZ0NVl0VVNnVXhkYjRWaWdVYmo2YTh2ZjIyMjliYTlJN2twYVc1dkltUWRIbnpKMk5WaDM1KysrL1M5VlBiQUlFSmF3TUZCd2NqTDU5K3lJNG1DdlNpYWhpbkxqdC9IY3NVWFZ5NHZZMUpzdUppSWlJcUZKZ3NyeWEyN0psQ3pJek13RUFreWRQeG9NUFBtaHp2WEhqeHBneVpRcG16NTROazhtRUxWdTJZTktrU1c2UHIxUXFNWHo0Y0F3ZlB0emg5VnUzYmdFQTZ0ZXY3L0M2b3lTcFNxV3lTWUlYRlJrWmlVR0RCdUdYWDM3Qjd0MjcwYlJwVXp6NjZLTUFiTXV3U0NRU1dDd1dwS1dsSVNVbEJhbXBxYmg1OHlhU2twS1FsSlJrdDZvOE96c2JQL3p3Zy9YNDExOS9SZmZ1M1JFWUdBaWxVZ210Vm92NCtIaEVSRVJZWXp4eDRnUUFvRVdMRm5aeEZpYVJtelJwQWdENDRvc3ZIRDZlQlFzVzRQVHAwd2dLQ3NLU0pVdXFWSTN2a0pBUWE4bVZvckt5c3FEVmFnRVUvSHlVNXdyelYxOTl0VlQ5bEJJWnhBSlJzZTBzRmd1eXM3T1JscGFHNDhlUDQ3dnZ2a1BQbmoxTE5TY1JVVW1sYXJNOUhRSlJoZURQT2hFUkVSRlZGa3lXVjNQSGp4OEhBRVJFUk5nbHlndTFhdFVLRFJzMnhJMGJOeEFURTFObWN5Y25KMXMzdzNTVVVDNnRRWU1HNGNTSkUwaEtTc0pYWDMyRnlNaElCQVlHUXEvWFc5dElKQkpvTkJwTW5qelpwcXlMU0NSQ2VIZzQ0dVBqcmVmTlpqT1dMVnRtUGZieThvSlNxY1NxVmF2dzl0dHZvMFdMRmpoOCtERGVldXN0K1BqNEFBRHk4dkpnc1ZoUXExWXRQUERBQTNZeGJ0KytIY2VPSFVPZlBuM3cwa3N2T1h3Y01URXhPSDM2TkFEZzVaZGZybEtKY2dCT2I2cTgvdnJyMW1SNXZYcjFNSHYyN0lvTXEwd0pCQUlFQkFRZ0lDQUFUWnMyeGY3OSs3RnYzejVQaDBWRU5ZVFdaQ2krRVZFMXdKOTFJaUlpSXFvc21DeXY1bTdmdmcwQXFGT25qc3QyZGVyVXdZMGJONUNmbjE5bWN4OCtmQmdBSUJRSzhkQkRENVhadUdLeEdPUEhqOGVjT1hQdzRvc3ZJakF3RU1EZE1pd0NnUUJpc1JoaXNSaVJrWkdReVdSbzNydzVtalZyaHNhTkcwTXFsZHJVTE4rNGNTTXVYYnFFa1NOSDR0dHZ2NFZJSk1MQWdRUHgxVmRmNGRkZmY4V0xMNzRJdFZxTlM1Y3VJVGUzb0hhc1hDNUgwNlpOTVhMa1NMdlNLUWFEQVdmT25BRlFzSExmRWJQWmpHKysrUVlBMEtWTEYydHBuRUt4c2JGbGVvT2h2QmlOUnB0eU03R3hzVWhQVDBkQVFBQkVJaEd1WExtQ21KZ1l0R3JWeW9OUjNwV296c1RHaENNUUNZUm9wQXhCZEtNZWJ2Y1ZpVVRvM3IwN2twT1RrWkdSVWVJTllvbUlpSWlJaUlpSXFISmpzcnlDUkNpRFlZRUZKb3NaQ3BHMHd1WlZLQlRJeTh0RFNrcUt5M2JwNmVrQVlMZFJaV25sNU9SZzU4NmRBSURPblRzN3JkbGRXbzBhTmNMbm4zOE91Vnh1UFZlWS9DNjZRdnU5OTk1ejJQK2RkOTZCMld6R2poMDdzSDM3ZGpSdjNoeDkrL2JGdDk5K0N3RG8yYk1uOXUzYmh4OSsrQUdob2FHWU1XT0cyN0dkUFhzV09wME9JcEVJRHovOHNNTTJPM2JzUUdKaUl2ejkvZTFLenF4Y3VSSUhEeDdFeUpFajBhOWZQN2ZucldqYnRtMkRRQ0RBZ0FFRHJPZTJiTmtDQUhqMDBVZmg1K2VIRFJzMjRPdXZ2OGI4K2ZPTHJjZGVFZFFtUGE3a0pnTUFCQ2o1WnAwaWtRaWRPblhDamgwN3l2VEdFaEVSRVJFUkVSRVJlWjdRMHdIVUZOR05ldURETmtNd3MyVVV3aFNPTjdzc0Q0VXJlbS9jdUlGRGh3NDViSFAwNkZIRXhjVUJnTU9TSXM2WVRDYUg1OVZxTlJZdlhneU5SZ09KUk9KeWs4ZjdVVFJSRHR4TmxrdWx4ZCtNYU5hc0dTNWR1b1FOR3piQTM5OGZreVpOZ2xCNDk1K0RVQ2pFYTYrOUJvbEVncVZMbCtMa3laTnV4MVZZeTd4dDI3WU9OK1JNVFUzRlR6LzlCQUI0NVpWWG9GUXFiYTRYMWpuLy92dnZyWDh2bFlsZXI4ZXlaY3V3Y2VOR0pDVWxXYytmUEhrU1o4K2VoVmdzeGxOUFBZWGV2WHNqS0NnSVNVbEoxbFgwMVVIdDJyVUJ3RnBpaUlpSWlJaUlpSWlJcWdldUxLL21CZzRjaUpNblQ4SmtNbUhseXBXSWpZM0ZJNDg4Z29DQUFPVGs1T0RZc1dQWXZYczNnSUpWNklNR0RiTHAvLzMzMzJQUG5qMTQ4c2tuTVdMRUNKdHJIMzc0SVNJakk5R21UUnNFQkFSQXE5WGk4dVhMK04vLy9tY3QvekoyN05oaVM4Q1VsY0xOSm91ci9hM1g2N0YyN1ZvY09IQUFDb1VDczJiTnNwWnlLYXBCZ3daNDlkVlhzWHo1Y2l4ZXZCakRody9IZ0FFRElCQTRYNUZzTXBudzk5OS9BeWhZVVg4dnM5bU1WYXRXUWEvWG8xZXZYbWpmdnIxZG05NjllK1A0OGVPSWlZbkIwcVZMOGNrbm4wQW1rN2w4VE9XdDZJYW9zMmJOUWxKU0VnSURBL0hFRTA4QUFESXlNckJxMVNvQVFQLysvUkVRRUFDZ29CYjd4eDkvakwxNzl5SXdNTkR1NTZzcUt2eVVoTE9iUlVSRVJFUkVWRDJ0amZzRDhma1pMdHRFTis2T0NPOFE2M0c4S2gxcnIrOTMyU2RDR1d4WElwSnpjUzdPVlg1ekVibkNaSGsxMTdCaFEweWVQQmtyVnF5QVRxZkQzcjE3c1hmdlhydDJnWUdCbURwMUtvS0RnMjNPNzk2OUd6cWREcnQzNzdaTGxtZG5aMlBMbGkzVzBodEZTYVZTdlB6eXkzajg4Y2ZMOWdHNWtKT1RBd0F1RTh1eHNiRllzMllOa3BPVDRlZm5oN2ZmZmh2aDRlRk8yM2ZwMGdYNStmbFl0MjRkTm03Y2lQUG56MlAwNk5GbzBLQ0J3L2JuejUrSFNxV0NVQ2gwV0lMbCsrKy9SMnhzTE9yWHI0OVJvMFk1SEVNZ0VPQ1ZWMTdCOU9uVGtaYVdoblhyMW1IOCtQR3VIanFtVEpuaTh2cjlTa2hJc0g2ZmxKU0VkdTNhWWNLRUNWQXFsY2pKeWNIY3VYT2hVcWtRR2hxS1o1OTkxdHEyWGJ0MkdEQmdBSDc5OVZkczJyUUp1Ym01R0RseXBNMHEvcXJHMWMwU0lpSWlJaUtxZmxSR0hlSlY2ZGh4NjNTeGJYTU5HaGd0SnB2am1Kd2tGejBBQ3l3MmZRQWdMajhkbDNKdWNpN094Ym5LY0M2QkJSQUpSUzdiRXpGWlhnTjA3TmdSaXhjdnhxNWR1M0R1M0Rta3A2ZkRaRExCeDhjSFlXRmhhTisrUGJwMTYrWXd5ZnprazA5aTkrN2Q2TjI3dDkyMUFRTUc0UERodzBoS1NvSktwWUpFSWtHZE9uWFFybDA3OU9uVEI3VnExU28ydHJJczBYTDU4bVVBZ0srdnI5MjF4TVJFYk5teUJVZVBIZ1ZRc1BIbTFLbFRFUlJVZkVtY0o1OThFdDdlM2xpOWVqVXVYcnlJNmRPbjQ1RkhIa0d2WHIzUXNtVkxtK1Rwd1lNSEFRQ1JrWkUyNVZXTVJpTysrKzQ3N05xMUN6S1pERk9uVHJVcEY2UFg2NUdYbDRlY25Cems1ZVVoTnpjWEVSRVJ1SExsQ3Y3ODgwKzBiOThlblRwMWNocWpTQ1M2cnlTdXhXSnh1Vko2MTY1ZDF1Lzc5KytQRjE1NEFRS0JBS21wcWZqb280K1FscFlHdVZ4dTk3Z0FZTVNJRWJoejV3NE9IVHFFWGJ0MjRlclZxeGczYnB6VEd3NUVSRVJFUkVTVlNid3FIZStlMytSV1c0MUpqM3lEMXVhNE9DYUwyYVpQNFRuT3hiazRWOW5PSlJhS29HU3luSXJCWkhrRldSdjNCK0x5MDJHeW1ERWl2RXVGMWkwSGdPRGdZSXdjT2JMRS9aNS8vbms4Ly96ekRxLzE2dFVMdlhyMXVxKzRuQ1Y0TFJhTDNUbVR5WVNMRnkvQzM5OGZmbjUra01sa2tFcWxVS2xVT0hMa0NJNGNPUUxnYnMxdmpVYUQ0OGVQNDlDaFE3aDQ4U0tBZ2xya0F3WU13SkFoUXlBV3UvL2ozN1ZyVjlTdlh4OHJWcXhBVWxLU2RUNGZIeC8wN3QwYnp6MzNITFJhTFU2ZE9nVUFkb250WDM3NXhacHc5dkx5d3NxVks2RlNxYUJXcTZGU3FZb3Q2YkZtelJvMGI5N2M2UWFzaXhZdFFtaG9xTnVQNTE3Snlja3VWNmNQR3pZTVY2OWVSVlJVbFBYR3lZa1RKN0JxMVNxbzFXcElKQkpNbXpiTllRSmNJQkRndGRkZWcxd3V4NTQ5ZTNEOStuVk1uejRkM2JwMXc0QUJBKzRyYmlJaUlpSWlvb28ySXpMSzZiVXdlWkRkc2F2MkFLQVEyZSs3TlNLOEM5VEZKQUk1RitmaVhPN1B0VEhoTUpMVVdSQUpoSGJsWElpS1lySzhnc1RuWjFnL1RsTGNQLzZhNU1jZmY3UTdwMUtwTUdiTUdMdnpJcEVJSzFhc1FHNXVydFB4RkFvRm5uenlTUUFGTmN6WHIxOXZyV1hlcGswYnZQamlpeTdMcnJqU3NHRkRmUHp4eC9qdHQ5L3d5eSsvUUsxV1E2MVdXMnVUbnp4NUVucTlIZ0tCQUIwNmRMRHAyNzU5ZTJ6ZXZCbEFRYm1Zd3BJeEFvRUFDb1VDZm41KzhQWDFoYisvUDN4OWZlSG41d2NmSHg4SUJBS3NXN2NPS3BVS3ExZXZ4c3laTTBzVisvMnFYYnMybGl4WkFpOHZMNWpOWnF4WXNjSjZjMEtoVUdEYXRHbld6V1FkRVFnRWlJNk9SdVBHamZIMTExOURxOVZpLy83OU9ITGtDQllzV01DRXVadU1SaU1TRWhLUWtaRUJqVWJEdXVrMWhFZ2tnbHd1UjNCd01NTER3MHQwbzQrSWlLaXk0ZXVabXFrNnZaNXA3aHVLRmo3dXYzOVJpS1VsYWwrb05BdnNPQmZuNGx6T0phcHY0MHB1TW9DQzBrcEV6bFRkLzZHb1Jnb1BEOGVGQ3hmc3pnc0VBalJ2M2h5alI0KzJidFlaR0JpSU1XUEc0TTgvLzhUQWdRTmRKblBkSlJhTDBiOS9mL1RzMlJQNzl1MkRXQ3hHV0ZnWUFDQStQaDVBUVltWHdnMHVDelZwMGdRalI0NkVVcW0wcm93dlRKQ0xSSzQvQXBTUWtJQzllL2ZpeG8wYlNFMU50ZGt3ZGU3Y3VRQmdWMnUrcElLRGc2MWpPVk80Y2FwUUtFVGR1blVCQVBYcjE4Y2JiN3poZHJLN1c3ZHVhTldxRmRhdFc0Y3paODVnNHNTSlRKUzdLU3NyQzVjdVhVSmdZQ0JhdG13SnBWSlo3TThPVlE4bWt3bjUrZmxJVGs3R3NXUEhFQmtaNlZhWkt5SWlvc3FHcjJkcUxyNmVJU0tpcW9MSmNxcHdmbjUrV0xCZ2dkUHIzdDdlMkxUSmNUMjRkOTU1QjNxOUhscXRGZ2FEQVNhVENRS0JBTDYrdnRaa2JsR1BQdm9vSG4zMDBUS0x2WkJjTGtmLy92MXR6bzBjT1JKOSsvYTFyaHEvVjc5Ky9VbzExL0Rod3hFU0VvSytmZnZhMVFOdjJyUnBxY2E4bDBRaUtkRllnd2NQaG8rUEQzcjA2R0VYVTNHQ2c0TXhZOFlNcEtlbkl5U2tZai8yVlBnUkxibElDbCtKdkVMbnZoOVpXVm1JaVlsQjY5YXQ3VzdFVVBVbkVvbXNOOWp1M0xtRGl4Y3ZvbFdyVm55RFNVUkVWUXBmejlSc1ZmMzFUSVIzQ09hMEhRcU5TUTh2SWRNb1JFVFZHWC9MVTRVVGk4Vm8yTEJocWZ0THBkSVNKMmpkOWVXWFgwSW9GSmE2ZjNCdzhIMnY4cjZYVXFsRVZKVHJHbHdWVFNBUW9FK2ZQdmMxUmtVbnlvRzdIOUZTU21RUUM2ckdLaWFqMFloTGx5N3hqU1VCQUFJQ0F0QzZkV3ZFeE1TZ2MrZk9WZm9qekVSRVZIUHc5UXdWVlJWZnozaUx2ZERhcndIeWpWb1l6U3dkUkVSVW5aVStLMGhVRGZuNitrS3BWSG82RENLcmhJUUVCQVlHOG8wbFdRVUVCQ0F3TUJBSkNRbWVEb1dJaU1ndGZEMUQ5K0xyR1NJaXFxeVlMQ2NpcXNReU1qSlkxNTNzaElhR0lqTXowOU5oRUJFUnVZV3ZaOGdSdnA0aElxTEtxUEovM29tSXFJeW9qWG9rYWpLdE5jc2p2Q3UrRkV4SmFUUWFmdHFCN0NpVlNxalZhaytIUVVSRTVCYStuaUZIcXRMckdaVlJoM2hWdXJWbWVaZ2l5Tk1oRVJGUk9XR3luSWhxakVSTkpoWmMyZ1lBYU9YWEFIUGJEdlZ3Uk1Vem1Vd1FpYXBHZlhXcU9DS1JDQ1lUNjJVU0VWSFZ3TmN6NUVoVmVqMFRyMHJIdStjM0FRQ2ErNFppWnN2S3RhY1VFUkdWSFNiTEswaDA0KzdJTldpZ01la1JKdWRkYUNJaUlpSWlJaUlpb29vd0lyd0xkR1lqNUNKcGxmaVVPWGtPaytVVkpNSTdCRWFMQ2ZrR3JhZERJU0lpSWlJaUlpSWlxakhDRkVFUUMwVlFpbVdlRG9VcU9XN3dTVVJFUkVSRVJFUkVSRVExSHBQbFJFUkVSRVJFUkVSRVJGVGpzUXhMQllsWHBkdlVMRmVJcFo0T2lZaUlpSWlJaUlpSXFOcExWR2ZhMUN6M0ZudDVPaVNxcEpnc3J5QnJyKzlIVEU0U0FHQkdaQlJhK0lSNk9DSWlJaUlpSWlJaUlxTHFiMlBDRVZ6SlRRWUF6R2s3RkszOUduZzRJcXFzV0lhRmlJaUlpSWlJaUlpSWlHbzhyaXdub2hwRElaS2l1VzhvUkFJaElwVEJuZzZIaUlpSWlJaXFBRyt4RjFyNU5ZREpZa1lEUlMxUGgwTkVST1dJeVhJaXFqSENGRUdZMlRJS1Nva01Zb0hJMCtFUUVSRVJFVkVWRU9FZGdybHRoeUxmcUlYUmJQSjBPRVJFVkk1WWhvV0lpSWlJaUlpSWlJaUlhandteTRtSWlJaUlpSWlJaUlpb3htT3luSWlJaUlpSWlJaUlpSWhxUE5Zc0o2SWFJMUdkaVkwSlJ5QVNDTkZJR1lMb1JqMDhIUklSVVpYeFh1dkJBQUN0U1k5UEx2L3E0V2dLQ0FDMDhLMW5QYjZjZTh0endWUmhqd1ExQXdDWUxSWWN1LzJQaDZNaElxcDg0bFhwV0h0OXYzV0R6eEhoWFQwZEVoRVJsUk1teXl0SWhESVlGbGhnc3BpaEVFazlIUTVSamFRMjZYRWxOeGtBSUlEQXc5RVFFVlV0N1FJYUFnRFVScDFuQXlsQ0xCVGpvd2VHVzQ4SEhscmt3V2pjSXhJSUlSTkpJQk5LSUJOSklSZEpJUmNYL09rdDhvSkM3QVdwVUl3dE4wODRIYU9OZnhnNkJUYkIxM0VIWUxLWTd6dW02UzBIQUFBTVpoT2VPL0xwZlk5SFJGVGRxSXc2eE9Ra0FRQXNzSGc0R2lJcWpUQkZJQVFRUUNRUXdsdnM1ZWx3cUJKanNyeUNSRGZxQWFQRmhIeUQxdE9oRUJFUkVWRXg2c2xyb1V0d2M0Z0VRZ2dGQlcrc2JMOUVFQXVFRUF1TC9pbUNSQ2lDVkNpR1JDaUNSRkR3dlZRb2dWUWtocGRRREpIQXZTcUkrOUl1SU5lZ3NUdmYwcmNlWmtVT2hFd2tRV05sSFh4eWVSdnU2RlZsL2ZDSmlJaUlxcFVSNFYwaEZvcWdGTXM4SFFwVmNreVdFeEVSRVJIZHcyZ3hZWGg0bHdxZDB3SUxkQ1lqTkNZOVFtUitEcFBsM21JWkJQOStPS3FGYnlpV3RCdUpCWmUzSWZiZlQwNFJFUkZWZHlmK09nNEFhTmUrSFNUU3l2ZkpmWXZGQW9IQS9VOHkvN1pqSi9SNlBYcjI3Z1Z2cGJKY1lzck55Y1gyelZzQkFNKy9OTko2L3N5cDAyZ1IyUUp5aGFKYzVpV3FpcGdzSnlJaUlxb0JSa1k4Qm9uZy9sLzZTVVhpKzlyellXM2NIL2NkUTBWSTArWWdMajhkTXBFRVJyTUpSb3NKUm9zWmhzTHZ6U1lZN3YzejMyczlhcmUycmxyNjh2bys2TTNHdTE4bUkzUm1JM1JtQS9RbUk3Um1BN1FtQTNRbUEzUm1RN0Z4bmNxNmpuZk9iOEs3clFiQlY2S0F2OVFiczlzTXhhcC85bUIvZWt4NVB5MUVSRVJPbWMxbTZMUmFhTFU2YURVYXFOVnFhTlJxcUZRcU5HclNCTUVod1RidC85aXpGeWYrT29iWHBrNkNqNCtQMi9Nc25Ec2ZBTEI2L1ZvRUJnV1c2V080WDlsMzd1RFRCWXZRcy9jVGVLeEhON2Y2L1BqdDkxQ3BWT2pZdVZPNUpjdno4bkt4OWVmTkFPNG15MDhkUDRsUDVueUVXb0cxTUc3UzYzamdvUWZMWlc2aXFvYkpjaUlpSXFJYW9HL2RkcENKSlBjOWpsZ2dRdjk2RDVXNmYxVkpsZ1BBRzJlK0xWVy85clVhV1pQbE81UFBsR1ZJQUlCcmVhbVllVzRqM204OUJMVmxmcEFJUlpqWXZDL3Fld2ZpdS9oRHJLZExSRlFOcGR4S3h2U0pVOHQ4M09WZmZvNkFXcldzeDBjT0hzTEp2MDdBYkRiRFpETEJiRGJCYURUQlpETENhRERDYUN6NDB1djFNT2dOTUJqMDBPdjBCY2NHNXpkOVI0MGRnLzdQRExBZTY3UmFiUDFwTTFLU2t6SDk5U2w0NDYwMzBiUjVzekovZkJYdDhJR0R1SFFoQmxjdlgwR3RvRUMwYnR1bTJENW1jOEgrSTBLUmU2WGF5a3BrNjFibzBMa2pUdngxSFBQZSt4QlJ6dzdFOEZFdlFDaDBISWZCWUlCYXBVSk9UaTV5YzNLUWZTY2JkMjVuSVRNekUrbXBhV2pmOFdIMDZ0TzdRaDhEVVhsZ3NyeUNySTM3QTNINTZUQlp6QmdSM2dWaGlpQlBoMFJFTlpEUmFNUnJyNzJHNU9Sa3ZQdnV1K2pZc2FQVHRoYUxCZVBHamNPdFc3Y3dmZnAwUFBiWVl4VVlhY2tZalVaOCt1bW42Tk9uRDlxMEtmNEY2ZmJ0MjVHVWxJVEJnd2NqSkNTa0FpSWtJaXBiS1pwc3pEcjNBejVvTXdRTkZBV3I2Z2JXNzREVFdYR0l5Ym5wNGVpSXloZGZ6eFRnNjVtYXhXd3BXTFZkNXVPYWJXK3c2blY2SERsNHFNVGpDSVZDeU9ReWVIbDVRZXJsQmJsTUJwbGNYdkFsazhIWHo5ZW12WmRNaG5sTEZtRFIzSTl4NldJTTNudHpGbDRlLzEvMGZQS0orM284cmd4OWVsQ1pqN2xwKzJhYjQvNERvM0FsOWdxT0hUNktSWE0veHZ5bEMxRTNOTlRsR0NhVENRQWdjSE5mazdLaThGWmcranR2WWV2UG03SHhtdzM0ZGZOV1BOeTVJNXEzYkdIWGRzcTQxM0V6TWNubGVBYURIcjM2OU1hUWZzK1VLcDZmL3JlMVZQM2N0VEhoTUpMVVdSQUpoSWh1M0IwUjN2eTlTWTR4V1Y1QjR2TXpjT25mTnk2bnMyNUFiZEpicnlsRVVydmtlYUk2MDZhTkkySHlJQ2pFZCt0enFZMTZKR295WGZiaFhKeUxjOVZzMjdadFExeGNISm8xYTRZT0hUcTRiSHZnd0FGY3YzNGRvYUdoNk5LbFl1djJsbFJjWEJ6Mjd0MkxvMGVQWXRteVpRZ0xDM1BhOXZMbHkvajg4ODloTkJweDRjSUZMRisrSEdJeC96dWs2bS80MFdYMzFYL0xvOU1BQUdxakRzLy90YndzUXJJU0NnVDRyUDFMSmU0bmdHMDkwQlVQanlueEdEcVRBVytjMlZEaWZwVkJsajRmYjUvL0VSKzBIb3hHeXRwWTljOGVhNkxjVnlMSFJ3OE1MOUY0WXFISTdlZHd3cWwxSlk2WHFLenc5UXhmejlSa1hqSVp2dnZsUjZmWEN4T1Z4WlVvY1piUWZLaERlN3p4MXBzUWlVVVFpeVgvL2lrdStKS0lJUlpMSUJHTElaWklNUDZsc1ZCNEsvRFY5K3Noa1pUODAycytQajU0ZDk2SFdMNTRLWTRlUEl6Vm42MkVXQ3pHNHoyN2wzZ3NkeFN1NEM1dkU2Wk1SSExTVFNRbUpPS1RPZk14ZjhsQ3lPVE9ONVUwbVF1UzVjSVMxRGt2Uzg4TUhvVDZEUnBBbFovdk1GRU9BQkdOR3lFdk53OCt2ajd3OGZIQmxjdXhNSnZOR0RSME1QejgvUkZRS3dBaHRXdmI5R25VcExGYjg4ZGR1MzdmajhFZGllcmJ1UEx2SGk4cW82NUM1cVNxaWYrYmVzQzJXeWV4N2RiZDQrYStvWmpaTXNxbXpjYUVJOVoveE03TWlJeENDNSs3ZHlnVE5abFljR21ieXo2Y2kzTnhycHJyeG8wYitQcnJyd0VBU3FVU3ExYXRjdGp1Z1FjZXdNTVBQNHd2di93U0FPRHI2NHMxYTlZNEhmZVpaNTVCNkwrckpjeG1NM1M2c24vaElaZkxYVjV2MXF3WnhvNGRpelZyMXVEZGQ5L0Y4dVhMNGV2cmE5ZnV6cDA3bURObkRveEdJK3JYcjQrUFB2cW8yRGVXOCtiTnc4bVRKKzhyL3FLMmJpM2ZGUk5FVlpFQUF0U1QxeXErWVRGS000YldaUCtSOFYrNnZsRm1iMWdMYnpMY2o0R0hGam05bG1mUTROMEwvNGNPdFJyanovUkwxdk5DZ2JERXo0Y0FwWHNPaVNwU1JieWU4YjZ3Tmo0QUFDQUFTVVJCVkJTK25xSEt3TS9mSDUyN1BsS2lQcVZKbEJjU2k4V1kvT1liOEE4SVFHWjZCcnAySy9qMHgzOUhSaGZiZCtia2FVNUxocndZUFJwZEgzL1U0YldsYTFhZ1h2MzZwWTc1MXMyYm1QemZDVTZ2ZThsa21EUmpHbVpPbm9hYmlVazQvT2RCOU9yVEczSFhyMlBaSjB2czJwdU1CY255OTk5NkJ5S1J5T0dZaTFjdXMvbDNydFBwTUhIc2VMZGpMbHk5RHJoK2JqZXUvODdtZU1xTWFXalJxaVVtVHB0aWMvNkZaNGRCcDlWaStNZ1huSTcxMFpKUG5ENmVva3E3RXAyb3ZEQlpYa0ZjMVFnVkNZUlFTbVIyNTRvakYwbHQrc2xGeGU4Q3piazRWMDJlcTZWdlBYelFaZ2lFRU5qTlg5M2w1K2RqN3R5NTFrVDI2ZE9uY2ZyMGFhZnRUNTgrall5TURBQkFiR3dzWW1Oam5iYnQwcVdMOWMzbDJiTm5NV1BHakRLTXZNRC9zM2VuQVZGVmJSekEvM2RXWmdhR0hSUlpCRVZBMUVwTmNjMDExMUt6MURDelhFckxNck5OOHkwcld6VE5MTlBLcFN4TktUTzEwdHh5S1Rkd0Z4QmNRSGJaMXhsZzF2ZkROQ1BqN0RERHNEeS9UOHk5NTl4ekJnSFBQUGU1enpsMDZKREZObzgvL2ppU2s1UHh6ei8vNE1TSkV4ZzdkcXplZWJsY2pxVkxsNkt3c0JDQmdZRll1WElsUEQwOUxWNjN1cm9hRW9tazNuTW5oQkJIa3lwcTlRTGxoTFJVamJXZWNTWmF6elJOb1NJL2ZOQnRNcXFWTXZCWkxUZU1VcCtncFZRaXRhbmZ5TEdqTVhQdWMzckhHSWJCczgvTmhFcWwwZ1cvUzRxTExWNnJyTFRVNURsSGxLeXhSWEJJTUo2WnBYbGFTMXZIVzFZalEyNTJqc2srK1hsM1RKNVQzNU1WcjFhcHJmb2VHV05MUDVuYy9OUGZoTFJFTGZldmZCUHpUT2hEY09PNG9MQzIwdUJjcUtzdk9JeiszYll3VnorRFI0dnZKZVlLOVBxSnVRSkV1d2VaN1VOajBWaXRlU3gzcmhEM2VZU1liZDhTMWRUVTRPMjMzMFpHUmdaNjllcUY5OTkvSDk5ODh3MU9uanlKbFN0WG9tM2J0bnJ0ang0OWlvOCsrZ2hDb1JEcjE2K0hVcW5Fa2lWTE1IRGdRTXljYVRuRG96SE5tS0ZmTHFDMnRoWU13MkRYcmwzWXRVdS9mbUJOVFkzdUE3TlVLc1hycjcrdWQxNG9GR0x0MnJVR1l5eGJ0c3pPc3liRXVXYUdEV2xRZng2YlU2OXJWQ3FxOFhQbWFhdmFtc3VrcnF1ZDBBdHJlMmorRGhUTHFqRHI3TmRXOVhOaGM3Rzk3M3lUNTdla0gyOVFadm1Fd0FjaDVncDExN0luZnhkM0ZOUlVXTnpFczB3bXNmcjdxTTErbDZ1VW1IUnlkWVBuU0lnajBIcEdnOVl6emlIaThOSEZQUWhWaWhvb1ZFckxIWnFwZ01CMk5yWFB6YzRCd3pCbzI4NzZHMDBlbmg0QUFJbEVncnljWEhUc0ZLNDdWemRMM0Z6OWFtdEx6VGpidzJORzZyMk9qSTR5K3I0bWpaMEF0VnFOYjMvY3JMZlpxbEtweEpSSEp4cTl0b3ZBeGFZYTMzV3o0UjFkRzV5UTVvNkM1WTBrVU9pTitSR2pyVzVmbncraG9TSS9MT3MyMmVaK05CYU4xZHJHYWsxS1NrcXdaTWtTM0xoeEE5SFIwWGpublhmQVpyUFJvMGNQN05tekI2Kzk5aHBXcjE2dDJ4UktLcFhxSG1kKzVaVlhFQkFRQUxsY0RoOGZIK3pZc1FNTXd4aDhvS3VyYTlldStPbW5ueHJsdlFGQVZwYnhUV1pNSGRjcUtTbEJTVW1KM2pHUlNHUzNlUkhTbEkxdDE3MUIvVGtNdTE3WEtLeXRzRHBZYmkwdm5xdnU2ektaL1RJbTkrYWNhMUQvWVcyNjZvTGx1N1B0Vi9iQTM4VWRLKzZmaWd4SkVWYW4vb2xTTzc1blFwcXl4bDdQTkRaYXo1Q21ZczAzWHhrOVhsNVdEclZhQlk5N25tSjRZc3g0Q0lRQ3ZYNm0ydGFsVnF2eHhhZWY0Y3JGeTVnNTl6bGQ1blZycEZhcm9WWnJib0F6RGJoUlg1aGZBRmMzVndpRVFvdHQ1WEs1eWRJNVNxVVNDcmtjZkpmVzlTUTJJWFZSc0p3UVFscXdreWRQNHNhTkcramR1emVXTEZrQ1BwOFBBT2pkdXpmbXpKbUQzMy8vSGRYVjFicjIybXlrOCtmUFkvQmd6Y1k2WEM0WFM1Y3V4VXN2dlFTWlRBYTFXbTF5SWNmbGN1SHI2K3Y0TjFhSFNDUXlXVGR6OU9qUmtNdmxGc3U0REI4KzNCRlRJNFE0bUNmdmJsREluc0Z5UzliMm5LR3I3VzF0OW5aOStqTmdkQm5rWEJZYmIwYy9CakZYaUs0ZXdmanNnYWV4TXVVUEpKV2JENllSMGhJMDluckdHV2c5UTZ4VlcxTmpWZG1UT2RQdDl3VEZpek9mUjIxTmpWVVp5YWJhRnVZWFFBMDEvUHo5SVpQSm9GQW9vVkFvOE0yWDYzQTdMUjB6NXN3MldYKzhPWkRMNVpqN3pHeUQ0eHUzZlcrMlg5MWE0dXg2YnRLYmREVVJxejVjam9EQWRsanl3Vkt6bTRrQ3dORkRSL0R3NkpGR3ozMjdkajNTYjZWaDBkSWx1aXozc3RKU3pIN0srRWJzOS80c1V0WTZhUWtvV0U0SUlTM1lJNDg4QW05dmI4VEV4T0RkZDk5RlRvNStqVHlaVEliMzNudlBhTjlmZnZsRjc3VkNvVUI4ZkR6aTQrUGg0dUtDZGV2V09XemVoQkRIcVU5d0Y3aGJxa09xcU1YVTAxL2FjMHIxMWw1MDkrWmNRVzJGRTJkaVAxd1dCd045SXpFNjRBRWN6ay9FL3R5TEFEUWxVbjdManNmY2pnK0R5MkxEZ3lmQ2UxMmZ3SmIwNC9nOTU3eVRaMDJJWTlGNmhqaWJSRkdMZEVtQnJtWjVzTkRIYVhOaEdBWmlkM2VUNTh2THlnQUFZbmN4R0RQN1FtbmJPWkpTcWNTVmk1ZHhjTjlmT0IrZmdNSERoMkx1L0huZzgvbFl2UFIvV1AvRldody9jaFFIL3R5UGd2eDhMSGpyZFFnRUFvZlB5eUhVNm5wOVQyVzFkMnVDY3puMTJ5aVZ6K2RESnBjajlWb0tQbDc2QVJhLy80N3VwcUl4dTNmdXd0QVJ3dzAyMzl5NVBRNS9IenlzK1hySHo1ajl3aHdBQUp2TjFpdlJJNnVWb2VpL2NsQzJsdTRocERtZ1lEa2hoTFJ3ZmZ0cWRyTy9jK2VPeGNkNXJlVkNqK1VSUXBxQU1KRy83dXUwcW55N1hkZWRLd1Rmek9iczkrNjcwVkFNZ0hDM3R1anZHNGxCZnAzaHh0VUVDb2FCMFFYTEFlQm9maEx1VkpmaHJjN2pJZVlLd0daWW1CRTJHS0d1ZmxoLzR5RGtMYmlPTGlHMG5pSE9sQzRwd1ArdXhBRUFJc1FCZUN0cW5OUG13dVB4ekdZcmF6TjlWM3l4Mm13OWIyUFo2VDlzK2c2Lzc5clQwQ2tDMEdRb256bDVHcFVWbXB2WlBCNVA3enlidzhhTEMxNkdxNnNyL3R6ek95NmV1NEQ5ZS8vQVk1T2ZzTXY0alkzTDQrbGxWVnU3NmFuMnFSaUdZY0IzTVIzZ05xZGpwM0M4K3RacldQNytSMGhPVE1McVR6N0ZHLzliYkRKVHZ6Qy9BTWNPLzQyaEkrNCtqZkwzd2NPSTI3b2RBUEJnVEcvTWVPNXVscnliV0t4WGF1ZVAzL1pneThidkFKZ3UzVU5JYzBiQmNrSUlhU1UyYk5oZzlyeE1Kc09ZTVdNQXdPeGp2azN0RVYrSlJHSnhUdldaOC9qeDFpMXc2MnZpeEltWU5tMmFROGNncENWellYTVI1WDQzbXltdHFzQnUxMzZwMDBqMDhBcXoyL1hNZVRac01QcjZkSUlQMzAzdnVCcHFTSlcxRUhMNGtDcHFkY2V2VmVUZ3JjdmI4TC9veDlGV29Oa2tiYkJmTk5vSnZQRHUxWjlSbzVRM3lyd0pjUlphejlpRzFqTXRoMUtodVNHcVVwdmY0TGtoM04wOWpHWUs1K1hrNnVwcVcrdlEvZ01RaVVTSTZkY0hQWHYzUXErK01RWlo0d3pENEpublprTGtLc0sxcEdTTWUveXhCczIvT1pKSU5HWGtYQVNDQnBXRzZ2NWdUOHg2NFhsOHUzWTl6c2Vmd3pkZnJzUGMrZk5NdHQvMi9ZL28xVGNHYm01dU9QelhRWHk3VnJQUFErKytmYkRnemRmQTVwaE9EUGozK0QvMW5xY3p4WWIwUTYxS0FRR2JoMUNSbjdPblE1b3dDcFlUUWdocDFoaUdRV0Jnb05GejJkblpVS3ZWQ0FvS01uc05ZeGxxMm9Xcm85VFcxbHB1WklXa3BDU2p4NjM5UUVQdG1tYzdBdlQwNmdBZTYrNVNka2JZSUt5ODlqdks1RkxuVGFvZUhtM1hRL2UxR3NETnlqejhXNWlDZnd0VFVTS3JNdG9ucjdvTWIxMytDVzlIVDBBbnQ3WUFOSm4xelRsUXZtL2ZQcXZhTmZYZlRXcG5uS2VaamY2SVJtdGV6M3orK2VkMm1JbDF0UFdoVDUwNlpWTy9MTnd0OVZWWlVZbUVCTnMzYjI3WHJoMENBZ0pzN3FlbFVxbnEzZGRhNHg2ZmdIR1BUekE0L3RURUthaXRxZEU3cHYzOWw4c1ZxSzJwTWRnUThzTlZ5OUd4VTdndXUvbDZTaXB1cDZXalY1L2VoaHVGeGs2QlVxSFVsUVd4Tml2YlVsMTJvVWlJTFQvL1pOVzFuS1c4VkZPNnhkM0RkR2tkYXcwZk5RSVo2YmR4NE0vOXVIanVBb3FMaW8wK1hkQ3pkeStjT3h1UEh6WitodzRkTzJEek54dWhWcXZSZjlCQXpIdDF2a0Y1bHJweXNyTng2OFpOM2V2ZmZ0NEp0VnB0OUltQVYxOTR1Y0h2eVo2Q2hUN2dzTmh3NWRCVFJjUThDcFlUUWtnOVpHZG5ZOVdxVlkweVZrcEtDdWJOTTUwVjBCVFo2L0ZvQUJZL0dBcUZRbXpldk5ub09lMkdXS2JPYXhuTDFMSW1HMjNyMXEzdzkvZTMrcHdqSkNjbm16eG5iWFlLdFd1aTdWeXRhbTZSbUN2QWxwZ1g3WE14QUVJT1gxZS92TDZtbi9rS0ZmSnF5dzFOWUFBOEZ0Ukw3MWkwZXhCV2RYOGFLNjd0UldwRmJvUG05K1B0RTlpZGJUb1FNajlpdEVFbWVIMFZ5NnB3dWZRMkxwZGw0RkpwQmlxc0RQWlh5S1Y0OStyUGVEM3FVU2pWS215NGRjUXU4M0VXYjI5djUvL09VVHVIdGN2THk3UHFXczZXbUppSUJRc1dPSHdjWTJ1TTFyeWVxYnZCWVdNNWZmcTBUZTNMeFFBaU5WOVhWbFhoL0kzNjdSWFJrR0M1VEthcGJkMVV5Z2NkMm5jQUFDQ1h5YkIzMTI0OEVUc0ZBS0Q5azlBcE1rS3ZmZUxsSzlqK3d6Yms1OTNCdEpuUEdGeXZiaWF6dTRlSDBURmxNaG1xcFpyL0owV3VydUJZMkJCVEtCSmE4MVlheGVKWDM4Q04xT3NtejkvSnpUTjdreUIyd2lUZDErWTIwWHoyK1ZuZzhuaDQ5TEh4OFBTNmUxTWlJKzIyN3VzWno4L0NsWXVYY096dzN6aDIrRzhBd01peG96Rmp6bXlMZjlNUC9MRmZGMHhYS3BYNFkvZGVWRlpVb2sxQUFQb082S2ZYTmpjN3g5Z2xDR255S0ZoT0NDSDFaRzdURkh1UnkrVVdnOFhXMnJ4NU03WnYzMjVWMjRZK21qeGp4b3dHOWRkaXNWZzRjT0NBWGE1bEx3cUZRdmMxbDF1L1RYanM2WWtubW1kZFIyTFp0LzhZZjJxQUFFUDh1K285UHBzdExVYWcwQnRlUEZkODJHMEtOdDM2Ry92ekx0WDcraG1TSXJQbmExWG1NN2pyMWpRUEVmbVl2ZDZzczE4YlBmNUMrQWd3QUU0V3BlSnlhUWJVTU16Z3JWSEs4VkhTYjJBekxMM0g4dXQ3TTRQTFl0dlU5MFRCTmF4Ty9iTmVZOTJyZCsvZWRya09hWnJzR1N4dnpQVk1TOWFVMWpNTEZ5NXN0TEhpNHVLUW5aMXQ4NWlKNVZtNCtsL044b0NBdHBnenRQRnJsbGRMTlRlWkhiVUJwbHF0Um43ZUhlVGw1aUV2SndmWldkbkl5c2hFVmthbVFWWjVhVWtwdG0zNVFmZDZ6Nis3TVdUNE1Iajcrc0RWMVEwMTFUVkl2NVdHMEE2YWttYVNxaXFjUFhrR0FCRFZwYlBCMkRldjN3Q2dxYjBOd0dSTjl1WHZmNGh6WnhQZzYrZUwxZXUvTk1obWI4cDgvZjJNUHVsUlVseU1tbXJOOTlmTnpRMXU3dUlHamNObXN6Rjkxck82MTlkVFVySDloMjFJdkh4RmJ5NFRKajJPdUsyYXJQdlJqNDdGczgvUHNuanQ2dXBxSER0eUZQZDFmd0JKVnhPaFZDcXhjTkdiZUgvSk8vanFzelVJYUJlQTltR2h1dlk3OXY1cU5rdGR5OW9uQ1FocExCUXNKNFNRZWdnTURNVGt5Wk1kUHM3aHc0Y3hiTml3Qmw5SHJWYmo3NzgxV1FQKy92NEdHK3hvMjJSblp3TXduODF0ejZ6eDVxaW16b2VGeHJoaFFraER5VlFLL0pGem9WNTlRMFErNk9vUmJIRDhTUDVWVkN2cVgvSkRwbEpZYm1SQ29OQWJzem9NMGIwK1g1S0c1ZGYyWWtIRWFQVHg2UVEydzhKekhZZWh2YXNmdnIxNUdFcTE0eDlicjZ1WGR3ZjR1OXg5bEhwbTJCQzhjL1ZubTY4VDV1cUhEcTcrR093ZmpTZFByVEc1ZWFkU3JXcjA5MGlJc3poNlBSTWVIbTR4ZTd1bG9QVk04eU9wMHBUbUtzalB0eXE0YUtsRXliMnFwZFY0K2JrWDlNb3JzVGxzdEE4TlJmcXRORjBaR0pWS2hUVXJWa0d0MHJUanU3akExVldFZFo5L2lTWExscUp6bDg0NGNmUTQzcHkvRU9ML0FyK1ZGWlZRcVZUdzh2YkdmZDBmTUJoN3o2Ky80Y3kvcHpEcWtUR1lNV2Uyd1hsQWs1bCs3cXptcWE5Wkw4eHBWb0Z5QUZqd3B2R2IwZk5tUHE4TGxyY0xEc1FIS3o2MnkzaTMwOUt4L1lkdHVKQnd6dWo1Y1k5UHdQbjRCTnk4ZmdNSlorTXgvb25INE9ubFpmYWErL2I4am1xcEZBOE5IWXlrcTRrQWdNNWRvL0hNckJuWTlQVUdyRmoyTVphdldZV3U5M2NEQUpNYmpONUwyOTdSTXFWRmVqWExSUno2MjBlTW8yQTVJWVMwQXNuSnljalB6NGRBSU1EbXpadU5mcmlzdXlHV3VRK0tuMzc2cWRIK2RabDc1TmZlSExVaGxpa1ZGWnFhbFF6RE5KbkhZQWt4cDBZcHg2YTB2MjN1RnlEd3hNZjN4ZXBlRjlkV3d2dS8waU01MGxMOGxoMXY5YlVZd0VoZXRPMjhlYTVZMUhrOFhOaWFMTWdhcFJ3YmJoMkJYS1hBcDlmMjRwbXdRWGkwWFU4QXdNTnR1aUZJNkkzbHlYdFFib2M2NW53V0Z5RWlINFM2K2tITU1aN1Z4Mk54TUROc2lONnhyaDdCNk9QVENhZUw3ajU2WFRjUXdXV3hEUUxoWEJZYklTSWZBSm9QZHFZQzVhYmtWSmRZMWE2ZDRPNkhZcGxLZ2NMYUNqT3REWm1xcVU2SW96aDZQY1BuOCszMlJKK3RhRDFETENrdEtRV2dlUkpBS0JLWmJGZGVwcW1CTFhZWGcyRk1CeXUxN2JTRUlpR2l1M2FCaTBDQWlNNlJpSWlLUklmd2p1RHhlSG8xeTdkOTl3T1NyaVppK3V3WjJMSmhNOWhzRmlaT21ZUnYxNjdIM2w5M1k5ck1aeUNSU0pCME5SSGxaZVVBTk5udzRaRVJlR2IyRElNbkdlUXlHUzZlMDl6VTEyYVczMHVsVW1ITEJzM3ZjLzlCQTlIOXdSNTY1MU9TcmlFeU9zcmtlMjBxRkFxRlh1bVlsS1JyeUwrVEQwOHZMM0E0YktRa1hVUFMxVVJFZCsxUzd6RnlzcklSdDNVN3pwdzhwVnR2M04rak93WU1Hb2d2VjkzZEg0REw1ZUtOL3kzQ20vTVhvakMvQUI4c1dZcDNQbnpQb0o2OGxsUWl4Uis3OThMRDB4TzkrOFJnM2VkZjZzNk5mR1FNa2hPVGNmUDZkVlJMcFhqbncvZHRtck90N2V2cnA0eVR1bEo5SDNTYmpDN3V6dmw3VDVvK0NwWVRRa2dyY09TSXBwWnRyMTY5TEFhNkxYbjk5ZGZ0TVNXN2NkU0dXS2JrNW1vV1dENCtQbFk5VmtoSWM5VEd4UU5MdXo0Qk1WY1RGTDVXa1lPUGtuN0Q1OTJudzV2dmhrZmI5Y0FmdVJjZ3Q1QWg3czRWWWxhSElhaVVWK1BiQnRiVTluZHh4L3RkSjhHdlR0YjJ0emNQSTc5RzgwRmNEZUM3dEdNb2tWVmhldWdnTUFDaXhPMncvUDZwV0phMEM5blNZcXZHWVRNc3RCTjRJVkRvaFVDaE40S0UzbWd2OGtVN29SY1ltSy9qT2JWOWY3MzVhYzNxTUFTSjVWbW8vSzlPdTFRcDA1M3I1eE9CWXdWMzl4NWdNeXc4SGhTaksrV1NYSjV0ZHN4d3Q3WklxOHJYeXk2ZmQ4NXladXhEZnAzeFNzUm8zZXVOdDQ3ZzBKMnJGdnNSNGt5MG5xSDFUR3RXa0o4UEFCZ3crQ0hNblc5NlB5TnQxdm1LTDFZYjNkengzbloxdmZ2eEIwYmJ2dlBoZTFBcFZmamp0ejNZdTJzM0lxT2pNUHJSc2JvQTl0QVJ3M0g0cjRQWTl2MFBhTnN1QUcrOXU4VHE5M1hwd2tYVTF0U0F3K0dnWis5ZVJ0djg4ZHNlM0U2L0RROVBUOHljODV6ZXViV2ZyY0h4STBjeGZmWU1qQjMvcU5Yak5yWTlPMzhEd3dDUFRyeTdnZXF2Y2I4QUFCNGFNZ2hpZDNmOHNPazdiRjcvTFQ1WnM4cm04a2kzMDlLeEsyNm5YcEM4Ni8zZE1HWGFWSFNLakVCT3R1RjZ3dFBMQzY4dldZUjMzM3diV1JtWldMendUU3g1LzEwRUJMWXphTHZqeDIyb3FxekM1S2VlMUtzdnJ6VjMvb3VvcnE2R2wvZmRuN20wbTdmQTRYQVEzRDdFb0wxS3BjTDFsRlJFZG03Nk56bEk2MFBCY2tJSWFRWFMwdElBQU1lUEg4Zng0OGN0dHJjMmMrblhYMytGV055d3Vub05NWG55WlBENWZFeWJOczNvZVdzM3hOcTRjYVBWanlEZnVuVUxBTkN1bmVFaWtwQ1dJRkRvamZlNlBnRXZubWFIMFp1VmQ3QXM4VmRJbFRMc3lvN0g3QTVENGNFVFlaaC9GNU4xd1Jrd0dOYW1LNTRPSFFoWGppWmo4WHBsbmw1UTJCYTl2RHRpWHZnSXVISHZablR2eWpxTG93V0dkZDMzWko5RHVVeUtlWjFHZ3MydzRPL2lqay91aThYeWEzdHd0U3pUNGxqdGhGNVkwLzBabStmWTNUTVVqL3lYMVY1WFVXMGxmUGh1bUJjK0FoOG5hemJrdWxWNUI1M2MyZ0xRYkJZYTI3NC9aQ29GV0dEQmt5ZlNaYzREbXJyZ3ByQVpGcFoyZVJ5MUtnVU81RjNHM3B4enFLNFRpRGRGd09iaG1kQ0hkSytUeXJOd21BTGxwQm1nOVF5dFo1eEZ4T0VqMmowSVNyVUtRVUx6cFNvY0pTdFQ4MzlZMjRDMmpUNTJwOGdJN0lyN0JkdC8yQVpQTDArODhzWnJlaVUyV0N3V1hueDFQaFl2ZUIyZkwxK0pWOTVjaUY1OVlxeTY5dGxUbWxybTNSNjQzK2lHblBsNWR4QzNWYk5Qd2ZNdnZRQlhOLzBkMER0MkNzZnhJMGV4OWJzdGlJcnVqQTdoSGV2N05oMml0cllXNno5Zmk1TW4vc0ZEUXdmcmpzZWZQb05MNXkrQXkrVmk5TGl4RUxtNll0L2VQNUNaa1ludnY5MkUyUy9Pc2VyNktjblg4TnZQTzNFaDRlNm1zeEZSa1pqeTlGUjA2ZGJWWXYvd2lFNTRmY2tpclBwb09RcnpDN0Q0MVRjdzUrVVhFZE8vcjY1TldXa3BEdnk1SDBLUkVLTWVIV3YwT2dLaEVBTGgzWCsvcXNvcWZMcnNFNVNWbG1MT3l5L3F2WGVKUklJUDNuNFhhVGR2NFkzL0xUSjVrNFFRWjZGZ09TR0V0QUwrL3Y2NngyMk51VGNUeWRyTUpXZlh1SncxeS9KR05QYStUa0tDcGxaaTU4NkdteE5aSXlrcENUS1pERjI3ZHRWN0RKT1FwdUErenhDOEVma29oUC9WY0x4Y2xvRVZ5WHQwbWRDSDdsekYrTUFINGNzWFkwcElQNXd1dW82eWUwcWNkSEpyaTlrZGhxS2pXeHU5NDhQYmRNTS9oU2syMWRjV3NIbVlIdm9RUnJTOVQrLzQzcHp6K1BIMlB5YjdIU3RJaGxSWmk5Y2lId1dYeFlhSXc4ZTdYUjdINTZuNzhHOWhpdGt4ODZyTG9BYjBjc2pMWkJJa1YyUWp1VHdIeWVYWmVEM3FFYlFWM0gxTTJadnZodmtSbzhBQVNLbklnWmdyUk1CLzU3ZmUvZ2V2Ukl4R0wrK09HQlBRSFgvbVhzRCt2RXNZMXFZYnVDeE5acFl2MzNpUTdrVEJOVnl2TkwweFlqZVBZQWc1ZkFqQng4U2dYdGliWTd3dTZiMm1oUFNGQjAvekNMOWNwY1M2R3dmdFVpYUhFRWVqOVl6OXJrUHJHZHVFaXZ5d3JOdGtWQ2xxb0xDeE5KWTlLSlZLWEUvUmxQTUtERzdjMGhHMXRiWFl0UDViSEQxMEJDS1JDSXZmZjlkb3hucHdTRERtdmpJUGExWjhobFVmclVEczlHbDRkT0o0TUl6cHA3S1VTaVhPeDJ0K0ZtUDY5VEU0cjFLcDhOWHFMeUNUeWZEdzZKSG8yZnRCZ3pZanhvekMyWk9ua1hqbEtqNWZzUXFmZnJFYUxnTG5saGFxdXlIcTRsZmZRT2J0REhqNyt1RGgwU01CQUlYNUJWaS9aaTBBWU95RWNicGE0Yy9ObTR1UDNuMGZCL2Y5QlM5dkwweWNNc25rR0RuWjJmaDI3WG9rWDcyYk9CQVMyaDVQUHYwVWV2UXl2SGx2emdNOXUyUEpzcVg0Wk9reVNDUVNyUHA0QllZOFBBeFBQZnMwM01SaWVIaDZJaUN3SFFZT2ZnZ2lNeVdBdE5ScU5iNWF2UVpGaFlVUXU0c1IzVTIvckl4SUpFSm9oekRjdW5FVG42LzRETyt2K0JCaEhUcllOR2RDSEtubC82OUdMTnFVOWpmU3F3ck50cG5aWVRCQ1JYNjYxK21TQW15NmRkUnNuMUJYWDRPNm5UUVdqZFVVeG1xTkZpMWFaUFM0VXFuRVo1OTlocXlzTExScDB3WjM3dHdCWUw3R3AwS2h3S2hSb3dDZ3dZOUExOGVNR1RPc2JxdFFLR3p1dzJhenNXSERCcVBuYnQrK2pTdFhORHZKUC9pZzRXTGRHbWZPbk1HT0hUc1FIaDZPZGV2VzFlc2FoTmdiQTJCQ1VHOU1EZWtQMW44ZmFvL21KK0dyR3dmMGd0dHlsUUliYmg3QjR1Z0pFSE1GZUxIVENIeVk5QnNBVGVtV3A5b1BRRC9mQ0wxcnAxYms0dWZNMDdoUW1tNzFmRmdNZzJIK1hSSGJ2ai9jdVhlemxOUlE0NGYwRTlpZG5XRHhHdkhGdC9CUjhtOVkxSGs4ZUN3TzJBd0xyMGFPZ1J0WGdLUDVpU2I3eVZVS3BGVGtJTCttSEVubFdVZ3V6MFp1ZGFsZUcxV2QwTEtRdzhjNzBSTWg1Z3FoVkt1dy91WWh2QkYxOXpId0V3WEpHTlgyZmtTSUF6QWpiREFLYXlzUVgzd1Q3eVgrZ3FudEI2Q0Rxejk0ckx0TDhtcWxEUGsxNWZnN1B4Ri81cHJmbUxXMzk5M2FyaGRMTTZ6S0tnOFcrbUJNUUhmZDZ4MFpKdzNlbjFhRU9FQlgyNU9RcG9EV003U2VhYTJ1WHI2QzJwb2FzTm5zQnRXenRsVkswalY4L2NWWHlNbk9ocnVIQjVZc1c0cjJvZTFOdHU4M2NBQ3FLcXV3Y2QwMzJQcmRGbHkrZUJIUFBqY0xRU0dHbTRVRHdPVUxsMUJWV1FVMm00MEhZM29iblA5eDh4WmNTMHBHWUhBUW5wNzFyTkZyTUF5RE9TKy9pRmRmZUJsM2N2T3dhZjIzZVBIVmw4MityMWVlTjEzR3hoNHlibWZvdnM2OG5ZRUhlbmJIeTYrOUNsYzNWNVNYbGVHREpVdFJWVm1GZG9HQm1EamxDVjNiQjNwMngvakhIOFB1bmJ1dzQ4ZWZVRkZlZ2Vtelp4amRLRk1zRmlQOWxtWnQ1ZXZuaXlsUFQ4V0FRUStadlRsaFRtVG5LTHkzL0VPcytPQmpGT1RuNCsrRGgzSDI1R25NVy9nS2V2WitFRTgrUFJVUDlPeGgrVUlBZnQrMUcrZk9Kb0ROWVdQaDRqZmg0K3RyMEdiVzNPZVJtNTJENU1Ra2ZMSjBHVDc1ZktWZUNSZENuSW1DNWEyWVJGR0xkRWtCL3NneC8wRU1BQ3JrMVZDb2xYcXZrOHJOMThSVFE2M1hCd0RTcWdvczF0NmtzV2dzUjQwbFVkVGl0cVFRTERCdzVicm9CZDViSTZsVWlvOC8vaGhuenB4QlNFZ0lQdnp3UXp6MTFGTVcrMGtrRWdDYUQySDFYWXcxaEMzMU9PdlR4OVN1N1dxMUdsOS8vVFhVYWpYQ3dzTFFwVXY5UHFpVS9iZVprbytQVDczNkUySnZtaEloSTNHZjU5MTZrdmsxNWZqaStuNmo3Uk5LYnVGMDBYWDA4ZW1Fbmw0ZDhFUndEUHo0N2hqc0h3MTJuWTNFa3NxejhIUG1hVnl4b3ZUSnZVYTFmUUN6T3VqZjZLeVFTL0ZaNnArNFhKcGhvcGVoUzZXM3NTeHBGNVpFUHdZZWl3TUdETnFMREQrdzNXdng1ZTFtejc5NzVXZXdXV3h3V1d3czZqd2V3Zjl0eHZsOStqRmtTb3IwMnFvQnJMbStENTg5TUIwdWJDNFdSbzdGZTRrN2tWU2ViWEVjY3hob3l0Tm9uU3BLdGRpSHpiRHdVc1JJM2I5VGFrVXVkdWNZM25qd2QzSEhDK0VqME5VakdPOWUvZG1xOGpXRU9BdXRaNHlqOVV6TGN1U3Znd0EwNVRYcWxycW9MNVhLL0ZOZW1iY3o4R3ZjTHpoMTRsOEFtbEluQ3hlL1lUVG9lYThSWTBaQkpCSmgzWnExdUhycENsNmI5d3I2RHV5UDRTTkhJS3BMWjczZnQzK09IZ01BZE80YXJWZGVSYUZRNE1mTlc3QnZ6Kzl3RWJqZ3RjVnY2ajBCSXBQSlVGbGVnZktLY2xTVVY2Q2l2QnhoSFRzZ0pma2FqaDM1R3oxNlAyZzBVMTJMdytFMDZQZGVyVmJyYm1JWnMyL1BIN3F2SDNsc0hLYk5lQVlNdytCT2JoNld2Zk1lOHZQdVFDQVE0TlhGYnhnODJSTDd6RFNVbEpUZ3hOL0hzRy92SDdpZWtvcTVyN3lFNEh0dU9MaUp4Wmd5TFJaS2hSSWpIeGx0c2NhNXBFcnpOOC9jK3c0SmJZK1ZYMzJPNzc3WmlLT0hqb0RINTZGako4MWF3OXF5T21mK1BZV3QzLzBBQUpqeDNHeDA3aEp0dEowMmtQN1dLd3RSV0ZDSWxSOHV4M3ZMUDdTNVZqc2hqa0RCOGxZc1hWS0EvMTJKczZwdHRWS0dLbm1OM210TGxHcVZYaC90TVJxTHhuTFdXQ21WdVZpZXZBY0FFTzBlaEdYZEpsdnMzMUpkdW5RSksxZXVSSDUrUHU2Ly8zNHNXYklFQW9IQWNrY0F4Y1dhVGZLYzljanlvVU9Ickc2cnJmRnBTeDlUTm0zYWhQUG5OYlVBWjgrZVhlL3JhTFBkQWdJQ0dqd25RaHFDQVlPUmJlL0R0TkNCRUxEMXN5cnZ2YUY1cjY5dkhrSkh0emJ3NVlzUkc5SmY3OXpsMGd6OG5IWGE0ZzFRYy9ibFhrQlhqMkQwL2k4WWZLcm9PcjY1ZVJnVjk1UjhzY2JWc2t4OGxQUWIzbzZlZ0g4Szl1czlUZ0FBSUFCSlJFRlVVL0QxallQZ3N4djJRYXhZVmdVaGg0L0ZuU2NnMmwyeklkL0p3bFNUQ1FoNTFXWDQ1dVloekk4WURSNkxnM2U3UEk1VktiOGp2dmhXdmVjUUtXNEh6LzlLcVNqVVNpU1VXTDdXeEtEZTZPaXFLWThqVXlud3hmWDlVS2tOQzdBTWI5TU4zVHcwSDhybmR4cUYrUmUraDBSUlcrKzVFdUlvdEo2eEhhMW5tcCtzakV4ZFhlOWhJeCsydWI5Y0xnZkRNSHJsY2s3OWMxTDN0YmFzUnJWVWlqTW5UK09mWThkeDlaTG15UU0ybTQxSEowN0FwS2xUYkNxMzAzL1FRQVFHQitITFZaOGo4M1lHL2oxMkF2OGVPd0d4dXhnUGp4Nkp5VS9Gb3FhNkJnbG40Z0VBTVgzNzZ2WGZ1ZjFuN052ek93Q0F6M2ZCMnMvV1FGSWxnVlFxZ2FSS1lqWlFEUURmZlBrVklxSWk0ZW5sYWZUOHlxOCtSenNURytwYUl5YzcyMngyK3BQVG44TDFsQlNNZjN3aUhoNmpLYjF5OXRScHJQdjhTMGdsVW5CNVBMeStaSkZCQUJ6UUJMUG52VG9mUXFFUWYvMnhEemV2MzhEcjgxN0JvR0ZETUc3aUJMM05OMGVicUI5ZVhGZ0VoVklKc2RnTmZCY1hWSlNYNDdlZmZ3VUFlRnU0d1NVUUNQRENLeStoWis5ZUVBZ0U4UEEwL2owMEp2bHFFcjVZdVJwcXRSb2p4NDdXdlhkVHhPNWl2THJvRFN4NS9TM2NTTDJPVGV1L3haeVhYN1I2UEVJY2hZTGxST2ZOenVOTW5nc1crQmk4TnRjZUFJUnN3OGNaWTBQNjZlcWUwbGcwbHJQR2FzM3k4L094ZGV0V0hEaHdBRnd1RjNQbXpNRmpqejBHaG1FZ2t4bCsveFVLQlZnc2xpNDdTYTFXWS85K1RiYnB2UnRDV2J1SlZuMU5uanpaYmpVOWJhRlFLTEIrL1hyczNic1hBUERZWTQraFowL1RkUUJaTEJaVUtwWFJSYnhhclVaR2hpWXJOampZK09Pb2hEU0dyaDdCbUJFMldDL0wrbnBsbm03VFNVc3E1TlZZbnJ3SEg5LzNKTGovbFJDcGtFdnhZZEp2Wm10c1cwc040SXZyKzdFd2Npeit5TG1BaXphVWNESG1jbGtHM3J6MEUyNUxDdTFTbTl1Yjc0YTNveWZvbmxDNldwYUpOZGYzbWUxenJDQVpBUUl2UEJFY0F4NkxnemVqeG1OejJsR0xwVlpNNmV0enQ5ek41ZElNU0MwRXM5dUxmREVwK0c2VzNmZHB4MHlXWDRuTFBJMFluM0MwRTNqQm0rK0c1em9NdytyVVArczFUMEljd1pIcm1aYUsxak1Ob3kzL3FOM2c4OTRieFk2MGNkMDNVS3ZWOFBieFJ0OEJ0bzhiZi9vTVBsKytDbHd1RjF3ZUZ5cVZDalhWbW1TaXdPQWdYWDF2cWJRYVd6WitCMGxWRlFDZzIvMzM0ZWxaenlJa3RIMjk1dDArTEJUTDE2ekMvcjEvNHRlNFh5Q3Bxb0pVSWtXZi92MDA4enB6QnJXMXRXQVlCZy8yMGQvZ3NVZXZudmgxeDg4QWdQS3lNcFQvOXlRRHd6QVF1WXJnN3U0QmR3OTN1SHQ0UU93dWhydUhPOFR1N21EQVlPUDZiMUJWV1lXdnYxaUxSVXYvVjYrNU41Ui9HMytzWHY4bCtDNHVVS2xVK0hMVjUvajMyQWtBZ0ZBa3hPdExGcG5kZkpOaEdNeWMreHpDT25iQTVtODJvS2E2Qm44ZlBJeC9qNTNBcDErdTFndVlHeE4vNWl3MmYyMjhERlAzWHRhVlV1blZ4N0FzampsWkdabFk4Y0ZIa012bDZOV25OMmJNc2U1bVhNZE80Wmc2L1duOHNPazdIRGx3aUlMbHBFbWdZRGtCb0tsSkdlbG1mVmFBa01PenFiMVdzTkQyeC9Sb0xCckwzbU8xUm1scGFkaXpadzhPSGp3SWxVcUZZY09HNGFtbm5yS1lEZlRYWDM5aHpabzE0SEE0NFBGNGtNdmxrTXZsQUlBaFExcCtMZmpzN0d4ODhza25TRTNWbERjWU5Xb1U1c3d4dnpPOW41OGY3dHk1Zy8zNzkyUGF0R202akxXcXFpcnMyTEVEcGFXYTROUUREenpnMk1rVFlrU1V1QjJtaFBUVFpRMERtbkpWdTdMaXNUM2pKSGIyZjlYcWE5MnF5c2ZxMUgxWUdEa1diSVlGTVZlSTJKRCtXSE45SDBwbGtnYlBWYXFveFFlSnZ6YjRPbHJwa2dLN1hLZTdaeWptUjR5R21LdkpYazJweU1ISHlic2h0MkxEdDU4eS9vV1lLOENJdHZlQnhUQ1kxV0VJSHZCc2o3VTNEcURNaHU4WkF5REc1MjY5OHRORjE4MjI1N080V0JBeFJsZCtKYjc0SnZiblhUTFpYcTVTWU8zMXYvRFJmYkZnQUF6MGk4THBvdXM0VTN6RDZqa1M0Z2kwbnFrZldzODBuRVJScXl2L3FHN2tMWkZETzRRaE9URUp6OHllQ1RhSGJYdi9zREFBMFB1NUJ3QnZYeC9Nblg4M085cmJ4eHN6NXN6QzhjTkhNV0hTUkhTNXIxdUQ1ODdoY1BESVkrTXdiT1J3SERsd0NHd09COEh0TldYZjBtK21BZEFFUzdVYlhHcUZSM1RDOU5rejRPcnFDZzh2VDNoNGVPZ0M0bXkyK2UvQjdmUjBITnAvQU9tMzBwR2Zkd2YrYmU5dU9QN2hxdVVBTkQvZkRlSG41NmU3bGlsOEY4MU5DQmFMaGJiLy9ZMEtEQTdDNjIrL1pUSFlyVFY0K0ZCMDZkWVZtNy9aZ1BQeDV6RC9qVmV0Nm12c0JnZUx4VUsvaHdaZzZ2U25yUnJiVnU0ZUh2QnYwd1pjSGhmejMxaG9VNW1ic1JNZVJlS1ZxL0R4YzJ4WnAyQ2hOeGd3WURNc2lEak8zZGlaTkcwVUxDZUVrQmJzOE9IRCtPV1hYNUNXbGdhaFVJaUhIMzRZa3lkUHR2cVIyYzZkTzBNb0ZFS3BWT3F5c3RxMWE0ZGh3NFpod29RSmVtMjNidDNxaUxlZ1k4M082L1lpbFVxeGJkczI3TnExQ3dxRkFtdzJHODgrK3l3bVRacGtjZUUzWXNRSWJObXlCWEZ4Y1lpTE0xN3Fhdmp3NFdqYjFyb01Ya0lhaXNVd2lQRU94OWgyUFJBbDF2K0FsU2t0d2xmWEQ5UXJHMXpBNXVGMDBYV3NUUGtkcjBVK0FqYkR3bjJlSVZqVC9SbnN5RHlGZzNsWExKWnphVTVjT1M2SWJkOGZJOXZlRCsxZmdmamltMWlWOGdka0t2T1BnOWYxOWMxRGtDaHI4VmlnSm91dWgxY1l2dXp4TEg3Tk9vdDl1UmV0dWxZbmNRQjgrRzRBTk9YR3poYmZOTnYraGZDSGRYWFZpMlZWV0h2amdNVXhVaXB5Y1NEdkVrYTJ2UjhBTURkOE9KSXJjdXBWQ29lUWhtck05VXhMUXV1WmxtSDY3QmxvMDdZTll2cjN0ZHdZd0k4N2R3QUErQzZhWUdEYmRnRll0L2xieU9WeUtKUktxRlFxaUlSQytQajVHdndjREJ3OENBTUhEN0xyL0FGQUlCUmk3QVQ5SjRLbno1NkIwWStPUlhsNXVkRStZOGMvYXZTNEpiSFRwOEcvVFJ1TWZHUzBRWm1sVHBFUkpuclpoc3ZqMlhTdEoySW5ReXgydzVBUncyM2VVTmpYM3c5dnZ2TTJDdkx6NGVmdmIxV2ZpS2hJck52OExaVC8vWHV6T1J6NCtQalU2MmFMS2VHZHdsRmJlL2VwTnJHN0dPOTg5QjdVYXRzM1RXWVlCbThzV1dUWCtSa1RHOUlmSEJZYnJod1hoNDVEbWo4S2xoTkNTQXNXSGg2T29LQWdUSjA2RlRFeE1UWXZYTUxDd3JCbnp4NnIydnBidVhockR0UnFOZUxqNDZGUUtCQVdGb1pYWG5rRlVWRlJWdldOalkyRnE2c3JUcDA2aGVMaVlxai9xd2ZNWnJQaDdlMk52bjM3WXZUbzBZNmNQaUY2Z29UZWVEbGlGUGlzdTNXNnE1VXk3TXc4ZzcwNTUyME9hRWU3QjJGNG02N281aEdDR1dmWDQwelJEU3hMMm9WWEk4YkFqU3VBRzFlQTJSMkdZbnpnZy9nMTZ5eitLVXl4V0NLa3NUR3dQdHVKdzdBeHhEOGFVOXYzaDVpcjJWUk5EZURYckRQWW5uSFNhTTF2UzM1TVA0RmNhU21lNnpnVVBCWUhyaHdYVEE5OUNJKzA2NEUvY2k3Z1dFR1MyZXo4QWI2UnVxK1R5ck5ScGFneDJmYlpzTUVZNktmNSs2VlVxN0R5MnUrb2xGZGJQYzllM2gzaHhYT0ZtQ3ZFY3gyR1ltWEs3MWErUzBMc3B6SFhNeTBKcldkYUJvWmhNUEtSTVZhMzE1WlZxZHZmMTc5aG1kU21iTjcrQXhqRytHYXkxdkQxOTdQNzNGemRYREh1OGFaMUU4eldmME5qckEyVUE1cmZVMGY5bTJ1OSsvRUhCc2RFcnE1R1dsckgwWUZ5UW14QndYSkNDR25CUWtKQ3NHVEpFcXZhY3JsY2JOaGd2TFpkYy9YV1cyOUJxYlE5czFVa0V1SDk5OTlIUWtJQ3hvNGRxNnR4YWcwV2k0WHg0OGRqL1BqeE5vOUxpQ05rU0lxdzl2b0JMSXdjQzZWYWhiL3prN0E5NDErYlNxWDR1YmlqdjI4a2h2bDNRVnVCWnFPbnVnSHdTNlczc2ZEaWozZzk2aEdFLzFmMzNKY3Z4cHlPd3pFemJEQVNTbTdoWk9GMUpKZG5vYXdKWkNiN3VvaDFYNnRNYkREdHluSEJFUDh1ZURTd0o3eDVkei84bGNvaytQTDZYdzJ1bzM0ay95cHVWdVZoUWNSWWhQeVg5ZTNGYzhYVG9RUHhWUHNCdUZ5V2dVdWw2VWd1ejBHYUpGOFhsR2ZBb0YrZGV1Vm5USlJnY1dGejhVTDRDTDNBK25kcHg1QlNrV04yWG53V0YyS3VBTzVjSWNSY0FhNldaZUlodjg0QWdINitFZmluOEpyRlRIWkM3STNXTTdTZUlVMlRtMWhzdVJFaGhEUXpGQ3duaEJBQ1FKUHgwTDU5ZTJkUHc2NEdEaHhZNzc1dDI3YkZvNC9XNy9GUFFwcWFmd3RUSU9ZS2NMSDBOdkpNYk9ySXZpY3p6SU1uUWorZkNBendqVVNFMkxEVUFaZWxud0ZVV0Z1QnR5Ny9oSkZ0NzhlVElmMTBqN2h5V1J6MDlZblFiVWlaVjEyR2o1Ti9RNWEwMkI1dnpTZy9GM2VJT1FKVUtxb2hWY3BRclpEcE11ZzllU0pNRDMxSTE3YjhudUI5cERnQUV3SjdvYnRYS0RqTTNmZW9CbkQ0emhWOG4zN2NicG55R1pJaUxMejRBeDVwMXdPVGcvdkNoYTNKL21jeERCN3diSThIUE51alJpbkhHNWUyNnI1ZlhUMkM0TUVUNmVaa0xIRGRWdUNKWmQwbXc2dE9rTCtvdGhKc2hzR1RJZjBnWlBNaDVQQWc1UEFoWXZNaDR2RGh4aFZBekJYb1BZRmd6SnlPd3kxbXN4UGlUTFNlMFVmckdVSUlJY1EyRkN4dnhVSkZmdmlnMjJSVUsyWGdzK2hIZ1JCQ0NHbko5dVZlTkh1K2crdmR4M3ZidUhoZ2MrODVSc3VWRk11cWNMSXdCU2NLcmhtY1U2blYySmQ3RWY4VXBtQmN1NTU0dUUwM3VQMjNFYWJXYlVtQlF3UGxnQ2JndlNCQy8zRm5wVm9GbFZvRjdqMXJuaXRsbVhxdnF4UzFCb0h5SzJXWitDSDlPRzVWNWR0OXJrcTFDcnV6RTNBMFB3a1RBbnRoWk1COWVnSHJiMjhkMXZ0K2FiTzhBZUJHWlI1S1pGVUcxeXlvS1RmWWZzNkg3NFpud3dZM2VMNGVQQkdlQ1J1RXRkZi9hdkMxQ0NHRUVFSWF5MDhaL3lKTFdnSTJ3OExNRG9NUktuSnNxUnJTZkZHRXRCVVRjZmpvNGg2RUtrVU5GS3FXc3dFWElhWUkyVHhFaUFQQVpsZ0lkZlYxOW5RSUlhUkplYnBPdHZXOVdlWVNSUzFPRmFYaVJNRTFKSlZuUTIwUWl0VlhLYS9HMXR2LzRPZk0weGpnRzRWK3ZwM1F4VDBZY3BVQzM5NDY0cEQ1MTNXajhvN0JNVGJETW5oZmxmSnEvSnAxVnU5WXRyUVllN1BQNGJHZzNyaFVlaHU3c3VOeDlaNkF1aU9VeTZYNFB2MFlkbVdmeFJEL0xoamVwaHR5cWt0d05EOUoxNGJINGlER3A1UHU5ZG1pRzBhdnBWU3JzQy8zSXFhMUgyQjJURFhVcUpSWG8wd3VSWVc4R3VVeUtjcmtFczNYY2luS3RjZmxVanprMnhsUEJNY0FBSWI2ZDhHSmdtU0RHdzJFRUVJSUlVMVZwclFZcVJXNUFEUnJXMEpNb1dBNUlhVFZDQmI2NEsyb2NYRGx1dWhsREJKQ0NOR1Vhb2wyRDlTOVZxblZ1RlIyRzBmemszQzIrQ2JrS29YTjE1U3BGRGlTZnhWSDhxL0NoYzJGTDErTU1odHFwZGRYUVUwNXFoUTE0TE00WUROc3NKaTdHZkpxQU9VeUNTNlZaV0JIeGtrVTFsWVk5UDhsNnd6K0tVekJiVW1odytkNnJ3cDVOWFpuSjJCM2RnSjQ5MlRCOS9MdUNDSDc3c2FHNW1xSEg4eTdqQzd1UVNpWFMxRW1rNkJVSmtHWlhLSUxpSmZMcENpWFYxdTg4YUgxUzlacDlQZU4wTldzZnlac0VGNjk4SVB0YjVBUVFnZ2hoSkFtaklMbGhCQkNDQ0VFQi9JdVliQi9OSHo0YnRpWGV4Ri81eWZhdEFtb0pUVkt1Y255S3lxMUd2RjIzRFJTcVZaaDJ1bTFlc2NZTUdBeERGUnFsY1h3Y0kxUzNxQkFlV0ZOaFVFV2UzM0k3cmxCY2FFa0RWK2s3a2MvM3doNDg5MlFVMTFpc20rVm9nYnZKKzVzOEJ5MDVDb2xOdDc2Ry8vck1oRW5DMU94T2UybzNhNU5DQ0ZOSFpVd0pZU1Exb1AreXJkaUVrVXQwaVVGdXYvd2c0VSt6cDRTSVlRUVFweEVEV0I1OGg1VUttcnFsVVhlc0xIVitEaDV0OFBIVUtxdHk2SnVxUGZzR0tTdVM2cVU0V2hCRW80V0pPbGx5emVXQzZYcFdIanhSNlE1b0hZN0lZUTBaVlRDbEJCQ1dnOEtscmRpNlpJQy9POUtIQUFnUWh5QXQ2TEdPWGxHaEJCQ0NIRW1ZNXRGa3FaSjFVaUIvM3RSb0p3UVFnZ2hoTFJrRkN3bmhMUWFtZElpL0pSeEVteUdoVEJYUDh3TUcrTHNLUkZDQ0NHRUVFSUlJWVNRSm9LQzVZU1FWa09xbE9sMnYyYlErSSt2RTBJSUlZUVFRcG9mS21GS0NDR3RCd1hMQ1NHRUVFSUlJWVFRUWt5Z0VxYUVFTko2VUxDY0VFSUlJWVFRUWdnaGhCRFNZc1dHOUVPdFNnRUJtNGRRa1orenAwT2FNQXFXRTBJSUlZUVFRZ2doaEJCQ1dxeGdvUTg0TERaY09TN09uZ3BwNGxqT25nQWhoQkJDQ0NHRUVFSUlJWVFRNG13VUxDZUVFRUlJSVlRUVFnZ2hoQkRTNmxFWmxsWk14T0VqMmowSVNyVUtRVUl2WjArSEVFSUlJWVFRUWdnaGhCQzd5NVFXNmRVc0YzSDR6cDRTYWFJb1dONktoWXI4c0t6YlpGUXBhcUJRS1owOUhVS0lFV3cyRzBxbEVtdzIyOWxUSVUwSS9Vd1FRZ2hwVG1nOVE0eWhud2xDU0dQNktlTWtVaXR5QVFBZmRKdU1MdTVCVHA0UmFhb29XRTRJYVRXQ0JUNTRzL000Q05nOGlMa0NaMC9IS2dLQkFGVlZWWEIzZDNmMlZFZ1RVbFZWQmFGUTZPeHBFRUlJSVZhaDlRd3hodFl6aEJCQ21pSUtsaE5DV2cwaGg0ZEl0d0M0Y2wzQVlacEhGb3V2cnk5eWMzUHB3eVhSazV1YkN4OGZIMmRQZ3hCQ0NMRUtyV2VJTWMxcFBVTWxUQWtocFBXZ0RUNEpJYVFKQ3drSlFYRnhNVXBMUzUwOUZkSkVsSmFXb3JpNEdPM2J0M2YyVkFnaGhCQ3IwSHFHM0t1NXJXZTBKVXpmanA2QTJKRCt6cDRPSVlRUUI2SmdlU3VXTGluQWtpdHgrRERwTi95VThhOVQ1eUtUeVZCVFUyT3huVUtoc0twZFU2QlFLSkNXbG9hMHREUW9sWTZ0Q2E5UUtMQmd3UUpNbVRJRmYvLzl0MFBISW8yTHcrR2djK2ZPU0V4TXBBK1lCS1dscFVoTVRFVG56cDJweGljaGhKQm1nOVl6cEM1YXp4QkNDR25LcUF4TEt5WlIxQ0twUEFzQW9JYmFxWE41ODgwM2tadWJpN2k0T0xQdHpwMDdoelZyMW1EQ2hBbVlOR2xTSTgydWZuSnljckJvMFNJQXdMWnQyeHc2MXI1OSs1Q2JtNHZRMEZBTUhqellvV00xWjFLRkRKblZSYnFhNWFFaVAyZFB5U3BlWGw2SWpvNUdVbElTdkwyOUVSQVFBRmRYVi9wdzBVb29sVXBVVlZVaE56Y1h4Y1hGaUk2T2hwY1hQZjVMQ0NHa2VhSDFUT3RHNnhsQ0NDSE5CUVhMU2FOS1QwL0g0Y09IRFk2WGxaVUJBRFpzMkdDMDMvVHAwOEhqOFhENjlHbW9WQ3AwNk5EQnJ2TjYrdW1uVVZ0YmEzTS9jOEg5a3BJU0FJQ3JxeXM0SE1mOXFoVVdGbUxYcmwwQWdLS2lJcno2NnFzTnZtYlBuajB4ZGVwVTNldXlzakpJcGRJR1gvZGVucDZlRUFnYWI2UE56T29pTEUvZUF3Q0lkZy9Dc202VEcyM3Nodkx5OGtKTVRBd3lNaktRa3BJQ3FWVHE4Q2NXU05QQVpyTWhGQXJoNCtPRG1KZ1loLzQ5SVlRUVFoeUoxak90RjYxbkNDR0VOQmYwUHhScFZQbjUrVWFENVZxbXpzWEd4a0lxbFNJaElRRWVIaDU0NElFSExJNVZVVkdCMmJOblcyeFhOK0FkRUJDZ2R5NHZMdzlxdGRya2NYTzBqNWg2ZW5wYW5FTjlxVlFxZlBubGw2aXVyZ1lBVkZaV29yS3lzc0hYMVFiNnRlTGk0aHhTM21YZXZIa1lNR0NBM2EvYlVuRTRISFRvME1IdU40c0lJWVFRUWhvTHJXZEljNVF1S2NDbVcwZDFUMlpIaUFNTTJnUUx2UTNxbWYrVThTOHlwY1ZtcngwYjBnL0J3cnNibldaS2kvQlR4a216Zldnc0dvdkdxdDlZaEZpRGd1V2tVY1hFeEJqTnhsNndZSUhGTWl4eGNYRlFLcFVvS3l2RGswOCthWGFjclZ1M2dzMW02d1c1VFFXKzYxcTllclhlYTIzRytiM0huMzMyV1l1WjF0cUFzeU1mTDl5eFl3ZFNVMU1SRUJDQVR6NzVCSHcrMzJGak9RSmxsQkJDQ0NHRUVFS2F1bXFGVEJjb0I0RFVpbHlETmd3WWNGajZaWVd5cENWRzI5WlZxMUxvOWF0VktTejJvYkZvTEJyTDlySGFpM3pCQWdNV3c0S0kwN3hpSjZSeFVhU0tPTVhKay9wM0RiV1owZmNlQjRCKy9mcWhvcUlDKy9mdkJ3RDQrdnFDeStYcXRkRUd3cjI5dmNIbjg4RXdERVFpa1Y2UTIxVGcyMUcwd2ZMTGx5OWo4bVQ3bFB0NDU1MTNFQjBkRFFBNGRPZ1E5dXpaQXg2UGgxZGVlY1doZ2ZMbm4zOGV6ei8vdk4ydU4ydldMRlJXVmxLd25CQkNDQ0dFRU5Ma2hidTFoUWRQaERLWnhHUWJOc09DSzhmRjRKZ2xBalpQcjUrQXpiUFloOGFpc1dnczI4ZWEwM0c0eGZhRUFCUXNKMDd5eFJkZldIMjhYNzkraUl1TDB3WFVuM2ppQ1R6MDBFTzY4NldscFpnN2R5N1liRGFXTDE4T056YzN4MHphUnZlV01yR25FeWRPWU5PbVRXQVlCbXExR20rODhZWmRybXRwZzFWNzBkYW1wR0E1SVlRUVFnZ2hwS25qc3RoWTAzMjYyWklQeGpKVlozWVlESW5DL041WW9TSS9nOWNmV05oYmljYWlzV2lzK28xRmlEVW9Va1djeHMvUEQyKy8vVFlBNE1NUFAwUkJRUUhXckZtak82ODlscGlZaUNOSGppQTRPQmdsSlNYNDg4OC9NWERnUURBTUEwQlQ1MXl0VnVQKysrOXZjS0I4d1lJRmVxOWxNcG5SNDlyQXZUbmFZUG0wYWRNd2R1ellCczJycnYzNzkyUExsaTFRcTlWNDhza25jZno0Y2VUbTV1cmRRTEJWZkh5OFZlOEowR3dvdW5uelpnd2JOZ3pkdTNmWC9UdllRcVZTQWFCZ09TR0VFRUlJSWFSNUVIT0Y2T0l1dEtsUGZRSjFJZzRmWGR5RGJPNUhZOUZZTkJZaDlrR1JLdUkwSEE0SGJkcTAwWDBOUVBlNjdyRzh2RHh3dVZ6TW5Uc1g1ODZkdzYrLy9vcURCdzlpeElnUktDNHV4cDkvL2drQUdEZHVYSVBubEp0cnZONlZxZVBtT0twbU9ZZkRnVnF0eHZEaHd6RisvSGdjUDM0Y0FQRENDeS9VKzVvM2J0eXdPbGorM1hmZjRjS0ZDN2h3NFFMYXRHbURNV1BHWU5DZ1FlRHhMRDg2cGRXY004dTFOMURxYzVPQUVFSUlJWVFRUWdnaGhEUmR6UzlTUmV4Rys2aEx0VklHUHF2eGZ4UnljM01OYW5rYnErMDlmUGh3OU9yVkMrN3U3dkR4OGNHK2Zmdnd3dzgvd05mWEY3dDM3MFoxZFRYNjlPbURpSWlJQnMvcDNqSWsyanJuOXg2M3RNR25RcUZBVlZVVkFQc0h5NGNOR3dhWlRJYlJvMGZiOWJyV2V2SEZGM0h3NEVIczM3OGZkKzdjd2FaTm0vRHp6ejlqNU1pUkdEbHlKRnhkWFMxZVE2RlFBSUJCN2ZubW9MQ3dFQURnNHVKaW9TVWhoQkJDQ0NHRUVFSUlhVTRvV042S2FSOTFxVkxVUUtGU052cjRibTV1R0QxNk5PTGo0NUdlbmc1QVAxaStiOTgrVkZaV0FnRGMzZDBCQUdLeEdETm56c1RhdFd1eGZQbHlBSUMzdHpkbXpKalJ5TE0zcjdTMEZHcTFHb0Q5ZytVTXcyRE1tREVHeCsyMWlhZ2xJcEVJRXlaTXdKZ3hZM0RreUJIOC92dnZLQzR1eGkrLy9JSzllL2RpK1BEaGVPU1JSK0RoNFdHMHYwcWwwbjF2R2p1elhNam1JVUljQURiRFFxaXJiNzJ1a1phV0JnQW0zeDhoaE5pTEM1dUxHcVhjMmRNZ3hPRmMyTTN2NWpraGhCQkNDR21aS0ZoT25HTGV2SGtRQ29YSXo4L0g3ZHUzZFJ0VmhvV0Z3ZHZiRzBGQlFRZ0pDVEdhdmQydlh6L3MyYk1IV1ZsWnV0ZGlzZGpvT0hWcmpSdXJQOTYzYjE4ODhjUVQ5bnhyQUlDYW1ocmQxeSs5OUZLRHI3ZG8wU0xjZi8vOVp0czBwQzc2MGFOSElaR1kzdG5kR0I2UGgxR2pSbUhZc0dFNGZQZ3dkdS9lamJLeU12enh4eDg0ZE9nUTFxeFpBMDlQVDROKzJxeHlvUEV6eTRPRlBuZ3JhaHhjdVM3Z01HeWIreGNVRk9EY3VYTUFtbWNKR1VKSTg5TEd4UU8zSllYT25nWWhEdGZHaFc1QUUwSUlJWVNRcG9HaVBjUXBZbUppc0hIalJodzdkZ3l4c2JFNGR1d1ljbk56OGRsbm4wRW1rK0hCQngvRTQ0OC9qcENRRUwxK3hjWEYrT0tMTDNTQmNnRFl1M2N2a3BPVE1YNzhlUFRvMFFNc0ZrdDN6bGl0OGJySHlzcktIUER1N0U4a0VsbHNNMjNhdEhwZi84S0ZDellIeTdXNFhDNUdqUnFGb1VPSFl0KytmZGl6WncvNjl1MXJORkFPNkFmTG0xUEFPVFUxRlVlT0hJR3ZyeS95OC9PZFBSMUNTQ3ZReTdzakJjdEpxOURMdTZPenAwQUlJWVFRUWdnQUNwYTNhaEpGTGRJbEJicWE1Y0ZDbjBZWk55VWxCZDk4OHczeTh2THcvUFBQWThpUUlUaDI3QmdBWVBIaXhkaTVjeWZpNCtPUmtKQ0FQbjM2WVByMDZlRHorZGkvZno5Ky8vMTNTS1ZTQkFRRTRPV1hYMFpxYWlxMmI5K09temR2WXVYS2xmRHc4RUN2WHIwd2FkSWt1TG01NmRVYU4xVi92QzVUcFV4c0xYRVNGQlJrZGh4clBmLzg4eWdySzdNcVdQN2xsMS9XZTV6UzB0SjY5OVhpOFhnWVAzNDhoZzhmcm5mREF0Qms5Vis0Y0FFOWUvYUVYSDYzcEVCRE04c1RFaExxMWMrRjRZQU5sc1YyYXJVYTVlWGx5TS9QUjBsSkNTSWpJekZreUJDc1c3ZXVYdU1TUW9ndHhnVStpS1A1U1Npc3JYRDJWQWh4R0YrK0dPTURIM1QyTkFnaGhCQkNDQUZBd2ZKV0xWMVNnUDlkMFFSMEk4UUJlQ3Rxbk1QSFhMVnFGZUxqNCtIdDdZMGxTNWFnUzVjdWV1Y2pJeU94Wk1rU0pDVWw0YnZ2dnNPdFc3ZWdVcW53OHNzdm82S2lBZ3pEWU5pd1lYajY2YWZCNS9NUkdocUtuajE3WXZ2MjdUaDE2aFRLeXNwdzU4NGR1TG01MVd0K0FRRUJlcS96OHZLZ1ZxdE5IbmMwYlJrYW9WQm9zZTIvLy83cjZPbFlSUnZZVnlnVXVITGxDazZkT29WejU4Nmh1cm9hVzdkdTFaWERBUm9lTEQ5Ly9ueTkrbkdVQUtPeXJpMlh5MFc3ZHUzUXYzOS9oSWVIMTJzOFFnaXBEeUdiaHhjN2pjRFNxNzg0ZXlxRU9NeThUaU1oWVBPY1BRMUNDQ0dFRUVJQVVMQ2NORElYRnhmMDc5OGZNMmZPTkJzQWpvNk94b29WSzFCYVdnb3ZMeS8wNmRNSGxaV1ZtRFJwRXRxMmJhdlgxc2ZIQnkrOTlCSmlZMlB4MTE5L1llalFvVGJQS3lZbUJuSzVIUFBuejljN3JzMUdYNzE2dGQ3eHI3LytHclcxdFRhUFl3dWxVcWtMTEp2TExPZHdPT0J3T05pMmJSdUtpNHR4OXV4WnNGZ3NEQjA2MU9wZzlJWU5HMUJjWE56Z09Tc1VDbHk5ZWhWbnpweEJmSHk4WHMxNUR3OFBNQXlqVjRhRnorYzNhTHc1YytiWTFENVRXb1NmTWs2Q3piQVE1dXFIbVdGREdqUStJWVE0Mm4wZUlWamE5UWw4ZGYwQVpaaVRGc1dYTDhhOFRpUFJ6U1BZMlZNaGhCQkNDQ0ZFaDRMbHBGRzk4TUlMcUttcHdlTEZpdzNPQlFRRTZHMithY3lLRlN2TW5sKzJiSmxWSlV1TXpjc1d0Z1pwNjBOYlE1ekw1Wm9OZW4vNjZhY0FnSXFLQ2l4YnRneTV1Ym1ZTW1XS1RWbmJzMmZQcnZjOFpUSVpMbDI2aExObnorTENoUXNHQWZMZXZYdWpUNTgraUl5TUJNTXdlamNaR251RFQ2bFNodFFLVGMxNkJreWpqazBJSWZWMW4wY0lQdS94RFBaa0p5QysrQ2J1MUpTaFJpbTMzSkdRSnNhRnpVVWJGdy8wOHU2SWNZRVBRa2daNVlRUVFnZ2hwSW1oWURscFZBekRRS1ZTR2QxNDB4NlVTcVZEcm12SnRtM2JzSGZ2WHJ0ZEx5NHVUaGNzdDZha1RGbFpHVDcrK0dQZDkzWEhqaDNZc1dPSHplTnUzcnpacXBzTmxaV1Z1SERoQWhJU0VuRDU4bVc5MGlyR0F1UjFhWVBsWEM3WDRCd2hoQkRqaEd3ZW5nenBoeWREK2psN0tvUVFRZ2doaEJEU1lsR3duRFE2a1VoazllYVhjK2ZPUlVsSmlWMDJ5elRsMEtGRDJMaHhvOWsyNWpiNGROVGNLaW8wajl1N3VycWFiWmVWbFlWUFB2a0VSVVZGQUlEZzRHRDA2TkhEcWpIdTNMbUQwNmRQQTlCc1NtcXVMTXFkTzNkdzd0dzVKQ1FrSURVMVZhOW11N3U3dXk1QUhoVVZaVFlJcnQzZ3M2RWxXQWdoaEJCQ0NDR0VFRUlJc1NjS2xoT24rK0NERHlBV2l3M3FoVHRhVlZVVkNnb0tJQktKRERidzFESzF3ZWU5WW1Oak1XWEtGTHZPcjdLeUVvRHB6SEsxV28wREJ3NWcyN1p0a01sa0dEVnFGSEp5Y25EbHloVkVSa1lpTmpZV0FvSEFhRjhJT1MzUUFBQWdBRWxFUVZTRlFvRy8vdnBMdDBGbVRFd001czZkQ3c3SDhFOUNkWFUxRmk5ZWJQQTBnSnViRzNyMzdvMitmZnVpYytmT1ZtZUpWMVZWQWREVXJ5ZUVFRUlJSVlTUTVpSmRVZ0NKd3Z6ZVZhRWlQNGc0ZHhPREpJcGFwRXNLelBZUmNmZ0lGZm5SV0RRV2pVVmpOWnV4V2pJS2xoT25TMHhNaEplWGw5azI1aks3QWFCdjM3NVdCOXQzN2RxRlM1Y3U0ZnIxNjRpS2lzSzc3NzZMdm4zN0dtMXJhb1BQZXpFTUF6YWJiZFg0MWlvdkx3ZGdQRmlla1pHQkxWdTJJQ2twQ1R3ZUR5Ky8vREw2OWVzSGxVcUY3ZHUzWSsvZXZVaElTTURFaVJNeGVQQmdYUkJjclZiajVNbVQyTGx6Si9MeTh1RG01b2Jubm5zT0F3WU1NRGtQZ1VDZ3kyNFhDb1c2QUhsMGRIUzkzbk5lWGg0QVdQdzNKNFFRUWdnaGhKQ21aTk90bzBncXp6TGI1b051azlIRlBVajNPbDFTZ1A5ZE1mODBjclI3RUpaMTAvL01TMlBSV0RRV2pkV1V4MnJKS0ZoT21nVkxtZDJtQXE5eXVSeUppWWs0ZCs2Y3JxNTIzYklwMnV6dHBpZ25Kd2NBNE9ucHFYZDg5KzdkMkxGakI5UnFOVHAxNm9Ubm5uc09RVUdhUDNRc0ZndFRwMDVGOSs3ZDhmMzMzMlBqeG8zWXVYTW5CZzBhQkRjM054dzRjQUFGQlFYZzhYZ1lPM1lzSms2Y0NLRlFhSEV1a3lkUFJtMXRMZTY3N3o2ajJlZldVcXZWT0hYcUZBQ2dmZnYyOWI0T0lZUVFRZ2doaERTV2RFbUJWVUVvQUtoV3lsQ2xxTkY3YllsU3JkTHJvejFHWTlGWU5CYU4xZFRHWW9PQmdOT3l5K3BTc0x3VkUzSDRpSFlQZ2xLdFFwQ3dhV2Y1V3Nyc051Ynk1Y3RZdFdxVmJrTkpyYlp0MjZKSGp4N28wYU1ISWlNajdUVkZ1NnFwcVVGOGZEd0FJRFEwVk8vY2tDRkRrSkNRZ0ljZmZoZ0RCdzQwV3Y0a0tpb0tDeFlzd0xwMTY1Q2Ftb3JkdTNmcnpna0VBa3liTmcyOWV2V3lLbEFPQUYyNmRMR3FYVzF0TFpSS0pRUUNnY0c4OHZQejhjc3Z2eUF6TXhNQTBMOS9mNnV1U1FnaGhCQkNDQ0hPSkZIVTZnWEtJOFNtazduNExBNFVLcVhlYTNQdEFTQkk2S1hYUjN0TURiV0pIalFXalVWajBWaU5QMWFtdEFpMUtnVUViSjVCT1plV2hGSFgzYVdQdEVwVmlocURYN0RHTkhueVpIaDVlV0g5K3ZVRzV4cXl3V2RXVmhaZWUrMDFBSnFBYysvZXZkRzdkMitMV2VwMWFjdXcySE1UejRxS0NseThlQkd1cnE0UWlVUVFDb1Z3Y1hFQmw4dUZUQ1pEYm00dWZ2dnRONlNtcG9MRDRXRDkrdlVRaThWbXJ5bVR5WEQ3OW0ya3BhVWhOVFVWMTY5ZjEyMzR5V2F6MGExYk4vRDVmRnk0Y0VHWFlROEFQajQrQ0FrSlFXQmdJUHo5L2VIbjV3Y1BEdzk0ZUhpWXJKVnVUa0pDQWxhdVhBbUdZY0RuODhIbjg4RmlzVkJUVTRQcTZtcGR1d0VEQm1EZXZIazJYNytoVWlwenNUeDVENENHUFVhMGF0VXE5T25UeDJUNUhrSUlJWVFRUWtqVEV4Y1hoK3pzYkN4Y3VOQ21mb25sV2JveUJSSGlBTHdWTmM0UjB5T0VrQ2J0azJ0N2tGcWgyYy91M25JdXpRVmp4WVo3bEZsT0d0WHJyNyt1eXl5dXE2U2t4R3hkY2tzMXkrOFZGeGVId01CQVBQdnNzK2pSb3dkOGZYME4ya2drRXN5WU1jT3E2MWthZit2V3JlQnl1VlpkaTgxbVk5MjZkVmExblRoeG90RkFlVVZGQlk0Y09ZTE16RXhrWm1ZaUp5Y0hkZTk3aWNWaTlPL2ZIOTI3ZDBmMzd0MTFHMzNXMU5UZy9Qbnp1SHo1TXE1ZXZZcWlvaUlVRlJYcE52clVDZ29Ld29vVks4QmlzYXlhcDVhMnRJcGFyVVpOVFExcWF2UWZDZUx6K1JnMWFoUW1UWnBrMDNYdEpWamdnemM3ajRPQXpZT1lhM3p6VTBJSUlZUVFRZ2doaEJEU09sR3duRFFxZjM5L0tCU0tSaG1MWVJpTUhEblM1SGtXaTJWVGxybWxzYXdsRW9rUUhoNk93c0pDeU9WeXFGUXFLSlZLS0pWS3NGZ3N1THE2SWlRa0JJTUdEVUtmUG4yTVhzUE56UTFYcjE1RlVsSVNBRTFkODA2ZE9xRno1ODZJaW9wQ2NIQ3cwVG01dUxpZ1g3OSs2TmV2SHdEZ3pwMDd1SEhqQm03ZHVvWGJ0MjhqT3pzYmxaV1ZtRDU5dXMyQmNrQ1RxYjVnd1FMSVpESW9GQW9vbFVxb1ZDcndlRHo0K1BnZ1BEd2NMaTR1TmwvWFhvUWNIaUxkQXVES2RRR0hzZStHcklRUVFnZ2hoQkJDQ0NHa2VhTmdPV2xVMnJJb1RZRkFJS2hYTFhSN1dMWnNXWVA2TXd5REYxNTRBYmR1M1VMSGpoM2g3ZTFkcit1MGFkTUdiZHEwd1lBQkEzVEhKQklKUkNKUnZlY1ZFeE5Ucjc2RUVFSUlJWVFRUWdnaGhEZ1RCY3RiTWUyTzN0b05QbU5EYU1QRjVzVEh4d2MrUGo1MnYyNTlBK1dFRUVJSUlZUVFRZ2doaERSbkZDeHZ4ZXJ1NkcxcHQxeENXZ0twUW9iTTZpSmR6ZkpRa1orenAwUUlJWVFRUWdocDRrUWNQcUxkZzNTSlpvUVFRbG91Q3BZVFFscU56T29pTEUvZUF3Q0lkZy9Dc202MmJSeExDQ0dFRUVJSWFYMUNSWDVZMW0weXFoUTFVS2lVenA0T0lZUVFCN0o5Qno5Q0NDR0VFRUlJSVlRUVFnZ2hwSVdoekhKQ0NDR0VFRUlJSVlRUVFnZ2hKZ1VMdmNHQUFadGhRY1RoTzNzNkRrUEJja0lJSVlRUVFnZ2hoQkJDQ0NFbXhZYjBCNGZGaGl2SHhkbFRjU2dLbGhOQ0NDR0VFRUlJSVlTWWtDNHB3S1piUjNVYmZNYUc5SGYybEFnaGhEZ0lCY3NKSVlRUVFnZ2hoQkJDVEpBb2FwRlVuZ1VBVUVQdDVOa1E4bi8yN2p1OHliSjc0UGczbytta3BhVURDcDJNbGlGTDJUaFlBZ3Fpc3VFbmdxaTRGNHJnS3lKTFJVVnhnS0lpb2t4RmtLV0FxT3k5QlV0WmhkSUJkRUJMazdacHh1K1AwRWhJT3RKZE9aL3I0bnJwL2R3clQwSzkzdk9jbkZzSVVaN2tnRThoaEJCQ0NDR0VFRUlJSVlRUXR6ekpMTCtGUlhnR01yWDVZTEtOZWx5VjhsRVFRZ2doaEJCQ0NDR0VFRUxZVzN4K094ZDA2YWdVU2tiWDcwS0VaMkJsYjZsY1NJVDBGdWFwZHFXWlR3aFpoaHdNSm1ObGIwZUljdWVoMGhEbEhZeEtvU1RDSzZDeXR5T0VFRUlJSVlRUVFnaFJMY1RyMG9qTlRBSXM1YW4rcXlSWUxvUzRaWVI2K0RPK2NUKzhYTnhRSzFTVnZSMGhoQkJDQ0NHRUVFSUlVWVZJelhJaGhCQkNDQ0dFRUVJSUlZUVF0enpKTEwrRmFRMjV4R2t2VzJ1V2gzcjRWL2FXaEJCQ0NDR0VFRUlJSVlRUW9sSklzUHdXRnFlOXpNU2p5d0NJOGc1bWZPTitsYndqSVlRUVFnZ2hoQkJDQ0NHRXFCd1NMQmRDM0RMaWRha3NQcjhEbFVKSnBGY2dveU83VnZhV2hCQkNDQ0dFRUZWY2hHY2dVNXNQdG40cld3Z2h4SCtYL0pZWFF0d3lkRWE5OWVSbUJZcEszbzBRUWdnaGhCQ2lPdkJVdTlMTUo0UXNRdzRHazdHeXR5T0VFS0ljeVFHZlFnZ2hoQkJDQ0NHRUVFSUlJVzU1a2xrdWhCQkNDQ0dFRUVJSUlZUVFva0REd2pxUmF6TGdydElRNFJsWTJkc3BOeElzRjBJSUlZUVFRZ2doaENpQTFwQkxuUGF5dFdaNXFJZC9aVzlKQ0NFcVhLaUhQMnFsQ2krMVcyVnZwVnhKR1JZaGhCQkNDQ0dFRUVLSUFzUnBMelB4NkRMZU9iNlN4ZWQzVlBaMktvVFpiQ1l4SVlIRWhJVEszc290eDJnd2NqRXBtZFNVRkd1YlhxOHZrN2x6YzNPSlB4OVBRdnlGTXBtdm9wdzRIa05lWGw2Ui9hNmtYK0hzbVRPWXplWXlYVit2MS9QN2J4djQ2dk12eW5SZVIxSlRVaml3ZDMrNXJ5TUtKcG5sUWdnaGhCQkNDQ0dFRVA5QkpwT0ozSndjY25KeXljbk9ScWZUa2EzVG9kVnFpV3pRZ0lEQUFJZmpkRG9kTDQxNURvQWYxNjVFb1ZCVTVMYXJsSkxldzVKS1RVbmgrU2VlSnJoZVhUNys0ak0rLytnVDBsSlRlWFBLSkZ3MG1sTE5IWGZtTEJOZm00Q0xpd3VMZi9rSmdEODNidUxraVZnZWUrb0pOS1djdnp3a0p5WXhjZHdFWE4zY21QN2hlNFJGaEJmWWQvM2FYMW14N0NlQ2FnZngyVGRmbHRubjFtUTA4ZFBpcFZ4SnYwTGJEdTFvZVh2ck1wbjNaaWYraWVIdENXK2lWcW41OU9zNStOV3FWUzdyaU1KSnNQd1c1cWwycGFsUENFYXppUkFQdjhyZWpoQkNDQ0dFRUVJSUlXNnlZK3MyOXUzYWk4bGt3bWcwWWpJWk1SaU1HSTBHREhrR0RBYkxINzFlVDU0K2o3dzhQZnBjdmVYblFySnhIMzNpTWZvOCtFQUZ2cExLVTVIMzBHQXdvRmFYSXR4MlE0QlhxVlRpNGVIQnRyK1BNK3Y5ajNqMWY2K1hLZ0RzNHVJQ1lNMjh6czdPWnRuQ0phU25wWEg2NUNsZSs5OTRndXJVZGpqMnhUSFBrcFNRV09qOHdmWHE4c25jMlF5OC8wR245L2IyZTlOb2Vsc3p1L1lkVzdjQjRGZkxqOUR3c0VMbjJMWGQ4czJQRnJlM0t0TUhQRzd1Ymd3Y05vU3ZQditDSHhjdExYV3dYS2ZWc1hQYmRscTN1ZDBtSU40b09vcmF0ZXVRbUpEQTRnVUxlZTZWRngyT1A3aHZQMGtKaVRScUhFMmo2S2hTN2NVWjhicFVtNXJsbm1yWENsdTdJa213L0JZVzRSbkl0T2FEeVRMa1lEQVpLM3M3UWdnaGhCQkNDQ0dFdUlrK1YyOE5HRHBEcVZUaTV1NkdxNnNyR2xkWDNOM2NjSE4zdC94eGM4UGJ4N3RZOC93WHNzb3I2aDZlaXp2SFp4OStUTWM3TzlGL3lLQVM3VlY1MC8wZU5lWnhMcHlQWjkvdVBmeHo3TGpEZ0hKeDVXZW01d2ZMM2QzZG1UN3pQZDZaTkpYemNlZVk4UEpyalAzZjY0V3UwYXZQZlE3YjE2LzkxZnIzNEhwMWJhNlpUQ1l1SmlXalZDcXBIVnpINFhoWFYvdkFxOWxzWnZPbVB3SG8zZmYrUWorTFowK2ZJVGt4Q1lBdTNic1YyTzltbXpmOXlleVBQeTEyLzFPeEo0djlNT0RyaGZPcDZldHIxLzdHSytOSVRFamdtWmVlcDB1UGYvZXFWQ29aL01oUVBucjNBN2IrdVpuN0h1aERaSVA2ZHVPM2I5bkd0cisyMEtGekoxNlo4RnF4OTE1YWk4L3ZJRGJUY28rbk5oOU1NNStRQ2x1N0lrbXdYQUNXcDBORjFWNEw5YWpGc0xET05tMkx6MjhuWHBkVzZMaGhZWjFzRGtDUnRXU3RTbHZMM1ovWG0vVERYYVhCMjhXOTBQNUNDQ0dFRUVJSVVSVzBibk03WXllTVE2VldvVmE3WFA5ZnRlV1BpeHExMmdVWHRScTFpd3ZQakhvQ0QwOFB2bG0wd0pwRlhCSW1rd2tvWHFEODJyVnJQRDN5aVdMTnUvRG5wU1hlVTJsVTFEM012SHFWaFBnTExGdTRoTHIxNnRHK2MwZW45NnBVMmg0dnFGS3BlSG44cThTZGlTdFZvQnpBOVhxdzNHZzBZamFiVVNnVStBY0VNUFdEZDNubnJTbWNQQkhMOXMxYkMxMW45Tk5QT215L01Wait5ZHpaTnRmaXo1MW43TE12MGpDcUVkTStmSy9ZK3oxKzlHOHVYYnlFaDZkSGtRSHczMy9iQUVDZHVzRUUxUTdpV21abWdYM2RQVHlzMmY5MVErclpQQUNJTzNPVzB5ZFBjWGUzTHNVcVM2UFZhdG4yMXhaQ3c4Tm8wcXlwelRWWE44Y0hZVVkxaVNZeElZRmpSNDdhQk1zQjJuZnFTSGhrQk9mT3hySDBoMFc4TWZrdHUvSHg1ODREMEtCUmd5TDNKNXdud1hLQkNnVzVKb1AxNlZCQkZDaFFLMVUyYlJkMDZVV095elVaYk1iSldySldaYTNsclhHbm1TWUVkNlVMcXB2bUVFSUlJWVFRUW9pcXlLZG1UYWVEcmlVSmxNOThad2E3ZCt5eWFUT2J6UVZtMFU3NzhEMmlHa2VEMlV4dVRvN1Q2MVdraXJxSHpWdTFaTWdqdzFpOFlDR2ZmL1FKZGVvR1cydHNPMXVhSkNraDBlR1lvRHExK2Z5Ykw1M2VHNERtaHV4dFExNmVOZFBjMDlPVHQ2WlBac092NituN1VMOUM1NWovMVR5bjE3MFFIdzlBNDV1Q3lZNmtwYWJ4MUtPamJkcDBXaDJQREJoaTEvZUg1VXR4YzNjalc2ZGoyK2F0Z0tYRytXTkRSeFM2eG10dlRxQnRoM1lBTkl4cVJNT29SdFpyRTErYmdORm81TnpaT0NhOC9hYkR6UEFiOXpYMXpVbld2dzhmT1FJM2Q4Y0I4aHUxYU5XU1B6ZHU0dEQrZzVoTUpwc0hKQXFGZ29jR0RlRGo5ejdnMFA2RG5ENTVpZ2FOR2xxdlordDAxbUI1bytqb0l0Y1N6cE5ndWNCZDdZcTdxdWluWlNxRkVpKzFtMTFia2ZPck5EYmpaQzFacXlxc0pZUVFRZ2doaEJCVlhVbHFQK3UwT3FmRzllcHpYNEhad29WUnFld1RrSDVhOTR0ZDI3WE16Q0tEbCtXcG91L2hnd1A3ODgreGZ6aDg0Q0FmVEgrUEdaL014TlBURXdDVldrVlFiY2Mxd2ZPWlRXYVNrNUlLN0JzUUdNQ1lFYU5KVHl2ODI5VkZHZmFRNHpJeFA4ejd6dnAzUisvbnI2dldGR3YrRjhjOGEvMjdOaXNMc0pRODJidHJ0MDIvb05wQkRyT253VDdMUGwvK054L3liVmozRzdrNU9halVLcnk4YWhTNHA4eU1ETXhtYzZFMTVjZFAraC9USms3bTlNbFRUSnM0bVE4Kys5amhOeXl5cm1VeDlYK1RPSHZtREFGQmdVeWFQcVZZZ1hLQWxyZTNScTFXYyszYU5XS08vMk9YeWQraGMwZVdCZ2VUbkpURWhuVy8yUVRMWTQ3SFlEYWJjWGQzcDJGMG81dW5GbVZBZ3VVQ3NOUXZuOXA4Y0tGOUhCWHVIMTIvQzFwRGJwRnp5MXF5VmxWYlN3Z2hoQkJDQ0NHcXVwdHJQeGNsS1NFUmhVSkJuYnJCeFI1VDA3Y21BR1BmZU4zYWxwNld4cGdSbzNGMWRXWGhpbVUyL1o4YStUaHBLYWtvVlVVbkxWVUZGWGtQd1pJWi9QellseGo3N0l1a3BxVHc5NkVqMXF4Mi80QUF1eElsTjh2T3ptYkVnS0g0MWFwVllOOW5SajFSWUNDNU1HYXoyVnF2dkNUandYRUFIZXdmU2pnNkRQVHFsU3RjdlhLbDJHc3RXN1BDcmsycjFUSnkwSERyejdrNU9heFp1UXFBSVk4TTU4RUJEeGM0M3lNRGhwQ1RuV1A5MXNDOEw3NXkyQys0YmpDblQ1N0MxZFdWYjcvODJtR2Z2THc4enNYRkFSQVJHY0hhWDFZNzdGZTNYbDE2OWIzZnBzM0QwNFBiV2pibjBQNkREc3ZlS0JRS2hqd3lqS3RYcm5Edi9iMXRydTNidlFlQXBzMXZjL2pBU3BTZUJNc0ZZQWxBbHFRd2Ywa0NrTEtXckZVVjFoSkNDQ0dFRUVMY1d2S3pRL1Y2ZmJGcUVlZnpWTHZTMUNjRW85bEVpSWRmZVczUG9ZS0NwUmxYTXpDYlRYWWxJZ2JlL3lEdUh1NDI0d3JxV3hpandRaFlNcUZ2WmpKYXNucXJTMm5MeXJpSDNqN2VqSjB3RG5jUGQyc1psdUxLRCtRYThnd0Y5cGt6MzNFQXR5Z25qc2N3Y2R3RWF2cjY4dlhDK1NXYXd4bkI5ZW9XK25DZ0pGbi9OMXV6Y2pXWkdabjQrdm5TKzZhZzlNMk0xeis3YWhkTE9QVEdPdXVPbkR3Unk4a1RzVVh1WWUrdVBRVmV1NjFsYzd0Z09VRG5lKzdpMFA2RDdOeTJuVkZqSHJmN25kVHhyczUyWTB3bWt6VlkzdUZPNSt2aGkrS1JZTGtRUWdnaGhCQkNDQ0grODF5djEydE9TVW1oYnQzaVp4dEhlQVl5cmZsZ3NndzVHRXpHOHRxZVU1NGRQWWJjbkp3Q3MzeUwwemZsMG1YTW1Ba01DckliWXpCWUFyV095bFhrbDhDbzdsbXQ1WDBQbzVzMkxuQytnb0xFRHc4ZXlOQVJ3MUVvRk5iM0lOOXZhOVlSWExjdXpWdTFLTmJCcTQ1NGVIb0FvTk5xU3pRZUNzN0dMc3JQUzMvazZwV3JKU3I1VTVETGx5K3o4c2ZsQUF3ZDhYL1dmK01GTVYzLzk1di91UzdPZTE5ZTJuZnF5THd2dmtLbjFiSHRyeTEwNjltanlESDdkdThoNDJvR0dvMkdOdTNiVmNBdWIwMFNMQmRDQ0NHRUVFSUlJY1IvbnUvMXJPQzR1RGluZ3VYL0pVYWprYU9IanJEeDEvVWMyTHVQTGoyNjhmU0x6OW4xMCt2MWdPTkRMcTNCY2dkWjU3ZUM0dDdEd2hSVUdzYkh4eHNBTnpjM20wTlREUVlEUzc1ZmhENDNsNjhYZlVlTkdnWFg1UzVNZnJCY3I5ZGpOQmhMOUI0V2xZMWRrSzEvYlNFcEliRk1nK1c2TEMyTkdrZGpNaHE1cDN0WDh2THlDajJZTmY4YkU0NzZMRnU0QkVOZVhwbnNhL2lvb212MGF6UWE3dW5XbFY5WHIyWE5pbFYwdmJkN2tROUIxcS85RGJCa3BidTd1NWZKWG9VOUNaWUxJWVFRUWdnaGhCRGlQeTgvbTNUZnZuMDBhdFNJd01DcVg4N3grM256V2JOaVZabk05ZFhuWDdCN3h5NnVaV1lDRkZxS0pqOVlydEhZWitxYWpOZXpjMVhWSTZSVVdmZXdNRVhWTFhmMzhDQTlMUTJqMFloS3BlTFlrYU5rNjNRMGI5V3l4SUZ5Z0JyZTN0YS9aMlphU3BjNHE3ZzF5eXRDZUdRRWs5NlpRclpPeDhvZmYyYjkybCtaTW1NNnRZUHIyUFc5OFZCUVI4SHlOU3RYMlR5Z0tJM2lCTXNCK2p6NEFPdlgva3BpUWdLN3R1MXdXSG9sMzRuak1SdzdjaFNneUhJejVTWFVveFlLRktnVVNvZm55ZjFYVkkvZmJFSUlJWVFRUWdnaGhCQmxJQ0FnZ09YTGw5TzllM2NhTldwVTJkc3BsSTlQVFlkWnlNbUpTZGFER292cjk5ODI0T25wU2Z0T0hiaWpYVnZhZG14ZllIWnFibTR1QUs2dTlzRmd3L1ZndWJLYWxHR3BqSHRvTXBtWThQSnJkT2pja2ZzZmZLRFFiR2RIUEwwOFNVOUxRNmZUVWFOR0RmYnMzQTFBaDg3LzFxa2UzTGZnZ3l3ZEdmUDhNM1M5dHpzZW5oN290RHJTMDlLY0NwYi9iOHBiNUJXU2VUMXI3dWRPdjg2eTR1YnV6dCtIajNBbFBaMTNKazNsblkvZXg2dUdsMDJmRzh2YXFBdlpaMmxLcy94Zi95Rk9CZHdEZ2dLNXM4dmRiUG5qTDViOHNJaDJIVHNVbU8yL2VNRVBBTFJ1Y3dmaGtSRWwzbU5wREF2cmpGcXB3a3Z0VmluclZ4UUpsZ3NoaEJCQ0NDR0VFT0tXMGI5L2YvNzQ0dy9XckZtRG41OGZRVUZCK1BqNEZGZ0M0VEphL2pTZHc0U1pXcmpSV1JIcTlKcDE2OVlsT0RqWTZYSDlCanhFdndFUDJiVTdDc3JsQjM3ejhnems1dVRnNm1ZYjBKbytjd1lOR2pWRXFWUUNsc01MejUyTm8yMkhkbllIVjJabVdES25QYjFzQTQ0QVJtczk4K29STEsrTWUzZ3E5aVJuVDU4aDVkSmwrZzE0MkpyVnJGUll4aTJhL3oyL0xGOWh0NmVSVDR6bS9nZjdVc1Bia2oyZWVUVUROemMzOXV6Y2pVYWpvZU9kLzJZZTM1Z3BYUno1cjgydlZpMTBXaDFwcVduVWI5aWd5SEdKQ1FtOFAvVmRwOVp5bERtdnozWHVZRjJBTVNORzI3VTVlc0NoVUNoNDZmV3h2UHJjeXlRbkpUSHpuUm04T2UxdG03cjZ4aHVDNVM0dUJZZERUeHlQY1dxUE5udHo4ajBCR0R4OEtEdTJiT05pVWpLcmZsN0J3NE1IMnZYWnZPbFBZbzcvZzBLaFlPaUk0U1hlbnlnZUNaWUxJWVFRUWdnaGhCRGlsdUh1N2s2ZlBuMklpb3JpNk5Ham5ENTl1dENNMlF4dnVCQnRDZEJsWmwzRC9WUktpZFl0U2JEY0diLy91Z0dBUEwyZTFTdCtZZUN3SVFEa1B3Tm9GQjFsMC8vWWthTXMrWDRSbDVJdjhzam9rVGJYcnFhbkErQmJ5ODl1SGVQMXpISlZOU25ENG95eXVvZEhEaDRHb0VYcmxpZ1VDclJabGdNMWI4NUNiOW02RlRWOHZFbFBUZVA0MzhlczdmbUI5NnRYcjNMeVJDelhNak81cTh2ZDFwcmo0RGdET3I4VXlxeTVuMU8zWGoySHJ6RXdLSkNFK0F0Y1RFb3E5RjdreTlQbmtaU1FXS3kraGNuT3pzYmR3NlBvampkSVQwc3JkbCtmbWpWNStmVlhtZnpHUkk0ZC9adnZ2djZXMFU4OVliMmVsM2Rqc0x6Z3pQS0o0eVk0dGNmU0NnZ0twTy9ERDdMeXgrVXNYL0lqN1RwMm9HN0l2KzlkV21vYTMzOHpINEFldlh0V1dsYjVyZVMvOTV0TkNDR0VFRUlJSVlRUW9nZ05HemFrWWNPR1JmWTdsbkdCdjQ4dUF5QTR1QTVQZGV0WDNsc0RMQm0wbDVJdmtweVVUSEppSWdrWEVyaHdQcDRMNStQdE1xS3ZwRjloMFlMdnJUK3YrdmtYdXZib1RxMEFmN3k4YXBDVG5VUGNtYk5FMUk4RVFKdVZ4WjRkbHRJZWpaczFzVnY3WXZKRkFHcjUxN0pwTnhnTTFzemUvQnJ3VlZsbDNjUERCdzRDME9xTzI2MTlBVHk4UEczNkRSdytoRWJSVVJ6WXU5OG1XSjUvMzFNdVhlYlhWV3NBNk5HN1YrbHV4blhCZGV0eWNOOEJMc1JmS0ZiLzhNaUlRdXVVQjllclcyUU5kcDFXaHpZcmk3Q0ljS2YyNm1oZHJWYkx5RUdPczZ1YjNOYVVod2NQWVBtU0gxbS9aaDJOb2hweFo1ZTdBVEFZL24wZ1ZsZ1pscW52TzVkRmJ6UDJ6VW5XZXYvT0dEaDBFTHUzNzdSa3hiLzdQdTkrL0FHdXJxNFlqVVptdmY4aDE2NWR3OWZQaitFamkxY0xYWlJPMWYvTkpvUVFRZ2doaEJCQ0NIR0x5ZFpsODhLVHo5aVVuVkNwVllSSFJCQjM1cXkxRElmSlpPS1Q5MmRpTmxuNnVicTU0ZVhseVp4Wm4vSG10TGRwMHF3SlcvL2F3dXN2anNYYngzTEE0N1hNYTVoTUp2eHExYUpGNjFaMmErY0hVdXVGaHRpMDM1aUJyeTZrbEVWVlVSbjNNT05xQnFkUG5rS2hVTkR5OXRhQUpjQUw0T2xwR3l3dlNPM2FsZ01xTjYzZnlMbTRjelJvMUpEb3BvMUxkek91eTg5YVBoOTN6dW14bjMzNE1WNDFhakJxek9OT2pUc1hGd2RBUkdTazAyczZhOENRd2V6ZHRZZjRjK2Y1YXZZWE5MbXRHYlg4YTZIUC9UZUlyWEVwdUJ4TWFlNno0bnA1SG1lNWFEUzhPTzRWM254MVBCZk94L1BaaDdONFpjSnJmRDM3UzA0Y2owR3BWUExTdUxFMjN5eW9ESXZQYitlQ0xoMlZRc25vK2wySThLejZoeVNYUk5YL3pTYUVFRUlJSVlRUVFnaHhpL0h3OUtEcGJjMXdjM2NucWtrMFVZMmpxZCt3QVJxTnhxYmU5cUw1MzNQODcyTTgrc1JqTFBqNlcxUXFKZjJIRE9Lcno3OWc5YysvOE1qb2tXaTFXbzcvZll5TXF4bUFwUnhJdytnb1JqN3htRjFKQ3JQWlROenBNd0NFaG9mWlhEUGNHQ3l2QnBubGxYRVBEeDA0Z05sc3BrR2podGJBZXNMMWh3OCtOWDJLdGUrNm9aYUFkbXpNQ1FENjliZXZ1VjVTRFJwWnZrMXhQdTZjcFRSS0FZZTgzc3hnTUxEMXJ5M2Mxcko1c2ZvL01ub2tOV3BZYXE4ZjNMZmZNb2ZSZ01sa3N0Wjh2N0ZQV1ZHcFZUejd5Z3RNbWZBV0l4NGZaYzNTMTEvLzdDcVZ5Z0lQMFlSL1M5bFV0UG9ORy9EWVUwL3cxZWRmc0dmbkxzYTk4SXIxZ2Nid2tZL1E1TGFtbGJLdkc4WHIwb2pOdEpUdjBScHlLM2szNWFmcS8yWVRRZ2doaEJCQ0NDR0V1QVZOZW5lcXcvYTNway9HWkRTeGR1VXFWcS80aGVpbWpibnZnVDRzK1BwYkFMcjE3TUdtOVJ0WjlOMzMxS2tielBoSmJ4Wjd6Yml6WjlGcXRiaTV1eEVXSG01ekxUODd0em9FeXZOVjlEM2N0MnNQQUxlM3ZjUGFkdXJrS1FCckNaZWloRWVFbzFBb01Kdk5oRWRHMEs1VGgyS05LNDdROEREYzNOM0l5YzdobjcrUDIreXpNSmtabG9jRWphS2piZHFURWhMdEFzemZMdm1lQng2MnRPbTBPamF0L3gyQTdadTNjdm5pSlo0Yit5SjFnb090ZmNwYVpQMzZmUEhkMXpZMTB2TWZqR2hjQ3o5azFORUJtd0JuVDUzR1B6QUFiNStDSDNpcytua0ZSb094QkR1MjZORzdKNmtwcWF4WTlwTTFVTjd6L3Q0OFVJWVBTMFRScXM5dk55R0VFRUlJSVlRUVFnaEJvK2dvVml6N2lTWGZMOExYejVlWHhyMXF6ZFlGUy9ic3M2Kzh5QnN2djhhc0dSL3kwdXRqYWR1aGZiSG0zcjk3SHdEUlRacWdVdGxtNE9ibVdySkpDenNnc2Jvb2ozdVltNVBENFFPSEFHamQ1dDhnOU9uWWt3QkVOcXh2MC8vbnBUL2k3ZTFEV2xxcVRidFNxY1Rkd3gyZFZzZUFvWU5RWEQ5aGRQWkhueExkdERGZDcrMXViWE9XVXFta1dmUGIyTDluSDd1MjczQVlMSjh4NVIyYU5iK051N3JkWTgzOGpqOGZEOWlYS1ZHcjFRVFdEckpkNC9ybnhtdzJNMmZXWjJpenN1ajdjRDl5c25QNC9iY052UGI4SzR4NmNqVGRldllvMFdzb2pwc1BFODBQbHJ1NnV0cTBtODFtc3JLeTZOYXpCM2w2UFVOSERHZnpwajhCdUtkN1Z3Qk9ub2hsM1MrcjhidFlpNG5UM2lZZ3lISDVrWnljSFBMMGVsSXVweEFRR09EMG5yVlpXVnk0ZnAvekhUdnlONmRpVDlJd3FwSFQ4NG1TcWZiQjhqanQ1U0pUL3lNOEEvRlUvL3VQUVd2SUpVNTd1ZEF4bm1wWHU5bzdzcGFzSld2OU45WVNRZ2doaEJCQ2lPb3FOemVYZVY5OHhWKy8vNEducHlkdlRKbGtkeEFuUUdoWUtFKy85QnlmdlA4Uk05OTVuMkdQUHNJRC9SOHNNc2k2ZmN0V0FOcTBiK3R3YlFBWFRlbUQ1YWRpVDNJKzdoemRlOTFiNnJtY1ZWNzM4T0QrQStqMWVuejlmSzFaNUtrcEtadzVkUm9YRnhmQ3dzSnQrKzg3WURlSHlXUmkxdnN6MFdsMUFHUmR5N0plMjdWOUIzdDI3WFlxeUh3bC9RcUpDUWtrWFVna05DS002Q2FOdWFOZFcvYnYyY2ZlbmJ2UmpubmNwcFo2Ym00dUIvYnVZLytldlVRMWliWUd5MC9HeEFLdzRPdHZpZnJvZld2NWx0ZWZya29BQUNBQVNVUkJWTURhUVE0UCtOUm1aVEg3NDgvWXQzc1BEUm8xWlBpakkxQ3BWYlJvM1pJNXN6N2p5MDluYy9qZ0laNSs0YmtLcWNXdDAyVUQ0T3JxWnROKzVOQmhQcHoySGs4OCt4UjNkK3NDd095UFB3WCtEWmFIUjBZUTFUaWFvNGVQTUhIY0JLYTgvdzZCUVpZSEJEblpPV3o4YlQxMzNuTTNvNTRjemJLRlMzaHU5QmllZmZrRjd1cDZUN0gzdDNQcmR1Wi9OWStyVjY2Z1ZDcXZ2MGQ3U1V4STRNMVh4OU83Ny8wOE5HaEFzVXY1aUpLcjlzSHllV2YrNG5oRzRTZjRUbTArbUdZKy94NUtFYWU5ek1Uckoxa1hwS2xQQ05PYUQ1YTFaQzFaNnorNGxoQkNDQ0dFRUVKVVJ5ZU94L0RscDdOSlRFakFwMlpOM3B6Mk51RVI0UVgyNzNUWG5XUmR5K0tiT1hOWk9IOEJSdzRkWXRTVGp4TVNGdXF3LytFREIwbE9URUtsVXRHaGMwZTc2OW9zUytEVzFjM043aHJBbUJHajdkck1acE5kMjVYMGRLWlBuSXhXcXlYKzNIbEdQam5hSnF1N1BKWG5QZHkrMmZLZ29YV2JPNndCOVQ4Mi9JN1piT2IydG5mWTFjcWVQbk1HamFLamJOcSsrMm9lQi9jZHdNUFRBNTFXeDg2dDIrbldzd2ZYcmwwak56ZVh5QWEyMmVsZ09VQTBPVEhKK3ZQMzM4d240Mm9HU1lsSlpPdDAxdmJSVHo5SmRKUEdkT2pjaWZsenZ5RTdPNXQxdjZ4aDBQQWgxajZKQ1FtWXpXWVVDZ1VoTnh6d3VuL1BYdFJxTlFueEY1ajI1dHU4TW1HY3cvdVZrNTNEWDV2K1lQbVNaV1JtWkJMVk9Kb0piNzlwZmUzdE9uWWdQREtTRDZhOXkrN3RPNGs3ZllaWDM1eFE2SHRRRnZMTHlMaTUyMzUyTjZ6OWpkemNYR29GK0JjNFZxUFI4UHFrLy9IT1cxTTQvdmN4dnZ2cVc4Wk5uQUJBL1Buei9ERHZPOWF1WE0xWFAzeUxYeTAvVENZVHN6LytGRGQzZDlwMmFGZm92bzRjUE15UGk1Wnc4b1RsWVlSL1FBQXZ2UFl5alpzMklUYm1CSjk4OEJFcGx5NnpidFVhTnEzZlNJLzdldEduWDk5Qzl5dEtwOW9IeTAwT2Z1bmVMTnVvSjh1UVkvTnpVWXhtazgyWS9EWlpTOWFTdGFydld1ZDFxU3lNMjRaU29TRFNLNURSa1YyTEhDK0VFRUlJSVlTNHRVVjRCaksxK1dDeWpYcGNsWlVUUm9rL2Q1NmZsLzNFenEzYkFjc2hqV1BmR0lkL1FOR2xIbnJlM3h0UFQwL21mUEk1Zng4K3lxdlB2VVRIdXpyVG8xZFBHamRyWXBNbHZYekpqd0Iwdktzek5ieTk3ZVk2ZmVvMEFENEYxRzFPVDBzcjF1dng5Zk5qMFBBaGZQZjF0L3kyWmgyWExsN2lsZkd2RmhpRUx3dmxmUTl6c25NNGRMMEV5eDN0MmdDV1F6SC8zUGdIQUYxNmRMZk8xNjVUQjJvSDE2RjJuVG8yNi95MlpoM3JWcTNCeGNXRi8wMlp4RGR6NXZMM2thTWtYa2hBcTlVQ1VEZWtIcHZXYitTZlk4ZTVsSHlSNUtSa3JtVm0yc3h6YzhhNnE2c3JkWUxyRUZTN05tQTUrUFR1YmwzWStPdDZmdm5wWjlwMzZtQTl6UFgwQ1V0OTlUcDFnNjN2eDhrVHNjU2RPVXUvQVErUnA4L2oxOVZyZWUyNWx4emVxejgzL3M3OHIrYmhvdEV3Y05nUStnOGVhUGVRSUtoMkVOTm56dUR6bWJNNGZQQVFWOVBUSVNMY2JxNnlQR3d6NXRoeEFKdWE0NWN2WGVMZ3Z2M1VDdkNuNlczTjdNYmtQelNBNndIenQ5NWd4YkxsREJqMmIwTGV5ZXVIc09hWFNlblJ1eWRwcVduOHZQUkhacjAvazdlbVRiWXJYWk9ibTh2T3JkdjVkZlZhenAyTkF5eWxqZTdyMTRmK2d3ZGFTOGhFTlk1bTV1eFArT1dubjFtN2NqVzV1Ym1zWGJtS2RiK3NwbW56Mjdpbld4ZmFkbXhmN0VOYVJmRlUyMkI1ZnZrRnJTRVhkN1dHVUkrQ242aTRLdFVZVEVhYm42Tzhnd3VkUDhURHoyWk1mcHNaYzZIalpDMVpTOWFxdW10ZHk4dm1SR1lpQUFwS1Z0OU5DQ0dFRUVJSWNXdnhWTHZTekNlRUxFT08zZitQS1UvWk9oMjdkK3hpMitZdC9IMzRLQUFxbFlvSCtqL0VvT0ZEbkRwa3MvTTlkMUV2TklUUFpzNGkvdHg1dG0vZXl2Yk5XL0gyOGViZSszb3grUCtHc2ZYUHpjVEduRUNoVVBCQS80ZTRldVVLUnc0ZXBtNUlQV3A0ZTVPY2xNVGFsYXNBcU4rd2djTjFmbHIzaTEzYnRjeE1IaHM2d3E3OXZuNTk4ZlAzNTlNUFArYmd2djFNZnVNdDNwajhGbDQxdklyOXVvcFMwZmZ3azdtejJiRmxLN2UxYkFGWWFwS25wNlhoNitkSHk5dGJXZWRxMEtnaERSbzF0SmwveWZjTFdiRnNPUUJQdi9nY2phS2p1UGUrWHN6OWJBNXpQNXREU0xnbGt6MDhNb0xZbUJOcysydUwzUjU5L1h5cEd4SkNjTDFnNnRhclI3MlFlZ1RYcTBzdGYzKzcwakVEaHcxbTYxK2J5Y25PWWRyRXQ1bnc5a1FpNmtleVk5czJBQnBGV1RMZWpVWWo4K2QrQTBEN1RoMnAzN0FCU3FXU2RhdldBSkI2T1lXNW44M2h0cFl0cUYybk51MDdkMFNwVXRHdVl3ZDgvWHdkM2t1VHlaSXM5K1R6ejVBWW40Q1BydzhYazVLcEhXejc4S0NnYnh2a2o3K1IwV2prN3lOSHFlbnJTODJhUHJpNXVhTngxYURWYXRtK2VTdmJybWY5MzNqZlYvNzRNeWFUaVc0MzFZQ3Y2ZXZMMVN0WE9MQjN2L1hCQjFqcW9BOGY5ZTluT2VYU1pkYXYvUldBRnExYVd0c0gvOTlRRWhNUzJMMTlKNHNXZk0vVTk5L0ZhRFJ5L085ajdOaXlqVjNiZDFvei9wVktKUjN2NnN6UUVjT3RwVjF1NU83dXp0QVIvOGU5OS9WbStaSmxiUGx6TTNsNlBjZU9IT1hZa2FPb1B2bWNodEdOYU5HcUZlMDZ0aS93V3lPaStLcHRzUHpHOGd0UjNzR01iOXl2MkdORFBmeWQ2cDl2V0ZobnA4ZklXcktXckZYMTFoSkNDQ0dFRUVLSXFrNm55MmJCTi9PdHBVK2F0MnpCaU1kSEVSWVJYcUw1d2lNam1QSEpUSDVidlk2ZmwvMkVOaXNMblZaSGg4NmR1SlI4a1hsZmZnWEEzZDI2RUI0UlR0YTFMRDcvNkJPN2VSUUtSWm5WR1cvZnFRUHU3dTdNbVBvT3AySlBNdm1OaWJ3MzYwTzdnMFZMcWlMdklVQkFZQUFQRHV3UFdBN0VYUG5UejRBbGVGcFE0TmRvTVBMRnA1K3o1WSsvQUhqa3NVZTVzOHZkQUhUcDNvMWZmdnFabU9QL0VIUDhIOEFTeFBiMjhTWXpJNU42b1NHRWhJWlFOOFFTR0wvNVVNdkMxUFQxNWNsbm4rYlREei9tU3ZvVkpyejhHb0cxZzZ6bFhKcTJzR1JhSC8vN0dLZFBuaUtvVG0xcm9QblJKeDZqNDEyZCtmYkxyemw5OGhTYjFtOWswL3FOTnZOLysrWFhxTlZxNjJHZm1NMllUQ2FNUnFQRFlQZDlEL1JoMUpqSGJkcVdyVmxoMTArcjFUSnkwSEM3ZHBWS3hlY3paNUZ4TmFQQTEremg2VUd2KzN0ZjM0NlpwTVJFVkNvVjNYdjF0T2wzUjdzMmJGcS9rZmVudm9OL2dEOHVHbzNkWEhsNWVhU2xwR0l5bWZDcFdaTTd1OXhsdmFaUUtIanVsUmNKREFwaXdOQkIvSDM0S0IrOTk3NU4vWGxYVjFlNjlPaEczNGY3T1F5UzM2eVdmeTNHUFA4TVEwZjhIeHZXL2NyR1h6ZHc5Y29WakVZako0N0hjTzVzWEpFbFgwVHhWTnRndVJCQ0NDR0VFRUlJSWNSL1ZTMy9XanoyMU9OczJmUVhEdzNxVDdNV3pVczlwMXF0cHUvRC9lamVxd2QvYlBnZGxWcE5hSGdZWjA2ZHhtZ3c0bFBUaC84YjlTZ0FYalc4Q0twVG05VExLUmlObG96Nm9OcEJEQjgxZ3ZESWlGTHZKVitMMWkwWjkrWjQzcC8ySHIzNzNsOW1nWEtvMkh0NE16YzNWd0tEZ3ZEMjlxYnJ2ZDBkekdTaDFXcEpTMGxGb1ZEdytETmp1UGUrWHRacktyV0tNYzgveXp1VHBtQXdHQWdOQ3lXcVNUVFJUUnR6VDdmU2x4VzlzOHZkYUxPeW1QL1ZQSXhHb3pWUTd1bnBTZHYyN1FGbzBxd3AzajdlREJ4cWV4Wll3NmhHdlB2eEIxeE1TbWJQenQyY1BuV0s5TlEwMGxKVHljeklKQzh2ajd5OFBNakxLOVplOGg4NGxFWlllRGhIRHgreGExY29GRFJ1Mm9TUlQ0NjIxdnBXS0JSTWZtODZ5WWxKZGhud0kwYVBSS1ZTc1gvUFhsSlRVakdiSFg4THZrYU5Ha1ExYWN6L1BUYkM3a0dGcTZzcmp6eG0rYmZVck1WdGhFZEdjdXpJVWNJakkraDZiM2Z1dk9mdUVuMkx3dHZIMjFMZVpzZ2dqaHc4ek5hL05yTnY5MTZlZmVrRmg1L0RzalFzckJPNUpnUHVLZzBSbm9IbHVsWmxVcGdMZXNlcnVHTVpGMHFjV1M2RXVEV2R1SmJFakg4c1h4c3N6Y0dmTTJmT3BFT0hEblRzYUgvZ2pSQkNDQ0dFRUtKcTJybHpKN3QyN1dMczJMRk9qY3N2QTV0ZnM3eXdNckNWYmVEOUQrTGg2Y0dDSHhjN1BYYmY3ajFvTks2MGFOM1M3bHArNk9qbVVoNWxLVDB0RGI5YXRjcHQvdUlxelQyOFdWcHFHdGs2SGZWdU9DalRFYVBSU0d6TUNabzBhK3J3ZXZ5NTgveDkrQ2dkN3V4WUx2Y283c3haZnZucFo4NmNPbzFQelpvOE1ub2swVTMrcmJPOWFmMUd1dlhzNGRUN242ZlhvOWZyMGV2ek1CbU5tTXhtdVA0NVVpcVZLSlFLVkNvMUtwVUt0VnB0UFhqVGFEQnlJVDRlb0VRUFpYSnpjOG5OeVNWUHI4ZG9NcUpBZ2JlUGQ3bld3eStPdEpSVU1qSXppS3h2ZjBCcmFlWGw1ZUhpNGxMbTh6cWlWcXJ3VWxmdXZTd05SVEUreEpKWkxvUVFRZ2doaEJCQ0NGR0EwcFNCcldqZkx2a2VoY0p4dVkraXRHbGZjQW1IOGd5UzU2c0tnWElvM1QyOFdTMy9Xa0RScjB1bFVoVVlLQWNJRFE4cjE2emhpUHFSdkR6K3RRS3ZsNlRzam90R2c0dEdnNmVUNDFScVZhbSt1ZURxNm9xcnEydUp4NWVYV2dIKzFxejJzbFpSZ2ZKYmhRVExoUkJDQ0NHRUVFSUlJZjREYW5oN1YvWVdxajI1aDBMYzJpUllMb1FRUWdnaGhCQkNDQ0dFRUtKQThicFVtNXJsbnVxcWw4RmZGaVJZTG9RUVFnZ2hoQkJDQ0NHRUVLSkFpOC92SURiVGNnanMxT2FEYWVaVGVDMys2a3FDNVVLSVcwYW91eit2TittSHUwcUR0NHQ3Wlc5SENDR0VFRUlJSVlRUVFsUWgxVFpZN3FsMnBhbFBDRWF6aVJBUHY4cmVqaENpR3ZCUWE0aXVFWXlYaXh0cWhhcXl0eU9FRUVJSUlZUVFRZ2docXBCcUd5eVA4QXhrV3ZQQlpCbHlNSmlNbGIwZElZUVFRZ2doaEJCQ0NDR0VFTldZc3JJM0lJUVFRZ2doaEJCQ0NDR0VFRUpVdG1xYldTNkVFTTdTR2ZURVo2ZGFhNVpIZUFaVzlwYUVFRUlJSVlRUVZaeVVnUlZDaUZ1SEJNdUZFTGVNK094VVp2eXpDb0NtUGlGTWF6NjRrbmNraEJCQ0NDR0VxT3FrREt3UVF0dzZxbTJ3UEU1N21YbG4vckkrMlIwVzFybXl0eVNFRUVJSUlZUVFRZ2doaEJDaW1xcTJ3WEt0SVpmakdSY0FNR091NU4wSUlZUVFRZ2doaEJCQ0NDSEVmMU9vUnkwVUtGQXBsSGlxWFN0N08rV20yZ2JMaFJCQ0NDR0VFRUlJSVlRUVFwUy9ZV0dkVVN0VmVLbmRLbnNyNVVxQzVVSUlJWVFRUWdnaGhCQUZrREt3UWdoeDY1Qmd1UkJDQ0NHRUVFSUlJVVFCcEF5c0VFTGNPcFNWdlFFaGhCQkNDQ0dFRUVJSUlZUVFvckpKWnJrUVFnZ2hoQkJDQ0NHRUVFS0lBaTArdjUwTHVuUlVDaVdqNjNjaHdqT3dzcmRVTGlSWUxvUzRaWGlvTkVSNUI2TlNLSW53Q3FqczdRZ2hoQkJDQ0NHRUVFSlVDL0c2TkdJemt3QkxlYXIvS2dtV0N5RnVHYUVlL294djNBOHZGemZVQ2xWbGIwY0lJWVFRUWdnaGhCQkNWQ0hWTmxnZTRSbkkxT2FEeVRicWNWVlcyNWNoaEJCQ0NDR0VFRUlJSVlRUW9ncW90bEZtVDdVcnpYeEN5RExrWURBWkszczdRZ2doaEJCQ0NDR0VFRUlJSWFveFpXVnZvTHBMU2tyaTRzV0xSZll6R28yc1g3K2V6TXpNQ3RoVjZSa01CczZlUGN2WnMyY3hHaXZ2WWNUWnMyZjU1cHR2TUJnTUZicHVUazRPTzNic1lPL2V2ZFkyclZaYm9YdHcxdHExYTFtelprMjVyM1A4K0hGaVltTEtmUjBoaEJCQ0NDR0VFRUlJSVNwU3RjMHNyeXErKys0N2podzV3dENoUTNud3dRY0w3RGQzN2x5MmJObkNybDI3bURoeEltcDEyZDM2MU5SVVB2MzBVL1I2UFdGaFlUejExRk1vRklwU3pabVltTWlFQ1JNQVdMUm9VVmxzMDJuSnljbTg4Y1libU0xbTNOM2RHVDU4ZUlXdG5aV1Z4YWVmZm9xN3V6dHQyN2JsNU1tVFRKOCtuZDY5ZXpOZ3dJQXlmZi9LeXNLRkN6R2J6ZlR0MjdkYzE1a3laUXF1cnE1OC8vMzM1YnBPZVlqWHBiTDQvQTVVQ2lXUlhvR01qdXhhMlZzU1FnZ2hoQkJDVkhGU0JsWUlJVzRkMWZhM3ZOYVFTNXoyc3ZVL1ZxRWUvaFcraC9QbnozUGt5QkZVS2hVZE9uUW90TytnUVlQWXYzOC9KMDZjWU5teVpXVVcrTTNKeVdIR2pCbkV4OGNEbHV6bmE5ZXU0ZTN0WGFwNTA5UFRBZkR5OHFxMHdIQ2RPblhvMjdjdnExZXZaczJhTmJSdTNackdqUnM3UGMvTEw3OU1VbEpTZ2RlRGc0UDUrT09QYmRvMEdnMkFOYXZlYkRiajZlbkp5cFVyT1hqd0lDKzk5QkxCd2NGTzc2VXlQZjMwMDhYdWU4Y2RkekI2OU9oaTkzL3l5U2RMc2lWbXo1Nk5pNHRMaWNhV2hNNm90NTdjcktCMEQ1U0VFRUlJSVlRUXR3WXBBeXVFRUxlT2Foc3NqOU5lWnVMUlpRQkVlUWN6dm5HL0N0L0RMNy84QWtEMzd0MEpDZ29xdEsrL3Z6OVBQdmtrczJiTktyT3lKbWF6bWM4Kys0ejQrSGpjM2QzeDgvTWpNVEdSR1RObU1HblNKR3ZBdHlTdVhMa0NnSyt2YjVuc3RhUUdEaHpJN3QyN01SZ01aR1ZsbFdxdUJ4NTR3SzV0OWVyVkR2dm1CM0R6MzZ1b3FDamVlKzg5WnMrZXplSERoM245OWRlWk9uVXE0ZUhocGRwVFJjcC9BRkljenQ3cmpJd01aN2NqaEJCQ0NDR0VFRUlJSVVTVlVtMkQ1WlV0UGo2ZVhidDI0ZWJteG9BQkEyeXVqUmd4Z3R6YzNBTEhybHUzam5YcjFqbThWdHp5RmdhRGdTKysrSUw5Ky9lalVDaDQvdm5uQ1E4UDU0MDMzdUQwNmROOC9QSEhqQjA3dHNSWjRmbUJWVDgvdnhLTkw4eUlFU09jNm04d0dGQXFsWHoyMldmRkh1UG9IanJLNWk4b1dPN3E2Z3BZZ3VWbXN4bUZRb0czdHpmang0OW55WklsWExwMGliQ3dzR0x2cDZ5WlRDYWVldW9wbXphejJRellaM2tQR3phTWUrNjVoMlhMbHRtMER4NDhHTUN1dlNTS004ZkZpeGVaTTJjT3NiR3hhRFFhUm93WVVhRlo1VUlJSVlRUVFnaFJHZ3ZQYmVPY05xWFFQc1BDT3RsODh6Mi9GR1JoUWoxcU1TeXNzMDNiNHZQYmlkZWx5VnF5bHF3bGExV1p0WWFGZFNMWFpNQmRwU0hDTTdEUU1kV1pCTXRMYU5teVpaak5adnIwNlZOZ3lSTm55M1FVVmlya1JucTlubzgrK29oRGh3NEJNSHIwYUc2Ly9YWUF4bzhmejVRcFV6aDQ4Q0RUcGszajFWZGZ4Y3ZMeTZsOXdML0I4aU5IamxpRHFxWDExbHR2MGJScDAwSWZKQlNrb2c4WlZTcVZxTlZxREFZRGVYbDUxaXg5aFVMQnNHSERNQmdNcEtTa2tKS1NRc09HRFV1VnhWOFNack81d0d6dW05dHpjbklxWWt1Rit2MzMzL25oaHgvSXpjMGxJaUtDRjE1NG9kcVZzUkZDQ0NHRUVFTGMydUsxcWRheWpnWEpOUmxRSzFVMlB4YzFSb0hDWmd6QUJWMjZyQ1ZyeVZxeVZwVmFLOUlyQ0JVSzNOV3VoZmF2N2lSWVhnTEhqeDluLy83OStQdjcwNitmcGZ6THBVdVgyTDU5TzcxNzk3YjJ1N2tPZGxHS0U1UytldlVxTTJmTzVPVEprd0NNR2pXS0hqMTZXSzlIUkVRd2NlSkVwazZkU2t4TURHKysrU2JqeDQrbmR1M2FUdTNGbVpJZEpUVm56aHhxMWFwVlp2T2xwYVh4ekRQUGxNbGN1Ym01YURRYURBWURtelp0SWpNejB4b2NUMDFOSlQwOTNackovZTY3N3hJWkdWa202eGFYU3FXeXkrWWVNbVFJWnJPNVRETEZ5MHA2ZWpwZmZ2a2xSNDRjUWFGUThPQ0REekp3NE1BcWVVQ3FFRUlJSVlRUVFoUkdxVkFXMmNkZHBjRkw3V2J6YzFGVUNxWE5tUHcyV1V2V2tyVmtyYXE2MW4rWlJLeWNaRFFhK2ZiYmJ3RVlPWEtrTmFONDZkS2w3Tnk1MHhyRUxnLzc5Ky9ueXkrLzVOcTFhNmhVS3A1KyttbnV2UE5PdTM2UmtaRk1uanlaOTk1N2orVGtaTWFQSDgrd1ljUG8wYU1IQ2tYeERqWE1ENVkvOHNnajlPblRwMHhmaHlNeE1URzR1cm9XR0hST1QwOW41Y3FWS0JRS0hudnNzVEpmLy9qeDQ2eFpzNGJVMUZUUzB0TFE2WFRXYXdzV0xMRHA2K2JtUnIxNjlmRDM5OGZmM3g5M2QvY3kzMDlWNHVoZ1VMMWViMjF2MmJJbFk4YU1zZXV6ZmZ0MjVzMmJoMDZudzkvZm4rZWVlNjVFQjdRS0lZUVFRZ2doUkZVd3VuNFh0SWJDdnlsOWMybUNDTTlBcGpZdlBESE8wMEdXcHF3bGE4bGFzbFpWWHV1L1RJTGxUbHExYWhVSkNRbTBhdFdLTm0zYUFIRG16QmwyN2RxRmk0c0xqejc2S0JjdVhNQmdNRGc5OXdzdnZPQXc0MWF2MS9QOTk5L3orKysvQTFDalJnMWVmdmxsbWpadFd1QmNvYUdoVEo4K25ROC8vSkRUcDA4emI5NDhkdXpZd1pneFk0cFYvcUk4YTVaSFJVVUIveDZpbVpHUndZd1pNOGpPenFaeDQ4YjA3ZHVYMXExYjJ3VDJNek16MmJoeEkwcWxzc0JndVl1TGkzVnVSeFl0V2xUZ05ZVkNZUzFyNCtucFNXaG9LUEh4OFNpVlNrYU1HR0VOakFjRUJKU29yTTNOdnY3NmE3WnYzMDZiTm0xNDl0bG5pLzBRb3pJNCtwYUIyV3kydG1kbVp0cGN5OHpNWk42OGVlemV2UnVBVHAwNjhmampqK1BoNFZIK202MEFlcjBlb0VxL1owSUlJWVFRUW9peVY1SWF2WjVxVjVyNWhNaGFzcGFzSld2OXA5YjZMNU5ndVJQaTR1Sll2bnc1TGk0dWpCbzFDckFjUHJsZ3dRTE1aak5EaGd3aE9EaVk0T0JnTGx5NHdNc3Z2K3owR2plWGJ0bXhZd2VMRnk4bU5UVVZzQVNhWDNycHBXSUZzWDE5ZlprOGVUS0xGaTNpMTE5LzVjU0pFNHdkTzViT25UdlRyMTgvNnRXcjUzQ2N3V0FnS3lzTEtKOWcrWlFwVTJ4Kzl2SHg0ZTIzMzJiKy9QbkV4TVFRRXhORGFHZ29Bd2NPcEUyYk5pZ1VDa3dtRTJBcFAxSVFiMjl2dTdsdlZOQmhuZ0FOR3paazVzeVpCQVFFV0EvM0hESmtDQ2FUaVo0OWU2SlVGdjFWbHVLNmZQa3ltelp0QW1EYnRtM2NmLy85UkVSRWxObjhaYzNSd2FBRkhVUjc0TUFCNXM2ZFMwWkdCaDRlSGp6MjJHTU92LzFRbmFXa1dBNzBxVm16WmlYdlJBZ2hoQkJDQ0NHRUVFS1VKUW1XTzJILy92MFlqVVpNSmhPdnZQSUtScVBSV3JlNlNaTW0zSC8vL2RhK2VYbDV4VDZ3MDVIVHAwK3pZTUVDYTFrWGhVSkJjSEF3c2JHeERzdGlGRWVyVnEwNGRPZ1FXN2R1WmR1MmJYVHMySkVYWG5qQnJ0K1ZLMWVzcjZzOGd1V09oSWVITTNueVpIYnYzczJDQlF1SWo0OW41c3laVEpvMGlTWk5taFFyV0Y0UUh4OGZjbkp5K09LTEx3QjQrZVdYU1VwS3Nnc0MzL3p3d04zZEhaMU9oMDZuSzVOczhueCtmbjRFQlFWeDZkSWxmSDE5bmE0bkQ0WFh0Ny81MmgxMzNNRnJyNzNtOUJyTzBPdjFmUHZ0dC96MTExOEFSRWRIODl4enp4RVFFRkN1NnpvcjFOMmYxNXYwdzEybHdkdWxaT1Z6enA0OWkxS3BKRHc4dkd3M0o0UVFRZ2doaEJCQ0NDRXFWYlVObG51cVhXbnFFNExSYkNMRW8ySUN1czJiTjJmVnFsVjRlSGpnNGVHQlFxRWdLU2tKRHc4UHUxSWFrWkdScFRwb2NkMjZkZFpBZVZSVUZLTkdqU0krUHA0ZmYveXh4SE9PSHorZXpaczNzM0RoUXE1ZHUwYWpSbzBjOXN2SnliSCsvZm5ubnkveGV2a21USmhBeTVZdDdkcU5SaU5MbHk2bFM1Y3UxdEl3N2R1M3AwV0xGaXhidGd5ZFRrZVRKazBBeTRHYllLa1g3cXkzMzM2N1JQdXVXYk1tT3AyT3pNeE1hN0RjYkRaeitmSmxrcE9UU1U1T0ppa3BDYVZTYWYybVFYR28xV3JlZmZkZFRwMDZSZjM2OVV0VTg3eWdoeGlPeXVkNGUzdno1Sk5QRmpoWFFkZkdqUnRIZ3dZTmlyV2ZTNWN1V1FQbEFDZE9uT0M1NTU0cjFsaUFUei85bEtDZ29HTDNMeWtQdFlib0dzRjR1YmloVmpqLzRPWHk1Y3ZzMzcrZjl1M2IvK2RyMVFzaGhCQkNDQ0dFRUVMY2FxcHRzRHpDTTVCcHpRZVRaY2pCWURKV3lKcFJVVkVzWExnUUFKUEp4THZ2dmt0U1VoSlBQdmtrL3Y3K1piclc0NDgvenRXclY3bnZ2dnVzdGRFaklpSzQrKzY3U3pYdlBmZmNROXUyYmRteVpRczllL1lzaTYwV3lkUFQwMkg3K3ZYcldiMTZOV3ZXcktGZHUzWTgvUEREaElXRjRlN3V6c2lSSTIzNjVoKzRXWklBNVE4Ly9JQzN0emY5K3ZVcjlwak16RXpyV2ovOTlCTjVlWGtrSnlkejhlSkZ1M3IwM3Q3ZVRnWEx3WEpQSEQxQUtLNzhMUG1iRFJreUJMUFpiSGU5c0V6MGpJd01oKzNPMU4xWHFWVDQrUGdBbGdjS21abVpLQlFLdkwyOXJYMjBXaTBHZ3dFUER3OXJ2ZnJNekV6TVpuTzFDRHpIeHNieXh4OS9FQkFRUUx0MjdTcDdPMElJSVlRUVFnZ2hoQkNpakZYYllIbGxXN2h3SVVlUEhxVjc5KzUwNk5DaHpPZjM5UFJrMHFSSlpUNHZnSWVIQjcxNzl5N3dla2hJU0tteTR2T05HVE9HcTFldkZoZ3NiOTY4T2UzYXRXUHYzcjNzM3IyYlBYdjJjT2VkZHpKNDhHQzdody81aDBnV05GZGgxcTVkUzNCd2NLSEI4cnk4UEdiUG5rMXljaktYTGwwaU96dmJlbTNuenAyQUphczlKQ1NFNE9CZzZ0YXRhNjFQWDZkT0hhZjNWRlorL2ZWWFZDb1ZQWHIwS0xTdXVxUDNNeitBWGhidmRYQndNRjk5OVJVQS8venpENU1uVDZaUm8wWTJOZVRIalJ2SCtmUG5tVEpsQ2lFaGxzTWpSbzBhaFU2bks5RTNCZ0QyN2R0WG9uRnVDalVxaXE1RGJ6YWJ5Y2pJNE5LbFM2U25weE1kSFUzWHJsM0x0SWE5RUVJSUlZUVFRZ2doaEtnYUpGaGVBcHMyYldMZHVuVkVSRVRZWlVBREpUclk4MGFqUjQrbVdiTm1wWnFqS3NqUEJ2Znc4SEI0UFNRa2hGZGVlWVh6NTgremVQRmlEaDgrek5hdFd6bDA2QkJ6NXN4Qm85RlkrK1lmY0ZxV05kUnZmSi8rOTcvL2NlellNYTVkdTRaR295RXlNaEt6MlV4Y1hCeDMzbmtuUTRjT3BWYXRXdGIrUnFPUjgrZlBFeFlXVm1iN0tZbUZDeGRpTXBtNDk5NTdLM1VmTjlxMmJSc0F0OTkrdTdVdEx5K1BoSVFFMUdxMXRlUU9RSFoyTmdxRnd1YTlkc2FCQXdlYzZtOVVnZFlEVkVad01ZQ250dWd4TGk0dTFLMWJsODZkTzlPd1ljTVM3Vk1JSVlRUVFnZ2hoQkJDVkgwU0xIZlNsaTFiK09hYmIvRHk4dUtaWjU0aExpNk9DeGN1Y09IQ0JYeDlmZW5YcjErcER2WUViTEthOHhWV1JzTVpjK2JNc1FuNmxoZWowWWhlcndlS3pnWVBDd3Rqd29RSkhEaHdnQjkrK0lHZVBYdmFCVThURWhJQUNBd01MTE05M3ZnK0dRd0dYbjMxVldyV3JFbFFVQkFLaFlLalI0OHlmZnAwY25KeTdPN1pOOTk4dzlhdFczbnh4UmRwMjdadG1lM0pHYm01dVJpTlJtdjkvS29nT3p1YjNidDNvMVFxYlVvR0hUdDJES1BSU0hSMHRQV1FWcjFlajlsc0x2QmhTbkU4OWRSVFR2VS9jUzJKR2Yrc0FxQ3BUd2h2TlMrYmYxZENDQ0dFRUVJSUlZUVFvdnFydHNIeU9PMWw1cDM1eTNyQTU3Q3d6dVcrNXRtelovbmlpeTh3bTgxa1oyZnoybXV2MlZ6djI3Y3ZVSGhaaTlLV3ZuQjNkeTlSWURRL3k3dWlhTFdXbEYwWEZ4ZHJmZXFpM0g3NzdiUm8wY0lhVEwxUi9tR240ZUhoWmJiSG05K0QyclZyMi93Y0dSa0pRSHg4dkUzN2loVXIrUFBQUHdHNGN1VkttZTNIV1ZsWldZRGpoeEUzSDlvNWN1UklPbmJzV09aN3lNaklJQ1VseFhvUWFQN0JySGZmZlRjMWE5YTA5dHUvZnorQVRaMzIvSWRDMWFGZXVSQkNDQ0dFRUVJSUlZVDQ3NnUyd1hLdElaZmpHUmNBTUdPdWtEVjlmWDB4bXkxcm1Vd20vUDM5clRXc2E5ZXVUZlBtelczNi8vYmJiOXh4eHgwRUJBUVVPS2ZCWUdENzl1MjBiTm5TSnJoWWtKa3paNVlvTTd5d3pQUkZpeGF4ZXZWcXArY3N5TEpseTZ6QjhobzFhdGhjUzB0TDQ1bG5uaW54M0o5Ly9qbWZmLzU1a2YzZWZQTk5icnZ0dGhLdkErRGw1VVZnWUNDWEwxOG1Nek1UYjI5dmxpOWZ6azgvL1FSWTZtMVgxQ0dwanFTa3BBQ09TOVBjZkdoblhsNWVtYTV0TnB2NThjY2ZXYnQyTGQyN2Q2ZEJnd2FjUDMrZTlldlhvOUZvR0Rod29MVnZkblkyMjdkdlI2RlEyTlQzencrV2w3UmV1UkJDQ0NHRUVFSUlJWVFRWmFuYUJzc3JnNit2TDg4ODh3eDE2dFFoTkRTMDBDRGYyYk5uK2U2NzcxaThlREZmeEYvSnhnQUFJQUJKUkVGVWZmVlZnZG16SDM3NElZY09IYUp0MjdhTUhUdTJ2TFplNGZJUDVQVHk4ckpwVnlxVnVMcTZGbnNlczlsc0xlZWlVcWxRcTR2M2tTMnJBeGhidG16SnhvMGJPWExrQ0ljUEg3WUdmUjk5OUZGNjllcUZ3V0FvOXA3SzJvVUxsb2RGanI1cFVCYUhkanB5N3R3NXdGSkM1ZWVmZjhiUHo0L0l5RWd5TXpQNTZLT1BNSnZOREJ3NDBPWUIwWVlORzhqSnlhRnAwNlkyMmZ0RjFiUVhRZ2doaEJCQ0NDR0VFS0lpU2JEY1NUZldZUzdNK3ZYckFXamJ0bTJoWlNZR0RCakE0Y09IMmJ0M0wvdjI3YU5ObXpabHNrOW5EQnMyakNGRGhwVHBuTmV1WFFQc004dDlmWDM1L3Z2dml6M1BraVZMK09XWFh3QVlQMzY4WGZaK2VXdmJ0aTBiTjI3a3l5Ky94R0F3NE83dXp2UFBQMjg5dkhMQ2hBazBhTkNBWWNPRzJiM1c4cFpmSHViRWlSUEV4c1lTRlJWVkx1dGN2WHFWSFR0MnNIbnpadXVhSVNFaDlPM2JsMDZkT21FeW1aZzhlVElYTDE2a1ZhdFcxbkpFWUhsb2t2LytQZmpnZ3piejVuLzdRSUxsUWdnaGhCQkNpT3BnM3RrL2ljdEtLYlRQNlBwZGlQRDg5Nnl0L0JLeWhZbndDbUIwWkZkWlM5WXExbHBDaVBJbHdmSnlrSm1aeVk0ZE93QzQvLzc3QyszYm9FRUQrdlRwdzVvMWEvajIyMjlwM3J5NVU1blhaVUdoVURpc0UxNGErV1ZBU2hwQU5wbE1MRm15eEtZOHpDZWZmRUxYcmwzcDJiTW4vdjcrWmJMUHdoaU5SdXNob0FhRGdicDE2L0xxcTY4U0hCd01XTExlRXhNVGlZK1BaL2p3NFU3TlBYZnVYTFp0MjBhYk5tMTQ0WVVYU2xTSC9zU0pFNERsL1pzL2Z6NVRwa3h4ZW82aVhMeDRrWmRlZXNsYWZxaFJvMFk4OU5CRHRHN2RHckM4enpObnp1VDA2ZE5FUkVUWXZaYTVjK2VTbloxTjA2Wk43UjUwNUFmTGl6b0FWZ2doaEJCQ0NDRXFrOWFRUzV6Mk1tc1REeGJaTnpNdkc0UFphUE56ZmduWmdwZ3gyNHdCT0p0MW1YOHlFbVF0V2NzNlJtRUdsYkpzWXpkQ0NIc1NMQzhobzlISXhZc1h1WERoQXZIeDhjVEZ4Wkdjbk15c1diTllzV0lGQm9PQjZPaG82eUdSaFJrMGFCQzdkdTBpTlRXVlZhdFdNV2pRb0FwNEJlVXJNVEVSc0dTU08rdmN1WE44ODgwM25EcDFDb0NPSFR0eTVjb1ZZbUppV0wxNk5XdldyS0Z0MjdiMDd0MmJ4bzBiT3oxL2Z1QjM3ZHExeE1mSGMvSGlSWnRBczlsc1p0dTJiU3hmdnB4TGx5NVoyOXUzYjI4TmxJTWxrR3cwR3FsVnE1WmR1Wm5DWExwMHlYcEE2TTZkTytuYnQyK3hQaWMzU2tsSklUNCtIb1ZDUWYvKy9WbStmRGtmZmZTUlUzTVVSKzNhdFduY3VERktwWktISDM2WXBrMmJXcStkUG4yYW1UTm5rcDZlVHYzNjlSay9mcnhObHZqYXRXdlp2MzgvR28zRzdzQlIrUGZiQnhJc0YwSUlJWVFRUWxSbGNkckxURHhhdkZLWDJVWTlXWGs1Tmo4WHhXZzIyWXpKYjVPMVpLMGIxMUlyVlhoSnNGeUljaWZCY2lkczI3YU5QWHYya0p5Y1RISnlNa2FqN1pQRWdJQUFVbEpTK1AzMzN3RjQrT0dIYmE3bjE5NittVWFqWWVUSWtYejQ0WWVzV2JPR2J0MjZsZWdRejZvaUp5ZUh2WHYzQWhBUkVWSHNjVEV4TWZ6MjIyL3MzYnNYczltTVJxUGhrVWNlNGQ1Nzd3VWdMaTZPdFd2WHNtdlhMdmJzMmNPZVBYc0lEUTJsVDU4K2RPclV5YTUyK05XclY0bUppUUhneXBVcnZQWFdXMXk0Y01GYUsvdUhIMzRBc0diVlg3MTZsUzFidHZEWFgzK1JuSndNUUZSVUZKMDZkV0wrL1Btc1dyV0sxcTFiMDZCQkErRGYrdDNPQnJyOS9QeXNCNGY2K2ZsUnAwNGRwOFlEN051M0Q3QjhNNkYvLy80Y08zYU1RNGNPT1RWSFlZZSszbWo4K1BFT3YrMXcrdlJwMHRQVGFkKytQYzgrK3l3YWpjWjZiZnYyN1N4Y3VCQ0FSeDk5MUtaV2ViNzhraTZCZ1lGMjE0UVFRZ2doaEJDaXFucTlTYjhDcjRXNis5djlYRmgvQUErVnhxNXRXRmduZEVVRVUyV3RXMmV0eGVlM2MwR1hqa3FodEN2bklvUW9XeElzZDBKR1JvWTFTT25tNWthREJnMElEdzhuUER5YzBOQlE2dFdyeDlxMWF6RVlERFJvMElEYmJydk5adnlXTFZzQXFGbXpwdDNjYmRxMG9Ybno1cHc0Y1lLelo4OFdHQ3gvNXBsbnl2aFZPU2N6TTVORGh3N2g1ZVdGcDZjbkhoNGV1TG01NGVMaWdsNnZKeWtwaVpVclY1S1Nrb0phcmFaVnExWUZ6bVV5bVRoejVnejc5KzluOSs3ZFhMeDRFYkNVRlduZnZqM0RodyszQ2FSR1JFVHcvUFBQTTN6NGNINzc3VGMyYmRwRWZIdzhjK2JNWWVuU3BmVHExWXZ1M2J0Yk01WGo0K09aTldzV0FObloyY1RHeHVMaTRrSkVSQVJoWVdIV1AzcTlubmZmZlpjalI0NVlzODVEUWtJWU9uU290VFo1Zkh3OG16WnRZdnIwNll3YU5ZcFdyVnF4Y2VOR0FKbzBhZUxVUFhSeGNXSEdqQm1jUEhtU0JnMGFGRnJUM2hHRHdjQzZkZXNBNk5TcEUwcWxrckZqeHpKOStuUnJBUCt0dDk2aVc3ZHVSRWRIRXhBUTRQREEwNXNmNXBoTUpveEdJd2FEQVpQSmhGS3B4TjNkdmNDeVFMMTY5U0lvS01qdVBkNndZUVB6NTgvSGJEYlRxMWN2N3JyckxtSmpZL0h6ODhQRHd3T2xVc2svLy96RDVzMmJBV2pZc0tGVHI3ODBQRlFhb3J5RFVTbVVSSGdGRkQxQUNDR0VFRUlJSVc0UTVSMU1kSTNnb2p0ZTU2SFdPTlUvWDZpSDg2VkhaYTMvN2xyeHVqUmlNeTFsWXJXR1hLZlhFa0lVbndUTG5kQ3VYVHQ4Zkh5SWpJd2tPRGpZWVozcEFRTUdFQllXaHJlM04wZVBIdVdERHo3QTNkMGRrOGxrcmRIY29rVUxoL00vOGNRVFFPR1p0clZxMVNwUmZldlUxRlNueHppaVVxbVlNMmRPc2ZyMjc5OGZiMjl2bTdiRXhFUjI3ZHJGNmRPbmlZMk50V1o1Z3lYRHZtUEhqdlRwMDRlUWtKQUM1L1h6ODJQNDhPSDA3OStmMzMvL25iVnIxNUtlbnM3aXhZdFpzV0lGWGJ0MlplalFvVVJIUjlPc1dUUEN3c0lJRHc4bklpS0M0T0JndS9yc2x5NWQ0dGl4WXdDMGF0V0tIajE2MExwMWE1djdQSExrU0M1ZnZzelJvMGVaUFh1MnpmMW8xNjVkc2U3SGpUdzhQR2pac3FYVDQ4RHlEWWZVMUZRMEdnMmRPblVDd052Ym02bFRwN0owNlZJMmJOaEFiR3dzc2JHeDFqRTNaOTNmeUd3Mll6S1pyQThLOGcwZlBwd0hIbmlnMEwzY0dDalg2L1hNbnovZldtS21hOWV1akJ3NUVxUFJ5TlNwVThuTHk3TWJIeFVWUlhSMGRORXZ1b3lFZXZnenZuRS92RnpjVUN2azYydENDQ0dFRUVJSUlZUVE0bC9WTmxnZTRSbkkxT2FEeVRicWNWVld6TXNJQ0FnZ0lLRG9iTlEyYmRvQWxpeHNvOUZvcmMzczVlVkZ5NVl0R1RGaWhNTnh4U2xITVhYcTFCS1ZhQ2x1eVkyaWVIcDYwckJoUTFKU1Vzakx5N05tSXh1TlJwUktKVjVlWG9TRmhYSFBQZmZRb1VNSHUvRkdvNUdmZnZySityT0xpd3ZObWpXamZmdjJ0RzNiMXFibWRWSGMzTnpvMjdjdnZYcjFZdlBtemF4WnM0WkxseTV4NE1BQlJvd1lnVUtoWU9MRWlVWE9FeFFVeEVzdnZVUllXRmlCNzRHTGl3dmp4bzFqK2ZMbGJOaXdnZXpzYkRRYURhTkhqNjd3a2psUlVWRzR1cnJTdFd0WG00Y1JHbzJHRVNORzhNQUREN0I3OTI1aVltSklTa3BDcTlXaTErdHRndUkzQjhodnpEelB2NTZmVlY5Y1dxMlc0OGVQQS9EQUF3OHdiTmd3RkFvRmFyV2FrSkFRenA0OWErMmIvN0JnNU1pUkpYcjRJNFFRUWdnaGhCQkNDQ0ZFV2F1MndYSlB0U3ZOZkVMSU11UmdNQm1MSGxBSnZMMjlXYnAwcVRYNDZLZ1VSbkZGUlVVQmxxQnRTZVJuczVkMC9JMm1UWnRXNHJHaG9hRjA3OTRkTHk4dm1qUnBRdVBHalcxcVhaZUVpNHNMUFhyMG9GdTNidXpjdVJPRlF1RjBBRGIvQVVkUjZ3d2RPcFNCQXdlU21wcUtyNjl2Z1NWS3lsTndjRENQUFBLSXc0Y1JZQ256MDZ0WHIvOXY3ODdqb3FyM1A0Ni96OHhoRzBBRUVSVVR4VVEwelZaTjB4Wkx6Y295Y3l2cnRseExLNzE1ZjNVck15dFR5NnhiMThvV00yMjlwbVhkekRSYnpDenJabGFXV1RmTlFsQnhReFNFUVdDVzN4L0U1QWpEb3VJd25OZnpyem5MOTN3L0J4N1lvL2M1OC9tcWYvLyt4N1N1K1BoNFRaZ3dRWnMzYjFiMzd0MzlqazJiTmsxZXIxY3VsOHZYang0QUFBQUFBQUNvVDBJMkxBOGxoeFBlSG1yeTVNbEhOSDdDaEFsSE5QNW9LbTgzYzdUWmJEYjE2dFdyVHE1OU1OTTBLMTJ3OGxqcTI3ZHZVT2NQcEhuejVnRi9Ob1poSEpXSE5RQUFBQUFBQUVCZElDd0hZQmxaemh6TnkveENkc09tdGpGSkd0bjJ2R0NYQkFBQUFLQ2VDMFliV0FCQWNJVHN2L0tGcm1KbEZPN3kvY2ZxY0ZZZUJtQXRUbmVKYndWeFEvUktCd0FBQUZDOVVHZ0RDd0E0T2tJMkxNOG8zS1Y3MXkyUUpLVTNTdGI0amdPRFhCRUFBQUFBQUFBQUlGU0ZiRmdPQUFBQUFBQUFOSFFqV3ZkVXNjZWxLSHU0VXFPVGdsME8wS0FSbGdNQUFBQUFBQVJBRzFnRVc0b2pVYWJOcmhnek10aWxBQTBlWVRrQUFBQUFBRUFBdElFRkFPdXdCYnNBQUFBQUFBQUFBQUNDalRmTEFRQUFBQUFBZ0hvcXk1bmoxN004Mm93SWRrbEFnMFZZRGdBQUFBQUFBTlJUOHpLLzBJYjhiRW5TbEM3RDFUbXVWWkFyQWhvdXduSUFscEVTbGFpN1RoaW9LSHU0R29WRkJic2NBQUFBQUFBQTFDTWhHNVpIbXhIcUZOZEticTlIclJ3SndTNEhRQWh3bU9IcUVKdXNtTEJJbVlZOTJPVUFBQUFBQUFDZ0hnblpzRHcxT2tsVHV3eFhnZXVBWEI1M3NNc0JBQUFBQUFBQUFJUXdXN0FMQUFBQUFBQUFBQUFnMkVMMnpYSUFxQzJucTBSWlJUbStudVdwMFVuQkxna0FBQUJBUFVjYldBQ3dEc0p5QUphUlZaU2o2VDh2a2lSMWltdWxxVjJHQjdraUFBQUFBUFVkYldBQndEcENOaXpQS055bE9iK3Q4RDNaSGRHNlY3QkxBZ0FBQUFBQUFBQ0VxSkFOeXd0ZHhmb3BiNHNreVN0dmtLc0JBQUFBQUFBQWpyNFVSeE1aTW1RM2JJbzJJNEpkRHRDZ2hXeFlEZ0FBQUFBQUFEUjBJMXIza21teks4YU1ESFlwUUlOSFdBNEFBQUFBQUJBQWJXQUJ3RHBzd1M0QUFBQUFBQUNndmlwdkEvdEwvalpsT2ZjRXJZNFZIeTNYM3R5OVFadS9yaFFYRjJ2akx4dms5ZGFmRnJ0em5wdXRweDkvVXZ2Mk5yeWZONENxRVpZREFBQUFBQURVWTBzWExkWXpNNTdTL2VQdjBkN2MzR0NYYzFRdC8rQWozWFA3WFZyeXpydDFOb2ZMNWFyVitaK3ZXS2xQbDMraUltZFJIVlVFb0w2aURRc0FBQUFBQUVBOTFyVkhkNzM5eGx2YXZpMWJrKzYrVjVPblA2aTR4bzNsOFhoMDVjQWhoMzNkRitlL0prZTB3N2M5YnZRWVpXL2RWdVdZNU9OYTZvbFpUMnZveFpmVmVyNUpEMDlWcHhNNys3WmRMcGNXdjcxSVRab21xdC9GRndZY2Q4Zll2MnR6eHVZYXp6UHZQMjhvTER4Y2t2VGhrbVY2YjlHN2V1RGhxWXBQU0tqWkJmNTR5OTB3akJyUFdaZm1aYTdTRm1ldTdJWk5JNC92cmRUb3BHQ1hCRFJZaE9VQUxNTmhEMWQ2bzJUWkRadFNZNW9HdXh3QUFBQUFxSkdtU1UxMXg4VHhtalIrb3JLM2J0UGtDZmRwMHZRSDVYQTQ1UEY0RHZ1NlhsWGUrcVQvZ0lzcTNiL3N2YVcrejhuSHRmUTc1dkY0dENON3UydzJtNW9udDZoMGZFUkVoTi8yMGtXTGxiTjd0eVRwcWtIRC9JNWRkZDFmZE5uUXdaS2twT2JOVkZKYUtrbmF1V09IM0M2M1dpUW55N0Q1aDluYnQyWExORTFmVUY3a2RPcnROOTdVbnB3OWZnOFpxbFArTTdYWjYwZERoaXpuSG0zSXo1WlUxaFlJUU4waExBZGdHU21PUkkzdk9GQXhZWkV5RFh1d3l3RUFBQUNBR2t2djJFRWpieDZsV1U4OW95MVpXL1MvOVQrcFc0L3VlblBKTzdXK1ZuVnZoWSs4ZVZTbCt3OE95NStZOWJUZnNhek5tYnA5ekRpbHBiZlgxSDgrWEcwTmUzUDNhdUg4TjVYUXBJbE9QdTBVMy82ZjF2Mm9uVHQyS2lJeTByZnZqb2wzK3o3LzljcHJWTEIvdjJiTW1pbWI3Yzh3Mit2MWF0aUFRWXFPaWZIdGkzSTRkTS9rKzNYdm5STjhEeGtlbVA2UVltTC9QS2N5YnJkYmt2eXVEOEFhUWpZc1Q0MU8wcFF1dzFYa0xsR0VyZXcyNW1XdXFuYXhqUkd0ZXlyRmtlamJ6bkxtYUY3bUYxV09TWEUwcWJEYU5YTXhGM00xakxrQUFBQUFJRlQwNmQ5UG16YitxdVNXeWVyV28zdWR6ZlBpODNOcVBXWkxWcFlrcVdQblRqVTYvN2tuWjZySTZkVFkyMjcxM1V0V1pwWStYN0ZTU2MyYTZieCtmU3FNeWMvTDEvNzhmTVVuSkZRSXNwMkZoWktraENiK3JWWmF0VTdSM1pNbTZvRUo5eWtyTTB2VEprM1JmUTgrb0lqSVNEMDY5V0Z0K044dkZlWXBLU21SSk4wMTduWVpSdVdCK2JNdnpWWllXRmlON2hWQTZBalpzRHphakZEbnVGWXFjaFhML2NmWGhyWTRjMzFmU3dtazJPT1NhYlA3YlZjM3hwRGhONGE1bUl1NVFuc3V3eXVwZnJTZUF3QUFBSUNBQ2dzTGRkMndxeVRKOXdiNXFMRTMxL2tiejBzWExhN1JlZU5Hai9GOUxpd29rQ1I5K3ZFbit2cS9YL21kMTZ4NU0wMTQ0RDdmOXJMRlMvVGRtbTkxYXRmVGZVRzV5K1hTazQ4K3J0TFNVdDEwNjVnS0xWc2s2YXRWWDBxUzB0TFRLaHpMM1ZPMjhHbGkwOFFLeDlJN2R0QXQ0OGJxaVVjZjE4WmZOdWlaSjJicS8rNzZod29LOWl0djM3NkE5NWVmbHgvd1dIbGZjd0FOUzhpRzVlV2l6RC8vOGJRSGVOcm5kNzQ5WERGbXBOOTJkZXlHelc4TWN6RVhjeldjdVFBQUFBQWdsQnlMMWlDQldyc2MycjZsc3NWQTkrM2RxMzE3OXdhODlzOC8vcVNYWnMrVkpJVkhoUHZlWXQrK2Jac3lNellycm5HY3Z2bDZqYjc1ZW8wazZmcFJJeVZKT2J0M2E4Ry81MG1Temp5N2x6SisrMTNoRWVGcTBpUlJoczNRc2lWbExXSlMyclN1ZE41ZTU1NnR6TTJaK3V5VFR6WGtpckwrNkE4OC9HQ2w1dzRiTUVoZXIxZHo1cjJpUm5HTnF2d1pBR2hZUWo0c1A5akk0M3RYdTlEQm9Tc0dsN2R6cVVxMFdmRnBKbk14RjNNMWpMa0FBQUFBV0lOaGxIMjl0S1NrUk9IaDFiOXNVNjZ5TnJENFUvSnhMU3YwTHovWW9lRnlZbEtpR3NjM2xtbWF2amZGRDVhM0w4L3Z6ZmJyUjQzVXBvMi82cDhQVFZkK1hyN2F0VTlUajE0OTlmTHN1VnI2N250K1kwM1QxRm5ubmhPd2xoSFhYcTJMQnc1UTQvajRnT2Q0dlY1NS8zaHIzRFQ1ZlFOVzA2RCs2ZzhOejJxaXZKMExjekVYYzFsekxnQUFBQURXRUJjWEowbmF2WHUzV3Jac1dlTng1Zit2VWVBNklKZkhYVmZsMVZwdDNuQ3U3U0tnYzU1OXZyYmxTSkxlbXYrRzl1M2RGM0NCVUVsS2F0Wk1qODZjb1lXdnY2R2xpeGJycWRuUHFubHlDNDBiUFViWlc3ZjVhaTNmWHJUd1A1cjM4cXZ5ZUR4S2JOcFUvN2hudkd3Mm05cTBUVlZjNHppVmxwYktORTBkMTZxVmhvNFlydVRqQXY5dURjT29NaWlYSkZkcHFlOXpXRmlEaXMwQTFBQi85UUFBQUFBQW9NRkxUVTJWeldaVFJrWkdyY0x5K3N3d0RJVlgwdHU3WEVseHNlOHQ2ZHBZOXQ3U3c2cm5zeFVybGIxMVc1Vmh1U1RGeHNiVytKcW5kRDFOQy83OXV0cTJhYTA3NzcxYjhRbGxDM2oyN251K2V2YzkvN0RxckVySkgyRzVZUmd5V2NBVHNCekNjZ0FBQUFBQTBPQkZSVVhwakRQTzBPclZxOVcrZlhzbEpkWCtHNjMxVFh4Q2dtYTlNaWZnOGRIWGpGVHVuajIxdm01TmU1WWZDeW10VTNUL1E1UFZybjJhM2w3d3B0eHVqeTYrN0JMRnhzYnEybUVqNUN4MDF2ak5lV2VoVTQ1b1I1WG5GRG1ka3FUSXlFaGY2NTVnRzlHNnA0bzlMa1had3cvcm05Z0FhbzZ3SEFBQUFBQUFXRUwzN3QzMSsrKy9hK0hDaGVyVHA0L2F0MjlmN1poQ1Y3RXlDbmY1ZXBhbk9CS1BRYVhCY2MvaysxUjZVQnVTUTgyWU5WTmhSL2x0NjdjV3ZDbEhkTFR5OXVWSmttL0J6L0p0U1VydjJFRWxKU1ZhOU5ZN2NybEtOV2pvNWJXZUp6OHZYMzhmUFVaRFJneFh2NHY2Qit4SG5wK2ZMMGx5eEVUWGVvNjZrdUpJbEdteks4YU1ESFlwUUlOSFdBNEFBQUFBQUN6QlpyTnA4T0RCV3I1OHVSWXZYcXlFaEFRMWE5Wk1jWEZ4QWQ4aTNxSjh6WGV2bHlRbEsxYVgyZEpyUFcvTGxpMlZuSng4UkxYWHBXMWJ0K3FSS2ROcU5hYXlSVDFMaW11M2VLb2tmZnJ4SjM3YkJ5L3VlYkR2djEycjRnTUhkTUtKblJRUldmdlFlTzAzMzJyLy92MTZiZTdMT3VmODNocnoxOUdWbnVkeWxUMHMySmU3VjZPdkdSbndlbU52dU5uM2VjaVZ3OVQzd2d0cVhST0Erb2V3SEFBQUFBQUFXRVpVVkpRR0RCaWc5UFIwclZ1M1RwczJiYXJ5YmVxOFJwSTZsSDNlWDFDZ2IzLzk5ckRtcmM5aGVXbEpxYkszYmp2aTZ4UVZGU25LVVhXYmswTlZ0OEJudVM4L1d5Vkordm5IbnlxMGd6bDArOVN1cCt2dVNSUDk5bjMzVGRudjdaVFRUMVYwZEhTMTdXbmNibmVWNXh4OHJLaW9xTXByQVFnZGhPVUFBQUFBQU1CeTB0TFNsSmFXVnUxNTYvTzI2TWQxQ3lSSnlja3RkTlA1QSt1NnRHT3VUZHZVS3Z1VUp4L1hzdEkzeVEvbUxIU3FzS0JBclZQYkhQWDY4dmJ0MCtvdi95dkRNTlNpNVo4UEhiWnZ5NWJYNjFYeWNmNEx0aVkyOVcrVjQzSzV0UGFiN3lSSlo1MTdqcVRBZmRtZmVPUXhyVnI1dVNScDRKQkJ1dnI2YTQvYWZSeXVMR2VPWDgveWFEUHdvcTRBamd4aE9RQUFBQUFBQUNSSlQvM3pYNHFKamRYMW8yK28xYmpOR1JtU3BOUzJiWTk2VFIrOS80RmNMcGU2OWVpdU95YU85KzB2WCtDenVpQi8zZHJ2VmVSMEtpb3FTcWQxT3ozZ2VTNlhTeitzL1VHU1pKcW1QbHl5VEpjTXVreHhqZU9Pem8wY3BubVpYMmhEZnJZa2FVcVg0ZW9jMXlxbzlRQU5HV0U1QUFBQUFBQkFDTnFibTZ1ckIxOFI4SGhKY1hHdHJ1ZHl1ZlRaaXBVNjhlUXVOVHIvTHlPdlUyeHNyQ1RwdXpYZmxGM0Q3WkxINDVITlpxdHd6c0U4SG8ra21pM3dXYkMvUUhiVHJzRlhEcTNWL1pUNzZvdi9TcEs2OWpoRFlWWDBWUC95ODFYYW41K3Z0dTJPVjd2MmFmcHc2VEs5OVB3TEduZm43WWMxTDREUVExZ09BQUFBQUFBUWdyeGVyNG9QSERocTE4dlBLd3VvMjNmbzRMYy9lK3UyQ24zQjU3NytpaTY5dkd5ZnM5Q3BqNWQ5SkVsYTllbG4yclZqcDhiZVBrNHRrcE45NXh5cXlPbVVWTE1GUHE4Yk5WS1hEYjFjamVQamEzMVBwU1VsV3YxbFdWamU4K3l6cWp4di9xdnpKRW05KzV5bmJtZDIxMmNyUHRXcWxaK3JVNWNUMWFkL3YxclBEU0QwRUpZREFBQUFBQUNFb0lRbVRUVHJsVGxIN1hwWm1WbVNwQTZkT3ZydE4wMVRTYzJiK2UyejJlMlN5Z0w3WjJZOHBjS0NBbDF5K1VBZEtEcWdqOTcvUUhmODdUWmRQMnFrenIrZ2I2VnpGUllVU3BMbXpuOVZzYkd4VlM3d09XNzBtRXF2VWVRc0NuaThiLzkrR2pCb29OYXNYaU5ub1ZNeHNURTY2WlNUQTk3NzNGa3ZhUGZPWFdvY0g2L2UvZm9vSWlKQ1YvN2xLcjM0L0J5OThPd3NOWXFMVTdjZVp3UWNENkJoSUN3SEFBQUFBQUNBTnY1dmd5VHA1ZGx6bGY3NEk0cUtpcElrSlRWdlZtbGY4TUtDQWozOXI2ZTA1cXZWYXRjK1RWZGRlNDNzcGwwbm5YcXlucG54bEo1NzhtbDkvOTFhM1h6cldEbWlIWDVqdDI3Wkl0TTBGUk1UVTIxZDVhRjViWTZYdDNGWnVienN6ZlZ1UGJyTGJ0b3JIZi9Pd3JmMThiSVBKVW5YM25DOUlpTEtGdEM4OE5JQldyOXV2ZFo4dFZxUFAveUlSdDQwU24wdnZLRGFlZ0dFTHNKeUFBQUFBQUNBQUtMTkNIV0theVczMTZOV2pvUmdsK1B6NnNMNU1tekdVYjNtTjZ1L2xtbWEycHExUlZNblR0SnRkOTlaNlhrSGlnNW94Y2ZMdGZEMUJjclB5MWQ2eHc2NmU5SkVYeGg5eHBrOTFLWnRXejA2ZFpxK1d2V2xNamI5cG45TXZGdHRVdHRJa29xS2lyUnordzQxVFVxU1lWUi9EK1Z2bXgrcWZJSFBRTWQzNzl5bHRkOThKMGs2ODZ4ZUZZNTd2VjdOZjNXZTNsN3dwaVRwblBON3E5ZTVaL3VPRzRhaGNYZjhueWJmYzc4Mi9ySkJ6ODk4VmovL3VGN1hqNzVSamVJYVZWczNnTkJEV0E0QUFBQUFBQkJBYW5TU3BuWVpyZ0xYQWJrODdtQ1g0eE1aRlhsWTQvYm41MHNxQzRMREQxcnNjdU12RzVUeDIrOGFPR1NRU2t0S3RmVGQ5M1RIMkw5WGVvMVBQdnhJTHo0L1IySGg0Um82NGdvTkhqNjB3bHZielpvMzA0T1BUZGZNeDJibysrL1dhbDl1cnBUYVJwSzA1cXZWOG5xOWFwdDIvR0hkUTAydCtQZ1RlYjFleGNUR3FQTkpKL29kMjV1YnEyZG16TlQzMzVhRjZWMU9Qa21qeDk1YzRSb1JrWkdhT09WK1RaLzhrSDc2Y2IxV3JmeGNhNzlkcTh1R0ROS0ZsMXlzaU1qRCt6MEFxSjhJeXdFQUFBQUFBQm9ZcjllcjNEMjVpb3FLVW5oRXVPeDJ1NXhPcCthL1ZyYUlaZVA0ZUlXRmhVbVMzRzYzWHB6MWdpU3BlODh6ZFh4YU85bHNOaTM1WTdITm5GMjdOZXVwWjNUaXlTZXBlWXZtNnQ3clRObnNkcDF4WmcvRkoxUys2S2JINDVFa2pmcmJMZHFXdFZWeDhYSGFrYjFkelpOYmFNVkhaYTFSMGp2K3VaRG9xVjFQVjV1MnFaTEszanpQMjd2UFY5L2hLbDljdEdEL2Z0bi82TEh1Y3JuMHdYdnY2ODE1ODFWWVdOWTN2V3YzTXpUdXp0c1VkdEREZzRORk9SeWFPSFdTWG43aFJTMWJ2RVNGQlFYNjkwdXY2ajl2dnFXTExoMmc0VmVQT0tJNkFkUWZoT1VBQUFBQUFBQU4wTzIzM09vTGhBL1Z1Kzk1dnM4Ly9iaGVtemIrcW1ZdG1xdGQrelJKMHJVMy9sVm5udDFMYzUrYnJVMGJmOVhIeXo3MDlmVXVOL2U1MlRKTjA3ZllwN3hlZVR3ZXVkMXVYMWgrc0lzdUhhRFR1cDJ1OVQrc2syRVk2dEdycCs5WTMvNzk5TUNFKzNUcmpiY29MMitmbklWT3BhVzNQNkw3ajR5SzFMQ3JydkRiOTlrbm4rcWwyV1dMb3Rwc05nMitZcGlHamhoZWJUc1kwelExOHFZYmRWclgwL1Q4MDg5cDk4NWQ4bnE4T3ExYjF5T3FzU1pTSEUxa3lKRGRzQ25haktqeitRQXJJeXdIQUFBQUFBQm9ZQXpEMFBGcDdiVHUreC84OXNjbnhLdm5PV2RyeUJYRGZQdE82TnhKamVJYWFlaVZ3LzNPVFV0dnIybi9lbFE3c3JkcjlaZGZhZE92dnlvM1o0LzI1T1FvUHk5ZnBhV2xLaTB0bFVwTGExUlRqMTQ5MWFScG91SWFOMWI3RHVscWt0akVkNnhaOCtiS3o4dVR5K1dTM1c1WDIzYkhhMVFsYlZHTzFIbjkrdWo3YjlkcTUvWWR1bUhNNkZvSDhpZWZkcXFlZUc2bTNsKzhSRzNUMnZrZUx0U2xFYTE3eWJUWkZXUFM4Z1dvYTRiWDYvVUd1d2dBQUFBQUFJRDZLS053bCtiOHRzSzN3T2VJMWhVWGlxd3J4Y1hGbXZuWURFblM3UlB1T3F4cmVMMWVlZHdlZWJ3ZTJReGJoZDdpNVQ1ZTlxSE92NkJ2alJiY0xGZGFVcUtTa2hLVmxKVEs0M2JMNC9WS2Y4Uk1OcHROaHMyUTNXN0ticmZMTkUxZm4vVWZ2MStueEtSRXRVaE9ybkJOdDl0ZE5yWUdkVHg0MzJRZEtDclNsRWVuMWJobXFlem5HaDRlWHF0N0RUYkNjdURJR1RYNG95Y3NCd0FBQUFBQUNHQjkzaGJkdTI2QkpDbTlVYkxHZHh3WTVJcGdSWVRsd0pHclNWaHVPeGFGQUFBQUFBQUFBQUJRbjlHekhBQUFBQUFBQUtpbjVtV3UwaFpucnV5R1RTT1A3NjNVNktSZ2x3UTBXSVRsQUFBQUFBQUFRRDJWNWR5akRmblprcVJDVjNHUXF3RWFOdHF3QUFBQUFBQUFBQUFzajdBY0FBQUFBQUFBQUdCNWhPVUFBQUFBQUFBQUFNc2pMQWNBQUFBQUFBQUFXQjRMZkFJQUFBQUFBQVNRR3Aya0tWMkdxOGhkb2dnYk1Rb0FOR1Q4S3c4QUFBQUFBQkJBdEJtaHpuR3RWT0E2SUpmSEhleHlBQUIxaURZc0FBQUFBQUFBQUFETE03eGVyemZZUlFBQUFBQUFBTlJudkZtT1lNbHk1cWpZNDFLVVBWeXAwVW1LTmlPQ1hSSVFrZ3pETUtvOWg3QWNBQUFBQUFDZ2NvV3VZbVVVN3ZMMUxFOXhKQWE3SkZpUWFiTXJ4b3dNZGhsQVNLdEpXRTdQY2dBQUFBQUFnQUF5Q25mcDNuVUxKRW5walpJMXZ1UEFJRmNFQUtncjlDd0hBQUFBQUFBQUFGZ2ViNVlEQUFBQUFBQUE5UlE5eTRGamg3RG05Vnl2QUFBRHFrbEVRVlFjQUFBQUFBQUFxS2ZtWlg2aERmblprcVFwWFlhcmMxeXJJRmNFTkZ5MFlRRUFBQUFBQUFBQVdCNWhPUUFBQUFBQUFBREE4Z2pMQVFBQUFBQUFBQUNXUjFnT0FBQUFBQUFBQUxBOEZ2Z0VBQUFBQUFBSUlOcU1VS2U0Vm5KN1BXcmxTQWgyT1FDQU9rUllEZ0FBQUFBQUVFQnFkSkttZGhtdUF0Y0J1VHp1WUpjREFLaER0R0VCQUFBQUFBQUFBRmdlYjVZREFBQUFBQUJVSTlPWm8vMmxSVldla3hLVktJY1o3dHQydWtxVVZaUlQ1UmlIUFZ3cGprUy9mVm5PSERuZEpjekZYRXB4SkNyRjBVU0dETmtObTZMTmlDckhBRGd5aE9VQUFBQUFBQURWZUMzamMvMlN2NjNLYys0NllhQTZ4Q2I3dHJPS2NqVDk1MFZWamtsdmxLenhIUWY2N1p1WCtZVTI1R2N6RjNOcGZNZUJHdEc2bDB5YlhURm1aSlhuQXpoeWhPVUFBQUFBQUFEVnNCbEd0ZWRFMmNNVkV4YnB0MTBkdTJIekcxTytqN21ZNitDNURHKzFwd000Q2dqTEFRQUFBQUFBcXRFMkprbUdxZzdNRzRWRnlUVHNmdHVkNGxwVk9TWTFwcW5mR09aaXJrcm5xdjVaRFlDandQQjZ2VHliQWdBQUFBQUFBQUEwV0laUi9WZUVxditlQ0FBQUFBQUFBQUFBRFJ4aE9RQUFBQUFBQUFEQThnakxBUUFBQUFBQUFBQ1dSMWdPQUFBQUFBQUFBTEE4d25JQUFBQUFBQUFBZ09VUmxnTUFBQUFBQUFBQUxJK3dIQUFBQUFBQUFBQmdlWVRsQUFBQUFBQUFBQURMSXl3SEFBQUFBQUFBQUZnZVlUa0FBQUFBQUFBQXdQSUl5d0VBQUFBQUFBQUFsa2RZRGdBQUFBQUFBQUN3UE1KeUFBQUFBQUFBQUlEbEVaWURBQUFBQUFBQUFDeVBzQndBQUFBQUFBQUFZSG1FNVFBQUFBQUFBQUFBeXlNc0J3QUFBQUFBQUFCWUhtRTVBQUFBQUFBQUFNRHlDTXNCQUFBQUFBQUFBSlpIV0E0QUFBQUFBQUFBc0R6Q2NnQUFBQUFBQUFDQTVSR1dBd0FBQUFBQUFBQXNqN0FjQUFBQUFBQUFBR0I1aE9VQUFBQUFBQUFBQU1zakxBY0FBQUFBQUFBQVdCNWhPUUFBQUFBQUFBREE4Z2pMQVFBQUFBQUFBQUNXUjFnT0FBQUFBQUFBQUxBOHduSUFBQUFBQUFBQWdPVVJsZ01BQUFBQUFBQUFMSSt3SEFBQUFBQUFBQUJnZVlUbEFBQUFBQUFBQUFETEl5d0hBQUFBQUFBQUFGZ2VZVGtBQUFBQUFBQUF3UElJeXdFQUFBQUFBQUFBbGtkWURnQUFBQUFBQUFDd1BNSnlBQUFBQUFBQUFJRGxFWllEQUFBQUFBQUFBQ3lQc0J3QUFBQUFBQUFBWUhtRTVRQUFBQUFBQUFBQXl5TXNCd0FBQUFBQUFBQllIbUU1QUFBQUFBQUFBTUR5Q01zQkFBQUFBQUFBQUpaSFdBNEFBQUFBQUFBQUFBQUFBQUFBQUFBQUFBQUFBQUFBQUFBQUFBQUFBQUFBQUFCWTIvOERoWlp5bFc3UmN0Y0FBQUFBU1VWT1JLNUNZSUk9IiwKCSJUaGVtZSIgOiAiIiwKCSJUeXBlIiA6ICJtaW5kIiwKCSJWZXJzaW9uIiA6ICIiCn0K"/>
    </extobj>
  </extobjs>
</s:customData>
</file>

<file path=customXml/itemProps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6568</Words>
  <Application>WPS 演示</Application>
  <PresentationFormat>宽屏</PresentationFormat>
  <Paragraphs>271</Paragraphs>
  <Slides>40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宋体</vt:lpstr>
      <vt:lpstr>Wingdings</vt:lpstr>
      <vt:lpstr>站酷快乐体2016修订版</vt:lpstr>
      <vt:lpstr>字体管家极细黑</vt:lpstr>
      <vt:lpstr>Open Sans</vt:lpstr>
      <vt:lpstr>思源黑体</vt:lpstr>
      <vt:lpstr>黑体</vt:lpstr>
      <vt:lpstr>微软雅黑</vt:lpstr>
      <vt:lpstr>Arial Unicode MS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王凌燕</dc:creator>
  <cp:lastModifiedBy>WPS_1602229718</cp:lastModifiedBy>
  <cp:revision>62</cp:revision>
  <dcterms:created xsi:type="dcterms:W3CDTF">2022-07-10T03:58:00Z</dcterms:created>
  <dcterms:modified xsi:type="dcterms:W3CDTF">2023-01-11T05:57:55Z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B1E3960E49EF4ADABC0C805B96917649</vt:lpwstr>
  </property>
  <property fmtid="{D5CDD505-2E9C-101B-9397-08002B2CF9AE}" pid="3" name="KSOProductBuildVer">
    <vt:lpwstr>2052-11.1.0.13703</vt:lpwstr>
  </property>
</Properties>
</file>