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94" r:id="rId4"/>
    <p:sldId id="298" r:id="rId5"/>
    <p:sldId id="300" r:id="rId6"/>
    <p:sldId id="301" r:id="rId7"/>
    <p:sldId id="296" r:id="rId8"/>
    <p:sldId id="302" r:id="rId9"/>
    <p:sldId id="295" r:id="rId10"/>
    <p:sldId id="284" r:id="rId11"/>
    <p:sldId id="292" r:id="rId12"/>
    <p:sldId id="290" r:id="rId13"/>
    <p:sldId id="291" r:id="rId14"/>
    <p:sldId id="299" r:id="rId15"/>
    <p:sldId id="285" r:id="rId16"/>
    <p:sldId id="287" r:id="rId17"/>
    <p:sldId id="293" r:id="rId18"/>
    <p:sldId id="286" r:id="rId19"/>
    <p:sldId id="30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AB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500E-35E9-4C62-AF45-52D43136F5C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B0B9-DFC4-45E8-A8FB-D02E4310E0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6672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0B0B9-DFC4-45E8-A8FB-D02E4310E0D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25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8E23-02B0-4C25-8E85-B4B59CB4C39D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5666-31F4-4224-90B6-9044156135D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08794" y="242091"/>
            <a:ext cx="10665460" cy="8299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4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1" name="Picture 2" descr="C:\Users\侯哥\Desktop\logo\视动课堂工作室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763" y="255122"/>
            <a:ext cx="4648078" cy="838178"/>
          </a:xfrm>
          <a:prstGeom prst="rect">
            <a:avLst/>
          </a:prstGeom>
          <a:noFill/>
        </p:spPr>
      </p:pic>
      <p:pic>
        <p:nvPicPr>
          <p:cNvPr id="12" name="Picture 32" descr="C:\Users\侯哥\Desktop\logo\泸县林萍名师工作室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1940" y="6248326"/>
            <a:ext cx="3133749" cy="4093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1487;&#33021;&#24615;&#36716;&#30424;&#23567;&#36719;&#20214;2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5243;&#30828;&#24065;&#30340;&#28216;&#25103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424517" y="2664073"/>
            <a:ext cx="6485255" cy="227754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8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站酷快乐体2016修订版" panose="02010600030101010101" pitchFamily="2" charset="-122"/>
                <a:ea typeface="方正黑体简体" panose="02010601030101010101" pitchFamily="2" charset="-122"/>
                <a:sym typeface="方正黑体简体" panose="02010601030101010101" pitchFamily="2" charset="-122"/>
              </a:rPr>
              <a:t>可  能  性</a:t>
            </a:r>
            <a:endParaRPr lang="zh-CN" altLang="en-US" sz="8000" cap="all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  <a:sym typeface="站酷快乐体2016修订版" panose="02010600030101010101" pitchFamily="2" charset="-122"/>
            </a:endParaRPr>
          </a:p>
          <a:p>
            <a:pPr algn="r"/>
            <a:endParaRPr lang="zh-CN" altLang="en-US" sz="5400" b="1" cap="all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  <a:sym typeface="站酷快乐体2016修订版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5375656"/>
            <a:ext cx="12192000" cy="1482344"/>
            <a:chOff x="0" y="5367208"/>
            <a:chExt cx="12192000" cy="148234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8851"/>
            <a:stretch>
              <a:fillRect/>
            </a:stretch>
          </p:blipFill>
          <p:spPr>
            <a:xfrm>
              <a:off x="0" y="5367208"/>
              <a:ext cx="12192000" cy="1482344"/>
            </a:xfrm>
            <a:prstGeom prst="rect">
              <a:avLst/>
            </a:prstGeom>
          </p:spPr>
        </p:pic>
        <p:sp>
          <p:nvSpPr>
            <p:cNvPr id="16" name="Freeform 6"/>
            <p:cNvSpPr/>
            <p:nvPr/>
          </p:nvSpPr>
          <p:spPr bwMode="auto">
            <a:xfrm>
              <a:off x="0" y="5511284"/>
              <a:ext cx="12192000" cy="819980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24517" y="5269187"/>
            <a:ext cx="6328410" cy="662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/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黑体简体" panose="02010601030101010101" pitchFamily="2" charset="-122"/>
              </a:rPr>
              <a:t> </a:t>
            </a:r>
            <a:r>
              <a:rPr lang="en-US" altLang="zh-CN" sz="2800" dirty="0" err="1">
                <a:ln/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黑体简体" panose="02010601030101010101" pitchFamily="2" charset="-122"/>
              </a:rPr>
              <a:t>泸县海潮学校</a:t>
            </a:r>
            <a:r>
              <a:rPr lang="en-US" altLang="zh-CN" sz="2800" dirty="0">
                <a:ln/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黑体简体" panose="02010601030101010101" pitchFamily="2" charset="-122"/>
              </a:rPr>
              <a:t>  林萍</a:t>
            </a:r>
          </a:p>
        </p:txBody>
      </p:sp>
      <p:sp>
        <p:nvSpPr>
          <p:cNvPr id="4" name="矩形 3"/>
          <p:cNvSpPr/>
          <p:nvPr/>
        </p:nvSpPr>
        <p:spPr>
          <a:xfrm>
            <a:off x="4524854" y="1122345"/>
            <a:ext cx="314229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n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黑体简体" panose="02010601030101010101" pitchFamily="2" charset="-122"/>
              </a:rPr>
              <a:t>西师版四年级上册</a:t>
            </a:r>
            <a:endParaRPr lang="en-US" altLang="zh-CN" sz="2800" b="1" dirty="0">
              <a:ln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黑体简体" panose="02010601030101010101" pitchFamily="2" charset="-122"/>
            </a:endParaRPr>
          </a:p>
        </p:txBody>
      </p:sp>
      <p:pic>
        <p:nvPicPr>
          <p:cNvPr id="17" name="图片 16" descr="红色筛有数字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28" y="3044443"/>
            <a:ext cx="17145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375" y="1113160"/>
            <a:ext cx="4233851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活动三  转转盘 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08" y="2568253"/>
            <a:ext cx="3351854" cy="25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A106475-958F-41D3-8846-AD1D48A7C2E2}"/>
              </a:ext>
            </a:extLst>
          </p:cNvPr>
          <p:cNvSpPr/>
          <p:nvPr/>
        </p:nvSpPr>
        <p:spPr>
          <a:xfrm>
            <a:off x="6451841" y="2121558"/>
            <a:ext cx="2458479" cy="261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规则：</a:t>
            </a:r>
            <a:endParaRPr lang="en-US" altLang="zh-CN" sz="2800" b="1" kern="100" dirty="0">
              <a:solidFill>
                <a:srgbClr val="FF0000"/>
              </a:solidFill>
              <a:latin typeface="Calibri" panose="020F0502020204030204" pitchFamily="34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红色</a:t>
            </a:r>
            <a:r>
              <a:rPr lang="zh-CN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慧慧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赢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蓝色</a:t>
            </a:r>
            <a:r>
              <a:rPr lang="zh-CN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聪聪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赢</a:t>
            </a:r>
            <a:r>
              <a:rPr lang="en-US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黄色</a:t>
            </a:r>
            <a:r>
              <a:rPr lang="zh-CN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明明</a:t>
            </a:r>
            <a:r>
              <a:rPr lang="zh-CN" altLang="zh-CN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STKaiti" panose="02010600040101010101" pitchFamily="2" charset="-122"/>
                <a:cs typeface="Times New Roman" panose="02020603050405020304" pitchFamily="18" charset="0"/>
              </a:rPr>
              <a:t>赢</a:t>
            </a:r>
            <a:endParaRPr lang="zh-CN" altLang="zh-CN" sz="2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49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97828" y="1416814"/>
            <a:ext cx="8135568" cy="402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b="1" dirty="0">
                <a:solidFill>
                  <a:srgbClr val="C00000"/>
                </a:solidFill>
              </a:rPr>
              <a:t>事件的发生有：确定现象   不确定现象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600" b="1" dirty="0">
                <a:solidFill>
                  <a:srgbClr val="C00000"/>
                </a:solidFill>
              </a:rPr>
              <a:t>确定现象：可能、可能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600" b="1" dirty="0">
                <a:solidFill>
                  <a:srgbClr val="C00000"/>
                </a:solidFill>
              </a:rPr>
              <a:t>不确定现象：不可能、一定</a:t>
            </a:r>
          </a:p>
        </p:txBody>
      </p:sp>
    </p:spTree>
    <p:extLst>
      <p:ext uri="{BB962C8B-B14F-4D97-AF65-F5344CB8AC3E}">
        <p14:creationId xmlns="" xmlns:p14="http://schemas.microsoft.com/office/powerpoint/2010/main" val="105520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170" name="Picture 2" descr="http://p2.so.qhimgs1.com/bdr/_240_/t015d03cc4cfabdf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89" y="2163763"/>
            <a:ext cx="4958876" cy="344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862371" y="3021484"/>
            <a:ext cx="3726340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9张牌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任选一张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一定能找到它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0050" y="1244584"/>
            <a:ext cx="443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游戏：一定就是它</a:t>
            </a:r>
          </a:p>
        </p:txBody>
      </p:sp>
    </p:spTree>
    <p:extLst>
      <p:ext uri="{BB962C8B-B14F-4D97-AF65-F5344CB8AC3E}">
        <p14:creationId xmlns="" xmlns:p14="http://schemas.microsoft.com/office/powerpoint/2010/main" val="17410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21" y="1285428"/>
            <a:ext cx="599799" cy="64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64" y="1149369"/>
            <a:ext cx="595983" cy="64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53" y="1837504"/>
            <a:ext cx="595982" cy="6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89" y="1837504"/>
            <a:ext cx="595983" cy="6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19" y="1835916"/>
            <a:ext cx="595982" cy="6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3" y="1847021"/>
            <a:ext cx="593357" cy="6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73" y="1835322"/>
            <a:ext cx="595983" cy="65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07" y="1118142"/>
            <a:ext cx="593357" cy="65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04" y="1127937"/>
            <a:ext cx="611735" cy="6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08" y="1127937"/>
            <a:ext cx="611735" cy="6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>
            <a:spLocks noChangeAspect="1" noChangeArrowheads="1"/>
          </p:cNvSpPr>
          <p:nvPr/>
        </p:nvSpPr>
        <p:spPr bwMode="auto">
          <a:xfrm>
            <a:off x="836524" y="2626258"/>
            <a:ext cx="447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Arial" pitchFamily="34" charset="0"/>
                <a:ea typeface="方正琥珀简体" pitchFamily="65" charset="-122"/>
              </a:rPr>
              <a:t>9</a:t>
            </a:r>
            <a:r>
              <a:rPr lang="zh-CN" altLang="en-US" sz="2800" b="1" dirty="0">
                <a:solidFill>
                  <a:srgbClr val="00B050"/>
                </a:solidFill>
                <a:latin typeface="Arial" pitchFamily="34" charset="0"/>
                <a:ea typeface="方正琥珀简体" pitchFamily="65" charset="-122"/>
              </a:rPr>
              <a:t>张都有可能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08" y="1403436"/>
            <a:ext cx="638643" cy="6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50" y="1564406"/>
            <a:ext cx="641455" cy="6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84" y="1714787"/>
            <a:ext cx="638643" cy="6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63116" y="2688404"/>
            <a:ext cx="1737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C000"/>
                </a:solidFill>
                <a:latin typeface="Arial" pitchFamily="34" charset="0"/>
                <a:ea typeface="方正琥珀简体" pitchFamily="65" charset="-122"/>
              </a:rPr>
              <a:t>不可能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20777" y="2644879"/>
            <a:ext cx="3028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C000"/>
                </a:solidFill>
                <a:latin typeface="Arial" pitchFamily="34" charset="0"/>
                <a:ea typeface="方正琥珀简体" pitchFamily="65" charset="-122"/>
              </a:rPr>
              <a:t>3</a:t>
            </a:r>
            <a:r>
              <a:rPr lang="zh-CN" altLang="en-US" sz="2800" b="1" dirty="0">
                <a:solidFill>
                  <a:srgbClr val="FFC000"/>
                </a:solidFill>
                <a:latin typeface="Arial" pitchFamily="34" charset="0"/>
                <a:ea typeface="方正琥珀简体" pitchFamily="65" charset="-122"/>
              </a:rPr>
              <a:t>张有可能</a:t>
            </a:r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11" y="1406550"/>
            <a:ext cx="580694" cy="60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80" y="1550124"/>
            <a:ext cx="516247" cy="6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85" y="1468724"/>
            <a:ext cx="676028" cy="73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279" y="1571912"/>
            <a:ext cx="679006" cy="73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18" y="1714787"/>
            <a:ext cx="676028" cy="73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椭圆 24"/>
          <p:cNvSpPr/>
          <p:nvPr/>
        </p:nvSpPr>
        <p:spPr>
          <a:xfrm>
            <a:off x="6013968" y="1203828"/>
            <a:ext cx="1602218" cy="1428749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62" y="1600989"/>
            <a:ext cx="573011" cy="62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36" y="1708941"/>
            <a:ext cx="573011" cy="62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9" y="1852957"/>
            <a:ext cx="573011" cy="62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357454" y="2729161"/>
            <a:ext cx="1490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C000"/>
                </a:solidFill>
                <a:latin typeface="Arial" pitchFamily="34" charset="0"/>
                <a:ea typeface="方正琥珀简体" pitchFamily="65" charset="-122"/>
              </a:rPr>
              <a:t>不可能</a:t>
            </a:r>
          </a:p>
        </p:txBody>
      </p: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64" y="3251572"/>
            <a:ext cx="704217" cy="7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14" y="3396035"/>
            <a:ext cx="704218" cy="7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8" y="3513508"/>
            <a:ext cx="701116" cy="76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08" y="3696506"/>
            <a:ext cx="703509" cy="77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14" y="3825617"/>
            <a:ext cx="704218" cy="7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98" y="4034427"/>
            <a:ext cx="701116" cy="7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47" y="4200157"/>
            <a:ext cx="704218" cy="77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14" y="4381872"/>
            <a:ext cx="704218" cy="7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4" y="4567610"/>
            <a:ext cx="704217" cy="7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04" y="3668152"/>
            <a:ext cx="563170" cy="6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18" y="3782394"/>
            <a:ext cx="562603" cy="6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65" y="3975166"/>
            <a:ext cx="563169" cy="6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87" y="3696576"/>
            <a:ext cx="563169" cy="6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19" y="3847860"/>
            <a:ext cx="562603" cy="6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70" y="3951183"/>
            <a:ext cx="563170" cy="6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43" y="3696576"/>
            <a:ext cx="560689" cy="6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04" y="3855923"/>
            <a:ext cx="480000" cy="5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26" y="3810876"/>
            <a:ext cx="563169" cy="6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10" y="3934701"/>
            <a:ext cx="563170" cy="6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椭圆 48"/>
          <p:cNvSpPr/>
          <p:nvPr/>
        </p:nvSpPr>
        <p:spPr>
          <a:xfrm>
            <a:off x="6080156" y="3361379"/>
            <a:ext cx="1270987" cy="13508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499434" y="4665745"/>
            <a:ext cx="1490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Arial" pitchFamily="34" charset="0"/>
                <a:ea typeface="方正琥珀简体" pitchFamily="65" charset="-122"/>
              </a:rPr>
              <a:t>不可能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855565" y="4689907"/>
            <a:ext cx="1490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Arial" pitchFamily="34" charset="0"/>
                <a:ea typeface="方正琥珀简体" pitchFamily="65" charset="-122"/>
              </a:rPr>
              <a:t>不可能</a:t>
            </a:r>
          </a:p>
        </p:txBody>
      </p:sp>
      <p:pic>
        <p:nvPicPr>
          <p:cNvPr id="62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45" y="3632853"/>
            <a:ext cx="692162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7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66" y="3765111"/>
            <a:ext cx="691467" cy="75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28" y="3897966"/>
            <a:ext cx="692164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62" y="4053541"/>
            <a:ext cx="692164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95" y="4210703"/>
            <a:ext cx="692164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28" y="4365578"/>
            <a:ext cx="692164" cy="75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95" y="4520266"/>
            <a:ext cx="689114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28" y="4663141"/>
            <a:ext cx="692164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62" y="4825066"/>
            <a:ext cx="692164" cy="7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50"/>
          <p:cNvSpPr txBox="1">
            <a:spLocks noChangeArrowheads="1"/>
          </p:cNvSpPr>
          <p:nvPr/>
        </p:nvSpPr>
        <p:spPr bwMode="auto">
          <a:xfrm>
            <a:off x="9198516" y="5344482"/>
            <a:ext cx="2194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方正琥珀简体" pitchFamily="65" charset="-122"/>
              </a:rPr>
              <a:t>一定就是它</a:t>
            </a:r>
          </a:p>
        </p:txBody>
      </p:sp>
      <p:sp>
        <p:nvSpPr>
          <p:cNvPr id="27710" name="AutoShape 62"/>
          <p:cNvSpPr>
            <a:spLocks noChangeArrowheads="1"/>
          </p:cNvSpPr>
          <p:nvPr/>
        </p:nvSpPr>
        <p:spPr bwMode="auto">
          <a:xfrm rot="10800000">
            <a:off x="9800666" y="4769777"/>
            <a:ext cx="643466" cy="306224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chemeClr val="bg1"/>
              </a:solidFill>
              <a:latin typeface="Arial" pitchFamily="34" charset="0"/>
              <a:ea typeface="方正琥珀简体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8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5" grpId="0" animBg="1"/>
      <p:bldP spid="29" grpId="0"/>
      <p:bldP spid="49" grpId="0" animBg="1"/>
      <p:bldP spid="50" grpId="0"/>
      <p:bldP spid="51" grpId="0"/>
      <p:bldP spid="2" grpId="0"/>
      <p:bldP spid="277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170" name="Picture 2" descr="http://p2.so.qhimgs1.com/bdr/_240_/t015d03cc4cfabdf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7" y="1637853"/>
            <a:ext cx="4958876" cy="3449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799854" y="1359845"/>
            <a:ext cx="1574470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玩法：</a:t>
            </a:r>
          </a:p>
        </p:txBody>
      </p:sp>
      <p:sp>
        <p:nvSpPr>
          <p:cNvPr id="6" name="矩形 5"/>
          <p:cNvSpPr/>
          <p:nvPr/>
        </p:nvSpPr>
        <p:spPr>
          <a:xfrm>
            <a:off x="5799854" y="2507828"/>
            <a:ext cx="5408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均分3堆，确认挑选的牌 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张牌合起来 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再均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分3堆，再确认 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张牌合起来，找出牌 </a:t>
            </a:r>
          </a:p>
        </p:txBody>
      </p:sp>
    </p:spTree>
    <p:extLst>
      <p:ext uri="{BB962C8B-B14F-4D97-AF65-F5344CB8AC3E}">
        <p14:creationId xmlns="" xmlns:p14="http://schemas.microsoft.com/office/powerpoint/2010/main" val="32044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Picture 6" descr="u=3060159803,1631127293&amp;fm=23&amp;g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04" y="2204200"/>
            <a:ext cx="3820779" cy="4021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096000" y="3716970"/>
            <a:ext cx="5425971" cy="9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zh-CN" altLang="en-US" sz="4400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狄青</a:t>
            </a:r>
            <a:r>
              <a:rPr lang="en-US" altLang="zh-CN" sz="4400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400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百钱定军心</a:t>
            </a:r>
            <a:r>
              <a:rPr lang="en-US" altLang="zh-CN" sz="4400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altLang="zh-CN" sz="4400" b="1" dirty="0">
              <a:solidFill>
                <a:schemeClr val="hlink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E321B99-B15B-4DFF-B0FC-7069684C11B7}"/>
              </a:ext>
            </a:extLst>
          </p:cNvPr>
          <p:cNvSpPr/>
          <p:nvPr/>
        </p:nvSpPr>
        <p:spPr>
          <a:xfrm>
            <a:off x="1531404" y="1447636"/>
            <a:ext cx="3820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小故事 大智慧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76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04" y="1063003"/>
            <a:ext cx="9563100" cy="5665788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47" r="11986"/>
          <a:stretch>
            <a:fillRect/>
          </a:stretch>
        </p:blipFill>
        <p:spPr bwMode="auto">
          <a:xfrm>
            <a:off x="2524079" y="1071633"/>
            <a:ext cx="733213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0" r="11790"/>
          <a:stretch>
            <a:fillRect/>
          </a:stretch>
        </p:blipFill>
        <p:spPr bwMode="auto">
          <a:xfrm>
            <a:off x="2470332" y="1074286"/>
            <a:ext cx="7399867" cy="56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7" r="11339"/>
          <a:stretch>
            <a:fillRect/>
          </a:stretch>
        </p:blipFill>
        <p:spPr bwMode="auto">
          <a:xfrm>
            <a:off x="2450453" y="1070941"/>
            <a:ext cx="7353222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5930900" y="3246438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17415" name="Group 25"/>
          <p:cNvGrpSpPr>
            <a:grpSpLocks/>
          </p:cNvGrpSpPr>
          <p:nvPr/>
        </p:nvGrpSpPr>
        <p:grpSpPr bwMode="auto">
          <a:xfrm>
            <a:off x="9855200" y="5335588"/>
            <a:ext cx="914400" cy="684212"/>
            <a:chOff x="4560" y="3216"/>
            <a:chExt cx="624" cy="620"/>
          </a:xfrm>
        </p:grpSpPr>
        <p:pic>
          <p:nvPicPr>
            <p:cNvPr id="17424" name="Picture 23" descr="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16"/>
              <a:ext cx="6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Oval 24"/>
            <p:cNvSpPr>
              <a:spLocks noChangeArrowheads="1"/>
            </p:cNvSpPr>
            <p:nvPr/>
          </p:nvSpPr>
          <p:spPr bwMode="auto">
            <a:xfrm>
              <a:off x="4590" y="3243"/>
              <a:ext cx="576" cy="576"/>
            </a:xfrm>
            <a:prstGeom prst="ellipse">
              <a:avLst/>
            </a:prstGeom>
            <a:solidFill>
              <a:schemeClr val="bg1">
                <a:alpha val="1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  <a:ea typeface="幼圆" pitchFamily="49" charset="-122"/>
              </a:endParaRPr>
            </a:p>
          </p:txBody>
        </p:sp>
      </p:grpSp>
      <p:grpSp>
        <p:nvGrpSpPr>
          <p:cNvPr id="17416" name="Group 32"/>
          <p:cNvGrpSpPr>
            <a:grpSpLocks/>
          </p:cNvGrpSpPr>
          <p:nvPr/>
        </p:nvGrpSpPr>
        <p:grpSpPr bwMode="auto">
          <a:xfrm>
            <a:off x="1358900" y="890588"/>
            <a:ext cx="914400" cy="684212"/>
            <a:chOff x="4560" y="3216"/>
            <a:chExt cx="624" cy="620"/>
          </a:xfrm>
        </p:grpSpPr>
        <p:pic>
          <p:nvPicPr>
            <p:cNvPr id="17422" name="Picture 33" descr="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16"/>
              <a:ext cx="6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Oval 34"/>
            <p:cNvSpPr>
              <a:spLocks noChangeArrowheads="1"/>
            </p:cNvSpPr>
            <p:nvPr/>
          </p:nvSpPr>
          <p:spPr bwMode="auto">
            <a:xfrm>
              <a:off x="4590" y="3243"/>
              <a:ext cx="576" cy="576"/>
            </a:xfrm>
            <a:prstGeom prst="ellipse">
              <a:avLst/>
            </a:prstGeom>
            <a:solidFill>
              <a:schemeClr val="bg1">
                <a:alpha val="1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  <a:ea typeface="幼圆" pitchFamily="49" charset="-122"/>
              </a:endParaRPr>
            </a:p>
          </p:txBody>
        </p:sp>
      </p:grpSp>
      <p:grpSp>
        <p:nvGrpSpPr>
          <p:cNvPr id="17417" name="Group 35"/>
          <p:cNvGrpSpPr>
            <a:grpSpLocks/>
          </p:cNvGrpSpPr>
          <p:nvPr/>
        </p:nvGrpSpPr>
        <p:grpSpPr bwMode="auto">
          <a:xfrm>
            <a:off x="10102851" y="4662488"/>
            <a:ext cx="711200" cy="531812"/>
            <a:chOff x="4560" y="3216"/>
            <a:chExt cx="624" cy="620"/>
          </a:xfrm>
        </p:grpSpPr>
        <p:pic>
          <p:nvPicPr>
            <p:cNvPr id="17420" name="Picture 36" descr="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16"/>
              <a:ext cx="6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Oval 37"/>
            <p:cNvSpPr>
              <a:spLocks noChangeArrowheads="1"/>
            </p:cNvSpPr>
            <p:nvPr/>
          </p:nvSpPr>
          <p:spPr bwMode="auto">
            <a:xfrm>
              <a:off x="4590" y="3243"/>
              <a:ext cx="576" cy="576"/>
            </a:xfrm>
            <a:prstGeom prst="ellipse">
              <a:avLst/>
            </a:prstGeom>
            <a:solidFill>
              <a:schemeClr val="bg1">
                <a:alpha val="1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  <a:ea typeface="幼圆" pitchFamily="49" charset="-122"/>
              </a:endParaRPr>
            </a:p>
          </p:txBody>
        </p:sp>
      </p:grpSp>
      <p:sp>
        <p:nvSpPr>
          <p:cNvPr id="17418" name="WordArt 41"/>
          <p:cNvSpPr>
            <a:spLocks noChangeArrowheads="1" noChangeShapeType="1" noTextEdit="1"/>
          </p:cNvSpPr>
          <p:nvPr/>
        </p:nvSpPr>
        <p:spPr bwMode="auto">
          <a:xfrm>
            <a:off x="1606551" y="1966913"/>
            <a:ext cx="535516" cy="3500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狄</a:t>
            </a:r>
          </a:p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青</a:t>
            </a:r>
          </a:p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百</a:t>
            </a:r>
          </a:p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钱</a:t>
            </a:r>
          </a:p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定</a:t>
            </a:r>
          </a:p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军</a:t>
            </a:r>
          </a:p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黑体"/>
                <a:ea typeface="黑体"/>
              </a:rPr>
              <a:t>心</a:t>
            </a:r>
          </a:p>
        </p:txBody>
      </p:sp>
      <p:pic>
        <p:nvPicPr>
          <p:cNvPr id="4" name="音频-百钱定军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04451" y="5525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0230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375" y="1113160"/>
            <a:ext cx="2281394" cy="1105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48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评价</a:t>
            </a:r>
            <a:endParaRPr lang="en-US" altLang="zh-CN" sz="48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55" y="4039919"/>
            <a:ext cx="2627814" cy="19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65" y="4636668"/>
            <a:ext cx="1788839" cy="17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74" y="2122091"/>
            <a:ext cx="1429130" cy="17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2619" y="2450819"/>
            <a:ext cx="384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今天我学会了</a:t>
            </a:r>
            <a:r>
              <a:rPr lang="en-US" altLang="zh-CN" sz="3200" b="1" dirty="0">
                <a:solidFill>
                  <a:srgbClr val="C00000"/>
                </a:solidFill>
              </a:rPr>
              <a:t>……</a:t>
            </a:r>
            <a:r>
              <a:rPr lang="zh-CN" alt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7700" y="3654030"/>
            <a:ext cx="385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明天可能</a:t>
            </a:r>
            <a:r>
              <a:rPr lang="en-US" altLang="zh-CN" sz="3200" b="1" dirty="0">
                <a:solidFill>
                  <a:srgbClr val="C00000"/>
                </a:solidFill>
              </a:rPr>
              <a:t>……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534" y="5036756"/>
            <a:ext cx="16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……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95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375" y="1113160"/>
            <a:ext cx="5413661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课后明辨  一定</a:t>
            </a:r>
            <a:r>
              <a:rPr lang="en-US" altLang="zh-CN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100</a:t>
            </a: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" name="Picture 8" descr="骰子12">
            <a:extLst>
              <a:ext uri="{FF2B5EF4-FFF2-40B4-BE49-F238E27FC236}">
                <a16:creationId xmlns="" xmlns:a16="http://schemas.microsoft.com/office/drawing/2014/main" id="{2461FA31-5034-4319-B39D-437AEC91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08" y="2842389"/>
            <a:ext cx="1970991" cy="16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红色筛有数字.tif">
            <a:extLst>
              <a:ext uri="{FF2B5EF4-FFF2-40B4-BE49-F238E27FC236}">
                <a16:creationId xmlns="" xmlns:a16="http://schemas.microsoft.com/office/drawing/2014/main" id="{822C5266-F1B6-4656-8F2E-8E4D661B3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23" y="4197349"/>
            <a:ext cx="1232970" cy="130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5974CE8-EBC0-4C74-8362-A297ECD4316C}"/>
              </a:ext>
            </a:extLst>
          </p:cNvPr>
          <p:cNvSpPr/>
          <p:nvPr/>
        </p:nvSpPr>
        <p:spPr>
          <a:xfrm>
            <a:off x="5017356" y="2601217"/>
            <a:ext cx="5929828" cy="2558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材料：两粒骰子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玩法：抛骰子，落地后算两面数字和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</a:rPr>
              <a:t>原理：乘法分配律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9172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B7469DA-98BE-4A1A-A9A9-9600B261DF23}"/>
              </a:ext>
            </a:extLst>
          </p:cNvPr>
          <p:cNvSpPr/>
          <p:nvPr/>
        </p:nvSpPr>
        <p:spPr>
          <a:xfrm>
            <a:off x="3926175" y="296733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同学们再见！</a:t>
            </a:r>
          </a:p>
        </p:txBody>
      </p:sp>
    </p:spTree>
    <p:extLst>
      <p:ext uri="{BB962C8B-B14F-4D97-AF65-F5344CB8AC3E}">
        <p14:creationId xmlns="" xmlns:p14="http://schemas.microsoft.com/office/powerpoint/2010/main" val="266961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4995028"/>
            <a:ext cx="12192000" cy="1654687"/>
            <a:chOff x="0" y="4453702"/>
            <a:chExt cx="12192000" cy="18775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8851"/>
            <a:stretch>
              <a:fillRect/>
            </a:stretch>
          </p:blipFill>
          <p:spPr>
            <a:xfrm>
              <a:off x="0" y="4453702"/>
              <a:ext cx="12192000" cy="1482344"/>
            </a:xfrm>
            <a:prstGeom prst="rect">
              <a:avLst/>
            </a:prstGeom>
          </p:spPr>
        </p:pic>
        <p:sp>
          <p:nvSpPr>
            <p:cNvPr id="6" name="Freeform 6"/>
            <p:cNvSpPr/>
            <p:nvPr/>
          </p:nvSpPr>
          <p:spPr bwMode="auto">
            <a:xfrm>
              <a:off x="0" y="5511284"/>
              <a:ext cx="12192000" cy="819980"/>
            </a:xfrm>
            <a:custGeom>
              <a:avLst/>
              <a:gdLst>
                <a:gd name="T0" fmla="*/ 318 w 7680"/>
                <a:gd name="T1" fmla="*/ 232 h 409"/>
                <a:gd name="T2" fmla="*/ 1294 w 7680"/>
                <a:gd name="T3" fmla="*/ 118 h 409"/>
                <a:gd name="T4" fmla="*/ 1333 w 7680"/>
                <a:gd name="T5" fmla="*/ 118 h 409"/>
                <a:gd name="T6" fmla="*/ 1562 w 7680"/>
                <a:gd name="T7" fmla="*/ 129 h 409"/>
                <a:gd name="T8" fmla="*/ 2939 w 7680"/>
                <a:gd name="T9" fmla="*/ 336 h 409"/>
                <a:gd name="T10" fmla="*/ 3230 w 7680"/>
                <a:gd name="T11" fmla="*/ 372 h 409"/>
                <a:gd name="T12" fmla="*/ 4672 w 7680"/>
                <a:gd name="T13" fmla="*/ 372 h 409"/>
                <a:gd name="T14" fmla="*/ 5063 w 7680"/>
                <a:gd name="T15" fmla="*/ 325 h 409"/>
                <a:gd name="T16" fmla="*/ 6133 w 7680"/>
                <a:gd name="T17" fmla="*/ 137 h 409"/>
                <a:gd name="T18" fmla="*/ 6862 w 7680"/>
                <a:gd name="T19" fmla="*/ 126 h 409"/>
                <a:gd name="T20" fmla="*/ 7680 w 7680"/>
                <a:gd name="T21" fmla="*/ 233 h 409"/>
                <a:gd name="T22" fmla="*/ 7680 w 7680"/>
                <a:gd name="T23" fmla="*/ 162 h 409"/>
                <a:gd name="T24" fmla="*/ 6930 w 7680"/>
                <a:gd name="T25" fmla="*/ 9 h 409"/>
                <a:gd name="T26" fmla="*/ 6911 w 7680"/>
                <a:gd name="T27" fmla="*/ 7 h 409"/>
                <a:gd name="T28" fmla="*/ 6604 w 7680"/>
                <a:gd name="T29" fmla="*/ 2 h 409"/>
                <a:gd name="T30" fmla="*/ 6571 w 7680"/>
                <a:gd name="T31" fmla="*/ 3 h 409"/>
                <a:gd name="T32" fmla="*/ 6243 w 7680"/>
                <a:gd name="T33" fmla="*/ 27 h 409"/>
                <a:gd name="T34" fmla="*/ 6224 w 7680"/>
                <a:gd name="T35" fmla="*/ 29 h 409"/>
                <a:gd name="T36" fmla="*/ 5920 w 7680"/>
                <a:gd name="T37" fmla="*/ 68 h 409"/>
                <a:gd name="T38" fmla="*/ 5884 w 7680"/>
                <a:gd name="T39" fmla="*/ 74 h 409"/>
                <a:gd name="T40" fmla="*/ 5773 w 7680"/>
                <a:gd name="T41" fmla="*/ 91 h 409"/>
                <a:gd name="T42" fmla="*/ 5630 w 7680"/>
                <a:gd name="T43" fmla="*/ 116 h 409"/>
                <a:gd name="T44" fmla="*/ 5608 w 7680"/>
                <a:gd name="T45" fmla="*/ 119 h 409"/>
                <a:gd name="T46" fmla="*/ 5111 w 7680"/>
                <a:gd name="T47" fmla="*/ 208 h 409"/>
                <a:gd name="T48" fmla="*/ 5075 w 7680"/>
                <a:gd name="T49" fmla="*/ 214 h 409"/>
                <a:gd name="T50" fmla="*/ 3807 w 7680"/>
                <a:gd name="T51" fmla="*/ 342 h 409"/>
                <a:gd name="T52" fmla="*/ 3480 w 7680"/>
                <a:gd name="T53" fmla="*/ 332 h 409"/>
                <a:gd name="T54" fmla="*/ 3442 w 7680"/>
                <a:gd name="T55" fmla="*/ 330 h 409"/>
                <a:gd name="T56" fmla="*/ 1916 w 7680"/>
                <a:gd name="T57" fmla="*/ 100 h 409"/>
                <a:gd name="T58" fmla="*/ 1897 w 7680"/>
                <a:gd name="T59" fmla="*/ 96 h 409"/>
                <a:gd name="T60" fmla="*/ 1868 w 7680"/>
                <a:gd name="T61" fmla="*/ 91 h 409"/>
                <a:gd name="T62" fmla="*/ 1608 w 7680"/>
                <a:gd name="T63" fmla="*/ 51 h 409"/>
                <a:gd name="T64" fmla="*/ 1588 w 7680"/>
                <a:gd name="T65" fmla="*/ 48 h 409"/>
                <a:gd name="T66" fmla="*/ 1332 w 7680"/>
                <a:gd name="T67" fmla="*/ 19 h 409"/>
                <a:gd name="T68" fmla="*/ 1298 w 7680"/>
                <a:gd name="T69" fmla="*/ 16 h 409"/>
                <a:gd name="T70" fmla="*/ 1034 w 7680"/>
                <a:gd name="T71" fmla="*/ 2 h 409"/>
                <a:gd name="T72" fmla="*/ 1018 w 7680"/>
                <a:gd name="T73" fmla="*/ 1 h 409"/>
                <a:gd name="T74" fmla="*/ 1008 w 7680"/>
                <a:gd name="T75" fmla="*/ 1 h 409"/>
                <a:gd name="T76" fmla="*/ 864 w 7680"/>
                <a:gd name="T77" fmla="*/ 2 h 409"/>
                <a:gd name="T78" fmla="*/ 0 w 7680"/>
                <a:gd name="T79" fmla="*/ 162 h 409"/>
                <a:gd name="T80" fmla="*/ 0 w 7680"/>
                <a:gd name="T81" fmla="*/ 305 h 409"/>
                <a:gd name="T82" fmla="*/ 318 w 7680"/>
                <a:gd name="T83" fmla="*/ 2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80" h="409">
                  <a:moveTo>
                    <a:pt x="318" y="232"/>
                  </a:moveTo>
                  <a:cubicBezTo>
                    <a:pt x="701" y="150"/>
                    <a:pt x="993" y="115"/>
                    <a:pt x="1294" y="118"/>
                  </a:cubicBezTo>
                  <a:cubicBezTo>
                    <a:pt x="1307" y="118"/>
                    <a:pt x="1320" y="118"/>
                    <a:pt x="1333" y="118"/>
                  </a:cubicBezTo>
                  <a:cubicBezTo>
                    <a:pt x="1408" y="119"/>
                    <a:pt x="1484" y="123"/>
                    <a:pt x="1562" y="129"/>
                  </a:cubicBezTo>
                  <a:cubicBezTo>
                    <a:pt x="1922" y="156"/>
                    <a:pt x="2331" y="230"/>
                    <a:pt x="2939" y="336"/>
                  </a:cubicBezTo>
                  <a:cubicBezTo>
                    <a:pt x="3022" y="351"/>
                    <a:pt x="3121" y="363"/>
                    <a:pt x="3230" y="372"/>
                  </a:cubicBezTo>
                  <a:cubicBezTo>
                    <a:pt x="3657" y="409"/>
                    <a:pt x="4239" y="406"/>
                    <a:pt x="4672" y="372"/>
                  </a:cubicBezTo>
                  <a:cubicBezTo>
                    <a:pt x="4826" y="361"/>
                    <a:pt x="4961" y="345"/>
                    <a:pt x="5063" y="325"/>
                  </a:cubicBezTo>
                  <a:cubicBezTo>
                    <a:pt x="5361" y="270"/>
                    <a:pt x="5721" y="179"/>
                    <a:pt x="6133" y="137"/>
                  </a:cubicBezTo>
                  <a:cubicBezTo>
                    <a:pt x="6360" y="113"/>
                    <a:pt x="6604" y="105"/>
                    <a:pt x="6862" y="126"/>
                  </a:cubicBezTo>
                  <a:cubicBezTo>
                    <a:pt x="7230" y="157"/>
                    <a:pt x="7502" y="199"/>
                    <a:pt x="7680" y="233"/>
                  </a:cubicBezTo>
                  <a:cubicBezTo>
                    <a:pt x="7680" y="162"/>
                    <a:pt x="7680" y="162"/>
                    <a:pt x="7680" y="162"/>
                  </a:cubicBezTo>
                  <a:cubicBezTo>
                    <a:pt x="7428" y="72"/>
                    <a:pt x="7178" y="25"/>
                    <a:pt x="6930" y="9"/>
                  </a:cubicBezTo>
                  <a:cubicBezTo>
                    <a:pt x="6924" y="8"/>
                    <a:pt x="6917" y="8"/>
                    <a:pt x="6911" y="7"/>
                  </a:cubicBezTo>
                  <a:cubicBezTo>
                    <a:pt x="6809" y="1"/>
                    <a:pt x="6707" y="0"/>
                    <a:pt x="6604" y="2"/>
                  </a:cubicBezTo>
                  <a:cubicBezTo>
                    <a:pt x="6593" y="3"/>
                    <a:pt x="6582" y="3"/>
                    <a:pt x="6571" y="3"/>
                  </a:cubicBezTo>
                  <a:cubicBezTo>
                    <a:pt x="6462" y="7"/>
                    <a:pt x="6352" y="15"/>
                    <a:pt x="6243" y="27"/>
                  </a:cubicBezTo>
                  <a:cubicBezTo>
                    <a:pt x="6237" y="27"/>
                    <a:pt x="6230" y="28"/>
                    <a:pt x="6224" y="29"/>
                  </a:cubicBezTo>
                  <a:cubicBezTo>
                    <a:pt x="6123" y="39"/>
                    <a:pt x="6022" y="53"/>
                    <a:pt x="5920" y="68"/>
                  </a:cubicBezTo>
                  <a:cubicBezTo>
                    <a:pt x="5908" y="70"/>
                    <a:pt x="5896" y="72"/>
                    <a:pt x="5884" y="74"/>
                  </a:cubicBezTo>
                  <a:cubicBezTo>
                    <a:pt x="5847" y="80"/>
                    <a:pt x="5810" y="85"/>
                    <a:pt x="5773" y="91"/>
                  </a:cubicBezTo>
                  <a:cubicBezTo>
                    <a:pt x="5725" y="99"/>
                    <a:pt x="5678" y="107"/>
                    <a:pt x="5630" y="116"/>
                  </a:cubicBezTo>
                  <a:cubicBezTo>
                    <a:pt x="5623" y="117"/>
                    <a:pt x="5615" y="118"/>
                    <a:pt x="5608" y="119"/>
                  </a:cubicBezTo>
                  <a:cubicBezTo>
                    <a:pt x="5445" y="148"/>
                    <a:pt x="5279" y="179"/>
                    <a:pt x="5111" y="208"/>
                  </a:cubicBezTo>
                  <a:cubicBezTo>
                    <a:pt x="5099" y="210"/>
                    <a:pt x="5087" y="212"/>
                    <a:pt x="5075" y="214"/>
                  </a:cubicBezTo>
                  <a:cubicBezTo>
                    <a:pt x="4672" y="283"/>
                    <a:pt x="4253" y="342"/>
                    <a:pt x="3807" y="342"/>
                  </a:cubicBezTo>
                  <a:cubicBezTo>
                    <a:pt x="3696" y="342"/>
                    <a:pt x="3587" y="339"/>
                    <a:pt x="3480" y="332"/>
                  </a:cubicBezTo>
                  <a:cubicBezTo>
                    <a:pt x="3467" y="331"/>
                    <a:pt x="3454" y="330"/>
                    <a:pt x="3442" y="330"/>
                  </a:cubicBezTo>
                  <a:cubicBezTo>
                    <a:pt x="2897" y="293"/>
                    <a:pt x="2397" y="182"/>
                    <a:pt x="1916" y="100"/>
                  </a:cubicBezTo>
                  <a:cubicBezTo>
                    <a:pt x="1909" y="98"/>
                    <a:pt x="1903" y="97"/>
                    <a:pt x="1897" y="96"/>
                  </a:cubicBezTo>
                  <a:cubicBezTo>
                    <a:pt x="1887" y="95"/>
                    <a:pt x="1878" y="93"/>
                    <a:pt x="1868" y="91"/>
                  </a:cubicBezTo>
                  <a:cubicBezTo>
                    <a:pt x="1781" y="77"/>
                    <a:pt x="1694" y="63"/>
                    <a:pt x="1608" y="51"/>
                  </a:cubicBezTo>
                  <a:cubicBezTo>
                    <a:pt x="1601" y="50"/>
                    <a:pt x="1595" y="49"/>
                    <a:pt x="1588" y="48"/>
                  </a:cubicBezTo>
                  <a:cubicBezTo>
                    <a:pt x="1502" y="37"/>
                    <a:pt x="1417" y="27"/>
                    <a:pt x="1332" y="19"/>
                  </a:cubicBezTo>
                  <a:cubicBezTo>
                    <a:pt x="1320" y="18"/>
                    <a:pt x="1309" y="17"/>
                    <a:pt x="1298" y="16"/>
                  </a:cubicBezTo>
                  <a:cubicBezTo>
                    <a:pt x="1210" y="8"/>
                    <a:pt x="1122" y="4"/>
                    <a:pt x="1034" y="2"/>
                  </a:cubicBezTo>
                  <a:cubicBezTo>
                    <a:pt x="1029" y="2"/>
                    <a:pt x="1023" y="2"/>
                    <a:pt x="1018" y="1"/>
                  </a:cubicBezTo>
                  <a:cubicBezTo>
                    <a:pt x="1015" y="1"/>
                    <a:pt x="1011" y="1"/>
                    <a:pt x="1008" y="1"/>
                  </a:cubicBezTo>
                  <a:cubicBezTo>
                    <a:pt x="960" y="1"/>
                    <a:pt x="912" y="1"/>
                    <a:pt x="864" y="2"/>
                  </a:cubicBezTo>
                  <a:cubicBezTo>
                    <a:pt x="579" y="11"/>
                    <a:pt x="293" y="56"/>
                    <a:pt x="0" y="162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13" y="278"/>
                    <a:pt x="219" y="253"/>
                    <a:pt x="318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2680883" y="1651426"/>
            <a:ext cx="6413960" cy="2529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zh-CN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小故事 大智慧</a:t>
            </a:r>
            <a:endParaRPr lang="en-US" altLang="zh-CN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 algn="ctr">
              <a:lnSpc>
                <a:spcPct val="300000"/>
              </a:lnSpc>
              <a:defRPr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国王与大臣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》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3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1978" y="724659"/>
            <a:ext cx="4233851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活动一  抛硬币 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714" y="2554310"/>
            <a:ext cx="1896963" cy="2075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639" y="2699154"/>
            <a:ext cx="1896964" cy="1909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51367" y="5052844"/>
            <a:ext cx="1008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正面</a:t>
            </a:r>
          </a:p>
        </p:txBody>
      </p:sp>
      <p:sp>
        <p:nvSpPr>
          <p:cNvPr id="8" name="矩形 7"/>
          <p:cNvSpPr/>
          <p:nvPr/>
        </p:nvSpPr>
        <p:spPr>
          <a:xfrm>
            <a:off x="6611301" y="5052844"/>
            <a:ext cx="1008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反面</a:t>
            </a:r>
          </a:p>
        </p:txBody>
      </p:sp>
    </p:spTree>
    <p:extLst>
      <p:ext uri="{BB962C8B-B14F-4D97-AF65-F5344CB8AC3E}">
        <p14:creationId xmlns="" xmlns:p14="http://schemas.microsoft.com/office/powerpoint/2010/main" val="8689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3.so.qhimgs1.com/bdr/_240_/t0198e4be2429e182e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27" y="1964250"/>
            <a:ext cx="3855714" cy="3684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91978" y="724659"/>
            <a:ext cx="4233851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活动一  抛硬币 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99DA7D4-270D-41BF-86A3-02925BC3B2AE}"/>
              </a:ext>
            </a:extLst>
          </p:cNvPr>
          <p:cNvSpPr/>
          <p:nvPr/>
        </p:nvSpPr>
        <p:spPr>
          <a:xfrm>
            <a:off x="2943107" y="2089756"/>
            <a:ext cx="2191530" cy="333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玩法：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一摇 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二抛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三看  </a:t>
            </a:r>
          </a:p>
        </p:txBody>
      </p:sp>
    </p:spTree>
    <p:extLst>
      <p:ext uri="{BB962C8B-B14F-4D97-AF65-F5344CB8AC3E}">
        <p14:creationId xmlns="" xmlns:p14="http://schemas.microsoft.com/office/powerpoint/2010/main" val="293104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50" name="Picture 2" descr="http://p3.so.qhimgs1.com/bdr/_240_/t0198e4be2429e182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47" y="2803892"/>
            <a:ext cx="3030365" cy="2895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91978" y="724659"/>
            <a:ext cx="4095993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活动一  抛硬币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5A8A45E-35D5-4B22-9D32-59306CA88001}"/>
              </a:ext>
            </a:extLst>
          </p:cNvPr>
          <p:cNvSpPr/>
          <p:nvPr/>
        </p:nvSpPr>
        <p:spPr>
          <a:xfrm>
            <a:off x="5959384" y="1602955"/>
            <a:ext cx="4676280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36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小提示：</a:t>
            </a:r>
            <a:endParaRPr lang="en-US" altLang="zh-CN" sz="3600" b="1" dirty="0">
              <a:solidFill>
                <a:srgbClr val="FF0000"/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同学记录正面朝上次数 </a:t>
            </a:r>
            <a:endParaRPr lang="en-US" altLang="zh-CN" sz="3200" b="1" dirty="0">
              <a:solidFill>
                <a:srgbClr val="FF0000"/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同学记录反面朝上次数 </a:t>
            </a:r>
            <a:endParaRPr lang="en-US" altLang="zh-CN" sz="3200" b="1" dirty="0">
              <a:solidFill>
                <a:srgbClr val="FF0000"/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同学记录抛</a:t>
            </a:r>
            <a:r>
              <a:rPr lang="en-US" altLang="zh-CN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次 </a:t>
            </a:r>
            <a:endParaRPr lang="en-US" altLang="zh-CN" sz="3200" b="1" dirty="0">
              <a:solidFill>
                <a:srgbClr val="FF0000"/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同学抛币填记录单</a:t>
            </a:r>
            <a:endParaRPr lang="en-US" altLang="zh-CN" sz="3200" b="1" dirty="0">
              <a:solidFill>
                <a:srgbClr val="FF0000"/>
              </a:solidFill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5815121"/>
            <a:ext cx="12192000" cy="651884"/>
          </a:xfrm>
          <a:custGeom>
            <a:avLst/>
            <a:gdLst>
              <a:gd name="T0" fmla="*/ 318 w 7680"/>
              <a:gd name="T1" fmla="*/ 232 h 409"/>
              <a:gd name="T2" fmla="*/ 1294 w 7680"/>
              <a:gd name="T3" fmla="*/ 118 h 409"/>
              <a:gd name="T4" fmla="*/ 1333 w 7680"/>
              <a:gd name="T5" fmla="*/ 118 h 409"/>
              <a:gd name="T6" fmla="*/ 1562 w 7680"/>
              <a:gd name="T7" fmla="*/ 129 h 409"/>
              <a:gd name="T8" fmla="*/ 2939 w 7680"/>
              <a:gd name="T9" fmla="*/ 336 h 409"/>
              <a:gd name="T10" fmla="*/ 3230 w 7680"/>
              <a:gd name="T11" fmla="*/ 372 h 409"/>
              <a:gd name="T12" fmla="*/ 4672 w 7680"/>
              <a:gd name="T13" fmla="*/ 372 h 409"/>
              <a:gd name="T14" fmla="*/ 5063 w 7680"/>
              <a:gd name="T15" fmla="*/ 325 h 409"/>
              <a:gd name="T16" fmla="*/ 6133 w 7680"/>
              <a:gd name="T17" fmla="*/ 137 h 409"/>
              <a:gd name="T18" fmla="*/ 6862 w 7680"/>
              <a:gd name="T19" fmla="*/ 126 h 409"/>
              <a:gd name="T20" fmla="*/ 7680 w 7680"/>
              <a:gd name="T21" fmla="*/ 233 h 409"/>
              <a:gd name="T22" fmla="*/ 7680 w 7680"/>
              <a:gd name="T23" fmla="*/ 162 h 409"/>
              <a:gd name="T24" fmla="*/ 6930 w 7680"/>
              <a:gd name="T25" fmla="*/ 9 h 409"/>
              <a:gd name="T26" fmla="*/ 6911 w 7680"/>
              <a:gd name="T27" fmla="*/ 7 h 409"/>
              <a:gd name="T28" fmla="*/ 6604 w 7680"/>
              <a:gd name="T29" fmla="*/ 2 h 409"/>
              <a:gd name="T30" fmla="*/ 6571 w 7680"/>
              <a:gd name="T31" fmla="*/ 3 h 409"/>
              <a:gd name="T32" fmla="*/ 6243 w 7680"/>
              <a:gd name="T33" fmla="*/ 27 h 409"/>
              <a:gd name="T34" fmla="*/ 6224 w 7680"/>
              <a:gd name="T35" fmla="*/ 29 h 409"/>
              <a:gd name="T36" fmla="*/ 5920 w 7680"/>
              <a:gd name="T37" fmla="*/ 68 h 409"/>
              <a:gd name="T38" fmla="*/ 5884 w 7680"/>
              <a:gd name="T39" fmla="*/ 74 h 409"/>
              <a:gd name="T40" fmla="*/ 5773 w 7680"/>
              <a:gd name="T41" fmla="*/ 91 h 409"/>
              <a:gd name="T42" fmla="*/ 5630 w 7680"/>
              <a:gd name="T43" fmla="*/ 116 h 409"/>
              <a:gd name="T44" fmla="*/ 5608 w 7680"/>
              <a:gd name="T45" fmla="*/ 119 h 409"/>
              <a:gd name="T46" fmla="*/ 5111 w 7680"/>
              <a:gd name="T47" fmla="*/ 208 h 409"/>
              <a:gd name="T48" fmla="*/ 5075 w 7680"/>
              <a:gd name="T49" fmla="*/ 214 h 409"/>
              <a:gd name="T50" fmla="*/ 3807 w 7680"/>
              <a:gd name="T51" fmla="*/ 342 h 409"/>
              <a:gd name="T52" fmla="*/ 3480 w 7680"/>
              <a:gd name="T53" fmla="*/ 332 h 409"/>
              <a:gd name="T54" fmla="*/ 3442 w 7680"/>
              <a:gd name="T55" fmla="*/ 330 h 409"/>
              <a:gd name="T56" fmla="*/ 1916 w 7680"/>
              <a:gd name="T57" fmla="*/ 100 h 409"/>
              <a:gd name="T58" fmla="*/ 1897 w 7680"/>
              <a:gd name="T59" fmla="*/ 96 h 409"/>
              <a:gd name="T60" fmla="*/ 1868 w 7680"/>
              <a:gd name="T61" fmla="*/ 91 h 409"/>
              <a:gd name="T62" fmla="*/ 1608 w 7680"/>
              <a:gd name="T63" fmla="*/ 51 h 409"/>
              <a:gd name="T64" fmla="*/ 1588 w 7680"/>
              <a:gd name="T65" fmla="*/ 48 h 409"/>
              <a:gd name="T66" fmla="*/ 1332 w 7680"/>
              <a:gd name="T67" fmla="*/ 19 h 409"/>
              <a:gd name="T68" fmla="*/ 1298 w 7680"/>
              <a:gd name="T69" fmla="*/ 16 h 409"/>
              <a:gd name="T70" fmla="*/ 1034 w 7680"/>
              <a:gd name="T71" fmla="*/ 2 h 409"/>
              <a:gd name="T72" fmla="*/ 1018 w 7680"/>
              <a:gd name="T73" fmla="*/ 1 h 409"/>
              <a:gd name="T74" fmla="*/ 1008 w 7680"/>
              <a:gd name="T75" fmla="*/ 1 h 409"/>
              <a:gd name="T76" fmla="*/ 864 w 7680"/>
              <a:gd name="T77" fmla="*/ 2 h 409"/>
              <a:gd name="T78" fmla="*/ 0 w 7680"/>
              <a:gd name="T79" fmla="*/ 162 h 409"/>
              <a:gd name="T80" fmla="*/ 0 w 7680"/>
              <a:gd name="T81" fmla="*/ 305 h 409"/>
              <a:gd name="T82" fmla="*/ 318 w 7680"/>
              <a:gd name="T83" fmla="*/ 23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80" h="409">
                <a:moveTo>
                  <a:pt x="318" y="232"/>
                </a:moveTo>
                <a:cubicBezTo>
                  <a:pt x="701" y="150"/>
                  <a:pt x="993" y="115"/>
                  <a:pt x="1294" y="118"/>
                </a:cubicBezTo>
                <a:cubicBezTo>
                  <a:pt x="1307" y="118"/>
                  <a:pt x="1320" y="118"/>
                  <a:pt x="1333" y="118"/>
                </a:cubicBezTo>
                <a:cubicBezTo>
                  <a:pt x="1408" y="119"/>
                  <a:pt x="1484" y="123"/>
                  <a:pt x="1562" y="129"/>
                </a:cubicBezTo>
                <a:cubicBezTo>
                  <a:pt x="1922" y="156"/>
                  <a:pt x="2331" y="230"/>
                  <a:pt x="2939" y="336"/>
                </a:cubicBezTo>
                <a:cubicBezTo>
                  <a:pt x="3022" y="351"/>
                  <a:pt x="3121" y="363"/>
                  <a:pt x="3230" y="372"/>
                </a:cubicBezTo>
                <a:cubicBezTo>
                  <a:pt x="3657" y="409"/>
                  <a:pt x="4239" y="406"/>
                  <a:pt x="4672" y="372"/>
                </a:cubicBezTo>
                <a:cubicBezTo>
                  <a:pt x="4826" y="361"/>
                  <a:pt x="4961" y="345"/>
                  <a:pt x="5063" y="325"/>
                </a:cubicBezTo>
                <a:cubicBezTo>
                  <a:pt x="5361" y="270"/>
                  <a:pt x="5721" y="179"/>
                  <a:pt x="6133" y="137"/>
                </a:cubicBezTo>
                <a:cubicBezTo>
                  <a:pt x="6360" y="113"/>
                  <a:pt x="6604" y="105"/>
                  <a:pt x="6862" y="126"/>
                </a:cubicBezTo>
                <a:cubicBezTo>
                  <a:pt x="7230" y="157"/>
                  <a:pt x="7502" y="199"/>
                  <a:pt x="7680" y="233"/>
                </a:cubicBezTo>
                <a:cubicBezTo>
                  <a:pt x="7680" y="162"/>
                  <a:pt x="7680" y="162"/>
                  <a:pt x="7680" y="162"/>
                </a:cubicBezTo>
                <a:cubicBezTo>
                  <a:pt x="7428" y="72"/>
                  <a:pt x="7178" y="25"/>
                  <a:pt x="6930" y="9"/>
                </a:cubicBezTo>
                <a:cubicBezTo>
                  <a:pt x="6924" y="8"/>
                  <a:pt x="6917" y="8"/>
                  <a:pt x="6911" y="7"/>
                </a:cubicBezTo>
                <a:cubicBezTo>
                  <a:pt x="6809" y="1"/>
                  <a:pt x="6707" y="0"/>
                  <a:pt x="6604" y="2"/>
                </a:cubicBezTo>
                <a:cubicBezTo>
                  <a:pt x="6593" y="3"/>
                  <a:pt x="6582" y="3"/>
                  <a:pt x="6571" y="3"/>
                </a:cubicBezTo>
                <a:cubicBezTo>
                  <a:pt x="6462" y="7"/>
                  <a:pt x="6352" y="15"/>
                  <a:pt x="6243" y="27"/>
                </a:cubicBezTo>
                <a:cubicBezTo>
                  <a:pt x="6237" y="27"/>
                  <a:pt x="6230" y="28"/>
                  <a:pt x="6224" y="29"/>
                </a:cubicBezTo>
                <a:cubicBezTo>
                  <a:pt x="6123" y="39"/>
                  <a:pt x="6022" y="53"/>
                  <a:pt x="5920" y="68"/>
                </a:cubicBezTo>
                <a:cubicBezTo>
                  <a:pt x="5908" y="70"/>
                  <a:pt x="5896" y="72"/>
                  <a:pt x="5884" y="74"/>
                </a:cubicBezTo>
                <a:cubicBezTo>
                  <a:pt x="5847" y="80"/>
                  <a:pt x="5810" y="85"/>
                  <a:pt x="5773" y="91"/>
                </a:cubicBezTo>
                <a:cubicBezTo>
                  <a:pt x="5725" y="99"/>
                  <a:pt x="5678" y="107"/>
                  <a:pt x="5630" y="116"/>
                </a:cubicBezTo>
                <a:cubicBezTo>
                  <a:pt x="5623" y="117"/>
                  <a:pt x="5615" y="118"/>
                  <a:pt x="5608" y="119"/>
                </a:cubicBezTo>
                <a:cubicBezTo>
                  <a:pt x="5445" y="148"/>
                  <a:pt x="5279" y="179"/>
                  <a:pt x="5111" y="208"/>
                </a:cubicBezTo>
                <a:cubicBezTo>
                  <a:pt x="5099" y="210"/>
                  <a:pt x="5087" y="212"/>
                  <a:pt x="5075" y="214"/>
                </a:cubicBezTo>
                <a:cubicBezTo>
                  <a:pt x="4672" y="283"/>
                  <a:pt x="4253" y="342"/>
                  <a:pt x="3807" y="342"/>
                </a:cubicBezTo>
                <a:cubicBezTo>
                  <a:pt x="3696" y="342"/>
                  <a:pt x="3587" y="339"/>
                  <a:pt x="3480" y="332"/>
                </a:cubicBezTo>
                <a:cubicBezTo>
                  <a:pt x="3467" y="331"/>
                  <a:pt x="3454" y="330"/>
                  <a:pt x="3442" y="330"/>
                </a:cubicBezTo>
                <a:cubicBezTo>
                  <a:pt x="2897" y="293"/>
                  <a:pt x="2397" y="182"/>
                  <a:pt x="1916" y="100"/>
                </a:cubicBezTo>
                <a:cubicBezTo>
                  <a:pt x="1909" y="98"/>
                  <a:pt x="1903" y="97"/>
                  <a:pt x="1897" y="96"/>
                </a:cubicBezTo>
                <a:cubicBezTo>
                  <a:pt x="1887" y="95"/>
                  <a:pt x="1878" y="93"/>
                  <a:pt x="1868" y="91"/>
                </a:cubicBezTo>
                <a:cubicBezTo>
                  <a:pt x="1781" y="77"/>
                  <a:pt x="1694" y="63"/>
                  <a:pt x="1608" y="51"/>
                </a:cubicBezTo>
                <a:cubicBezTo>
                  <a:pt x="1601" y="50"/>
                  <a:pt x="1595" y="49"/>
                  <a:pt x="1588" y="48"/>
                </a:cubicBezTo>
                <a:cubicBezTo>
                  <a:pt x="1502" y="37"/>
                  <a:pt x="1417" y="27"/>
                  <a:pt x="1332" y="19"/>
                </a:cubicBezTo>
                <a:cubicBezTo>
                  <a:pt x="1320" y="18"/>
                  <a:pt x="1309" y="17"/>
                  <a:pt x="1298" y="16"/>
                </a:cubicBezTo>
                <a:cubicBezTo>
                  <a:pt x="1210" y="8"/>
                  <a:pt x="1122" y="4"/>
                  <a:pt x="1034" y="2"/>
                </a:cubicBezTo>
                <a:cubicBezTo>
                  <a:pt x="1029" y="2"/>
                  <a:pt x="1023" y="2"/>
                  <a:pt x="1018" y="1"/>
                </a:cubicBezTo>
                <a:cubicBezTo>
                  <a:pt x="1015" y="1"/>
                  <a:pt x="1011" y="1"/>
                  <a:pt x="1008" y="1"/>
                </a:cubicBezTo>
                <a:cubicBezTo>
                  <a:pt x="960" y="1"/>
                  <a:pt x="912" y="1"/>
                  <a:pt x="864" y="2"/>
                </a:cubicBezTo>
                <a:cubicBezTo>
                  <a:pt x="579" y="11"/>
                  <a:pt x="293" y="56"/>
                  <a:pt x="0" y="162"/>
                </a:cubicBezTo>
                <a:cubicBezTo>
                  <a:pt x="0" y="305"/>
                  <a:pt x="0" y="305"/>
                  <a:pt x="0" y="305"/>
                </a:cubicBezTo>
                <a:cubicBezTo>
                  <a:pt x="113" y="278"/>
                  <a:pt x="219" y="253"/>
                  <a:pt x="318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374" y="790808"/>
            <a:ext cx="4233851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活动一  抛硬币 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2543F2F-35E1-411C-AC94-BE478F33F401}"/>
              </a:ext>
            </a:extLst>
          </p:cNvPr>
          <p:cNvSpPr/>
          <p:nvPr/>
        </p:nvSpPr>
        <p:spPr>
          <a:xfrm>
            <a:off x="1830248" y="1929666"/>
            <a:ext cx="4679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填一填   </a:t>
            </a:r>
            <a:r>
              <a:rPr lang="zh-CN" altLang="zh-CN" sz="2800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填“正”或</a:t>
            </a:r>
            <a:r>
              <a:rPr lang="zh-CN" altLang="zh-CN" sz="3200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“反”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EC329543-9E41-4FC5-B4C3-BA18ACFAE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2220905"/>
              </p:ext>
            </p:extLst>
          </p:nvPr>
        </p:nvGraphicFramePr>
        <p:xfrm>
          <a:off x="1134675" y="2626922"/>
          <a:ext cx="10480043" cy="282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077">
                  <a:extLst>
                    <a:ext uri="{9D8B030D-6E8A-4147-A177-3AD203B41FA5}">
                      <a16:colId xmlns="" xmlns:a16="http://schemas.microsoft.com/office/drawing/2014/main" val="3814224116"/>
                    </a:ext>
                  </a:extLst>
                </a:gridCol>
                <a:gridCol w="873435">
                  <a:extLst>
                    <a:ext uri="{9D8B030D-6E8A-4147-A177-3AD203B41FA5}">
                      <a16:colId xmlns="" xmlns:a16="http://schemas.microsoft.com/office/drawing/2014/main" val="3920440007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407371724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2501729007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2258598445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1069479897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1421994071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1608994247"/>
                    </a:ext>
                  </a:extLst>
                </a:gridCol>
                <a:gridCol w="963756">
                  <a:extLst>
                    <a:ext uri="{9D8B030D-6E8A-4147-A177-3AD203B41FA5}">
                      <a16:colId xmlns="" xmlns:a16="http://schemas.microsoft.com/office/drawing/2014/main" val="644046874"/>
                    </a:ext>
                  </a:extLst>
                </a:gridCol>
                <a:gridCol w="971260">
                  <a:extLst>
                    <a:ext uri="{9D8B030D-6E8A-4147-A177-3AD203B41FA5}">
                      <a16:colId xmlns="" xmlns:a16="http://schemas.microsoft.com/office/drawing/2014/main" val="2321002212"/>
                    </a:ext>
                  </a:extLst>
                </a:gridCol>
                <a:gridCol w="834979">
                  <a:extLst>
                    <a:ext uri="{9D8B030D-6E8A-4147-A177-3AD203B41FA5}">
                      <a16:colId xmlns="" xmlns:a16="http://schemas.microsoft.com/office/drawing/2014/main" val="1784380001"/>
                    </a:ext>
                  </a:extLst>
                </a:gridCol>
              </a:tblGrid>
              <a:tr h="941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第几次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2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3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4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5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6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7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8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9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10</a:t>
                      </a:r>
                      <a:endParaRPr lang="zh-CN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510665"/>
                  </a:ext>
                </a:extLst>
              </a:tr>
              <a:tr h="941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70C0"/>
                          </a:solidFill>
                        </a:rPr>
                        <a:t>我的猜测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4853261"/>
                  </a:ext>
                </a:extLst>
              </a:tr>
              <a:tr h="941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70C0"/>
                          </a:solidFill>
                        </a:rPr>
                        <a:t>抛的结果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479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16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2543F2F-35E1-411C-AC94-BE478F33F401}"/>
              </a:ext>
            </a:extLst>
          </p:cNvPr>
          <p:cNvSpPr/>
          <p:nvPr/>
        </p:nvSpPr>
        <p:spPr>
          <a:xfrm>
            <a:off x="3774226" y="1334491"/>
            <a:ext cx="4926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四（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）班抛硬币情况统计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9E6D4819-8D0D-493D-9B7B-16C85A86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4883864"/>
              </p:ext>
            </p:extLst>
          </p:nvPr>
        </p:nvGraphicFramePr>
        <p:xfrm>
          <a:off x="657859" y="2242201"/>
          <a:ext cx="11211408" cy="282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29">
                  <a:extLst>
                    <a:ext uri="{9D8B030D-6E8A-4147-A177-3AD203B41FA5}">
                      <a16:colId xmlns="" xmlns:a16="http://schemas.microsoft.com/office/drawing/2014/main" val="3814224116"/>
                    </a:ext>
                  </a:extLst>
                </a:gridCol>
                <a:gridCol w="770965">
                  <a:extLst>
                    <a:ext uri="{9D8B030D-6E8A-4147-A177-3AD203B41FA5}">
                      <a16:colId xmlns="" xmlns:a16="http://schemas.microsoft.com/office/drawing/2014/main" val="3920440007"/>
                    </a:ext>
                  </a:extLst>
                </a:gridCol>
                <a:gridCol w="892287">
                  <a:extLst>
                    <a:ext uri="{9D8B030D-6E8A-4147-A177-3AD203B41FA5}">
                      <a16:colId xmlns="" xmlns:a16="http://schemas.microsoft.com/office/drawing/2014/main" val="407371724"/>
                    </a:ext>
                  </a:extLst>
                </a:gridCol>
                <a:gridCol w="934720">
                  <a:extLst>
                    <a:ext uri="{9D8B030D-6E8A-4147-A177-3AD203B41FA5}">
                      <a16:colId xmlns="" xmlns:a16="http://schemas.microsoft.com/office/drawing/2014/main" val="2501729007"/>
                    </a:ext>
                  </a:extLst>
                </a:gridCol>
                <a:gridCol w="955040">
                  <a:extLst>
                    <a:ext uri="{9D8B030D-6E8A-4147-A177-3AD203B41FA5}">
                      <a16:colId xmlns="" xmlns:a16="http://schemas.microsoft.com/office/drawing/2014/main" val="2258598445"/>
                    </a:ext>
                  </a:extLst>
                </a:gridCol>
                <a:gridCol w="995680">
                  <a:extLst>
                    <a:ext uri="{9D8B030D-6E8A-4147-A177-3AD203B41FA5}">
                      <a16:colId xmlns="" xmlns:a16="http://schemas.microsoft.com/office/drawing/2014/main" val="1069479897"/>
                    </a:ext>
                  </a:extLst>
                </a:gridCol>
                <a:gridCol w="995680">
                  <a:extLst>
                    <a:ext uri="{9D8B030D-6E8A-4147-A177-3AD203B41FA5}">
                      <a16:colId xmlns="" xmlns:a16="http://schemas.microsoft.com/office/drawing/2014/main" val="1421994071"/>
                    </a:ext>
                  </a:extLst>
                </a:gridCol>
                <a:gridCol w="955040">
                  <a:extLst>
                    <a:ext uri="{9D8B030D-6E8A-4147-A177-3AD203B41FA5}">
                      <a16:colId xmlns="" xmlns:a16="http://schemas.microsoft.com/office/drawing/2014/main" val="1608994247"/>
                    </a:ext>
                  </a:extLst>
                </a:gridCol>
                <a:gridCol w="975360">
                  <a:extLst>
                    <a:ext uri="{9D8B030D-6E8A-4147-A177-3AD203B41FA5}">
                      <a16:colId xmlns="" xmlns:a16="http://schemas.microsoft.com/office/drawing/2014/main" val="644046874"/>
                    </a:ext>
                  </a:extLst>
                </a:gridCol>
                <a:gridCol w="975360">
                  <a:extLst>
                    <a:ext uri="{9D8B030D-6E8A-4147-A177-3AD203B41FA5}">
                      <a16:colId xmlns="" xmlns:a16="http://schemas.microsoft.com/office/drawing/2014/main" val="2321002212"/>
                    </a:ext>
                  </a:extLst>
                </a:gridCol>
                <a:gridCol w="894080">
                  <a:extLst>
                    <a:ext uri="{9D8B030D-6E8A-4147-A177-3AD203B41FA5}">
                      <a16:colId xmlns="" xmlns:a16="http://schemas.microsoft.com/office/drawing/2014/main" val="1784380001"/>
                    </a:ext>
                  </a:extLst>
                </a:gridCol>
                <a:gridCol w="947267">
                  <a:extLst>
                    <a:ext uri="{9D8B030D-6E8A-4147-A177-3AD203B41FA5}">
                      <a16:colId xmlns="" xmlns:a16="http://schemas.microsoft.com/office/drawing/2014/main" val="3621848987"/>
                    </a:ext>
                  </a:extLst>
                </a:gridCol>
              </a:tblGrid>
              <a:tr h="941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队别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2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3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4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5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6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7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8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9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10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合计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510665"/>
                  </a:ext>
                </a:extLst>
              </a:tr>
              <a:tr h="941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70C0"/>
                          </a:solidFill>
                        </a:rPr>
                        <a:t>正面次数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4853261"/>
                  </a:ext>
                </a:extLst>
              </a:tr>
              <a:tr h="941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70C0"/>
                          </a:solidFill>
                        </a:rPr>
                        <a:t>反面次数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479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59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2543F2F-35E1-411C-AC94-BE478F33F401}"/>
              </a:ext>
            </a:extLst>
          </p:cNvPr>
          <p:cNvSpPr/>
          <p:nvPr/>
        </p:nvSpPr>
        <p:spPr>
          <a:xfrm>
            <a:off x="3774226" y="1011555"/>
            <a:ext cx="3804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读一读   你知道吗？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E7384C33-F47A-44F2-9885-84A44191F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7603197"/>
              </p:ext>
            </p:extLst>
          </p:nvPr>
        </p:nvGraphicFramePr>
        <p:xfrm>
          <a:off x="1324945" y="1669944"/>
          <a:ext cx="9774681" cy="396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558">
                  <a:extLst>
                    <a:ext uri="{9D8B030D-6E8A-4147-A177-3AD203B41FA5}">
                      <a16:colId xmlns="" xmlns:a16="http://schemas.microsoft.com/office/drawing/2014/main" val="3214423588"/>
                    </a:ext>
                  </a:extLst>
                </a:gridCol>
                <a:gridCol w="2099193">
                  <a:extLst>
                    <a:ext uri="{9D8B030D-6E8A-4147-A177-3AD203B41FA5}">
                      <a16:colId xmlns="" xmlns:a16="http://schemas.microsoft.com/office/drawing/2014/main" val="3103398398"/>
                    </a:ext>
                  </a:extLst>
                </a:gridCol>
                <a:gridCol w="2445965">
                  <a:extLst>
                    <a:ext uri="{9D8B030D-6E8A-4147-A177-3AD203B41FA5}">
                      <a16:colId xmlns="" xmlns:a16="http://schemas.microsoft.com/office/drawing/2014/main" val="4023819234"/>
                    </a:ext>
                  </a:extLst>
                </a:gridCol>
                <a:gridCol w="2445965">
                  <a:extLst>
                    <a:ext uri="{9D8B030D-6E8A-4147-A177-3AD203B41FA5}">
                      <a16:colId xmlns="" xmlns:a16="http://schemas.microsoft.com/office/drawing/2014/main" val="1402312954"/>
                    </a:ext>
                  </a:extLst>
                </a:gridCol>
              </a:tblGrid>
              <a:tr h="859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实验者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抛币次数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正面朝上次数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反面朝上次数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6866760"/>
                  </a:ext>
                </a:extLst>
              </a:tr>
              <a:tr h="506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四（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）班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22066357"/>
                  </a:ext>
                </a:extLst>
              </a:tr>
              <a:tr h="506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德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摩根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4092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2048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2044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11706013"/>
                  </a:ext>
                </a:extLst>
              </a:tr>
              <a:tr h="506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蒲丰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4040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2048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1992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73159883"/>
                  </a:ext>
                </a:extLst>
              </a:tr>
              <a:tr h="506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費勒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10000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4979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5021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7794984"/>
                  </a:ext>
                </a:extLst>
              </a:tr>
              <a:tr h="506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皮尔逊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24000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12012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11988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76602756"/>
                  </a:ext>
                </a:extLst>
              </a:tr>
              <a:tr h="506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罗曼诺夫斯基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80640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39699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40941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8886571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E87A9C1-2DB3-4A78-BA90-DB7C3FAFBAE4}"/>
              </a:ext>
            </a:extLst>
          </p:cNvPr>
          <p:cNvSpPr/>
          <p:nvPr/>
        </p:nvSpPr>
        <p:spPr>
          <a:xfrm>
            <a:off x="2728508" y="5907425"/>
            <a:ext cx="4358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通过这些数据，我发现</a:t>
            </a:r>
            <a:r>
              <a:rPr lang="en-US" altLang="zh-CN" sz="2800" b="1" dirty="0">
                <a:solidFill>
                  <a:srgbClr val="FF0000"/>
                </a:solidFill>
                <a:ea typeface="STKaiti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5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4"/>
          <p:cNvSpPr txBox="1"/>
          <p:nvPr/>
        </p:nvSpPr>
        <p:spPr>
          <a:xfrm>
            <a:off x="2728508" y="3269310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5375" y="1113160"/>
            <a:ext cx="3772186" cy="10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lnSpc>
                <a:spcPts val="9000"/>
              </a:lnSpc>
              <a:buFont typeface="Wingdings" panose="05000000000000000000" pitchFamily="2" charset="2"/>
              <a:buChar char="u"/>
            </a:pPr>
            <a:r>
              <a:rPr lang="zh-CN" altLang="en-US" sz="36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活动二  摸球 </a:t>
            </a:r>
            <a:endParaRPr lang="en-US" altLang="zh-CN" sz="36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11" name="组合 55">
            <a:extLst>
              <a:ext uri="{FF2B5EF4-FFF2-40B4-BE49-F238E27FC236}">
                <a16:creationId xmlns="" xmlns:a16="http://schemas.microsoft.com/office/drawing/2014/main" id="{87A61B77-7E38-4845-99F8-EE9C08353107}"/>
              </a:ext>
            </a:extLst>
          </p:cNvPr>
          <p:cNvGrpSpPr>
            <a:grpSpLocks/>
          </p:cNvGrpSpPr>
          <p:nvPr/>
        </p:nvGrpSpPr>
        <p:grpSpPr bwMode="auto">
          <a:xfrm>
            <a:off x="4435021" y="2733983"/>
            <a:ext cx="2319891" cy="1536682"/>
            <a:chOff x="500034" y="1977086"/>
            <a:chExt cx="3000396" cy="1809104"/>
          </a:xfrm>
        </p:grpSpPr>
        <p:grpSp>
          <p:nvGrpSpPr>
            <p:cNvPr id="13" name="组合 15">
              <a:extLst>
                <a:ext uri="{FF2B5EF4-FFF2-40B4-BE49-F238E27FC236}">
                  <a16:creationId xmlns="" xmlns:a16="http://schemas.microsoft.com/office/drawing/2014/main" id="{68F8035F-EFB5-4449-9E2D-BBE113E73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34" y="2071678"/>
              <a:ext cx="3000396" cy="1714512"/>
              <a:chOff x="5072066" y="2143116"/>
              <a:chExt cx="3071834" cy="2143140"/>
            </a:xfrm>
          </p:grpSpPr>
          <p:sp>
            <p:nvSpPr>
              <p:cNvPr id="21" name="任意多边形 3">
                <a:extLst>
                  <a:ext uri="{FF2B5EF4-FFF2-40B4-BE49-F238E27FC236}">
                    <a16:creationId xmlns="" xmlns:a16="http://schemas.microsoft.com/office/drawing/2014/main" id="{9CD15639-1AEC-4A50-B580-CAA594CB17F5}"/>
                  </a:ext>
                </a:extLst>
              </p:cNvPr>
              <p:cNvSpPr/>
              <p:nvPr/>
            </p:nvSpPr>
            <p:spPr>
              <a:xfrm>
                <a:off x="5072066" y="2143896"/>
                <a:ext cx="3071834" cy="2142360"/>
              </a:xfrm>
              <a:custGeom>
                <a:avLst/>
                <a:gdLst>
                  <a:gd name="connsiteX0" fmla="*/ 0 w 3071834"/>
                  <a:gd name="connsiteY0" fmla="*/ 535785 h 2143140"/>
                  <a:gd name="connsiteX1" fmla="*/ 2536049 w 3071834"/>
                  <a:gd name="connsiteY1" fmla="*/ 535785 h 2143140"/>
                  <a:gd name="connsiteX2" fmla="*/ 2536049 w 3071834"/>
                  <a:gd name="connsiteY2" fmla="*/ 2143140 h 2143140"/>
                  <a:gd name="connsiteX3" fmla="*/ 0 w 3071834"/>
                  <a:gd name="connsiteY3" fmla="*/ 2143140 h 2143140"/>
                  <a:gd name="connsiteX4" fmla="*/ 0 w 3071834"/>
                  <a:gd name="connsiteY4" fmla="*/ 535785 h 2143140"/>
                  <a:gd name="connsiteX0" fmla="*/ 2536049 w 3071834"/>
                  <a:gd name="connsiteY0" fmla="*/ 535785 h 2143140"/>
                  <a:gd name="connsiteX1" fmla="*/ 3071834 w 3071834"/>
                  <a:gd name="connsiteY1" fmla="*/ 0 h 2143140"/>
                  <a:gd name="connsiteX2" fmla="*/ 3071834 w 3071834"/>
                  <a:gd name="connsiteY2" fmla="*/ 1607355 h 2143140"/>
                  <a:gd name="connsiteX3" fmla="*/ 2536049 w 3071834"/>
                  <a:gd name="connsiteY3" fmla="*/ 2143140 h 2143140"/>
                  <a:gd name="connsiteX4" fmla="*/ 2536049 w 3071834"/>
                  <a:gd name="connsiteY4" fmla="*/ 535785 h 2143140"/>
                  <a:gd name="connsiteX0" fmla="*/ 0 w 3071834"/>
                  <a:gd name="connsiteY0" fmla="*/ 535785 h 2143140"/>
                  <a:gd name="connsiteX1" fmla="*/ 535785 w 3071834"/>
                  <a:gd name="connsiteY1" fmla="*/ 0 h 2143140"/>
                  <a:gd name="connsiteX2" fmla="*/ 3071834 w 3071834"/>
                  <a:gd name="connsiteY2" fmla="*/ 0 h 2143140"/>
                  <a:gd name="connsiteX3" fmla="*/ 2536049 w 3071834"/>
                  <a:gd name="connsiteY3" fmla="*/ 535785 h 2143140"/>
                  <a:gd name="connsiteX4" fmla="*/ 0 w 3071834"/>
                  <a:gd name="connsiteY4" fmla="*/ 535785 h 2143140"/>
                  <a:gd name="connsiteX0" fmla="*/ 0 w 3071834"/>
                  <a:gd name="connsiteY0" fmla="*/ 535785 h 2143140"/>
                  <a:gd name="connsiteX1" fmla="*/ 535785 w 3071834"/>
                  <a:gd name="connsiteY1" fmla="*/ 0 h 2143140"/>
                  <a:gd name="connsiteX2" fmla="*/ 3071834 w 3071834"/>
                  <a:gd name="connsiteY2" fmla="*/ 0 h 2143140"/>
                  <a:gd name="connsiteX3" fmla="*/ 3071834 w 3071834"/>
                  <a:gd name="connsiteY3" fmla="*/ 1607355 h 2143140"/>
                  <a:gd name="connsiteX4" fmla="*/ 2536049 w 3071834"/>
                  <a:gd name="connsiteY4" fmla="*/ 2143140 h 2143140"/>
                  <a:gd name="connsiteX5" fmla="*/ 0 w 3071834"/>
                  <a:gd name="connsiteY5" fmla="*/ 2143140 h 2143140"/>
                  <a:gd name="connsiteX6" fmla="*/ 0 w 3071834"/>
                  <a:gd name="connsiteY6" fmla="*/ 535785 h 2143140"/>
                  <a:gd name="connsiteX7" fmla="*/ 0 w 3071834"/>
                  <a:gd name="connsiteY7" fmla="*/ 535785 h 2143140"/>
                  <a:gd name="connsiteX8" fmla="*/ 2536049 w 3071834"/>
                  <a:gd name="connsiteY8" fmla="*/ 535785 h 2143140"/>
                  <a:gd name="connsiteX9" fmla="*/ 3071834 w 3071834"/>
                  <a:gd name="connsiteY9" fmla="*/ 0 h 2143140"/>
                  <a:gd name="connsiteX10" fmla="*/ 2536049 w 3071834"/>
                  <a:gd name="connsiteY10" fmla="*/ 535785 h 2143140"/>
                  <a:gd name="connsiteX11" fmla="*/ 2536049 w 3071834"/>
                  <a:gd name="connsiteY11" fmla="*/ 2143140 h 214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71834" h="2143140" stroke="0" extrusionOk="0">
                    <a:moveTo>
                      <a:pt x="0" y="535785"/>
                    </a:moveTo>
                    <a:lnTo>
                      <a:pt x="2536049" y="535785"/>
                    </a:lnTo>
                    <a:lnTo>
                      <a:pt x="2536049" y="2143140"/>
                    </a:lnTo>
                    <a:lnTo>
                      <a:pt x="0" y="2143140"/>
                    </a:lnTo>
                    <a:lnTo>
                      <a:pt x="0" y="535785"/>
                    </a:lnTo>
                    <a:close/>
                  </a:path>
                  <a:path w="3071834" h="2143140" fill="darkenLess" stroke="0" extrusionOk="0">
                    <a:moveTo>
                      <a:pt x="2536049" y="535785"/>
                    </a:moveTo>
                    <a:lnTo>
                      <a:pt x="3071834" y="0"/>
                    </a:lnTo>
                    <a:lnTo>
                      <a:pt x="3071834" y="1607355"/>
                    </a:lnTo>
                    <a:lnTo>
                      <a:pt x="2536049" y="2143140"/>
                    </a:lnTo>
                    <a:lnTo>
                      <a:pt x="2536049" y="535785"/>
                    </a:lnTo>
                    <a:close/>
                  </a:path>
                  <a:path w="3071834" h="2143140" fill="lightenLess" stroke="0" extrusionOk="0">
                    <a:moveTo>
                      <a:pt x="0" y="535785"/>
                    </a:moveTo>
                    <a:lnTo>
                      <a:pt x="535785" y="0"/>
                    </a:lnTo>
                    <a:lnTo>
                      <a:pt x="3071834" y="0"/>
                    </a:lnTo>
                    <a:lnTo>
                      <a:pt x="2536049" y="535785"/>
                    </a:lnTo>
                    <a:lnTo>
                      <a:pt x="0" y="535785"/>
                    </a:lnTo>
                    <a:close/>
                  </a:path>
                  <a:path w="3071834" h="2143140" fill="none" extrusionOk="0">
                    <a:moveTo>
                      <a:pt x="0" y="535785"/>
                    </a:moveTo>
                    <a:lnTo>
                      <a:pt x="535785" y="0"/>
                    </a:lnTo>
                    <a:lnTo>
                      <a:pt x="3071834" y="0"/>
                    </a:lnTo>
                    <a:lnTo>
                      <a:pt x="3071834" y="1607355"/>
                    </a:lnTo>
                    <a:lnTo>
                      <a:pt x="2536049" y="2143140"/>
                    </a:lnTo>
                    <a:lnTo>
                      <a:pt x="0" y="2143140"/>
                    </a:lnTo>
                    <a:lnTo>
                      <a:pt x="0" y="535785"/>
                    </a:lnTo>
                    <a:close/>
                    <a:moveTo>
                      <a:pt x="0" y="535785"/>
                    </a:moveTo>
                    <a:lnTo>
                      <a:pt x="2536049" y="535785"/>
                    </a:lnTo>
                    <a:lnTo>
                      <a:pt x="3071834" y="0"/>
                    </a:lnTo>
                    <a:moveTo>
                      <a:pt x="2536049" y="535785"/>
                    </a:moveTo>
                    <a:lnTo>
                      <a:pt x="2536049" y="2143140"/>
                    </a:lnTo>
                  </a:path>
                </a:pathLst>
              </a:custGeom>
              <a:gradFill flip="none" rotWithShape="1">
                <a:gsLst>
                  <a:gs pos="0">
                    <a:srgbClr val="0066CC">
                      <a:tint val="66000"/>
                      <a:satMod val="160000"/>
                    </a:srgbClr>
                  </a:gs>
                  <a:gs pos="53000">
                    <a:srgbClr val="0066CC">
                      <a:tint val="44500"/>
                      <a:satMod val="160000"/>
                    </a:srgbClr>
                  </a:gs>
                  <a:gs pos="100000">
                    <a:srgbClr val="0066CC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="" xmlns:a16="http://schemas.microsoft.com/office/drawing/2014/main" id="{D0771D9E-32A5-4BEC-9433-D6CC27386C72}"/>
                  </a:ext>
                </a:extLst>
              </p:cNvPr>
              <p:cNvCxnSpPr/>
              <p:nvPr/>
            </p:nvCxnSpPr>
            <p:spPr>
              <a:xfrm rot="16200000" flipH="1">
                <a:off x="4826328" y="2934112"/>
                <a:ext cx="1586934" cy="6501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6="http://schemas.microsoft.com/office/drawing/2014/main" id="{B03A4772-6E92-45B6-950A-2C2C05E1133A}"/>
                  </a:ext>
                </a:extLst>
              </p:cNvPr>
              <p:cNvCxnSpPr/>
              <p:nvPr/>
            </p:nvCxnSpPr>
            <p:spPr>
              <a:xfrm rot="10800000">
                <a:off x="5614919" y="3748682"/>
                <a:ext cx="2520854" cy="1984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83A5EA4A-2B35-44D0-9A3C-D106C8666C3B}"/>
                  </a:ext>
                </a:extLst>
              </p:cNvPr>
              <p:cNvCxnSpPr>
                <a:cxnSpLocks noChangeAspect="1"/>
                <a:endCxn id="21" idx="5"/>
              </p:cNvCxnSpPr>
              <p:nvPr/>
            </p:nvCxnSpPr>
            <p:spPr>
              <a:xfrm rot="5400000">
                <a:off x="5064538" y="3706619"/>
                <a:ext cx="587165" cy="572109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14" name="图片 17" descr="黄球1.tif">
              <a:extLst>
                <a:ext uri="{FF2B5EF4-FFF2-40B4-BE49-F238E27FC236}">
                  <a16:creationId xmlns="" xmlns:a16="http://schemas.microsoft.com/office/drawing/2014/main" id="{5056B92A-E7A4-40CF-A2C7-59C27D10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3071810"/>
              <a:ext cx="500067" cy="49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41" descr="黄球1.tif">
              <a:extLst>
                <a:ext uri="{FF2B5EF4-FFF2-40B4-BE49-F238E27FC236}">
                  <a16:creationId xmlns="" xmlns:a16="http://schemas.microsoft.com/office/drawing/2014/main" id="{695DE7E8-7899-4B0C-AC4E-D47C627A5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071810"/>
              <a:ext cx="500066" cy="49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42" descr="黄球1.tif">
              <a:extLst>
                <a:ext uri="{FF2B5EF4-FFF2-40B4-BE49-F238E27FC236}">
                  <a16:creationId xmlns="" xmlns:a16="http://schemas.microsoft.com/office/drawing/2014/main" id="{4011F7FA-7AF7-49C1-A9A4-1A46FB104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3071810"/>
              <a:ext cx="500066" cy="49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43" descr="黄球1.tif">
              <a:extLst>
                <a:ext uri="{FF2B5EF4-FFF2-40B4-BE49-F238E27FC236}">
                  <a16:creationId xmlns="" xmlns:a16="http://schemas.microsoft.com/office/drawing/2014/main" id="{119C239D-CA70-48D3-A924-96C1862A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3286124"/>
              <a:ext cx="500066" cy="49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44" descr="黄球1.tif">
              <a:extLst>
                <a:ext uri="{FF2B5EF4-FFF2-40B4-BE49-F238E27FC236}">
                  <a16:creationId xmlns="" xmlns:a16="http://schemas.microsoft.com/office/drawing/2014/main" id="{81D83218-6F72-4DA2-B10E-A9D7D4BF4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3286124"/>
              <a:ext cx="500066" cy="49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45" descr="黄球1.tif">
              <a:extLst>
                <a:ext uri="{FF2B5EF4-FFF2-40B4-BE49-F238E27FC236}">
                  <a16:creationId xmlns="" xmlns:a16="http://schemas.microsoft.com/office/drawing/2014/main" id="{18F414BC-75D7-4B5F-B436-5464D7729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1" y="3286124"/>
              <a:ext cx="500067" cy="49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51">
              <a:extLst>
                <a:ext uri="{FF2B5EF4-FFF2-40B4-BE49-F238E27FC236}">
                  <a16:creationId xmlns="" xmlns:a16="http://schemas.microsoft.com/office/drawing/2014/main" id="{BD13A188-96AE-41F5-B8F0-C1670DD8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042" y="1977086"/>
              <a:ext cx="1285884" cy="54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号</a:t>
              </a:r>
            </a:p>
          </p:txBody>
        </p:sp>
      </p:grpSp>
      <p:grpSp>
        <p:nvGrpSpPr>
          <p:cNvPr id="25" name="组合 56">
            <a:extLst>
              <a:ext uri="{FF2B5EF4-FFF2-40B4-BE49-F238E27FC236}">
                <a16:creationId xmlns="" xmlns:a16="http://schemas.microsoft.com/office/drawing/2014/main" id="{377BEFFB-CA69-42F8-BCBE-B2C236960A42}"/>
              </a:ext>
            </a:extLst>
          </p:cNvPr>
          <p:cNvGrpSpPr>
            <a:grpSpLocks/>
          </p:cNvGrpSpPr>
          <p:nvPr/>
        </p:nvGrpSpPr>
        <p:grpSpPr bwMode="auto">
          <a:xfrm>
            <a:off x="7625859" y="2611120"/>
            <a:ext cx="2516627" cy="1601106"/>
            <a:chOff x="4929190" y="2000240"/>
            <a:chExt cx="3000396" cy="1785950"/>
          </a:xfrm>
        </p:grpSpPr>
        <p:grpSp>
          <p:nvGrpSpPr>
            <p:cNvPr id="26" name="组合 46">
              <a:extLst>
                <a:ext uri="{FF2B5EF4-FFF2-40B4-BE49-F238E27FC236}">
                  <a16:creationId xmlns="" xmlns:a16="http://schemas.microsoft.com/office/drawing/2014/main" id="{59FBCFA4-9F04-4DC1-BD17-50A505D11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9190" y="2071678"/>
              <a:ext cx="3000396" cy="1714512"/>
              <a:chOff x="5072066" y="2143116"/>
              <a:chExt cx="3071834" cy="2143140"/>
            </a:xfrm>
          </p:grpSpPr>
          <p:sp>
            <p:nvSpPr>
              <p:cNvPr id="38" name="任意多边形 47">
                <a:extLst>
                  <a:ext uri="{FF2B5EF4-FFF2-40B4-BE49-F238E27FC236}">
                    <a16:creationId xmlns="" xmlns:a16="http://schemas.microsoft.com/office/drawing/2014/main" id="{712B0A1C-BB5C-4F21-A45E-38230E7A1D75}"/>
                  </a:ext>
                </a:extLst>
              </p:cNvPr>
              <p:cNvSpPr/>
              <p:nvPr/>
            </p:nvSpPr>
            <p:spPr>
              <a:xfrm>
                <a:off x="5072066" y="2143116"/>
                <a:ext cx="3071834" cy="2143140"/>
              </a:xfrm>
              <a:custGeom>
                <a:avLst/>
                <a:gdLst>
                  <a:gd name="connsiteX0" fmla="*/ 0 w 3071834"/>
                  <a:gd name="connsiteY0" fmla="*/ 535785 h 2143140"/>
                  <a:gd name="connsiteX1" fmla="*/ 2536049 w 3071834"/>
                  <a:gd name="connsiteY1" fmla="*/ 535785 h 2143140"/>
                  <a:gd name="connsiteX2" fmla="*/ 2536049 w 3071834"/>
                  <a:gd name="connsiteY2" fmla="*/ 2143140 h 2143140"/>
                  <a:gd name="connsiteX3" fmla="*/ 0 w 3071834"/>
                  <a:gd name="connsiteY3" fmla="*/ 2143140 h 2143140"/>
                  <a:gd name="connsiteX4" fmla="*/ 0 w 3071834"/>
                  <a:gd name="connsiteY4" fmla="*/ 535785 h 2143140"/>
                  <a:gd name="connsiteX0" fmla="*/ 2536049 w 3071834"/>
                  <a:gd name="connsiteY0" fmla="*/ 535785 h 2143140"/>
                  <a:gd name="connsiteX1" fmla="*/ 3071834 w 3071834"/>
                  <a:gd name="connsiteY1" fmla="*/ 0 h 2143140"/>
                  <a:gd name="connsiteX2" fmla="*/ 3071834 w 3071834"/>
                  <a:gd name="connsiteY2" fmla="*/ 1607355 h 2143140"/>
                  <a:gd name="connsiteX3" fmla="*/ 2536049 w 3071834"/>
                  <a:gd name="connsiteY3" fmla="*/ 2143140 h 2143140"/>
                  <a:gd name="connsiteX4" fmla="*/ 2536049 w 3071834"/>
                  <a:gd name="connsiteY4" fmla="*/ 535785 h 2143140"/>
                  <a:gd name="connsiteX0" fmla="*/ 0 w 3071834"/>
                  <a:gd name="connsiteY0" fmla="*/ 535785 h 2143140"/>
                  <a:gd name="connsiteX1" fmla="*/ 535785 w 3071834"/>
                  <a:gd name="connsiteY1" fmla="*/ 0 h 2143140"/>
                  <a:gd name="connsiteX2" fmla="*/ 3071834 w 3071834"/>
                  <a:gd name="connsiteY2" fmla="*/ 0 h 2143140"/>
                  <a:gd name="connsiteX3" fmla="*/ 2536049 w 3071834"/>
                  <a:gd name="connsiteY3" fmla="*/ 535785 h 2143140"/>
                  <a:gd name="connsiteX4" fmla="*/ 0 w 3071834"/>
                  <a:gd name="connsiteY4" fmla="*/ 535785 h 2143140"/>
                  <a:gd name="connsiteX0" fmla="*/ 0 w 3071834"/>
                  <a:gd name="connsiteY0" fmla="*/ 535785 h 2143140"/>
                  <a:gd name="connsiteX1" fmla="*/ 535785 w 3071834"/>
                  <a:gd name="connsiteY1" fmla="*/ 0 h 2143140"/>
                  <a:gd name="connsiteX2" fmla="*/ 3071834 w 3071834"/>
                  <a:gd name="connsiteY2" fmla="*/ 0 h 2143140"/>
                  <a:gd name="connsiteX3" fmla="*/ 3071834 w 3071834"/>
                  <a:gd name="connsiteY3" fmla="*/ 1607355 h 2143140"/>
                  <a:gd name="connsiteX4" fmla="*/ 2536049 w 3071834"/>
                  <a:gd name="connsiteY4" fmla="*/ 2143140 h 2143140"/>
                  <a:gd name="connsiteX5" fmla="*/ 0 w 3071834"/>
                  <a:gd name="connsiteY5" fmla="*/ 2143140 h 2143140"/>
                  <a:gd name="connsiteX6" fmla="*/ 0 w 3071834"/>
                  <a:gd name="connsiteY6" fmla="*/ 535785 h 2143140"/>
                  <a:gd name="connsiteX7" fmla="*/ 0 w 3071834"/>
                  <a:gd name="connsiteY7" fmla="*/ 535785 h 2143140"/>
                  <a:gd name="connsiteX8" fmla="*/ 2536049 w 3071834"/>
                  <a:gd name="connsiteY8" fmla="*/ 535785 h 2143140"/>
                  <a:gd name="connsiteX9" fmla="*/ 3071834 w 3071834"/>
                  <a:gd name="connsiteY9" fmla="*/ 0 h 2143140"/>
                  <a:gd name="connsiteX10" fmla="*/ 2536049 w 3071834"/>
                  <a:gd name="connsiteY10" fmla="*/ 535785 h 2143140"/>
                  <a:gd name="connsiteX11" fmla="*/ 2536049 w 3071834"/>
                  <a:gd name="connsiteY11" fmla="*/ 2143140 h 214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71834" h="2143140" stroke="0" extrusionOk="0">
                    <a:moveTo>
                      <a:pt x="0" y="535785"/>
                    </a:moveTo>
                    <a:lnTo>
                      <a:pt x="2536049" y="535785"/>
                    </a:lnTo>
                    <a:lnTo>
                      <a:pt x="2536049" y="2143140"/>
                    </a:lnTo>
                    <a:lnTo>
                      <a:pt x="0" y="2143140"/>
                    </a:lnTo>
                    <a:lnTo>
                      <a:pt x="0" y="535785"/>
                    </a:lnTo>
                    <a:close/>
                  </a:path>
                  <a:path w="3071834" h="2143140" fill="darkenLess" stroke="0" extrusionOk="0">
                    <a:moveTo>
                      <a:pt x="2536049" y="535785"/>
                    </a:moveTo>
                    <a:lnTo>
                      <a:pt x="3071834" y="0"/>
                    </a:lnTo>
                    <a:lnTo>
                      <a:pt x="3071834" y="1607355"/>
                    </a:lnTo>
                    <a:lnTo>
                      <a:pt x="2536049" y="2143140"/>
                    </a:lnTo>
                    <a:lnTo>
                      <a:pt x="2536049" y="535785"/>
                    </a:lnTo>
                    <a:close/>
                  </a:path>
                  <a:path w="3071834" h="2143140" fill="lightenLess" stroke="0" extrusionOk="0">
                    <a:moveTo>
                      <a:pt x="0" y="535785"/>
                    </a:moveTo>
                    <a:lnTo>
                      <a:pt x="535785" y="0"/>
                    </a:lnTo>
                    <a:lnTo>
                      <a:pt x="3071834" y="0"/>
                    </a:lnTo>
                    <a:lnTo>
                      <a:pt x="2536049" y="535785"/>
                    </a:lnTo>
                    <a:lnTo>
                      <a:pt x="0" y="535785"/>
                    </a:lnTo>
                    <a:close/>
                  </a:path>
                  <a:path w="3071834" h="2143140" fill="none" extrusionOk="0">
                    <a:moveTo>
                      <a:pt x="0" y="535785"/>
                    </a:moveTo>
                    <a:lnTo>
                      <a:pt x="535785" y="0"/>
                    </a:lnTo>
                    <a:lnTo>
                      <a:pt x="3071834" y="0"/>
                    </a:lnTo>
                    <a:lnTo>
                      <a:pt x="3071834" y="1607355"/>
                    </a:lnTo>
                    <a:lnTo>
                      <a:pt x="2536049" y="2143140"/>
                    </a:lnTo>
                    <a:lnTo>
                      <a:pt x="0" y="2143140"/>
                    </a:lnTo>
                    <a:lnTo>
                      <a:pt x="0" y="535785"/>
                    </a:lnTo>
                    <a:close/>
                    <a:moveTo>
                      <a:pt x="0" y="535785"/>
                    </a:moveTo>
                    <a:lnTo>
                      <a:pt x="2536049" y="535785"/>
                    </a:lnTo>
                    <a:lnTo>
                      <a:pt x="3071834" y="0"/>
                    </a:lnTo>
                    <a:moveTo>
                      <a:pt x="2536049" y="535785"/>
                    </a:moveTo>
                    <a:lnTo>
                      <a:pt x="2536049" y="2143140"/>
                    </a:lnTo>
                  </a:path>
                </a:pathLst>
              </a:custGeom>
              <a:gradFill flip="none" rotWithShape="1">
                <a:gsLst>
                  <a:gs pos="0">
                    <a:srgbClr val="0066CC">
                      <a:tint val="66000"/>
                      <a:satMod val="160000"/>
                    </a:srgbClr>
                  </a:gs>
                  <a:gs pos="50000">
                    <a:srgbClr val="0066CC">
                      <a:tint val="44500"/>
                      <a:satMod val="160000"/>
                    </a:srgbClr>
                  </a:gs>
                  <a:gs pos="100000">
                    <a:srgbClr val="0066CC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429EF210-CF12-4659-B766-5B6409BB0917}"/>
                  </a:ext>
                </a:extLst>
              </p:cNvPr>
              <p:cNvCxnSpPr/>
              <p:nvPr/>
            </p:nvCxnSpPr>
            <p:spPr>
              <a:xfrm rot="16200000" flipH="1">
                <a:off x="4826039" y="2933621"/>
                <a:ext cx="1587511" cy="6501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6="http://schemas.microsoft.com/office/drawing/2014/main" id="{FA5E2FE2-2F5F-4C5D-B44F-D42B927485AC}"/>
                  </a:ext>
                </a:extLst>
              </p:cNvPr>
              <p:cNvCxnSpPr/>
              <p:nvPr/>
            </p:nvCxnSpPr>
            <p:spPr>
              <a:xfrm rot="10800000">
                <a:off x="5614919" y="3748486"/>
                <a:ext cx="2520854" cy="1985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6="http://schemas.microsoft.com/office/drawing/2014/main" id="{A47E9282-D1E2-4B32-B55F-03FD488DAE32}"/>
                  </a:ext>
                </a:extLst>
              </p:cNvPr>
              <p:cNvCxnSpPr>
                <a:cxnSpLocks noChangeAspect="1"/>
                <a:endCxn id="38" idx="5"/>
              </p:cNvCxnSpPr>
              <p:nvPr/>
            </p:nvCxnSpPr>
            <p:spPr>
              <a:xfrm rot="5400000">
                <a:off x="5064431" y="3706512"/>
                <a:ext cx="587379" cy="572109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27" name="图片 23" descr="白球1.tif">
              <a:extLst>
                <a:ext uri="{FF2B5EF4-FFF2-40B4-BE49-F238E27FC236}">
                  <a16:creationId xmlns="" xmlns:a16="http://schemas.microsoft.com/office/drawing/2014/main" id="{C790E38F-E87A-41AB-A1C0-F410A4761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934" y="3000372"/>
              <a:ext cx="49495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图片 25" descr="白球1.tif">
              <a:extLst>
                <a:ext uri="{FF2B5EF4-FFF2-40B4-BE49-F238E27FC236}">
                  <a16:creationId xmlns="" xmlns:a16="http://schemas.microsoft.com/office/drawing/2014/main" id="{775294D3-E928-4D88-AD98-DD1A8E721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3000372"/>
              <a:ext cx="49495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35" descr="白球1.tif">
              <a:extLst>
                <a:ext uri="{FF2B5EF4-FFF2-40B4-BE49-F238E27FC236}">
                  <a16:creationId xmlns="" xmlns:a16="http://schemas.microsoft.com/office/drawing/2014/main" id="{106B74A6-8CAF-44BB-A1A0-454C2B9F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3000372"/>
              <a:ext cx="49495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36" descr="白球1.tif">
              <a:extLst>
                <a:ext uri="{FF2B5EF4-FFF2-40B4-BE49-F238E27FC236}">
                  <a16:creationId xmlns="" xmlns:a16="http://schemas.microsoft.com/office/drawing/2014/main" id="{1F255EE1-C353-40B9-9597-4138E59F8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3286124"/>
              <a:ext cx="49495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图片 39" descr="白球1.tif">
              <a:extLst>
                <a:ext uri="{FF2B5EF4-FFF2-40B4-BE49-F238E27FC236}">
                  <a16:creationId xmlns="" xmlns:a16="http://schemas.microsoft.com/office/drawing/2014/main" id="{B80D6014-2147-4567-A878-D5151053D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286124"/>
              <a:ext cx="49495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图片 40" descr="白球1.tif">
              <a:extLst>
                <a:ext uri="{FF2B5EF4-FFF2-40B4-BE49-F238E27FC236}">
                  <a16:creationId xmlns="" xmlns:a16="http://schemas.microsoft.com/office/drawing/2014/main" id="{E8FFCF26-7F1C-4877-8AF7-289F3A7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3286124"/>
              <a:ext cx="49495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52">
              <a:extLst>
                <a:ext uri="{FF2B5EF4-FFF2-40B4-BE49-F238E27FC236}">
                  <a16:creationId xmlns="" xmlns:a16="http://schemas.microsoft.com/office/drawing/2014/main" id="{75529F68-B73D-461C-835C-52DA5BA32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198" y="2000240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号</a:t>
              </a:r>
            </a:p>
          </p:txBody>
        </p:sp>
      </p:grpSp>
      <p:sp>
        <p:nvSpPr>
          <p:cNvPr id="42" name="TextBox 53">
            <a:extLst>
              <a:ext uri="{FF2B5EF4-FFF2-40B4-BE49-F238E27FC236}">
                <a16:creationId xmlns="" xmlns:a16="http://schemas.microsoft.com/office/drawing/2014/main" id="{CA4AAB58-189F-4B89-8AA3-F9D02D24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821" y="4605699"/>
            <a:ext cx="2880122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不可能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摸出白球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摸出黄球 </a:t>
            </a:r>
          </a:p>
        </p:txBody>
      </p:sp>
      <p:sp>
        <p:nvSpPr>
          <p:cNvPr id="43" name="TextBox 54">
            <a:extLst>
              <a:ext uri="{FF2B5EF4-FFF2-40B4-BE49-F238E27FC236}">
                <a16:creationId xmlns="" xmlns:a16="http://schemas.microsoft.com/office/drawing/2014/main" id="{5A2B4640-B359-44E8-9D33-6037D915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801" y="4652178"/>
            <a:ext cx="3714750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不可能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摸出黄球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摸出白球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94C7B7A-9304-45E5-A56E-4770CD9C3368}"/>
              </a:ext>
            </a:extLst>
          </p:cNvPr>
          <p:cNvGrpSpPr/>
          <p:nvPr/>
        </p:nvGrpSpPr>
        <p:grpSpPr>
          <a:xfrm>
            <a:off x="1220657" y="2790725"/>
            <a:ext cx="2486571" cy="1536738"/>
            <a:chOff x="1261085" y="2700462"/>
            <a:chExt cx="2867025" cy="1785780"/>
          </a:xfrm>
        </p:grpSpPr>
        <p:grpSp>
          <p:nvGrpSpPr>
            <p:cNvPr id="33" name="组合 55">
              <a:extLst>
                <a:ext uri="{FF2B5EF4-FFF2-40B4-BE49-F238E27FC236}">
                  <a16:creationId xmlns="" xmlns:a16="http://schemas.microsoft.com/office/drawing/2014/main" id="{F75108C7-EE03-49F2-BFAA-B4C6C9F3D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1085" y="2700462"/>
              <a:ext cx="2867025" cy="1751994"/>
              <a:chOff x="500034" y="1977086"/>
              <a:chExt cx="3000396" cy="1809104"/>
            </a:xfrm>
          </p:grpSpPr>
          <p:grpSp>
            <p:nvGrpSpPr>
              <p:cNvPr id="34" name="组合 15">
                <a:extLst>
                  <a:ext uri="{FF2B5EF4-FFF2-40B4-BE49-F238E27FC236}">
                    <a16:creationId xmlns="" xmlns:a16="http://schemas.microsoft.com/office/drawing/2014/main" id="{E9516C3E-CA0A-421E-9769-04692A1B75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0034" y="2071678"/>
                <a:ext cx="3000396" cy="1714512"/>
                <a:chOff x="5072066" y="2143116"/>
                <a:chExt cx="3071834" cy="2143140"/>
              </a:xfrm>
            </p:grpSpPr>
            <p:sp>
              <p:nvSpPr>
                <p:cNvPr id="51" name="任意多边形 3">
                  <a:extLst>
                    <a:ext uri="{FF2B5EF4-FFF2-40B4-BE49-F238E27FC236}">
                      <a16:creationId xmlns="" xmlns:a16="http://schemas.microsoft.com/office/drawing/2014/main" id="{BFFB27FF-0D19-4499-B216-F341D09FC221}"/>
                    </a:ext>
                  </a:extLst>
                </p:cNvPr>
                <p:cNvSpPr/>
                <p:nvPr/>
              </p:nvSpPr>
              <p:spPr>
                <a:xfrm>
                  <a:off x="5072066" y="2143896"/>
                  <a:ext cx="3071834" cy="2142360"/>
                </a:xfrm>
                <a:custGeom>
                  <a:avLst/>
                  <a:gdLst>
                    <a:gd name="connsiteX0" fmla="*/ 0 w 3071834"/>
                    <a:gd name="connsiteY0" fmla="*/ 535785 h 2143140"/>
                    <a:gd name="connsiteX1" fmla="*/ 2536049 w 3071834"/>
                    <a:gd name="connsiteY1" fmla="*/ 535785 h 2143140"/>
                    <a:gd name="connsiteX2" fmla="*/ 2536049 w 3071834"/>
                    <a:gd name="connsiteY2" fmla="*/ 2143140 h 2143140"/>
                    <a:gd name="connsiteX3" fmla="*/ 0 w 3071834"/>
                    <a:gd name="connsiteY3" fmla="*/ 2143140 h 2143140"/>
                    <a:gd name="connsiteX4" fmla="*/ 0 w 3071834"/>
                    <a:gd name="connsiteY4" fmla="*/ 535785 h 2143140"/>
                    <a:gd name="connsiteX0" fmla="*/ 2536049 w 3071834"/>
                    <a:gd name="connsiteY0" fmla="*/ 535785 h 2143140"/>
                    <a:gd name="connsiteX1" fmla="*/ 3071834 w 3071834"/>
                    <a:gd name="connsiteY1" fmla="*/ 0 h 2143140"/>
                    <a:gd name="connsiteX2" fmla="*/ 3071834 w 3071834"/>
                    <a:gd name="connsiteY2" fmla="*/ 1607355 h 2143140"/>
                    <a:gd name="connsiteX3" fmla="*/ 2536049 w 3071834"/>
                    <a:gd name="connsiteY3" fmla="*/ 2143140 h 2143140"/>
                    <a:gd name="connsiteX4" fmla="*/ 2536049 w 3071834"/>
                    <a:gd name="connsiteY4" fmla="*/ 535785 h 2143140"/>
                    <a:gd name="connsiteX0" fmla="*/ 0 w 3071834"/>
                    <a:gd name="connsiteY0" fmla="*/ 535785 h 2143140"/>
                    <a:gd name="connsiteX1" fmla="*/ 535785 w 3071834"/>
                    <a:gd name="connsiteY1" fmla="*/ 0 h 2143140"/>
                    <a:gd name="connsiteX2" fmla="*/ 3071834 w 3071834"/>
                    <a:gd name="connsiteY2" fmla="*/ 0 h 2143140"/>
                    <a:gd name="connsiteX3" fmla="*/ 2536049 w 3071834"/>
                    <a:gd name="connsiteY3" fmla="*/ 535785 h 2143140"/>
                    <a:gd name="connsiteX4" fmla="*/ 0 w 3071834"/>
                    <a:gd name="connsiteY4" fmla="*/ 535785 h 2143140"/>
                    <a:gd name="connsiteX0" fmla="*/ 0 w 3071834"/>
                    <a:gd name="connsiteY0" fmla="*/ 535785 h 2143140"/>
                    <a:gd name="connsiteX1" fmla="*/ 535785 w 3071834"/>
                    <a:gd name="connsiteY1" fmla="*/ 0 h 2143140"/>
                    <a:gd name="connsiteX2" fmla="*/ 3071834 w 3071834"/>
                    <a:gd name="connsiteY2" fmla="*/ 0 h 2143140"/>
                    <a:gd name="connsiteX3" fmla="*/ 3071834 w 3071834"/>
                    <a:gd name="connsiteY3" fmla="*/ 1607355 h 2143140"/>
                    <a:gd name="connsiteX4" fmla="*/ 2536049 w 3071834"/>
                    <a:gd name="connsiteY4" fmla="*/ 2143140 h 2143140"/>
                    <a:gd name="connsiteX5" fmla="*/ 0 w 3071834"/>
                    <a:gd name="connsiteY5" fmla="*/ 2143140 h 2143140"/>
                    <a:gd name="connsiteX6" fmla="*/ 0 w 3071834"/>
                    <a:gd name="connsiteY6" fmla="*/ 535785 h 2143140"/>
                    <a:gd name="connsiteX7" fmla="*/ 0 w 3071834"/>
                    <a:gd name="connsiteY7" fmla="*/ 535785 h 2143140"/>
                    <a:gd name="connsiteX8" fmla="*/ 2536049 w 3071834"/>
                    <a:gd name="connsiteY8" fmla="*/ 535785 h 2143140"/>
                    <a:gd name="connsiteX9" fmla="*/ 3071834 w 3071834"/>
                    <a:gd name="connsiteY9" fmla="*/ 0 h 2143140"/>
                    <a:gd name="connsiteX10" fmla="*/ 2536049 w 3071834"/>
                    <a:gd name="connsiteY10" fmla="*/ 535785 h 2143140"/>
                    <a:gd name="connsiteX11" fmla="*/ 2536049 w 3071834"/>
                    <a:gd name="connsiteY11" fmla="*/ 2143140 h 214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71834" h="2143140" stroke="0" extrusionOk="0">
                      <a:moveTo>
                        <a:pt x="0" y="535785"/>
                      </a:moveTo>
                      <a:lnTo>
                        <a:pt x="2536049" y="535785"/>
                      </a:lnTo>
                      <a:lnTo>
                        <a:pt x="2536049" y="2143140"/>
                      </a:lnTo>
                      <a:lnTo>
                        <a:pt x="0" y="2143140"/>
                      </a:lnTo>
                      <a:lnTo>
                        <a:pt x="0" y="535785"/>
                      </a:lnTo>
                      <a:close/>
                    </a:path>
                    <a:path w="3071834" h="2143140" fill="darkenLess" stroke="0" extrusionOk="0">
                      <a:moveTo>
                        <a:pt x="2536049" y="535785"/>
                      </a:moveTo>
                      <a:lnTo>
                        <a:pt x="3071834" y="0"/>
                      </a:lnTo>
                      <a:lnTo>
                        <a:pt x="3071834" y="1607355"/>
                      </a:lnTo>
                      <a:lnTo>
                        <a:pt x="2536049" y="2143140"/>
                      </a:lnTo>
                      <a:lnTo>
                        <a:pt x="2536049" y="535785"/>
                      </a:lnTo>
                      <a:close/>
                    </a:path>
                    <a:path w="3071834" h="2143140" fill="lightenLess" stroke="0" extrusionOk="0">
                      <a:moveTo>
                        <a:pt x="0" y="535785"/>
                      </a:moveTo>
                      <a:lnTo>
                        <a:pt x="535785" y="0"/>
                      </a:lnTo>
                      <a:lnTo>
                        <a:pt x="3071834" y="0"/>
                      </a:lnTo>
                      <a:lnTo>
                        <a:pt x="2536049" y="535785"/>
                      </a:lnTo>
                      <a:lnTo>
                        <a:pt x="0" y="535785"/>
                      </a:lnTo>
                      <a:close/>
                    </a:path>
                    <a:path w="3071834" h="2143140" fill="none" extrusionOk="0">
                      <a:moveTo>
                        <a:pt x="0" y="535785"/>
                      </a:moveTo>
                      <a:lnTo>
                        <a:pt x="535785" y="0"/>
                      </a:lnTo>
                      <a:lnTo>
                        <a:pt x="3071834" y="0"/>
                      </a:lnTo>
                      <a:lnTo>
                        <a:pt x="3071834" y="1607355"/>
                      </a:lnTo>
                      <a:lnTo>
                        <a:pt x="2536049" y="2143140"/>
                      </a:lnTo>
                      <a:lnTo>
                        <a:pt x="0" y="2143140"/>
                      </a:lnTo>
                      <a:lnTo>
                        <a:pt x="0" y="535785"/>
                      </a:lnTo>
                      <a:close/>
                      <a:moveTo>
                        <a:pt x="0" y="535785"/>
                      </a:moveTo>
                      <a:lnTo>
                        <a:pt x="2536049" y="535785"/>
                      </a:lnTo>
                      <a:lnTo>
                        <a:pt x="3071834" y="0"/>
                      </a:lnTo>
                      <a:moveTo>
                        <a:pt x="2536049" y="535785"/>
                      </a:moveTo>
                      <a:lnTo>
                        <a:pt x="2536049" y="2143140"/>
                      </a:lnTo>
                    </a:path>
                  </a:pathLst>
                </a:custGeom>
                <a:gradFill flip="none" rotWithShape="1">
                  <a:gsLst>
                    <a:gs pos="0">
                      <a:srgbClr val="0066CC">
                        <a:tint val="66000"/>
                        <a:satMod val="160000"/>
                      </a:srgbClr>
                    </a:gs>
                    <a:gs pos="53000">
                      <a:srgbClr val="0066CC">
                        <a:tint val="44500"/>
                        <a:satMod val="160000"/>
                      </a:srgbClr>
                    </a:gs>
                    <a:gs pos="100000">
                      <a:srgbClr val="0066CC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52" name="直接连接符 51">
                  <a:extLst>
                    <a:ext uri="{FF2B5EF4-FFF2-40B4-BE49-F238E27FC236}">
                      <a16:creationId xmlns="" xmlns:a16="http://schemas.microsoft.com/office/drawing/2014/main" id="{DE9ED42B-588E-415A-BCA0-1BB9BB050E4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4826328" y="2934112"/>
                  <a:ext cx="1586934" cy="6501"/>
                </a:xfrm>
                <a:prstGeom prst="line">
                  <a:avLst/>
                </a:prstGeom>
                <a:ln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="" xmlns:a16="http://schemas.microsoft.com/office/drawing/2014/main" id="{CC8D05EC-A0C2-4899-99F5-55BA87CF17EE}"/>
                    </a:ext>
                  </a:extLst>
                </p:cNvPr>
                <p:cNvCxnSpPr/>
                <p:nvPr/>
              </p:nvCxnSpPr>
              <p:spPr>
                <a:xfrm rot="10800000">
                  <a:off x="5614919" y="3748682"/>
                  <a:ext cx="2520854" cy="1984"/>
                </a:xfrm>
                <a:prstGeom prst="line">
                  <a:avLst/>
                </a:prstGeom>
                <a:ln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="" xmlns:a16="http://schemas.microsoft.com/office/drawing/2014/main" id="{B63DCF5C-C690-4406-875C-6D703320AA5D}"/>
                    </a:ext>
                  </a:extLst>
                </p:cNvPr>
                <p:cNvCxnSpPr>
                  <a:cxnSpLocks noChangeAspect="1"/>
                  <a:endCxn id="51" idx="5"/>
                </p:cNvCxnSpPr>
                <p:nvPr/>
              </p:nvCxnSpPr>
              <p:spPr>
                <a:xfrm rot="5400000">
                  <a:off x="5064538" y="3706619"/>
                  <a:ext cx="587165" cy="572109"/>
                </a:xfrm>
                <a:prstGeom prst="line">
                  <a:avLst/>
                </a:prstGeom>
                <a:ln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4" name="图片 17" descr="黄球1.tif">
                <a:extLst>
                  <a:ext uri="{FF2B5EF4-FFF2-40B4-BE49-F238E27FC236}">
                    <a16:creationId xmlns="" xmlns:a16="http://schemas.microsoft.com/office/drawing/2014/main" id="{A44DAF9C-6BFF-4D36-A3EC-B78A15624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662" y="3071810"/>
                <a:ext cx="500067" cy="49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图片 41" descr="黄球1.tif">
                <a:extLst>
                  <a:ext uri="{FF2B5EF4-FFF2-40B4-BE49-F238E27FC236}">
                    <a16:creationId xmlns="" xmlns:a16="http://schemas.microsoft.com/office/drawing/2014/main" id="{1F1A1EAB-4A4A-4C91-B46E-1384D4D70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3071810"/>
                <a:ext cx="500066" cy="49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图片 43" descr="黄球1.tif">
                <a:extLst>
                  <a:ext uri="{FF2B5EF4-FFF2-40B4-BE49-F238E27FC236}">
                    <a16:creationId xmlns="" xmlns:a16="http://schemas.microsoft.com/office/drawing/2014/main" id="{A96416E6-2949-477A-93C1-2FC6DBB1A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414" y="3286124"/>
                <a:ext cx="500066" cy="49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51">
                <a:extLst>
                  <a:ext uri="{FF2B5EF4-FFF2-40B4-BE49-F238E27FC236}">
                    <a16:creationId xmlns="" xmlns:a16="http://schemas.microsoft.com/office/drawing/2014/main" id="{5245831A-1568-498C-9924-3F0E4EFFC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042" y="1977086"/>
                <a:ext cx="12858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号</a:t>
                </a:r>
              </a:p>
            </p:txBody>
          </p:sp>
        </p:grpSp>
        <p:pic>
          <p:nvPicPr>
            <p:cNvPr id="55" name="图片 39" descr="白球1.tif">
              <a:extLst>
                <a:ext uri="{FF2B5EF4-FFF2-40B4-BE49-F238E27FC236}">
                  <a16:creationId xmlns="" xmlns:a16="http://schemas.microsoft.com/office/drawing/2014/main" id="{1E464C60-067B-4DFA-9F83-7ADD766F8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011" y="3986179"/>
              <a:ext cx="494947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图片 39" descr="白球1.tif">
              <a:extLst>
                <a:ext uri="{FF2B5EF4-FFF2-40B4-BE49-F238E27FC236}">
                  <a16:creationId xmlns="" xmlns:a16="http://schemas.microsoft.com/office/drawing/2014/main" id="{DECD6DEB-6D39-4EA0-B48F-4797EE14F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616" y="3624651"/>
              <a:ext cx="494947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图片 39" descr="白球1.tif">
              <a:extLst>
                <a:ext uri="{FF2B5EF4-FFF2-40B4-BE49-F238E27FC236}">
                  <a16:creationId xmlns="" xmlns:a16="http://schemas.microsoft.com/office/drawing/2014/main" id="{51A4DEFE-0961-4D0E-9B9E-3A5ECFA6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142" y="3919023"/>
              <a:ext cx="494947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TextBox 53">
            <a:extLst>
              <a:ext uri="{FF2B5EF4-FFF2-40B4-BE49-F238E27FC236}">
                <a16:creationId xmlns="" xmlns:a16="http://schemas.microsoft.com/office/drawing/2014/main" id="{BCC2D431-9B32-4F44-A686-973903302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154" y="4464421"/>
            <a:ext cx="2354051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可能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摸出白球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可能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摸出黄球 </a:t>
            </a:r>
          </a:p>
        </p:txBody>
      </p:sp>
    </p:spTree>
    <p:extLst>
      <p:ext uri="{BB962C8B-B14F-4D97-AF65-F5344CB8AC3E}">
        <p14:creationId xmlns="" xmlns:p14="http://schemas.microsoft.com/office/powerpoint/2010/main" val="40395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392</Words>
  <Application>Microsoft Office PowerPoint</Application>
  <PresentationFormat>自定义</PresentationFormat>
  <Paragraphs>143</Paragraphs>
  <Slides>19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侯哥</cp:lastModifiedBy>
  <cp:revision>89</cp:revision>
  <dcterms:created xsi:type="dcterms:W3CDTF">2017-10-23T04:08:00Z</dcterms:created>
  <dcterms:modified xsi:type="dcterms:W3CDTF">2023-02-12T03:35:45Z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